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9"/>
  </p:notesMasterIdLst>
  <p:sldIdLst>
    <p:sldId id="257" r:id="rId2"/>
    <p:sldId id="544" r:id="rId3"/>
    <p:sldId id="548" r:id="rId4"/>
    <p:sldId id="549" r:id="rId5"/>
    <p:sldId id="550" r:id="rId6"/>
    <p:sldId id="551" r:id="rId7"/>
    <p:sldId id="552" r:id="rId8"/>
    <p:sldId id="553" r:id="rId9"/>
    <p:sldId id="554" r:id="rId10"/>
    <p:sldId id="590" r:id="rId11"/>
    <p:sldId id="591" r:id="rId12"/>
    <p:sldId id="594" r:id="rId13"/>
    <p:sldId id="592" r:id="rId14"/>
    <p:sldId id="599" r:id="rId15"/>
    <p:sldId id="600" r:id="rId16"/>
    <p:sldId id="601" r:id="rId17"/>
    <p:sldId id="603" r:id="rId18"/>
    <p:sldId id="604" r:id="rId19"/>
    <p:sldId id="605" r:id="rId20"/>
    <p:sldId id="606" r:id="rId21"/>
    <p:sldId id="602" r:id="rId22"/>
    <p:sldId id="607" r:id="rId23"/>
    <p:sldId id="584" r:id="rId24"/>
    <p:sldId id="608" r:id="rId25"/>
    <p:sldId id="593" r:id="rId26"/>
    <p:sldId id="586" r:id="rId27"/>
    <p:sldId id="587" r:id="rId28"/>
    <p:sldId id="585" r:id="rId29"/>
    <p:sldId id="572" r:id="rId30"/>
    <p:sldId id="588" r:id="rId31"/>
    <p:sldId id="582" r:id="rId32"/>
    <p:sldId id="609" r:id="rId33"/>
    <p:sldId id="583" r:id="rId34"/>
    <p:sldId id="567" r:id="rId35"/>
    <p:sldId id="568" r:id="rId36"/>
    <p:sldId id="569" r:id="rId37"/>
    <p:sldId id="668" r:id="rId38"/>
    <p:sldId id="627" r:id="rId39"/>
    <p:sldId id="628" r:id="rId40"/>
    <p:sldId id="647" r:id="rId41"/>
    <p:sldId id="629" r:id="rId42"/>
    <p:sldId id="630" r:id="rId43"/>
    <p:sldId id="648" r:id="rId44"/>
    <p:sldId id="649" r:id="rId45"/>
    <p:sldId id="650" r:id="rId46"/>
    <p:sldId id="651" r:id="rId47"/>
    <p:sldId id="652" r:id="rId48"/>
    <p:sldId id="653" r:id="rId49"/>
    <p:sldId id="632" r:id="rId50"/>
    <p:sldId id="633" r:id="rId51"/>
    <p:sldId id="634" r:id="rId52"/>
    <p:sldId id="635" r:id="rId53"/>
    <p:sldId id="636" r:id="rId54"/>
    <p:sldId id="637" r:id="rId55"/>
    <p:sldId id="638" r:id="rId56"/>
    <p:sldId id="639" r:id="rId57"/>
    <p:sldId id="640" r:id="rId58"/>
    <p:sldId id="641" r:id="rId59"/>
    <p:sldId id="642" r:id="rId60"/>
    <p:sldId id="643" r:id="rId61"/>
    <p:sldId id="644" r:id="rId62"/>
    <p:sldId id="645" r:id="rId63"/>
    <p:sldId id="646" r:id="rId64"/>
    <p:sldId id="621" r:id="rId65"/>
    <p:sldId id="622" r:id="rId66"/>
    <p:sldId id="654" r:id="rId67"/>
    <p:sldId id="655" r:id="rId68"/>
    <p:sldId id="656" r:id="rId69"/>
    <p:sldId id="657" r:id="rId70"/>
    <p:sldId id="658" r:id="rId71"/>
    <p:sldId id="659" r:id="rId72"/>
    <p:sldId id="660" r:id="rId73"/>
    <p:sldId id="661" r:id="rId74"/>
    <p:sldId id="662" r:id="rId75"/>
    <p:sldId id="663" r:id="rId76"/>
    <p:sldId id="664" r:id="rId77"/>
    <p:sldId id="665" r:id="rId78"/>
    <p:sldId id="666" r:id="rId79"/>
    <p:sldId id="667" r:id="rId80"/>
    <p:sldId id="566" r:id="rId81"/>
    <p:sldId id="562" r:id="rId82"/>
    <p:sldId id="564" r:id="rId83"/>
    <p:sldId id="565" r:id="rId84"/>
    <p:sldId id="669" r:id="rId85"/>
    <p:sldId id="670" r:id="rId86"/>
    <p:sldId id="672" r:id="rId87"/>
    <p:sldId id="674" r:id="rId88"/>
    <p:sldId id="676" r:id="rId89"/>
    <p:sldId id="677" r:id="rId90"/>
    <p:sldId id="678" r:id="rId91"/>
    <p:sldId id="794" r:id="rId92"/>
    <p:sldId id="679" r:id="rId93"/>
    <p:sldId id="740" r:id="rId94"/>
    <p:sldId id="731" r:id="rId95"/>
    <p:sldId id="682" r:id="rId96"/>
    <p:sldId id="680" r:id="rId97"/>
    <p:sldId id="735" r:id="rId98"/>
    <p:sldId id="736" r:id="rId99"/>
    <p:sldId id="738" r:id="rId100"/>
    <p:sldId id="684" r:id="rId101"/>
    <p:sldId id="685" r:id="rId102"/>
    <p:sldId id="732" r:id="rId103"/>
    <p:sldId id="730" r:id="rId104"/>
    <p:sldId id="688" r:id="rId105"/>
    <p:sldId id="691" r:id="rId106"/>
    <p:sldId id="692" r:id="rId107"/>
    <p:sldId id="743" r:id="rId108"/>
    <p:sldId id="744" r:id="rId109"/>
    <p:sldId id="745" r:id="rId110"/>
    <p:sldId id="746" r:id="rId111"/>
    <p:sldId id="747" r:id="rId112"/>
    <p:sldId id="748" r:id="rId113"/>
    <p:sldId id="749" r:id="rId114"/>
    <p:sldId id="750" r:id="rId115"/>
    <p:sldId id="699" r:id="rId116"/>
    <p:sldId id="700" r:id="rId117"/>
    <p:sldId id="701" r:id="rId118"/>
    <p:sldId id="702" r:id="rId119"/>
    <p:sldId id="703" r:id="rId120"/>
    <p:sldId id="704" r:id="rId121"/>
    <p:sldId id="705" r:id="rId122"/>
    <p:sldId id="739" r:id="rId123"/>
    <p:sldId id="706" r:id="rId124"/>
    <p:sldId id="728" r:id="rId125"/>
    <p:sldId id="729" r:id="rId126"/>
    <p:sldId id="707" r:id="rId127"/>
    <p:sldId id="708" r:id="rId128"/>
    <p:sldId id="709" r:id="rId129"/>
    <p:sldId id="710" r:id="rId130"/>
    <p:sldId id="711" r:id="rId131"/>
    <p:sldId id="721" r:id="rId132"/>
    <p:sldId id="722" r:id="rId133"/>
    <p:sldId id="723" r:id="rId134"/>
    <p:sldId id="724" r:id="rId135"/>
    <p:sldId id="712" r:id="rId136"/>
    <p:sldId id="713" r:id="rId137"/>
    <p:sldId id="714" r:id="rId138"/>
    <p:sldId id="715" r:id="rId139"/>
    <p:sldId id="716" r:id="rId140"/>
    <p:sldId id="717" r:id="rId141"/>
    <p:sldId id="718" r:id="rId142"/>
    <p:sldId id="719" r:id="rId143"/>
    <p:sldId id="720" r:id="rId144"/>
    <p:sldId id="473" r:id="rId145"/>
    <p:sldId id="751" r:id="rId146"/>
    <p:sldId id="752" r:id="rId147"/>
    <p:sldId id="753" r:id="rId148"/>
    <p:sldId id="754" r:id="rId149"/>
    <p:sldId id="755" r:id="rId150"/>
    <p:sldId id="756" r:id="rId151"/>
    <p:sldId id="757" r:id="rId152"/>
    <p:sldId id="758" r:id="rId153"/>
    <p:sldId id="759" r:id="rId154"/>
    <p:sldId id="760" r:id="rId155"/>
    <p:sldId id="761" r:id="rId156"/>
    <p:sldId id="762" r:id="rId157"/>
    <p:sldId id="763" r:id="rId158"/>
    <p:sldId id="764" r:id="rId159"/>
    <p:sldId id="765" r:id="rId160"/>
    <p:sldId id="766" r:id="rId161"/>
    <p:sldId id="767" r:id="rId162"/>
    <p:sldId id="768" r:id="rId163"/>
    <p:sldId id="769" r:id="rId164"/>
    <p:sldId id="770" r:id="rId165"/>
    <p:sldId id="771" r:id="rId166"/>
    <p:sldId id="772" r:id="rId167"/>
    <p:sldId id="773" r:id="rId168"/>
    <p:sldId id="774" r:id="rId169"/>
    <p:sldId id="775" r:id="rId170"/>
    <p:sldId id="776" r:id="rId171"/>
    <p:sldId id="777" r:id="rId172"/>
    <p:sldId id="778" r:id="rId173"/>
    <p:sldId id="779" r:id="rId174"/>
    <p:sldId id="780" r:id="rId175"/>
    <p:sldId id="781" r:id="rId176"/>
    <p:sldId id="782" r:id="rId177"/>
    <p:sldId id="783" r:id="rId178"/>
    <p:sldId id="784" r:id="rId179"/>
    <p:sldId id="785" r:id="rId180"/>
    <p:sldId id="786" r:id="rId181"/>
    <p:sldId id="787" r:id="rId182"/>
    <p:sldId id="788" r:id="rId183"/>
    <p:sldId id="789" r:id="rId184"/>
    <p:sldId id="790" r:id="rId185"/>
    <p:sldId id="791" r:id="rId186"/>
    <p:sldId id="792" r:id="rId187"/>
    <p:sldId id="793" r:id="rId188"/>
  </p:sldIdLst>
  <p:sldSz cx="9144000" cy="6858000" type="screen4x3"/>
  <p:notesSz cx="6858000" cy="9144000"/>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80"/>
    <a:srgbClr val="CC3300"/>
    <a:srgbClr val="3366C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2334" autoAdjust="0"/>
    <p:restoredTop sz="94660"/>
  </p:normalViewPr>
  <p:slideViewPr>
    <p:cSldViewPr>
      <p:cViewPr varScale="1">
        <p:scale>
          <a:sx n="113" d="100"/>
          <a:sy n="113" d="100"/>
        </p:scale>
        <p:origin x="2343"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75" d="100"/>
        <a:sy n="75" d="100"/>
      </p:scale>
      <p:origin x="0" y="7332"/>
    </p:cViewPr>
  </p:sorterViewPr>
  <p:notesViewPr>
    <p:cSldViewPr>
      <p:cViewPr varScale="1">
        <p:scale>
          <a:sx n="102" d="100"/>
          <a:sy n="102" d="100"/>
        </p:scale>
        <p:origin x="-35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159.xml"/><Relationship Id="rId2" Type="http://schemas.openxmlformats.org/officeDocument/2006/relationships/slide" Target="slides/slide155.xml"/><Relationship Id="rId1" Type="http://schemas.openxmlformats.org/officeDocument/2006/relationships/slide" Target="slides/slide106.xml"/><Relationship Id="rId4" Type="http://schemas.openxmlformats.org/officeDocument/2006/relationships/slide" Target="slides/slide17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10" Type="http://schemas.openxmlformats.org/officeDocument/2006/relationships/image" Target="../media/image44.wmf"/><Relationship Id="rId4" Type="http://schemas.openxmlformats.org/officeDocument/2006/relationships/image" Target="../media/image38.wmf"/><Relationship Id="rId9"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F616877-D38B-4CE4-9766-75314B0997EF}" type="slidenum">
              <a:rPr lang="el-GR"/>
              <a:pPr>
                <a:defRPr/>
              </a:pPr>
              <a:t>‹#›</a:t>
            </a:fld>
            <a:endParaRPr lang="el-GR"/>
          </a:p>
        </p:txBody>
      </p:sp>
    </p:spTree>
    <p:extLst>
      <p:ext uri="{BB962C8B-B14F-4D97-AF65-F5344CB8AC3E}">
        <p14:creationId xmlns:p14="http://schemas.microsoft.com/office/powerpoint/2010/main" val="1314700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10</a:t>
            </a:fld>
            <a:endParaRPr lang="el-GR"/>
          </a:p>
        </p:txBody>
      </p:sp>
    </p:spTree>
    <p:extLst>
      <p:ext uri="{BB962C8B-B14F-4D97-AF65-F5344CB8AC3E}">
        <p14:creationId xmlns:p14="http://schemas.microsoft.com/office/powerpoint/2010/main" val="2973774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45</a:t>
            </a:fld>
            <a:endParaRPr lang="el-GR"/>
          </a:p>
        </p:txBody>
      </p:sp>
    </p:spTree>
    <p:extLst>
      <p:ext uri="{BB962C8B-B14F-4D97-AF65-F5344CB8AC3E}">
        <p14:creationId xmlns:p14="http://schemas.microsoft.com/office/powerpoint/2010/main" val="7724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46</a:t>
            </a:fld>
            <a:endParaRPr lang="el-GR"/>
          </a:p>
        </p:txBody>
      </p:sp>
    </p:spTree>
    <p:extLst>
      <p:ext uri="{BB962C8B-B14F-4D97-AF65-F5344CB8AC3E}">
        <p14:creationId xmlns:p14="http://schemas.microsoft.com/office/powerpoint/2010/main" val="3990856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47</a:t>
            </a:fld>
            <a:endParaRPr lang="el-GR"/>
          </a:p>
        </p:txBody>
      </p:sp>
    </p:spTree>
    <p:extLst>
      <p:ext uri="{BB962C8B-B14F-4D97-AF65-F5344CB8AC3E}">
        <p14:creationId xmlns:p14="http://schemas.microsoft.com/office/powerpoint/2010/main" val="132199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48</a:t>
            </a:fld>
            <a:endParaRPr lang="el-GR"/>
          </a:p>
        </p:txBody>
      </p:sp>
    </p:spTree>
    <p:extLst>
      <p:ext uri="{BB962C8B-B14F-4D97-AF65-F5344CB8AC3E}">
        <p14:creationId xmlns:p14="http://schemas.microsoft.com/office/powerpoint/2010/main" val="304229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6ABBC-1022-44FF-8AE8-124D507DFFBE}" type="slidenum">
              <a:rPr lang="en-US" altLang="el-GR"/>
              <a:pPr/>
              <a:t>83</a:t>
            </a:fld>
            <a:endParaRPr lang="en-US" altLang="el-G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1941169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91</a:t>
            </a:fld>
            <a:endParaRPr lang="el-GR"/>
          </a:p>
        </p:txBody>
      </p:sp>
    </p:spTree>
    <p:extLst>
      <p:ext uri="{BB962C8B-B14F-4D97-AF65-F5344CB8AC3E}">
        <p14:creationId xmlns:p14="http://schemas.microsoft.com/office/powerpoint/2010/main" val="1755746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92</a:t>
            </a:fld>
            <a:endParaRPr lang="el-GR"/>
          </a:p>
        </p:txBody>
      </p:sp>
    </p:spTree>
    <p:extLst>
      <p:ext uri="{BB962C8B-B14F-4D97-AF65-F5344CB8AC3E}">
        <p14:creationId xmlns:p14="http://schemas.microsoft.com/office/powerpoint/2010/main" val="1963029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93</a:t>
            </a:fld>
            <a:endParaRPr lang="el-GR"/>
          </a:p>
        </p:txBody>
      </p:sp>
    </p:spTree>
    <p:extLst>
      <p:ext uri="{BB962C8B-B14F-4D97-AF65-F5344CB8AC3E}">
        <p14:creationId xmlns:p14="http://schemas.microsoft.com/office/powerpoint/2010/main" val="411188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124</a:t>
            </a:fld>
            <a:endParaRPr lang="el-GR"/>
          </a:p>
        </p:txBody>
      </p:sp>
    </p:spTree>
    <p:extLst>
      <p:ext uri="{BB962C8B-B14F-4D97-AF65-F5344CB8AC3E}">
        <p14:creationId xmlns:p14="http://schemas.microsoft.com/office/powerpoint/2010/main" val="1764722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125</a:t>
            </a:fld>
            <a:endParaRPr lang="el-GR"/>
          </a:p>
        </p:txBody>
      </p:sp>
    </p:spTree>
    <p:extLst>
      <p:ext uri="{BB962C8B-B14F-4D97-AF65-F5344CB8AC3E}">
        <p14:creationId xmlns:p14="http://schemas.microsoft.com/office/powerpoint/2010/main" val="350530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11</a:t>
            </a:fld>
            <a:endParaRPr lang="el-GR"/>
          </a:p>
        </p:txBody>
      </p:sp>
    </p:spTree>
    <p:extLst>
      <p:ext uri="{BB962C8B-B14F-4D97-AF65-F5344CB8AC3E}">
        <p14:creationId xmlns:p14="http://schemas.microsoft.com/office/powerpoint/2010/main" val="84875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131</a:t>
            </a:fld>
            <a:endParaRPr lang="el-GR"/>
          </a:p>
        </p:txBody>
      </p:sp>
    </p:spTree>
    <p:extLst>
      <p:ext uri="{BB962C8B-B14F-4D97-AF65-F5344CB8AC3E}">
        <p14:creationId xmlns:p14="http://schemas.microsoft.com/office/powerpoint/2010/main" val="1219259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132</a:t>
            </a:fld>
            <a:endParaRPr lang="el-GR"/>
          </a:p>
        </p:txBody>
      </p:sp>
    </p:spTree>
    <p:extLst>
      <p:ext uri="{BB962C8B-B14F-4D97-AF65-F5344CB8AC3E}">
        <p14:creationId xmlns:p14="http://schemas.microsoft.com/office/powerpoint/2010/main" val="2046219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B48A84-6E61-4C63-82A1-D9CA07FCAABC}" type="slidenum">
              <a:rPr lang="en-US" altLang="el-GR"/>
              <a:pPr eaLnBrk="1" hangingPunct="1"/>
              <a:t>133</a:t>
            </a:fld>
            <a:endParaRPr lang="en-US" altLang="el-G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ndParaRPr>
          </a:p>
        </p:txBody>
      </p:sp>
    </p:spTree>
    <p:extLst>
      <p:ext uri="{BB962C8B-B14F-4D97-AF65-F5344CB8AC3E}">
        <p14:creationId xmlns:p14="http://schemas.microsoft.com/office/powerpoint/2010/main" val="1469754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3C990E-0604-478B-A62F-47768770A09C}" type="slidenum">
              <a:rPr lang="en-US" altLang="el-GR"/>
              <a:pPr eaLnBrk="1" hangingPunct="1"/>
              <a:t>134</a:t>
            </a:fld>
            <a:endParaRPr lang="en-US" altLang="el-G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ndParaRPr>
          </a:p>
        </p:txBody>
      </p:sp>
    </p:spTree>
    <p:extLst>
      <p:ext uri="{BB962C8B-B14F-4D97-AF65-F5344CB8AC3E}">
        <p14:creationId xmlns:p14="http://schemas.microsoft.com/office/powerpoint/2010/main" val="4284419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smtClean="0"/>
              <a:t>Πανεπιστήμιο Αιγαίου                                                           Τμήμα Μηχ/κών Σχεδίασης Προϊόντων &amp; Συστημάτων       7052: Αλγόριθμοι &amp;  Δομές Δεδομένων                                   4ο έτος</a:t>
            </a:r>
          </a:p>
        </p:txBody>
      </p:sp>
      <p:sp>
        <p:nvSpPr>
          <p:cNvPr id="179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18335A-1C6B-41B6-8F0B-96177077EE8D}" type="datetime2">
              <a:rPr lang="el-GR" altLang="el-GR" sz="1200" smtClean="0"/>
              <a:pPr eaLnBrk="1" hangingPunct="1"/>
              <a:t>Κυριακή, 25 Φεβρουαρίου 2024</a:t>
            </a:fld>
            <a:endParaRPr lang="el-GR" altLang="el-GR" sz="1200" smtClean="0"/>
          </a:p>
        </p:txBody>
      </p:sp>
      <p:sp>
        <p:nvSpPr>
          <p:cNvPr id="179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smtClean="0"/>
              <a:t>Ιωάννης Γαβιώτης                                               gaviotis@aegean.gr             http://www.syros.aegean.gr/users/gaviotis/add</a:t>
            </a:r>
          </a:p>
        </p:txBody>
      </p:sp>
      <p:sp>
        <p:nvSpPr>
          <p:cNvPr id="179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E98865B-8744-4108-A911-9614F6B6634E}" type="slidenum">
              <a:rPr lang="el-GR" altLang="el-GR" sz="1200" smtClean="0"/>
              <a:pPr eaLnBrk="1" hangingPunct="1"/>
              <a:t>155</a:t>
            </a:fld>
            <a:endParaRPr lang="el-GR" altLang="el-GR" sz="1200" smtClean="0"/>
          </a:p>
        </p:txBody>
      </p:sp>
      <p:sp>
        <p:nvSpPr>
          <p:cNvPr id="179206" name="Rectangle 2"/>
          <p:cNvSpPr>
            <a:spLocks noGrp="1" noRot="1" noChangeAspect="1" noChangeArrowheads="1" noTextEdit="1"/>
          </p:cNvSpPr>
          <p:nvPr>
            <p:ph type="sldImg"/>
          </p:nvPr>
        </p:nvSpPr>
        <p:spPr>
          <a:ln/>
        </p:spPr>
      </p:sp>
      <p:sp>
        <p:nvSpPr>
          <p:cNvPr id="1792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2242709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smtClean="0"/>
              <a:t>Πανεπιστήμιο Αιγαίου                                                           Τμήμα Μηχ/κών Σχεδίασης Προϊόντων &amp; Συστημάτων       7052: Αλγόριθμοι &amp;  Δομές Δεδομένων                                   4ο έτος</a:t>
            </a:r>
          </a:p>
        </p:txBody>
      </p:sp>
      <p:sp>
        <p:nvSpPr>
          <p:cNvPr id="1802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81EE1F5-52A7-409E-8180-E0B3758C2197}" type="datetime2">
              <a:rPr lang="el-GR" altLang="el-GR" sz="1200" smtClean="0"/>
              <a:pPr eaLnBrk="1" hangingPunct="1"/>
              <a:t>Κυριακή, 25 Φεβρουαρίου 2024</a:t>
            </a:fld>
            <a:endParaRPr lang="el-GR" altLang="el-GR" sz="1200" smtClean="0"/>
          </a:p>
        </p:txBody>
      </p:sp>
      <p:sp>
        <p:nvSpPr>
          <p:cNvPr id="1802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smtClean="0"/>
              <a:t>Ιωάννης Γαβιώτης                                               gaviotis@aegean.gr             http://www.syros.aegean.gr/users/gaviotis/add</a:t>
            </a:r>
          </a:p>
        </p:txBody>
      </p:sp>
      <p:sp>
        <p:nvSpPr>
          <p:cNvPr id="1802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0EFCC0-1D0F-485A-BA6D-B4086D80FA1B}" type="slidenum">
              <a:rPr lang="el-GR" altLang="el-GR" sz="1200" smtClean="0"/>
              <a:pPr eaLnBrk="1" hangingPunct="1"/>
              <a:t>159</a:t>
            </a:fld>
            <a:endParaRPr lang="el-GR" altLang="el-GR" sz="1200" smtClean="0"/>
          </a:p>
        </p:txBody>
      </p:sp>
      <p:sp>
        <p:nvSpPr>
          <p:cNvPr id="180230" name="Rectangle 2"/>
          <p:cNvSpPr>
            <a:spLocks noGrp="1" noRot="1" noChangeAspect="1" noChangeArrowheads="1" noTextEdit="1"/>
          </p:cNvSpPr>
          <p:nvPr>
            <p:ph type="sldImg"/>
          </p:nvPr>
        </p:nvSpPr>
        <p:spPr>
          <a:ln/>
        </p:spPr>
      </p:sp>
      <p:sp>
        <p:nvSpPr>
          <p:cNvPr id="1802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813361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737BA-FF81-4F3E-8D16-2BDD59A3C379}" type="slidenum">
              <a:rPr lang="en-US" altLang="el-GR"/>
              <a:pPr/>
              <a:t>166</a:t>
            </a:fld>
            <a:endParaRPr lang="en-US" altLang="el-G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3411126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smtClean="0"/>
              <a:t>Πανεπιστήμιο Αιγαίου                                                           Τμήμα Μηχ/κών Σχεδίασης Προϊόντων &amp; Συστημάτων       7052: Αλγόριθμοι &amp;  Δομές Δεδομένων                                   4ο έτος</a:t>
            </a:r>
          </a:p>
        </p:txBody>
      </p:sp>
      <p:sp>
        <p:nvSpPr>
          <p:cNvPr id="1812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DC8003-2B95-4674-AAE4-0524A7F07B5A}" type="datetime2">
              <a:rPr lang="el-GR" altLang="el-GR" sz="1200" smtClean="0"/>
              <a:pPr eaLnBrk="1" hangingPunct="1"/>
              <a:t>Κυριακή, 25 Φεβρουαρίου 2024</a:t>
            </a:fld>
            <a:endParaRPr lang="el-GR" altLang="el-GR" sz="1200" smtClean="0"/>
          </a:p>
        </p:txBody>
      </p:sp>
      <p:sp>
        <p:nvSpPr>
          <p:cNvPr id="1812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smtClean="0"/>
              <a:t>Ιωάννης Γαβιώτης                                               gaviotis@aegean.gr             http://www.syros.aegean.gr/users/gaviotis/add</a:t>
            </a:r>
          </a:p>
        </p:txBody>
      </p:sp>
      <p:sp>
        <p:nvSpPr>
          <p:cNvPr id="1812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F17912-7D2E-416C-80A9-7B36056DEF37}" type="slidenum">
              <a:rPr lang="el-GR" altLang="el-GR" sz="1200" smtClean="0"/>
              <a:pPr eaLnBrk="1" hangingPunct="1"/>
              <a:t>173</a:t>
            </a:fld>
            <a:endParaRPr lang="el-GR" altLang="el-GR" sz="1200" smtClean="0"/>
          </a:p>
        </p:txBody>
      </p:sp>
      <p:sp>
        <p:nvSpPr>
          <p:cNvPr id="181254" name="Rectangle 2"/>
          <p:cNvSpPr>
            <a:spLocks noGrp="1" noRot="1" noChangeAspect="1" noChangeArrowheads="1" noTextEdit="1"/>
          </p:cNvSpPr>
          <p:nvPr>
            <p:ph type="sldImg"/>
          </p:nvPr>
        </p:nvSpPr>
        <p:spPr>
          <a:ln/>
        </p:spPr>
      </p:sp>
      <p:sp>
        <p:nvSpPr>
          <p:cNvPr id="181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350908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6D5A8-3AA3-48ED-80A5-C5DAA574ECE1}" type="slidenum">
              <a:rPr lang="en-US" altLang="el-GR"/>
              <a:pPr/>
              <a:t>175</a:t>
            </a:fld>
            <a:endParaRPr lang="en-US" altLang="el-G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115075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187</a:t>
            </a:fld>
            <a:endParaRPr lang="el-GR"/>
          </a:p>
        </p:txBody>
      </p:sp>
    </p:spTree>
    <p:extLst>
      <p:ext uri="{BB962C8B-B14F-4D97-AF65-F5344CB8AC3E}">
        <p14:creationId xmlns:p14="http://schemas.microsoft.com/office/powerpoint/2010/main" val="413976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13</a:t>
            </a:fld>
            <a:endParaRPr lang="el-GR"/>
          </a:p>
        </p:txBody>
      </p:sp>
    </p:spTree>
    <p:extLst>
      <p:ext uri="{BB962C8B-B14F-4D97-AF65-F5344CB8AC3E}">
        <p14:creationId xmlns:p14="http://schemas.microsoft.com/office/powerpoint/2010/main" val="284534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16</a:t>
            </a:fld>
            <a:endParaRPr lang="el-GR"/>
          </a:p>
        </p:txBody>
      </p:sp>
    </p:spTree>
    <p:extLst>
      <p:ext uri="{BB962C8B-B14F-4D97-AF65-F5344CB8AC3E}">
        <p14:creationId xmlns:p14="http://schemas.microsoft.com/office/powerpoint/2010/main" val="362693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25</a:t>
            </a:fld>
            <a:endParaRPr lang="el-GR"/>
          </a:p>
        </p:txBody>
      </p:sp>
    </p:spTree>
    <p:extLst>
      <p:ext uri="{BB962C8B-B14F-4D97-AF65-F5344CB8AC3E}">
        <p14:creationId xmlns:p14="http://schemas.microsoft.com/office/powerpoint/2010/main" val="229998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34</a:t>
            </a:fld>
            <a:endParaRPr lang="el-GR"/>
          </a:p>
        </p:txBody>
      </p:sp>
    </p:spTree>
    <p:extLst>
      <p:ext uri="{BB962C8B-B14F-4D97-AF65-F5344CB8AC3E}">
        <p14:creationId xmlns:p14="http://schemas.microsoft.com/office/powerpoint/2010/main" val="3091604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35</a:t>
            </a:fld>
            <a:endParaRPr lang="el-GR"/>
          </a:p>
        </p:txBody>
      </p:sp>
    </p:spTree>
    <p:extLst>
      <p:ext uri="{BB962C8B-B14F-4D97-AF65-F5344CB8AC3E}">
        <p14:creationId xmlns:p14="http://schemas.microsoft.com/office/powerpoint/2010/main" val="1298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36</a:t>
            </a:fld>
            <a:endParaRPr lang="el-GR"/>
          </a:p>
        </p:txBody>
      </p:sp>
    </p:spTree>
    <p:extLst>
      <p:ext uri="{BB962C8B-B14F-4D97-AF65-F5344CB8AC3E}">
        <p14:creationId xmlns:p14="http://schemas.microsoft.com/office/powerpoint/2010/main" val="102026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4F616877-D38B-4CE4-9766-75314B0997EF}" type="slidenum">
              <a:rPr lang="el-GR" smtClean="0"/>
              <a:pPr>
                <a:defRPr/>
              </a:pPr>
              <a:t>44</a:t>
            </a:fld>
            <a:endParaRPr lang="el-GR"/>
          </a:p>
        </p:txBody>
      </p:sp>
    </p:spTree>
    <p:extLst>
      <p:ext uri="{BB962C8B-B14F-4D97-AF65-F5344CB8AC3E}">
        <p14:creationId xmlns:p14="http://schemas.microsoft.com/office/powerpoint/2010/main" val="178614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a:solidFill>
            <a:schemeClr val="bg1"/>
          </a:solidFill>
        </p:spPr>
        <p:txBody>
          <a:bodyPr/>
          <a:lstStyle>
            <a:lvl1pPr>
              <a:defRPr>
                <a:latin typeface="Arno Pro Caption" pitchFamily="18" charset="0"/>
              </a:defRPr>
            </a:lvl1pPr>
          </a:lstStyle>
          <a:p>
            <a:r>
              <a:rPr lang="el-GR" dirty="0" err="1" smtClean="0"/>
              <a:t>Kλικ</a:t>
            </a:r>
            <a:r>
              <a:rPr lang="el-GR" dirty="0" smtClean="0"/>
              <a:t> για επεξεργασία του τίτλου</a:t>
            </a:r>
            <a:endParaRPr lang="el-GR" dirty="0"/>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baseline="0">
                <a:latin typeface="Arno Pro Captio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dirty="0" smtClean="0"/>
              <a:t>Κάντε κλικ για να επεξεργαστείτε τον υπότιτλο του υποδείγματος</a:t>
            </a:r>
            <a:endParaRPr lang="el-GR" dirty="0"/>
          </a:p>
        </p:txBody>
      </p:sp>
      <p:sp>
        <p:nvSpPr>
          <p:cNvPr id="5" name="Rectangle 6"/>
          <p:cNvSpPr>
            <a:spLocks noGrp="1" noChangeArrowheads="1"/>
          </p:cNvSpPr>
          <p:nvPr>
            <p:ph type="sldNum" sz="quarter" idx="11"/>
          </p:nvPr>
        </p:nvSpPr>
        <p:spPr>
          <a:ln/>
        </p:spPr>
        <p:txBody>
          <a:bodyPr/>
          <a:lstStyle>
            <a:lvl1pPr>
              <a:defRPr/>
            </a:lvl1pPr>
          </a:lstStyle>
          <a:p>
            <a:pPr>
              <a:defRPr/>
            </a:pPr>
            <a:fld id="{0B480302-B2A0-473C-BC40-156C8EAE23A8}" type="slidenum">
              <a:rPr lang="el-GR"/>
              <a:pPr>
                <a:defRPr/>
              </a:pPr>
              <a:t>‹#›</a:t>
            </a:fld>
            <a:endParaRPr lang="el-GR" dirty="0"/>
          </a:p>
        </p:txBody>
      </p:sp>
    </p:spTree>
    <p:extLst>
      <p:ext uri="{BB962C8B-B14F-4D97-AF65-F5344CB8AC3E}">
        <p14:creationId xmlns:p14="http://schemas.microsoft.com/office/powerpoint/2010/main" val="121989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636099E2-3C67-481E-A2BA-ED4CC9F54A5B}" type="slidenum">
              <a:rPr lang="el-GR"/>
              <a:pPr>
                <a:defRPr/>
              </a:pPr>
              <a:t>‹#›</a:t>
            </a:fld>
            <a:endParaRPr lang="el-GR" dirty="0"/>
          </a:p>
        </p:txBody>
      </p:sp>
    </p:spTree>
    <p:extLst>
      <p:ext uri="{BB962C8B-B14F-4D97-AF65-F5344CB8AC3E}">
        <p14:creationId xmlns:p14="http://schemas.microsoft.com/office/powerpoint/2010/main" val="165529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04800"/>
            <a:ext cx="2133600" cy="57912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04800"/>
            <a:ext cx="6248400" cy="57912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6C25844C-FCFA-4EE3-A3DC-2E429E4BDEF3}" type="slidenum">
              <a:rPr lang="el-GR"/>
              <a:pPr>
                <a:defRPr/>
              </a:pPr>
              <a:t>‹#›</a:t>
            </a:fld>
            <a:endParaRPr lang="el-GR" dirty="0"/>
          </a:p>
        </p:txBody>
      </p:sp>
    </p:spTree>
    <p:extLst>
      <p:ext uri="{BB962C8B-B14F-4D97-AF65-F5344CB8AC3E}">
        <p14:creationId xmlns:p14="http://schemas.microsoft.com/office/powerpoint/2010/main" val="1860429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304800"/>
            <a:ext cx="8458200" cy="762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304800" y="1371600"/>
            <a:ext cx="4191000" cy="4724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371600"/>
            <a:ext cx="4191000" cy="4724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6"/>
          <p:cNvSpPr>
            <a:spLocks noGrp="1" noChangeArrowheads="1"/>
          </p:cNvSpPr>
          <p:nvPr>
            <p:ph type="sldNum" sz="quarter" idx="11"/>
          </p:nvPr>
        </p:nvSpPr>
        <p:spPr>
          <a:ln/>
        </p:spPr>
        <p:txBody>
          <a:bodyPr/>
          <a:lstStyle>
            <a:lvl1pPr>
              <a:defRPr/>
            </a:lvl1pPr>
          </a:lstStyle>
          <a:p>
            <a:pPr>
              <a:defRPr/>
            </a:pPr>
            <a:fld id="{A6C11482-1BE6-4A11-9DEA-457B15EA41C5}" type="slidenum">
              <a:rPr lang="el-GR"/>
              <a:pPr>
                <a:defRPr/>
              </a:pPr>
              <a:t>‹#›</a:t>
            </a:fld>
            <a:endParaRPr lang="el-GR" dirty="0"/>
          </a:p>
        </p:txBody>
      </p:sp>
    </p:spTree>
    <p:extLst>
      <p:ext uri="{BB962C8B-B14F-4D97-AF65-F5344CB8AC3E}">
        <p14:creationId xmlns:p14="http://schemas.microsoft.com/office/powerpoint/2010/main" val="347842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304800"/>
            <a:ext cx="8458200" cy="762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304800" y="1371600"/>
            <a:ext cx="8534400" cy="4724400"/>
          </a:xfrm>
        </p:spPr>
        <p:txBody>
          <a:bodyPr/>
          <a:lstStyle/>
          <a:p>
            <a:pPr lvl="0"/>
            <a:endParaRPr lang="el-GR" noProof="0" smtClean="0"/>
          </a:p>
        </p:txBody>
      </p:sp>
      <p:sp>
        <p:nvSpPr>
          <p:cNvPr id="5" name="Rectangle 6"/>
          <p:cNvSpPr>
            <a:spLocks noGrp="1" noChangeArrowheads="1"/>
          </p:cNvSpPr>
          <p:nvPr>
            <p:ph type="sldNum" sz="quarter" idx="11"/>
          </p:nvPr>
        </p:nvSpPr>
        <p:spPr>
          <a:ln/>
        </p:spPr>
        <p:txBody>
          <a:bodyPr/>
          <a:lstStyle>
            <a:lvl1pPr>
              <a:defRPr/>
            </a:lvl1pPr>
          </a:lstStyle>
          <a:p>
            <a:pPr>
              <a:defRPr/>
            </a:pPr>
            <a:fld id="{472A33BF-E190-480C-BFC5-D64B249780F9}" type="slidenum">
              <a:rPr lang="el-GR"/>
              <a:pPr>
                <a:defRPr/>
              </a:pPr>
              <a:t>‹#›</a:t>
            </a:fld>
            <a:endParaRPr lang="el-GR" dirty="0"/>
          </a:p>
        </p:txBody>
      </p:sp>
    </p:spTree>
    <p:extLst>
      <p:ext uri="{BB962C8B-B14F-4D97-AF65-F5344CB8AC3E}">
        <p14:creationId xmlns:p14="http://schemas.microsoft.com/office/powerpoint/2010/main" val="197422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304800"/>
            <a:ext cx="8458200" cy="762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371600"/>
            <a:ext cx="4191000" cy="4724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371600"/>
            <a:ext cx="4191000" cy="2286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810000"/>
            <a:ext cx="4191000" cy="2286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6"/>
          <p:cNvSpPr>
            <a:spLocks noGrp="1" noChangeArrowheads="1"/>
          </p:cNvSpPr>
          <p:nvPr>
            <p:ph type="sldNum" sz="quarter" idx="11"/>
          </p:nvPr>
        </p:nvSpPr>
        <p:spPr>
          <a:ln/>
        </p:spPr>
        <p:txBody>
          <a:bodyPr/>
          <a:lstStyle>
            <a:lvl1pPr>
              <a:defRPr/>
            </a:lvl1pPr>
          </a:lstStyle>
          <a:p>
            <a:pPr>
              <a:defRPr/>
            </a:pPr>
            <a:fld id="{94541ADD-4C41-4B73-9761-1F5202092E12}" type="slidenum">
              <a:rPr lang="el-GR"/>
              <a:pPr>
                <a:defRPr/>
              </a:pPr>
              <a:t>‹#›</a:t>
            </a:fld>
            <a:endParaRPr lang="el-GR" dirty="0"/>
          </a:p>
        </p:txBody>
      </p:sp>
    </p:spTree>
    <p:extLst>
      <p:ext uri="{BB962C8B-B14F-4D97-AF65-F5344CB8AC3E}">
        <p14:creationId xmlns:p14="http://schemas.microsoft.com/office/powerpoint/2010/main" val="2435368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Rectangle 21"/>
          <p:cNvSpPr>
            <a:spLocks noGrp="1" noChangeArrowheads="1"/>
          </p:cNvSpPr>
          <p:nvPr>
            <p:ph type="sldNum" sz="quarter" idx="10"/>
          </p:nvPr>
        </p:nvSpPr>
        <p:spPr>
          <a:ln/>
        </p:spPr>
        <p:txBody>
          <a:bodyPr/>
          <a:lstStyle>
            <a:lvl1pPr>
              <a:defRPr/>
            </a:lvl1pPr>
          </a:lstStyle>
          <a:p>
            <a:pPr>
              <a:defRPr/>
            </a:pPr>
            <a:fld id="{040FE971-55F2-49B1-BF0D-591C70A1C146}" type="slidenum">
              <a:rPr lang="en-US"/>
              <a:pPr>
                <a:defRPr/>
              </a:pPr>
              <a:t>‹#›</a:t>
            </a:fld>
            <a:r>
              <a:rPr lang="en-US" dirty="0"/>
              <a:t>/69</a:t>
            </a:r>
          </a:p>
        </p:txBody>
      </p:sp>
    </p:spTree>
    <p:extLst>
      <p:ext uri="{BB962C8B-B14F-4D97-AF65-F5344CB8AC3E}">
        <p14:creationId xmlns:p14="http://schemas.microsoft.com/office/powerpoint/2010/main" val="2673225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 xmlns:a16="http://schemas.microsoft.com/office/drawing/2014/main" id="{113C0B99-262F-EF42-9A89-D2867F6B9279}"/>
              </a:ext>
            </a:extLst>
          </p:cNvPr>
          <p:cNvSpPr>
            <a:spLocks noGrp="1"/>
          </p:cNvSpPr>
          <p:nvPr>
            <p:ph type="body" sz="quarter" idx="15" hasCustomPrompt="1"/>
          </p:nvPr>
        </p:nvSpPr>
        <p:spPr>
          <a:xfrm>
            <a:off x="467916" y="6381751"/>
            <a:ext cx="8208169" cy="247554"/>
          </a:xfrm>
          <a:solidFill>
            <a:schemeClr val="bg1"/>
          </a:solidFill>
        </p:spPr>
        <p:txBody>
          <a:bodyPr lIns="72000" tIns="54000" rIns="72000" bIns="54000">
            <a:spAutoFit/>
          </a:bodyPr>
          <a:lstStyle>
            <a:lvl1pPr marL="0" indent="0">
              <a:lnSpc>
                <a:spcPct val="100000"/>
              </a:lnSpc>
              <a:spcBef>
                <a:spcPts val="0"/>
              </a:spcBef>
              <a:buNone/>
              <a:defRPr sz="900" baseline="0"/>
            </a:lvl1pPr>
          </a:lstStyle>
          <a:p>
            <a:pPr lvl="0"/>
            <a:r>
              <a:rPr lang="en-GB" dirty="0"/>
              <a:t>Click to add reference</a:t>
            </a:r>
          </a:p>
        </p:txBody>
      </p:sp>
    </p:spTree>
    <p:extLst>
      <p:ext uri="{BB962C8B-B14F-4D97-AF65-F5344CB8AC3E}">
        <p14:creationId xmlns:p14="http://schemas.microsoft.com/office/powerpoint/2010/main" val="277132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 xmlns:a16="http://schemas.microsoft.com/office/drawing/2014/main" id="{DBB4903D-75AE-7D48-A0DC-638CC76AC11B}"/>
              </a:ext>
            </a:extLst>
          </p:cNvPr>
          <p:cNvSpPr>
            <a:spLocks noGrp="1"/>
          </p:cNvSpPr>
          <p:nvPr>
            <p:ph sz="quarter" idx="13"/>
          </p:nvPr>
        </p:nvSpPr>
        <p:spPr>
          <a:xfrm>
            <a:off x="467917" y="1773237"/>
            <a:ext cx="4050506"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 xmlns:a16="http://schemas.microsoft.com/office/drawing/2014/main" id="{C8ABF461-B4B4-894F-AD2A-66803A5F5DB9}"/>
              </a:ext>
            </a:extLst>
          </p:cNvPr>
          <p:cNvSpPr>
            <a:spLocks noGrp="1"/>
          </p:cNvSpPr>
          <p:nvPr>
            <p:ph sz="quarter" idx="14"/>
          </p:nvPr>
        </p:nvSpPr>
        <p:spPr>
          <a:xfrm>
            <a:off x="4625579" y="1773239"/>
            <a:ext cx="4050506"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0">
            <a:extLst>
              <a:ext uri="{FF2B5EF4-FFF2-40B4-BE49-F238E27FC236}">
                <a16:creationId xmlns="" xmlns:a16="http://schemas.microsoft.com/office/drawing/2014/main" id="{B8FB3173-7AA0-D843-9B5E-650ED53C92B2}"/>
              </a:ext>
            </a:extLst>
          </p:cNvPr>
          <p:cNvSpPr>
            <a:spLocks noGrp="1"/>
          </p:cNvSpPr>
          <p:nvPr>
            <p:ph type="body" sz="quarter" idx="15" hasCustomPrompt="1"/>
          </p:nvPr>
        </p:nvSpPr>
        <p:spPr>
          <a:xfrm>
            <a:off x="467916" y="6381751"/>
            <a:ext cx="8208169" cy="247554"/>
          </a:xfrm>
          <a:solidFill>
            <a:schemeClr val="bg1"/>
          </a:solidFill>
        </p:spPr>
        <p:txBody>
          <a:bodyPr lIns="72000" tIns="54000" rIns="72000" bIns="54000">
            <a:spAutoFit/>
          </a:bodyPr>
          <a:lstStyle>
            <a:lvl1pPr marL="0" indent="0">
              <a:lnSpc>
                <a:spcPct val="100000"/>
              </a:lnSpc>
              <a:spcBef>
                <a:spcPts val="0"/>
              </a:spcBef>
              <a:buNone/>
              <a:defRPr sz="900" baseline="0"/>
            </a:lvl1pPr>
          </a:lstStyle>
          <a:p>
            <a:pPr lvl="0"/>
            <a:r>
              <a:rPr lang="en-GB" dirty="0"/>
              <a:t>Click to add reference</a:t>
            </a:r>
          </a:p>
        </p:txBody>
      </p:sp>
    </p:spTree>
    <p:extLst>
      <p:ext uri="{BB962C8B-B14F-4D97-AF65-F5344CB8AC3E}">
        <p14:creationId xmlns:p14="http://schemas.microsoft.com/office/powerpoint/2010/main" val="118483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4632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atin typeface="Arno Pro Caption" pitchFamily="18" charset="0"/>
              </a:defRPr>
            </a:lvl1pPr>
          </a:lstStyle>
          <a:p>
            <a:r>
              <a:rPr lang="el-GR" dirty="0" err="1" smtClean="0"/>
              <a:t>Kλικ</a:t>
            </a:r>
            <a:r>
              <a:rPr lang="el-GR" dirty="0" smtClean="0"/>
              <a:t> για επεξεργασία του τίτλου</a:t>
            </a:r>
            <a:endParaRPr lang="el-GR" dirty="0"/>
          </a:p>
        </p:txBody>
      </p:sp>
      <p:sp>
        <p:nvSpPr>
          <p:cNvPr id="3" name="2 - Θέση περιεχομένου"/>
          <p:cNvSpPr>
            <a:spLocks noGrp="1"/>
          </p:cNvSpPr>
          <p:nvPr>
            <p:ph idx="1"/>
          </p:nvPr>
        </p:nvSpPr>
        <p:spPr/>
        <p:txBody>
          <a:bodyPr/>
          <a:lstStyle>
            <a:lvl1pPr>
              <a:defRPr>
                <a:latin typeface="Arno Pro Caption" pitchFamily="18" charset="0"/>
              </a:defRPr>
            </a:lvl1pPr>
            <a:lvl2pPr>
              <a:defRPr>
                <a:latin typeface="Arno Pro Caption" pitchFamily="18" charset="0"/>
              </a:defRPr>
            </a:lvl2pPr>
            <a:lvl3pPr>
              <a:defRPr>
                <a:latin typeface="Arno Pro Caption" pitchFamily="18" charset="0"/>
              </a:defRPr>
            </a:lvl3pPr>
            <a:lvl4pPr>
              <a:defRPr>
                <a:latin typeface="Arno Pro Caption" pitchFamily="18" charset="0"/>
              </a:defRPr>
            </a:lvl4pPr>
            <a:lvl5pPr>
              <a:defRPr>
                <a:latin typeface="Arno Pro Caption" pitchFamily="18" charset="0"/>
              </a:defRPr>
            </a:lvl5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Rectangle 6"/>
          <p:cNvSpPr>
            <a:spLocks noGrp="1" noChangeArrowheads="1"/>
          </p:cNvSpPr>
          <p:nvPr>
            <p:ph type="sldNum" sz="quarter" idx="11"/>
          </p:nvPr>
        </p:nvSpPr>
        <p:spPr>
          <a:ln/>
        </p:spPr>
        <p:txBody>
          <a:bodyPr/>
          <a:lstStyle>
            <a:lvl1pPr>
              <a:defRPr/>
            </a:lvl1pPr>
          </a:lstStyle>
          <a:p>
            <a:pPr>
              <a:defRPr/>
            </a:pPr>
            <a:fld id="{E191D44F-1642-49A5-9BF4-E3DB2AC6629B}" type="slidenum">
              <a:rPr lang="el-GR"/>
              <a:pPr>
                <a:defRPr/>
              </a:pPr>
              <a:t>‹#›</a:t>
            </a:fld>
            <a:endParaRPr lang="el-GR" dirty="0"/>
          </a:p>
        </p:txBody>
      </p:sp>
    </p:spTree>
    <p:extLst>
      <p:ext uri="{BB962C8B-B14F-4D97-AF65-F5344CB8AC3E}">
        <p14:creationId xmlns:p14="http://schemas.microsoft.com/office/powerpoint/2010/main" val="10466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atin typeface="Arno Pro Caption" pitchFamily="18" charset="0"/>
              </a:defRPr>
            </a:lvl1pPr>
          </a:lstStyle>
          <a:p>
            <a:r>
              <a:rPr lang="el-GR" dirty="0" err="1" smtClean="0"/>
              <a:t>Kλικ</a:t>
            </a:r>
            <a:r>
              <a:rPr lang="el-GR" dirty="0" smtClean="0"/>
              <a:t> για επεξεργασία του τίτλου</a:t>
            </a:r>
            <a:endParaRPr lang="el-GR" dirty="0"/>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5" name="Rectangle 6"/>
          <p:cNvSpPr>
            <a:spLocks noGrp="1" noChangeArrowheads="1"/>
          </p:cNvSpPr>
          <p:nvPr>
            <p:ph type="sldNum" sz="quarter" idx="11"/>
          </p:nvPr>
        </p:nvSpPr>
        <p:spPr>
          <a:ln/>
        </p:spPr>
        <p:txBody>
          <a:bodyPr/>
          <a:lstStyle>
            <a:lvl1pPr>
              <a:defRPr/>
            </a:lvl1pPr>
          </a:lstStyle>
          <a:p>
            <a:pPr>
              <a:defRPr/>
            </a:pPr>
            <a:fld id="{65F06852-DD0F-4A38-9CE7-27F7B07C560E}" type="slidenum">
              <a:rPr lang="el-GR"/>
              <a:pPr>
                <a:defRPr/>
              </a:pPr>
              <a:t>‹#›</a:t>
            </a:fld>
            <a:endParaRPr lang="el-GR" dirty="0"/>
          </a:p>
        </p:txBody>
      </p:sp>
    </p:spTree>
    <p:extLst>
      <p:ext uri="{BB962C8B-B14F-4D97-AF65-F5344CB8AC3E}">
        <p14:creationId xmlns:p14="http://schemas.microsoft.com/office/powerpoint/2010/main" val="131131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3716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3716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6"/>
          <p:cNvSpPr>
            <a:spLocks noGrp="1" noChangeArrowheads="1"/>
          </p:cNvSpPr>
          <p:nvPr>
            <p:ph type="sldNum" sz="quarter" idx="11"/>
          </p:nvPr>
        </p:nvSpPr>
        <p:spPr>
          <a:ln/>
        </p:spPr>
        <p:txBody>
          <a:bodyPr/>
          <a:lstStyle>
            <a:lvl1pPr>
              <a:defRPr/>
            </a:lvl1pPr>
          </a:lstStyle>
          <a:p>
            <a:pPr>
              <a:defRPr/>
            </a:pPr>
            <a:fld id="{6EE02E6D-12A9-4CD4-859F-21437D366060}" type="slidenum">
              <a:rPr lang="el-GR"/>
              <a:pPr>
                <a:defRPr/>
              </a:pPr>
              <a:t>‹#›</a:t>
            </a:fld>
            <a:endParaRPr lang="el-GR" dirty="0"/>
          </a:p>
        </p:txBody>
      </p:sp>
    </p:spTree>
    <p:extLst>
      <p:ext uri="{BB962C8B-B14F-4D97-AF65-F5344CB8AC3E}">
        <p14:creationId xmlns:p14="http://schemas.microsoft.com/office/powerpoint/2010/main" val="106594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Rectangle 6"/>
          <p:cNvSpPr>
            <a:spLocks noGrp="1" noChangeArrowheads="1"/>
          </p:cNvSpPr>
          <p:nvPr>
            <p:ph type="sldNum" sz="quarter" idx="11"/>
          </p:nvPr>
        </p:nvSpPr>
        <p:spPr>
          <a:ln/>
        </p:spPr>
        <p:txBody>
          <a:bodyPr/>
          <a:lstStyle>
            <a:lvl1pPr>
              <a:defRPr/>
            </a:lvl1pPr>
          </a:lstStyle>
          <a:p>
            <a:pPr>
              <a:defRPr/>
            </a:pPr>
            <a:fld id="{43910434-39FA-4B22-A910-F27BF35AD96C}" type="slidenum">
              <a:rPr lang="el-GR"/>
              <a:pPr>
                <a:defRPr/>
              </a:pPr>
              <a:t>‹#›</a:t>
            </a:fld>
            <a:endParaRPr lang="el-GR" dirty="0"/>
          </a:p>
        </p:txBody>
      </p:sp>
    </p:spTree>
    <p:extLst>
      <p:ext uri="{BB962C8B-B14F-4D97-AF65-F5344CB8AC3E}">
        <p14:creationId xmlns:p14="http://schemas.microsoft.com/office/powerpoint/2010/main" val="53112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4" name="Rectangle 6"/>
          <p:cNvSpPr>
            <a:spLocks noGrp="1" noChangeArrowheads="1"/>
          </p:cNvSpPr>
          <p:nvPr>
            <p:ph type="sldNum" sz="quarter" idx="11"/>
          </p:nvPr>
        </p:nvSpPr>
        <p:spPr>
          <a:ln/>
        </p:spPr>
        <p:txBody>
          <a:bodyPr/>
          <a:lstStyle>
            <a:lvl1pPr>
              <a:defRPr/>
            </a:lvl1pPr>
          </a:lstStyle>
          <a:p>
            <a:pPr>
              <a:defRPr/>
            </a:pPr>
            <a:fld id="{34BF9CC2-F1D1-4E99-B29E-78DC1216D9E9}" type="slidenum">
              <a:rPr lang="el-GR"/>
              <a:pPr>
                <a:defRPr/>
              </a:pPr>
              <a:t>‹#›</a:t>
            </a:fld>
            <a:endParaRPr lang="el-GR" dirty="0"/>
          </a:p>
        </p:txBody>
      </p:sp>
    </p:spTree>
    <p:extLst>
      <p:ext uri="{BB962C8B-B14F-4D97-AF65-F5344CB8AC3E}">
        <p14:creationId xmlns:p14="http://schemas.microsoft.com/office/powerpoint/2010/main" val="404102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C774A923-6CB6-4820-8957-67DF23C925EA}" type="slidenum">
              <a:rPr lang="el-GR"/>
              <a:pPr>
                <a:defRPr/>
              </a:pPr>
              <a:t>‹#›</a:t>
            </a:fld>
            <a:endParaRPr lang="el-GR" dirty="0"/>
          </a:p>
        </p:txBody>
      </p:sp>
    </p:spTree>
    <p:extLst>
      <p:ext uri="{BB962C8B-B14F-4D97-AF65-F5344CB8AC3E}">
        <p14:creationId xmlns:p14="http://schemas.microsoft.com/office/powerpoint/2010/main" val="327195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6" name="Rectangle 6"/>
          <p:cNvSpPr>
            <a:spLocks noGrp="1" noChangeArrowheads="1"/>
          </p:cNvSpPr>
          <p:nvPr>
            <p:ph type="sldNum" sz="quarter" idx="11"/>
          </p:nvPr>
        </p:nvSpPr>
        <p:spPr>
          <a:ln/>
        </p:spPr>
        <p:txBody>
          <a:bodyPr/>
          <a:lstStyle>
            <a:lvl1pPr>
              <a:defRPr/>
            </a:lvl1pPr>
          </a:lstStyle>
          <a:p>
            <a:pPr>
              <a:defRPr/>
            </a:pPr>
            <a:fld id="{4F5213A1-BB69-4CA7-B8E2-B87BEC7B98F9}" type="slidenum">
              <a:rPr lang="el-GR"/>
              <a:pPr>
                <a:defRPr/>
              </a:pPr>
              <a:t>‹#›</a:t>
            </a:fld>
            <a:endParaRPr lang="el-GR" dirty="0"/>
          </a:p>
        </p:txBody>
      </p:sp>
    </p:spTree>
    <p:extLst>
      <p:ext uri="{BB962C8B-B14F-4D97-AF65-F5344CB8AC3E}">
        <p14:creationId xmlns:p14="http://schemas.microsoft.com/office/powerpoint/2010/main" val="2403318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6" name="Rectangle 6"/>
          <p:cNvSpPr>
            <a:spLocks noGrp="1" noChangeArrowheads="1"/>
          </p:cNvSpPr>
          <p:nvPr>
            <p:ph type="sldNum" sz="quarter" idx="11"/>
          </p:nvPr>
        </p:nvSpPr>
        <p:spPr>
          <a:ln/>
        </p:spPr>
        <p:txBody>
          <a:bodyPr/>
          <a:lstStyle>
            <a:lvl1pPr>
              <a:defRPr/>
            </a:lvl1pPr>
          </a:lstStyle>
          <a:p>
            <a:pPr>
              <a:defRPr/>
            </a:pPr>
            <a:fld id="{B9AC69F0-619E-4A9B-B2BB-3DA3F6CA6405}" type="slidenum">
              <a:rPr lang="el-GR"/>
              <a:pPr>
                <a:defRPr/>
              </a:pPr>
              <a:t>‹#›</a:t>
            </a:fld>
            <a:endParaRPr lang="el-GR" dirty="0"/>
          </a:p>
        </p:txBody>
      </p:sp>
    </p:spTree>
    <p:extLst>
      <p:ext uri="{BB962C8B-B14F-4D97-AF65-F5344CB8AC3E}">
        <p14:creationId xmlns:p14="http://schemas.microsoft.com/office/powerpoint/2010/main" val="135736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304800" y="13716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30" name="Rectangle 6"/>
          <p:cNvSpPr>
            <a:spLocks noGrp="1" noChangeArrowheads="1"/>
          </p:cNvSpPr>
          <p:nvPr>
            <p:ph type="sldNum" sz="quarter" idx="4"/>
          </p:nvPr>
        </p:nvSpPr>
        <p:spPr bwMode="auto">
          <a:xfrm>
            <a:off x="7620000" y="6248400"/>
            <a:ext cx="1143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baseline="0">
                <a:solidFill>
                  <a:srgbClr val="3366CC"/>
                </a:solidFill>
                <a:latin typeface="Arno Pro Caption" pitchFamily="18" charset="0"/>
              </a:defRPr>
            </a:lvl1pPr>
          </a:lstStyle>
          <a:p>
            <a:pPr>
              <a:defRPr/>
            </a:pPr>
            <a:fld id="{10D39F5D-CDF0-429E-8E58-FAA430736AAB}"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8" r:id="rId18"/>
  </p:sldLayoutIdLst>
  <p:hf hdr="0" ftr="0" dt="0"/>
  <p:txStyles>
    <p:titleStyle>
      <a:lvl1pPr algn="ctr" rtl="0" eaLnBrk="0" fontAlgn="base" hangingPunct="0">
        <a:spcBef>
          <a:spcPct val="0"/>
        </a:spcBef>
        <a:spcAft>
          <a:spcPct val="0"/>
        </a:spcAft>
        <a:defRPr sz="3200">
          <a:solidFill>
            <a:srgbClr val="3366CC"/>
          </a:solidFill>
          <a:latin typeface="Arno Pro Caption" pitchFamily="18" charset="0"/>
          <a:ea typeface="+mj-ea"/>
          <a:cs typeface="+mj-cs"/>
        </a:defRPr>
      </a:lvl1pPr>
      <a:lvl2pPr algn="ctr" rtl="0" eaLnBrk="0" fontAlgn="base" hangingPunct="0">
        <a:spcBef>
          <a:spcPct val="0"/>
        </a:spcBef>
        <a:spcAft>
          <a:spcPct val="0"/>
        </a:spcAft>
        <a:defRPr sz="3200">
          <a:solidFill>
            <a:srgbClr val="3366CC"/>
          </a:solidFill>
          <a:latin typeface="Arno Pro Caption" pitchFamily="18" charset="0"/>
        </a:defRPr>
      </a:lvl2pPr>
      <a:lvl3pPr algn="ctr" rtl="0" eaLnBrk="0" fontAlgn="base" hangingPunct="0">
        <a:spcBef>
          <a:spcPct val="0"/>
        </a:spcBef>
        <a:spcAft>
          <a:spcPct val="0"/>
        </a:spcAft>
        <a:defRPr sz="3200">
          <a:solidFill>
            <a:srgbClr val="3366CC"/>
          </a:solidFill>
          <a:latin typeface="Arno Pro Caption" pitchFamily="18" charset="0"/>
        </a:defRPr>
      </a:lvl3pPr>
      <a:lvl4pPr algn="ctr" rtl="0" eaLnBrk="0" fontAlgn="base" hangingPunct="0">
        <a:spcBef>
          <a:spcPct val="0"/>
        </a:spcBef>
        <a:spcAft>
          <a:spcPct val="0"/>
        </a:spcAft>
        <a:defRPr sz="3200">
          <a:solidFill>
            <a:srgbClr val="3366CC"/>
          </a:solidFill>
          <a:latin typeface="Arno Pro Caption" pitchFamily="18" charset="0"/>
        </a:defRPr>
      </a:lvl4pPr>
      <a:lvl5pPr algn="ctr" rtl="0" eaLnBrk="0" fontAlgn="base" hangingPunct="0">
        <a:spcBef>
          <a:spcPct val="0"/>
        </a:spcBef>
        <a:spcAft>
          <a:spcPct val="0"/>
        </a:spcAft>
        <a:defRPr sz="3200">
          <a:solidFill>
            <a:srgbClr val="3366CC"/>
          </a:solidFill>
          <a:latin typeface="Arno Pro Caption" pitchFamily="18" charset="0"/>
        </a:defRPr>
      </a:lvl5pPr>
      <a:lvl6pPr marL="457200" algn="ctr" rtl="0" fontAlgn="base">
        <a:spcBef>
          <a:spcPct val="0"/>
        </a:spcBef>
        <a:spcAft>
          <a:spcPct val="0"/>
        </a:spcAft>
        <a:defRPr sz="3200">
          <a:solidFill>
            <a:srgbClr val="3366CC"/>
          </a:solidFill>
          <a:latin typeface="Comic Sans MS" pitchFamily="66" charset="0"/>
        </a:defRPr>
      </a:lvl6pPr>
      <a:lvl7pPr marL="914400" algn="ctr" rtl="0" fontAlgn="base">
        <a:spcBef>
          <a:spcPct val="0"/>
        </a:spcBef>
        <a:spcAft>
          <a:spcPct val="0"/>
        </a:spcAft>
        <a:defRPr sz="3200">
          <a:solidFill>
            <a:srgbClr val="3366CC"/>
          </a:solidFill>
          <a:latin typeface="Comic Sans MS" pitchFamily="66" charset="0"/>
        </a:defRPr>
      </a:lvl7pPr>
      <a:lvl8pPr marL="1371600" algn="ctr" rtl="0" fontAlgn="base">
        <a:spcBef>
          <a:spcPct val="0"/>
        </a:spcBef>
        <a:spcAft>
          <a:spcPct val="0"/>
        </a:spcAft>
        <a:defRPr sz="3200">
          <a:solidFill>
            <a:srgbClr val="3366CC"/>
          </a:solidFill>
          <a:latin typeface="Comic Sans MS" pitchFamily="66" charset="0"/>
        </a:defRPr>
      </a:lvl8pPr>
      <a:lvl9pPr marL="1828800" algn="ctr" rtl="0" fontAlgn="base">
        <a:spcBef>
          <a:spcPct val="0"/>
        </a:spcBef>
        <a:spcAft>
          <a:spcPct val="0"/>
        </a:spcAft>
        <a:defRPr sz="3200">
          <a:solidFill>
            <a:srgbClr val="3366CC"/>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chemeClr val="tx1"/>
          </a:solidFill>
          <a:latin typeface="Arno Pro Caption" pitchFamily="18"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no Pro Caption" pitchFamily="18" charset="0"/>
        </a:defRPr>
      </a:lvl2pPr>
      <a:lvl3pPr marL="1143000" indent="-228600" algn="l" rtl="0" eaLnBrk="0" fontAlgn="base" hangingPunct="0">
        <a:spcBef>
          <a:spcPct val="20000"/>
        </a:spcBef>
        <a:spcAft>
          <a:spcPct val="0"/>
        </a:spcAft>
        <a:buChar char="•"/>
        <a:defRPr sz="2400">
          <a:solidFill>
            <a:schemeClr val="tx1"/>
          </a:solidFill>
          <a:latin typeface="Arno Pro Caption" pitchFamily="18" charset="0"/>
        </a:defRPr>
      </a:lvl3pPr>
      <a:lvl4pPr marL="1600200" indent="-228600" algn="l" rtl="0" eaLnBrk="0" fontAlgn="base" hangingPunct="0">
        <a:spcBef>
          <a:spcPct val="20000"/>
        </a:spcBef>
        <a:spcAft>
          <a:spcPct val="0"/>
        </a:spcAft>
        <a:buChar char="–"/>
        <a:defRPr sz="2400">
          <a:solidFill>
            <a:schemeClr val="tx1"/>
          </a:solidFill>
          <a:latin typeface="Arno Pro Caption" pitchFamily="18" charset="0"/>
        </a:defRPr>
      </a:lvl4pPr>
      <a:lvl5pPr marL="2057400" indent="-228600" algn="l" rtl="0" eaLnBrk="0" fontAlgn="base" hangingPunct="0">
        <a:spcBef>
          <a:spcPct val="20000"/>
        </a:spcBef>
        <a:spcAft>
          <a:spcPct val="0"/>
        </a:spcAft>
        <a:buChar char="»"/>
        <a:defRPr sz="2400">
          <a:solidFill>
            <a:schemeClr val="tx1"/>
          </a:solidFill>
          <a:latin typeface="Arno Pro Caption" pitchFamily="18"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oleObject" Target="../embeddings/Microsoft_Word_97_-_2003_Document2.doc"/></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3.wmf"/><Relationship Id="rId5" Type="http://schemas.openxmlformats.org/officeDocument/2006/relationships/oleObject" Target="../embeddings/oleObject7.bin"/><Relationship Id="rId4" Type="http://schemas.openxmlformats.org/officeDocument/2006/relationships/image" Target="../media/image32.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14.bin"/><Relationship Id="rId18" Type="http://schemas.openxmlformats.org/officeDocument/2006/relationships/image" Target="../media/image42.wmf"/><Relationship Id="rId3" Type="http://schemas.openxmlformats.org/officeDocument/2006/relationships/oleObject" Target="../embeddings/oleObject9.bin"/><Relationship Id="rId21" Type="http://schemas.openxmlformats.org/officeDocument/2006/relationships/oleObject" Target="../embeddings/oleObject18.bin"/><Relationship Id="rId7" Type="http://schemas.openxmlformats.org/officeDocument/2006/relationships/oleObject" Target="../embeddings/oleObject11.bin"/><Relationship Id="rId12" Type="http://schemas.openxmlformats.org/officeDocument/2006/relationships/image" Target="../media/image39.wmf"/><Relationship Id="rId17" Type="http://schemas.openxmlformats.org/officeDocument/2006/relationships/oleObject" Target="../embeddings/oleObject16.bin"/><Relationship Id="rId2" Type="http://schemas.openxmlformats.org/officeDocument/2006/relationships/slideLayout" Target="../slideLayouts/slideLayout7.xml"/><Relationship Id="rId16" Type="http://schemas.openxmlformats.org/officeDocument/2006/relationships/image" Target="../media/image41.wmf"/><Relationship Id="rId20" Type="http://schemas.openxmlformats.org/officeDocument/2006/relationships/image" Target="../media/image43.wmf"/><Relationship Id="rId1" Type="http://schemas.openxmlformats.org/officeDocument/2006/relationships/vmlDrawing" Target="../drawings/vmlDrawing7.vml"/><Relationship Id="rId6" Type="http://schemas.openxmlformats.org/officeDocument/2006/relationships/image" Target="../media/image36.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38.wmf"/><Relationship Id="rId19" Type="http://schemas.openxmlformats.org/officeDocument/2006/relationships/oleObject" Target="../embeddings/oleObject17.bin"/><Relationship Id="rId4" Type="http://schemas.openxmlformats.org/officeDocument/2006/relationships/image" Target="../media/image35.wmf"/><Relationship Id="rId9" Type="http://schemas.openxmlformats.org/officeDocument/2006/relationships/oleObject" Target="../embeddings/oleObject12.bin"/><Relationship Id="rId14" Type="http://schemas.openxmlformats.org/officeDocument/2006/relationships/image" Target="../media/image40.wmf"/><Relationship Id="rId22" Type="http://schemas.openxmlformats.org/officeDocument/2006/relationships/image" Target="../media/image44.w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1.wmf"/><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50.wmf"/><Relationship Id="rId4" Type="http://schemas.openxmlformats.org/officeDocument/2006/relationships/oleObject" Target="../embeddings/oleObject19.bin"/></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1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1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slideLayout" Target="../slideLayouts/slideLayout2.xml"/><Relationship Id="rId4" Type="http://schemas.openxmlformats.org/officeDocument/2006/relationships/image" Target="../media/image68.wmf"/></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Microsoft_Word_97_-_2003_Document1.doc"/></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4.wmf"/></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28.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65481C-B689-45B9-9F20-689A0C4A3769}" type="slidenum">
              <a:rPr lang="el-GR" altLang="el-GR" sz="1400" smtClean="0">
                <a:solidFill>
                  <a:srgbClr val="3366CC"/>
                </a:solidFill>
                <a:latin typeface="Arno Pro Caption" pitchFamily="18" charset="0"/>
              </a:rPr>
              <a:pPr eaLnBrk="1" hangingPunct="1"/>
              <a:t>1</a:t>
            </a:fld>
            <a:endParaRPr lang="el-GR" altLang="el-GR" sz="1400" smtClean="0">
              <a:solidFill>
                <a:srgbClr val="3366CC"/>
              </a:solidFill>
              <a:latin typeface="Arno Pro Caption" pitchFamily="18" charset="0"/>
            </a:endParaRPr>
          </a:p>
        </p:txBody>
      </p:sp>
      <p:sp>
        <p:nvSpPr>
          <p:cNvPr id="13316" name="Rectangle 4"/>
          <p:cNvSpPr>
            <a:spLocks noGrp="1" noChangeArrowheads="1"/>
          </p:cNvSpPr>
          <p:nvPr>
            <p:ph type="ctrTitle"/>
          </p:nvPr>
        </p:nvSpPr>
        <p:spPr>
          <a:xfrm>
            <a:off x="683568" y="2492896"/>
            <a:ext cx="7772400" cy="2663502"/>
          </a:xfrm>
          <a:solidFill>
            <a:schemeClr val="accent3">
              <a:lumMod val="95000"/>
            </a:schemeClr>
          </a:solidFill>
          <a:ln w="28575">
            <a:solidFill>
              <a:srgbClr val="0000FF"/>
            </a:solidFill>
          </a:ln>
        </p:spPr>
        <p:txBody>
          <a:bodyPr/>
          <a:lstStyle/>
          <a:p>
            <a:pPr eaLnBrk="1" hangingPunct="1">
              <a:defRPr/>
            </a:pPr>
            <a:r>
              <a:rPr lang="el-GR" b="1" dirty="0" smtClean="0">
                <a:solidFill>
                  <a:srgbClr val="0000FF"/>
                </a:solidFill>
              </a:rPr>
              <a:t>Αλγόριθμοι &amp; </a:t>
            </a:r>
            <a:r>
              <a:rPr lang="en-US" b="1" dirty="0" smtClean="0">
                <a:solidFill>
                  <a:srgbClr val="0000FF"/>
                </a:solidFill>
              </a:rPr>
              <a:t/>
            </a:r>
            <a:br>
              <a:rPr lang="en-US" b="1" dirty="0" smtClean="0">
                <a:solidFill>
                  <a:srgbClr val="0000FF"/>
                </a:solidFill>
              </a:rPr>
            </a:br>
            <a:r>
              <a:rPr lang="el-GR" b="1" dirty="0" smtClean="0">
                <a:solidFill>
                  <a:srgbClr val="0000FF"/>
                </a:solidFill>
              </a:rPr>
              <a:t>Υπολογιστική Πολυπλοκότητα (</a:t>
            </a:r>
            <a:r>
              <a:rPr lang="en-US" b="1" dirty="0" smtClean="0">
                <a:solidFill>
                  <a:srgbClr val="0000FF"/>
                </a:solidFill>
              </a:rPr>
              <a:t>Computational Complexity)</a:t>
            </a:r>
          </a:p>
        </p:txBody>
      </p:sp>
      <p:sp>
        <p:nvSpPr>
          <p:cNvPr id="4" name="Rectangle 4"/>
          <p:cNvSpPr txBox="1">
            <a:spLocks noChangeArrowheads="1"/>
          </p:cNvSpPr>
          <p:nvPr/>
        </p:nvSpPr>
        <p:spPr bwMode="auto">
          <a:xfrm>
            <a:off x="683568" y="836712"/>
            <a:ext cx="7772400" cy="1470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3366CC"/>
                </a:solidFill>
                <a:latin typeface="Arno Pro Caption" pitchFamily="18" charset="0"/>
                <a:ea typeface="+mj-ea"/>
                <a:cs typeface="+mj-cs"/>
              </a:defRPr>
            </a:lvl1pPr>
            <a:lvl2pPr algn="ctr" rtl="0" eaLnBrk="0" fontAlgn="base" hangingPunct="0">
              <a:spcBef>
                <a:spcPct val="0"/>
              </a:spcBef>
              <a:spcAft>
                <a:spcPct val="0"/>
              </a:spcAft>
              <a:defRPr sz="3200">
                <a:solidFill>
                  <a:srgbClr val="3366CC"/>
                </a:solidFill>
                <a:latin typeface="Arno Pro Caption" pitchFamily="18" charset="0"/>
              </a:defRPr>
            </a:lvl2pPr>
            <a:lvl3pPr algn="ctr" rtl="0" eaLnBrk="0" fontAlgn="base" hangingPunct="0">
              <a:spcBef>
                <a:spcPct val="0"/>
              </a:spcBef>
              <a:spcAft>
                <a:spcPct val="0"/>
              </a:spcAft>
              <a:defRPr sz="3200">
                <a:solidFill>
                  <a:srgbClr val="3366CC"/>
                </a:solidFill>
                <a:latin typeface="Arno Pro Caption" pitchFamily="18" charset="0"/>
              </a:defRPr>
            </a:lvl3pPr>
            <a:lvl4pPr algn="ctr" rtl="0" eaLnBrk="0" fontAlgn="base" hangingPunct="0">
              <a:spcBef>
                <a:spcPct val="0"/>
              </a:spcBef>
              <a:spcAft>
                <a:spcPct val="0"/>
              </a:spcAft>
              <a:defRPr sz="3200">
                <a:solidFill>
                  <a:srgbClr val="3366CC"/>
                </a:solidFill>
                <a:latin typeface="Arno Pro Caption" pitchFamily="18" charset="0"/>
              </a:defRPr>
            </a:lvl4pPr>
            <a:lvl5pPr algn="ctr" rtl="0" eaLnBrk="0" fontAlgn="base" hangingPunct="0">
              <a:spcBef>
                <a:spcPct val="0"/>
              </a:spcBef>
              <a:spcAft>
                <a:spcPct val="0"/>
              </a:spcAft>
              <a:defRPr sz="3200">
                <a:solidFill>
                  <a:srgbClr val="3366CC"/>
                </a:solidFill>
                <a:latin typeface="Arno Pro Caption" pitchFamily="18" charset="0"/>
              </a:defRPr>
            </a:lvl5pPr>
            <a:lvl6pPr marL="457200" algn="ctr" rtl="0" fontAlgn="base">
              <a:spcBef>
                <a:spcPct val="0"/>
              </a:spcBef>
              <a:spcAft>
                <a:spcPct val="0"/>
              </a:spcAft>
              <a:defRPr sz="3200">
                <a:solidFill>
                  <a:srgbClr val="3366CC"/>
                </a:solidFill>
                <a:latin typeface="Comic Sans MS" pitchFamily="66" charset="0"/>
              </a:defRPr>
            </a:lvl6pPr>
            <a:lvl7pPr marL="914400" algn="ctr" rtl="0" fontAlgn="base">
              <a:spcBef>
                <a:spcPct val="0"/>
              </a:spcBef>
              <a:spcAft>
                <a:spcPct val="0"/>
              </a:spcAft>
              <a:defRPr sz="3200">
                <a:solidFill>
                  <a:srgbClr val="3366CC"/>
                </a:solidFill>
                <a:latin typeface="Comic Sans MS" pitchFamily="66" charset="0"/>
              </a:defRPr>
            </a:lvl7pPr>
            <a:lvl8pPr marL="1371600" algn="ctr" rtl="0" fontAlgn="base">
              <a:spcBef>
                <a:spcPct val="0"/>
              </a:spcBef>
              <a:spcAft>
                <a:spcPct val="0"/>
              </a:spcAft>
              <a:defRPr sz="3200">
                <a:solidFill>
                  <a:srgbClr val="3366CC"/>
                </a:solidFill>
                <a:latin typeface="Comic Sans MS" pitchFamily="66" charset="0"/>
              </a:defRPr>
            </a:lvl8pPr>
            <a:lvl9pPr marL="1828800" algn="ctr" rtl="0" fontAlgn="base">
              <a:spcBef>
                <a:spcPct val="0"/>
              </a:spcBef>
              <a:spcAft>
                <a:spcPct val="0"/>
              </a:spcAft>
              <a:defRPr sz="3200">
                <a:solidFill>
                  <a:srgbClr val="3366CC"/>
                </a:solidFill>
                <a:latin typeface="Comic Sans MS" pitchFamily="66" charset="0"/>
              </a:defRPr>
            </a:lvl9pPr>
          </a:lstStyle>
          <a:p>
            <a:pPr eaLnBrk="1" hangingPunct="1">
              <a:defRPr/>
            </a:pPr>
            <a:r>
              <a:rPr lang="el-GR" sz="4000" b="1" kern="0" dirty="0" smtClean="0">
                <a:solidFill>
                  <a:srgbClr val="0000FF"/>
                </a:solidFill>
                <a:latin typeface="Linux Biolinum O" pitchFamily="50" charset="0"/>
                <a:ea typeface="Linux Biolinum O" pitchFamily="50" charset="0"/>
                <a:cs typeface="Linux Biolinum O" pitchFamily="50" charset="0"/>
              </a:rPr>
              <a:t>ΑΡΙΘΜΗΤΙΚΗ ΑΝΑΛΥΣΗ</a:t>
            </a:r>
          </a:p>
          <a:p>
            <a:pPr eaLnBrk="1" hangingPunct="1">
              <a:defRPr/>
            </a:pPr>
            <a:r>
              <a:rPr lang="el-GR" sz="4000" b="1" kern="0" dirty="0" smtClean="0">
                <a:solidFill>
                  <a:srgbClr val="0000FF"/>
                </a:solidFill>
                <a:latin typeface="Linux Biolinum O" pitchFamily="50" charset="0"/>
                <a:ea typeface="Linux Biolinum O" pitchFamily="50" charset="0"/>
                <a:cs typeface="Linux Biolinum O" pitchFamily="50" charset="0"/>
              </a:rPr>
              <a:t>Εαρινό Εξάμηνο </a:t>
            </a:r>
            <a:r>
              <a:rPr lang="el-GR" sz="4000" b="1" kern="0" dirty="0" smtClean="0">
                <a:solidFill>
                  <a:srgbClr val="0000FF"/>
                </a:solidFill>
                <a:latin typeface="Linux Biolinum O" pitchFamily="50" charset="0"/>
                <a:ea typeface="Linux Biolinum O" pitchFamily="50" charset="0"/>
                <a:cs typeface="Linux Biolinum O" pitchFamily="50" charset="0"/>
              </a:rPr>
              <a:t>202</a:t>
            </a:r>
            <a:r>
              <a:rPr lang="en-US" sz="4000" b="1" kern="0" dirty="0" smtClean="0">
                <a:solidFill>
                  <a:srgbClr val="0000FF"/>
                </a:solidFill>
                <a:latin typeface="Linux Biolinum O" pitchFamily="50" charset="0"/>
                <a:ea typeface="Linux Biolinum O" pitchFamily="50" charset="0"/>
                <a:cs typeface="Linux Biolinum O" pitchFamily="50" charset="0"/>
              </a:rPr>
              <a:t>4</a:t>
            </a:r>
            <a:endParaRPr lang="en-US" sz="4000" b="1" kern="0" dirty="0" smtClean="0">
              <a:solidFill>
                <a:srgbClr val="0000FF"/>
              </a:solidFill>
              <a:latin typeface="Linux Biolinum O" pitchFamily="50" charset="0"/>
              <a:ea typeface="Linux Biolinum O" pitchFamily="50" charset="0"/>
              <a:cs typeface="Linux Biolinum O" pitchFamily="50"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4675" y="321904"/>
            <a:ext cx="7640652" cy="627736"/>
          </a:xfrm>
          <a:prstGeom prst="rect">
            <a:avLst/>
          </a:prstGeom>
        </p:spPr>
        <p:txBody>
          <a:bodyPr vert="horz" wrap="square" lIns="0" tIns="12065" rIns="0" bIns="0" rtlCol="0">
            <a:spAutoFit/>
          </a:bodyPr>
          <a:lstStyle/>
          <a:p>
            <a:pPr marL="12700">
              <a:lnSpc>
                <a:spcPct val="100000"/>
              </a:lnSpc>
              <a:spcBef>
                <a:spcPts val="95"/>
              </a:spcBef>
            </a:pPr>
            <a:r>
              <a:rPr lang="en-US" sz="4000" dirty="0" smtClean="0">
                <a:solidFill>
                  <a:srgbClr val="CC3300"/>
                </a:solidFill>
              </a:rPr>
              <a:t>Problems, Instances, Algorithms</a:t>
            </a:r>
            <a:endParaRPr sz="4000" dirty="0">
              <a:solidFill>
                <a:srgbClr val="CC3300"/>
              </a:solidFill>
            </a:endParaRPr>
          </a:p>
        </p:txBody>
      </p:sp>
      <p:sp>
        <p:nvSpPr>
          <p:cNvPr id="3" name="object 3"/>
          <p:cNvSpPr txBox="1"/>
          <p:nvPr/>
        </p:nvSpPr>
        <p:spPr>
          <a:xfrm>
            <a:off x="459740" y="1346957"/>
            <a:ext cx="7689850" cy="391160"/>
          </a:xfrm>
          <a:prstGeom prst="rect">
            <a:avLst/>
          </a:prstGeom>
        </p:spPr>
        <p:txBody>
          <a:bodyPr vert="horz" wrap="square" lIns="0" tIns="12700" rIns="0" bIns="0" rtlCol="0">
            <a:spAutoFit/>
          </a:bodyPr>
          <a:lstStyle/>
          <a:p>
            <a:pPr marL="12700">
              <a:lnSpc>
                <a:spcPct val="100000"/>
              </a:lnSpc>
              <a:spcBef>
                <a:spcPts val="100"/>
              </a:spcBef>
            </a:pPr>
            <a:r>
              <a:rPr lang="en-US" sz="2400" spc="-95" dirty="0" smtClean="0">
                <a:latin typeface="Arno Pro Caption" panose="02020502040506020403" pitchFamily="18" charset="0"/>
                <a:cs typeface="Arial"/>
              </a:rPr>
              <a:t>W</a:t>
            </a:r>
            <a:r>
              <a:rPr sz="2400" spc="-95" dirty="0" smtClean="0">
                <a:latin typeface="Arno Pro Caption" panose="02020502040506020403" pitchFamily="18" charset="0"/>
                <a:cs typeface="Arial"/>
              </a:rPr>
              <a:t>e</a:t>
            </a:r>
            <a:r>
              <a:rPr sz="2400" spc="-130" dirty="0" smtClean="0">
                <a:latin typeface="Arno Pro Caption" panose="02020502040506020403" pitchFamily="18" charset="0"/>
                <a:cs typeface="Arial"/>
              </a:rPr>
              <a:t> </a:t>
            </a:r>
            <a:r>
              <a:rPr sz="2400" spc="-110" dirty="0">
                <a:latin typeface="Arno Pro Caption" panose="02020502040506020403" pitchFamily="18" charset="0"/>
                <a:cs typeface="Arial"/>
              </a:rPr>
              <a:t>need</a:t>
            </a:r>
            <a:r>
              <a:rPr sz="2400" spc="-125" dirty="0">
                <a:latin typeface="Arno Pro Caption" panose="02020502040506020403" pitchFamily="18" charset="0"/>
                <a:cs typeface="Arial"/>
              </a:rPr>
              <a:t> </a:t>
            </a:r>
            <a:r>
              <a:rPr sz="2400" spc="20" dirty="0">
                <a:latin typeface="Arno Pro Caption" panose="02020502040506020403" pitchFamily="18" charset="0"/>
                <a:cs typeface="Arial"/>
              </a:rPr>
              <a:t>to</a:t>
            </a:r>
            <a:r>
              <a:rPr sz="2400" spc="-130" dirty="0">
                <a:latin typeface="Arno Pro Caption" panose="02020502040506020403" pitchFamily="18" charset="0"/>
                <a:cs typeface="Arial"/>
              </a:rPr>
              <a:t> </a:t>
            </a:r>
            <a:r>
              <a:rPr sz="2400" spc="-80" dirty="0">
                <a:latin typeface="Arno Pro Caption" panose="02020502040506020403" pitchFamily="18" charset="0"/>
                <a:cs typeface="Arial"/>
              </a:rPr>
              <a:t>know</a:t>
            </a:r>
            <a:r>
              <a:rPr sz="2400" spc="-130" dirty="0">
                <a:latin typeface="Arno Pro Caption" panose="02020502040506020403" pitchFamily="18" charset="0"/>
                <a:cs typeface="Arial"/>
              </a:rPr>
              <a:t> </a:t>
            </a:r>
            <a:r>
              <a:rPr sz="2400" spc="-45" dirty="0">
                <a:latin typeface="Arno Pro Caption" panose="02020502040506020403" pitchFamily="18" charset="0"/>
                <a:cs typeface="Arial"/>
              </a:rPr>
              <a:t>what</a:t>
            </a:r>
            <a:r>
              <a:rPr sz="2400" spc="-140" dirty="0">
                <a:latin typeface="Arno Pro Caption" panose="02020502040506020403" pitchFamily="18" charset="0"/>
                <a:cs typeface="Arial"/>
              </a:rPr>
              <a:t> </a:t>
            </a:r>
            <a:r>
              <a:rPr sz="2400" spc="-125" dirty="0">
                <a:latin typeface="Arno Pro Caption" panose="02020502040506020403" pitchFamily="18" charset="0"/>
                <a:cs typeface="Arial"/>
              </a:rPr>
              <a:t>is</a:t>
            </a:r>
            <a:r>
              <a:rPr sz="2400" spc="-130" dirty="0">
                <a:latin typeface="Arno Pro Caption" panose="02020502040506020403" pitchFamily="18" charset="0"/>
                <a:cs typeface="Arial"/>
              </a:rPr>
              <a:t> </a:t>
            </a:r>
            <a:r>
              <a:rPr sz="2400" spc="-30" dirty="0">
                <a:latin typeface="Arno Pro Caption" panose="02020502040506020403" pitchFamily="18" charset="0"/>
                <a:cs typeface="Arial"/>
              </a:rPr>
              <a:t>the</a:t>
            </a:r>
            <a:r>
              <a:rPr sz="2400" spc="-145" dirty="0">
                <a:latin typeface="Arno Pro Caption" panose="02020502040506020403" pitchFamily="18" charset="0"/>
                <a:cs typeface="Arial"/>
              </a:rPr>
              <a:t> </a:t>
            </a:r>
            <a:r>
              <a:rPr sz="2400" spc="-70" dirty="0">
                <a:latin typeface="Arno Pro Caption" panose="02020502040506020403" pitchFamily="18" charset="0"/>
                <a:cs typeface="Arial"/>
              </a:rPr>
              <a:t>difference</a:t>
            </a:r>
            <a:r>
              <a:rPr sz="2400" spc="-110" dirty="0">
                <a:latin typeface="Arno Pro Caption" panose="02020502040506020403" pitchFamily="18" charset="0"/>
                <a:cs typeface="Arial"/>
              </a:rPr>
              <a:t> </a:t>
            </a:r>
            <a:r>
              <a:rPr sz="2400" spc="-65" dirty="0">
                <a:latin typeface="Arno Pro Caption" panose="02020502040506020403" pitchFamily="18" charset="0"/>
                <a:cs typeface="Arial"/>
              </a:rPr>
              <a:t>between:</a:t>
            </a:r>
            <a:endParaRPr sz="2400" dirty="0">
              <a:latin typeface="Arno Pro Caption" panose="02020502040506020403" pitchFamily="18" charset="0"/>
              <a:cs typeface="Arial"/>
            </a:endParaRPr>
          </a:p>
        </p:txBody>
      </p:sp>
      <p:grpSp>
        <p:nvGrpSpPr>
          <p:cNvPr id="4" name="object 4"/>
          <p:cNvGrpSpPr/>
          <p:nvPr/>
        </p:nvGrpSpPr>
        <p:grpSpPr>
          <a:xfrm>
            <a:off x="1206500" y="2254372"/>
            <a:ext cx="6121400" cy="1264285"/>
            <a:chOff x="1206500" y="2254372"/>
            <a:chExt cx="6121400" cy="1264285"/>
          </a:xfrm>
        </p:grpSpPr>
        <p:sp>
          <p:nvSpPr>
            <p:cNvPr id="5" name="object 5"/>
            <p:cNvSpPr/>
            <p:nvPr/>
          </p:nvSpPr>
          <p:spPr>
            <a:xfrm>
              <a:off x="1219199" y="2724646"/>
              <a:ext cx="6096000" cy="781685"/>
            </a:xfrm>
            <a:custGeom>
              <a:avLst/>
              <a:gdLst/>
              <a:ahLst/>
              <a:cxnLst/>
              <a:rect l="l" t="t" r="r" b="b"/>
              <a:pathLst>
                <a:path w="6096000" h="781685">
                  <a:moveTo>
                    <a:pt x="0" y="781193"/>
                  </a:moveTo>
                  <a:lnTo>
                    <a:pt x="6095999" y="781193"/>
                  </a:lnTo>
                  <a:lnTo>
                    <a:pt x="6095999" y="0"/>
                  </a:lnTo>
                  <a:lnTo>
                    <a:pt x="0" y="0"/>
                  </a:lnTo>
                  <a:lnTo>
                    <a:pt x="0" y="781193"/>
                  </a:lnTo>
                  <a:close/>
                </a:path>
              </a:pathLst>
            </a:custGeom>
            <a:ln w="25399">
              <a:solidFill>
                <a:srgbClr val="4F80BC"/>
              </a:solidFill>
            </a:ln>
          </p:spPr>
          <p:txBody>
            <a:bodyPr wrap="square" lIns="0" tIns="0" rIns="0" bIns="0" rtlCol="0"/>
            <a:lstStyle/>
            <a:p>
              <a:endParaRPr/>
            </a:p>
          </p:txBody>
        </p:sp>
        <p:sp>
          <p:nvSpPr>
            <p:cNvPr id="6" name="object 6"/>
            <p:cNvSpPr/>
            <p:nvPr/>
          </p:nvSpPr>
          <p:spPr>
            <a:xfrm>
              <a:off x="1523999" y="2267072"/>
              <a:ext cx="4267200" cy="915669"/>
            </a:xfrm>
            <a:custGeom>
              <a:avLst/>
              <a:gdLst/>
              <a:ahLst/>
              <a:cxnLst/>
              <a:rect l="l" t="t" r="r" b="b"/>
              <a:pathLst>
                <a:path w="4267200" h="915669">
                  <a:moveTo>
                    <a:pt x="4114677" y="0"/>
                  </a:moveTo>
                  <a:lnTo>
                    <a:pt x="152531" y="0"/>
                  </a:lnTo>
                  <a:lnTo>
                    <a:pt x="104334" y="7780"/>
                  </a:lnTo>
                  <a:lnTo>
                    <a:pt x="62465" y="29442"/>
                  </a:lnTo>
                  <a:lnTo>
                    <a:pt x="29441" y="62465"/>
                  </a:lnTo>
                  <a:lnTo>
                    <a:pt x="7779" y="104332"/>
                  </a:lnTo>
                  <a:lnTo>
                    <a:pt x="0" y="152521"/>
                  </a:lnTo>
                  <a:lnTo>
                    <a:pt x="0" y="762640"/>
                  </a:lnTo>
                  <a:lnTo>
                    <a:pt x="7779" y="810829"/>
                  </a:lnTo>
                  <a:lnTo>
                    <a:pt x="29441" y="852696"/>
                  </a:lnTo>
                  <a:lnTo>
                    <a:pt x="62465" y="885719"/>
                  </a:lnTo>
                  <a:lnTo>
                    <a:pt x="104334" y="907381"/>
                  </a:lnTo>
                  <a:lnTo>
                    <a:pt x="152531" y="915161"/>
                  </a:lnTo>
                  <a:lnTo>
                    <a:pt x="4114677" y="915161"/>
                  </a:lnTo>
                  <a:lnTo>
                    <a:pt x="4162867" y="907381"/>
                  </a:lnTo>
                  <a:lnTo>
                    <a:pt x="4204733" y="885719"/>
                  </a:lnTo>
                  <a:lnTo>
                    <a:pt x="4237757" y="852696"/>
                  </a:lnTo>
                  <a:lnTo>
                    <a:pt x="4259419" y="810829"/>
                  </a:lnTo>
                  <a:lnTo>
                    <a:pt x="4267199" y="762640"/>
                  </a:lnTo>
                  <a:lnTo>
                    <a:pt x="4267199" y="152521"/>
                  </a:lnTo>
                  <a:lnTo>
                    <a:pt x="4259419" y="104332"/>
                  </a:lnTo>
                  <a:lnTo>
                    <a:pt x="4237757" y="62465"/>
                  </a:lnTo>
                  <a:lnTo>
                    <a:pt x="4204733" y="29442"/>
                  </a:lnTo>
                  <a:lnTo>
                    <a:pt x="4162867" y="7780"/>
                  </a:lnTo>
                  <a:lnTo>
                    <a:pt x="4114677" y="0"/>
                  </a:lnTo>
                  <a:close/>
                </a:path>
              </a:pathLst>
            </a:custGeom>
            <a:solidFill>
              <a:srgbClr val="4F80BC"/>
            </a:solidFill>
          </p:spPr>
          <p:txBody>
            <a:bodyPr wrap="square" lIns="0" tIns="0" rIns="0" bIns="0" rtlCol="0"/>
            <a:lstStyle/>
            <a:p>
              <a:endParaRPr/>
            </a:p>
          </p:txBody>
        </p:sp>
        <p:sp>
          <p:nvSpPr>
            <p:cNvPr id="7" name="object 7"/>
            <p:cNvSpPr/>
            <p:nvPr/>
          </p:nvSpPr>
          <p:spPr>
            <a:xfrm>
              <a:off x="1523999" y="2267072"/>
              <a:ext cx="4267200" cy="915669"/>
            </a:xfrm>
            <a:custGeom>
              <a:avLst/>
              <a:gdLst/>
              <a:ahLst/>
              <a:cxnLst/>
              <a:rect l="l" t="t" r="r" b="b"/>
              <a:pathLst>
                <a:path w="4267200" h="915669">
                  <a:moveTo>
                    <a:pt x="0" y="152521"/>
                  </a:moveTo>
                  <a:lnTo>
                    <a:pt x="7779" y="104332"/>
                  </a:lnTo>
                  <a:lnTo>
                    <a:pt x="29441" y="62465"/>
                  </a:lnTo>
                  <a:lnTo>
                    <a:pt x="62465" y="29442"/>
                  </a:lnTo>
                  <a:lnTo>
                    <a:pt x="104334" y="7780"/>
                  </a:lnTo>
                  <a:lnTo>
                    <a:pt x="152531" y="0"/>
                  </a:lnTo>
                  <a:lnTo>
                    <a:pt x="4114677" y="0"/>
                  </a:lnTo>
                  <a:lnTo>
                    <a:pt x="4162867" y="7780"/>
                  </a:lnTo>
                  <a:lnTo>
                    <a:pt x="4204733" y="29442"/>
                  </a:lnTo>
                  <a:lnTo>
                    <a:pt x="4237757" y="62465"/>
                  </a:lnTo>
                  <a:lnTo>
                    <a:pt x="4259419" y="104332"/>
                  </a:lnTo>
                  <a:lnTo>
                    <a:pt x="4267199" y="152521"/>
                  </a:lnTo>
                  <a:lnTo>
                    <a:pt x="4267199" y="762640"/>
                  </a:lnTo>
                  <a:lnTo>
                    <a:pt x="4259419" y="810829"/>
                  </a:lnTo>
                  <a:lnTo>
                    <a:pt x="4237757" y="852696"/>
                  </a:lnTo>
                  <a:lnTo>
                    <a:pt x="4204733" y="885719"/>
                  </a:lnTo>
                  <a:lnTo>
                    <a:pt x="4162867" y="907381"/>
                  </a:lnTo>
                  <a:lnTo>
                    <a:pt x="4114677" y="915161"/>
                  </a:lnTo>
                  <a:lnTo>
                    <a:pt x="152531" y="915161"/>
                  </a:lnTo>
                  <a:lnTo>
                    <a:pt x="104334" y="907381"/>
                  </a:lnTo>
                  <a:lnTo>
                    <a:pt x="62465" y="885719"/>
                  </a:lnTo>
                  <a:lnTo>
                    <a:pt x="29441" y="852696"/>
                  </a:lnTo>
                  <a:lnTo>
                    <a:pt x="7779" y="810829"/>
                  </a:lnTo>
                  <a:lnTo>
                    <a:pt x="0" y="762640"/>
                  </a:lnTo>
                  <a:lnTo>
                    <a:pt x="0" y="152521"/>
                  </a:lnTo>
                  <a:close/>
                </a:path>
              </a:pathLst>
            </a:custGeom>
            <a:ln w="25399">
              <a:solidFill>
                <a:srgbClr val="FFFFFF"/>
              </a:solidFill>
            </a:ln>
          </p:spPr>
          <p:txBody>
            <a:bodyPr wrap="square" lIns="0" tIns="0" rIns="0" bIns="0" rtlCol="0"/>
            <a:lstStyle/>
            <a:p>
              <a:endParaRPr/>
            </a:p>
          </p:txBody>
        </p:sp>
      </p:grpSp>
      <p:grpSp>
        <p:nvGrpSpPr>
          <p:cNvPr id="8" name="object 8"/>
          <p:cNvGrpSpPr/>
          <p:nvPr/>
        </p:nvGrpSpPr>
        <p:grpSpPr>
          <a:xfrm>
            <a:off x="1206500" y="3660506"/>
            <a:ext cx="6121400" cy="1264285"/>
            <a:chOff x="1206500" y="3660506"/>
            <a:chExt cx="6121400" cy="1264285"/>
          </a:xfrm>
        </p:grpSpPr>
        <p:sp>
          <p:nvSpPr>
            <p:cNvPr id="9" name="object 9"/>
            <p:cNvSpPr/>
            <p:nvPr/>
          </p:nvSpPr>
          <p:spPr>
            <a:xfrm>
              <a:off x="1219199" y="4130777"/>
              <a:ext cx="6096000" cy="781685"/>
            </a:xfrm>
            <a:custGeom>
              <a:avLst/>
              <a:gdLst/>
              <a:ahLst/>
              <a:cxnLst/>
              <a:rect l="l" t="t" r="r" b="b"/>
              <a:pathLst>
                <a:path w="6096000" h="781685">
                  <a:moveTo>
                    <a:pt x="0" y="781205"/>
                  </a:moveTo>
                  <a:lnTo>
                    <a:pt x="6095999" y="781205"/>
                  </a:lnTo>
                  <a:lnTo>
                    <a:pt x="6095999" y="0"/>
                  </a:lnTo>
                  <a:lnTo>
                    <a:pt x="0" y="0"/>
                  </a:lnTo>
                  <a:lnTo>
                    <a:pt x="0" y="781205"/>
                  </a:lnTo>
                  <a:close/>
                </a:path>
              </a:pathLst>
            </a:custGeom>
            <a:ln w="25399">
              <a:solidFill>
                <a:srgbClr val="4F80BC"/>
              </a:solidFill>
            </a:ln>
          </p:spPr>
          <p:txBody>
            <a:bodyPr wrap="square" lIns="0" tIns="0" rIns="0" bIns="0" rtlCol="0"/>
            <a:lstStyle/>
            <a:p>
              <a:endParaRPr/>
            </a:p>
          </p:txBody>
        </p:sp>
        <p:sp>
          <p:nvSpPr>
            <p:cNvPr id="10" name="object 10"/>
            <p:cNvSpPr/>
            <p:nvPr/>
          </p:nvSpPr>
          <p:spPr>
            <a:xfrm>
              <a:off x="1523999" y="3673206"/>
              <a:ext cx="4267200" cy="915669"/>
            </a:xfrm>
            <a:custGeom>
              <a:avLst/>
              <a:gdLst/>
              <a:ahLst/>
              <a:cxnLst/>
              <a:rect l="l" t="t" r="r" b="b"/>
              <a:pathLst>
                <a:path w="4267200" h="915670">
                  <a:moveTo>
                    <a:pt x="4114677" y="0"/>
                  </a:moveTo>
                  <a:lnTo>
                    <a:pt x="152531" y="0"/>
                  </a:lnTo>
                  <a:lnTo>
                    <a:pt x="104334" y="7780"/>
                  </a:lnTo>
                  <a:lnTo>
                    <a:pt x="62465" y="29443"/>
                  </a:lnTo>
                  <a:lnTo>
                    <a:pt x="29441" y="62471"/>
                  </a:lnTo>
                  <a:lnTo>
                    <a:pt x="7779" y="104344"/>
                  </a:lnTo>
                  <a:lnTo>
                    <a:pt x="0" y="152546"/>
                  </a:lnTo>
                  <a:lnTo>
                    <a:pt x="0" y="762646"/>
                  </a:lnTo>
                  <a:lnTo>
                    <a:pt x="7779" y="810842"/>
                  </a:lnTo>
                  <a:lnTo>
                    <a:pt x="29441" y="852711"/>
                  </a:lnTo>
                  <a:lnTo>
                    <a:pt x="62465" y="885736"/>
                  </a:lnTo>
                  <a:lnTo>
                    <a:pt x="104334" y="907397"/>
                  </a:lnTo>
                  <a:lnTo>
                    <a:pt x="152531" y="915177"/>
                  </a:lnTo>
                  <a:lnTo>
                    <a:pt x="4114677" y="915177"/>
                  </a:lnTo>
                  <a:lnTo>
                    <a:pt x="4162867" y="907397"/>
                  </a:lnTo>
                  <a:lnTo>
                    <a:pt x="4204733" y="885736"/>
                  </a:lnTo>
                  <a:lnTo>
                    <a:pt x="4237757" y="852711"/>
                  </a:lnTo>
                  <a:lnTo>
                    <a:pt x="4259419" y="810842"/>
                  </a:lnTo>
                  <a:lnTo>
                    <a:pt x="4267199" y="762646"/>
                  </a:lnTo>
                  <a:lnTo>
                    <a:pt x="4267199" y="152546"/>
                  </a:lnTo>
                  <a:lnTo>
                    <a:pt x="4259419" y="104344"/>
                  </a:lnTo>
                  <a:lnTo>
                    <a:pt x="4237757" y="62471"/>
                  </a:lnTo>
                  <a:lnTo>
                    <a:pt x="4204733" y="29443"/>
                  </a:lnTo>
                  <a:lnTo>
                    <a:pt x="4162867" y="7780"/>
                  </a:lnTo>
                  <a:lnTo>
                    <a:pt x="4114677" y="0"/>
                  </a:lnTo>
                  <a:close/>
                </a:path>
              </a:pathLst>
            </a:custGeom>
            <a:solidFill>
              <a:srgbClr val="4F80BC"/>
            </a:solidFill>
          </p:spPr>
          <p:txBody>
            <a:bodyPr wrap="square" lIns="0" tIns="0" rIns="0" bIns="0" rtlCol="0"/>
            <a:lstStyle/>
            <a:p>
              <a:endParaRPr/>
            </a:p>
          </p:txBody>
        </p:sp>
        <p:sp>
          <p:nvSpPr>
            <p:cNvPr id="11" name="object 11"/>
            <p:cNvSpPr/>
            <p:nvPr/>
          </p:nvSpPr>
          <p:spPr>
            <a:xfrm>
              <a:off x="1523999" y="3673206"/>
              <a:ext cx="4267200" cy="915669"/>
            </a:xfrm>
            <a:custGeom>
              <a:avLst/>
              <a:gdLst/>
              <a:ahLst/>
              <a:cxnLst/>
              <a:rect l="l" t="t" r="r" b="b"/>
              <a:pathLst>
                <a:path w="4267200" h="915670">
                  <a:moveTo>
                    <a:pt x="0" y="152546"/>
                  </a:moveTo>
                  <a:lnTo>
                    <a:pt x="7779" y="104344"/>
                  </a:lnTo>
                  <a:lnTo>
                    <a:pt x="29441" y="62471"/>
                  </a:lnTo>
                  <a:lnTo>
                    <a:pt x="62465" y="29443"/>
                  </a:lnTo>
                  <a:lnTo>
                    <a:pt x="104334" y="7780"/>
                  </a:lnTo>
                  <a:lnTo>
                    <a:pt x="152531" y="0"/>
                  </a:lnTo>
                  <a:lnTo>
                    <a:pt x="4114677" y="0"/>
                  </a:lnTo>
                  <a:lnTo>
                    <a:pt x="4162867" y="7780"/>
                  </a:lnTo>
                  <a:lnTo>
                    <a:pt x="4204733" y="29443"/>
                  </a:lnTo>
                  <a:lnTo>
                    <a:pt x="4237757" y="62471"/>
                  </a:lnTo>
                  <a:lnTo>
                    <a:pt x="4259419" y="104344"/>
                  </a:lnTo>
                  <a:lnTo>
                    <a:pt x="4267199" y="152546"/>
                  </a:lnTo>
                  <a:lnTo>
                    <a:pt x="4267199" y="762646"/>
                  </a:lnTo>
                  <a:lnTo>
                    <a:pt x="4259419" y="810842"/>
                  </a:lnTo>
                  <a:lnTo>
                    <a:pt x="4237757" y="852711"/>
                  </a:lnTo>
                  <a:lnTo>
                    <a:pt x="4204733" y="885736"/>
                  </a:lnTo>
                  <a:lnTo>
                    <a:pt x="4162867" y="907397"/>
                  </a:lnTo>
                  <a:lnTo>
                    <a:pt x="4114677" y="915177"/>
                  </a:lnTo>
                  <a:lnTo>
                    <a:pt x="152531" y="915177"/>
                  </a:lnTo>
                  <a:lnTo>
                    <a:pt x="104334" y="907397"/>
                  </a:lnTo>
                  <a:lnTo>
                    <a:pt x="62465" y="885736"/>
                  </a:lnTo>
                  <a:lnTo>
                    <a:pt x="29441" y="852711"/>
                  </a:lnTo>
                  <a:lnTo>
                    <a:pt x="7779" y="810842"/>
                  </a:lnTo>
                  <a:lnTo>
                    <a:pt x="0" y="762646"/>
                  </a:lnTo>
                  <a:lnTo>
                    <a:pt x="0" y="152546"/>
                  </a:lnTo>
                  <a:close/>
                </a:path>
              </a:pathLst>
            </a:custGeom>
            <a:ln w="25399">
              <a:solidFill>
                <a:srgbClr val="FFFFFF"/>
              </a:solidFill>
            </a:ln>
          </p:spPr>
          <p:txBody>
            <a:bodyPr wrap="square" lIns="0" tIns="0" rIns="0" bIns="0" rtlCol="0"/>
            <a:lstStyle/>
            <a:p>
              <a:endParaRPr/>
            </a:p>
          </p:txBody>
        </p:sp>
      </p:grpSp>
      <p:grpSp>
        <p:nvGrpSpPr>
          <p:cNvPr id="12" name="object 12"/>
          <p:cNvGrpSpPr/>
          <p:nvPr/>
        </p:nvGrpSpPr>
        <p:grpSpPr>
          <a:xfrm>
            <a:off x="1206500" y="5066660"/>
            <a:ext cx="6121400" cy="1264285"/>
            <a:chOff x="1206500" y="5066660"/>
            <a:chExt cx="6121400" cy="1264285"/>
          </a:xfrm>
        </p:grpSpPr>
        <p:sp>
          <p:nvSpPr>
            <p:cNvPr id="13" name="object 13"/>
            <p:cNvSpPr/>
            <p:nvPr/>
          </p:nvSpPr>
          <p:spPr>
            <a:xfrm>
              <a:off x="1219199" y="5536929"/>
              <a:ext cx="6096000" cy="781685"/>
            </a:xfrm>
            <a:custGeom>
              <a:avLst/>
              <a:gdLst/>
              <a:ahLst/>
              <a:cxnLst/>
              <a:rect l="l" t="t" r="r" b="b"/>
              <a:pathLst>
                <a:path w="6096000" h="781685">
                  <a:moveTo>
                    <a:pt x="0" y="781205"/>
                  </a:moveTo>
                  <a:lnTo>
                    <a:pt x="6095999" y="781205"/>
                  </a:lnTo>
                  <a:lnTo>
                    <a:pt x="6095999" y="0"/>
                  </a:lnTo>
                  <a:lnTo>
                    <a:pt x="0" y="0"/>
                  </a:lnTo>
                  <a:lnTo>
                    <a:pt x="0" y="781205"/>
                  </a:lnTo>
                  <a:close/>
                </a:path>
              </a:pathLst>
            </a:custGeom>
            <a:ln w="25399">
              <a:solidFill>
                <a:srgbClr val="4F80BC"/>
              </a:solidFill>
            </a:ln>
          </p:spPr>
          <p:txBody>
            <a:bodyPr wrap="square" lIns="0" tIns="0" rIns="0" bIns="0" rtlCol="0"/>
            <a:lstStyle/>
            <a:p>
              <a:endParaRPr/>
            </a:p>
          </p:txBody>
        </p:sp>
        <p:sp>
          <p:nvSpPr>
            <p:cNvPr id="14" name="object 14"/>
            <p:cNvSpPr/>
            <p:nvPr/>
          </p:nvSpPr>
          <p:spPr>
            <a:xfrm>
              <a:off x="1523999" y="5079360"/>
              <a:ext cx="4267200" cy="915669"/>
            </a:xfrm>
            <a:custGeom>
              <a:avLst/>
              <a:gdLst/>
              <a:ahLst/>
              <a:cxnLst/>
              <a:rect l="l" t="t" r="r" b="b"/>
              <a:pathLst>
                <a:path w="4267200" h="915670">
                  <a:moveTo>
                    <a:pt x="4114677" y="0"/>
                  </a:moveTo>
                  <a:lnTo>
                    <a:pt x="152531" y="0"/>
                  </a:lnTo>
                  <a:lnTo>
                    <a:pt x="104334" y="7779"/>
                  </a:lnTo>
                  <a:lnTo>
                    <a:pt x="62465" y="29441"/>
                  </a:lnTo>
                  <a:lnTo>
                    <a:pt x="29441" y="62465"/>
                  </a:lnTo>
                  <a:lnTo>
                    <a:pt x="7779" y="104334"/>
                  </a:lnTo>
                  <a:lnTo>
                    <a:pt x="0" y="152531"/>
                  </a:lnTo>
                  <a:lnTo>
                    <a:pt x="0" y="762618"/>
                  </a:lnTo>
                  <a:lnTo>
                    <a:pt x="7779" y="810827"/>
                  </a:lnTo>
                  <a:lnTo>
                    <a:pt x="29441" y="852696"/>
                  </a:lnTo>
                  <a:lnTo>
                    <a:pt x="62465" y="885711"/>
                  </a:lnTo>
                  <a:lnTo>
                    <a:pt x="104334" y="907362"/>
                  </a:lnTo>
                  <a:lnTo>
                    <a:pt x="152531" y="915137"/>
                  </a:lnTo>
                  <a:lnTo>
                    <a:pt x="4114677" y="915137"/>
                  </a:lnTo>
                  <a:lnTo>
                    <a:pt x="4162867" y="907362"/>
                  </a:lnTo>
                  <a:lnTo>
                    <a:pt x="4204733" y="885711"/>
                  </a:lnTo>
                  <a:lnTo>
                    <a:pt x="4237757" y="852696"/>
                  </a:lnTo>
                  <a:lnTo>
                    <a:pt x="4259419" y="810827"/>
                  </a:lnTo>
                  <a:lnTo>
                    <a:pt x="4267199" y="762618"/>
                  </a:lnTo>
                  <a:lnTo>
                    <a:pt x="4267199" y="152531"/>
                  </a:lnTo>
                  <a:lnTo>
                    <a:pt x="4259419" y="104334"/>
                  </a:lnTo>
                  <a:lnTo>
                    <a:pt x="4237757" y="62465"/>
                  </a:lnTo>
                  <a:lnTo>
                    <a:pt x="4204733" y="29441"/>
                  </a:lnTo>
                  <a:lnTo>
                    <a:pt x="4162867" y="7779"/>
                  </a:lnTo>
                  <a:lnTo>
                    <a:pt x="4114677" y="0"/>
                  </a:lnTo>
                  <a:close/>
                </a:path>
              </a:pathLst>
            </a:custGeom>
            <a:solidFill>
              <a:srgbClr val="4F80BC"/>
            </a:solidFill>
          </p:spPr>
          <p:txBody>
            <a:bodyPr wrap="square" lIns="0" tIns="0" rIns="0" bIns="0" rtlCol="0"/>
            <a:lstStyle/>
            <a:p>
              <a:endParaRPr/>
            </a:p>
          </p:txBody>
        </p:sp>
        <p:sp>
          <p:nvSpPr>
            <p:cNvPr id="15" name="object 15"/>
            <p:cNvSpPr/>
            <p:nvPr/>
          </p:nvSpPr>
          <p:spPr>
            <a:xfrm>
              <a:off x="1523999" y="5079360"/>
              <a:ext cx="4267200" cy="915669"/>
            </a:xfrm>
            <a:custGeom>
              <a:avLst/>
              <a:gdLst/>
              <a:ahLst/>
              <a:cxnLst/>
              <a:rect l="l" t="t" r="r" b="b"/>
              <a:pathLst>
                <a:path w="4267200" h="915670">
                  <a:moveTo>
                    <a:pt x="0" y="152531"/>
                  </a:moveTo>
                  <a:lnTo>
                    <a:pt x="7779" y="104334"/>
                  </a:lnTo>
                  <a:lnTo>
                    <a:pt x="29441" y="62465"/>
                  </a:lnTo>
                  <a:lnTo>
                    <a:pt x="62465" y="29441"/>
                  </a:lnTo>
                  <a:lnTo>
                    <a:pt x="104334" y="7779"/>
                  </a:lnTo>
                  <a:lnTo>
                    <a:pt x="152531" y="0"/>
                  </a:lnTo>
                  <a:lnTo>
                    <a:pt x="4114677" y="0"/>
                  </a:lnTo>
                  <a:lnTo>
                    <a:pt x="4162867" y="7779"/>
                  </a:lnTo>
                  <a:lnTo>
                    <a:pt x="4204733" y="29441"/>
                  </a:lnTo>
                  <a:lnTo>
                    <a:pt x="4237757" y="62465"/>
                  </a:lnTo>
                  <a:lnTo>
                    <a:pt x="4259419" y="104334"/>
                  </a:lnTo>
                  <a:lnTo>
                    <a:pt x="4267199" y="152531"/>
                  </a:lnTo>
                  <a:lnTo>
                    <a:pt x="4267199" y="762618"/>
                  </a:lnTo>
                  <a:lnTo>
                    <a:pt x="4259419" y="810827"/>
                  </a:lnTo>
                  <a:lnTo>
                    <a:pt x="4237757" y="852696"/>
                  </a:lnTo>
                  <a:lnTo>
                    <a:pt x="4204733" y="885711"/>
                  </a:lnTo>
                  <a:lnTo>
                    <a:pt x="4162867" y="907362"/>
                  </a:lnTo>
                  <a:lnTo>
                    <a:pt x="4114677" y="915137"/>
                  </a:lnTo>
                  <a:lnTo>
                    <a:pt x="152531" y="915137"/>
                  </a:lnTo>
                  <a:lnTo>
                    <a:pt x="104334" y="907362"/>
                  </a:lnTo>
                  <a:lnTo>
                    <a:pt x="62465" y="885711"/>
                  </a:lnTo>
                  <a:lnTo>
                    <a:pt x="29441" y="852696"/>
                  </a:lnTo>
                  <a:lnTo>
                    <a:pt x="7779" y="810827"/>
                  </a:lnTo>
                  <a:lnTo>
                    <a:pt x="0" y="762618"/>
                  </a:lnTo>
                  <a:lnTo>
                    <a:pt x="0" y="152531"/>
                  </a:lnTo>
                  <a:close/>
                </a:path>
              </a:pathLst>
            </a:custGeom>
            <a:ln w="25399">
              <a:solidFill>
                <a:srgbClr val="FFFFFF"/>
              </a:solidFill>
            </a:ln>
          </p:spPr>
          <p:txBody>
            <a:bodyPr wrap="square" lIns="0" tIns="0" rIns="0" bIns="0" rtlCol="0"/>
            <a:lstStyle/>
            <a:p>
              <a:endParaRPr/>
            </a:p>
          </p:txBody>
        </p:sp>
      </p:grpSp>
      <p:sp>
        <p:nvSpPr>
          <p:cNvPr id="16" name="object 16"/>
          <p:cNvSpPr txBox="1"/>
          <p:nvPr/>
        </p:nvSpPr>
        <p:spPr>
          <a:xfrm>
            <a:off x="1717676" y="2429074"/>
            <a:ext cx="2959100" cy="3310890"/>
          </a:xfrm>
          <a:prstGeom prst="rect">
            <a:avLst/>
          </a:prstGeom>
        </p:spPr>
        <p:txBody>
          <a:bodyPr vert="horz" wrap="square" lIns="0" tIns="12065" rIns="0" bIns="0" rtlCol="0">
            <a:spAutoFit/>
          </a:bodyPr>
          <a:lstStyle/>
          <a:p>
            <a:pPr marL="12700">
              <a:lnSpc>
                <a:spcPct val="100000"/>
              </a:lnSpc>
              <a:spcBef>
                <a:spcPts val="95"/>
              </a:spcBef>
            </a:pPr>
            <a:r>
              <a:rPr sz="3100" spc="-135" dirty="0">
                <a:solidFill>
                  <a:srgbClr val="FFFFFF"/>
                </a:solidFill>
                <a:latin typeface="Arno Pro Caption" panose="02020502040506020403" pitchFamily="18" charset="0"/>
                <a:cs typeface="Arial"/>
              </a:rPr>
              <a:t>Problem</a:t>
            </a:r>
            <a:endParaRPr sz="3100" dirty="0">
              <a:latin typeface="Arno Pro Caption" panose="02020502040506020403" pitchFamily="18" charset="0"/>
              <a:cs typeface="Arial"/>
            </a:endParaRPr>
          </a:p>
          <a:p>
            <a:pPr marL="12700" marR="5080">
              <a:lnSpc>
                <a:spcPts val="11080"/>
              </a:lnSpc>
              <a:spcBef>
                <a:spcPts val="1590"/>
              </a:spcBef>
            </a:pPr>
            <a:r>
              <a:rPr sz="3100" spc="-140" dirty="0">
                <a:solidFill>
                  <a:srgbClr val="FFFFFF"/>
                </a:solidFill>
                <a:latin typeface="Arno Pro Caption" panose="02020502040506020403" pitchFamily="18" charset="0"/>
                <a:cs typeface="Arial"/>
              </a:rPr>
              <a:t>Problem</a:t>
            </a:r>
            <a:r>
              <a:rPr sz="3100" spc="-200" dirty="0">
                <a:solidFill>
                  <a:srgbClr val="FFFFFF"/>
                </a:solidFill>
                <a:latin typeface="Arno Pro Caption" panose="02020502040506020403" pitchFamily="18" charset="0"/>
                <a:cs typeface="Arial"/>
              </a:rPr>
              <a:t> </a:t>
            </a:r>
            <a:r>
              <a:rPr sz="3100" spc="-170" dirty="0">
                <a:solidFill>
                  <a:srgbClr val="FFFFFF"/>
                </a:solidFill>
                <a:latin typeface="Arno Pro Caption" panose="02020502040506020403" pitchFamily="18" charset="0"/>
                <a:cs typeface="Arial"/>
              </a:rPr>
              <a:t>Instances  </a:t>
            </a:r>
            <a:r>
              <a:rPr sz="3100" spc="-75" dirty="0">
                <a:solidFill>
                  <a:srgbClr val="FFFFFF"/>
                </a:solidFill>
                <a:latin typeface="Arno Pro Caption" panose="02020502040506020403" pitchFamily="18" charset="0"/>
                <a:cs typeface="Arial"/>
              </a:rPr>
              <a:t>Algorithm</a:t>
            </a:r>
            <a:endParaRPr sz="3100" dirty="0">
              <a:latin typeface="Arno Pro Caption" panose="02020502040506020403" pitchFamily="18" charset="0"/>
              <a:cs typeface="Arial"/>
            </a:endParaRPr>
          </a:p>
        </p:txBody>
      </p:sp>
      <p:sp>
        <p:nvSpPr>
          <p:cNvPr id="17" name="Θέση αριθμού διαφάνειας 16"/>
          <p:cNvSpPr>
            <a:spLocks noGrp="1"/>
          </p:cNvSpPr>
          <p:nvPr>
            <p:ph type="sldNum" sz="quarter" idx="10"/>
          </p:nvPr>
        </p:nvSpPr>
        <p:spPr/>
        <p:txBody>
          <a:bodyPr/>
          <a:lstStyle/>
          <a:p>
            <a:pPr>
              <a:defRPr/>
            </a:pPr>
            <a:fld id="{040FE971-55F2-49B1-BF0D-591C70A1C146}" type="slidenum">
              <a:rPr lang="en-US" smtClean="0"/>
              <a:pPr>
                <a:defRPr/>
              </a:pPr>
              <a:t>10</a:t>
            </a:fld>
            <a:endParaRPr lang="en-US" dirty="0"/>
          </a:p>
        </p:txBody>
      </p:sp>
    </p:spTree>
    <p:extLst>
      <p:ext uri="{BB962C8B-B14F-4D97-AF65-F5344CB8AC3E}">
        <p14:creationId xmlns:p14="http://schemas.microsoft.com/office/powerpoint/2010/main" val="3931025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755261-219F-4852-BA19-F493C97CD4E6}" type="slidenum">
              <a:rPr lang="el-GR" altLang="el-GR" sz="1400" smtClean="0">
                <a:solidFill>
                  <a:srgbClr val="3366CC"/>
                </a:solidFill>
                <a:latin typeface="Arno Pro Caption" pitchFamily="18" charset="0"/>
              </a:rPr>
              <a:pPr eaLnBrk="1" hangingPunct="1"/>
              <a:t>100</a:t>
            </a:fld>
            <a:endParaRPr lang="el-GR" altLang="el-GR" sz="1400" smtClean="0">
              <a:solidFill>
                <a:srgbClr val="3366CC"/>
              </a:solidFill>
              <a:latin typeface="Arno Pro Caption" pitchFamily="18" charset="0"/>
            </a:endParaRPr>
          </a:p>
        </p:txBody>
      </p:sp>
      <p:sp>
        <p:nvSpPr>
          <p:cNvPr id="83972" name="Rectangle 2"/>
          <p:cNvSpPr>
            <a:spLocks noGrp="1" noChangeArrowheads="1"/>
          </p:cNvSpPr>
          <p:nvPr>
            <p:ph type="title"/>
          </p:nvPr>
        </p:nvSpPr>
        <p:spPr>
          <a:xfrm>
            <a:off x="250825" y="304800"/>
            <a:ext cx="8642350" cy="685800"/>
          </a:xfrm>
        </p:spPr>
        <p:txBody>
          <a:bodyPr/>
          <a:lstStyle/>
          <a:p>
            <a:pPr eaLnBrk="1" hangingPunct="1"/>
            <a:r>
              <a:rPr lang="el-GR" altLang="el-GR" sz="2800" smtClean="0"/>
              <a:t>Βαθμός πολυπλοκότητας </a:t>
            </a:r>
            <a:r>
              <a:rPr lang="el-GR" altLang="el-GR" sz="2800" smtClean="0">
                <a:solidFill>
                  <a:srgbClr val="CC3300"/>
                </a:solidFill>
              </a:rPr>
              <a:t>(</a:t>
            </a:r>
            <a:r>
              <a:rPr lang="en-US" altLang="el-GR" sz="4400" b="1" smtClean="0">
                <a:solidFill>
                  <a:srgbClr val="CC3300"/>
                </a:solidFill>
              </a:rPr>
              <a:t>O</a:t>
            </a:r>
            <a:r>
              <a:rPr lang="en-US" altLang="el-GR" sz="2800" b="1" smtClean="0">
                <a:solidFill>
                  <a:srgbClr val="CC3300"/>
                </a:solidFill>
              </a:rPr>
              <a:t>rder of complexity</a:t>
            </a:r>
            <a:r>
              <a:rPr lang="en-US" altLang="el-GR" sz="2800" smtClean="0">
                <a:solidFill>
                  <a:srgbClr val="CC3300"/>
                </a:solidFill>
              </a:rPr>
              <a:t>)</a:t>
            </a:r>
          </a:p>
        </p:txBody>
      </p:sp>
      <p:sp>
        <p:nvSpPr>
          <p:cNvPr id="83973" name="Rectangle 3"/>
          <p:cNvSpPr>
            <a:spLocks noGrp="1" noChangeArrowheads="1"/>
          </p:cNvSpPr>
          <p:nvPr>
            <p:ph type="body" idx="1"/>
          </p:nvPr>
        </p:nvSpPr>
        <p:spPr/>
        <p:txBody>
          <a:bodyPr/>
          <a:lstStyle/>
          <a:p>
            <a:pPr eaLnBrk="1" hangingPunct="1"/>
            <a:r>
              <a:rPr lang="el-GR" altLang="el-GR" dirty="0" smtClean="0"/>
              <a:t>Ο βαθμός πολυπλοκότητας ενός αλγορίθμου Α, που έχει </a:t>
            </a:r>
            <a:r>
              <a:rPr lang="el-GR" altLang="el-GR" dirty="0" err="1" smtClean="0"/>
              <a:t>ασυμπτωτική</a:t>
            </a:r>
            <a:r>
              <a:rPr lang="el-GR" altLang="el-GR" dirty="0" smtClean="0"/>
              <a:t> συνάρτηση χρόνου </a:t>
            </a:r>
            <a:r>
              <a:rPr lang="en-US" altLang="el-GR" dirty="0" smtClean="0"/>
              <a:t>T</a:t>
            </a:r>
            <a:r>
              <a:rPr lang="en-US" altLang="el-GR" baseline="-25000" dirty="0" smtClean="0"/>
              <a:t>A</a:t>
            </a:r>
            <a:r>
              <a:rPr lang="en-US" altLang="el-GR" dirty="0" smtClean="0"/>
              <a:t>(n)</a:t>
            </a:r>
            <a:r>
              <a:rPr lang="el-GR" altLang="el-GR" dirty="0" smtClean="0"/>
              <a:t> ορίζεται ως </a:t>
            </a:r>
            <a:r>
              <a:rPr lang="en-US" altLang="el-GR" b="1" i="1" dirty="0" smtClean="0"/>
              <a:t>O</a:t>
            </a:r>
            <a:r>
              <a:rPr lang="en-US" altLang="el-GR" dirty="0" smtClean="0"/>
              <a:t>(T</a:t>
            </a:r>
            <a:r>
              <a:rPr lang="en-US" altLang="el-GR" baseline="-25000" dirty="0" smtClean="0"/>
              <a:t>A</a:t>
            </a:r>
            <a:r>
              <a:rPr lang="en-US" altLang="el-GR" dirty="0" smtClean="0"/>
              <a:t>(n))</a:t>
            </a:r>
            <a:r>
              <a:rPr lang="el-GR" altLang="el-GR" dirty="0" smtClean="0"/>
              <a:t>. </a:t>
            </a:r>
            <a:r>
              <a:rPr lang="el-GR" altLang="el-GR" i="1" u="sng" dirty="0" smtClean="0">
                <a:solidFill>
                  <a:srgbClr val="3366CC"/>
                </a:solidFill>
              </a:rPr>
              <a:t>Λέγεται και συμβολισμός του μεγάλου όμικρον (</a:t>
            </a:r>
            <a:r>
              <a:rPr lang="en-US" altLang="el-GR" i="1" u="sng" dirty="0" smtClean="0">
                <a:solidFill>
                  <a:srgbClr val="3366CC"/>
                </a:solidFill>
              </a:rPr>
              <a:t>big-Oh notation).</a:t>
            </a:r>
          </a:p>
          <a:p>
            <a:pPr eaLnBrk="1" hangingPunct="1"/>
            <a:r>
              <a:rPr lang="el-GR" altLang="el-GR" b="1" dirty="0" smtClean="0">
                <a:solidFill>
                  <a:srgbClr val="CC3300"/>
                </a:solidFill>
              </a:rPr>
              <a:t>Όταν η πολυπλοκότητα εκφράζεται με </a:t>
            </a:r>
            <a:r>
              <a:rPr lang="en-US" altLang="el-GR" b="1" dirty="0" smtClean="0">
                <a:solidFill>
                  <a:srgbClr val="CC3300"/>
                </a:solidFill>
              </a:rPr>
              <a:t>big-</a:t>
            </a:r>
            <a:r>
              <a:rPr lang="en-US" altLang="el-GR" b="1" i="1" dirty="0" smtClean="0">
                <a:solidFill>
                  <a:srgbClr val="CC3300"/>
                </a:solidFill>
              </a:rPr>
              <a:t>O</a:t>
            </a:r>
            <a:r>
              <a:rPr lang="en-US" altLang="el-GR" b="1" dirty="0" smtClean="0">
                <a:solidFill>
                  <a:srgbClr val="CC3300"/>
                </a:solidFill>
              </a:rPr>
              <a:t> </a:t>
            </a:r>
            <a:r>
              <a:rPr lang="el-GR" altLang="el-GR" b="1" dirty="0" smtClean="0">
                <a:solidFill>
                  <a:srgbClr val="CC3300"/>
                </a:solidFill>
              </a:rPr>
              <a:t>το αποτέλεσμα ονομάζεται τάξη ή βαθμός (</a:t>
            </a:r>
            <a:r>
              <a:rPr lang="en-US" altLang="el-GR" b="1" dirty="0" smtClean="0">
                <a:solidFill>
                  <a:srgbClr val="CC3300"/>
                </a:solidFill>
              </a:rPr>
              <a:t>order)</a:t>
            </a:r>
            <a:r>
              <a:rPr lang="el-GR" altLang="el-GR" b="1" dirty="0" smtClean="0">
                <a:solidFill>
                  <a:srgbClr val="CC3300"/>
                </a:solidFill>
              </a:rPr>
              <a:t> του αλγορίθμου.</a:t>
            </a:r>
          </a:p>
          <a:p>
            <a:pPr eaLnBrk="1" hangingPunct="1"/>
            <a:r>
              <a:rPr lang="el-GR" altLang="el-GR" dirty="0" smtClean="0">
                <a:solidFill>
                  <a:srgbClr val="0000FF"/>
                </a:solidFill>
              </a:rPr>
              <a:t>Ο συμβολισμός του </a:t>
            </a:r>
            <a:r>
              <a:rPr lang="en-US" altLang="el-GR" dirty="0" smtClean="0">
                <a:solidFill>
                  <a:srgbClr val="0000FF"/>
                </a:solidFill>
              </a:rPr>
              <a:t>big-</a:t>
            </a:r>
            <a:r>
              <a:rPr lang="en-US" altLang="el-GR" i="1" dirty="0" smtClean="0">
                <a:solidFill>
                  <a:srgbClr val="0000FF"/>
                </a:solidFill>
              </a:rPr>
              <a:t>O</a:t>
            </a:r>
            <a:r>
              <a:rPr lang="el-GR" altLang="el-GR" dirty="0" smtClean="0">
                <a:solidFill>
                  <a:srgbClr val="0000FF"/>
                </a:solidFill>
              </a:rPr>
              <a:t> αναφέρεται στον ρυθμό αύξησης όταν το </a:t>
            </a:r>
            <a:r>
              <a:rPr lang="en-US" altLang="el-GR" sz="3200" b="1" dirty="0" smtClean="0">
                <a:solidFill>
                  <a:srgbClr val="0000FF"/>
                </a:solidFill>
              </a:rPr>
              <a:t>n</a:t>
            </a:r>
            <a:r>
              <a:rPr lang="en-US" altLang="el-GR" sz="3200" b="1" dirty="0" smtClean="0">
                <a:solidFill>
                  <a:srgbClr val="0000FF"/>
                </a:solidFill>
                <a:sym typeface="Wingdings" pitchFamily="2" charset="2"/>
              </a:rPr>
              <a:t></a:t>
            </a:r>
            <a:r>
              <a:rPr lang="en-US" altLang="el-GR" sz="3200" b="1" dirty="0" smtClean="0">
                <a:solidFill>
                  <a:srgbClr val="0000FF"/>
                </a:solidFill>
                <a:cs typeface="Times New Roman" pitchFamily="18" charset="0"/>
                <a:sym typeface="Wingdings" pitchFamily="2" charset="2"/>
              </a:rPr>
              <a:t>∞</a:t>
            </a:r>
            <a:endParaRPr lang="en-US" altLang="el-GR" sz="3200" b="1" dirty="0" smtClean="0">
              <a:solidFill>
                <a:srgbClr val="0000FF"/>
              </a:solidFill>
              <a:cs typeface="Times New Roman" pitchFamily="18" charset="0"/>
            </a:endParaRPr>
          </a:p>
          <a:p>
            <a:pPr eaLnBrk="1" hangingPunct="1"/>
            <a:endParaRPr lang="en-US" altLang="el-GR" b="1" dirty="0" smtClean="0">
              <a:solidFill>
                <a:srgbClr val="FF6600"/>
              </a:solidFill>
            </a:endParaRPr>
          </a:p>
        </p:txBody>
      </p:sp>
    </p:spTree>
    <p:extLst>
      <p:ext uri="{BB962C8B-B14F-4D97-AF65-F5344CB8AC3E}">
        <p14:creationId xmlns:p14="http://schemas.microsoft.com/office/powerpoint/2010/main" val="298020174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5187F7-8DB4-49A2-8630-571C7538A2FE}" type="slidenum">
              <a:rPr lang="el-GR" altLang="el-GR" sz="1400" smtClean="0">
                <a:solidFill>
                  <a:srgbClr val="3366CC"/>
                </a:solidFill>
                <a:latin typeface="Arno Pro Caption" pitchFamily="18" charset="0"/>
              </a:rPr>
              <a:pPr eaLnBrk="1" hangingPunct="1"/>
              <a:t>101</a:t>
            </a:fld>
            <a:endParaRPr lang="el-GR" altLang="el-GR" sz="1400" smtClean="0">
              <a:solidFill>
                <a:srgbClr val="3366CC"/>
              </a:solidFill>
              <a:latin typeface="Arno Pro Caption" pitchFamily="18" charset="0"/>
            </a:endParaRPr>
          </a:p>
        </p:txBody>
      </p:sp>
      <p:sp>
        <p:nvSpPr>
          <p:cNvPr id="84996" name="Rectangle 2"/>
          <p:cNvSpPr>
            <a:spLocks noGrp="1" noChangeArrowheads="1"/>
          </p:cNvSpPr>
          <p:nvPr>
            <p:ph type="title"/>
          </p:nvPr>
        </p:nvSpPr>
        <p:spPr/>
        <p:txBody>
          <a:bodyPr/>
          <a:lstStyle/>
          <a:p>
            <a:pPr eaLnBrk="1" hangingPunct="1"/>
            <a:r>
              <a:rPr lang="en-US" altLang="el-GR" b="1" dirty="0" smtClean="0"/>
              <a:t>Big-</a:t>
            </a:r>
            <a:r>
              <a:rPr lang="en-US" altLang="el-GR" sz="4400" b="1" dirty="0" smtClean="0"/>
              <a:t>O</a:t>
            </a:r>
            <a:r>
              <a:rPr lang="en-US" altLang="el-GR" b="1" dirty="0" smtClean="0"/>
              <a:t> notation</a:t>
            </a:r>
          </a:p>
        </p:txBody>
      </p:sp>
      <p:sp>
        <p:nvSpPr>
          <p:cNvPr id="84997" name="Rectangle 3"/>
          <p:cNvSpPr>
            <a:spLocks noGrp="1" noChangeArrowheads="1"/>
          </p:cNvSpPr>
          <p:nvPr>
            <p:ph type="body" idx="1"/>
          </p:nvPr>
        </p:nvSpPr>
        <p:spPr/>
        <p:txBody>
          <a:bodyPr/>
          <a:lstStyle/>
          <a:p>
            <a:pPr eaLnBrk="1" hangingPunct="1"/>
            <a:r>
              <a:rPr lang="el-GR" altLang="el-GR" sz="2400" smtClean="0"/>
              <a:t>Ο συμβολισμός του </a:t>
            </a:r>
            <a:r>
              <a:rPr lang="en-US" altLang="el-GR" sz="2400" b="1" i="1" smtClean="0"/>
              <a:t>Big-</a:t>
            </a:r>
            <a:r>
              <a:rPr lang="en-US" altLang="el-GR" sz="3600" b="1" i="1" smtClean="0"/>
              <a:t>O</a:t>
            </a:r>
            <a:r>
              <a:rPr lang="el-GR" altLang="el-GR" sz="2400" b="1" i="1" smtClean="0"/>
              <a:t> </a:t>
            </a:r>
            <a:r>
              <a:rPr lang="el-GR" altLang="el-GR" sz="2400" b="1" smtClean="0"/>
              <a:t>αποτυπώνει τον ρυθμό αύξησης.</a:t>
            </a:r>
            <a:r>
              <a:rPr lang="en-US" altLang="el-GR" sz="2400" b="1" smtClean="0"/>
              <a:t> </a:t>
            </a:r>
            <a:r>
              <a:rPr lang="el-GR" altLang="el-GR" sz="2400" b="1" smtClean="0">
                <a:solidFill>
                  <a:srgbClr val="C00000"/>
                </a:solidFill>
              </a:rPr>
              <a:t>Είναι η τάξη ενός μαθηματικού τύπου που περιγράφει με τον καλύτερο τρόπο την εκτέλεση ενός αλγορίθμου και βρίσκεται αναζητώντας το πλήθος των στοιχειωδών πράξεών του. </a:t>
            </a:r>
          </a:p>
          <a:p>
            <a:pPr eaLnBrk="1" hangingPunct="1"/>
            <a:r>
              <a:rPr lang="el-GR" altLang="el-GR" sz="2400" smtClean="0"/>
              <a:t>Ο συμβολισμός του </a:t>
            </a:r>
            <a:r>
              <a:rPr lang="en-US" altLang="el-GR" sz="2400" smtClean="0"/>
              <a:t>Big-O </a:t>
            </a:r>
            <a:r>
              <a:rPr lang="el-GR" altLang="el-GR" sz="2400" smtClean="0"/>
              <a:t>είναι μια συνάρτηση με παράμετρο συνήθως </a:t>
            </a:r>
            <a:r>
              <a:rPr lang="en-US" altLang="el-GR" sz="2400" i="1" smtClean="0"/>
              <a:t>N</a:t>
            </a:r>
            <a:r>
              <a:rPr lang="en-US" altLang="el-GR" sz="2400" smtClean="0"/>
              <a:t>, </a:t>
            </a:r>
            <a:r>
              <a:rPr lang="el-GR" altLang="el-GR" sz="2400" smtClean="0"/>
              <a:t>όπου</a:t>
            </a:r>
            <a:r>
              <a:rPr lang="en-US" altLang="el-GR" sz="2400" smtClean="0"/>
              <a:t> </a:t>
            </a:r>
            <a:r>
              <a:rPr lang="en-US" altLang="el-GR" sz="2400" i="1" smtClean="0"/>
              <a:t>N</a:t>
            </a:r>
            <a:r>
              <a:rPr lang="en-US" altLang="el-GR" sz="2400" smtClean="0"/>
              <a:t> </a:t>
            </a:r>
            <a:r>
              <a:rPr lang="el-GR" altLang="el-GR" sz="2400" smtClean="0"/>
              <a:t>είναι συνήθως το πλήθος των πράξεων που εκτελεί ο αλγόριθμος </a:t>
            </a:r>
            <a:r>
              <a:rPr lang="en-US" altLang="el-GR" sz="2400" smtClean="0"/>
              <a:t>:</a:t>
            </a:r>
          </a:p>
          <a:p>
            <a:pPr lvl="1" eaLnBrk="1" hangingPunct="1"/>
            <a:r>
              <a:rPr lang="el-GR" altLang="el-GR" sz="2000" smtClean="0"/>
              <a:t>π.χ. αν ένας αλγόριθμος που εξαρτάται από μια τιμή </a:t>
            </a:r>
            <a:r>
              <a:rPr lang="en-US" altLang="el-GR" sz="2000" i="1" smtClean="0"/>
              <a:t>n</a:t>
            </a:r>
            <a:r>
              <a:rPr lang="en-US" altLang="el-GR" sz="2000" smtClean="0"/>
              <a:t> </a:t>
            </a:r>
            <a:r>
              <a:rPr lang="el-GR" altLang="el-GR" sz="2000" smtClean="0"/>
              <a:t>έχει πλήθος πράξεων </a:t>
            </a:r>
            <a:r>
              <a:rPr lang="en-US" altLang="el-GR" sz="2000" smtClean="0"/>
              <a:t>a</a:t>
            </a:r>
            <a:r>
              <a:rPr lang="en-US" altLang="el-GR" sz="2000" i="1" smtClean="0"/>
              <a:t>n</a:t>
            </a:r>
            <a:r>
              <a:rPr lang="en-US" altLang="el-GR" sz="2000" baseline="30000" smtClean="0"/>
              <a:t>2</a:t>
            </a:r>
            <a:r>
              <a:rPr lang="en-US" altLang="el-GR" sz="2000" smtClean="0"/>
              <a:t> + b</a:t>
            </a:r>
            <a:r>
              <a:rPr lang="en-US" altLang="el-GR" sz="2000" i="1" smtClean="0"/>
              <a:t>n</a:t>
            </a:r>
            <a:r>
              <a:rPr lang="en-US" altLang="el-GR" sz="2000" smtClean="0"/>
              <a:t> + c (a, b, c</a:t>
            </a:r>
            <a:r>
              <a:rPr lang="el-GR" altLang="el-GR" sz="2000" smtClean="0"/>
              <a:t> είναι σταθερές</a:t>
            </a:r>
            <a:r>
              <a:rPr lang="en-US" altLang="el-GR" sz="2000" smtClean="0"/>
              <a:t>) </a:t>
            </a:r>
            <a:r>
              <a:rPr lang="el-GR" altLang="el-GR" sz="2000" smtClean="0"/>
              <a:t>τότε έχει απόδοση </a:t>
            </a:r>
            <a:r>
              <a:rPr lang="en-US" altLang="el-GR" sz="2000" smtClean="0"/>
              <a:t> O(</a:t>
            </a:r>
            <a:r>
              <a:rPr lang="en-US" altLang="el-GR" sz="2000" i="1" smtClean="0"/>
              <a:t>N</a:t>
            </a:r>
            <a:r>
              <a:rPr lang="en-US" altLang="el-GR" sz="2000" baseline="30000" smtClean="0"/>
              <a:t>2</a:t>
            </a:r>
            <a:r>
              <a:rPr lang="en-US" altLang="el-GR" sz="2000" smtClean="0"/>
              <a:t>)</a:t>
            </a:r>
            <a:r>
              <a:rPr lang="el-GR" altLang="el-GR" sz="2000" smtClean="0"/>
              <a:t> επειδή για μεγάλες τιμές </a:t>
            </a:r>
            <a:r>
              <a:rPr lang="en-US" altLang="el-GR" sz="2000" smtClean="0"/>
              <a:t>n </a:t>
            </a:r>
            <a:r>
              <a:rPr lang="el-GR" altLang="el-GR" sz="2000" smtClean="0"/>
              <a:t>ο όρος </a:t>
            </a:r>
            <a:r>
              <a:rPr lang="en-US" altLang="el-GR" sz="2000" i="1" smtClean="0"/>
              <a:t>n</a:t>
            </a:r>
            <a:r>
              <a:rPr lang="en-US" altLang="el-GR" sz="2000" baseline="30000" smtClean="0"/>
              <a:t>2</a:t>
            </a:r>
            <a:r>
              <a:rPr lang="el-GR" altLang="el-GR" sz="2000" baseline="30000" smtClean="0"/>
              <a:t> </a:t>
            </a:r>
            <a:r>
              <a:rPr lang="el-GR" altLang="el-GR" sz="2000" smtClean="0"/>
              <a:t> κυριαρχεί</a:t>
            </a:r>
            <a:r>
              <a:rPr lang="en-US" altLang="el-GR" sz="2000" smtClean="0"/>
              <a:t>.</a:t>
            </a:r>
            <a:r>
              <a:rPr lang="el-GR" altLang="el-GR" sz="2000" smtClean="0"/>
              <a:t> </a:t>
            </a:r>
            <a:r>
              <a:rPr lang="el-GR" altLang="el-GR" sz="2800" b="1" u="sng" smtClean="0">
                <a:solidFill>
                  <a:srgbClr val="CC3300"/>
                </a:solidFill>
              </a:rPr>
              <a:t>Μόνον ο κυρίαρχος όρος περιλαμβάνεται στον συμβολισμό του </a:t>
            </a:r>
            <a:r>
              <a:rPr lang="en-US" altLang="el-GR" sz="2800" b="1" u="sng" smtClean="0">
                <a:solidFill>
                  <a:srgbClr val="CC3300"/>
                </a:solidFill>
              </a:rPr>
              <a:t>Big-O</a:t>
            </a:r>
            <a:r>
              <a:rPr lang="el-GR" altLang="el-GR" sz="2800" b="1" smtClean="0">
                <a:solidFill>
                  <a:srgbClr val="CC3300"/>
                </a:solidFill>
              </a:rPr>
              <a:t>.</a:t>
            </a:r>
            <a:endParaRPr lang="en-US" altLang="el-GR" sz="2800" b="1" smtClean="0">
              <a:solidFill>
                <a:srgbClr val="CC3300"/>
              </a:solidFill>
            </a:endParaRPr>
          </a:p>
        </p:txBody>
      </p:sp>
    </p:spTree>
    <p:extLst>
      <p:ext uri="{BB962C8B-B14F-4D97-AF65-F5344CB8AC3E}">
        <p14:creationId xmlns:p14="http://schemas.microsoft.com/office/powerpoint/2010/main" val="196531498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026E50-E07D-428B-B84E-A2E3D7B854FE}" type="slidenum">
              <a:rPr lang="el-GR" altLang="el-GR" sz="1400" smtClean="0">
                <a:solidFill>
                  <a:srgbClr val="3366CC"/>
                </a:solidFill>
                <a:latin typeface="Arno Pro Caption" pitchFamily="18" charset="0"/>
              </a:rPr>
              <a:pPr eaLnBrk="1" hangingPunct="1"/>
              <a:t>102</a:t>
            </a:fld>
            <a:endParaRPr lang="el-GR" altLang="el-GR" sz="1400" smtClean="0">
              <a:solidFill>
                <a:srgbClr val="3366CC"/>
              </a:solidFill>
              <a:latin typeface="Arno Pro Caption" pitchFamily="18" charset="0"/>
            </a:endParaRPr>
          </a:p>
        </p:txBody>
      </p:sp>
      <p:sp>
        <p:nvSpPr>
          <p:cNvPr id="81924" name="Rectangle 5"/>
          <p:cNvSpPr>
            <a:spLocks noGrp="1" noChangeArrowheads="1"/>
          </p:cNvSpPr>
          <p:nvPr>
            <p:ph type="title"/>
          </p:nvPr>
        </p:nvSpPr>
        <p:spPr/>
        <p:txBody>
          <a:bodyPr/>
          <a:lstStyle/>
          <a:p>
            <a:pPr eaLnBrk="1" hangingPunct="1"/>
            <a:endParaRPr lang="en-US" altLang="el-GR" smtClean="0"/>
          </a:p>
        </p:txBody>
      </p:sp>
      <p:graphicFrame>
        <p:nvGraphicFramePr>
          <p:cNvPr id="3" name="Table 2"/>
          <p:cNvGraphicFramePr>
            <a:graphicFrameLocks noGrp="1"/>
          </p:cNvGraphicFramePr>
          <p:nvPr/>
        </p:nvGraphicFramePr>
        <p:xfrm>
          <a:off x="611188" y="1125538"/>
          <a:ext cx="8001000" cy="5194300"/>
        </p:xfrm>
        <a:graphic>
          <a:graphicData uri="http://schemas.openxmlformats.org/drawingml/2006/table">
            <a:tbl>
              <a:tblPr/>
              <a:tblGrid>
                <a:gridCol w="1531937"/>
                <a:gridCol w="1003300"/>
                <a:gridCol w="817563"/>
                <a:gridCol w="838200"/>
                <a:gridCol w="838200"/>
                <a:gridCol w="838200"/>
                <a:gridCol w="990600"/>
                <a:gridCol w="1143000"/>
              </a:tblGrid>
              <a:tr h="504825">
                <a:tc>
                  <a:txBody>
                    <a:bodyPr/>
                    <a:lstStyle/>
                    <a:p>
                      <a:pPr marL="0" marR="0" lvl="0" indent="0" algn="ctr" defTabSz="914400" rtl="0" eaLnBrk="0" fontAlgn="base" latinLnBrk="0" hangingPunct="0">
                        <a:lnSpc>
                          <a:spcPct val="95000"/>
                        </a:lnSpc>
                        <a:spcBef>
                          <a:spcPct val="40000"/>
                        </a:spcBef>
                        <a:spcAft>
                          <a:spcPct val="0"/>
                        </a:spcAft>
                        <a:buClr>
                          <a:schemeClr val="tx1"/>
                        </a:buClr>
                        <a:buSzTx/>
                        <a:buFontTx/>
                        <a:buNone/>
                        <a:tabLst/>
                      </a:pPr>
                      <a:r>
                        <a:rPr kumimoji="0" lang="en-US" sz="2200" b="1" i="0" u="none" strike="noStrike" cap="none" normalizeH="0" baseline="0" smtClean="0">
                          <a:ln>
                            <a:noFill/>
                          </a:ln>
                          <a:solidFill>
                            <a:schemeClr val="tx1"/>
                          </a:solidFill>
                          <a:effectLst/>
                          <a:latin typeface="Arno Pro Caption" pitchFamily="18" charset="0"/>
                        </a:rPr>
                        <a:t>Complexity</a:t>
                      </a:r>
                    </a:p>
                  </a:txBody>
                  <a:tcPr marL="68580" marR="68580" marT="0" marB="0" anchor="ctr" horzOverflow="overflow">
                    <a:lnL w="28575"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28575"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0" fontAlgn="base" latinLnBrk="0" hangingPunct="0">
                        <a:lnSpc>
                          <a:spcPct val="95000"/>
                        </a:lnSpc>
                        <a:spcBef>
                          <a:spcPct val="40000"/>
                        </a:spcBef>
                        <a:spcAft>
                          <a:spcPct val="0"/>
                        </a:spcAft>
                        <a:buClr>
                          <a:schemeClr val="tx1"/>
                        </a:buClr>
                        <a:buSzTx/>
                        <a:buFontTx/>
                        <a:buNone/>
                        <a:tabLst/>
                      </a:pPr>
                      <a:r>
                        <a:rPr kumimoji="0" lang="bg-BG" sz="2200" b="1" i="0" u="none" strike="noStrike" cap="none" normalizeH="0" baseline="0" smtClean="0">
                          <a:ln>
                            <a:noFill/>
                          </a:ln>
                          <a:solidFill>
                            <a:schemeClr val="tx1"/>
                          </a:solidFill>
                          <a:effectLst/>
                          <a:latin typeface="Arno Pro Caption" pitchFamily="18" charset="0"/>
                          <a:cs typeface="Consolas" pitchFamily="49" charset="0"/>
                        </a:rPr>
                        <a:t>10</a:t>
                      </a:r>
                      <a:endParaRPr kumimoji="0" lang="en-US" sz="2200" b="1" i="0" u="none" strike="noStrike" cap="none" normalizeH="0" baseline="0" smtClean="0">
                        <a:ln>
                          <a:noFill/>
                        </a:ln>
                        <a:solidFill>
                          <a:schemeClr val="tx1"/>
                        </a:solidFill>
                        <a:effectLst/>
                        <a:latin typeface="Arno Pro Caption" pitchFamily="18" charset="0"/>
                        <a:cs typeface="Consolas" pitchFamily="49" charset="0"/>
                      </a:endParaRP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28575"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0" fontAlgn="base" latinLnBrk="0" hangingPunct="0">
                        <a:lnSpc>
                          <a:spcPct val="95000"/>
                        </a:lnSpc>
                        <a:spcBef>
                          <a:spcPct val="40000"/>
                        </a:spcBef>
                        <a:spcAft>
                          <a:spcPct val="0"/>
                        </a:spcAft>
                        <a:buClr>
                          <a:schemeClr val="tx1"/>
                        </a:buClr>
                        <a:buSzTx/>
                        <a:buFontTx/>
                        <a:buNone/>
                        <a:tabLst/>
                      </a:pPr>
                      <a:r>
                        <a:rPr kumimoji="0" lang="bg-BG" sz="2200" b="1" i="0" u="none" strike="noStrike" cap="none" normalizeH="0" baseline="0" smtClean="0">
                          <a:ln>
                            <a:noFill/>
                          </a:ln>
                          <a:solidFill>
                            <a:schemeClr val="tx1"/>
                          </a:solidFill>
                          <a:effectLst/>
                          <a:latin typeface="Arno Pro Caption" pitchFamily="18" charset="0"/>
                          <a:cs typeface="Consolas" pitchFamily="49" charset="0"/>
                        </a:rPr>
                        <a:t>20</a:t>
                      </a:r>
                      <a:endParaRPr kumimoji="0" lang="en-US" sz="2200" b="1" i="0" u="none" strike="noStrike" cap="none" normalizeH="0" baseline="0" smtClean="0">
                        <a:ln>
                          <a:noFill/>
                        </a:ln>
                        <a:solidFill>
                          <a:schemeClr val="tx1"/>
                        </a:solidFill>
                        <a:effectLst/>
                        <a:latin typeface="Arno Pro Caption" pitchFamily="18" charset="0"/>
                        <a:cs typeface="Consolas" pitchFamily="49" charset="0"/>
                      </a:endParaRP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28575"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0" fontAlgn="base" latinLnBrk="0" hangingPunct="0">
                        <a:lnSpc>
                          <a:spcPct val="95000"/>
                        </a:lnSpc>
                        <a:spcBef>
                          <a:spcPct val="40000"/>
                        </a:spcBef>
                        <a:spcAft>
                          <a:spcPct val="0"/>
                        </a:spcAft>
                        <a:buClr>
                          <a:schemeClr val="tx1"/>
                        </a:buClr>
                        <a:buSzTx/>
                        <a:buFontTx/>
                        <a:buNone/>
                        <a:tabLst/>
                      </a:pPr>
                      <a:r>
                        <a:rPr kumimoji="0" lang="bg-BG" sz="2200" b="1" i="0" u="none" strike="noStrike" cap="none" normalizeH="0" baseline="0" smtClean="0">
                          <a:ln>
                            <a:noFill/>
                          </a:ln>
                          <a:solidFill>
                            <a:schemeClr val="tx1"/>
                          </a:solidFill>
                          <a:effectLst/>
                          <a:latin typeface="Arno Pro Caption" pitchFamily="18" charset="0"/>
                          <a:cs typeface="Consolas" pitchFamily="49" charset="0"/>
                        </a:rPr>
                        <a:t>50</a:t>
                      </a:r>
                      <a:endParaRPr kumimoji="0" lang="en-US" sz="2200" b="1" i="0" u="none" strike="noStrike" cap="none" normalizeH="0" baseline="0" smtClean="0">
                        <a:ln>
                          <a:noFill/>
                        </a:ln>
                        <a:solidFill>
                          <a:schemeClr val="tx1"/>
                        </a:solidFill>
                        <a:effectLst/>
                        <a:latin typeface="Arno Pro Caption" pitchFamily="18" charset="0"/>
                        <a:cs typeface="Consolas" pitchFamily="49" charset="0"/>
                      </a:endParaRP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28575"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0" fontAlgn="base" latinLnBrk="0" hangingPunct="0">
                        <a:lnSpc>
                          <a:spcPct val="95000"/>
                        </a:lnSpc>
                        <a:spcBef>
                          <a:spcPct val="40000"/>
                        </a:spcBef>
                        <a:spcAft>
                          <a:spcPct val="0"/>
                        </a:spcAft>
                        <a:buClr>
                          <a:schemeClr val="tx1"/>
                        </a:buClr>
                        <a:buSzTx/>
                        <a:buFontTx/>
                        <a:buNone/>
                        <a:tabLst/>
                      </a:pPr>
                      <a:r>
                        <a:rPr kumimoji="0" lang="bg-BG" sz="2200" b="1" i="0" u="none" strike="noStrike" cap="none" normalizeH="0" baseline="0" smtClean="0">
                          <a:ln>
                            <a:noFill/>
                          </a:ln>
                          <a:solidFill>
                            <a:schemeClr val="tx1"/>
                          </a:solidFill>
                          <a:effectLst/>
                          <a:latin typeface="Arno Pro Caption" pitchFamily="18" charset="0"/>
                          <a:cs typeface="Consolas" pitchFamily="49" charset="0"/>
                        </a:rPr>
                        <a:t>100</a:t>
                      </a:r>
                      <a:endParaRPr kumimoji="0" lang="en-US" sz="2200" b="1" i="0" u="none" strike="noStrike" cap="none" normalizeH="0" baseline="0" smtClean="0">
                        <a:ln>
                          <a:noFill/>
                        </a:ln>
                        <a:solidFill>
                          <a:schemeClr val="tx1"/>
                        </a:solidFill>
                        <a:effectLst/>
                        <a:latin typeface="Arno Pro Caption" pitchFamily="18" charset="0"/>
                        <a:cs typeface="Consolas" pitchFamily="49" charset="0"/>
                      </a:endParaRP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28575"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0" fontAlgn="base" latinLnBrk="0" hangingPunct="0">
                        <a:lnSpc>
                          <a:spcPct val="95000"/>
                        </a:lnSpc>
                        <a:spcBef>
                          <a:spcPct val="40000"/>
                        </a:spcBef>
                        <a:spcAft>
                          <a:spcPct val="0"/>
                        </a:spcAft>
                        <a:buClr>
                          <a:schemeClr val="tx1"/>
                        </a:buClr>
                        <a:buSzTx/>
                        <a:buFontTx/>
                        <a:buNone/>
                        <a:tabLst/>
                      </a:pPr>
                      <a:r>
                        <a:rPr kumimoji="0" lang="bg-BG" sz="2200" b="1" i="0" u="none" strike="noStrike" cap="none" normalizeH="0" baseline="0" smtClean="0">
                          <a:ln>
                            <a:noFill/>
                          </a:ln>
                          <a:solidFill>
                            <a:schemeClr val="tx1"/>
                          </a:solidFill>
                          <a:effectLst/>
                          <a:latin typeface="Arno Pro Caption" pitchFamily="18" charset="0"/>
                          <a:cs typeface="Consolas" pitchFamily="49" charset="0"/>
                        </a:rPr>
                        <a:t>1 000</a:t>
                      </a:r>
                      <a:endParaRPr kumimoji="0" lang="en-US" sz="2200" b="1" i="0" u="none" strike="noStrike" cap="none" normalizeH="0" baseline="0" smtClean="0">
                        <a:ln>
                          <a:noFill/>
                        </a:ln>
                        <a:solidFill>
                          <a:schemeClr val="tx1"/>
                        </a:solidFill>
                        <a:effectLst/>
                        <a:latin typeface="Arno Pro Caption" pitchFamily="18" charset="0"/>
                        <a:cs typeface="Consolas" pitchFamily="49" charset="0"/>
                      </a:endParaRP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28575"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0" fontAlgn="base" latinLnBrk="0" hangingPunct="0">
                        <a:lnSpc>
                          <a:spcPct val="95000"/>
                        </a:lnSpc>
                        <a:spcBef>
                          <a:spcPct val="40000"/>
                        </a:spcBef>
                        <a:spcAft>
                          <a:spcPct val="0"/>
                        </a:spcAft>
                        <a:buClr>
                          <a:schemeClr val="tx1"/>
                        </a:buClr>
                        <a:buSzTx/>
                        <a:buFontTx/>
                        <a:buNone/>
                        <a:tabLst/>
                      </a:pPr>
                      <a:r>
                        <a:rPr kumimoji="0" lang="bg-BG" sz="2200" b="1" i="0" u="none" strike="noStrike" cap="none" normalizeH="0" baseline="0" smtClean="0">
                          <a:ln>
                            <a:noFill/>
                          </a:ln>
                          <a:solidFill>
                            <a:schemeClr val="tx1"/>
                          </a:solidFill>
                          <a:effectLst/>
                          <a:latin typeface="Arno Pro Caption" pitchFamily="18" charset="0"/>
                          <a:cs typeface="Consolas" pitchFamily="49" charset="0"/>
                        </a:rPr>
                        <a:t>10 000</a:t>
                      </a:r>
                      <a:endParaRPr kumimoji="0" lang="en-US" sz="2200" b="1" i="0" u="none" strike="noStrike" cap="none" normalizeH="0" baseline="0" smtClean="0">
                        <a:ln>
                          <a:noFill/>
                        </a:ln>
                        <a:solidFill>
                          <a:schemeClr val="tx1"/>
                        </a:solidFill>
                        <a:effectLst/>
                        <a:latin typeface="Arno Pro Caption" pitchFamily="18" charset="0"/>
                        <a:cs typeface="Consolas" pitchFamily="49" charset="0"/>
                      </a:endParaRP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28575"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0" fontAlgn="base" latinLnBrk="0" hangingPunct="0">
                        <a:lnSpc>
                          <a:spcPct val="95000"/>
                        </a:lnSpc>
                        <a:spcBef>
                          <a:spcPct val="40000"/>
                        </a:spcBef>
                        <a:spcAft>
                          <a:spcPct val="0"/>
                        </a:spcAft>
                        <a:buClr>
                          <a:schemeClr val="tx1"/>
                        </a:buClr>
                        <a:buSzTx/>
                        <a:buFontTx/>
                        <a:buNone/>
                        <a:tabLst/>
                      </a:pPr>
                      <a:r>
                        <a:rPr kumimoji="0" lang="bg-BG" sz="2200" b="1" i="0" u="none" strike="noStrike" cap="none" normalizeH="0" baseline="0" smtClean="0">
                          <a:ln>
                            <a:noFill/>
                          </a:ln>
                          <a:solidFill>
                            <a:schemeClr val="tx1"/>
                          </a:solidFill>
                          <a:effectLst/>
                          <a:latin typeface="Arno Pro Caption" pitchFamily="18" charset="0"/>
                          <a:cs typeface="Consolas" pitchFamily="49" charset="0"/>
                        </a:rPr>
                        <a:t>100 000</a:t>
                      </a:r>
                      <a:endParaRPr kumimoji="0" lang="en-US" sz="2200" b="1" i="0" u="none" strike="noStrike" cap="none" normalizeH="0" baseline="0" smtClean="0">
                        <a:ln>
                          <a:noFill/>
                        </a:ln>
                        <a:solidFill>
                          <a:schemeClr val="tx1"/>
                        </a:solidFill>
                        <a:effectLst/>
                        <a:latin typeface="Arno Pro Caption" pitchFamily="18" charset="0"/>
                        <a:cs typeface="Consolas" pitchFamily="49" charset="0"/>
                      </a:endParaRPr>
                    </a:p>
                  </a:txBody>
                  <a:tcPr marL="68580" marR="68580" marT="0" marB="0" anchor="ctr" horzOverflow="overflow">
                    <a:lnL w="12700" cap="flat" cmpd="sng" algn="ctr">
                      <a:solidFill>
                        <a:srgbClr val="EEF9F4"/>
                      </a:solidFill>
                      <a:prstDash val="solid"/>
                      <a:round/>
                      <a:headEnd type="none" w="med" len="med"/>
                      <a:tailEnd type="none" w="med" len="med"/>
                    </a:lnL>
                    <a:lnR w="28575" cap="flat" cmpd="sng" algn="ctr">
                      <a:solidFill>
                        <a:srgbClr val="EEF9F4"/>
                      </a:solidFill>
                      <a:prstDash val="solid"/>
                      <a:round/>
                      <a:headEnd type="none" w="med" len="med"/>
                      <a:tailEnd type="none" w="med" len="med"/>
                    </a:lnR>
                    <a:lnT w="28575"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solidFill>
                      <a:srgbClr val="BFBFBF">
                        <a:alpha val="50195"/>
                      </a:srgbClr>
                    </a:solidFill>
                  </a:tcPr>
                </a:tc>
              </a:tr>
              <a:tr h="504825">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cs typeface="Times New Roman" pitchFamily="18" charset="0"/>
                        </a:rPr>
                        <a:t>O(1)</a:t>
                      </a:r>
                    </a:p>
                  </a:txBody>
                  <a:tcPr marL="68580" marR="68580" marT="0" marB="0" anchor="ctr" horzOverflow="overflow">
                    <a:lnL w="28575"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28575"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cs typeface="Times New Roman" pitchFamily="18" charset="0"/>
                        </a:rPr>
                        <a:t>O(log(n))</a:t>
                      </a:r>
                    </a:p>
                  </a:txBody>
                  <a:tcPr marL="68580" marR="68580" marT="0" marB="0" anchor="ctr" horzOverflow="overflow">
                    <a:lnL w="28575"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28575"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cs typeface="Times New Roman" pitchFamily="18" charset="0"/>
                        </a:rPr>
                        <a:t>O(n)</a:t>
                      </a:r>
                    </a:p>
                  </a:txBody>
                  <a:tcPr marL="68580" marR="68580" marT="0" marB="0" anchor="ctr" horzOverflow="overflow">
                    <a:lnL w="28575"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28575"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cs typeface="Times New Roman" pitchFamily="18" charset="0"/>
                        </a:rPr>
                        <a:t>O(n*log(n))</a:t>
                      </a:r>
                    </a:p>
                  </a:txBody>
                  <a:tcPr marL="68580" marR="68580" marT="0" marB="0" anchor="ctr" horzOverflow="overflow">
                    <a:lnL w="28575"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28575"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cs typeface="Times New Roman" pitchFamily="18" charset="0"/>
                        </a:rPr>
                        <a:t>O(n</a:t>
                      </a:r>
                      <a:r>
                        <a:rPr kumimoji="0" lang="en-US" sz="2000" b="1" i="0" u="none" strike="noStrike" cap="none" normalizeH="0" baseline="30000" smtClean="0">
                          <a:ln>
                            <a:noFill/>
                          </a:ln>
                          <a:solidFill>
                            <a:schemeClr val="tx1"/>
                          </a:solidFill>
                          <a:effectLst/>
                          <a:latin typeface="Arno Pro Caption" pitchFamily="18" charset="0"/>
                          <a:cs typeface="Times New Roman" pitchFamily="18" charset="0"/>
                        </a:rPr>
                        <a:t>2</a:t>
                      </a:r>
                      <a:r>
                        <a:rPr kumimoji="0" lang="en-US" sz="2000" b="1" i="0" u="none" strike="noStrike" cap="none" normalizeH="0" baseline="0" smtClean="0">
                          <a:ln>
                            <a:noFill/>
                          </a:ln>
                          <a:solidFill>
                            <a:schemeClr val="tx1"/>
                          </a:solidFill>
                          <a:effectLst/>
                          <a:latin typeface="Arno Pro Caption" pitchFamily="18" charset="0"/>
                          <a:cs typeface="Times New Roman" pitchFamily="18" charset="0"/>
                        </a:rPr>
                        <a:t>)</a:t>
                      </a:r>
                    </a:p>
                  </a:txBody>
                  <a:tcPr marL="68580" marR="68580" marT="0" marB="0" anchor="ctr" horzOverflow="overflow">
                    <a:lnL w="28575"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2</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 </a:t>
                      </a:r>
                      <a:r>
                        <a:rPr kumimoji="0" lang="en-US"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3-4 min</a:t>
                      </a:r>
                    </a:p>
                  </a:txBody>
                  <a:tcPr marL="68580" marR="68580" marT="0" marB="0" anchor="ctr" horzOverflow="overflow">
                    <a:lnL w="12700" cap="flat" cmpd="sng" algn="ctr">
                      <a:solidFill>
                        <a:srgbClr val="EEF9F4"/>
                      </a:solidFill>
                      <a:prstDash val="solid"/>
                      <a:round/>
                      <a:headEnd type="none" w="med" len="med"/>
                      <a:tailEnd type="none" w="med" len="med"/>
                    </a:lnL>
                    <a:lnR w="28575"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cs typeface="Times New Roman" pitchFamily="18" charset="0"/>
                        </a:rPr>
                        <a:t>O(n</a:t>
                      </a:r>
                      <a:r>
                        <a:rPr kumimoji="0" lang="en-US" sz="2000" b="1" i="0" u="none" strike="noStrike" cap="none" normalizeH="0" baseline="30000" smtClean="0">
                          <a:ln>
                            <a:noFill/>
                          </a:ln>
                          <a:solidFill>
                            <a:schemeClr val="tx1"/>
                          </a:solidFill>
                          <a:effectLst/>
                          <a:latin typeface="Arno Pro Caption" pitchFamily="18" charset="0"/>
                          <a:cs typeface="Times New Roman" pitchFamily="18" charset="0"/>
                        </a:rPr>
                        <a:t>3</a:t>
                      </a:r>
                      <a:r>
                        <a:rPr kumimoji="0" lang="en-US" sz="2000" b="1" i="0" u="none" strike="noStrike" cap="none" normalizeH="0" baseline="0" smtClean="0">
                          <a:ln>
                            <a:noFill/>
                          </a:ln>
                          <a:solidFill>
                            <a:schemeClr val="tx1"/>
                          </a:solidFill>
                          <a:effectLst/>
                          <a:latin typeface="Arno Pro Caption" pitchFamily="18" charset="0"/>
                          <a:cs typeface="Times New Roman" pitchFamily="18" charset="0"/>
                        </a:rPr>
                        <a:t>)</a:t>
                      </a:r>
                    </a:p>
                  </a:txBody>
                  <a:tcPr marL="68580" marR="68580" marT="0" marB="0" anchor="ctr" horzOverflow="overflow">
                    <a:lnL w="28575"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20 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5 hours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231 days</a:t>
                      </a:r>
                    </a:p>
                  </a:txBody>
                  <a:tcPr marL="68580" marR="68580" marT="0" marB="0" anchor="ctr" horzOverflow="overflow">
                    <a:lnL w="12700" cap="flat" cmpd="sng" algn="ctr">
                      <a:solidFill>
                        <a:srgbClr val="EEF9F4"/>
                      </a:solidFill>
                      <a:prstDash val="solid"/>
                      <a:round/>
                      <a:headEnd type="none" w="med" len="med"/>
                      <a:tailEnd type="none" w="med" len="med"/>
                    </a:lnL>
                    <a:lnR w="28575"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r>
              <a:tr h="650875">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cs typeface="Times New Roman" pitchFamily="18" charset="0"/>
                        </a:rPr>
                        <a:t>O(2</a:t>
                      </a:r>
                      <a:r>
                        <a:rPr kumimoji="0" lang="en-US" sz="2000" b="1" i="0" u="none" strike="noStrike" cap="none" normalizeH="0" baseline="30000" smtClean="0">
                          <a:ln>
                            <a:noFill/>
                          </a:ln>
                          <a:solidFill>
                            <a:schemeClr val="tx1"/>
                          </a:solidFill>
                          <a:effectLst/>
                          <a:latin typeface="Arno Pro Caption" pitchFamily="18" charset="0"/>
                          <a:cs typeface="Times New Roman" pitchFamily="18" charset="0"/>
                        </a:rPr>
                        <a:t>n</a:t>
                      </a:r>
                      <a:r>
                        <a:rPr kumimoji="0" lang="en-US" sz="2000" b="1" i="0" u="none" strike="noStrike" cap="none" normalizeH="0" baseline="0" smtClean="0">
                          <a:ln>
                            <a:noFill/>
                          </a:ln>
                          <a:solidFill>
                            <a:schemeClr val="tx1"/>
                          </a:solidFill>
                          <a:effectLst/>
                          <a:latin typeface="Arno Pro Caption" pitchFamily="18" charset="0"/>
                          <a:cs typeface="Times New Roman" pitchFamily="18" charset="0"/>
                        </a:rPr>
                        <a:t>)</a:t>
                      </a:r>
                    </a:p>
                  </a:txBody>
                  <a:tcPr marL="68580" marR="68580" marT="0" marB="0" anchor="ctr" horzOverflow="overflow">
                    <a:lnL w="28575"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260 </a:t>
                      </a:r>
                      <a:r>
                        <a:rPr kumimoji="0" lang="en-US"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days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28575"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cs typeface="Times New Roman" pitchFamily="18" charset="0"/>
                        </a:rPr>
                        <a:t>O(n!)</a:t>
                      </a:r>
                    </a:p>
                  </a:txBody>
                  <a:tcPr marL="68580" marR="68580" marT="0" marB="0" anchor="ctr" horzOverflow="overflow">
                    <a:lnL w="28575"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&lt; </a:t>
                      </a:r>
                      <a:r>
                        <a:rPr kumimoji="0" lang="bg-BG"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1</a:t>
                      </a:r>
                      <a:r>
                        <a:rPr kumimoji="0" lang="bg-BG" sz="1400" b="1" i="0" u="none" strike="noStrike" cap="none" normalizeH="0" baseline="0" smtClean="0">
                          <a:ln>
                            <a:noFill/>
                          </a:ln>
                          <a:solidFill>
                            <a:schemeClr val="tx1"/>
                          </a:solidFill>
                          <a:effectLst/>
                          <a:latin typeface="Arno Pro Caption" pitchFamily="18" charset="0"/>
                          <a:cs typeface="Times New Roman" pitchFamily="18" charset="0"/>
                        </a:rPr>
                        <a:t> </a:t>
                      </a: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28575"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12700" cap="flat" cmpd="sng" algn="ctr">
                      <a:solidFill>
                        <a:srgbClr val="EEF9F4"/>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noProof="1" smtClean="0">
                          <a:ln>
                            <a:noFill/>
                          </a:ln>
                          <a:solidFill>
                            <a:schemeClr val="tx1"/>
                          </a:solidFill>
                          <a:effectLst/>
                          <a:latin typeface="Arno Pro Caption" pitchFamily="18" charset="0"/>
                          <a:cs typeface="Times New Roman" pitchFamily="18" charset="0"/>
                        </a:rPr>
                        <a:t>O(n</a:t>
                      </a:r>
                      <a:r>
                        <a:rPr kumimoji="0" lang="en-US" sz="2000" b="1" i="0" u="none" strike="noStrike" cap="none" normalizeH="0" baseline="30000" noProof="1" smtClean="0">
                          <a:ln>
                            <a:noFill/>
                          </a:ln>
                          <a:solidFill>
                            <a:schemeClr val="tx1"/>
                          </a:solidFill>
                          <a:effectLst/>
                          <a:latin typeface="Arno Pro Caption" pitchFamily="18" charset="0"/>
                          <a:cs typeface="Times New Roman" pitchFamily="18" charset="0"/>
                        </a:rPr>
                        <a:t>n</a:t>
                      </a:r>
                      <a:r>
                        <a:rPr kumimoji="0" lang="en-US" sz="2000" b="1" i="0" u="none" strike="noStrike" cap="none" normalizeH="0" baseline="0" noProof="1" smtClean="0">
                          <a:ln>
                            <a:noFill/>
                          </a:ln>
                          <a:solidFill>
                            <a:schemeClr val="tx1"/>
                          </a:solidFill>
                          <a:effectLst/>
                          <a:latin typeface="Arno Pro Caption" pitchFamily="18" charset="0"/>
                          <a:cs typeface="Times New Roman" pitchFamily="18" charset="0"/>
                        </a:rPr>
                        <a:t>)</a:t>
                      </a:r>
                    </a:p>
                  </a:txBody>
                  <a:tcPr marL="68580" marR="68580" marT="0" marB="0" anchor="ctr" horzOverflow="overflow">
                    <a:lnL w="28575"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28575"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ea typeface="Times New Roman" pitchFamily="18" charset="0"/>
                          <a:cs typeface="Consolas" pitchFamily="49" charset="0"/>
                        </a:rPr>
                        <a:t>3-4 min</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28575"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28575"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28575"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28575"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28575"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12700"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28575" cap="flat" cmpd="sng" algn="ctr">
                      <a:solidFill>
                        <a:srgbClr val="EEF9F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smtClean="0">
                          <a:ln>
                            <a:noFill/>
                          </a:ln>
                          <a:solidFill>
                            <a:schemeClr val="tx1"/>
                          </a:solidFill>
                          <a:effectLst/>
                          <a:latin typeface="Arno Pro Caption" pitchFamily="18" charset="0"/>
                          <a:cs typeface="Times New Roman" pitchFamily="18" charset="0"/>
                        </a:rPr>
                        <a:t>hangs</a:t>
                      </a:r>
                    </a:p>
                  </a:txBody>
                  <a:tcPr marL="68580" marR="68580" marT="0" marB="0" anchor="ctr" horzOverflow="overflow">
                    <a:lnL w="12700" cap="flat" cmpd="sng" algn="ctr">
                      <a:solidFill>
                        <a:srgbClr val="EEF9F4"/>
                      </a:solidFill>
                      <a:prstDash val="solid"/>
                      <a:round/>
                      <a:headEnd type="none" w="med" len="med"/>
                      <a:tailEnd type="none" w="med" len="med"/>
                    </a:lnL>
                    <a:lnR w="28575" cap="flat" cmpd="sng" algn="ctr">
                      <a:solidFill>
                        <a:srgbClr val="EEF9F4"/>
                      </a:solidFill>
                      <a:prstDash val="solid"/>
                      <a:round/>
                      <a:headEnd type="none" w="med" len="med"/>
                      <a:tailEnd type="none" w="med" len="med"/>
                    </a:lnR>
                    <a:lnT w="12700" cap="flat" cmpd="sng" algn="ctr">
                      <a:solidFill>
                        <a:srgbClr val="EEF9F4"/>
                      </a:solidFill>
                      <a:prstDash val="solid"/>
                      <a:round/>
                      <a:headEnd type="none" w="med" len="med"/>
                      <a:tailEnd type="none" w="med" len="med"/>
                    </a:lnT>
                    <a:lnB w="28575" cap="flat" cmpd="sng" algn="ctr">
                      <a:solidFill>
                        <a:srgbClr val="EEF9F4"/>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932145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6EBB92-0CD0-422B-B589-D18DBA221902}" type="slidenum">
              <a:rPr lang="el-GR" altLang="el-GR" sz="1400" smtClean="0">
                <a:solidFill>
                  <a:srgbClr val="3366CC"/>
                </a:solidFill>
                <a:latin typeface="Arno Pro Caption" pitchFamily="18" charset="0"/>
              </a:rPr>
              <a:pPr eaLnBrk="1" hangingPunct="1"/>
              <a:t>103</a:t>
            </a:fld>
            <a:endParaRPr lang="el-GR" altLang="el-GR" sz="1400" smtClean="0">
              <a:solidFill>
                <a:srgbClr val="3366CC"/>
              </a:solidFill>
              <a:latin typeface="Arno Pro Caption" pitchFamily="18" charset="0"/>
            </a:endParaRPr>
          </a:p>
        </p:txBody>
      </p:sp>
      <p:sp>
        <p:nvSpPr>
          <p:cNvPr id="90116" name="Rectangle 2"/>
          <p:cNvSpPr>
            <a:spLocks noGrp="1" noChangeArrowheads="1"/>
          </p:cNvSpPr>
          <p:nvPr>
            <p:ph type="title"/>
          </p:nvPr>
        </p:nvSpPr>
        <p:spPr/>
        <p:txBody>
          <a:bodyPr/>
          <a:lstStyle/>
          <a:p>
            <a:pPr eaLnBrk="1" hangingPunct="1"/>
            <a:r>
              <a:rPr lang="el-GR" altLang="el-GR" smtClean="0"/>
              <a:t>Ασυμπτωτική Ανάλυση Αλγορίθμου</a:t>
            </a:r>
          </a:p>
        </p:txBody>
      </p:sp>
      <p:sp>
        <p:nvSpPr>
          <p:cNvPr id="90117" name="Rectangle 3"/>
          <p:cNvSpPr>
            <a:spLocks noGrp="1" noChangeArrowheads="1"/>
          </p:cNvSpPr>
          <p:nvPr>
            <p:ph type="body" idx="1"/>
          </p:nvPr>
        </p:nvSpPr>
        <p:spPr>
          <a:xfrm>
            <a:off x="304800" y="1066800"/>
            <a:ext cx="8534400" cy="5029200"/>
          </a:xfrm>
        </p:spPr>
        <p:txBody>
          <a:bodyPr/>
          <a:lstStyle/>
          <a:p>
            <a:pPr eaLnBrk="1" hangingPunct="1">
              <a:lnSpc>
                <a:spcPct val="90000"/>
              </a:lnSpc>
            </a:pPr>
            <a:r>
              <a:rPr lang="el-GR" altLang="el-GR" sz="2200" dirty="0" smtClean="0"/>
              <a:t>Η </a:t>
            </a:r>
            <a:r>
              <a:rPr lang="el-GR" altLang="el-GR" sz="2200" dirty="0" err="1" smtClean="0"/>
              <a:t>ασυμπτωτική</a:t>
            </a:r>
            <a:r>
              <a:rPr lang="el-GR" altLang="el-GR" sz="2200" dirty="0" smtClean="0"/>
              <a:t> ανάλυση ενός αλγορίθμου καθορίζει τον χρόνο εκτέλεσης χρησιμοποιώντας τον συμβολισμό του μεγάλου Ο (</a:t>
            </a:r>
            <a:r>
              <a:rPr lang="en-US" altLang="el-GR" sz="2200" dirty="0" smtClean="0"/>
              <a:t>big-Oh</a:t>
            </a:r>
            <a:r>
              <a:rPr lang="el-GR" altLang="el-GR" sz="2200" dirty="0" smtClean="0"/>
              <a:t>)</a:t>
            </a:r>
            <a:endParaRPr lang="en-US" altLang="el-GR" sz="2200" dirty="0" smtClean="0"/>
          </a:p>
          <a:p>
            <a:pPr eaLnBrk="1" hangingPunct="1">
              <a:lnSpc>
                <a:spcPct val="90000"/>
              </a:lnSpc>
            </a:pPr>
            <a:r>
              <a:rPr lang="el-GR" altLang="el-GR" sz="2200" dirty="0" smtClean="0"/>
              <a:t>Για να υλοποιηθεί η</a:t>
            </a:r>
            <a:r>
              <a:rPr lang="en-US" altLang="el-GR" sz="2200" dirty="0" smtClean="0"/>
              <a:t> </a:t>
            </a:r>
            <a:r>
              <a:rPr lang="el-GR" altLang="el-GR" sz="2200" dirty="0" err="1" smtClean="0"/>
              <a:t>ασυμπτωτική</a:t>
            </a:r>
            <a:r>
              <a:rPr lang="el-GR" altLang="el-GR" sz="2200" dirty="0" smtClean="0"/>
              <a:t> ανάλυση :</a:t>
            </a:r>
            <a:endParaRPr lang="en-US" altLang="el-GR" sz="2200" dirty="0" smtClean="0"/>
          </a:p>
          <a:p>
            <a:pPr lvl="1" eaLnBrk="1" hangingPunct="1">
              <a:lnSpc>
                <a:spcPct val="90000"/>
              </a:lnSpc>
            </a:pPr>
            <a:r>
              <a:rPr lang="el-GR" altLang="el-GR" sz="2200" dirty="0" smtClean="0"/>
              <a:t>Βρίσκουμε το πλήθος των βασικών λειτουργιών που εκτελούνται στην χειρότερη περίπτωση ως συνάρτηση του μεγέθους των δεδομένων εισόδου</a:t>
            </a:r>
            <a:endParaRPr lang="en-US" altLang="el-GR" sz="2200" dirty="0" smtClean="0"/>
          </a:p>
          <a:p>
            <a:pPr lvl="1" eaLnBrk="1" hangingPunct="1">
              <a:lnSpc>
                <a:spcPct val="90000"/>
              </a:lnSpc>
            </a:pPr>
            <a:r>
              <a:rPr lang="el-GR" altLang="el-GR" sz="2200" dirty="0" smtClean="0"/>
              <a:t>Εκφράζουμε αυτή τη συνάρτηση με τον συμβολισμό του μεγάλου Ο (</a:t>
            </a:r>
            <a:r>
              <a:rPr lang="en-US" altLang="el-GR" sz="2200" dirty="0" smtClean="0"/>
              <a:t>big-Oh</a:t>
            </a:r>
            <a:r>
              <a:rPr lang="el-GR" altLang="el-GR" sz="2200" dirty="0" smtClean="0"/>
              <a:t>)</a:t>
            </a:r>
            <a:endParaRPr lang="en-US" altLang="el-GR" sz="2200" dirty="0" smtClean="0"/>
          </a:p>
          <a:p>
            <a:pPr eaLnBrk="1" hangingPunct="1">
              <a:lnSpc>
                <a:spcPct val="90000"/>
              </a:lnSpc>
            </a:pPr>
            <a:r>
              <a:rPr lang="el-GR" altLang="el-GR" sz="2200" dirty="0" smtClean="0"/>
              <a:t>Παράδειγμα</a:t>
            </a:r>
            <a:r>
              <a:rPr lang="en-US" altLang="el-GR" sz="2200" dirty="0" smtClean="0"/>
              <a:t>:</a:t>
            </a:r>
          </a:p>
          <a:p>
            <a:pPr lvl="1" eaLnBrk="1" hangingPunct="1">
              <a:lnSpc>
                <a:spcPct val="90000"/>
              </a:lnSpc>
            </a:pPr>
            <a:r>
              <a:rPr lang="el-GR" altLang="el-GR" sz="2200" dirty="0" smtClean="0"/>
              <a:t>Έστω ότι ένας αλγόριθμος </a:t>
            </a:r>
            <a:r>
              <a:rPr lang="en-US" altLang="el-GR" sz="2200" i="1" dirty="0" err="1" smtClean="0"/>
              <a:t>arrayMax</a:t>
            </a:r>
            <a:r>
              <a:rPr lang="en-US" altLang="el-GR" sz="2200" dirty="0" smtClean="0"/>
              <a:t> </a:t>
            </a:r>
            <a:r>
              <a:rPr lang="el-GR" altLang="el-GR" sz="2200" dirty="0" smtClean="0"/>
              <a:t>εκτελεί κατά μέγιστο </a:t>
            </a:r>
            <a:r>
              <a:rPr lang="en-US" altLang="el-GR" sz="2200" dirty="0" smtClean="0">
                <a:sym typeface="Symbol" pitchFamily="18" charset="2"/>
              </a:rPr>
              <a:t>7n + 1 </a:t>
            </a:r>
            <a:r>
              <a:rPr lang="el-GR" altLang="el-GR" sz="2200" dirty="0" smtClean="0">
                <a:sym typeface="Symbol" pitchFamily="18" charset="2"/>
              </a:rPr>
              <a:t>βασικές λειτουργίες</a:t>
            </a:r>
            <a:endParaRPr lang="en-US" altLang="el-GR" sz="2200" dirty="0" smtClean="0"/>
          </a:p>
          <a:p>
            <a:pPr lvl="1" eaLnBrk="1" hangingPunct="1">
              <a:lnSpc>
                <a:spcPct val="90000"/>
              </a:lnSpc>
            </a:pPr>
            <a:r>
              <a:rPr lang="el-GR" altLang="el-GR" sz="2200" dirty="0" smtClean="0"/>
              <a:t>Ο αλγόριθμος </a:t>
            </a:r>
            <a:r>
              <a:rPr lang="en-US" altLang="el-GR" sz="2200" i="1" dirty="0" err="1" smtClean="0"/>
              <a:t>arrayMax</a:t>
            </a:r>
            <a:r>
              <a:rPr lang="en-US" altLang="el-GR" sz="2200" dirty="0" smtClean="0"/>
              <a:t> “</a:t>
            </a:r>
            <a:r>
              <a:rPr lang="el-GR" altLang="el-GR" sz="2200" dirty="0" smtClean="0"/>
              <a:t>εκτελείται σε </a:t>
            </a:r>
            <a:r>
              <a:rPr lang="en-US" altLang="el-GR" sz="2200" b="1" i="1" dirty="0" smtClean="0">
                <a:solidFill>
                  <a:srgbClr val="CC3300"/>
                </a:solidFill>
                <a:sym typeface="Symbol" pitchFamily="18" charset="2"/>
              </a:rPr>
              <a:t>O(n)</a:t>
            </a:r>
            <a:r>
              <a:rPr lang="en-US" altLang="el-GR" sz="2200" dirty="0" smtClean="0">
                <a:sym typeface="Symbol" pitchFamily="18" charset="2"/>
              </a:rPr>
              <a:t> </a:t>
            </a:r>
            <a:r>
              <a:rPr lang="el-GR" altLang="el-GR" sz="2200" dirty="0" smtClean="0">
                <a:sym typeface="Symbol" pitchFamily="18" charset="2"/>
              </a:rPr>
              <a:t>χρόνο</a:t>
            </a:r>
            <a:r>
              <a:rPr lang="en-US" altLang="el-GR" sz="2200" dirty="0" smtClean="0"/>
              <a:t>”</a:t>
            </a:r>
          </a:p>
          <a:p>
            <a:pPr eaLnBrk="1" hangingPunct="1"/>
            <a:r>
              <a:rPr lang="el-GR" altLang="el-GR" sz="2200" dirty="0" smtClean="0">
                <a:solidFill>
                  <a:srgbClr val="3366CC"/>
                </a:solidFill>
              </a:rPr>
              <a:t>Οι σταθεροί συντελεστές και οι όροι μικρότερης τάξης τελικά παραλείπονται</a:t>
            </a:r>
            <a:r>
              <a:rPr lang="en-US" altLang="el-GR" sz="2200" dirty="0" smtClean="0">
                <a:solidFill>
                  <a:srgbClr val="3366CC"/>
                </a:solidFill>
              </a:rPr>
              <a:t>, </a:t>
            </a:r>
            <a:r>
              <a:rPr lang="el-GR" altLang="el-GR" sz="2200" dirty="0" smtClean="0">
                <a:solidFill>
                  <a:srgbClr val="3366CC"/>
                </a:solidFill>
              </a:rPr>
              <a:t>έτσι μπορούμε να τις αγνοήσουμε όταν γίνεται απαρίθμηση των βασικών λειτουργιών.</a:t>
            </a:r>
            <a:endParaRPr lang="el-GR" altLang="el-GR" sz="2200" dirty="0" smtClean="0"/>
          </a:p>
        </p:txBody>
      </p:sp>
    </p:spTree>
    <p:extLst>
      <p:ext uri="{BB962C8B-B14F-4D97-AF65-F5344CB8AC3E}">
        <p14:creationId xmlns:p14="http://schemas.microsoft.com/office/powerpoint/2010/main" val="11323964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ADE3FC-E806-4CCB-BD33-B53355E0E804}" type="slidenum">
              <a:rPr lang="el-GR" altLang="el-GR" sz="1400" smtClean="0">
                <a:solidFill>
                  <a:srgbClr val="3366CC"/>
                </a:solidFill>
                <a:latin typeface="Arno Pro Caption" pitchFamily="18" charset="0"/>
              </a:rPr>
              <a:pPr eaLnBrk="1" hangingPunct="1"/>
              <a:t>104</a:t>
            </a:fld>
            <a:endParaRPr lang="el-GR" altLang="el-GR" sz="1400" smtClean="0">
              <a:solidFill>
                <a:srgbClr val="3366CC"/>
              </a:solidFill>
              <a:latin typeface="Arno Pro Caption" pitchFamily="18" charset="0"/>
            </a:endParaRPr>
          </a:p>
        </p:txBody>
      </p:sp>
      <p:sp>
        <p:nvSpPr>
          <p:cNvPr id="88068" name="Rectangle 2"/>
          <p:cNvSpPr>
            <a:spLocks noGrp="1" noChangeArrowheads="1"/>
          </p:cNvSpPr>
          <p:nvPr>
            <p:ph type="title"/>
          </p:nvPr>
        </p:nvSpPr>
        <p:spPr>
          <a:xfrm>
            <a:off x="304800" y="304800"/>
            <a:ext cx="8458200" cy="675928"/>
          </a:xfrm>
        </p:spPr>
        <p:txBody>
          <a:bodyPr/>
          <a:lstStyle/>
          <a:p>
            <a:pPr eaLnBrk="1" hangingPunct="1"/>
            <a:r>
              <a:rPr lang="el-GR" altLang="el-GR" dirty="0" smtClean="0"/>
              <a:t>Βαθμός του αλγορίθμου</a:t>
            </a:r>
            <a:endParaRPr lang="en-US" altLang="el-GR" dirty="0" smtClean="0"/>
          </a:p>
        </p:txBody>
      </p:sp>
      <p:sp>
        <p:nvSpPr>
          <p:cNvPr id="88069" name="Rectangle 3"/>
          <p:cNvSpPr>
            <a:spLocks noGrp="1" noChangeArrowheads="1"/>
          </p:cNvSpPr>
          <p:nvPr>
            <p:ph type="body" idx="1"/>
          </p:nvPr>
        </p:nvSpPr>
        <p:spPr>
          <a:xfrm>
            <a:off x="304800" y="980728"/>
            <a:ext cx="8534400" cy="5115272"/>
          </a:xfrm>
        </p:spPr>
        <p:txBody>
          <a:bodyPr/>
          <a:lstStyle/>
          <a:p>
            <a:pPr eaLnBrk="1" hangingPunct="1"/>
            <a:r>
              <a:rPr lang="el-GR" altLang="el-GR" sz="2400" b="1" dirty="0" smtClean="0">
                <a:solidFill>
                  <a:schemeClr val="accent1">
                    <a:lumMod val="75000"/>
                  </a:schemeClr>
                </a:solidFill>
              </a:rPr>
              <a:t>Είναι η σχέση που υποδηλώνει τον ρυθμό αύξησης του υπολογιστικού χρόνου σε συνάρτηση με τις παραμέτρους που καθορίζουν το μέγεθος του προβλήματος και για τη δυσμενέστερη μορφή δεδομένων που αντιστοιχούν στον συγκεκριμένο αλγόριθμο (</a:t>
            </a:r>
            <a:r>
              <a:rPr lang="en-US" altLang="el-GR" sz="2400" b="1" dirty="0" smtClean="0">
                <a:solidFill>
                  <a:schemeClr val="accent1">
                    <a:lumMod val="75000"/>
                  </a:schemeClr>
                </a:solidFill>
              </a:rPr>
              <a:t>worst-case analysis)</a:t>
            </a:r>
            <a:r>
              <a:rPr lang="el-GR" altLang="el-GR" sz="2400" b="1" dirty="0" smtClean="0">
                <a:solidFill>
                  <a:schemeClr val="accent1">
                    <a:lumMod val="75000"/>
                  </a:schemeClr>
                </a:solidFill>
              </a:rPr>
              <a:t> </a:t>
            </a:r>
          </a:p>
          <a:p>
            <a:pPr eaLnBrk="1" hangingPunct="1"/>
            <a:r>
              <a:rPr lang="el-GR" altLang="el-GR" sz="2400" b="1" u="sng" dirty="0" smtClean="0">
                <a:solidFill>
                  <a:srgbClr val="CC3300"/>
                </a:solidFill>
              </a:rPr>
              <a:t>Η τάξη του αλγορίθμου είναι γενικά περισσότερο σημαντική από την ταχύτητα του επεξεργαστή.</a:t>
            </a:r>
          </a:p>
          <a:p>
            <a:pPr eaLnBrk="1" hangingPunct="1"/>
            <a:r>
              <a:rPr lang="el-GR" altLang="el-GR" sz="2400" b="1" dirty="0">
                <a:solidFill>
                  <a:srgbClr val="0000FF"/>
                </a:solidFill>
              </a:rPr>
              <a:t>Ο συμβολισμός του μεγάλου </a:t>
            </a:r>
            <a:r>
              <a:rPr lang="el-GR" altLang="el-GR" sz="2400" b="1" i="1" dirty="0">
                <a:solidFill>
                  <a:srgbClr val="0000FF"/>
                </a:solidFill>
              </a:rPr>
              <a:t>Ο</a:t>
            </a:r>
            <a:r>
              <a:rPr lang="el-GR" altLang="el-GR" sz="2400" b="1" dirty="0">
                <a:solidFill>
                  <a:srgbClr val="0000FF"/>
                </a:solidFill>
              </a:rPr>
              <a:t> (</a:t>
            </a:r>
            <a:r>
              <a:rPr lang="en-US" altLang="el-GR" sz="2400" b="1" dirty="0">
                <a:solidFill>
                  <a:srgbClr val="0000FF"/>
                </a:solidFill>
              </a:rPr>
              <a:t>big </a:t>
            </a:r>
            <a:r>
              <a:rPr lang="en-US" altLang="el-GR" sz="2400" b="1" i="1" dirty="0" smtClean="0">
                <a:solidFill>
                  <a:srgbClr val="0000FF"/>
                </a:solidFill>
              </a:rPr>
              <a:t>O</a:t>
            </a:r>
            <a:r>
              <a:rPr lang="el-GR" altLang="el-GR" sz="2400" b="1" i="1" dirty="0" smtClean="0">
                <a:solidFill>
                  <a:srgbClr val="0000FF"/>
                </a:solidFill>
              </a:rPr>
              <a:t> </a:t>
            </a:r>
            <a:r>
              <a:rPr lang="en-US" altLang="el-GR" sz="2400" b="1" dirty="0" smtClean="0">
                <a:solidFill>
                  <a:srgbClr val="0000FF"/>
                </a:solidFill>
              </a:rPr>
              <a:t>h</a:t>
            </a:r>
            <a:r>
              <a:rPr lang="en-US" altLang="el-GR" sz="2400" b="1" dirty="0">
                <a:solidFill>
                  <a:srgbClr val="0000FF"/>
                </a:solidFill>
              </a:rPr>
              <a:t>) </a:t>
            </a:r>
            <a:r>
              <a:rPr lang="el-GR" altLang="el-GR" sz="2400" b="1" dirty="0">
                <a:solidFill>
                  <a:srgbClr val="0000FF"/>
                </a:solidFill>
              </a:rPr>
              <a:t>παρέχει έναν ασφαλή τρόπο αποτίμησης της αποτελεσματικότητας ενός αλγορίθμου που δεν εξαρτάται από τον υπολογισμό του χρόνου εκτέλεσης ή τη μέτρηση των εκτελούμενων εντολών.</a:t>
            </a:r>
            <a:endParaRPr lang="en-US" altLang="el-GR" sz="2400" b="1" dirty="0">
              <a:solidFill>
                <a:srgbClr val="0000FF"/>
              </a:solidFill>
            </a:endParaRPr>
          </a:p>
          <a:p>
            <a:pPr eaLnBrk="1" hangingPunct="1"/>
            <a:endParaRPr lang="en-US" altLang="el-GR" sz="2400" b="1" u="sng" dirty="0" smtClean="0">
              <a:solidFill>
                <a:srgbClr val="CC3300"/>
              </a:solidFill>
            </a:endParaRPr>
          </a:p>
        </p:txBody>
      </p:sp>
    </p:spTree>
    <p:extLst>
      <p:ext uri="{BB962C8B-B14F-4D97-AF65-F5344CB8AC3E}">
        <p14:creationId xmlns:p14="http://schemas.microsoft.com/office/powerpoint/2010/main" val="421558588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6BCD34-1CE2-4E23-AD58-02C233F5C7BF}" type="slidenum">
              <a:rPr lang="el-GR" altLang="el-GR" sz="1400" smtClean="0">
                <a:solidFill>
                  <a:srgbClr val="3366CC"/>
                </a:solidFill>
                <a:latin typeface="Arno Pro Caption" pitchFamily="18" charset="0"/>
              </a:rPr>
              <a:pPr eaLnBrk="1" hangingPunct="1"/>
              <a:t>105</a:t>
            </a:fld>
            <a:endParaRPr lang="el-GR" altLang="el-GR" sz="1400" smtClean="0">
              <a:solidFill>
                <a:srgbClr val="3366CC"/>
              </a:solidFill>
              <a:latin typeface="Arno Pro Caption" pitchFamily="18" charset="0"/>
            </a:endParaRPr>
          </a:p>
        </p:txBody>
      </p:sp>
      <p:sp>
        <p:nvSpPr>
          <p:cNvPr id="91140" name="Rectangle 2"/>
          <p:cNvSpPr>
            <a:spLocks noGrp="1" noChangeArrowheads="1"/>
          </p:cNvSpPr>
          <p:nvPr>
            <p:ph type="title"/>
          </p:nvPr>
        </p:nvSpPr>
        <p:spPr/>
        <p:txBody>
          <a:bodyPr/>
          <a:lstStyle/>
          <a:p>
            <a:pPr eaLnBrk="1" hangingPunct="1"/>
            <a:endParaRPr lang="en-US" altLang="el-GR" smtClean="0"/>
          </a:p>
        </p:txBody>
      </p:sp>
      <p:sp>
        <p:nvSpPr>
          <p:cNvPr id="91141" name="Rectangle 3"/>
          <p:cNvSpPr>
            <a:spLocks noGrp="1" noChangeArrowheads="1"/>
          </p:cNvSpPr>
          <p:nvPr>
            <p:ph type="body" idx="1"/>
          </p:nvPr>
        </p:nvSpPr>
        <p:spPr/>
        <p:txBody>
          <a:bodyPr/>
          <a:lstStyle/>
          <a:p>
            <a:pPr eaLnBrk="1" hangingPunct="1">
              <a:lnSpc>
                <a:spcPct val="90000"/>
              </a:lnSpc>
            </a:pPr>
            <a:r>
              <a:rPr lang="el-GR" altLang="el-GR" smtClean="0"/>
              <a:t>Ένας αλγόριθμος είναι </a:t>
            </a:r>
            <a:r>
              <a:rPr lang="en-US" altLang="el-GR" b="1" smtClean="0">
                <a:solidFill>
                  <a:srgbClr val="CC3300"/>
                </a:solidFill>
              </a:rPr>
              <a:t>O(1)</a:t>
            </a:r>
            <a:r>
              <a:rPr lang="en-US" altLang="el-GR" smtClean="0"/>
              <a:t> </a:t>
            </a:r>
            <a:r>
              <a:rPr lang="el-GR" altLang="el-GR" smtClean="0"/>
              <a:t>όταν ο χρόνος εκτέλεσής του είναι ανεξάρτητος του πλήθους των δεδομένων εισόδου. Ο αλγόριθμος εκτελείται σε σταθερό χρόνο</a:t>
            </a:r>
            <a:r>
              <a:rPr lang="en-US" altLang="el-GR" smtClean="0"/>
              <a:t>.</a:t>
            </a:r>
          </a:p>
          <a:p>
            <a:pPr eaLnBrk="1" hangingPunct="1">
              <a:lnSpc>
                <a:spcPct val="90000"/>
              </a:lnSpc>
            </a:pPr>
            <a:r>
              <a:rPr lang="el-GR" altLang="el-GR" smtClean="0"/>
              <a:t>Ένας αλγόριθμος είναι </a:t>
            </a:r>
            <a:r>
              <a:rPr lang="en-US" altLang="el-GR" b="1" smtClean="0">
                <a:solidFill>
                  <a:srgbClr val="CC3300"/>
                </a:solidFill>
              </a:rPr>
              <a:t>O(n)</a:t>
            </a:r>
            <a:r>
              <a:rPr lang="en-US" altLang="el-GR" smtClean="0"/>
              <a:t> </a:t>
            </a:r>
            <a:r>
              <a:rPr lang="el-GR" altLang="el-GR" smtClean="0"/>
              <a:t>όταν ο χρόνος εκτέλεσής του είναι ανάλογος του μεγέθους των δεδομένων εισόδου</a:t>
            </a:r>
            <a:r>
              <a:rPr lang="en-US" altLang="el-GR" smtClean="0"/>
              <a:t>.</a:t>
            </a:r>
          </a:p>
          <a:p>
            <a:pPr eaLnBrk="1" hangingPunct="1">
              <a:lnSpc>
                <a:spcPct val="90000"/>
              </a:lnSpc>
            </a:pPr>
            <a:r>
              <a:rPr lang="el-GR" altLang="el-GR" smtClean="0"/>
              <a:t>Οι αλγόριθμοι με χρόνο εκτέλεσης </a:t>
            </a:r>
            <a:r>
              <a:rPr lang="en-US" altLang="el-GR" b="1" smtClean="0">
                <a:solidFill>
                  <a:srgbClr val="CC3300"/>
                </a:solidFill>
              </a:rPr>
              <a:t>O(n</a:t>
            </a:r>
            <a:r>
              <a:rPr lang="en-US" altLang="el-GR" b="1" baseline="30000" smtClean="0">
                <a:solidFill>
                  <a:srgbClr val="CC3300"/>
                </a:solidFill>
              </a:rPr>
              <a:t>2</a:t>
            </a:r>
            <a:r>
              <a:rPr lang="en-US" altLang="el-GR" b="1" smtClean="0">
                <a:solidFill>
                  <a:srgbClr val="CC3300"/>
                </a:solidFill>
              </a:rPr>
              <a:t>)</a:t>
            </a:r>
            <a:r>
              <a:rPr lang="el-GR" altLang="el-GR" smtClean="0"/>
              <a:t> είναι αποτελεσματικοί μόνον για μικρές τιμές του </a:t>
            </a:r>
            <a:r>
              <a:rPr lang="en-US" altLang="el-GR" smtClean="0"/>
              <a:t>n. </a:t>
            </a:r>
            <a:endParaRPr lang="el-GR" altLang="el-GR" smtClean="0"/>
          </a:p>
          <a:p>
            <a:pPr eaLnBrk="1" hangingPunct="1">
              <a:lnSpc>
                <a:spcPct val="90000"/>
              </a:lnSpc>
            </a:pPr>
            <a:r>
              <a:rPr lang="el-GR" altLang="el-GR" smtClean="0"/>
              <a:t>Οι αλγόριθμοι με χρόνο εκτέλεσης </a:t>
            </a:r>
            <a:r>
              <a:rPr lang="en-US" altLang="el-GR" b="1" smtClean="0">
                <a:solidFill>
                  <a:srgbClr val="CC3300"/>
                </a:solidFill>
              </a:rPr>
              <a:t>O(n</a:t>
            </a:r>
            <a:r>
              <a:rPr lang="en-US" altLang="el-GR" b="1" baseline="30000" smtClean="0">
                <a:solidFill>
                  <a:srgbClr val="CC3300"/>
                </a:solidFill>
              </a:rPr>
              <a:t>3</a:t>
            </a:r>
            <a:r>
              <a:rPr lang="en-US" altLang="el-GR" b="1" smtClean="0">
                <a:solidFill>
                  <a:srgbClr val="CC3300"/>
                </a:solidFill>
              </a:rPr>
              <a:t>)</a:t>
            </a:r>
            <a:r>
              <a:rPr lang="en-US" altLang="el-GR" smtClean="0"/>
              <a:t> </a:t>
            </a:r>
            <a:r>
              <a:rPr lang="el-GR" altLang="el-GR" smtClean="0"/>
              <a:t>είναι γενικά αναποτελεσματικοί.</a:t>
            </a:r>
            <a:endParaRPr lang="en-US" altLang="el-GR" smtClean="0"/>
          </a:p>
        </p:txBody>
      </p:sp>
    </p:spTree>
    <p:extLst>
      <p:ext uri="{BB962C8B-B14F-4D97-AF65-F5344CB8AC3E}">
        <p14:creationId xmlns:p14="http://schemas.microsoft.com/office/powerpoint/2010/main" val="9522552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6D6F34-4226-472D-AE94-881B8246D086}" type="slidenum">
              <a:rPr lang="el-GR" altLang="el-GR" sz="1400" smtClean="0">
                <a:solidFill>
                  <a:srgbClr val="3366CC"/>
                </a:solidFill>
                <a:latin typeface="Arno Pro Caption" pitchFamily="18" charset="0"/>
              </a:rPr>
              <a:pPr eaLnBrk="1" hangingPunct="1"/>
              <a:t>106</a:t>
            </a:fld>
            <a:endParaRPr lang="el-GR" altLang="el-GR" sz="1400" smtClean="0">
              <a:solidFill>
                <a:srgbClr val="3366CC"/>
              </a:solidFill>
              <a:latin typeface="Arno Pro Caption" pitchFamily="18" charset="0"/>
            </a:endParaRPr>
          </a:p>
        </p:txBody>
      </p:sp>
      <p:sp>
        <p:nvSpPr>
          <p:cNvPr id="167948" name="Rectangle 12"/>
          <p:cNvSpPr>
            <a:spLocks noChangeArrowheads="1"/>
          </p:cNvSpPr>
          <p:nvPr/>
        </p:nvSpPr>
        <p:spPr bwMode="auto">
          <a:xfrm>
            <a:off x="827088" y="260350"/>
            <a:ext cx="7515225" cy="609600"/>
          </a:xfrm>
          <a:prstGeom prst="rect">
            <a:avLst/>
          </a:prstGeom>
          <a:noFill/>
          <a:ln w="9525">
            <a:noFill/>
            <a:miter lim="800000"/>
            <a:headEnd/>
            <a:tailEnd/>
          </a:ln>
          <a:effectLst/>
        </p:spPr>
        <p:txBody>
          <a:bodyPr anchor="b"/>
          <a:lstStyle/>
          <a:p>
            <a:pPr algn="ctr">
              <a:lnSpc>
                <a:spcPct val="80000"/>
              </a:lnSpc>
              <a:defRPr/>
            </a:pPr>
            <a:r>
              <a:rPr lang="el-GR" sz="2800" b="1" dirty="0" smtClean="0">
                <a:solidFill>
                  <a:srgbClr val="CC3300"/>
                </a:solidFill>
                <a:latin typeface="Arno Pro Caption" pitchFamily="18" charset="0"/>
              </a:rPr>
              <a:t>Βαθμοί Πολυπλοκότητας Αλγορίθμων</a:t>
            </a:r>
            <a:endParaRPr lang="en-US" sz="2800" b="1" dirty="0">
              <a:solidFill>
                <a:srgbClr val="CC3300"/>
              </a:solidFill>
              <a:latin typeface="Arno Pro Caption" pitchFamily="18" charset="0"/>
            </a:endParaRPr>
          </a:p>
        </p:txBody>
      </p:sp>
      <p:graphicFrame>
        <p:nvGraphicFramePr>
          <p:cNvPr id="92165" name="Object 14"/>
          <p:cNvGraphicFramePr>
            <a:graphicFrameLocks noChangeAspect="1"/>
          </p:cNvGraphicFramePr>
          <p:nvPr>
            <p:extLst>
              <p:ext uri="{D42A27DB-BD31-4B8C-83A1-F6EECF244321}">
                <p14:modId xmlns:p14="http://schemas.microsoft.com/office/powerpoint/2010/main" val="2430149296"/>
              </p:ext>
            </p:extLst>
          </p:nvPr>
        </p:nvGraphicFramePr>
        <p:xfrm>
          <a:off x="361583" y="869950"/>
          <a:ext cx="8158825" cy="3135115"/>
        </p:xfrm>
        <a:graphic>
          <a:graphicData uri="http://schemas.openxmlformats.org/presentationml/2006/ole">
            <mc:AlternateContent xmlns:mc="http://schemas.openxmlformats.org/markup-compatibility/2006">
              <mc:Choice xmlns:v="urn:schemas-microsoft-com:vml" Requires="v">
                <p:oleObj spid="_x0000_s138323" name="Document" r:id="rId4" imgW="5488084" imgH="2397773" progId="Word.Document.8">
                  <p:embed/>
                </p:oleObj>
              </mc:Choice>
              <mc:Fallback>
                <p:oleObj name="Document" r:id="rId4" imgW="5488084" imgH="239777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583" y="869950"/>
                        <a:ext cx="8158825" cy="3135115"/>
                      </a:xfrm>
                      <a:prstGeom prst="rect">
                        <a:avLst/>
                      </a:prstGeom>
                      <a:noFill/>
                      <a:ln>
                        <a:noFill/>
                      </a:ln>
                      <a:effectLst/>
                      <a:extLst/>
                    </p:spPr>
                  </p:pic>
                </p:oleObj>
              </mc:Fallback>
            </mc:AlternateContent>
          </a:graphicData>
        </a:graphic>
      </p:graphicFrame>
      <mc:AlternateContent xmlns:mc="http://schemas.openxmlformats.org/markup-compatibility/2006" xmlns:a14="http://schemas.microsoft.com/office/drawing/2010/main">
        <mc:Choice Requires="a14">
          <p:graphicFrame>
            <p:nvGraphicFramePr>
              <p:cNvPr id="5" name="Content Placeholder 3"/>
              <p:cNvGraphicFramePr>
                <a:graphicFrameLocks/>
              </p:cNvGraphicFramePr>
              <p:nvPr>
                <p:extLst>
                  <p:ext uri="{D42A27DB-BD31-4B8C-83A1-F6EECF244321}">
                    <p14:modId xmlns:p14="http://schemas.microsoft.com/office/powerpoint/2010/main" val="3493405930"/>
                  </p:ext>
                </p:extLst>
              </p:nvPr>
            </p:nvGraphicFramePr>
            <p:xfrm>
              <a:off x="344987" y="3645024"/>
              <a:ext cx="8208168" cy="2537460"/>
            </p:xfrm>
            <a:graphic>
              <a:graphicData uri="http://schemas.openxmlformats.org/drawingml/2006/table">
                <a:tbl>
                  <a:tblPr firstRow="1" bandRow="1">
                    <a:tableStyleId>{793D81CF-94F2-401A-BA57-92F5A7B2D0C5}</a:tableStyleId>
                  </a:tblPr>
                  <a:tblGrid>
                    <a:gridCol w="1266209">
                      <a:extLst>
                        <a:ext uri="{9D8B030D-6E8A-4147-A177-3AD203B41FA5}">
                          <a16:colId xmlns="" xmlns:a16="http://schemas.microsoft.com/office/drawing/2014/main" val="20000"/>
                        </a:ext>
                      </a:extLst>
                    </a:gridCol>
                    <a:gridCol w="1695836">
                      <a:extLst>
                        <a:ext uri="{9D8B030D-6E8A-4147-A177-3AD203B41FA5}">
                          <a16:colId xmlns="" xmlns:a16="http://schemas.microsoft.com/office/drawing/2014/main" val="20001"/>
                        </a:ext>
                      </a:extLst>
                    </a:gridCol>
                    <a:gridCol w="5246123">
                      <a:extLst>
                        <a:ext uri="{9D8B030D-6E8A-4147-A177-3AD203B41FA5}">
                          <a16:colId xmlns="" xmlns:a16="http://schemas.microsoft.com/office/drawing/2014/main" val="20002"/>
                        </a:ext>
                      </a:extLst>
                    </a:gridCol>
                  </a:tblGrid>
                  <a:tr h="278130">
                    <a:tc>
                      <a:txBody>
                        <a:bodyPr/>
                        <a:lstStyle/>
                        <a:p>
                          <a:r>
                            <a:rPr lang="en-US" sz="1400" dirty="0"/>
                            <a:t>Order</a:t>
                          </a:r>
                        </a:p>
                      </a:txBody>
                      <a:tcPr marL="89544" marR="89544" marT="34290" marB="34290"/>
                    </a:tc>
                    <a:tc>
                      <a:txBody>
                        <a:bodyPr/>
                        <a:lstStyle/>
                        <a:p>
                          <a:r>
                            <a:rPr lang="en-US" sz="1400" dirty="0"/>
                            <a:t>Name</a:t>
                          </a:r>
                        </a:p>
                      </a:txBody>
                      <a:tcPr marL="89544" marR="89544" marT="34290" marB="34290"/>
                    </a:tc>
                    <a:tc>
                      <a:txBody>
                        <a:bodyPr/>
                        <a:lstStyle/>
                        <a:p>
                          <a:r>
                            <a:rPr lang="en-US" sz="1400" dirty="0"/>
                            <a:t>Examples</a:t>
                          </a:r>
                        </a:p>
                      </a:txBody>
                      <a:tcPr marL="89544" marR="89544" marT="34290" marB="34290"/>
                    </a:tc>
                    <a:extLst>
                      <a:ext uri="{0D108BD9-81ED-4DB2-BD59-A6C34878D82A}">
                        <a16:rowId xmlns="" xmlns:a16="http://schemas.microsoft.com/office/drawing/2014/main" val="10000"/>
                      </a:ext>
                    </a:extLst>
                  </a:tr>
                  <a:tr h="278130">
                    <a:tc>
                      <a:txBody>
                        <a:bodyPr/>
                        <a:lstStyle/>
                        <a:p>
                          <a:pPr algn="l"/>
                          <a14:m>
                            <m:oMathPara xmlns:m="http://schemas.openxmlformats.org/officeDocument/2006/math">
                              <m:oMathParaPr>
                                <m:jc m:val="left"/>
                              </m:oMathParaPr>
                              <m:oMath xmlns:m="http://schemas.openxmlformats.org/officeDocument/2006/math">
                                <m:r>
                                  <a:rPr lang="en-US" sz="1400" i="1" dirty="0" smtClean="0">
                                    <a:latin typeface="Cambria Math" panose="02040503050406030204" pitchFamily="18" charset="0"/>
                                  </a:rPr>
                                  <m:t>𝑂</m:t>
                                </m:r>
                                <m:r>
                                  <a:rPr lang="en-US" sz="1400" i="1" dirty="0" smtClean="0">
                                    <a:latin typeface="Cambria Math" panose="02040503050406030204" pitchFamily="18" charset="0"/>
                                  </a:rPr>
                                  <m:t>(1)</m:t>
                                </m:r>
                              </m:oMath>
                            </m:oMathPara>
                          </a14:m>
                          <a:endParaRPr lang="en-US" sz="1400" dirty="0"/>
                        </a:p>
                      </a:txBody>
                      <a:tcPr marL="89544" marR="89544" marT="34290" marB="34290"/>
                    </a:tc>
                    <a:tc>
                      <a:txBody>
                        <a:bodyPr/>
                        <a:lstStyle/>
                        <a:p>
                          <a:r>
                            <a:rPr lang="en-US" sz="1400" dirty="0"/>
                            <a:t>constant</a:t>
                          </a:r>
                        </a:p>
                      </a:txBody>
                      <a:tcPr marL="89544" marR="89544" marT="34290" marB="34290"/>
                    </a:tc>
                    <a:tc>
                      <a:txBody>
                        <a:bodyPr/>
                        <a:lstStyle/>
                        <a:p>
                          <a:r>
                            <a:rPr lang="en-US" sz="1400" dirty="0"/>
                            <a:t>odd/even testing</a:t>
                          </a:r>
                        </a:p>
                      </a:txBody>
                      <a:tcPr marL="89544" marR="89544" marT="34290" marB="34290"/>
                    </a:tc>
                    <a:extLst>
                      <a:ext uri="{0D108BD9-81ED-4DB2-BD59-A6C34878D82A}">
                        <a16:rowId xmlns="" xmlns:a16="http://schemas.microsoft.com/office/drawing/2014/main" val="10001"/>
                      </a:ext>
                    </a:extLst>
                  </a:tr>
                  <a:tr h="278130">
                    <a:tc>
                      <a:txBody>
                        <a:bodyPr/>
                        <a:lstStyle/>
                        <a:p>
                          <a:pPr algn="l"/>
                          <a14:m>
                            <m:oMathPara xmlns:m="http://schemas.openxmlformats.org/officeDocument/2006/math">
                              <m:oMathParaPr>
                                <m:jc m:val="left"/>
                              </m:oMathParaPr>
                              <m:oMath xmlns:m="http://schemas.openxmlformats.org/officeDocument/2006/math">
                                <m:r>
                                  <a:rPr lang="en-US" sz="1400" i="1" dirty="0" smtClean="0">
                                    <a:latin typeface="Cambria Math" panose="02040503050406030204" pitchFamily="18" charset="0"/>
                                  </a:rPr>
                                  <m:t>𝑂</m:t>
                                </m:r>
                                <m:r>
                                  <a:rPr lang="en-US" sz="1400" i="1" dirty="0" smtClean="0">
                                    <a:latin typeface="Cambria Math" panose="02040503050406030204" pitchFamily="18" charset="0"/>
                                  </a:rPr>
                                  <m:t>(</m:t>
                                </m:r>
                                <m:r>
                                  <m:rPr>
                                    <m:sty m:val="p"/>
                                  </m:rPr>
                                  <a:rPr lang="en-US" sz="1400" i="1" dirty="0" smtClean="0">
                                    <a:latin typeface="Cambria Math" panose="02040503050406030204" pitchFamily="18" charset="0"/>
                                  </a:rPr>
                                  <m:t>log</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m:t>
                                </m:r>
                              </m:oMath>
                            </m:oMathPara>
                          </a14:m>
                          <a:endParaRPr lang="en-US" sz="1400" dirty="0"/>
                        </a:p>
                      </a:txBody>
                      <a:tcPr marL="89544" marR="89544" marT="34290" marB="34290"/>
                    </a:tc>
                    <a:tc>
                      <a:txBody>
                        <a:bodyPr/>
                        <a:lstStyle/>
                        <a:p>
                          <a:r>
                            <a:rPr lang="en-US" sz="1400" dirty="0"/>
                            <a:t>logarithmic</a:t>
                          </a:r>
                        </a:p>
                      </a:txBody>
                      <a:tcPr marL="89544" marR="89544" marT="34290" marB="34290"/>
                    </a:tc>
                    <a:tc>
                      <a:txBody>
                        <a:bodyPr/>
                        <a:lstStyle/>
                        <a:p>
                          <a:r>
                            <a:rPr lang="en-US" sz="1400" dirty="0"/>
                            <a:t>binary search of an ordered list</a:t>
                          </a:r>
                        </a:p>
                      </a:txBody>
                      <a:tcPr marL="89544" marR="89544" marT="34290" marB="34290"/>
                    </a:tc>
                    <a:extLst>
                      <a:ext uri="{0D108BD9-81ED-4DB2-BD59-A6C34878D82A}">
                        <a16:rowId xmlns="" xmlns:a16="http://schemas.microsoft.com/office/drawing/2014/main" val="10002"/>
                      </a:ext>
                    </a:extLst>
                  </a:tr>
                  <a:tr h="278130">
                    <a:tc>
                      <a:txBody>
                        <a:bodyPr/>
                        <a:lstStyle/>
                        <a:p>
                          <a:pPr algn="l"/>
                          <a14:m>
                            <m:oMathPara xmlns:m="http://schemas.openxmlformats.org/officeDocument/2006/math">
                              <m:oMathParaPr>
                                <m:jc m:val="left"/>
                              </m:oMathParaPr>
                              <m:oMath xmlns:m="http://schemas.openxmlformats.org/officeDocument/2006/math">
                                <m:r>
                                  <a:rPr lang="en-US" sz="1400" i="1" dirty="0" smtClean="0">
                                    <a:latin typeface="Cambria Math" panose="02040503050406030204" pitchFamily="18" charset="0"/>
                                  </a:rPr>
                                  <m:t>𝑂</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m:t>
                                </m:r>
                              </m:oMath>
                            </m:oMathPara>
                          </a14:m>
                          <a:endParaRPr lang="en-US" sz="1400" dirty="0"/>
                        </a:p>
                      </a:txBody>
                      <a:tcPr marL="89544" marR="89544" marT="34290" marB="34290"/>
                    </a:tc>
                    <a:tc>
                      <a:txBody>
                        <a:bodyPr/>
                        <a:lstStyle/>
                        <a:p>
                          <a:r>
                            <a:rPr lang="en-US" sz="1400" dirty="0"/>
                            <a:t>linear</a:t>
                          </a:r>
                        </a:p>
                      </a:txBody>
                      <a:tcPr marL="89544" marR="89544" marT="34290" marB="34290"/>
                    </a:tc>
                    <a:tc>
                      <a:txBody>
                        <a:bodyPr/>
                        <a:lstStyle/>
                        <a:p>
                          <a:r>
                            <a:rPr lang="en-US" sz="1400" dirty="0"/>
                            <a:t>exhaustive search of an unordered list</a:t>
                          </a:r>
                        </a:p>
                      </a:txBody>
                      <a:tcPr marL="89544" marR="89544" marT="34290" marB="34290"/>
                    </a:tc>
                    <a:extLst>
                      <a:ext uri="{0D108BD9-81ED-4DB2-BD59-A6C34878D82A}">
                        <a16:rowId xmlns="" xmlns:a16="http://schemas.microsoft.com/office/drawing/2014/main" val="10003"/>
                      </a:ext>
                    </a:extLst>
                  </a:tr>
                  <a:tr h="278130">
                    <a:tc>
                      <a:txBody>
                        <a:bodyPr/>
                        <a:lstStyle/>
                        <a:p>
                          <a:pPr algn="l"/>
                          <a14:m>
                            <m:oMathPara xmlns:m="http://schemas.openxmlformats.org/officeDocument/2006/math">
                              <m:oMathParaPr>
                                <m:jc m:val="left"/>
                              </m:oMathParaPr>
                              <m:oMath xmlns:m="http://schemas.openxmlformats.org/officeDocument/2006/math">
                                <m:r>
                                  <a:rPr lang="en-US" sz="1400" i="1" dirty="0" smtClean="0">
                                    <a:latin typeface="Cambria Math" panose="02040503050406030204" pitchFamily="18" charset="0"/>
                                  </a:rPr>
                                  <m:t>𝑂</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 </m:t>
                                </m:r>
                                <m:r>
                                  <m:rPr>
                                    <m:sty m:val="p"/>
                                  </m:rPr>
                                  <a:rPr lang="en-US" sz="1400" i="1" dirty="0" smtClean="0">
                                    <a:latin typeface="Cambria Math" panose="02040503050406030204" pitchFamily="18" charset="0"/>
                                  </a:rPr>
                                  <m:t>log</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m:t>
                                </m:r>
                              </m:oMath>
                            </m:oMathPara>
                          </a14:m>
                          <a:endParaRPr lang="en-US" sz="1400" dirty="0"/>
                        </a:p>
                      </a:txBody>
                      <a:tcPr marL="89544" marR="89544" marT="34290" marB="34290"/>
                    </a:tc>
                    <a:tc>
                      <a:txBody>
                        <a:bodyPr/>
                        <a:lstStyle/>
                        <a:p>
                          <a:r>
                            <a:rPr lang="en-US" sz="1400" dirty="0"/>
                            <a:t>log-linear</a:t>
                          </a:r>
                        </a:p>
                      </a:txBody>
                      <a:tcPr marL="89544" marR="89544" marT="34290" marB="34290"/>
                    </a:tc>
                    <a:tc>
                      <a:txBody>
                        <a:bodyPr/>
                        <a:lstStyle/>
                        <a:p>
                          <a:r>
                            <a:rPr lang="en-US" sz="1400" dirty="0"/>
                            <a:t>merge</a:t>
                          </a:r>
                          <a:r>
                            <a:rPr lang="en-US" sz="1400" baseline="0" dirty="0"/>
                            <a:t> </a:t>
                          </a:r>
                          <a:r>
                            <a:rPr lang="en-US" sz="1400" dirty="0"/>
                            <a:t>sort</a:t>
                          </a:r>
                        </a:p>
                      </a:txBody>
                      <a:tcPr marL="89544" marR="89544" marT="34290" marB="34290"/>
                    </a:tc>
                    <a:extLst>
                      <a:ext uri="{0D108BD9-81ED-4DB2-BD59-A6C34878D82A}">
                        <a16:rowId xmlns="" xmlns:a16="http://schemas.microsoft.com/office/drawing/2014/main" val="10004"/>
                      </a:ext>
                    </a:extLst>
                  </a:tr>
                  <a:tr h="278130">
                    <a:tc>
                      <a:txBody>
                        <a:bodyPr/>
                        <a:lstStyle/>
                        <a:p>
                          <a:pPr algn="l"/>
                          <a14:m>
                            <m:oMathPara xmlns:m="http://schemas.openxmlformats.org/officeDocument/2006/math">
                              <m:oMathParaPr>
                                <m:jc m:val="left"/>
                              </m:oMathParaPr>
                              <m:oMath xmlns:m="http://schemas.openxmlformats.org/officeDocument/2006/math">
                                <m:r>
                                  <a:rPr lang="en-US" sz="1400" i="1" dirty="0" smtClean="0">
                                    <a:latin typeface="Cambria Math" panose="02040503050406030204" pitchFamily="18" charset="0"/>
                                  </a:rPr>
                                  <m:t>𝑂</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baseline="30000" dirty="0">
                                    <a:latin typeface="Cambria Math" panose="02040503050406030204" pitchFamily="18" charset="0"/>
                                  </a:rPr>
                                  <m:t>2</m:t>
                                </m:r>
                                <m:r>
                                  <a:rPr lang="en-US" sz="1400" i="1" dirty="0">
                                    <a:latin typeface="Cambria Math" panose="02040503050406030204" pitchFamily="18" charset="0"/>
                                  </a:rPr>
                                  <m:t>)</m:t>
                                </m:r>
                              </m:oMath>
                            </m:oMathPara>
                          </a14:m>
                          <a:endParaRPr lang="en-US" sz="1400" dirty="0"/>
                        </a:p>
                      </a:txBody>
                      <a:tcPr marL="89544" marR="89544" marT="34290" marB="34290"/>
                    </a:tc>
                    <a:tc>
                      <a:txBody>
                        <a:bodyPr/>
                        <a:lstStyle/>
                        <a:p>
                          <a:r>
                            <a:rPr lang="en-US" sz="1400" dirty="0"/>
                            <a:t>quadratic</a:t>
                          </a:r>
                        </a:p>
                      </a:txBody>
                      <a:tcPr marL="89544" marR="89544" marT="34290" marB="34290"/>
                    </a:tc>
                    <a:tc>
                      <a:txBody>
                        <a:bodyPr/>
                        <a:lstStyle/>
                        <a:p>
                          <a:r>
                            <a:rPr lang="en-US" sz="1400" dirty="0"/>
                            <a:t>bubble</a:t>
                          </a:r>
                          <a:r>
                            <a:rPr lang="en-US" sz="1400" baseline="0" dirty="0"/>
                            <a:t> sort, selection sort, insertion sort, quicksort</a:t>
                          </a:r>
                          <a:endParaRPr lang="en-US" sz="1400" dirty="0"/>
                        </a:p>
                      </a:txBody>
                      <a:tcPr marL="89544" marR="89544" marT="34290" marB="34290"/>
                    </a:tc>
                    <a:extLst>
                      <a:ext uri="{0D108BD9-81ED-4DB2-BD59-A6C34878D82A}">
                        <a16:rowId xmlns="" xmlns:a16="http://schemas.microsoft.com/office/drawing/2014/main" val="10005"/>
                      </a:ext>
                    </a:extLst>
                  </a:tr>
                  <a:tr h="278130">
                    <a:tc>
                      <a:txBody>
                        <a:bodyPr/>
                        <a:lstStyle/>
                        <a:p>
                          <a:pPr algn="l"/>
                          <a14:m>
                            <m:oMathPara xmlns:m="http://schemas.openxmlformats.org/officeDocument/2006/math">
                              <m:oMathParaPr>
                                <m:jc m:val="left"/>
                              </m:oMathParaPr>
                              <m:oMath xmlns:m="http://schemas.openxmlformats.org/officeDocument/2006/math">
                                <m:r>
                                  <a:rPr lang="en-US" sz="1400" i="1" dirty="0" smtClean="0">
                                    <a:latin typeface="Cambria Math" panose="02040503050406030204" pitchFamily="18" charset="0"/>
                                  </a:rPr>
                                  <m:t>𝑂</m:t>
                                </m:r>
                                <m:r>
                                  <a:rPr lang="en-US" sz="1400" i="1" dirty="0" smtClean="0">
                                    <a:latin typeface="Cambria Math" panose="02040503050406030204" pitchFamily="18" charset="0"/>
                                  </a:rPr>
                                  <m:t>(</m:t>
                                </m:r>
                                <m:r>
                                  <a:rPr lang="en-US" sz="1400" i="1" dirty="0" err="1">
                                    <a:latin typeface="Cambria Math" panose="02040503050406030204" pitchFamily="18" charset="0"/>
                                  </a:rPr>
                                  <m:t>𝑛</m:t>
                                </m:r>
                                <m:r>
                                  <a:rPr lang="en-US" sz="1400" i="1" baseline="30000" dirty="0" err="1">
                                    <a:latin typeface="Cambria Math" panose="02040503050406030204" pitchFamily="18" charset="0"/>
                                  </a:rPr>
                                  <m:t>𝑘</m:t>
                                </m:r>
                                <m:r>
                                  <a:rPr lang="en-US" sz="1400" i="1" dirty="0">
                                    <a:latin typeface="Cambria Math" panose="02040503050406030204" pitchFamily="18" charset="0"/>
                                  </a:rPr>
                                  <m:t>), </m:t>
                                </m:r>
                                <m:r>
                                  <a:rPr lang="en-US" sz="1400" i="1" dirty="0">
                                    <a:latin typeface="Cambria Math" panose="02040503050406030204" pitchFamily="18" charset="0"/>
                                  </a:rPr>
                                  <m:t>𝑘</m:t>
                                </m:r>
                                <m:r>
                                  <a:rPr lang="en-US" sz="1400" i="1" dirty="0">
                                    <a:latin typeface="Cambria Math" panose="02040503050406030204" pitchFamily="18" charset="0"/>
                                  </a:rPr>
                                  <m:t>&gt;2</m:t>
                                </m:r>
                              </m:oMath>
                            </m:oMathPara>
                          </a14:m>
                          <a:endParaRPr lang="en-US" sz="1400" dirty="0"/>
                        </a:p>
                      </a:txBody>
                      <a:tcPr marL="89544" marR="89544" marT="34290" marB="34290"/>
                    </a:tc>
                    <a:tc>
                      <a:txBody>
                        <a:bodyPr/>
                        <a:lstStyle/>
                        <a:p>
                          <a:r>
                            <a:rPr lang="en-US" sz="1400" dirty="0"/>
                            <a:t>polynomial</a:t>
                          </a:r>
                        </a:p>
                      </a:txBody>
                      <a:tcPr marL="89544" marR="89544" marT="34290" marB="34290"/>
                    </a:tc>
                    <a:tc>
                      <a:txBody>
                        <a:bodyPr/>
                        <a:lstStyle/>
                        <a:p>
                          <a:endParaRPr lang="en-US" sz="1400"/>
                        </a:p>
                      </a:txBody>
                      <a:tcPr marL="89544" marR="89544" marT="34290" marB="34290"/>
                    </a:tc>
                    <a:extLst>
                      <a:ext uri="{0D108BD9-81ED-4DB2-BD59-A6C34878D82A}">
                        <a16:rowId xmlns="" xmlns:a16="http://schemas.microsoft.com/office/drawing/2014/main" val="10006"/>
                      </a:ext>
                    </a:extLst>
                  </a:tr>
                  <a:tr h="278130">
                    <a:tc>
                      <a:txBody>
                        <a:bodyPr/>
                        <a:lstStyle/>
                        <a:p>
                          <a:pPr algn="l"/>
                          <a14:m>
                            <m:oMathPara xmlns:m="http://schemas.openxmlformats.org/officeDocument/2006/math">
                              <m:oMathParaPr>
                                <m:jc m:val="left"/>
                              </m:oMathParaPr>
                              <m:oMath xmlns:m="http://schemas.openxmlformats.org/officeDocument/2006/math">
                                <m:r>
                                  <a:rPr lang="en-US" sz="1400" i="1" dirty="0" smtClean="0">
                                    <a:latin typeface="Cambria Math" panose="02040503050406030204" pitchFamily="18" charset="0"/>
                                  </a:rPr>
                                  <m:t>𝑂</m:t>
                                </m:r>
                                <m:r>
                                  <a:rPr lang="en-US" sz="1400" i="1" dirty="0" smtClean="0">
                                    <a:latin typeface="Cambria Math" panose="02040503050406030204" pitchFamily="18" charset="0"/>
                                  </a:rPr>
                                  <m:t>(</m:t>
                                </m:r>
                                <m:r>
                                  <a:rPr lang="en-US" sz="1400" i="1" dirty="0" err="1">
                                    <a:latin typeface="Cambria Math" panose="02040503050406030204" pitchFamily="18" charset="0"/>
                                  </a:rPr>
                                  <m:t>𝑘</m:t>
                                </m:r>
                                <m:r>
                                  <a:rPr lang="en-US" sz="1400" i="1" baseline="30000" dirty="0" err="1">
                                    <a:latin typeface="Cambria Math" panose="02040503050406030204" pitchFamily="18" charset="0"/>
                                  </a:rPr>
                                  <m:t>𝑛</m:t>
                                </m:r>
                                <m:r>
                                  <a:rPr lang="en-US" sz="1400" i="1" dirty="0">
                                    <a:latin typeface="Cambria Math" panose="02040503050406030204" pitchFamily="18" charset="0"/>
                                  </a:rPr>
                                  <m:t>)</m:t>
                                </m:r>
                              </m:oMath>
                            </m:oMathPara>
                          </a14:m>
                          <a:endParaRPr lang="en-US" sz="1400" dirty="0"/>
                        </a:p>
                      </a:txBody>
                      <a:tcPr marL="89544" marR="89544" marT="34290" marB="34290"/>
                    </a:tc>
                    <a:tc>
                      <a:txBody>
                        <a:bodyPr/>
                        <a:lstStyle/>
                        <a:p>
                          <a:r>
                            <a:rPr lang="en-US" sz="1400" dirty="0"/>
                            <a:t>exponential</a:t>
                          </a:r>
                        </a:p>
                      </a:txBody>
                      <a:tcPr marL="89544" marR="89544" marT="34290" marB="34290"/>
                    </a:tc>
                    <a:tc>
                      <a:txBody>
                        <a:bodyPr/>
                        <a:lstStyle/>
                        <a:p>
                          <a:r>
                            <a:rPr lang="en-US" sz="1400" dirty="0"/>
                            <a:t>Towers of Hanoi</a:t>
                          </a:r>
                        </a:p>
                      </a:txBody>
                      <a:tcPr marL="89544" marR="89544" marT="34290" marB="34290"/>
                    </a:tc>
                    <a:extLst>
                      <a:ext uri="{0D108BD9-81ED-4DB2-BD59-A6C34878D82A}">
                        <a16:rowId xmlns="" xmlns:a16="http://schemas.microsoft.com/office/drawing/2014/main" val="10007"/>
                      </a:ext>
                    </a:extLst>
                  </a:tr>
                  <a:tr h="278130">
                    <a:tc>
                      <a:txBody>
                        <a:bodyPr/>
                        <a:lstStyle/>
                        <a:p>
                          <a:pPr algn="l"/>
                          <a14:m>
                            <m:oMathPara xmlns:m="http://schemas.openxmlformats.org/officeDocument/2006/math">
                              <m:oMathParaPr>
                                <m:jc m:val="left"/>
                              </m:oMathParaPr>
                              <m:oMath xmlns:m="http://schemas.openxmlformats.org/officeDocument/2006/math">
                                <m:r>
                                  <a:rPr lang="en-US" sz="1400" i="1" dirty="0" smtClean="0">
                                    <a:latin typeface="Cambria Math" panose="02040503050406030204" pitchFamily="18" charset="0"/>
                                  </a:rPr>
                                  <m:t>𝑂</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m:t>
                                </m:r>
                              </m:oMath>
                            </m:oMathPara>
                          </a14:m>
                          <a:endParaRPr lang="en-US" sz="1400" dirty="0"/>
                        </a:p>
                      </a:txBody>
                      <a:tcPr marL="89544" marR="89544" marT="34290" marB="34290"/>
                    </a:tc>
                    <a:tc>
                      <a:txBody>
                        <a:bodyPr/>
                        <a:lstStyle/>
                        <a:p>
                          <a:r>
                            <a:rPr lang="en-US" sz="1400" dirty="0"/>
                            <a:t>factorial</a:t>
                          </a:r>
                        </a:p>
                      </a:txBody>
                      <a:tcPr marL="89544" marR="89544" marT="34290" marB="34290"/>
                    </a:tc>
                    <a:tc>
                      <a:txBody>
                        <a:bodyPr/>
                        <a:lstStyle/>
                        <a:p>
                          <a:r>
                            <a:rPr lang="en-US" sz="1400" dirty="0"/>
                            <a:t>shuffle sort</a:t>
                          </a:r>
                        </a:p>
                      </a:txBody>
                      <a:tcPr marL="89544" marR="89544" marT="34290" marB="34290"/>
                    </a:tc>
                    <a:extLst>
                      <a:ext uri="{0D108BD9-81ED-4DB2-BD59-A6C34878D82A}">
                        <a16:rowId xmlns="" xmlns:a16="http://schemas.microsoft.com/office/drawing/2014/main" val="10008"/>
                      </a:ext>
                    </a:extLst>
                  </a:tr>
                </a:tbl>
              </a:graphicData>
            </a:graphic>
          </p:graphicFrame>
        </mc:Choice>
        <mc:Fallback xmlns="">
          <p:graphicFrame>
            <p:nvGraphicFramePr>
              <p:cNvPr id="5" name="Content Placeholder 3"/>
              <p:cNvGraphicFramePr>
                <a:graphicFrameLocks/>
              </p:cNvGraphicFramePr>
              <p:nvPr>
                <p:extLst>
                  <p:ext uri="{D42A27DB-BD31-4B8C-83A1-F6EECF244321}">
                    <p14:modId xmlns:p14="http://schemas.microsoft.com/office/powerpoint/2010/main" val="3493405930"/>
                  </p:ext>
                </p:extLst>
              </p:nvPr>
            </p:nvGraphicFramePr>
            <p:xfrm>
              <a:off x="344987" y="3645024"/>
              <a:ext cx="8208168" cy="2537460"/>
            </p:xfrm>
            <a:graphic>
              <a:graphicData uri="http://schemas.openxmlformats.org/drawingml/2006/table">
                <a:tbl>
                  <a:tblPr firstRow="1" bandRow="1">
                    <a:tableStyleId>{793D81CF-94F2-401A-BA57-92F5A7B2D0C5}</a:tableStyleId>
                  </a:tblPr>
                  <a:tblGrid>
                    <a:gridCol w="1266209">
                      <a:extLst>
                        <a:ext uri="{9D8B030D-6E8A-4147-A177-3AD203B41FA5}">
                          <a16:colId xmlns="" xmlns:a16="http://schemas.microsoft.com/office/drawing/2014/main" xmlns:a14="http://schemas.microsoft.com/office/drawing/2010/main" val="20000"/>
                        </a:ext>
                      </a:extLst>
                    </a:gridCol>
                    <a:gridCol w="1695836">
                      <a:extLst>
                        <a:ext uri="{9D8B030D-6E8A-4147-A177-3AD203B41FA5}">
                          <a16:colId xmlns="" xmlns:a16="http://schemas.microsoft.com/office/drawing/2014/main" xmlns:a14="http://schemas.microsoft.com/office/drawing/2010/main" val="20001"/>
                        </a:ext>
                      </a:extLst>
                    </a:gridCol>
                    <a:gridCol w="5246123">
                      <a:extLst>
                        <a:ext uri="{9D8B030D-6E8A-4147-A177-3AD203B41FA5}">
                          <a16:colId xmlns="" xmlns:a16="http://schemas.microsoft.com/office/drawing/2014/main" xmlns:a14="http://schemas.microsoft.com/office/drawing/2010/main" val="20002"/>
                        </a:ext>
                      </a:extLst>
                    </a:gridCol>
                  </a:tblGrid>
                  <a:tr h="281940">
                    <a:tc>
                      <a:txBody>
                        <a:bodyPr/>
                        <a:lstStyle/>
                        <a:p>
                          <a:r>
                            <a:rPr lang="en-US" sz="1400" dirty="0"/>
                            <a:t>Order</a:t>
                          </a:r>
                        </a:p>
                      </a:txBody>
                      <a:tcPr marL="89544" marR="89544" marT="34290" marB="34290"/>
                    </a:tc>
                    <a:tc>
                      <a:txBody>
                        <a:bodyPr/>
                        <a:lstStyle/>
                        <a:p>
                          <a:r>
                            <a:rPr lang="en-US" sz="1400" dirty="0"/>
                            <a:t>Name</a:t>
                          </a:r>
                        </a:p>
                      </a:txBody>
                      <a:tcPr marL="89544" marR="89544" marT="34290" marB="34290"/>
                    </a:tc>
                    <a:tc>
                      <a:txBody>
                        <a:bodyPr/>
                        <a:lstStyle/>
                        <a:p>
                          <a:r>
                            <a:rPr lang="en-US" sz="1400" dirty="0"/>
                            <a:t>Examples</a:t>
                          </a:r>
                        </a:p>
                      </a:txBody>
                      <a:tcPr marL="89544" marR="89544" marT="34290" marB="34290"/>
                    </a:tc>
                    <a:extLst>
                      <a:ext uri="{0D108BD9-81ED-4DB2-BD59-A6C34878D82A}">
                        <a16:rowId xmlns="" xmlns:a16="http://schemas.microsoft.com/office/drawing/2014/main" xmlns:a14="http://schemas.microsoft.com/office/drawing/2010/main" val="10000"/>
                      </a:ext>
                    </a:extLst>
                  </a:tr>
                  <a:tr h="281940">
                    <a:tc>
                      <a:txBody>
                        <a:bodyPr/>
                        <a:lstStyle/>
                        <a:p>
                          <a:endParaRPr lang="el-GR"/>
                        </a:p>
                      </a:txBody>
                      <a:tcPr marL="89544" marR="89544" marT="34290" marB="34290">
                        <a:blipFill rotWithShape="0">
                          <a:blip r:embed="rId6"/>
                          <a:stretch>
                            <a:fillRect l="-481" t="-104255" r="-549038" b="-717021"/>
                          </a:stretch>
                        </a:blipFill>
                      </a:tcPr>
                    </a:tc>
                    <a:tc>
                      <a:txBody>
                        <a:bodyPr/>
                        <a:lstStyle/>
                        <a:p>
                          <a:r>
                            <a:rPr lang="en-US" sz="1400" dirty="0"/>
                            <a:t>constant</a:t>
                          </a:r>
                        </a:p>
                      </a:txBody>
                      <a:tcPr marL="89544" marR="89544" marT="34290" marB="34290"/>
                    </a:tc>
                    <a:tc>
                      <a:txBody>
                        <a:bodyPr/>
                        <a:lstStyle/>
                        <a:p>
                          <a:r>
                            <a:rPr lang="en-US" sz="1400" dirty="0"/>
                            <a:t>odd/even testing</a:t>
                          </a:r>
                        </a:p>
                      </a:txBody>
                      <a:tcPr marL="89544" marR="89544" marT="34290" marB="34290"/>
                    </a:tc>
                    <a:extLst>
                      <a:ext uri="{0D108BD9-81ED-4DB2-BD59-A6C34878D82A}">
                        <a16:rowId xmlns="" xmlns:a16="http://schemas.microsoft.com/office/drawing/2014/main" xmlns:a14="http://schemas.microsoft.com/office/drawing/2010/main" val="10001"/>
                      </a:ext>
                    </a:extLst>
                  </a:tr>
                  <a:tr h="281940">
                    <a:tc>
                      <a:txBody>
                        <a:bodyPr/>
                        <a:lstStyle/>
                        <a:p>
                          <a:endParaRPr lang="el-GR"/>
                        </a:p>
                      </a:txBody>
                      <a:tcPr marL="89544" marR="89544" marT="34290" marB="34290">
                        <a:blipFill rotWithShape="0">
                          <a:blip r:embed="rId6"/>
                          <a:stretch>
                            <a:fillRect l="-481" t="-208696" r="-549038" b="-632609"/>
                          </a:stretch>
                        </a:blipFill>
                      </a:tcPr>
                    </a:tc>
                    <a:tc>
                      <a:txBody>
                        <a:bodyPr/>
                        <a:lstStyle/>
                        <a:p>
                          <a:r>
                            <a:rPr lang="en-US" sz="1400" dirty="0"/>
                            <a:t>logarithmic</a:t>
                          </a:r>
                        </a:p>
                      </a:txBody>
                      <a:tcPr marL="89544" marR="89544" marT="34290" marB="34290"/>
                    </a:tc>
                    <a:tc>
                      <a:txBody>
                        <a:bodyPr/>
                        <a:lstStyle/>
                        <a:p>
                          <a:r>
                            <a:rPr lang="en-US" sz="1400" dirty="0"/>
                            <a:t>binary search of an ordered list</a:t>
                          </a:r>
                        </a:p>
                      </a:txBody>
                      <a:tcPr marL="89544" marR="89544" marT="34290" marB="34290"/>
                    </a:tc>
                    <a:extLst>
                      <a:ext uri="{0D108BD9-81ED-4DB2-BD59-A6C34878D82A}">
                        <a16:rowId xmlns="" xmlns:a16="http://schemas.microsoft.com/office/drawing/2014/main" xmlns:a14="http://schemas.microsoft.com/office/drawing/2010/main" val="10002"/>
                      </a:ext>
                    </a:extLst>
                  </a:tr>
                  <a:tr h="281940">
                    <a:tc>
                      <a:txBody>
                        <a:bodyPr/>
                        <a:lstStyle/>
                        <a:p>
                          <a:endParaRPr lang="el-GR"/>
                        </a:p>
                      </a:txBody>
                      <a:tcPr marL="89544" marR="89544" marT="34290" marB="34290">
                        <a:blipFill rotWithShape="0">
                          <a:blip r:embed="rId6"/>
                          <a:stretch>
                            <a:fillRect l="-481" t="-302128" r="-549038" b="-519149"/>
                          </a:stretch>
                        </a:blipFill>
                      </a:tcPr>
                    </a:tc>
                    <a:tc>
                      <a:txBody>
                        <a:bodyPr/>
                        <a:lstStyle/>
                        <a:p>
                          <a:r>
                            <a:rPr lang="en-US" sz="1400" dirty="0"/>
                            <a:t>linear</a:t>
                          </a:r>
                        </a:p>
                      </a:txBody>
                      <a:tcPr marL="89544" marR="89544" marT="34290" marB="34290"/>
                    </a:tc>
                    <a:tc>
                      <a:txBody>
                        <a:bodyPr/>
                        <a:lstStyle/>
                        <a:p>
                          <a:r>
                            <a:rPr lang="en-US" sz="1400" dirty="0"/>
                            <a:t>exhaustive search of an unordered list</a:t>
                          </a:r>
                        </a:p>
                      </a:txBody>
                      <a:tcPr marL="89544" marR="89544" marT="34290" marB="34290"/>
                    </a:tc>
                    <a:extLst>
                      <a:ext uri="{0D108BD9-81ED-4DB2-BD59-A6C34878D82A}">
                        <a16:rowId xmlns="" xmlns:a16="http://schemas.microsoft.com/office/drawing/2014/main" xmlns:a14="http://schemas.microsoft.com/office/drawing/2010/main" val="10003"/>
                      </a:ext>
                    </a:extLst>
                  </a:tr>
                  <a:tr h="281940">
                    <a:tc>
                      <a:txBody>
                        <a:bodyPr/>
                        <a:lstStyle/>
                        <a:p>
                          <a:endParaRPr lang="el-GR"/>
                        </a:p>
                      </a:txBody>
                      <a:tcPr marL="89544" marR="89544" marT="34290" marB="34290">
                        <a:blipFill rotWithShape="0">
                          <a:blip r:embed="rId6"/>
                          <a:stretch>
                            <a:fillRect l="-481" t="-410870" r="-549038" b="-430435"/>
                          </a:stretch>
                        </a:blipFill>
                      </a:tcPr>
                    </a:tc>
                    <a:tc>
                      <a:txBody>
                        <a:bodyPr/>
                        <a:lstStyle/>
                        <a:p>
                          <a:r>
                            <a:rPr lang="en-US" sz="1400" dirty="0"/>
                            <a:t>log-linear</a:t>
                          </a:r>
                        </a:p>
                      </a:txBody>
                      <a:tcPr marL="89544" marR="89544" marT="34290" marB="34290"/>
                    </a:tc>
                    <a:tc>
                      <a:txBody>
                        <a:bodyPr/>
                        <a:lstStyle/>
                        <a:p>
                          <a:r>
                            <a:rPr lang="en-US" sz="1400" dirty="0"/>
                            <a:t>merge</a:t>
                          </a:r>
                          <a:r>
                            <a:rPr lang="en-US" sz="1400" baseline="0" dirty="0"/>
                            <a:t> </a:t>
                          </a:r>
                          <a:r>
                            <a:rPr lang="en-US" sz="1400" dirty="0"/>
                            <a:t>sort</a:t>
                          </a:r>
                        </a:p>
                      </a:txBody>
                      <a:tcPr marL="89544" marR="89544" marT="34290" marB="34290"/>
                    </a:tc>
                    <a:extLst>
                      <a:ext uri="{0D108BD9-81ED-4DB2-BD59-A6C34878D82A}">
                        <a16:rowId xmlns="" xmlns:a16="http://schemas.microsoft.com/office/drawing/2014/main" xmlns:a14="http://schemas.microsoft.com/office/drawing/2010/main" val="10004"/>
                      </a:ext>
                    </a:extLst>
                  </a:tr>
                  <a:tr h="281940">
                    <a:tc>
                      <a:txBody>
                        <a:bodyPr/>
                        <a:lstStyle/>
                        <a:p>
                          <a:endParaRPr lang="el-GR"/>
                        </a:p>
                      </a:txBody>
                      <a:tcPr marL="89544" marR="89544" marT="34290" marB="34290">
                        <a:blipFill rotWithShape="0">
                          <a:blip r:embed="rId6"/>
                          <a:stretch>
                            <a:fillRect l="-481" t="-500000" r="-549038" b="-321277"/>
                          </a:stretch>
                        </a:blipFill>
                      </a:tcPr>
                    </a:tc>
                    <a:tc>
                      <a:txBody>
                        <a:bodyPr/>
                        <a:lstStyle/>
                        <a:p>
                          <a:r>
                            <a:rPr lang="en-US" sz="1400" dirty="0"/>
                            <a:t>quadratic</a:t>
                          </a:r>
                        </a:p>
                      </a:txBody>
                      <a:tcPr marL="89544" marR="89544" marT="34290" marB="34290"/>
                    </a:tc>
                    <a:tc>
                      <a:txBody>
                        <a:bodyPr/>
                        <a:lstStyle/>
                        <a:p>
                          <a:r>
                            <a:rPr lang="en-US" sz="1400" dirty="0"/>
                            <a:t>bubble</a:t>
                          </a:r>
                          <a:r>
                            <a:rPr lang="en-US" sz="1400" baseline="0" dirty="0"/>
                            <a:t> sort, selection sort, insertion sort, quicksort</a:t>
                          </a:r>
                          <a:endParaRPr lang="en-US" sz="1400" dirty="0"/>
                        </a:p>
                      </a:txBody>
                      <a:tcPr marL="89544" marR="89544" marT="34290" marB="34290"/>
                    </a:tc>
                    <a:extLst>
                      <a:ext uri="{0D108BD9-81ED-4DB2-BD59-A6C34878D82A}">
                        <a16:rowId xmlns="" xmlns:a16="http://schemas.microsoft.com/office/drawing/2014/main" xmlns:a14="http://schemas.microsoft.com/office/drawing/2010/main" val="10005"/>
                      </a:ext>
                    </a:extLst>
                  </a:tr>
                  <a:tr h="281940">
                    <a:tc>
                      <a:txBody>
                        <a:bodyPr/>
                        <a:lstStyle/>
                        <a:p>
                          <a:endParaRPr lang="el-GR"/>
                        </a:p>
                      </a:txBody>
                      <a:tcPr marL="89544" marR="89544" marT="34290" marB="34290">
                        <a:blipFill rotWithShape="0">
                          <a:blip r:embed="rId6"/>
                          <a:stretch>
                            <a:fillRect l="-481" t="-613043" r="-549038" b="-228261"/>
                          </a:stretch>
                        </a:blipFill>
                      </a:tcPr>
                    </a:tc>
                    <a:tc>
                      <a:txBody>
                        <a:bodyPr/>
                        <a:lstStyle/>
                        <a:p>
                          <a:r>
                            <a:rPr lang="en-US" sz="1400" dirty="0"/>
                            <a:t>polynomial</a:t>
                          </a:r>
                        </a:p>
                      </a:txBody>
                      <a:tcPr marL="89544" marR="89544" marT="34290" marB="34290"/>
                    </a:tc>
                    <a:tc>
                      <a:txBody>
                        <a:bodyPr/>
                        <a:lstStyle/>
                        <a:p>
                          <a:endParaRPr lang="en-US" sz="1400"/>
                        </a:p>
                      </a:txBody>
                      <a:tcPr marL="89544" marR="89544" marT="34290" marB="34290"/>
                    </a:tc>
                    <a:extLst>
                      <a:ext uri="{0D108BD9-81ED-4DB2-BD59-A6C34878D82A}">
                        <a16:rowId xmlns="" xmlns:a16="http://schemas.microsoft.com/office/drawing/2014/main" xmlns:a14="http://schemas.microsoft.com/office/drawing/2010/main" val="10006"/>
                      </a:ext>
                    </a:extLst>
                  </a:tr>
                  <a:tr h="281940">
                    <a:tc>
                      <a:txBody>
                        <a:bodyPr/>
                        <a:lstStyle/>
                        <a:p>
                          <a:endParaRPr lang="el-GR"/>
                        </a:p>
                      </a:txBody>
                      <a:tcPr marL="89544" marR="89544" marT="34290" marB="34290">
                        <a:blipFill rotWithShape="0">
                          <a:blip r:embed="rId6"/>
                          <a:stretch>
                            <a:fillRect l="-481" t="-697872" r="-549038" b="-123404"/>
                          </a:stretch>
                        </a:blipFill>
                      </a:tcPr>
                    </a:tc>
                    <a:tc>
                      <a:txBody>
                        <a:bodyPr/>
                        <a:lstStyle/>
                        <a:p>
                          <a:r>
                            <a:rPr lang="en-US" sz="1400" dirty="0"/>
                            <a:t>exponential</a:t>
                          </a:r>
                        </a:p>
                      </a:txBody>
                      <a:tcPr marL="89544" marR="89544" marT="34290" marB="34290"/>
                    </a:tc>
                    <a:tc>
                      <a:txBody>
                        <a:bodyPr/>
                        <a:lstStyle/>
                        <a:p>
                          <a:r>
                            <a:rPr lang="en-US" sz="1400" dirty="0"/>
                            <a:t>Towers of Hanoi</a:t>
                          </a:r>
                        </a:p>
                      </a:txBody>
                      <a:tcPr marL="89544" marR="89544" marT="34290" marB="34290"/>
                    </a:tc>
                    <a:extLst>
                      <a:ext uri="{0D108BD9-81ED-4DB2-BD59-A6C34878D82A}">
                        <a16:rowId xmlns="" xmlns:a16="http://schemas.microsoft.com/office/drawing/2014/main" xmlns:a14="http://schemas.microsoft.com/office/drawing/2010/main" val="10007"/>
                      </a:ext>
                    </a:extLst>
                  </a:tr>
                  <a:tr h="281940">
                    <a:tc>
                      <a:txBody>
                        <a:bodyPr/>
                        <a:lstStyle/>
                        <a:p>
                          <a:endParaRPr lang="el-GR"/>
                        </a:p>
                      </a:txBody>
                      <a:tcPr marL="89544" marR="89544" marT="34290" marB="34290">
                        <a:blipFill rotWithShape="0">
                          <a:blip r:embed="rId6"/>
                          <a:stretch>
                            <a:fillRect l="-481" t="-815217" r="-549038" b="-26087"/>
                          </a:stretch>
                        </a:blipFill>
                      </a:tcPr>
                    </a:tc>
                    <a:tc>
                      <a:txBody>
                        <a:bodyPr/>
                        <a:lstStyle/>
                        <a:p>
                          <a:r>
                            <a:rPr lang="en-US" sz="1400" dirty="0"/>
                            <a:t>factorial</a:t>
                          </a:r>
                        </a:p>
                      </a:txBody>
                      <a:tcPr marL="89544" marR="89544" marT="34290" marB="34290"/>
                    </a:tc>
                    <a:tc>
                      <a:txBody>
                        <a:bodyPr/>
                        <a:lstStyle/>
                        <a:p>
                          <a:r>
                            <a:rPr lang="en-US" sz="1400" dirty="0"/>
                            <a:t>shuffle sort</a:t>
                          </a:r>
                        </a:p>
                      </a:txBody>
                      <a:tcPr marL="89544" marR="89544" marT="34290" marB="34290"/>
                    </a:tc>
                    <a:extLst>
                      <a:ext uri="{0D108BD9-81ED-4DB2-BD59-A6C34878D82A}">
                        <a16:rowId xmlns="" xmlns:a16="http://schemas.microsoft.com/office/drawing/2014/main" xmlns:a14="http://schemas.microsoft.com/office/drawing/2010/main" val="10008"/>
                      </a:ext>
                    </a:extLst>
                  </a:tr>
                </a:tbl>
              </a:graphicData>
            </a:graphic>
          </p:graphicFrame>
        </mc:Fallback>
      </mc:AlternateContent>
    </p:spTree>
    <p:extLst>
      <p:ext uri="{BB962C8B-B14F-4D97-AF65-F5344CB8AC3E}">
        <p14:creationId xmlns:p14="http://schemas.microsoft.com/office/powerpoint/2010/main" val="390514972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110FF0-CCE0-467C-B007-D752CE369876}" type="slidenum">
              <a:rPr lang="el-GR" altLang="el-GR" sz="1400" smtClean="0">
                <a:solidFill>
                  <a:srgbClr val="3366CC"/>
                </a:solidFill>
                <a:latin typeface="Arno Pro Caption" pitchFamily="18" charset="0"/>
              </a:rPr>
              <a:pPr eaLnBrk="1" hangingPunct="1"/>
              <a:t>107</a:t>
            </a:fld>
            <a:endParaRPr lang="el-GR" altLang="el-GR" sz="1400" smtClean="0">
              <a:solidFill>
                <a:srgbClr val="3366CC"/>
              </a:solidFill>
              <a:latin typeface="Arno Pro Caption" pitchFamily="18" charset="0"/>
            </a:endParaRPr>
          </a:p>
        </p:txBody>
      </p:sp>
      <p:sp>
        <p:nvSpPr>
          <p:cNvPr id="124932" name="Rectangle 2"/>
          <p:cNvSpPr>
            <a:spLocks noGrp="1" noChangeArrowheads="1"/>
          </p:cNvSpPr>
          <p:nvPr>
            <p:ph type="title"/>
          </p:nvPr>
        </p:nvSpPr>
        <p:spPr/>
        <p:txBody>
          <a:bodyPr/>
          <a:lstStyle/>
          <a:p>
            <a:pPr eaLnBrk="1" hangingPunct="1"/>
            <a:endParaRPr lang="en-US" altLang="el-GR" smtClean="0"/>
          </a:p>
        </p:txBody>
      </p:sp>
      <p:sp>
        <p:nvSpPr>
          <p:cNvPr id="124933" name="Rectangle 3"/>
          <p:cNvSpPr>
            <a:spLocks noGrp="1" noChangeArrowheads="1"/>
          </p:cNvSpPr>
          <p:nvPr>
            <p:ph type="body" idx="1"/>
          </p:nvPr>
        </p:nvSpPr>
        <p:spPr/>
        <p:txBody>
          <a:bodyPr/>
          <a:lstStyle/>
          <a:p>
            <a:pPr eaLnBrk="1" hangingPunct="1"/>
            <a:r>
              <a:rPr lang="el-GR" altLang="el-GR" smtClean="0"/>
              <a:t>Ο βαθμός πολυπλοκότητας χρησιμοποιείται ως κριτήριο για την αξιολόγηση των αλγορίθμων.</a:t>
            </a:r>
          </a:p>
          <a:p>
            <a:pPr eaLnBrk="1" hangingPunct="1"/>
            <a:r>
              <a:rPr lang="el-GR" altLang="el-GR" smtClean="0"/>
              <a:t>Ως προς την απόδοση κατατάσσονται σε : </a:t>
            </a:r>
          </a:p>
          <a:p>
            <a:pPr lvl="1" eaLnBrk="1" hangingPunct="1"/>
            <a:r>
              <a:rPr lang="el-GR" altLang="el-GR" b="1" smtClean="0">
                <a:solidFill>
                  <a:srgbClr val="3366CC"/>
                </a:solidFill>
              </a:rPr>
              <a:t>αποτελεσματικούς (</a:t>
            </a:r>
            <a:r>
              <a:rPr lang="en-US" altLang="el-GR" b="1" smtClean="0">
                <a:solidFill>
                  <a:srgbClr val="3366CC"/>
                </a:solidFill>
              </a:rPr>
              <a:t>efficient)</a:t>
            </a:r>
            <a:r>
              <a:rPr lang="en-US" altLang="el-GR" smtClean="0"/>
              <a:t> </a:t>
            </a:r>
            <a:endParaRPr lang="el-GR" altLang="el-GR" smtClean="0"/>
          </a:p>
          <a:p>
            <a:pPr lvl="2" eaLnBrk="1" hangingPunct="1"/>
            <a:r>
              <a:rPr lang="el-GR" altLang="el-GR" smtClean="0"/>
              <a:t>Η συνάρτηση ασυμπτωτικής πολυπλοκότητας είναι πολυωνυμικής μορφής</a:t>
            </a:r>
          </a:p>
          <a:p>
            <a:pPr lvl="1" eaLnBrk="1" hangingPunct="1"/>
            <a:r>
              <a:rPr lang="el-GR" altLang="el-GR" b="1" smtClean="0">
                <a:solidFill>
                  <a:srgbClr val="CC3300"/>
                </a:solidFill>
              </a:rPr>
              <a:t>μη αποτελεσματικούς (</a:t>
            </a:r>
            <a:r>
              <a:rPr lang="en-US" altLang="el-GR" b="1" smtClean="0">
                <a:solidFill>
                  <a:srgbClr val="CC3300"/>
                </a:solidFill>
              </a:rPr>
              <a:t>inefficient)</a:t>
            </a:r>
            <a:endParaRPr lang="el-GR" altLang="el-GR" b="1" smtClean="0">
              <a:solidFill>
                <a:srgbClr val="CC3300"/>
              </a:solidFill>
            </a:endParaRPr>
          </a:p>
          <a:p>
            <a:pPr lvl="2" eaLnBrk="1" hangingPunct="1"/>
            <a:r>
              <a:rPr lang="el-GR" altLang="el-GR" smtClean="0"/>
              <a:t>Η συνάρτηση ασυμπτωτικής πολυπλοκότητας είναι εκθετικής μορφής</a:t>
            </a:r>
            <a:endParaRPr lang="en-US" altLang="el-GR" smtClean="0"/>
          </a:p>
        </p:txBody>
      </p:sp>
    </p:spTree>
    <p:extLst>
      <p:ext uri="{BB962C8B-B14F-4D97-AF65-F5344CB8AC3E}">
        <p14:creationId xmlns:p14="http://schemas.microsoft.com/office/powerpoint/2010/main" val="297715165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96F833-D7F0-461F-A6D7-57F78F262AAD}" type="slidenum">
              <a:rPr lang="el-GR" altLang="el-GR" sz="1400" smtClean="0">
                <a:solidFill>
                  <a:srgbClr val="3366CC"/>
                </a:solidFill>
                <a:latin typeface="Arno Pro Caption" pitchFamily="18" charset="0"/>
              </a:rPr>
              <a:pPr eaLnBrk="1" hangingPunct="1"/>
              <a:t>108</a:t>
            </a:fld>
            <a:endParaRPr lang="el-GR" altLang="el-GR" sz="1400" smtClean="0">
              <a:solidFill>
                <a:srgbClr val="3366CC"/>
              </a:solidFill>
              <a:latin typeface="Arno Pro Caption" pitchFamily="18" charset="0"/>
            </a:endParaRPr>
          </a:p>
        </p:txBody>
      </p:sp>
      <p:sp>
        <p:nvSpPr>
          <p:cNvPr id="125956" name="Rectangle 2"/>
          <p:cNvSpPr>
            <a:spLocks noGrp="1" noChangeArrowheads="1"/>
          </p:cNvSpPr>
          <p:nvPr>
            <p:ph type="title"/>
          </p:nvPr>
        </p:nvSpPr>
        <p:spPr/>
        <p:txBody>
          <a:bodyPr/>
          <a:lstStyle/>
          <a:p>
            <a:pPr eaLnBrk="1" hangingPunct="1"/>
            <a:endParaRPr lang="en-US" altLang="el-GR" smtClean="0"/>
          </a:p>
        </p:txBody>
      </p:sp>
      <p:sp>
        <p:nvSpPr>
          <p:cNvPr id="125957" name="Rectangle 3"/>
          <p:cNvSpPr>
            <a:spLocks noGrp="1" noChangeArrowheads="1"/>
          </p:cNvSpPr>
          <p:nvPr>
            <p:ph type="body" idx="1"/>
          </p:nvPr>
        </p:nvSpPr>
        <p:spPr/>
        <p:txBody>
          <a:bodyPr/>
          <a:lstStyle/>
          <a:p>
            <a:pPr eaLnBrk="1" hangingPunct="1"/>
            <a:r>
              <a:rPr lang="el-GR" altLang="el-GR" sz="2400" b="1" dirty="0" smtClean="0"/>
              <a:t>Σε προβλήματα που επιλύονται με αλγορίθμους </a:t>
            </a:r>
            <a:r>
              <a:rPr lang="el-GR" altLang="el-GR" sz="2400" b="1" dirty="0" err="1" smtClean="0"/>
              <a:t>πολυωνυμικού</a:t>
            </a:r>
            <a:r>
              <a:rPr lang="el-GR" altLang="el-GR" sz="2400" b="1" dirty="0" smtClean="0"/>
              <a:t> χρόνου καλύτερος αλγόριθμος θεωρείται αυτός με συνάρτηση </a:t>
            </a:r>
            <a:r>
              <a:rPr lang="el-GR" altLang="el-GR" sz="2400" b="1" dirty="0" err="1" smtClean="0"/>
              <a:t>ασυμπτωτικής</a:t>
            </a:r>
            <a:r>
              <a:rPr lang="el-GR" altLang="el-GR" sz="2400" b="1" dirty="0" smtClean="0"/>
              <a:t> πολυπλοκότητας το πολυώνυμο με τον μικρότερο βαθμό.</a:t>
            </a:r>
          </a:p>
          <a:p>
            <a:pPr eaLnBrk="1" hangingPunct="1"/>
            <a:r>
              <a:rPr lang="el-GR" altLang="el-GR" sz="2400" b="1" dirty="0" smtClean="0">
                <a:solidFill>
                  <a:srgbClr val="CC3300"/>
                </a:solidFill>
              </a:rPr>
              <a:t>Ένας αλγόριθμος εκθετικού χρόνου ΔΕΝ ΘΕΩΡΕΙΤΑΙ ΠΟΤΕ καλύτερος από έναν άλλο </a:t>
            </a:r>
            <a:r>
              <a:rPr lang="el-GR" altLang="el-GR" sz="2400" b="1" dirty="0" err="1" smtClean="0">
                <a:solidFill>
                  <a:srgbClr val="CC3300"/>
                </a:solidFill>
              </a:rPr>
              <a:t>πολυωνυμικού</a:t>
            </a:r>
            <a:r>
              <a:rPr lang="el-GR" altLang="el-GR" sz="2400" b="1" dirty="0" smtClean="0">
                <a:solidFill>
                  <a:srgbClr val="CC3300"/>
                </a:solidFill>
              </a:rPr>
              <a:t> χρόνου.</a:t>
            </a:r>
          </a:p>
          <a:p>
            <a:pPr eaLnBrk="1" hangingPunct="1"/>
            <a:r>
              <a:rPr lang="el-GR" altLang="el-GR" sz="3200" b="1" dirty="0" smtClean="0">
                <a:solidFill>
                  <a:srgbClr val="3366CC"/>
                </a:solidFill>
              </a:rPr>
              <a:t>Ο βαθμός πολυπλοκότητας δεν εκφράζει μια συγκεκριμένη ποσότητα αλλά την τάξη μεγέθους της </a:t>
            </a:r>
            <a:r>
              <a:rPr lang="el-GR" altLang="el-GR" sz="3200" b="1" dirty="0" err="1" smtClean="0">
                <a:solidFill>
                  <a:srgbClr val="3366CC"/>
                </a:solidFill>
              </a:rPr>
              <a:t>ασυμπτωτικής</a:t>
            </a:r>
            <a:r>
              <a:rPr lang="el-GR" altLang="el-GR" sz="3200" b="1" dirty="0" smtClean="0">
                <a:solidFill>
                  <a:srgbClr val="3366CC"/>
                </a:solidFill>
              </a:rPr>
              <a:t> συνάρτησης.</a:t>
            </a:r>
          </a:p>
        </p:txBody>
      </p:sp>
    </p:spTree>
    <p:extLst>
      <p:ext uri="{BB962C8B-B14F-4D97-AF65-F5344CB8AC3E}">
        <p14:creationId xmlns:p14="http://schemas.microsoft.com/office/powerpoint/2010/main" val="387370253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270E3A-0DCF-42AB-9715-A5F705D36636}" type="slidenum">
              <a:rPr lang="el-GR" altLang="el-GR" sz="1400" smtClean="0">
                <a:solidFill>
                  <a:srgbClr val="3366CC"/>
                </a:solidFill>
                <a:latin typeface="Arno Pro Caption" pitchFamily="18" charset="0"/>
              </a:rPr>
              <a:pPr eaLnBrk="1" hangingPunct="1"/>
              <a:t>109</a:t>
            </a:fld>
            <a:endParaRPr lang="el-GR" altLang="el-GR" sz="1400" smtClean="0">
              <a:solidFill>
                <a:srgbClr val="3366CC"/>
              </a:solidFill>
              <a:latin typeface="Arno Pro Caption" pitchFamily="18" charset="0"/>
            </a:endParaRPr>
          </a:p>
        </p:txBody>
      </p:sp>
      <p:sp>
        <p:nvSpPr>
          <p:cNvPr id="126980" name="Rectangle 2"/>
          <p:cNvSpPr>
            <a:spLocks noGrp="1" noChangeArrowheads="1"/>
          </p:cNvSpPr>
          <p:nvPr>
            <p:ph type="title"/>
          </p:nvPr>
        </p:nvSpPr>
        <p:spPr/>
        <p:txBody>
          <a:bodyPr/>
          <a:lstStyle/>
          <a:p>
            <a:pPr eaLnBrk="1" hangingPunct="1"/>
            <a:r>
              <a:rPr lang="el-GR" altLang="el-GR" smtClean="0"/>
              <a:t>Άνω και κάτω φράγμα</a:t>
            </a:r>
            <a:endParaRPr lang="en-US" altLang="el-GR" smtClean="0"/>
          </a:p>
        </p:txBody>
      </p:sp>
      <p:sp>
        <p:nvSpPr>
          <p:cNvPr id="126981" name="Rectangle 3"/>
          <p:cNvSpPr>
            <a:spLocks noGrp="1" noChangeArrowheads="1"/>
          </p:cNvSpPr>
          <p:nvPr>
            <p:ph type="body" idx="1"/>
          </p:nvPr>
        </p:nvSpPr>
        <p:spPr/>
        <p:txBody>
          <a:bodyPr/>
          <a:lstStyle/>
          <a:p>
            <a:pPr eaLnBrk="1" hangingPunct="1"/>
            <a:r>
              <a:rPr lang="el-GR" altLang="el-GR" smtClean="0"/>
              <a:t>Η πολυπλοκότητα του καλύτερου αλγορίθμου που γνωρίζουμε ως τώρα για ένα πρόβλημα είναι το άνω φράγμα (</a:t>
            </a:r>
            <a:r>
              <a:rPr lang="en-US" altLang="el-GR" smtClean="0"/>
              <a:t>upper bound)</a:t>
            </a:r>
            <a:r>
              <a:rPr lang="el-GR" altLang="el-GR" smtClean="0"/>
              <a:t> της πολυπλοκότητας</a:t>
            </a:r>
            <a:r>
              <a:rPr lang="en-US" altLang="el-GR" smtClean="0"/>
              <a:t>.</a:t>
            </a:r>
          </a:p>
          <a:p>
            <a:pPr eaLnBrk="1" hangingPunct="1"/>
            <a:r>
              <a:rPr lang="el-GR" altLang="el-GR" smtClean="0"/>
              <a:t>Το ελάχιστο πλήθος πόρων που απαιτείται για την επίλυση είναι το κάτω φράγμα (</a:t>
            </a:r>
            <a:r>
              <a:rPr lang="en-US" altLang="el-GR" smtClean="0"/>
              <a:t>lower bound) </a:t>
            </a:r>
            <a:r>
              <a:rPr lang="el-GR" altLang="el-GR" smtClean="0"/>
              <a:t>της πολυπλοκότητας.</a:t>
            </a:r>
            <a:endParaRPr lang="en-US" altLang="el-GR" smtClean="0"/>
          </a:p>
        </p:txBody>
      </p:sp>
    </p:spTree>
    <p:extLst>
      <p:ext uri="{BB962C8B-B14F-4D97-AF65-F5344CB8AC3E}">
        <p14:creationId xmlns:p14="http://schemas.microsoft.com/office/powerpoint/2010/main" val="3800527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5043" y="551124"/>
            <a:ext cx="2724785" cy="452120"/>
          </a:xfrm>
          <a:prstGeom prst="rect">
            <a:avLst/>
          </a:prstGeom>
        </p:spPr>
        <p:txBody>
          <a:bodyPr vert="horz" wrap="square" lIns="0" tIns="12065" rIns="0" bIns="0" rtlCol="0">
            <a:spAutoFit/>
          </a:bodyPr>
          <a:lstStyle/>
          <a:p>
            <a:pPr marL="12700">
              <a:lnSpc>
                <a:spcPct val="100000"/>
              </a:lnSpc>
              <a:spcBef>
                <a:spcPts val="95"/>
              </a:spcBef>
            </a:pPr>
            <a:r>
              <a:rPr sz="2800" b="1" spc="-105" dirty="0">
                <a:latin typeface="Times New Roman"/>
                <a:cs typeface="Times New Roman"/>
              </a:rPr>
              <a:t>Types </a:t>
            </a:r>
            <a:r>
              <a:rPr sz="2800" b="1" spc="25" dirty="0">
                <a:latin typeface="Times New Roman"/>
                <a:cs typeface="Times New Roman"/>
              </a:rPr>
              <a:t>of</a:t>
            </a:r>
            <a:r>
              <a:rPr sz="2800" b="1" spc="-110" dirty="0">
                <a:latin typeface="Times New Roman"/>
                <a:cs typeface="Times New Roman"/>
              </a:rPr>
              <a:t> </a:t>
            </a:r>
            <a:r>
              <a:rPr sz="2800" b="1" spc="-35" dirty="0">
                <a:latin typeface="Times New Roman"/>
                <a:cs typeface="Times New Roman"/>
              </a:rPr>
              <a:t>problems</a:t>
            </a:r>
            <a:endParaRPr sz="2800">
              <a:latin typeface="Times New Roman"/>
              <a:cs typeface="Times New Roman"/>
            </a:endParaRPr>
          </a:p>
        </p:txBody>
      </p:sp>
      <p:sp>
        <p:nvSpPr>
          <p:cNvPr id="3" name="object 3"/>
          <p:cNvSpPr/>
          <p:nvPr/>
        </p:nvSpPr>
        <p:spPr>
          <a:xfrm>
            <a:off x="2225294" y="749940"/>
            <a:ext cx="3986519" cy="6120081"/>
          </a:xfrm>
          <a:prstGeom prst="rect">
            <a:avLst/>
          </a:prstGeom>
          <a:blipFill>
            <a:blip r:embed="rId3" cstate="print"/>
            <a:stretch>
              <a:fillRect/>
            </a:stretch>
          </a:blipFill>
        </p:spPr>
        <p:txBody>
          <a:bodyPr wrap="square" lIns="0" tIns="0" rIns="0" bIns="0" rtlCol="0"/>
          <a:lstStyle/>
          <a:p>
            <a:endParaRPr dirty="0">
              <a:latin typeface="Arno Pro Caption" panose="02020502040506020403" pitchFamily="18" charset="0"/>
            </a:endParaRPr>
          </a:p>
        </p:txBody>
      </p:sp>
      <p:sp>
        <p:nvSpPr>
          <p:cNvPr id="4" name="object 4"/>
          <p:cNvSpPr txBox="1"/>
          <p:nvPr/>
        </p:nvSpPr>
        <p:spPr>
          <a:xfrm>
            <a:off x="4230613" y="1197986"/>
            <a:ext cx="845443" cy="419346"/>
          </a:xfrm>
          <a:prstGeom prst="rect">
            <a:avLst/>
          </a:prstGeom>
        </p:spPr>
        <p:txBody>
          <a:bodyPr vert="horz" wrap="square" lIns="0" tIns="34290" rIns="0" bIns="0" rtlCol="0">
            <a:spAutoFit/>
          </a:bodyPr>
          <a:lstStyle/>
          <a:p>
            <a:pPr marL="12700" marR="5080" indent="33020">
              <a:lnSpc>
                <a:spcPts val="1540"/>
              </a:lnSpc>
              <a:spcBef>
                <a:spcPts val="270"/>
              </a:spcBef>
            </a:pPr>
            <a:r>
              <a:rPr sz="1600" b="1" spc="-75" dirty="0">
                <a:solidFill>
                  <a:srgbClr val="FFFF00"/>
                </a:solidFill>
                <a:latin typeface="Arno Pro Caption" panose="02020502040506020403" pitchFamily="18" charset="0"/>
                <a:cs typeface="Arial"/>
              </a:rPr>
              <a:t>Decision  </a:t>
            </a:r>
            <a:r>
              <a:rPr sz="1600" b="1" spc="-215" dirty="0">
                <a:solidFill>
                  <a:srgbClr val="FFFF00"/>
                </a:solidFill>
                <a:latin typeface="Arno Pro Caption" panose="02020502040506020403" pitchFamily="18" charset="0"/>
                <a:cs typeface="Arial"/>
              </a:rPr>
              <a:t>P</a:t>
            </a:r>
            <a:r>
              <a:rPr sz="1600" b="1" spc="-5" dirty="0">
                <a:solidFill>
                  <a:srgbClr val="FFFF00"/>
                </a:solidFill>
                <a:latin typeface="Arno Pro Caption" panose="02020502040506020403" pitchFamily="18" charset="0"/>
                <a:cs typeface="Arial"/>
              </a:rPr>
              <a:t>r</a:t>
            </a:r>
            <a:r>
              <a:rPr sz="1600" b="1" spc="-35" dirty="0">
                <a:solidFill>
                  <a:srgbClr val="FFFF00"/>
                </a:solidFill>
                <a:latin typeface="Arno Pro Caption" panose="02020502040506020403" pitchFamily="18" charset="0"/>
                <a:cs typeface="Arial"/>
              </a:rPr>
              <a:t>ob</a:t>
            </a:r>
            <a:r>
              <a:rPr sz="1600" b="1" spc="-15" dirty="0">
                <a:solidFill>
                  <a:srgbClr val="FFFF00"/>
                </a:solidFill>
                <a:latin typeface="Arno Pro Caption" panose="02020502040506020403" pitchFamily="18" charset="0"/>
                <a:cs typeface="Arial"/>
              </a:rPr>
              <a:t>l</a:t>
            </a:r>
            <a:r>
              <a:rPr sz="1600" b="1" spc="-50" dirty="0">
                <a:solidFill>
                  <a:srgbClr val="FFFF00"/>
                </a:solidFill>
                <a:latin typeface="Arno Pro Caption" panose="02020502040506020403" pitchFamily="18" charset="0"/>
                <a:cs typeface="Arial"/>
              </a:rPr>
              <a:t>e</a:t>
            </a:r>
            <a:r>
              <a:rPr sz="1600" b="1" spc="-85" dirty="0">
                <a:solidFill>
                  <a:srgbClr val="FFFF00"/>
                </a:solidFill>
                <a:latin typeface="Arno Pro Caption" panose="02020502040506020403" pitchFamily="18" charset="0"/>
                <a:cs typeface="Arial"/>
              </a:rPr>
              <a:t>m</a:t>
            </a:r>
            <a:r>
              <a:rPr sz="1600" b="1" spc="-155" dirty="0">
                <a:solidFill>
                  <a:srgbClr val="FFFF00"/>
                </a:solidFill>
                <a:latin typeface="Arno Pro Caption" panose="02020502040506020403" pitchFamily="18" charset="0"/>
                <a:cs typeface="Arial"/>
              </a:rPr>
              <a:t>s</a:t>
            </a:r>
            <a:endParaRPr sz="1600" b="1" dirty="0">
              <a:solidFill>
                <a:srgbClr val="FFFF00"/>
              </a:solidFill>
              <a:latin typeface="Arno Pro Caption" panose="02020502040506020403" pitchFamily="18" charset="0"/>
              <a:cs typeface="Arial"/>
            </a:endParaRPr>
          </a:p>
        </p:txBody>
      </p:sp>
      <p:sp>
        <p:nvSpPr>
          <p:cNvPr id="5" name="object 5"/>
          <p:cNvSpPr txBox="1"/>
          <p:nvPr/>
        </p:nvSpPr>
        <p:spPr>
          <a:xfrm>
            <a:off x="5453003" y="970021"/>
            <a:ext cx="1927860" cy="434975"/>
          </a:xfrm>
          <a:prstGeom prst="rect">
            <a:avLst/>
          </a:prstGeom>
        </p:spPr>
        <p:txBody>
          <a:bodyPr vert="horz" wrap="square" lIns="0" tIns="34290" rIns="0" bIns="0" rtlCol="0">
            <a:spAutoFit/>
          </a:bodyPr>
          <a:lstStyle/>
          <a:p>
            <a:pPr marL="127000" marR="5080" indent="-114300">
              <a:lnSpc>
                <a:spcPts val="1540"/>
              </a:lnSpc>
              <a:spcBef>
                <a:spcPts val="270"/>
              </a:spcBef>
              <a:buChar char="•"/>
              <a:tabLst>
                <a:tab pos="127000" algn="l"/>
              </a:tabLst>
            </a:pPr>
            <a:r>
              <a:rPr sz="1400" spc="-75" dirty="0">
                <a:latin typeface="Arno Pro Caption" panose="02020502040506020403" pitchFamily="18" charset="0"/>
                <a:cs typeface="Arial"/>
              </a:rPr>
              <a:t>Returns </a:t>
            </a:r>
            <a:r>
              <a:rPr sz="1400" spc="-110" dirty="0">
                <a:latin typeface="Arno Pro Caption" panose="02020502040506020403" pitchFamily="18" charset="0"/>
                <a:cs typeface="Arial"/>
              </a:rPr>
              <a:t>a </a:t>
            </a:r>
            <a:r>
              <a:rPr sz="1400" spc="-70" dirty="0">
                <a:latin typeface="Arno Pro Caption" panose="02020502040506020403" pitchFamily="18" charset="0"/>
                <a:cs typeface="Arial"/>
              </a:rPr>
              <a:t>Boolean</a:t>
            </a:r>
            <a:r>
              <a:rPr sz="1400" spc="-105" dirty="0">
                <a:latin typeface="Arno Pro Caption" panose="02020502040506020403" pitchFamily="18" charset="0"/>
                <a:cs typeface="Arial"/>
              </a:rPr>
              <a:t> </a:t>
            </a:r>
            <a:r>
              <a:rPr sz="1400" spc="-60" dirty="0">
                <a:latin typeface="Arno Pro Caption" panose="02020502040506020403" pitchFamily="18" charset="0"/>
                <a:cs typeface="Arial"/>
              </a:rPr>
              <a:t>value.  </a:t>
            </a:r>
            <a:r>
              <a:rPr sz="1400" spc="-85" dirty="0">
                <a:latin typeface="Arno Pro Caption" panose="02020502040506020403" pitchFamily="18" charset="0"/>
                <a:cs typeface="Arial"/>
              </a:rPr>
              <a:t>(True </a:t>
            </a:r>
            <a:r>
              <a:rPr sz="1400" spc="-10" dirty="0">
                <a:latin typeface="Arno Pro Caption" panose="02020502040506020403" pitchFamily="18" charset="0"/>
                <a:cs typeface="Arial"/>
              </a:rPr>
              <a:t>or</a:t>
            </a:r>
            <a:r>
              <a:rPr sz="1400" spc="-80" dirty="0">
                <a:latin typeface="Arno Pro Caption" panose="02020502040506020403" pitchFamily="18" charset="0"/>
                <a:cs typeface="Arial"/>
              </a:rPr>
              <a:t> </a:t>
            </a:r>
            <a:r>
              <a:rPr sz="1400" spc="-105" dirty="0">
                <a:latin typeface="Arno Pro Caption" panose="02020502040506020403" pitchFamily="18" charset="0"/>
                <a:cs typeface="Arial"/>
              </a:rPr>
              <a:t>False)</a:t>
            </a:r>
            <a:endParaRPr sz="1400" dirty="0">
              <a:latin typeface="Arno Pro Caption" panose="02020502040506020403" pitchFamily="18" charset="0"/>
              <a:cs typeface="Arial"/>
            </a:endParaRPr>
          </a:p>
        </p:txBody>
      </p:sp>
      <p:sp>
        <p:nvSpPr>
          <p:cNvPr id="6" name="object 6"/>
          <p:cNvSpPr txBox="1"/>
          <p:nvPr/>
        </p:nvSpPr>
        <p:spPr>
          <a:xfrm>
            <a:off x="5453003" y="1620769"/>
            <a:ext cx="114300" cy="239395"/>
          </a:xfrm>
          <a:prstGeom prst="rect">
            <a:avLst/>
          </a:prstGeom>
        </p:spPr>
        <p:txBody>
          <a:bodyPr vert="horz" wrap="square" lIns="0" tIns="13335" rIns="0" bIns="0" rtlCol="0">
            <a:spAutoFit/>
          </a:bodyPr>
          <a:lstStyle/>
          <a:p>
            <a:pPr marL="12700">
              <a:lnSpc>
                <a:spcPct val="100000"/>
              </a:lnSpc>
              <a:spcBef>
                <a:spcPts val="105"/>
              </a:spcBef>
            </a:pPr>
            <a:r>
              <a:rPr sz="1400" spc="204" dirty="0">
                <a:latin typeface="Arial"/>
                <a:cs typeface="Arial"/>
              </a:rPr>
              <a:t>•</a:t>
            </a:r>
            <a:endParaRPr sz="1400">
              <a:latin typeface="Arial"/>
              <a:cs typeface="Arial"/>
            </a:endParaRPr>
          </a:p>
        </p:txBody>
      </p:sp>
      <p:sp>
        <p:nvSpPr>
          <p:cNvPr id="7" name="object 7"/>
          <p:cNvSpPr txBox="1"/>
          <p:nvPr/>
        </p:nvSpPr>
        <p:spPr>
          <a:xfrm>
            <a:off x="5135122" y="2739640"/>
            <a:ext cx="877038" cy="419346"/>
          </a:xfrm>
          <a:prstGeom prst="rect">
            <a:avLst/>
          </a:prstGeom>
        </p:spPr>
        <p:txBody>
          <a:bodyPr vert="horz" wrap="square" lIns="0" tIns="34290" rIns="0" bIns="0" rtlCol="0">
            <a:spAutoFit/>
          </a:bodyPr>
          <a:lstStyle/>
          <a:p>
            <a:pPr marL="50800" marR="5080" indent="-38100">
              <a:lnSpc>
                <a:spcPts val="1540"/>
              </a:lnSpc>
              <a:spcBef>
                <a:spcPts val="270"/>
              </a:spcBef>
            </a:pPr>
            <a:r>
              <a:rPr sz="1600" spc="-105" dirty="0">
                <a:solidFill>
                  <a:srgbClr val="FFFFFF"/>
                </a:solidFill>
                <a:latin typeface="Arno Pro Caption" panose="02020502040506020403" pitchFamily="18" charset="0"/>
                <a:cs typeface="Arial"/>
              </a:rPr>
              <a:t>Fun</a:t>
            </a:r>
            <a:r>
              <a:rPr sz="1600" spc="-120" dirty="0">
                <a:solidFill>
                  <a:srgbClr val="FFFFFF"/>
                </a:solidFill>
                <a:latin typeface="Arno Pro Caption" panose="02020502040506020403" pitchFamily="18" charset="0"/>
                <a:cs typeface="Arial"/>
              </a:rPr>
              <a:t>c</a:t>
            </a:r>
            <a:r>
              <a:rPr sz="1600" spc="45" dirty="0">
                <a:solidFill>
                  <a:srgbClr val="FFFFFF"/>
                </a:solidFill>
                <a:latin typeface="Arno Pro Caption" panose="02020502040506020403" pitchFamily="18" charset="0"/>
                <a:cs typeface="Arial"/>
              </a:rPr>
              <a:t>ti</a:t>
            </a:r>
            <a:r>
              <a:rPr sz="1600" spc="-45" dirty="0">
                <a:solidFill>
                  <a:srgbClr val="FFFFFF"/>
                </a:solidFill>
                <a:latin typeface="Arno Pro Caption" panose="02020502040506020403" pitchFamily="18" charset="0"/>
                <a:cs typeface="Arial"/>
              </a:rPr>
              <a:t>onal </a:t>
            </a:r>
            <a:r>
              <a:rPr sz="1600" spc="-30" dirty="0">
                <a:solidFill>
                  <a:srgbClr val="FFFFFF"/>
                </a:solidFill>
                <a:latin typeface="Arno Pro Caption" panose="02020502040506020403" pitchFamily="18" charset="0"/>
                <a:cs typeface="Times New Roman"/>
              </a:rPr>
              <a:t> </a:t>
            </a:r>
            <a:r>
              <a:rPr sz="1600" spc="-75" dirty="0">
                <a:solidFill>
                  <a:srgbClr val="FFFFFF"/>
                </a:solidFill>
                <a:latin typeface="Arno Pro Caption" panose="02020502040506020403" pitchFamily="18" charset="0"/>
                <a:cs typeface="Arial"/>
              </a:rPr>
              <a:t>Problems</a:t>
            </a:r>
            <a:endParaRPr sz="1600" dirty="0">
              <a:latin typeface="Arno Pro Caption" panose="02020502040506020403" pitchFamily="18" charset="0"/>
              <a:cs typeface="Arial"/>
            </a:endParaRPr>
          </a:p>
        </p:txBody>
      </p:sp>
      <p:sp>
        <p:nvSpPr>
          <p:cNvPr id="8" name="object 8"/>
          <p:cNvSpPr txBox="1"/>
          <p:nvPr/>
        </p:nvSpPr>
        <p:spPr>
          <a:xfrm>
            <a:off x="6322318" y="2430268"/>
            <a:ext cx="2210121" cy="842538"/>
          </a:xfrm>
          <a:prstGeom prst="rect">
            <a:avLst/>
          </a:prstGeom>
        </p:spPr>
        <p:txBody>
          <a:bodyPr vert="horz" wrap="square" lIns="0" tIns="34290" rIns="0" bIns="0" rtlCol="0">
            <a:spAutoFit/>
          </a:bodyPr>
          <a:lstStyle/>
          <a:p>
            <a:pPr marL="127000" marR="64135" indent="-114300">
              <a:lnSpc>
                <a:spcPts val="1540"/>
              </a:lnSpc>
              <a:spcBef>
                <a:spcPts val="270"/>
              </a:spcBef>
              <a:buChar char="•"/>
              <a:tabLst>
                <a:tab pos="127000" algn="l"/>
              </a:tabLst>
            </a:pPr>
            <a:r>
              <a:rPr sz="1400" spc="-75" dirty="0">
                <a:latin typeface="Arno Pro Caption" panose="02020502040506020403" pitchFamily="18" charset="0"/>
                <a:cs typeface="Arial"/>
              </a:rPr>
              <a:t>Returns </a:t>
            </a:r>
            <a:r>
              <a:rPr sz="1400" spc="-110" dirty="0">
                <a:latin typeface="Arno Pro Caption" panose="02020502040506020403" pitchFamily="18" charset="0"/>
                <a:cs typeface="Arial"/>
              </a:rPr>
              <a:t>a </a:t>
            </a:r>
            <a:r>
              <a:rPr sz="1400" spc="-65" dirty="0">
                <a:latin typeface="Arno Pro Caption" panose="02020502040506020403" pitchFamily="18" charset="0"/>
                <a:cs typeface="Arial"/>
              </a:rPr>
              <a:t>single </a:t>
            </a:r>
            <a:r>
              <a:rPr sz="1400" spc="-10" dirty="0">
                <a:latin typeface="Arno Pro Caption" panose="02020502040506020403" pitchFamily="18" charset="0"/>
                <a:cs typeface="Arial"/>
              </a:rPr>
              <a:t>output  </a:t>
            </a:r>
            <a:r>
              <a:rPr sz="1400" spc="-40" dirty="0">
                <a:latin typeface="Arno Pro Caption" panose="02020502040506020403" pitchFamily="18" charset="0"/>
                <a:cs typeface="Arial"/>
              </a:rPr>
              <a:t>which </a:t>
            </a:r>
            <a:r>
              <a:rPr sz="1400" spc="-50" dirty="0">
                <a:latin typeface="Arno Pro Caption" panose="02020502040506020403" pitchFamily="18" charset="0"/>
                <a:cs typeface="Arial"/>
              </a:rPr>
              <a:t>could </a:t>
            </a:r>
            <a:r>
              <a:rPr sz="1400" spc="-70" dirty="0">
                <a:latin typeface="Arno Pro Caption" panose="02020502040506020403" pitchFamily="18" charset="0"/>
                <a:cs typeface="Arial"/>
              </a:rPr>
              <a:t>be </a:t>
            </a:r>
            <a:r>
              <a:rPr sz="1400" dirty="0">
                <a:latin typeface="Arno Pro Caption" panose="02020502040506020403" pitchFamily="18" charset="0"/>
                <a:cs typeface="Arial"/>
              </a:rPr>
              <a:t>of </a:t>
            </a:r>
            <a:r>
              <a:rPr sz="1400" spc="-85" dirty="0">
                <a:latin typeface="Arno Pro Caption" panose="02020502040506020403" pitchFamily="18" charset="0"/>
                <a:cs typeface="Arial"/>
              </a:rPr>
              <a:t>any  </a:t>
            </a:r>
            <a:r>
              <a:rPr sz="1400" spc="-35" dirty="0">
                <a:latin typeface="Arno Pro Caption" panose="02020502040506020403" pitchFamily="18" charset="0"/>
                <a:cs typeface="Arial"/>
              </a:rPr>
              <a:t>type.</a:t>
            </a:r>
            <a:endParaRPr sz="1400" dirty="0">
              <a:latin typeface="Arno Pro Caption" panose="02020502040506020403" pitchFamily="18" charset="0"/>
              <a:cs typeface="Arial"/>
            </a:endParaRPr>
          </a:p>
          <a:p>
            <a:pPr marL="127000" marR="5080" indent="-114300">
              <a:lnSpc>
                <a:spcPts val="1540"/>
              </a:lnSpc>
              <a:spcBef>
                <a:spcPts val="254"/>
              </a:spcBef>
              <a:buChar char="•"/>
              <a:tabLst>
                <a:tab pos="127000" algn="l"/>
              </a:tabLst>
            </a:pPr>
            <a:r>
              <a:rPr sz="1400" spc="-25" dirty="0">
                <a:latin typeface="Arno Pro Caption" panose="02020502040506020403" pitchFamily="18" charset="0"/>
                <a:cs typeface="Arial"/>
              </a:rPr>
              <a:t>More </a:t>
            </a:r>
            <a:r>
              <a:rPr sz="1400" spc="-40" dirty="0">
                <a:latin typeface="Arno Pro Caption" panose="02020502040506020403" pitchFamily="18" charset="0"/>
                <a:cs typeface="Arial"/>
              </a:rPr>
              <a:t>tougher </a:t>
            </a:r>
            <a:r>
              <a:rPr sz="1400" spc="10" dirty="0">
                <a:latin typeface="Arno Pro Caption" panose="02020502040506020403" pitchFamily="18" charset="0"/>
                <a:cs typeface="Arial"/>
              </a:rPr>
              <a:t>to </a:t>
            </a:r>
            <a:r>
              <a:rPr sz="1400" spc="-50" dirty="0">
                <a:latin typeface="Arno Pro Caption" panose="02020502040506020403" pitchFamily="18" charset="0"/>
                <a:cs typeface="Arial"/>
              </a:rPr>
              <a:t>study  </a:t>
            </a:r>
            <a:r>
              <a:rPr sz="1400" spc="-30" dirty="0">
                <a:latin typeface="Arno Pro Caption" panose="02020502040506020403" pitchFamily="18" charset="0"/>
                <a:cs typeface="Arial"/>
              </a:rPr>
              <a:t>than </a:t>
            </a:r>
            <a:r>
              <a:rPr sz="1400" spc="-60" dirty="0">
                <a:latin typeface="Arno Pro Caption" panose="02020502040506020403" pitchFamily="18" charset="0"/>
                <a:cs typeface="Arial"/>
              </a:rPr>
              <a:t>decision</a:t>
            </a:r>
            <a:r>
              <a:rPr sz="1400" spc="-165" dirty="0">
                <a:latin typeface="Arno Pro Caption" panose="02020502040506020403" pitchFamily="18" charset="0"/>
                <a:cs typeface="Arial"/>
              </a:rPr>
              <a:t> </a:t>
            </a:r>
            <a:r>
              <a:rPr sz="1400" spc="-55" dirty="0">
                <a:latin typeface="Arno Pro Caption" panose="02020502040506020403" pitchFamily="18" charset="0"/>
                <a:cs typeface="Arial"/>
              </a:rPr>
              <a:t>problems.</a:t>
            </a:r>
            <a:endParaRPr sz="1400" dirty="0">
              <a:latin typeface="Arno Pro Caption" panose="02020502040506020403" pitchFamily="18" charset="0"/>
              <a:cs typeface="Arial"/>
            </a:endParaRPr>
          </a:p>
        </p:txBody>
      </p:sp>
      <p:sp>
        <p:nvSpPr>
          <p:cNvPr id="9" name="object 9"/>
          <p:cNvSpPr txBox="1"/>
          <p:nvPr/>
        </p:nvSpPr>
        <p:spPr>
          <a:xfrm>
            <a:off x="5173222" y="4441314"/>
            <a:ext cx="705485" cy="434975"/>
          </a:xfrm>
          <a:prstGeom prst="rect">
            <a:avLst/>
          </a:prstGeom>
        </p:spPr>
        <p:txBody>
          <a:bodyPr vert="horz" wrap="square" lIns="0" tIns="13335" rIns="0" bIns="0" rtlCol="0">
            <a:spAutoFit/>
          </a:bodyPr>
          <a:lstStyle/>
          <a:p>
            <a:pPr marL="1270" algn="ctr">
              <a:lnSpc>
                <a:spcPts val="1610"/>
              </a:lnSpc>
              <a:spcBef>
                <a:spcPts val="105"/>
              </a:spcBef>
            </a:pPr>
            <a:r>
              <a:rPr sz="1600" spc="-110" dirty="0">
                <a:solidFill>
                  <a:srgbClr val="FFFFFF"/>
                </a:solidFill>
                <a:latin typeface="Arno Pro Caption" panose="02020502040506020403" pitchFamily="18" charset="0"/>
                <a:cs typeface="Arial"/>
              </a:rPr>
              <a:t>Search</a:t>
            </a:r>
            <a:endParaRPr sz="1600" dirty="0">
              <a:latin typeface="Arno Pro Caption" panose="02020502040506020403" pitchFamily="18" charset="0"/>
              <a:cs typeface="Arial"/>
            </a:endParaRPr>
          </a:p>
          <a:p>
            <a:pPr algn="ctr">
              <a:lnSpc>
                <a:spcPts val="1610"/>
              </a:lnSpc>
            </a:pPr>
            <a:r>
              <a:rPr sz="1600" spc="-220" dirty="0">
                <a:solidFill>
                  <a:srgbClr val="FFFFFF"/>
                </a:solidFill>
                <a:latin typeface="Arno Pro Caption" panose="02020502040506020403" pitchFamily="18" charset="0"/>
                <a:cs typeface="Arial"/>
              </a:rPr>
              <a:t>P</a:t>
            </a:r>
            <a:r>
              <a:rPr sz="1600" spc="-5" dirty="0">
                <a:solidFill>
                  <a:srgbClr val="FFFFFF"/>
                </a:solidFill>
                <a:latin typeface="Arno Pro Caption" panose="02020502040506020403" pitchFamily="18" charset="0"/>
                <a:cs typeface="Arial"/>
              </a:rPr>
              <a:t>r</a:t>
            </a:r>
            <a:r>
              <a:rPr sz="1600" spc="-35" dirty="0">
                <a:solidFill>
                  <a:srgbClr val="FFFFFF"/>
                </a:solidFill>
                <a:latin typeface="Arno Pro Caption" panose="02020502040506020403" pitchFamily="18" charset="0"/>
                <a:cs typeface="Arial"/>
              </a:rPr>
              <a:t>ob</a:t>
            </a:r>
            <a:r>
              <a:rPr sz="1600" spc="-15" dirty="0">
                <a:solidFill>
                  <a:srgbClr val="FFFFFF"/>
                </a:solidFill>
                <a:latin typeface="Arno Pro Caption" panose="02020502040506020403" pitchFamily="18" charset="0"/>
                <a:cs typeface="Arial"/>
              </a:rPr>
              <a:t>l</a:t>
            </a:r>
            <a:r>
              <a:rPr sz="1600" spc="-90" dirty="0">
                <a:solidFill>
                  <a:srgbClr val="FFFFFF"/>
                </a:solidFill>
                <a:latin typeface="Arno Pro Caption" panose="02020502040506020403" pitchFamily="18" charset="0"/>
                <a:cs typeface="Arial"/>
              </a:rPr>
              <a:t>e</a:t>
            </a:r>
            <a:r>
              <a:rPr sz="1600" spc="-55" dirty="0">
                <a:solidFill>
                  <a:srgbClr val="FFFFFF"/>
                </a:solidFill>
                <a:latin typeface="Arno Pro Caption" panose="02020502040506020403" pitchFamily="18" charset="0"/>
                <a:cs typeface="Arial"/>
              </a:rPr>
              <a:t>m</a:t>
            </a:r>
            <a:r>
              <a:rPr sz="1600" spc="-150" dirty="0">
                <a:solidFill>
                  <a:srgbClr val="FFFFFF"/>
                </a:solidFill>
                <a:latin typeface="Arno Pro Caption" panose="02020502040506020403" pitchFamily="18" charset="0"/>
                <a:cs typeface="Arial"/>
              </a:rPr>
              <a:t>s</a:t>
            </a:r>
            <a:endParaRPr sz="1600" dirty="0">
              <a:latin typeface="Arno Pro Caption" panose="02020502040506020403" pitchFamily="18" charset="0"/>
              <a:cs typeface="Arial"/>
            </a:endParaRPr>
          </a:p>
        </p:txBody>
      </p:sp>
      <p:sp>
        <p:nvSpPr>
          <p:cNvPr id="10" name="object 10"/>
          <p:cNvSpPr txBox="1"/>
          <p:nvPr/>
        </p:nvSpPr>
        <p:spPr>
          <a:xfrm>
            <a:off x="6322318" y="4034406"/>
            <a:ext cx="2426145" cy="1039580"/>
          </a:xfrm>
          <a:prstGeom prst="rect">
            <a:avLst/>
          </a:prstGeom>
        </p:spPr>
        <p:txBody>
          <a:bodyPr vert="horz" wrap="square" lIns="0" tIns="34290" rIns="0" bIns="0" rtlCol="0">
            <a:spAutoFit/>
          </a:bodyPr>
          <a:lstStyle/>
          <a:p>
            <a:pPr marL="127000" marR="172085" indent="-114300">
              <a:lnSpc>
                <a:spcPts val="1540"/>
              </a:lnSpc>
              <a:spcBef>
                <a:spcPts val="270"/>
              </a:spcBef>
              <a:buChar char="•"/>
              <a:tabLst>
                <a:tab pos="127000" algn="l"/>
              </a:tabLst>
            </a:pPr>
            <a:r>
              <a:rPr sz="1400" spc="-114" dirty="0">
                <a:latin typeface="Arno Pro Caption" panose="02020502040506020403" pitchFamily="18" charset="0"/>
                <a:cs typeface="Arial"/>
              </a:rPr>
              <a:t>Searches </a:t>
            </a:r>
            <a:r>
              <a:rPr sz="1400" spc="-5" dirty="0">
                <a:latin typeface="Arno Pro Caption" panose="02020502040506020403" pitchFamily="18" charset="0"/>
                <a:cs typeface="Arial"/>
              </a:rPr>
              <a:t>for </a:t>
            </a:r>
            <a:r>
              <a:rPr sz="1400" spc="-110" dirty="0">
                <a:latin typeface="Arno Pro Caption" panose="02020502040506020403" pitchFamily="18" charset="0"/>
                <a:cs typeface="Arial"/>
              </a:rPr>
              <a:t>a </a:t>
            </a:r>
            <a:r>
              <a:rPr sz="1400" spc="-35" dirty="0">
                <a:latin typeface="Arno Pro Caption" panose="02020502040506020403" pitchFamily="18" charset="0"/>
                <a:cs typeface="Arial"/>
              </a:rPr>
              <a:t>structure  </a:t>
            </a:r>
            <a:r>
              <a:rPr sz="1400" spc="5" dirty="0">
                <a:latin typeface="Arno Pro Caption" panose="02020502040506020403" pitchFamily="18" charset="0"/>
                <a:cs typeface="Arial"/>
              </a:rPr>
              <a:t>'y' </a:t>
            </a:r>
            <a:r>
              <a:rPr sz="1400" spc="-15" dirty="0">
                <a:latin typeface="Arno Pro Caption" panose="02020502040506020403" pitchFamily="18" charset="0"/>
                <a:cs typeface="Arial"/>
              </a:rPr>
              <a:t>in </a:t>
            </a:r>
            <a:r>
              <a:rPr sz="1400" spc="-75" dirty="0">
                <a:latin typeface="Arno Pro Caption" panose="02020502040506020403" pitchFamily="18" charset="0"/>
                <a:cs typeface="Arial"/>
              </a:rPr>
              <a:t>an </a:t>
            </a:r>
            <a:r>
              <a:rPr sz="1400" spc="-35" dirty="0" smtClean="0">
                <a:latin typeface="Arno Pro Caption" panose="02020502040506020403" pitchFamily="18" charset="0"/>
                <a:cs typeface="Arial"/>
              </a:rPr>
              <a:t>object</a:t>
            </a:r>
            <a:r>
              <a:rPr lang="en-US" sz="1400" spc="-35" dirty="0" smtClean="0">
                <a:latin typeface="Arno Pro Caption" panose="02020502040506020403" pitchFamily="18" charset="0"/>
                <a:cs typeface="Arial"/>
              </a:rPr>
              <a:t> </a:t>
            </a:r>
            <a:r>
              <a:rPr sz="1400" spc="-245" dirty="0" smtClean="0">
                <a:latin typeface="Arno Pro Caption" panose="02020502040506020403" pitchFamily="18" charset="0"/>
                <a:cs typeface="Arial"/>
              </a:rPr>
              <a:t> </a:t>
            </a:r>
            <a:r>
              <a:rPr sz="1400" spc="-15" dirty="0">
                <a:latin typeface="Arno Pro Caption" panose="02020502040506020403" pitchFamily="18" charset="0"/>
                <a:cs typeface="Arial"/>
              </a:rPr>
              <a:t>'x'.</a:t>
            </a:r>
            <a:endParaRPr sz="1400" dirty="0">
              <a:latin typeface="Arno Pro Caption" panose="02020502040506020403" pitchFamily="18" charset="0"/>
              <a:cs typeface="Arial"/>
            </a:endParaRPr>
          </a:p>
          <a:p>
            <a:pPr marL="127000" marR="5080" indent="-114300">
              <a:lnSpc>
                <a:spcPct val="91500"/>
              </a:lnSpc>
              <a:spcBef>
                <a:spcPts val="229"/>
              </a:spcBef>
              <a:buChar char="•"/>
              <a:tabLst>
                <a:tab pos="127000" algn="l"/>
              </a:tabLst>
            </a:pPr>
            <a:r>
              <a:rPr sz="1400" spc="-75" dirty="0">
                <a:latin typeface="Arno Pro Caption" panose="02020502040506020403" pitchFamily="18" charset="0"/>
                <a:cs typeface="Arial"/>
              </a:rPr>
              <a:t>Also </a:t>
            </a:r>
            <a:r>
              <a:rPr sz="1400" spc="-70" dirty="0">
                <a:latin typeface="Arno Pro Caption" panose="02020502040506020403" pitchFamily="18" charset="0"/>
                <a:cs typeface="Arial"/>
              </a:rPr>
              <a:t>produces </a:t>
            </a:r>
            <a:r>
              <a:rPr sz="1400" spc="-110" dirty="0">
                <a:latin typeface="Arno Pro Caption" panose="02020502040506020403" pitchFamily="18" charset="0"/>
                <a:cs typeface="Arial"/>
              </a:rPr>
              <a:t>a </a:t>
            </a:r>
            <a:r>
              <a:rPr sz="1400" spc="-15" dirty="0">
                <a:latin typeface="Arno Pro Caption" panose="02020502040506020403" pitchFamily="18" charset="0"/>
                <a:cs typeface="Arial"/>
              </a:rPr>
              <a:t>“witness”  </a:t>
            </a:r>
            <a:r>
              <a:rPr sz="1400" spc="25" dirty="0">
                <a:latin typeface="Arno Pro Caption" panose="02020502040506020403" pitchFamily="18" charset="0"/>
                <a:cs typeface="Arial"/>
              </a:rPr>
              <a:t>if </a:t>
            </a:r>
            <a:r>
              <a:rPr sz="1400" spc="-85" dirty="0">
                <a:latin typeface="Arno Pro Caption" panose="02020502040506020403" pitchFamily="18" charset="0"/>
                <a:cs typeface="Arial"/>
              </a:rPr>
              <a:t>search </a:t>
            </a:r>
            <a:r>
              <a:rPr sz="1400" spc="-70" dirty="0">
                <a:latin typeface="Arno Pro Caption" panose="02020502040506020403" pitchFamily="18" charset="0"/>
                <a:cs typeface="Arial"/>
              </a:rPr>
              <a:t>is </a:t>
            </a:r>
            <a:r>
              <a:rPr sz="1400" spc="-80" dirty="0">
                <a:latin typeface="Arno Pro Caption" panose="02020502040506020403" pitchFamily="18" charset="0"/>
                <a:cs typeface="Arial"/>
              </a:rPr>
              <a:t>successful.  </a:t>
            </a:r>
            <a:r>
              <a:rPr sz="1400" spc="-85" dirty="0">
                <a:latin typeface="Arno Pro Caption" panose="02020502040506020403" pitchFamily="18" charset="0"/>
                <a:cs typeface="Arial"/>
              </a:rPr>
              <a:t>(</a:t>
            </a:r>
            <a:r>
              <a:rPr sz="1400" i="1" spc="-85" dirty="0">
                <a:latin typeface="Arno Pro Caption" panose="02020502040506020403" pitchFamily="18" charset="0"/>
                <a:cs typeface="Arial"/>
              </a:rPr>
              <a:t>Sometimes </a:t>
            </a:r>
            <a:r>
              <a:rPr sz="1400" i="1" spc="-30" dirty="0">
                <a:latin typeface="Arno Pro Caption" panose="02020502040506020403" pitchFamily="18" charset="0"/>
                <a:cs typeface="Arial"/>
              </a:rPr>
              <a:t>this </a:t>
            </a:r>
            <a:r>
              <a:rPr sz="1400" i="1" spc="-75" dirty="0">
                <a:latin typeface="Arno Pro Caption" panose="02020502040506020403" pitchFamily="18" charset="0"/>
                <a:cs typeface="Arial"/>
              </a:rPr>
              <a:t>is </a:t>
            </a:r>
            <a:r>
              <a:rPr sz="1400" i="1" spc="-60" dirty="0">
                <a:latin typeface="Arno Pro Caption" panose="02020502040506020403" pitchFamily="18" charset="0"/>
                <a:cs typeface="Arial"/>
              </a:rPr>
              <a:t>a  separate</a:t>
            </a:r>
            <a:r>
              <a:rPr sz="1400" i="1" spc="-95" dirty="0">
                <a:latin typeface="Arno Pro Caption" panose="02020502040506020403" pitchFamily="18" charset="0"/>
                <a:cs typeface="Arial"/>
              </a:rPr>
              <a:t> </a:t>
            </a:r>
            <a:r>
              <a:rPr sz="1400" i="1" spc="-45" dirty="0">
                <a:latin typeface="Arno Pro Caption" panose="02020502040506020403" pitchFamily="18" charset="0"/>
                <a:cs typeface="Arial"/>
              </a:rPr>
              <a:t>problem.</a:t>
            </a:r>
            <a:r>
              <a:rPr sz="1400" spc="-45" dirty="0">
                <a:latin typeface="Arno Pro Caption" panose="02020502040506020403" pitchFamily="18" charset="0"/>
                <a:cs typeface="Arial"/>
              </a:rPr>
              <a:t>)</a:t>
            </a:r>
            <a:endParaRPr sz="1400" dirty="0">
              <a:latin typeface="Arno Pro Caption" panose="02020502040506020403" pitchFamily="18" charset="0"/>
              <a:cs typeface="Arial"/>
            </a:endParaRPr>
          </a:p>
        </p:txBody>
      </p:sp>
      <p:sp>
        <p:nvSpPr>
          <p:cNvPr id="11" name="object 11"/>
          <p:cNvSpPr txBox="1"/>
          <p:nvPr/>
        </p:nvSpPr>
        <p:spPr>
          <a:xfrm>
            <a:off x="4130544" y="5966842"/>
            <a:ext cx="1114666" cy="457818"/>
          </a:xfrm>
          <a:prstGeom prst="rect">
            <a:avLst/>
          </a:prstGeom>
        </p:spPr>
        <p:txBody>
          <a:bodyPr vert="horz" wrap="square" lIns="0" tIns="34290" rIns="0" bIns="0" rtlCol="0">
            <a:spAutoFit/>
          </a:bodyPr>
          <a:lstStyle>
            <a:defPPr>
              <a:defRPr lang="el-GR"/>
            </a:defPPr>
            <a:lvl1pPr marL="12700" marR="5080" indent="33020">
              <a:lnSpc>
                <a:spcPts val="1540"/>
              </a:lnSpc>
              <a:spcBef>
                <a:spcPts val="270"/>
              </a:spcBef>
              <a:defRPr sz="1600" b="1" spc="-75">
                <a:solidFill>
                  <a:srgbClr val="FFFF00"/>
                </a:solidFill>
                <a:latin typeface="Arno Pro Caption" panose="02020502040506020403" pitchFamily="18" charset="0"/>
                <a:cs typeface="Arial"/>
              </a:defRPr>
            </a:lvl1pPr>
          </a:lstStyle>
          <a:p>
            <a:r>
              <a:rPr dirty="0"/>
              <a:t>Optimization</a:t>
            </a:r>
          </a:p>
          <a:p>
            <a:r>
              <a:rPr dirty="0"/>
              <a:t>Problems</a:t>
            </a:r>
          </a:p>
        </p:txBody>
      </p:sp>
      <p:sp>
        <p:nvSpPr>
          <p:cNvPr id="12" name="object 12"/>
          <p:cNvSpPr txBox="1"/>
          <p:nvPr/>
        </p:nvSpPr>
        <p:spPr>
          <a:xfrm>
            <a:off x="5453002" y="5653840"/>
            <a:ext cx="2647389" cy="626005"/>
          </a:xfrm>
          <a:prstGeom prst="rect">
            <a:avLst/>
          </a:prstGeom>
        </p:spPr>
        <p:txBody>
          <a:bodyPr vert="horz" wrap="square" lIns="0" tIns="31115" rIns="0" bIns="0" rtlCol="0">
            <a:spAutoFit/>
          </a:bodyPr>
          <a:lstStyle/>
          <a:p>
            <a:pPr marL="127000" marR="5080" indent="-114300">
              <a:lnSpc>
                <a:spcPct val="91600"/>
              </a:lnSpc>
              <a:spcBef>
                <a:spcPts val="245"/>
              </a:spcBef>
              <a:buChar char="•"/>
              <a:tabLst>
                <a:tab pos="127000" algn="l"/>
              </a:tabLst>
            </a:pPr>
            <a:r>
              <a:rPr sz="1400" spc="-80" dirty="0">
                <a:latin typeface="Arno Pro Caption" panose="02020502040506020403" pitchFamily="18" charset="0"/>
                <a:cs typeface="Arial"/>
              </a:rPr>
              <a:t>Given </a:t>
            </a:r>
            <a:r>
              <a:rPr sz="1400" spc="-110" dirty="0">
                <a:latin typeface="Arno Pro Caption" panose="02020502040506020403" pitchFamily="18" charset="0"/>
                <a:cs typeface="Arial"/>
              </a:rPr>
              <a:t>a </a:t>
            </a:r>
            <a:r>
              <a:rPr sz="1400" spc="-60" dirty="0">
                <a:latin typeface="Arno Pro Caption" panose="02020502040506020403" pitchFamily="18" charset="0"/>
                <a:cs typeface="Arial"/>
              </a:rPr>
              <a:t>set </a:t>
            </a:r>
            <a:r>
              <a:rPr sz="1400" spc="-5" dirty="0">
                <a:latin typeface="Arno Pro Caption" panose="02020502040506020403" pitchFamily="18" charset="0"/>
                <a:cs typeface="Arial"/>
              </a:rPr>
              <a:t>of</a:t>
            </a:r>
            <a:r>
              <a:rPr sz="1400" spc="-120" dirty="0">
                <a:latin typeface="Arno Pro Caption" panose="02020502040506020403" pitchFamily="18" charset="0"/>
                <a:cs typeface="Arial"/>
              </a:rPr>
              <a:t> </a:t>
            </a:r>
            <a:r>
              <a:rPr sz="1400" spc="-60" dirty="0">
                <a:latin typeface="Arno Pro Caption" panose="02020502040506020403" pitchFamily="18" charset="0"/>
                <a:cs typeface="Arial"/>
              </a:rPr>
              <a:t>parameters  </a:t>
            </a:r>
            <a:r>
              <a:rPr sz="1400" spc="-55" dirty="0">
                <a:latin typeface="Arno Pro Caption" panose="02020502040506020403" pitchFamily="18" charset="0"/>
                <a:cs typeface="Arial"/>
              </a:rPr>
              <a:t>provides </a:t>
            </a:r>
            <a:r>
              <a:rPr sz="1400" spc="-20" dirty="0">
                <a:latin typeface="Arno Pro Caption" panose="02020502040506020403" pitchFamily="18" charset="0"/>
                <a:cs typeface="Arial"/>
              </a:rPr>
              <a:t>the “best  </a:t>
            </a:r>
            <a:r>
              <a:rPr sz="1400" spc="-45" dirty="0">
                <a:latin typeface="Arno Pro Caption" panose="02020502040506020403" pitchFamily="18" charset="0"/>
                <a:cs typeface="Arial"/>
              </a:rPr>
              <a:t>possible” </a:t>
            </a:r>
            <a:r>
              <a:rPr sz="1400" spc="-30" dirty="0">
                <a:latin typeface="Arno Pro Caption" panose="02020502040506020403" pitchFamily="18" charset="0"/>
                <a:cs typeface="Arial"/>
              </a:rPr>
              <a:t>solution  </a:t>
            </a:r>
            <a:r>
              <a:rPr sz="1400" spc="-35" dirty="0">
                <a:latin typeface="Arno Pro Caption" panose="02020502040506020403" pitchFamily="18" charset="0"/>
                <a:cs typeface="Arial"/>
              </a:rPr>
              <a:t>hopefully </a:t>
            </a:r>
            <a:r>
              <a:rPr sz="1400" dirty="0">
                <a:latin typeface="Arno Pro Caption" panose="02020502040506020403" pitchFamily="18" charset="0"/>
                <a:cs typeface="Arial"/>
              </a:rPr>
              <a:t>without  </a:t>
            </a:r>
            <a:r>
              <a:rPr sz="1400" spc="-70" dirty="0">
                <a:latin typeface="Arno Pro Caption" panose="02020502040506020403" pitchFamily="18" charset="0"/>
                <a:cs typeface="Arial"/>
              </a:rPr>
              <a:t>exhausting </a:t>
            </a:r>
            <a:r>
              <a:rPr sz="1400" spc="-30" dirty="0">
                <a:latin typeface="Arno Pro Caption" panose="02020502040506020403" pitchFamily="18" charset="0"/>
                <a:cs typeface="Arial"/>
              </a:rPr>
              <a:t>all</a:t>
            </a:r>
            <a:r>
              <a:rPr sz="1400" spc="-90" dirty="0">
                <a:latin typeface="Arno Pro Caption" panose="02020502040506020403" pitchFamily="18" charset="0"/>
                <a:cs typeface="Arial"/>
              </a:rPr>
              <a:t> </a:t>
            </a:r>
            <a:r>
              <a:rPr sz="1400" spc="-110" dirty="0">
                <a:latin typeface="Arno Pro Caption" panose="02020502040506020403" pitchFamily="18" charset="0"/>
                <a:cs typeface="Arial"/>
              </a:rPr>
              <a:t>cases.</a:t>
            </a:r>
            <a:endParaRPr sz="1400" dirty="0">
              <a:latin typeface="Arno Pro Caption" panose="02020502040506020403" pitchFamily="18" charset="0"/>
              <a:cs typeface="Arial"/>
            </a:endParaRPr>
          </a:p>
        </p:txBody>
      </p:sp>
      <p:sp>
        <p:nvSpPr>
          <p:cNvPr id="13" name="object 13"/>
          <p:cNvSpPr/>
          <p:nvPr/>
        </p:nvSpPr>
        <p:spPr>
          <a:xfrm>
            <a:off x="5638800" y="1543050"/>
            <a:ext cx="1828800" cy="457200"/>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2586037" y="3431440"/>
            <a:ext cx="1685925" cy="770083"/>
          </a:xfrm>
          <a:prstGeom prst="rect">
            <a:avLst/>
          </a:prstGeom>
          <a:solidFill>
            <a:srgbClr val="4F80BC"/>
          </a:solidFill>
        </p:spPr>
        <p:txBody>
          <a:bodyPr vert="horz" wrap="square" lIns="0" tIns="31115" rIns="0" bIns="0" rtlCol="0">
            <a:spAutoFit/>
          </a:bodyPr>
          <a:lstStyle/>
          <a:p>
            <a:pPr marL="96520" marR="252729">
              <a:lnSpc>
                <a:spcPct val="100000"/>
              </a:lnSpc>
              <a:spcBef>
                <a:spcPts val="245"/>
              </a:spcBef>
            </a:pPr>
            <a:r>
              <a:rPr sz="2400" b="1" spc="-110" dirty="0">
                <a:solidFill>
                  <a:schemeClr val="accent1">
                    <a:lumMod val="60000"/>
                    <a:lumOff val="40000"/>
                  </a:schemeClr>
                </a:solidFill>
                <a:latin typeface="Arno Pro Caption" panose="02020502040506020403" pitchFamily="18" charset="0"/>
                <a:cs typeface="Times New Roman"/>
              </a:rPr>
              <a:t>Class </a:t>
            </a:r>
            <a:r>
              <a:rPr sz="2400" b="1" spc="25" dirty="0">
                <a:solidFill>
                  <a:schemeClr val="accent1">
                    <a:lumMod val="60000"/>
                    <a:lumOff val="40000"/>
                  </a:schemeClr>
                </a:solidFill>
                <a:latin typeface="Arno Pro Caption" panose="02020502040506020403" pitchFamily="18" charset="0"/>
                <a:cs typeface="Times New Roman"/>
              </a:rPr>
              <a:t>of</a:t>
            </a:r>
            <a:r>
              <a:rPr sz="2400" b="1" spc="-75" dirty="0">
                <a:solidFill>
                  <a:schemeClr val="accent1">
                    <a:lumMod val="60000"/>
                    <a:lumOff val="40000"/>
                  </a:schemeClr>
                </a:solidFill>
                <a:latin typeface="Arno Pro Caption" panose="02020502040506020403" pitchFamily="18" charset="0"/>
                <a:cs typeface="Times New Roman"/>
              </a:rPr>
              <a:t> </a:t>
            </a:r>
            <a:r>
              <a:rPr sz="2400" b="1" spc="-60" dirty="0">
                <a:solidFill>
                  <a:schemeClr val="accent1">
                    <a:lumMod val="60000"/>
                    <a:lumOff val="40000"/>
                  </a:schemeClr>
                </a:solidFill>
                <a:latin typeface="Arno Pro Caption" panose="02020502040506020403" pitchFamily="18" charset="0"/>
                <a:cs typeface="Times New Roman"/>
              </a:rPr>
              <a:t>all  </a:t>
            </a:r>
            <a:r>
              <a:rPr sz="2400" b="1" spc="-45" dirty="0">
                <a:solidFill>
                  <a:schemeClr val="accent1">
                    <a:lumMod val="60000"/>
                    <a:lumOff val="40000"/>
                  </a:schemeClr>
                </a:solidFill>
                <a:latin typeface="Arno Pro Caption" panose="02020502040506020403" pitchFamily="18" charset="0"/>
                <a:cs typeface="Times New Roman"/>
              </a:rPr>
              <a:t>Problems</a:t>
            </a:r>
            <a:endParaRPr sz="2400" dirty="0">
              <a:solidFill>
                <a:schemeClr val="accent1">
                  <a:lumMod val="60000"/>
                  <a:lumOff val="40000"/>
                </a:schemeClr>
              </a:solidFill>
              <a:latin typeface="Arno Pro Caption" panose="02020502040506020403" pitchFamily="18" charset="0"/>
              <a:cs typeface="Times New Roman"/>
            </a:endParaRPr>
          </a:p>
        </p:txBody>
      </p:sp>
      <p:sp>
        <p:nvSpPr>
          <p:cNvPr id="15" name="object 2"/>
          <p:cNvSpPr txBox="1">
            <a:spLocks/>
          </p:cNvSpPr>
          <p:nvPr/>
        </p:nvSpPr>
        <p:spPr>
          <a:xfrm>
            <a:off x="205234" y="1264275"/>
            <a:ext cx="3655060" cy="1243289"/>
          </a:xfrm>
          <a:prstGeom prst="rect">
            <a:avLst/>
          </a:prstGeom>
        </p:spPr>
        <p:txBody>
          <a:bodyPr vert="horz" wrap="square" lIns="0" tIns="12065" rIns="0" bIns="0" rtlCol="0">
            <a:spAutoFit/>
          </a:bodyPr>
          <a:lstStyle>
            <a:lvl1pPr>
              <a:defRPr sz="3200" b="0" i="0">
                <a:solidFill>
                  <a:schemeClr val="tx1"/>
                </a:solidFill>
                <a:latin typeface="Arial"/>
                <a:ea typeface="+mj-ea"/>
                <a:cs typeface="Arial"/>
              </a:defRPr>
            </a:lvl1pPr>
          </a:lstStyle>
          <a:p>
            <a:pPr marL="12700" marR="5080">
              <a:spcBef>
                <a:spcPts val="95"/>
              </a:spcBef>
            </a:pPr>
            <a:r>
              <a:rPr lang="en-US" sz="2000" b="1" kern="0" smtClean="0">
                <a:solidFill>
                  <a:srgbClr val="943735"/>
                </a:solidFill>
                <a:latin typeface="Arno Pro Caption" panose="02020502040506020403" pitchFamily="18" charset="0"/>
                <a:cs typeface="Times New Roman"/>
              </a:rPr>
              <a:t>PROBLEM</a:t>
            </a:r>
            <a:r>
              <a:rPr lang="en-US" sz="2000" kern="0" smtClean="0">
                <a:latin typeface="Arno Pro Caption" panose="02020502040506020403" pitchFamily="18" charset="0"/>
              </a:rPr>
              <a:t>: A problem is an unsolved question  proposed to us. It contains an abstract description,  probably a real-life situation.</a:t>
            </a:r>
            <a:endParaRPr lang="en-US" sz="2000" kern="0" dirty="0">
              <a:latin typeface="Arno Pro Caption" panose="02020502040506020403" pitchFamily="18" charset="0"/>
              <a:cs typeface="Times New Roman"/>
            </a:endParaRPr>
          </a:p>
        </p:txBody>
      </p:sp>
      <p:sp>
        <p:nvSpPr>
          <p:cNvPr id="16" name="Θέση αριθμού διαφάνειας 15"/>
          <p:cNvSpPr>
            <a:spLocks noGrp="1"/>
          </p:cNvSpPr>
          <p:nvPr>
            <p:ph type="sldNum" sz="quarter" idx="10"/>
          </p:nvPr>
        </p:nvSpPr>
        <p:spPr/>
        <p:txBody>
          <a:bodyPr/>
          <a:lstStyle/>
          <a:p>
            <a:pPr>
              <a:defRPr/>
            </a:pPr>
            <a:fld id="{040FE971-55F2-49B1-BF0D-591C70A1C146}" type="slidenum">
              <a:rPr lang="en-US" smtClean="0"/>
              <a:pPr>
                <a:defRPr/>
              </a:pPr>
              <a:t>11</a:t>
            </a:fld>
            <a:endParaRPr lang="en-US" dirty="0"/>
          </a:p>
        </p:txBody>
      </p:sp>
    </p:spTree>
    <p:extLst>
      <p:ext uri="{BB962C8B-B14F-4D97-AF65-F5344CB8AC3E}">
        <p14:creationId xmlns:p14="http://schemas.microsoft.com/office/powerpoint/2010/main" val="29536198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A352D3-F643-4655-B885-87E1CF29EE0F}" type="slidenum">
              <a:rPr lang="el-GR" altLang="el-GR" sz="1400" smtClean="0">
                <a:solidFill>
                  <a:srgbClr val="3366CC"/>
                </a:solidFill>
                <a:latin typeface="Arno Pro Caption" pitchFamily="18" charset="0"/>
              </a:rPr>
              <a:pPr eaLnBrk="1" hangingPunct="1"/>
              <a:t>110</a:t>
            </a:fld>
            <a:endParaRPr lang="el-GR" altLang="el-GR" sz="1400" smtClean="0">
              <a:solidFill>
                <a:srgbClr val="3366CC"/>
              </a:solidFill>
              <a:latin typeface="Arno Pro Caption" pitchFamily="18" charset="0"/>
            </a:endParaRPr>
          </a:p>
        </p:txBody>
      </p:sp>
      <p:sp>
        <p:nvSpPr>
          <p:cNvPr id="128004" name="Rectangle 2"/>
          <p:cNvSpPr>
            <a:spLocks noGrp="1" noChangeArrowheads="1"/>
          </p:cNvSpPr>
          <p:nvPr>
            <p:ph type="title"/>
          </p:nvPr>
        </p:nvSpPr>
        <p:spPr/>
        <p:txBody>
          <a:bodyPr/>
          <a:lstStyle/>
          <a:p>
            <a:pPr eaLnBrk="1" hangingPunct="1"/>
            <a:r>
              <a:rPr lang="el-GR" altLang="el-GR" dirty="0" smtClean="0"/>
              <a:t>Κατηγορίες αλγορίθμων</a:t>
            </a:r>
            <a:endParaRPr lang="en-US" altLang="el-GR" dirty="0" smtClean="0"/>
          </a:p>
        </p:txBody>
      </p:sp>
      <p:sp>
        <p:nvSpPr>
          <p:cNvPr id="128005" name="Rectangle 3"/>
          <p:cNvSpPr>
            <a:spLocks noGrp="1" noChangeArrowheads="1"/>
          </p:cNvSpPr>
          <p:nvPr>
            <p:ph type="body" idx="1"/>
          </p:nvPr>
        </p:nvSpPr>
        <p:spPr/>
        <p:txBody>
          <a:bodyPr/>
          <a:lstStyle/>
          <a:p>
            <a:pPr eaLnBrk="1" hangingPunct="1">
              <a:buFontTx/>
              <a:buNone/>
            </a:pPr>
            <a:r>
              <a:rPr lang="el-GR" altLang="en-US" sz="2500" b="1" i="1" dirty="0" smtClean="0">
                <a:solidFill>
                  <a:srgbClr val="3028FF"/>
                </a:solidFill>
              </a:rPr>
              <a:t>	</a:t>
            </a:r>
            <a:r>
              <a:rPr lang="en-US" altLang="en-US" sz="4000" b="1" i="1" dirty="0" smtClean="0">
                <a:solidFill>
                  <a:srgbClr val="3028FF"/>
                </a:solidFill>
              </a:rPr>
              <a:t>Logarithmic</a:t>
            </a:r>
            <a:r>
              <a:rPr lang="el-GR" altLang="en-US" sz="4500" b="1" i="1" dirty="0" smtClean="0">
                <a:solidFill>
                  <a:srgbClr val="3028FF"/>
                </a:solidFill>
              </a:rPr>
              <a:t> </a:t>
            </a:r>
            <a:r>
              <a:rPr lang="en-US" altLang="en-US" sz="4500" dirty="0" smtClean="0"/>
              <a:t>:	</a:t>
            </a:r>
            <a:r>
              <a:rPr lang="en-US" altLang="en-US" sz="4400" b="1" i="1" dirty="0" smtClean="0"/>
              <a:t>O</a:t>
            </a:r>
            <a:r>
              <a:rPr lang="en-US" altLang="en-US" sz="4500" b="1" dirty="0" smtClean="0"/>
              <a:t>(</a:t>
            </a:r>
            <a:r>
              <a:rPr lang="en-US" altLang="en-US" sz="4500" b="1" dirty="0" err="1" smtClean="0"/>
              <a:t>logn</a:t>
            </a:r>
            <a:r>
              <a:rPr lang="en-US" altLang="en-US" sz="4500" b="1" dirty="0" smtClean="0"/>
              <a:t>)</a:t>
            </a:r>
            <a:endParaRPr lang="en-US" altLang="en-US" sz="4500" dirty="0" smtClean="0"/>
          </a:p>
          <a:p>
            <a:pPr lvl="1" eaLnBrk="1" hangingPunct="1">
              <a:buFontTx/>
              <a:buNone/>
            </a:pPr>
            <a:r>
              <a:rPr lang="en-US" altLang="en-US" sz="4000" b="1" i="1" dirty="0" smtClean="0">
                <a:solidFill>
                  <a:srgbClr val="FF1414"/>
                </a:solidFill>
              </a:rPr>
              <a:t>Linear</a:t>
            </a:r>
            <a:r>
              <a:rPr lang="el-GR" altLang="en-US" sz="4000" b="1" i="1" dirty="0" smtClean="0">
                <a:solidFill>
                  <a:srgbClr val="FF1414"/>
                </a:solidFill>
              </a:rPr>
              <a:t> </a:t>
            </a:r>
            <a:r>
              <a:rPr lang="en-US" altLang="en-US" sz="4000" dirty="0" smtClean="0"/>
              <a:t>:</a:t>
            </a:r>
            <a:r>
              <a:rPr lang="en-US" altLang="en-US" sz="4100" dirty="0" smtClean="0"/>
              <a:t>	</a:t>
            </a:r>
            <a:r>
              <a:rPr lang="el-GR" altLang="en-US" sz="4100" dirty="0" smtClean="0"/>
              <a:t>	</a:t>
            </a:r>
            <a:r>
              <a:rPr lang="en-US" altLang="en-US" sz="4400" b="1" i="1" dirty="0" smtClean="0"/>
              <a:t>O</a:t>
            </a:r>
            <a:r>
              <a:rPr lang="en-US" altLang="en-US" sz="4100" b="1" dirty="0" smtClean="0"/>
              <a:t>(n)</a:t>
            </a:r>
            <a:endParaRPr lang="en-US" altLang="en-US" sz="4100" dirty="0" smtClean="0"/>
          </a:p>
          <a:p>
            <a:pPr lvl="1" eaLnBrk="1" hangingPunct="1">
              <a:buFontTx/>
              <a:buNone/>
            </a:pPr>
            <a:r>
              <a:rPr lang="en-US" altLang="en-US" sz="4000" b="1" i="1" dirty="0" smtClean="0">
                <a:solidFill>
                  <a:srgbClr val="008000"/>
                </a:solidFill>
              </a:rPr>
              <a:t>Quadratic</a:t>
            </a:r>
            <a:r>
              <a:rPr lang="el-GR" altLang="en-US" sz="4000" b="1" i="1" dirty="0" smtClean="0">
                <a:solidFill>
                  <a:srgbClr val="008000"/>
                </a:solidFill>
              </a:rPr>
              <a:t> </a:t>
            </a:r>
            <a:r>
              <a:rPr lang="en-US" altLang="en-US" sz="4000" dirty="0" smtClean="0"/>
              <a:t>:</a:t>
            </a:r>
            <a:r>
              <a:rPr lang="en-US" altLang="en-US" sz="4100" dirty="0" smtClean="0"/>
              <a:t>	</a:t>
            </a:r>
            <a:r>
              <a:rPr lang="en-US" altLang="en-US" sz="4400" b="1" i="1" dirty="0" smtClean="0"/>
              <a:t>O</a:t>
            </a:r>
            <a:r>
              <a:rPr lang="en-US" altLang="en-US" sz="4100" b="1" dirty="0" smtClean="0"/>
              <a:t>(n</a:t>
            </a:r>
            <a:r>
              <a:rPr lang="en-US" altLang="en-US" sz="4100" b="1" baseline="30000" dirty="0" smtClean="0"/>
              <a:t>2</a:t>
            </a:r>
            <a:r>
              <a:rPr lang="en-US" altLang="en-US" sz="4100" b="1" dirty="0" smtClean="0"/>
              <a:t>)</a:t>
            </a:r>
            <a:endParaRPr lang="en-US" altLang="en-US" sz="4100" dirty="0" smtClean="0"/>
          </a:p>
          <a:p>
            <a:pPr lvl="1" eaLnBrk="1" hangingPunct="1">
              <a:buFontTx/>
              <a:buNone/>
            </a:pPr>
            <a:r>
              <a:rPr lang="en-US" altLang="en-US" sz="4000" b="1" i="1" dirty="0" smtClean="0"/>
              <a:t>Polynomial</a:t>
            </a:r>
            <a:r>
              <a:rPr lang="el-GR" altLang="en-US" sz="4000" b="1" i="1" dirty="0" smtClean="0"/>
              <a:t> </a:t>
            </a:r>
            <a:r>
              <a:rPr lang="en-US" altLang="en-US" sz="4000" dirty="0" smtClean="0"/>
              <a:t>:</a:t>
            </a:r>
            <a:r>
              <a:rPr lang="en-US" altLang="en-US" sz="4100" dirty="0" smtClean="0"/>
              <a:t>	</a:t>
            </a:r>
            <a:r>
              <a:rPr lang="en-US" altLang="en-US" sz="4400" b="1" i="1" dirty="0" smtClean="0"/>
              <a:t>O</a:t>
            </a:r>
            <a:r>
              <a:rPr lang="en-US" altLang="en-US" sz="4100" b="1" dirty="0" smtClean="0"/>
              <a:t>(</a:t>
            </a:r>
            <a:r>
              <a:rPr lang="en-US" altLang="en-US" sz="4100" b="1" dirty="0" err="1" smtClean="0"/>
              <a:t>n</a:t>
            </a:r>
            <a:r>
              <a:rPr lang="en-US" altLang="en-US" sz="4100" b="1" baseline="30000" dirty="0" err="1" smtClean="0"/>
              <a:t>k</a:t>
            </a:r>
            <a:r>
              <a:rPr lang="en-US" altLang="en-US" sz="4100" b="1" dirty="0" smtClean="0"/>
              <a:t>), k ≥ 1</a:t>
            </a:r>
            <a:endParaRPr lang="en-US" altLang="en-US" sz="4100" dirty="0" smtClean="0"/>
          </a:p>
          <a:p>
            <a:pPr lvl="1" eaLnBrk="1" hangingPunct="1">
              <a:buFontTx/>
              <a:buNone/>
            </a:pPr>
            <a:r>
              <a:rPr lang="en-US" altLang="en-US" sz="4000" b="1" i="1" dirty="0" smtClean="0">
                <a:solidFill>
                  <a:srgbClr val="0070C0"/>
                </a:solidFill>
              </a:rPr>
              <a:t>Exponential</a:t>
            </a:r>
            <a:r>
              <a:rPr lang="el-GR" altLang="en-US" sz="4000" b="1" i="1" dirty="0" smtClean="0">
                <a:solidFill>
                  <a:srgbClr val="0070C0"/>
                </a:solidFill>
              </a:rPr>
              <a:t> </a:t>
            </a:r>
            <a:r>
              <a:rPr lang="en-US" altLang="en-US" sz="4000" dirty="0" smtClean="0">
                <a:solidFill>
                  <a:srgbClr val="0070C0"/>
                </a:solidFill>
              </a:rPr>
              <a:t>:</a:t>
            </a:r>
            <a:r>
              <a:rPr lang="el-GR" altLang="en-US" sz="4100" dirty="0" smtClean="0"/>
              <a:t>	</a:t>
            </a:r>
            <a:r>
              <a:rPr lang="en-US" altLang="en-US" sz="4400" b="1" i="1" dirty="0" smtClean="0"/>
              <a:t>O</a:t>
            </a:r>
            <a:r>
              <a:rPr lang="en-US" altLang="en-US" sz="4100" b="1" dirty="0" smtClean="0"/>
              <a:t>(a</a:t>
            </a:r>
            <a:r>
              <a:rPr lang="en-US" altLang="en-US" sz="4100" b="1" baseline="30000" dirty="0" smtClean="0"/>
              <a:t>n</a:t>
            </a:r>
            <a:r>
              <a:rPr lang="en-US" altLang="en-US" sz="4100" b="1" dirty="0" smtClean="0"/>
              <a:t>), n &gt; 1</a:t>
            </a:r>
            <a:endParaRPr lang="en-US" altLang="en-US" sz="4100" dirty="0" smtClean="0"/>
          </a:p>
          <a:p>
            <a:pPr eaLnBrk="1" hangingPunct="1"/>
            <a:endParaRPr lang="en-US" altLang="el-GR" sz="4800" dirty="0" smtClean="0"/>
          </a:p>
        </p:txBody>
      </p:sp>
    </p:spTree>
    <p:extLst>
      <p:ext uri="{BB962C8B-B14F-4D97-AF65-F5344CB8AC3E}">
        <p14:creationId xmlns:p14="http://schemas.microsoft.com/office/powerpoint/2010/main" val="210109899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5976D2-0865-4062-A16B-6BE4DF6A4A8E}" type="slidenum">
              <a:rPr lang="el-GR" altLang="el-GR" sz="1400" smtClean="0">
                <a:solidFill>
                  <a:srgbClr val="3366CC"/>
                </a:solidFill>
                <a:latin typeface="Arno Pro Caption" pitchFamily="18" charset="0"/>
              </a:rPr>
              <a:pPr eaLnBrk="1" hangingPunct="1"/>
              <a:t>111</a:t>
            </a:fld>
            <a:endParaRPr lang="el-GR" altLang="el-GR" sz="1400" smtClean="0">
              <a:solidFill>
                <a:srgbClr val="3366CC"/>
              </a:solidFill>
              <a:latin typeface="Arno Pro Caption" pitchFamily="18" charset="0"/>
            </a:endParaRPr>
          </a:p>
        </p:txBody>
      </p:sp>
      <p:sp>
        <p:nvSpPr>
          <p:cNvPr id="129028" name="Rectangle 2"/>
          <p:cNvSpPr>
            <a:spLocks noGrp="1" noChangeArrowheads="1"/>
          </p:cNvSpPr>
          <p:nvPr>
            <p:ph type="title"/>
          </p:nvPr>
        </p:nvSpPr>
        <p:spPr/>
        <p:txBody>
          <a:bodyPr/>
          <a:lstStyle/>
          <a:p>
            <a:pPr eaLnBrk="1" hangingPunct="1"/>
            <a:r>
              <a:rPr lang="el-GR" altLang="el-GR" smtClean="0"/>
              <a:t>Παραδείγματα</a:t>
            </a:r>
          </a:p>
        </p:txBody>
      </p:sp>
      <p:sp>
        <p:nvSpPr>
          <p:cNvPr id="129029" name="Rectangle 3"/>
          <p:cNvSpPr>
            <a:spLocks noGrp="1" noChangeArrowheads="1"/>
          </p:cNvSpPr>
          <p:nvPr>
            <p:ph type="body" idx="1"/>
          </p:nvPr>
        </p:nvSpPr>
        <p:spPr/>
        <p:txBody>
          <a:bodyPr/>
          <a:lstStyle/>
          <a:p>
            <a:pPr eaLnBrk="1" hangingPunct="1"/>
            <a:r>
              <a:rPr lang="en-US" altLang="el-GR" b="1" i="1" dirty="0" smtClean="0"/>
              <a:t>O</a:t>
            </a:r>
            <a:r>
              <a:rPr lang="en-US" altLang="el-GR" b="1" dirty="0" smtClean="0"/>
              <a:t>(1) </a:t>
            </a:r>
            <a:r>
              <a:rPr lang="el-GR" altLang="el-GR" b="1" dirty="0" smtClean="0"/>
              <a:t>ή</a:t>
            </a:r>
            <a:r>
              <a:rPr lang="en-US" altLang="el-GR" b="1" dirty="0" smtClean="0"/>
              <a:t> </a:t>
            </a:r>
            <a:r>
              <a:rPr lang="en-US" altLang="el-GR" b="1" i="1" dirty="0" smtClean="0"/>
              <a:t>O</a:t>
            </a:r>
            <a:r>
              <a:rPr lang="en-US" altLang="el-GR" b="1" dirty="0" smtClean="0"/>
              <a:t>(c)</a:t>
            </a:r>
            <a:r>
              <a:rPr lang="el-GR" altLang="el-GR" b="1" dirty="0" smtClean="0"/>
              <a:t> :</a:t>
            </a:r>
            <a:r>
              <a:rPr lang="en-US" altLang="el-GR" dirty="0" smtClean="0"/>
              <a:t>  </a:t>
            </a:r>
            <a:r>
              <a:rPr lang="el-GR" altLang="el-GR" dirty="0" smtClean="0"/>
              <a:t>σταθερός ρυθμός αύξησης</a:t>
            </a:r>
          </a:p>
          <a:p>
            <a:pPr eaLnBrk="1" hangingPunct="1"/>
            <a:r>
              <a:rPr lang="en-US" altLang="el-GR" b="1" i="1" dirty="0" smtClean="0"/>
              <a:t>O</a:t>
            </a:r>
            <a:r>
              <a:rPr lang="en-US" altLang="el-GR" b="1" dirty="0" smtClean="0"/>
              <a:t>(l</a:t>
            </a:r>
            <a:r>
              <a:rPr lang="el-GR" altLang="el-GR" b="1" dirty="0" smtClean="0"/>
              <a:t>ο</a:t>
            </a:r>
            <a:r>
              <a:rPr lang="en-US" altLang="el-GR" b="1" dirty="0" err="1" smtClean="0"/>
              <a:t>gn</a:t>
            </a:r>
            <a:r>
              <a:rPr lang="en-US" altLang="el-GR" b="1" dirty="0" smtClean="0"/>
              <a:t>)</a:t>
            </a:r>
            <a:r>
              <a:rPr lang="el-GR" altLang="el-GR" b="1" dirty="0" smtClean="0"/>
              <a:t> : </a:t>
            </a:r>
            <a:r>
              <a:rPr lang="el-GR" altLang="el-GR" dirty="0" smtClean="0"/>
              <a:t>λογαριθμική αύξηση π.χ. δυαδική αναζήτηση</a:t>
            </a:r>
          </a:p>
          <a:p>
            <a:pPr eaLnBrk="1" hangingPunct="1"/>
            <a:r>
              <a:rPr lang="en-US" altLang="el-GR" b="1" i="1" dirty="0" smtClean="0"/>
              <a:t>O</a:t>
            </a:r>
            <a:r>
              <a:rPr lang="en-US" altLang="el-GR" b="1" dirty="0" smtClean="0"/>
              <a:t>(n)</a:t>
            </a:r>
            <a:r>
              <a:rPr lang="el-GR" altLang="el-GR" b="1" dirty="0" smtClean="0"/>
              <a:t> : </a:t>
            </a:r>
            <a:r>
              <a:rPr lang="el-GR" altLang="el-GR" dirty="0" smtClean="0"/>
              <a:t>γραμμική αύξηση π.χ. σειριακή αναζήτηση, οποιαδήποτε ανακύκλωση σε στοιχεία μονοδιάστατου πίνακα (άθροισμα, εκτύπωση κλπ)</a:t>
            </a:r>
          </a:p>
          <a:p>
            <a:pPr eaLnBrk="1" hangingPunct="1"/>
            <a:r>
              <a:rPr lang="en-US" altLang="el-GR" b="1" i="1" dirty="0" smtClean="0"/>
              <a:t>O</a:t>
            </a:r>
            <a:r>
              <a:rPr lang="en-US" altLang="el-GR" b="1" dirty="0" smtClean="0"/>
              <a:t>(</a:t>
            </a:r>
            <a:r>
              <a:rPr lang="en-US" altLang="el-GR" b="1" dirty="0" err="1" smtClean="0"/>
              <a:t>nl</a:t>
            </a:r>
            <a:r>
              <a:rPr lang="el-GR" altLang="el-GR" b="1" dirty="0" smtClean="0"/>
              <a:t>ο</a:t>
            </a:r>
            <a:r>
              <a:rPr lang="en-US" altLang="el-GR" b="1" dirty="0" err="1" smtClean="0"/>
              <a:t>gn</a:t>
            </a:r>
            <a:r>
              <a:rPr lang="en-US" altLang="el-GR" b="1" dirty="0" smtClean="0"/>
              <a:t>)</a:t>
            </a:r>
            <a:r>
              <a:rPr lang="el-GR" altLang="el-GR" b="1" dirty="0" smtClean="0"/>
              <a:t> : </a:t>
            </a:r>
            <a:r>
              <a:rPr lang="el-GR" altLang="el-GR" dirty="0" smtClean="0"/>
              <a:t>αλγόριθμοι ταξινόμησης που χρησιμοποιούν συγκρίσεις μεταξύ στοιχείων π.χ. </a:t>
            </a:r>
            <a:r>
              <a:rPr lang="en-US" altLang="el-GR" dirty="0" smtClean="0"/>
              <a:t>merge sort, Quicksort</a:t>
            </a:r>
            <a:endParaRPr lang="en-US" altLang="el-GR" b="1" dirty="0" smtClean="0"/>
          </a:p>
          <a:p>
            <a:pPr eaLnBrk="1" hangingPunct="1"/>
            <a:endParaRPr lang="el-GR" altLang="el-GR" dirty="0" smtClean="0"/>
          </a:p>
        </p:txBody>
      </p:sp>
    </p:spTree>
    <p:extLst>
      <p:ext uri="{BB962C8B-B14F-4D97-AF65-F5344CB8AC3E}">
        <p14:creationId xmlns:p14="http://schemas.microsoft.com/office/powerpoint/2010/main" val="209948439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698E7B-ACA6-4D9E-BD0E-62409951D055}" type="slidenum">
              <a:rPr lang="el-GR" altLang="el-GR" sz="1400" smtClean="0">
                <a:solidFill>
                  <a:srgbClr val="3366CC"/>
                </a:solidFill>
                <a:latin typeface="Arno Pro Caption" pitchFamily="18" charset="0"/>
              </a:rPr>
              <a:pPr eaLnBrk="1" hangingPunct="1"/>
              <a:t>112</a:t>
            </a:fld>
            <a:endParaRPr lang="el-GR" altLang="el-GR" sz="1400" smtClean="0">
              <a:solidFill>
                <a:srgbClr val="3366CC"/>
              </a:solidFill>
              <a:latin typeface="Arno Pro Caption" pitchFamily="18" charset="0"/>
            </a:endParaRPr>
          </a:p>
        </p:txBody>
      </p:sp>
      <p:sp>
        <p:nvSpPr>
          <p:cNvPr id="130053" name="Rectangle 3"/>
          <p:cNvSpPr>
            <a:spLocks noGrp="1" noChangeArrowheads="1"/>
          </p:cNvSpPr>
          <p:nvPr>
            <p:ph type="body" idx="1"/>
          </p:nvPr>
        </p:nvSpPr>
        <p:spPr>
          <a:xfrm>
            <a:off x="304800" y="332656"/>
            <a:ext cx="8534400" cy="5763344"/>
          </a:xfrm>
        </p:spPr>
        <p:txBody>
          <a:bodyPr/>
          <a:lstStyle/>
          <a:p>
            <a:pPr eaLnBrk="1" hangingPunct="1"/>
            <a:r>
              <a:rPr lang="en-US" altLang="el-GR" b="1" i="1" dirty="0" smtClean="0">
                <a:solidFill>
                  <a:srgbClr val="00B050"/>
                </a:solidFill>
              </a:rPr>
              <a:t>O</a:t>
            </a:r>
            <a:r>
              <a:rPr lang="en-US" altLang="el-GR" b="1" dirty="0" smtClean="0">
                <a:solidFill>
                  <a:srgbClr val="00B050"/>
                </a:solidFill>
              </a:rPr>
              <a:t>(</a:t>
            </a:r>
            <a:r>
              <a:rPr lang="en-US" altLang="el-GR" b="1" dirty="0" err="1" smtClean="0">
                <a:solidFill>
                  <a:srgbClr val="00B050"/>
                </a:solidFill>
              </a:rPr>
              <a:t>n</a:t>
            </a:r>
            <a:r>
              <a:rPr lang="en-US" altLang="el-GR" b="1" baseline="30000" dirty="0" err="1" smtClean="0">
                <a:solidFill>
                  <a:srgbClr val="00B050"/>
                </a:solidFill>
              </a:rPr>
              <a:t>k</a:t>
            </a:r>
            <a:r>
              <a:rPr lang="en-US" altLang="el-GR" b="1" dirty="0" smtClean="0">
                <a:solidFill>
                  <a:srgbClr val="00B050"/>
                </a:solidFill>
              </a:rPr>
              <a:t>)</a:t>
            </a:r>
            <a:r>
              <a:rPr lang="en-US" altLang="el-GR" b="1" dirty="0" smtClean="0"/>
              <a:t> </a:t>
            </a:r>
            <a:r>
              <a:rPr lang="el-GR" altLang="el-GR" b="1" dirty="0" smtClean="0"/>
              <a:t>: </a:t>
            </a:r>
            <a:r>
              <a:rPr lang="el-GR" altLang="el-GR" b="1" dirty="0" err="1" smtClean="0"/>
              <a:t>πολυωνυμική</a:t>
            </a:r>
            <a:r>
              <a:rPr lang="el-GR" altLang="el-GR" b="1" dirty="0" smtClean="0"/>
              <a:t> αύξηση. Ο χρόνος εκτέλεσης αυξάνεται πολύ γρήγορα, π.χ.</a:t>
            </a:r>
            <a:endParaRPr lang="en-US" altLang="el-GR" dirty="0" smtClean="0"/>
          </a:p>
          <a:p>
            <a:pPr lvl="1" eaLnBrk="1" hangingPunct="1"/>
            <a:r>
              <a:rPr lang="en-US" altLang="el-GR" dirty="0" smtClean="0"/>
              <a:t> Bubble sort (</a:t>
            </a:r>
            <a:r>
              <a:rPr lang="en-US" altLang="el-GR" b="1" i="1" dirty="0" smtClean="0"/>
              <a:t>O</a:t>
            </a:r>
            <a:r>
              <a:rPr lang="en-US" altLang="el-GR" dirty="0" smtClean="0"/>
              <a:t>(n</a:t>
            </a:r>
            <a:r>
              <a:rPr lang="en-US" altLang="el-GR" baseline="30000" dirty="0" smtClean="0"/>
              <a:t>2</a:t>
            </a:r>
            <a:r>
              <a:rPr lang="en-US" altLang="el-GR" dirty="0" smtClean="0"/>
              <a:t>)) </a:t>
            </a:r>
          </a:p>
          <a:p>
            <a:pPr lvl="1" eaLnBrk="1" hangingPunct="1"/>
            <a:r>
              <a:rPr lang="en-US" altLang="el-GR" dirty="0" smtClean="0"/>
              <a:t> Selection (exchange) sort (</a:t>
            </a:r>
            <a:r>
              <a:rPr lang="en-US" altLang="el-GR" b="1" i="1" dirty="0" smtClean="0"/>
              <a:t>O</a:t>
            </a:r>
            <a:r>
              <a:rPr lang="en-US" altLang="el-GR" dirty="0" smtClean="0"/>
              <a:t>(n</a:t>
            </a:r>
            <a:r>
              <a:rPr lang="en-US" altLang="el-GR" baseline="30000" dirty="0" smtClean="0"/>
              <a:t>2</a:t>
            </a:r>
            <a:r>
              <a:rPr lang="en-US" altLang="el-GR" dirty="0" smtClean="0"/>
              <a:t>))</a:t>
            </a:r>
          </a:p>
          <a:p>
            <a:pPr lvl="1" eaLnBrk="1" hangingPunct="1"/>
            <a:r>
              <a:rPr lang="en-US" altLang="el-GR" dirty="0" smtClean="0"/>
              <a:t> Insertion sort (</a:t>
            </a:r>
            <a:r>
              <a:rPr lang="en-US" altLang="el-GR" b="1" i="1" dirty="0" smtClean="0"/>
              <a:t>O</a:t>
            </a:r>
            <a:r>
              <a:rPr lang="en-US" altLang="el-GR" dirty="0" smtClean="0"/>
              <a:t>(n</a:t>
            </a:r>
            <a:r>
              <a:rPr lang="en-US" altLang="el-GR" baseline="30000" dirty="0" smtClean="0"/>
              <a:t>2</a:t>
            </a:r>
            <a:r>
              <a:rPr lang="en-US" altLang="el-GR" dirty="0" smtClean="0"/>
              <a:t>))</a:t>
            </a:r>
          </a:p>
          <a:p>
            <a:pPr eaLnBrk="1" hangingPunct="1"/>
            <a:r>
              <a:rPr lang="en-US" altLang="el-GR" b="1" i="1" dirty="0">
                <a:solidFill>
                  <a:srgbClr val="FF0000"/>
                </a:solidFill>
              </a:rPr>
              <a:t>O</a:t>
            </a:r>
            <a:r>
              <a:rPr lang="en-US" altLang="el-GR" b="1" dirty="0">
                <a:solidFill>
                  <a:srgbClr val="FF0000"/>
                </a:solidFill>
              </a:rPr>
              <a:t>(2</a:t>
            </a:r>
            <a:r>
              <a:rPr lang="en-US" altLang="el-GR" b="1" baseline="30000" dirty="0">
                <a:solidFill>
                  <a:srgbClr val="FF0000"/>
                </a:solidFill>
              </a:rPr>
              <a:t>n</a:t>
            </a:r>
            <a:r>
              <a:rPr lang="en-US" altLang="el-GR" b="1" dirty="0">
                <a:solidFill>
                  <a:srgbClr val="FF0000"/>
                </a:solidFill>
              </a:rPr>
              <a:t>)</a:t>
            </a:r>
            <a:r>
              <a:rPr lang="el-GR" altLang="el-GR" b="1" dirty="0"/>
              <a:t> : εκθετική αύξηση.</a:t>
            </a:r>
            <a:r>
              <a:rPr lang="en-US" altLang="el-GR" dirty="0"/>
              <a:t>  </a:t>
            </a:r>
            <a:r>
              <a:rPr lang="el-GR" altLang="el-GR" dirty="0"/>
              <a:t>Ο χρόνος εκτέλεσης αυξάνεται δραματικά καθώς αυξάνεται το πλήθος των </a:t>
            </a:r>
            <a:r>
              <a:rPr lang="el-GR" altLang="el-GR" dirty="0" err="1"/>
              <a:t>στιγμιοτύπων</a:t>
            </a:r>
            <a:r>
              <a:rPr lang="el-GR" altLang="el-GR" dirty="0"/>
              <a:t> </a:t>
            </a:r>
            <a:r>
              <a:rPr lang="en-US" altLang="el-GR" dirty="0"/>
              <a:t>n. </a:t>
            </a:r>
            <a:r>
              <a:rPr lang="el-GR" altLang="el-GR" dirty="0"/>
              <a:t>Αλγόριθμοι με τέτοια </a:t>
            </a:r>
            <a:r>
              <a:rPr lang="el-GR" altLang="el-GR" dirty="0" err="1"/>
              <a:t>ασυμπτωτική</a:t>
            </a:r>
            <a:r>
              <a:rPr lang="el-GR" altLang="el-GR" dirty="0"/>
              <a:t> πολυπλοκότητα είναι ουσιαστικά μη αποτελεσματικοί εκτός από πολύ μικρές τιμές του </a:t>
            </a:r>
            <a:r>
              <a:rPr lang="en-US" altLang="el-GR" dirty="0"/>
              <a:t>n.</a:t>
            </a:r>
          </a:p>
          <a:p>
            <a:pPr eaLnBrk="1" hangingPunct="1"/>
            <a:r>
              <a:rPr lang="en-US" altLang="el-GR" b="1" i="1" dirty="0">
                <a:solidFill>
                  <a:srgbClr val="008080"/>
                </a:solidFill>
              </a:rPr>
              <a:t>O</a:t>
            </a:r>
            <a:r>
              <a:rPr lang="en-US" altLang="el-GR" b="1" dirty="0">
                <a:solidFill>
                  <a:srgbClr val="008080"/>
                </a:solidFill>
              </a:rPr>
              <a:t>(</a:t>
            </a:r>
            <a:r>
              <a:rPr lang="en-US" altLang="el-GR" b="1" dirty="0" err="1">
                <a:solidFill>
                  <a:srgbClr val="008080"/>
                </a:solidFill>
              </a:rPr>
              <a:t>sqrt</a:t>
            </a:r>
            <a:r>
              <a:rPr lang="en-US" altLang="el-GR" b="1" dirty="0">
                <a:solidFill>
                  <a:srgbClr val="008080"/>
                </a:solidFill>
              </a:rPr>
              <a:t>(n))</a:t>
            </a:r>
            <a:endParaRPr lang="el-GR" altLang="el-GR" b="1" dirty="0">
              <a:solidFill>
                <a:srgbClr val="008080"/>
              </a:solidFill>
            </a:endParaRPr>
          </a:p>
          <a:p>
            <a:pPr eaLnBrk="1" hangingPunct="1"/>
            <a:r>
              <a:rPr lang="en-US" altLang="el-GR" b="1" i="1" dirty="0">
                <a:solidFill>
                  <a:srgbClr val="FF0000"/>
                </a:solidFill>
              </a:rPr>
              <a:t>O</a:t>
            </a:r>
            <a:r>
              <a:rPr lang="en-US" altLang="el-GR" b="1" dirty="0">
                <a:solidFill>
                  <a:srgbClr val="FF0000"/>
                </a:solidFill>
              </a:rPr>
              <a:t>(n!)</a:t>
            </a:r>
          </a:p>
          <a:p>
            <a:pPr marL="0" indent="0" eaLnBrk="1" hangingPunct="1">
              <a:buNone/>
            </a:pPr>
            <a:endParaRPr lang="el-GR" altLang="el-GR" dirty="0" smtClean="0"/>
          </a:p>
        </p:txBody>
      </p:sp>
    </p:spTree>
    <p:extLst>
      <p:ext uri="{BB962C8B-B14F-4D97-AF65-F5344CB8AC3E}">
        <p14:creationId xmlns:p14="http://schemas.microsoft.com/office/powerpoint/2010/main" val="25060364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F50BB7-258A-452F-9E8E-BB79D4A01558}" type="slidenum">
              <a:rPr lang="el-GR" altLang="el-GR" sz="1400" smtClean="0">
                <a:solidFill>
                  <a:srgbClr val="3366CC"/>
                </a:solidFill>
                <a:latin typeface="Arno Pro Caption" pitchFamily="18" charset="0"/>
              </a:rPr>
              <a:pPr eaLnBrk="1" hangingPunct="1"/>
              <a:t>113</a:t>
            </a:fld>
            <a:endParaRPr lang="el-GR" altLang="el-GR" sz="1400" smtClean="0">
              <a:solidFill>
                <a:srgbClr val="3366CC"/>
              </a:solidFill>
              <a:latin typeface="Arno Pro Caption" pitchFamily="18" charset="0"/>
            </a:endParaRPr>
          </a:p>
        </p:txBody>
      </p:sp>
      <p:sp>
        <p:nvSpPr>
          <p:cNvPr id="93186" name="Rectangle 2"/>
          <p:cNvSpPr>
            <a:spLocks noChangeArrowheads="1"/>
          </p:cNvSpPr>
          <p:nvPr/>
        </p:nvSpPr>
        <p:spPr bwMode="auto">
          <a:xfrm>
            <a:off x="1143000" y="1216025"/>
            <a:ext cx="2166938" cy="493713"/>
          </a:xfrm>
          <a:prstGeom prst="rect">
            <a:avLst/>
          </a:prstGeom>
          <a:noFill/>
          <a:ln w="9525">
            <a:noFill/>
            <a:miter lim="800000"/>
            <a:headEnd/>
            <a:tailEnd/>
          </a:ln>
          <a:effectLst/>
        </p:spPr>
        <p:txBody>
          <a:bodyPr wrap="none" lIns="0" tIns="0" rIns="0" bIns="0" anchor="ctr">
            <a:spAutoFit/>
          </a:bodyPr>
          <a:lstStyle/>
          <a:p>
            <a:pPr>
              <a:defRPr/>
            </a:pPr>
            <a:r>
              <a:rPr lang="en-US" sz="3200" dirty="0">
                <a:effectLst>
                  <a:outerShdw blurRad="38100" dist="38100" dir="2700000" algn="tl">
                    <a:srgbClr val="C0C0C0"/>
                  </a:outerShdw>
                </a:effectLst>
                <a:latin typeface="Arno Pro Caption" pitchFamily="18" charset="0"/>
              </a:rPr>
              <a:t>Tractable </a:t>
            </a:r>
            <a:r>
              <a:rPr lang="en-US" sz="3200" dirty="0">
                <a:effectLst>
                  <a:outerShdw blurRad="38100" dist="38100" dir="2700000" algn="tl">
                    <a:srgbClr val="C0C0C0"/>
                  </a:outerShdw>
                </a:effectLst>
                <a:latin typeface="Arno Pro Caption" pitchFamily="18" charset="0"/>
                <a:sym typeface="Wingdings" pitchFamily="2" charset="2"/>
              </a:rPr>
              <a:t></a:t>
            </a:r>
            <a:r>
              <a:rPr lang="en-US" sz="3200" dirty="0">
                <a:effectLst>
                  <a:outerShdw blurRad="38100" dist="38100" dir="2700000" algn="tl">
                    <a:srgbClr val="C0C0C0"/>
                  </a:outerShdw>
                </a:effectLst>
                <a:latin typeface="Arno Pro Caption" pitchFamily="18" charset="0"/>
              </a:rPr>
              <a:t> </a:t>
            </a:r>
          </a:p>
        </p:txBody>
      </p:sp>
      <p:graphicFrame>
        <p:nvGraphicFramePr>
          <p:cNvPr id="132101" name="Object 3"/>
          <p:cNvGraphicFramePr>
            <a:graphicFrameLocks noChangeAspect="1"/>
          </p:cNvGraphicFramePr>
          <p:nvPr/>
        </p:nvGraphicFramePr>
        <p:xfrm>
          <a:off x="3962400" y="1019175"/>
          <a:ext cx="4876800" cy="798513"/>
        </p:xfrm>
        <a:graphic>
          <a:graphicData uri="http://schemas.openxmlformats.org/presentationml/2006/ole">
            <mc:AlternateContent xmlns:mc="http://schemas.openxmlformats.org/markup-compatibility/2006">
              <mc:Choice xmlns:v="urn:schemas-microsoft-com:vml" Requires="v">
                <p:oleObj spid="_x0000_s145509" name="Equation" r:id="rId3" imgW="1397000" imgH="228600" progId="Equation.3">
                  <p:embed/>
                </p:oleObj>
              </mc:Choice>
              <mc:Fallback>
                <p:oleObj name="Equation" r:id="rId3" imgW="13970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019175"/>
                        <a:ext cx="4876800" cy="798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88" name="Rectangle 4"/>
          <p:cNvSpPr>
            <a:spLocks noChangeArrowheads="1"/>
          </p:cNvSpPr>
          <p:nvPr/>
        </p:nvSpPr>
        <p:spPr bwMode="auto">
          <a:xfrm>
            <a:off x="1143000" y="2387600"/>
            <a:ext cx="2568575" cy="493713"/>
          </a:xfrm>
          <a:prstGeom prst="rect">
            <a:avLst/>
          </a:prstGeom>
          <a:noFill/>
          <a:ln w="9525">
            <a:noFill/>
            <a:miter lim="800000"/>
            <a:headEnd/>
            <a:tailEnd/>
          </a:ln>
          <a:effectLst/>
        </p:spPr>
        <p:txBody>
          <a:bodyPr wrap="none" lIns="0" tIns="0" rIns="0" bIns="0" anchor="ctr">
            <a:spAutoFit/>
          </a:bodyPr>
          <a:lstStyle/>
          <a:p>
            <a:pPr>
              <a:defRPr/>
            </a:pPr>
            <a:r>
              <a:rPr lang="en-US" sz="3200">
                <a:effectLst>
                  <a:outerShdw blurRad="38100" dist="38100" dir="2700000" algn="tl">
                    <a:srgbClr val="C0C0C0"/>
                  </a:outerShdw>
                </a:effectLst>
                <a:latin typeface="Arno Pro Caption" pitchFamily="18" charset="0"/>
              </a:rPr>
              <a:t>Exponential </a:t>
            </a:r>
            <a:r>
              <a:rPr lang="en-US" sz="3200">
                <a:effectLst>
                  <a:outerShdw blurRad="38100" dist="38100" dir="2700000" algn="tl">
                    <a:srgbClr val="C0C0C0"/>
                  </a:outerShdw>
                </a:effectLst>
                <a:latin typeface="Arno Pro Caption" pitchFamily="18" charset="0"/>
                <a:sym typeface="Wingdings" pitchFamily="2" charset="2"/>
              </a:rPr>
              <a:t></a:t>
            </a:r>
            <a:r>
              <a:rPr lang="en-US" sz="3200">
                <a:effectLst>
                  <a:outerShdw blurRad="38100" dist="38100" dir="2700000" algn="tl">
                    <a:srgbClr val="C0C0C0"/>
                  </a:outerShdw>
                </a:effectLst>
                <a:latin typeface="Arno Pro Caption" pitchFamily="18" charset="0"/>
              </a:rPr>
              <a:t> </a:t>
            </a:r>
          </a:p>
        </p:txBody>
      </p:sp>
      <p:graphicFrame>
        <p:nvGraphicFramePr>
          <p:cNvPr id="132103" name="Object 5"/>
          <p:cNvGraphicFramePr>
            <a:graphicFrameLocks noChangeAspect="1"/>
          </p:cNvGraphicFramePr>
          <p:nvPr/>
        </p:nvGraphicFramePr>
        <p:xfrm>
          <a:off x="4267200" y="2162175"/>
          <a:ext cx="711200" cy="762000"/>
        </p:xfrm>
        <a:graphic>
          <a:graphicData uri="http://schemas.openxmlformats.org/presentationml/2006/ole">
            <mc:AlternateContent xmlns:mc="http://schemas.openxmlformats.org/markup-compatibility/2006">
              <mc:Choice xmlns:v="urn:schemas-microsoft-com:vml" Requires="v">
                <p:oleObj spid="_x0000_s145510" name="Equation" r:id="rId5" imgW="177646" imgH="190335" progId="Equation.3">
                  <p:embed/>
                </p:oleObj>
              </mc:Choice>
              <mc:Fallback>
                <p:oleObj name="Equation" r:id="rId5" imgW="177646" imgH="19033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162175"/>
                        <a:ext cx="7112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90" name="Rectangle 6"/>
          <p:cNvSpPr>
            <a:spLocks noChangeArrowheads="1"/>
          </p:cNvSpPr>
          <p:nvPr/>
        </p:nvSpPr>
        <p:spPr bwMode="auto">
          <a:xfrm>
            <a:off x="1143000" y="3454400"/>
            <a:ext cx="2047875" cy="493713"/>
          </a:xfrm>
          <a:prstGeom prst="rect">
            <a:avLst/>
          </a:prstGeom>
          <a:noFill/>
          <a:ln w="9525">
            <a:noFill/>
            <a:miter lim="800000"/>
            <a:headEnd/>
            <a:tailEnd/>
          </a:ln>
          <a:effectLst/>
        </p:spPr>
        <p:txBody>
          <a:bodyPr wrap="none" lIns="0" tIns="0" rIns="0" bIns="0" anchor="ctr">
            <a:spAutoFit/>
          </a:bodyPr>
          <a:lstStyle/>
          <a:p>
            <a:pPr>
              <a:defRPr/>
            </a:pPr>
            <a:r>
              <a:rPr lang="en-US" sz="3200">
                <a:effectLst>
                  <a:outerShdw blurRad="38100" dist="38100" dir="2700000" algn="tl">
                    <a:srgbClr val="C0C0C0"/>
                  </a:outerShdw>
                </a:effectLst>
                <a:latin typeface="Arno Pro Caption" pitchFamily="18" charset="0"/>
              </a:rPr>
              <a:t>Factorial </a:t>
            </a:r>
            <a:r>
              <a:rPr lang="en-US" sz="3200">
                <a:effectLst>
                  <a:outerShdw blurRad="38100" dist="38100" dir="2700000" algn="tl">
                    <a:srgbClr val="C0C0C0"/>
                  </a:outerShdw>
                </a:effectLst>
                <a:latin typeface="Arno Pro Caption" pitchFamily="18" charset="0"/>
                <a:sym typeface="Wingdings" pitchFamily="2" charset="2"/>
              </a:rPr>
              <a:t></a:t>
            </a:r>
            <a:r>
              <a:rPr lang="en-US" sz="3200">
                <a:effectLst>
                  <a:outerShdw blurRad="38100" dist="38100" dir="2700000" algn="tl">
                    <a:srgbClr val="C0C0C0"/>
                  </a:outerShdw>
                </a:effectLst>
                <a:latin typeface="Arno Pro Caption" pitchFamily="18" charset="0"/>
              </a:rPr>
              <a:t> </a:t>
            </a:r>
          </a:p>
        </p:txBody>
      </p:sp>
      <p:graphicFrame>
        <p:nvGraphicFramePr>
          <p:cNvPr id="132105" name="Object 7"/>
          <p:cNvGraphicFramePr>
            <a:graphicFrameLocks noChangeAspect="1"/>
          </p:cNvGraphicFramePr>
          <p:nvPr/>
        </p:nvGraphicFramePr>
        <p:xfrm>
          <a:off x="4191000" y="3381375"/>
          <a:ext cx="696913" cy="812800"/>
        </p:xfrm>
        <a:graphic>
          <a:graphicData uri="http://schemas.openxmlformats.org/presentationml/2006/ole">
            <mc:AlternateContent xmlns:mc="http://schemas.openxmlformats.org/markup-compatibility/2006">
              <mc:Choice xmlns:v="urn:schemas-microsoft-com:vml" Requires="v">
                <p:oleObj spid="_x0000_s145511" name="Equation" r:id="rId7" imgW="152202" imgH="177569" progId="Equation.3">
                  <p:embed/>
                </p:oleObj>
              </mc:Choice>
              <mc:Fallback>
                <p:oleObj name="Equation" r:id="rId7" imgW="152202" imgH="17756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381375"/>
                        <a:ext cx="696913"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92" name="AutoShape 8"/>
          <p:cNvSpPr>
            <a:spLocks noChangeArrowheads="1"/>
          </p:cNvSpPr>
          <p:nvPr/>
        </p:nvSpPr>
        <p:spPr bwMode="auto">
          <a:xfrm>
            <a:off x="304800" y="1143000"/>
            <a:ext cx="811213" cy="3438525"/>
          </a:xfrm>
          <a:prstGeom prst="downArrow">
            <a:avLst>
              <a:gd name="adj1" fmla="val 50000"/>
              <a:gd name="adj2" fmla="val 143705"/>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93193" name="Rectangle 9"/>
          <p:cNvSpPr>
            <a:spLocks noChangeArrowheads="1"/>
          </p:cNvSpPr>
          <p:nvPr/>
        </p:nvSpPr>
        <p:spPr bwMode="auto">
          <a:xfrm>
            <a:off x="261938" y="4886325"/>
            <a:ext cx="2276475" cy="584200"/>
          </a:xfrm>
          <a:prstGeom prst="rect">
            <a:avLst/>
          </a:prstGeom>
          <a:noFill/>
          <a:ln w="9525">
            <a:noFill/>
            <a:miter lim="800000"/>
            <a:headEnd/>
            <a:tailEnd/>
          </a:ln>
          <a:effectLst/>
        </p:spPr>
        <p:txBody>
          <a:bodyPr wrap="none">
            <a:spAutoFit/>
          </a:bodyPr>
          <a:lstStyle/>
          <a:p>
            <a:pPr algn="ctr">
              <a:defRPr/>
            </a:pPr>
            <a:r>
              <a:rPr lang="en-US" sz="3200" b="1" dirty="0">
                <a:solidFill>
                  <a:srgbClr val="CC0000"/>
                </a:solidFill>
                <a:latin typeface="Arno Pro Caption" pitchFamily="18" charset="0"/>
              </a:rPr>
              <a:t>Intractable!</a:t>
            </a:r>
          </a:p>
        </p:txBody>
      </p:sp>
    </p:spTree>
    <p:extLst>
      <p:ext uri="{BB962C8B-B14F-4D97-AF65-F5344CB8AC3E}">
        <p14:creationId xmlns:p14="http://schemas.microsoft.com/office/powerpoint/2010/main" val="287086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3192"/>
                                        </p:tgtEl>
                                        <p:attrNameLst>
                                          <p:attrName>style.visibility</p:attrName>
                                        </p:attrNameLst>
                                      </p:cBhvr>
                                      <p:to>
                                        <p:strVal val="visible"/>
                                      </p:to>
                                    </p:set>
                                    <p:anim calcmode="lin" valueType="num">
                                      <p:cBhvr additive="base">
                                        <p:cTn id="7" dur="500" fill="hold"/>
                                        <p:tgtEl>
                                          <p:spTgt spid="93192"/>
                                        </p:tgtEl>
                                        <p:attrNameLst>
                                          <p:attrName>ppt_x</p:attrName>
                                        </p:attrNameLst>
                                      </p:cBhvr>
                                      <p:tavLst>
                                        <p:tav tm="0">
                                          <p:val>
                                            <p:strVal val="#ppt_x"/>
                                          </p:val>
                                        </p:tav>
                                        <p:tav tm="100000">
                                          <p:val>
                                            <p:strVal val="#ppt_x"/>
                                          </p:val>
                                        </p:tav>
                                      </p:tavLst>
                                    </p:anim>
                                    <p:anim calcmode="lin" valueType="num">
                                      <p:cBhvr additive="base">
                                        <p:cTn id="8" dur="500" fill="hold"/>
                                        <p:tgtEl>
                                          <p:spTgt spid="9319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3193"/>
                                        </p:tgtEl>
                                        <p:attrNameLst>
                                          <p:attrName>style.visibility</p:attrName>
                                        </p:attrNameLst>
                                      </p:cBhvr>
                                      <p:to>
                                        <p:strVal val="visible"/>
                                      </p:to>
                                    </p:set>
                                    <p:anim calcmode="lin" valueType="num">
                                      <p:cBhvr additive="base">
                                        <p:cTn id="11" dur="500" fill="hold"/>
                                        <p:tgtEl>
                                          <p:spTgt spid="93193"/>
                                        </p:tgtEl>
                                        <p:attrNameLst>
                                          <p:attrName>ppt_x</p:attrName>
                                        </p:attrNameLst>
                                      </p:cBhvr>
                                      <p:tavLst>
                                        <p:tav tm="0">
                                          <p:val>
                                            <p:strVal val="#ppt_x"/>
                                          </p:val>
                                        </p:tav>
                                        <p:tav tm="100000">
                                          <p:val>
                                            <p:strVal val="#ppt_x"/>
                                          </p:val>
                                        </p:tav>
                                      </p:tavLst>
                                    </p:anim>
                                    <p:anim calcmode="lin" valueType="num">
                                      <p:cBhvr additive="base">
                                        <p:cTn id="12" dur="500" fill="hold"/>
                                        <p:tgtEl>
                                          <p:spTgt spid="931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2" grpId="0" animBg="1"/>
      <p:bldP spid="9319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F60BB7-67C7-473C-90E6-445E2DD08704}" type="slidenum">
              <a:rPr lang="el-GR" altLang="el-GR" sz="1400" smtClean="0">
                <a:solidFill>
                  <a:srgbClr val="3366CC"/>
                </a:solidFill>
                <a:latin typeface="Arno Pro Caption" pitchFamily="18" charset="0"/>
              </a:rPr>
              <a:pPr eaLnBrk="1" hangingPunct="1"/>
              <a:t>114</a:t>
            </a:fld>
            <a:endParaRPr lang="el-GR" altLang="el-GR" sz="1400" smtClean="0">
              <a:solidFill>
                <a:srgbClr val="3366CC"/>
              </a:solidFill>
              <a:latin typeface="Arno Pro Caption" pitchFamily="18" charset="0"/>
            </a:endParaRPr>
          </a:p>
        </p:txBody>
      </p:sp>
      <p:sp>
        <p:nvSpPr>
          <p:cNvPr id="133124" name="Rectangle 2"/>
          <p:cNvSpPr>
            <a:spLocks noGrp="1" noChangeArrowheads="1"/>
          </p:cNvSpPr>
          <p:nvPr>
            <p:ph type="title"/>
          </p:nvPr>
        </p:nvSpPr>
        <p:spPr/>
        <p:txBody>
          <a:bodyPr/>
          <a:lstStyle/>
          <a:p>
            <a:pPr eaLnBrk="1" hangingPunct="1"/>
            <a:r>
              <a:rPr lang="el-GR" altLang="el-GR" smtClean="0"/>
              <a:t>Ρυθμός αύξησης ορισμένων συναρτήσεων</a:t>
            </a:r>
            <a:endParaRPr lang="en-US" altLang="el-GR" smtClean="0"/>
          </a:p>
        </p:txBody>
      </p:sp>
      <p:sp>
        <p:nvSpPr>
          <p:cNvPr id="133125" name="Rectangle 3"/>
          <p:cNvSpPr>
            <a:spLocks noGrp="1" noChangeArrowheads="1"/>
          </p:cNvSpPr>
          <p:nvPr>
            <p:ph type="body" idx="1"/>
          </p:nvPr>
        </p:nvSpPr>
        <p:spPr>
          <a:xfrm>
            <a:off x="304800" y="1981200"/>
            <a:ext cx="6858000" cy="3770313"/>
          </a:xfrm>
        </p:spPr>
        <p:txBody>
          <a:bodyPr/>
          <a:lstStyle/>
          <a:p>
            <a:pPr eaLnBrk="1" hangingPunct="1">
              <a:buClr>
                <a:schemeClr val="tx1"/>
              </a:buClr>
              <a:buFontTx/>
              <a:buNone/>
            </a:pPr>
            <a:r>
              <a:rPr lang="en-US" altLang="el-GR" i="1" dirty="0" smtClean="0"/>
              <a:t>O</a:t>
            </a:r>
            <a:r>
              <a:rPr lang="en-US" altLang="el-GR" dirty="0" smtClean="0"/>
              <a:t>(log </a:t>
            </a:r>
            <a:r>
              <a:rPr lang="en-US" altLang="el-GR" i="1" dirty="0" smtClean="0"/>
              <a:t>n</a:t>
            </a:r>
            <a:r>
              <a:rPr lang="en-US" altLang="el-GR" dirty="0" smtClean="0"/>
              <a:t>), </a:t>
            </a:r>
            <a:r>
              <a:rPr lang="en-US" altLang="el-GR" i="1" dirty="0" smtClean="0"/>
              <a:t>O</a:t>
            </a:r>
            <a:r>
              <a:rPr lang="en-US" altLang="el-GR" dirty="0" smtClean="0"/>
              <a:t>(log</a:t>
            </a:r>
            <a:r>
              <a:rPr lang="en-US" altLang="el-GR" baseline="30000" dirty="0" smtClean="0"/>
              <a:t>2</a:t>
            </a:r>
            <a:r>
              <a:rPr lang="en-US" altLang="el-GR" i="1" dirty="0" smtClean="0"/>
              <a:t>n</a:t>
            </a:r>
            <a:r>
              <a:rPr lang="en-US" altLang="el-GR" dirty="0" smtClean="0"/>
              <a:t>), </a:t>
            </a:r>
            <a:r>
              <a:rPr lang="en-US" altLang="el-GR" i="1" dirty="0" smtClean="0"/>
              <a:t>O</a:t>
            </a:r>
            <a:r>
              <a:rPr lang="en-US" altLang="el-GR" dirty="0" smtClean="0"/>
              <a:t>(</a:t>
            </a:r>
            <a:r>
              <a:rPr lang="en-US" altLang="el-GR" i="1" dirty="0" smtClean="0"/>
              <a:t>n</a:t>
            </a:r>
            <a:r>
              <a:rPr lang="en-US" altLang="el-GR" baseline="30000" dirty="0" smtClean="0"/>
              <a:t>0.5</a:t>
            </a:r>
            <a:r>
              <a:rPr lang="en-US" altLang="el-GR" dirty="0" smtClean="0"/>
              <a:t>), </a:t>
            </a:r>
            <a:r>
              <a:rPr lang="en-US" altLang="el-GR" i="1" dirty="0" smtClean="0"/>
              <a:t>O</a:t>
            </a:r>
            <a:r>
              <a:rPr lang="en-US" altLang="el-GR" dirty="0" smtClean="0"/>
              <a:t>(</a:t>
            </a:r>
            <a:r>
              <a:rPr lang="en-US" altLang="el-GR" i="1" dirty="0" smtClean="0"/>
              <a:t>n</a:t>
            </a:r>
            <a:r>
              <a:rPr lang="en-US" altLang="el-GR" dirty="0" smtClean="0"/>
              <a:t>),</a:t>
            </a:r>
          </a:p>
          <a:p>
            <a:pPr eaLnBrk="1" hangingPunct="1">
              <a:buClr>
                <a:schemeClr val="tx1"/>
              </a:buClr>
              <a:buFontTx/>
              <a:buNone/>
            </a:pPr>
            <a:r>
              <a:rPr lang="en-US" altLang="el-GR" i="1" dirty="0" smtClean="0"/>
              <a:t>O</a:t>
            </a:r>
            <a:r>
              <a:rPr lang="en-US" altLang="el-GR" dirty="0" smtClean="0"/>
              <a:t>(</a:t>
            </a:r>
            <a:r>
              <a:rPr lang="en-US" altLang="el-GR" i="1" dirty="0" smtClean="0"/>
              <a:t>n</a:t>
            </a:r>
            <a:r>
              <a:rPr lang="en-US" altLang="el-GR" dirty="0" smtClean="0"/>
              <a:t> log </a:t>
            </a:r>
            <a:r>
              <a:rPr lang="en-US" altLang="el-GR" i="1" dirty="0" smtClean="0"/>
              <a:t>n</a:t>
            </a:r>
            <a:r>
              <a:rPr lang="en-US" altLang="el-GR" dirty="0" smtClean="0"/>
              <a:t>), </a:t>
            </a:r>
            <a:r>
              <a:rPr lang="en-US" altLang="el-GR" i="1" dirty="0" smtClean="0"/>
              <a:t>O</a:t>
            </a:r>
            <a:r>
              <a:rPr lang="en-US" altLang="el-GR" dirty="0" smtClean="0"/>
              <a:t>(</a:t>
            </a:r>
            <a:r>
              <a:rPr lang="en-US" altLang="el-GR" i="1" dirty="0" smtClean="0"/>
              <a:t>n</a:t>
            </a:r>
            <a:r>
              <a:rPr lang="en-US" altLang="el-GR" baseline="30000" dirty="0" smtClean="0"/>
              <a:t>1.5</a:t>
            </a:r>
            <a:r>
              <a:rPr lang="en-US" altLang="el-GR" dirty="0" smtClean="0"/>
              <a:t>), </a:t>
            </a:r>
            <a:r>
              <a:rPr lang="en-US" altLang="el-GR" i="1" dirty="0" smtClean="0"/>
              <a:t>O</a:t>
            </a:r>
            <a:r>
              <a:rPr lang="en-US" altLang="el-GR" dirty="0" smtClean="0"/>
              <a:t>(</a:t>
            </a:r>
            <a:r>
              <a:rPr lang="en-US" altLang="el-GR" i="1" dirty="0" smtClean="0"/>
              <a:t>n</a:t>
            </a:r>
            <a:r>
              <a:rPr lang="en-US" altLang="el-GR" dirty="0" smtClean="0"/>
              <a:t> log</a:t>
            </a:r>
            <a:r>
              <a:rPr lang="en-US" altLang="el-GR" baseline="30000" dirty="0" smtClean="0"/>
              <a:t>2</a:t>
            </a:r>
            <a:r>
              <a:rPr lang="en-US" altLang="el-GR" i="1" dirty="0" smtClean="0"/>
              <a:t>n</a:t>
            </a:r>
            <a:r>
              <a:rPr lang="en-US" altLang="el-GR" dirty="0" smtClean="0"/>
              <a:t>), </a:t>
            </a:r>
            <a:r>
              <a:rPr lang="en-US" altLang="el-GR" i="1" dirty="0" smtClean="0"/>
              <a:t>O</a:t>
            </a:r>
            <a:r>
              <a:rPr lang="en-US" altLang="el-GR" dirty="0" smtClean="0"/>
              <a:t>(</a:t>
            </a:r>
            <a:r>
              <a:rPr lang="en-US" altLang="el-GR" i="1" dirty="0" smtClean="0"/>
              <a:t>n</a:t>
            </a:r>
            <a:r>
              <a:rPr lang="en-US" altLang="el-GR" baseline="30000" dirty="0" smtClean="0"/>
              <a:t>2</a:t>
            </a:r>
            <a:r>
              <a:rPr lang="en-US" altLang="el-GR" dirty="0" smtClean="0"/>
              <a:t>),</a:t>
            </a:r>
          </a:p>
          <a:p>
            <a:pPr eaLnBrk="1" hangingPunct="1">
              <a:buClr>
                <a:schemeClr val="tx1"/>
              </a:buClr>
              <a:buFontTx/>
              <a:buNone/>
            </a:pPr>
            <a:r>
              <a:rPr lang="en-US" altLang="el-GR" i="1" dirty="0" smtClean="0"/>
              <a:t>O</a:t>
            </a:r>
            <a:r>
              <a:rPr lang="en-US" altLang="el-GR" dirty="0" smtClean="0"/>
              <a:t>(</a:t>
            </a:r>
            <a:r>
              <a:rPr lang="en-US" altLang="el-GR" i="1" dirty="0" smtClean="0"/>
              <a:t>n</a:t>
            </a:r>
            <a:r>
              <a:rPr lang="en-US" altLang="el-GR" baseline="30000" dirty="0" smtClean="0"/>
              <a:t>3</a:t>
            </a:r>
            <a:r>
              <a:rPr lang="en-US" altLang="el-GR" dirty="0" smtClean="0"/>
              <a:t>), </a:t>
            </a:r>
            <a:r>
              <a:rPr lang="en-US" altLang="el-GR" i="1" dirty="0" smtClean="0"/>
              <a:t>O</a:t>
            </a:r>
            <a:r>
              <a:rPr lang="en-US" altLang="el-GR" dirty="0" smtClean="0"/>
              <a:t>(</a:t>
            </a:r>
            <a:r>
              <a:rPr lang="en-US" altLang="el-GR" i="1" dirty="0" smtClean="0"/>
              <a:t>n</a:t>
            </a:r>
            <a:r>
              <a:rPr lang="en-US" altLang="el-GR" baseline="30000" dirty="0" smtClean="0"/>
              <a:t>4</a:t>
            </a:r>
            <a:r>
              <a:rPr lang="en-US" altLang="el-GR" dirty="0" smtClean="0"/>
              <a:t>)</a:t>
            </a:r>
          </a:p>
          <a:p>
            <a:pPr eaLnBrk="1" hangingPunct="1">
              <a:buClr>
                <a:schemeClr val="tx1"/>
              </a:buClr>
              <a:buFontTx/>
              <a:buNone/>
            </a:pPr>
            <a:endParaRPr lang="el-GR" altLang="el-GR" dirty="0" smtClean="0"/>
          </a:p>
          <a:p>
            <a:pPr eaLnBrk="1" hangingPunct="1">
              <a:buClr>
                <a:schemeClr val="tx1"/>
              </a:buClr>
              <a:buFontTx/>
              <a:buNone/>
            </a:pPr>
            <a:endParaRPr lang="en-US" altLang="el-GR" dirty="0" smtClean="0"/>
          </a:p>
          <a:p>
            <a:pPr eaLnBrk="1" hangingPunct="1">
              <a:buClr>
                <a:schemeClr val="tx1"/>
              </a:buClr>
              <a:buFontTx/>
              <a:buNone/>
            </a:pPr>
            <a:r>
              <a:rPr lang="en-US" altLang="el-GR" i="1" dirty="0" smtClean="0"/>
              <a:t>O</a:t>
            </a:r>
            <a:r>
              <a:rPr lang="en-US" altLang="el-GR" dirty="0" smtClean="0"/>
              <a:t>(</a:t>
            </a:r>
            <a:r>
              <a:rPr lang="en-US" altLang="el-GR" i="1" dirty="0" err="1" smtClean="0"/>
              <a:t>n</a:t>
            </a:r>
            <a:r>
              <a:rPr lang="en-US" altLang="el-GR" baseline="30000" dirty="0" err="1" smtClean="0"/>
              <a:t>log</a:t>
            </a:r>
            <a:r>
              <a:rPr lang="en-US" altLang="el-GR" baseline="30000" dirty="0" smtClean="0"/>
              <a:t> </a:t>
            </a:r>
            <a:r>
              <a:rPr lang="en-US" altLang="el-GR" i="1" baseline="30000" dirty="0" smtClean="0"/>
              <a:t>n</a:t>
            </a:r>
            <a:r>
              <a:rPr lang="en-US" altLang="el-GR" dirty="0" smtClean="0"/>
              <a:t>), </a:t>
            </a:r>
            <a:r>
              <a:rPr lang="en-US" altLang="el-GR" i="1" dirty="0" smtClean="0"/>
              <a:t>O</a:t>
            </a:r>
            <a:r>
              <a:rPr lang="en-US" altLang="el-GR" dirty="0" smtClean="0"/>
              <a:t>(2</a:t>
            </a:r>
            <a:r>
              <a:rPr lang="en-US" altLang="el-GR" i="1" baseline="30000" dirty="0" smtClean="0"/>
              <a:t>n</a:t>
            </a:r>
            <a:r>
              <a:rPr lang="en-US" altLang="el-GR" dirty="0" smtClean="0"/>
              <a:t>), </a:t>
            </a:r>
            <a:r>
              <a:rPr lang="en-US" altLang="el-GR" i="1" dirty="0" smtClean="0"/>
              <a:t>O</a:t>
            </a:r>
            <a:r>
              <a:rPr lang="en-US" altLang="el-GR" dirty="0" smtClean="0"/>
              <a:t>(3</a:t>
            </a:r>
            <a:r>
              <a:rPr lang="en-US" altLang="el-GR" i="1" baseline="30000" dirty="0" smtClean="0"/>
              <a:t>n</a:t>
            </a:r>
            <a:r>
              <a:rPr lang="en-US" altLang="el-GR" dirty="0" smtClean="0"/>
              <a:t>), </a:t>
            </a:r>
            <a:r>
              <a:rPr lang="en-US" altLang="el-GR" i="1" dirty="0" smtClean="0"/>
              <a:t>O</a:t>
            </a:r>
            <a:r>
              <a:rPr lang="en-US" altLang="el-GR" dirty="0" smtClean="0"/>
              <a:t>(4</a:t>
            </a:r>
            <a:r>
              <a:rPr lang="en-US" altLang="el-GR" i="1" baseline="30000" dirty="0" smtClean="0"/>
              <a:t>n</a:t>
            </a:r>
            <a:r>
              <a:rPr lang="en-US" altLang="el-GR" dirty="0" smtClean="0"/>
              <a:t>), </a:t>
            </a:r>
            <a:r>
              <a:rPr lang="en-US" altLang="el-GR" i="1" dirty="0" smtClean="0"/>
              <a:t>O</a:t>
            </a:r>
            <a:r>
              <a:rPr lang="en-US" altLang="el-GR" dirty="0" smtClean="0"/>
              <a:t>(</a:t>
            </a:r>
            <a:r>
              <a:rPr lang="en-US" altLang="el-GR" i="1" dirty="0" err="1" smtClean="0"/>
              <a:t>n</a:t>
            </a:r>
            <a:r>
              <a:rPr lang="en-US" altLang="el-GR" i="1" baseline="30000" dirty="0" err="1" smtClean="0"/>
              <a:t>n</a:t>
            </a:r>
            <a:r>
              <a:rPr lang="en-US" altLang="el-GR" dirty="0" smtClean="0"/>
              <a:t>),</a:t>
            </a:r>
          </a:p>
          <a:p>
            <a:pPr eaLnBrk="1" hangingPunct="1">
              <a:buClr>
                <a:schemeClr val="tx1"/>
              </a:buClr>
              <a:buFontTx/>
              <a:buNone/>
            </a:pPr>
            <a:r>
              <a:rPr lang="en-US" altLang="el-GR" i="1" dirty="0" smtClean="0"/>
              <a:t>O</a:t>
            </a:r>
            <a:r>
              <a:rPr lang="en-US" altLang="el-GR" dirty="0" smtClean="0"/>
              <a:t>(</a:t>
            </a:r>
            <a:r>
              <a:rPr lang="en-US" altLang="el-GR" i="1" dirty="0" smtClean="0"/>
              <a:t>n</a:t>
            </a:r>
            <a:r>
              <a:rPr lang="en-US" altLang="el-GR" dirty="0" smtClean="0"/>
              <a:t>!)</a:t>
            </a:r>
          </a:p>
        </p:txBody>
      </p:sp>
      <p:sp>
        <p:nvSpPr>
          <p:cNvPr id="133126" name="AutoShape 4"/>
          <p:cNvSpPr>
            <a:spLocks/>
          </p:cNvSpPr>
          <p:nvPr/>
        </p:nvSpPr>
        <p:spPr bwMode="auto">
          <a:xfrm>
            <a:off x="7391400" y="4283075"/>
            <a:ext cx="381000" cy="2041525"/>
          </a:xfrm>
          <a:prstGeom prst="rightBrace">
            <a:avLst>
              <a:gd name="adj1" fmla="val 44653"/>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33127" name="AutoShape 5"/>
          <p:cNvSpPr>
            <a:spLocks/>
          </p:cNvSpPr>
          <p:nvPr/>
        </p:nvSpPr>
        <p:spPr bwMode="auto">
          <a:xfrm>
            <a:off x="7391400" y="1844675"/>
            <a:ext cx="381000" cy="2057400"/>
          </a:xfrm>
          <a:prstGeom prst="rightBrace">
            <a:avLst>
              <a:gd name="adj1" fmla="val 45000"/>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33128" name="Text Box 6"/>
          <p:cNvSpPr txBox="1">
            <a:spLocks noChangeArrowheads="1"/>
          </p:cNvSpPr>
          <p:nvPr/>
        </p:nvSpPr>
        <p:spPr bwMode="auto">
          <a:xfrm rot="5400000">
            <a:off x="7285038" y="4794250"/>
            <a:ext cx="19208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ltLang="el-GR" sz="2800">
                <a:solidFill>
                  <a:schemeClr val="tx2"/>
                </a:solidFill>
                <a:latin typeface="Arno Pro Caption" pitchFamily="18" charset="0"/>
              </a:rPr>
              <a:t>Exponential</a:t>
            </a:r>
          </a:p>
          <a:p>
            <a:pPr algn="ctr">
              <a:lnSpc>
                <a:spcPct val="90000"/>
              </a:lnSpc>
            </a:pPr>
            <a:r>
              <a:rPr lang="en-US" altLang="el-GR" sz="2800">
                <a:solidFill>
                  <a:schemeClr val="tx2"/>
                </a:solidFill>
                <a:latin typeface="Arno Pro Caption" pitchFamily="18" charset="0"/>
              </a:rPr>
              <a:t>Functions</a:t>
            </a:r>
          </a:p>
        </p:txBody>
      </p:sp>
      <p:sp>
        <p:nvSpPr>
          <p:cNvPr id="133129" name="Text Box 7"/>
          <p:cNvSpPr txBox="1">
            <a:spLocks noChangeArrowheads="1"/>
          </p:cNvSpPr>
          <p:nvPr/>
        </p:nvSpPr>
        <p:spPr bwMode="auto">
          <a:xfrm rot="5400000">
            <a:off x="7336632" y="2361406"/>
            <a:ext cx="18684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ltLang="el-GR" sz="2800">
                <a:solidFill>
                  <a:schemeClr val="tx2"/>
                </a:solidFill>
                <a:latin typeface="Arno Pro Caption" pitchFamily="18" charset="0"/>
              </a:rPr>
              <a:t>Polynomial</a:t>
            </a:r>
          </a:p>
          <a:p>
            <a:pPr algn="ctr">
              <a:lnSpc>
                <a:spcPct val="90000"/>
              </a:lnSpc>
            </a:pPr>
            <a:r>
              <a:rPr lang="en-US" altLang="el-GR" sz="2800">
                <a:solidFill>
                  <a:schemeClr val="tx2"/>
                </a:solidFill>
                <a:latin typeface="Arno Pro Caption" pitchFamily="18" charset="0"/>
              </a:rPr>
              <a:t>Functions</a:t>
            </a:r>
          </a:p>
        </p:txBody>
      </p:sp>
    </p:spTree>
    <p:extLst>
      <p:ext uri="{BB962C8B-B14F-4D97-AF65-F5344CB8AC3E}">
        <p14:creationId xmlns:p14="http://schemas.microsoft.com/office/powerpoint/2010/main" val="352490991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B6C6C5-C13E-4DE5-8330-3B8EDFDD2FF3}" type="slidenum">
              <a:rPr lang="el-GR" altLang="el-GR" sz="1400" smtClean="0">
                <a:solidFill>
                  <a:srgbClr val="3366CC"/>
                </a:solidFill>
                <a:latin typeface="Arno Pro Caption" pitchFamily="18" charset="0"/>
              </a:rPr>
              <a:pPr eaLnBrk="1" hangingPunct="1"/>
              <a:t>115</a:t>
            </a:fld>
            <a:endParaRPr lang="el-GR" altLang="el-GR" sz="1400" smtClean="0">
              <a:solidFill>
                <a:srgbClr val="3366CC"/>
              </a:solidFill>
              <a:latin typeface="Arno Pro Caption" pitchFamily="18" charset="0"/>
            </a:endParaRPr>
          </a:p>
        </p:txBody>
      </p:sp>
      <p:sp>
        <p:nvSpPr>
          <p:cNvPr id="95236" name="Rectangle 2"/>
          <p:cNvSpPr>
            <a:spLocks noGrp="1" noChangeArrowheads="1"/>
          </p:cNvSpPr>
          <p:nvPr>
            <p:ph type="title"/>
          </p:nvPr>
        </p:nvSpPr>
        <p:spPr/>
        <p:txBody>
          <a:bodyPr/>
          <a:lstStyle/>
          <a:p>
            <a:pPr eaLnBrk="1" hangingPunct="1"/>
            <a:r>
              <a:rPr lang="el-GR" altLang="el-GR" dirty="0" smtClean="0"/>
              <a:t>Ιδιότητες</a:t>
            </a:r>
            <a:r>
              <a:rPr lang="en-US" altLang="el-GR" dirty="0" smtClean="0"/>
              <a:t> </a:t>
            </a:r>
            <a:r>
              <a:rPr lang="el-GR" altLang="el-GR" dirty="0" err="1" smtClean="0"/>
              <a:t>Ασυμπτωτικής</a:t>
            </a:r>
            <a:r>
              <a:rPr lang="el-GR" altLang="el-GR" dirty="0" smtClean="0"/>
              <a:t> Πολυπλοκότητας</a:t>
            </a:r>
            <a:endParaRPr lang="en-US" altLang="el-GR" dirty="0" smtClean="0"/>
          </a:p>
        </p:txBody>
      </p:sp>
      <p:sp>
        <p:nvSpPr>
          <p:cNvPr id="95237" name="Rectangle 3"/>
          <p:cNvSpPr>
            <a:spLocks noGrp="1" noChangeArrowheads="1"/>
          </p:cNvSpPr>
          <p:nvPr>
            <p:ph type="body" idx="1"/>
          </p:nvPr>
        </p:nvSpPr>
        <p:spPr/>
        <p:txBody>
          <a:bodyPr/>
          <a:lstStyle/>
          <a:p>
            <a:pPr eaLnBrk="1" hangingPunct="1">
              <a:lnSpc>
                <a:spcPct val="120000"/>
              </a:lnSpc>
            </a:pPr>
            <a:r>
              <a:rPr lang="en-US" altLang="el-GR" dirty="0" smtClean="0"/>
              <a:t>c · O</a:t>
            </a:r>
            <a:r>
              <a:rPr lang="el-GR" altLang="el-GR" dirty="0" smtClean="0"/>
              <a:t> </a:t>
            </a:r>
            <a:r>
              <a:rPr lang="en-US" altLang="el-GR" dirty="0" smtClean="0"/>
              <a:t>(T</a:t>
            </a:r>
            <a:r>
              <a:rPr lang="en-US" altLang="el-GR" baseline="-25000" dirty="0" smtClean="0"/>
              <a:t>A</a:t>
            </a:r>
            <a:r>
              <a:rPr lang="en-US" altLang="el-GR" dirty="0" smtClean="0"/>
              <a:t>(n)) =</a:t>
            </a:r>
            <a:r>
              <a:rPr lang="en-US" altLang="el-GR" b="1" dirty="0" smtClean="0">
                <a:sym typeface="Symbol" pitchFamily="18" charset="2"/>
              </a:rPr>
              <a:t> </a:t>
            </a:r>
            <a:r>
              <a:rPr lang="en-US" altLang="el-GR" dirty="0" smtClean="0"/>
              <a:t>O</a:t>
            </a:r>
            <a:r>
              <a:rPr lang="el-GR" altLang="el-GR" dirty="0" smtClean="0"/>
              <a:t> </a:t>
            </a:r>
            <a:r>
              <a:rPr lang="en-US" altLang="el-GR" dirty="0" smtClean="0"/>
              <a:t>(T</a:t>
            </a:r>
            <a:r>
              <a:rPr lang="en-US" altLang="el-GR" baseline="-25000" dirty="0" smtClean="0"/>
              <a:t>A</a:t>
            </a:r>
            <a:r>
              <a:rPr lang="en-US" altLang="el-GR" dirty="0" smtClean="0"/>
              <a:t>(n)) </a:t>
            </a:r>
          </a:p>
          <a:p>
            <a:pPr eaLnBrk="1" hangingPunct="1">
              <a:lnSpc>
                <a:spcPct val="120000"/>
              </a:lnSpc>
            </a:pPr>
            <a:r>
              <a:rPr lang="en-US" altLang="el-GR" dirty="0" smtClean="0"/>
              <a:t>O</a:t>
            </a:r>
            <a:r>
              <a:rPr lang="el-GR" altLang="el-GR" dirty="0" smtClean="0"/>
              <a:t> </a:t>
            </a:r>
            <a:r>
              <a:rPr lang="en-US" altLang="el-GR" dirty="0" smtClean="0"/>
              <a:t>(O</a:t>
            </a:r>
            <a:r>
              <a:rPr lang="el-GR" altLang="el-GR" dirty="0" smtClean="0"/>
              <a:t> </a:t>
            </a:r>
            <a:r>
              <a:rPr lang="en-US" altLang="el-GR" dirty="0" smtClean="0"/>
              <a:t>(T</a:t>
            </a:r>
            <a:r>
              <a:rPr lang="en-US" altLang="el-GR" baseline="-25000" dirty="0" smtClean="0"/>
              <a:t>A</a:t>
            </a:r>
            <a:r>
              <a:rPr lang="en-US" altLang="el-GR" dirty="0" smtClean="0"/>
              <a:t>(n)) ) = O</a:t>
            </a:r>
            <a:r>
              <a:rPr lang="el-GR" altLang="el-GR" dirty="0" smtClean="0"/>
              <a:t> </a:t>
            </a:r>
            <a:r>
              <a:rPr lang="en-US" altLang="el-GR" dirty="0" smtClean="0"/>
              <a:t>(T</a:t>
            </a:r>
            <a:r>
              <a:rPr lang="en-US" altLang="el-GR" baseline="-25000" dirty="0" smtClean="0"/>
              <a:t>A</a:t>
            </a:r>
            <a:r>
              <a:rPr lang="en-US" altLang="el-GR" dirty="0" smtClean="0"/>
              <a:t>(n)) </a:t>
            </a:r>
          </a:p>
          <a:p>
            <a:pPr eaLnBrk="1" hangingPunct="1">
              <a:lnSpc>
                <a:spcPct val="120000"/>
              </a:lnSpc>
            </a:pPr>
            <a:r>
              <a:rPr lang="en-US" altLang="el-GR" dirty="0" smtClean="0"/>
              <a:t>O</a:t>
            </a:r>
            <a:r>
              <a:rPr lang="el-GR" altLang="el-GR" dirty="0" smtClean="0"/>
              <a:t> </a:t>
            </a:r>
            <a:r>
              <a:rPr lang="en-US" altLang="el-GR" dirty="0" smtClean="0"/>
              <a:t>(T</a:t>
            </a:r>
            <a:r>
              <a:rPr lang="en-US" altLang="el-GR" baseline="-25000" dirty="0" smtClean="0"/>
              <a:t>A</a:t>
            </a:r>
            <a:r>
              <a:rPr lang="en-US" altLang="el-GR" dirty="0" smtClean="0"/>
              <a:t>(n)) · O</a:t>
            </a:r>
            <a:r>
              <a:rPr lang="el-GR" altLang="el-GR" dirty="0" smtClean="0"/>
              <a:t> </a:t>
            </a:r>
            <a:r>
              <a:rPr lang="en-US" altLang="el-GR" dirty="0" smtClean="0"/>
              <a:t>(T</a:t>
            </a:r>
            <a:r>
              <a:rPr lang="en-US" altLang="el-GR" baseline="-25000" dirty="0" smtClean="0"/>
              <a:t>B</a:t>
            </a:r>
            <a:r>
              <a:rPr lang="en-US" altLang="el-GR" dirty="0" smtClean="0"/>
              <a:t>(n)) =</a:t>
            </a:r>
            <a:r>
              <a:rPr lang="el-GR" altLang="el-GR" b="1" dirty="0" smtClean="0">
                <a:sym typeface="Symbol" pitchFamily="18" charset="2"/>
              </a:rPr>
              <a:t> </a:t>
            </a:r>
            <a:r>
              <a:rPr lang="el-GR" altLang="el-GR" dirty="0" smtClean="0">
                <a:sym typeface="Symbol" pitchFamily="18" charset="2"/>
              </a:rPr>
              <a:t>Ο (</a:t>
            </a:r>
            <a:r>
              <a:rPr lang="en-US" altLang="el-GR" dirty="0" smtClean="0"/>
              <a:t>T</a:t>
            </a:r>
            <a:r>
              <a:rPr lang="en-US" altLang="el-GR" baseline="-25000" dirty="0" smtClean="0"/>
              <a:t>A</a:t>
            </a:r>
            <a:r>
              <a:rPr lang="en-US" altLang="el-GR" dirty="0" smtClean="0"/>
              <a:t>(n)</a:t>
            </a:r>
            <a:r>
              <a:rPr lang="el-GR" altLang="el-GR" dirty="0" smtClean="0"/>
              <a:t> </a:t>
            </a:r>
            <a:r>
              <a:rPr lang="en-US" altLang="el-GR" dirty="0" smtClean="0"/>
              <a:t>·</a:t>
            </a:r>
            <a:r>
              <a:rPr lang="el-GR" altLang="el-GR" dirty="0" smtClean="0"/>
              <a:t> </a:t>
            </a:r>
            <a:r>
              <a:rPr lang="en-US" altLang="el-GR" dirty="0" smtClean="0"/>
              <a:t>T</a:t>
            </a:r>
            <a:r>
              <a:rPr lang="en-US" altLang="el-GR" baseline="-25000" dirty="0" smtClean="0"/>
              <a:t>B</a:t>
            </a:r>
            <a:r>
              <a:rPr lang="en-US" altLang="el-GR" dirty="0" smtClean="0"/>
              <a:t>(n)</a:t>
            </a:r>
            <a:r>
              <a:rPr lang="el-GR" altLang="el-GR" dirty="0" smtClean="0"/>
              <a:t>)</a:t>
            </a:r>
          </a:p>
          <a:p>
            <a:pPr eaLnBrk="1" hangingPunct="1">
              <a:lnSpc>
                <a:spcPct val="120000"/>
              </a:lnSpc>
            </a:pPr>
            <a:r>
              <a:rPr lang="en-US" altLang="el-GR" dirty="0" smtClean="0"/>
              <a:t>O</a:t>
            </a:r>
            <a:r>
              <a:rPr lang="el-GR" altLang="el-GR" dirty="0" smtClean="0"/>
              <a:t> </a:t>
            </a:r>
            <a:r>
              <a:rPr lang="en-US" altLang="el-GR" dirty="0" smtClean="0"/>
              <a:t>(T</a:t>
            </a:r>
            <a:r>
              <a:rPr lang="en-US" altLang="el-GR" baseline="-25000" dirty="0" smtClean="0"/>
              <a:t>A</a:t>
            </a:r>
            <a:r>
              <a:rPr lang="en-US" altLang="el-GR" dirty="0" smtClean="0"/>
              <a:t>(n)) </a:t>
            </a:r>
            <a:r>
              <a:rPr lang="el-GR" altLang="el-GR" dirty="0" smtClean="0"/>
              <a:t>+</a:t>
            </a:r>
            <a:r>
              <a:rPr lang="en-US" altLang="el-GR" dirty="0" smtClean="0"/>
              <a:t> O</a:t>
            </a:r>
            <a:r>
              <a:rPr lang="el-GR" altLang="el-GR" dirty="0" smtClean="0"/>
              <a:t> </a:t>
            </a:r>
            <a:r>
              <a:rPr lang="en-US" altLang="el-GR" dirty="0" smtClean="0"/>
              <a:t>(T</a:t>
            </a:r>
            <a:r>
              <a:rPr lang="en-US" altLang="el-GR" baseline="-25000" dirty="0" smtClean="0"/>
              <a:t>B</a:t>
            </a:r>
            <a:r>
              <a:rPr lang="en-US" altLang="el-GR" dirty="0" smtClean="0"/>
              <a:t>(n)) =</a:t>
            </a:r>
            <a:r>
              <a:rPr lang="el-GR" altLang="el-GR" b="1" dirty="0" smtClean="0">
                <a:sym typeface="Symbol" pitchFamily="18" charset="2"/>
              </a:rPr>
              <a:t> </a:t>
            </a:r>
            <a:r>
              <a:rPr lang="el-GR" altLang="el-GR" dirty="0" smtClean="0">
                <a:sym typeface="Symbol" pitchFamily="18" charset="2"/>
              </a:rPr>
              <a:t>Ο (</a:t>
            </a:r>
            <a:r>
              <a:rPr lang="en-US" altLang="el-GR" dirty="0" smtClean="0"/>
              <a:t>T</a:t>
            </a:r>
            <a:r>
              <a:rPr lang="en-US" altLang="el-GR" baseline="-25000" dirty="0" smtClean="0"/>
              <a:t>A</a:t>
            </a:r>
            <a:r>
              <a:rPr lang="en-US" altLang="el-GR" dirty="0" smtClean="0"/>
              <a:t>(n)</a:t>
            </a:r>
            <a:r>
              <a:rPr lang="el-GR" altLang="el-GR" dirty="0" smtClean="0"/>
              <a:t> + </a:t>
            </a:r>
            <a:r>
              <a:rPr lang="en-US" altLang="el-GR" dirty="0" smtClean="0"/>
              <a:t>T</a:t>
            </a:r>
            <a:r>
              <a:rPr lang="en-US" altLang="el-GR" baseline="-25000" dirty="0" smtClean="0"/>
              <a:t>B</a:t>
            </a:r>
            <a:r>
              <a:rPr lang="en-US" altLang="el-GR" dirty="0" smtClean="0"/>
              <a:t>(n)</a:t>
            </a:r>
            <a:r>
              <a:rPr lang="el-GR" altLang="el-GR" dirty="0" smtClean="0"/>
              <a:t>)</a:t>
            </a:r>
          </a:p>
          <a:p>
            <a:pPr eaLnBrk="1" hangingPunct="1">
              <a:lnSpc>
                <a:spcPct val="90000"/>
              </a:lnSpc>
            </a:pPr>
            <a:endParaRPr lang="el-GR" altLang="el-GR" dirty="0" smtClean="0"/>
          </a:p>
          <a:p>
            <a:pPr eaLnBrk="1" hangingPunct="1">
              <a:lnSpc>
                <a:spcPct val="90000"/>
              </a:lnSpc>
            </a:pPr>
            <a:r>
              <a:rPr lang="el-GR" altLang="el-GR" dirty="0" smtClean="0">
                <a:solidFill>
                  <a:srgbClr val="3366CC"/>
                </a:solidFill>
              </a:rPr>
              <a:t>Οι παραπάνω σχέσεις βοηθούν στον προσδιορισμό του βαθμού πολυπλοκότητας ενός αλγορίθμου που είναι σύνθεση άλλων αλγορίθμων γνωστού βαθμού πολυπλοκότητας.</a:t>
            </a:r>
            <a:endParaRPr lang="en-US" altLang="el-GR" dirty="0" smtClean="0">
              <a:solidFill>
                <a:srgbClr val="3366CC"/>
              </a:solidFill>
            </a:endParaRPr>
          </a:p>
        </p:txBody>
      </p:sp>
    </p:spTree>
    <p:extLst>
      <p:ext uri="{BB962C8B-B14F-4D97-AF65-F5344CB8AC3E}">
        <p14:creationId xmlns:p14="http://schemas.microsoft.com/office/powerpoint/2010/main" val="404008512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182042-DD48-44A3-AB03-400E7D34F1B0}" type="slidenum">
              <a:rPr lang="el-GR" altLang="el-GR" sz="1400" smtClean="0">
                <a:solidFill>
                  <a:srgbClr val="3366CC"/>
                </a:solidFill>
                <a:latin typeface="Arno Pro Caption" pitchFamily="18" charset="0"/>
              </a:rPr>
              <a:pPr eaLnBrk="1" hangingPunct="1"/>
              <a:t>116</a:t>
            </a:fld>
            <a:endParaRPr lang="el-GR" altLang="el-GR" sz="1400" smtClean="0">
              <a:solidFill>
                <a:srgbClr val="3366CC"/>
              </a:solidFill>
              <a:latin typeface="Arno Pro Caption" pitchFamily="18" charset="0"/>
            </a:endParaRPr>
          </a:p>
        </p:txBody>
      </p:sp>
      <p:graphicFrame>
        <p:nvGraphicFramePr>
          <p:cNvPr id="96260" name="Object 2"/>
          <p:cNvGraphicFramePr>
            <a:graphicFrameLocks noGrp="1" noChangeAspect="1"/>
          </p:cNvGraphicFramePr>
          <p:nvPr>
            <p:ph idx="4294967295"/>
          </p:nvPr>
        </p:nvGraphicFramePr>
        <p:xfrm>
          <a:off x="395288" y="1341438"/>
          <a:ext cx="1905000" cy="809625"/>
        </p:xfrm>
        <a:graphic>
          <a:graphicData uri="http://schemas.openxmlformats.org/presentationml/2006/ole">
            <mc:AlternateContent xmlns:mc="http://schemas.openxmlformats.org/markup-compatibility/2006">
              <mc:Choice xmlns:v="urn:schemas-microsoft-com:vml" Requires="v">
                <p:oleObj spid="_x0000_s141984" name="Equation" r:id="rId3" imgW="418918" imgH="177723" progId="Equation.3">
                  <p:embed/>
                </p:oleObj>
              </mc:Choice>
              <mc:Fallback>
                <p:oleObj name="Equation" r:id="rId3" imgW="418918" imgH="17772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341438"/>
                        <a:ext cx="1905000" cy="80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1" name="Rectangle 3"/>
          <p:cNvSpPr>
            <a:spLocks noChangeArrowheads="1"/>
          </p:cNvSpPr>
          <p:nvPr/>
        </p:nvSpPr>
        <p:spPr bwMode="auto">
          <a:xfrm>
            <a:off x="1547813" y="476250"/>
            <a:ext cx="58023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l-GR" sz="3200" b="1">
                <a:solidFill>
                  <a:srgbClr val="C00000"/>
                </a:solidFill>
                <a:latin typeface="Arno Pro Caption" pitchFamily="18" charset="0"/>
              </a:rPr>
              <a:t>“Big-O” Examples</a:t>
            </a:r>
          </a:p>
        </p:txBody>
      </p:sp>
      <p:graphicFrame>
        <p:nvGraphicFramePr>
          <p:cNvPr id="96262" name="Object 4"/>
          <p:cNvGraphicFramePr>
            <a:graphicFrameLocks noChangeAspect="1"/>
          </p:cNvGraphicFramePr>
          <p:nvPr/>
        </p:nvGraphicFramePr>
        <p:xfrm>
          <a:off x="3824288" y="1341438"/>
          <a:ext cx="1557337" cy="923925"/>
        </p:xfrm>
        <a:graphic>
          <a:graphicData uri="http://schemas.openxmlformats.org/presentationml/2006/ole">
            <mc:AlternateContent xmlns:mc="http://schemas.openxmlformats.org/markup-compatibility/2006">
              <mc:Choice xmlns:v="urn:schemas-microsoft-com:vml" Requires="v">
                <p:oleObj spid="_x0000_s141985" name="Equation" r:id="rId5" imgW="342751" imgH="203112" progId="Equation.3">
                  <p:embed/>
                </p:oleObj>
              </mc:Choice>
              <mc:Fallback>
                <p:oleObj name="Equation" r:id="rId5" imgW="342751"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4288" y="1341438"/>
                        <a:ext cx="1557337"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3" name="AutoShape 5"/>
          <p:cNvSpPr>
            <a:spLocks noChangeArrowheads="1"/>
          </p:cNvSpPr>
          <p:nvPr/>
        </p:nvSpPr>
        <p:spPr bwMode="auto">
          <a:xfrm>
            <a:off x="2762250" y="1497013"/>
            <a:ext cx="685800" cy="647700"/>
          </a:xfrm>
          <a:prstGeom prst="rightArrow">
            <a:avLst>
              <a:gd name="adj1" fmla="val 50000"/>
              <a:gd name="adj2" fmla="val 37520"/>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sz="1800"/>
          </a:p>
        </p:txBody>
      </p:sp>
      <p:graphicFrame>
        <p:nvGraphicFramePr>
          <p:cNvPr id="96264" name="Object 8"/>
          <p:cNvGraphicFramePr>
            <a:graphicFrameLocks noChangeAspect="1"/>
          </p:cNvGraphicFramePr>
          <p:nvPr/>
        </p:nvGraphicFramePr>
        <p:xfrm>
          <a:off x="395288" y="2205038"/>
          <a:ext cx="5259387" cy="995362"/>
        </p:xfrm>
        <a:graphic>
          <a:graphicData uri="http://schemas.openxmlformats.org/presentationml/2006/ole">
            <mc:AlternateContent xmlns:mc="http://schemas.openxmlformats.org/markup-compatibility/2006">
              <mc:Choice xmlns:v="urn:schemas-microsoft-com:vml" Requires="v">
                <p:oleObj spid="_x0000_s141986" name="Equation" r:id="rId7" imgW="1206500" imgH="228600" progId="Equation.3">
                  <p:embed/>
                </p:oleObj>
              </mc:Choice>
              <mc:Fallback>
                <p:oleObj name="Equation" r:id="rId7" imgW="12065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2205038"/>
                        <a:ext cx="5259387" cy="99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3"/>
          <p:cNvGraphicFramePr>
            <a:graphicFrameLocks noChangeAspect="1"/>
          </p:cNvGraphicFramePr>
          <p:nvPr/>
        </p:nvGraphicFramePr>
        <p:xfrm>
          <a:off x="6732588" y="2205038"/>
          <a:ext cx="1978025" cy="1114425"/>
        </p:xfrm>
        <a:graphic>
          <a:graphicData uri="http://schemas.openxmlformats.org/presentationml/2006/ole">
            <mc:AlternateContent xmlns:mc="http://schemas.openxmlformats.org/markup-compatibility/2006">
              <mc:Choice xmlns:v="urn:schemas-microsoft-com:vml" Requires="v">
                <p:oleObj spid="_x0000_s141987" name="Equation" r:id="rId9" imgW="406224" imgH="228501" progId="Equation.3">
                  <p:embed/>
                </p:oleObj>
              </mc:Choice>
              <mc:Fallback>
                <p:oleObj name="Equation" r:id="rId9" imgW="406224"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2588" y="2205038"/>
                        <a:ext cx="1978025"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AutoShape 4"/>
          <p:cNvSpPr>
            <a:spLocks noChangeArrowheads="1"/>
          </p:cNvSpPr>
          <p:nvPr/>
        </p:nvSpPr>
        <p:spPr bwMode="auto">
          <a:xfrm>
            <a:off x="5724525" y="2420938"/>
            <a:ext cx="914400" cy="762000"/>
          </a:xfrm>
          <a:prstGeom prst="rightArrow">
            <a:avLst>
              <a:gd name="adj1" fmla="val 50000"/>
              <a:gd name="adj2" fmla="val 30000"/>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graphicFrame>
        <p:nvGraphicFramePr>
          <p:cNvPr id="96267" name="Object 10"/>
          <p:cNvGraphicFramePr>
            <a:graphicFrameLocks noChangeAspect="1"/>
          </p:cNvGraphicFramePr>
          <p:nvPr/>
        </p:nvGraphicFramePr>
        <p:xfrm>
          <a:off x="179388" y="3284538"/>
          <a:ext cx="4897437" cy="933450"/>
        </p:xfrm>
        <a:graphic>
          <a:graphicData uri="http://schemas.openxmlformats.org/presentationml/2006/ole">
            <mc:AlternateContent xmlns:mc="http://schemas.openxmlformats.org/markup-compatibility/2006">
              <mc:Choice xmlns:v="urn:schemas-microsoft-com:vml" Requires="v">
                <p:oleObj spid="_x0000_s141988" name="Equation" r:id="rId11" imgW="1066337" imgH="203112" progId="Equation.3">
                  <p:embed/>
                </p:oleObj>
              </mc:Choice>
              <mc:Fallback>
                <p:oleObj name="Equation" r:id="rId11" imgW="1066337"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3284538"/>
                        <a:ext cx="4897437"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p:cNvGraphicFramePr>
            <a:graphicFrameLocks noChangeAspect="1"/>
          </p:cNvGraphicFramePr>
          <p:nvPr/>
        </p:nvGraphicFramePr>
        <p:xfrm>
          <a:off x="6156325" y="3259138"/>
          <a:ext cx="2736850" cy="996950"/>
        </p:xfrm>
        <a:graphic>
          <a:graphicData uri="http://schemas.openxmlformats.org/presentationml/2006/ole">
            <mc:AlternateContent xmlns:mc="http://schemas.openxmlformats.org/markup-compatibility/2006">
              <mc:Choice xmlns:v="urn:schemas-microsoft-com:vml" Requires="v">
                <p:oleObj spid="_x0000_s141989" name="Equation" r:id="rId13" imgW="558558" imgH="203112" progId="Equation.3">
                  <p:embed/>
                </p:oleObj>
              </mc:Choice>
              <mc:Fallback>
                <p:oleObj name="Equation" r:id="rId13" imgW="558558"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6325" y="3259138"/>
                        <a:ext cx="2736850"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AutoShape 4"/>
          <p:cNvSpPr>
            <a:spLocks noChangeArrowheads="1"/>
          </p:cNvSpPr>
          <p:nvPr/>
        </p:nvSpPr>
        <p:spPr bwMode="auto">
          <a:xfrm>
            <a:off x="5508625" y="3360738"/>
            <a:ext cx="576263" cy="762000"/>
          </a:xfrm>
          <a:prstGeom prst="rightArrow">
            <a:avLst>
              <a:gd name="adj1" fmla="val 50000"/>
              <a:gd name="adj2" fmla="val 30000"/>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graphicFrame>
        <p:nvGraphicFramePr>
          <p:cNvPr id="96270" name="Object 12"/>
          <p:cNvGraphicFramePr>
            <a:graphicFrameLocks noChangeAspect="1"/>
          </p:cNvGraphicFramePr>
          <p:nvPr/>
        </p:nvGraphicFramePr>
        <p:xfrm>
          <a:off x="438150" y="4078288"/>
          <a:ext cx="1325563" cy="995362"/>
        </p:xfrm>
        <a:graphic>
          <a:graphicData uri="http://schemas.openxmlformats.org/presentationml/2006/ole">
            <mc:AlternateContent xmlns:mc="http://schemas.openxmlformats.org/markup-compatibility/2006">
              <mc:Choice xmlns:v="urn:schemas-microsoft-com:vml" Requires="v">
                <p:oleObj spid="_x0000_s141990" name="Equation" r:id="rId15" imgW="253890" imgH="190417" progId="Equation.3">
                  <p:embed/>
                </p:oleObj>
              </mc:Choice>
              <mc:Fallback>
                <p:oleObj name="Equation" r:id="rId15" imgW="253890" imgH="190417"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8150" y="4078288"/>
                        <a:ext cx="1325563" cy="99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71" name="Object 14"/>
          <p:cNvGraphicFramePr>
            <a:graphicFrameLocks noChangeAspect="1"/>
          </p:cNvGraphicFramePr>
          <p:nvPr/>
        </p:nvGraphicFramePr>
        <p:xfrm>
          <a:off x="423863" y="5102225"/>
          <a:ext cx="1270000" cy="1077913"/>
        </p:xfrm>
        <a:graphic>
          <a:graphicData uri="http://schemas.openxmlformats.org/presentationml/2006/ole">
            <mc:AlternateContent xmlns:mc="http://schemas.openxmlformats.org/markup-compatibility/2006">
              <mc:Choice xmlns:v="urn:schemas-microsoft-com:vml" Requires="v">
                <p:oleObj spid="_x0000_s141991" name="Equation" r:id="rId17" imgW="253780" imgH="215713" progId="Equation.3">
                  <p:embed/>
                </p:oleObj>
              </mc:Choice>
              <mc:Fallback>
                <p:oleObj name="Equation" r:id="rId17" imgW="253780" imgH="215713"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3863" y="5102225"/>
                        <a:ext cx="1270000"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AutoShape 4"/>
          <p:cNvSpPr>
            <a:spLocks noChangeArrowheads="1"/>
          </p:cNvSpPr>
          <p:nvPr/>
        </p:nvSpPr>
        <p:spPr bwMode="auto">
          <a:xfrm>
            <a:off x="2268538" y="5373688"/>
            <a:ext cx="715962" cy="635000"/>
          </a:xfrm>
          <a:prstGeom prst="rightArrow">
            <a:avLst>
              <a:gd name="adj1" fmla="val 50000"/>
              <a:gd name="adj2" fmla="val 29936"/>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graphicFrame>
        <p:nvGraphicFramePr>
          <p:cNvPr id="15" name="Object 13"/>
          <p:cNvGraphicFramePr>
            <a:graphicFrameLocks noChangeAspect="1"/>
          </p:cNvGraphicFramePr>
          <p:nvPr/>
        </p:nvGraphicFramePr>
        <p:xfrm>
          <a:off x="4111625" y="4229100"/>
          <a:ext cx="1609725" cy="1030288"/>
        </p:xfrm>
        <a:graphic>
          <a:graphicData uri="http://schemas.openxmlformats.org/presentationml/2006/ole">
            <mc:AlternateContent xmlns:mc="http://schemas.openxmlformats.org/markup-compatibility/2006">
              <mc:Choice xmlns:v="urn:schemas-microsoft-com:vml" Requires="v">
                <p:oleObj spid="_x0000_s141992" name="Equation" r:id="rId19" imgW="317225" imgH="203024" progId="Equation.DSMT4">
                  <p:embed/>
                </p:oleObj>
              </mc:Choice>
              <mc:Fallback>
                <p:oleObj name="Equation" r:id="rId19" imgW="317225" imgH="203024"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11625" y="4229100"/>
                        <a:ext cx="1609725"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AutoShape 4"/>
          <p:cNvSpPr>
            <a:spLocks noChangeArrowheads="1"/>
          </p:cNvSpPr>
          <p:nvPr/>
        </p:nvSpPr>
        <p:spPr bwMode="auto">
          <a:xfrm>
            <a:off x="2382838" y="4437063"/>
            <a:ext cx="796925" cy="617537"/>
          </a:xfrm>
          <a:prstGeom prst="rightArrow">
            <a:avLst>
              <a:gd name="adj1" fmla="val 50000"/>
              <a:gd name="adj2" fmla="val 29980"/>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graphicFrame>
        <p:nvGraphicFramePr>
          <p:cNvPr id="18" name="Object 15"/>
          <p:cNvGraphicFramePr>
            <a:graphicFrameLocks noChangeAspect="1"/>
          </p:cNvGraphicFramePr>
          <p:nvPr/>
        </p:nvGraphicFramePr>
        <p:xfrm>
          <a:off x="3924300" y="5240338"/>
          <a:ext cx="2152650" cy="1044575"/>
        </p:xfrm>
        <a:graphic>
          <a:graphicData uri="http://schemas.openxmlformats.org/presentationml/2006/ole">
            <mc:AlternateContent xmlns:mc="http://schemas.openxmlformats.org/markup-compatibility/2006">
              <mc:Choice xmlns:v="urn:schemas-microsoft-com:vml" Requires="v">
                <p:oleObj spid="_x0000_s141993" name="Equation" r:id="rId21" imgW="444114" imgH="215713" progId="Equation.3">
                  <p:embed/>
                </p:oleObj>
              </mc:Choice>
              <mc:Fallback>
                <p:oleObj name="Equation" r:id="rId21" imgW="444114" imgH="215713"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24300" y="5240338"/>
                        <a:ext cx="2152650"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48327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9" grpId="0" animBg="1"/>
      <p:bldP spid="1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0064C4-3035-44C6-A9C3-234DF190076D}" type="slidenum">
              <a:rPr lang="el-GR" altLang="el-GR" sz="1400" smtClean="0">
                <a:solidFill>
                  <a:srgbClr val="3366CC"/>
                </a:solidFill>
                <a:latin typeface="Arno Pro Caption" pitchFamily="18" charset="0"/>
              </a:rPr>
              <a:pPr eaLnBrk="1" hangingPunct="1"/>
              <a:t>117</a:t>
            </a:fld>
            <a:endParaRPr lang="el-GR" altLang="el-GR" sz="1400" smtClean="0">
              <a:solidFill>
                <a:srgbClr val="3366CC"/>
              </a:solidFill>
              <a:latin typeface="Arno Pro Caption" pitchFamily="18" charset="0"/>
            </a:endParaRPr>
          </a:p>
        </p:txBody>
      </p:sp>
      <p:sp>
        <p:nvSpPr>
          <p:cNvPr id="97284" name="Rectangle 2"/>
          <p:cNvSpPr>
            <a:spLocks noGrp="1" noChangeArrowheads="1"/>
          </p:cNvSpPr>
          <p:nvPr>
            <p:ph type="title"/>
          </p:nvPr>
        </p:nvSpPr>
        <p:spPr/>
        <p:txBody>
          <a:bodyPr/>
          <a:lstStyle/>
          <a:p>
            <a:pPr eaLnBrk="1" hangingPunct="1"/>
            <a:r>
              <a:rPr lang="el-GR" altLang="el-GR" sz="2800" smtClean="0"/>
              <a:t>Υπολογισμός της πολυπλοκότητας χρόνου σε απλούς αλγορίθμους</a:t>
            </a:r>
            <a:endParaRPr lang="en-US" altLang="el-GR" sz="2800" smtClean="0"/>
          </a:p>
        </p:txBody>
      </p:sp>
      <p:sp>
        <p:nvSpPr>
          <p:cNvPr id="97285" name="Rectangle 3"/>
          <p:cNvSpPr>
            <a:spLocks noGrp="1" noChangeArrowheads="1"/>
          </p:cNvSpPr>
          <p:nvPr>
            <p:ph type="body" idx="1"/>
          </p:nvPr>
        </p:nvSpPr>
        <p:spPr/>
        <p:txBody>
          <a:bodyPr/>
          <a:lstStyle/>
          <a:p>
            <a:pPr eaLnBrk="1" hangingPunct="1"/>
            <a:r>
              <a:rPr lang="el-GR" altLang="el-GR" dirty="0" smtClean="0"/>
              <a:t>Ο βαθμός πολυπλοκότητας υπολογίζεται εφαρμόζοντας 5 απλούς κανόνες.</a:t>
            </a:r>
          </a:p>
          <a:p>
            <a:pPr eaLnBrk="1" hangingPunct="1"/>
            <a:endParaRPr lang="el-GR" altLang="el-GR" dirty="0" smtClean="0"/>
          </a:p>
          <a:p>
            <a:pPr eaLnBrk="1" hangingPunct="1">
              <a:lnSpc>
                <a:spcPct val="90000"/>
              </a:lnSpc>
              <a:buFontTx/>
              <a:buNone/>
            </a:pPr>
            <a:r>
              <a:rPr lang="el-GR" altLang="el-GR" b="1" u="sng" dirty="0">
                <a:solidFill>
                  <a:srgbClr val="CC0000"/>
                </a:solidFill>
              </a:rPr>
              <a:t>ΚΑΝΟΝΑΣ</a:t>
            </a:r>
            <a:r>
              <a:rPr lang="en-US" altLang="el-GR" b="1" u="sng" dirty="0">
                <a:solidFill>
                  <a:srgbClr val="CC0000"/>
                </a:solidFill>
              </a:rPr>
              <a:t> #1: </a:t>
            </a:r>
          </a:p>
          <a:p>
            <a:pPr eaLnBrk="1" hangingPunct="1">
              <a:lnSpc>
                <a:spcPct val="90000"/>
              </a:lnSpc>
              <a:buFontTx/>
              <a:buNone/>
            </a:pPr>
            <a:r>
              <a:rPr lang="el-GR" altLang="el-GR" dirty="0">
                <a:solidFill>
                  <a:srgbClr val="CC0000"/>
                </a:solidFill>
              </a:rPr>
              <a:t>	Οι απλές εντολές προγράμματος θεωρείται ότι απαιτούν ένα σταθερό ποσό χρόνου που είναι</a:t>
            </a:r>
            <a:r>
              <a:rPr lang="en-US" altLang="el-GR" dirty="0"/>
              <a:t> </a:t>
            </a:r>
          </a:p>
          <a:p>
            <a:pPr eaLnBrk="1" hangingPunct="1">
              <a:lnSpc>
                <a:spcPct val="90000"/>
              </a:lnSpc>
              <a:buFontTx/>
              <a:buNone/>
            </a:pPr>
            <a:r>
              <a:rPr lang="en-US" altLang="el-GR" dirty="0"/>
              <a:t> </a:t>
            </a:r>
            <a:r>
              <a:rPr lang="el-GR" altLang="el-GR" dirty="0"/>
              <a:t>		</a:t>
            </a:r>
            <a:r>
              <a:rPr lang="en-US" altLang="el-GR" b="1" i="1" dirty="0"/>
              <a:t>O</a:t>
            </a:r>
            <a:r>
              <a:rPr lang="en-US" altLang="el-GR" b="1" dirty="0"/>
              <a:t>(1)</a:t>
            </a:r>
            <a:r>
              <a:rPr lang="en-US" altLang="el-GR" dirty="0"/>
              <a:t> 		</a:t>
            </a:r>
            <a:r>
              <a:rPr lang="el-GR" altLang="el-GR" dirty="0"/>
              <a:t>ΔΕΝ εξαρτώνται από το </a:t>
            </a:r>
            <a:r>
              <a:rPr lang="en-US" altLang="el-GR" dirty="0"/>
              <a:t>n.</a:t>
            </a:r>
          </a:p>
          <a:p>
            <a:pPr lvl="2" eaLnBrk="1" hangingPunct="1">
              <a:lnSpc>
                <a:spcPct val="90000"/>
              </a:lnSpc>
              <a:buFontTx/>
              <a:buNone/>
            </a:pPr>
            <a:endParaRPr lang="en-US" altLang="el-GR" sz="1800" dirty="0"/>
          </a:p>
          <a:p>
            <a:pPr eaLnBrk="1" hangingPunct="1">
              <a:buFontTx/>
              <a:buNone/>
            </a:pPr>
            <a:r>
              <a:rPr lang="el-GR" altLang="el-GR" b="1" u="sng" dirty="0">
                <a:solidFill>
                  <a:srgbClr val="CC0000"/>
                </a:solidFill>
              </a:rPr>
              <a:t>ΚΑΝΟΝΑΣ</a:t>
            </a:r>
            <a:r>
              <a:rPr lang="en-US" altLang="el-GR" b="1" u="sng" dirty="0">
                <a:solidFill>
                  <a:srgbClr val="CC0000"/>
                </a:solidFill>
              </a:rPr>
              <a:t> #2: </a:t>
            </a:r>
          </a:p>
          <a:p>
            <a:pPr eaLnBrk="1" hangingPunct="1">
              <a:buFontTx/>
              <a:buNone/>
            </a:pPr>
            <a:r>
              <a:rPr lang="el-GR" altLang="el-GR" dirty="0">
                <a:solidFill>
                  <a:srgbClr val="CC0000"/>
                </a:solidFill>
              </a:rPr>
              <a:t>	Οι διαφορές</a:t>
            </a:r>
            <a:r>
              <a:rPr lang="en-US" altLang="el-GR" dirty="0"/>
              <a:t> </a:t>
            </a:r>
            <a:r>
              <a:rPr lang="el-GR" altLang="el-GR" dirty="0"/>
              <a:t>στο χρόνο εκτέλεσης των απλών εντολών αγνοούνται</a:t>
            </a:r>
            <a:endParaRPr lang="en-US" altLang="el-GR" dirty="0"/>
          </a:p>
          <a:p>
            <a:pPr eaLnBrk="1" hangingPunct="1"/>
            <a:endParaRPr lang="en-US" altLang="el-GR" dirty="0" smtClean="0"/>
          </a:p>
        </p:txBody>
      </p:sp>
    </p:spTree>
    <p:extLst>
      <p:ext uri="{BB962C8B-B14F-4D97-AF65-F5344CB8AC3E}">
        <p14:creationId xmlns:p14="http://schemas.microsoft.com/office/powerpoint/2010/main" val="204158620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50EEFE-C4FD-4C9E-B69D-33B68996B491}" type="slidenum">
              <a:rPr lang="el-GR" altLang="el-GR" sz="1400" smtClean="0">
                <a:solidFill>
                  <a:srgbClr val="3366CC"/>
                </a:solidFill>
                <a:latin typeface="Arno Pro Caption" pitchFamily="18" charset="0"/>
              </a:rPr>
              <a:pPr eaLnBrk="1" hangingPunct="1"/>
              <a:t>118</a:t>
            </a:fld>
            <a:endParaRPr lang="el-GR" altLang="el-GR" sz="1400" smtClean="0">
              <a:solidFill>
                <a:srgbClr val="3366CC"/>
              </a:solidFill>
              <a:latin typeface="Arno Pro Caption" pitchFamily="18" charset="0"/>
            </a:endParaRPr>
          </a:p>
        </p:txBody>
      </p:sp>
      <p:sp>
        <p:nvSpPr>
          <p:cNvPr id="100356" name="Rectangle 2"/>
          <p:cNvSpPr>
            <a:spLocks noGrp="1" noChangeArrowheads="1"/>
          </p:cNvSpPr>
          <p:nvPr>
            <p:ph type="body" idx="1"/>
          </p:nvPr>
        </p:nvSpPr>
        <p:spPr>
          <a:xfrm>
            <a:off x="467544" y="620688"/>
            <a:ext cx="8229600" cy="5472608"/>
          </a:xfrm>
        </p:spPr>
        <p:txBody>
          <a:bodyPr/>
          <a:lstStyle/>
          <a:p>
            <a:pPr eaLnBrk="1" hangingPunct="1">
              <a:lnSpc>
                <a:spcPct val="80000"/>
              </a:lnSpc>
              <a:buFontTx/>
              <a:buNone/>
            </a:pPr>
            <a:r>
              <a:rPr lang="el-GR" altLang="el-GR" b="1" dirty="0" smtClean="0">
                <a:solidFill>
                  <a:srgbClr val="CC0000"/>
                </a:solidFill>
              </a:rPr>
              <a:t>ΚΑΝΟΝΑΣ</a:t>
            </a:r>
            <a:r>
              <a:rPr lang="en-US" altLang="el-GR" b="1" dirty="0" smtClean="0">
                <a:solidFill>
                  <a:srgbClr val="CC0000"/>
                </a:solidFill>
              </a:rPr>
              <a:t> #3: </a:t>
            </a:r>
          </a:p>
          <a:p>
            <a:pPr eaLnBrk="1" hangingPunct="1">
              <a:lnSpc>
                <a:spcPct val="120000"/>
              </a:lnSpc>
              <a:buFontTx/>
              <a:buNone/>
            </a:pPr>
            <a:r>
              <a:rPr lang="el-GR" altLang="el-GR" dirty="0" smtClean="0"/>
              <a:t>	Στις</a:t>
            </a:r>
            <a:r>
              <a:rPr lang="en-US" altLang="el-GR" dirty="0" smtClean="0"/>
              <a:t> </a:t>
            </a:r>
            <a:r>
              <a:rPr lang="el-GR" altLang="el-GR" dirty="0" smtClean="0"/>
              <a:t>εντολές ελέγχου </a:t>
            </a:r>
            <a:r>
              <a:rPr lang="el-GR" altLang="el-GR" dirty="0" smtClean="0">
                <a:solidFill>
                  <a:srgbClr val="CC3300"/>
                </a:solidFill>
              </a:rPr>
              <a:t>(</a:t>
            </a:r>
            <a:r>
              <a:rPr lang="en-US" altLang="el-GR" dirty="0" smtClean="0">
                <a:solidFill>
                  <a:srgbClr val="CC0000"/>
                </a:solidFill>
              </a:rPr>
              <a:t>conditional statements</a:t>
            </a:r>
            <a:r>
              <a:rPr lang="el-GR" altLang="el-GR" dirty="0" smtClean="0">
                <a:solidFill>
                  <a:srgbClr val="CC0000"/>
                </a:solidFill>
              </a:rPr>
              <a:t>)</a:t>
            </a:r>
            <a:r>
              <a:rPr lang="en-US" altLang="el-GR" dirty="0" smtClean="0"/>
              <a:t>, </a:t>
            </a:r>
            <a:r>
              <a:rPr lang="el-GR" altLang="el-GR" dirty="0" smtClean="0"/>
              <a:t>χρησιμοποιείται πάντοτε η χειρότερη περίπτωση</a:t>
            </a:r>
            <a:r>
              <a:rPr lang="en-US" altLang="el-GR" dirty="0" smtClean="0"/>
              <a:t> </a:t>
            </a:r>
            <a:r>
              <a:rPr lang="el-GR" altLang="el-GR" dirty="0" smtClean="0">
                <a:solidFill>
                  <a:srgbClr val="CC3300"/>
                </a:solidFill>
              </a:rPr>
              <a:t>(</a:t>
            </a:r>
            <a:r>
              <a:rPr lang="en-US" altLang="el-GR" dirty="0" smtClean="0">
                <a:solidFill>
                  <a:srgbClr val="CC0000"/>
                </a:solidFill>
              </a:rPr>
              <a:t>worst case</a:t>
            </a:r>
            <a:r>
              <a:rPr lang="el-GR" altLang="el-GR" dirty="0" smtClean="0">
                <a:solidFill>
                  <a:srgbClr val="CC0000"/>
                </a:solidFill>
              </a:rPr>
              <a:t>)</a:t>
            </a:r>
            <a:r>
              <a:rPr lang="en-US" altLang="el-GR" dirty="0" smtClean="0"/>
              <a:t>.</a:t>
            </a:r>
          </a:p>
          <a:p>
            <a:pPr eaLnBrk="1" hangingPunct="1">
              <a:lnSpc>
                <a:spcPct val="120000"/>
              </a:lnSpc>
              <a:buFontTx/>
              <a:buNone/>
            </a:pPr>
            <a:endParaRPr lang="en-US" altLang="el-GR" dirty="0" smtClean="0"/>
          </a:p>
          <a:p>
            <a:pPr eaLnBrk="1" hangingPunct="1">
              <a:lnSpc>
                <a:spcPct val="120000"/>
              </a:lnSpc>
              <a:buNone/>
            </a:pPr>
            <a:r>
              <a:rPr lang="el-GR" altLang="el-GR" b="1" dirty="0">
                <a:solidFill>
                  <a:srgbClr val="CC0000"/>
                </a:solidFill>
              </a:rPr>
              <a:t>ΚΑΝΟΝΑΣ</a:t>
            </a:r>
            <a:r>
              <a:rPr lang="en-US" altLang="el-GR" b="1" dirty="0">
                <a:solidFill>
                  <a:srgbClr val="CC0000"/>
                </a:solidFill>
              </a:rPr>
              <a:t> #4:</a:t>
            </a:r>
          </a:p>
          <a:p>
            <a:pPr marL="381000" indent="-381000" eaLnBrk="1" hangingPunct="1">
              <a:lnSpc>
                <a:spcPct val="110000"/>
              </a:lnSpc>
              <a:buFontTx/>
              <a:buNone/>
            </a:pPr>
            <a:r>
              <a:rPr lang="el-GR" altLang="el-GR" b="1" dirty="0"/>
              <a:t>Ο χρόνος μιας </a:t>
            </a:r>
            <a:r>
              <a:rPr lang="el-GR" altLang="el-GR" b="1" dirty="0">
                <a:solidFill>
                  <a:srgbClr val="CC3300"/>
                </a:solidFill>
              </a:rPr>
              <a:t>ακολουθίας βημάτων </a:t>
            </a:r>
            <a:r>
              <a:rPr lang="el-GR" altLang="el-GR" b="1" dirty="0"/>
              <a:t>έχει την τάξη</a:t>
            </a:r>
            <a:r>
              <a:rPr lang="el-GR" altLang="el-GR" b="1" dirty="0">
                <a:solidFill>
                  <a:srgbClr val="CC3300"/>
                </a:solidFill>
              </a:rPr>
              <a:t> </a:t>
            </a:r>
            <a:r>
              <a:rPr lang="el-GR" altLang="el-GR" b="1" dirty="0"/>
              <a:t>του χρόνου του χρονικά</a:t>
            </a:r>
            <a:r>
              <a:rPr lang="el-GR" altLang="el-GR" b="1" dirty="0">
                <a:solidFill>
                  <a:srgbClr val="CC3300"/>
                </a:solidFill>
              </a:rPr>
              <a:t> μεγαλύτερου βήματος</a:t>
            </a:r>
            <a:endParaRPr lang="en-US" altLang="el-GR" b="1" dirty="0">
              <a:solidFill>
                <a:srgbClr val="CC0000"/>
              </a:solidFill>
            </a:endParaRPr>
          </a:p>
          <a:p>
            <a:pPr marL="381000" indent="-381000" eaLnBrk="1" hangingPunct="1">
              <a:lnSpc>
                <a:spcPct val="80000"/>
              </a:lnSpc>
              <a:buFontTx/>
              <a:buNone/>
            </a:pPr>
            <a:endParaRPr lang="en-US" altLang="el-GR" b="1" dirty="0">
              <a:solidFill>
                <a:srgbClr val="CC0000"/>
              </a:solidFill>
            </a:endParaRPr>
          </a:p>
          <a:p>
            <a:pPr marL="381000" indent="-381000" eaLnBrk="1" hangingPunct="1">
              <a:lnSpc>
                <a:spcPct val="80000"/>
              </a:lnSpc>
              <a:buFontTx/>
              <a:buNone/>
            </a:pPr>
            <a:r>
              <a:rPr lang="el-GR" altLang="el-GR" b="1" dirty="0">
                <a:solidFill>
                  <a:srgbClr val="CC0000"/>
                </a:solidFill>
              </a:rPr>
              <a:t>	</a:t>
            </a:r>
            <a:r>
              <a:rPr lang="en-US" altLang="el-GR" b="1" dirty="0">
                <a:solidFill>
                  <a:srgbClr val="CC0000"/>
                </a:solidFill>
              </a:rPr>
              <a:t>(</a:t>
            </a:r>
            <a:r>
              <a:rPr lang="el-GR" altLang="el-GR" b="1" dirty="0">
                <a:solidFill>
                  <a:srgbClr val="CC0000"/>
                </a:solidFill>
              </a:rPr>
              <a:t>ο κανόνας του αθροίσματος</a:t>
            </a:r>
            <a:r>
              <a:rPr lang="en-US" altLang="el-GR" b="1" dirty="0">
                <a:solidFill>
                  <a:srgbClr val="CC0000"/>
                </a:solidFill>
              </a:rPr>
              <a:t>)</a:t>
            </a:r>
          </a:p>
          <a:p>
            <a:pPr eaLnBrk="1" hangingPunct="1">
              <a:lnSpc>
                <a:spcPct val="120000"/>
              </a:lnSpc>
              <a:buFontTx/>
              <a:buNone/>
            </a:pPr>
            <a:endParaRPr lang="en-US" altLang="el-GR" dirty="0" smtClean="0"/>
          </a:p>
        </p:txBody>
      </p:sp>
    </p:spTree>
    <p:extLst>
      <p:ext uri="{BB962C8B-B14F-4D97-AF65-F5344CB8AC3E}">
        <p14:creationId xmlns:p14="http://schemas.microsoft.com/office/powerpoint/2010/main" val="382724189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5E38DF-6972-4C10-A5D0-E09F45A3AFB4}" type="slidenum">
              <a:rPr lang="el-GR" altLang="el-GR" sz="1400" smtClean="0">
                <a:solidFill>
                  <a:srgbClr val="3366CC"/>
                </a:solidFill>
                <a:latin typeface="Arno Pro Caption" pitchFamily="18" charset="0"/>
              </a:rPr>
              <a:pPr eaLnBrk="1" hangingPunct="1"/>
              <a:t>119</a:t>
            </a:fld>
            <a:endParaRPr lang="el-GR" altLang="el-GR" sz="1400" smtClean="0">
              <a:solidFill>
                <a:srgbClr val="3366CC"/>
              </a:solidFill>
              <a:latin typeface="Arno Pro Caption" pitchFamily="18" charset="0"/>
            </a:endParaRPr>
          </a:p>
        </p:txBody>
      </p:sp>
      <p:sp>
        <p:nvSpPr>
          <p:cNvPr id="102404" name="Rectangle 2"/>
          <p:cNvSpPr>
            <a:spLocks noGrp="1" noChangeArrowheads="1"/>
          </p:cNvSpPr>
          <p:nvPr>
            <p:ph type="body" idx="1"/>
          </p:nvPr>
        </p:nvSpPr>
        <p:spPr>
          <a:xfrm>
            <a:off x="457200" y="1219200"/>
            <a:ext cx="8229600" cy="4525963"/>
          </a:xfrm>
        </p:spPr>
        <p:txBody>
          <a:bodyPr/>
          <a:lstStyle/>
          <a:p>
            <a:pPr marL="609600" indent="-609600" eaLnBrk="1" hangingPunct="1"/>
            <a:r>
              <a:rPr lang="el-GR" altLang="el-GR" dirty="0" smtClean="0"/>
              <a:t>Αν δύο σειριακά βήματα έχουν χρόνους </a:t>
            </a:r>
            <a:r>
              <a:rPr lang="en-US" altLang="el-GR" i="1" dirty="0" smtClean="0"/>
              <a:t>O</a:t>
            </a:r>
            <a:r>
              <a:rPr lang="en-US" altLang="el-GR" dirty="0" smtClean="0"/>
              <a:t>(n) </a:t>
            </a:r>
            <a:r>
              <a:rPr lang="el-GR" altLang="el-GR" dirty="0" smtClean="0"/>
              <a:t>και</a:t>
            </a:r>
            <a:r>
              <a:rPr lang="en-US" altLang="el-GR" dirty="0" smtClean="0"/>
              <a:t> </a:t>
            </a:r>
            <a:r>
              <a:rPr lang="en-US" altLang="el-GR" i="1" dirty="0" smtClean="0"/>
              <a:t>O</a:t>
            </a:r>
            <a:r>
              <a:rPr lang="en-US" altLang="el-GR" dirty="0" smtClean="0"/>
              <a:t>(n</a:t>
            </a:r>
            <a:r>
              <a:rPr lang="en-US" altLang="el-GR" baseline="30000" dirty="0" smtClean="0"/>
              <a:t>2</a:t>
            </a:r>
            <a:r>
              <a:rPr lang="en-US" altLang="el-GR" dirty="0" smtClean="0"/>
              <a:t>), </a:t>
            </a:r>
            <a:r>
              <a:rPr lang="el-GR" altLang="el-GR" dirty="0" smtClean="0"/>
              <a:t>τότε ο χρόνος της ακολουθίας είναι </a:t>
            </a:r>
            <a:r>
              <a:rPr lang="en-US" altLang="el-GR" i="1" dirty="0" smtClean="0"/>
              <a:t>O</a:t>
            </a:r>
            <a:r>
              <a:rPr lang="en-US" altLang="el-GR" dirty="0" smtClean="0"/>
              <a:t>(n</a:t>
            </a:r>
            <a:r>
              <a:rPr lang="en-US" altLang="el-GR" baseline="30000" dirty="0" smtClean="0"/>
              <a:t>2</a:t>
            </a:r>
            <a:r>
              <a:rPr lang="en-US" altLang="el-GR" dirty="0" smtClean="0"/>
              <a:t>).  </a:t>
            </a:r>
          </a:p>
          <a:p>
            <a:pPr marL="609600" indent="-609600" eaLnBrk="1" hangingPunct="1"/>
            <a:endParaRPr lang="en-US" altLang="el-GR" dirty="0" smtClean="0"/>
          </a:p>
          <a:p>
            <a:pPr marL="609600" indent="-609600" eaLnBrk="1" hangingPunct="1"/>
            <a:r>
              <a:rPr lang="el-GR" altLang="el-GR" dirty="0" smtClean="0"/>
              <a:t>Αν η τιμή του </a:t>
            </a:r>
            <a:r>
              <a:rPr lang="en-US" altLang="el-GR" dirty="0" smtClean="0"/>
              <a:t>n </a:t>
            </a:r>
            <a:r>
              <a:rPr lang="el-GR" altLang="el-GR" dirty="0" smtClean="0"/>
              <a:t>είναι μεγάλη τότε ο χρόνος που σχετίζεται με αυτήν</a:t>
            </a:r>
            <a:r>
              <a:rPr lang="en-US" altLang="el-GR" dirty="0" smtClean="0"/>
              <a:t> </a:t>
            </a:r>
            <a:r>
              <a:rPr lang="el-GR" altLang="el-GR" dirty="0" smtClean="0"/>
              <a:t>δεν είναι σημαντικός όταν συγκρίνεται με τον χρόνο για την τιμή </a:t>
            </a:r>
            <a:r>
              <a:rPr lang="en-US" altLang="el-GR" dirty="0" smtClean="0"/>
              <a:t>n</a:t>
            </a:r>
            <a:r>
              <a:rPr lang="en-US" altLang="el-GR" baseline="30000" dirty="0" smtClean="0"/>
              <a:t>2</a:t>
            </a:r>
            <a:r>
              <a:rPr lang="el-GR" altLang="el-GR" baseline="30000" dirty="0" smtClean="0"/>
              <a:t> </a:t>
            </a:r>
            <a:r>
              <a:rPr lang="en-US" altLang="el-GR" dirty="0" smtClean="0"/>
              <a:t> (</a:t>
            </a:r>
            <a:r>
              <a:rPr lang="el-GR" altLang="el-GR" dirty="0" smtClean="0"/>
              <a:t>π.χ.</a:t>
            </a:r>
            <a:r>
              <a:rPr lang="en-US" altLang="el-GR" dirty="0" smtClean="0"/>
              <a:t> </a:t>
            </a:r>
            <a:r>
              <a:rPr lang="el-GR" altLang="el-GR" dirty="0" smtClean="0"/>
              <a:t>αν</a:t>
            </a:r>
            <a:r>
              <a:rPr lang="en-US" altLang="el-GR" dirty="0" smtClean="0"/>
              <a:t> n=1000 </a:t>
            </a:r>
            <a:r>
              <a:rPr lang="el-GR" altLang="el-GR" dirty="0" smtClean="0"/>
              <a:t>τότε το</a:t>
            </a:r>
            <a:r>
              <a:rPr lang="en-US" altLang="el-GR" dirty="0" smtClean="0"/>
              <a:t> 1000 </a:t>
            </a:r>
            <a:r>
              <a:rPr lang="el-GR" altLang="el-GR" dirty="0" smtClean="0"/>
              <a:t>δεν είναι σημαντικό όταν συγκρίνεται με το</a:t>
            </a:r>
            <a:r>
              <a:rPr lang="en-US" altLang="el-GR" dirty="0" smtClean="0"/>
              <a:t> 1000000) </a:t>
            </a:r>
          </a:p>
        </p:txBody>
      </p:sp>
      <p:sp>
        <p:nvSpPr>
          <p:cNvPr id="110595" name="Rectangle 3"/>
          <p:cNvSpPr>
            <a:spLocks noChangeArrowheads="1"/>
          </p:cNvSpPr>
          <p:nvPr/>
        </p:nvSpPr>
        <p:spPr bwMode="auto">
          <a:xfrm>
            <a:off x="304800" y="238125"/>
            <a:ext cx="5162550" cy="584200"/>
          </a:xfrm>
          <a:prstGeom prst="rect">
            <a:avLst/>
          </a:prstGeom>
          <a:noFill/>
          <a:ln w="9525">
            <a:noFill/>
            <a:miter lim="800000"/>
            <a:headEnd/>
            <a:tailEnd/>
          </a:ln>
          <a:effectLst/>
        </p:spPr>
        <p:txBody>
          <a:bodyPr wrap="none">
            <a:spAutoFit/>
          </a:bodyPr>
          <a:lstStyle/>
          <a:p>
            <a:pPr>
              <a:defRPr/>
            </a:pPr>
            <a:r>
              <a:rPr lang="el-GR" sz="3200" b="1" dirty="0">
                <a:solidFill>
                  <a:srgbClr val="CC0000"/>
                </a:solidFill>
                <a:effectLst>
                  <a:outerShdw blurRad="38100" dist="38100" dir="2700000" algn="tl">
                    <a:srgbClr val="C0C0C0"/>
                  </a:outerShdw>
                </a:effectLst>
                <a:latin typeface="Arno Pro Caption" pitchFamily="18" charset="0"/>
              </a:rPr>
              <a:t>ΚΑΝΟΝΑΣ</a:t>
            </a:r>
            <a:r>
              <a:rPr lang="en-US" sz="3200" b="1" dirty="0">
                <a:solidFill>
                  <a:srgbClr val="CC0000"/>
                </a:solidFill>
                <a:effectLst>
                  <a:outerShdw blurRad="38100" dist="38100" dir="2700000" algn="tl">
                    <a:srgbClr val="C0C0C0"/>
                  </a:outerShdw>
                </a:effectLst>
                <a:latin typeface="Arno Pro Caption" pitchFamily="18" charset="0"/>
              </a:rPr>
              <a:t> #4 (</a:t>
            </a:r>
            <a:r>
              <a:rPr lang="el-GR" sz="3200" b="1" dirty="0">
                <a:solidFill>
                  <a:srgbClr val="CC0000"/>
                </a:solidFill>
                <a:effectLst>
                  <a:outerShdw blurRad="38100" dist="38100" dir="2700000" algn="tl">
                    <a:srgbClr val="C0C0C0"/>
                  </a:outerShdw>
                </a:effectLst>
                <a:latin typeface="Arno Pro Caption" pitchFamily="18" charset="0"/>
              </a:rPr>
              <a:t>παράδειγμα</a:t>
            </a:r>
            <a:r>
              <a:rPr lang="en-US" sz="3200" b="1" dirty="0">
                <a:solidFill>
                  <a:srgbClr val="CC0000"/>
                </a:solidFill>
                <a:effectLst>
                  <a:outerShdw blurRad="38100" dist="38100" dir="2700000" algn="tl">
                    <a:srgbClr val="C0C0C0"/>
                  </a:outerShdw>
                </a:effectLst>
                <a:latin typeface="Arno Pro Caption" pitchFamily="18" charset="0"/>
              </a:rPr>
              <a:t>)</a:t>
            </a:r>
          </a:p>
        </p:txBody>
      </p:sp>
    </p:spTree>
    <p:extLst>
      <p:ext uri="{BB962C8B-B14F-4D97-AF65-F5344CB8AC3E}">
        <p14:creationId xmlns:p14="http://schemas.microsoft.com/office/powerpoint/2010/main" val="1326527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r>
              <a:rPr lang="en-US" altLang="el-GR" smtClean="0"/>
              <a:t>Problem Types: Optimization and Decision</a:t>
            </a:r>
            <a:endParaRPr lang="el-GR" altLang="el-GR" smtClean="0"/>
          </a:p>
        </p:txBody>
      </p:sp>
      <p:sp>
        <p:nvSpPr>
          <p:cNvPr id="173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E74B07-5B9F-4FCF-A234-97D1EA4E29F6}" type="slidenum">
              <a:rPr lang="el-GR" altLang="el-GR" sz="1400" smtClean="0">
                <a:solidFill>
                  <a:srgbClr val="3366CC"/>
                </a:solidFill>
                <a:latin typeface="Arno Pro Caption" pitchFamily="18" charset="0"/>
              </a:rPr>
              <a:pPr eaLnBrk="1" hangingPunct="1"/>
              <a:t>12</a:t>
            </a:fld>
            <a:endParaRPr lang="el-GR" altLang="el-GR" sz="1400" smtClean="0">
              <a:solidFill>
                <a:srgbClr val="3366CC"/>
              </a:solidFill>
              <a:latin typeface="Arno Pro Caption" pitchFamily="18" charset="0"/>
            </a:endParaRPr>
          </a:p>
        </p:txBody>
      </p:sp>
      <p:sp>
        <p:nvSpPr>
          <p:cNvPr id="173061" name="Rectangle 3"/>
          <p:cNvSpPr txBox="1">
            <a:spLocks noChangeArrowheads="1"/>
          </p:cNvSpPr>
          <p:nvPr/>
        </p:nvSpPr>
        <p:spPr bwMode="auto">
          <a:xfrm>
            <a:off x="395288" y="1125538"/>
            <a:ext cx="85344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FontTx/>
              <a:buChar char="•"/>
            </a:pPr>
            <a:r>
              <a:rPr lang="en-US" altLang="el-GR" sz="2300" i="1" u="sng" dirty="0">
                <a:latin typeface="Arno Pro Caption" pitchFamily="18" charset="0"/>
              </a:rPr>
              <a:t>Optimization problem</a:t>
            </a:r>
            <a:r>
              <a:rPr lang="en-US" altLang="el-GR" sz="2300" dirty="0">
                <a:latin typeface="Arno Pro Caption" pitchFamily="18" charset="0"/>
              </a:rPr>
              <a:t>: find a solution that maximizes or minimizes some objective function</a:t>
            </a:r>
          </a:p>
          <a:p>
            <a:pPr>
              <a:lnSpc>
                <a:spcPct val="90000"/>
              </a:lnSpc>
              <a:spcBef>
                <a:spcPct val="20000"/>
              </a:spcBef>
              <a:buFontTx/>
              <a:buChar char="•"/>
            </a:pPr>
            <a:endParaRPr lang="en-US" altLang="el-GR" sz="2300" dirty="0">
              <a:latin typeface="Arno Pro Caption" pitchFamily="18" charset="0"/>
            </a:endParaRPr>
          </a:p>
          <a:p>
            <a:pPr>
              <a:lnSpc>
                <a:spcPct val="90000"/>
              </a:lnSpc>
              <a:spcBef>
                <a:spcPct val="20000"/>
              </a:spcBef>
              <a:buFontTx/>
              <a:buChar char="•"/>
            </a:pPr>
            <a:r>
              <a:rPr lang="en-US" altLang="el-GR" sz="2300" dirty="0">
                <a:latin typeface="Arno Pro Caption" pitchFamily="18" charset="0"/>
              </a:rPr>
              <a:t>Decision problem</a:t>
            </a:r>
            <a:r>
              <a:rPr lang="en-US" altLang="el-GR" sz="2300" i="1" dirty="0">
                <a:latin typeface="Arno Pro Caption" pitchFamily="18" charset="0"/>
              </a:rPr>
              <a:t>:</a:t>
            </a:r>
            <a:r>
              <a:rPr lang="en-US" altLang="el-GR" sz="2300" dirty="0">
                <a:latin typeface="Arno Pro Caption" pitchFamily="18" charset="0"/>
              </a:rPr>
              <a:t> answer yes/no to a question</a:t>
            </a:r>
          </a:p>
          <a:p>
            <a:pPr>
              <a:lnSpc>
                <a:spcPct val="90000"/>
              </a:lnSpc>
              <a:spcBef>
                <a:spcPct val="20000"/>
              </a:spcBef>
              <a:buFontTx/>
              <a:buChar char="•"/>
            </a:pPr>
            <a:endParaRPr lang="en-US" altLang="el-GR" sz="2300" dirty="0">
              <a:latin typeface="Arno Pro Caption" pitchFamily="18" charset="0"/>
            </a:endParaRPr>
          </a:p>
          <a:p>
            <a:pPr>
              <a:lnSpc>
                <a:spcPct val="90000"/>
              </a:lnSpc>
              <a:spcBef>
                <a:spcPct val="20000"/>
              </a:spcBef>
              <a:buFont typeface="Monotype Sorts"/>
              <a:buNone/>
            </a:pPr>
            <a:r>
              <a:rPr lang="en-US" altLang="el-GR" sz="2300" dirty="0">
                <a:latin typeface="Arno Pro Caption" pitchFamily="18" charset="0"/>
              </a:rPr>
              <a:t>	Many problems have decision and optimization versions.</a:t>
            </a:r>
          </a:p>
          <a:p>
            <a:pPr>
              <a:lnSpc>
                <a:spcPct val="90000"/>
              </a:lnSpc>
              <a:spcBef>
                <a:spcPct val="20000"/>
              </a:spcBef>
              <a:buFont typeface="Monotype Sorts"/>
              <a:buNone/>
            </a:pPr>
            <a:endParaRPr lang="en-US" altLang="el-GR" sz="2300" dirty="0">
              <a:latin typeface="Arno Pro Caption" pitchFamily="18" charset="0"/>
            </a:endParaRPr>
          </a:p>
          <a:p>
            <a:pPr>
              <a:lnSpc>
                <a:spcPct val="90000"/>
              </a:lnSpc>
              <a:spcBef>
                <a:spcPct val="20000"/>
              </a:spcBef>
              <a:buFont typeface="Monotype Sorts"/>
              <a:buNone/>
            </a:pPr>
            <a:r>
              <a:rPr lang="en-US" altLang="el-GR" sz="2300" dirty="0">
                <a:latin typeface="Arno Pro Caption" pitchFamily="18" charset="0"/>
              </a:rPr>
              <a:t>	E.g.: traveling salesman problem</a:t>
            </a:r>
          </a:p>
          <a:p>
            <a:pPr lvl="1">
              <a:lnSpc>
                <a:spcPct val="90000"/>
              </a:lnSpc>
              <a:spcBef>
                <a:spcPct val="20000"/>
              </a:spcBef>
              <a:buFontTx/>
              <a:buChar char="–"/>
            </a:pPr>
            <a:r>
              <a:rPr lang="en-US" altLang="el-GR" sz="1900" i="1" dirty="0">
                <a:solidFill>
                  <a:srgbClr val="C00000"/>
                </a:solidFill>
                <a:latin typeface="Arno Pro Caption" pitchFamily="18" charset="0"/>
              </a:rPr>
              <a:t>optimization</a:t>
            </a:r>
            <a:r>
              <a:rPr lang="en-US" altLang="el-GR" sz="1900" dirty="0">
                <a:solidFill>
                  <a:srgbClr val="C00000"/>
                </a:solidFill>
                <a:latin typeface="Arno Pro Caption" pitchFamily="18" charset="0"/>
              </a:rPr>
              <a:t>: find Hamiltonian cycle of minimum length</a:t>
            </a:r>
          </a:p>
          <a:p>
            <a:pPr lvl="1">
              <a:lnSpc>
                <a:spcPct val="90000"/>
              </a:lnSpc>
              <a:spcBef>
                <a:spcPct val="20000"/>
              </a:spcBef>
              <a:buFontTx/>
              <a:buChar char="–"/>
            </a:pPr>
            <a:r>
              <a:rPr lang="en-US" altLang="el-GR" sz="1900" i="1" dirty="0">
                <a:solidFill>
                  <a:srgbClr val="C00000"/>
                </a:solidFill>
                <a:latin typeface="Arno Pro Caption" pitchFamily="18" charset="0"/>
              </a:rPr>
              <a:t>decision</a:t>
            </a:r>
            <a:r>
              <a:rPr lang="en-US" altLang="el-GR" sz="1900" dirty="0">
                <a:solidFill>
                  <a:srgbClr val="C00000"/>
                </a:solidFill>
                <a:latin typeface="Arno Pro Caption" pitchFamily="18" charset="0"/>
              </a:rPr>
              <a:t>: find Hamiltonian cycle of length </a:t>
            </a:r>
            <a:r>
              <a:rPr lang="en-US" altLang="el-GR" sz="1900" i="1" dirty="0" smtClean="0">
                <a:solidFill>
                  <a:srgbClr val="C00000"/>
                </a:solidFill>
                <a:latin typeface="Arno Pro Caption" pitchFamily="18" charset="0"/>
              </a:rPr>
              <a:t>L</a:t>
            </a:r>
            <a:endParaRPr lang="en-US" altLang="el-GR" sz="1900" i="1" dirty="0">
              <a:solidFill>
                <a:srgbClr val="C00000"/>
              </a:solidFill>
              <a:latin typeface="Arno Pro Caption" pitchFamily="18" charset="0"/>
            </a:endParaRPr>
          </a:p>
          <a:p>
            <a:pPr>
              <a:lnSpc>
                <a:spcPct val="90000"/>
              </a:lnSpc>
              <a:spcBef>
                <a:spcPct val="20000"/>
              </a:spcBef>
              <a:buFontTx/>
              <a:buChar char="•"/>
            </a:pPr>
            <a:endParaRPr lang="en-US" altLang="el-GR" sz="2300" i="1" dirty="0">
              <a:latin typeface="Arno Pro Caption" pitchFamily="18" charset="0"/>
            </a:endParaRPr>
          </a:p>
          <a:p>
            <a:pPr>
              <a:lnSpc>
                <a:spcPct val="90000"/>
              </a:lnSpc>
              <a:spcBef>
                <a:spcPct val="20000"/>
              </a:spcBef>
              <a:buFont typeface="Monotype Sorts"/>
              <a:buNone/>
            </a:pPr>
            <a:r>
              <a:rPr lang="en-US" altLang="el-GR" sz="2300" dirty="0">
                <a:latin typeface="Arno Pro Caption" pitchFamily="18" charset="0"/>
              </a:rPr>
              <a:t>	Decision problems are more convenient for formal investigation of their complexity.</a:t>
            </a:r>
          </a:p>
        </p:txBody>
      </p:sp>
    </p:spTree>
    <p:extLst>
      <p:ext uri="{BB962C8B-B14F-4D97-AF65-F5344CB8AC3E}">
        <p14:creationId xmlns:p14="http://schemas.microsoft.com/office/powerpoint/2010/main" val="391032454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3A6F19-1070-47DF-94C7-841776663475}" type="slidenum">
              <a:rPr lang="el-GR" altLang="el-GR" sz="1400" smtClean="0">
                <a:solidFill>
                  <a:srgbClr val="3366CC"/>
                </a:solidFill>
                <a:latin typeface="Arno Pro Caption" pitchFamily="18" charset="0"/>
              </a:rPr>
              <a:pPr eaLnBrk="1" hangingPunct="1"/>
              <a:t>120</a:t>
            </a:fld>
            <a:endParaRPr lang="el-GR" altLang="el-GR" sz="1400" smtClean="0">
              <a:solidFill>
                <a:srgbClr val="3366CC"/>
              </a:solidFill>
              <a:latin typeface="Arno Pro Caption" pitchFamily="18" charset="0"/>
            </a:endParaRPr>
          </a:p>
        </p:txBody>
      </p:sp>
      <p:sp>
        <p:nvSpPr>
          <p:cNvPr id="111618" name="Rectangle 2"/>
          <p:cNvSpPr>
            <a:spLocks noGrp="1" noChangeArrowheads="1"/>
          </p:cNvSpPr>
          <p:nvPr>
            <p:ph type="body" idx="1"/>
          </p:nvPr>
        </p:nvSpPr>
        <p:spPr>
          <a:xfrm>
            <a:off x="457200" y="1371600"/>
            <a:ext cx="8229600" cy="4525963"/>
          </a:xfrm>
        </p:spPr>
        <p:txBody>
          <a:bodyPr/>
          <a:lstStyle/>
          <a:p>
            <a:pPr marL="381000" indent="-381000" eaLnBrk="1" hangingPunct="1">
              <a:spcBef>
                <a:spcPct val="0"/>
              </a:spcBef>
              <a:buFontTx/>
              <a:buNone/>
            </a:pPr>
            <a:r>
              <a:rPr lang="el-GR" altLang="el-GR" b="1" dirty="0" smtClean="0"/>
              <a:t>	Αν δύο διαδικασίες εμπλέκονται με τρόπο ώστε η δεύτερη διαδικασία </a:t>
            </a:r>
            <a:r>
              <a:rPr lang="el-GR" altLang="el-GR" b="1" dirty="0" smtClean="0">
                <a:solidFill>
                  <a:srgbClr val="CC3300"/>
                </a:solidFill>
              </a:rPr>
              <a:t>να επαναλαμβάνεται </a:t>
            </a:r>
            <a:r>
              <a:rPr lang="en-US" altLang="el-GR" b="1" dirty="0" smtClean="0">
                <a:solidFill>
                  <a:srgbClr val="CC3300"/>
                </a:solidFill>
              </a:rPr>
              <a:t>m </a:t>
            </a:r>
            <a:r>
              <a:rPr lang="el-GR" altLang="el-GR" b="1" dirty="0" smtClean="0">
                <a:solidFill>
                  <a:srgbClr val="CC3300"/>
                </a:solidFill>
              </a:rPr>
              <a:t>φορές</a:t>
            </a:r>
            <a:r>
              <a:rPr lang="el-GR" altLang="el-GR" b="1" dirty="0" smtClean="0"/>
              <a:t> για κάθε μία από τις </a:t>
            </a:r>
            <a:r>
              <a:rPr lang="en-US" altLang="el-GR" b="1" dirty="0" smtClean="0">
                <a:solidFill>
                  <a:srgbClr val="3366CC"/>
                </a:solidFill>
              </a:rPr>
              <a:t>n </a:t>
            </a:r>
            <a:r>
              <a:rPr lang="el-GR" altLang="el-GR" b="1" dirty="0" smtClean="0">
                <a:solidFill>
                  <a:srgbClr val="3366CC"/>
                </a:solidFill>
              </a:rPr>
              <a:t>επαναλήψεις</a:t>
            </a:r>
            <a:r>
              <a:rPr lang="el-GR" altLang="el-GR" b="1" dirty="0" smtClean="0"/>
              <a:t> της πρώτης διαδικασίας τότε η πολυπλοκότητα είναι ίση με </a:t>
            </a:r>
            <a:r>
              <a:rPr lang="el-GR" altLang="el-GR" b="1" dirty="0" smtClean="0">
                <a:solidFill>
                  <a:srgbClr val="CC3300"/>
                </a:solidFill>
              </a:rPr>
              <a:t>το γινόμενο</a:t>
            </a:r>
            <a:r>
              <a:rPr lang="el-GR" altLang="el-GR" b="1" dirty="0" smtClean="0"/>
              <a:t> </a:t>
            </a:r>
            <a:r>
              <a:rPr lang="en-US" altLang="el-GR" b="1" dirty="0" smtClean="0">
                <a:solidFill>
                  <a:srgbClr val="CC3300"/>
                </a:solidFill>
              </a:rPr>
              <a:t>m</a:t>
            </a:r>
            <a:r>
              <a:rPr lang="en-US" altLang="el-GR" b="1" dirty="0" smtClean="0"/>
              <a:t> X </a:t>
            </a:r>
            <a:r>
              <a:rPr lang="en-US" altLang="el-GR" b="1" dirty="0" smtClean="0">
                <a:solidFill>
                  <a:srgbClr val="3366CC"/>
                </a:solidFill>
              </a:rPr>
              <a:t>n, </a:t>
            </a:r>
            <a:r>
              <a:rPr lang="el-GR" altLang="el-GR" b="1" dirty="0" smtClean="0">
                <a:solidFill>
                  <a:srgbClr val="3366CC"/>
                </a:solidFill>
              </a:rPr>
              <a:t>δηλ. </a:t>
            </a:r>
            <a:r>
              <a:rPr lang="en-US" altLang="el-GR" b="1" i="1" dirty="0" smtClean="0">
                <a:solidFill>
                  <a:srgbClr val="3366CC"/>
                </a:solidFill>
              </a:rPr>
              <a:t>O</a:t>
            </a:r>
            <a:r>
              <a:rPr lang="en-US" altLang="el-GR" b="1" dirty="0" smtClean="0">
                <a:solidFill>
                  <a:srgbClr val="3366CC"/>
                </a:solidFill>
              </a:rPr>
              <a:t>(</a:t>
            </a:r>
            <a:r>
              <a:rPr lang="en-US" altLang="el-GR" b="1" dirty="0" err="1" smtClean="0">
                <a:solidFill>
                  <a:srgbClr val="3366CC"/>
                </a:solidFill>
              </a:rPr>
              <a:t>m·n</a:t>
            </a:r>
            <a:r>
              <a:rPr lang="en-US" altLang="el-GR" b="1" dirty="0" smtClean="0">
                <a:solidFill>
                  <a:srgbClr val="3366CC"/>
                </a:solidFill>
              </a:rPr>
              <a:t>)</a:t>
            </a:r>
          </a:p>
          <a:p>
            <a:pPr marL="381000" indent="-381000" eaLnBrk="1" hangingPunct="1">
              <a:spcBef>
                <a:spcPct val="0"/>
              </a:spcBef>
              <a:buFontTx/>
              <a:buNone/>
            </a:pPr>
            <a:r>
              <a:rPr lang="en-US" altLang="el-GR" b="1" dirty="0" smtClean="0">
                <a:solidFill>
                  <a:srgbClr val="CC0000"/>
                </a:solidFill>
              </a:rPr>
              <a:t>	</a:t>
            </a:r>
          </a:p>
          <a:p>
            <a:pPr marL="381000" indent="-381000" eaLnBrk="1" hangingPunct="1">
              <a:spcBef>
                <a:spcPct val="0"/>
              </a:spcBef>
              <a:buFontTx/>
              <a:buNone/>
            </a:pPr>
            <a:r>
              <a:rPr lang="en-US" altLang="el-GR" b="1" dirty="0" smtClean="0">
                <a:solidFill>
                  <a:srgbClr val="CC0000"/>
                </a:solidFill>
              </a:rPr>
              <a:t>	(</a:t>
            </a:r>
            <a:r>
              <a:rPr lang="el-GR" altLang="el-GR" b="1" dirty="0" smtClean="0">
                <a:solidFill>
                  <a:srgbClr val="CC0000"/>
                </a:solidFill>
              </a:rPr>
              <a:t>ο κανόνας του γινομένου</a:t>
            </a:r>
            <a:r>
              <a:rPr lang="en-US" altLang="el-GR" b="1" dirty="0" smtClean="0">
                <a:solidFill>
                  <a:srgbClr val="CC0000"/>
                </a:solidFill>
              </a:rPr>
              <a:t>)</a:t>
            </a:r>
            <a:r>
              <a:rPr lang="en-US" altLang="el-GR" b="1" dirty="0" smtClean="0"/>
              <a:t> </a:t>
            </a:r>
            <a:br>
              <a:rPr lang="en-US" altLang="el-GR" b="1" dirty="0" smtClean="0"/>
            </a:br>
            <a:endParaRPr lang="en-US" altLang="el-GR" b="1" dirty="0" smtClean="0"/>
          </a:p>
        </p:txBody>
      </p:sp>
      <p:sp>
        <p:nvSpPr>
          <p:cNvPr id="103429" name="Rectangle 3"/>
          <p:cNvSpPr>
            <a:spLocks noChangeArrowheads="1"/>
          </p:cNvSpPr>
          <p:nvPr/>
        </p:nvSpPr>
        <p:spPr bwMode="auto">
          <a:xfrm>
            <a:off x="698500" y="333375"/>
            <a:ext cx="2963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3200" b="1">
                <a:solidFill>
                  <a:srgbClr val="CC0000"/>
                </a:solidFill>
                <a:latin typeface="Arno Pro Caption" pitchFamily="18" charset="0"/>
              </a:rPr>
              <a:t>ΚΑΝΟΝΑΣ </a:t>
            </a:r>
            <a:r>
              <a:rPr lang="en-US" altLang="el-GR" sz="3200" b="1">
                <a:solidFill>
                  <a:srgbClr val="CC0000"/>
                </a:solidFill>
                <a:latin typeface="Arno Pro Caption" pitchFamily="18" charset="0"/>
              </a:rPr>
              <a:t> #5:</a:t>
            </a:r>
          </a:p>
        </p:txBody>
      </p:sp>
    </p:spTree>
    <p:extLst>
      <p:ext uri="{BB962C8B-B14F-4D97-AF65-F5344CB8AC3E}">
        <p14:creationId xmlns:p14="http://schemas.microsoft.com/office/powerpoint/2010/main" val="1890046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1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6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0E924FF-2DAB-4ECC-9B7B-384C956B888D}" type="slidenum">
              <a:rPr lang="el-GR" altLang="el-GR" sz="1400" smtClean="0">
                <a:solidFill>
                  <a:srgbClr val="3366CC"/>
                </a:solidFill>
                <a:latin typeface="Arno Pro Caption" pitchFamily="18" charset="0"/>
              </a:rPr>
              <a:pPr eaLnBrk="1" hangingPunct="1"/>
              <a:t>121</a:t>
            </a:fld>
            <a:endParaRPr lang="el-GR" altLang="el-GR" sz="1400" smtClean="0">
              <a:solidFill>
                <a:srgbClr val="3366CC"/>
              </a:solidFill>
              <a:latin typeface="Arno Pro Caption" pitchFamily="18" charset="0"/>
            </a:endParaRPr>
          </a:p>
        </p:txBody>
      </p:sp>
      <p:sp>
        <p:nvSpPr>
          <p:cNvPr id="112642" name="Rectangle 2"/>
          <p:cNvSpPr>
            <a:spLocks noGrp="1" noChangeArrowheads="1"/>
          </p:cNvSpPr>
          <p:nvPr>
            <p:ph type="body" idx="1"/>
          </p:nvPr>
        </p:nvSpPr>
        <p:spPr>
          <a:xfrm>
            <a:off x="457200" y="1219200"/>
            <a:ext cx="8229600" cy="4525963"/>
          </a:xfrm>
        </p:spPr>
        <p:txBody>
          <a:bodyPr/>
          <a:lstStyle/>
          <a:p>
            <a:pPr marL="609600" indent="-609600" eaLnBrk="1" hangingPunct="1"/>
            <a:r>
              <a:rPr lang="el-GR" altLang="el-GR" sz="3200" dirty="0" smtClean="0"/>
              <a:t>Για την εμφάνιση των στοιχείων ενός τετραγωνικού πίνακα δύο διαστάσεων, μεγέθους </a:t>
            </a:r>
            <a:r>
              <a:rPr lang="en-US" altLang="el-GR" sz="3200" dirty="0" smtClean="0"/>
              <a:t>n X n,</a:t>
            </a:r>
            <a:r>
              <a:rPr lang="el-GR" altLang="el-GR" sz="3200" dirty="0" smtClean="0"/>
              <a:t> απαιτούνται δύο </a:t>
            </a:r>
            <a:r>
              <a:rPr lang="el-GR" altLang="el-GR" sz="3200" dirty="0" err="1" smtClean="0"/>
              <a:t>εμφωλιασμένες</a:t>
            </a:r>
            <a:r>
              <a:rPr lang="el-GR" altLang="el-GR" sz="3200" dirty="0" smtClean="0"/>
              <a:t> ανακυκλώσεις κάθε μια από τις οποίες θα εκτελείται </a:t>
            </a:r>
            <a:r>
              <a:rPr lang="en-US" altLang="el-GR" sz="3200" dirty="0" smtClean="0"/>
              <a:t>n </a:t>
            </a:r>
            <a:r>
              <a:rPr lang="el-GR" altLang="el-GR" sz="3200" dirty="0" smtClean="0"/>
              <a:t>φορές</a:t>
            </a:r>
            <a:endParaRPr lang="en-US" altLang="el-GR" sz="3200" dirty="0" smtClean="0"/>
          </a:p>
          <a:p>
            <a:pPr marL="609600" indent="-609600" eaLnBrk="1" hangingPunct="1"/>
            <a:r>
              <a:rPr lang="el-GR" altLang="el-GR" sz="3200" dirty="0" smtClean="0"/>
              <a:t>Η πολυπλοκότητα</a:t>
            </a:r>
            <a:r>
              <a:rPr lang="el-GR" altLang="el-GR" sz="3600" dirty="0" smtClean="0"/>
              <a:t> </a:t>
            </a:r>
            <a:r>
              <a:rPr lang="el-GR" altLang="el-GR" sz="3200" dirty="0" smtClean="0"/>
              <a:t>είναι</a:t>
            </a:r>
            <a:r>
              <a:rPr lang="en-US" altLang="el-GR" sz="3200" dirty="0" smtClean="0"/>
              <a:t> </a:t>
            </a:r>
            <a:r>
              <a:rPr lang="en-US" altLang="el-GR" sz="3200" b="1" i="1" dirty="0" smtClean="0"/>
              <a:t>O</a:t>
            </a:r>
            <a:r>
              <a:rPr lang="en-US" altLang="el-GR" sz="3200" b="1" dirty="0" smtClean="0"/>
              <a:t>(n</a:t>
            </a:r>
            <a:r>
              <a:rPr lang="el-GR" altLang="el-GR" sz="3200" b="1" baseline="30000" dirty="0" smtClean="0"/>
              <a:t>2</a:t>
            </a:r>
            <a:r>
              <a:rPr lang="en-US" altLang="el-GR" sz="3200" b="1" dirty="0" smtClean="0"/>
              <a:t>)</a:t>
            </a:r>
          </a:p>
          <a:p>
            <a:pPr marL="609600" indent="-609600" eaLnBrk="1" hangingPunct="1">
              <a:lnSpc>
                <a:spcPct val="80000"/>
              </a:lnSpc>
            </a:pPr>
            <a:endParaRPr lang="en-US" altLang="el-GR" sz="5400" dirty="0" smtClean="0"/>
          </a:p>
        </p:txBody>
      </p:sp>
      <p:sp>
        <p:nvSpPr>
          <p:cNvPr id="112643" name="Rectangle 3"/>
          <p:cNvSpPr>
            <a:spLocks noChangeArrowheads="1"/>
          </p:cNvSpPr>
          <p:nvPr/>
        </p:nvSpPr>
        <p:spPr bwMode="auto">
          <a:xfrm>
            <a:off x="304800" y="238125"/>
            <a:ext cx="5162550" cy="584200"/>
          </a:xfrm>
          <a:prstGeom prst="rect">
            <a:avLst/>
          </a:prstGeom>
          <a:noFill/>
          <a:ln w="9525">
            <a:noFill/>
            <a:miter lim="800000"/>
            <a:headEnd/>
            <a:tailEnd/>
          </a:ln>
          <a:effectLst/>
        </p:spPr>
        <p:txBody>
          <a:bodyPr wrap="none">
            <a:spAutoFit/>
          </a:bodyPr>
          <a:lstStyle/>
          <a:p>
            <a:pPr>
              <a:defRPr/>
            </a:pPr>
            <a:r>
              <a:rPr lang="el-GR" sz="3200" b="1" dirty="0">
                <a:solidFill>
                  <a:srgbClr val="CC0000"/>
                </a:solidFill>
                <a:effectLst>
                  <a:outerShdw blurRad="38100" dist="38100" dir="2700000" algn="tl">
                    <a:srgbClr val="C0C0C0"/>
                  </a:outerShdw>
                </a:effectLst>
                <a:latin typeface="Arno Pro Caption" pitchFamily="18" charset="0"/>
              </a:rPr>
              <a:t>ΚΑΝΟΝΑΣ</a:t>
            </a:r>
            <a:r>
              <a:rPr lang="en-US" sz="3200" b="1" dirty="0">
                <a:solidFill>
                  <a:srgbClr val="CC0000"/>
                </a:solidFill>
                <a:effectLst>
                  <a:outerShdw blurRad="38100" dist="38100" dir="2700000" algn="tl">
                    <a:srgbClr val="C0C0C0"/>
                  </a:outerShdw>
                </a:effectLst>
                <a:latin typeface="Arno Pro Caption" pitchFamily="18" charset="0"/>
              </a:rPr>
              <a:t> #5 (</a:t>
            </a:r>
            <a:r>
              <a:rPr lang="el-GR" sz="3200" b="1" dirty="0">
                <a:solidFill>
                  <a:srgbClr val="CC0000"/>
                </a:solidFill>
                <a:effectLst>
                  <a:outerShdw blurRad="38100" dist="38100" dir="2700000" algn="tl">
                    <a:srgbClr val="C0C0C0"/>
                  </a:outerShdw>
                </a:effectLst>
                <a:latin typeface="Arno Pro Caption" pitchFamily="18" charset="0"/>
              </a:rPr>
              <a:t>παράδειγμα</a:t>
            </a:r>
            <a:r>
              <a:rPr lang="en-US" sz="3200" b="1" dirty="0">
                <a:solidFill>
                  <a:srgbClr val="CC0000"/>
                </a:solidFill>
                <a:effectLst>
                  <a:outerShdw blurRad="38100" dist="38100" dir="2700000" algn="tl">
                    <a:srgbClr val="C0C0C0"/>
                  </a:outerShdw>
                </a:effectLst>
                <a:latin typeface="Arno Pro Caption" pitchFamily="18" charset="0"/>
              </a:rPr>
              <a:t>)</a:t>
            </a:r>
          </a:p>
        </p:txBody>
      </p:sp>
    </p:spTree>
    <p:extLst>
      <p:ext uri="{BB962C8B-B14F-4D97-AF65-F5344CB8AC3E}">
        <p14:creationId xmlns:p14="http://schemas.microsoft.com/office/powerpoint/2010/main" val="572189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Average Case</a:t>
            </a: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rmAutofit/>
              </a:bodyPr>
              <a:lstStyle/>
              <a:p>
                <a:r>
                  <a:rPr lang="en-US" dirty="0"/>
                  <a:t>Worst case complexity isn’t the whole picture</a:t>
                </a:r>
              </a:p>
              <a:p>
                <a:r>
                  <a:rPr lang="en-US" dirty="0" smtClean="0"/>
                  <a:t>Worst </a:t>
                </a:r>
                <a:r>
                  <a:rPr lang="en-US" dirty="0"/>
                  <a:t>cases may be rare – we’re more interested in how well an algorithm performs for typical data</a:t>
                </a:r>
              </a:p>
              <a:p>
                <a:endParaRPr lang="en-US" dirty="0"/>
              </a:p>
              <a:p>
                <a:r>
                  <a:rPr lang="en-US" dirty="0"/>
                  <a:t>For example, the worst case complexity for Quicksort is </a:t>
                </a:r>
                <a:br>
                  <a:rPr lang="en-US" dirty="0"/>
                </a:b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30000" dirty="0">
                        <a:latin typeface="Cambria Math" panose="02040503050406030204" pitchFamily="18" charset="0"/>
                      </a:rPr>
                      <m:t>2</m:t>
                    </m:r>
                    <m:r>
                      <a:rPr lang="en-US" i="1" dirty="0">
                        <a:latin typeface="Cambria Math" panose="02040503050406030204" pitchFamily="18" charset="0"/>
                      </a:rPr>
                      <m:t>)</m:t>
                    </m:r>
                  </m:oMath>
                </a14:m>
                <a:r>
                  <a:rPr lang="en-US" dirty="0"/>
                  <a:t>, but the average case complexity is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endParaRPr lang="en-US" dirty="0"/>
              </a:p>
              <a:p>
                <a:pPr lvl="1"/>
                <a:r>
                  <a:rPr lang="en-US" dirty="0"/>
                  <a:t>Worst case typically occurs when the list is already sorted, and we choose the first item in the list as the pivot</a:t>
                </a:r>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rotWithShape="0">
                <a:blip r:embed="rId2"/>
                <a:stretch>
                  <a:fillRect l="-1857" t="-2065" r="-1071"/>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fld id="{3BD0896E-602A-494F-99CF-AC1BD90019B0}" type="slidenum">
              <a:rPr lang="en-GB" smtClean="0"/>
              <a:pPr/>
              <a:t>122</a:t>
            </a:fld>
            <a:endParaRPr lang="en-GB"/>
          </a:p>
        </p:txBody>
      </p:sp>
    </p:spTree>
    <p:extLst>
      <p:ext uri="{BB962C8B-B14F-4D97-AF65-F5344CB8AC3E}">
        <p14:creationId xmlns:p14="http://schemas.microsoft.com/office/powerpoint/2010/main" val="20080987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D2C98FC-2B7A-410A-A328-62D5DDFE9263}" type="slidenum">
              <a:rPr lang="el-GR" altLang="el-GR" sz="1400" smtClean="0">
                <a:solidFill>
                  <a:srgbClr val="3366CC"/>
                </a:solidFill>
                <a:latin typeface="Arno Pro Caption" pitchFamily="18" charset="0"/>
              </a:rPr>
              <a:pPr eaLnBrk="1" hangingPunct="1"/>
              <a:t>123</a:t>
            </a:fld>
            <a:endParaRPr lang="el-GR" altLang="el-GR" sz="1400" smtClean="0">
              <a:solidFill>
                <a:srgbClr val="3366CC"/>
              </a:solidFill>
              <a:latin typeface="Arno Pro Caption" pitchFamily="18" charset="0"/>
            </a:endParaRPr>
          </a:p>
        </p:txBody>
      </p:sp>
      <p:sp>
        <p:nvSpPr>
          <p:cNvPr id="105476" name="Rectangle 2"/>
          <p:cNvSpPr>
            <a:spLocks noGrp="1" noChangeArrowheads="1"/>
          </p:cNvSpPr>
          <p:nvPr>
            <p:ph type="title"/>
          </p:nvPr>
        </p:nvSpPr>
        <p:spPr/>
        <p:txBody>
          <a:bodyPr/>
          <a:lstStyle/>
          <a:p>
            <a:pPr eaLnBrk="1" hangingPunct="1"/>
            <a:r>
              <a:rPr lang="el-GR" altLang="el-GR" sz="4000" b="1" smtClean="0"/>
              <a:t>Παραδείγματα</a:t>
            </a:r>
            <a:endParaRPr lang="en-US" altLang="el-GR" sz="4000" b="1" smtClean="0"/>
          </a:p>
        </p:txBody>
      </p:sp>
      <p:sp>
        <p:nvSpPr>
          <p:cNvPr id="105477" name="Rectangle 3"/>
          <p:cNvSpPr>
            <a:spLocks noGrp="1" noChangeArrowheads="1"/>
          </p:cNvSpPr>
          <p:nvPr>
            <p:ph type="body" idx="1"/>
          </p:nvPr>
        </p:nvSpPr>
        <p:spPr/>
        <p:txBody>
          <a:bodyPr/>
          <a:lstStyle/>
          <a:p>
            <a:pPr eaLnBrk="1" hangingPunct="1"/>
            <a:r>
              <a:rPr lang="en-US" altLang="el-GR" dirty="0" smtClean="0"/>
              <a:t>Simple Example</a:t>
            </a:r>
          </a:p>
          <a:p>
            <a:pPr eaLnBrk="1" hangingPunct="1"/>
            <a:r>
              <a:rPr lang="en-US" altLang="el-GR" dirty="0" smtClean="0"/>
              <a:t>Nested Loops </a:t>
            </a:r>
          </a:p>
          <a:p>
            <a:pPr eaLnBrk="1" hangingPunct="1"/>
            <a:r>
              <a:rPr lang="en-US" altLang="el-GR" dirty="0" smtClean="0"/>
              <a:t>Sequential statements</a:t>
            </a:r>
          </a:p>
          <a:p>
            <a:pPr eaLnBrk="1" hangingPunct="1"/>
            <a:r>
              <a:rPr lang="en-US" altLang="el-GR" dirty="0" smtClean="0"/>
              <a:t>Conditional statements</a:t>
            </a:r>
          </a:p>
          <a:p>
            <a:pPr eaLnBrk="1" hangingPunct="1"/>
            <a:r>
              <a:rPr lang="en-US" altLang="el-GR" dirty="0" smtClean="0"/>
              <a:t>More nested loops</a:t>
            </a:r>
          </a:p>
          <a:p>
            <a:pPr eaLnBrk="1" hangingPunct="1"/>
            <a:endParaRPr lang="en-US" altLang="el-GR" dirty="0" smtClean="0"/>
          </a:p>
          <a:p>
            <a:pPr eaLnBrk="1" hangingPunct="1"/>
            <a:endParaRPr lang="en-US" altLang="el-GR" dirty="0" smtClean="0"/>
          </a:p>
        </p:txBody>
      </p:sp>
    </p:spTree>
    <p:extLst>
      <p:ext uri="{BB962C8B-B14F-4D97-AF65-F5344CB8AC3E}">
        <p14:creationId xmlns:p14="http://schemas.microsoft.com/office/powerpoint/2010/main" val="355408609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fontAlgn="auto" hangingPunct="1">
              <a:spcAft>
                <a:spcPts val="0"/>
              </a:spcAft>
              <a:defRPr/>
            </a:pPr>
            <a:r>
              <a:rPr lang="en-US" sz="3200" b="1" dirty="0"/>
              <a:t>Simple Example (1</a:t>
            </a:r>
            <a:r>
              <a:rPr lang="en-US" sz="3200" b="1" dirty="0" smtClean="0"/>
              <a:t>)</a:t>
            </a:r>
            <a:br>
              <a:rPr lang="en-US" sz="3200" b="1" dirty="0" smtClean="0"/>
            </a:br>
            <a:endParaRPr lang="en-US" sz="3200" b="1" dirty="0"/>
          </a:p>
        </p:txBody>
      </p:sp>
      <p:sp>
        <p:nvSpPr>
          <p:cNvPr id="17411" name="Rectangle 3"/>
          <p:cNvSpPr>
            <a:spLocks noGrp="1" noChangeArrowheads="1"/>
          </p:cNvSpPr>
          <p:nvPr>
            <p:ph sz="quarter" idx="1"/>
          </p:nvPr>
        </p:nvSpPr>
        <p:spPr>
          <a:xfrm>
            <a:off x="395536" y="963613"/>
            <a:ext cx="7467600" cy="4337595"/>
          </a:xfrm>
        </p:spPr>
        <p:txBody>
          <a:bodyPr/>
          <a:lstStyle/>
          <a:p>
            <a:pPr eaLnBrk="1" hangingPunct="1">
              <a:lnSpc>
                <a:spcPct val="90000"/>
              </a:lnSpc>
              <a:buFont typeface="Wingdings" panose="05000000000000000000" pitchFamily="2" charset="2"/>
              <a:buNone/>
            </a:pPr>
            <a:r>
              <a:rPr lang="en-GB" altLang="el-GR" sz="2100" dirty="0" smtClean="0">
                <a:latin typeface="Courier New" panose="02070309020205020404" pitchFamily="49" charset="0"/>
                <a:cs typeface="Courier New" panose="02070309020205020404" pitchFamily="49" charset="0"/>
              </a:rPr>
              <a:t>// Input: </a:t>
            </a:r>
            <a:r>
              <a:rPr lang="en-GB" altLang="el-GR" sz="2100" dirty="0" err="1" smtClean="0">
                <a:latin typeface="Courier New" panose="02070309020205020404" pitchFamily="49" charset="0"/>
                <a:cs typeface="Courier New" panose="02070309020205020404" pitchFamily="49" charset="0"/>
              </a:rPr>
              <a:t>int</a:t>
            </a:r>
            <a:r>
              <a:rPr lang="en-GB" altLang="el-GR" sz="2100" dirty="0" smtClean="0">
                <a:latin typeface="Courier New" panose="02070309020205020404" pitchFamily="49" charset="0"/>
                <a:cs typeface="Courier New" panose="02070309020205020404" pitchFamily="49" charset="0"/>
              </a:rPr>
              <a:t> A[N], array of N integers</a:t>
            </a:r>
          </a:p>
          <a:p>
            <a:pPr eaLnBrk="1" hangingPunct="1">
              <a:lnSpc>
                <a:spcPct val="90000"/>
              </a:lnSpc>
              <a:buFont typeface="Wingdings" panose="05000000000000000000" pitchFamily="2" charset="2"/>
              <a:buNone/>
            </a:pPr>
            <a:r>
              <a:rPr lang="en-GB" altLang="el-GR" sz="2100" dirty="0" smtClean="0">
                <a:latin typeface="Courier New" panose="02070309020205020404" pitchFamily="49" charset="0"/>
                <a:cs typeface="Courier New" panose="02070309020205020404" pitchFamily="49" charset="0"/>
              </a:rPr>
              <a:t>// Output: Sum of all numbers in array A</a:t>
            </a:r>
          </a:p>
          <a:p>
            <a:pPr eaLnBrk="1" hangingPunct="1">
              <a:lnSpc>
                <a:spcPct val="90000"/>
              </a:lnSpc>
              <a:buFont typeface="Wingdings" panose="05000000000000000000" pitchFamily="2" charset="2"/>
              <a:buNone/>
            </a:pPr>
            <a:endParaRPr lang="en-GB" altLang="el-GR" sz="2100" dirty="0" smtClean="0">
              <a:latin typeface="Courier New" panose="02070309020205020404" pitchFamily="49" charset="0"/>
              <a:cs typeface="Courier New" panose="02070309020205020404" pitchFamily="49" charset="0"/>
            </a:endParaRPr>
          </a:p>
          <a:p>
            <a:pPr eaLnBrk="1" hangingPunct="1">
              <a:lnSpc>
                <a:spcPct val="90000"/>
              </a:lnSpc>
              <a:buFont typeface="Wingdings" panose="05000000000000000000" pitchFamily="2" charset="2"/>
              <a:buNone/>
            </a:pPr>
            <a:r>
              <a:rPr lang="en-GB" altLang="el-GR" sz="2100" b="1" dirty="0" err="1" smtClean="0">
                <a:latin typeface="Courier New" panose="02070309020205020404" pitchFamily="49" charset="0"/>
                <a:cs typeface="Courier New" panose="02070309020205020404" pitchFamily="49" charset="0"/>
              </a:rPr>
              <a:t>int</a:t>
            </a:r>
            <a:r>
              <a:rPr lang="en-GB" altLang="el-GR" sz="2100" b="1" dirty="0" smtClean="0">
                <a:latin typeface="Courier New" panose="02070309020205020404" pitchFamily="49" charset="0"/>
                <a:cs typeface="Courier New" panose="02070309020205020404" pitchFamily="49" charset="0"/>
              </a:rPr>
              <a:t> Sum(</a:t>
            </a:r>
            <a:r>
              <a:rPr lang="en-GB" altLang="el-GR" sz="2100" b="1" dirty="0" err="1" smtClean="0">
                <a:latin typeface="Courier New" panose="02070309020205020404" pitchFamily="49" charset="0"/>
                <a:cs typeface="Courier New" panose="02070309020205020404" pitchFamily="49" charset="0"/>
              </a:rPr>
              <a:t>int</a:t>
            </a:r>
            <a:r>
              <a:rPr lang="en-GB" altLang="el-GR" sz="2100" b="1" dirty="0" smtClean="0">
                <a:latin typeface="Courier New" panose="02070309020205020404" pitchFamily="49" charset="0"/>
                <a:cs typeface="Courier New" panose="02070309020205020404" pitchFamily="49" charset="0"/>
              </a:rPr>
              <a:t> A[], </a:t>
            </a:r>
            <a:r>
              <a:rPr lang="en-GB" altLang="el-GR" sz="2100" b="1" dirty="0" err="1" smtClean="0">
                <a:latin typeface="Courier New" panose="02070309020205020404" pitchFamily="49" charset="0"/>
                <a:cs typeface="Courier New" panose="02070309020205020404" pitchFamily="49" charset="0"/>
              </a:rPr>
              <a:t>int</a:t>
            </a:r>
            <a:r>
              <a:rPr lang="en-GB" altLang="el-GR" sz="2100" b="1" dirty="0" smtClean="0">
                <a:latin typeface="Courier New" panose="02070309020205020404" pitchFamily="49" charset="0"/>
                <a:cs typeface="Courier New" panose="02070309020205020404" pitchFamily="49" charset="0"/>
              </a:rPr>
              <a:t> N) </a:t>
            </a:r>
          </a:p>
          <a:p>
            <a:pPr eaLnBrk="1" hangingPunct="1">
              <a:lnSpc>
                <a:spcPct val="90000"/>
              </a:lnSpc>
              <a:buFont typeface="Wingdings" panose="05000000000000000000" pitchFamily="2" charset="2"/>
              <a:buNone/>
            </a:pPr>
            <a:r>
              <a:rPr lang="en-GB" altLang="el-GR" sz="2100" b="1" dirty="0" smtClean="0">
                <a:latin typeface="Courier New" panose="02070309020205020404" pitchFamily="49" charset="0"/>
                <a:cs typeface="Courier New" panose="02070309020205020404" pitchFamily="49" charset="0"/>
              </a:rPr>
              <a:t>{</a:t>
            </a:r>
          </a:p>
          <a:p>
            <a:pPr eaLnBrk="1" hangingPunct="1">
              <a:lnSpc>
                <a:spcPct val="90000"/>
              </a:lnSpc>
              <a:buFont typeface="Wingdings" panose="05000000000000000000" pitchFamily="2" charset="2"/>
              <a:buNone/>
            </a:pPr>
            <a:r>
              <a:rPr lang="en-GB" altLang="el-GR" sz="2100" b="1" dirty="0" smtClean="0">
                <a:latin typeface="Courier New" panose="02070309020205020404" pitchFamily="49" charset="0"/>
                <a:cs typeface="Courier New" panose="02070309020205020404" pitchFamily="49" charset="0"/>
              </a:rPr>
              <a:t>   </a:t>
            </a:r>
            <a:r>
              <a:rPr lang="en-GB" altLang="el-GR" sz="2100" b="1" dirty="0" err="1" smtClean="0">
                <a:latin typeface="Courier New" panose="02070309020205020404" pitchFamily="49" charset="0"/>
                <a:cs typeface="Courier New" panose="02070309020205020404" pitchFamily="49" charset="0"/>
              </a:rPr>
              <a:t>int</a:t>
            </a:r>
            <a:r>
              <a:rPr lang="en-GB" altLang="el-GR" sz="2100" b="1" dirty="0" smtClean="0">
                <a:latin typeface="Courier New" panose="02070309020205020404" pitchFamily="49" charset="0"/>
                <a:cs typeface="Courier New" panose="02070309020205020404" pitchFamily="49" charset="0"/>
              </a:rPr>
              <a:t> s=0;</a:t>
            </a:r>
          </a:p>
          <a:p>
            <a:pPr eaLnBrk="1" hangingPunct="1">
              <a:lnSpc>
                <a:spcPct val="90000"/>
              </a:lnSpc>
              <a:buFont typeface="Wingdings" panose="05000000000000000000" pitchFamily="2" charset="2"/>
              <a:buNone/>
            </a:pPr>
            <a:r>
              <a:rPr lang="en-GB" altLang="el-GR" sz="2100" b="1" dirty="0" smtClean="0">
                <a:latin typeface="Courier New" panose="02070309020205020404" pitchFamily="49" charset="0"/>
                <a:cs typeface="Courier New" panose="02070309020205020404" pitchFamily="49" charset="0"/>
              </a:rPr>
              <a:t>   for (</a:t>
            </a:r>
            <a:r>
              <a:rPr lang="en-GB" altLang="el-GR" sz="2100" b="1" dirty="0" err="1" smtClean="0">
                <a:latin typeface="Courier New" panose="02070309020205020404" pitchFamily="49" charset="0"/>
                <a:cs typeface="Courier New" panose="02070309020205020404" pitchFamily="49" charset="0"/>
              </a:rPr>
              <a:t>int</a:t>
            </a:r>
            <a:r>
              <a:rPr lang="en-GB" altLang="el-GR" sz="2100" b="1" dirty="0" smtClean="0">
                <a:latin typeface="Courier New" panose="02070309020205020404" pitchFamily="49" charset="0"/>
                <a:cs typeface="Courier New" panose="02070309020205020404" pitchFamily="49" charset="0"/>
              </a:rPr>
              <a:t> </a:t>
            </a:r>
            <a:r>
              <a:rPr lang="en-GB" altLang="el-GR" sz="2100" b="1" dirty="0" err="1" smtClean="0">
                <a:latin typeface="Courier New" panose="02070309020205020404" pitchFamily="49" charset="0"/>
                <a:cs typeface="Courier New" panose="02070309020205020404" pitchFamily="49" charset="0"/>
              </a:rPr>
              <a:t>i</a:t>
            </a:r>
            <a:r>
              <a:rPr lang="en-GB" altLang="el-GR" sz="2100" b="1" dirty="0" smtClean="0">
                <a:latin typeface="Courier New" panose="02070309020205020404" pitchFamily="49" charset="0"/>
                <a:cs typeface="Courier New" panose="02070309020205020404" pitchFamily="49" charset="0"/>
              </a:rPr>
              <a:t>=0; </a:t>
            </a:r>
            <a:r>
              <a:rPr lang="en-GB" altLang="el-GR" sz="2100" b="1" dirty="0" err="1" smtClean="0">
                <a:latin typeface="Courier New" panose="02070309020205020404" pitchFamily="49" charset="0"/>
                <a:cs typeface="Courier New" panose="02070309020205020404" pitchFamily="49" charset="0"/>
              </a:rPr>
              <a:t>i</a:t>
            </a:r>
            <a:r>
              <a:rPr lang="en-GB" altLang="el-GR" sz="2100" b="1" dirty="0" smtClean="0">
                <a:latin typeface="Courier New" panose="02070309020205020404" pitchFamily="49" charset="0"/>
                <a:cs typeface="Courier New" panose="02070309020205020404" pitchFamily="49" charset="0"/>
              </a:rPr>
              <a:t>&lt; N; </a:t>
            </a:r>
            <a:r>
              <a:rPr lang="en-GB" altLang="el-GR" sz="2100" b="1" dirty="0" err="1" smtClean="0">
                <a:latin typeface="Courier New" panose="02070309020205020404" pitchFamily="49" charset="0"/>
                <a:cs typeface="Courier New" panose="02070309020205020404" pitchFamily="49" charset="0"/>
              </a:rPr>
              <a:t>i</a:t>
            </a:r>
            <a:r>
              <a:rPr lang="en-GB" altLang="el-GR" sz="2100" b="1" dirty="0" smtClean="0">
                <a:latin typeface="Courier New" panose="02070309020205020404" pitchFamily="49" charset="0"/>
                <a:cs typeface="Courier New" panose="02070309020205020404" pitchFamily="49" charset="0"/>
              </a:rPr>
              <a:t>++)</a:t>
            </a:r>
          </a:p>
          <a:p>
            <a:pPr eaLnBrk="1" hangingPunct="1">
              <a:lnSpc>
                <a:spcPct val="90000"/>
              </a:lnSpc>
              <a:buFont typeface="Wingdings" panose="05000000000000000000" pitchFamily="2" charset="2"/>
              <a:buNone/>
            </a:pPr>
            <a:r>
              <a:rPr lang="en-GB" altLang="el-GR" sz="2100" b="1" dirty="0" smtClean="0">
                <a:latin typeface="Courier New" panose="02070309020205020404" pitchFamily="49" charset="0"/>
                <a:cs typeface="Courier New" panose="02070309020205020404" pitchFamily="49" charset="0"/>
              </a:rPr>
              <a:t>      s = s + A[</a:t>
            </a:r>
            <a:r>
              <a:rPr lang="en-GB" altLang="el-GR" sz="2100" b="1" dirty="0" err="1" smtClean="0">
                <a:latin typeface="Courier New" panose="02070309020205020404" pitchFamily="49" charset="0"/>
                <a:cs typeface="Courier New" panose="02070309020205020404" pitchFamily="49" charset="0"/>
              </a:rPr>
              <a:t>i</a:t>
            </a:r>
            <a:r>
              <a:rPr lang="en-GB" altLang="el-GR" sz="2100" b="1" dirty="0" smtClean="0">
                <a:latin typeface="Courier New" panose="02070309020205020404" pitchFamily="49" charset="0"/>
                <a:cs typeface="Courier New" panose="02070309020205020404" pitchFamily="49" charset="0"/>
              </a:rPr>
              <a:t>];</a:t>
            </a:r>
          </a:p>
          <a:p>
            <a:pPr eaLnBrk="1" hangingPunct="1">
              <a:lnSpc>
                <a:spcPct val="90000"/>
              </a:lnSpc>
              <a:buFont typeface="Wingdings" panose="05000000000000000000" pitchFamily="2" charset="2"/>
              <a:buNone/>
            </a:pPr>
            <a:r>
              <a:rPr lang="en-GB" altLang="el-GR" sz="2100" b="1" dirty="0" smtClean="0">
                <a:latin typeface="Courier New" panose="02070309020205020404" pitchFamily="49" charset="0"/>
                <a:cs typeface="Courier New" panose="02070309020205020404" pitchFamily="49" charset="0"/>
              </a:rPr>
              <a:t>   return s;</a:t>
            </a:r>
          </a:p>
          <a:p>
            <a:pPr eaLnBrk="1" hangingPunct="1">
              <a:lnSpc>
                <a:spcPct val="90000"/>
              </a:lnSpc>
              <a:buFont typeface="Wingdings" panose="05000000000000000000" pitchFamily="2" charset="2"/>
              <a:buNone/>
            </a:pPr>
            <a:r>
              <a:rPr lang="en-GB" altLang="el-GR" sz="2100" b="1" dirty="0" smtClean="0">
                <a:latin typeface="Courier New" panose="02070309020205020404" pitchFamily="49" charset="0"/>
                <a:cs typeface="Courier New" panose="02070309020205020404" pitchFamily="49" charset="0"/>
              </a:rPr>
              <a:t>}</a:t>
            </a:r>
          </a:p>
          <a:p>
            <a:pPr eaLnBrk="1" hangingPunct="1">
              <a:lnSpc>
                <a:spcPct val="90000"/>
              </a:lnSpc>
              <a:buFont typeface="Wingdings" panose="05000000000000000000" pitchFamily="2" charset="2"/>
              <a:buNone/>
            </a:pPr>
            <a:endParaRPr lang="en-GB" altLang="el-GR" sz="2100" dirty="0" smtClean="0">
              <a:latin typeface="Courier New" panose="02070309020205020404" pitchFamily="49" charset="0"/>
              <a:cs typeface="Courier New" panose="02070309020205020404" pitchFamily="49" charset="0"/>
            </a:endParaRPr>
          </a:p>
          <a:p>
            <a:pPr>
              <a:spcBef>
                <a:spcPct val="0"/>
              </a:spcBef>
              <a:buClr>
                <a:schemeClr val="bg1"/>
              </a:buClr>
              <a:buFontTx/>
              <a:buNone/>
            </a:pPr>
            <a:r>
              <a:rPr lang="en-GB" altLang="el-GR" sz="2100" dirty="0" smtClean="0">
                <a:latin typeface="Courier New" panose="02070309020205020404" pitchFamily="49" charset="0"/>
                <a:cs typeface="Courier New" panose="02070309020205020404" pitchFamily="49" charset="0"/>
              </a:rPr>
              <a:t>How should we analyse this?</a:t>
            </a:r>
          </a:p>
          <a:p>
            <a:pPr eaLnBrk="1" hangingPunct="1">
              <a:lnSpc>
                <a:spcPct val="90000"/>
              </a:lnSpc>
              <a:buFont typeface="Wingdings" panose="05000000000000000000" pitchFamily="2" charset="2"/>
              <a:buNone/>
            </a:pPr>
            <a:endParaRPr lang="en-GB" altLang="el-GR" sz="2100" dirty="0" smtClean="0">
              <a:latin typeface="Courier New" panose="02070309020205020404" pitchFamily="49" charset="0"/>
              <a:cs typeface="Courier New" panose="02070309020205020404" pitchFamily="49" charset="0"/>
            </a:endParaRPr>
          </a:p>
          <a:p>
            <a:pPr eaLnBrk="1" hangingPunct="1">
              <a:lnSpc>
                <a:spcPct val="90000"/>
              </a:lnSpc>
              <a:buFont typeface="Wingdings" panose="05000000000000000000" pitchFamily="2" charset="2"/>
              <a:buNone/>
            </a:pPr>
            <a:endParaRPr lang="en-US" altLang="el-GR" sz="2100" dirty="0" smtClean="0">
              <a:latin typeface="Courier New" panose="02070309020205020404" pitchFamily="49" charset="0"/>
              <a:cs typeface="Courier New" panose="02070309020205020404" pitchFamily="49" charset="0"/>
            </a:endParaRPr>
          </a:p>
        </p:txBody>
      </p:sp>
      <p:sp>
        <p:nvSpPr>
          <p:cNvPr id="2" name="Θέση αριθμού διαφάνειας 1"/>
          <p:cNvSpPr>
            <a:spLocks noGrp="1"/>
          </p:cNvSpPr>
          <p:nvPr>
            <p:ph type="sldNum" sz="quarter" idx="10"/>
          </p:nvPr>
        </p:nvSpPr>
        <p:spPr/>
        <p:txBody>
          <a:bodyPr/>
          <a:lstStyle/>
          <a:p>
            <a:pPr>
              <a:defRPr/>
            </a:pPr>
            <a:fld id="{040FE971-55F2-49B1-BF0D-591C70A1C146}" type="slidenum">
              <a:rPr lang="en-US" smtClean="0"/>
              <a:pPr>
                <a:defRPr/>
              </a:pPr>
              <a:t>124</a:t>
            </a:fld>
            <a:endParaRPr lang="en-US" dirty="0"/>
          </a:p>
        </p:txBody>
      </p:sp>
    </p:spTree>
    <p:extLst>
      <p:ext uri="{BB962C8B-B14F-4D97-AF65-F5344CB8AC3E}">
        <p14:creationId xmlns:p14="http://schemas.microsoft.com/office/powerpoint/2010/main" val="138696409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fontAlgn="auto" hangingPunct="1">
              <a:spcAft>
                <a:spcPts val="0"/>
              </a:spcAft>
              <a:defRPr/>
            </a:pPr>
            <a:r>
              <a:rPr lang="en-US" sz="3200" b="1" dirty="0"/>
              <a:t>Simple Example (2</a:t>
            </a:r>
            <a:r>
              <a:rPr lang="en-US" sz="3200" b="1" dirty="0" smtClean="0"/>
              <a:t>)</a:t>
            </a:r>
            <a:br>
              <a:rPr lang="en-US" sz="3200" b="1" dirty="0" smtClean="0"/>
            </a:br>
            <a:endParaRPr lang="en-US" sz="3200" b="1" dirty="0"/>
          </a:p>
        </p:txBody>
      </p:sp>
      <p:sp>
        <p:nvSpPr>
          <p:cNvPr id="18436" name="Text Box 3"/>
          <p:cNvSpPr txBox="1">
            <a:spLocks noChangeArrowheads="1"/>
          </p:cNvSpPr>
          <p:nvPr/>
        </p:nvSpPr>
        <p:spPr bwMode="auto">
          <a:xfrm>
            <a:off x="323529" y="933464"/>
            <a:ext cx="806997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l-GR" b="1" dirty="0">
                <a:latin typeface="Courier New" panose="02070309020205020404" pitchFamily="49" charset="0"/>
              </a:rPr>
              <a:t>// Input: </a:t>
            </a:r>
            <a:r>
              <a:rPr lang="en-GB" altLang="el-GR" b="1" dirty="0" err="1">
                <a:latin typeface="Courier New" panose="02070309020205020404" pitchFamily="49" charset="0"/>
              </a:rPr>
              <a:t>int</a:t>
            </a:r>
            <a:r>
              <a:rPr lang="en-GB" altLang="el-GR" b="1" dirty="0">
                <a:latin typeface="Courier New" panose="02070309020205020404" pitchFamily="49" charset="0"/>
              </a:rPr>
              <a:t> A[N], array of N integers</a:t>
            </a:r>
          </a:p>
          <a:p>
            <a:r>
              <a:rPr lang="en-GB" altLang="el-GR" b="1" dirty="0">
                <a:latin typeface="Courier New" panose="02070309020205020404" pitchFamily="49" charset="0"/>
              </a:rPr>
              <a:t>// Output: Sum of all numbers in array A</a:t>
            </a:r>
          </a:p>
          <a:p>
            <a:endParaRPr lang="en-GB" altLang="el-GR" b="1" dirty="0">
              <a:latin typeface="Courier New" panose="02070309020205020404" pitchFamily="49" charset="0"/>
            </a:endParaRPr>
          </a:p>
          <a:p>
            <a:r>
              <a:rPr lang="en-GB" altLang="el-GR" b="1" dirty="0" err="1">
                <a:latin typeface="Courier New" panose="02070309020205020404" pitchFamily="49" charset="0"/>
              </a:rPr>
              <a:t>int</a:t>
            </a:r>
            <a:r>
              <a:rPr lang="en-GB" altLang="el-GR" b="1" dirty="0">
                <a:latin typeface="Courier New" panose="02070309020205020404" pitchFamily="49" charset="0"/>
              </a:rPr>
              <a:t> Sum(</a:t>
            </a:r>
            <a:r>
              <a:rPr lang="en-GB" altLang="el-GR" b="1" dirty="0" err="1">
                <a:latin typeface="Courier New" panose="02070309020205020404" pitchFamily="49" charset="0"/>
              </a:rPr>
              <a:t>int</a:t>
            </a:r>
            <a:r>
              <a:rPr lang="en-GB" altLang="el-GR" b="1" dirty="0">
                <a:latin typeface="Courier New" panose="02070309020205020404" pitchFamily="49" charset="0"/>
              </a:rPr>
              <a:t> A[], </a:t>
            </a:r>
            <a:r>
              <a:rPr lang="en-GB" altLang="el-GR" b="1" dirty="0" err="1">
                <a:latin typeface="Courier New" panose="02070309020205020404" pitchFamily="49" charset="0"/>
              </a:rPr>
              <a:t>int</a:t>
            </a:r>
            <a:r>
              <a:rPr lang="en-GB" altLang="el-GR" b="1" dirty="0">
                <a:latin typeface="Courier New" panose="02070309020205020404" pitchFamily="49" charset="0"/>
              </a:rPr>
              <a:t> N){</a:t>
            </a:r>
          </a:p>
          <a:p>
            <a:r>
              <a:rPr lang="en-GB" altLang="el-GR" b="1" dirty="0">
                <a:latin typeface="Courier New" panose="02070309020205020404" pitchFamily="49" charset="0"/>
              </a:rPr>
              <a:t>   </a:t>
            </a:r>
            <a:r>
              <a:rPr lang="en-GB" altLang="el-GR" b="1" dirty="0" err="1">
                <a:latin typeface="Courier New" panose="02070309020205020404" pitchFamily="49" charset="0"/>
              </a:rPr>
              <a:t>int</a:t>
            </a:r>
            <a:r>
              <a:rPr lang="en-GB" altLang="el-GR" b="1" dirty="0">
                <a:latin typeface="Courier New" panose="02070309020205020404" pitchFamily="49" charset="0"/>
              </a:rPr>
              <a:t> </a:t>
            </a:r>
            <a:r>
              <a:rPr lang="en-GB" altLang="el-GR" b="1" dirty="0">
                <a:solidFill>
                  <a:schemeClr val="accent1"/>
                </a:solidFill>
                <a:latin typeface="Courier New" panose="02070309020205020404" pitchFamily="49" charset="0"/>
              </a:rPr>
              <a:t>s=0</a:t>
            </a:r>
            <a:r>
              <a:rPr lang="en-GB" altLang="el-GR" b="1" dirty="0">
                <a:latin typeface="Courier New" panose="02070309020205020404" pitchFamily="49" charset="0"/>
              </a:rPr>
              <a:t>;</a:t>
            </a:r>
          </a:p>
          <a:p>
            <a:endParaRPr lang="en-GB" altLang="el-GR" b="1" dirty="0">
              <a:latin typeface="Courier New" panose="02070309020205020404" pitchFamily="49" charset="0"/>
            </a:endParaRPr>
          </a:p>
          <a:p>
            <a:r>
              <a:rPr lang="en-GB" altLang="el-GR" b="1" dirty="0">
                <a:latin typeface="Courier New" panose="02070309020205020404" pitchFamily="49" charset="0"/>
              </a:rPr>
              <a:t>   for (</a:t>
            </a:r>
            <a:r>
              <a:rPr lang="en-GB" altLang="el-GR" b="1" dirty="0" err="1">
                <a:latin typeface="Courier New" panose="02070309020205020404" pitchFamily="49" charset="0"/>
              </a:rPr>
              <a:t>int</a:t>
            </a:r>
            <a:r>
              <a:rPr lang="en-GB" altLang="el-GR" b="1" dirty="0">
                <a:latin typeface="Courier New" panose="02070309020205020404" pitchFamily="49" charset="0"/>
              </a:rPr>
              <a:t> </a:t>
            </a:r>
            <a:r>
              <a:rPr lang="en-GB" altLang="el-GR" b="1" dirty="0" err="1">
                <a:solidFill>
                  <a:schemeClr val="accent1"/>
                </a:solidFill>
                <a:latin typeface="Courier New" panose="02070309020205020404" pitchFamily="49" charset="0"/>
              </a:rPr>
              <a:t>i</a:t>
            </a:r>
            <a:r>
              <a:rPr lang="en-GB" altLang="el-GR" b="1" dirty="0">
                <a:solidFill>
                  <a:schemeClr val="accent1"/>
                </a:solidFill>
                <a:latin typeface="Courier New" panose="02070309020205020404" pitchFamily="49" charset="0"/>
              </a:rPr>
              <a:t>=0</a:t>
            </a:r>
            <a:r>
              <a:rPr lang="en-GB" altLang="el-GR" b="1" dirty="0">
                <a:latin typeface="Courier New" panose="02070309020205020404" pitchFamily="49" charset="0"/>
              </a:rPr>
              <a:t>; </a:t>
            </a:r>
            <a:r>
              <a:rPr lang="en-GB" altLang="el-GR" b="1" dirty="0" err="1">
                <a:solidFill>
                  <a:srgbClr val="FF0000"/>
                </a:solidFill>
                <a:latin typeface="Courier New" panose="02070309020205020404" pitchFamily="49" charset="0"/>
              </a:rPr>
              <a:t>i</a:t>
            </a:r>
            <a:r>
              <a:rPr lang="en-GB" altLang="el-GR" b="1" dirty="0">
                <a:solidFill>
                  <a:srgbClr val="FF0000"/>
                </a:solidFill>
                <a:latin typeface="Courier New" panose="02070309020205020404" pitchFamily="49" charset="0"/>
              </a:rPr>
              <a:t>&lt; N</a:t>
            </a:r>
            <a:r>
              <a:rPr lang="en-GB" altLang="el-GR" b="1" dirty="0">
                <a:latin typeface="Courier New" panose="02070309020205020404" pitchFamily="49" charset="0"/>
              </a:rPr>
              <a:t>; </a:t>
            </a:r>
            <a:r>
              <a:rPr lang="en-GB" altLang="el-GR" b="1" dirty="0" err="1">
                <a:solidFill>
                  <a:srgbClr val="FF0000"/>
                </a:solidFill>
                <a:latin typeface="Courier New" panose="02070309020205020404" pitchFamily="49" charset="0"/>
              </a:rPr>
              <a:t>i</a:t>
            </a:r>
            <a:r>
              <a:rPr lang="en-GB" altLang="el-GR" b="1" dirty="0">
                <a:solidFill>
                  <a:srgbClr val="FF0000"/>
                </a:solidFill>
                <a:latin typeface="Courier New" panose="02070309020205020404" pitchFamily="49" charset="0"/>
              </a:rPr>
              <a:t>++</a:t>
            </a:r>
            <a:r>
              <a:rPr lang="en-GB" altLang="el-GR" b="1" dirty="0">
                <a:latin typeface="Courier New" panose="02070309020205020404" pitchFamily="49" charset="0"/>
              </a:rPr>
              <a:t>)</a:t>
            </a:r>
          </a:p>
          <a:p>
            <a:endParaRPr lang="en-GB" altLang="el-GR" b="1" dirty="0">
              <a:latin typeface="Courier New" panose="02070309020205020404" pitchFamily="49" charset="0"/>
            </a:endParaRPr>
          </a:p>
          <a:p>
            <a:r>
              <a:rPr lang="en-GB" altLang="el-GR" b="1" dirty="0">
                <a:latin typeface="Courier New" panose="02070309020205020404" pitchFamily="49" charset="0"/>
              </a:rPr>
              <a:t>      </a:t>
            </a:r>
            <a:r>
              <a:rPr lang="en-GB" altLang="el-GR" b="1" dirty="0">
                <a:solidFill>
                  <a:srgbClr val="FF0000"/>
                </a:solidFill>
                <a:latin typeface="Courier New" panose="02070309020205020404" pitchFamily="49" charset="0"/>
              </a:rPr>
              <a:t>s </a:t>
            </a:r>
            <a:r>
              <a:rPr lang="en-GB" altLang="el-GR" b="1" dirty="0">
                <a:latin typeface="Courier New" panose="02070309020205020404" pitchFamily="49" charset="0"/>
              </a:rPr>
              <a:t>= </a:t>
            </a:r>
            <a:r>
              <a:rPr lang="en-GB" altLang="el-GR" b="1" dirty="0">
                <a:solidFill>
                  <a:srgbClr val="FF0000"/>
                </a:solidFill>
                <a:latin typeface="Courier New" panose="02070309020205020404" pitchFamily="49" charset="0"/>
              </a:rPr>
              <a:t>s</a:t>
            </a:r>
            <a:r>
              <a:rPr lang="en-GB" altLang="el-GR" b="1" dirty="0">
                <a:latin typeface="Courier New" panose="02070309020205020404" pitchFamily="49" charset="0"/>
              </a:rPr>
              <a:t> + </a:t>
            </a:r>
            <a:r>
              <a:rPr lang="en-GB" altLang="el-GR" b="1" dirty="0">
                <a:solidFill>
                  <a:srgbClr val="FF0000"/>
                </a:solidFill>
                <a:latin typeface="Courier New" panose="02070309020205020404" pitchFamily="49" charset="0"/>
              </a:rPr>
              <a:t>A[</a:t>
            </a:r>
            <a:r>
              <a:rPr lang="en-GB" altLang="el-GR" b="1" dirty="0" err="1">
                <a:solidFill>
                  <a:srgbClr val="FF0000"/>
                </a:solidFill>
                <a:latin typeface="Courier New" panose="02070309020205020404" pitchFamily="49" charset="0"/>
              </a:rPr>
              <a:t>i</a:t>
            </a:r>
            <a:r>
              <a:rPr lang="en-GB" altLang="el-GR" b="1" dirty="0">
                <a:solidFill>
                  <a:srgbClr val="FF0000"/>
                </a:solidFill>
                <a:latin typeface="Courier New" panose="02070309020205020404" pitchFamily="49" charset="0"/>
              </a:rPr>
              <a:t>]</a:t>
            </a:r>
            <a:r>
              <a:rPr lang="en-GB" altLang="el-GR" b="1" dirty="0">
                <a:latin typeface="Courier New" panose="02070309020205020404" pitchFamily="49" charset="0"/>
              </a:rPr>
              <a:t>;</a:t>
            </a:r>
          </a:p>
          <a:p>
            <a:endParaRPr lang="en-GB" altLang="el-GR" b="1" dirty="0">
              <a:latin typeface="Courier New" panose="02070309020205020404" pitchFamily="49" charset="0"/>
            </a:endParaRPr>
          </a:p>
          <a:p>
            <a:r>
              <a:rPr lang="en-GB" altLang="el-GR" b="1" dirty="0">
                <a:latin typeface="Courier New" panose="02070309020205020404" pitchFamily="49" charset="0"/>
              </a:rPr>
              <a:t>   </a:t>
            </a:r>
            <a:r>
              <a:rPr lang="en-GB" altLang="el-GR" b="1" dirty="0">
                <a:solidFill>
                  <a:schemeClr val="accent1"/>
                </a:solidFill>
                <a:latin typeface="Courier New" panose="02070309020205020404" pitchFamily="49" charset="0"/>
              </a:rPr>
              <a:t>return</a:t>
            </a:r>
            <a:r>
              <a:rPr lang="en-GB" altLang="el-GR" b="1" dirty="0">
                <a:latin typeface="Courier New" panose="02070309020205020404" pitchFamily="49" charset="0"/>
              </a:rPr>
              <a:t> s;</a:t>
            </a:r>
          </a:p>
          <a:p>
            <a:r>
              <a:rPr lang="en-GB" altLang="el-GR" b="1" dirty="0">
                <a:latin typeface="Courier New" panose="02070309020205020404" pitchFamily="49" charset="0"/>
              </a:rPr>
              <a:t>}</a:t>
            </a:r>
          </a:p>
          <a:p>
            <a:endParaRPr lang="en-GB" altLang="el-GR" b="1" dirty="0">
              <a:latin typeface="Courier New" panose="02070309020205020404" pitchFamily="49" charset="0"/>
            </a:endParaRPr>
          </a:p>
        </p:txBody>
      </p:sp>
      <p:sp>
        <p:nvSpPr>
          <p:cNvPr id="35866" name="Text Box 26"/>
          <p:cNvSpPr txBox="1">
            <a:spLocks noChangeArrowheads="1"/>
          </p:cNvSpPr>
          <p:nvPr/>
        </p:nvSpPr>
        <p:spPr bwMode="auto">
          <a:xfrm>
            <a:off x="5436096" y="3645024"/>
            <a:ext cx="3452311" cy="193899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l-GR" sz="2000" b="1" dirty="0" smtClean="0">
                <a:solidFill>
                  <a:schemeClr val="accent1"/>
                </a:solidFill>
                <a:latin typeface="Arno Pro Caption" panose="02020502040506020403" pitchFamily="18" charset="0"/>
              </a:rPr>
              <a:t>Once</a:t>
            </a:r>
            <a:endParaRPr lang="en-GB" altLang="el-GR" sz="2000" b="1" dirty="0">
              <a:solidFill>
                <a:schemeClr val="accent1"/>
              </a:solidFill>
              <a:latin typeface="Arno Pro Caption" panose="02020502040506020403" pitchFamily="18" charset="0"/>
            </a:endParaRPr>
          </a:p>
          <a:p>
            <a:r>
              <a:rPr lang="en-GB" altLang="el-GR" sz="2000" dirty="0" smtClean="0">
                <a:solidFill>
                  <a:srgbClr val="FF0000"/>
                </a:solidFill>
                <a:latin typeface="Arno Pro Caption" panose="02020502040506020403" pitchFamily="18" charset="0"/>
              </a:rPr>
              <a:t>Once </a:t>
            </a:r>
            <a:r>
              <a:rPr lang="en-GB" altLang="el-GR" sz="2000" dirty="0">
                <a:solidFill>
                  <a:srgbClr val="FF0000"/>
                </a:solidFill>
                <a:latin typeface="Arno Pro Caption" panose="02020502040506020403" pitchFamily="18" charset="0"/>
              </a:rPr>
              <a:t>per each </a:t>
            </a:r>
            <a:r>
              <a:rPr lang="en-GB" altLang="el-GR" sz="2000" dirty="0" smtClean="0">
                <a:solidFill>
                  <a:srgbClr val="FF0000"/>
                </a:solidFill>
                <a:latin typeface="Arno Pro Caption" panose="02020502040506020403" pitchFamily="18" charset="0"/>
              </a:rPr>
              <a:t>iteration</a:t>
            </a:r>
            <a:r>
              <a:rPr lang="el-GR" altLang="el-GR" sz="2000" dirty="0" smtClean="0">
                <a:solidFill>
                  <a:srgbClr val="FF0000"/>
                </a:solidFill>
                <a:latin typeface="Arno Pro Caption" panose="02020502040506020403" pitchFamily="18" charset="0"/>
              </a:rPr>
              <a:t> </a:t>
            </a:r>
            <a:r>
              <a:rPr lang="en-GB" altLang="el-GR" sz="2000" dirty="0" smtClean="0">
                <a:solidFill>
                  <a:srgbClr val="FF0000"/>
                </a:solidFill>
                <a:latin typeface="Arno Pro Caption" panose="02020502040506020403" pitchFamily="18" charset="0"/>
              </a:rPr>
              <a:t>of </a:t>
            </a:r>
            <a:r>
              <a:rPr lang="en-GB" altLang="el-GR" sz="2000" dirty="0">
                <a:solidFill>
                  <a:srgbClr val="FF0000"/>
                </a:solidFill>
                <a:latin typeface="Arno Pro Caption" panose="02020502040506020403" pitchFamily="18" charset="0"/>
              </a:rPr>
              <a:t>for loop, N iteration</a:t>
            </a:r>
          </a:p>
          <a:p>
            <a:r>
              <a:rPr lang="en-GB" altLang="el-GR" sz="2000" dirty="0">
                <a:solidFill>
                  <a:srgbClr val="0000FF"/>
                </a:solidFill>
                <a:latin typeface="Arno Pro Caption" panose="02020502040506020403" pitchFamily="18" charset="0"/>
              </a:rPr>
              <a:t>Total: 5N + 3</a:t>
            </a:r>
          </a:p>
          <a:p>
            <a:r>
              <a:rPr lang="en-GB" altLang="el-GR" sz="2000" dirty="0">
                <a:solidFill>
                  <a:srgbClr val="0000FF"/>
                </a:solidFill>
                <a:latin typeface="Arno Pro Caption" panose="02020502040506020403" pitchFamily="18" charset="0"/>
              </a:rPr>
              <a:t>The </a:t>
            </a:r>
            <a:r>
              <a:rPr lang="en-GB" altLang="el-GR" sz="2000" i="1" dirty="0">
                <a:solidFill>
                  <a:srgbClr val="0000FF"/>
                </a:solidFill>
                <a:latin typeface="Arno Pro Caption" panose="02020502040506020403" pitchFamily="18" charset="0"/>
              </a:rPr>
              <a:t>complexity function</a:t>
            </a:r>
            <a:r>
              <a:rPr lang="en-GB" altLang="el-GR" sz="2000" dirty="0">
                <a:solidFill>
                  <a:srgbClr val="0000FF"/>
                </a:solidFill>
                <a:latin typeface="Arno Pro Caption" panose="02020502040506020403" pitchFamily="18" charset="0"/>
              </a:rPr>
              <a:t> of the </a:t>
            </a:r>
          </a:p>
          <a:p>
            <a:r>
              <a:rPr lang="en-GB" altLang="el-GR" sz="2000" dirty="0">
                <a:solidFill>
                  <a:srgbClr val="0000FF"/>
                </a:solidFill>
                <a:latin typeface="Arno Pro Caption" panose="02020502040506020403" pitchFamily="18" charset="0"/>
              </a:rPr>
              <a:t>algorithm is : </a:t>
            </a:r>
            <a:r>
              <a:rPr lang="en-GB" altLang="el-GR" sz="2000" i="1" dirty="0">
                <a:solidFill>
                  <a:srgbClr val="0000FF"/>
                </a:solidFill>
                <a:latin typeface="Arno Pro Caption" panose="02020502040506020403" pitchFamily="18" charset="0"/>
              </a:rPr>
              <a:t>f(N) = 5N +3</a:t>
            </a:r>
            <a:endParaRPr lang="en-GB" altLang="el-GR" sz="2000" dirty="0">
              <a:solidFill>
                <a:srgbClr val="0000FF"/>
              </a:solidFill>
              <a:latin typeface="Arno Pro Caption" panose="02020502040506020403" pitchFamily="18" charset="0"/>
            </a:endParaRPr>
          </a:p>
        </p:txBody>
      </p:sp>
      <p:sp>
        <p:nvSpPr>
          <p:cNvPr id="2" name="Θέση αριθμού διαφάνειας 1"/>
          <p:cNvSpPr>
            <a:spLocks noGrp="1"/>
          </p:cNvSpPr>
          <p:nvPr>
            <p:ph type="sldNum" sz="quarter" idx="10"/>
          </p:nvPr>
        </p:nvSpPr>
        <p:spPr/>
        <p:txBody>
          <a:bodyPr/>
          <a:lstStyle/>
          <a:p>
            <a:pPr>
              <a:defRPr/>
            </a:pPr>
            <a:fld id="{040FE971-55F2-49B1-BF0D-591C70A1C146}" type="slidenum">
              <a:rPr lang="en-US" smtClean="0"/>
              <a:pPr>
                <a:defRPr/>
              </a:pPr>
              <a:t>125</a:t>
            </a:fld>
            <a:endParaRPr lang="en-US" dirty="0"/>
          </a:p>
        </p:txBody>
      </p:sp>
    </p:spTree>
    <p:extLst>
      <p:ext uri="{BB962C8B-B14F-4D97-AF65-F5344CB8AC3E}">
        <p14:creationId xmlns:p14="http://schemas.microsoft.com/office/powerpoint/2010/main" val="2591644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66">
                                            <p:txEl>
                                              <p:pRg st="0" end="0"/>
                                            </p:txEl>
                                          </p:spTgt>
                                        </p:tgtEl>
                                        <p:attrNameLst>
                                          <p:attrName>style.visibility</p:attrName>
                                        </p:attrNameLst>
                                      </p:cBhvr>
                                      <p:to>
                                        <p:strVal val="visible"/>
                                      </p:to>
                                    </p:set>
                                    <p:animEffect transition="in" filter="blinds(horizontal)">
                                      <p:cBhvr>
                                        <p:cTn id="7" dur="500"/>
                                        <p:tgtEl>
                                          <p:spTgt spid="35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66">
                                            <p:txEl>
                                              <p:pRg st="1" end="1"/>
                                            </p:txEl>
                                          </p:spTgt>
                                        </p:tgtEl>
                                        <p:attrNameLst>
                                          <p:attrName>style.visibility</p:attrName>
                                        </p:attrNameLst>
                                      </p:cBhvr>
                                      <p:to>
                                        <p:strVal val="visible"/>
                                      </p:to>
                                    </p:set>
                                    <p:animEffect transition="in" filter="blinds(horizontal)">
                                      <p:cBhvr>
                                        <p:cTn id="12" dur="500"/>
                                        <p:tgtEl>
                                          <p:spTgt spid="358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866">
                                            <p:txEl>
                                              <p:pRg st="2" end="2"/>
                                            </p:txEl>
                                          </p:spTgt>
                                        </p:tgtEl>
                                        <p:attrNameLst>
                                          <p:attrName>style.visibility</p:attrName>
                                        </p:attrNameLst>
                                      </p:cBhvr>
                                      <p:to>
                                        <p:strVal val="visible"/>
                                      </p:to>
                                    </p:set>
                                    <p:animEffect transition="in" filter="blinds(horizontal)">
                                      <p:cBhvr>
                                        <p:cTn id="17" dur="500"/>
                                        <p:tgtEl>
                                          <p:spTgt spid="35866">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5866">
                                            <p:txEl>
                                              <p:pRg st="3" end="3"/>
                                            </p:txEl>
                                          </p:spTgt>
                                        </p:tgtEl>
                                        <p:attrNameLst>
                                          <p:attrName>style.visibility</p:attrName>
                                        </p:attrNameLst>
                                      </p:cBhvr>
                                      <p:to>
                                        <p:strVal val="visible"/>
                                      </p:to>
                                    </p:set>
                                    <p:animEffect transition="in" filter="blinds(horizontal)">
                                      <p:cBhvr>
                                        <p:cTn id="20" dur="500"/>
                                        <p:tgtEl>
                                          <p:spTgt spid="35866">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5866">
                                            <p:txEl>
                                              <p:pRg st="4" end="4"/>
                                            </p:txEl>
                                          </p:spTgt>
                                        </p:tgtEl>
                                        <p:attrNameLst>
                                          <p:attrName>style.visibility</p:attrName>
                                        </p:attrNameLst>
                                      </p:cBhvr>
                                      <p:to>
                                        <p:strVal val="visible"/>
                                      </p:to>
                                    </p:set>
                                    <p:animEffect transition="in" filter="blinds(horizontal)">
                                      <p:cBhvr>
                                        <p:cTn id="23" dur="500"/>
                                        <p:tgtEl>
                                          <p:spTgt spid="358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5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291FC1-BCED-46E8-AF3A-A6DD7036F183}" type="slidenum">
              <a:rPr lang="el-GR" altLang="el-GR" sz="1400" smtClean="0">
                <a:solidFill>
                  <a:srgbClr val="3366CC"/>
                </a:solidFill>
                <a:latin typeface="Arno Pro Caption" pitchFamily="18" charset="0"/>
              </a:rPr>
              <a:pPr eaLnBrk="1" hangingPunct="1"/>
              <a:t>126</a:t>
            </a:fld>
            <a:endParaRPr lang="el-GR" altLang="el-GR" sz="1400" smtClean="0">
              <a:solidFill>
                <a:srgbClr val="3366CC"/>
              </a:solidFill>
              <a:latin typeface="Arno Pro Caption" pitchFamily="18" charset="0"/>
            </a:endParaRPr>
          </a:p>
        </p:txBody>
      </p:sp>
      <p:sp>
        <p:nvSpPr>
          <p:cNvPr id="106500" name="Rectangle 2"/>
          <p:cNvSpPr>
            <a:spLocks noGrp="1" noChangeArrowheads="1"/>
          </p:cNvSpPr>
          <p:nvPr>
            <p:ph type="title"/>
          </p:nvPr>
        </p:nvSpPr>
        <p:spPr/>
        <p:txBody>
          <a:bodyPr/>
          <a:lstStyle/>
          <a:p>
            <a:pPr eaLnBrk="1" hangingPunct="1"/>
            <a:r>
              <a:rPr lang="en-US" altLang="el-GR" sz="2800" dirty="0" smtClean="0"/>
              <a:t>Nested Loops</a:t>
            </a:r>
            <a:r>
              <a:rPr lang="el-GR" altLang="el-GR" sz="2800" dirty="0" smtClean="0"/>
              <a:t> (1)</a:t>
            </a:r>
            <a:endParaRPr lang="en-US" altLang="el-GR" sz="2800" dirty="0" smtClean="0"/>
          </a:p>
        </p:txBody>
      </p:sp>
      <p:sp>
        <p:nvSpPr>
          <p:cNvPr id="106501" name="Rectangle 3"/>
          <p:cNvSpPr>
            <a:spLocks noGrp="1" noChangeArrowheads="1"/>
          </p:cNvSpPr>
          <p:nvPr>
            <p:ph type="body" sz="half" idx="1"/>
          </p:nvPr>
        </p:nvSpPr>
        <p:spPr>
          <a:xfrm>
            <a:off x="304800" y="1371600"/>
            <a:ext cx="8534400" cy="4724400"/>
          </a:xfrm>
        </p:spPr>
        <p:txBody>
          <a:bodyPr/>
          <a:lstStyle/>
          <a:p>
            <a:pPr eaLnBrk="1" hangingPunct="1"/>
            <a:r>
              <a:rPr lang="en-US" altLang="el-GR" sz="2000" dirty="0" smtClean="0"/>
              <a:t>Running time of a loop equals running time of code within the loop times the number of iterations</a:t>
            </a:r>
          </a:p>
          <a:p>
            <a:pPr eaLnBrk="1" hangingPunct="1"/>
            <a:r>
              <a:rPr lang="en-US" altLang="el-GR" sz="2000" dirty="0" smtClean="0"/>
              <a:t>Nested loops: </a:t>
            </a:r>
            <a:r>
              <a:rPr lang="en-US" altLang="el-GR" sz="2000" u="sng" dirty="0" smtClean="0"/>
              <a:t>analyze inside out</a:t>
            </a:r>
          </a:p>
          <a:p>
            <a:pPr eaLnBrk="1" hangingPunct="1"/>
            <a:endParaRPr lang="en-US" altLang="el-GR" sz="2000" dirty="0" smtClean="0"/>
          </a:p>
          <a:p>
            <a:pPr eaLnBrk="1" hangingPunct="1"/>
            <a:endParaRPr lang="en-US" altLang="el-GR" sz="2000" dirty="0" smtClean="0"/>
          </a:p>
          <a:p>
            <a:pPr eaLnBrk="1" hangingPunct="1"/>
            <a:endParaRPr lang="en-US" altLang="el-GR" sz="2000" dirty="0" smtClean="0"/>
          </a:p>
          <a:p>
            <a:pPr eaLnBrk="1" hangingPunct="1"/>
            <a:endParaRPr lang="en-US" altLang="el-GR" sz="2000" dirty="0" smtClean="0"/>
          </a:p>
          <a:p>
            <a:pPr eaLnBrk="1" hangingPunct="1"/>
            <a:endParaRPr lang="en-US" altLang="el-GR" sz="2000" dirty="0" smtClean="0"/>
          </a:p>
          <a:p>
            <a:pPr eaLnBrk="1" hangingPunct="1"/>
            <a:endParaRPr lang="en-US" altLang="el-GR" sz="2000" dirty="0" smtClean="0"/>
          </a:p>
        </p:txBody>
      </p:sp>
      <p:pic>
        <p:nvPicPr>
          <p:cNvPr id="10650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4175" y="2882900"/>
            <a:ext cx="5689600" cy="1778000"/>
          </a:xfrm>
          <a:noFill/>
        </p:spPr>
      </p:pic>
      <p:sp>
        <p:nvSpPr>
          <p:cNvPr id="116741" name="AutoShape 5"/>
          <p:cNvSpPr>
            <a:spLocks/>
          </p:cNvSpPr>
          <p:nvPr/>
        </p:nvSpPr>
        <p:spPr bwMode="auto">
          <a:xfrm>
            <a:off x="3429000" y="4343400"/>
            <a:ext cx="2667000" cy="381000"/>
          </a:xfrm>
          <a:prstGeom prst="rightBrace">
            <a:avLst>
              <a:gd name="adj1" fmla="val 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16742" name="Rectangle 6"/>
          <p:cNvSpPr>
            <a:spLocks noChangeArrowheads="1"/>
          </p:cNvSpPr>
          <p:nvPr/>
        </p:nvSpPr>
        <p:spPr bwMode="auto">
          <a:xfrm>
            <a:off x="6131914" y="4200525"/>
            <a:ext cx="10759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l-GR" sz="3200" b="1" i="1" dirty="0">
                <a:latin typeface="Arno Pro Caption" pitchFamily="18" charset="0"/>
              </a:rPr>
              <a:t>O</a:t>
            </a:r>
            <a:r>
              <a:rPr lang="en-US" altLang="el-GR" sz="3200" dirty="0">
                <a:latin typeface="Arno Pro Caption" pitchFamily="18" charset="0"/>
              </a:rPr>
              <a:t>(1)</a:t>
            </a:r>
          </a:p>
        </p:txBody>
      </p:sp>
      <p:sp>
        <p:nvSpPr>
          <p:cNvPr id="116743" name="AutoShape 7"/>
          <p:cNvSpPr>
            <a:spLocks/>
          </p:cNvSpPr>
          <p:nvPr/>
        </p:nvSpPr>
        <p:spPr bwMode="auto">
          <a:xfrm>
            <a:off x="5943600" y="3886200"/>
            <a:ext cx="1295400" cy="381000"/>
          </a:xfrm>
          <a:prstGeom prst="rightBrace">
            <a:avLst>
              <a:gd name="adj1" fmla="val 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16744" name="Rectangle 8"/>
          <p:cNvSpPr>
            <a:spLocks noChangeArrowheads="1"/>
          </p:cNvSpPr>
          <p:nvPr/>
        </p:nvSpPr>
        <p:spPr bwMode="auto">
          <a:xfrm>
            <a:off x="7270097" y="3743325"/>
            <a:ext cx="10871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l-GR" sz="3200" b="1" i="1" dirty="0">
                <a:latin typeface="Arno Pro Caption" pitchFamily="18" charset="0"/>
              </a:rPr>
              <a:t>O</a:t>
            </a:r>
            <a:r>
              <a:rPr lang="en-US" altLang="el-GR" sz="3200" dirty="0">
                <a:latin typeface="Arno Pro Caption" pitchFamily="18" charset="0"/>
              </a:rPr>
              <a:t>(n)</a:t>
            </a:r>
          </a:p>
        </p:txBody>
      </p:sp>
    </p:spTree>
    <p:extLst>
      <p:ext uri="{BB962C8B-B14F-4D97-AF65-F5344CB8AC3E}">
        <p14:creationId xmlns:p14="http://schemas.microsoft.com/office/powerpoint/2010/main" val="2411195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6741"/>
                                        </p:tgtEl>
                                        <p:attrNameLst>
                                          <p:attrName>style.visibility</p:attrName>
                                        </p:attrNameLst>
                                      </p:cBhvr>
                                      <p:to>
                                        <p:strVal val="visible"/>
                                      </p:to>
                                    </p:set>
                                    <p:anim calcmode="lin" valueType="num">
                                      <p:cBhvr additive="base">
                                        <p:cTn id="7" dur="500" fill="hold"/>
                                        <p:tgtEl>
                                          <p:spTgt spid="116741"/>
                                        </p:tgtEl>
                                        <p:attrNameLst>
                                          <p:attrName>ppt_x</p:attrName>
                                        </p:attrNameLst>
                                      </p:cBhvr>
                                      <p:tavLst>
                                        <p:tav tm="0">
                                          <p:val>
                                            <p:strVal val="1+#ppt_w/2"/>
                                          </p:val>
                                        </p:tav>
                                        <p:tav tm="100000">
                                          <p:val>
                                            <p:strVal val="#ppt_x"/>
                                          </p:val>
                                        </p:tav>
                                      </p:tavLst>
                                    </p:anim>
                                    <p:anim calcmode="lin" valueType="num">
                                      <p:cBhvr additive="base">
                                        <p:cTn id="8" dur="500" fill="hold"/>
                                        <p:tgtEl>
                                          <p:spTgt spid="1167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674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16743"/>
                                        </p:tgtEl>
                                        <p:attrNameLst>
                                          <p:attrName>style.visibility</p:attrName>
                                        </p:attrNameLst>
                                      </p:cBhvr>
                                      <p:to>
                                        <p:strVal val="visible"/>
                                      </p:to>
                                    </p:set>
                                    <p:anim calcmode="lin" valueType="num">
                                      <p:cBhvr additive="base">
                                        <p:cTn id="17" dur="500" fill="hold"/>
                                        <p:tgtEl>
                                          <p:spTgt spid="116743"/>
                                        </p:tgtEl>
                                        <p:attrNameLst>
                                          <p:attrName>ppt_x</p:attrName>
                                        </p:attrNameLst>
                                      </p:cBhvr>
                                      <p:tavLst>
                                        <p:tav tm="0">
                                          <p:val>
                                            <p:strVal val="1+#ppt_w/2"/>
                                          </p:val>
                                        </p:tav>
                                        <p:tav tm="100000">
                                          <p:val>
                                            <p:strVal val="#ppt_x"/>
                                          </p:val>
                                        </p:tav>
                                      </p:tavLst>
                                    </p:anim>
                                    <p:anim calcmode="lin" valueType="num">
                                      <p:cBhvr additive="base">
                                        <p:cTn id="18" dur="500" fill="hold"/>
                                        <p:tgtEl>
                                          <p:spTgt spid="11674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animBg="1"/>
      <p:bldP spid="116742" grpId="0"/>
      <p:bldP spid="116743" grpId="0" animBg="1"/>
      <p:bldP spid="11674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5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B7568F-CD8D-4466-97AE-ACB77BD56271}" type="slidenum">
              <a:rPr lang="el-GR" altLang="el-GR" sz="1400" smtClean="0">
                <a:solidFill>
                  <a:srgbClr val="3366CC"/>
                </a:solidFill>
                <a:latin typeface="Arno Pro Caption" pitchFamily="18" charset="0"/>
              </a:rPr>
              <a:pPr eaLnBrk="1" hangingPunct="1"/>
              <a:t>127</a:t>
            </a:fld>
            <a:endParaRPr lang="el-GR" altLang="el-GR" sz="1400" smtClean="0">
              <a:solidFill>
                <a:srgbClr val="3366CC"/>
              </a:solidFill>
              <a:latin typeface="Arno Pro Caption" pitchFamily="18" charset="0"/>
            </a:endParaRPr>
          </a:p>
        </p:txBody>
      </p:sp>
      <p:sp>
        <p:nvSpPr>
          <p:cNvPr id="107524" name="Rectangle 2"/>
          <p:cNvSpPr>
            <a:spLocks noGrp="1" noChangeArrowheads="1"/>
          </p:cNvSpPr>
          <p:nvPr>
            <p:ph type="title"/>
          </p:nvPr>
        </p:nvSpPr>
        <p:spPr/>
        <p:txBody>
          <a:bodyPr/>
          <a:lstStyle/>
          <a:p>
            <a:pPr eaLnBrk="1" hangingPunct="1"/>
            <a:r>
              <a:rPr lang="en-US" altLang="el-GR" sz="2800" dirty="0" smtClean="0"/>
              <a:t>Nested Loops</a:t>
            </a:r>
            <a:r>
              <a:rPr lang="el-GR" altLang="el-GR" sz="2800" dirty="0" smtClean="0"/>
              <a:t> (2)</a:t>
            </a:r>
            <a:endParaRPr lang="en-US" altLang="el-GR" sz="2800" dirty="0" smtClean="0"/>
          </a:p>
        </p:txBody>
      </p:sp>
      <p:sp>
        <p:nvSpPr>
          <p:cNvPr id="107525" name="Rectangle 3"/>
          <p:cNvSpPr>
            <a:spLocks noGrp="1" noChangeArrowheads="1"/>
          </p:cNvSpPr>
          <p:nvPr>
            <p:ph type="body" sz="half" idx="1"/>
          </p:nvPr>
        </p:nvSpPr>
        <p:spPr>
          <a:xfrm>
            <a:off x="304800" y="1371600"/>
            <a:ext cx="8534400" cy="4724400"/>
          </a:xfrm>
        </p:spPr>
        <p:txBody>
          <a:bodyPr/>
          <a:lstStyle/>
          <a:p>
            <a:pPr eaLnBrk="1" hangingPunct="1"/>
            <a:r>
              <a:rPr lang="en-US" altLang="el-GR" sz="2000" smtClean="0"/>
              <a:t>Running time of a loop equals running time of code within the loop times the number of iterations</a:t>
            </a:r>
          </a:p>
          <a:p>
            <a:pPr eaLnBrk="1" hangingPunct="1"/>
            <a:r>
              <a:rPr lang="en-US" altLang="el-GR" sz="2000" smtClean="0"/>
              <a:t>Nested loops: </a:t>
            </a:r>
            <a:r>
              <a:rPr lang="en-US" altLang="el-GR" sz="2000" u="sng" smtClean="0"/>
              <a:t>analyze inside out</a:t>
            </a:r>
          </a:p>
          <a:p>
            <a:pPr eaLnBrk="1" hangingPunct="1"/>
            <a:endParaRPr lang="en-US" altLang="el-GR" sz="2000" smtClean="0"/>
          </a:p>
          <a:p>
            <a:pPr eaLnBrk="1" hangingPunct="1"/>
            <a:endParaRPr lang="en-US" altLang="el-GR" sz="2000" smtClean="0"/>
          </a:p>
          <a:p>
            <a:pPr eaLnBrk="1" hangingPunct="1"/>
            <a:endParaRPr lang="en-US" altLang="el-GR" sz="2000" smtClean="0"/>
          </a:p>
          <a:p>
            <a:pPr eaLnBrk="1" hangingPunct="1"/>
            <a:endParaRPr lang="en-US" altLang="el-GR" sz="2000" smtClean="0"/>
          </a:p>
          <a:p>
            <a:pPr eaLnBrk="1" hangingPunct="1"/>
            <a:endParaRPr lang="en-US" altLang="el-GR" sz="2000" smtClean="0"/>
          </a:p>
          <a:p>
            <a:pPr eaLnBrk="1" hangingPunct="1"/>
            <a:endParaRPr lang="en-US" altLang="el-GR" sz="2000" smtClean="0"/>
          </a:p>
        </p:txBody>
      </p:sp>
      <p:pic>
        <p:nvPicPr>
          <p:cNvPr id="10752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4175" y="2882900"/>
            <a:ext cx="5689600" cy="1778000"/>
          </a:xfrm>
          <a:noFill/>
        </p:spPr>
      </p:pic>
      <p:sp>
        <p:nvSpPr>
          <p:cNvPr id="107527" name="Rectangle 5"/>
          <p:cNvSpPr>
            <a:spLocks noChangeArrowheads="1"/>
          </p:cNvSpPr>
          <p:nvPr/>
        </p:nvSpPr>
        <p:spPr bwMode="auto">
          <a:xfrm>
            <a:off x="6705600" y="3743325"/>
            <a:ext cx="188865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3200" b="1" i="1" dirty="0">
                <a:latin typeface="Arno Pro Caption" pitchFamily="18" charset="0"/>
              </a:rPr>
              <a:t>O</a:t>
            </a:r>
            <a:r>
              <a:rPr lang="en-US" altLang="el-GR" sz="3200" dirty="0">
                <a:latin typeface="Arno Pro Caption" pitchFamily="18" charset="0"/>
              </a:rPr>
              <a:t>(1*n) = </a:t>
            </a:r>
          </a:p>
          <a:p>
            <a:pPr eaLnBrk="1" hangingPunct="1"/>
            <a:r>
              <a:rPr lang="en-US" altLang="el-GR" sz="3200" b="1" i="1" dirty="0">
                <a:latin typeface="Arno Pro Caption" pitchFamily="18" charset="0"/>
              </a:rPr>
              <a:t>O</a:t>
            </a:r>
            <a:r>
              <a:rPr lang="en-US" altLang="el-GR" sz="3200" dirty="0">
                <a:latin typeface="Arno Pro Caption" pitchFamily="18" charset="0"/>
              </a:rPr>
              <a:t>(n)</a:t>
            </a:r>
          </a:p>
        </p:txBody>
      </p:sp>
      <p:sp>
        <p:nvSpPr>
          <p:cNvPr id="107528" name="AutoShape 6"/>
          <p:cNvSpPr>
            <a:spLocks/>
          </p:cNvSpPr>
          <p:nvPr/>
        </p:nvSpPr>
        <p:spPr bwMode="auto">
          <a:xfrm>
            <a:off x="5940425" y="3716338"/>
            <a:ext cx="685800" cy="838200"/>
          </a:xfrm>
          <a:prstGeom prst="rightBrace">
            <a:avLst>
              <a:gd name="adj1" fmla="val 1018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Tree>
    <p:extLst>
      <p:ext uri="{BB962C8B-B14F-4D97-AF65-F5344CB8AC3E}">
        <p14:creationId xmlns:p14="http://schemas.microsoft.com/office/powerpoint/2010/main" val="377129429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5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A23913-BAC6-4E1B-9E88-B3D8C5C753DC}" type="slidenum">
              <a:rPr lang="el-GR" altLang="el-GR" sz="1400" smtClean="0">
                <a:solidFill>
                  <a:srgbClr val="3366CC"/>
                </a:solidFill>
                <a:latin typeface="Arno Pro Caption" pitchFamily="18" charset="0"/>
              </a:rPr>
              <a:pPr eaLnBrk="1" hangingPunct="1"/>
              <a:t>128</a:t>
            </a:fld>
            <a:endParaRPr lang="el-GR" altLang="el-GR" sz="1400" smtClean="0">
              <a:solidFill>
                <a:srgbClr val="3366CC"/>
              </a:solidFill>
              <a:latin typeface="Arno Pro Caption" pitchFamily="18" charset="0"/>
            </a:endParaRPr>
          </a:p>
        </p:txBody>
      </p:sp>
      <p:sp>
        <p:nvSpPr>
          <p:cNvPr id="108548" name="Rectangle 2"/>
          <p:cNvSpPr>
            <a:spLocks noGrp="1" noChangeArrowheads="1"/>
          </p:cNvSpPr>
          <p:nvPr>
            <p:ph type="title"/>
          </p:nvPr>
        </p:nvSpPr>
        <p:spPr/>
        <p:txBody>
          <a:bodyPr/>
          <a:lstStyle/>
          <a:p>
            <a:pPr eaLnBrk="1" hangingPunct="1"/>
            <a:r>
              <a:rPr lang="en-US" altLang="el-GR" sz="2800" dirty="0" smtClean="0"/>
              <a:t>Nested Loops</a:t>
            </a:r>
            <a:r>
              <a:rPr lang="el-GR" altLang="el-GR" sz="2800" dirty="0" smtClean="0"/>
              <a:t> (3)</a:t>
            </a:r>
            <a:endParaRPr lang="en-US" altLang="el-GR" sz="2800" dirty="0" smtClean="0"/>
          </a:p>
        </p:txBody>
      </p:sp>
      <p:sp>
        <p:nvSpPr>
          <p:cNvPr id="108549" name="Rectangle 3"/>
          <p:cNvSpPr>
            <a:spLocks noGrp="1" noChangeArrowheads="1"/>
          </p:cNvSpPr>
          <p:nvPr>
            <p:ph type="body" sz="half" idx="1"/>
          </p:nvPr>
        </p:nvSpPr>
        <p:spPr>
          <a:xfrm>
            <a:off x="304800" y="1371600"/>
            <a:ext cx="8534400" cy="4724400"/>
          </a:xfrm>
        </p:spPr>
        <p:txBody>
          <a:bodyPr/>
          <a:lstStyle/>
          <a:p>
            <a:pPr eaLnBrk="1" hangingPunct="1"/>
            <a:r>
              <a:rPr lang="en-US" altLang="el-GR" sz="2000" smtClean="0"/>
              <a:t>Running time of a loop equals running time of code within the loop times the number of iterations</a:t>
            </a:r>
          </a:p>
          <a:p>
            <a:pPr eaLnBrk="1" hangingPunct="1"/>
            <a:r>
              <a:rPr lang="en-US" altLang="el-GR" sz="2000" smtClean="0"/>
              <a:t>Nested loops: </a:t>
            </a:r>
            <a:r>
              <a:rPr lang="en-US" altLang="el-GR" sz="2000" u="sng" smtClean="0"/>
              <a:t>analyze inside out</a:t>
            </a:r>
          </a:p>
          <a:p>
            <a:pPr eaLnBrk="1" hangingPunct="1"/>
            <a:endParaRPr lang="en-US" altLang="el-GR" sz="2000" smtClean="0"/>
          </a:p>
          <a:p>
            <a:pPr eaLnBrk="1" hangingPunct="1"/>
            <a:endParaRPr lang="en-US" altLang="el-GR" sz="2000" smtClean="0"/>
          </a:p>
          <a:p>
            <a:pPr eaLnBrk="1" hangingPunct="1"/>
            <a:endParaRPr lang="en-US" altLang="el-GR" sz="2000" smtClean="0"/>
          </a:p>
          <a:p>
            <a:pPr eaLnBrk="1" hangingPunct="1"/>
            <a:endParaRPr lang="en-US" altLang="el-GR" sz="2000" smtClean="0"/>
          </a:p>
          <a:p>
            <a:pPr eaLnBrk="1" hangingPunct="1"/>
            <a:endParaRPr lang="en-US" altLang="el-GR" sz="2000" smtClean="0"/>
          </a:p>
          <a:p>
            <a:pPr eaLnBrk="1" hangingPunct="1"/>
            <a:endParaRPr lang="en-US" altLang="el-GR" sz="2000" smtClean="0"/>
          </a:p>
        </p:txBody>
      </p:sp>
      <p:pic>
        <p:nvPicPr>
          <p:cNvPr id="10855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4175" y="2882900"/>
            <a:ext cx="5689600" cy="1778000"/>
          </a:xfrm>
          <a:noFill/>
        </p:spPr>
      </p:pic>
      <p:sp>
        <p:nvSpPr>
          <p:cNvPr id="108551" name="Rectangle 5"/>
          <p:cNvSpPr>
            <a:spLocks noChangeArrowheads="1"/>
          </p:cNvSpPr>
          <p:nvPr/>
        </p:nvSpPr>
        <p:spPr bwMode="auto">
          <a:xfrm>
            <a:off x="6659563" y="3860800"/>
            <a:ext cx="10871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3200" b="1" i="1" dirty="0">
                <a:latin typeface="Arno Pro Caption" pitchFamily="18" charset="0"/>
              </a:rPr>
              <a:t>O</a:t>
            </a:r>
            <a:r>
              <a:rPr lang="en-US" altLang="el-GR" sz="3200" dirty="0">
                <a:latin typeface="Arno Pro Caption" pitchFamily="18" charset="0"/>
              </a:rPr>
              <a:t>(n)</a:t>
            </a:r>
          </a:p>
        </p:txBody>
      </p:sp>
      <p:sp>
        <p:nvSpPr>
          <p:cNvPr id="108552" name="AutoShape 6"/>
          <p:cNvSpPr>
            <a:spLocks/>
          </p:cNvSpPr>
          <p:nvPr/>
        </p:nvSpPr>
        <p:spPr bwMode="auto">
          <a:xfrm>
            <a:off x="5940425" y="3716338"/>
            <a:ext cx="685800" cy="838200"/>
          </a:xfrm>
          <a:prstGeom prst="rightBrace">
            <a:avLst>
              <a:gd name="adj1" fmla="val 1018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18791" name="AutoShape 7"/>
          <p:cNvSpPr>
            <a:spLocks/>
          </p:cNvSpPr>
          <p:nvPr/>
        </p:nvSpPr>
        <p:spPr bwMode="auto">
          <a:xfrm>
            <a:off x="5076825" y="3357563"/>
            <a:ext cx="2133600" cy="304800"/>
          </a:xfrm>
          <a:prstGeom prst="rightBrace">
            <a:avLst>
              <a:gd name="adj1" fmla="val 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18792" name="Rectangle 8"/>
          <p:cNvSpPr>
            <a:spLocks noChangeArrowheads="1"/>
          </p:cNvSpPr>
          <p:nvPr/>
        </p:nvSpPr>
        <p:spPr bwMode="auto">
          <a:xfrm>
            <a:off x="7274859" y="3284538"/>
            <a:ext cx="10871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l-GR" sz="3200" b="1" i="1" dirty="0">
                <a:latin typeface="Arno Pro Caption" pitchFamily="18" charset="0"/>
              </a:rPr>
              <a:t>O</a:t>
            </a:r>
            <a:r>
              <a:rPr lang="en-US" altLang="el-GR" sz="3200" dirty="0">
                <a:latin typeface="Arno Pro Caption" pitchFamily="18" charset="0"/>
              </a:rPr>
              <a:t>(n)</a:t>
            </a:r>
          </a:p>
        </p:txBody>
      </p:sp>
    </p:spTree>
    <p:extLst>
      <p:ext uri="{BB962C8B-B14F-4D97-AF65-F5344CB8AC3E}">
        <p14:creationId xmlns:p14="http://schemas.microsoft.com/office/powerpoint/2010/main" val="1564509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additive="base">
                                        <p:cTn id="7" dur="500" fill="hold"/>
                                        <p:tgtEl>
                                          <p:spTgt spid="118791"/>
                                        </p:tgtEl>
                                        <p:attrNameLst>
                                          <p:attrName>ppt_x</p:attrName>
                                        </p:attrNameLst>
                                      </p:cBhvr>
                                      <p:tavLst>
                                        <p:tav tm="0">
                                          <p:val>
                                            <p:strVal val="1+#ppt_w/2"/>
                                          </p:val>
                                        </p:tav>
                                        <p:tav tm="100000">
                                          <p:val>
                                            <p:strVal val="#ppt_x"/>
                                          </p:val>
                                        </p:tav>
                                      </p:tavLst>
                                    </p:anim>
                                    <p:anim calcmode="lin" valueType="num">
                                      <p:cBhvr additive="base">
                                        <p:cTn id="8" dur="500" fill="hold"/>
                                        <p:tgtEl>
                                          <p:spTgt spid="1187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8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animBg="1"/>
      <p:bldP spid="11879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5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C97AA9-2D60-4910-8269-7BF4596F94BD}" type="slidenum">
              <a:rPr lang="el-GR" altLang="el-GR" sz="1400" smtClean="0">
                <a:solidFill>
                  <a:srgbClr val="3366CC"/>
                </a:solidFill>
                <a:latin typeface="Arno Pro Caption" pitchFamily="18" charset="0"/>
              </a:rPr>
              <a:pPr eaLnBrk="1" hangingPunct="1"/>
              <a:t>129</a:t>
            </a:fld>
            <a:endParaRPr lang="el-GR" altLang="el-GR" sz="1400" smtClean="0">
              <a:solidFill>
                <a:srgbClr val="3366CC"/>
              </a:solidFill>
              <a:latin typeface="Arno Pro Caption" pitchFamily="18" charset="0"/>
            </a:endParaRPr>
          </a:p>
        </p:txBody>
      </p:sp>
      <p:sp>
        <p:nvSpPr>
          <p:cNvPr id="109572" name="Rectangle 2"/>
          <p:cNvSpPr>
            <a:spLocks noGrp="1" noChangeArrowheads="1"/>
          </p:cNvSpPr>
          <p:nvPr>
            <p:ph type="title"/>
          </p:nvPr>
        </p:nvSpPr>
        <p:spPr/>
        <p:txBody>
          <a:bodyPr/>
          <a:lstStyle/>
          <a:p>
            <a:pPr eaLnBrk="1" hangingPunct="1"/>
            <a:r>
              <a:rPr lang="en-US" altLang="el-GR" sz="2800" dirty="0" smtClean="0"/>
              <a:t>Nested Loops</a:t>
            </a:r>
            <a:r>
              <a:rPr lang="el-GR" altLang="el-GR" sz="2800" dirty="0" smtClean="0"/>
              <a:t> (4)</a:t>
            </a:r>
            <a:endParaRPr lang="en-US" altLang="el-GR" sz="2800" dirty="0" smtClean="0"/>
          </a:p>
        </p:txBody>
      </p:sp>
      <p:sp>
        <p:nvSpPr>
          <p:cNvPr id="109573" name="Rectangle 3"/>
          <p:cNvSpPr>
            <a:spLocks noGrp="1" noChangeArrowheads="1"/>
          </p:cNvSpPr>
          <p:nvPr>
            <p:ph type="body" sz="half" idx="1"/>
          </p:nvPr>
        </p:nvSpPr>
        <p:spPr>
          <a:xfrm>
            <a:off x="304800" y="1371600"/>
            <a:ext cx="8534400" cy="4724400"/>
          </a:xfrm>
        </p:spPr>
        <p:txBody>
          <a:bodyPr/>
          <a:lstStyle/>
          <a:p>
            <a:pPr eaLnBrk="1" hangingPunct="1"/>
            <a:r>
              <a:rPr lang="en-US" altLang="el-GR" sz="2000" smtClean="0"/>
              <a:t>Running time of a loop equals running time of code within the loop times the number of iterations</a:t>
            </a:r>
          </a:p>
          <a:p>
            <a:pPr eaLnBrk="1" hangingPunct="1"/>
            <a:r>
              <a:rPr lang="en-US" altLang="el-GR" sz="2000" smtClean="0"/>
              <a:t>Nested loops: </a:t>
            </a:r>
            <a:r>
              <a:rPr lang="en-US" altLang="el-GR" sz="2000" u="sng" smtClean="0"/>
              <a:t>analyze inside out</a:t>
            </a:r>
          </a:p>
          <a:p>
            <a:pPr eaLnBrk="1" hangingPunct="1"/>
            <a:endParaRPr lang="en-US" altLang="el-GR" sz="2000" smtClean="0"/>
          </a:p>
          <a:p>
            <a:pPr eaLnBrk="1" hangingPunct="1"/>
            <a:endParaRPr lang="en-US" altLang="el-GR" sz="2000" smtClean="0"/>
          </a:p>
          <a:p>
            <a:pPr eaLnBrk="1" hangingPunct="1"/>
            <a:endParaRPr lang="en-US" altLang="el-GR" sz="2000" smtClean="0"/>
          </a:p>
          <a:p>
            <a:pPr eaLnBrk="1" hangingPunct="1"/>
            <a:endParaRPr lang="en-US" altLang="el-GR" sz="2000" smtClean="0"/>
          </a:p>
          <a:p>
            <a:pPr eaLnBrk="1" hangingPunct="1"/>
            <a:endParaRPr lang="en-US" altLang="el-GR" sz="2000" smtClean="0"/>
          </a:p>
          <a:p>
            <a:pPr eaLnBrk="1" hangingPunct="1"/>
            <a:endParaRPr lang="en-US" altLang="el-GR" sz="2000" smtClean="0"/>
          </a:p>
        </p:txBody>
      </p:sp>
      <p:pic>
        <p:nvPicPr>
          <p:cNvPr id="10957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4175" y="2882900"/>
            <a:ext cx="5689600" cy="1778000"/>
          </a:xfrm>
          <a:noFill/>
        </p:spPr>
      </p:pic>
      <p:sp>
        <p:nvSpPr>
          <p:cNvPr id="109575" name="Rectangle 5"/>
          <p:cNvSpPr>
            <a:spLocks noChangeArrowheads="1"/>
          </p:cNvSpPr>
          <p:nvPr/>
        </p:nvSpPr>
        <p:spPr bwMode="auto">
          <a:xfrm>
            <a:off x="6705600" y="3514725"/>
            <a:ext cx="17986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3200" b="1" i="1" dirty="0">
                <a:latin typeface="Arno Pro Caption" pitchFamily="18" charset="0"/>
              </a:rPr>
              <a:t>O</a:t>
            </a:r>
            <a:r>
              <a:rPr lang="en-US" altLang="el-GR" sz="3200" dirty="0">
                <a:latin typeface="Arno Pro Caption" pitchFamily="18" charset="0"/>
              </a:rPr>
              <a:t>(n*n) =</a:t>
            </a:r>
          </a:p>
          <a:p>
            <a:pPr eaLnBrk="1" hangingPunct="1"/>
            <a:r>
              <a:rPr lang="en-US" altLang="el-GR" sz="3200" b="1" i="1" dirty="0">
                <a:latin typeface="Arno Pro Caption" pitchFamily="18" charset="0"/>
              </a:rPr>
              <a:t>O</a:t>
            </a:r>
            <a:r>
              <a:rPr lang="en-US" altLang="el-GR" sz="3200" dirty="0">
                <a:latin typeface="Arno Pro Caption" pitchFamily="18" charset="0"/>
              </a:rPr>
              <a:t>(n</a:t>
            </a:r>
            <a:r>
              <a:rPr lang="en-US" altLang="el-GR" sz="3200" baseline="30000" dirty="0">
                <a:latin typeface="Arno Pro Caption" pitchFamily="18" charset="0"/>
              </a:rPr>
              <a:t>2</a:t>
            </a:r>
            <a:r>
              <a:rPr lang="en-US" altLang="el-GR" sz="3200" dirty="0">
                <a:latin typeface="Arno Pro Caption" pitchFamily="18" charset="0"/>
              </a:rPr>
              <a:t>)</a:t>
            </a:r>
          </a:p>
        </p:txBody>
      </p:sp>
      <p:sp>
        <p:nvSpPr>
          <p:cNvPr id="109576" name="AutoShape 6"/>
          <p:cNvSpPr>
            <a:spLocks/>
          </p:cNvSpPr>
          <p:nvPr/>
        </p:nvSpPr>
        <p:spPr bwMode="auto">
          <a:xfrm>
            <a:off x="5867400" y="3284538"/>
            <a:ext cx="685800" cy="1295400"/>
          </a:xfrm>
          <a:prstGeom prst="rightBrace">
            <a:avLst>
              <a:gd name="adj1" fmla="val 1574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Tree>
    <p:extLst>
      <p:ext uri="{BB962C8B-B14F-4D97-AF65-F5344CB8AC3E}">
        <p14:creationId xmlns:p14="http://schemas.microsoft.com/office/powerpoint/2010/main" val="1730043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7544" y="1196752"/>
            <a:ext cx="7969250" cy="4460195"/>
          </a:xfrm>
          <a:prstGeom prst="rect">
            <a:avLst/>
          </a:prstGeom>
        </p:spPr>
        <p:txBody>
          <a:bodyPr vert="horz" wrap="square" lIns="0" tIns="12700" rIns="0" bIns="0" rtlCol="0">
            <a:spAutoFit/>
          </a:bodyPr>
          <a:lstStyle/>
          <a:p>
            <a:pPr marL="12700" marR="5080" indent="-635">
              <a:lnSpc>
                <a:spcPct val="100000"/>
              </a:lnSpc>
              <a:spcBef>
                <a:spcPts val="100"/>
              </a:spcBef>
            </a:pPr>
            <a:r>
              <a:rPr sz="2400" dirty="0" smtClean="0">
                <a:latin typeface="Arno Pro Caption" panose="02020502040506020403" pitchFamily="18" charset="0"/>
                <a:cs typeface="Arial"/>
              </a:rPr>
              <a:t>The </a:t>
            </a:r>
            <a:r>
              <a:rPr sz="2400" i="1" dirty="0">
                <a:latin typeface="Arno Pro Caption" panose="02020502040506020403" pitchFamily="18" charset="0"/>
                <a:cs typeface="Arial"/>
              </a:rPr>
              <a:t>instance </a:t>
            </a:r>
            <a:r>
              <a:rPr sz="2400" dirty="0">
                <a:latin typeface="Arno Pro Caption" panose="02020502040506020403" pitchFamily="18" charset="0"/>
                <a:cs typeface="Arial"/>
              </a:rPr>
              <a:t>is a particular input to the  problem, and the </a:t>
            </a:r>
            <a:r>
              <a:rPr sz="2400" i="1" dirty="0">
                <a:latin typeface="Arno Pro Caption" panose="02020502040506020403" pitchFamily="18" charset="0"/>
                <a:cs typeface="Arial"/>
              </a:rPr>
              <a:t>solution </a:t>
            </a:r>
            <a:r>
              <a:rPr sz="2400" dirty="0">
                <a:latin typeface="Arno Pro Caption" panose="02020502040506020403" pitchFamily="18" charset="0"/>
                <a:cs typeface="Arial"/>
              </a:rPr>
              <a:t>is the output corresponding to the  given input. For example, consider the problem of primality  testing. The instance is a number (say, 15) and the solution is  "no". Thus the input string for a problem is referred to as a  problem instance, and should not be confused with the problem  itself because a particular instance cannot in general shed light  on the </a:t>
            </a:r>
            <a:r>
              <a:rPr sz="2400" b="1" dirty="0">
                <a:latin typeface="Arno Pro Caption" panose="02020502040506020403" pitchFamily="18" charset="0"/>
                <a:cs typeface="Arial"/>
              </a:rPr>
              <a:t>“general approach” </a:t>
            </a:r>
            <a:r>
              <a:rPr sz="2400" dirty="0">
                <a:latin typeface="Arno Pro Caption" panose="02020502040506020403" pitchFamily="18" charset="0"/>
                <a:cs typeface="Arial"/>
              </a:rPr>
              <a:t>to solve the problem.</a:t>
            </a:r>
          </a:p>
          <a:p>
            <a:pPr>
              <a:lnSpc>
                <a:spcPct val="100000"/>
              </a:lnSpc>
              <a:spcBef>
                <a:spcPts val="10"/>
              </a:spcBef>
            </a:pPr>
            <a:endParaRPr sz="2500" dirty="0">
              <a:latin typeface="Arno Pro Caption" panose="02020502040506020403" pitchFamily="18" charset="0"/>
              <a:cs typeface="Arial"/>
            </a:endParaRPr>
          </a:p>
          <a:p>
            <a:pPr marL="12700">
              <a:lnSpc>
                <a:spcPct val="100000"/>
              </a:lnSpc>
            </a:pPr>
            <a:r>
              <a:rPr sz="2400" dirty="0">
                <a:latin typeface="Arno Pro Caption" panose="02020502040506020403" pitchFamily="18" charset="0"/>
                <a:cs typeface="Arial"/>
              </a:rPr>
              <a:t>Note that a problem can be viewed as an infinite collection</a:t>
            </a:r>
          </a:p>
          <a:p>
            <a:pPr marL="12700">
              <a:lnSpc>
                <a:spcPct val="100000"/>
              </a:lnSpc>
            </a:pPr>
            <a:r>
              <a:rPr sz="2400" dirty="0">
                <a:latin typeface="Arno Pro Caption" panose="02020502040506020403" pitchFamily="18" charset="0"/>
                <a:cs typeface="Arial"/>
              </a:rPr>
              <a:t>of </a:t>
            </a:r>
            <a:r>
              <a:rPr sz="2400" i="1" dirty="0">
                <a:latin typeface="Arno Pro Caption" panose="02020502040506020403" pitchFamily="18" charset="0"/>
                <a:cs typeface="Arial"/>
              </a:rPr>
              <a:t>instances </a:t>
            </a:r>
            <a:r>
              <a:rPr sz="2400" dirty="0">
                <a:latin typeface="Arno Pro Caption" panose="02020502040506020403" pitchFamily="18" charset="0"/>
                <a:cs typeface="Arial"/>
              </a:rPr>
              <a:t>together with a </a:t>
            </a:r>
            <a:r>
              <a:rPr sz="2400" i="1" dirty="0">
                <a:latin typeface="Arno Pro Caption" panose="02020502040506020403" pitchFamily="18" charset="0"/>
                <a:cs typeface="Arial"/>
              </a:rPr>
              <a:t>solution </a:t>
            </a:r>
            <a:r>
              <a:rPr sz="2400" dirty="0">
                <a:latin typeface="Arno Pro Caption" panose="02020502040506020403" pitchFamily="18" charset="0"/>
                <a:cs typeface="Arial"/>
              </a:rPr>
              <a:t>for every instance i.e. the</a:t>
            </a:r>
          </a:p>
          <a:p>
            <a:pPr marL="12700">
              <a:lnSpc>
                <a:spcPct val="100000"/>
              </a:lnSpc>
            </a:pPr>
            <a:r>
              <a:rPr sz="2400" dirty="0">
                <a:latin typeface="Arno Pro Caption" panose="02020502040506020403" pitchFamily="18" charset="0"/>
                <a:cs typeface="Arial"/>
              </a:rPr>
              <a:t>problem is solved if every </a:t>
            </a:r>
            <a:r>
              <a:rPr sz="2400" b="1" dirty="0">
                <a:latin typeface="Arno Pro Caption" panose="02020502040506020403" pitchFamily="18" charset="0"/>
                <a:cs typeface="Times New Roman"/>
              </a:rPr>
              <a:t>(instance, solution) </a:t>
            </a:r>
            <a:r>
              <a:rPr sz="2400" dirty="0">
                <a:latin typeface="Arno Pro Caption" panose="02020502040506020403" pitchFamily="18" charset="0"/>
                <a:cs typeface="Arial"/>
              </a:rPr>
              <a:t>pair is known.</a:t>
            </a:r>
          </a:p>
        </p:txBody>
      </p:sp>
      <p:sp>
        <p:nvSpPr>
          <p:cNvPr id="3" name="Τίτλος 2"/>
          <p:cNvSpPr>
            <a:spLocks noGrp="1"/>
          </p:cNvSpPr>
          <p:nvPr>
            <p:ph type="title"/>
          </p:nvPr>
        </p:nvSpPr>
        <p:spPr>
          <a:xfrm>
            <a:off x="323528" y="260648"/>
            <a:ext cx="8458200" cy="762000"/>
          </a:xfrm>
        </p:spPr>
        <p:txBody>
          <a:bodyPr/>
          <a:lstStyle/>
          <a:p>
            <a:r>
              <a:rPr lang="en-US" b="1" dirty="0" smtClean="0">
                <a:solidFill>
                  <a:srgbClr val="C00000"/>
                </a:solidFill>
                <a:cs typeface="Times New Roman"/>
              </a:rPr>
              <a:t>Problem Instance</a:t>
            </a:r>
            <a:endParaRPr lang="el-GR" dirty="0">
              <a:solidFill>
                <a:srgbClr val="C00000"/>
              </a:solidFill>
            </a:endParaRPr>
          </a:p>
        </p:txBody>
      </p:sp>
      <p:sp>
        <p:nvSpPr>
          <p:cNvPr id="4" name="Θέση αριθμού διαφάνειας 3"/>
          <p:cNvSpPr>
            <a:spLocks noGrp="1"/>
          </p:cNvSpPr>
          <p:nvPr>
            <p:ph type="sldNum" sz="quarter" idx="11"/>
          </p:nvPr>
        </p:nvSpPr>
        <p:spPr/>
        <p:txBody>
          <a:bodyPr/>
          <a:lstStyle/>
          <a:p>
            <a:pPr>
              <a:defRPr/>
            </a:pPr>
            <a:fld id="{E191D44F-1642-49A5-9BF4-E3DB2AC6629B}" type="slidenum">
              <a:rPr lang="el-GR" smtClean="0"/>
              <a:pPr>
                <a:defRPr/>
              </a:pPr>
              <a:t>13</a:t>
            </a:fld>
            <a:endParaRPr lang="el-GR" dirty="0"/>
          </a:p>
        </p:txBody>
      </p:sp>
    </p:spTree>
    <p:extLst>
      <p:ext uri="{BB962C8B-B14F-4D97-AF65-F5344CB8AC3E}">
        <p14:creationId xmlns:p14="http://schemas.microsoft.com/office/powerpoint/2010/main" val="19300986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5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3045F5-DC66-476E-832F-585B8D6DD996}" type="slidenum">
              <a:rPr lang="el-GR" altLang="el-GR" sz="1400" smtClean="0">
                <a:solidFill>
                  <a:srgbClr val="3366CC"/>
                </a:solidFill>
                <a:latin typeface="Arno Pro Caption" pitchFamily="18" charset="0"/>
              </a:rPr>
              <a:pPr eaLnBrk="1" hangingPunct="1"/>
              <a:t>130</a:t>
            </a:fld>
            <a:endParaRPr lang="el-GR" altLang="el-GR" sz="1400" smtClean="0">
              <a:solidFill>
                <a:srgbClr val="3366CC"/>
              </a:solidFill>
              <a:latin typeface="Arno Pro Caption" pitchFamily="18" charset="0"/>
            </a:endParaRPr>
          </a:p>
        </p:txBody>
      </p:sp>
      <p:sp>
        <p:nvSpPr>
          <p:cNvPr id="110596" name="Rectangle 2"/>
          <p:cNvSpPr>
            <a:spLocks noGrp="1" noChangeArrowheads="1"/>
          </p:cNvSpPr>
          <p:nvPr>
            <p:ph type="title"/>
          </p:nvPr>
        </p:nvSpPr>
        <p:spPr/>
        <p:txBody>
          <a:bodyPr/>
          <a:lstStyle/>
          <a:p>
            <a:pPr eaLnBrk="1" hangingPunct="1"/>
            <a:r>
              <a:rPr lang="en-US" altLang="el-GR" sz="2800" dirty="0" smtClean="0"/>
              <a:t>Nested Loops</a:t>
            </a:r>
            <a:r>
              <a:rPr lang="el-GR" altLang="el-GR" sz="2800" dirty="0" smtClean="0"/>
              <a:t> (5)</a:t>
            </a:r>
            <a:endParaRPr lang="en-US" altLang="el-GR" sz="2800" dirty="0" smtClean="0"/>
          </a:p>
        </p:txBody>
      </p:sp>
      <p:sp>
        <p:nvSpPr>
          <p:cNvPr id="110597" name="Rectangle 3"/>
          <p:cNvSpPr>
            <a:spLocks noGrp="1" noChangeArrowheads="1"/>
          </p:cNvSpPr>
          <p:nvPr>
            <p:ph type="body" sz="half" idx="1"/>
          </p:nvPr>
        </p:nvSpPr>
        <p:spPr>
          <a:xfrm>
            <a:off x="304800" y="1371600"/>
            <a:ext cx="8534400" cy="4724400"/>
          </a:xfrm>
        </p:spPr>
        <p:txBody>
          <a:bodyPr/>
          <a:lstStyle/>
          <a:p>
            <a:pPr eaLnBrk="1" hangingPunct="1">
              <a:lnSpc>
                <a:spcPct val="90000"/>
              </a:lnSpc>
            </a:pPr>
            <a:r>
              <a:rPr lang="en-US" altLang="el-GR" sz="2000" smtClean="0"/>
              <a:t>Running time of a loop equals running time of code within the loop times the number of iterations</a:t>
            </a:r>
          </a:p>
          <a:p>
            <a:pPr eaLnBrk="1" hangingPunct="1">
              <a:lnSpc>
                <a:spcPct val="90000"/>
              </a:lnSpc>
            </a:pPr>
            <a:r>
              <a:rPr lang="en-US" altLang="el-GR" sz="2000" smtClean="0"/>
              <a:t>Nested loops: </a:t>
            </a:r>
            <a:r>
              <a:rPr lang="en-US" altLang="el-GR" sz="2000" u="sng" smtClean="0"/>
              <a:t>analyze inside out</a:t>
            </a:r>
          </a:p>
          <a:p>
            <a:pPr eaLnBrk="1" hangingPunct="1">
              <a:lnSpc>
                <a:spcPct val="90000"/>
              </a:lnSpc>
            </a:pPr>
            <a:endParaRPr lang="en-US" altLang="el-GR" sz="2000" smtClean="0"/>
          </a:p>
          <a:p>
            <a:pPr eaLnBrk="1" hangingPunct="1">
              <a:lnSpc>
                <a:spcPct val="90000"/>
              </a:lnSpc>
            </a:pPr>
            <a:endParaRPr lang="en-US" altLang="el-GR" sz="2000" smtClean="0"/>
          </a:p>
          <a:p>
            <a:pPr eaLnBrk="1" hangingPunct="1">
              <a:lnSpc>
                <a:spcPct val="90000"/>
              </a:lnSpc>
            </a:pPr>
            <a:endParaRPr lang="en-US" altLang="el-GR" sz="2000" smtClean="0"/>
          </a:p>
          <a:p>
            <a:pPr eaLnBrk="1" hangingPunct="1">
              <a:lnSpc>
                <a:spcPct val="90000"/>
              </a:lnSpc>
            </a:pPr>
            <a:endParaRPr lang="en-US" altLang="el-GR" sz="2000" smtClean="0"/>
          </a:p>
          <a:p>
            <a:pPr eaLnBrk="1" hangingPunct="1">
              <a:lnSpc>
                <a:spcPct val="90000"/>
              </a:lnSpc>
            </a:pPr>
            <a:endParaRPr lang="en-US" altLang="el-GR" sz="2000" smtClean="0"/>
          </a:p>
          <a:p>
            <a:pPr eaLnBrk="1" hangingPunct="1">
              <a:lnSpc>
                <a:spcPct val="90000"/>
              </a:lnSpc>
            </a:pPr>
            <a:endParaRPr lang="en-US" altLang="el-GR" sz="2000" smtClean="0"/>
          </a:p>
          <a:p>
            <a:pPr eaLnBrk="1" hangingPunct="1">
              <a:lnSpc>
                <a:spcPct val="90000"/>
              </a:lnSpc>
            </a:pPr>
            <a:endParaRPr lang="el-GR" altLang="el-GR" sz="2000" b="1" smtClean="0"/>
          </a:p>
          <a:p>
            <a:pPr eaLnBrk="1" hangingPunct="1">
              <a:lnSpc>
                <a:spcPct val="90000"/>
              </a:lnSpc>
            </a:pPr>
            <a:endParaRPr lang="el-GR" altLang="el-GR" sz="2000" b="1" smtClean="0"/>
          </a:p>
          <a:p>
            <a:pPr eaLnBrk="1" hangingPunct="1">
              <a:lnSpc>
                <a:spcPct val="90000"/>
              </a:lnSpc>
            </a:pPr>
            <a:r>
              <a:rPr lang="en-US" altLang="el-GR" sz="2000" b="1" smtClean="0"/>
              <a:t>Note:</a:t>
            </a:r>
            <a:r>
              <a:rPr lang="en-US" altLang="el-GR" sz="2000" smtClean="0"/>
              <a:t> Running time </a:t>
            </a:r>
            <a:r>
              <a:rPr lang="en-US" altLang="el-GR" sz="2000" smtClean="0">
                <a:solidFill>
                  <a:srgbClr val="CC0000"/>
                </a:solidFill>
              </a:rPr>
              <a:t>grows</a:t>
            </a:r>
            <a:r>
              <a:rPr lang="en-US" altLang="el-GR" sz="2000" smtClean="0"/>
              <a:t> with </a:t>
            </a:r>
            <a:r>
              <a:rPr lang="en-US" altLang="el-GR" sz="2000" smtClean="0">
                <a:solidFill>
                  <a:srgbClr val="CC0000"/>
                </a:solidFill>
              </a:rPr>
              <a:t>nesting</a:t>
            </a:r>
            <a:r>
              <a:rPr lang="en-US" altLang="el-GR" sz="2000" smtClean="0"/>
              <a:t> rather than the length of the code</a:t>
            </a:r>
          </a:p>
          <a:p>
            <a:pPr eaLnBrk="1" hangingPunct="1">
              <a:lnSpc>
                <a:spcPct val="90000"/>
              </a:lnSpc>
            </a:pPr>
            <a:endParaRPr lang="en-US" altLang="el-GR" sz="2000" smtClean="0"/>
          </a:p>
        </p:txBody>
      </p:sp>
      <p:pic>
        <p:nvPicPr>
          <p:cNvPr id="11059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4175" y="2882900"/>
            <a:ext cx="5689600" cy="1778000"/>
          </a:xfrm>
          <a:noFill/>
        </p:spPr>
      </p:pic>
      <p:sp>
        <p:nvSpPr>
          <p:cNvPr id="110599" name="AutoShape 5"/>
          <p:cNvSpPr>
            <a:spLocks/>
          </p:cNvSpPr>
          <p:nvPr/>
        </p:nvSpPr>
        <p:spPr bwMode="auto">
          <a:xfrm>
            <a:off x="5940425" y="3716338"/>
            <a:ext cx="381000" cy="762000"/>
          </a:xfrm>
          <a:prstGeom prst="righ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10600" name="Rectangle 6"/>
          <p:cNvSpPr>
            <a:spLocks noChangeArrowheads="1"/>
          </p:cNvSpPr>
          <p:nvPr/>
        </p:nvSpPr>
        <p:spPr bwMode="auto">
          <a:xfrm>
            <a:off x="6355697" y="3971925"/>
            <a:ext cx="10871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l-GR" sz="3200" b="1" i="1" dirty="0">
                <a:latin typeface="Arno Pro Caption" pitchFamily="18" charset="0"/>
              </a:rPr>
              <a:t>O</a:t>
            </a:r>
            <a:r>
              <a:rPr lang="en-US" altLang="el-GR" sz="3200" dirty="0">
                <a:latin typeface="Arno Pro Caption" pitchFamily="18" charset="0"/>
              </a:rPr>
              <a:t>(n)</a:t>
            </a:r>
          </a:p>
        </p:txBody>
      </p:sp>
      <p:sp>
        <p:nvSpPr>
          <p:cNvPr id="110601" name="AutoShape 7"/>
          <p:cNvSpPr>
            <a:spLocks/>
          </p:cNvSpPr>
          <p:nvPr/>
        </p:nvSpPr>
        <p:spPr bwMode="auto">
          <a:xfrm>
            <a:off x="7391400" y="3048000"/>
            <a:ext cx="381000" cy="1676400"/>
          </a:xfrm>
          <a:prstGeom prst="rightBrace">
            <a:avLst>
              <a:gd name="adj1" fmla="val 3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10602" name="Rectangle 8"/>
          <p:cNvSpPr>
            <a:spLocks noChangeArrowheads="1"/>
          </p:cNvSpPr>
          <p:nvPr/>
        </p:nvSpPr>
        <p:spPr bwMode="auto">
          <a:xfrm>
            <a:off x="7734576" y="3590925"/>
            <a:ext cx="12234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l-GR" sz="3200" b="1" i="1" dirty="0">
                <a:latin typeface="Arno Pro Caption" pitchFamily="18" charset="0"/>
              </a:rPr>
              <a:t>O</a:t>
            </a:r>
            <a:r>
              <a:rPr lang="en-US" altLang="el-GR" sz="3200" dirty="0">
                <a:latin typeface="Arno Pro Caption" pitchFamily="18" charset="0"/>
              </a:rPr>
              <a:t>(n</a:t>
            </a:r>
            <a:r>
              <a:rPr lang="en-US" altLang="el-GR" sz="3200" baseline="30000" dirty="0">
                <a:latin typeface="Arno Pro Caption" pitchFamily="18" charset="0"/>
              </a:rPr>
              <a:t>2</a:t>
            </a:r>
            <a:r>
              <a:rPr lang="en-US" altLang="el-GR" sz="3200" dirty="0">
                <a:latin typeface="Arno Pro Caption" pitchFamily="18" charset="0"/>
              </a:rPr>
              <a:t>)</a:t>
            </a:r>
          </a:p>
        </p:txBody>
      </p:sp>
    </p:spTree>
    <p:extLst>
      <p:ext uri="{BB962C8B-B14F-4D97-AF65-F5344CB8AC3E}">
        <p14:creationId xmlns:p14="http://schemas.microsoft.com/office/powerpoint/2010/main" val="190600196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274638"/>
            <a:ext cx="8763000" cy="715962"/>
          </a:xfrm>
        </p:spPr>
        <p:txBody>
          <a:bodyPr>
            <a:noAutofit/>
          </a:bodyPr>
          <a:lstStyle/>
          <a:p>
            <a:pPr algn="ctr" eaLnBrk="1" fontAlgn="auto" hangingPunct="1">
              <a:spcAft>
                <a:spcPts val="0"/>
              </a:spcAft>
              <a:defRPr/>
            </a:pPr>
            <a:r>
              <a:rPr lang="en-GB" sz="3200" b="1" dirty="0"/>
              <a:t>Analyzing Nested Loops[1</a:t>
            </a:r>
            <a:r>
              <a:rPr lang="en-GB" sz="3200" b="1" dirty="0" smtClean="0"/>
              <a:t>]</a:t>
            </a:r>
            <a:endParaRPr lang="en-US" sz="3200" b="1" dirty="0"/>
          </a:p>
        </p:txBody>
      </p:sp>
      <p:sp>
        <p:nvSpPr>
          <p:cNvPr id="64515" name="Rectangle 3"/>
          <p:cNvSpPr>
            <a:spLocks noGrp="1" noChangeArrowheads="1"/>
          </p:cNvSpPr>
          <p:nvPr>
            <p:ph sz="quarter" idx="1"/>
          </p:nvPr>
        </p:nvSpPr>
        <p:spPr>
          <a:xfrm>
            <a:off x="304800" y="990600"/>
            <a:ext cx="8458200" cy="5466928"/>
          </a:xfrm>
        </p:spPr>
        <p:txBody>
          <a:bodyPr/>
          <a:lstStyle/>
          <a:p>
            <a:pPr eaLnBrk="1" hangingPunct="1"/>
            <a:r>
              <a:rPr lang="en-GB" altLang="el-GR" dirty="0" smtClean="0">
                <a:cs typeface="Times New Roman" panose="02020603050405020304" pitchFamily="18" charset="0"/>
              </a:rPr>
              <a:t>Treat just like a single loop and evaluate each level of nesting as needed:</a:t>
            </a:r>
          </a:p>
          <a:p>
            <a:pPr marL="0" indent="0" eaLnBrk="1" hangingPunct="1">
              <a:buNone/>
            </a:pPr>
            <a:endParaRPr lang="en-GB" altLang="el-GR" sz="1100" dirty="0" smtClean="0">
              <a:latin typeface="Times New Roman" panose="02020603050405020304" pitchFamily="18" charset="0"/>
              <a:cs typeface="Times New Roman" panose="02020603050405020304" pitchFamily="18" charset="0"/>
            </a:endParaRPr>
          </a:p>
          <a:p>
            <a:pPr lvl="1" eaLnBrk="1" hangingPunct="1">
              <a:buFont typeface="Wingdings" panose="05000000000000000000" pitchFamily="2" charset="2"/>
              <a:buNone/>
            </a:pPr>
            <a:r>
              <a:rPr lang="en-GB" altLang="el-GR" sz="2200" dirty="0" smtClean="0">
                <a:latin typeface="Times New Roman" panose="02020603050405020304" pitchFamily="18" charset="0"/>
                <a:cs typeface="Times New Roman" panose="02020603050405020304" pitchFamily="18" charset="0"/>
              </a:rPr>
              <a:t>   </a:t>
            </a:r>
            <a:r>
              <a:rPr lang="en-GB" altLang="el-GR" sz="2200" b="1" dirty="0" err="1" smtClean="0">
                <a:latin typeface="Courier New" panose="02070309020205020404" pitchFamily="49" charset="0"/>
                <a:cs typeface="Courier New" panose="02070309020205020404" pitchFamily="49" charset="0"/>
              </a:rPr>
              <a:t>int</a:t>
            </a:r>
            <a:r>
              <a:rPr lang="en-GB" altLang="el-GR" sz="2200" b="1" dirty="0" smtClean="0">
                <a:latin typeface="Courier New" panose="02070309020205020404" pitchFamily="49" charset="0"/>
                <a:cs typeface="Courier New" panose="02070309020205020404" pitchFamily="49" charset="0"/>
              </a:rPr>
              <a:t> </a:t>
            </a:r>
            <a:r>
              <a:rPr lang="en-GB" altLang="el-GR" sz="2200" b="1" dirty="0" err="1" smtClean="0">
                <a:latin typeface="Courier New" panose="02070309020205020404" pitchFamily="49" charset="0"/>
                <a:cs typeface="Courier New" panose="02070309020205020404" pitchFamily="49" charset="0"/>
              </a:rPr>
              <a:t>j,k</a:t>
            </a:r>
            <a:r>
              <a:rPr lang="en-GB" altLang="el-GR" sz="2200" b="1" dirty="0" smtClean="0">
                <a:latin typeface="Courier New" panose="02070309020205020404" pitchFamily="49" charset="0"/>
                <a:cs typeface="Courier New" panose="02070309020205020404" pitchFamily="49" charset="0"/>
              </a:rPr>
              <a:t>;</a:t>
            </a:r>
          </a:p>
          <a:p>
            <a:pPr lvl="1" eaLnBrk="1" hangingPunct="1">
              <a:buFont typeface="Wingdings" panose="05000000000000000000" pitchFamily="2" charset="2"/>
              <a:buNone/>
            </a:pPr>
            <a:r>
              <a:rPr lang="en-GB" altLang="el-GR" sz="2200" b="1" dirty="0" smtClean="0">
                <a:latin typeface="Courier New" panose="02070309020205020404" pitchFamily="49" charset="0"/>
                <a:cs typeface="Courier New" panose="02070309020205020404" pitchFamily="49" charset="0"/>
              </a:rPr>
              <a:t>   for (j=0; j&lt;N; </a:t>
            </a:r>
            <a:r>
              <a:rPr lang="en-GB" altLang="el-GR" sz="2200" b="1" dirty="0" err="1" smtClean="0">
                <a:latin typeface="Courier New" panose="02070309020205020404" pitchFamily="49" charset="0"/>
                <a:cs typeface="Courier New" panose="02070309020205020404" pitchFamily="49" charset="0"/>
              </a:rPr>
              <a:t>j++</a:t>
            </a:r>
            <a:r>
              <a:rPr lang="en-GB" altLang="el-GR" sz="2200" b="1" dirty="0" smtClean="0">
                <a:latin typeface="Courier New" panose="02070309020205020404" pitchFamily="49" charset="0"/>
                <a:cs typeface="Courier New" panose="02070309020205020404" pitchFamily="49" charset="0"/>
              </a:rPr>
              <a:t>)</a:t>
            </a:r>
          </a:p>
          <a:p>
            <a:pPr lvl="1" eaLnBrk="1" hangingPunct="1">
              <a:buFont typeface="Wingdings" panose="05000000000000000000" pitchFamily="2" charset="2"/>
              <a:buNone/>
            </a:pPr>
            <a:r>
              <a:rPr lang="en-GB" altLang="el-GR" sz="2200" b="1" dirty="0" smtClean="0">
                <a:latin typeface="Courier New" panose="02070309020205020404" pitchFamily="49" charset="0"/>
                <a:cs typeface="Courier New" panose="02070309020205020404" pitchFamily="49" charset="0"/>
              </a:rPr>
              <a:t>      for (k=N; k&gt;0; k--)</a:t>
            </a:r>
          </a:p>
          <a:p>
            <a:pPr lvl="1" eaLnBrk="1" hangingPunct="1">
              <a:buFont typeface="Wingdings" panose="05000000000000000000" pitchFamily="2" charset="2"/>
              <a:buNone/>
            </a:pPr>
            <a:r>
              <a:rPr lang="en-GB" altLang="el-GR" sz="2200" b="1" dirty="0" smtClean="0">
                <a:latin typeface="Courier New" panose="02070309020205020404" pitchFamily="49" charset="0"/>
                <a:cs typeface="Courier New" panose="02070309020205020404" pitchFamily="49" charset="0"/>
              </a:rPr>
              <a:t>         sum += </a:t>
            </a:r>
            <a:r>
              <a:rPr lang="en-GB" altLang="el-GR" sz="2200" b="1" dirty="0" err="1" smtClean="0">
                <a:latin typeface="Courier New" panose="02070309020205020404" pitchFamily="49" charset="0"/>
                <a:cs typeface="Courier New" panose="02070309020205020404" pitchFamily="49" charset="0"/>
              </a:rPr>
              <a:t>k+j</a:t>
            </a:r>
            <a:r>
              <a:rPr lang="en-GB" altLang="el-GR" sz="2200" b="1" dirty="0" smtClean="0">
                <a:latin typeface="Courier New" panose="02070309020205020404" pitchFamily="49" charset="0"/>
                <a:cs typeface="Courier New" panose="02070309020205020404" pitchFamily="49" charset="0"/>
              </a:rPr>
              <a:t>;</a:t>
            </a:r>
          </a:p>
          <a:p>
            <a:pPr lvl="1" eaLnBrk="1" hangingPunct="1">
              <a:buFont typeface="Wingdings" panose="05000000000000000000" pitchFamily="2" charset="2"/>
              <a:buNone/>
            </a:pPr>
            <a:endParaRPr lang="en-GB" altLang="el-GR" sz="1050" dirty="0" smtClean="0">
              <a:latin typeface="Times New Roman" panose="02020603050405020304" pitchFamily="18" charset="0"/>
              <a:cs typeface="Times New Roman" panose="02020603050405020304" pitchFamily="18" charset="0"/>
            </a:endParaRPr>
          </a:p>
          <a:p>
            <a:pPr eaLnBrk="1" hangingPunct="1"/>
            <a:r>
              <a:rPr lang="en-GB" altLang="el-GR" dirty="0" smtClean="0">
                <a:cs typeface="Times New Roman" panose="02020603050405020304" pitchFamily="18" charset="0"/>
              </a:rPr>
              <a:t>Start with outer loop:</a:t>
            </a:r>
          </a:p>
          <a:p>
            <a:pPr lvl="1" eaLnBrk="1" hangingPunct="1"/>
            <a:r>
              <a:rPr lang="en-GB" altLang="el-GR" sz="2200" dirty="0" smtClean="0">
                <a:cs typeface="Times New Roman" panose="02020603050405020304" pitchFamily="18" charset="0"/>
              </a:rPr>
              <a:t>How many iterations?  </a:t>
            </a:r>
            <a:r>
              <a:rPr lang="en-GB" altLang="el-GR" sz="2200" i="1" dirty="0" smtClean="0">
                <a:cs typeface="Times New Roman" panose="02020603050405020304" pitchFamily="18" charset="0"/>
              </a:rPr>
              <a:t>N</a:t>
            </a:r>
          </a:p>
          <a:p>
            <a:pPr lvl="1" eaLnBrk="1" hangingPunct="1"/>
            <a:r>
              <a:rPr lang="en-GB" altLang="el-GR" sz="2200" dirty="0" smtClean="0">
                <a:cs typeface="Times New Roman" panose="02020603050405020304" pitchFamily="18" charset="0"/>
              </a:rPr>
              <a:t>How much time per iteration? Need to evaluate inner loop</a:t>
            </a:r>
          </a:p>
          <a:p>
            <a:pPr lvl="1" eaLnBrk="1" hangingPunct="1"/>
            <a:endParaRPr lang="en-GB" altLang="el-GR" sz="1050" dirty="0" smtClean="0">
              <a:cs typeface="Times New Roman" panose="02020603050405020304" pitchFamily="18" charset="0"/>
            </a:endParaRPr>
          </a:p>
          <a:p>
            <a:pPr eaLnBrk="1" hangingPunct="1"/>
            <a:r>
              <a:rPr lang="en-GB" altLang="el-GR" dirty="0" smtClean="0">
                <a:cs typeface="Times New Roman" panose="02020603050405020304" pitchFamily="18" charset="0"/>
              </a:rPr>
              <a:t>Inner loop uses </a:t>
            </a:r>
            <a:r>
              <a:rPr lang="en-GB" altLang="el-GR" i="1" dirty="0" smtClean="0">
                <a:solidFill>
                  <a:srgbClr val="C00000"/>
                </a:solidFill>
                <a:cs typeface="Times New Roman" panose="02020603050405020304" pitchFamily="18" charset="0"/>
              </a:rPr>
              <a:t>O(N)</a:t>
            </a:r>
            <a:r>
              <a:rPr lang="en-GB" altLang="el-GR" dirty="0" smtClean="0">
                <a:cs typeface="Times New Roman" panose="02020603050405020304" pitchFamily="18" charset="0"/>
              </a:rPr>
              <a:t> time</a:t>
            </a:r>
          </a:p>
          <a:p>
            <a:pPr eaLnBrk="1" hangingPunct="1"/>
            <a:r>
              <a:rPr lang="en-GB" altLang="el-GR" dirty="0" smtClean="0">
                <a:cs typeface="Times New Roman" panose="02020603050405020304" pitchFamily="18" charset="0"/>
              </a:rPr>
              <a:t>Total time is </a:t>
            </a:r>
            <a:r>
              <a:rPr lang="en-GB" altLang="el-GR" b="1" i="1" dirty="0" smtClean="0">
                <a:solidFill>
                  <a:srgbClr val="C00000"/>
                </a:solidFill>
                <a:cs typeface="Times New Roman" panose="02020603050405020304" pitchFamily="18" charset="0"/>
              </a:rPr>
              <a:t>N * O(N) = O(N*N) = O(N</a:t>
            </a:r>
            <a:r>
              <a:rPr lang="en-GB" altLang="el-GR" b="1" i="1" baseline="30000" dirty="0" smtClean="0">
                <a:solidFill>
                  <a:srgbClr val="C00000"/>
                </a:solidFill>
                <a:cs typeface="Times New Roman" panose="02020603050405020304" pitchFamily="18" charset="0"/>
              </a:rPr>
              <a:t>2</a:t>
            </a:r>
            <a:r>
              <a:rPr lang="en-GB" altLang="el-GR" b="1" i="1" dirty="0" smtClean="0">
                <a:solidFill>
                  <a:srgbClr val="C00000"/>
                </a:solidFill>
                <a:cs typeface="Times New Roman" panose="02020603050405020304" pitchFamily="18" charset="0"/>
              </a:rPr>
              <a:t>)</a:t>
            </a:r>
          </a:p>
          <a:p>
            <a:pPr eaLnBrk="1" hangingPunct="1">
              <a:buFont typeface="Wingdings" panose="05000000000000000000" pitchFamily="2" charset="2"/>
              <a:buNone/>
            </a:pPr>
            <a:endParaRPr lang="en-US" altLang="el-GR" sz="2600" dirty="0" smtClean="0">
              <a:latin typeface="Times New Roman" panose="02020603050405020304" pitchFamily="18" charset="0"/>
              <a:cs typeface="Times New Roman" panose="02020603050405020304" pitchFamily="18" charset="0"/>
            </a:endParaRPr>
          </a:p>
        </p:txBody>
      </p:sp>
      <p:sp>
        <p:nvSpPr>
          <p:cNvPr id="2" name="Θέση αριθμού διαφάνειας 1"/>
          <p:cNvSpPr>
            <a:spLocks noGrp="1"/>
          </p:cNvSpPr>
          <p:nvPr>
            <p:ph type="sldNum" sz="quarter" idx="10"/>
          </p:nvPr>
        </p:nvSpPr>
        <p:spPr/>
        <p:txBody>
          <a:bodyPr/>
          <a:lstStyle/>
          <a:p>
            <a:pPr>
              <a:defRPr/>
            </a:pPr>
            <a:fld id="{040FE971-55F2-49B1-BF0D-591C70A1C146}" type="slidenum">
              <a:rPr lang="en-US" smtClean="0"/>
              <a:pPr>
                <a:defRPr/>
              </a:pPr>
              <a:t>131</a:t>
            </a:fld>
            <a:endParaRPr lang="en-US" dirty="0"/>
          </a:p>
        </p:txBody>
      </p:sp>
    </p:spTree>
    <p:extLst>
      <p:ext uri="{BB962C8B-B14F-4D97-AF65-F5344CB8AC3E}">
        <p14:creationId xmlns:p14="http://schemas.microsoft.com/office/powerpoint/2010/main" val="812236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1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51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515">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15">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eaLnBrk="1" fontAlgn="auto" hangingPunct="1">
              <a:spcAft>
                <a:spcPts val="0"/>
              </a:spcAft>
              <a:defRPr/>
            </a:pPr>
            <a:r>
              <a:rPr lang="en-GB" sz="3200" b="1" dirty="0"/>
              <a:t>Analyzing Nested Loops[2</a:t>
            </a:r>
            <a:r>
              <a:rPr lang="en-GB" sz="3200" b="1" dirty="0" smtClean="0"/>
              <a:t>]</a:t>
            </a:r>
            <a:br>
              <a:rPr lang="en-GB" sz="3200" b="1" dirty="0" smtClean="0"/>
            </a:br>
            <a:endParaRPr lang="en-US" sz="3200" b="1" dirty="0"/>
          </a:p>
        </p:txBody>
      </p:sp>
      <p:sp>
        <p:nvSpPr>
          <p:cNvPr id="65539" name="Rectangle 3"/>
          <p:cNvSpPr>
            <a:spLocks noGrp="1" noChangeArrowheads="1"/>
          </p:cNvSpPr>
          <p:nvPr>
            <p:ph sz="quarter" idx="1"/>
          </p:nvPr>
        </p:nvSpPr>
        <p:spPr>
          <a:xfrm>
            <a:off x="228600" y="1066801"/>
            <a:ext cx="8534400" cy="4810472"/>
          </a:xfrm>
        </p:spPr>
        <p:txBody>
          <a:bodyPr/>
          <a:lstStyle/>
          <a:p>
            <a:pPr eaLnBrk="1" hangingPunct="1">
              <a:lnSpc>
                <a:spcPct val="90000"/>
              </a:lnSpc>
            </a:pPr>
            <a:r>
              <a:rPr lang="en-GB" altLang="el-GR" dirty="0" smtClean="0">
                <a:cs typeface="Times New Roman" panose="02020603050405020304" pitchFamily="18" charset="0"/>
              </a:rPr>
              <a:t>What if the number of iterations of one loop depends on the counter of the other?</a:t>
            </a:r>
          </a:p>
          <a:p>
            <a:pPr eaLnBrk="1" hangingPunct="1">
              <a:lnSpc>
                <a:spcPct val="90000"/>
              </a:lnSpc>
            </a:pPr>
            <a:endParaRPr lang="en-GB" altLang="el-GR" dirty="0" smtClean="0">
              <a:latin typeface="Times New Roman" panose="02020603050405020304" pitchFamily="18" charset="0"/>
              <a:cs typeface="Times New Roman" panose="02020603050405020304" pitchFamily="18" charset="0"/>
            </a:endParaRPr>
          </a:p>
          <a:p>
            <a:pPr lvl="1" eaLnBrk="1" hangingPunct="1">
              <a:lnSpc>
                <a:spcPct val="90000"/>
              </a:lnSpc>
              <a:buFont typeface="Wingdings" panose="05000000000000000000" pitchFamily="2" charset="2"/>
              <a:buNone/>
            </a:pPr>
            <a:r>
              <a:rPr lang="en-GB" altLang="el-GR" dirty="0" smtClean="0">
                <a:latin typeface="Times New Roman" panose="02020603050405020304" pitchFamily="18" charset="0"/>
                <a:cs typeface="Times New Roman" panose="02020603050405020304" pitchFamily="18" charset="0"/>
              </a:rPr>
              <a:t>  </a:t>
            </a:r>
            <a:r>
              <a:rPr lang="en-GB" altLang="el-GR" b="1" dirty="0" smtClean="0">
                <a:latin typeface="Times New Roman" panose="02020603050405020304" pitchFamily="18" charset="0"/>
                <a:cs typeface="Times New Roman" panose="02020603050405020304" pitchFamily="18" charset="0"/>
              </a:rPr>
              <a:t>    </a:t>
            </a:r>
            <a:r>
              <a:rPr lang="en-GB" altLang="el-GR" b="1" dirty="0" err="1" smtClean="0">
                <a:latin typeface="Courier New" panose="02070309020205020404" pitchFamily="49" charset="0"/>
                <a:cs typeface="Courier New" panose="02070309020205020404" pitchFamily="49" charset="0"/>
              </a:rPr>
              <a:t>int</a:t>
            </a:r>
            <a:r>
              <a:rPr lang="en-GB" altLang="el-GR" b="1" dirty="0" smtClean="0">
                <a:latin typeface="Courier New" panose="02070309020205020404" pitchFamily="49" charset="0"/>
                <a:cs typeface="Courier New" panose="02070309020205020404" pitchFamily="49" charset="0"/>
              </a:rPr>
              <a:t> </a:t>
            </a:r>
            <a:r>
              <a:rPr lang="en-GB" altLang="el-GR" b="1" dirty="0" err="1" smtClean="0">
                <a:latin typeface="Courier New" panose="02070309020205020404" pitchFamily="49" charset="0"/>
                <a:cs typeface="Courier New" panose="02070309020205020404" pitchFamily="49" charset="0"/>
              </a:rPr>
              <a:t>j,k</a:t>
            </a:r>
            <a:r>
              <a:rPr lang="en-GB" altLang="el-GR" b="1" dirty="0" smtClean="0">
                <a:latin typeface="Courier New" panose="02070309020205020404" pitchFamily="49" charset="0"/>
                <a:cs typeface="Courier New" panose="02070309020205020404" pitchFamily="49" charset="0"/>
              </a:rPr>
              <a:t>;</a:t>
            </a:r>
          </a:p>
          <a:p>
            <a:pPr lvl="1" eaLnBrk="1" hangingPunct="1">
              <a:lnSpc>
                <a:spcPct val="90000"/>
              </a:lnSpc>
              <a:buFont typeface="Wingdings" panose="05000000000000000000" pitchFamily="2" charset="2"/>
              <a:buNone/>
            </a:pPr>
            <a:r>
              <a:rPr lang="en-GB" altLang="el-GR" b="1" dirty="0" smtClean="0">
                <a:latin typeface="Courier New" panose="02070309020205020404" pitchFamily="49" charset="0"/>
                <a:cs typeface="Courier New" panose="02070309020205020404" pitchFamily="49" charset="0"/>
              </a:rPr>
              <a:t>      for (j=0; j &lt; N; </a:t>
            </a:r>
            <a:r>
              <a:rPr lang="en-GB" altLang="el-GR" b="1" dirty="0" err="1" smtClean="0">
                <a:latin typeface="Courier New" panose="02070309020205020404" pitchFamily="49" charset="0"/>
                <a:cs typeface="Courier New" panose="02070309020205020404" pitchFamily="49" charset="0"/>
              </a:rPr>
              <a:t>j++</a:t>
            </a:r>
            <a:r>
              <a:rPr lang="en-GB" altLang="el-GR" b="1" dirty="0" smtClean="0">
                <a:latin typeface="Courier New" panose="02070309020205020404" pitchFamily="49" charset="0"/>
                <a:cs typeface="Courier New" panose="02070309020205020404" pitchFamily="49" charset="0"/>
              </a:rPr>
              <a:t>)</a:t>
            </a:r>
          </a:p>
          <a:p>
            <a:pPr lvl="1" eaLnBrk="1" hangingPunct="1">
              <a:lnSpc>
                <a:spcPct val="90000"/>
              </a:lnSpc>
              <a:buFont typeface="Wingdings" panose="05000000000000000000" pitchFamily="2" charset="2"/>
              <a:buNone/>
            </a:pPr>
            <a:r>
              <a:rPr lang="en-GB" altLang="el-GR" b="1" dirty="0" smtClean="0">
                <a:latin typeface="Courier New" panose="02070309020205020404" pitchFamily="49" charset="0"/>
                <a:cs typeface="Courier New" panose="02070309020205020404" pitchFamily="49" charset="0"/>
              </a:rPr>
              <a:t>         for (k=0; k &lt; j; k++)</a:t>
            </a:r>
          </a:p>
          <a:p>
            <a:pPr lvl="1" eaLnBrk="1" hangingPunct="1">
              <a:lnSpc>
                <a:spcPct val="90000"/>
              </a:lnSpc>
              <a:buFont typeface="Wingdings" panose="05000000000000000000" pitchFamily="2" charset="2"/>
              <a:buNone/>
            </a:pPr>
            <a:r>
              <a:rPr lang="en-GB" altLang="el-GR" b="1" dirty="0" smtClean="0">
                <a:latin typeface="Courier New" panose="02070309020205020404" pitchFamily="49" charset="0"/>
                <a:cs typeface="Courier New" panose="02070309020205020404" pitchFamily="49" charset="0"/>
              </a:rPr>
              <a:t>            sum += </a:t>
            </a:r>
            <a:r>
              <a:rPr lang="en-GB" altLang="el-GR" b="1" dirty="0" err="1" smtClean="0">
                <a:latin typeface="Courier New" panose="02070309020205020404" pitchFamily="49" charset="0"/>
                <a:cs typeface="Courier New" panose="02070309020205020404" pitchFamily="49" charset="0"/>
              </a:rPr>
              <a:t>k+j</a:t>
            </a:r>
            <a:r>
              <a:rPr lang="en-GB" altLang="el-GR" b="1" dirty="0" smtClean="0">
                <a:latin typeface="Courier New" panose="02070309020205020404" pitchFamily="49" charset="0"/>
                <a:cs typeface="Courier New" panose="02070309020205020404" pitchFamily="49" charset="0"/>
              </a:rPr>
              <a:t>;</a:t>
            </a:r>
          </a:p>
          <a:p>
            <a:pPr lvl="1" eaLnBrk="1" hangingPunct="1">
              <a:lnSpc>
                <a:spcPct val="90000"/>
              </a:lnSpc>
              <a:buFont typeface="Wingdings" panose="05000000000000000000" pitchFamily="2" charset="2"/>
              <a:buNone/>
            </a:pPr>
            <a:endParaRPr lang="en-GB" altLang="el-GR" dirty="0" smtClean="0">
              <a:latin typeface="Times New Roman" panose="02020603050405020304" pitchFamily="18" charset="0"/>
              <a:cs typeface="Times New Roman" panose="02020603050405020304" pitchFamily="18" charset="0"/>
            </a:endParaRPr>
          </a:p>
          <a:p>
            <a:pPr eaLnBrk="1" hangingPunct="1">
              <a:lnSpc>
                <a:spcPct val="90000"/>
              </a:lnSpc>
            </a:pPr>
            <a:r>
              <a:rPr lang="en-GB" altLang="el-GR" dirty="0" err="1" smtClean="0">
                <a:cs typeface="Times New Roman" panose="02020603050405020304" pitchFamily="18" charset="0"/>
              </a:rPr>
              <a:t>Analyze</a:t>
            </a:r>
            <a:r>
              <a:rPr lang="en-GB" altLang="el-GR" dirty="0" smtClean="0">
                <a:cs typeface="Times New Roman" panose="02020603050405020304" pitchFamily="18" charset="0"/>
              </a:rPr>
              <a:t> inner and outer loop together:</a:t>
            </a:r>
          </a:p>
          <a:p>
            <a:pPr eaLnBrk="1" hangingPunct="1">
              <a:lnSpc>
                <a:spcPct val="90000"/>
              </a:lnSpc>
            </a:pPr>
            <a:r>
              <a:rPr lang="en-GB" altLang="el-GR" dirty="0" smtClean="0">
                <a:cs typeface="Times New Roman" panose="02020603050405020304" pitchFamily="18" charset="0"/>
              </a:rPr>
              <a:t>Number of iterations of the inner loop is:</a:t>
            </a:r>
          </a:p>
          <a:p>
            <a:pPr eaLnBrk="1" hangingPunct="1">
              <a:lnSpc>
                <a:spcPct val="90000"/>
              </a:lnSpc>
            </a:pPr>
            <a:r>
              <a:rPr lang="en-GB" altLang="el-GR" dirty="0" smtClean="0">
                <a:cs typeface="Times New Roman" panose="02020603050405020304" pitchFamily="18" charset="0"/>
              </a:rPr>
              <a:t>    0 + 1 + 2 + ... + (</a:t>
            </a:r>
            <a:r>
              <a:rPr lang="en-GB" altLang="el-GR" i="1" dirty="0" smtClean="0">
                <a:cs typeface="Times New Roman" panose="02020603050405020304" pitchFamily="18" charset="0"/>
              </a:rPr>
              <a:t>N</a:t>
            </a:r>
            <a:r>
              <a:rPr lang="en-GB" altLang="el-GR" dirty="0" smtClean="0">
                <a:cs typeface="Times New Roman" panose="02020603050405020304" pitchFamily="18" charset="0"/>
              </a:rPr>
              <a:t>-1) = </a:t>
            </a:r>
            <a:r>
              <a:rPr lang="en-GB" altLang="el-GR" b="1" i="1" dirty="0" smtClean="0">
                <a:solidFill>
                  <a:srgbClr val="C00000"/>
                </a:solidFill>
                <a:cs typeface="Times New Roman" panose="02020603050405020304" pitchFamily="18" charset="0"/>
              </a:rPr>
              <a:t>O(N</a:t>
            </a:r>
            <a:r>
              <a:rPr lang="en-GB" altLang="el-GR" b="1" i="1" baseline="30000" dirty="0" smtClean="0">
                <a:solidFill>
                  <a:srgbClr val="C00000"/>
                </a:solidFill>
                <a:cs typeface="Times New Roman" panose="02020603050405020304" pitchFamily="18" charset="0"/>
              </a:rPr>
              <a:t>2</a:t>
            </a:r>
            <a:r>
              <a:rPr lang="en-GB" altLang="el-GR" b="1" i="1" dirty="0" smtClean="0">
                <a:solidFill>
                  <a:srgbClr val="C00000"/>
                </a:solidFill>
                <a:cs typeface="Times New Roman" panose="02020603050405020304" pitchFamily="18" charset="0"/>
              </a:rPr>
              <a:t>)</a:t>
            </a:r>
          </a:p>
          <a:p>
            <a:pPr eaLnBrk="1" hangingPunct="1">
              <a:lnSpc>
                <a:spcPct val="90000"/>
              </a:lnSpc>
            </a:pPr>
            <a:endParaRPr lang="en-US" altLang="el-GR" dirty="0" smtClean="0">
              <a:latin typeface="Times New Roman" panose="02020603050405020304" pitchFamily="18" charset="0"/>
              <a:cs typeface="Times New Roman" panose="02020603050405020304" pitchFamily="18" charset="0"/>
            </a:endParaRPr>
          </a:p>
        </p:txBody>
      </p:sp>
      <p:sp>
        <p:nvSpPr>
          <p:cNvPr id="2" name="Θέση αριθμού διαφάνειας 1"/>
          <p:cNvSpPr>
            <a:spLocks noGrp="1"/>
          </p:cNvSpPr>
          <p:nvPr>
            <p:ph type="sldNum" sz="quarter" idx="10"/>
          </p:nvPr>
        </p:nvSpPr>
        <p:spPr/>
        <p:txBody>
          <a:bodyPr/>
          <a:lstStyle/>
          <a:p>
            <a:pPr>
              <a:defRPr/>
            </a:pPr>
            <a:fld id="{040FE971-55F2-49B1-BF0D-591C70A1C146}" type="slidenum">
              <a:rPr lang="en-US" smtClean="0"/>
              <a:pPr>
                <a:defRPr/>
              </a:pPr>
              <a:t>132</a:t>
            </a:fld>
            <a:endParaRPr lang="en-US" dirty="0"/>
          </a:p>
        </p:txBody>
      </p:sp>
    </p:spTree>
    <p:extLst>
      <p:ext uri="{BB962C8B-B14F-4D97-AF65-F5344CB8AC3E}">
        <p14:creationId xmlns:p14="http://schemas.microsoft.com/office/powerpoint/2010/main" val="2205692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3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3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53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0"/>
            <a:ext cx="7467600" cy="1143000"/>
          </a:xfrm>
        </p:spPr>
        <p:txBody>
          <a:bodyPr/>
          <a:lstStyle/>
          <a:p>
            <a:pPr algn="ctr" eaLnBrk="1" hangingPunct="1">
              <a:defRPr/>
            </a:pPr>
            <a:r>
              <a:rPr lang="en-US" sz="3200" b="1" dirty="0" smtClean="0"/>
              <a:t>How Did We Get This Answer?</a:t>
            </a:r>
          </a:p>
        </p:txBody>
      </p:sp>
      <p:sp>
        <p:nvSpPr>
          <p:cNvPr id="45059" name="Rectangle 3"/>
          <p:cNvSpPr>
            <a:spLocks noGrp="1" noChangeArrowheads="1"/>
          </p:cNvSpPr>
          <p:nvPr>
            <p:ph type="body" idx="1"/>
          </p:nvPr>
        </p:nvSpPr>
        <p:spPr>
          <a:xfrm>
            <a:off x="152399" y="1196752"/>
            <a:ext cx="8763000" cy="4361656"/>
          </a:xfrm>
        </p:spPr>
        <p:txBody>
          <a:bodyPr/>
          <a:lstStyle/>
          <a:p>
            <a:pPr eaLnBrk="1" hangingPunct="1">
              <a:lnSpc>
                <a:spcPct val="80000"/>
              </a:lnSpc>
            </a:pPr>
            <a:r>
              <a:rPr lang="en-US" altLang="el-GR" dirty="0" smtClean="0">
                <a:cs typeface="Times New Roman" panose="02020603050405020304" pitchFamily="18" charset="0"/>
              </a:rPr>
              <a:t>When doing Big-O analysis, we sometimes have to compute a series like: 1 + 2 + 3 + ... + (n-1) + n</a:t>
            </a:r>
          </a:p>
          <a:p>
            <a:pPr eaLnBrk="1" hangingPunct="1">
              <a:lnSpc>
                <a:spcPct val="80000"/>
              </a:lnSpc>
            </a:pPr>
            <a:endParaRPr lang="en-US" altLang="el-GR" dirty="0" smtClean="0">
              <a:cs typeface="Times New Roman" panose="02020603050405020304" pitchFamily="18" charset="0"/>
            </a:endParaRPr>
          </a:p>
          <a:p>
            <a:pPr eaLnBrk="1" hangingPunct="1">
              <a:lnSpc>
                <a:spcPct val="80000"/>
              </a:lnSpc>
            </a:pPr>
            <a:r>
              <a:rPr lang="en-US" altLang="el-GR" dirty="0" smtClean="0">
                <a:cs typeface="Times New Roman" panose="02020603050405020304" pitchFamily="18" charset="0"/>
              </a:rPr>
              <a:t>i.e. Sum of first n numbers. What is the complexity of this?</a:t>
            </a:r>
          </a:p>
          <a:p>
            <a:pPr eaLnBrk="1" hangingPunct="1">
              <a:lnSpc>
                <a:spcPct val="80000"/>
              </a:lnSpc>
            </a:pPr>
            <a:endParaRPr lang="en-US" altLang="el-GR" dirty="0" smtClean="0">
              <a:cs typeface="Times New Roman" panose="02020603050405020304" pitchFamily="18" charset="0"/>
            </a:endParaRPr>
          </a:p>
          <a:p>
            <a:pPr eaLnBrk="1" hangingPunct="1">
              <a:lnSpc>
                <a:spcPct val="80000"/>
              </a:lnSpc>
            </a:pPr>
            <a:r>
              <a:rPr lang="en-US" altLang="el-GR" dirty="0" smtClean="0">
                <a:cs typeface="Times New Roman" panose="02020603050405020304" pitchFamily="18" charset="0"/>
              </a:rPr>
              <a:t>Gauss figured out that the sum of the first n numbers is always:</a:t>
            </a:r>
          </a:p>
          <a:p>
            <a:pPr eaLnBrk="1" hangingPunct="1">
              <a:lnSpc>
                <a:spcPct val="80000"/>
              </a:lnSpc>
            </a:pPr>
            <a:endParaRPr lang="en-US" altLang="el-GR" sz="1900" dirty="0" smtClean="0">
              <a:cs typeface="Times New Roman" panose="02020603050405020304" pitchFamily="18" charset="0"/>
            </a:endParaRPr>
          </a:p>
          <a:p>
            <a:pPr eaLnBrk="1" hangingPunct="1">
              <a:lnSpc>
                <a:spcPct val="80000"/>
              </a:lnSpc>
            </a:pPr>
            <a:endParaRPr lang="en-US" altLang="el-GR" sz="1900" dirty="0" smtClean="0">
              <a:cs typeface="Times New Roman" panose="02020603050405020304" pitchFamily="18" charset="0"/>
            </a:endParaRPr>
          </a:p>
          <a:p>
            <a:pPr eaLnBrk="1" hangingPunct="1">
              <a:lnSpc>
                <a:spcPct val="80000"/>
              </a:lnSpc>
            </a:pPr>
            <a:endParaRPr lang="en-US" altLang="el-GR" sz="1900" dirty="0" smtClean="0">
              <a:cs typeface="Times New Roman" panose="02020603050405020304" pitchFamily="18" charset="0"/>
            </a:endParaRPr>
          </a:p>
          <a:p>
            <a:pPr eaLnBrk="1" hangingPunct="1">
              <a:lnSpc>
                <a:spcPct val="80000"/>
              </a:lnSpc>
            </a:pPr>
            <a:endParaRPr lang="en-US" altLang="el-GR" sz="1900" dirty="0" smtClean="0">
              <a:cs typeface="Times New Roman" panose="02020603050405020304" pitchFamily="18" charset="0"/>
            </a:endParaRPr>
          </a:p>
          <a:p>
            <a:pPr eaLnBrk="1" hangingPunct="1">
              <a:lnSpc>
                <a:spcPct val="80000"/>
              </a:lnSpc>
              <a:buFont typeface="Wingdings" panose="05000000000000000000" pitchFamily="2" charset="2"/>
              <a:buNone/>
            </a:pPr>
            <a:endParaRPr lang="en-US" altLang="el-GR" sz="1900" dirty="0" smtClean="0">
              <a:cs typeface="Times New Roman" panose="02020603050405020304" pitchFamily="18" charset="0"/>
            </a:endParaRP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743" y="4581128"/>
            <a:ext cx="52943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αριθμού διαφάνειας 1"/>
          <p:cNvSpPr>
            <a:spLocks noGrp="1"/>
          </p:cNvSpPr>
          <p:nvPr>
            <p:ph type="sldNum" sz="quarter" idx="10"/>
          </p:nvPr>
        </p:nvSpPr>
        <p:spPr/>
        <p:txBody>
          <a:bodyPr/>
          <a:lstStyle/>
          <a:p>
            <a:pPr>
              <a:defRPr/>
            </a:pPr>
            <a:fld id="{040FE971-55F2-49B1-BF0D-591C70A1C146}" type="slidenum">
              <a:rPr lang="en-US" smtClean="0"/>
              <a:pPr>
                <a:defRPr/>
              </a:pPr>
              <a:t>133</a:t>
            </a:fld>
            <a:endParaRPr lang="en-US" dirty="0"/>
          </a:p>
        </p:txBody>
      </p:sp>
    </p:spTree>
    <p:extLst>
      <p:ext uri="{BB962C8B-B14F-4D97-AF65-F5344CB8AC3E}">
        <p14:creationId xmlns:p14="http://schemas.microsoft.com/office/powerpoint/2010/main" val="3085313617"/>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defRPr/>
            </a:pPr>
            <a:r>
              <a:rPr lang="en-US" sz="3200" b="1" dirty="0" smtClean="0"/>
              <a:t>Sequence of Statements</a:t>
            </a:r>
          </a:p>
        </p:txBody>
      </p:sp>
      <p:sp>
        <p:nvSpPr>
          <p:cNvPr id="46083" name="Rectangle 3"/>
          <p:cNvSpPr>
            <a:spLocks noGrp="1" noChangeArrowheads="1"/>
          </p:cNvSpPr>
          <p:nvPr>
            <p:ph type="body" idx="1"/>
          </p:nvPr>
        </p:nvSpPr>
        <p:spPr>
          <a:xfrm>
            <a:off x="457200" y="1600200"/>
            <a:ext cx="8458200" cy="3845024"/>
          </a:xfrm>
        </p:spPr>
        <p:txBody>
          <a:bodyPr/>
          <a:lstStyle/>
          <a:p>
            <a:pPr eaLnBrk="1" hangingPunct="1">
              <a:lnSpc>
                <a:spcPct val="90000"/>
              </a:lnSpc>
            </a:pPr>
            <a:r>
              <a:rPr lang="en-US" altLang="el-GR" dirty="0" smtClean="0">
                <a:cs typeface="Times New Roman" panose="02020603050405020304" pitchFamily="18" charset="0"/>
              </a:rPr>
              <a:t>For a sequence of statements, compute their complexity functions individually and add them up</a:t>
            </a:r>
          </a:p>
          <a:p>
            <a:pPr eaLnBrk="1" hangingPunct="1">
              <a:lnSpc>
                <a:spcPct val="90000"/>
              </a:lnSpc>
            </a:pPr>
            <a:endParaRPr lang="en-US" altLang="el-GR" sz="21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altLang="el-GR" sz="21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altLang="el-GR" sz="21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altLang="el-GR" sz="21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altLang="el-GR" sz="21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altLang="el-GR" sz="21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altLang="el-GR" sz="21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l-GR" dirty="0" smtClean="0">
                <a:cs typeface="Times New Roman" panose="02020603050405020304" pitchFamily="18" charset="0"/>
              </a:rPr>
              <a:t>Total cost is </a:t>
            </a:r>
            <a:r>
              <a:rPr lang="en-US" altLang="el-GR" i="1" dirty="0" smtClean="0">
                <a:solidFill>
                  <a:srgbClr val="C00000"/>
                </a:solidFill>
                <a:cs typeface="Times New Roman" panose="02020603050405020304" pitchFamily="18" charset="0"/>
              </a:rPr>
              <a:t>O(n</a:t>
            </a:r>
            <a:r>
              <a:rPr lang="en-US" altLang="el-GR" i="1" baseline="30000" dirty="0" smtClean="0">
                <a:solidFill>
                  <a:srgbClr val="C00000"/>
                </a:solidFill>
                <a:cs typeface="Times New Roman" panose="02020603050405020304" pitchFamily="18" charset="0"/>
              </a:rPr>
              <a:t>2</a:t>
            </a:r>
            <a:r>
              <a:rPr lang="en-US" altLang="el-GR" i="1" dirty="0" smtClean="0">
                <a:solidFill>
                  <a:srgbClr val="C00000"/>
                </a:solidFill>
                <a:cs typeface="Times New Roman" panose="02020603050405020304" pitchFamily="18" charset="0"/>
              </a:rPr>
              <a:t>) + O(n) +O(1) = O(n</a:t>
            </a:r>
            <a:r>
              <a:rPr lang="en-US" altLang="el-GR" i="1" baseline="30000" dirty="0" smtClean="0">
                <a:solidFill>
                  <a:srgbClr val="C00000"/>
                </a:solidFill>
                <a:cs typeface="Times New Roman" panose="02020603050405020304" pitchFamily="18" charset="0"/>
              </a:rPr>
              <a:t>2</a:t>
            </a:r>
            <a:r>
              <a:rPr lang="en-US" altLang="el-GR" i="1" dirty="0" smtClean="0">
                <a:solidFill>
                  <a:srgbClr val="C00000"/>
                </a:solidFill>
                <a:cs typeface="Times New Roman" panose="02020603050405020304" pitchFamily="18" charset="0"/>
              </a:rPr>
              <a:t>)</a:t>
            </a:r>
          </a:p>
          <a:p>
            <a:pPr eaLnBrk="1" hangingPunct="1">
              <a:lnSpc>
                <a:spcPct val="90000"/>
              </a:lnSpc>
            </a:pPr>
            <a:endParaRPr lang="en-US" altLang="el-GR" sz="2100" dirty="0" smtClean="0">
              <a:latin typeface="Times New Roman" panose="02020603050405020304" pitchFamily="18" charset="0"/>
              <a:cs typeface="Times New Roman" panose="02020603050405020304" pitchFamily="18" charset="0"/>
            </a:endParaRP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30475"/>
            <a:ext cx="7116763"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αριθμού διαφάνειας 1"/>
          <p:cNvSpPr>
            <a:spLocks noGrp="1"/>
          </p:cNvSpPr>
          <p:nvPr>
            <p:ph type="sldNum" sz="quarter" idx="10"/>
          </p:nvPr>
        </p:nvSpPr>
        <p:spPr/>
        <p:txBody>
          <a:bodyPr/>
          <a:lstStyle/>
          <a:p>
            <a:pPr>
              <a:defRPr/>
            </a:pPr>
            <a:fld id="{040FE971-55F2-49B1-BF0D-591C70A1C146}" type="slidenum">
              <a:rPr lang="en-US" smtClean="0"/>
              <a:pPr>
                <a:defRPr/>
              </a:pPr>
              <a:t>134</a:t>
            </a:fld>
            <a:endParaRPr lang="en-US" dirty="0"/>
          </a:p>
        </p:txBody>
      </p:sp>
    </p:spTree>
    <p:extLst>
      <p:ext uri="{BB962C8B-B14F-4D97-AF65-F5344CB8AC3E}">
        <p14:creationId xmlns:p14="http://schemas.microsoft.com/office/powerpoint/2010/main" val="223845790"/>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5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CD7B79D-3ACE-4BF2-A5F9-D8BA374DF987}" type="slidenum">
              <a:rPr lang="el-GR" altLang="el-GR" sz="1400" smtClean="0">
                <a:solidFill>
                  <a:srgbClr val="3366CC"/>
                </a:solidFill>
                <a:latin typeface="Arno Pro Caption" pitchFamily="18" charset="0"/>
              </a:rPr>
              <a:pPr eaLnBrk="1" hangingPunct="1"/>
              <a:t>135</a:t>
            </a:fld>
            <a:endParaRPr lang="el-GR" altLang="el-GR" sz="1400" smtClean="0">
              <a:solidFill>
                <a:srgbClr val="3366CC"/>
              </a:solidFill>
              <a:latin typeface="Arno Pro Caption" pitchFamily="18" charset="0"/>
            </a:endParaRPr>
          </a:p>
        </p:txBody>
      </p:sp>
      <p:sp>
        <p:nvSpPr>
          <p:cNvPr id="111620" name="Rectangle 2"/>
          <p:cNvSpPr>
            <a:spLocks noGrp="1" noChangeArrowheads="1"/>
          </p:cNvSpPr>
          <p:nvPr>
            <p:ph type="title"/>
          </p:nvPr>
        </p:nvSpPr>
        <p:spPr/>
        <p:txBody>
          <a:bodyPr/>
          <a:lstStyle/>
          <a:p>
            <a:pPr eaLnBrk="1" hangingPunct="1"/>
            <a:r>
              <a:rPr lang="en-US" altLang="el-GR" smtClean="0"/>
              <a:t>Sequential Statements</a:t>
            </a:r>
          </a:p>
        </p:txBody>
      </p:sp>
      <p:sp>
        <p:nvSpPr>
          <p:cNvPr id="111621" name="Rectangle 3"/>
          <p:cNvSpPr>
            <a:spLocks noGrp="1" noChangeArrowheads="1"/>
          </p:cNvSpPr>
          <p:nvPr>
            <p:ph type="body" sz="half" idx="1"/>
          </p:nvPr>
        </p:nvSpPr>
        <p:spPr>
          <a:xfrm>
            <a:off x="304800" y="1371600"/>
            <a:ext cx="8534400" cy="4724400"/>
          </a:xfrm>
        </p:spPr>
        <p:txBody>
          <a:bodyPr/>
          <a:lstStyle/>
          <a:p>
            <a:pPr eaLnBrk="1" hangingPunct="1"/>
            <a:r>
              <a:rPr lang="en-US" altLang="el-GR" sz="2400" smtClean="0"/>
              <a:t>For a sequence S1; S2; : : : Sk of statements, running time is maximum of running times of individual statements</a:t>
            </a:r>
          </a:p>
          <a:p>
            <a:pPr eaLnBrk="1" hangingPunct="1"/>
            <a:endParaRPr lang="en-US" altLang="el-GR" sz="2400" smtClean="0"/>
          </a:p>
        </p:txBody>
      </p:sp>
      <p:pic>
        <p:nvPicPr>
          <p:cNvPr id="11162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06575" y="3041650"/>
            <a:ext cx="5057775" cy="1995488"/>
          </a:xfrm>
          <a:noFill/>
        </p:spPr>
      </p:pic>
      <p:sp>
        <p:nvSpPr>
          <p:cNvPr id="121862" name="AutoShape 6"/>
          <p:cNvSpPr>
            <a:spLocks/>
          </p:cNvSpPr>
          <p:nvPr/>
        </p:nvSpPr>
        <p:spPr bwMode="auto">
          <a:xfrm>
            <a:off x="6011863" y="3068638"/>
            <a:ext cx="381000" cy="762000"/>
          </a:xfrm>
          <a:prstGeom prst="righ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21863" name="Rectangle 7"/>
          <p:cNvSpPr>
            <a:spLocks noChangeArrowheads="1"/>
          </p:cNvSpPr>
          <p:nvPr/>
        </p:nvSpPr>
        <p:spPr bwMode="auto">
          <a:xfrm>
            <a:off x="6508097" y="3209925"/>
            <a:ext cx="10871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l-GR" sz="3200" b="1" i="1" dirty="0">
                <a:latin typeface="Arno Pro Caption" pitchFamily="18" charset="0"/>
              </a:rPr>
              <a:t>O</a:t>
            </a:r>
            <a:r>
              <a:rPr lang="en-US" altLang="el-GR" sz="3200" dirty="0">
                <a:latin typeface="Arno Pro Caption" pitchFamily="18" charset="0"/>
              </a:rPr>
              <a:t>(n)</a:t>
            </a:r>
          </a:p>
        </p:txBody>
      </p:sp>
      <p:sp>
        <p:nvSpPr>
          <p:cNvPr id="121864" name="AutoShape 8"/>
          <p:cNvSpPr>
            <a:spLocks/>
          </p:cNvSpPr>
          <p:nvPr/>
        </p:nvSpPr>
        <p:spPr bwMode="auto">
          <a:xfrm>
            <a:off x="6659563" y="3933825"/>
            <a:ext cx="381000" cy="1143000"/>
          </a:xfrm>
          <a:prstGeom prst="rightBrace">
            <a:avLst>
              <a:gd name="adj1" fmla="val 2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21865" name="Rectangle 9"/>
          <p:cNvSpPr>
            <a:spLocks noChangeArrowheads="1"/>
          </p:cNvSpPr>
          <p:nvPr/>
        </p:nvSpPr>
        <p:spPr bwMode="auto">
          <a:xfrm>
            <a:off x="7123388" y="4352925"/>
            <a:ext cx="12234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l-GR" sz="3200" b="1" i="1" dirty="0">
                <a:latin typeface="Arno Pro Caption" pitchFamily="18" charset="0"/>
              </a:rPr>
              <a:t>O</a:t>
            </a:r>
            <a:r>
              <a:rPr lang="en-US" altLang="el-GR" sz="3200" dirty="0">
                <a:latin typeface="Arno Pro Caption" pitchFamily="18" charset="0"/>
              </a:rPr>
              <a:t>(n</a:t>
            </a:r>
            <a:r>
              <a:rPr lang="en-US" altLang="el-GR" sz="3200" baseline="30000" dirty="0">
                <a:latin typeface="Arno Pro Caption" pitchFamily="18" charset="0"/>
              </a:rPr>
              <a:t>2</a:t>
            </a:r>
            <a:r>
              <a:rPr lang="en-US" altLang="el-GR" sz="3200" dirty="0">
                <a:latin typeface="Arno Pro Caption" pitchFamily="18" charset="0"/>
              </a:rPr>
              <a:t>)</a:t>
            </a:r>
          </a:p>
        </p:txBody>
      </p:sp>
      <p:grpSp>
        <p:nvGrpSpPr>
          <p:cNvPr id="111627" name="Group 12"/>
          <p:cNvGrpSpPr>
            <a:grpSpLocks/>
          </p:cNvGrpSpPr>
          <p:nvPr/>
        </p:nvGrpSpPr>
        <p:grpSpPr bwMode="auto">
          <a:xfrm>
            <a:off x="611188" y="5373688"/>
            <a:ext cx="7148512" cy="534987"/>
            <a:chOff x="385" y="3385"/>
            <a:chExt cx="4503" cy="337"/>
          </a:xfrm>
        </p:grpSpPr>
        <p:sp>
          <p:nvSpPr>
            <p:cNvPr id="111628" name="Rectangle 5"/>
            <p:cNvSpPr>
              <a:spLocks noChangeArrowheads="1"/>
            </p:cNvSpPr>
            <p:nvPr/>
          </p:nvSpPr>
          <p:spPr bwMode="auto">
            <a:xfrm>
              <a:off x="385" y="3385"/>
              <a:ext cx="178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l-GR" sz="2800">
                  <a:latin typeface="Arno Pro Caption" pitchFamily="18" charset="0"/>
                </a:rPr>
                <a:t>Running time is:</a:t>
              </a:r>
            </a:p>
          </p:txBody>
        </p:sp>
        <p:sp>
          <p:nvSpPr>
            <p:cNvPr id="111629" name="Rectangle 10"/>
            <p:cNvSpPr>
              <a:spLocks noChangeArrowheads="1"/>
            </p:cNvSpPr>
            <p:nvPr/>
          </p:nvSpPr>
          <p:spPr bwMode="auto">
            <a:xfrm>
              <a:off x="2154" y="3385"/>
              <a:ext cx="208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l-GR" sz="2800" dirty="0">
                  <a:latin typeface="Arno Pro Caption" pitchFamily="18" charset="0"/>
                </a:rPr>
                <a:t>max(</a:t>
              </a:r>
              <a:r>
                <a:rPr lang="en-US" altLang="el-GR" sz="2800" b="1" i="1" dirty="0">
                  <a:latin typeface="Arno Pro Caption" pitchFamily="18" charset="0"/>
                </a:rPr>
                <a:t>O</a:t>
              </a:r>
              <a:r>
                <a:rPr lang="en-US" altLang="el-GR" sz="2800" dirty="0">
                  <a:latin typeface="Arno Pro Caption" pitchFamily="18" charset="0"/>
                </a:rPr>
                <a:t>(n), </a:t>
              </a:r>
              <a:r>
                <a:rPr lang="en-US" altLang="el-GR" sz="2800" b="1" i="1" dirty="0">
                  <a:latin typeface="Arno Pro Caption" pitchFamily="18" charset="0"/>
                </a:rPr>
                <a:t>O</a:t>
              </a:r>
              <a:r>
                <a:rPr lang="en-US" altLang="el-GR" sz="2800" dirty="0">
                  <a:latin typeface="Arno Pro Caption" pitchFamily="18" charset="0"/>
                </a:rPr>
                <a:t>(n</a:t>
              </a:r>
              <a:r>
                <a:rPr lang="en-US" altLang="el-GR" sz="2800" baseline="30000" dirty="0">
                  <a:latin typeface="Arno Pro Caption" pitchFamily="18" charset="0"/>
                </a:rPr>
                <a:t>2</a:t>
              </a:r>
              <a:r>
                <a:rPr lang="en-US" altLang="el-GR" sz="2800" dirty="0">
                  <a:latin typeface="Arno Pro Caption" pitchFamily="18" charset="0"/>
                </a:rPr>
                <a:t>)) = </a:t>
              </a:r>
            </a:p>
          </p:txBody>
        </p:sp>
        <p:sp>
          <p:nvSpPr>
            <p:cNvPr id="111630" name="Rectangle 11"/>
            <p:cNvSpPr>
              <a:spLocks noChangeArrowheads="1"/>
            </p:cNvSpPr>
            <p:nvPr/>
          </p:nvSpPr>
          <p:spPr bwMode="auto">
            <a:xfrm>
              <a:off x="4205" y="3392"/>
              <a:ext cx="6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l-GR" sz="2800" b="1" i="1" dirty="0">
                  <a:latin typeface="Arno Pro Caption" pitchFamily="18" charset="0"/>
                </a:rPr>
                <a:t>O</a:t>
              </a:r>
              <a:r>
                <a:rPr lang="en-US" altLang="el-GR" sz="2800" dirty="0">
                  <a:latin typeface="Arno Pro Caption" pitchFamily="18" charset="0"/>
                </a:rPr>
                <a:t>(n</a:t>
              </a:r>
              <a:r>
                <a:rPr lang="en-US" altLang="el-GR" sz="2800" baseline="30000" dirty="0">
                  <a:latin typeface="Arno Pro Caption" pitchFamily="18" charset="0"/>
                </a:rPr>
                <a:t>2</a:t>
              </a:r>
              <a:r>
                <a:rPr lang="en-US" altLang="el-GR" sz="2800" dirty="0">
                  <a:latin typeface="Arno Pro Caption" pitchFamily="18" charset="0"/>
                </a:rPr>
                <a:t>)</a:t>
              </a:r>
            </a:p>
          </p:txBody>
        </p:sp>
      </p:grpSp>
    </p:spTree>
    <p:extLst>
      <p:ext uri="{BB962C8B-B14F-4D97-AF65-F5344CB8AC3E}">
        <p14:creationId xmlns:p14="http://schemas.microsoft.com/office/powerpoint/2010/main" val="3252555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8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18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animBg="1"/>
      <p:bldP spid="121863" grpId="0"/>
      <p:bldP spid="121864" grpId="0" animBg="1"/>
      <p:bldP spid="121865"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5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B602D4-D84C-4DE6-8FD0-E6DFCBFFA78E}" type="slidenum">
              <a:rPr lang="el-GR" altLang="el-GR" sz="1400" smtClean="0">
                <a:solidFill>
                  <a:srgbClr val="3366CC"/>
                </a:solidFill>
                <a:latin typeface="Arno Pro Caption" pitchFamily="18" charset="0"/>
              </a:rPr>
              <a:pPr eaLnBrk="1" hangingPunct="1"/>
              <a:t>136</a:t>
            </a:fld>
            <a:endParaRPr lang="el-GR" altLang="el-GR" sz="1400" smtClean="0">
              <a:solidFill>
                <a:srgbClr val="3366CC"/>
              </a:solidFill>
              <a:latin typeface="Arno Pro Caption" pitchFamily="18" charset="0"/>
            </a:endParaRPr>
          </a:p>
        </p:txBody>
      </p:sp>
      <p:sp>
        <p:nvSpPr>
          <p:cNvPr id="112644" name="Rectangle 2"/>
          <p:cNvSpPr>
            <a:spLocks noGrp="1" noChangeArrowheads="1"/>
          </p:cNvSpPr>
          <p:nvPr>
            <p:ph type="title"/>
          </p:nvPr>
        </p:nvSpPr>
        <p:spPr>
          <a:xfrm>
            <a:off x="304800" y="304800"/>
            <a:ext cx="8458200" cy="477838"/>
          </a:xfrm>
        </p:spPr>
        <p:txBody>
          <a:bodyPr/>
          <a:lstStyle/>
          <a:p>
            <a:pPr eaLnBrk="1" hangingPunct="1"/>
            <a:r>
              <a:rPr lang="en-US" altLang="el-GR" sz="2800" smtClean="0"/>
              <a:t>Conditional Statements</a:t>
            </a:r>
          </a:p>
        </p:txBody>
      </p:sp>
      <p:sp>
        <p:nvSpPr>
          <p:cNvPr id="112645" name="Rectangle 3"/>
          <p:cNvSpPr>
            <a:spLocks noGrp="1" noChangeArrowheads="1"/>
          </p:cNvSpPr>
          <p:nvPr>
            <p:ph type="body" sz="half" idx="1"/>
          </p:nvPr>
        </p:nvSpPr>
        <p:spPr>
          <a:xfrm>
            <a:off x="457200" y="1219200"/>
            <a:ext cx="8229600" cy="2514600"/>
          </a:xfrm>
        </p:spPr>
        <p:txBody>
          <a:bodyPr/>
          <a:lstStyle/>
          <a:p>
            <a:pPr eaLnBrk="1" hangingPunct="1"/>
            <a:r>
              <a:rPr lang="en-US" altLang="el-GR" sz="2400" smtClean="0"/>
              <a:t>The running time of</a:t>
            </a:r>
          </a:p>
          <a:p>
            <a:pPr eaLnBrk="1" hangingPunct="1">
              <a:buFontTx/>
              <a:buNone/>
            </a:pPr>
            <a:r>
              <a:rPr lang="en-US" altLang="el-GR" sz="2400" smtClean="0"/>
              <a:t>                       if ( cond ) S1</a:t>
            </a:r>
          </a:p>
          <a:p>
            <a:pPr eaLnBrk="1" hangingPunct="1">
              <a:buFontTx/>
              <a:buNone/>
            </a:pPr>
            <a:r>
              <a:rPr lang="en-US" altLang="el-GR" sz="2400" smtClean="0"/>
              <a:t>                       else S2</a:t>
            </a:r>
          </a:p>
          <a:p>
            <a:pPr eaLnBrk="1" hangingPunct="1">
              <a:buFontTx/>
              <a:buNone/>
            </a:pPr>
            <a:r>
              <a:rPr lang="en-US" altLang="el-GR" sz="2400" smtClean="0">
                <a:sym typeface="Wingdings" pitchFamily="2" charset="2"/>
              </a:rPr>
              <a:t></a:t>
            </a:r>
            <a:r>
              <a:rPr lang="en-US" altLang="el-GR" sz="2400" smtClean="0"/>
              <a:t>is running time of </a:t>
            </a:r>
            <a:r>
              <a:rPr lang="en-US" altLang="el-GR" sz="2400" i="1" smtClean="0"/>
              <a:t>cond</a:t>
            </a:r>
            <a:r>
              <a:rPr lang="en-US" altLang="el-GR" sz="2400" smtClean="0"/>
              <a:t> plus the max of running times of </a:t>
            </a:r>
            <a:r>
              <a:rPr lang="en-US" altLang="el-GR" sz="2400" i="1" smtClean="0"/>
              <a:t>S1</a:t>
            </a:r>
            <a:r>
              <a:rPr lang="en-US" altLang="el-GR" sz="2400" smtClean="0"/>
              <a:t> and </a:t>
            </a:r>
            <a:r>
              <a:rPr lang="en-US" altLang="el-GR" sz="2400" i="1" smtClean="0"/>
              <a:t>S2</a:t>
            </a:r>
          </a:p>
          <a:p>
            <a:pPr eaLnBrk="1" hangingPunct="1"/>
            <a:endParaRPr lang="en-US" altLang="el-GR" sz="2400" smtClean="0"/>
          </a:p>
        </p:txBody>
      </p:sp>
      <p:pic>
        <p:nvPicPr>
          <p:cNvPr id="12288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16013" y="3500438"/>
            <a:ext cx="4419600" cy="2449512"/>
          </a:xfrm>
          <a:noFill/>
        </p:spPr>
      </p:pic>
      <p:sp>
        <p:nvSpPr>
          <p:cNvPr id="122885" name="AutoShape 5"/>
          <p:cNvSpPr>
            <a:spLocks/>
          </p:cNvSpPr>
          <p:nvPr/>
        </p:nvSpPr>
        <p:spPr bwMode="auto">
          <a:xfrm>
            <a:off x="5535613" y="4414838"/>
            <a:ext cx="381000" cy="762000"/>
          </a:xfrm>
          <a:prstGeom prst="righ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22886" name="Rectangle 6"/>
          <p:cNvSpPr>
            <a:spLocks noChangeArrowheads="1"/>
          </p:cNvSpPr>
          <p:nvPr/>
        </p:nvSpPr>
        <p:spPr bwMode="auto">
          <a:xfrm>
            <a:off x="6023909" y="4500563"/>
            <a:ext cx="10871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l-GR" sz="3200" b="1" i="1" dirty="0">
                <a:latin typeface="Arno Pro Caption" pitchFamily="18" charset="0"/>
              </a:rPr>
              <a:t>O</a:t>
            </a:r>
            <a:r>
              <a:rPr lang="en-US" altLang="el-GR" sz="3200" dirty="0">
                <a:latin typeface="Arno Pro Caption" pitchFamily="18" charset="0"/>
              </a:rPr>
              <a:t>(n)</a:t>
            </a:r>
          </a:p>
        </p:txBody>
      </p:sp>
      <p:sp>
        <p:nvSpPr>
          <p:cNvPr id="122887" name="AutoShape 7"/>
          <p:cNvSpPr>
            <a:spLocks/>
          </p:cNvSpPr>
          <p:nvPr/>
        </p:nvSpPr>
        <p:spPr bwMode="auto">
          <a:xfrm>
            <a:off x="3419475" y="5445125"/>
            <a:ext cx="381000" cy="457200"/>
          </a:xfrm>
          <a:prstGeom prst="rightBrace">
            <a:avLst>
              <a:gd name="adj1" fmla="val 1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22888" name="Rectangle 8"/>
          <p:cNvSpPr>
            <a:spLocks noChangeArrowheads="1"/>
          </p:cNvSpPr>
          <p:nvPr/>
        </p:nvSpPr>
        <p:spPr bwMode="auto">
          <a:xfrm>
            <a:off x="3818926" y="5414963"/>
            <a:ext cx="10759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l-GR" sz="3200" b="1" i="1" dirty="0">
                <a:latin typeface="Arno Pro Caption" pitchFamily="18" charset="0"/>
              </a:rPr>
              <a:t>O</a:t>
            </a:r>
            <a:r>
              <a:rPr lang="en-US" altLang="el-GR" sz="3200" dirty="0">
                <a:latin typeface="Arno Pro Caption" pitchFamily="18" charset="0"/>
              </a:rPr>
              <a:t>(1)</a:t>
            </a:r>
          </a:p>
        </p:txBody>
      </p:sp>
    </p:spTree>
    <p:extLst>
      <p:ext uri="{BB962C8B-B14F-4D97-AF65-F5344CB8AC3E}">
        <p14:creationId xmlns:p14="http://schemas.microsoft.com/office/powerpoint/2010/main" val="3848604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22885"/>
                                        </p:tgtEl>
                                        <p:attrNameLst>
                                          <p:attrName>style.visibility</p:attrName>
                                        </p:attrNameLst>
                                      </p:cBhvr>
                                      <p:to>
                                        <p:strVal val="visible"/>
                                      </p:to>
                                    </p:set>
                                    <p:anim calcmode="lin" valueType="num">
                                      <p:cBhvr additive="base">
                                        <p:cTn id="11" dur="500" fill="hold"/>
                                        <p:tgtEl>
                                          <p:spTgt spid="122885"/>
                                        </p:tgtEl>
                                        <p:attrNameLst>
                                          <p:attrName>ppt_x</p:attrName>
                                        </p:attrNameLst>
                                      </p:cBhvr>
                                      <p:tavLst>
                                        <p:tav tm="0">
                                          <p:val>
                                            <p:strVal val="1+#ppt_w/2"/>
                                          </p:val>
                                        </p:tav>
                                        <p:tav tm="100000">
                                          <p:val>
                                            <p:strVal val="#ppt_x"/>
                                          </p:val>
                                        </p:tav>
                                      </p:tavLst>
                                    </p:anim>
                                    <p:anim calcmode="lin" valueType="num">
                                      <p:cBhvr additive="base">
                                        <p:cTn id="12" dur="500" fill="hold"/>
                                        <p:tgtEl>
                                          <p:spTgt spid="12288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8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22887"/>
                                        </p:tgtEl>
                                        <p:attrNameLst>
                                          <p:attrName>style.visibility</p:attrName>
                                        </p:attrNameLst>
                                      </p:cBhvr>
                                      <p:to>
                                        <p:strVal val="visible"/>
                                      </p:to>
                                    </p:set>
                                    <p:anim calcmode="lin" valueType="num">
                                      <p:cBhvr additive="base">
                                        <p:cTn id="21" dur="500" fill="hold"/>
                                        <p:tgtEl>
                                          <p:spTgt spid="122887"/>
                                        </p:tgtEl>
                                        <p:attrNameLst>
                                          <p:attrName>ppt_x</p:attrName>
                                        </p:attrNameLst>
                                      </p:cBhvr>
                                      <p:tavLst>
                                        <p:tav tm="0">
                                          <p:val>
                                            <p:strVal val="1+#ppt_w/2"/>
                                          </p:val>
                                        </p:tav>
                                        <p:tav tm="100000">
                                          <p:val>
                                            <p:strVal val="#ppt_x"/>
                                          </p:val>
                                        </p:tav>
                                      </p:tavLst>
                                    </p:anim>
                                    <p:anim calcmode="lin" valueType="num">
                                      <p:cBhvr additive="base">
                                        <p:cTn id="22" dur="500" fill="hold"/>
                                        <p:tgtEl>
                                          <p:spTgt spid="12288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nimBg="1"/>
      <p:bldP spid="122886" grpId="0"/>
      <p:bldP spid="122887" grpId="0" animBg="1"/>
      <p:bldP spid="122888"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5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5BEE34-E4A8-4743-A223-B9EFEB4400F1}" type="slidenum">
              <a:rPr lang="el-GR" altLang="el-GR" sz="1400" smtClean="0">
                <a:solidFill>
                  <a:srgbClr val="3366CC"/>
                </a:solidFill>
                <a:latin typeface="Arno Pro Caption" pitchFamily="18" charset="0"/>
              </a:rPr>
              <a:pPr eaLnBrk="1" hangingPunct="1"/>
              <a:t>137</a:t>
            </a:fld>
            <a:endParaRPr lang="el-GR" altLang="el-GR" sz="1400" smtClean="0">
              <a:solidFill>
                <a:srgbClr val="3366CC"/>
              </a:solidFill>
              <a:latin typeface="Arno Pro Caption" pitchFamily="18" charset="0"/>
            </a:endParaRPr>
          </a:p>
        </p:txBody>
      </p:sp>
      <p:sp>
        <p:nvSpPr>
          <p:cNvPr id="113668" name="Rectangle 2"/>
          <p:cNvSpPr>
            <a:spLocks noGrp="1" noChangeArrowheads="1"/>
          </p:cNvSpPr>
          <p:nvPr>
            <p:ph type="title"/>
          </p:nvPr>
        </p:nvSpPr>
        <p:spPr>
          <a:xfrm>
            <a:off x="304800" y="304800"/>
            <a:ext cx="8458200" cy="477838"/>
          </a:xfrm>
        </p:spPr>
        <p:txBody>
          <a:bodyPr/>
          <a:lstStyle/>
          <a:p>
            <a:pPr eaLnBrk="1" hangingPunct="1"/>
            <a:r>
              <a:rPr lang="en-US" altLang="el-GR" sz="2800" smtClean="0"/>
              <a:t>Conditional Statements</a:t>
            </a:r>
          </a:p>
        </p:txBody>
      </p:sp>
      <p:sp>
        <p:nvSpPr>
          <p:cNvPr id="113669" name="Rectangle 3"/>
          <p:cNvSpPr>
            <a:spLocks noGrp="1" noChangeArrowheads="1"/>
          </p:cNvSpPr>
          <p:nvPr>
            <p:ph type="body" sz="half" idx="1"/>
          </p:nvPr>
        </p:nvSpPr>
        <p:spPr>
          <a:xfrm>
            <a:off x="457200" y="1219200"/>
            <a:ext cx="8229600" cy="2514600"/>
          </a:xfrm>
        </p:spPr>
        <p:txBody>
          <a:bodyPr/>
          <a:lstStyle/>
          <a:p>
            <a:pPr eaLnBrk="1" hangingPunct="1"/>
            <a:r>
              <a:rPr lang="en-US" altLang="el-GR" sz="2400" smtClean="0"/>
              <a:t>The running time of</a:t>
            </a:r>
          </a:p>
          <a:p>
            <a:pPr eaLnBrk="1" hangingPunct="1">
              <a:buFontTx/>
              <a:buNone/>
            </a:pPr>
            <a:r>
              <a:rPr lang="en-US" altLang="el-GR" sz="2400" smtClean="0"/>
              <a:t>                       if ( cond ) S1</a:t>
            </a:r>
          </a:p>
          <a:p>
            <a:pPr eaLnBrk="1" hangingPunct="1">
              <a:buFontTx/>
              <a:buNone/>
            </a:pPr>
            <a:r>
              <a:rPr lang="en-US" altLang="el-GR" sz="2400" smtClean="0"/>
              <a:t>                       else S2</a:t>
            </a:r>
          </a:p>
          <a:p>
            <a:pPr eaLnBrk="1" hangingPunct="1">
              <a:buFontTx/>
              <a:buNone/>
            </a:pPr>
            <a:r>
              <a:rPr lang="en-US" altLang="el-GR" sz="2400" smtClean="0">
                <a:sym typeface="Wingdings" pitchFamily="2" charset="2"/>
              </a:rPr>
              <a:t></a:t>
            </a:r>
            <a:r>
              <a:rPr lang="en-US" altLang="el-GR" sz="2400" smtClean="0"/>
              <a:t>is running time of </a:t>
            </a:r>
            <a:r>
              <a:rPr lang="en-US" altLang="el-GR" sz="2400" i="1" smtClean="0"/>
              <a:t>cond</a:t>
            </a:r>
            <a:r>
              <a:rPr lang="en-US" altLang="el-GR" sz="2400" smtClean="0"/>
              <a:t> plus the max of running times of </a:t>
            </a:r>
            <a:r>
              <a:rPr lang="en-US" altLang="el-GR" sz="2400" i="1" smtClean="0"/>
              <a:t>S1</a:t>
            </a:r>
            <a:r>
              <a:rPr lang="en-US" altLang="el-GR" sz="2400" smtClean="0"/>
              <a:t> and </a:t>
            </a:r>
            <a:r>
              <a:rPr lang="en-US" altLang="el-GR" sz="2400" i="1" smtClean="0"/>
              <a:t>S2</a:t>
            </a:r>
          </a:p>
          <a:p>
            <a:pPr eaLnBrk="1" hangingPunct="1"/>
            <a:endParaRPr lang="en-US" altLang="el-GR" sz="2400" smtClean="0"/>
          </a:p>
        </p:txBody>
      </p:sp>
      <p:pic>
        <p:nvPicPr>
          <p:cNvPr id="11367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9990" y="3504406"/>
            <a:ext cx="4419600" cy="2449513"/>
          </a:xfrm>
          <a:noFill/>
        </p:spPr>
      </p:pic>
      <p:sp>
        <p:nvSpPr>
          <p:cNvPr id="113671" name="Rectangle 5"/>
          <p:cNvSpPr>
            <a:spLocks noChangeArrowheads="1"/>
          </p:cNvSpPr>
          <p:nvPr/>
        </p:nvSpPr>
        <p:spPr bwMode="auto">
          <a:xfrm>
            <a:off x="5035550" y="4729163"/>
            <a:ext cx="289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3200" dirty="0">
                <a:latin typeface="Arno Pro Caption" pitchFamily="18" charset="0"/>
              </a:rPr>
              <a:t>= </a:t>
            </a:r>
            <a:r>
              <a:rPr lang="en-US" altLang="el-GR" sz="3200" b="1" i="1" dirty="0">
                <a:latin typeface="Arno Pro Caption" pitchFamily="18" charset="0"/>
              </a:rPr>
              <a:t>O</a:t>
            </a:r>
            <a:r>
              <a:rPr lang="en-US" altLang="el-GR" sz="3200" dirty="0">
                <a:latin typeface="Arno Pro Caption" pitchFamily="18" charset="0"/>
              </a:rPr>
              <a:t>(max(n, 1)) </a:t>
            </a:r>
          </a:p>
          <a:p>
            <a:pPr eaLnBrk="1" hangingPunct="1"/>
            <a:r>
              <a:rPr lang="en-US" altLang="el-GR" sz="3200" dirty="0">
                <a:latin typeface="Arno Pro Caption" pitchFamily="18" charset="0"/>
              </a:rPr>
              <a:t>= </a:t>
            </a:r>
            <a:r>
              <a:rPr lang="en-US" altLang="el-GR" sz="3200" b="1" i="1" dirty="0">
                <a:latin typeface="Arno Pro Caption" pitchFamily="18" charset="0"/>
              </a:rPr>
              <a:t>O</a:t>
            </a:r>
            <a:r>
              <a:rPr lang="en-US" altLang="el-GR" sz="3200" dirty="0">
                <a:latin typeface="Arno Pro Caption" pitchFamily="18" charset="0"/>
              </a:rPr>
              <a:t>(n)</a:t>
            </a:r>
          </a:p>
        </p:txBody>
      </p:sp>
      <p:sp>
        <p:nvSpPr>
          <p:cNvPr id="113672" name="AutoShape 6"/>
          <p:cNvSpPr>
            <a:spLocks/>
          </p:cNvSpPr>
          <p:nvPr/>
        </p:nvSpPr>
        <p:spPr bwMode="auto">
          <a:xfrm>
            <a:off x="7454900" y="3692525"/>
            <a:ext cx="533400" cy="2487613"/>
          </a:xfrm>
          <a:prstGeom prst="rightBrace">
            <a:avLst>
              <a:gd name="adj1" fmla="val 3452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13673" name="Rectangle 5"/>
          <p:cNvSpPr>
            <a:spLocks noChangeArrowheads="1"/>
          </p:cNvSpPr>
          <p:nvPr/>
        </p:nvSpPr>
        <p:spPr bwMode="auto">
          <a:xfrm>
            <a:off x="4453731" y="3684920"/>
            <a:ext cx="16716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3200" dirty="0">
                <a:latin typeface="Arno Pro Caption" pitchFamily="18" charset="0"/>
              </a:rPr>
              <a:t>= </a:t>
            </a:r>
            <a:r>
              <a:rPr lang="en-US" altLang="el-GR" sz="3200" b="1" i="1" dirty="0">
                <a:latin typeface="Arno Pro Caption" pitchFamily="18" charset="0"/>
              </a:rPr>
              <a:t>O</a:t>
            </a:r>
            <a:r>
              <a:rPr lang="en-US" altLang="el-GR" sz="3200" dirty="0">
                <a:latin typeface="Arno Pro Caption" pitchFamily="18" charset="0"/>
              </a:rPr>
              <a:t>(n)</a:t>
            </a:r>
          </a:p>
        </p:txBody>
      </p:sp>
      <p:sp>
        <p:nvSpPr>
          <p:cNvPr id="11" name="AutoShape 7"/>
          <p:cNvSpPr>
            <a:spLocks/>
          </p:cNvSpPr>
          <p:nvPr/>
        </p:nvSpPr>
        <p:spPr bwMode="auto">
          <a:xfrm>
            <a:off x="4050142" y="3756025"/>
            <a:ext cx="381000" cy="457200"/>
          </a:xfrm>
          <a:prstGeom prst="rightBrace">
            <a:avLst>
              <a:gd name="adj1" fmla="val 1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13675" name="AutoShape 6"/>
          <p:cNvSpPr>
            <a:spLocks/>
          </p:cNvSpPr>
          <p:nvPr/>
        </p:nvSpPr>
        <p:spPr bwMode="auto">
          <a:xfrm>
            <a:off x="4746469" y="4607590"/>
            <a:ext cx="533400" cy="1344613"/>
          </a:xfrm>
          <a:prstGeom prst="rightBrace">
            <a:avLst>
              <a:gd name="adj1" fmla="val 3452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13676" name="Rectangle 5"/>
          <p:cNvSpPr>
            <a:spLocks noChangeArrowheads="1"/>
          </p:cNvSpPr>
          <p:nvPr/>
        </p:nvSpPr>
        <p:spPr bwMode="auto">
          <a:xfrm>
            <a:off x="7988300" y="4645025"/>
            <a:ext cx="1155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2800" b="1" i="1" dirty="0" smtClean="0">
                <a:solidFill>
                  <a:srgbClr val="FF0000"/>
                </a:solidFill>
                <a:latin typeface="Arno Pro Caption" pitchFamily="18" charset="0"/>
              </a:rPr>
              <a:t>O</a:t>
            </a:r>
            <a:r>
              <a:rPr lang="en-US" altLang="el-GR" sz="2800" b="1" dirty="0" smtClean="0">
                <a:solidFill>
                  <a:srgbClr val="FF0000"/>
                </a:solidFill>
                <a:latin typeface="Arno Pro Caption" pitchFamily="18" charset="0"/>
              </a:rPr>
              <a:t>(n</a:t>
            </a:r>
            <a:r>
              <a:rPr lang="en-US" altLang="el-GR" sz="2800" b="1" baseline="30000" dirty="0" smtClean="0">
                <a:solidFill>
                  <a:srgbClr val="FF0000"/>
                </a:solidFill>
                <a:latin typeface="Arno Pro Caption" pitchFamily="18" charset="0"/>
              </a:rPr>
              <a:t>2</a:t>
            </a:r>
            <a:r>
              <a:rPr lang="en-US" altLang="el-GR" sz="2800" b="1" dirty="0" smtClean="0">
                <a:solidFill>
                  <a:srgbClr val="FF0000"/>
                </a:solidFill>
                <a:latin typeface="Arno Pro Caption" pitchFamily="18" charset="0"/>
              </a:rPr>
              <a:t>)</a:t>
            </a:r>
            <a:endParaRPr lang="en-US" altLang="el-GR" sz="2800" b="1" dirty="0">
              <a:solidFill>
                <a:srgbClr val="FF0000"/>
              </a:solidFill>
              <a:latin typeface="Arno Pro Caption" pitchFamily="18" charset="0"/>
            </a:endParaRPr>
          </a:p>
        </p:txBody>
      </p:sp>
    </p:spTree>
    <p:extLst>
      <p:ext uri="{BB962C8B-B14F-4D97-AF65-F5344CB8AC3E}">
        <p14:creationId xmlns:p14="http://schemas.microsoft.com/office/powerpoint/2010/main" val="2945806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6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7AEC16-E1A2-4E62-9FAB-828AFA969544}" type="slidenum">
              <a:rPr lang="el-GR" altLang="el-GR" sz="1400" smtClean="0">
                <a:solidFill>
                  <a:srgbClr val="3366CC"/>
                </a:solidFill>
                <a:latin typeface="Arno Pro Caption" pitchFamily="18" charset="0"/>
              </a:rPr>
              <a:pPr eaLnBrk="1" hangingPunct="1"/>
              <a:t>138</a:t>
            </a:fld>
            <a:endParaRPr lang="el-GR" altLang="el-GR" sz="1400" smtClean="0">
              <a:solidFill>
                <a:srgbClr val="3366CC"/>
              </a:solidFill>
              <a:latin typeface="Arno Pro Caption" pitchFamily="18" charset="0"/>
            </a:endParaRPr>
          </a:p>
        </p:txBody>
      </p:sp>
      <p:sp>
        <p:nvSpPr>
          <p:cNvPr id="114692" name="Rectangle 2"/>
          <p:cNvSpPr>
            <a:spLocks noGrp="1" noChangeArrowheads="1"/>
          </p:cNvSpPr>
          <p:nvPr>
            <p:ph type="title"/>
          </p:nvPr>
        </p:nvSpPr>
        <p:spPr/>
        <p:txBody>
          <a:bodyPr/>
          <a:lstStyle/>
          <a:p>
            <a:pPr eaLnBrk="1" hangingPunct="1"/>
            <a:r>
              <a:rPr lang="en-US" altLang="el-GR" smtClean="0"/>
              <a:t>More Nested Loops</a:t>
            </a:r>
          </a:p>
        </p:txBody>
      </p:sp>
      <p:pic>
        <p:nvPicPr>
          <p:cNvPr id="114693"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1905000"/>
            <a:ext cx="5486400" cy="1689100"/>
          </a:xfrm>
          <a:noFill/>
        </p:spPr>
      </p:pic>
      <p:graphicFrame>
        <p:nvGraphicFramePr>
          <p:cNvPr id="124932" name="Object 4"/>
          <p:cNvGraphicFramePr>
            <a:graphicFrameLocks noGrp="1" noChangeAspect="1"/>
          </p:cNvGraphicFramePr>
          <p:nvPr>
            <p:ph sz="quarter" idx="2"/>
          </p:nvPr>
        </p:nvGraphicFramePr>
        <p:xfrm>
          <a:off x="6310313" y="2484438"/>
          <a:ext cx="1298575" cy="708025"/>
        </p:xfrm>
        <a:graphic>
          <a:graphicData uri="http://schemas.openxmlformats.org/presentationml/2006/ole">
            <mc:AlternateContent xmlns:mc="http://schemas.openxmlformats.org/markup-compatibility/2006">
              <mc:Choice xmlns:v="urn:schemas-microsoft-com:vml" Requires="v">
                <p:oleObj spid="_x0000_s142472" name="Equation" r:id="rId4" imgW="304536" imgH="164957" progId="Equation.3">
                  <p:embed/>
                </p:oleObj>
              </mc:Choice>
              <mc:Fallback>
                <p:oleObj name="Equation" r:id="rId4" imgW="304536" imgH="16495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313" y="2484438"/>
                        <a:ext cx="1298575"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933" name="AutoShape 5"/>
          <p:cNvSpPr>
            <a:spLocks/>
          </p:cNvSpPr>
          <p:nvPr/>
        </p:nvSpPr>
        <p:spPr bwMode="auto">
          <a:xfrm>
            <a:off x="5791200" y="2667000"/>
            <a:ext cx="381000" cy="762000"/>
          </a:xfrm>
          <a:prstGeom prst="righ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graphicFrame>
        <p:nvGraphicFramePr>
          <p:cNvPr id="124934" name="Object 6"/>
          <p:cNvGraphicFramePr>
            <a:graphicFrameLocks noGrp="1" noChangeAspect="1"/>
          </p:cNvGraphicFramePr>
          <p:nvPr>
            <p:ph sz="quarter" idx="3"/>
            <p:extLst/>
          </p:nvPr>
        </p:nvGraphicFramePr>
        <p:xfrm>
          <a:off x="1411288" y="4959350"/>
          <a:ext cx="5986462" cy="973138"/>
        </p:xfrm>
        <a:graphic>
          <a:graphicData uri="http://schemas.openxmlformats.org/presentationml/2006/ole">
            <mc:AlternateContent xmlns:mc="http://schemas.openxmlformats.org/markup-compatibility/2006">
              <mc:Choice xmlns:v="urn:schemas-microsoft-com:vml" Requires="v">
                <p:oleObj spid="_x0000_s142473" name="Equation" r:id="rId6" imgW="2577960" imgH="419040" progId="Equation.DSMT4">
                  <p:embed/>
                </p:oleObj>
              </mc:Choice>
              <mc:Fallback>
                <p:oleObj name="Equation" r:id="rId6" imgW="2577960" imgH="419040" progId="Equation.DSMT4">
                  <p:embed/>
                  <p:pic>
                    <p:nvPicPr>
                      <p:cNvPr id="0" name=""/>
                      <p:cNvPicPr>
                        <a:picLocks noChangeAspect="1" noChangeArrowheads="1"/>
                      </p:cNvPicPr>
                      <p:nvPr/>
                    </p:nvPicPr>
                    <p:blipFill>
                      <a:blip r:embed="rId7"/>
                      <a:srcRect/>
                      <a:stretch>
                        <a:fillRect/>
                      </a:stretch>
                    </p:blipFill>
                    <p:spPr bwMode="auto">
                      <a:xfrm>
                        <a:off x="1411288" y="4959350"/>
                        <a:ext cx="5986462" cy="97313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935" name="AutoShape 7"/>
          <p:cNvSpPr>
            <a:spLocks/>
          </p:cNvSpPr>
          <p:nvPr/>
        </p:nvSpPr>
        <p:spPr bwMode="auto">
          <a:xfrm>
            <a:off x="7543800" y="1828800"/>
            <a:ext cx="381000" cy="1676400"/>
          </a:xfrm>
          <a:prstGeom prst="rightBrace">
            <a:avLst>
              <a:gd name="adj1" fmla="val 3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24936" name="Rectangle 8"/>
          <p:cNvSpPr>
            <a:spLocks noChangeArrowheads="1"/>
          </p:cNvSpPr>
          <p:nvPr/>
        </p:nvSpPr>
        <p:spPr bwMode="auto">
          <a:xfrm>
            <a:off x="8077200" y="23622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l-GR" sz="3200">
                <a:solidFill>
                  <a:schemeClr val="tx2"/>
                </a:solidFill>
                <a:latin typeface="Arial" pitchFamily="34" charset="0"/>
              </a:rPr>
              <a:t>?</a:t>
            </a:r>
          </a:p>
        </p:txBody>
      </p:sp>
      <p:cxnSp>
        <p:nvCxnSpPr>
          <p:cNvPr id="124937" name="AutoShape 9"/>
          <p:cNvCxnSpPr>
            <a:cxnSpLocks noChangeShapeType="1"/>
            <a:stCxn id="124936" idx="3"/>
          </p:cNvCxnSpPr>
          <p:nvPr/>
        </p:nvCxnSpPr>
        <p:spPr bwMode="auto">
          <a:xfrm flipH="1">
            <a:off x="4410075" y="2652713"/>
            <a:ext cx="4076700" cy="2333625"/>
          </a:xfrm>
          <a:prstGeom prst="curvedConnector4">
            <a:avLst>
              <a:gd name="adj1" fmla="val -5606"/>
              <a:gd name="adj2" fmla="val 56190"/>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55961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9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49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animBg="1"/>
      <p:bldP spid="124935" grpId="0" animBg="1"/>
      <p:bldP spid="124936"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7"/>
          <p:cNvSpPr>
            <a:spLocks noGrp="1"/>
          </p:cNvSpPr>
          <p:nvPr>
            <p:ph type="title"/>
          </p:nvPr>
        </p:nvSpPr>
        <p:spPr/>
        <p:txBody>
          <a:bodyPr/>
          <a:lstStyle/>
          <a:p>
            <a:r>
              <a:rPr lang="el-GR" altLang="el-GR" smtClean="0"/>
              <a:t>Λύση ενός προβλήματος με 2 διαφορετικούς αλγορίθμους</a:t>
            </a:r>
          </a:p>
        </p:txBody>
      </p:sp>
      <p:sp>
        <p:nvSpPr>
          <p:cNvPr id="9" name="Content Placeholder 8"/>
          <p:cNvSpPr>
            <a:spLocks noGrp="1"/>
          </p:cNvSpPr>
          <p:nvPr>
            <p:ph idx="1"/>
          </p:nvPr>
        </p:nvSpPr>
        <p:spPr/>
        <p:txBody>
          <a:bodyPr/>
          <a:lstStyle/>
          <a:p>
            <a:pPr marL="0" indent="0">
              <a:lnSpc>
                <a:spcPct val="90000"/>
              </a:lnSpc>
              <a:spcBef>
                <a:spcPct val="0"/>
              </a:spcBef>
              <a:buFontTx/>
              <a:buNone/>
              <a:defRPr/>
            </a:pPr>
            <a:r>
              <a:rPr lang="en-US" b="1" dirty="0">
                <a:solidFill>
                  <a:srgbClr val="C00000"/>
                </a:solidFill>
                <a:sym typeface="Symbol" pitchFamily="18" charset="2"/>
              </a:rPr>
              <a:t>procedure</a:t>
            </a:r>
            <a:r>
              <a:rPr lang="en-US" dirty="0">
                <a:solidFill>
                  <a:srgbClr val="C00000"/>
                </a:solidFill>
                <a:sym typeface="Symbol" pitchFamily="18" charset="2"/>
              </a:rPr>
              <a:t> </a:t>
            </a:r>
            <a:r>
              <a:rPr lang="en-US" dirty="0" err="1">
                <a:solidFill>
                  <a:srgbClr val="C00000"/>
                </a:solidFill>
                <a:sym typeface="Symbol" pitchFamily="18" charset="2"/>
              </a:rPr>
              <a:t>who_knows</a:t>
            </a:r>
            <a:r>
              <a:rPr lang="en-US" dirty="0">
                <a:solidFill>
                  <a:srgbClr val="C00000"/>
                </a:solidFill>
                <a:sym typeface="Symbol" pitchFamily="18" charset="2"/>
              </a:rPr>
              <a:t>(a</a:t>
            </a:r>
            <a:r>
              <a:rPr lang="en-US" baseline="-25000" dirty="0">
                <a:solidFill>
                  <a:srgbClr val="C00000"/>
                </a:solidFill>
                <a:sym typeface="Symbol" pitchFamily="18" charset="2"/>
              </a:rPr>
              <a:t>1</a:t>
            </a:r>
            <a:r>
              <a:rPr lang="en-US" dirty="0">
                <a:solidFill>
                  <a:srgbClr val="C00000"/>
                </a:solidFill>
                <a:sym typeface="Symbol" pitchFamily="18" charset="2"/>
              </a:rPr>
              <a:t>, a</a:t>
            </a:r>
            <a:r>
              <a:rPr lang="en-US" baseline="-25000" dirty="0">
                <a:solidFill>
                  <a:srgbClr val="C00000"/>
                </a:solidFill>
                <a:sym typeface="Symbol" pitchFamily="18" charset="2"/>
              </a:rPr>
              <a:t>2</a:t>
            </a:r>
            <a:r>
              <a:rPr lang="en-US" dirty="0">
                <a:solidFill>
                  <a:srgbClr val="C00000"/>
                </a:solidFill>
                <a:sym typeface="Symbol" pitchFamily="18" charset="2"/>
              </a:rPr>
              <a:t>, …, a</a:t>
            </a:r>
            <a:r>
              <a:rPr lang="en-US" baseline="-25000" dirty="0">
                <a:solidFill>
                  <a:srgbClr val="C00000"/>
                </a:solidFill>
                <a:sym typeface="Symbol" pitchFamily="18" charset="2"/>
              </a:rPr>
              <a:t>n</a:t>
            </a:r>
            <a:r>
              <a:rPr lang="en-US" dirty="0">
                <a:solidFill>
                  <a:srgbClr val="C00000"/>
                </a:solidFill>
                <a:sym typeface="Symbol" pitchFamily="18" charset="2"/>
              </a:rPr>
              <a:t>: integers)</a:t>
            </a:r>
          </a:p>
          <a:p>
            <a:pPr marL="0" indent="0">
              <a:lnSpc>
                <a:spcPct val="90000"/>
              </a:lnSpc>
              <a:spcBef>
                <a:spcPct val="0"/>
              </a:spcBef>
              <a:buFontTx/>
              <a:buNone/>
              <a:defRPr/>
            </a:pPr>
            <a:r>
              <a:rPr lang="en-US" dirty="0">
                <a:sym typeface="Symbol" pitchFamily="18" charset="2"/>
              </a:rPr>
              <a:t>m = 0</a:t>
            </a:r>
          </a:p>
          <a:p>
            <a:pPr marL="0" indent="0">
              <a:lnSpc>
                <a:spcPct val="90000"/>
              </a:lnSpc>
              <a:spcBef>
                <a:spcPct val="0"/>
              </a:spcBef>
              <a:buFontTx/>
              <a:buNone/>
              <a:defRPr/>
            </a:pPr>
            <a:r>
              <a:rPr lang="en-US" b="1" dirty="0">
                <a:sym typeface="Symbol" pitchFamily="18" charset="2"/>
              </a:rPr>
              <a:t>for</a:t>
            </a:r>
            <a:r>
              <a:rPr lang="en-US" dirty="0">
                <a:sym typeface="Symbol" pitchFamily="18" charset="2"/>
              </a:rPr>
              <a:t> </a:t>
            </a:r>
            <a:r>
              <a:rPr lang="en-US" dirty="0" err="1">
                <a:sym typeface="Symbol" pitchFamily="18" charset="2"/>
              </a:rPr>
              <a:t>i</a:t>
            </a:r>
            <a:r>
              <a:rPr lang="en-US" dirty="0">
                <a:sym typeface="Symbol" pitchFamily="18" charset="2"/>
              </a:rPr>
              <a:t> = 1 to n-1</a:t>
            </a:r>
          </a:p>
          <a:p>
            <a:pPr marL="0" indent="0">
              <a:lnSpc>
                <a:spcPct val="90000"/>
              </a:lnSpc>
              <a:spcBef>
                <a:spcPct val="0"/>
              </a:spcBef>
              <a:buFontTx/>
              <a:buNone/>
              <a:defRPr/>
            </a:pPr>
            <a:r>
              <a:rPr lang="en-US" dirty="0">
                <a:sym typeface="Symbol" pitchFamily="18" charset="2"/>
              </a:rPr>
              <a:t>	</a:t>
            </a:r>
            <a:r>
              <a:rPr lang="en-US" b="1" dirty="0">
                <a:sym typeface="Symbol" pitchFamily="18" charset="2"/>
              </a:rPr>
              <a:t>for</a:t>
            </a:r>
            <a:r>
              <a:rPr lang="en-US" dirty="0">
                <a:sym typeface="Symbol" pitchFamily="18" charset="2"/>
              </a:rPr>
              <a:t> j = </a:t>
            </a:r>
            <a:r>
              <a:rPr lang="en-US" dirty="0" err="1">
                <a:sym typeface="Symbol" pitchFamily="18" charset="2"/>
              </a:rPr>
              <a:t>i</a:t>
            </a:r>
            <a:r>
              <a:rPr lang="en-US" dirty="0">
                <a:sym typeface="Symbol" pitchFamily="18" charset="2"/>
              </a:rPr>
              <a:t> + 1 to n</a:t>
            </a:r>
          </a:p>
          <a:p>
            <a:pPr marL="0" indent="0">
              <a:lnSpc>
                <a:spcPct val="90000"/>
              </a:lnSpc>
              <a:spcBef>
                <a:spcPct val="0"/>
              </a:spcBef>
              <a:buFontTx/>
              <a:buNone/>
              <a:defRPr/>
            </a:pPr>
            <a:r>
              <a:rPr lang="en-US" dirty="0">
                <a:sym typeface="Symbol" pitchFamily="18" charset="2"/>
              </a:rPr>
              <a:t>		</a:t>
            </a:r>
            <a:r>
              <a:rPr lang="en-US" b="1" dirty="0">
                <a:sym typeface="Symbol" pitchFamily="18" charset="2"/>
              </a:rPr>
              <a:t>if</a:t>
            </a:r>
            <a:r>
              <a:rPr lang="en-US" dirty="0">
                <a:sym typeface="Symbol" pitchFamily="18" charset="2"/>
              </a:rPr>
              <a:t> |</a:t>
            </a:r>
            <a:r>
              <a:rPr lang="en-US" dirty="0" err="1">
                <a:sym typeface="Symbol" pitchFamily="18" charset="2"/>
              </a:rPr>
              <a:t>a</a:t>
            </a:r>
            <a:r>
              <a:rPr lang="en-US" baseline="-25000" dirty="0" err="1">
                <a:sym typeface="Symbol" pitchFamily="18" charset="2"/>
              </a:rPr>
              <a:t>i</a:t>
            </a:r>
            <a:r>
              <a:rPr lang="en-US" dirty="0">
                <a:sym typeface="Symbol" pitchFamily="18" charset="2"/>
              </a:rPr>
              <a:t> – </a:t>
            </a:r>
            <a:r>
              <a:rPr lang="en-US" dirty="0" err="1">
                <a:sym typeface="Symbol" pitchFamily="18" charset="2"/>
              </a:rPr>
              <a:t>a</a:t>
            </a:r>
            <a:r>
              <a:rPr lang="en-US" baseline="-25000" dirty="0" err="1">
                <a:sym typeface="Symbol" pitchFamily="18" charset="2"/>
              </a:rPr>
              <a:t>j</a:t>
            </a:r>
            <a:r>
              <a:rPr lang="en-US" dirty="0">
                <a:sym typeface="Symbol" pitchFamily="18" charset="2"/>
              </a:rPr>
              <a:t>| &gt; m </a:t>
            </a:r>
            <a:r>
              <a:rPr lang="en-US" b="1" dirty="0">
                <a:sym typeface="Symbol" pitchFamily="18" charset="2"/>
              </a:rPr>
              <a:t>then</a:t>
            </a:r>
            <a:r>
              <a:rPr lang="en-US" dirty="0">
                <a:sym typeface="Symbol" pitchFamily="18" charset="2"/>
              </a:rPr>
              <a:t> m = |</a:t>
            </a:r>
            <a:r>
              <a:rPr lang="en-US" dirty="0" err="1">
                <a:sym typeface="Symbol" pitchFamily="18" charset="2"/>
              </a:rPr>
              <a:t>a</a:t>
            </a:r>
            <a:r>
              <a:rPr lang="en-US" baseline="-25000" dirty="0" err="1">
                <a:sym typeface="Symbol" pitchFamily="18" charset="2"/>
              </a:rPr>
              <a:t>i</a:t>
            </a:r>
            <a:r>
              <a:rPr lang="en-US" dirty="0">
                <a:sym typeface="Symbol" pitchFamily="18" charset="2"/>
              </a:rPr>
              <a:t> – </a:t>
            </a:r>
            <a:r>
              <a:rPr lang="en-US" dirty="0" err="1">
                <a:sym typeface="Symbol" pitchFamily="18" charset="2"/>
              </a:rPr>
              <a:t>a</a:t>
            </a:r>
            <a:r>
              <a:rPr lang="en-US" baseline="-25000" dirty="0" err="1">
                <a:sym typeface="Symbol" pitchFamily="18" charset="2"/>
              </a:rPr>
              <a:t>j</a:t>
            </a:r>
            <a:r>
              <a:rPr lang="en-US" dirty="0">
                <a:sym typeface="Symbol" pitchFamily="18" charset="2"/>
              </a:rPr>
              <a:t>|</a:t>
            </a:r>
            <a:endParaRPr lang="el-GR" dirty="0">
              <a:sym typeface="Symbol" pitchFamily="18" charset="2"/>
            </a:endParaRPr>
          </a:p>
          <a:p>
            <a:pPr marL="0" indent="0">
              <a:lnSpc>
                <a:spcPct val="90000"/>
              </a:lnSpc>
              <a:spcBef>
                <a:spcPct val="0"/>
              </a:spcBef>
              <a:buFontTx/>
              <a:buNone/>
              <a:defRPr/>
            </a:pPr>
            <a:endParaRPr lang="en-US" dirty="0">
              <a:sym typeface="Symbol" pitchFamily="18" charset="2"/>
            </a:endParaRPr>
          </a:p>
          <a:p>
            <a:pPr marL="0" indent="0">
              <a:lnSpc>
                <a:spcPct val="90000"/>
              </a:lnSpc>
              <a:spcBef>
                <a:spcPct val="0"/>
              </a:spcBef>
              <a:buFontTx/>
              <a:buNone/>
              <a:defRPr/>
            </a:pPr>
            <a:r>
              <a:rPr lang="en-US" dirty="0">
                <a:sym typeface="Symbol" pitchFamily="18" charset="2"/>
              </a:rPr>
              <a:t>{m is the maximum difference between any two numbers in the input sequence}</a:t>
            </a:r>
            <a:endParaRPr lang="el-GR" dirty="0">
              <a:sym typeface="Symbol" pitchFamily="18" charset="2"/>
            </a:endParaRPr>
          </a:p>
          <a:p>
            <a:pPr marL="0" indent="0">
              <a:lnSpc>
                <a:spcPct val="90000"/>
              </a:lnSpc>
              <a:buFontTx/>
              <a:buNone/>
              <a:defRPr/>
            </a:pPr>
            <a:r>
              <a:rPr lang="en-US" dirty="0">
                <a:sym typeface="Symbol" pitchFamily="18" charset="2"/>
              </a:rPr>
              <a:t>Comparisons: n-1 + n-2 + n-3 + … + 1</a:t>
            </a:r>
          </a:p>
          <a:p>
            <a:pPr marL="0" indent="0">
              <a:lnSpc>
                <a:spcPct val="90000"/>
              </a:lnSpc>
              <a:buFontTx/>
              <a:buNone/>
              <a:defRPr/>
            </a:pPr>
            <a:r>
              <a:rPr lang="en-US" dirty="0">
                <a:sym typeface="Symbol" pitchFamily="18" charset="2"/>
              </a:rPr>
              <a:t>                     = (n – 1)n/2 = 0.5n</a:t>
            </a:r>
            <a:r>
              <a:rPr lang="en-US" baseline="30000" dirty="0">
                <a:sym typeface="Symbol" pitchFamily="18" charset="2"/>
              </a:rPr>
              <a:t>2</a:t>
            </a:r>
            <a:r>
              <a:rPr lang="en-US" dirty="0">
                <a:sym typeface="Symbol" pitchFamily="18" charset="2"/>
              </a:rPr>
              <a:t> – 0.5n</a:t>
            </a:r>
          </a:p>
          <a:p>
            <a:pPr marL="0" indent="0">
              <a:lnSpc>
                <a:spcPct val="90000"/>
              </a:lnSpc>
              <a:buFontTx/>
              <a:buNone/>
              <a:defRPr/>
            </a:pPr>
            <a:endParaRPr lang="en-US" sz="1600" dirty="0">
              <a:sym typeface="Symbol" pitchFamily="18" charset="2"/>
            </a:endParaRPr>
          </a:p>
          <a:p>
            <a:pPr marL="0" indent="0" algn="ctr">
              <a:lnSpc>
                <a:spcPct val="90000"/>
              </a:lnSpc>
              <a:buFontTx/>
              <a:buNone/>
              <a:defRPr/>
            </a:pPr>
            <a:r>
              <a:rPr lang="en-US" dirty="0">
                <a:solidFill>
                  <a:srgbClr val="C00000"/>
                </a:solidFill>
                <a:sym typeface="Symbol" pitchFamily="18" charset="2"/>
              </a:rPr>
              <a:t>Time complexity is </a:t>
            </a:r>
            <a:r>
              <a:rPr lang="en-US" b="1" i="1" dirty="0">
                <a:solidFill>
                  <a:srgbClr val="C00000"/>
                </a:solidFill>
                <a:sym typeface="Symbol" pitchFamily="18" charset="2"/>
              </a:rPr>
              <a:t>O</a:t>
            </a:r>
            <a:r>
              <a:rPr lang="en-US" dirty="0">
                <a:solidFill>
                  <a:srgbClr val="C00000"/>
                </a:solidFill>
                <a:sym typeface="Symbol" pitchFamily="18" charset="2"/>
              </a:rPr>
              <a:t>(n</a:t>
            </a:r>
            <a:r>
              <a:rPr lang="en-US" baseline="30000" dirty="0">
                <a:solidFill>
                  <a:srgbClr val="C00000"/>
                </a:solidFill>
                <a:sym typeface="Symbol" pitchFamily="18" charset="2"/>
              </a:rPr>
              <a:t>2</a:t>
            </a:r>
            <a:r>
              <a:rPr lang="en-US" dirty="0">
                <a:solidFill>
                  <a:srgbClr val="C00000"/>
                </a:solidFill>
                <a:sym typeface="Symbol" pitchFamily="18" charset="2"/>
              </a:rPr>
              <a:t>).</a:t>
            </a:r>
          </a:p>
          <a:p>
            <a:pPr>
              <a:defRPr/>
            </a:pPr>
            <a:endParaRPr lang="el-GR" dirty="0"/>
          </a:p>
        </p:txBody>
      </p:sp>
      <p:sp>
        <p:nvSpPr>
          <p:cNvPr id="115717"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842D54-9641-414E-AA51-BE4509FEC2F5}" type="slidenum">
              <a:rPr lang="el-GR" altLang="el-GR" sz="1400" smtClean="0">
                <a:solidFill>
                  <a:srgbClr val="3366CC"/>
                </a:solidFill>
                <a:latin typeface="Arno Pro Caption" pitchFamily="18" charset="0"/>
              </a:rPr>
              <a:pPr eaLnBrk="1" hangingPunct="1"/>
              <a:t>139</a:t>
            </a:fld>
            <a:endParaRPr lang="el-GR" altLang="el-GR" sz="1400" smtClean="0">
              <a:solidFill>
                <a:srgbClr val="3366CC"/>
              </a:solidFill>
              <a:latin typeface="Arno Pro Caption" pitchFamily="18" charset="0"/>
            </a:endParaRPr>
          </a:p>
        </p:txBody>
      </p:sp>
    </p:spTree>
    <p:extLst>
      <p:ext uri="{BB962C8B-B14F-4D97-AF65-F5344CB8AC3E}">
        <p14:creationId xmlns:p14="http://schemas.microsoft.com/office/powerpoint/2010/main" val="873012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D7D851-3351-4994-AB84-0A32A9C017D8}" type="slidenum">
              <a:rPr lang="el-GR" altLang="el-GR" sz="1400" smtClean="0">
                <a:solidFill>
                  <a:srgbClr val="3366CC"/>
                </a:solidFill>
                <a:latin typeface="Arno Pro Caption" pitchFamily="18" charset="0"/>
              </a:rPr>
              <a:pPr eaLnBrk="1" hangingPunct="1"/>
              <a:t>14</a:t>
            </a:fld>
            <a:endParaRPr lang="el-GR" altLang="el-GR" sz="1400" smtClean="0">
              <a:solidFill>
                <a:srgbClr val="3366CC"/>
              </a:solidFill>
              <a:latin typeface="Arno Pro Caption" pitchFamily="18" charset="0"/>
            </a:endParaRPr>
          </a:p>
        </p:txBody>
      </p:sp>
      <p:sp>
        <p:nvSpPr>
          <p:cNvPr id="17412" name="Rectangle 2"/>
          <p:cNvSpPr>
            <a:spLocks noGrp="1" noChangeArrowheads="1"/>
          </p:cNvSpPr>
          <p:nvPr>
            <p:ph type="title"/>
          </p:nvPr>
        </p:nvSpPr>
        <p:spPr/>
        <p:txBody>
          <a:bodyPr/>
          <a:lstStyle/>
          <a:p>
            <a:pPr eaLnBrk="1" hangingPunct="1"/>
            <a:r>
              <a:rPr lang="el-GR" altLang="el-GR" dirty="0" smtClean="0"/>
              <a:t>Προγράμματα (σε ΗΥ)</a:t>
            </a:r>
            <a:endParaRPr lang="en-US" altLang="el-GR" dirty="0" smtClean="0"/>
          </a:p>
        </p:txBody>
      </p:sp>
      <p:sp>
        <p:nvSpPr>
          <p:cNvPr id="17413" name="Rectangle 3"/>
          <p:cNvSpPr>
            <a:spLocks noGrp="1" noChangeArrowheads="1"/>
          </p:cNvSpPr>
          <p:nvPr>
            <p:ph type="body" idx="1"/>
          </p:nvPr>
        </p:nvSpPr>
        <p:spPr/>
        <p:txBody>
          <a:bodyPr/>
          <a:lstStyle/>
          <a:p>
            <a:pPr eaLnBrk="1" hangingPunct="1"/>
            <a:r>
              <a:rPr lang="el-GR" altLang="el-GR" dirty="0" smtClean="0">
                <a:solidFill>
                  <a:srgbClr val="00B050"/>
                </a:solidFill>
              </a:rPr>
              <a:t>ΠΡΟΒΛΗΜΑΤΑ</a:t>
            </a:r>
          </a:p>
          <a:p>
            <a:pPr lvl="1" eaLnBrk="1" hangingPunct="1"/>
            <a:r>
              <a:rPr lang="el-GR" altLang="el-GR" dirty="0" smtClean="0"/>
              <a:t>Δεδομένα και αποτελέσματα μέσω επίλυσης</a:t>
            </a:r>
          </a:p>
          <a:p>
            <a:pPr eaLnBrk="1" hangingPunct="1"/>
            <a:r>
              <a:rPr lang="el-GR" altLang="el-GR" dirty="0" smtClean="0">
                <a:solidFill>
                  <a:srgbClr val="3366CC"/>
                </a:solidFill>
              </a:rPr>
              <a:t>ΑΛΓΟΡΙΘΜΟΙ</a:t>
            </a:r>
          </a:p>
          <a:p>
            <a:pPr lvl="1" eaLnBrk="1" hangingPunct="1"/>
            <a:r>
              <a:rPr lang="el-GR" altLang="el-GR" dirty="0" smtClean="0"/>
              <a:t>Βήματα για την επίλυση προβλημάτων</a:t>
            </a:r>
          </a:p>
          <a:p>
            <a:pPr eaLnBrk="1" hangingPunct="1"/>
            <a:r>
              <a:rPr lang="el-GR" altLang="el-GR" b="1" dirty="0" smtClean="0">
                <a:solidFill>
                  <a:srgbClr val="C00000"/>
                </a:solidFill>
              </a:rPr>
              <a:t>ΔΟΜΕΣ ΔΕΔΟΜΕΝΩΝ</a:t>
            </a:r>
          </a:p>
          <a:p>
            <a:pPr lvl="1" eaLnBrk="1" hangingPunct="1"/>
            <a:r>
              <a:rPr lang="el-GR" altLang="el-GR" dirty="0" smtClean="0"/>
              <a:t>Οργάνωση δεδομένων</a:t>
            </a:r>
          </a:p>
          <a:p>
            <a:pPr lvl="1" eaLnBrk="1" hangingPunct="1"/>
            <a:r>
              <a:rPr lang="el-GR" altLang="el-GR" dirty="0" smtClean="0"/>
              <a:t>Χρήση συναρτήσεων (</a:t>
            </a:r>
            <a:r>
              <a:rPr lang="en-US" altLang="el-GR" dirty="0" smtClean="0"/>
              <a:t>functions)</a:t>
            </a:r>
            <a:endParaRPr lang="el-GR" altLang="el-GR" dirty="0" smtClean="0"/>
          </a:p>
          <a:p>
            <a:pPr lvl="1" eaLnBrk="1" hangingPunct="1"/>
            <a:endParaRPr lang="el-GR" altLang="el-GR" dirty="0" smtClean="0"/>
          </a:p>
          <a:p>
            <a:pPr algn="ctr" eaLnBrk="1" hangingPunct="1">
              <a:buFontTx/>
              <a:buNone/>
            </a:pPr>
            <a:r>
              <a:rPr lang="el-GR" altLang="el-GR" b="1" dirty="0" smtClean="0">
                <a:solidFill>
                  <a:srgbClr val="3366CC"/>
                </a:solidFill>
              </a:rPr>
              <a:t>Προγράμματα = Αλγόριθμοι + </a:t>
            </a:r>
            <a:r>
              <a:rPr lang="el-GR" altLang="el-GR" b="1" dirty="0" smtClean="0">
                <a:solidFill>
                  <a:srgbClr val="C00000"/>
                </a:solidFill>
              </a:rPr>
              <a:t>Δομές Δεδομένων</a:t>
            </a:r>
            <a:endParaRPr lang="en-US" altLang="el-GR" b="1" dirty="0" smtClean="0">
              <a:solidFill>
                <a:srgbClr val="C00000"/>
              </a:solidFill>
            </a:endParaRPr>
          </a:p>
        </p:txBody>
      </p:sp>
    </p:spTree>
    <p:extLst>
      <p:ext uri="{BB962C8B-B14F-4D97-AF65-F5344CB8AC3E}">
        <p14:creationId xmlns:p14="http://schemas.microsoft.com/office/powerpoint/2010/main" val="8886294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endParaRPr lang="el-GR" altLang="el-GR" smtClean="0"/>
          </a:p>
        </p:txBody>
      </p:sp>
      <p:sp>
        <p:nvSpPr>
          <p:cNvPr id="116739" name="Content Placeholder 2"/>
          <p:cNvSpPr>
            <a:spLocks noGrp="1"/>
          </p:cNvSpPr>
          <p:nvPr>
            <p:ph idx="1"/>
          </p:nvPr>
        </p:nvSpPr>
        <p:spPr/>
        <p:txBody>
          <a:bodyPr/>
          <a:lstStyle/>
          <a:p>
            <a:pPr marL="0" indent="0">
              <a:spcBef>
                <a:spcPct val="0"/>
              </a:spcBef>
              <a:buFontTx/>
              <a:buNone/>
            </a:pPr>
            <a:r>
              <a:rPr lang="en-US" altLang="el-GR" b="1" dirty="0" smtClean="0">
                <a:solidFill>
                  <a:srgbClr val="C00000"/>
                </a:solidFill>
                <a:sym typeface="Symbol" pitchFamily="18" charset="2"/>
              </a:rPr>
              <a:t>procedure</a:t>
            </a:r>
            <a:r>
              <a:rPr lang="en-US" altLang="el-GR" dirty="0" smtClean="0">
                <a:solidFill>
                  <a:srgbClr val="C00000"/>
                </a:solidFill>
                <a:sym typeface="Symbol" pitchFamily="18" charset="2"/>
              </a:rPr>
              <a:t> </a:t>
            </a:r>
            <a:r>
              <a:rPr lang="en-US" altLang="el-GR" dirty="0" err="1" smtClean="0">
                <a:solidFill>
                  <a:srgbClr val="C00000"/>
                </a:solidFill>
                <a:sym typeface="Symbol" pitchFamily="18" charset="2"/>
              </a:rPr>
              <a:t>max_diff</a:t>
            </a:r>
            <a:r>
              <a:rPr lang="en-US" altLang="el-GR" dirty="0" smtClean="0">
                <a:solidFill>
                  <a:srgbClr val="C00000"/>
                </a:solidFill>
                <a:sym typeface="Symbol" pitchFamily="18" charset="2"/>
              </a:rPr>
              <a:t>(a</a:t>
            </a:r>
            <a:r>
              <a:rPr lang="en-US" altLang="el-GR" baseline="-25000" dirty="0" smtClean="0">
                <a:solidFill>
                  <a:srgbClr val="C00000"/>
                </a:solidFill>
                <a:sym typeface="Symbol" pitchFamily="18" charset="2"/>
              </a:rPr>
              <a:t>1</a:t>
            </a:r>
            <a:r>
              <a:rPr lang="en-US" altLang="el-GR" dirty="0" smtClean="0">
                <a:solidFill>
                  <a:srgbClr val="C00000"/>
                </a:solidFill>
                <a:sym typeface="Symbol" pitchFamily="18" charset="2"/>
              </a:rPr>
              <a:t>, a</a:t>
            </a:r>
            <a:r>
              <a:rPr lang="en-US" altLang="el-GR" baseline="-25000" dirty="0" smtClean="0">
                <a:solidFill>
                  <a:srgbClr val="C00000"/>
                </a:solidFill>
                <a:sym typeface="Symbol" pitchFamily="18" charset="2"/>
              </a:rPr>
              <a:t>2</a:t>
            </a:r>
            <a:r>
              <a:rPr lang="en-US" altLang="el-GR" dirty="0" smtClean="0">
                <a:solidFill>
                  <a:srgbClr val="C00000"/>
                </a:solidFill>
                <a:sym typeface="Symbol" pitchFamily="18" charset="2"/>
              </a:rPr>
              <a:t>, …, a</a:t>
            </a:r>
            <a:r>
              <a:rPr lang="en-US" altLang="el-GR" baseline="-25000" dirty="0" smtClean="0">
                <a:solidFill>
                  <a:srgbClr val="C00000"/>
                </a:solidFill>
                <a:sym typeface="Symbol" pitchFamily="18" charset="2"/>
              </a:rPr>
              <a:t>n</a:t>
            </a:r>
            <a:r>
              <a:rPr lang="en-US" altLang="el-GR" dirty="0" smtClean="0">
                <a:solidFill>
                  <a:srgbClr val="C00000"/>
                </a:solidFill>
                <a:sym typeface="Symbol" pitchFamily="18" charset="2"/>
              </a:rPr>
              <a:t>: integers)</a:t>
            </a:r>
          </a:p>
          <a:p>
            <a:pPr marL="0" indent="0">
              <a:spcBef>
                <a:spcPct val="0"/>
              </a:spcBef>
              <a:buFontTx/>
              <a:buNone/>
            </a:pPr>
            <a:r>
              <a:rPr lang="en-US" altLang="el-GR" dirty="0" smtClean="0">
                <a:sym typeface="Symbol" pitchFamily="18" charset="2"/>
              </a:rPr>
              <a:t>min = a1</a:t>
            </a:r>
          </a:p>
          <a:p>
            <a:pPr marL="0" indent="0">
              <a:spcBef>
                <a:spcPct val="0"/>
              </a:spcBef>
              <a:buFontTx/>
              <a:buNone/>
            </a:pPr>
            <a:r>
              <a:rPr lang="en-US" altLang="el-GR" dirty="0" smtClean="0">
                <a:sym typeface="Symbol" pitchFamily="18" charset="2"/>
              </a:rPr>
              <a:t>max = a1</a:t>
            </a:r>
          </a:p>
          <a:p>
            <a:pPr marL="0" indent="0">
              <a:spcBef>
                <a:spcPct val="0"/>
              </a:spcBef>
              <a:buFontTx/>
              <a:buNone/>
            </a:pPr>
            <a:r>
              <a:rPr lang="en-US" altLang="el-GR" b="1" dirty="0" smtClean="0">
                <a:sym typeface="Symbol" pitchFamily="18" charset="2"/>
              </a:rPr>
              <a:t>for</a:t>
            </a:r>
            <a:r>
              <a:rPr lang="en-US" altLang="el-GR" dirty="0" smtClean="0">
                <a:sym typeface="Symbol" pitchFamily="18" charset="2"/>
              </a:rPr>
              <a:t> </a:t>
            </a:r>
            <a:r>
              <a:rPr lang="en-US" altLang="el-GR" dirty="0" err="1" smtClean="0">
                <a:sym typeface="Symbol" pitchFamily="18" charset="2"/>
              </a:rPr>
              <a:t>i</a:t>
            </a:r>
            <a:r>
              <a:rPr lang="en-US" altLang="el-GR" dirty="0" smtClean="0">
                <a:sym typeface="Symbol" pitchFamily="18" charset="2"/>
              </a:rPr>
              <a:t> = 2 to n</a:t>
            </a:r>
          </a:p>
          <a:p>
            <a:pPr marL="0" indent="0">
              <a:spcBef>
                <a:spcPct val="0"/>
              </a:spcBef>
              <a:buFontTx/>
              <a:buNone/>
            </a:pPr>
            <a:r>
              <a:rPr lang="en-US" altLang="el-GR" dirty="0" smtClean="0">
                <a:sym typeface="Symbol" pitchFamily="18" charset="2"/>
              </a:rPr>
              <a:t>	</a:t>
            </a:r>
            <a:r>
              <a:rPr lang="en-US" altLang="el-GR" b="1" dirty="0" smtClean="0">
                <a:sym typeface="Symbol" pitchFamily="18" charset="2"/>
              </a:rPr>
              <a:t>if</a:t>
            </a:r>
            <a:r>
              <a:rPr lang="en-US" altLang="el-GR" dirty="0" smtClean="0">
                <a:sym typeface="Symbol" pitchFamily="18" charset="2"/>
              </a:rPr>
              <a:t> </a:t>
            </a:r>
            <a:r>
              <a:rPr lang="en-US" altLang="el-GR" dirty="0" err="1" smtClean="0">
                <a:sym typeface="Symbol" pitchFamily="18" charset="2"/>
              </a:rPr>
              <a:t>a</a:t>
            </a:r>
            <a:r>
              <a:rPr lang="en-US" altLang="el-GR" baseline="-25000" dirty="0" err="1" smtClean="0">
                <a:sym typeface="Symbol" pitchFamily="18" charset="2"/>
              </a:rPr>
              <a:t>i</a:t>
            </a:r>
            <a:r>
              <a:rPr lang="en-US" altLang="el-GR" dirty="0" smtClean="0">
                <a:sym typeface="Symbol" pitchFamily="18" charset="2"/>
              </a:rPr>
              <a:t> &lt; min </a:t>
            </a:r>
            <a:r>
              <a:rPr lang="en-US" altLang="el-GR" b="1" dirty="0" smtClean="0">
                <a:sym typeface="Symbol" pitchFamily="18" charset="2"/>
              </a:rPr>
              <a:t>then</a:t>
            </a:r>
            <a:r>
              <a:rPr lang="en-US" altLang="el-GR" dirty="0" smtClean="0">
                <a:sym typeface="Symbol" pitchFamily="18" charset="2"/>
              </a:rPr>
              <a:t> min</a:t>
            </a:r>
            <a:r>
              <a:rPr lang="el-GR" altLang="el-GR" dirty="0" smtClean="0">
                <a:sym typeface="Symbol" pitchFamily="18" charset="2"/>
              </a:rPr>
              <a:t> </a:t>
            </a:r>
            <a:r>
              <a:rPr lang="en-US" altLang="el-GR" dirty="0" smtClean="0">
                <a:sym typeface="Symbol" pitchFamily="18" charset="2"/>
              </a:rPr>
              <a:t>= </a:t>
            </a:r>
            <a:r>
              <a:rPr lang="en-US" altLang="el-GR" dirty="0" err="1" smtClean="0">
                <a:sym typeface="Symbol" pitchFamily="18" charset="2"/>
              </a:rPr>
              <a:t>a</a:t>
            </a:r>
            <a:r>
              <a:rPr lang="en-US" altLang="el-GR" baseline="-25000" dirty="0" err="1" smtClean="0">
                <a:sym typeface="Symbol" pitchFamily="18" charset="2"/>
              </a:rPr>
              <a:t>i</a:t>
            </a:r>
            <a:endParaRPr lang="en-US" altLang="el-GR" dirty="0" smtClean="0">
              <a:sym typeface="Symbol" pitchFamily="18" charset="2"/>
            </a:endParaRPr>
          </a:p>
          <a:p>
            <a:pPr marL="0" indent="0">
              <a:spcBef>
                <a:spcPct val="0"/>
              </a:spcBef>
              <a:buFontTx/>
              <a:buNone/>
            </a:pPr>
            <a:r>
              <a:rPr lang="en-US" altLang="el-GR" dirty="0" smtClean="0">
                <a:sym typeface="Symbol" pitchFamily="18" charset="2"/>
              </a:rPr>
              <a:t>	</a:t>
            </a:r>
            <a:r>
              <a:rPr lang="en-US" altLang="el-GR" b="1" dirty="0" smtClean="0">
                <a:sym typeface="Symbol" pitchFamily="18" charset="2"/>
              </a:rPr>
              <a:t>else</a:t>
            </a:r>
            <a:r>
              <a:rPr lang="en-US" altLang="el-GR" dirty="0" smtClean="0">
                <a:sym typeface="Symbol" pitchFamily="18" charset="2"/>
              </a:rPr>
              <a:t> if </a:t>
            </a:r>
            <a:r>
              <a:rPr lang="en-US" altLang="el-GR" dirty="0" err="1" smtClean="0">
                <a:sym typeface="Symbol" pitchFamily="18" charset="2"/>
              </a:rPr>
              <a:t>a</a:t>
            </a:r>
            <a:r>
              <a:rPr lang="en-US" altLang="el-GR" baseline="-25000" dirty="0" err="1" smtClean="0">
                <a:sym typeface="Symbol" pitchFamily="18" charset="2"/>
              </a:rPr>
              <a:t>i</a:t>
            </a:r>
            <a:r>
              <a:rPr lang="en-US" altLang="el-GR" dirty="0" smtClean="0">
                <a:sym typeface="Symbol" pitchFamily="18" charset="2"/>
              </a:rPr>
              <a:t> &gt; max </a:t>
            </a:r>
            <a:r>
              <a:rPr lang="en-US" altLang="el-GR" b="1" dirty="0" smtClean="0">
                <a:sym typeface="Symbol" pitchFamily="18" charset="2"/>
              </a:rPr>
              <a:t>then</a:t>
            </a:r>
            <a:r>
              <a:rPr lang="en-US" altLang="el-GR" dirty="0" smtClean="0">
                <a:sym typeface="Symbol" pitchFamily="18" charset="2"/>
              </a:rPr>
              <a:t> max = </a:t>
            </a:r>
            <a:r>
              <a:rPr lang="en-US" altLang="el-GR" dirty="0" err="1" smtClean="0">
                <a:sym typeface="Symbol" pitchFamily="18" charset="2"/>
              </a:rPr>
              <a:t>a</a:t>
            </a:r>
            <a:r>
              <a:rPr lang="en-US" altLang="el-GR" baseline="-25000" dirty="0" err="1" smtClean="0">
                <a:sym typeface="Symbol" pitchFamily="18" charset="2"/>
              </a:rPr>
              <a:t>i</a:t>
            </a:r>
            <a:endParaRPr lang="en-US" altLang="el-GR" dirty="0" smtClean="0">
              <a:sym typeface="Symbol" pitchFamily="18" charset="2"/>
            </a:endParaRPr>
          </a:p>
          <a:p>
            <a:pPr marL="0" indent="0">
              <a:spcBef>
                <a:spcPct val="0"/>
              </a:spcBef>
              <a:buFontTx/>
              <a:buNone/>
            </a:pPr>
            <a:r>
              <a:rPr lang="en-US" altLang="el-GR" dirty="0" smtClean="0">
                <a:sym typeface="Symbol" pitchFamily="18" charset="2"/>
              </a:rPr>
              <a:t>m = max - min</a:t>
            </a:r>
          </a:p>
          <a:p>
            <a:pPr marL="0" indent="0">
              <a:buFontTx/>
              <a:buNone/>
            </a:pPr>
            <a:r>
              <a:rPr lang="en-US" altLang="el-GR" dirty="0" smtClean="0">
                <a:sym typeface="Symbol" pitchFamily="18" charset="2"/>
              </a:rPr>
              <a:t>Comparisons: 2n - 2</a:t>
            </a:r>
          </a:p>
          <a:p>
            <a:pPr marL="0" indent="0">
              <a:buFontTx/>
              <a:buNone/>
            </a:pPr>
            <a:endParaRPr lang="en-US" altLang="el-GR" sz="800" dirty="0" smtClean="0">
              <a:sym typeface="Symbol" pitchFamily="18" charset="2"/>
            </a:endParaRPr>
          </a:p>
          <a:p>
            <a:pPr marL="0" indent="0">
              <a:buFontTx/>
              <a:buNone/>
            </a:pPr>
            <a:r>
              <a:rPr lang="en-US" altLang="el-GR" b="1" dirty="0" smtClean="0">
                <a:solidFill>
                  <a:srgbClr val="C00000"/>
                </a:solidFill>
                <a:sym typeface="Symbol" pitchFamily="18" charset="2"/>
              </a:rPr>
              <a:t>Time complexity is </a:t>
            </a:r>
            <a:r>
              <a:rPr lang="en-US" altLang="el-GR" b="1" i="1" dirty="0" smtClean="0">
                <a:solidFill>
                  <a:srgbClr val="C00000"/>
                </a:solidFill>
                <a:sym typeface="Symbol" pitchFamily="18" charset="2"/>
              </a:rPr>
              <a:t>O</a:t>
            </a:r>
            <a:r>
              <a:rPr lang="en-US" altLang="el-GR" b="1" dirty="0" smtClean="0">
                <a:solidFill>
                  <a:srgbClr val="C00000"/>
                </a:solidFill>
                <a:sym typeface="Symbol" pitchFamily="18" charset="2"/>
              </a:rPr>
              <a:t>(n)</a:t>
            </a:r>
          </a:p>
          <a:p>
            <a:pPr marL="0" indent="0">
              <a:buFontTx/>
              <a:buNone/>
            </a:pPr>
            <a:endParaRPr lang="el-GR" altLang="el-GR" dirty="0" smtClean="0"/>
          </a:p>
        </p:txBody>
      </p:sp>
      <p:sp>
        <p:nvSpPr>
          <p:cNvPr id="1167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F97CB7-9ED3-4DFF-8FDC-812DD20C319E}" type="slidenum">
              <a:rPr lang="el-GR" altLang="el-GR" sz="1400" smtClean="0">
                <a:solidFill>
                  <a:srgbClr val="3366CC"/>
                </a:solidFill>
                <a:latin typeface="Arno Pro Caption" pitchFamily="18" charset="0"/>
              </a:rPr>
              <a:pPr eaLnBrk="1" hangingPunct="1"/>
              <a:t>140</a:t>
            </a:fld>
            <a:endParaRPr lang="el-GR" altLang="el-GR" sz="1400" smtClean="0">
              <a:solidFill>
                <a:srgbClr val="3366CC"/>
              </a:solidFill>
              <a:latin typeface="Arno Pro Caption" pitchFamily="18" charset="0"/>
            </a:endParaRPr>
          </a:p>
        </p:txBody>
      </p:sp>
    </p:spTree>
    <p:extLst>
      <p:ext uri="{BB962C8B-B14F-4D97-AF65-F5344CB8AC3E}">
        <p14:creationId xmlns:p14="http://schemas.microsoft.com/office/powerpoint/2010/main" val="375263599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l-GR" altLang="el-GR" smtClean="0"/>
              <a:t>Παράδειγμα</a:t>
            </a:r>
          </a:p>
        </p:txBody>
      </p:sp>
      <p:sp>
        <p:nvSpPr>
          <p:cNvPr id="117763" name="Content Placeholder 2"/>
          <p:cNvSpPr>
            <a:spLocks noGrp="1"/>
          </p:cNvSpPr>
          <p:nvPr>
            <p:ph idx="1"/>
          </p:nvPr>
        </p:nvSpPr>
        <p:spPr/>
        <p:txBody>
          <a:bodyPr/>
          <a:lstStyle/>
          <a:p>
            <a:pPr>
              <a:buFontTx/>
              <a:buNone/>
            </a:pPr>
            <a:r>
              <a:rPr lang="el-GR" altLang="el-GR" smtClean="0"/>
              <a:t>	</a:t>
            </a:r>
            <a:r>
              <a:rPr lang="en-US" altLang="el-GR" smtClean="0"/>
              <a:t>Two algorithms, </a:t>
            </a:r>
            <a:r>
              <a:rPr lang="en-US" altLang="el-GR" i="1" smtClean="0">
                <a:solidFill>
                  <a:srgbClr val="FF0000"/>
                </a:solidFill>
              </a:rPr>
              <a:t>A</a:t>
            </a:r>
            <a:r>
              <a:rPr lang="en-US" altLang="el-GR" i="1" smtClean="0"/>
              <a:t> and </a:t>
            </a:r>
            <a:r>
              <a:rPr lang="en-US" altLang="el-GR" i="1" smtClean="0">
                <a:solidFill>
                  <a:srgbClr val="FF0000"/>
                </a:solidFill>
              </a:rPr>
              <a:t>B</a:t>
            </a:r>
            <a:r>
              <a:rPr lang="en-US" altLang="el-GR" i="1" smtClean="0"/>
              <a:t> ,have </a:t>
            </a:r>
            <a:r>
              <a:rPr lang="en-US" altLang="el-GR" i="1" smtClean="0">
                <a:solidFill>
                  <a:srgbClr val="0070C0"/>
                </a:solidFill>
              </a:rPr>
              <a:t>time complexities </a:t>
            </a:r>
            <a:r>
              <a:rPr lang="en-US" altLang="el-GR" i="1" smtClean="0">
                <a:solidFill>
                  <a:srgbClr val="FF0000"/>
                </a:solidFill>
              </a:rPr>
              <a:t>f</a:t>
            </a:r>
            <a:r>
              <a:rPr lang="en-US" altLang="el-GR" i="1" smtClean="0"/>
              <a:t> and </a:t>
            </a:r>
            <a:r>
              <a:rPr lang="en-US" altLang="el-GR" i="1" smtClean="0">
                <a:solidFill>
                  <a:srgbClr val="FF0000"/>
                </a:solidFill>
              </a:rPr>
              <a:t>g</a:t>
            </a:r>
            <a:r>
              <a:rPr lang="en-US" altLang="el-GR" i="1" smtClean="0"/>
              <a:t> respectively, where </a:t>
            </a:r>
            <a:r>
              <a:rPr lang="en-US" altLang="el-GR" i="1" smtClean="0">
                <a:solidFill>
                  <a:srgbClr val="FF0000"/>
                </a:solidFill>
              </a:rPr>
              <a:t>f(n) = </a:t>
            </a:r>
            <a:r>
              <a:rPr lang="en-US" altLang="el-GR" smtClean="0">
                <a:solidFill>
                  <a:srgbClr val="FF0000"/>
                </a:solidFill>
              </a:rPr>
              <a:t>3</a:t>
            </a:r>
            <a:r>
              <a:rPr lang="en-US" altLang="el-GR" i="1" smtClean="0">
                <a:solidFill>
                  <a:srgbClr val="FF0000"/>
                </a:solidFill>
              </a:rPr>
              <a:t> n</a:t>
            </a:r>
            <a:r>
              <a:rPr lang="en-US" altLang="el-GR" i="1" baseline="30000" smtClean="0">
                <a:solidFill>
                  <a:srgbClr val="FF0000"/>
                </a:solidFill>
              </a:rPr>
              <a:t>2</a:t>
            </a:r>
            <a:r>
              <a:rPr lang="en-US" altLang="el-GR" i="1" smtClean="0">
                <a:solidFill>
                  <a:srgbClr val="FF0000"/>
                </a:solidFill>
              </a:rPr>
              <a:t> - 3n + 1 </a:t>
            </a:r>
            <a:r>
              <a:rPr lang="en-US" altLang="el-GR" i="1" smtClean="0"/>
              <a:t>and </a:t>
            </a:r>
            <a:r>
              <a:rPr lang="en-US" altLang="el-GR" i="1" smtClean="0">
                <a:solidFill>
                  <a:srgbClr val="FF0000"/>
                </a:solidFill>
              </a:rPr>
              <a:t>g(n)=n</a:t>
            </a:r>
            <a:r>
              <a:rPr lang="en-US" altLang="el-GR" i="1" baseline="30000" smtClean="0">
                <a:solidFill>
                  <a:srgbClr val="FF0000"/>
                </a:solidFill>
              </a:rPr>
              <a:t>2</a:t>
            </a:r>
            <a:r>
              <a:rPr lang="en-US" altLang="el-GR" i="1" smtClean="0"/>
              <a:t>.</a:t>
            </a:r>
            <a:r>
              <a:rPr lang="el-GR" altLang="el-GR" i="1" smtClean="0"/>
              <a:t> </a:t>
            </a:r>
            <a:r>
              <a:rPr lang="en-US" altLang="el-GR" i="1" smtClean="0"/>
              <a:t>Determine which algorithm is  </a:t>
            </a:r>
            <a:r>
              <a:rPr lang="en-US" altLang="el-GR" i="1" smtClean="0">
                <a:solidFill>
                  <a:srgbClr val="0070C0"/>
                </a:solidFill>
              </a:rPr>
              <a:t>faster</a:t>
            </a:r>
            <a:r>
              <a:rPr lang="en-US" altLang="el-GR" i="1" smtClean="0"/>
              <a:t>.</a:t>
            </a:r>
            <a:endParaRPr lang="el-GR" altLang="el-GR" i="1" smtClean="0"/>
          </a:p>
          <a:p>
            <a:pPr>
              <a:buFontTx/>
              <a:buNone/>
            </a:pPr>
            <a:r>
              <a:rPr lang="el-GR" altLang="el-GR" b="1" smtClean="0">
                <a:solidFill>
                  <a:srgbClr val="0070C0"/>
                </a:solidFill>
              </a:rPr>
              <a:t>	</a:t>
            </a:r>
            <a:r>
              <a:rPr lang="en-US" altLang="el-GR" b="1" smtClean="0">
                <a:solidFill>
                  <a:srgbClr val="0070C0"/>
                </a:solidFill>
              </a:rPr>
              <a:t>Solution</a:t>
            </a:r>
            <a:r>
              <a:rPr lang="en-US" altLang="el-GR" b="1" smtClean="0"/>
              <a:t> </a:t>
            </a:r>
          </a:p>
          <a:p>
            <a:pPr>
              <a:buFontTx/>
              <a:buNone/>
            </a:pPr>
            <a:r>
              <a:rPr lang="en-US" altLang="el-GR" b="1" smtClean="0"/>
              <a:t>	</a:t>
            </a:r>
            <a:r>
              <a:rPr lang="en-US" altLang="el-GR" smtClean="0">
                <a:solidFill>
                  <a:srgbClr val="0070C0"/>
                </a:solidFill>
              </a:rPr>
              <a:t>First</a:t>
            </a:r>
            <a:r>
              <a:rPr lang="en-US" altLang="el-GR" smtClean="0"/>
              <a:t>, find the value of </a:t>
            </a:r>
            <a:r>
              <a:rPr lang="en-US" altLang="el-GR" i="1" smtClean="0">
                <a:solidFill>
                  <a:srgbClr val="FF0000"/>
                </a:solidFill>
              </a:rPr>
              <a:t>n</a:t>
            </a:r>
            <a:r>
              <a:rPr lang="en-US" altLang="el-GR" i="1" smtClean="0"/>
              <a:t> such that </a:t>
            </a:r>
            <a:r>
              <a:rPr lang="en-US" altLang="el-GR" i="1" smtClean="0">
                <a:solidFill>
                  <a:srgbClr val="FF0000"/>
                </a:solidFill>
              </a:rPr>
              <a:t>f(n)=g(n)</a:t>
            </a:r>
            <a:r>
              <a:rPr lang="en-US" altLang="el-GR" i="1" smtClean="0"/>
              <a:t>.Thus</a:t>
            </a:r>
          </a:p>
          <a:p>
            <a:pPr algn="ctr">
              <a:buFontTx/>
              <a:buNone/>
            </a:pPr>
            <a:r>
              <a:rPr lang="en-US" altLang="el-GR" i="1" smtClean="0"/>
              <a:t>	</a:t>
            </a:r>
            <a:r>
              <a:rPr lang="en-US" altLang="el-GR" i="1" smtClean="0">
                <a:solidFill>
                  <a:srgbClr val="FF0000"/>
                </a:solidFill>
              </a:rPr>
              <a:t>n</a:t>
            </a:r>
            <a:r>
              <a:rPr lang="en-US" altLang="el-GR" i="1" baseline="30000" smtClean="0">
                <a:solidFill>
                  <a:srgbClr val="FF0000"/>
                </a:solidFill>
              </a:rPr>
              <a:t>2</a:t>
            </a:r>
            <a:r>
              <a:rPr lang="en-US" altLang="el-GR" i="1" smtClean="0">
                <a:solidFill>
                  <a:srgbClr val="FF0000"/>
                </a:solidFill>
              </a:rPr>
              <a:t> = 3 n</a:t>
            </a:r>
            <a:r>
              <a:rPr lang="en-US" altLang="el-GR" i="1" baseline="30000" smtClean="0">
                <a:solidFill>
                  <a:srgbClr val="FF0000"/>
                </a:solidFill>
              </a:rPr>
              <a:t>2</a:t>
            </a:r>
            <a:r>
              <a:rPr lang="en-US" altLang="el-GR" i="1" smtClean="0">
                <a:solidFill>
                  <a:srgbClr val="FF0000"/>
                </a:solidFill>
              </a:rPr>
              <a:t> - 3n + 1</a:t>
            </a:r>
          </a:p>
          <a:p>
            <a:pPr algn="ctr">
              <a:buFontTx/>
              <a:buNone/>
            </a:pPr>
            <a:r>
              <a:rPr lang="en-US" altLang="el-GR" smtClean="0">
                <a:solidFill>
                  <a:srgbClr val="FF0000"/>
                </a:solidFill>
              </a:rPr>
              <a:t>	2</a:t>
            </a:r>
            <a:r>
              <a:rPr lang="en-US" altLang="el-GR" i="1" smtClean="0">
                <a:solidFill>
                  <a:srgbClr val="FF0000"/>
                </a:solidFill>
              </a:rPr>
              <a:t> n</a:t>
            </a:r>
            <a:r>
              <a:rPr lang="en-US" altLang="el-GR" i="1" baseline="30000" smtClean="0">
                <a:solidFill>
                  <a:srgbClr val="FF0000"/>
                </a:solidFill>
              </a:rPr>
              <a:t>2</a:t>
            </a:r>
            <a:r>
              <a:rPr lang="en-US" altLang="el-GR" i="1" smtClean="0">
                <a:solidFill>
                  <a:srgbClr val="FF0000"/>
                </a:solidFill>
              </a:rPr>
              <a:t> - 3n + 1 = 0</a:t>
            </a:r>
          </a:p>
          <a:p>
            <a:pPr algn="ctr">
              <a:buFontTx/>
              <a:buNone/>
            </a:pPr>
            <a:r>
              <a:rPr lang="pt-BR" altLang="el-GR" smtClean="0">
                <a:solidFill>
                  <a:srgbClr val="FF0000"/>
                </a:solidFill>
              </a:rPr>
              <a:t>	(2</a:t>
            </a:r>
            <a:r>
              <a:rPr lang="pt-BR" altLang="el-GR" i="1" smtClean="0">
                <a:solidFill>
                  <a:srgbClr val="FF0000"/>
                </a:solidFill>
              </a:rPr>
              <a:t>n - 1)(n - 1) = 0</a:t>
            </a:r>
          </a:p>
          <a:p>
            <a:pPr algn="ctr">
              <a:buFontTx/>
              <a:buNone/>
            </a:pPr>
            <a:r>
              <a:rPr lang="en-US" altLang="el-GR" i="1" smtClean="0">
                <a:solidFill>
                  <a:srgbClr val="FF0000"/>
                </a:solidFill>
              </a:rPr>
              <a:t>	n = </a:t>
            </a:r>
            <a:r>
              <a:rPr lang="en-US" altLang="el-GR" smtClean="0">
                <a:solidFill>
                  <a:srgbClr val="FF0000"/>
                </a:solidFill>
              </a:rPr>
              <a:t>1/2 or </a:t>
            </a:r>
            <a:r>
              <a:rPr lang="en-US" altLang="el-GR" i="1" smtClean="0">
                <a:solidFill>
                  <a:srgbClr val="FF0000"/>
                </a:solidFill>
              </a:rPr>
              <a:t>n = 1</a:t>
            </a:r>
            <a:endParaRPr lang="en-US" altLang="el-GR" smtClean="0">
              <a:solidFill>
                <a:srgbClr val="FF0000"/>
              </a:solidFill>
            </a:endParaRPr>
          </a:p>
          <a:p>
            <a:pPr>
              <a:buFontTx/>
              <a:buNone/>
            </a:pPr>
            <a:endParaRPr lang="en-US" altLang="el-GR" i="1" smtClean="0"/>
          </a:p>
        </p:txBody>
      </p:sp>
      <p:sp>
        <p:nvSpPr>
          <p:cNvPr id="1177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800407-D03F-4AEA-A44F-F6787D746BFE}" type="slidenum">
              <a:rPr lang="el-GR" altLang="el-GR" sz="1400" smtClean="0">
                <a:solidFill>
                  <a:srgbClr val="3366CC"/>
                </a:solidFill>
                <a:latin typeface="Arno Pro Caption" pitchFamily="18" charset="0"/>
              </a:rPr>
              <a:pPr eaLnBrk="1" hangingPunct="1"/>
              <a:t>141</a:t>
            </a:fld>
            <a:endParaRPr lang="el-GR" altLang="el-GR" sz="1400" smtClean="0">
              <a:solidFill>
                <a:srgbClr val="3366CC"/>
              </a:solidFill>
              <a:latin typeface="Arno Pro Caption" pitchFamily="18" charset="0"/>
            </a:endParaRPr>
          </a:p>
        </p:txBody>
      </p:sp>
    </p:spTree>
    <p:extLst>
      <p:ext uri="{BB962C8B-B14F-4D97-AF65-F5344CB8AC3E}">
        <p14:creationId xmlns:p14="http://schemas.microsoft.com/office/powerpoint/2010/main" val="419927256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endParaRPr lang="el-GR" altLang="el-GR" smtClean="0"/>
          </a:p>
        </p:txBody>
      </p:sp>
      <p:sp>
        <p:nvSpPr>
          <p:cNvPr id="118787" name="Content Placeholder 2"/>
          <p:cNvSpPr>
            <a:spLocks noGrp="1"/>
          </p:cNvSpPr>
          <p:nvPr>
            <p:ph idx="1"/>
          </p:nvPr>
        </p:nvSpPr>
        <p:spPr/>
        <p:txBody>
          <a:bodyPr/>
          <a:lstStyle/>
          <a:p>
            <a:pPr>
              <a:buFontTx/>
              <a:buNone/>
            </a:pPr>
            <a:r>
              <a:rPr lang="el-GR" altLang="el-GR" smtClean="0"/>
              <a:t>	</a:t>
            </a:r>
            <a:r>
              <a:rPr lang="en-US" altLang="el-GR" smtClean="0"/>
              <a:t>Take the </a:t>
            </a:r>
            <a:r>
              <a:rPr lang="en-US" altLang="el-GR" smtClean="0">
                <a:solidFill>
                  <a:srgbClr val="0070C0"/>
                </a:solidFill>
              </a:rPr>
              <a:t>larger</a:t>
            </a:r>
            <a:r>
              <a:rPr lang="en-US" altLang="el-GR" smtClean="0"/>
              <a:t> value of </a:t>
            </a:r>
            <a:r>
              <a:rPr lang="en-US" altLang="el-GR" i="1" smtClean="0">
                <a:solidFill>
                  <a:srgbClr val="FF0000"/>
                </a:solidFill>
              </a:rPr>
              <a:t>n</a:t>
            </a:r>
            <a:r>
              <a:rPr lang="en-US" altLang="el-GR" i="1" smtClean="0"/>
              <a:t>, that is for </a:t>
            </a:r>
            <a:r>
              <a:rPr lang="en-US" altLang="el-GR" i="1" smtClean="0">
                <a:solidFill>
                  <a:srgbClr val="FF0000"/>
                </a:solidFill>
              </a:rPr>
              <a:t>n &gt; 1</a:t>
            </a:r>
            <a:r>
              <a:rPr lang="en-US" altLang="el-GR" i="1" smtClean="0"/>
              <a:t>,</a:t>
            </a:r>
          </a:p>
          <a:p>
            <a:pPr>
              <a:buFontTx/>
              <a:buNone/>
            </a:pPr>
            <a:r>
              <a:rPr lang="en-US" altLang="el-GR" smtClean="0"/>
              <a:t>	suppose </a:t>
            </a:r>
            <a:r>
              <a:rPr lang="en-US" altLang="el-GR" i="1" smtClean="0">
                <a:solidFill>
                  <a:srgbClr val="FF0000"/>
                </a:solidFill>
              </a:rPr>
              <a:t>n = 2</a:t>
            </a:r>
            <a:r>
              <a:rPr lang="en-US" altLang="el-GR" i="1" smtClean="0"/>
              <a:t>,</a:t>
            </a:r>
            <a:r>
              <a:rPr lang="el-GR" altLang="el-GR" i="1" smtClean="0"/>
              <a:t> </a:t>
            </a:r>
            <a:r>
              <a:rPr lang="en-US" altLang="el-GR" i="1" smtClean="0"/>
              <a:t>then</a:t>
            </a:r>
          </a:p>
          <a:p>
            <a:pPr algn="ctr">
              <a:buFontTx/>
              <a:buNone/>
            </a:pPr>
            <a:r>
              <a:rPr lang="en-US" altLang="el-GR" i="1" smtClean="0"/>
              <a:t>	</a:t>
            </a:r>
            <a:r>
              <a:rPr lang="en-US" altLang="el-GR" i="1" smtClean="0">
                <a:solidFill>
                  <a:srgbClr val="FF0000"/>
                </a:solidFill>
              </a:rPr>
              <a:t>f(2) = 3(2)</a:t>
            </a:r>
            <a:r>
              <a:rPr lang="en-US" altLang="el-GR" i="1" baseline="30000" smtClean="0">
                <a:solidFill>
                  <a:srgbClr val="FF0000"/>
                </a:solidFill>
              </a:rPr>
              <a:t>2</a:t>
            </a:r>
            <a:r>
              <a:rPr lang="en-US" altLang="el-GR" i="1" smtClean="0">
                <a:solidFill>
                  <a:srgbClr val="FF0000"/>
                </a:solidFill>
              </a:rPr>
              <a:t> - 3(2) + 1 = 7</a:t>
            </a:r>
          </a:p>
          <a:p>
            <a:pPr>
              <a:buFontTx/>
              <a:buNone/>
            </a:pPr>
            <a:r>
              <a:rPr lang="en-US" altLang="el-GR" smtClean="0"/>
              <a:t>	and</a:t>
            </a:r>
          </a:p>
          <a:p>
            <a:pPr algn="ctr">
              <a:buFontTx/>
              <a:buNone/>
            </a:pPr>
            <a:r>
              <a:rPr lang="en-US" altLang="el-GR" i="1" smtClean="0"/>
              <a:t>	</a:t>
            </a:r>
            <a:r>
              <a:rPr lang="en-US" altLang="el-GR" i="1" smtClean="0">
                <a:solidFill>
                  <a:srgbClr val="FF0000"/>
                </a:solidFill>
              </a:rPr>
              <a:t>g(2) = 2</a:t>
            </a:r>
            <a:r>
              <a:rPr lang="en-US" altLang="el-GR" i="1" baseline="30000" smtClean="0">
                <a:solidFill>
                  <a:srgbClr val="FF0000"/>
                </a:solidFill>
              </a:rPr>
              <a:t>2</a:t>
            </a:r>
            <a:r>
              <a:rPr lang="en-US" altLang="el-GR" i="1" smtClean="0">
                <a:solidFill>
                  <a:srgbClr val="FF0000"/>
                </a:solidFill>
              </a:rPr>
              <a:t> = 4</a:t>
            </a:r>
          </a:p>
          <a:p>
            <a:pPr>
              <a:buFontTx/>
              <a:buNone/>
            </a:pPr>
            <a:r>
              <a:rPr lang="en-US" altLang="el-GR" smtClean="0"/>
              <a:t>	Thus </a:t>
            </a:r>
            <a:r>
              <a:rPr lang="en-US" altLang="el-GR" i="1" smtClean="0">
                <a:solidFill>
                  <a:srgbClr val="FF0000"/>
                </a:solidFill>
              </a:rPr>
              <a:t>g(n) &lt; f(n) </a:t>
            </a:r>
            <a:r>
              <a:rPr lang="en-US" altLang="el-GR" i="1" smtClean="0"/>
              <a:t>for all </a:t>
            </a:r>
            <a:r>
              <a:rPr lang="en-US" altLang="el-GR" i="1" smtClean="0">
                <a:solidFill>
                  <a:srgbClr val="FF0000"/>
                </a:solidFill>
              </a:rPr>
              <a:t>n &gt; 1</a:t>
            </a:r>
            <a:r>
              <a:rPr lang="en-US" altLang="el-GR" i="1" smtClean="0"/>
              <a:t>.</a:t>
            </a:r>
            <a:r>
              <a:rPr lang="el-GR" altLang="el-GR" i="1" smtClean="0"/>
              <a:t> </a:t>
            </a:r>
            <a:r>
              <a:rPr lang="en-US" altLang="el-GR" i="1" smtClean="0"/>
              <a:t>Hence </a:t>
            </a:r>
            <a:r>
              <a:rPr lang="en-US" altLang="el-GR" i="1" smtClean="0">
                <a:solidFill>
                  <a:srgbClr val="FF0000"/>
                </a:solidFill>
              </a:rPr>
              <a:t>g(n)</a:t>
            </a:r>
            <a:r>
              <a:rPr lang="en-US" altLang="el-GR" i="1" smtClean="0"/>
              <a:t> is</a:t>
            </a:r>
          </a:p>
          <a:p>
            <a:pPr>
              <a:buFontTx/>
              <a:buNone/>
            </a:pPr>
            <a:r>
              <a:rPr lang="en-US" altLang="el-GR" smtClean="0"/>
              <a:t>	faster, so algorithm </a:t>
            </a:r>
            <a:r>
              <a:rPr lang="en-US" altLang="el-GR" i="1" smtClean="0">
                <a:solidFill>
                  <a:srgbClr val="FF0000"/>
                </a:solidFill>
              </a:rPr>
              <a:t>B</a:t>
            </a:r>
            <a:r>
              <a:rPr lang="en-US" altLang="el-GR" i="1" smtClean="0"/>
              <a:t> is </a:t>
            </a:r>
            <a:r>
              <a:rPr lang="en-US" altLang="el-GR" i="1" smtClean="0">
                <a:solidFill>
                  <a:srgbClr val="0070C0"/>
                </a:solidFill>
              </a:rPr>
              <a:t>faster</a:t>
            </a:r>
            <a:endParaRPr lang="en-US" altLang="el-GR" smtClean="0">
              <a:solidFill>
                <a:srgbClr val="0070C0"/>
              </a:solidFill>
            </a:endParaRPr>
          </a:p>
          <a:p>
            <a:endParaRPr lang="el-GR" altLang="el-GR" smtClean="0"/>
          </a:p>
        </p:txBody>
      </p:sp>
      <p:sp>
        <p:nvSpPr>
          <p:cNvPr id="1187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590E05-9692-4F22-9D8A-7FD78A9F9EA0}" type="slidenum">
              <a:rPr lang="el-GR" altLang="el-GR" sz="1400" smtClean="0">
                <a:solidFill>
                  <a:srgbClr val="3366CC"/>
                </a:solidFill>
                <a:latin typeface="Arno Pro Caption" pitchFamily="18" charset="0"/>
              </a:rPr>
              <a:pPr eaLnBrk="1" hangingPunct="1"/>
              <a:t>142</a:t>
            </a:fld>
            <a:endParaRPr lang="el-GR" altLang="el-GR" sz="1400" smtClean="0">
              <a:solidFill>
                <a:srgbClr val="3366CC"/>
              </a:solidFill>
              <a:latin typeface="Arno Pro Caption" pitchFamily="18" charset="0"/>
            </a:endParaRPr>
          </a:p>
        </p:txBody>
      </p:sp>
    </p:spTree>
    <p:extLst>
      <p:ext uri="{BB962C8B-B14F-4D97-AF65-F5344CB8AC3E}">
        <p14:creationId xmlns:p14="http://schemas.microsoft.com/office/powerpoint/2010/main" val="286280843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87783A-8E26-4E32-B7D3-0A4BDC80B45E}" type="slidenum">
              <a:rPr lang="el-GR" altLang="el-GR" sz="1400" smtClean="0">
                <a:solidFill>
                  <a:srgbClr val="3366CC"/>
                </a:solidFill>
                <a:latin typeface="Arno Pro Caption" pitchFamily="18" charset="0"/>
              </a:rPr>
              <a:pPr eaLnBrk="1" hangingPunct="1"/>
              <a:t>143</a:t>
            </a:fld>
            <a:endParaRPr lang="el-GR" altLang="el-GR" sz="1400" smtClean="0">
              <a:solidFill>
                <a:srgbClr val="3366CC"/>
              </a:solidFill>
              <a:latin typeface="Arno Pro Caption" pitchFamily="18" charset="0"/>
            </a:endParaRPr>
          </a:p>
        </p:txBody>
      </p:sp>
      <p:sp>
        <p:nvSpPr>
          <p:cNvPr id="123908" name="Rectangle 2"/>
          <p:cNvSpPr>
            <a:spLocks noGrp="1" noChangeArrowheads="1"/>
          </p:cNvSpPr>
          <p:nvPr>
            <p:ph type="title"/>
          </p:nvPr>
        </p:nvSpPr>
        <p:spPr/>
        <p:txBody>
          <a:bodyPr/>
          <a:lstStyle/>
          <a:p>
            <a:pPr eaLnBrk="1" hangingPunct="1"/>
            <a:r>
              <a:rPr lang="el-GR" altLang="el-GR" smtClean="0"/>
              <a:t>Ταξινόμηση με επιλογή</a:t>
            </a:r>
            <a:endParaRPr lang="en-US" altLang="el-GR" smtClean="0"/>
          </a:p>
        </p:txBody>
      </p:sp>
      <p:pic>
        <p:nvPicPr>
          <p:cNvPr id="12390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27088" y="1268413"/>
            <a:ext cx="7546975" cy="4633912"/>
          </a:xfrm>
          <a:noFill/>
        </p:spPr>
      </p:pic>
    </p:spTree>
    <p:extLst>
      <p:ext uri="{BB962C8B-B14F-4D97-AF65-F5344CB8AC3E}">
        <p14:creationId xmlns:p14="http://schemas.microsoft.com/office/powerpoint/2010/main" val="315212083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ctrTitle"/>
          </p:nvPr>
        </p:nvSpPr>
        <p: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p:spPr>
        <p:txBody>
          <a:bodyPr/>
          <a:lstStyle/>
          <a:p>
            <a:r>
              <a:rPr lang="el-GR" sz="4400" dirty="0" smtClean="0"/>
              <a:t>Κλάσεις Πολυπλοκότητας</a:t>
            </a:r>
            <a:endParaRPr lang="el-GR" sz="4400" dirty="0"/>
          </a:p>
        </p:txBody>
      </p:sp>
      <p:sp>
        <p:nvSpPr>
          <p:cNvPr id="6" name="Υπότιτλος 5"/>
          <p:cNvSpPr>
            <a:spLocks noGrp="1"/>
          </p:cNvSpPr>
          <p:nvPr>
            <p:ph type="subTitle" idx="1"/>
          </p:nvPr>
        </p:nvSpPr>
        <p:spPr/>
        <p:txBody>
          <a:bodyPr/>
          <a:lstStyle/>
          <a:p>
            <a:endParaRPr lang="el-GR"/>
          </a:p>
        </p:txBody>
      </p:sp>
      <p:sp>
        <p:nvSpPr>
          <p:cNvPr id="3" name="Θέση αριθμού διαφάνειας 2"/>
          <p:cNvSpPr>
            <a:spLocks noGrp="1"/>
          </p:cNvSpPr>
          <p:nvPr>
            <p:ph type="sldNum" sz="quarter" idx="11"/>
          </p:nvPr>
        </p:nvSpPr>
        <p:spPr/>
        <p:txBody>
          <a:bodyPr/>
          <a:lstStyle/>
          <a:p>
            <a:fld id="{3BD0896E-602A-494F-99CF-AC1BD90019B0}" type="slidenum">
              <a:rPr lang="en-GB" smtClean="0"/>
              <a:pPr/>
              <a:t>144</a:t>
            </a:fld>
            <a:endParaRPr lang="en-GB"/>
          </a:p>
        </p:txBody>
      </p:sp>
    </p:spTree>
    <p:extLst>
      <p:ext uri="{BB962C8B-B14F-4D97-AF65-F5344CB8AC3E}">
        <p14:creationId xmlns:p14="http://schemas.microsoft.com/office/powerpoint/2010/main" val="248110641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ctrTitle"/>
          </p:nvPr>
        </p:nvSpPr>
        <p:spPr>
          <a:xfrm>
            <a:off x="685800" y="351333"/>
            <a:ext cx="7772400" cy="1133452"/>
          </a:xfrm>
        </p:spPr>
        <p:txBody>
          <a:bodyPr/>
          <a:lstStyle/>
          <a:p>
            <a:r>
              <a:rPr lang="el-GR" b="1" dirty="0" smtClean="0"/>
              <a:t>Κλάσεις Πολυπλοκότητας</a:t>
            </a:r>
            <a:endParaRPr lang="el-GR" b="1" dirty="0"/>
          </a:p>
        </p:txBody>
      </p:sp>
      <p:sp>
        <p:nvSpPr>
          <p:cNvPr id="9" name="Υπότιτλος 8"/>
          <p:cNvSpPr>
            <a:spLocks noGrp="1"/>
          </p:cNvSpPr>
          <p:nvPr>
            <p:ph type="subTitle" idx="1"/>
          </p:nvPr>
        </p:nvSpPr>
        <p:spPr>
          <a:xfrm>
            <a:off x="692732" y="1364449"/>
            <a:ext cx="7920880" cy="550912"/>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p:spPr>
        <p:txBody>
          <a:bodyPr/>
          <a:lstStyle/>
          <a:p>
            <a:r>
              <a:rPr lang="en-US" b="1" dirty="0" smtClean="0"/>
              <a:t>Class P, Class NP, Class NP-Complete</a:t>
            </a:r>
            <a:r>
              <a:rPr lang="el-GR" b="1" dirty="0" smtClean="0"/>
              <a:t>, </a:t>
            </a:r>
            <a:r>
              <a:rPr lang="en-US" b="1" dirty="0" err="1" smtClean="0"/>
              <a:t>NP_Hard</a:t>
            </a:r>
            <a:endParaRPr lang="el-GR" b="1" dirty="0"/>
          </a:p>
        </p:txBody>
      </p:sp>
      <p:sp>
        <p:nvSpPr>
          <p:cNvPr id="3" name="Θέση αριθμού διαφάνειας 2"/>
          <p:cNvSpPr>
            <a:spLocks noGrp="1"/>
          </p:cNvSpPr>
          <p:nvPr>
            <p:ph type="sldNum" sz="quarter" idx="11"/>
          </p:nvPr>
        </p:nvSpPr>
        <p:spPr/>
        <p:txBody>
          <a:bodyPr/>
          <a:lstStyle/>
          <a:p>
            <a:fld id="{3BD0896E-602A-494F-99CF-AC1BD90019B0}" type="slidenum">
              <a:rPr lang="en-GB" smtClean="0"/>
              <a:pPr/>
              <a:t>145</a:t>
            </a:fld>
            <a:endParaRPr lang="en-GB"/>
          </a:p>
        </p:txBody>
      </p:sp>
      <p:pic>
        <p:nvPicPr>
          <p:cNvPr id="10" name="Εικόνα 9"/>
          <p:cNvPicPr>
            <a:picLocks noChangeAspect="1"/>
          </p:cNvPicPr>
          <p:nvPr/>
        </p:nvPicPr>
        <p:blipFill>
          <a:blip r:embed="rId2"/>
          <a:stretch>
            <a:fillRect/>
          </a:stretch>
        </p:blipFill>
        <p:spPr>
          <a:xfrm>
            <a:off x="2051720" y="1894319"/>
            <a:ext cx="5364945" cy="3298222"/>
          </a:xfrm>
          <a:prstGeom prst="rect">
            <a:avLst/>
          </a:prstGeom>
        </p:spPr>
      </p:pic>
      <p:sp>
        <p:nvSpPr>
          <p:cNvPr id="6" name="Title 7"/>
          <p:cNvSpPr txBox="1">
            <a:spLocks/>
          </p:cNvSpPr>
          <p:nvPr/>
        </p:nvSpPr>
        <p:spPr bwMode="auto">
          <a:xfrm>
            <a:off x="685800" y="5168072"/>
            <a:ext cx="7772400" cy="830263"/>
          </a:xfrm>
          <a:prstGeom prst="rect">
            <a:avLst/>
          </a:prstGeom>
          <a:solidFill>
            <a:schemeClr val="accent5">
              <a:lumMod val="60000"/>
              <a:lumOff val="40000"/>
              <a:alpha val="35000"/>
            </a:schemeClr>
          </a:solidFill>
          <a:ln w="31750">
            <a:solidFill>
              <a:schemeClr val="tx1"/>
            </a:solidFill>
          </a:ln>
          <a:extLst/>
        </p:spPr>
        <p:txBody>
          <a:bodyPr vert="horz" wrap="square" lIns="91440" tIns="45720" rIns="91440" bIns="45720" numCol="1" rtlCol="0" anchor="ctr" anchorCtr="0" compatLnSpc="1">
            <a:prstTxWarp prst="textNoShape">
              <a:avLst/>
            </a:prstTxWarp>
            <a:spAutoFit/>
          </a:bodyPr>
          <a:lstStyle>
            <a:lvl1pPr algn="ctr" rtl="0" eaLnBrk="0" fontAlgn="base" hangingPunct="0">
              <a:spcBef>
                <a:spcPct val="0"/>
              </a:spcBef>
              <a:spcAft>
                <a:spcPct val="0"/>
              </a:spcAft>
              <a:defRPr sz="3200">
                <a:solidFill>
                  <a:srgbClr val="3366CC"/>
                </a:solidFill>
                <a:latin typeface="Arno Pro Caption" pitchFamily="18" charset="0"/>
                <a:ea typeface="+mj-ea"/>
                <a:cs typeface="+mj-cs"/>
              </a:defRPr>
            </a:lvl1pPr>
            <a:lvl2pPr algn="ctr" rtl="0" eaLnBrk="0" fontAlgn="base" hangingPunct="0">
              <a:spcBef>
                <a:spcPct val="0"/>
              </a:spcBef>
              <a:spcAft>
                <a:spcPct val="0"/>
              </a:spcAft>
              <a:defRPr sz="3200">
                <a:solidFill>
                  <a:srgbClr val="3366CC"/>
                </a:solidFill>
                <a:latin typeface="Arno Pro Caption" pitchFamily="18" charset="0"/>
              </a:defRPr>
            </a:lvl2pPr>
            <a:lvl3pPr algn="ctr" rtl="0" eaLnBrk="0" fontAlgn="base" hangingPunct="0">
              <a:spcBef>
                <a:spcPct val="0"/>
              </a:spcBef>
              <a:spcAft>
                <a:spcPct val="0"/>
              </a:spcAft>
              <a:defRPr sz="3200">
                <a:solidFill>
                  <a:srgbClr val="3366CC"/>
                </a:solidFill>
                <a:latin typeface="Arno Pro Caption" pitchFamily="18" charset="0"/>
              </a:defRPr>
            </a:lvl3pPr>
            <a:lvl4pPr algn="ctr" rtl="0" eaLnBrk="0" fontAlgn="base" hangingPunct="0">
              <a:spcBef>
                <a:spcPct val="0"/>
              </a:spcBef>
              <a:spcAft>
                <a:spcPct val="0"/>
              </a:spcAft>
              <a:defRPr sz="3200">
                <a:solidFill>
                  <a:srgbClr val="3366CC"/>
                </a:solidFill>
                <a:latin typeface="Arno Pro Caption" pitchFamily="18" charset="0"/>
              </a:defRPr>
            </a:lvl4pPr>
            <a:lvl5pPr algn="ctr" rtl="0" eaLnBrk="0" fontAlgn="base" hangingPunct="0">
              <a:spcBef>
                <a:spcPct val="0"/>
              </a:spcBef>
              <a:spcAft>
                <a:spcPct val="0"/>
              </a:spcAft>
              <a:defRPr sz="3200">
                <a:solidFill>
                  <a:srgbClr val="3366CC"/>
                </a:solidFill>
                <a:latin typeface="Arno Pro Caption" pitchFamily="18" charset="0"/>
              </a:defRPr>
            </a:lvl5pPr>
            <a:lvl6pPr marL="457200" algn="ctr" rtl="0" fontAlgn="base">
              <a:spcBef>
                <a:spcPct val="0"/>
              </a:spcBef>
              <a:spcAft>
                <a:spcPct val="0"/>
              </a:spcAft>
              <a:defRPr sz="3200">
                <a:solidFill>
                  <a:srgbClr val="3366CC"/>
                </a:solidFill>
                <a:latin typeface="Comic Sans MS" pitchFamily="66" charset="0"/>
              </a:defRPr>
            </a:lvl6pPr>
            <a:lvl7pPr marL="914400" algn="ctr" rtl="0" fontAlgn="base">
              <a:spcBef>
                <a:spcPct val="0"/>
              </a:spcBef>
              <a:spcAft>
                <a:spcPct val="0"/>
              </a:spcAft>
              <a:defRPr sz="3200">
                <a:solidFill>
                  <a:srgbClr val="3366CC"/>
                </a:solidFill>
                <a:latin typeface="Comic Sans MS" pitchFamily="66" charset="0"/>
              </a:defRPr>
            </a:lvl7pPr>
            <a:lvl8pPr marL="1371600" algn="ctr" rtl="0" fontAlgn="base">
              <a:spcBef>
                <a:spcPct val="0"/>
              </a:spcBef>
              <a:spcAft>
                <a:spcPct val="0"/>
              </a:spcAft>
              <a:defRPr sz="3200">
                <a:solidFill>
                  <a:srgbClr val="3366CC"/>
                </a:solidFill>
                <a:latin typeface="Comic Sans MS" pitchFamily="66" charset="0"/>
              </a:defRPr>
            </a:lvl8pPr>
            <a:lvl9pPr marL="1828800" algn="ctr" rtl="0" fontAlgn="base">
              <a:spcBef>
                <a:spcPct val="0"/>
              </a:spcBef>
              <a:spcAft>
                <a:spcPct val="0"/>
              </a:spcAft>
              <a:defRPr sz="3200">
                <a:solidFill>
                  <a:srgbClr val="3366CC"/>
                </a:solidFill>
                <a:latin typeface="Comic Sans MS" pitchFamily="66" charset="0"/>
              </a:defRPr>
            </a:lvl9pPr>
          </a:lstStyle>
          <a:p>
            <a:pPr>
              <a:defRPr/>
            </a:pPr>
            <a:r>
              <a:rPr lang="en-US" sz="2400" b="1" kern="0" smtClean="0">
                <a:solidFill>
                  <a:srgbClr val="0000FF"/>
                </a:solidFill>
              </a:rPr>
              <a:t>Main Resource : </a:t>
            </a:r>
            <a:r>
              <a:rPr lang="en-US" sz="2400" b="1" i="1" kern="0" smtClean="0">
                <a:solidFill>
                  <a:srgbClr val="C00000"/>
                </a:solidFill>
              </a:rPr>
              <a:t>The Design &amp; Analysis of Algorithms</a:t>
            </a:r>
            <a:r>
              <a:rPr lang="en-US" sz="2400" b="1" kern="0" smtClean="0">
                <a:solidFill>
                  <a:srgbClr val="C00000"/>
                </a:solidFill>
              </a:rPr>
              <a:t>,</a:t>
            </a:r>
            <a:r>
              <a:rPr lang="en-US" sz="2400" b="1" kern="0" smtClean="0">
                <a:solidFill>
                  <a:srgbClr val="0000FF"/>
                </a:solidFill>
              </a:rPr>
              <a:t> </a:t>
            </a:r>
            <a:br>
              <a:rPr lang="en-US" sz="2400" b="1" kern="0" smtClean="0">
                <a:solidFill>
                  <a:srgbClr val="0000FF"/>
                </a:solidFill>
              </a:rPr>
            </a:br>
            <a:r>
              <a:rPr lang="en-US" sz="2400" b="1" kern="0" smtClean="0">
                <a:solidFill>
                  <a:srgbClr val="0000FF"/>
                </a:solidFill>
              </a:rPr>
              <a:t>Anany Levitin, PEARSON / Addison Wesley</a:t>
            </a:r>
            <a:endParaRPr lang="el-GR" sz="2400" b="1" kern="0" dirty="0">
              <a:solidFill>
                <a:srgbClr val="0000FF"/>
              </a:solidFill>
            </a:endParaRPr>
          </a:p>
        </p:txBody>
      </p:sp>
    </p:spTree>
    <p:extLst>
      <p:ext uri="{BB962C8B-B14F-4D97-AF65-F5344CB8AC3E}">
        <p14:creationId xmlns:p14="http://schemas.microsoft.com/office/powerpoint/2010/main" val="182236436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3952A9-7C3E-4591-85CD-A225D3C42420}" type="slidenum">
              <a:rPr lang="el-GR" altLang="el-GR" sz="1400" smtClean="0">
                <a:solidFill>
                  <a:srgbClr val="3366CC"/>
                </a:solidFill>
                <a:latin typeface="Arno Pro Caption" pitchFamily="18" charset="0"/>
              </a:rPr>
              <a:pPr eaLnBrk="1" hangingPunct="1"/>
              <a:t>146</a:t>
            </a:fld>
            <a:endParaRPr lang="el-GR" altLang="el-GR" sz="1400" smtClean="0">
              <a:solidFill>
                <a:srgbClr val="3366CC"/>
              </a:solidFill>
              <a:latin typeface="Arno Pro Caption" pitchFamily="18" charset="0"/>
            </a:endParaRPr>
          </a:p>
        </p:txBody>
      </p:sp>
      <p:sp>
        <p:nvSpPr>
          <p:cNvPr id="139268" name="Rectangle 2"/>
          <p:cNvSpPr>
            <a:spLocks noGrp="1" noChangeArrowheads="1"/>
          </p:cNvSpPr>
          <p:nvPr>
            <p:ph type="title"/>
          </p:nvPr>
        </p:nvSpPr>
        <p:spPr/>
        <p:txBody>
          <a:bodyPr/>
          <a:lstStyle/>
          <a:p>
            <a:pPr defTabSz="966788" eaLnBrk="1" hangingPunct="1"/>
            <a:r>
              <a:rPr lang="el-GR" altLang="el-GR" smtClean="0"/>
              <a:t>Η σημασία αποτελεσματικών αλγορίθμων</a:t>
            </a:r>
            <a:endParaRPr lang="en-US" altLang="el-GR" smtClean="0"/>
          </a:p>
        </p:txBody>
      </p:sp>
      <p:sp>
        <p:nvSpPr>
          <p:cNvPr id="139269" name="Rectangle 3"/>
          <p:cNvSpPr>
            <a:spLocks noGrp="1" noChangeArrowheads="1"/>
          </p:cNvSpPr>
          <p:nvPr>
            <p:ph type="body" idx="1"/>
          </p:nvPr>
        </p:nvSpPr>
        <p:spPr/>
        <p:txBody>
          <a:bodyPr/>
          <a:lstStyle/>
          <a:p>
            <a:pPr marL="231775" indent="-231775" defTabSz="966788" eaLnBrk="1" hangingPunct="1"/>
            <a:r>
              <a:rPr lang="el-GR" altLang="el-GR" sz="2400" smtClean="0"/>
              <a:t>έστω</a:t>
            </a:r>
            <a:r>
              <a:rPr lang="en-US" altLang="el-GR" sz="2400" smtClean="0"/>
              <a:t> N = 10</a:t>
            </a:r>
            <a:r>
              <a:rPr lang="en-US" altLang="el-GR" sz="2400" b="1" baseline="30000" smtClean="0"/>
              <a:t>6</a:t>
            </a:r>
            <a:endParaRPr lang="en-US" altLang="el-GR" sz="2400" smtClean="0"/>
          </a:p>
          <a:p>
            <a:pPr marL="231775" indent="-231775" defTabSz="966788" eaLnBrk="1" hangingPunct="1">
              <a:buFontTx/>
              <a:buNone/>
            </a:pPr>
            <a:r>
              <a:rPr lang="el-GR" altLang="el-GR" sz="2400" smtClean="0"/>
              <a:t>	Ένα </a:t>
            </a:r>
            <a:r>
              <a:rPr lang="en-US" altLang="el-GR" sz="2400" smtClean="0"/>
              <a:t>PC </a:t>
            </a:r>
            <a:r>
              <a:rPr lang="el-GR" altLang="el-GR" sz="2400" smtClean="0"/>
              <a:t>μπορεί να επεξεργαστεί</a:t>
            </a:r>
            <a:r>
              <a:rPr lang="en-US" altLang="el-GR" sz="2400" smtClean="0"/>
              <a:t> N </a:t>
            </a:r>
            <a:r>
              <a:rPr lang="el-GR" altLang="el-GR" sz="2400" smtClean="0"/>
              <a:t>εγγραφές</a:t>
            </a:r>
            <a:r>
              <a:rPr lang="en-US" altLang="el-GR" sz="2400" smtClean="0"/>
              <a:t> </a:t>
            </a:r>
            <a:r>
              <a:rPr lang="el-GR" altLang="el-GR" sz="2400" smtClean="0"/>
              <a:t>σε</a:t>
            </a:r>
            <a:r>
              <a:rPr lang="en-US" altLang="el-GR" sz="2400" smtClean="0"/>
              <a:t> 1 sec.</a:t>
            </a:r>
          </a:p>
          <a:p>
            <a:pPr marL="231775" indent="-231775" defTabSz="966788" eaLnBrk="1" hangingPunct="1">
              <a:buFontTx/>
              <a:buNone/>
            </a:pPr>
            <a:r>
              <a:rPr lang="el-GR" altLang="el-GR" sz="2400" smtClean="0"/>
              <a:t>	Αλλά αν κάποιος αλγόριθμος εκτελεί </a:t>
            </a:r>
            <a:r>
              <a:rPr lang="en-US" altLang="el-GR" sz="2400" smtClean="0"/>
              <a:t>N*N </a:t>
            </a:r>
            <a:r>
              <a:rPr lang="el-GR" altLang="el-GR" sz="2400" smtClean="0"/>
              <a:t>υπολογισμούς</a:t>
            </a:r>
            <a:r>
              <a:rPr lang="en-US" altLang="el-GR" sz="2400" smtClean="0"/>
              <a:t>,</a:t>
            </a:r>
            <a:r>
              <a:rPr lang="el-GR" altLang="el-GR" sz="2400" smtClean="0"/>
              <a:t> απαιτούνται</a:t>
            </a:r>
            <a:r>
              <a:rPr lang="en-US" altLang="el-GR" sz="2400" smtClean="0"/>
              <a:t> 1M seconds = 11 </a:t>
            </a:r>
            <a:r>
              <a:rPr lang="el-GR" altLang="el-GR" sz="2400" smtClean="0"/>
              <a:t>ημέρες</a:t>
            </a:r>
            <a:r>
              <a:rPr lang="en-US" altLang="el-GR" sz="2400" smtClean="0"/>
              <a:t>!!!</a:t>
            </a:r>
          </a:p>
          <a:p>
            <a:pPr marL="231775" indent="-231775" defTabSz="966788" eaLnBrk="1" hangingPunct="1"/>
            <a:endParaRPr lang="en-US" altLang="el-GR" sz="1800" smtClean="0"/>
          </a:p>
          <a:p>
            <a:pPr marL="231775" indent="-231775" defTabSz="966788" eaLnBrk="1" hangingPunct="1"/>
            <a:r>
              <a:rPr lang="en-US" altLang="el-GR" sz="2400" smtClean="0"/>
              <a:t>100 </a:t>
            </a:r>
            <a:r>
              <a:rPr lang="el-GR" altLang="el-GR" sz="2400" smtClean="0"/>
              <a:t>πόλεις στο</a:t>
            </a:r>
            <a:r>
              <a:rPr lang="en-US" altLang="el-GR" sz="2400" smtClean="0"/>
              <a:t> </a:t>
            </a:r>
            <a:r>
              <a:rPr lang="en-US" altLang="el-GR" sz="2400" b="1" smtClean="0">
                <a:solidFill>
                  <a:srgbClr val="FF3300"/>
                </a:solidFill>
              </a:rPr>
              <a:t>T</a:t>
            </a:r>
            <a:r>
              <a:rPr lang="en-US" altLang="el-GR" sz="2400" smtClean="0">
                <a:solidFill>
                  <a:srgbClr val="FF3300"/>
                </a:solidFill>
              </a:rPr>
              <a:t>raveling </a:t>
            </a:r>
            <a:r>
              <a:rPr lang="en-US" altLang="el-GR" sz="2400" b="1" smtClean="0">
                <a:solidFill>
                  <a:srgbClr val="FF3300"/>
                </a:solidFill>
              </a:rPr>
              <a:t>S</a:t>
            </a:r>
            <a:r>
              <a:rPr lang="en-US" altLang="el-GR" sz="2400" smtClean="0">
                <a:solidFill>
                  <a:srgbClr val="FF3300"/>
                </a:solidFill>
              </a:rPr>
              <a:t>alesman </a:t>
            </a:r>
            <a:r>
              <a:rPr lang="en-US" altLang="el-GR" sz="2400" b="1" smtClean="0">
                <a:solidFill>
                  <a:srgbClr val="FF3300"/>
                </a:solidFill>
              </a:rPr>
              <a:t>P</a:t>
            </a:r>
            <a:r>
              <a:rPr lang="en-US" altLang="el-GR" sz="2400" smtClean="0">
                <a:solidFill>
                  <a:srgbClr val="FF3300"/>
                </a:solidFill>
              </a:rPr>
              <a:t>roblem</a:t>
            </a:r>
            <a:r>
              <a:rPr lang="en-US" altLang="el-GR" sz="2400" smtClean="0"/>
              <a:t>. </a:t>
            </a:r>
          </a:p>
          <a:p>
            <a:pPr marL="627063" lvl="1" indent="-280988" defTabSz="966788" eaLnBrk="1" hangingPunct="1"/>
            <a:r>
              <a:rPr lang="el-GR" altLang="el-GR" sz="2000" smtClean="0"/>
              <a:t>Ένας </a:t>
            </a:r>
            <a:r>
              <a:rPr lang="en-US" altLang="el-GR" sz="2000" smtClean="0"/>
              <a:t>supercomputer </a:t>
            </a:r>
            <a:r>
              <a:rPr lang="el-GR" altLang="el-GR" sz="2000" smtClean="0"/>
              <a:t>που ελέγχει</a:t>
            </a:r>
            <a:r>
              <a:rPr lang="en-US" altLang="el-GR" sz="2000" smtClean="0"/>
              <a:t> 100 </a:t>
            </a:r>
            <a:r>
              <a:rPr lang="el-GR" altLang="el-GR" sz="2000" smtClean="0"/>
              <a:t>δισεκατομμύρια</a:t>
            </a:r>
            <a:r>
              <a:rPr lang="en-US" altLang="el-GR" sz="2000" smtClean="0"/>
              <a:t> tours/sec </a:t>
            </a:r>
            <a:r>
              <a:rPr lang="el-GR" altLang="el-GR" sz="2000" smtClean="0"/>
              <a:t>θα χρειαστεί</a:t>
            </a:r>
            <a:r>
              <a:rPr lang="en-US" altLang="el-GR" sz="2000" smtClean="0"/>
              <a:t> 10</a:t>
            </a:r>
            <a:r>
              <a:rPr lang="en-US" altLang="el-GR" sz="2000" b="1" baseline="30000" smtClean="0"/>
              <a:t>100</a:t>
            </a:r>
            <a:r>
              <a:rPr lang="en-US" altLang="el-GR" sz="2000" b="1" smtClean="0"/>
              <a:t> </a:t>
            </a:r>
            <a:r>
              <a:rPr lang="el-GR" altLang="el-GR" sz="2000" b="1" smtClean="0"/>
              <a:t>έτη</a:t>
            </a:r>
            <a:r>
              <a:rPr lang="en-US" altLang="el-GR" sz="2000" smtClean="0"/>
              <a:t>!</a:t>
            </a:r>
          </a:p>
          <a:p>
            <a:pPr marL="627063" lvl="1" indent="-280988" defTabSz="966788" eaLnBrk="1" hangingPunct="1"/>
            <a:endParaRPr lang="en-US" altLang="el-GR" sz="1600" smtClean="0"/>
          </a:p>
          <a:p>
            <a:pPr marL="231775" indent="-231775" defTabSz="966788" eaLnBrk="1" hangingPunct="1"/>
            <a:r>
              <a:rPr lang="en-US" altLang="el-GR" sz="2400" smtClean="0"/>
              <a:t> </a:t>
            </a:r>
            <a:r>
              <a:rPr lang="el-GR" altLang="el-GR" sz="2400" smtClean="0"/>
              <a:t>γρήγοροι αναλυτικοί</a:t>
            </a:r>
            <a:r>
              <a:rPr lang="en-US" altLang="el-GR" sz="2400" smtClean="0"/>
              <a:t> </a:t>
            </a:r>
            <a:r>
              <a:rPr lang="el-GR" altLang="el-GR" sz="2400" smtClean="0"/>
              <a:t>αλγόριθμοι μπορούν να διασπάσουν κρυπτογραφημένα σχήματα</a:t>
            </a:r>
            <a:r>
              <a:rPr lang="en-US" altLang="el-GR" sz="2400" smtClean="0"/>
              <a:t>. </a:t>
            </a:r>
            <a:r>
              <a:rPr lang="el-GR" altLang="el-GR" sz="2400" smtClean="0"/>
              <a:t>Σε κάθε εποχή πρέπει να αποφασιστεί ποιο είναι το ασφαλές μήκος (σε ψηφία) των  μεθόδων κρυπτογράφησης</a:t>
            </a:r>
            <a:r>
              <a:rPr lang="en-US" altLang="el-GR" sz="2400" smtClean="0"/>
              <a:t> (&gt; 100 </a:t>
            </a:r>
            <a:r>
              <a:rPr lang="el-GR" altLang="el-GR" sz="2400" smtClean="0"/>
              <a:t>ψηφία</a:t>
            </a:r>
            <a:r>
              <a:rPr lang="en-US" altLang="el-GR" sz="2400" smtClean="0"/>
              <a:t>)</a:t>
            </a:r>
          </a:p>
        </p:txBody>
      </p:sp>
    </p:spTree>
    <p:extLst>
      <p:ext uri="{BB962C8B-B14F-4D97-AF65-F5344CB8AC3E}">
        <p14:creationId xmlns:p14="http://schemas.microsoft.com/office/powerpoint/2010/main" val="34260456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0132BE-3673-4357-9FF3-84A375AEC8D4}" type="slidenum">
              <a:rPr lang="el-GR" altLang="el-GR" sz="1400" smtClean="0">
                <a:solidFill>
                  <a:srgbClr val="3366CC"/>
                </a:solidFill>
                <a:latin typeface="Arno Pro Caption" pitchFamily="18" charset="0"/>
              </a:rPr>
              <a:pPr eaLnBrk="1" hangingPunct="1"/>
              <a:t>147</a:t>
            </a:fld>
            <a:endParaRPr lang="el-GR" altLang="el-GR" sz="1400" smtClean="0">
              <a:solidFill>
                <a:srgbClr val="3366CC"/>
              </a:solidFill>
              <a:latin typeface="Arno Pro Caption" pitchFamily="18" charset="0"/>
            </a:endParaRPr>
          </a:p>
        </p:txBody>
      </p:sp>
      <p:sp>
        <p:nvSpPr>
          <p:cNvPr id="141316" name="Rectangle 2"/>
          <p:cNvSpPr>
            <a:spLocks noGrp="1" noChangeArrowheads="1"/>
          </p:cNvSpPr>
          <p:nvPr>
            <p:ph type="title"/>
          </p:nvPr>
        </p:nvSpPr>
        <p:spPr/>
        <p:txBody>
          <a:bodyPr/>
          <a:lstStyle/>
          <a:p>
            <a:pPr eaLnBrk="1" hangingPunct="1"/>
            <a:r>
              <a:rPr lang="el-GR" altLang="el-GR" smtClean="0"/>
              <a:t>Πολυπλοκότητα προβλημάτων</a:t>
            </a:r>
            <a:endParaRPr lang="en-US" altLang="el-GR" smtClean="0"/>
          </a:p>
        </p:txBody>
      </p:sp>
      <p:sp>
        <p:nvSpPr>
          <p:cNvPr id="141317" name="Rectangle 3"/>
          <p:cNvSpPr>
            <a:spLocks noGrp="1" noChangeArrowheads="1"/>
          </p:cNvSpPr>
          <p:nvPr>
            <p:ph type="body" idx="1"/>
          </p:nvPr>
        </p:nvSpPr>
        <p:spPr/>
        <p:txBody>
          <a:bodyPr/>
          <a:lstStyle/>
          <a:p>
            <a:pPr eaLnBrk="1" hangingPunct="1">
              <a:lnSpc>
                <a:spcPct val="90000"/>
              </a:lnSpc>
            </a:pPr>
            <a:r>
              <a:rPr lang="el-GR" altLang="el-GR" sz="2400" dirty="0" smtClean="0"/>
              <a:t>Ένα πρόβλημα που μπορεί να λυθεί με αλγόριθμο </a:t>
            </a:r>
            <a:r>
              <a:rPr lang="el-GR" altLang="el-GR" sz="2400" dirty="0" err="1" smtClean="0"/>
              <a:t>πολυωνυμικού</a:t>
            </a:r>
            <a:r>
              <a:rPr lang="el-GR" altLang="el-GR" sz="2400" dirty="0" smtClean="0"/>
              <a:t> (ή καλύτερου) χρόνου και με πολυπλοκότητα της χειρότερης περίπτωσης καλείται </a:t>
            </a:r>
            <a:r>
              <a:rPr lang="en-US" altLang="el-GR" sz="2400" dirty="0" smtClean="0"/>
              <a:t> </a:t>
            </a:r>
            <a:r>
              <a:rPr lang="en-US" altLang="el-GR" sz="2400" b="1" i="1" dirty="0" smtClean="0">
                <a:solidFill>
                  <a:srgbClr val="BB1327"/>
                </a:solidFill>
              </a:rPr>
              <a:t>tractable</a:t>
            </a:r>
            <a:r>
              <a:rPr lang="en-US" altLang="el-GR" sz="2400" dirty="0" smtClean="0"/>
              <a:t>. </a:t>
            </a:r>
            <a:r>
              <a:rPr lang="el-GR" altLang="el-GR" sz="2400" dirty="0" smtClean="0"/>
              <a:t>Τα προβλήματα που δεν είναι </a:t>
            </a:r>
            <a:r>
              <a:rPr lang="en-US" altLang="el-GR" sz="2400" dirty="0" smtClean="0"/>
              <a:t>tractable </a:t>
            </a:r>
            <a:r>
              <a:rPr lang="el-GR" altLang="el-GR" sz="2400" dirty="0" smtClean="0"/>
              <a:t>είναι</a:t>
            </a:r>
            <a:r>
              <a:rPr lang="en-US" altLang="el-GR" sz="2400" dirty="0" smtClean="0"/>
              <a:t> </a:t>
            </a:r>
            <a:r>
              <a:rPr lang="en-US" altLang="el-GR" sz="2400" b="1" i="1" dirty="0" smtClean="0">
                <a:solidFill>
                  <a:srgbClr val="BB1327"/>
                </a:solidFill>
              </a:rPr>
              <a:t>intractable</a:t>
            </a:r>
            <a:r>
              <a:rPr lang="en-US" altLang="el-GR" sz="2400" dirty="0" smtClean="0"/>
              <a:t>.  </a:t>
            </a:r>
          </a:p>
          <a:p>
            <a:pPr eaLnBrk="1" hangingPunct="1">
              <a:lnSpc>
                <a:spcPct val="90000"/>
              </a:lnSpc>
            </a:pPr>
            <a:r>
              <a:rPr lang="en-US" altLang="el-GR" sz="3200" b="1" dirty="0" smtClean="0">
                <a:solidFill>
                  <a:srgbClr val="BB1327"/>
                </a:solidFill>
              </a:rPr>
              <a:t>P</a:t>
            </a:r>
            <a:r>
              <a:rPr lang="en-US" altLang="el-GR" sz="2400" dirty="0" smtClean="0"/>
              <a:t> </a:t>
            </a:r>
            <a:r>
              <a:rPr lang="el-GR" altLang="el-GR" sz="2400" dirty="0" smtClean="0"/>
              <a:t>είναι το σύνολο όλων των προβλημάτων που επιλύονται σε </a:t>
            </a:r>
            <a:r>
              <a:rPr lang="el-GR" altLang="el-GR" sz="2400" dirty="0" err="1" smtClean="0"/>
              <a:t>πολυωνυμικό</a:t>
            </a:r>
            <a:r>
              <a:rPr lang="el-GR" altLang="el-GR" sz="2400" dirty="0" smtClean="0"/>
              <a:t> χρόνο </a:t>
            </a:r>
            <a:r>
              <a:rPr lang="en-US" altLang="el-GR" sz="2400" dirty="0" smtClean="0"/>
              <a:t>(tractable problems). </a:t>
            </a:r>
          </a:p>
          <a:p>
            <a:pPr eaLnBrk="1" hangingPunct="1">
              <a:lnSpc>
                <a:spcPct val="90000"/>
              </a:lnSpc>
            </a:pPr>
            <a:r>
              <a:rPr lang="en-US" altLang="el-GR" sz="3200" b="1" dirty="0" smtClean="0">
                <a:solidFill>
                  <a:srgbClr val="BB1327"/>
                </a:solidFill>
              </a:rPr>
              <a:t>NP</a:t>
            </a:r>
            <a:r>
              <a:rPr lang="en-US" altLang="el-GR" sz="2400" dirty="0" smtClean="0"/>
              <a:t> </a:t>
            </a:r>
            <a:r>
              <a:rPr lang="el-GR" altLang="el-GR" sz="2400" dirty="0" smtClean="0"/>
              <a:t>είναι το σύνολο όλων των προβλημάτων που δεν επιλύονται με οποιονδήποτε </a:t>
            </a:r>
            <a:r>
              <a:rPr lang="el-GR" altLang="el-GR" sz="2400" b="1" dirty="0" smtClean="0"/>
              <a:t>γνωστό</a:t>
            </a:r>
            <a:r>
              <a:rPr lang="el-GR" altLang="el-GR" sz="2400" dirty="0" smtClean="0"/>
              <a:t> αλγόριθμο </a:t>
            </a:r>
            <a:r>
              <a:rPr lang="el-GR" altLang="el-GR" sz="2400" dirty="0" err="1" smtClean="0"/>
              <a:t>πολυωνυμικού</a:t>
            </a:r>
            <a:r>
              <a:rPr lang="el-GR" altLang="el-GR" sz="2400" dirty="0" smtClean="0"/>
              <a:t> χρόνου. Ωστόσο η δυνατότητα επίλυσή τους </a:t>
            </a:r>
            <a:r>
              <a:rPr lang="el-GR" altLang="el-GR" sz="2400" b="1" dirty="0" smtClean="0"/>
              <a:t>μπορεί να ελεγχθεί</a:t>
            </a:r>
            <a:r>
              <a:rPr lang="el-GR" altLang="el-GR" sz="2400" dirty="0" smtClean="0"/>
              <a:t> σε </a:t>
            </a:r>
            <a:r>
              <a:rPr lang="el-GR" altLang="el-GR" sz="2400" dirty="0" err="1" smtClean="0"/>
              <a:t>πολυωνυμικό</a:t>
            </a:r>
            <a:r>
              <a:rPr lang="el-GR" altLang="el-GR" sz="2400" dirty="0" smtClean="0"/>
              <a:t> χρόνο.</a:t>
            </a:r>
            <a:r>
              <a:rPr lang="en-US" altLang="el-GR" b="1" dirty="0" smtClean="0">
                <a:solidFill>
                  <a:srgbClr val="BB1327"/>
                </a:solidFill>
              </a:rPr>
              <a:t> </a:t>
            </a:r>
            <a:endParaRPr lang="el-GR" altLang="el-GR" b="1" dirty="0" smtClean="0">
              <a:solidFill>
                <a:srgbClr val="BB1327"/>
              </a:solidFill>
            </a:endParaRPr>
          </a:p>
        </p:txBody>
      </p:sp>
    </p:spTree>
    <p:extLst>
      <p:ext uri="{BB962C8B-B14F-4D97-AF65-F5344CB8AC3E}">
        <p14:creationId xmlns:p14="http://schemas.microsoft.com/office/powerpoint/2010/main" val="5129635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r>
              <a:rPr lang="en-US" altLang="el-GR" smtClean="0"/>
              <a:t>Classifying Problem Complexity</a:t>
            </a:r>
            <a:endParaRPr lang="el-GR" altLang="el-GR" smtClean="0"/>
          </a:p>
        </p:txBody>
      </p:sp>
      <p:sp>
        <p:nvSpPr>
          <p:cNvPr id="1720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53B22A-CD74-4E9B-872C-5BFC5477FE28}" type="slidenum">
              <a:rPr lang="el-GR" altLang="el-GR" sz="1400" smtClean="0">
                <a:solidFill>
                  <a:srgbClr val="3366CC"/>
                </a:solidFill>
                <a:latin typeface="Arno Pro Caption" pitchFamily="18" charset="0"/>
              </a:rPr>
              <a:pPr eaLnBrk="1" hangingPunct="1"/>
              <a:t>148</a:t>
            </a:fld>
            <a:endParaRPr lang="el-GR" altLang="el-GR" sz="1400" smtClean="0">
              <a:solidFill>
                <a:srgbClr val="3366CC"/>
              </a:solidFill>
              <a:latin typeface="Arno Pro Caption" pitchFamily="18" charset="0"/>
            </a:endParaRPr>
          </a:p>
        </p:txBody>
      </p:sp>
      <p:sp>
        <p:nvSpPr>
          <p:cNvPr id="172037" name="Rectangle 3"/>
          <p:cNvSpPr txBox="1">
            <a:spLocks noChangeArrowheads="1"/>
          </p:cNvSpPr>
          <p:nvPr/>
        </p:nvSpPr>
        <p:spPr bwMode="auto">
          <a:xfrm>
            <a:off x="457200" y="1219200"/>
            <a:ext cx="8075613"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 typeface="Monotype Sorts"/>
              <a:buNone/>
            </a:pPr>
            <a:r>
              <a:rPr lang="en-US" altLang="el-GR" sz="2300" dirty="0">
                <a:latin typeface="Arno Pro Caption" pitchFamily="18" charset="0"/>
              </a:rPr>
              <a:t>Is the problem</a:t>
            </a:r>
            <a:r>
              <a:rPr lang="en-US" altLang="el-GR" sz="2300" i="1" dirty="0">
                <a:latin typeface="Arno Pro Caption" pitchFamily="18" charset="0"/>
              </a:rPr>
              <a:t> </a:t>
            </a:r>
            <a:r>
              <a:rPr lang="en-US" altLang="el-GR" sz="2300" b="1" i="1" u="sng" dirty="0">
                <a:solidFill>
                  <a:srgbClr val="00B050"/>
                </a:solidFill>
                <a:latin typeface="Arno Pro Caption" pitchFamily="18" charset="0"/>
              </a:rPr>
              <a:t>tractable</a:t>
            </a:r>
            <a:r>
              <a:rPr lang="en-US" altLang="el-GR" sz="2300" dirty="0">
                <a:latin typeface="Arno Pro Caption" pitchFamily="18" charset="0"/>
              </a:rPr>
              <a:t>,</a:t>
            </a:r>
            <a:r>
              <a:rPr lang="en-US" altLang="el-GR" sz="2300" i="1" dirty="0">
                <a:latin typeface="Arno Pro Caption" pitchFamily="18" charset="0"/>
              </a:rPr>
              <a:t> </a:t>
            </a:r>
            <a:r>
              <a:rPr lang="en-US" altLang="el-GR" sz="2300" dirty="0">
                <a:latin typeface="Arno Pro Caption" pitchFamily="18" charset="0"/>
              </a:rPr>
              <a:t>i.e., is there  a polynomial-time (</a:t>
            </a:r>
            <a:r>
              <a:rPr lang="en-US" altLang="el-GR" sz="2300" b="1" dirty="0">
                <a:solidFill>
                  <a:srgbClr val="00B050"/>
                </a:solidFill>
                <a:latin typeface="Arno Pro Caption" pitchFamily="18" charset="0"/>
              </a:rPr>
              <a:t>O(</a:t>
            </a:r>
            <a:r>
              <a:rPr lang="en-US" altLang="el-GR" sz="2300" b="1" i="1" dirty="0">
                <a:solidFill>
                  <a:srgbClr val="00B050"/>
                </a:solidFill>
                <a:latin typeface="Arno Pro Caption" pitchFamily="18" charset="0"/>
              </a:rPr>
              <a:t>p</a:t>
            </a:r>
            <a:r>
              <a:rPr lang="en-US" altLang="el-GR" sz="2300" b="1" dirty="0">
                <a:solidFill>
                  <a:srgbClr val="00B050"/>
                </a:solidFill>
                <a:latin typeface="Arno Pro Caption" pitchFamily="18" charset="0"/>
              </a:rPr>
              <a:t>(</a:t>
            </a:r>
            <a:r>
              <a:rPr lang="en-US" altLang="el-GR" sz="2300" b="1" i="1" dirty="0">
                <a:solidFill>
                  <a:srgbClr val="00B050"/>
                </a:solidFill>
                <a:latin typeface="Arno Pro Caption" pitchFamily="18" charset="0"/>
              </a:rPr>
              <a:t>n</a:t>
            </a:r>
            <a:r>
              <a:rPr lang="en-US" altLang="el-GR" sz="2300" b="1" dirty="0">
                <a:solidFill>
                  <a:srgbClr val="00B050"/>
                </a:solidFill>
                <a:latin typeface="Arno Pro Caption" pitchFamily="18" charset="0"/>
              </a:rPr>
              <a:t>)</a:t>
            </a:r>
            <a:r>
              <a:rPr lang="en-US" altLang="el-GR" sz="2300" dirty="0">
                <a:latin typeface="Arno Pro Caption" pitchFamily="18" charset="0"/>
              </a:rPr>
              <a:t>) algorithm that solves it?</a:t>
            </a:r>
          </a:p>
          <a:p>
            <a:pPr>
              <a:spcBef>
                <a:spcPct val="20000"/>
              </a:spcBef>
              <a:buFont typeface="Monotype Sorts"/>
              <a:buNone/>
            </a:pPr>
            <a:r>
              <a:rPr lang="en-US" altLang="el-GR" sz="2300" dirty="0">
                <a:latin typeface="Arno Pro Caption" pitchFamily="18" charset="0"/>
              </a:rPr>
              <a:t>Possible answers:</a:t>
            </a:r>
          </a:p>
          <a:p>
            <a:pPr>
              <a:spcBef>
                <a:spcPct val="20000"/>
              </a:spcBef>
              <a:buFontTx/>
              <a:buChar char="•"/>
            </a:pPr>
            <a:r>
              <a:rPr lang="en-US" altLang="el-GR" sz="2300" b="1" dirty="0">
                <a:solidFill>
                  <a:srgbClr val="00B050"/>
                </a:solidFill>
                <a:latin typeface="Arno Pro Caption" pitchFamily="18" charset="0"/>
              </a:rPr>
              <a:t>yes</a:t>
            </a:r>
            <a:r>
              <a:rPr lang="en-US" altLang="el-GR" sz="2300" dirty="0">
                <a:latin typeface="Arno Pro Caption" pitchFamily="18" charset="0"/>
              </a:rPr>
              <a:t> (give example polynomial time algorithms)</a:t>
            </a:r>
          </a:p>
          <a:p>
            <a:pPr>
              <a:spcBef>
                <a:spcPct val="20000"/>
              </a:spcBef>
              <a:buFontTx/>
              <a:buChar char="•"/>
            </a:pPr>
            <a:r>
              <a:rPr lang="en-US" altLang="el-GR" sz="2300" b="1" dirty="0">
                <a:solidFill>
                  <a:srgbClr val="C00000"/>
                </a:solidFill>
                <a:latin typeface="Arno Pro Caption" pitchFamily="18" charset="0"/>
              </a:rPr>
              <a:t>no</a:t>
            </a:r>
          </a:p>
          <a:p>
            <a:pPr lvl="1">
              <a:spcBef>
                <a:spcPct val="20000"/>
              </a:spcBef>
              <a:buFontTx/>
              <a:buChar char="–"/>
            </a:pPr>
            <a:r>
              <a:rPr lang="en-US" altLang="el-GR" sz="2300" dirty="0">
                <a:latin typeface="Arno Pro Caption" pitchFamily="18" charset="0"/>
              </a:rPr>
              <a:t>because it’s been proved that no algorithm exists at all </a:t>
            </a:r>
            <a:br>
              <a:rPr lang="en-US" altLang="el-GR" sz="2300" dirty="0">
                <a:latin typeface="Arno Pro Caption" pitchFamily="18" charset="0"/>
              </a:rPr>
            </a:br>
            <a:r>
              <a:rPr lang="en-US" altLang="el-GR" sz="2300" dirty="0">
                <a:latin typeface="Arno Pro Caption" pitchFamily="18" charset="0"/>
              </a:rPr>
              <a:t>(e.g.,  Turing’s </a:t>
            </a:r>
            <a:r>
              <a:rPr lang="en-US" altLang="el-GR" sz="2300" i="1" u="sng" dirty="0">
                <a:latin typeface="Arno Pro Caption" pitchFamily="18" charset="0"/>
              </a:rPr>
              <a:t>halting problem</a:t>
            </a:r>
            <a:r>
              <a:rPr lang="en-US" altLang="el-GR" sz="2300" dirty="0">
                <a:latin typeface="Arno Pro Caption" pitchFamily="18" charset="0"/>
              </a:rPr>
              <a:t>)</a:t>
            </a:r>
          </a:p>
          <a:p>
            <a:pPr lvl="1">
              <a:spcBef>
                <a:spcPct val="20000"/>
              </a:spcBef>
              <a:buFontTx/>
              <a:buChar char="–"/>
            </a:pPr>
            <a:r>
              <a:rPr lang="en-US" altLang="el-GR" sz="2300" dirty="0">
                <a:latin typeface="Arno Pro Caption" pitchFamily="18" charset="0"/>
              </a:rPr>
              <a:t>because it’s been be proved that any algorithm for it would require exponential time</a:t>
            </a:r>
          </a:p>
          <a:p>
            <a:pPr>
              <a:spcBef>
                <a:spcPct val="20000"/>
              </a:spcBef>
              <a:buFontTx/>
              <a:buChar char="•"/>
            </a:pPr>
            <a:r>
              <a:rPr lang="en-US" altLang="el-GR" sz="2300" b="1" dirty="0">
                <a:solidFill>
                  <a:srgbClr val="C00000"/>
                </a:solidFill>
                <a:latin typeface="Arno Pro Caption" pitchFamily="18" charset="0"/>
              </a:rPr>
              <a:t>unknown</a:t>
            </a:r>
            <a:r>
              <a:rPr lang="en-US" altLang="el-GR" sz="2300" dirty="0">
                <a:latin typeface="Arno Pro Caption" pitchFamily="18" charset="0"/>
              </a:rPr>
              <a:t>. Try to classify their (relative) complexity using reduction</a:t>
            </a:r>
          </a:p>
        </p:txBody>
      </p:sp>
    </p:spTree>
    <p:extLst>
      <p:ext uri="{BB962C8B-B14F-4D97-AF65-F5344CB8AC3E}">
        <p14:creationId xmlns:p14="http://schemas.microsoft.com/office/powerpoint/2010/main" val="255634307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Complexity </a:t>
            </a:r>
            <a:r>
              <a:rPr lang="en-US" dirty="0" smtClean="0"/>
              <a:t>Classes</a:t>
            </a:r>
            <a:endParaRPr lang="el-GR" dirty="0"/>
          </a:p>
        </p:txBody>
      </p:sp>
      <p:sp>
        <p:nvSpPr>
          <p:cNvPr id="3" name="Θέση αριθμού διαφάνειας 2"/>
          <p:cNvSpPr>
            <a:spLocks noGrp="1"/>
          </p:cNvSpPr>
          <p:nvPr>
            <p:ph type="sldNum" sz="quarter" idx="12"/>
          </p:nvPr>
        </p:nvSpPr>
        <p:spPr/>
        <p:txBody>
          <a:bodyPr/>
          <a:lstStyle/>
          <a:p>
            <a:fld id="{3BD0896E-602A-494F-99CF-AC1BD90019B0}" type="slidenum">
              <a:rPr lang="en-GB" smtClean="0"/>
              <a:pPr/>
              <a:t>149</a:t>
            </a:fld>
            <a:endParaRPr lang="en-GB"/>
          </a:p>
        </p:txBody>
      </p:sp>
      <p:sp>
        <p:nvSpPr>
          <p:cNvPr id="4" name="Θέση περιεχομένου 3"/>
          <p:cNvSpPr>
            <a:spLocks noGrp="1"/>
          </p:cNvSpPr>
          <p:nvPr>
            <p:ph sz="quarter" idx="13"/>
          </p:nvPr>
        </p:nvSpPr>
        <p:spPr/>
        <p:txBody>
          <a:bodyPr/>
          <a:lstStyle/>
          <a:p>
            <a:r>
              <a:rPr lang="en-US" sz="2000" dirty="0" smtClean="0"/>
              <a:t>A </a:t>
            </a:r>
            <a:r>
              <a:rPr lang="en-US" sz="2000" dirty="0"/>
              <a:t>complexity class is the set of all of the </a:t>
            </a:r>
            <a:r>
              <a:rPr lang="en-US" sz="2000" dirty="0" smtClean="0"/>
              <a:t>computational</a:t>
            </a:r>
            <a:r>
              <a:rPr lang="el-GR" sz="2000" dirty="0" smtClean="0"/>
              <a:t> </a:t>
            </a:r>
            <a:r>
              <a:rPr lang="en-US" sz="2000" dirty="0" smtClean="0"/>
              <a:t>problems </a:t>
            </a:r>
            <a:r>
              <a:rPr lang="en-US" sz="2000" dirty="0"/>
              <a:t>which can be solved using a certain amount of </a:t>
            </a:r>
            <a:r>
              <a:rPr lang="en-US" sz="2000" dirty="0" smtClean="0"/>
              <a:t>a</a:t>
            </a:r>
            <a:r>
              <a:rPr lang="el-GR" sz="2000" dirty="0" smtClean="0"/>
              <a:t> </a:t>
            </a:r>
            <a:r>
              <a:rPr lang="en-US" sz="2000" dirty="0" smtClean="0"/>
              <a:t>certain </a:t>
            </a:r>
            <a:r>
              <a:rPr lang="en-US" sz="2000" dirty="0"/>
              <a:t>computational resource.</a:t>
            </a:r>
          </a:p>
          <a:p>
            <a:r>
              <a:rPr lang="en-US" sz="2400" b="1" dirty="0" smtClean="0">
                <a:solidFill>
                  <a:srgbClr val="00B050"/>
                </a:solidFill>
              </a:rPr>
              <a:t>The </a:t>
            </a:r>
            <a:r>
              <a:rPr lang="en-US" sz="2400" b="1" dirty="0">
                <a:solidFill>
                  <a:srgbClr val="00B050"/>
                </a:solidFill>
              </a:rPr>
              <a:t>complexity class P </a:t>
            </a:r>
            <a:r>
              <a:rPr lang="en-US" sz="2000" dirty="0"/>
              <a:t>is the set of </a:t>
            </a:r>
            <a:r>
              <a:rPr lang="en-US" sz="2000" b="1" dirty="0"/>
              <a:t>decision problems </a:t>
            </a:r>
            <a:r>
              <a:rPr lang="en-US" sz="2000" dirty="0"/>
              <a:t>that </a:t>
            </a:r>
            <a:r>
              <a:rPr lang="en-US" sz="2000" dirty="0" smtClean="0"/>
              <a:t>can</a:t>
            </a:r>
            <a:r>
              <a:rPr lang="el-GR" sz="2000" dirty="0" smtClean="0"/>
              <a:t> </a:t>
            </a:r>
            <a:r>
              <a:rPr lang="en-US" sz="2000" dirty="0" smtClean="0"/>
              <a:t>be </a:t>
            </a:r>
            <a:r>
              <a:rPr lang="en-US" sz="2000" dirty="0"/>
              <a:t>solved by a deterministic machine in polynomial time. </a:t>
            </a:r>
            <a:r>
              <a:rPr lang="en-US" sz="2000" dirty="0" smtClean="0"/>
              <a:t>This</a:t>
            </a:r>
            <a:r>
              <a:rPr lang="el-GR" sz="2000" dirty="0" smtClean="0"/>
              <a:t> </a:t>
            </a:r>
            <a:r>
              <a:rPr lang="en-US" sz="2000" dirty="0" smtClean="0"/>
              <a:t>class </a:t>
            </a:r>
            <a:r>
              <a:rPr lang="en-US" sz="2000" dirty="0"/>
              <a:t>corresponds to an intuitive idea of the problems </a:t>
            </a:r>
            <a:r>
              <a:rPr lang="en-US" sz="2000" dirty="0" smtClean="0"/>
              <a:t>which</a:t>
            </a:r>
            <a:r>
              <a:rPr lang="el-GR" sz="2000" dirty="0" smtClean="0"/>
              <a:t> </a:t>
            </a:r>
            <a:r>
              <a:rPr lang="en-US" sz="2000" dirty="0" smtClean="0"/>
              <a:t>can </a:t>
            </a:r>
            <a:r>
              <a:rPr lang="en-US" sz="2000" dirty="0"/>
              <a:t>be effectively solved in the worst cases.</a:t>
            </a:r>
          </a:p>
          <a:p>
            <a:r>
              <a:rPr lang="en-US" sz="2400" b="1" dirty="0" smtClean="0">
                <a:solidFill>
                  <a:srgbClr val="FF0000"/>
                </a:solidFill>
              </a:rPr>
              <a:t>The </a:t>
            </a:r>
            <a:r>
              <a:rPr lang="en-US" sz="2400" b="1" dirty="0">
                <a:solidFill>
                  <a:srgbClr val="FF0000"/>
                </a:solidFill>
              </a:rPr>
              <a:t>complexity class NP </a:t>
            </a:r>
            <a:r>
              <a:rPr lang="en-US" sz="2000" dirty="0"/>
              <a:t>is the set of </a:t>
            </a:r>
            <a:r>
              <a:rPr lang="en-US" sz="2000" b="1" dirty="0"/>
              <a:t>decision problems </a:t>
            </a:r>
            <a:r>
              <a:rPr lang="en-US" sz="2000" dirty="0" smtClean="0"/>
              <a:t>that</a:t>
            </a:r>
            <a:r>
              <a:rPr lang="el-GR" sz="2000" dirty="0" smtClean="0"/>
              <a:t> </a:t>
            </a:r>
            <a:r>
              <a:rPr lang="en-US" sz="2000" dirty="0" smtClean="0"/>
              <a:t>can </a:t>
            </a:r>
            <a:r>
              <a:rPr lang="en-US" sz="2000" dirty="0"/>
              <a:t>be solved by a non­deterministic machine in </a:t>
            </a:r>
            <a:r>
              <a:rPr lang="en-US" sz="2000" dirty="0" smtClean="0"/>
              <a:t>polynomial</a:t>
            </a:r>
            <a:r>
              <a:rPr lang="el-GR" sz="2000" dirty="0" smtClean="0"/>
              <a:t> </a:t>
            </a:r>
            <a:r>
              <a:rPr lang="en-US" sz="2000" dirty="0" smtClean="0"/>
              <a:t>time</a:t>
            </a:r>
            <a:r>
              <a:rPr lang="en-US" sz="2000" dirty="0"/>
              <a:t>. This class contains many problems that people would </a:t>
            </a:r>
            <a:r>
              <a:rPr lang="en-US" sz="2000" dirty="0" smtClean="0"/>
              <a:t>like</a:t>
            </a:r>
            <a:r>
              <a:rPr lang="el-GR" sz="2000" dirty="0" smtClean="0"/>
              <a:t> </a:t>
            </a:r>
            <a:r>
              <a:rPr lang="en-US" sz="2000" dirty="0" smtClean="0"/>
              <a:t>to </a:t>
            </a:r>
            <a:r>
              <a:rPr lang="en-US" sz="2000" dirty="0"/>
              <a:t>be able to solve effectively. All the problems in this </a:t>
            </a:r>
            <a:r>
              <a:rPr lang="en-US" sz="2000" dirty="0" smtClean="0"/>
              <a:t>class</a:t>
            </a:r>
            <a:r>
              <a:rPr lang="el-GR" sz="2000" dirty="0" smtClean="0"/>
              <a:t> </a:t>
            </a:r>
            <a:r>
              <a:rPr lang="en-US" sz="2000" dirty="0" smtClean="0"/>
              <a:t>have </a:t>
            </a:r>
            <a:r>
              <a:rPr lang="en-US" sz="2000" dirty="0"/>
              <a:t>the property that their solutions can be </a:t>
            </a:r>
            <a:r>
              <a:rPr lang="en-US" sz="2000" dirty="0" smtClean="0"/>
              <a:t>checked</a:t>
            </a:r>
            <a:r>
              <a:rPr lang="el-GR" sz="2000" dirty="0" smtClean="0"/>
              <a:t> </a:t>
            </a:r>
            <a:r>
              <a:rPr lang="en-US" sz="2000" dirty="0" smtClean="0"/>
              <a:t>effectively</a:t>
            </a:r>
            <a:r>
              <a:rPr lang="en-US" sz="2000" dirty="0"/>
              <a:t>.</a:t>
            </a:r>
            <a:endParaRPr lang="el-GR" sz="2000" dirty="0"/>
          </a:p>
        </p:txBody>
      </p:sp>
    </p:spTree>
    <p:extLst>
      <p:ext uri="{BB962C8B-B14F-4D97-AF65-F5344CB8AC3E}">
        <p14:creationId xmlns:p14="http://schemas.microsoft.com/office/powerpoint/2010/main" val="2131865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r>
              <a:rPr lang="el-GR" altLang="el-GR" smtClean="0"/>
              <a:t>Τι μας Ενδιαφέρει σε ένα Πρόγραμμα</a:t>
            </a:r>
          </a:p>
        </p:txBody>
      </p:sp>
      <p:sp>
        <p:nvSpPr>
          <p:cNvPr id="9219" name="2 - Θέση περιεχομένου"/>
          <p:cNvSpPr>
            <a:spLocks noGrp="1"/>
          </p:cNvSpPr>
          <p:nvPr>
            <p:ph idx="1"/>
          </p:nvPr>
        </p:nvSpPr>
        <p:spPr/>
        <p:txBody>
          <a:bodyPr/>
          <a:lstStyle/>
          <a:p>
            <a:pPr eaLnBrk="1" hangingPunct="1">
              <a:lnSpc>
                <a:spcPct val="90000"/>
              </a:lnSpc>
            </a:pPr>
            <a:r>
              <a:rPr lang="el-GR" altLang="el-GR" smtClean="0"/>
              <a:t>Είναι σωστό;</a:t>
            </a:r>
          </a:p>
          <a:p>
            <a:pPr eaLnBrk="1" hangingPunct="1">
              <a:lnSpc>
                <a:spcPct val="90000"/>
              </a:lnSpc>
            </a:pPr>
            <a:r>
              <a:rPr lang="el-GR" altLang="el-GR" smtClean="0"/>
              <a:t>Είναι εύκολο να κατανοήσουμε τον κώδικα;</a:t>
            </a:r>
          </a:p>
          <a:p>
            <a:pPr eaLnBrk="1" hangingPunct="1">
              <a:lnSpc>
                <a:spcPct val="90000"/>
              </a:lnSpc>
            </a:pPr>
            <a:r>
              <a:rPr lang="el-GR" altLang="el-GR" smtClean="0"/>
              <a:t>Είναι τεκμηριωμένο;</a:t>
            </a:r>
          </a:p>
          <a:p>
            <a:pPr eaLnBrk="1" hangingPunct="1">
              <a:lnSpc>
                <a:spcPct val="90000"/>
              </a:lnSpc>
            </a:pPr>
            <a:r>
              <a:rPr lang="el-GR" altLang="el-GR" smtClean="0"/>
              <a:t>Είναι εύκολο να γίνουν αλλαγές;</a:t>
            </a:r>
          </a:p>
          <a:p>
            <a:pPr eaLnBrk="1" hangingPunct="1">
              <a:lnSpc>
                <a:spcPct val="90000"/>
              </a:lnSpc>
            </a:pPr>
            <a:r>
              <a:rPr lang="el-GR" altLang="el-GR" smtClean="0"/>
              <a:t>Πόση μνήμη και πόσο χρόνο απαιτεί;</a:t>
            </a:r>
          </a:p>
          <a:p>
            <a:pPr eaLnBrk="1" hangingPunct="1">
              <a:lnSpc>
                <a:spcPct val="90000"/>
              </a:lnSpc>
            </a:pPr>
            <a:r>
              <a:rPr lang="el-GR" altLang="el-GR" smtClean="0"/>
              <a:t>Πόσο γενικός είναι ο κώδικας;</a:t>
            </a:r>
          </a:p>
          <a:p>
            <a:pPr lvl="1" eaLnBrk="1" hangingPunct="1">
              <a:lnSpc>
                <a:spcPct val="90000"/>
              </a:lnSpc>
            </a:pPr>
            <a:r>
              <a:rPr lang="el-GR" altLang="el-GR" smtClean="0"/>
              <a:t>Λύνει προβλήματα για μεγάλο εύρος εισόδων χωρίς τροποποιήσεις;</a:t>
            </a:r>
          </a:p>
          <a:p>
            <a:pPr eaLnBrk="1" hangingPunct="1">
              <a:lnSpc>
                <a:spcPct val="90000"/>
              </a:lnSpc>
            </a:pPr>
            <a:r>
              <a:rPr lang="el-GR" altLang="el-GR" smtClean="0"/>
              <a:t>Πόσο μεταφέρσιμος είναι ο κώδικας;</a:t>
            </a:r>
          </a:p>
          <a:p>
            <a:pPr lvl="1" eaLnBrk="1" hangingPunct="1">
              <a:lnSpc>
                <a:spcPct val="90000"/>
              </a:lnSpc>
            </a:pPr>
            <a:r>
              <a:rPr lang="el-GR" altLang="el-GR" smtClean="0"/>
              <a:t>Μπορεί να μεταγλωττιστεί σε άλλους υπολογιστές χωρίς αλλαγές;</a:t>
            </a:r>
          </a:p>
          <a:p>
            <a:endParaRPr lang="el-GR" altLang="el-GR" smtClean="0"/>
          </a:p>
        </p:txBody>
      </p:sp>
      <p:sp>
        <p:nvSpPr>
          <p:cNvPr id="922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4F8F71-6D24-4314-9E62-337B2D04A6E8}" type="slidenum">
              <a:rPr lang="el-GR" altLang="el-GR" sz="1400" smtClean="0">
                <a:solidFill>
                  <a:srgbClr val="3366CC"/>
                </a:solidFill>
                <a:latin typeface="Arno Pro Caption" pitchFamily="18" charset="0"/>
              </a:rPr>
              <a:pPr eaLnBrk="1" hangingPunct="1"/>
              <a:t>15</a:t>
            </a:fld>
            <a:endParaRPr lang="el-GR" altLang="el-GR" sz="1400" smtClean="0">
              <a:solidFill>
                <a:srgbClr val="3366CC"/>
              </a:solidFill>
              <a:latin typeface="Arno Pro Caption" pitchFamily="18" charset="0"/>
            </a:endParaRPr>
          </a:p>
        </p:txBody>
      </p:sp>
    </p:spTree>
    <p:extLst>
      <p:ext uri="{BB962C8B-B14F-4D97-AF65-F5344CB8AC3E}">
        <p14:creationId xmlns:p14="http://schemas.microsoft.com/office/powerpoint/2010/main" val="418576638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Class </a:t>
            </a:r>
            <a:r>
              <a:rPr lang="en-US" i="1" dirty="0" smtClean="0"/>
              <a:t>P</a:t>
            </a:r>
            <a:r>
              <a:rPr lang="en-US" dirty="0" smtClean="0"/>
              <a:t> (1)</a:t>
            </a:r>
            <a:endParaRPr lang="el-GR" dirty="0"/>
          </a:p>
        </p:txBody>
      </p:sp>
      <p:sp>
        <p:nvSpPr>
          <p:cNvPr id="3" name="Θέση αριθμού διαφάνειας 2"/>
          <p:cNvSpPr>
            <a:spLocks noGrp="1"/>
          </p:cNvSpPr>
          <p:nvPr>
            <p:ph type="sldNum" sz="quarter" idx="12"/>
          </p:nvPr>
        </p:nvSpPr>
        <p:spPr/>
        <p:txBody>
          <a:bodyPr/>
          <a:lstStyle/>
          <a:p>
            <a:fld id="{3BD0896E-602A-494F-99CF-AC1BD90019B0}" type="slidenum">
              <a:rPr lang="en-GB" smtClean="0"/>
              <a:pPr/>
              <a:t>150</a:t>
            </a:fld>
            <a:endParaRPr lang="en-GB"/>
          </a:p>
        </p:txBody>
      </p:sp>
      <p:sp>
        <p:nvSpPr>
          <p:cNvPr id="4" name="Θέση περιεχομένου 3"/>
          <p:cNvSpPr>
            <a:spLocks noGrp="1"/>
          </p:cNvSpPr>
          <p:nvPr>
            <p:ph sz="quarter" idx="13"/>
          </p:nvPr>
        </p:nvSpPr>
        <p:spPr/>
        <p:txBody>
          <a:bodyPr/>
          <a:lstStyle/>
          <a:p>
            <a:r>
              <a:rPr lang="en-US" sz="2400" dirty="0" smtClean="0">
                <a:solidFill>
                  <a:srgbClr val="00B050"/>
                </a:solidFill>
              </a:rPr>
              <a:t>The </a:t>
            </a:r>
            <a:r>
              <a:rPr lang="en-US" sz="2400" dirty="0">
                <a:solidFill>
                  <a:srgbClr val="00B050"/>
                </a:solidFill>
              </a:rPr>
              <a:t>set of all decision problems that can be </a:t>
            </a:r>
            <a:r>
              <a:rPr lang="en-US" sz="2400" dirty="0" smtClean="0">
                <a:solidFill>
                  <a:srgbClr val="00B050"/>
                </a:solidFill>
              </a:rPr>
              <a:t>solved by </a:t>
            </a:r>
            <a:r>
              <a:rPr lang="en-US" sz="2400" dirty="0">
                <a:solidFill>
                  <a:srgbClr val="00B050"/>
                </a:solidFill>
              </a:rPr>
              <a:t>polynomial-time algorithms</a:t>
            </a:r>
          </a:p>
          <a:p>
            <a:r>
              <a:rPr lang="en-US" sz="2400" dirty="0" smtClean="0"/>
              <a:t>Decision </a:t>
            </a:r>
            <a:r>
              <a:rPr lang="en-US" sz="2400" dirty="0"/>
              <a:t>versions of searching, shortest path</a:t>
            </a:r>
            <a:r>
              <a:rPr lang="en-US" sz="2400" dirty="0" smtClean="0"/>
              <a:t>, spanning </a:t>
            </a:r>
            <a:r>
              <a:rPr lang="en-US" sz="2400" dirty="0"/>
              <a:t>tree, etc. belong to </a:t>
            </a:r>
            <a:r>
              <a:rPr lang="en-US" sz="2400" i="1" dirty="0"/>
              <a:t>P</a:t>
            </a:r>
          </a:p>
          <a:p>
            <a:r>
              <a:rPr lang="en-US" sz="2400" dirty="0" smtClean="0"/>
              <a:t>Do </a:t>
            </a:r>
            <a:r>
              <a:rPr lang="en-US" sz="2400" dirty="0"/>
              <a:t>problems such as traveling salesperson and </a:t>
            </a:r>
            <a:r>
              <a:rPr lang="en-US" sz="2400" dirty="0" smtClean="0"/>
              <a:t>0-1 </a:t>
            </a:r>
            <a:r>
              <a:rPr lang="en-US" sz="2400" dirty="0"/>
              <a:t>Knapsack (no polynomial-time algorithm </a:t>
            </a:r>
            <a:r>
              <a:rPr lang="en-US" sz="2400" dirty="0" smtClean="0"/>
              <a:t>has been </a:t>
            </a:r>
            <a:r>
              <a:rPr lang="en-US" sz="2400" dirty="0"/>
              <a:t>found), etc., belong to </a:t>
            </a:r>
            <a:r>
              <a:rPr lang="en-US" sz="2400" i="1" dirty="0"/>
              <a:t>P</a:t>
            </a:r>
            <a:r>
              <a:rPr lang="en-US" sz="2400" dirty="0"/>
              <a:t>?</a:t>
            </a:r>
          </a:p>
          <a:p>
            <a:r>
              <a:rPr lang="en-US" sz="2400" dirty="0" smtClean="0"/>
              <a:t>No </a:t>
            </a:r>
            <a:r>
              <a:rPr lang="en-US" sz="2400" dirty="0"/>
              <a:t>one knows</a:t>
            </a:r>
          </a:p>
          <a:p>
            <a:r>
              <a:rPr lang="en-US" sz="2400" dirty="0" smtClean="0"/>
              <a:t>To </a:t>
            </a:r>
            <a:r>
              <a:rPr lang="en-US" sz="2400" dirty="0"/>
              <a:t>know a decision problem is not in </a:t>
            </a:r>
            <a:r>
              <a:rPr lang="en-US" sz="2400" i="1" dirty="0"/>
              <a:t>P</a:t>
            </a:r>
            <a:r>
              <a:rPr lang="en-US" sz="2400" dirty="0"/>
              <a:t>, it </a:t>
            </a:r>
            <a:r>
              <a:rPr lang="en-US" sz="2400" dirty="0" smtClean="0"/>
              <a:t>must be </a:t>
            </a:r>
            <a:r>
              <a:rPr lang="en-US" sz="2400" dirty="0"/>
              <a:t>proven it is not possible to develop </a:t>
            </a:r>
            <a:r>
              <a:rPr lang="en-US" sz="2400" dirty="0" smtClean="0"/>
              <a:t>a polynomial-time </a:t>
            </a:r>
            <a:r>
              <a:rPr lang="en-US" sz="2400" dirty="0"/>
              <a:t>algorithm to solve it</a:t>
            </a:r>
            <a:endParaRPr lang="el-GR" sz="2400" dirty="0"/>
          </a:p>
        </p:txBody>
      </p:sp>
    </p:spTree>
    <p:extLst>
      <p:ext uri="{BB962C8B-B14F-4D97-AF65-F5344CB8AC3E}">
        <p14:creationId xmlns:p14="http://schemas.microsoft.com/office/powerpoint/2010/main" val="47117123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r>
              <a:rPr lang="en-US" altLang="el-GR" dirty="0" smtClean="0"/>
              <a:t>Class </a:t>
            </a:r>
            <a:r>
              <a:rPr lang="en-US" altLang="el-GR" i="1" dirty="0" smtClean="0"/>
              <a:t>P </a:t>
            </a:r>
            <a:r>
              <a:rPr lang="en-US" altLang="el-GR" dirty="0" smtClean="0"/>
              <a:t>(2)</a:t>
            </a:r>
            <a:endParaRPr lang="el-GR" altLang="el-GR" dirty="0" smtClean="0"/>
          </a:p>
        </p:txBody>
      </p:sp>
      <p:sp>
        <p:nvSpPr>
          <p:cNvPr id="1740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11DD64-FC66-4F2F-9899-110F97719A13}" type="slidenum">
              <a:rPr lang="el-GR" altLang="el-GR" sz="1400" smtClean="0">
                <a:solidFill>
                  <a:srgbClr val="3366CC"/>
                </a:solidFill>
                <a:latin typeface="Arno Pro Caption" pitchFamily="18" charset="0"/>
              </a:rPr>
              <a:pPr eaLnBrk="1" hangingPunct="1"/>
              <a:t>151</a:t>
            </a:fld>
            <a:endParaRPr lang="el-GR" altLang="el-GR" sz="1400" smtClean="0">
              <a:solidFill>
                <a:srgbClr val="3366CC"/>
              </a:solidFill>
              <a:latin typeface="Arno Pro Caption" pitchFamily="18" charset="0"/>
            </a:endParaRPr>
          </a:p>
        </p:txBody>
      </p:sp>
      <p:sp>
        <p:nvSpPr>
          <p:cNvPr id="174085" name="Rectangle 3"/>
          <p:cNvSpPr txBox="1">
            <a:spLocks noChangeArrowheads="1"/>
          </p:cNvSpPr>
          <p:nvPr/>
        </p:nvSpPr>
        <p:spPr bwMode="auto">
          <a:xfrm>
            <a:off x="609600" y="1143000"/>
            <a:ext cx="8066088"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 typeface="Monotype Sorts"/>
              <a:buNone/>
            </a:pPr>
            <a:r>
              <a:rPr lang="en-US" altLang="el-GR" sz="3600" b="1" i="1" u="sng">
                <a:solidFill>
                  <a:srgbClr val="C00000"/>
                </a:solidFill>
                <a:latin typeface="Arno Pro Caption" pitchFamily="18" charset="0"/>
              </a:rPr>
              <a:t>P</a:t>
            </a:r>
            <a:r>
              <a:rPr lang="en-US" altLang="el-GR" sz="2300">
                <a:latin typeface="Arno Pro Caption" pitchFamily="18" charset="0"/>
              </a:rPr>
              <a:t>: the class of decision problems that are solvable in O(</a:t>
            </a:r>
            <a:r>
              <a:rPr lang="en-US" altLang="el-GR" sz="2300" i="1">
                <a:latin typeface="Arno Pro Caption" pitchFamily="18" charset="0"/>
              </a:rPr>
              <a:t>p</a:t>
            </a:r>
            <a:r>
              <a:rPr lang="en-US" altLang="el-GR" sz="2300">
                <a:latin typeface="Arno Pro Caption" pitchFamily="18" charset="0"/>
              </a:rPr>
              <a:t>(</a:t>
            </a:r>
            <a:r>
              <a:rPr lang="en-US" altLang="el-GR" sz="2300" i="1">
                <a:latin typeface="Arno Pro Caption" pitchFamily="18" charset="0"/>
              </a:rPr>
              <a:t>n</a:t>
            </a:r>
            <a:r>
              <a:rPr lang="en-US" altLang="el-GR" sz="2300">
                <a:latin typeface="Arno Pro Caption" pitchFamily="18" charset="0"/>
              </a:rPr>
              <a:t>)) time, where </a:t>
            </a:r>
            <a:r>
              <a:rPr lang="en-US" altLang="el-GR" sz="2300" i="1">
                <a:latin typeface="Arno Pro Caption" pitchFamily="18" charset="0"/>
              </a:rPr>
              <a:t>p</a:t>
            </a:r>
            <a:r>
              <a:rPr lang="en-US" altLang="el-GR" sz="2300">
                <a:latin typeface="Arno Pro Caption" pitchFamily="18" charset="0"/>
              </a:rPr>
              <a:t>(</a:t>
            </a:r>
            <a:r>
              <a:rPr lang="en-US" altLang="el-GR" sz="2300" i="1">
                <a:latin typeface="Arno Pro Caption" pitchFamily="18" charset="0"/>
              </a:rPr>
              <a:t>n</a:t>
            </a:r>
            <a:r>
              <a:rPr lang="en-US" altLang="el-GR" sz="2300">
                <a:latin typeface="Arno Pro Caption" pitchFamily="18" charset="0"/>
              </a:rPr>
              <a:t>) is a polynomial of problem’s input size </a:t>
            </a:r>
            <a:r>
              <a:rPr lang="en-US" altLang="el-GR" sz="2300" i="1">
                <a:latin typeface="Arno Pro Caption" pitchFamily="18" charset="0"/>
              </a:rPr>
              <a:t>n</a:t>
            </a:r>
            <a:endParaRPr lang="en-US" altLang="el-GR" sz="2300">
              <a:latin typeface="Arno Pro Caption" pitchFamily="18" charset="0"/>
            </a:endParaRPr>
          </a:p>
          <a:p>
            <a:pPr>
              <a:spcBef>
                <a:spcPct val="20000"/>
              </a:spcBef>
              <a:buFont typeface="Monotype Sorts"/>
              <a:buNone/>
            </a:pPr>
            <a:endParaRPr lang="en-US" altLang="el-GR" sz="2300">
              <a:latin typeface="Arno Pro Caption" pitchFamily="18" charset="0"/>
            </a:endParaRPr>
          </a:p>
          <a:p>
            <a:pPr>
              <a:spcBef>
                <a:spcPct val="20000"/>
              </a:spcBef>
              <a:buFont typeface="Monotype Sorts"/>
              <a:buNone/>
            </a:pPr>
            <a:r>
              <a:rPr lang="en-US" altLang="el-GR" sz="2300">
                <a:latin typeface="Arno Pro Caption" pitchFamily="18" charset="0"/>
              </a:rPr>
              <a:t>Examples:</a:t>
            </a:r>
          </a:p>
          <a:p>
            <a:pPr>
              <a:spcBef>
                <a:spcPct val="20000"/>
              </a:spcBef>
              <a:buFontTx/>
              <a:buChar char="•"/>
            </a:pPr>
            <a:r>
              <a:rPr lang="en-US" altLang="el-GR" sz="2300">
                <a:latin typeface="Arno Pro Caption" pitchFamily="18" charset="0"/>
              </a:rPr>
              <a:t>searching</a:t>
            </a:r>
          </a:p>
          <a:p>
            <a:pPr>
              <a:spcBef>
                <a:spcPct val="20000"/>
              </a:spcBef>
              <a:buFontTx/>
              <a:buChar char="•"/>
            </a:pPr>
            <a:r>
              <a:rPr lang="en-US" altLang="el-GR" sz="2300">
                <a:latin typeface="Arno Pro Caption" pitchFamily="18" charset="0"/>
              </a:rPr>
              <a:t>element uniqueness</a:t>
            </a:r>
          </a:p>
          <a:p>
            <a:pPr>
              <a:spcBef>
                <a:spcPct val="20000"/>
              </a:spcBef>
              <a:buFontTx/>
              <a:buChar char="•"/>
            </a:pPr>
            <a:r>
              <a:rPr lang="en-US" altLang="el-GR" sz="2300">
                <a:latin typeface="Arno Pro Caption" pitchFamily="18" charset="0"/>
              </a:rPr>
              <a:t>graph connectivity </a:t>
            </a:r>
          </a:p>
          <a:p>
            <a:pPr>
              <a:spcBef>
                <a:spcPct val="20000"/>
              </a:spcBef>
              <a:buFontTx/>
              <a:buChar char="•"/>
            </a:pPr>
            <a:r>
              <a:rPr lang="en-US" altLang="el-GR" sz="2300">
                <a:latin typeface="Arno Pro Caption" pitchFamily="18" charset="0"/>
              </a:rPr>
              <a:t>graph acyclicity</a:t>
            </a:r>
          </a:p>
          <a:p>
            <a:pPr>
              <a:spcBef>
                <a:spcPct val="20000"/>
              </a:spcBef>
              <a:buFontTx/>
              <a:buChar char="•"/>
            </a:pPr>
            <a:r>
              <a:rPr lang="en-US" altLang="el-GR" sz="2300">
                <a:latin typeface="Arno Pro Caption" pitchFamily="18" charset="0"/>
              </a:rPr>
              <a:t>primality testing</a:t>
            </a:r>
          </a:p>
        </p:txBody>
      </p:sp>
    </p:spTree>
    <p:extLst>
      <p:ext uri="{BB962C8B-B14F-4D97-AF65-F5344CB8AC3E}">
        <p14:creationId xmlns:p14="http://schemas.microsoft.com/office/powerpoint/2010/main" val="122705213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US" altLang="el-GR" smtClean="0"/>
              <a:t>Class </a:t>
            </a:r>
            <a:r>
              <a:rPr lang="en-US" altLang="el-GR" i="1" smtClean="0"/>
              <a:t>NP</a:t>
            </a:r>
            <a:endParaRPr lang="el-GR" altLang="el-GR" smtClean="0"/>
          </a:p>
        </p:txBody>
      </p:sp>
      <p:sp>
        <p:nvSpPr>
          <p:cNvPr id="1751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98F49B-8002-460E-863E-4C37A17E7A0C}" type="slidenum">
              <a:rPr lang="el-GR" altLang="el-GR" sz="1400" smtClean="0">
                <a:solidFill>
                  <a:srgbClr val="3366CC"/>
                </a:solidFill>
                <a:latin typeface="Arno Pro Caption" pitchFamily="18" charset="0"/>
              </a:rPr>
              <a:pPr eaLnBrk="1" hangingPunct="1"/>
              <a:t>152</a:t>
            </a:fld>
            <a:endParaRPr lang="el-GR" altLang="el-GR" sz="1400" smtClean="0">
              <a:solidFill>
                <a:srgbClr val="3366CC"/>
              </a:solidFill>
              <a:latin typeface="Arno Pro Caption" pitchFamily="18" charset="0"/>
            </a:endParaRPr>
          </a:p>
        </p:txBody>
      </p:sp>
      <p:sp>
        <p:nvSpPr>
          <p:cNvPr id="175109" name="Rectangle 3"/>
          <p:cNvSpPr txBox="1">
            <a:spLocks noChangeArrowheads="1"/>
          </p:cNvSpPr>
          <p:nvPr/>
        </p:nvSpPr>
        <p:spPr bwMode="auto">
          <a:xfrm>
            <a:off x="250825" y="836613"/>
            <a:ext cx="85344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Font typeface="Monotype Sorts"/>
              <a:buNone/>
            </a:pPr>
            <a:r>
              <a:rPr lang="en-US" altLang="el-GR" sz="3200" b="1" i="1" u="sng" dirty="0">
                <a:solidFill>
                  <a:srgbClr val="C00000"/>
                </a:solidFill>
                <a:latin typeface="Arno Pro Caption" pitchFamily="18" charset="0"/>
              </a:rPr>
              <a:t>NP</a:t>
            </a:r>
            <a:r>
              <a:rPr lang="en-US" altLang="el-GR" sz="2300" dirty="0">
                <a:latin typeface="Arno Pro Caption" pitchFamily="18" charset="0"/>
              </a:rPr>
              <a:t> (</a:t>
            </a:r>
            <a:r>
              <a:rPr lang="en-US" altLang="el-GR" sz="2300" i="1" u="sng" dirty="0" smtClean="0">
                <a:latin typeface="Arno Pro Caption" pitchFamily="18" charset="0"/>
              </a:rPr>
              <a:t>non-deterministic </a:t>
            </a:r>
            <a:r>
              <a:rPr lang="en-US" altLang="el-GR" sz="2300" i="1" u="sng" dirty="0">
                <a:latin typeface="Arno Pro Caption" pitchFamily="18" charset="0"/>
              </a:rPr>
              <a:t>polynomial</a:t>
            </a:r>
            <a:r>
              <a:rPr lang="en-US" altLang="el-GR" sz="2300" dirty="0">
                <a:latin typeface="Arno Pro Caption" pitchFamily="18" charset="0"/>
              </a:rPr>
              <a:t>): class of decision problems whose proposed solutions can be verified in polynomial time = solvable  by a </a:t>
            </a:r>
            <a:r>
              <a:rPr lang="en-US" altLang="el-GR" sz="2300" i="1" dirty="0">
                <a:latin typeface="Arno Pro Caption" pitchFamily="18" charset="0"/>
              </a:rPr>
              <a:t>nondeterministic</a:t>
            </a:r>
            <a:r>
              <a:rPr lang="en-US" altLang="el-GR" sz="2300" dirty="0">
                <a:latin typeface="Arno Pro Caption" pitchFamily="18" charset="0"/>
              </a:rPr>
              <a:t> </a:t>
            </a:r>
            <a:r>
              <a:rPr lang="en-US" altLang="el-GR" sz="2300" i="1" dirty="0">
                <a:latin typeface="Arno Pro Caption" pitchFamily="18" charset="0"/>
              </a:rPr>
              <a:t>polynomial algorithm</a:t>
            </a:r>
            <a:endParaRPr lang="en-US" altLang="el-GR" sz="2300" dirty="0">
              <a:latin typeface="Arno Pro Caption" pitchFamily="18" charset="0"/>
            </a:endParaRPr>
          </a:p>
          <a:p>
            <a:pPr>
              <a:lnSpc>
                <a:spcPct val="90000"/>
              </a:lnSpc>
              <a:spcBef>
                <a:spcPct val="20000"/>
              </a:spcBef>
              <a:buFontTx/>
              <a:buChar char="•"/>
            </a:pPr>
            <a:endParaRPr lang="en-US" altLang="el-GR" sz="2300" dirty="0">
              <a:latin typeface="Arno Pro Caption" pitchFamily="18" charset="0"/>
            </a:endParaRPr>
          </a:p>
          <a:p>
            <a:pPr>
              <a:lnSpc>
                <a:spcPct val="90000"/>
              </a:lnSpc>
              <a:spcBef>
                <a:spcPct val="20000"/>
              </a:spcBef>
              <a:buFont typeface="Monotype Sorts"/>
              <a:buNone/>
            </a:pPr>
            <a:r>
              <a:rPr lang="en-US" altLang="el-GR" sz="2300" dirty="0">
                <a:latin typeface="Arno Pro Caption" pitchFamily="18" charset="0"/>
              </a:rPr>
              <a:t>A </a:t>
            </a:r>
            <a:r>
              <a:rPr lang="en-US" altLang="el-GR" sz="2300" i="1" u="sng" dirty="0" smtClean="0">
                <a:latin typeface="Arno Pro Caption" pitchFamily="18" charset="0"/>
              </a:rPr>
              <a:t>non-deterministic </a:t>
            </a:r>
            <a:r>
              <a:rPr lang="en-US" altLang="el-GR" sz="2300" i="1" u="sng" dirty="0">
                <a:latin typeface="Arno Pro Caption" pitchFamily="18" charset="0"/>
              </a:rPr>
              <a:t>polynomial algorithm</a:t>
            </a:r>
            <a:r>
              <a:rPr lang="en-US" altLang="el-GR" sz="2300" dirty="0">
                <a:latin typeface="Arno Pro Caption" pitchFamily="18" charset="0"/>
              </a:rPr>
              <a:t> is an abstract two-stage procedure that:</a:t>
            </a:r>
          </a:p>
          <a:p>
            <a:pPr>
              <a:lnSpc>
                <a:spcPct val="90000"/>
              </a:lnSpc>
              <a:spcBef>
                <a:spcPct val="20000"/>
              </a:spcBef>
              <a:buFontTx/>
              <a:buChar char="•"/>
            </a:pPr>
            <a:r>
              <a:rPr lang="en-US" altLang="el-GR" sz="2300" dirty="0">
                <a:latin typeface="Arno Pro Caption" pitchFamily="18" charset="0"/>
              </a:rPr>
              <a:t>generates a </a:t>
            </a:r>
            <a:r>
              <a:rPr lang="en-US" altLang="el-GR" sz="2300" b="1" dirty="0">
                <a:solidFill>
                  <a:srgbClr val="C00000"/>
                </a:solidFill>
                <a:latin typeface="Arno Pro Caption" pitchFamily="18" charset="0"/>
              </a:rPr>
              <a:t>solution</a:t>
            </a:r>
            <a:r>
              <a:rPr lang="en-US" altLang="el-GR" sz="2300" dirty="0">
                <a:latin typeface="Arno Pro Caption" pitchFamily="18" charset="0"/>
              </a:rPr>
              <a:t> of the problem (on some input) by </a:t>
            </a:r>
            <a:r>
              <a:rPr lang="en-US" altLang="el-GR" sz="2300" b="1" dirty="0">
                <a:solidFill>
                  <a:srgbClr val="C00000"/>
                </a:solidFill>
                <a:latin typeface="Arno Pro Caption" pitchFamily="18" charset="0"/>
              </a:rPr>
              <a:t>guessing</a:t>
            </a:r>
          </a:p>
          <a:p>
            <a:pPr>
              <a:lnSpc>
                <a:spcPct val="90000"/>
              </a:lnSpc>
              <a:spcBef>
                <a:spcPct val="20000"/>
              </a:spcBef>
              <a:buFontTx/>
              <a:buChar char="•"/>
            </a:pPr>
            <a:r>
              <a:rPr lang="en-US" altLang="el-GR" sz="2300" dirty="0">
                <a:latin typeface="Arno Pro Caption" pitchFamily="18" charset="0"/>
              </a:rPr>
              <a:t>checks whether this solution is correct in polynomial time</a:t>
            </a:r>
          </a:p>
          <a:p>
            <a:pPr>
              <a:lnSpc>
                <a:spcPct val="90000"/>
              </a:lnSpc>
              <a:spcBef>
                <a:spcPct val="20000"/>
              </a:spcBef>
              <a:buFont typeface="Monotype Sorts"/>
              <a:buNone/>
            </a:pPr>
            <a:r>
              <a:rPr lang="en-US" altLang="el-GR" sz="2300" dirty="0">
                <a:latin typeface="Arno Pro Caption" pitchFamily="18" charset="0"/>
              </a:rPr>
              <a:t>By definition, it solves the problem if it’s capable of generating and verifying a solution on one of its tries  </a:t>
            </a:r>
          </a:p>
          <a:p>
            <a:pPr>
              <a:lnSpc>
                <a:spcPct val="90000"/>
              </a:lnSpc>
              <a:spcBef>
                <a:spcPct val="20000"/>
              </a:spcBef>
              <a:buFontTx/>
              <a:buChar char="•"/>
            </a:pPr>
            <a:endParaRPr lang="en-US" altLang="el-GR" sz="2300" dirty="0">
              <a:latin typeface="Arno Pro Caption" pitchFamily="18" charset="0"/>
            </a:endParaRPr>
          </a:p>
          <a:p>
            <a:pPr>
              <a:lnSpc>
                <a:spcPct val="90000"/>
              </a:lnSpc>
              <a:spcBef>
                <a:spcPct val="20000"/>
              </a:spcBef>
              <a:buFont typeface="Monotype Sorts"/>
              <a:buNone/>
            </a:pPr>
            <a:r>
              <a:rPr lang="en-US" altLang="el-GR" sz="2300" dirty="0">
                <a:latin typeface="Arno Pro Caption" pitchFamily="18" charset="0"/>
              </a:rPr>
              <a:t>Why this definition?</a:t>
            </a:r>
          </a:p>
          <a:p>
            <a:pPr>
              <a:lnSpc>
                <a:spcPct val="90000"/>
              </a:lnSpc>
              <a:spcBef>
                <a:spcPct val="20000"/>
              </a:spcBef>
              <a:buFontTx/>
              <a:buChar char="•"/>
            </a:pPr>
            <a:r>
              <a:rPr lang="en-US" altLang="el-GR" sz="2300" dirty="0">
                <a:latin typeface="Arno Pro Caption" pitchFamily="18" charset="0"/>
              </a:rPr>
              <a:t>led to development of the rich theory called “computational complexity”</a:t>
            </a:r>
          </a:p>
        </p:txBody>
      </p:sp>
      <p:sp>
        <p:nvSpPr>
          <p:cNvPr id="175110" name="TextBox 5"/>
          <p:cNvSpPr txBox="1">
            <a:spLocks noChangeArrowheads="1"/>
          </p:cNvSpPr>
          <p:nvPr/>
        </p:nvSpPr>
        <p:spPr bwMode="auto">
          <a:xfrm>
            <a:off x="3348038" y="5805488"/>
            <a:ext cx="4752975" cy="400050"/>
          </a:xfrm>
          <a:prstGeom prst="rect">
            <a:avLst/>
          </a:prstGeom>
          <a:solidFill>
            <a:srgbClr val="FFFF00"/>
          </a:solidFill>
          <a:ln w="57150">
            <a:solidFill>
              <a:srgbClr val="C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2000" b="1">
                <a:solidFill>
                  <a:srgbClr val="0000FF"/>
                </a:solidFill>
                <a:latin typeface="Arno Pro Caption" pitchFamily="18" charset="0"/>
              </a:rPr>
              <a:t>Big (million dollar) question:  </a:t>
            </a:r>
            <a:r>
              <a:rPr lang="en-US" altLang="el-GR" sz="2000" b="1" i="1">
                <a:solidFill>
                  <a:srgbClr val="0000FF"/>
                </a:solidFill>
                <a:latin typeface="Arno Pro Caption" pitchFamily="18" charset="0"/>
              </a:rPr>
              <a:t>P</a:t>
            </a:r>
            <a:r>
              <a:rPr lang="en-US" altLang="el-GR" sz="2000" b="1">
                <a:solidFill>
                  <a:srgbClr val="0000FF"/>
                </a:solidFill>
                <a:latin typeface="Arno Pro Caption" pitchFamily="18" charset="0"/>
              </a:rPr>
              <a:t> = </a:t>
            </a:r>
            <a:r>
              <a:rPr lang="en-US" altLang="el-GR" sz="2000" b="1" i="1">
                <a:solidFill>
                  <a:srgbClr val="0000FF"/>
                </a:solidFill>
                <a:latin typeface="Arno Pro Caption" pitchFamily="18" charset="0"/>
              </a:rPr>
              <a:t>NP </a:t>
            </a:r>
            <a:r>
              <a:rPr lang="en-US" altLang="el-GR" sz="2000" b="1">
                <a:solidFill>
                  <a:srgbClr val="0000FF"/>
                </a:solidFill>
                <a:latin typeface="Arno Pro Caption" pitchFamily="18" charset="0"/>
              </a:rPr>
              <a:t>?</a:t>
            </a:r>
            <a:endParaRPr lang="el-GR" altLang="el-GR"/>
          </a:p>
        </p:txBody>
      </p:sp>
    </p:spTree>
    <p:extLst>
      <p:ext uri="{BB962C8B-B14F-4D97-AF65-F5344CB8AC3E}">
        <p14:creationId xmlns:p14="http://schemas.microsoft.com/office/powerpoint/2010/main" val="234543402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25F98E-64C5-4068-98A3-8AC71B0C21ED}" type="slidenum">
              <a:rPr lang="el-GR" altLang="el-GR" sz="1400" smtClean="0">
                <a:solidFill>
                  <a:srgbClr val="3366CC"/>
                </a:solidFill>
                <a:latin typeface="Arno Pro Caption" pitchFamily="18" charset="0"/>
              </a:rPr>
              <a:pPr eaLnBrk="1" hangingPunct="1"/>
              <a:t>153</a:t>
            </a:fld>
            <a:endParaRPr lang="el-GR" altLang="el-GR" sz="1400" smtClean="0">
              <a:solidFill>
                <a:srgbClr val="3366CC"/>
              </a:solidFill>
              <a:latin typeface="Arno Pro Caption" pitchFamily="18" charset="0"/>
            </a:endParaRPr>
          </a:p>
        </p:txBody>
      </p:sp>
      <p:sp>
        <p:nvSpPr>
          <p:cNvPr id="135172" name="Rectangle 2"/>
          <p:cNvSpPr>
            <a:spLocks noGrp="1" noChangeArrowheads="1"/>
          </p:cNvSpPr>
          <p:nvPr>
            <p:ph type="title"/>
          </p:nvPr>
        </p:nvSpPr>
        <p:spPr/>
        <p:txBody>
          <a:bodyPr/>
          <a:lstStyle/>
          <a:p>
            <a:pPr eaLnBrk="1" hangingPunct="1"/>
            <a:r>
              <a:rPr lang="el-GR" altLang="el-GR" smtClean="0"/>
              <a:t>Προβλήματα πολυωνυμικού χρόνου</a:t>
            </a:r>
            <a:endParaRPr lang="en-US" altLang="el-GR" smtClean="0"/>
          </a:p>
        </p:txBody>
      </p:sp>
      <p:sp>
        <p:nvSpPr>
          <p:cNvPr id="135173" name="Rectangle 3"/>
          <p:cNvSpPr>
            <a:spLocks noGrp="1" noChangeArrowheads="1"/>
          </p:cNvSpPr>
          <p:nvPr>
            <p:ph type="body" idx="1"/>
          </p:nvPr>
        </p:nvSpPr>
        <p:spPr/>
        <p:txBody>
          <a:bodyPr/>
          <a:lstStyle/>
          <a:p>
            <a:pPr eaLnBrk="1" hangingPunct="1">
              <a:lnSpc>
                <a:spcPct val="120000"/>
              </a:lnSpc>
            </a:pPr>
            <a:r>
              <a:rPr lang="el-GR" altLang="el-GR" dirty="0" smtClean="0"/>
              <a:t>Ταξινόμηση</a:t>
            </a:r>
          </a:p>
          <a:p>
            <a:pPr eaLnBrk="1" hangingPunct="1">
              <a:lnSpc>
                <a:spcPct val="120000"/>
              </a:lnSpc>
            </a:pPr>
            <a:r>
              <a:rPr lang="el-GR" altLang="el-GR" dirty="0" smtClean="0"/>
              <a:t>Γραμμικός προγραμματισμός (μέθοδος </a:t>
            </a:r>
            <a:r>
              <a:rPr lang="en-US" altLang="el-GR" dirty="0" smtClean="0"/>
              <a:t>Simplex!!!!!)</a:t>
            </a:r>
            <a:endParaRPr lang="el-GR" altLang="el-GR" dirty="0" smtClean="0"/>
          </a:p>
          <a:p>
            <a:pPr eaLnBrk="1" hangingPunct="1">
              <a:lnSpc>
                <a:spcPct val="120000"/>
              </a:lnSpc>
            </a:pPr>
            <a:r>
              <a:rPr lang="el-GR" altLang="el-GR" dirty="0" smtClean="0"/>
              <a:t>Ελάχιστο δένδρο ζεύξης (</a:t>
            </a:r>
            <a:r>
              <a:rPr lang="en-US" altLang="el-GR" dirty="0" smtClean="0"/>
              <a:t>minimum spanning tree) – </a:t>
            </a:r>
            <a:r>
              <a:rPr lang="el-GR" altLang="el-GR" dirty="0" smtClean="0"/>
              <a:t> η εύρεση ενός δένδρου που περιλαμβάνει όλες τις κορυφές του γραφήματος με το ελάχιστο άθροισμα βαρών στις ακμές.</a:t>
            </a:r>
            <a:endParaRPr lang="en-US" altLang="el-GR" dirty="0" smtClean="0"/>
          </a:p>
        </p:txBody>
      </p:sp>
    </p:spTree>
    <p:extLst>
      <p:ext uri="{BB962C8B-B14F-4D97-AF65-F5344CB8AC3E}">
        <p14:creationId xmlns:p14="http://schemas.microsoft.com/office/powerpoint/2010/main" val="1179631812"/>
      </p:ext>
    </p:ext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2"/>
          <a:stretch>
            <a:fillRect/>
          </a:stretch>
        </p:blipFill>
        <p:spPr>
          <a:xfrm>
            <a:off x="439671" y="828602"/>
            <a:ext cx="8010838" cy="1188823"/>
          </a:xfrm>
          <a:prstGeom prst="rect">
            <a:avLst/>
          </a:prstGeom>
        </p:spPr>
      </p:pic>
      <p:sp>
        <p:nvSpPr>
          <p:cNvPr id="2" name="Τίτλος 1"/>
          <p:cNvSpPr>
            <a:spLocks noGrp="1"/>
          </p:cNvSpPr>
          <p:nvPr>
            <p:ph type="title"/>
          </p:nvPr>
        </p:nvSpPr>
        <p:spPr>
          <a:xfrm>
            <a:off x="304800" y="304800"/>
            <a:ext cx="8458200" cy="523802"/>
          </a:xfrm>
        </p:spPr>
        <p:txBody>
          <a:bodyPr/>
          <a:lstStyle/>
          <a:p>
            <a:r>
              <a:rPr lang="en-US" spc="-99" dirty="0"/>
              <a:t>Example: shortest </a:t>
            </a:r>
            <a:r>
              <a:rPr lang="en-US" spc="-69" dirty="0" smtClean="0"/>
              <a:t>path p</a:t>
            </a:r>
            <a:r>
              <a:rPr lang="en-US" spc="-119" dirty="0" smtClean="0"/>
              <a:t>roblem</a:t>
            </a:r>
            <a:endParaRPr lang="el-GR" dirty="0"/>
          </a:p>
        </p:txBody>
      </p:sp>
      <p:sp>
        <p:nvSpPr>
          <p:cNvPr id="3" name="Θέση αριθμού διαφάνειας 2"/>
          <p:cNvSpPr>
            <a:spLocks noGrp="1"/>
          </p:cNvSpPr>
          <p:nvPr>
            <p:ph type="sldNum" sz="quarter" idx="12"/>
          </p:nvPr>
        </p:nvSpPr>
        <p:spPr/>
        <p:txBody>
          <a:bodyPr/>
          <a:lstStyle/>
          <a:p>
            <a:fld id="{3BD0896E-602A-494F-99CF-AC1BD90019B0}" type="slidenum">
              <a:rPr lang="en-GB" smtClean="0"/>
              <a:pPr/>
              <a:t>154</a:t>
            </a:fld>
            <a:endParaRPr lang="en-GB"/>
          </a:p>
        </p:txBody>
      </p:sp>
      <p:sp>
        <p:nvSpPr>
          <p:cNvPr id="6" name="object 16"/>
          <p:cNvSpPr txBox="1"/>
          <p:nvPr/>
        </p:nvSpPr>
        <p:spPr>
          <a:xfrm>
            <a:off x="691749" y="788601"/>
            <a:ext cx="7830497" cy="1168506"/>
          </a:xfrm>
          <a:prstGeom prst="rect">
            <a:avLst/>
          </a:prstGeom>
        </p:spPr>
        <p:txBody>
          <a:bodyPr vert="horz" wrap="square" lIns="0" tIns="84309" rIns="0" bIns="0" rtlCol="0">
            <a:spAutoFit/>
          </a:bodyPr>
          <a:lstStyle/>
          <a:p>
            <a:pPr marL="25168">
              <a:spcBef>
                <a:spcPts val="664"/>
              </a:spcBef>
            </a:pPr>
            <a:r>
              <a:rPr sz="2180" spc="69" dirty="0">
                <a:solidFill>
                  <a:srgbClr val="04064C"/>
                </a:solidFill>
                <a:latin typeface="Arno Pro Caption" panose="02020502040506020403" pitchFamily="18" charset="0"/>
                <a:cs typeface="Tahoma"/>
              </a:rPr>
              <a:t>SHORTEST</a:t>
            </a:r>
            <a:r>
              <a:rPr sz="2180" spc="30" dirty="0">
                <a:solidFill>
                  <a:srgbClr val="04064C"/>
                </a:solidFill>
                <a:latin typeface="Arno Pro Caption" panose="02020502040506020403" pitchFamily="18" charset="0"/>
                <a:cs typeface="Tahoma"/>
              </a:rPr>
              <a:t> </a:t>
            </a:r>
            <a:r>
              <a:rPr sz="2180" spc="50" dirty="0">
                <a:solidFill>
                  <a:srgbClr val="04064C"/>
                </a:solidFill>
                <a:latin typeface="Arno Pro Caption" panose="02020502040506020403" pitchFamily="18" charset="0"/>
                <a:cs typeface="Tahoma"/>
              </a:rPr>
              <a:t>PATH</a:t>
            </a:r>
            <a:endParaRPr sz="2180" dirty="0">
              <a:latin typeface="Arno Pro Caption" panose="02020502040506020403" pitchFamily="18" charset="0"/>
              <a:cs typeface="Tahoma"/>
            </a:endParaRPr>
          </a:p>
          <a:p>
            <a:pPr marL="25168">
              <a:spcBef>
                <a:spcPts val="466"/>
              </a:spcBef>
            </a:pPr>
            <a:r>
              <a:rPr sz="2180" spc="-89" dirty="0">
                <a:latin typeface="Arno Pro Caption" panose="02020502040506020403" pitchFamily="18" charset="0"/>
                <a:cs typeface="Tahoma"/>
              </a:rPr>
              <a:t>Given </a:t>
            </a:r>
            <a:r>
              <a:rPr sz="2180" spc="-109" dirty="0">
                <a:latin typeface="Arno Pro Caption" panose="02020502040506020403" pitchFamily="18" charset="0"/>
                <a:cs typeface="Tahoma"/>
              </a:rPr>
              <a:t>a weighted </a:t>
            </a:r>
            <a:r>
              <a:rPr sz="2180" spc="-99" dirty="0">
                <a:latin typeface="Arno Pro Caption" panose="02020502040506020403" pitchFamily="18" charset="0"/>
                <a:cs typeface="Tahoma"/>
              </a:rPr>
              <a:t>graph and </a:t>
            </a:r>
            <a:r>
              <a:rPr sz="2180" spc="-119" dirty="0">
                <a:latin typeface="Arno Pro Caption" panose="02020502040506020403" pitchFamily="18" charset="0"/>
                <a:cs typeface="Tahoma"/>
              </a:rPr>
              <a:t>two </a:t>
            </a:r>
            <a:r>
              <a:rPr sz="2180" spc="-89" dirty="0">
                <a:latin typeface="Arno Pro Caption" panose="02020502040506020403" pitchFamily="18" charset="0"/>
                <a:cs typeface="Tahoma"/>
              </a:rPr>
              <a:t>vertices </a:t>
            </a:r>
            <a:r>
              <a:rPr sz="2180" i="1" spc="50" dirty="0">
                <a:solidFill>
                  <a:srgbClr val="0000FF"/>
                </a:solidFill>
                <a:latin typeface="Arno Pro Caption" panose="02020502040506020403" pitchFamily="18" charset="0"/>
                <a:cs typeface="Trebuchet MS"/>
              </a:rPr>
              <a:t>s</a:t>
            </a:r>
            <a:r>
              <a:rPr sz="2180" i="1" spc="50" dirty="0">
                <a:solidFill>
                  <a:srgbClr val="0000FF"/>
                </a:solidFill>
                <a:latin typeface="Arno Pro Caption" panose="02020502040506020403" pitchFamily="18" charset="0"/>
                <a:cs typeface="Arial"/>
              </a:rPr>
              <a:t>, </a:t>
            </a:r>
            <a:r>
              <a:rPr sz="2180" i="1" spc="-30" dirty="0">
                <a:solidFill>
                  <a:srgbClr val="0000FF"/>
                </a:solidFill>
                <a:latin typeface="Arno Pro Caption" panose="02020502040506020403" pitchFamily="18" charset="0"/>
                <a:cs typeface="Trebuchet MS"/>
              </a:rPr>
              <a:t>t</a:t>
            </a:r>
            <a:r>
              <a:rPr sz="2180" spc="-30" dirty="0">
                <a:latin typeface="Arno Pro Caption" panose="02020502040506020403" pitchFamily="18" charset="0"/>
                <a:cs typeface="Tahoma"/>
              </a:rPr>
              <a:t>, </a:t>
            </a:r>
            <a:r>
              <a:rPr sz="2180" spc="-59" dirty="0">
                <a:latin typeface="Arno Pro Caption" panose="02020502040506020403" pitchFamily="18" charset="0"/>
                <a:cs typeface="Tahoma"/>
              </a:rPr>
              <a:t>find </a:t>
            </a:r>
            <a:r>
              <a:rPr sz="2180" spc="-109" dirty="0">
                <a:latin typeface="Arno Pro Caption" panose="02020502040506020403" pitchFamily="18" charset="0"/>
                <a:cs typeface="Tahoma"/>
              </a:rPr>
              <a:t>a</a:t>
            </a:r>
            <a:r>
              <a:rPr sz="2180" spc="69" dirty="0">
                <a:latin typeface="Arno Pro Caption" panose="02020502040506020403" pitchFamily="18" charset="0"/>
                <a:cs typeface="Tahoma"/>
              </a:rPr>
              <a:t> </a:t>
            </a:r>
            <a:r>
              <a:rPr sz="2180" i="1" spc="-129" dirty="0">
                <a:latin typeface="Arno Pro Caption" panose="02020502040506020403" pitchFamily="18" charset="0"/>
                <a:cs typeface="Trebuchet MS"/>
              </a:rPr>
              <a:t>shortest </a:t>
            </a:r>
            <a:r>
              <a:rPr sz="2180" i="1" spc="-119" dirty="0">
                <a:latin typeface="Arno Pro Caption" panose="02020502040506020403" pitchFamily="18" charset="0"/>
                <a:cs typeface="Trebuchet MS"/>
              </a:rPr>
              <a:t>path</a:t>
            </a:r>
            <a:endParaRPr sz="2180" dirty="0">
              <a:latin typeface="Arno Pro Caption" panose="02020502040506020403" pitchFamily="18" charset="0"/>
              <a:cs typeface="Trebuchet MS"/>
            </a:endParaRPr>
          </a:p>
          <a:p>
            <a:pPr marL="25168">
              <a:spcBef>
                <a:spcPts val="69"/>
              </a:spcBef>
            </a:pPr>
            <a:r>
              <a:rPr sz="2180" spc="-139" dirty="0">
                <a:latin typeface="Arno Pro Caption" panose="02020502040506020403" pitchFamily="18" charset="0"/>
                <a:cs typeface="Tahoma"/>
              </a:rPr>
              <a:t>between </a:t>
            </a:r>
            <a:r>
              <a:rPr sz="2180" i="1" spc="-59" dirty="0">
                <a:solidFill>
                  <a:srgbClr val="0000FF"/>
                </a:solidFill>
                <a:latin typeface="Arno Pro Caption" panose="02020502040506020403" pitchFamily="18" charset="0"/>
                <a:cs typeface="Trebuchet MS"/>
              </a:rPr>
              <a:t>s </a:t>
            </a:r>
            <a:r>
              <a:rPr sz="2180" spc="-99" dirty="0">
                <a:latin typeface="Arno Pro Caption" panose="02020502040506020403" pitchFamily="18" charset="0"/>
                <a:cs typeface="Tahoma"/>
              </a:rPr>
              <a:t>and </a:t>
            </a:r>
            <a:r>
              <a:rPr sz="2180" i="1" spc="-30" dirty="0">
                <a:solidFill>
                  <a:srgbClr val="0000FF"/>
                </a:solidFill>
                <a:latin typeface="Arno Pro Caption" panose="02020502040506020403" pitchFamily="18" charset="0"/>
                <a:cs typeface="Trebuchet MS"/>
              </a:rPr>
              <a:t>t</a:t>
            </a:r>
            <a:r>
              <a:rPr sz="2180" spc="-30" dirty="0">
                <a:latin typeface="Arno Pro Caption" panose="02020502040506020403" pitchFamily="18" charset="0"/>
                <a:cs typeface="Tahoma"/>
              </a:rPr>
              <a:t>.</a:t>
            </a:r>
            <a:endParaRPr sz="2180" dirty="0">
              <a:latin typeface="Arno Pro Caption" panose="02020502040506020403" pitchFamily="18" charset="0"/>
              <a:cs typeface="Tahoma"/>
            </a:endParaRPr>
          </a:p>
        </p:txBody>
      </p:sp>
      <p:sp>
        <p:nvSpPr>
          <p:cNvPr id="7" name="object 17"/>
          <p:cNvSpPr/>
          <p:nvPr/>
        </p:nvSpPr>
        <p:spPr>
          <a:xfrm>
            <a:off x="1716327" y="2077743"/>
            <a:ext cx="5705329" cy="3856961"/>
          </a:xfrm>
          <a:prstGeom prst="rect">
            <a:avLst/>
          </a:prstGeom>
          <a:blipFill>
            <a:blip r:embed="rId3" cstate="print"/>
            <a:stretch>
              <a:fillRect/>
            </a:stretch>
          </a:blipFill>
        </p:spPr>
        <p:txBody>
          <a:bodyPr wrap="square" lIns="0" tIns="0" rIns="0" bIns="0" rtlCol="0"/>
          <a:lstStyle/>
          <a:p>
            <a:endParaRPr sz="4756"/>
          </a:p>
        </p:txBody>
      </p:sp>
      <p:sp>
        <p:nvSpPr>
          <p:cNvPr id="8" name="object 18"/>
          <p:cNvSpPr txBox="1"/>
          <p:nvPr/>
        </p:nvSpPr>
        <p:spPr>
          <a:xfrm>
            <a:off x="692411" y="6137567"/>
            <a:ext cx="7400348" cy="330648"/>
          </a:xfrm>
          <a:prstGeom prst="rect">
            <a:avLst/>
          </a:prstGeom>
        </p:spPr>
        <p:txBody>
          <a:bodyPr vert="horz" wrap="square" lIns="0" tIns="22650" rIns="0" bIns="0" rtlCol="0">
            <a:spAutoFit/>
          </a:bodyPr>
          <a:lstStyle/>
          <a:p>
            <a:pPr marL="25168">
              <a:spcBef>
                <a:spcPts val="178"/>
              </a:spcBef>
            </a:pPr>
            <a:r>
              <a:rPr sz="2000" spc="-59" dirty="0">
                <a:latin typeface="Arno Pro Caption" panose="02020502040506020403" pitchFamily="18" charset="0"/>
                <a:cs typeface="Tahoma"/>
              </a:rPr>
              <a:t>Can</a:t>
            </a:r>
            <a:r>
              <a:rPr sz="2000" spc="30" dirty="0">
                <a:latin typeface="Arno Pro Caption" panose="02020502040506020403" pitchFamily="18" charset="0"/>
                <a:cs typeface="Tahoma"/>
              </a:rPr>
              <a:t> </a:t>
            </a:r>
            <a:r>
              <a:rPr sz="2000" spc="-109" dirty="0">
                <a:latin typeface="Arno Pro Caption" panose="02020502040506020403" pitchFamily="18" charset="0"/>
                <a:cs typeface="Tahoma"/>
              </a:rPr>
              <a:t>be</a:t>
            </a:r>
            <a:r>
              <a:rPr sz="2000" spc="50" dirty="0">
                <a:latin typeface="Arno Pro Caption" panose="02020502040506020403" pitchFamily="18" charset="0"/>
                <a:cs typeface="Tahoma"/>
              </a:rPr>
              <a:t> </a:t>
            </a:r>
            <a:r>
              <a:rPr sz="2000" spc="-109" dirty="0">
                <a:latin typeface="Arno Pro Caption" panose="02020502040506020403" pitchFamily="18" charset="0"/>
                <a:cs typeface="Tahoma"/>
              </a:rPr>
              <a:t>solved</a:t>
            </a:r>
            <a:r>
              <a:rPr sz="2000" spc="50" dirty="0">
                <a:latin typeface="Arno Pro Caption" panose="02020502040506020403" pitchFamily="18" charset="0"/>
                <a:cs typeface="Tahoma"/>
              </a:rPr>
              <a:t> </a:t>
            </a:r>
            <a:r>
              <a:rPr sz="2000" spc="-59" dirty="0">
                <a:latin typeface="Arno Pro Caption" panose="02020502040506020403" pitchFamily="18" charset="0"/>
                <a:cs typeface="Tahoma"/>
              </a:rPr>
              <a:t>efficiently</a:t>
            </a:r>
            <a:r>
              <a:rPr sz="2000" spc="40" dirty="0">
                <a:latin typeface="Arno Pro Caption" panose="02020502040506020403" pitchFamily="18" charset="0"/>
                <a:cs typeface="Tahoma"/>
              </a:rPr>
              <a:t> </a:t>
            </a:r>
            <a:r>
              <a:rPr sz="2000" spc="-69" dirty="0">
                <a:latin typeface="Arno Pro Caption" panose="02020502040506020403" pitchFamily="18" charset="0"/>
                <a:cs typeface="Tahoma"/>
              </a:rPr>
              <a:t>(for</a:t>
            </a:r>
            <a:r>
              <a:rPr sz="2000" spc="50" dirty="0">
                <a:latin typeface="Arno Pro Caption" panose="02020502040506020403" pitchFamily="18" charset="0"/>
                <a:cs typeface="Tahoma"/>
              </a:rPr>
              <a:t> </a:t>
            </a:r>
            <a:r>
              <a:rPr sz="2000" spc="-79" dirty="0">
                <a:latin typeface="Arno Pro Caption" panose="02020502040506020403" pitchFamily="18" charset="0"/>
                <a:cs typeface="Tahoma"/>
              </a:rPr>
              <a:t>instance</a:t>
            </a:r>
            <a:r>
              <a:rPr sz="2000" spc="50" dirty="0">
                <a:latin typeface="Arno Pro Caption" panose="02020502040506020403" pitchFamily="18" charset="0"/>
                <a:cs typeface="Tahoma"/>
              </a:rPr>
              <a:t> </a:t>
            </a:r>
            <a:r>
              <a:rPr sz="2000" spc="-50" dirty="0">
                <a:latin typeface="Arno Pro Caption" panose="02020502040506020403" pitchFamily="18" charset="0"/>
                <a:cs typeface="Tahoma"/>
              </a:rPr>
              <a:t>with</a:t>
            </a:r>
            <a:r>
              <a:rPr sz="2000" spc="40" dirty="0">
                <a:latin typeface="Arno Pro Caption" panose="02020502040506020403" pitchFamily="18" charset="0"/>
                <a:cs typeface="Tahoma"/>
              </a:rPr>
              <a:t> </a:t>
            </a:r>
            <a:r>
              <a:rPr sz="2000" spc="-30" dirty="0">
                <a:latin typeface="Arno Pro Caption" panose="02020502040506020403" pitchFamily="18" charset="0"/>
                <a:cs typeface="Tahoma"/>
              </a:rPr>
              <a:t>Dijkstra’s</a:t>
            </a:r>
            <a:r>
              <a:rPr sz="2000" spc="40" dirty="0">
                <a:latin typeface="Arno Pro Caption" panose="02020502040506020403" pitchFamily="18" charset="0"/>
                <a:cs typeface="Tahoma"/>
              </a:rPr>
              <a:t> </a:t>
            </a:r>
            <a:r>
              <a:rPr sz="2000" spc="-59" dirty="0">
                <a:latin typeface="Arno Pro Caption" panose="02020502040506020403" pitchFamily="18" charset="0"/>
                <a:cs typeface="Tahoma"/>
              </a:rPr>
              <a:t>algorithm)</a:t>
            </a:r>
            <a:endParaRPr sz="2000" dirty="0">
              <a:latin typeface="Arno Pro Caption" panose="02020502040506020403" pitchFamily="18" charset="0"/>
              <a:cs typeface="Tahoma"/>
            </a:endParaRPr>
          </a:p>
        </p:txBody>
      </p:sp>
    </p:spTree>
    <p:extLst>
      <p:ext uri="{BB962C8B-B14F-4D97-AF65-F5344CB8AC3E}">
        <p14:creationId xmlns:p14="http://schemas.microsoft.com/office/powerpoint/2010/main" val="272732490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a:xfrm>
            <a:off x="142875" y="152400"/>
            <a:ext cx="3421063" cy="1404938"/>
          </a:xfrm>
        </p:spPr>
        <p:txBody>
          <a:bodyPr/>
          <a:lstStyle/>
          <a:p>
            <a:pPr eaLnBrk="1" hangingPunct="1"/>
            <a:r>
              <a:rPr lang="el-GR" altLang="el-GR" sz="4000" dirty="0" smtClean="0"/>
              <a:t>Μικρότερη Διαδρομή</a:t>
            </a:r>
          </a:p>
        </p:txBody>
      </p:sp>
      <p:sp>
        <p:nvSpPr>
          <p:cNvPr id="136196" name="Rectangle 6"/>
          <p:cNvSpPr>
            <a:spLocks noGrp="1" noChangeArrowheads="1"/>
          </p:cNvSpPr>
          <p:nvPr>
            <p:ph type="body" idx="1"/>
          </p:nvPr>
        </p:nvSpPr>
        <p:spPr>
          <a:xfrm>
            <a:off x="188913" y="1808163"/>
            <a:ext cx="3482975" cy="4356100"/>
          </a:xfrm>
        </p:spPr>
        <p:txBody>
          <a:bodyPr/>
          <a:lstStyle/>
          <a:p>
            <a:pPr eaLnBrk="1" hangingPunct="1">
              <a:buFont typeface="Wingdings" pitchFamily="2" charset="2"/>
              <a:buNone/>
            </a:pPr>
            <a:r>
              <a:rPr lang="el-GR" altLang="el-GR" dirty="0" smtClean="0"/>
              <a:t>	</a:t>
            </a:r>
            <a:r>
              <a:rPr lang="el-GR" altLang="el-GR" sz="2400" dirty="0" smtClean="0"/>
              <a:t>Βρείτε οικονομικά «γέφυρες» που να συνδέουν όλα τα νησιά</a:t>
            </a:r>
            <a:endParaRPr lang="en-US" altLang="el-GR" sz="2400" dirty="0" smtClean="0"/>
          </a:p>
          <a:p>
            <a:pPr eaLnBrk="1" hangingPunct="1">
              <a:buFont typeface="Wingdings" pitchFamily="2" charset="2"/>
              <a:buNone/>
            </a:pPr>
            <a:endParaRPr lang="en-US" altLang="el-GR" dirty="0" smtClean="0"/>
          </a:p>
          <a:p>
            <a:pPr eaLnBrk="1" hangingPunct="1">
              <a:buFont typeface="Wingdings" pitchFamily="2" charset="2"/>
              <a:buNone/>
            </a:pPr>
            <a:r>
              <a:rPr lang="el-GR" altLang="el-GR" dirty="0" smtClean="0"/>
              <a:t>	Υπάρχει γρήγορη λύση</a:t>
            </a:r>
          </a:p>
        </p:txBody>
      </p:sp>
      <p:pic>
        <p:nvPicPr>
          <p:cNvPr id="136197" name="Picture 11" descr="cyclades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188913"/>
            <a:ext cx="4935233" cy="604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αριθμού διαφάνειας 1"/>
          <p:cNvSpPr>
            <a:spLocks noGrp="1"/>
          </p:cNvSpPr>
          <p:nvPr>
            <p:ph type="sldNum" sz="quarter" idx="11"/>
          </p:nvPr>
        </p:nvSpPr>
        <p:spPr/>
        <p:txBody>
          <a:bodyPr/>
          <a:lstStyle/>
          <a:p>
            <a:pPr>
              <a:defRPr/>
            </a:pPr>
            <a:fld id="{E191D44F-1642-49A5-9BF4-E3DB2AC6629B}" type="slidenum">
              <a:rPr lang="el-GR" smtClean="0"/>
              <a:pPr>
                <a:defRPr/>
              </a:pPr>
              <a:t>155</a:t>
            </a:fld>
            <a:endParaRPr lang="el-GR" dirty="0"/>
          </a:p>
        </p:txBody>
      </p:sp>
    </p:spTree>
    <p:extLst>
      <p:ext uri="{BB962C8B-B14F-4D97-AF65-F5344CB8AC3E}">
        <p14:creationId xmlns:p14="http://schemas.microsoft.com/office/powerpoint/2010/main" val="66679738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 Τίτλος"/>
          <p:cNvSpPr>
            <a:spLocks noGrp="1"/>
          </p:cNvSpPr>
          <p:nvPr>
            <p:ph type="title"/>
          </p:nvPr>
        </p:nvSpPr>
        <p:spPr/>
        <p:txBody>
          <a:bodyPr/>
          <a:lstStyle/>
          <a:p>
            <a:r>
              <a:rPr lang="el-GR" altLang="el-GR" dirty="0" smtClean="0">
                <a:solidFill>
                  <a:srgbClr val="C00000"/>
                </a:solidFill>
              </a:rPr>
              <a:t>Δύσκολα (</a:t>
            </a:r>
            <a:r>
              <a:rPr lang="en-US" altLang="el-GR" dirty="0" smtClean="0">
                <a:solidFill>
                  <a:srgbClr val="C00000"/>
                </a:solidFill>
              </a:rPr>
              <a:t>Hard) </a:t>
            </a:r>
            <a:r>
              <a:rPr lang="el-GR" altLang="el-GR" dirty="0" smtClean="0">
                <a:solidFill>
                  <a:srgbClr val="C00000"/>
                </a:solidFill>
              </a:rPr>
              <a:t>Προβλήματα</a:t>
            </a:r>
          </a:p>
        </p:txBody>
      </p:sp>
      <p:sp>
        <p:nvSpPr>
          <p:cNvPr id="134147" name="2 - Θέση περιεχομένου"/>
          <p:cNvSpPr>
            <a:spLocks noGrp="1"/>
          </p:cNvSpPr>
          <p:nvPr>
            <p:ph idx="1"/>
          </p:nvPr>
        </p:nvSpPr>
        <p:spPr/>
        <p:txBody>
          <a:bodyPr/>
          <a:lstStyle/>
          <a:p>
            <a:pPr eaLnBrk="1" hangingPunct="1">
              <a:lnSpc>
                <a:spcPct val="90000"/>
              </a:lnSpc>
            </a:pPr>
            <a:r>
              <a:rPr lang="el-GR" altLang="el-GR" smtClean="0">
                <a:solidFill>
                  <a:srgbClr val="0000FF"/>
                </a:solidFill>
              </a:rPr>
              <a:t>Εννοιολογικά δύσκολο: </a:t>
            </a:r>
            <a:r>
              <a:rPr lang="el-GR" altLang="el-GR" smtClean="0"/>
              <a:t>δεν έχουμε αλγόριθμο, επειδή δεν καταλαβαίνουμε καλά το πρόβλημα</a:t>
            </a:r>
            <a:r>
              <a:rPr lang="en-US" altLang="el-GR" smtClean="0"/>
              <a:t>.</a:t>
            </a:r>
            <a:endParaRPr lang="el-GR" altLang="el-GR" smtClean="0"/>
          </a:p>
          <a:p>
            <a:pPr eaLnBrk="1" hangingPunct="1">
              <a:lnSpc>
                <a:spcPct val="90000"/>
              </a:lnSpc>
            </a:pPr>
            <a:r>
              <a:rPr lang="el-GR" altLang="el-GR" smtClean="0">
                <a:solidFill>
                  <a:srgbClr val="0000FF"/>
                </a:solidFill>
              </a:rPr>
              <a:t>Αναλυτικά δύσκολο: </a:t>
            </a:r>
            <a:r>
              <a:rPr lang="el-GR" altLang="el-GR" smtClean="0"/>
              <a:t>έχουμε αλγόριθμο που λύνει το πρόβλημα, αλλά δεν μπορούμε να υπολογίσουμε τις επιδόσεις του</a:t>
            </a:r>
            <a:r>
              <a:rPr lang="en-US" altLang="el-GR" smtClean="0"/>
              <a:t>.</a:t>
            </a:r>
            <a:endParaRPr lang="el-GR" altLang="el-GR" smtClean="0"/>
          </a:p>
          <a:p>
            <a:pPr eaLnBrk="1" hangingPunct="1">
              <a:lnSpc>
                <a:spcPct val="90000"/>
              </a:lnSpc>
            </a:pPr>
            <a:r>
              <a:rPr lang="el-GR" altLang="el-GR" smtClean="0">
                <a:solidFill>
                  <a:srgbClr val="0000FF"/>
                </a:solidFill>
              </a:rPr>
              <a:t>Υπολογιστικά δύσκολο: </a:t>
            </a:r>
            <a:r>
              <a:rPr lang="el-GR" altLang="el-GR" smtClean="0"/>
              <a:t>έχουμε αλγόριθμο, αλλά είναι απελπιστικά αργός</a:t>
            </a:r>
            <a:r>
              <a:rPr lang="en-US" altLang="el-GR" smtClean="0"/>
              <a:t>.</a:t>
            </a:r>
            <a:endParaRPr lang="el-GR" altLang="el-GR" smtClean="0"/>
          </a:p>
          <a:p>
            <a:pPr eaLnBrk="1" hangingPunct="1">
              <a:lnSpc>
                <a:spcPct val="90000"/>
              </a:lnSpc>
            </a:pPr>
            <a:r>
              <a:rPr lang="el-GR" altLang="el-GR" smtClean="0">
                <a:solidFill>
                  <a:srgbClr val="0000FF"/>
                </a:solidFill>
              </a:rPr>
              <a:t>Υπολογιστικά άλυτο: </a:t>
            </a:r>
            <a:r>
              <a:rPr lang="el-GR" altLang="el-GR" smtClean="0"/>
              <a:t>δεν υπάρχει αλγόριθμος που να λύνει το πρόβλημα</a:t>
            </a:r>
            <a:r>
              <a:rPr lang="en-US" altLang="el-GR" smtClean="0"/>
              <a:t>.</a:t>
            </a:r>
            <a:endParaRPr lang="el-GR" altLang="el-GR" smtClean="0"/>
          </a:p>
          <a:p>
            <a:endParaRPr lang="el-GR" altLang="el-GR" smtClean="0"/>
          </a:p>
        </p:txBody>
      </p:sp>
      <p:sp>
        <p:nvSpPr>
          <p:cNvPr id="13414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AE2861-092A-4607-837E-041C3A3AD653}" type="slidenum">
              <a:rPr lang="el-GR" altLang="el-GR" sz="1400" smtClean="0">
                <a:solidFill>
                  <a:srgbClr val="3366CC"/>
                </a:solidFill>
                <a:latin typeface="Arno Pro Caption" pitchFamily="18" charset="0"/>
              </a:rPr>
              <a:pPr eaLnBrk="1" hangingPunct="1"/>
              <a:t>156</a:t>
            </a:fld>
            <a:endParaRPr lang="el-GR" altLang="el-GR" sz="1400" smtClean="0">
              <a:solidFill>
                <a:srgbClr val="3366CC"/>
              </a:solidFill>
              <a:latin typeface="Arno Pro Caption" pitchFamily="18" charset="0"/>
            </a:endParaRPr>
          </a:p>
        </p:txBody>
      </p:sp>
    </p:spTree>
    <p:extLst>
      <p:ext uri="{BB962C8B-B14F-4D97-AF65-F5344CB8AC3E}">
        <p14:creationId xmlns:p14="http://schemas.microsoft.com/office/powerpoint/2010/main" val="413909751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26A3E5-BF96-4608-ACC3-E907E40051F3}" type="slidenum">
              <a:rPr lang="el-GR" altLang="el-GR" sz="1400" smtClean="0">
                <a:solidFill>
                  <a:srgbClr val="3366CC"/>
                </a:solidFill>
                <a:latin typeface="Arno Pro Caption" pitchFamily="18" charset="0"/>
              </a:rPr>
              <a:pPr eaLnBrk="1" hangingPunct="1"/>
              <a:t>157</a:t>
            </a:fld>
            <a:endParaRPr lang="el-GR" altLang="el-GR" sz="1400" smtClean="0">
              <a:solidFill>
                <a:srgbClr val="3366CC"/>
              </a:solidFill>
              <a:latin typeface="Arno Pro Caption" pitchFamily="18" charset="0"/>
            </a:endParaRPr>
          </a:p>
        </p:txBody>
      </p:sp>
      <p:sp>
        <p:nvSpPr>
          <p:cNvPr id="138244" name="Rectangle 2"/>
          <p:cNvSpPr>
            <a:spLocks noGrp="1" noChangeArrowheads="1"/>
          </p:cNvSpPr>
          <p:nvPr>
            <p:ph type="title"/>
          </p:nvPr>
        </p:nvSpPr>
        <p:spPr/>
        <p:txBody>
          <a:bodyPr/>
          <a:lstStyle/>
          <a:p>
            <a:pPr eaLnBrk="1" hangingPunct="1"/>
            <a:r>
              <a:rPr lang="el-GR" altLang="el-GR" dirty="0" smtClean="0"/>
              <a:t>Προβλήματα Βελτιστοποίησης Εκθετικού Χρόνου</a:t>
            </a:r>
            <a:r>
              <a:rPr lang="en-US" altLang="el-GR" dirty="0" smtClean="0"/>
              <a:t> (NP-Hard)</a:t>
            </a:r>
          </a:p>
        </p:txBody>
      </p:sp>
      <p:sp>
        <p:nvSpPr>
          <p:cNvPr id="138245" name="Rectangle 3"/>
          <p:cNvSpPr>
            <a:spLocks noGrp="1" noChangeArrowheads="1"/>
          </p:cNvSpPr>
          <p:nvPr>
            <p:ph type="body" idx="1"/>
          </p:nvPr>
        </p:nvSpPr>
        <p:spPr/>
        <p:txBody>
          <a:bodyPr/>
          <a:lstStyle/>
          <a:p>
            <a:pPr marL="533400" indent="-533400" eaLnBrk="1" hangingPunct="1">
              <a:lnSpc>
                <a:spcPct val="90000"/>
              </a:lnSpc>
              <a:buFontTx/>
              <a:buAutoNum type="arabicPeriod"/>
            </a:pPr>
            <a:r>
              <a:rPr lang="el-GR" altLang="el-GR" sz="2400" b="1" dirty="0" smtClean="0"/>
              <a:t>Το πρόβλημα του </a:t>
            </a:r>
            <a:r>
              <a:rPr lang="el-GR" altLang="el-GR" sz="2400" b="1" dirty="0" smtClean="0">
                <a:solidFill>
                  <a:srgbClr val="CC3300"/>
                </a:solidFill>
              </a:rPr>
              <a:t>περιοδεύοντος πωλητή</a:t>
            </a:r>
            <a:r>
              <a:rPr lang="el-GR" altLang="el-GR" sz="2400" dirty="0" smtClean="0">
                <a:solidFill>
                  <a:srgbClr val="CC3300"/>
                </a:solidFill>
              </a:rPr>
              <a:t> </a:t>
            </a:r>
            <a:r>
              <a:rPr lang="el-GR" altLang="el-GR" sz="2400" dirty="0" smtClean="0"/>
              <a:t>(</a:t>
            </a:r>
            <a:r>
              <a:rPr lang="en-US" altLang="el-GR" sz="2400" dirty="0" smtClean="0"/>
              <a:t>TSP) </a:t>
            </a:r>
            <a:r>
              <a:rPr lang="el-GR" altLang="el-GR" sz="2400" dirty="0" smtClean="0"/>
              <a:t>– μια κλειστή διαδρομή με τη συνολικά μικρότερη απόσταση που περνά από όλα τα σημεία του γραφήματος και καταλήγει στην αφετηρία.</a:t>
            </a:r>
            <a:r>
              <a:rPr lang="en-US" altLang="el-GR" sz="2400" dirty="0" smtClean="0"/>
              <a:t> </a:t>
            </a:r>
            <a:r>
              <a:rPr lang="el-GR" altLang="el-GR" sz="2400" dirty="0" smtClean="0">
                <a:solidFill>
                  <a:srgbClr val="0000FF"/>
                </a:solidFill>
              </a:rPr>
              <a:t>Οι αλγόριθμοι που έχουν αναπτυχθεί εξετάζουν εξαντλητικά κάθε λύση</a:t>
            </a:r>
            <a:r>
              <a:rPr lang="en-US" altLang="el-GR" sz="2400" dirty="0" smtClean="0">
                <a:solidFill>
                  <a:srgbClr val="0000FF"/>
                </a:solidFill>
              </a:rPr>
              <a:t>,</a:t>
            </a:r>
            <a:r>
              <a:rPr lang="el-GR" altLang="el-GR" sz="2400" dirty="0" smtClean="0">
                <a:solidFill>
                  <a:srgbClr val="0000FF"/>
                </a:solidFill>
              </a:rPr>
              <a:t> στη χειρότερη περίπτωση με </a:t>
            </a:r>
            <a:r>
              <a:rPr lang="el-GR" altLang="el-GR" sz="2400" b="1" dirty="0" smtClean="0">
                <a:solidFill>
                  <a:srgbClr val="0000FF"/>
                </a:solidFill>
              </a:rPr>
              <a:t>πολυπλοκότητα </a:t>
            </a:r>
            <a:r>
              <a:rPr lang="el-GR" altLang="el-GR" sz="2400" b="1" i="1" dirty="0" smtClean="0">
                <a:solidFill>
                  <a:srgbClr val="0000FF"/>
                </a:solidFill>
              </a:rPr>
              <a:t>Ο</a:t>
            </a:r>
            <a:r>
              <a:rPr lang="el-GR" altLang="el-GR" sz="2400" b="1" dirty="0" smtClean="0">
                <a:solidFill>
                  <a:srgbClr val="0000FF"/>
                </a:solidFill>
              </a:rPr>
              <a:t>(</a:t>
            </a:r>
            <a:r>
              <a:rPr lang="en-US" altLang="el-GR" sz="2400" b="1" dirty="0" smtClean="0">
                <a:solidFill>
                  <a:srgbClr val="0000FF"/>
                </a:solidFill>
              </a:rPr>
              <a:t>n!).</a:t>
            </a:r>
            <a:endParaRPr lang="el-GR" altLang="el-GR" sz="2400" b="1" dirty="0" smtClean="0">
              <a:solidFill>
                <a:srgbClr val="0000FF"/>
              </a:solidFill>
            </a:endParaRPr>
          </a:p>
          <a:p>
            <a:pPr marL="533400" indent="-533400" eaLnBrk="1" hangingPunct="1">
              <a:lnSpc>
                <a:spcPct val="90000"/>
              </a:lnSpc>
              <a:buFontTx/>
              <a:buAutoNum type="arabicPeriod"/>
            </a:pPr>
            <a:r>
              <a:rPr lang="el-GR" altLang="el-GR" sz="2400" dirty="0" smtClean="0"/>
              <a:t>Το πρόβλημα του </a:t>
            </a:r>
            <a:r>
              <a:rPr lang="el-GR" altLang="el-GR" sz="2400" b="1" dirty="0" smtClean="0">
                <a:solidFill>
                  <a:srgbClr val="CC3300"/>
                </a:solidFill>
              </a:rPr>
              <a:t>ακέραιου προγραμματισμού</a:t>
            </a:r>
          </a:p>
          <a:p>
            <a:pPr marL="533400" indent="-533400" eaLnBrk="1" hangingPunct="1">
              <a:lnSpc>
                <a:spcPct val="90000"/>
              </a:lnSpc>
              <a:buFontTx/>
              <a:buAutoNum type="arabicPeriod"/>
            </a:pPr>
            <a:r>
              <a:rPr lang="el-GR" altLang="el-GR" sz="2400" b="1" dirty="0" smtClean="0"/>
              <a:t>Το πρόβλημα του </a:t>
            </a:r>
            <a:r>
              <a:rPr lang="el-GR" altLang="el-GR" sz="2400" b="1" dirty="0" smtClean="0">
                <a:solidFill>
                  <a:srgbClr val="CC3300"/>
                </a:solidFill>
              </a:rPr>
              <a:t>μέγιστου ανεξάρτητου συνόλου</a:t>
            </a:r>
            <a:r>
              <a:rPr lang="el-GR" altLang="el-GR" sz="2400" dirty="0" smtClean="0">
                <a:solidFill>
                  <a:srgbClr val="CC3300"/>
                </a:solidFill>
              </a:rPr>
              <a:t> </a:t>
            </a:r>
            <a:r>
              <a:rPr lang="el-GR" altLang="el-GR" sz="2400" dirty="0" smtClean="0"/>
              <a:t>– ένα υποσύνολο ανεξάρτητων κορυφών ενός γραφήματος με τον μέγιστο αριθμό στοιχείων</a:t>
            </a:r>
            <a:r>
              <a:rPr lang="en-US" altLang="el-GR" sz="2400" dirty="0" smtClean="0"/>
              <a:t>, </a:t>
            </a:r>
            <a:r>
              <a:rPr lang="el-GR" altLang="el-GR" sz="2400" b="1" dirty="0" smtClean="0"/>
              <a:t>με πολυπλοκότητα </a:t>
            </a:r>
            <a:r>
              <a:rPr lang="el-GR" altLang="el-GR" sz="2400" b="1" i="1" dirty="0" smtClean="0"/>
              <a:t>Ο</a:t>
            </a:r>
            <a:r>
              <a:rPr lang="el-GR" altLang="el-GR" sz="2400" b="1" dirty="0" smtClean="0"/>
              <a:t>(2</a:t>
            </a:r>
            <a:r>
              <a:rPr lang="en-US" altLang="el-GR" sz="2400" b="1" baseline="30000" dirty="0" smtClean="0"/>
              <a:t>n</a:t>
            </a:r>
            <a:r>
              <a:rPr lang="en-US" altLang="el-GR" sz="2400" b="1" dirty="0" smtClean="0"/>
              <a:t>)</a:t>
            </a:r>
            <a:endParaRPr lang="el-GR" altLang="el-GR" sz="2400" b="1" dirty="0" smtClean="0"/>
          </a:p>
          <a:p>
            <a:pPr marL="533400" indent="-533400" eaLnBrk="1" hangingPunct="1">
              <a:lnSpc>
                <a:spcPct val="90000"/>
              </a:lnSpc>
              <a:buFontTx/>
              <a:buAutoNum type="arabicPeriod"/>
            </a:pPr>
            <a:r>
              <a:rPr lang="el-GR" altLang="el-GR" sz="2400" dirty="0" smtClean="0"/>
              <a:t>Το πρόβλημα του ωρολογίου προγράμματος (</a:t>
            </a:r>
            <a:r>
              <a:rPr lang="en-US" altLang="el-GR" sz="2400" b="1" dirty="0" smtClean="0">
                <a:solidFill>
                  <a:srgbClr val="0070C0"/>
                </a:solidFill>
              </a:rPr>
              <a:t>SCHEDULING Problems</a:t>
            </a:r>
            <a:r>
              <a:rPr lang="en-US" altLang="el-GR" sz="2400" dirty="0" smtClean="0"/>
              <a:t>)</a:t>
            </a:r>
          </a:p>
        </p:txBody>
      </p:sp>
    </p:spTree>
    <p:extLst>
      <p:ext uri="{BB962C8B-B14F-4D97-AF65-F5344CB8AC3E}">
        <p14:creationId xmlns:p14="http://schemas.microsoft.com/office/powerpoint/2010/main" val="215822067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p:cNvPicPr>
            <a:picLocks noChangeAspect="1"/>
          </p:cNvPicPr>
          <p:nvPr/>
        </p:nvPicPr>
        <p:blipFill>
          <a:blip r:embed="rId2"/>
          <a:stretch>
            <a:fillRect/>
          </a:stretch>
        </p:blipFill>
        <p:spPr>
          <a:xfrm>
            <a:off x="528481" y="856767"/>
            <a:ext cx="8010838" cy="1255885"/>
          </a:xfrm>
          <a:prstGeom prst="rect">
            <a:avLst/>
          </a:prstGeom>
        </p:spPr>
      </p:pic>
      <p:sp>
        <p:nvSpPr>
          <p:cNvPr id="2" name="Τίτλος 1"/>
          <p:cNvSpPr>
            <a:spLocks noGrp="1"/>
          </p:cNvSpPr>
          <p:nvPr>
            <p:ph type="title"/>
          </p:nvPr>
        </p:nvSpPr>
        <p:spPr>
          <a:xfrm>
            <a:off x="304800" y="304800"/>
            <a:ext cx="8458200" cy="551967"/>
          </a:xfrm>
        </p:spPr>
        <p:txBody>
          <a:bodyPr/>
          <a:lstStyle/>
          <a:p>
            <a:r>
              <a:rPr lang="en-US" spc="-99" dirty="0" smtClean="0"/>
              <a:t>Longest</a:t>
            </a:r>
            <a:r>
              <a:rPr lang="en-US" spc="-119" dirty="0" smtClean="0"/>
              <a:t> </a:t>
            </a:r>
            <a:r>
              <a:rPr lang="en-US" spc="-69" dirty="0"/>
              <a:t>P</a:t>
            </a:r>
            <a:r>
              <a:rPr lang="en-US" spc="-69" dirty="0" smtClean="0"/>
              <a:t>ath</a:t>
            </a:r>
            <a:endParaRPr lang="el-GR" dirty="0"/>
          </a:p>
        </p:txBody>
      </p:sp>
      <p:sp>
        <p:nvSpPr>
          <p:cNvPr id="3" name="Θέση αριθμού διαφάνειας 2"/>
          <p:cNvSpPr>
            <a:spLocks noGrp="1"/>
          </p:cNvSpPr>
          <p:nvPr>
            <p:ph type="sldNum" sz="quarter" idx="12"/>
          </p:nvPr>
        </p:nvSpPr>
        <p:spPr/>
        <p:txBody>
          <a:bodyPr/>
          <a:lstStyle/>
          <a:p>
            <a:fld id="{3BD0896E-602A-494F-99CF-AC1BD90019B0}" type="slidenum">
              <a:rPr lang="en-GB" smtClean="0"/>
              <a:pPr/>
              <a:t>158</a:t>
            </a:fld>
            <a:endParaRPr lang="en-GB"/>
          </a:p>
        </p:txBody>
      </p:sp>
      <p:sp>
        <p:nvSpPr>
          <p:cNvPr id="7" name="object 17"/>
          <p:cNvSpPr/>
          <p:nvPr/>
        </p:nvSpPr>
        <p:spPr>
          <a:xfrm>
            <a:off x="1716327" y="2132104"/>
            <a:ext cx="5705329" cy="3856961"/>
          </a:xfrm>
          <a:prstGeom prst="rect">
            <a:avLst/>
          </a:prstGeom>
          <a:blipFill>
            <a:blip r:embed="rId3" cstate="print"/>
            <a:stretch>
              <a:fillRect/>
            </a:stretch>
          </a:blipFill>
        </p:spPr>
        <p:txBody>
          <a:bodyPr wrap="square" lIns="0" tIns="0" rIns="0" bIns="0" rtlCol="0"/>
          <a:lstStyle/>
          <a:p>
            <a:endParaRPr sz="4756"/>
          </a:p>
        </p:txBody>
      </p:sp>
      <p:sp>
        <p:nvSpPr>
          <p:cNvPr id="8" name="object 21"/>
          <p:cNvSpPr txBox="1"/>
          <p:nvPr/>
        </p:nvSpPr>
        <p:spPr>
          <a:xfrm>
            <a:off x="900418" y="6089641"/>
            <a:ext cx="6719582" cy="294953"/>
          </a:xfrm>
          <a:prstGeom prst="rect">
            <a:avLst/>
          </a:prstGeom>
        </p:spPr>
        <p:txBody>
          <a:bodyPr vert="horz" wrap="square" lIns="0" tIns="0" rIns="0" bIns="0" rtlCol="0">
            <a:spAutoFit/>
          </a:bodyPr>
          <a:lstStyle/>
          <a:p>
            <a:pPr marL="25168">
              <a:lnSpc>
                <a:spcPts val="2279"/>
              </a:lnSpc>
            </a:pPr>
            <a:r>
              <a:rPr sz="2000" spc="-20" dirty="0">
                <a:latin typeface="Arno Pro Caption" panose="02020502040506020403" pitchFamily="18" charset="0"/>
                <a:cs typeface="Tahoma"/>
              </a:rPr>
              <a:t>No </a:t>
            </a:r>
            <a:r>
              <a:rPr sz="2000" spc="-69" dirty="0">
                <a:latin typeface="Arno Pro Caption" panose="02020502040506020403" pitchFamily="18" charset="0"/>
                <a:cs typeface="Tahoma"/>
              </a:rPr>
              <a:t>efficient </a:t>
            </a:r>
            <a:r>
              <a:rPr sz="2000" spc="-59" dirty="0">
                <a:latin typeface="Arno Pro Caption" panose="02020502040506020403" pitchFamily="18" charset="0"/>
                <a:cs typeface="Tahoma"/>
              </a:rPr>
              <a:t>solution </a:t>
            </a:r>
            <a:r>
              <a:rPr sz="2000" spc="-109" dirty="0">
                <a:latin typeface="Arno Pro Caption" panose="02020502040506020403" pitchFamily="18" charset="0"/>
                <a:cs typeface="Tahoma"/>
              </a:rPr>
              <a:t>known </a:t>
            </a:r>
            <a:r>
              <a:rPr sz="2000" spc="-79" dirty="0">
                <a:latin typeface="Arno Pro Caption" panose="02020502040506020403" pitchFamily="18" charset="0"/>
                <a:cs typeface="Tahoma"/>
              </a:rPr>
              <a:t>(and </a:t>
            </a:r>
            <a:r>
              <a:rPr sz="2000" spc="-89" dirty="0">
                <a:latin typeface="Arno Pro Caption" panose="02020502040506020403" pitchFamily="18" charset="0"/>
                <a:cs typeface="Tahoma"/>
              </a:rPr>
              <a:t>conjectured</a:t>
            </a:r>
            <a:r>
              <a:rPr sz="2000" spc="139" dirty="0">
                <a:latin typeface="Arno Pro Caption" panose="02020502040506020403" pitchFamily="18" charset="0"/>
                <a:cs typeface="Tahoma"/>
              </a:rPr>
              <a:t> </a:t>
            </a:r>
            <a:r>
              <a:rPr sz="2000" spc="-59" dirty="0">
                <a:latin typeface="Arno Pro Caption" panose="02020502040506020403" pitchFamily="18" charset="0"/>
                <a:cs typeface="Tahoma"/>
              </a:rPr>
              <a:t>not </a:t>
            </a:r>
            <a:r>
              <a:rPr sz="2000" spc="-30" dirty="0">
                <a:latin typeface="Arno Pro Caption" panose="02020502040506020403" pitchFamily="18" charset="0"/>
                <a:cs typeface="Tahoma"/>
              </a:rPr>
              <a:t>to </a:t>
            </a:r>
            <a:r>
              <a:rPr sz="2000" spc="-59" dirty="0">
                <a:latin typeface="Arno Pro Caption" panose="02020502040506020403" pitchFamily="18" charset="0"/>
                <a:cs typeface="Tahoma"/>
              </a:rPr>
              <a:t>exist)</a:t>
            </a:r>
            <a:endParaRPr sz="2000" dirty="0">
              <a:latin typeface="Arno Pro Caption" panose="02020502040506020403" pitchFamily="18" charset="0"/>
              <a:cs typeface="Tahoma"/>
            </a:endParaRPr>
          </a:p>
        </p:txBody>
      </p:sp>
      <p:sp>
        <p:nvSpPr>
          <p:cNvPr id="9" name="object 16"/>
          <p:cNvSpPr txBox="1"/>
          <p:nvPr/>
        </p:nvSpPr>
        <p:spPr>
          <a:xfrm>
            <a:off x="683982" y="837315"/>
            <a:ext cx="7699835" cy="1162992"/>
          </a:xfrm>
          <a:prstGeom prst="rect">
            <a:avLst/>
          </a:prstGeom>
        </p:spPr>
        <p:txBody>
          <a:bodyPr vert="horz" wrap="square" lIns="0" tIns="84309" rIns="0" bIns="0" rtlCol="0">
            <a:spAutoFit/>
          </a:bodyPr>
          <a:lstStyle/>
          <a:p>
            <a:pPr marL="25168">
              <a:spcBef>
                <a:spcPts val="664"/>
              </a:spcBef>
            </a:pPr>
            <a:r>
              <a:rPr sz="2180" spc="59" dirty="0">
                <a:solidFill>
                  <a:srgbClr val="04064C"/>
                </a:solidFill>
                <a:latin typeface="Arno Pro Caption" panose="02020502040506020403" pitchFamily="18" charset="0"/>
                <a:cs typeface="Tahoma"/>
              </a:rPr>
              <a:t>LONGEST</a:t>
            </a:r>
            <a:r>
              <a:rPr sz="2180" spc="30" dirty="0">
                <a:solidFill>
                  <a:srgbClr val="04064C"/>
                </a:solidFill>
                <a:latin typeface="Arno Pro Caption" panose="02020502040506020403" pitchFamily="18" charset="0"/>
                <a:cs typeface="Tahoma"/>
              </a:rPr>
              <a:t> </a:t>
            </a:r>
            <a:r>
              <a:rPr sz="2180" spc="50" dirty="0">
                <a:solidFill>
                  <a:srgbClr val="04064C"/>
                </a:solidFill>
                <a:latin typeface="Arno Pro Caption" panose="02020502040506020403" pitchFamily="18" charset="0"/>
                <a:cs typeface="Tahoma"/>
              </a:rPr>
              <a:t>PATH</a:t>
            </a:r>
            <a:endParaRPr sz="2180" dirty="0">
              <a:latin typeface="Arno Pro Caption" panose="02020502040506020403" pitchFamily="18" charset="0"/>
              <a:cs typeface="Tahoma"/>
            </a:endParaRPr>
          </a:p>
          <a:p>
            <a:pPr marL="25168" marR="10067">
              <a:lnSpc>
                <a:spcPct val="102600"/>
              </a:lnSpc>
              <a:spcBef>
                <a:spcPts val="396"/>
              </a:spcBef>
            </a:pPr>
            <a:r>
              <a:rPr sz="2180" spc="-89" dirty="0">
                <a:latin typeface="Arno Pro Caption" panose="02020502040506020403" pitchFamily="18" charset="0"/>
                <a:cs typeface="Tahoma"/>
              </a:rPr>
              <a:t>Given </a:t>
            </a:r>
            <a:r>
              <a:rPr sz="2180" spc="-109" dirty="0">
                <a:latin typeface="Arno Pro Caption" panose="02020502040506020403" pitchFamily="18" charset="0"/>
                <a:cs typeface="Tahoma"/>
              </a:rPr>
              <a:t>a weighted </a:t>
            </a:r>
            <a:r>
              <a:rPr sz="2180" spc="-99" dirty="0">
                <a:latin typeface="Arno Pro Caption" panose="02020502040506020403" pitchFamily="18" charset="0"/>
                <a:cs typeface="Tahoma"/>
              </a:rPr>
              <a:t>graph and </a:t>
            </a:r>
            <a:r>
              <a:rPr sz="2180" spc="-119" dirty="0">
                <a:latin typeface="Arno Pro Caption" panose="02020502040506020403" pitchFamily="18" charset="0"/>
                <a:cs typeface="Tahoma"/>
              </a:rPr>
              <a:t>two </a:t>
            </a:r>
            <a:r>
              <a:rPr sz="2180" spc="-89" dirty="0">
                <a:latin typeface="Arno Pro Caption" panose="02020502040506020403" pitchFamily="18" charset="0"/>
                <a:cs typeface="Tahoma"/>
              </a:rPr>
              <a:t>vertices </a:t>
            </a:r>
            <a:r>
              <a:rPr sz="2180" i="1" spc="50" dirty="0">
                <a:solidFill>
                  <a:srgbClr val="0000FF"/>
                </a:solidFill>
                <a:latin typeface="Arno Pro Caption" panose="02020502040506020403" pitchFamily="18" charset="0"/>
                <a:cs typeface="Trebuchet MS"/>
              </a:rPr>
              <a:t>s</a:t>
            </a:r>
            <a:r>
              <a:rPr sz="2180" i="1" spc="50" dirty="0">
                <a:solidFill>
                  <a:srgbClr val="0000FF"/>
                </a:solidFill>
                <a:latin typeface="Arno Pro Caption" panose="02020502040506020403" pitchFamily="18" charset="0"/>
                <a:cs typeface="Arial"/>
              </a:rPr>
              <a:t>, </a:t>
            </a:r>
            <a:r>
              <a:rPr sz="2180" i="1" spc="-30" dirty="0">
                <a:solidFill>
                  <a:srgbClr val="0000FF"/>
                </a:solidFill>
                <a:latin typeface="Arno Pro Caption" panose="02020502040506020403" pitchFamily="18" charset="0"/>
                <a:cs typeface="Trebuchet MS"/>
              </a:rPr>
              <a:t>t</a:t>
            </a:r>
            <a:r>
              <a:rPr sz="2180" spc="-30" dirty="0">
                <a:latin typeface="Arno Pro Caption" panose="02020502040506020403" pitchFamily="18" charset="0"/>
                <a:cs typeface="Tahoma"/>
              </a:rPr>
              <a:t>, </a:t>
            </a:r>
            <a:r>
              <a:rPr sz="2180" spc="-59" dirty="0">
                <a:latin typeface="Arno Pro Caption" panose="02020502040506020403" pitchFamily="18" charset="0"/>
                <a:cs typeface="Tahoma"/>
              </a:rPr>
              <a:t>find </a:t>
            </a:r>
            <a:r>
              <a:rPr sz="2180" spc="-109" dirty="0">
                <a:latin typeface="Arno Pro Caption" panose="02020502040506020403" pitchFamily="18" charset="0"/>
                <a:cs typeface="Tahoma"/>
              </a:rPr>
              <a:t>a </a:t>
            </a:r>
            <a:r>
              <a:rPr sz="2180" i="1" spc="-109" dirty="0">
                <a:latin typeface="Arno Pro Caption" panose="02020502040506020403" pitchFamily="18" charset="0"/>
                <a:cs typeface="Trebuchet MS"/>
              </a:rPr>
              <a:t>longest </a:t>
            </a:r>
            <a:r>
              <a:rPr sz="2180" i="1" spc="-139" dirty="0">
                <a:latin typeface="Arno Pro Caption" panose="02020502040506020403" pitchFamily="18" charset="0"/>
                <a:cs typeface="Trebuchet MS"/>
              </a:rPr>
              <a:t>simple  </a:t>
            </a:r>
            <a:r>
              <a:rPr sz="2180" i="1" spc="-119" dirty="0">
                <a:latin typeface="Arno Pro Caption" panose="02020502040506020403" pitchFamily="18" charset="0"/>
                <a:cs typeface="Trebuchet MS"/>
              </a:rPr>
              <a:t>(cycle-free) path </a:t>
            </a:r>
            <a:r>
              <a:rPr sz="2180" spc="-139" dirty="0">
                <a:latin typeface="Arno Pro Caption" panose="02020502040506020403" pitchFamily="18" charset="0"/>
                <a:cs typeface="Tahoma"/>
              </a:rPr>
              <a:t>between </a:t>
            </a:r>
            <a:r>
              <a:rPr sz="2180" i="1" spc="-59" dirty="0">
                <a:solidFill>
                  <a:srgbClr val="0000FF"/>
                </a:solidFill>
                <a:latin typeface="Arno Pro Caption" panose="02020502040506020403" pitchFamily="18" charset="0"/>
                <a:cs typeface="Trebuchet MS"/>
              </a:rPr>
              <a:t>s </a:t>
            </a:r>
            <a:r>
              <a:rPr sz="2180" spc="-99" dirty="0">
                <a:latin typeface="Arno Pro Caption" panose="02020502040506020403" pitchFamily="18" charset="0"/>
                <a:cs typeface="Tahoma"/>
              </a:rPr>
              <a:t>and</a:t>
            </a:r>
            <a:r>
              <a:rPr sz="2180" spc="248" dirty="0">
                <a:latin typeface="Arno Pro Caption" panose="02020502040506020403" pitchFamily="18" charset="0"/>
                <a:cs typeface="Tahoma"/>
              </a:rPr>
              <a:t> </a:t>
            </a:r>
            <a:r>
              <a:rPr sz="2180" i="1" spc="-30" dirty="0">
                <a:solidFill>
                  <a:srgbClr val="0000FF"/>
                </a:solidFill>
                <a:latin typeface="Arno Pro Caption" panose="02020502040506020403" pitchFamily="18" charset="0"/>
                <a:cs typeface="Trebuchet MS"/>
              </a:rPr>
              <a:t>t</a:t>
            </a:r>
            <a:r>
              <a:rPr sz="2180" spc="-30" dirty="0">
                <a:latin typeface="Arno Pro Caption" panose="02020502040506020403" pitchFamily="18" charset="0"/>
                <a:cs typeface="Tahoma"/>
              </a:rPr>
              <a:t>.</a:t>
            </a:r>
            <a:endParaRPr sz="2180" dirty="0">
              <a:latin typeface="Arno Pro Caption" panose="02020502040506020403" pitchFamily="18" charset="0"/>
              <a:cs typeface="Tahoma"/>
            </a:endParaRPr>
          </a:p>
        </p:txBody>
      </p:sp>
    </p:spTree>
    <p:extLst>
      <p:ext uri="{BB962C8B-B14F-4D97-AF65-F5344CB8AC3E}">
        <p14:creationId xmlns:p14="http://schemas.microsoft.com/office/powerpoint/2010/main" val="161286313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2"/>
          <p:cNvSpPr>
            <a:spLocks noGrp="1" noChangeArrowheads="1"/>
          </p:cNvSpPr>
          <p:nvPr>
            <p:ph type="title"/>
          </p:nvPr>
        </p:nvSpPr>
        <p:spPr>
          <a:xfrm>
            <a:off x="0" y="368300"/>
            <a:ext cx="3671888" cy="1404938"/>
          </a:xfrm>
        </p:spPr>
        <p:txBody>
          <a:bodyPr/>
          <a:lstStyle/>
          <a:p>
            <a:pPr eaLnBrk="1" hangingPunct="1"/>
            <a:r>
              <a:rPr lang="el-GR" altLang="el-GR" sz="3600" smtClean="0"/>
              <a:t>Περιπλανόμενος Πωλητής</a:t>
            </a:r>
          </a:p>
        </p:txBody>
      </p:sp>
      <p:sp>
        <p:nvSpPr>
          <p:cNvPr id="137221" name="Rectangle 3"/>
          <p:cNvSpPr>
            <a:spLocks noGrp="1" noChangeArrowheads="1"/>
          </p:cNvSpPr>
          <p:nvPr>
            <p:ph type="body" idx="1"/>
          </p:nvPr>
        </p:nvSpPr>
        <p:spPr>
          <a:xfrm>
            <a:off x="188913" y="2438400"/>
            <a:ext cx="3482975" cy="3725863"/>
          </a:xfrm>
        </p:spPr>
        <p:txBody>
          <a:bodyPr/>
          <a:lstStyle/>
          <a:p>
            <a:pPr eaLnBrk="1" hangingPunct="1">
              <a:buFont typeface="Wingdings" pitchFamily="2" charset="2"/>
              <a:buNone/>
            </a:pPr>
            <a:r>
              <a:rPr lang="el-GR" altLang="el-GR" dirty="0" smtClean="0"/>
              <a:t>	Φτιάξτε το συντομότερο δρομολόγιο πλοίου που περνά από όλα τα νησιά</a:t>
            </a:r>
          </a:p>
          <a:p>
            <a:pPr eaLnBrk="1" hangingPunct="1">
              <a:buFont typeface="Wingdings" pitchFamily="2" charset="2"/>
              <a:buNone/>
            </a:pPr>
            <a:endParaRPr lang="el-GR" altLang="el-GR" dirty="0" smtClean="0"/>
          </a:p>
          <a:p>
            <a:pPr eaLnBrk="1" hangingPunct="1">
              <a:buFont typeface="Wingdings" pitchFamily="2" charset="2"/>
              <a:buNone/>
            </a:pPr>
            <a:r>
              <a:rPr lang="el-GR" altLang="el-GR" b="1" dirty="0" smtClean="0">
                <a:solidFill>
                  <a:srgbClr val="C00000"/>
                </a:solidFill>
              </a:rPr>
              <a:t>ΔΕΝ ΥΠΑΡΧΕΙ ΓΡΗΓΟΡΗ ΛΥΣΗ </a:t>
            </a:r>
          </a:p>
        </p:txBody>
      </p:sp>
      <p:pic>
        <p:nvPicPr>
          <p:cNvPr id="137222" name="Picture 4" descr="cyclades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613" y="98425"/>
            <a:ext cx="4829819" cy="59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3" name="Text Box 6"/>
          <p:cNvSpPr txBox="1">
            <a:spLocks noChangeArrowheads="1"/>
          </p:cNvSpPr>
          <p:nvPr/>
        </p:nvSpPr>
        <p:spPr bwMode="auto">
          <a:xfrm>
            <a:off x="323850" y="1773238"/>
            <a:ext cx="2630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b="1" i="1">
                <a:latin typeface="Arno Pro Caption" pitchFamily="18" charset="0"/>
              </a:rPr>
              <a:t>Traveling salesman</a:t>
            </a:r>
            <a:endParaRPr lang="el-GR" altLang="el-GR" b="1" i="1">
              <a:latin typeface="Arno Pro Caption" pitchFamily="18" charset="0"/>
            </a:endParaRPr>
          </a:p>
        </p:txBody>
      </p:sp>
      <p:sp>
        <p:nvSpPr>
          <p:cNvPr id="2" name="Θέση αριθμού διαφάνειας 1"/>
          <p:cNvSpPr>
            <a:spLocks noGrp="1"/>
          </p:cNvSpPr>
          <p:nvPr>
            <p:ph type="sldNum" sz="quarter" idx="11"/>
          </p:nvPr>
        </p:nvSpPr>
        <p:spPr/>
        <p:txBody>
          <a:bodyPr/>
          <a:lstStyle/>
          <a:p>
            <a:pPr>
              <a:defRPr/>
            </a:pPr>
            <a:fld id="{E191D44F-1642-49A5-9BF4-E3DB2AC6629B}" type="slidenum">
              <a:rPr lang="el-GR" smtClean="0"/>
              <a:pPr>
                <a:defRPr/>
              </a:pPr>
              <a:t>159</a:t>
            </a:fld>
            <a:endParaRPr lang="el-GR" dirty="0"/>
          </a:p>
        </p:txBody>
      </p:sp>
    </p:spTree>
    <p:extLst>
      <p:ext uri="{BB962C8B-B14F-4D97-AF65-F5344CB8AC3E}">
        <p14:creationId xmlns:p14="http://schemas.microsoft.com/office/powerpoint/2010/main" val="2292225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8837" y="461589"/>
            <a:ext cx="6867525" cy="69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ctr" anchorCtr="0" compatLnSpc="1">
            <a:prstTxWarp prst="textNoShape">
              <a:avLst/>
            </a:prstTxWarp>
            <a:spAutoFit/>
          </a:bodyPr>
          <a:lstStyle/>
          <a:p>
            <a:pPr marL="12700">
              <a:spcBef>
                <a:spcPts val="105"/>
              </a:spcBef>
            </a:pPr>
            <a:r>
              <a:rPr sz="4400" b="1" spc="-145" dirty="0">
                <a:cs typeface="Times New Roman"/>
              </a:rPr>
              <a:t>Program running time – Why?</a:t>
            </a:r>
          </a:p>
        </p:txBody>
      </p:sp>
      <p:sp>
        <p:nvSpPr>
          <p:cNvPr id="3" name="object 3"/>
          <p:cNvSpPr txBox="1"/>
          <p:nvPr/>
        </p:nvSpPr>
        <p:spPr>
          <a:xfrm>
            <a:off x="535940" y="1607637"/>
            <a:ext cx="7708468" cy="3991477"/>
          </a:xfrm>
          <a:prstGeom prst="rect">
            <a:avLst/>
          </a:prstGeom>
        </p:spPr>
        <p:txBody>
          <a:bodyPr vert="horz" wrap="square" lIns="0" tIns="13335" rIns="0" bIns="0" rtlCol="0">
            <a:spAutoFit/>
          </a:bodyPr>
          <a:lstStyle/>
          <a:p>
            <a:pPr marL="12700" marR="5080">
              <a:lnSpc>
                <a:spcPct val="100000"/>
              </a:lnSpc>
              <a:spcBef>
                <a:spcPts val="105"/>
              </a:spcBef>
            </a:pPr>
            <a:r>
              <a:rPr sz="3200" b="1" kern="0" dirty="0">
                <a:solidFill>
                  <a:srgbClr val="C00000"/>
                </a:solidFill>
                <a:latin typeface="Arno Pro Caption" panose="02020502040506020403" pitchFamily="18" charset="0"/>
                <a:cs typeface="Times New Roman"/>
              </a:rPr>
              <a:t>When is the running time (waiting time for  user) noticeable/important?</a:t>
            </a:r>
            <a:endParaRPr sz="3200" kern="0" dirty="0">
              <a:solidFill>
                <a:srgbClr val="C00000"/>
              </a:solidFill>
              <a:latin typeface="Arno Pro Caption" panose="02020502040506020403" pitchFamily="18" charset="0"/>
              <a:cs typeface="Times New Roman"/>
            </a:endParaRPr>
          </a:p>
          <a:p>
            <a:pPr>
              <a:lnSpc>
                <a:spcPct val="100000"/>
              </a:lnSpc>
              <a:spcBef>
                <a:spcPts val="30"/>
              </a:spcBef>
            </a:pPr>
            <a:endParaRPr sz="4650" kern="0" dirty="0">
              <a:latin typeface="Arno Pro Caption" panose="02020502040506020403" pitchFamily="18" charset="0"/>
              <a:cs typeface="Times New Roman"/>
            </a:endParaRPr>
          </a:p>
          <a:p>
            <a:pPr marL="355600" indent="-343535">
              <a:lnSpc>
                <a:spcPct val="100000"/>
              </a:lnSpc>
              <a:buChar char="•"/>
              <a:tabLst>
                <a:tab pos="355600" algn="l"/>
                <a:tab pos="356235" algn="l"/>
              </a:tabLst>
            </a:pPr>
            <a:r>
              <a:rPr sz="3200" kern="0" dirty="0">
                <a:latin typeface="Arno Pro Caption" panose="02020502040506020403" pitchFamily="18" charset="0"/>
                <a:cs typeface="Arial"/>
              </a:rPr>
              <a:t>web search</a:t>
            </a:r>
          </a:p>
          <a:p>
            <a:pPr marL="355600" indent="-343535">
              <a:lnSpc>
                <a:spcPct val="100000"/>
              </a:lnSpc>
              <a:spcBef>
                <a:spcPts val="770"/>
              </a:spcBef>
              <a:buChar char="•"/>
              <a:tabLst>
                <a:tab pos="355600" algn="l"/>
                <a:tab pos="356235" algn="l"/>
              </a:tabLst>
            </a:pPr>
            <a:r>
              <a:rPr sz="3200" kern="0" dirty="0">
                <a:latin typeface="Arno Pro Caption" panose="02020502040506020403" pitchFamily="18" charset="0"/>
                <a:cs typeface="Arial"/>
              </a:rPr>
              <a:t>database search</a:t>
            </a:r>
          </a:p>
          <a:p>
            <a:pPr marL="355600" indent="-343535">
              <a:lnSpc>
                <a:spcPct val="100000"/>
              </a:lnSpc>
              <a:spcBef>
                <a:spcPts val="770"/>
              </a:spcBef>
              <a:buChar char="•"/>
              <a:tabLst>
                <a:tab pos="355600" algn="l"/>
                <a:tab pos="356235" algn="l"/>
              </a:tabLst>
            </a:pPr>
            <a:r>
              <a:rPr sz="3200" kern="0" dirty="0">
                <a:latin typeface="Arno Pro Caption" panose="02020502040506020403" pitchFamily="18" charset="0"/>
                <a:cs typeface="Arial"/>
              </a:rPr>
              <a:t>real-time systems with time constraints</a:t>
            </a:r>
          </a:p>
          <a:p>
            <a:pPr marL="355600" indent="-343535">
              <a:lnSpc>
                <a:spcPct val="100000"/>
              </a:lnSpc>
              <a:spcBef>
                <a:spcPts val="770"/>
              </a:spcBef>
              <a:buChar char="•"/>
              <a:tabLst>
                <a:tab pos="355600" algn="l"/>
                <a:tab pos="356235" algn="l"/>
              </a:tabLst>
            </a:pPr>
            <a:r>
              <a:rPr sz="3200" kern="0" dirty="0">
                <a:latin typeface="Arno Pro Caption" panose="02020502040506020403" pitchFamily="18" charset="0"/>
                <a:cs typeface="Arial"/>
              </a:rPr>
              <a:t>Gene matching (DNA searches)</a:t>
            </a:r>
          </a:p>
        </p:txBody>
      </p:sp>
      <p:sp>
        <p:nvSpPr>
          <p:cNvPr id="4" name="Θέση αριθμού διαφάνειας 3"/>
          <p:cNvSpPr>
            <a:spLocks noGrp="1"/>
          </p:cNvSpPr>
          <p:nvPr>
            <p:ph type="sldNum" sz="quarter" idx="10"/>
          </p:nvPr>
        </p:nvSpPr>
        <p:spPr/>
        <p:txBody>
          <a:bodyPr/>
          <a:lstStyle/>
          <a:p>
            <a:pPr>
              <a:defRPr/>
            </a:pPr>
            <a:fld id="{040FE971-55F2-49B1-BF0D-591C70A1C146}" type="slidenum">
              <a:rPr lang="en-US" smtClean="0"/>
              <a:pPr>
                <a:defRPr/>
              </a:pPr>
              <a:t>16</a:t>
            </a:fld>
            <a:endParaRPr lang="en-US" dirty="0"/>
          </a:p>
        </p:txBody>
      </p:sp>
    </p:spTree>
    <p:extLst>
      <p:ext uri="{BB962C8B-B14F-4D97-AF65-F5344CB8AC3E}">
        <p14:creationId xmlns:p14="http://schemas.microsoft.com/office/powerpoint/2010/main" val="294907666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C3053E-EEA7-41F5-93D2-C950573D7425}" type="slidenum">
              <a:rPr lang="el-GR" altLang="el-GR" sz="1400" smtClean="0">
                <a:solidFill>
                  <a:srgbClr val="3366CC"/>
                </a:solidFill>
                <a:latin typeface="Arno Pro Caption" pitchFamily="18" charset="0"/>
              </a:rPr>
              <a:pPr eaLnBrk="1" hangingPunct="1"/>
              <a:t>160</a:t>
            </a:fld>
            <a:endParaRPr lang="el-GR" altLang="el-GR" sz="1400" smtClean="0">
              <a:solidFill>
                <a:srgbClr val="3366CC"/>
              </a:solidFill>
              <a:latin typeface="Arno Pro Caption" pitchFamily="18" charset="0"/>
            </a:endParaRPr>
          </a:p>
        </p:txBody>
      </p:sp>
      <p:sp>
        <p:nvSpPr>
          <p:cNvPr id="140292" name="Rectangle 2"/>
          <p:cNvSpPr>
            <a:spLocks noGrp="1" noChangeArrowheads="1"/>
          </p:cNvSpPr>
          <p:nvPr>
            <p:ph type="title"/>
          </p:nvPr>
        </p:nvSpPr>
        <p:spPr/>
        <p:txBody>
          <a:bodyPr/>
          <a:lstStyle/>
          <a:p>
            <a:pPr eaLnBrk="1" hangingPunct="1"/>
            <a:endParaRPr lang="en-US" altLang="el-GR" smtClean="0"/>
          </a:p>
        </p:txBody>
      </p:sp>
      <p:sp>
        <p:nvSpPr>
          <p:cNvPr id="140293" name="Rectangle 3"/>
          <p:cNvSpPr>
            <a:spLocks noGrp="1" noChangeArrowheads="1"/>
          </p:cNvSpPr>
          <p:nvPr>
            <p:ph type="body" idx="1"/>
          </p:nvPr>
        </p:nvSpPr>
        <p:spPr/>
        <p:txBody>
          <a:bodyPr/>
          <a:lstStyle/>
          <a:p>
            <a:pPr eaLnBrk="1" hangingPunct="1"/>
            <a:r>
              <a:rPr lang="el-GR" altLang="el-GR" smtClean="0"/>
              <a:t>Είναι οι αλγόριθμοι εκθετικής πολυπλοκότητας οι καλύτεροι δυνατοί αλγόριθμοι για τα προβλήματα αυτά ή θα ήταν δυνατή η ανάπτυξη πολυωνυμικών αλγορίθμων;</a:t>
            </a:r>
            <a:endParaRPr lang="en-US" altLang="el-GR" smtClean="0"/>
          </a:p>
          <a:p>
            <a:pPr lvl="1" eaLnBrk="1" hangingPunct="1">
              <a:lnSpc>
                <a:spcPct val="120000"/>
              </a:lnSpc>
            </a:pPr>
            <a:r>
              <a:rPr lang="el-GR" altLang="el-GR" b="1" smtClean="0">
                <a:solidFill>
                  <a:srgbClr val="FF0000"/>
                </a:solidFill>
              </a:rPr>
              <a:t>Δεν έχουν βρεθεί ακόμη πολυωνυμικοί αλγόριθμοι ούτε έχει αποδειχθεί ότι η ανάπτυξη πολυωνυμικών αλγορίθμων είναι αδύνατη</a:t>
            </a:r>
          </a:p>
          <a:p>
            <a:pPr eaLnBrk="1" hangingPunct="1"/>
            <a:r>
              <a:rPr lang="el-GR" altLang="el-GR" smtClean="0">
                <a:solidFill>
                  <a:srgbClr val="3366CC"/>
                </a:solidFill>
              </a:rPr>
              <a:t>Θεωρία της </a:t>
            </a:r>
            <a:r>
              <a:rPr lang="en-US" altLang="el-GR" b="1" smtClean="0">
                <a:solidFill>
                  <a:srgbClr val="3366CC"/>
                </a:solidFill>
              </a:rPr>
              <a:t>NP</a:t>
            </a:r>
            <a:r>
              <a:rPr lang="el-GR" altLang="el-GR" smtClean="0">
                <a:solidFill>
                  <a:srgbClr val="3366CC"/>
                </a:solidFill>
              </a:rPr>
              <a:t> – πληρότητας </a:t>
            </a:r>
            <a:r>
              <a:rPr lang="en-US" altLang="el-GR" smtClean="0">
                <a:solidFill>
                  <a:srgbClr val="3366CC"/>
                </a:solidFill>
              </a:rPr>
              <a:t>(</a:t>
            </a:r>
            <a:r>
              <a:rPr lang="en-US" altLang="el-GR" b="1" smtClean="0">
                <a:solidFill>
                  <a:srgbClr val="3366CC"/>
                </a:solidFill>
              </a:rPr>
              <a:t>NP</a:t>
            </a:r>
            <a:r>
              <a:rPr lang="en-US" altLang="el-GR" smtClean="0">
                <a:solidFill>
                  <a:srgbClr val="3366CC"/>
                </a:solidFill>
              </a:rPr>
              <a:t>–completeness)</a:t>
            </a:r>
          </a:p>
        </p:txBody>
      </p:sp>
    </p:spTree>
    <p:extLst>
      <p:ext uri="{BB962C8B-B14F-4D97-AF65-F5344CB8AC3E}">
        <p14:creationId xmlns:p14="http://schemas.microsoft.com/office/powerpoint/2010/main" val="335706492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p:txBody>
          <a:bodyPr/>
          <a:lstStyle/>
          <a:p>
            <a:r>
              <a:rPr lang="el-GR" dirty="0" smtClean="0"/>
              <a:t>Η θεωρία της </a:t>
            </a:r>
            <a:r>
              <a:rPr lang="en-US" dirty="0" smtClean="0"/>
              <a:t>NP </a:t>
            </a:r>
            <a:r>
              <a:rPr lang="el-GR" dirty="0" smtClean="0"/>
              <a:t>πληρότητας</a:t>
            </a:r>
            <a:endParaRPr lang="el-GR" dirty="0"/>
          </a:p>
        </p:txBody>
      </p:sp>
      <p:sp>
        <p:nvSpPr>
          <p:cNvPr id="7" name="Υπότιτλος 6"/>
          <p:cNvSpPr>
            <a:spLocks noGrp="1"/>
          </p:cNvSpPr>
          <p:nvPr>
            <p:ph type="subTitle" idx="1"/>
          </p:nvPr>
        </p:nvSpPr>
        <p:spPr/>
        <p:txBody>
          <a:bodyPr/>
          <a:lstStyle/>
          <a:p>
            <a:r>
              <a:rPr lang="en-US" dirty="0" smtClean="0"/>
              <a:t>NP - Completeness</a:t>
            </a:r>
            <a:endParaRPr lang="el-GR" dirty="0"/>
          </a:p>
        </p:txBody>
      </p:sp>
      <p:sp>
        <p:nvSpPr>
          <p:cNvPr id="3" name="Θέση αριθμού διαφάνειας 2"/>
          <p:cNvSpPr>
            <a:spLocks noGrp="1"/>
          </p:cNvSpPr>
          <p:nvPr>
            <p:ph type="sldNum" sz="quarter" idx="11"/>
          </p:nvPr>
        </p:nvSpPr>
        <p:spPr/>
        <p:txBody>
          <a:bodyPr/>
          <a:lstStyle/>
          <a:p>
            <a:fld id="{3BD0896E-602A-494F-99CF-AC1BD90019B0}" type="slidenum">
              <a:rPr lang="en-GB" smtClean="0"/>
              <a:pPr/>
              <a:t>161</a:t>
            </a:fld>
            <a:endParaRPr lang="en-GB"/>
          </a:p>
        </p:txBody>
      </p:sp>
    </p:spTree>
    <p:extLst>
      <p:ext uri="{BB962C8B-B14F-4D97-AF65-F5344CB8AC3E}">
        <p14:creationId xmlns:p14="http://schemas.microsoft.com/office/powerpoint/2010/main" val="19997684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Decision </a:t>
            </a:r>
            <a:r>
              <a:rPr lang="en-US" dirty="0" smtClean="0"/>
              <a:t>problems &amp; NP-completeness</a:t>
            </a:r>
            <a:endParaRPr lang="el-GR" dirty="0"/>
          </a:p>
        </p:txBody>
      </p:sp>
      <p:sp>
        <p:nvSpPr>
          <p:cNvPr id="3" name="Θέση αριθμού διαφάνειας 2"/>
          <p:cNvSpPr>
            <a:spLocks noGrp="1"/>
          </p:cNvSpPr>
          <p:nvPr>
            <p:ph type="sldNum" sz="quarter" idx="12"/>
          </p:nvPr>
        </p:nvSpPr>
        <p:spPr/>
        <p:txBody>
          <a:bodyPr/>
          <a:lstStyle/>
          <a:p>
            <a:fld id="{3BD0896E-602A-494F-99CF-AC1BD90019B0}" type="slidenum">
              <a:rPr lang="en-GB" smtClean="0"/>
              <a:pPr/>
              <a:t>162</a:t>
            </a:fld>
            <a:endParaRPr lang="en-GB"/>
          </a:p>
        </p:txBody>
      </p:sp>
      <p:sp>
        <p:nvSpPr>
          <p:cNvPr id="4" name="Θέση περιεχομένου 3"/>
          <p:cNvSpPr>
            <a:spLocks noGrp="1"/>
          </p:cNvSpPr>
          <p:nvPr>
            <p:ph sz="quarter" idx="13"/>
          </p:nvPr>
        </p:nvSpPr>
        <p:spPr>
          <a:xfrm>
            <a:off x="304800" y="1066800"/>
            <a:ext cx="8534400" cy="5029200"/>
          </a:xfrm>
        </p:spPr>
        <p:txBody>
          <a:bodyPr/>
          <a:lstStyle/>
          <a:p>
            <a:r>
              <a:rPr lang="en-US" sz="2400" dirty="0" smtClean="0"/>
              <a:t>Problem </a:t>
            </a:r>
            <a:r>
              <a:rPr lang="en-US" sz="2400" dirty="0"/>
              <a:t>where the output is a simple “yes” or “no”</a:t>
            </a:r>
          </a:p>
          <a:p>
            <a:r>
              <a:rPr lang="en-US" sz="2400" dirty="0" smtClean="0"/>
              <a:t>Theory </a:t>
            </a:r>
            <a:r>
              <a:rPr lang="en-US" sz="2400" dirty="0"/>
              <a:t>of NP-completeness is developed </a:t>
            </a:r>
            <a:r>
              <a:rPr lang="en-US" sz="2400" dirty="0" smtClean="0"/>
              <a:t>by</a:t>
            </a:r>
            <a:r>
              <a:rPr lang="el-GR" sz="2400" dirty="0" smtClean="0"/>
              <a:t> </a:t>
            </a:r>
            <a:r>
              <a:rPr lang="en-US" sz="2400" dirty="0" smtClean="0"/>
              <a:t>restricting </a:t>
            </a:r>
            <a:r>
              <a:rPr lang="en-US" sz="2400" dirty="0"/>
              <a:t>problems to decision problems</a:t>
            </a:r>
          </a:p>
          <a:p>
            <a:r>
              <a:rPr lang="en-US" sz="2400" dirty="0" smtClean="0"/>
              <a:t>Optimization </a:t>
            </a:r>
            <a:r>
              <a:rPr lang="en-US" sz="2400" dirty="0"/>
              <a:t>problems can be transformed </a:t>
            </a:r>
            <a:r>
              <a:rPr lang="en-US" sz="2400" dirty="0" smtClean="0"/>
              <a:t>into</a:t>
            </a:r>
            <a:r>
              <a:rPr lang="el-GR" sz="2400" dirty="0" smtClean="0"/>
              <a:t> </a:t>
            </a:r>
            <a:r>
              <a:rPr lang="en-US" sz="2400" dirty="0" smtClean="0"/>
              <a:t>decision problems, and, are </a:t>
            </a:r>
            <a:r>
              <a:rPr lang="en-US" sz="2400" dirty="0"/>
              <a:t>at least as hard as </a:t>
            </a:r>
            <a:r>
              <a:rPr lang="en-US" sz="2400" dirty="0" smtClean="0"/>
              <a:t>the</a:t>
            </a:r>
            <a:r>
              <a:rPr lang="el-GR" sz="2400" dirty="0" smtClean="0"/>
              <a:t> </a:t>
            </a:r>
            <a:r>
              <a:rPr lang="en-US" sz="2400" dirty="0" smtClean="0"/>
              <a:t>associated </a:t>
            </a:r>
            <a:r>
              <a:rPr lang="en-US" sz="2400" dirty="0"/>
              <a:t>decision problem</a:t>
            </a:r>
          </a:p>
          <a:p>
            <a:r>
              <a:rPr lang="en-US" sz="2400" dirty="0" smtClean="0"/>
              <a:t>If </a:t>
            </a:r>
            <a:r>
              <a:rPr lang="en-US" sz="2400" dirty="0"/>
              <a:t>polynomial-time algorithm for the </a:t>
            </a:r>
            <a:r>
              <a:rPr lang="en-US" sz="2400" dirty="0" smtClean="0"/>
              <a:t>optimization</a:t>
            </a:r>
            <a:r>
              <a:rPr lang="el-GR" sz="2400" dirty="0" smtClean="0"/>
              <a:t> </a:t>
            </a:r>
            <a:r>
              <a:rPr lang="en-US" sz="2400" dirty="0" smtClean="0"/>
              <a:t>problem </a:t>
            </a:r>
            <a:r>
              <a:rPr lang="en-US" sz="2400" dirty="0"/>
              <a:t>is found, we would have a </a:t>
            </a:r>
            <a:r>
              <a:rPr lang="en-US" sz="2400" dirty="0" smtClean="0"/>
              <a:t>polynomial</a:t>
            </a:r>
            <a:r>
              <a:rPr lang="el-GR" sz="2400" dirty="0" smtClean="0"/>
              <a:t> </a:t>
            </a:r>
            <a:r>
              <a:rPr lang="en-US" sz="2400" dirty="0" smtClean="0"/>
              <a:t>time </a:t>
            </a:r>
            <a:r>
              <a:rPr lang="en-US" sz="2400" dirty="0"/>
              <a:t>algorithm for the corresponding </a:t>
            </a:r>
            <a:r>
              <a:rPr lang="en-US" sz="2400" dirty="0" smtClean="0"/>
              <a:t>decision</a:t>
            </a:r>
            <a:r>
              <a:rPr lang="el-GR" sz="2400" dirty="0" smtClean="0"/>
              <a:t> </a:t>
            </a:r>
            <a:r>
              <a:rPr lang="en-US" sz="2400" dirty="0" smtClean="0"/>
              <a:t>problem</a:t>
            </a:r>
            <a:endParaRPr lang="el-GR" sz="2400" dirty="0"/>
          </a:p>
        </p:txBody>
      </p:sp>
    </p:spTree>
    <p:extLst>
      <p:ext uri="{BB962C8B-B14F-4D97-AF65-F5344CB8AC3E}">
        <p14:creationId xmlns:p14="http://schemas.microsoft.com/office/powerpoint/2010/main" val="105829552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C60E62-279E-41D7-86A0-CEB9A391F618}" type="slidenum">
              <a:rPr lang="el-GR" altLang="el-GR" sz="1400" smtClean="0">
                <a:solidFill>
                  <a:srgbClr val="3366CC"/>
                </a:solidFill>
                <a:latin typeface="Arno Pro Caption" pitchFamily="18" charset="0"/>
              </a:rPr>
              <a:pPr eaLnBrk="1" hangingPunct="1"/>
              <a:t>163</a:t>
            </a:fld>
            <a:endParaRPr lang="el-GR" altLang="el-GR" sz="1400" smtClean="0">
              <a:solidFill>
                <a:srgbClr val="3366CC"/>
              </a:solidFill>
              <a:latin typeface="Arno Pro Caption" pitchFamily="18" charset="0"/>
            </a:endParaRPr>
          </a:p>
        </p:txBody>
      </p:sp>
      <p:sp>
        <p:nvSpPr>
          <p:cNvPr id="143364" name="Rectangle 2"/>
          <p:cNvSpPr>
            <a:spLocks noGrp="1" noChangeArrowheads="1"/>
          </p:cNvSpPr>
          <p:nvPr>
            <p:ph type="title"/>
          </p:nvPr>
        </p:nvSpPr>
        <p:spPr/>
        <p:txBody>
          <a:bodyPr/>
          <a:lstStyle/>
          <a:p>
            <a:pPr eaLnBrk="1" hangingPunct="1"/>
            <a:r>
              <a:rPr lang="el-GR" altLang="el-GR" smtClean="0"/>
              <a:t> Η θεωρία της </a:t>
            </a:r>
            <a:r>
              <a:rPr lang="en-US" altLang="el-GR" smtClean="0"/>
              <a:t>NP - </a:t>
            </a:r>
            <a:r>
              <a:rPr lang="el-GR" altLang="el-GR" smtClean="0"/>
              <a:t>πληρότητας</a:t>
            </a:r>
            <a:endParaRPr lang="en-US" altLang="el-GR" smtClean="0"/>
          </a:p>
        </p:txBody>
      </p:sp>
      <p:sp>
        <p:nvSpPr>
          <p:cNvPr id="143365" name="Rectangle 3"/>
          <p:cNvSpPr>
            <a:spLocks noGrp="1" noChangeArrowheads="1"/>
          </p:cNvSpPr>
          <p:nvPr>
            <p:ph type="body" idx="1"/>
          </p:nvPr>
        </p:nvSpPr>
        <p:spPr>
          <a:xfrm>
            <a:off x="304800" y="1052513"/>
            <a:ext cx="8534400" cy="5043487"/>
          </a:xfrm>
        </p:spPr>
        <p:txBody>
          <a:bodyPr/>
          <a:lstStyle/>
          <a:p>
            <a:pPr eaLnBrk="1" hangingPunct="1"/>
            <a:r>
              <a:rPr lang="el-GR" altLang="el-GR" sz="2400" smtClean="0"/>
              <a:t>Παρέχει έναν ενιαίο τρόπο αντιμετώπισης προβλημάτων που έχουν τον ίδιο βαθμό υπολογιστικής δυσκολίας με το πρόβλημα του περιοδεύοντος πωλητή ή του μέγιστου ανεξάρτητου συνόλου.</a:t>
            </a:r>
          </a:p>
          <a:p>
            <a:pPr eaLnBrk="1" hangingPunct="1"/>
            <a:r>
              <a:rPr lang="el-GR" altLang="el-GR" sz="2400" smtClean="0"/>
              <a:t>Θεμελιώνει μια διαδικασία που αποδεικνύει ότι ένα πρόβλημα είναι το ίδιο υπολογιστικά δύσκολο με τα παραπάνω αλλά και με χιλιάδες άλλα που ονομάζονται </a:t>
            </a:r>
            <a:r>
              <a:rPr lang="en-US" altLang="el-GR" sz="2400" smtClean="0"/>
              <a:t>NP-complete </a:t>
            </a:r>
            <a:r>
              <a:rPr lang="el-GR" altLang="el-GR" sz="2400" smtClean="0"/>
              <a:t>προβλήματα.</a:t>
            </a:r>
          </a:p>
          <a:p>
            <a:pPr eaLnBrk="1" hangingPunct="1"/>
            <a:r>
              <a:rPr lang="el-GR" altLang="el-GR" sz="2400" smtClean="0"/>
              <a:t>Η κλάση των </a:t>
            </a:r>
            <a:r>
              <a:rPr lang="en-US" altLang="el-GR" sz="2400" smtClean="0"/>
              <a:t>NP-complete </a:t>
            </a:r>
            <a:r>
              <a:rPr lang="el-GR" altLang="el-GR" sz="2400" smtClean="0"/>
              <a:t>προβλημάτων περιλαμβάνει χιλιάδες προβλήματα από κάθε επιστημονική περιοχή.</a:t>
            </a:r>
            <a:endParaRPr lang="en-US" altLang="el-GR" sz="2400" smtClean="0"/>
          </a:p>
        </p:txBody>
      </p:sp>
    </p:spTree>
    <p:extLst>
      <p:ext uri="{BB962C8B-B14F-4D97-AF65-F5344CB8AC3E}">
        <p14:creationId xmlns:p14="http://schemas.microsoft.com/office/powerpoint/2010/main" val="217041346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BA93A4-59B3-4EF8-B7F2-6828C9CB586F}" type="slidenum">
              <a:rPr lang="el-GR" altLang="el-GR" sz="1400" smtClean="0">
                <a:solidFill>
                  <a:srgbClr val="3366CC"/>
                </a:solidFill>
                <a:latin typeface="Arno Pro Caption" pitchFamily="18" charset="0"/>
              </a:rPr>
              <a:pPr eaLnBrk="1" hangingPunct="1"/>
              <a:t>164</a:t>
            </a:fld>
            <a:endParaRPr lang="el-GR" altLang="el-GR" sz="1400" smtClean="0">
              <a:solidFill>
                <a:srgbClr val="3366CC"/>
              </a:solidFill>
              <a:latin typeface="Arno Pro Caption" pitchFamily="18" charset="0"/>
            </a:endParaRPr>
          </a:p>
        </p:txBody>
      </p:sp>
      <p:sp>
        <p:nvSpPr>
          <p:cNvPr id="142340" name="Rectangle 2"/>
          <p:cNvSpPr>
            <a:spLocks noGrp="1" noChangeArrowheads="1"/>
          </p:cNvSpPr>
          <p:nvPr>
            <p:ph type="title"/>
          </p:nvPr>
        </p:nvSpPr>
        <p:spPr>
          <a:xfrm>
            <a:off x="304800" y="304800"/>
            <a:ext cx="8458200" cy="603920"/>
          </a:xfrm>
        </p:spPr>
        <p:txBody>
          <a:bodyPr/>
          <a:lstStyle/>
          <a:p>
            <a:pPr eaLnBrk="1" hangingPunct="1"/>
            <a:r>
              <a:rPr lang="el-GR" altLang="el-GR" dirty="0" smtClean="0"/>
              <a:t>Η κλάση </a:t>
            </a:r>
            <a:r>
              <a:rPr lang="en-US" altLang="el-GR" dirty="0" smtClean="0"/>
              <a:t>NP-Complete</a:t>
            </a:r>
            <a:r>
              <a:rPr lang="el-GR" altLang="el-GR" dirty="0" smtClean="0"/>
              <a:t> (1)</a:t>
            </a:r>
          </a:p>
        </p:txBody>
      </p:sp>
      <p:sp>
        <p:nvSpPr>
          <p:cNvPr id="142341" name="Rectangle 3"/>
          <p:cNvSpPr>
            <a:spLocks noGrp="1" noChangeArrowheads="1"/>
          </p:cNvSpPr>
          <p:nvPr>
            <p:ph type="body" idx="1"/>
          </p:nvPr>
        </p:nvSpPr>
        <p:spPr>
          <a:xfrm>
            <a:off x="304800" y="908720"/>
            <a:ext cx="8534400" cy="5187280"/>
          </a:xfrm>
        </p:spPr>
        <p:txBody>
          <a:bodyPr/>
          <a:lstStyle/>
          <a:p>
            <a:pPr eaLnBrk="1" hangingPunct="1"/>
            <a:r>
              <a:rPr lang="el-GR" sz="2400" dirty="0" smtClean="0"/>
              <a:t>Στη θεωρία πολυπλοκότητας, τα προβλήματα </a:t>
            </a:r>
            <a:r>
              <a:rPr lang="en-US" sz="2400" dirty="0" smtClean="0"/>
              <a:t>NP</a:t>
            </a:r>
            <a:r>
              <a:rPr lang="el-GR" sz="2400" dirty="0"/>
              <a:t>-</a:t>
            </a:r>
            <a:r>
              <a:rPr lang="en-US" sz="2400" dirty="0"/>
              <a:t>­complete </a:t>
            </a:r>
            <a:r>
              <a:rPr lang="el-GR" sz="2400" dirty="0" smtClean="0"/>
              <a:t>είναι τα δυσκολότερα προβλήματα της κλάσης </a:t>
            </a:r>
            <a:r>
              <a:rPr lang="en-US" sz="2400" dirty="0" smtClean="0"/>
              <a:t>NP </a:t>
            </a:r>
            <a:r>
              <a:rPr lang="en-US" sz="2400" dirty="0"/>
              <a:t>("non­deterministic polynomial time</a:t>
            </a:r>
            <a:r>
              <a:rPr lang="en-US" sz="2400" dirty="0" smtClean="0"/>
              <a:t>"), </a:t>
            </a:r>
            <a:r>
              <a:rPr lang="el-GR" sz="2400" dirty="0"/>
              <a:t>με την έννοια ότι είναι </a:t>
            </a:r>
            <a:r>
              <a:rPr lang="el-GR" sz="2400" dirty="0" smtClean="0"/>
              <a:t>αυτ</a:t>
            </a:r>
            <a:r>
              <a:rPr lang="el-GR" sz="2400" dirty="0"/>
              <a:t>ά</a:t>
            </a:r>
            <a:r>
              <a:rPr lang="el-GR" sz="2400" dirty="0" smtClean="0"/>
              <a:t> </a:t>
            </a:r>
            <a:r>
              <a:rPr lang="el-GR" sz="2400" dirty="0"/>
              <a:t>που πιθανότατα δεν </a:t>
            </a:r>
            <a:r>
              <a:rPr lang="el-GR" sz="2400" dirty="0" smtClean="0"/>
              <a:t>ανήκουν στην κλάση</a:t>
            </a:r>
            <a:r>
              <a:rPr lang="en-US" sz="2400" dirty="0" smtClean="0"/>
              <a:t> </a:t>
            </a:r>
            <a:r>
              <a:rPr lang="en-US" sz="2400" dirty="0"/>
              <a:t>P.</a:t>
            </a:r>
          </a:p>
          <a:p>
            <a:pPr eaLnBrk="1" hangingPunct="1"/>
            <a:r>
              <a:rPr lang="el-GR" altLang="el-GR" sz="2400" dirty="0" smtClean="0"/>
              <a:t>Η κλάση </a:t>
            </a:r>
            <a:r>
              <a:rPr lang="en-US" altLang="el-GR" sz="2400" dirty="0" smtClean="0"/>
              <a:t>NP-Complete</a:t>
            </a:r>
            <a:r>
              <a:rPr lang="el-GR" altLang="el-GR" sz="2400" dirty="0" smtClean="0"/>
              <a:t> περιλαμβάνει εκείνα τα γνωστά προβλήματα τα οποία είναι πιθανόν δυσεπίλυτα </a:t>
            </a:r>
            <a:r>
              <a:rPr lang="en-US" altLang="el-GR" sz="2400" dirty="0" smtClean="0"/>
              <a:t>(intractable) </a:t>
            </a:r>
            <a:r>
              <a:rPr lang="el-GR" altLang="el-GR" sz="2400" dirty="0" smtClean="0"/>
              <a:t>ανεξάρτητα από το αν αυτό έχει αποδειχθεί ή όχι.</a:t>
            </a:r>
          </a:p>
          <a:p>
            <a:pPr eaLnBrk="1" hangingPunct="1"/>
            <a:r>
              <a:rPr lang="el-GR" altLang="el-GR" sz="2400" dirty="0" smtClean="0"/>
              <a:t>Η κλάση </a:t>
            </a:r>
            <a:r>
              <a:rPr lang="en-US" altLang="el-GR" sz="2400" dirty="0" smtClean="0"/>
              <a:t>NP-Complete </a:t>
            </a:r>
            <a:r>
              <a:rPr lang="el-GR" altLang="el-GR" sz="2400" dirty="0" smtClean="0"/>
              <a:t>είναι ένα σύνολο προβλημάτων για τα οποία πιστεύεται ότι δεν υπάρχουν αλγόριθμοι </a:t>
            </a:r>
            <a:r>
              <a:rPr lang="el-GR" altLang="el-GR" sz="2400" dirty="0" err="1" smtClean="0"/>
              <a:t>πολυωνυμικού</a:t>
            </a:r>
            <a:r>
              <a:rPr lang="el-GR" altLang="el-GR" sz="2400" dirty="0" smtClean="0"/>
              <a:t> χρόνου</a:t>
            </a:r>
            <a:endParaRPr lang="en-US" altLang="el-GR" sz="2400" dirty="0" smtClean="0"/>
          </a:p>
          <a:p>
            <a:pPr eaLnBrk="1" hangingPunct="1"/>
            <a:r>
              <a:rPr lang="el-GR" altLang="el-GR" sz="2400" dirty="0" smtClean="0"/>
              <a:t>Έτσι θεωρούνται δύσκολα (</a:t>
            </a:r>
            <a:r>
              <a:rPr lang="en-US" altLang="el-GR" sz="2400" dirty="0" smtClean="0"/>
              <a:t>hard</a:t>
            </a:r>
            <a:r>
              <a:rPr lang="el-GR" altLang="el-GR" sz="2400" dirty="0" smtClean="0"/>
              <a:t>)</a:t>
            </a:r>
            <a:r>
              <a:rPr lang="en-US" altLang="el-GR" sz="2400" dirty="0" smtClean="0"/>
              <a:t> </a:t>
            </a:r>
            <a:r>
              <a:rPr lang="el-GR" altLang="el-GR" sz="2400" dirty="0" smtClean="0"/>
              <a:t>προβλήματα</a:t>
            </a:r>
          </a:p>
          <a:p>
            <a:pPr eaLnBrk="1" hangingPunct="1"/>
            <a:r>
              <a:rPr lang="el-GR" altLang="el-GR" sz="2400" dirty="0" smtClean="0"/>
              <a:t>Αν ένα πρόβλημα είναι </a:t>
            </a:r>
            <a:r>
              <a:rPr lang="en-US" altLang="el-GR" sz="2400" dirty="0" smtClean="0"/>
              <a:t>NP-complete, </a:t>
            </a:r>
            <a:r>
              <a:rPr lang="el-GR" altLang="el-GR" sz="2400" dirty="0" smtClean="0"/>
              <a:t>δεν υπάρχει ελπίδα αποτελεσματικής επίλυσής του.</a:t>
            </a:r>
          </a:p>
        </p:txBody>
      </p:sp>
    </p:spTree>
    <p:extLst>
      <p:ext uri="{BB962C8B-B14F-4D97-AF65-F5344CB8AC3E}">
        <p14:creationId xmlns:p14="http://schemas.microsoft.com/office/powerpoint/2010/main" val="354270700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0621A8-F45A-47ED-B402-36CF7425E4DE}" type="slidenum">
              <a:rPr lang="el-GR" altLang="el-GR" sz="1400" smtClean="0">
                <a:solidFill>
                  <a:srgbClr val="3366CC"/>
                </a:solidFill>
                <a:latin typeface="Arno Pro Caption" pitchFamily="18" charset="0"/>
              </a:rPr>
              <a:pPr eaLnBrk="1" hangingPunct="1"/>
              <a:t>165</a:t>
            </a:fld>
            <a:endParaRPr lang="el-GR" altLang="el-GR" sz="1400" smtClean="0">
              <a:solidFill>
                <a:srgbClr val="3366CC"/>
              </a:solidFill>
              <a:latin typeface="Arno Pro Caption" pitchFamily="18" charset="0"/>
            </a:endParaRPr>
          </a:p>
        </p:txBody>
      </p:sp>
      <p:sp>
        <p:nvSpPr>
          <p:cNvPr id="144388" name="Rectangle 2"/>
          <p:cNvSpPr>
            <a:spLocks noGrp="1" noChangeArrowheads="1"/>
          </p:cNvSpPr>
          <p:nvPr>
            <p:ph type="title"/>
          </p:nvPr>
        </p:nvSpPr>
        <p:spPr/>
        <p:txBody>
          <a:bodyPr/>
          <a:lstStyle/>
          <a:p>
            <a:pPr eaLnBrk="1" hangingPunct="1"/>
            <a:r>
              <a:rPr lang="el-GR" altLang="el-GR" dirty="0"/>
              <a:t>Η κλάση </a:t>
            </a:r>
            <a:r>
              <a:rPr lang="en-US" altLang="el-GR" dirty="0"/>
              <a:t>NP-Complete</a:t>
            </a:r>
            <a:r>
              <a:rPr lang="el-GR" altLang="el-GR" dirty="0"/>
              <a:t> </a:t>
            </a:r>
            <a:r>
              <a:rPr lang="el-GR" altLang="el-GR" dirty="0" smtClean="0"/>
              <a:t>(2)</a:t>
            </a:r>
            <a:endParaRPr lang="en-US" altLang="el-GR" dirty="0" smtClean="0"/>
          </a:p>
        </p:txBody>
      </p:sp>
      <p:sp>
        <p:nvSpPr>
          <p:cNvPr id="144389" name="Rectangle 3"/>
          <p:cNvSpPr>
            <a:spLocks noGrp="1" noChangeArrowheads="1"/>
          </p:cNvSpPr>
          <p:nvPr>
            <p:ph type="body" idx="1"/>
          </p:nvPr>
        </p:nvSpPr>
        <p:spPr>
          <a:xfrm>
            <a:off x="304800" y="1066800"/>
            <a:ext cx="8534400" cy="5029200"/>
          </a:xfrm>
        </p:spPr>
        <p:txBody>
          <a:bodyPr/>
          <a:lstStyle/>
          <a:p>
            <a:pPr eaLnBrk="1" hangingPunct="1">
              <a:lnSpc>
                <a:spcPct val="90000"/>
              </a:lnSpc>
            </a:pPr>
            <a:r>
              <a:rPr lang="el-GR" altLang="el-GR" sz="2200" dirty="0" smtClean="0"/>
              <a:t>Τα </a:t>
            </a:r>
            <a:r>
              <a:rPr lang="en-US" altLang="el-GR" sz="2200" dirty="0" smtClean="0"/>
              <a:t>NP-complete </a:t>
            </a:r>
            <a:r>
              <a:rPr lang="el-GR" altLang="el-GR" sz="2200" dirty="0" smtClean="0"/>
              <a:t>προβλήματα έχουν την εξής ιδιότητα:</a:t>
            </a:r>
          </a:p>
          <a:p>
            <a:pPr lvl="1" eaLnBrk="1" hangingPunct="1"/>
            <a:r>
              <a:rPr lang="el-GR" altLang="el-GR" sz="2200" dirty="0" smtClean="0">
                <a:solidFill>
                  <a:srgbClr val="3366CC"/>
                </a:solidFill>
              </a:rPr>
              <a:t>Κάθε </a:t>
            </a:r>
            <a:r>
              <a:rPr lang="en-US" altLang="el-GR" sz="2200" b="1" dirty="0" smtClean="0">
                <a:solidFill>
                  <a:srgbClr val="3366CC"/>
                </a:solidFill>
              </a:rPr>
              <a:t>NP</a:t>
            </a:r>
            <a:r>
              <a:rPr lang="en-US" altLang="el-GR" sz="2200" dirty="0" smtClean="0">
                <a:solidFill>
                  <a:srgbClr val="3366CC"/>
                </a:solidFill>
              </a:rPr>
              <a:t>-complete </a:t>
            </a:r>
            <a:r>
              <a:rPr lang="el-GR" altLang="el-GR" sz="2200" dirty="0" smtClean="0">
                <a:solidFill>
                  <a:srgbClr val="3366CC"/>
                </a:solidFill>
              </a:rPr>
              <a:t>πρόβλημα μπορεί να μετασχηματιστεί σε ένα οποιοδήποτε άλλο </a:t>
            </a:r>
            <a:r>
              <a:rPr lang="en-US" altLang="el-GR" sz="2200" b="1" dirty="0" smtClean="0">
                <a:solidFill>
                  <a:srgbClr val="3366CC"/>
                </a:solidFill>
              </a:rPr>
              <a:t>NP</a:t>
            </a:r>
            <a:r>
              <a:rPr lang="en-US" altLang="el-GR" sz="2200" dirty="0" smtClean="0">
                <a:solidFill>
                  <a:srgbClr val="3366CC"/>
                </a:solidFill>
              </a:rPr>
              <a:t>-complete </a:t>
            </a:r>
            <a:r>
              <a:rPr lang="el-GR" altLang="el-GR" sz="2200" dirty="0" smtClean="0">
                <a:solidFill>
                  <a:srgbClr val="3366CC"/>
                </a:solidFill>
              </a:rPr>
              <a:t>με έναν αλγόριθμο </a:t>
            </a:r>
            <a:r>
              <a:rPr lang="el-GR" altLang="el-GR" sz="2200" dirty="0" err="1" smtClean="0">
                <a:solidFill>
                  <a:srgbClr val="3366CC"/>
                </a:solidFill>
              </a:rPr>
              <a:t>πολυωνυμικού</a:t>
            </a:r>
            <a:r>
              <a:rPr lang="el-GR" altLang="el-GR" sz="2200" dirty="0" smtClean="0">
                <a:solidFill>
                  <a:srgbClr val="3366CC"/>
                </a:solidFill>
              </a:rPr>
              <a:t> χρόνου.</a:t>
            </a:r>
          </a:p>
          <a:p>
            <a:pPr eaLnBrk="1" hangingPunct="1">
              <a:lnSpc>
                <a:spcPct val="90000"/>
              </a:lnSpc>
            </a:pPr>
            <a:r>
              <a:rPr lang="el-GR" altLang="el-GR" sz="2200" dirty="0" smtClean="0"/>
              <a:t>Άρα αν αναπτυχθεί αλγόριθμος </a:t>
            </a:r>
            <a:r>
              <a:rPr lang="el-GR" altLang="el-GR" sz="2200" dirty="0" err="1" smtClean="0"/>
              <a:t>πολυωνυμικού</a:t>
            </a:r>
            <a:r>
              <a:rPr lang="el-GR" altLang="el-GR" sz="2200" dirty="0" smtClean="0"/>
              <a:t> χρόνου για τη επίλυση οποιουδήποτε </a:t>
            </a:r>
            <a:r>
              <a:rPr lang="en-US" altLang="el-GR" sz="2200" dirty="0" smtClean="0"/>
              <a:t>NP-complete </a:t>
            </a:r>
            <a:r>
              <a:rPr lang="el-GR" altLang="el-GR" sz="2200" dirty="0" smtClean="0"/>
              <a:t>προβλήματος θα υπάρχει δυνατότητα ανάπτυξης </a:t>
            </a:r>
            <a:r>
              <a:rPr lang="el-GR" altLang="el-GR" sz="2200" dirty="0" err="1" smtClean="0"/>
              <a:t>πολυωνυμικού</a:t>
            </a:r>
            <a:r>
              <a:rPr lang="el-GR" altLang="el-GR" sz="2200" dirty="0" smtClean="0"/>
              <a:t> αλγορίθμου για χιλιάδες άλλα </a:t>
            </a:r>
            <a:r>
              <a:rPr lang="el-GR" altLang="el-GR" sz="2200" dirty="0" err="1" smtClean="0"/>
              <a:t>προβήματα</a:t>
            </a:r>
            <a:r>
              <a:rPr lang="el-GR" altLang="el-GR" sz="2200" dirty="0" smtClean="0"/>
              <a:t> </a:t>
            </a:r>
            <a:r>
              <a:rPr lang="en-US" altLang="el-GR" sz="2200" dirty="0" smtClean="0"/>
              <a:t>NP-complete.</a:t>
            </a:r>
            <a:endParaRPr lang="el-GR" altLang="el-GR" sz="2200" dirty="0" smtClean="0"/>
          </a:p>
          <a:p>
            <a:pPr eaLnBrk="1" hangingPunct="1"/>
            <a:r>
              <a:rPr lang="el-GR" altLang="el-GR" sz="2200" dirty="0"/>
              <a:t>Παράδειγμα </a:t>
            </a:r>
            <a:r>
              <a:rPr lang="en-US" altLang="el-GR" sz="2200" dirty="0"/>
              <a:t>NP-Complete</a:t>
            </a:r>
            <a:r>
              <a:rPr lang="el-GR" altLang="el-GR" sz="2200" dirty="0"/>
              <a:t> είναι το πρόβλημα της </a:t>
            </a:r>
            <a:r>
              <a:rPr lang="el-GR" altLang="el-GR" sz="2200" b="1" dirty="0" err="1">
                <a:solidFill>
                  <a:srgbClr val="C00000"/>
                </a:solidFill>
              </a:rPr>
              <a:t>ικανοποιησιμότητας</a:t>
            </a:r>
            <a:r>
              <a:rPr lang="el-GR" altLang="el-GR" sz="2200" dirty="0">
                <a:solidFill>
                  <a:srgbClr val="C00000"/>
                </a:solidFill>
              </a:rPr>
              <a:t> </a:t>
            </a:r>
            <a:r>
              <a:rPr lang="el-GR" altLang="el-GR" sz="2200" dirty="0"/>
              <a:t>(</a:t>
            </a:r>
            <a:r>
              <a:rPr lang="en-US" altLang="el-GR" sz="2200" dirty="0"/>
              <a:t>satisfiability)</a:t>
            </a:r>
            <a:r>
              <a:rPr lang="el-GR" altLang="el-GR" sz="2200" dirty="0"/>
              <a:t>: μια παράσταση με δυαδικές μεταβλητές πότε γίνεται αληθής; Για να βρεθεί η απάντηση (Ναι/Όχι) πρέπει να εξετάσουμε όλους τους συνδυασμούς τιμών των μεταβλητών.</a:t>
            </a:r>
          </a:p>
          <a:p>
            <a:pPr eaLnBrk="1" hangingPunct="1"/>
            <a:r>
              <a:rPr lang="el-GR" altLang="el-GR" sz="2200" dirty="0"/>
              <a:t>Η καλύτερη γνωστή λύση για όλα τα </a:t>
            </a:r>
            <a:r>
              <a:rPr lang="en-US" altLang="el-GR" sz="2200" dirty="0"/>
              <a:t>NP-complete </a:t>
            </a:r>
            <a:r>
              <a:rPr lang="el-GR" altLang="el-GR" sz="2200" dirty="0"/>
              <a:t>προβλήματα είναι η λύση της </a:t>
            </a:r>
            <a:r>
              <a:rPr lang="el-GR" altLang="el-GR" sz="2200" b="1" dirty="0">
                <a:solidFill>
                  <a:srgbClr val="C00000"/>
                </a:solidFill>
              </a:rPr>
              <a:t>εξαντλητικής απαρίθμησης</a:t>
            </a:r>
            <a:r>
              <a:rPr lang="el-GR" altLang="el-GR" sz="2200" dirty="0">
                <a:solidFill>
                  <a:srgbClr val="C00000"/>
                </a:solidFill>
              </a:rPr>
              <a:t>.</a:t>
            </a:r>
          </a:p>
          <a:p>
            <a:pPr eaLnBrk="1" hangingPunct="1">
              <a:lnSpc>
                <a:spcPct val="90000"/>
              </a:lnSpc>
            </a:pPr>
            <a:endParaRPr lang="en-US" altLang="el-GR" sz="2200" dirty="0" smtClean="0"/>
          </a:p>
        </p:txBody>
      </p:sp>
    </p:spTree>
    <p:extLst>
      <p:ext uri="{BB962C8B-B14F-4D97-AF65-F5344CB8AC3E}">
        <p14:creationId xmlns:p14="http://schemas.microsoft.com/office/powerpoint/2010/main" val="334559620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l-GR" dirty="0" smtClean="0"/>
              <a:t>NP-Complete</a:t>
            </a:r>
            <a:r>
              <a:rPr lang="el-GR" altLang="el-GR" dirty="0" smtClean="0"/>
              <a:t> </a:t>
            </a:r>
            <a:r>
              <a:rPr lang="en-US" altLang="el-GR" dirty="0" smtClean="0"/>
              <a:t>Problems</a:t>
            </a:r>
            <a:endParaRPr lang="en-US" altLang="el-GR" dirty="0"/>
          </a:p>
        </p:txBody>
      </p:sp>
      <p:pic>
        <p:nvPicPr>
          <p:cNvPr id="93189" name="Picture 5" descr="file:///C:\DOCUME~1\Jennifer\LOCALS~1\Temp\msohtml1\01\clip_imag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13808"/>
            <a:ext cx="3864115" cy="2981165"/>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1"/>
          </p:nvPr>
        </p:nvSpPr>
        <p:spPr/>
        <p:txBody>
          <a:bodyPr/>
          <a:lstStyle/>
          <a:p>
            <a:pPr>
              <a:defRPr/>
            </a:pPr>
            <a:fld id="{E191D44F-1642-49A5-9BF4-E3DB2AC6629B}" type="slidenum">
              <a:rPr lang="el-GR" smtClean="0"/>
              <a:pPr>
                <a:defRPr/>
              </a:pPr>
              <a:t>166</a:t>
            </a:fld>
            <a:endParaRPr lang="el-GR" dirty="0"/>
          </a:p>
        </p:txBody>
      </p:sp>
      <p:pic>
        <p:nvPicPr>
          <p:cNvPr id="3" name="Εικόνα 2"/>
          <p:cNvPicPr>
            <a:picLocks noChangeAspect="1"/>
          </p:cNvPicPr>
          <p:nvPr/>
        </p:nvPicPr>
        <p:blipFill>
          <a:blip r:embed="rId4"/>
          <a:stretch>
            <a:fillRect/>
          </a:stretch>
        </p:blipFill>
        <p:spPr>
          <a:xfrm>
            <a:off x="539552" y="1268760"/>
            <a:ext cx="2448272" cy="2463967"/>
          </a:xfrm>
          <a:prstGeom prst="rect">
            <a:avLst/>
          </a:prstGeom>
        </p:spPr>
      </p:pic>
      <p:pic>
        <p:nvPicPr>
          <p:cNvPr id="6" name="Picture 5" descr="file:///C:\DOCUME~1\Jennifer\LOCALS~1\Temp\msohtml1\01\clip_image0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933056"/>
            <a:ext cx="5272832" cy="26364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5969024" y="4653136"/>
            <a:ext cx="2059359"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no Pro Caption" pitchFamily="18"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no Pro Caption" pitchFamily="18" charset="0"/>
              </a:defRPr>
            </a:lvl2pPr>
            <a:lvl3pPr marL="1143000" indent="-228600" algn="l" rtl="0" eaLnBrk="0" fontAlgn="base" hangingPunct="0">
              <a:spcBef>
                <a:spcPct val="20000"/>
              </a:spcBef>
              <a:spcAft>
                <a:spcPct val="0"/>
              </a:spcAft>
              <a:buChar char="•"/>
              <a:defRPr sz="2400">
                <a:solidFill>
                  <a:schemeClr val="tx1"/>
                </a:solidFill>
                <a:latin typeface="Arno Pro Caption" pitchFamily="18" charset="0"/>
              </a:defRPr>
            </a:lvl3pPr>
            <a:lvl4pPr marL="1600200" indent="-228600" algn="l" rtl="0" eaLnBrk="0" fontAlgn="base" hangingPunct="0">
              <a:spcBef>
                <a:spcPct val="20000"/>
              </a:spcBef>
              <a:spcAft>
                <a:spcPct val="0"/>
              </a:spcAft>
              <a:buChar char="–"/>
              <a:defRPr sz="2400">
                <a:solidFill>
                  <a:schemeClr val="tx1"/>
                </a:solidFill>
                <a:latin typeface="Arno Pro Caption" pitchFamily="18" charset="0"/>
              </a:defRPr>
            </a:lvl4pPr>
            <a:lvl5pPr marL="2057400" indent="-228600" algn="l" rtl="0" eaLnBrk="0" fontAlgn="base" hangingPunct="0">
              <a:spcBef>
                <a:spcPct val="20000"/>
              </a:spcBef>
              <a:spcAft>
                <a:spcPct val="0"/>
              </a:spcAft>
              <a:buChar char="»"/>
              <a:defRPr sz="2400">
                <a:solidFill>
                  <a:schemeClr val="tx1"/>
                </a:solidFill>
                <a:latin typeface="Arno Pro Caption" pitchFamily="18"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FontTx/>
              <a:buNone/>
            </a:pPr>
            <a:r>
              <a:rPr lang="en-US" altLang="el-GR" sz="2000" kern="0" dirty="0" smtClean="0"/>
              <a:t>Battleship: Sink the enemy’s ships – NP Complete!</a:t>
            </a:r>
            <a:endParaRPr lang="en-US" altLang="el-GR" sz="2000" kern="0" dirty="0"/>
          </a:p>
        </p:txBody>
      </p:sp>
    </p:spTree>
    <p:extLst>
      <p:ext uri="{BB962C8B-B14F-4D97-AF65-F5344CB8AC3E}">
        <p14:creationId xmlns:p14="http://schemas.microsoft.com/office/powerpoint/2010/main" val="314041765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Η κλάση </a:t>
            </a:r>
            <a:r>
              <a:rPr lang="en-US" altLang="el-GR" dirty="0"/>
              <a:t>NP-Complete</a:t>
            </a:r>
            <a:r>
              <a:rPr lang="el-GR" altLang="el-GR" dirty="0"/>
              <a:t> </a:t>
            </a:r>
            <a:r>
              <a:rPr lang="el-GR" altLang="el-GR" dirty="0" smtClean="0"/>
              <a:t>(</a:t>
            </a:r>
            <a:r>
              <a:rPr lang="en-US" altLang="el-GR" dirty="0" smtClean="0"/>
              <a:t>3</a:t>
            </a:r>
            <a:r>
              <a:rPr lang="el-GR" altLang="el-GR" dirty="0" smtClean="0"/>
              <a:t>)</a:t>
            </a:r>
            <a:endParaRPr lang="el-GR" dirty="0"/>
          </a:p>
        </p:txBody>
      </p:sp>
      <p:sp>
        <p:nvSpPr>
          <p:cNvPr id="3" name="Θέση αριθμού διαφάνειας 2"/>
          <p:cNvSpPr>
            <a:spLocks noGrp="1"/>
          </p:cNvSpPr>
          <p:nvPr>
            <p:ph type="sldNum" sz="quarter" idx="12"/>
          </p:nvPr>
        </p:nvSpPr>
        <p:spPr/>
        <p:txBody>
          <a:bodyPr/>
          <a:lstStyle/>
          <a:p>
            <a:fld id="{3BD0896E-602A-494F-99CF-AC1BD90019B0}" type="slidenum">
              <a:rPr lang="en-GB" smtClean="0"/>
              <a:pPr/>
              <a:t>167</a:t>
            </a:fld>
            <a:endParaRPr lang="en-GB"/>
          </a:p>
        </p:txBody>
      </p:sp>
      <p:sp>
        <p:nvSpPr>
          <p:cNvPr id="4" name="Θέση περιεχομένου 3"/>
          <p:cNvSpPr>
            <a:spLocks noGrp="1"/>
          </p:cNvSpPr>
          <p:nvPr>
            <p:ph sz="quarter" idx="13"/>
          </p:nvPr>
        </p:nvSpPr>
        <p:spPr/>
        <p:txBody>
          <a:bodyPr/>
          <a:lstStyle/>
          <a:p>
            <a:pPr marL="0" indent="0">
              <a:buNone/>
            </a:pPr>
            <a:r>
              <a:rPr lang="en-US" sz="2000" dirty="0" smtClean="0"/>
              <a:t>Some </a:t>
            </a:r>
            <a:r>
              <a:rPr lang="en-US" sz="2000" dirty="0"/>
              <a:t>well</a:t>
            </a:r>
            <a:r>
              <a:rPr lang="en-US" sz="2000" dirty="0" smtClean="0"/>
              <a:t>­</a:t>
            </a:r>
            <a:r>
              <a:rPr lang="el-GR" sz="2000" dirty="0" smtClean="0"/>
              <a:t>-</a:t>
            </a:r>
            <a:r>
              <a:rPr lang="en-US" sz="2000" dirty="0" smtClean="0"/>
              <a:t>known </a:t>
            </a:r>
            <a:r>
              <a:rPr lang="en-US" sz="2000" dirty="0"/>
              <a:t>problems that are </a:t>
            </a:r>
            <a:r>
              <a:rPr lang="en-US" sz="2000" dirty="0" smtClean="0"/>
              <a:t>NP</a:t>
            </a:r>
            <a:r>
              <a:rPr lang="el-GR" sz="2000" dirty="0" smtClean="0"/>
              <a:t>-</a:t>
            </a:r>
            <a:r>
              <a:rPr lang="en-US" sz="2000" dirty="0" smtClean="0"/>
              <a:t>­</a:t>
            </a:r>
            <a:r>
              <a:rPr lang="en-US" sz="2000" dirty="0"/>
              <a:t>complete are:</a:t>
            </a:r>
          </a:p>
          <a:p>
            <a:r>
              <a:rPr lang="en-US" sz="2000" dirty="0" smtClean="0"/>
              <a:t>Boolean </a:t>
            </a:r>
            <a:r>
              <a:rPr lang="en-US" sz="2000" dirty="0"/>
              <a:t>satisfiability problem (SAT)</a:t>
            </a:r>
          </a:p>
          <a:p>
            <a:r>
              <a:rPr lang="en-US" sz="2000" dirty="0" smtClean="0"/>
              <a:t>N­</a:t>
            </a:r>
            <a:r>
              <a:rPr lang="el-GR" sz="2000" dirty="0" smtClean="0"/>
              <a:t>-</a:t>
            </a:r>
            <a:r>
              <a:rPr lang="en-US" sz="2000" dirty="0" smtClean="0"/>
              <a:t>puzzle</a:t>
            </a:r>
            <a:endParaRPr lang="en-US" sz="2000" dirty="0"/>
          </a:p>
          <a:p>
            <a:r>
              <a:rPr lang="en-US" sz="2000" dirty="0" smtClean="0"/>
              <a:t>Knapsack </a:t>
            </a:r>
            <a:r>
              <a:rPr lang="en-US" sz="2000" dirty="0"/>
              <a:t>problem</a:t>
            </a:r>
          </a:p>
          <a:p>
            <a:r>
              <a:rPr lang="en-US" sz="2000" dirty="0" smtClean="0"/>
              <a:t>Hamiltonian </a:t>
            </a:r>
            <a:r>
              <a:rPr lang="en-US" sz="2000" dirty="0"/>
              <a:t>cycle problem</a:t>
            </a:r>
          </a:p>
          <a:p>
            <a:r>
              <a:rPr lang="en-US" sz="2000" dirty="0" smtClean="0"/>
              <a:t>Traveling </a:t>
            </a:r>
            <a:r>
              <a:rPr lang="en-US" sz="2000" dirty="0"/>
              <a:t>salesman problem</a:t>
            </a:r>
          </a:p>
          <a:p>
            <a:r>
              <a:rPr lang="en-US" sz="2000" dirty="0" smtClean="0"/>
              <a:t>Subgraph </a:t>
            </a:r>
            <a:r>
              <a:rPr lang="en-US" sz="2000" dirty="0"/>
              <a:t>isomorphism problem</a:t>
            </a:r>
          </a:p>
          <a:p>
            <a:r>
              <a:rPr lang="en-US" sz="2000" dirty="0" smtClean="0"/>
              <a:t>Subset </a:t>
            </a:r>
            <a:r>
              <a:rPr lang="en-US" sz="2000" dirty="0"/>
              <a:t>sum problem</a:t>
            </a:r>
          </a:p>
          <a:p>
            <a:r>
              <a:rPr lang="en-US" sz="2000" dirty="0" smtClean="0"/>
              <a:t>Clique </a:t>
            </a:r>
            <a:r>
              <a:rPr lang="en-US" sz="2000" dirty="0"/>
              <a:t>problem</a:t>
            </a:r>
          </a:p>
          <a:p>
            <a:r>
              <a:rPr lang="en-US" sz="2000" dirty="0" smtClean="0"/>
              <a:t>Vertex </a:t>
            </a:r>
            <a:r>
              <a:rPr lang="en-US" sz="2000" dirty="0"/>
              <a:t>cover problem</a:t>
            </a:r>
          </a:p>
          <a:p>
            <a:r>
              <a:rPr lang="en-US" sz="2000" dirty="0" smtClean="0"/>
              <a:t>Independent </a:t>
            </a:r>
            <a:r>
              <a:rPr lang="en-US" sz="2000" dirty="0"/>
              <a:t>set problem</a:t>
            </a:r>
          </a:p>
          <a:p>
            <a:r>
              <a:rPr lang="en-US" sz="2000" dirty="0" smtClean="0"/>
              <a:t>Graph </a:t>
            </a:r>
            <a:r>
              <a:rPr lang="en-US" sz="2000" dirty="0"/>
              <a:t>coloring problem</a:t>
            </a:r>
          </a:p>
          <a:p>
            <a:r>
              <a:rPr lang="en-US" sz="2000" dirty="0" err="1" smtClean="0"/>
              <a:t>Minesweep</a:t>
            </a:r>
            <a:endParaRPr lang="el-GR" sz="2000" dirty="0"/>
          </a:p>
        </p:txBody>
      </p:sp>
    </p:spTree>
    <p:extLst>
      <p:ext uri="{BB962C8B-B14F-4D97-AF65-F5344CB8AC3E}">
        <p14:creationId xmlns:p14="http://schemas.microsoft.com/office/powerpoint/2010/main" val="409859753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00B9A3-2C3F-4200-AB09-4664E8F1517B}" type="slidenum">
              <a:rPr lang="el-GR" altLang="el-GR" sz="1400" smtClean="0">
                <a:solidFill>
                  <a:srgbClr val="3366CC"/>
                </a:solidFill>
                <a:latin typeface="Arno Pro Caption" pitchFamily="18" charset="0"/>
              </a:rPr>
              <a:pPr eaLnBrk="1" hangingPunct="1"/>
              <a:t>168</a:t>
            </a:fld>
            <a:endParaRPr lang="el-GR" altLang="el-GR" sz="1400" smtClean="0">
              <a:solidFill>
                <a:srgbClr val="3366CC"/>
              </a:solidFill>
              <a:latin typeface="Arno Pro Caption" pitchFamily="18" charset="0"/>
            </a:endParaRPr>
          </a:p>
        </p:txBody>
      </p:sp>
      <p:sp>
        <p:nvSpPr>
          <p:cNvPr id="146436" name="Rectangle 2"/>
          <p:cNvSpPr>
            <a:spLocks noGrp="1" noChangeArrowheads="1"/>
          </p:cNvSpPr>
          <p:nvPr>
            <p:ph type="title"/>
          </p:nvPr>
        </p:nvSpPr>
        <p:spPr/>
        <p:txBody>
          <a:bodyPr/>
          <a:lstStyle/>
          <a:p>
            <a:pPr eaLnBrk="1" hangingPunct="1"/>
            <a:endParaRPr lang="en-US" altLang="el-GR" smtClean="0"/>
          </a:p>
        </p:txBody>
      </p:sp>
      <p:sp>
        <p:nvSpPr>
          <p:cNvPr id="146437" name="Rectangle 3"/>
          <p:cNvSpPr>
            <a:spLocks noGrp="1" noChangeArrowheads="1"/>
          </p:cNvSpPr>
          <p:nvPr>
            <p:ph type="body" idx="1"/>
          </p:nvPr>
        </p:nvSpPr>
        <p:spPr>
          <a:xfrm>
            <a:off x="304800" y="1371600"/>
            <a:ext cx="5059363" cy="4724400"/>
          </a:xfrm>
        </p:spPr>
        <p:txBody>
          <a:bodyPr/>
          <a:lstStyle/>
          <a:p>
            <a:pPr eaLnBrk="1" hangingPunct="1"/>
            <a:r>
              <a:rPr lang="el-GR" altLang="el-GR" b="1" dirty="0" smtClean="0">
                <a:solidFill>
                  <a:srgbClr val="0000FF"/>
                </a:solidFill>
              </a:rPr>
              <a:t>Τα αντίστοιχα προβλήματα βελτιστοποίησης των προβλημάτων </a:t>
            </a:r>
            <a:r>
              <a:rPr lang="en-US" altLang="el-GR" b="1" u="sng" dirty="0" smtClean="0">
                <a:solidFill>
                  <a:srgbClr val="0000FF"/>
                </a:solidFill>
              </a:rPr>
              <a:t>NP-</a:t>
            </a:r>
            <a:r>
              <a:rPr lang="en-US" altLang="el-GR" b="1" u="sng" dirty="0">
                <a:solidFill>
                  <a:srgbClr val="0000FF"/>
                </a:solidFill>
              </a:rPr>
              <a:t>C</a:t>
            </a:r>
            <a:r>
              <a:rPr lang="en-US" altLang="el-GR" b="1" u="sng" dirty="0" smtClean="0">
                <a:solidFill>
                  <a:srgbClr val="0000FF"/>
                </a:solidFill>
              </a:rPr>
              <a:t>omplete</a:t>
            </a:r>
            <a:r>
              <a:rPr lang="en-US" altLang="el-GR" b="1" dirty="0" smtClean="0">
                <a:solidFill>
                  <a:srgbClr val="0000FF"/>
                </a:solidFill>
              </a:rPr>
              <a:t> </a:t>
            </a:r>
            <a:r>
              <a:rPr lang="el-GR" altLang="el-GR" b="1" dirty="0" smtClean="0">
                <a:solidFill>
                  <a:srgbClr val="0000FF"/>
                </a:solidFill>
              </a:rPr>
              <a:t>ανήκουν στην κατηγορία των </a:t>
            </a:r>
            <a:r>
              <a:rPr lang="en-US" altLang="el-GR" b="1" u="sng" dirty="0" smtClean="0">
                <a:solidFill>
                  <a:srgbClr val="C00000"/>
                </a:solidFill>
              </a:rPr>
              <a:t>NP-Hard</a:t>
            </a:r>
            <a:r>
              <a:rPr lang="en-US" altLang="el-GR" b="1" dirty="0" smtClean="0">
                <a:solidFill>
                  <a:srgbClr val="C00000"/>
                </a:solidFill>
              </a:rPr>
              <a:t>.</a:t>
            </a:r>
          </a:p>
          <a:p>
            <a:pPr eaLnBrk="1" hangingPunct="1"/>
            <a:endParaRPr lang="en-US" altLang="el-GR" dirty="0" smtClean="0"/>
          </a:p>
          <a:p>
            <a:pPr eaLnBrk="1" hangingPunct="1"/>
            <a:r>
              <a:rPr lang="en-US" altLang="el-GR" sz="2400" dirty="0" err="1" smtClean="0">
                <a:solidFill>
                  <a:srgbClr val="CC3300"/>
                </a:solidFill>
              </a:rPr>
              <a:t>Garey</a:t>
            </a:r>
            <a:r>
              <a:rPr lang="en-US" altLang="el-GR" sz="2400" dirty="0" smtClean="0">
                <a:solidFill>
                  <a:srgbClr val="CC3300"/>
                </a:solidFill>
              </a:rPr>
              <a:t> M.R, &amp; Johnson D.S, </a:t>
            </a:r>
            <a:r>
              <a:rPr lang="en-US" altLang="el-GR" sz="2400" i="1" dirty="0" smtClean="0">
                <a:solidFill>
                  <a:srgbClr val="CC3300"/>
                </a:solidFill>
              </a:rPr>
              <a:t>“Computers and Intractability : A Guide to the Theory of NP-Completeness”,</a:t>
            </a:r>
            <a:r>
              <a:rPr lang="en-US" altLang="el-GR" sz="2400" dirty="0" smtClean="0">
                <a:solidFill>
                  <a:srgbClr val="CC3300"/>
                </a:solidFill>
              </a:rPr>
              <a:t> </a:t>
            </a:r>
            <a:r>
              <a:rPr lang="en-US" altLang="el-GR" sz="2400" dirty="0" err="1" smtClean="0">
                <a:solidFill>
                  <a:srgbClr val="CC3300"/>
                </a:solidFill>
              </a:rPr>
              <a:t>W.H.Freeman</a:t>
            </a:r>
            <a:r>
              <a:rPr lang="en-US" altLang="el-GR" sz="2400" dirty="0" smtClean="0">
                <a:solidFill>
                  <a:srgbClr val="CC3300"/>
                </a:solidFill>
              </a:rPr>
              <a:t> and Co., 1979</a:t>
            </a:r>
          </a:p>
        </p:txBody>
      </p:sp>
      <p:pic>
        <p:nvPicPr>
          <p:cNvPr id="146438" name="Picture 3" descr="gj"/>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435600" y="1557338"/>
            <a:ext cx="31908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45361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3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FA66EE-561C-4B72-AE00-E834B86A2262}" type="slidenum">
              <a:rPr lang="el-GR" altLang="el-GR" sz="1400" smtClean="0">
                <a:solidFill>
                  <a:srgbClr val="3366CC"/>
                </a:solidFill>
                <a:latin typeface="Arno Pro Caption" pitchFamily="18" charset="0"/>
              </a:rPr>
              <a:pPr eaLnBrk="1" hangingPunct="1"/>
              <a:t>169</a:t>
            </a:fld>
            <a:endParaRPr lang="el-GR" altLang="el-GR" sz="1400" smtClean="0">
              <a:solidFill>
                <a:srgbClr val="3366CC"/>
              </a:solidFill>
              <a:latin typeface="Arno Pro Caption" pitchFamily="18" charset="0"/>
            </a:endParaRPr>
          </a:p>
        </p:txBody>
      </p:sp>
      <p:sp>
        <p:nvSpPr>
          <p:cNvPr id="147460" name="Rectangle 2"/>
          <p:cNvSpPr>
            <a:spLocks noGrp="1" noChangeArrowheads="1"/>
          </p:cNvSpPr>
          <p:nvPr>
            <p:ph type="title"/>
          </p:nvPr>
        </p:nvSpPr>
        <p:spPr/>
        <p:txBody>
          <a:bodyPr/>
          <a:lstStyle/>
          <a:p>
            <a:pPr eaLnBrk="1" hangingPunct="1"/>
            <a:endParaRPr lang="en-US" altLang="el-GR" smtClean="0"/>
          </a:p>
        </p:txBody>
      </p:sp>
      <p:sp>
        <p:nvSpPr>
          <p:cNvPr id="147461" name="Oval 3"/>
          <p:cNvSpPr>
            <a:spLocks noChangeArrowheads="1"/>
          </p:cNvSpPr>
          <p:nvPr/>
        </p:nvSpPr>
        <p:spPr bwMode="auto">
          <a:xfrm>
            <a:off x="314325" y="1171575"/>
            <a:ext cx="8539163" cy="4994275"/>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l-GR">
              <a:solidFill>
                <a:schemeClr val="bg2"/>
              </a:solidFill>
            </a:endParaRPr>
          </a:p>
        </p:txBody>
      </p:sp>
      <p:sp>
        <p:nvSpPr>
          <p:cNvPr id="147462" name="Text Box 4"/>
          <p:cNvSpPr txBox="1">
            <a:spLocks noChangeArrowheads="1"/>
          </p:cNvSpPr>
          <p:nvPr/>
        </p:nvSpPr>
        <p:spPr bwMode="auto">
          <a:xfrm>
            <a:off x="2854325" y="1484313"/>
            <a:ext cx="3732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b="1" dirty="0">
                <a:solidFill>
                  <a:srgbClr val="CC3300"/>
                </a:solidFill>
                <a:latin typeface="Arno Pro Caption" pitchFamily="18" charset="0"/>
              </a:rPr>
              <a:t>Exponential time problems</a:t>
            </a:r>
          </a:p>
        </p:txBody>
      </p:sp>
      <p:sp>
        <p:nvSpPr>
          <p:cNvPr id="147463" name="Oval 5"/>
          <p:cNvSpPr>
            <a:spLocks noChangeArrowheads="1"/>
          </p:cNvSpPr>
          <p:nvPr/>
        </p:nvSpPr>
        <p:spPr bwMode="auto">
          <a:xfrm>
            <a:off x="2017713" y="2070100"/>
            <a:ext cx="5305425" cy="3784600"/>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l-GR"/>
          </a:p>
        </p:txBody>
      </p:sp>
      <p:sp>
        <p:nvSpPr>
          <p:cNvPr id="147464" name="Text Box 6"/>
          <p:cNvSpPr txBox="1">
            <a:spLocks noChangeArrowheads="1"/>
          </p:cNvSpPr>
          <p:nvPr/>
        </p:nvSpPr>
        <p:spPr bwMode="auto">
          <a:xfrm>
            <a:off x="3875088" y="2193925"/>
            <a:ext cx="162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sz="2000" b="1" dirty="0">
                <a:latin typeface="Arno Pro Caption" pitchFamily="18" charset="0"/>
              </a:rPr>
              <a:t>NP problems</a:t>
            </a:r>
            <a:endParaRPr lang="en-US" altLang="el-GR" b="1" dirty="0">
              <a:latin typeface="Arno Pro Caption" pitchFamily="18" charset="0"/>
            </a:endParaRPr>
          </a:p>
        </p:txBody>
      </p:sp>
      <p:sp>
        <p:nvSpPr>
          <p:cNvPr id="147465" name="Rectangle 8"/>
          <p:cNvSpPr>
            <a:spLocks noChangeArrowheads="1"/>
          </p:cNvSpPr>
          <p:nvPr/>
        </p:nvSpPr>
        <p:spPr bwMode="auto">
          <a:xfrm>
            <a:off x="3321050" y="3206750"/>
            <a:ext cx="2595563" cy="995363"/>
          </a:xfrm>
          <a:prstGeom prst="rect">
            <a:avLst/>
          </a:prstGeom>
          <a:solidFill>
            <a:srgbClr val="99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l-GR">
              <a:latin typeface="Arno Pro Caption" pitchFamily="18" charset="0"/>
            </a:endParaRPr>
          </a:p>
        </p:txBody>
      </p:sp>
      <p:sp>
        <p:nvSpPr>
          <p:cNvPr id="147466" name="Text Box 9"/>
          <p:cNvSpPr txBox="1">
            <a:spLocks noChangeArrowheads="1"/>
          </p:cNvSpPr>
          <p:nvPr/>
        </p:nvSpPr>
        <p:spPr bwMode="auto">
          <a:xfrm>
            <a:off x="3348038" y="3527425"/>
            <a:ext cx="2528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sz="1800" b="1">
                <a:latin typeface="Arno Pro Caption" pitchFamily="18" charset="0"/>
              </a:rPr>
              <a:t>NP-Complete problems</a:t>
            </a:r>
          </a:p>
        </p:txBody>
      </p:sp>
      <p:sp>
        <p:nvSpPr>
          <p:cNvPr id="147467" name="Rectangle 10"/>
          <p:cNvSpPr>
            <a:spLocks noChangeArrowheads="1"/>
          </p:cNvSpPr>
          <p:nvPr/>
        </p:nvSpPr>
        <p:spPr bwMode="auto">
          <a:xfrm>
            <a:off x="3360738" y="4511675"/>
            <a:ext cx="2595562" cy="995363"/>
          </a:xfrm>
          <a:prstGeom prst="rect">
            <a:avLst/>
          </a:prstGeom>
          <a:solidFill>
            <a:srgbClr val="CCFF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l-GR">
              <a:latin typeface="Arno Pro Caption" pitchFamily="18" charset="0"/>
            </a:endParaRPr>
          </a:p>
        </p:txBody>
      </p:sp>
      <p:sp>
        <p:nvSpPr>
          <p:cNvPr id="147468" name="Text Box 11"/>
          <p:cNvSpPr txBox="1">
            <a:spLocks noChangeArrowheads="1"/>
          </p:cNvSpPr>
          <p:nvPr/>
        </p:nvSpPr>
        <p:spPr bwMode="auto">
          <a:xfrm>
            <a:off x="4067175" y="4868863"/>
            <a:ext cx="1306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sz="1800" b="1">
                <a:latin typeface="Arno Pro Caption" pitchFamily="18" charset="0"/>
              </a:rPr>
              <a:t>P problems</a:t>
            </a:r>
          </a:p>
        </p:txBody>
      </p:sp>
    </p:spTree>
    <p:extLst>
      <p:ext uri="{BB962C8B-B14F-4D97-AF65-F5344CB8AC3E}">
        <p14:creationId xmlns:p14="http://schemas.microsoft.com/office/powerpoint/2010/main" val="2199660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8A1D5CA-FFC4-4C46-9613-9F66AE9F65B2}" type="slidenum">
              <a:rPr lang="el-GR" altLang="el-GR" sz="1400" smtClean="0">
                <a:solidFill>
                  <a:srgbClr val="3366CC"/>
                </a:solidFill>
                <a:latin typeface="Arno Pro Caption" pitchFamily="18" charset="0"/>
              </a:rPr>
              <a:pPr eaLnBrk="1" hangingPunct="1"/>
              <a:t>17</a:t>
            </a:fld>
            <a:endParaRPr lang="el-GR" altLang="el-GR" sz="1400" smtClean="0">
              <a:solidFill>
                <a:srgbClr val="3366CC"/>
              </a:solidFill>
              <a:latin typeface="Arno Pro Caption" pitchFamily="18" charset="0"/>
            </a:endParaRPr>
          </a:p>
        </p:txBody>
      </p:sp>
      <p:sp>
        <p:nvSpPr>
          <p:cNvPr id="23556" name="Rectangle 2"/>
          <p:cNvSpPr>
            <a:spLocks noGrp="1" noChangeArrowheads="1"/>
          </p:cNvSpPr>
          <p:nvPr>
            <p:ph type="title"/>
          </p:nvPr>
        </p:nvSpPr>
        <p:spPr/>
        <p:txBody>
          <a:bodyPr/>
          <a:lstStyle/>
          <a:p>
            <a:pPr eaLnBrk="1" hangingPunct="1"/>
            <a:r>
              <a:rPr lang="el-GR" altLang="el-GR" smtClean="0"/>
              <a:t>Δομές Δεδομένων</a:t>
            </a:r>
            <a:r>
              <a:rPr lang="en-US" altLang="el-GR" smtClean="0"/>
              <a:t> (Data Structures)</a:t>
            </a:r>
            <a:endParaRPr lang="en-GB" altLang="el-GR" smtClean="0"/>
          </a:p>
        </p:txBody>
      </p:sp>
      <p:sp>
        <p:nvSpPr>
          <p:cNvPr id="23557" name="Rectangle 3"/>
          <p:cNvSpPr>
            <a:spLocks noGrp="1" noChangeArrowheads="1"/>
          </p:cNvSpPr>
          <p:nvPr>
            <p:ph type="body" idx="1"/>
          </p:nvPr>
        </p:nvSpPr>
        <p:spPr>
          <a:xfrm>
            <a:off x="304800" y="1066800"/>
            <a:ext cx="8534400" cy="5029200"/>
          </a:xfrm>
        </p:spPr>
        <p:txBody>
          <a:bodyPr/>
          <a:lstStyle/>
          <a:p>
            <a:pPr eaLnBrk="1" hangingPunct="1"/>
            <a:r>
              <a:rPr lang="el-GR" altLang="ko-KR" sz="2400" dirty="0"/>
              <a:t>Τι είναι ΔΟΜΗ ΔΕΔΟΜΕΝΩΝ;</a:t>
            </a:r>
          </a:p>
          <a:p>
            <a:pPr lvl="1" eaLnBrk="1" hangingPunct="1"/>
            <a:r>
              <a:rPr lang="el-GR" altLang="ko-KR" sz="2000" dirty="0"/>
              <a:t>ένας συστηματικός τρόπος οργάνωσης και διαχείρισης δεδομένων</a:t>
            </a:r>
            <a:r>
              <a:rPr lang="en-US" altLang="ko-KR" sz="2000" dirty="0">
                <a:ea typeface="굴림" pitchFamily="34" charset="-127"/>
              </a:rPr>
              <a:t>. </a:t>
            </a:r>
            <a:r>
              <a:rPr lang="el-GR" altLang="ko-KR" sz="2000" dirty="0"/>
              <a:t>Περιλαμβάνει την οργάνωση των δεδομένων και συναρτήσεις διαχείρισης των δεδομένων</a:t>
            </a:r>
            <a:endParaRPr lang="en-US" altLang="ko-KR" sz="2000" dirty="0">
              <a:ea typeface="굴림" pitchFamily="34" charset="-127"/>
            </a:endParaRPr>
          </a:p>
          <a:p>
            <a:pPr lvl="1" eaLnBrk="1" hangingPunct="1"/>
            <a:r>
              <a:rPr lang="el-GR" altLang="el-GR" sz="2000" dirty="0"/>
              <a:t>Ένας τύπος δεδομένων είναι ένα σύνολο τιμών και μια συλλογή λειτουργιών επί των τιμών αυτών.</a:t>
            </a:r>
            <a:endParaRPr lang="el-GR" altLang="ko-KR" sz="2000" dirty="0"/>
          </a:p>
          <a:p>
            <a:pPr eaLnBrk="1" hangingPunct="1">
              <a:lnSpc>
                <a:spcPct val="90000"/>
              </a:lnSpc>
            </a:pPr>
            <a:r>
              <a:rPr lang="el-GR" altLang="el-GR" sz="2000" dirty="0" smtClean="0"/>
              <a:t>Με τον όρο ΔΟΜΕΣ ΔΕΔΟΜΕΝΩΝ εννοούμε διάφορες διμελείς σχέσεις που ορίζονται πάνω σε σύνολα δεδομένων είτε αυτά είναι αρχικά είτε παράγονται κατά την εκτέλεση του αλγορίθμου.</a:t>
            </a:r>
          </a:p>
          <a:p>
            <a:pPr eaLnBrk="1" hangingPunct="1">
              <a:lnSpc>
                <a:spcPct val="90000"/>
              </a:lnSpc>
            </a:pPr>
            <a:r>
              <a:rPr lang="el-GR" altLang="el-GR" sz="2000" dirty="0" smtClean="0"/>
              <a:t>Η σημασία των δομών δεδομένων έγκειται στο γεγονός ότι η αποτελεσματικότητα με την οποία εκτελούνται οι διάφορες πράξεις σε σύνολα δεδομένων εξαρτάται ουσιωδώς από τον τρόπο με τον οποίο τα στοιχεία των συνόλων αυτών είναι οργανωμένα στη μνήμη του ΗΥ.</a:t>
            </a:r>
          </a:p>
          <a:p>
            <a:pPr eaLnBrk="1" hangingPunct="1">
              <a:lnSpc>
                <a:spcPct val="90000"/>
              </a:lnSpc>
            </a:pPr>
            <a:r>
              <a:rPr lang="el-GR" altLang="el-GR" sz="2000" dirty="0" smtClean="0">
                <a:solidFill>
                  <a:srgbClr val="FF0000"/>
                </a:solidFill>
              </a:rPr>
              <a:t>Η επιλογή της κατάλληλης δομής δεδομένων και του κατάλληλου αλγόριθμου δημιουργούν τις συνθήκες ώστε ένα πρόγραμμα να εκτελείται σε μερικά δευτερόλεπτα αντί σε μερικές ημέρες.</a:t>
            </a:r>
          </a:p>
          <a:p>
            <a:pPr eaLnBrk="1" hangingPunct="1">
              <a:lnSpc>
                <a:spcPct val="90000"/>
              </a:lnSpc>
            </a:pPr>
            <a:endParaRPr lang="en-US" altLang="el-GR" sz="2400" dirty="0" smtClean="0"/>
          </a:p>
        </p:txBody>
      </p:sp>
    </p:spTree>
    <p:extLst>
      <p:ext uri="{BB962C8B-B14F-4D97-AF65-F5344CB8AC3E}">
        <p14:creationId xmlns:p14="http://schemas.microsoft.com/office/powerpoint/2010/main" val="407692288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82EE7F-E564-4BC2-9669-AF4C0D0B2062}" type="slidenum">
              <a:rPr lang="el-GR" altLang="el-GR" sz="1400" smtClean="0">
                <a:solidFill>
                  <a:srgbClr val="3366CC"/>
                </a:solidFill>
                <a:latin typeface="Arno Pro Caption" pitchFamily="18" charset="0"/>
              </a:rPr>
              <a:pPr eaLnBrk="1" hangingPunct="1"/>
              <a:t>170</a:t>
            </a:fld>
            <a:endParaRPr lang="el-GR" altLang="el-GR" sz="1400" smtClean="0">
              <a:solidFill>
                <a:srgbClr val="3366CC"/>
              </a:solidFill>
              <a:latin typeface="Arno Pro Caption" pitchFamily="18" charset="0"/>
            </a:endParaRPr>
          </a:p>
        </p:txBody>
      </p:sp>
      <p:sp>
        <p:nvSpPr>
          <p:cNvPr id="149508" name="Rectangle 2"/>
          <p:cNvSpPr>
            <a:spLocks noGrp="1" noChangeArrowheads="1"/>
          </p:cNvSpPr>
          <p:nvPr>
            <p:ph type="title"/>
          </p:nvPr>
        </p:nvSpPr>
        <p:spPr/>
        <p:txBody>
          <a:bodyPr/>
          <a:lstStyle/>
          <a:p>
            <a:pPr eaLnBrk="1" hangingPunct="1"/>
            <a:r>
              <a:rPr lang="el-GR" altLang="el-GR" dirty="0" smtClean="0"/>
              <a:t>Αντιμετώπιση υπολογιστικά «δύσκολων» προβλημάτων</a:t>
            </a:r>
            <a:endParaRPr lang="en-US" altLang="el-GR" dirty="0" smtClean="0"/>
          </a:p>
        </p:txBody>
      </p:sp>
      <p:sp>
        <p:nvSpPr>
          <p:cNvPr id="149509" name="Rectangle 3"/>
          <p:cNvSpPr>
            <a:spLocks noGrp="1" noChangeArrowheads="1"/>
          </p:cNvSpPr>
          <p:nvPr>
            <p:ph type="body" idx="1"/>
          </p:nvPr>
        </p:nvSpPr>
        <p:spPr/>
        <p:txBody>
          <a:bodyPr/>
          <a:lstStyle/>
          <a:p>
            <a:pPr eaLnBrk="1" hangingPunct="1"/>
            <a:r>
              <a:rPr lang="el-GR" altLang="el-GR" sz="2000" b="1" dirty="0">
                <a:solidFill>
                  <a:srgbClr val="C00000"/>
                </a:solidFill>
              </a:rPr>
              <a:t>Τα δύσκολα προβλήματα </a:t>
            </a:r>
            <a:r>
              <a:rPr lang="en-US" altLang="el-GR" sz="2000" b="1" dirty="0">
                <a:solidFill>
                  <a:srgbClr val="C00000"/>
                </a:solidFill>
              </a:rPr>
              <a:t>(NP-hard) </a:t>
            </a:r>
            <a:r>
              <a:rPr lang="el-GR" altLang="el-GR" sz="2000" b="1" dirty="0">
                <a:solidFill>
                  <a:srgbClr val="C00000"/>
                </a:solidFill>
              </a:rPr>
              <a:t>επιλύονται με αλγορίθμους εκθετικού χρόνου. Η πιθανότητα να βρεθεί αλγόριθμος </a:t>
            </a:r>
            <a:r>
              <a:rPr lang="el-GR" altLang="el-GR" sz="2000" b="1" dirty="0" err="1">
                <a:solidFill>
                  <a:srgbClr val="C00000"/>
                </a:solidFill>
              </a:rPr>
              <a:t>πολυωνυμικού</a:t>
            </a:r>
            <a:r>
              <a:rPr lang="el-GR" altLang="el-GR" sz="2000" b="1" dirty="0">
                <a:solidFill>
                  <a:srgbClr val="C00000"/>
                </a:solidFill>
              </a:rPr>
              <a:t> χρόνου απομακρύνεται καθημερινά.</a:t>
            </a:r>
          </a:p>
          <a:p>
            <a:pPr eaLnBrk="1" hangingPunct="1"/>
            <a:r>
              <a:rPr lang="el-GR" altLang="el-GR" sz="2000" dirty="0" smtClean="0"/>
              <a:t>Για κάθε πρόβλημα προσπαθούμε να βρούμε αλγόριθμο </a:t>
            </a:r>
            <a:r>
              <a:rPr lang="el-GR" altLang="el-GR" sz="2000" dirty="0" err="1" smtClean="0"/>
              <a:t>πολυωνυμικού</a:t>
            </a:r>
            <a:r>
              <a:rPr lang="el-GR" altLang="el-GR" sz="2000" dirty="0" smtClean="0"/>
              <a:t> χρόνου.</a:t>
            </a:r>
          </a:p>
          <a:p>
            <a:pPr eaLnBrk="1" hangingPunct="1"/>
            <a:r>
              <a:rPr lang="el-GR" altLang="el-GR" sz="2000" dirty="0" smtClean="0"/>
              <a:t>Αν δεν βρούμε χρησιμοποιούμε την </a:t>
            </a:r>
            <a:r>
              <a:rPr lang="en-US" altLang="el-GR" sz="2000" dirty="0" smtClean="0"/>
              <a:t>NP </a:t>
            </a:r>
            <a:r>
              <a:rPr lang="el-GR" altLang="el-GR" sz="2000" dirty="0" smtClean="0"/>
              <a:t>θεωρία για να ελέγξουμε αν το πρόβλημα ανήκει στα </a:t>
            </a:r>
            <a:r>
              <a:rPr lang="en-US" altLang="el-GR" sz="2000" dirty="0" smtClean="0"/>
              <a:t>NP-complete.</a:t>
            </a:r>
          </a:p>
          <a:p>
            <a:pPr eaLnBrk="1" hangingPunct="1"/>
            <a:r>
              <a:rPr lang="el-GR" altLang="el-GR" sz="2000" dirty="0"/>
              <a:t>Η απόδειξη ότι ένα πρόβλημα είναι </a:t>
            </a:r>
            <a:r>
              <a:rPr lang="en-US" altLang="el-GR" sz="2000" dirty="0"/>
              <a:t>NP-complete </a:t>
            </a:r>
            <a:r>
              <a:rPr lang="el-GR" altLang="el-GR" sz="2000" dirty="0"/>
              <a:t>έχει σημαντική πρακτική αξία.</a:t>
            </a:r>
          </a:p>
          <a:p>
            <a:pPr eaLnBrk="1" hangingPunct="1"/>
            <a:r>
              <a:rPr lang="el-GR" altLang="el-GR" sz="2000" dirty="0" smtClean="0"/>
              <a:t>Αν ανήκει στα </a:t>
            </a:r>
            <a:r>
              <a:rPr lang="en-US" altLang="el-GR" sz="2000" dirty="0" smtClean="0"/>
              <a:t>NP-complete</a:t>
            </a:r>
            <a:r>
              <a:rPr lang="el-GR" altLang="el-GR" sz="2000" dirty="0" smtClean="0"/>
              <a:t> προσπαθούμε να βρούμε μια προσεγγιστική λύση.</a:t>
            </a:r>
            <a:endParaRPr lang="en-US" altLang="el-GR" sz="2000" dirty="0" smtClean="0"/>
          </a:p>
          <a:p>
            <a:pPr eaLnBrk="1" hangingPunct="1"/>
            <a:r>
              <a:rPr lang="el-GR" altLang="el-GR" sz="2000" dirty="0"/>
              <a:t>Προσπαθούμε να βρίσκουμε κατά περίπτωση κάποια εφικτή λύση, μειώνοντας τις απαιτήσεις μας.</a:t>
            </a:r>
            <a:endParaRPr lang="en-US" altLang="el-GR" sz="2000" dirty="0"/>
          </a:p>
          <a:p>
            <a:pPr eaLnBrk="1" hangingPunct="1"/>
            <a:endParaRPr lang="el-GR" altLang="el-GR" sz="2000" dirty="0" smtClean="0"/>
          </a:p>
          <a:p>
            <a:pPr eaLnBrk="1" hangingPunct="1"/>
            <a:r>
              <a:rPr lang="el-GR" altLang="el-GR" sz="2000" dirty="0" smtClean="0"/>
              <a:t>Αν δεν ανήκει ούτε στα </a:t>
            </a:r>
            <a:r>
              <a:rPr lang="en-US" altLang="el-GR" sz="2000" dirty="0" smtClean="0"/>
              <a:t>NP-complete</a:t>
            </a:r>
            <a:r>
              <a:rPr lang="el-GR" altLang="el-GR" sz="2000" dirty="0" smtClean="0"/>
              <a:t> τότε κατατάσσεται στα αναποφάσιστα προβλήματα.</a:t>
            </a:r>
          </a:p>
        </p:txBody>
      </p:sp>
    </p:spTree>
    <p:extLst>
      <p:ext uri="{BB962C8B-B14F-4D97-AF65-F5344CB8AC3E}">
        <p14:creationId xmlns:p14="http://schemas.microsoft.com/office/powerpoint/2010/main" val="162354964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Τύποι λύσεων για προβλήματα </a:t>
            </a:r>
            <a:r>
              <a:rPr lang="en-US" altLang="el-GR" dirty="0"/>
              <a:t>NP-complete</a:t>
            </a:r>
            <a:endParaRPr lang="en-US" dirty="0"/>
          </a:p>
        </p:txBody>
      </p:sp>
      <p:sp>
        <p:nvSpPr>
          <p:cNvPr id="3" name="Θέση αριθμού διαφάνειας 2"/>
          <p:cNvSpPr>
            <a:spLocks noGrp="1"/>
          </p:cNvSpPr>
          <p:nvPr>
            <p:ph type="sldNum" sz="quarter" idx="12"/>
          </p:nvPr>
        </p:nvSpPr>
        <p:spPr/>
        <p:txBody>
          <a:bodyPr/>
          <a:lstStyle/>
          <a:p>
            <a:fld id="{3BD0896E-602A-494F-99CF-AC1BD90019B0}" type="slidenum">
              <a:rPr lang="en-GB" smtClean="0"/>
              <a:pPr/>
              <a:t>171</a:t>
            </a:fld>
            <a:endParaRPr lang="en-GB"/>
          </a:p>
        </p:txBody>
      </p:sp>
      <p:sp>
        <p:nvSpPr>
          <p:cNvPr id="4" name="Θέση περιεχομένου 3"/>
          <p:cNvSpPr>
            <a:spLocks noGrp="1"/>
          </p:cNvSpPr>
          <p:nvPr>
            <p:ph sz="quarter" idx="13"/>
          </p:nvPr>
        </p:nvSpPr>
        <p:spPr>
          <a:xfrm>
            <a:off x="304800" y="1196752"/>
            <a:ext cx="8534400" cy="5256584"/>
          </a:xfrm>
        </p:spPr>
        <p:txBody>
          <a:bodyPr/>
          <a:lstStyle/>
          <a:p>
            <a:r>
              <a:rPr lang="el-GR" sz="2400" dirty="0" smtClean="0"/>
              <a:t>Η επίλυση ενός προβλήματος</a:t>
            </a:r>
            <a:r>
              <a:rPr lang="en-US" sz="2400" dirty="0" smtClean="0"/>
              <a:t> </a:t>
            </a:r>
            <a:r>
              <a:rPr lang="en-US" sz="2400" dirty="0"/>
              <a:t>NP</a:t>
            </a:r>
            <a:r>
              <a:rPr lang="en-US" sz="2400" dirty="0" smtClean="0"/>
              <a:t>­</a:t>
            </a:r>
            <a:r>
              <a:rPr lang="el-GR" sz="2400" dirty="0" smtClean="0"/>
              <a:t>-</a:t>
            </a:r>
            <a:r>
              <a:rPr lang="en-US" sz="2400" dirty="0" smtClean="0"/>
              <a:t>complete </a:t>
            </a:r>
            <a:r>
              <a:rPr lang="el-GR" sz="2400" dirty="0" smtClean="0"/>
              <a:t>για κάθε μη τετριμμένο μέγεθος του προβλήματος,</a:t>
            </a:r>
            <a:r>
              <a:rPr lang="en-US" sz="2400" dirty="0" smtClean="0"/>
              <a:t> </a:t>
            </a:r>
            <a:r>
              <a:rPr lang="el-GR" sz="2400" dirty="0" smtClean="0"/>
              <a:t>χρησιμοποιεί γενικά μία από τις ακόλουθες προσεγγίσεις</a:t>
            </a:r>
            <a:r>
              <a:rPr lang="en-US" sz="2400" dirty="0" smtClean="0"/>
              <a:t>:</a:t>
            </a:r>
            <a:endParaRPr lang="el-GR" sz="2400" dirty="0" smtClean="0"/>
          </a:p>
          <a:p>
            <a:endParaRPr lang="el-GR" sz="2400" dirty="0"/>
          </a:p>
          <a:p>
            <a:endParaRPr lang="el-GR" sz="2400" dirty="0" smtClean="0"/>
          </a:p>
          <a:p>
            <a:endParaRPr lang="el-GR" sz="2400" dirty="0"/>
          </a:p>
          <a:p>
            <a:endParaRPr lang="el-GR" sz="2400" dirty="0" smtClean="0"/>
          </a:p>
          <a:p>
            <a:pPr eaLnBrk="1" hangingPunct="1"/>
            <a:r>
              <a:rPr lang="el-GR" altLang="el-GR" sz="2400" dirty="0" smtClean="0"/>
              <a:t>Ανάπτυξη </a:t>
            </a:r>
            <a:r>
              <a:rPr lang="el-GR" altLang="el-GR" sz="2400" dirty="0"/>
              <a:t>ενός </a:t>
            </a:r>
            <a:r>
              <a:rPr lang="el-GR" altLang="el-GR" sz="2400" dirty="0" err="1"/>
              <a:t>πιθανοτικού</a:t>
            </a:r>
            <a:r>
              <a:rPr lang="el-GR" altLang="el-GR" sz="2400" dirty="0"/>
              <a:t> αλγορίθμου </a:t>
            </a:r>
            <a:r>
              <a:rPr lang="el-GR" altLang="el-GR" sz="2400" dirty="0" err="1"/>
              <a:t>πολυωνυμικού</a:t>
            </a:r>
            <a:r>
              <a:rPr lang="el-GR" altLang="el-GR" sz="2400" dirty="0"/>
              <a:t> χρόνου (βρίσκει μια ορθή λύση εκτός από ένα μικρό ποσοστό του συνόλου των περιπτώσεων)</a:t>
            </a:r>
          </a:p>
          <a:p>
            <a:pPr eaLnBrk="1" hangingPunct="1"/>
            <a:r>
              <a:rPr lang="el-GR" altLang="el-GR" sz="2400" dirty="0"/>
              <a:t>Εύρεση μιας προσεγγιστικής λύσης με αλγόριθμο </a:t>
            </a:r>
            <a:r>
              <a:rPr lang="el-GR" altLang="el-GR" sz="2400" dirty="0" err="1"/>
              <a:t>πολυωνυμικού</a:t>
            </a:r>
            <a:r>
              <a:rPr lang="el-GR" altLang="el-GR" sz="2400" dirty="0"/>
              <a:t> χρόνου – </a:t>
            </a:r>
            <a:r>
              <a:rPr lang="el-GR" altLang="el-GR" sz="2400" b="1" dirty="0" err="1">
                <a:solidFill>
                  <a:srgbClr val="3366CC"/>
                </a:solidFill>
              </a:rPr>
              <a:t>Ευρετικοί</a:t>
            </a:r>
            <a:r>
              <a:rPr lang="el-GR" altLang="el-GR" sz="2400" b="1" dirty="0">
                <a:solidFill>
                  <a:srgbClr val="3366CC"/>
                </a:solidFill>
              </a:rPr>
              <a:t> αλγόριθμοι (</a:t>
            </a:r>
            <a:r>
              <a:rPr lang="en-US" altLang="el-GR" sz="2400" b="1" dirty="0">
                <a:solidFill>
                  <a:srgbClr val="3366CC"/>
                </a:solidFill>
              </a:rPr>
              <a:t>heuristics)</a:t>
            </a:r>
          </a:p>
          <a:p>
            <a:pPr eaLnBrk="1" hangingPunct="1"/>
            <a:r>
              <a:rPr lang="el-GR" altLang="el-GR" sz="2400" b="1" dirty="0">
                <a:solidFill>
                  <a:srgbClr val="CC3300"/>
                </a:solidFill>
              </a:rPr>
              <a:t>Χρησιμοποίηση παράλληλων αλγορίθμων</a:t>
            </a:r>
            <a:endParaRPr lang="en-US" altLang="el-GR" sz="2400" b="1" dirty="0">
              <a:solidFill>
                <a:srgbClr val="CC3300"/>
              </a:solidFill>
            </a:endParaRPr>
          </a:p>
          <a:p>
            <a:endParaRPr lang="el-GR" sz="2400" dirty="0" smtClean="0"/>
          </a:p>
          <a:p>
            <a:endParaRPr lang="en-US" sz="2400" dirty="0" smtClean="0"/>
          </a:p>
          <a:p>
            <a:endParaRPr lang="en-US" sz="2400" dirty="0"/>
          </a:p>
        </p:txBody>
      </p:sp>
      <p:sp>
        <p:nvSpPr>
          <p:cNvPr id="5" name="TextBox 4"/>
          <p:cNvSpPr txBox="1"/>
          <p:nvPr/>
        </p:nvSpPr>
        <p:spPr>
          <a:xfrm>
            <a:off x="683568" y="2478832"/>
            <a:ext cx="2808312" cy="1323439"/>
          </a:xfrm>
          <a:prstGeom prst="rect">
            <a:avLst/>
          </a:prstGeom>
          <a:solidFill>
            <a:schemeClr val="accent1">
              <a:lumMod val="20000"/>
              <a:lumOff val="80000"/>
            </a:schemeClr>
          </a:solidFill>
        </p:spPr>
        <p:txBody>
          <a:bodyPr wrap="square" rtlCol="0">
            <a:spAutoFit/>
          </a:bodyPr>
          <a:lstStyle/>
          <a:p>
            <a:pPr>
              <a:buFont typeface="+mj-lt"/>
              <a:buAutoNum type="arabicPeriod"/>
            </a:pPr>
            <a:r>
              <a:rPr lang="en-US" sz="2000" dirty="0" smtClean="0">
                <a:latin typeface="Arno Pro Caption" panose="02020502040506020403" pitchFamily="18" charset="0"/>
              </a:rPr>
              <a:t> Approximation</a:t>
            </a:r>
            <a:endParaRPr lang="en-US" sz="2000" dirty="0">
              <a:latin typeface="Arno Pro Caption" panose="02020502040506020403" pitchFamily="18" charset="0"/>
            </a:endParaRPr>
          </a:p>
          <a:p>
            <a:pPr>
              <a:buFont typeface="+mj-lt"/>
              <a:buAutoNum type="arabicPeriod"/>
            </a:pPr>
            <a:r>
              <a:rPr lang="en-US" sz="2000" dirty="0" smtClean="0">
                <a:latin typeface="Arno Pro Caption" panose="02020502040506020403" pitchFamily="18" charset="0"/>
              </a:rPr>
              <a:t> </a:t>
            </a:r>
            <a:r>
              <a:rPr lang="en-US" sz="2000" b="1" dirty="0" smtClean="0">
                <a:solidFill>
                  <a:srgbClr val="C00000"/>
                </a:solidFill>
                <a:latin typeface="Arno Pro Caption" panose="02020502040506020403" pitchFamily="18" charset="0"/>
              </a:rPr>
              <a:t>Probabilistic</a:t>
            </a:r>
            <a:endParaRPr lang="en-US" sz="2000" b="1" dirty="0">
              <a:solidFill>
                <a:srgbClr val="C00000"/>
              </a:solidFill>
              <a:latin typeface="Arno Pro Caption" panose="02020502040506020403" pitchFamily="18" charset="0"/>
            </a:endParaRPr>
          </a:p>
          <a:p>
            <a:pPr>
              <a:buFont typeface="+mj-lt"/>
              <a:buAutoNum type="arabicPeriod"/>
            </a:pPr>
            <a:r>
              <a:rPr lang="en-US" sz="2000" dirty="0" smtClean="0">
                <a:latin typeface="Arno Pro Caption" panose="02020502040506020403" pitchFamily="18" charset="0"/>
              </a:rPr>
              <a:t> Special </a:t>
            </a:r>
            <a:r>
              <a:rPr lang="en-US" sz="2000" dirty="0">
                <a:latin typeface="Arno Pro Caption" panose="02020502040506020403" pitchFamily="18" charset="0"/>
              </a:rPr>
              <a:t>cases</a:t>
            </a:r>
          </a:p>
          <a:p>
            <a:pPr>
              <a:buFont typeface="+mj-lt"/>
              <a:buAutoNum type="arabicPeriod"/>
            </a:pPr>
            <a:r>
              <a:rPr lang="en-US" sz="2000" dirty="0" smtClean="0">
                <a:latin typeface="Arno Pro Caption" panose="02020502040506020403" pitchFamily="18" charset="0"/>
              </a:rPr>
              <a:t> </a:t>
            </a:r>
            <a:r>
              <a:rPr lang="en-US" sz="2000" b="1" dirty="0" smtClean="0">
                <a:solidFill>
                  <a:srgbClr val="C00000"/>
                </a:solidFill>
                <a:latin typeface="Arno Pro Caption" panose="02020502040506020403" pitchFamily="18" charset="0"/>
              </a:rPr>
              <a:t>Heuristic</a:t>
            </a:r>
            <a:endParaRPr lang="el-GR" sz="2000" b="1" dirty="0">
              <a:solidFill>
                <a:srgbClr val="C00000"/>
              </a:solidFill>
              <a:latin typeface="Arno Pro Caption" panose="02020502040506020403" pitchFamily="18" charset="0"/>
            </a:endParaRPr>
          </a:p>
        </p:txBody>
      </p:sp>
      <p:sp>
        <p:nvSpPr>
          <p:cNvPr id="6" name="TextBox 5"/>
          <p:cNvSpPr txBox="1"/>
          <p:nvPr/>
        </p:nvSpPr>
        <p:spPr>
          <a:xfrm>
            <a:off x="3923928" y="2478832"/>
            <a:ext cx="4915272" cy="132343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p:spPr>
        <p:txBody>
          <a:bodyPr wrap="square" rtlCol="0">
            <a:spAutoFit/>
          </a:bodyPr>
          <a:lstStyle/>
          <a:p>
            <a:pPr marL="457200" indent="-457200" eaLnBrk="1" hangingPunct="1">
              <a:buFont typeface="+mj-lt"/>
              <a:buAutoNum type="arabicPeriod"/>
            </a:pPr>
            <a:r>
              <a:rPr lang="el-GR" altLang="el-GR" sz="2000" dirty="0">
                <a:latin typeface="Arno Pro Caption" panose="02020502040506020403" pitchFamily="18" charset="0"/>
              </a:rPr>
              <a:t>Αλγόριθμοι εκθετικού χρόνου</a:t>
            </a:r>
            <a:endParaRPr lang="en-US" altLang="el-GR" sz="2000" dirty="0">
              <a:latin typeface="Arno Pro Caption" panose="02020502040506020403" pitchFamily="18" charset="0"/>
            </a:endParaRPr>
          </a:p>
          <a:p>
            <a:pPr marL="457200" indent="-457200" eaLnBrk="1" hangingPunct="1">
              <a:buFont typeface="+mj-lt"/>
              <a:buAutoNum type="arabicPeriod"/>
            </a:pPr>
            <a:r>
              <a:rPr lang="el-GR" altLang="el-GR" sz="2000" dirty="0">
                <a:latin typeface="Arno Pro Caption" panose="02020502040506020403" pitchFamily="18" charset="0"/>
              </a:rPr>
              <a:t>Αλγόριθμοι ειδικών περιπτώσεων</a:t>
            </a:r>
            <a:endParaRPr lang="en-US" altLang="el-GR" sz="2000" dirty="0">
              <a:latin typeface="Arno Pro Caption" panose="02020502040506020403" pitchFamily="18" charset="0"/>
            </a:endParaRPr>
          </a:p>
          <a:p>
            <a:pPr marL="457200" indent="-457200" eaLnBrk="1" hangingPunct="1">
              <a:buFont typeface="+mj-lt"/>
              <a:buAutoNum type="arabicPeriod"/>
            </a:pPr>
            <a:r>
              <a:rPr lang="el-GR" altLang="el-GR" sz="2000" dirty="0">
                <a:latin typeface="Arno Pro Caption" panose="02020502040506020403" pitchFamily="18" charset="0"/>
              </a:rPr>
              <a:t>Προσεγγιστικοί αλγόριθμοι</a:t>
            </a:r>
            <a:endParaRPr lang="en-US" altLang="el-GR" sz="2000" dirty="0">
              <a:latin typeface="Arno Pro Caption" panose="02020502040506020403" pitchFamily="18" charset="0"/>
            </a:endParaRPr>
          </a:p>
          <a:p>
            <a:pPr marL="457200" indent="-457200" eaLnBrk="1" hangingPunct="1">
              <a:buFont typeface="+mj-lt"/>
              <a:buAutoNum type="arabicPeriod"/>
            </a:pPr>
            <a:r>
              <a:rPr lang="el-GR" altLang="el-GR" sz="2000" b="1" dirty="0" err="1">
                <a:solidFill>
                  <a:srgbClr val="C00000"/>
                </a:solidFill>
                <a:latin typeface="Arno Pro Caption" panose="02020502040506020403" pitchFamily="18" charset="0"/>
              </a:rPr>
              <a:t>Ευρετικοί</a:t>
            </a:r>
            <a:r>
              <a:rPr lang="el-GR" altLang="el-GR" sz="2000" b="1" dirty="0">
                <a:solidFill>
                  <a:srgbClr val="C00000"/>
                </a:solidFill>
                <a:latin typeface="Arno Pro Caption" panose="02020502040506020403" pitchFamily="18" charset="0"/>
              </a:rPr>
              <a:t> (</a:t>
            </a:r>
            <a:r>
              <a:rPr lang="en-US" altLang="el-GR" sz="2000" b="1" dirty="0">
                <a:solidFill>
                  <a:srgbClr val="C00000"/>
                </a:solidFill>
                <a:latin typeface="Arno Pro Caption" panose="02020502040506020403" pitchFamily="18" charset="0"/>
              </a:rPr>
              <a:t>Heuristic</a:t>
            </a:r>
            <a:r>
              <a:rPr lang="el-GR" altLang="el-GR" sz="2000" b="1" dirty="0">
                <a:solidFill>
                  <a:srgbClr val="C00000"/>
                </a:solidFill>
                <a:latin typeface="Arno Pro Caption" panose="02020502040506020403" pitchFamily="18" charset="0"/>
              </a:rPr>
              <a:t>) </a:t>
            </a:r>
            <a:r>
              <a:rPr lang="el-GR" altLang="el-GR" sz="2000" b="1" dirty="0" smtClean="0">
                <a:solidFill>
                  <a:srgbClr val="C00000"/>
                </a:solidFill>
                <a:latin typeface="Arno Pro Caption" panose="02020502040506020403" pitchFamily="18" charset="0"/>
              </a:rPr>
              <a:t>αλγόριθμοι</a:t>
            </a:r>
            <a:endParaRPr lang="el-GR" sz="2000" b="1" dirty="0">
              <a:solidFill>
                <a:srgbClr val="C00000"/>
              </a:solidFill>
              <a:latin typeface="Arno Pro Caption" panose="02020502040506020403" pitchFamily="18" charset="0"/>
            </a:endParaRPr>
          </a:p>
        </p:txBody>
      </p:sp>
    </p:spTree>
    <p:extLst>
      <p:ext uri="{BB962C8B-B14F-4D97-AF65-F5344CB8AC3E}">
        <p14:creationId xmlns:p14="http://schemas.microsoft.com/office/powerpoint/2010/main" val="231498962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 Τίτλος"/>
          <p:cNvSpPr>
            <a:spLocks noGrp="1"/>
          </p:cNvSpPr>
          <p:nvPr>
            <p:ph type="title"/>
          </p:nvPr>
        </p:nvSpPr>
        <p:spPr/>
        <p:txBody>
          <a:bodyPr/>
          <a:lstStyle/>
          <a:p>
            <a:r>
              <a:rPr lang="el-GR" altLang="el-GR" smtClean="0"/>
              <a:t>Θεμελιώδη για την αλγοριθμική επίλυση προβλημάτων</a:t>
            </a:r>
          </a:p>
        </p:txBody>
      </p:sp>
      <p:sp>
        <p:nvSpPr>
          <p:cNvPr id="152579" name="2 - Θέση περιεχομένου"/>
          <p:cNvSpPr>
            <a:spLocks noGrp="1"/>
          </p:cNvSpPr>
          <p:nvPr>
            <p:ph idx="1"/>
          </p:nvPr>
        </p:nvSpPr>
        <p:spPr/>
        <p:txBody>
          <a:bodyPr/>
          <a:lstStyle/>
          <a:p>
            <a:pPr eaLnBrk="1" hangingPunct="1"/>
            <a:r>
              <a:rPr lang="el-GR" altLang="el-GR" b="1" u="sng" smtClean="0">
                <a:solidFill>
                  <a:srgbClr val="C00000"/>
                </a:solidFill>
              </a:rPr>
              <a:t>Κατανόηση συγκεκριμένων τεχνικών για τη σχεδίαση λύσεων</a:t>
            </a:r>
          </a:p>
          <a:p>
            <a:pPr lvl="1" eaLnBrk="1" hangingPunct="1"/>
            <a:r>
              <a:rPr lang="el-GR" altLang="el-GR" smtClean="0"/>
              <a:t>Διαίρει και βασίλευε</a:t>
            </a:r>
            <a:r>
              <a:rPr lang="en-US" altLang="el-GR" smtClean="0"/>
              <a:t> (</a:t>
            </a:r>
            <a:r>
              <a:rPr lang="el-GR" altLang="el-GR" smtClean="0"/>
              <a:t> </a:t>
            </a:r>
            <a:r>
              <a:rPr lang="en-US" altLang="el-GR" smtClean="0">
                <a:solidFill>
                  <a:srgbClr val="CC3300"/>
                </a:solidFill>
              </a:rPr>
              <a:t>divide &amp; conquer</a:t>
            </a:r>
            <a:r>
              <a:rPr lang="el-GR" altLang="el-GR" smtClean="0">
                <a:solidFill>
                  <a:srgbClr val="CC3300"/>
                </a:solidFill>
              </a:rPr>
              <a:t> </a:t>
            </a:r>
            <a:r>
              <a:rPr lang="en-US" altLang="el-GR" smtClean="0"/>
              <a:t>)</a:t>
            </a:r>
            <a:endParaRPr lang="el-GR" altLang="el-GR" smtClean="0"/>
          </a:p>
          <a:p>
            <a:pPr lvl="1" eaLnBrk="1" hangingPunct="1"/>
            <a:r>
              <a:rPr lang="el-GR" altLang="el-GR" smtClean="0"/>
              <a:t>Ωμή βία ( </a:t>
            </a:r>
            <a:r>
              <a:rPr lang="en-US" altLang="el-GR" smtClean="0">
                <a:solidFill>
                  <a:srgbClr val="CC3300"/>
                </a:solidFill>
              </a:rPr>
              <a:t>brute force</a:t>
            </a:r>
            <a:r>
              <a:rPr lang="el-GR" altLang="el-GR" smtClean="0">
                <a:solidFill>
                  <a:srgbClr val="CC3300"/>
                </a:solidFill>
              </a:rPr>
              <a:t> </a:t>
            </a:r>
            <a:r>
              <a:rPr lang="en-US" altLang="el-GR" smtClean="0"/>
              <a:t>)</a:t>
            </a:r>
            <a:endParaRPr lang="el-GR" altLang="el-GR" smtClean="0"/>
          </a:p>
          <a:p>
            <a:pPr lvl="1" eaLnBrk="1" hangingPunct="1"/>
            <a:r>
              <a:rPr lang="el-GR" altLang="el-GR" smtClean="0"/>
              <a:t>Οπισθοχώρηση ( </a:t>
            </a:r>
            <a:r>
              <a:rPr lang="en-US" altLang="el-GR" b="1" smtClean="0">
                <a:solidFill>
                  <a:srgbClr val="CC3300"/>
                </a:solidFill>
              </a:rPr>
              <a:t>backtracking</a:t>
            </a:r>
            <a:r>
              <a:rPr lang="el-GR" altLang="el-GR" b="1" smtClean="0">
                <a:solidFill>
                  <a:srgbClr val="CC3300"/>
                </a:solidFill>
              </a:rPr>
              <a:t> </a:t>
            </a:r>
            <a:r>
              <a:rPr lang="en-US" altLang="el-GR" smtClean="0"/>
              <a:t>)</a:t>
            </a:r>
            <a:endParaRPr lang="el-GR" altLang="el-GR" smtClean="0"/>
          </a:p>
          <a:p>
            <a:r>
              <a:rPr lang="el-GR" altLang="el-GR" b="1" u="sng" smtClean="0">
                <a:solidFill>
                  <a:srgbClr val="C00000"/>
                </a:solidFill>
              </a:rPr>
              <a:t>Κατάλληλη επιλογή της Δομής Δεδομένων </a:t>
            </a:r>
            <a:r>
              <a:rPr lang="el-GR" altLang="el-GR" smtClean="0"/>
              <a:t>για να διευκολυνθεί η λύση του προβλήματος</a:t>
            </a:r>
          </a:p>
          <a:p>
            <a:r>
              <a:rPr lang="el-GR" altLang="el-GR" b="1" u="sng" smtClean="0">
                <a:solidFill>
                  <a:srgbClr val="C00000"/>
                </a:solidFill>
              </a:rPr>
              <a:t>Ασφαλής εκτίμηση της πολυπλοκότητας του προτεινόμενου αλγορίθμου</a:t>
            </a:r>
          </a:p>
        </p:txBody>
      </p:sp>
      <p:sp>
        <p:nvSpPr>
          <p:cNvPr id="15258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92A114-1417-42F9-8FF2-68536009A817}" type="slidenum">
              <a:rPr lang="el-GR" altLang="el-GR" sz="1400" smtClean="0">
                <a:solidFill>
                  <a:srgbClr val="3366CC"/>
                </a:solidFill>
                <a:latin typeface="Arno Pro Caption" pitchFamily="18" charset="0"/>
              </a:rPr>
              <a:pPr eaLnBrk="1" hangingPunct="1"/>
              <a:t>172</a:t>
            </a:fld>
            <a:endParaRPr lang="el-GR" altLang="el-GR" sz="1400" smtClean="0">
              <a:solidFill>
                <a:srgbClr val="3366CC"/>
              </a:solidFill>
              <a:latin typeface="Arno Pro Caption" pitchFamily="18" charset="0"/>
            </a:endParaRPr>
          </a:p>
        </p:txBody>
      </p:sp>
    </p:spTree>
    <p:extLst>
      <p:ext uri="{BB962C8B-B14F-4D97-AF65-F5344CB8AC3E}">
        <p14:creationId xmlns:p14="http://schemas.microsoft.com/office/powerpoint/2010/main" val="220062877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3"/>
          <p:cNvSpPr>
            <a:spLocks noGrp="1"/>
          </p:cNvSpPr>
          <p:nvPr>
            <p:ph type="sldNum" sz="quarter" idx="11"/>
          </p:nvPr>
        </p:nvSpPr>
        <p:spPr>
          <a:xfrm>
            <a:off x="323850" y="6400800"/>
            <a:ext cx="851535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8647757-D81A-479B-8E40-71C1C12DC75A}" type="slidenum">
              <a:rPr lang="el-GR" altLang="el-GR" sz="1400" smtClean="0">
                <a:solidFill>
                  <a:srgbClr val="3366CC"/>
                </a:solidFill>
                <a:latin typeface="Arno Pro Caption" pitchFamily="18" charset="0"/>
              </a:rPr>
              <a:pPr eaLnBrk="1" hangingPunct="1"/>
              <a:t>173</a:t>
            </a:fld>
            <a:endParaRPr lang="el-GR" altLang="el-GR" sz="1400" smtClean="0">
              <a:solidFill>
                <a:srgbClr val="3366CC"/>
              </a:solidFill>
              <a:latin typeface="Arno Pro Caption" pitchFamily="18" charset="0"/>
            </a:endParaRPr>
          </a:p>
        </p:txBody>
      </p:sp>
      <p:sp>
        <p:nvSpPr>
          <p:cNvPr id="153603" name="Rectangle 2"/>
          <p:cNvSpPr>
            <a:spLocks noGrp="1" noChangeArrowheads="1"/>
          </p:cNvSpPr>
          <p:nvPr>
            <p:ph type="title"/>
          </p:nvPr>
        </p:nvSpPr>
        <p:spPr>
          <a:xfrm>
            <a:off x="142875" y="-171450"/>
            <a:ext cx="8858250" cy="1223963"/>
          </a:xfrm>
        </p:spPr>
        <p:txBody>
          <a:bodyPr/>
          <a:lstStyle/>
          <a:p>
            <a:pPr eaLnBrk="1" hangingPunct="1"/>
            <a:r>
              <a:rPr lang="el-GR" altLang="el-GR" dirty="0" smtClean="0"/>
              <a:t>Οκτώ Βασίλισσες στη Σκακιέρα</a:t>
            </a:r>
          </a:p>
        </p:txBody>
      </p:sp>
      <p:sp>
        <p:nvSpPr>
          <p:cNvPr id="153604" name="Rectangle 5"/>
          <p:cNvSpPr>
            <a:spLocks noGrp="1" noChangeArrowheads="1"/>
          </p:cNvSpPr>
          <p:nvPr>
            <p:ph type="body" idx="1"/>
          </p:nvPr>
        </p:nvSpPr>
        <p:spPr>
          <a:xfrm>
            <a:off x="611560" y="3717032"/>
            <a:ext cx="4536504" cy="1400820"/>
          </a:xfrm>
        </p:spPr>
        <p:txBody>
          <a:bodyPr/>
          <a:lstStyle/>
          <a:p>
            <a:pPr marL="0" indent="0" eaLnBrk="1" hangingPunct="1">
              <a:buFont typeface="Wingdings" pitchFamily="2" charset="2"/>
              <a:buNone/>
            </a:pPr>
            <a:r>
              <a:rPr lang="el-GR" altLang="el-GR" dirty="0" smtClean="0"/>
              <a:t>Τοποθετείστε 8 βασίλισσες έτσι ώστε καμιά να μην απειλεί κάποια άλλη.</a:t>
            </a:r>
          </a:p>
          <a:p>
            <a:pPr marL="0" indent="0" eaLnBrk="1" hangingPunct="1">
              <a:buFont typeface="Wingdings" pitchFamily="2" charset="2"/>
              <a:buNone/>
            </a:pPr>
            <a:endParaRPr lang="el-GR" altLang="el-GR" dirty="0" smtClean="0"/>
          </a:p>
        </p:txBody>
      </p:sp>
      <p:sp>
        <p:nvSpPr>
          <p:cNvPr id="993357" name="Text Box 77"/>
          <p:cNvSpPr txBox="1">
            <a:spLocks noChangeArrowheads="1"/>
          </p:cNvSpPr>
          <p:nvPr/>
        </p:nvSpPr>
        <p:spPr bwMode="auto">
          <a:xfrm>
            <a:off x="6300788" y="4652963"/>
            <a:ext cx="2374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b="1" dirty="0">
                <a:solidFill>
                  <a:srgbClr val="0000FF"/>
                </a:solidFill>
                <a:latin typeface="Arno Pro Caption" pitchFamily="18" charset="0"/>
              </a:rPr>
              <a:t>Recursive </a:t>
            </a:r>
          </a:p>
          <a:p>
            <a:pPr eaLnBrk="1" hangingPunct="1"/>
            <a:r>
              <a:rPr lang="en-US" altLang="el-GR" b="1" dirty="0">
                <a:solidFill>
                  <a:srgbClr val="0000FF"/>
                </a:solidFill>
                <a:latin typeface="Arno Pro Caption" pitchFamily="18" charset="0"/>
              </a:rPr>
              <a:t>Backtracking </a:t>
            </a:r>
          </a:p>
          <a:p>
            <a:pPr eaLnBrk="1" hangingPunct="1"/>
            <a:r>
              <a:rPr lang="en-US" altLang="el-GR" b="1" dirty="0">
                <a:solidFill>
                  <a:srgbClr val="0000FF"/>
                </a:solidFill>
                <a:latin typeface="Arno Pro Caption" pitchFamily="18" charset="0"/>
              </a:rPr>
              <a:t>Algorithm</a:t>
            </a:r>
            <a:endParaRPr lang="el-GR" altLang="el-GR" b="1" dirty="0">
              <a:solidFill>
                <a:srgbClr val="0000FF"/>
              </a:solidFill>
              <a:latin typeface="Arno Pro Caption" pitchFamily="18" charset="0"/>
            </a:endParaRPr>
          </a:p>
        </p:txBody>
      </p:sp>
      <p:sp>
        <p:nvSpPr>
          <p:cNvPr id="153606" name="52 - Ορθογώνιο"/>
          <p:cNvSpPr>
            <a:spLocks noChangeArrowheads="1"/>
          </p:cNvSpPr>
          <p:nvPr/>
        </p:nvSpPr>
        <p:spPr bwMode="auto">
          <a:xfrm>
            <a:off x="5652120" y="3886125"/>
            <a:ext cx="2882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b="1" dirty="0" smtClean="0">
                <a:solidFill>
                  <a:srgbClr val="C00000"/>
                </a:solidFill>
                <a:latin typeface="Arno Pro Caption" pitchFamily="18" charset="0"/>
              </a:rPr>
              <a:t>Υπάρχουν 92 </a:t>
            </a:r>
            <a:r>
              <a:rPr lang="el-GR" altLang="el-GR" b="1" dirty="0">
                <a:solidFill>
                  <a:srgbClr val="C00000"/>
                </a:solidFill>
                <a:latin typeface="Arno Pro Caption" pitchFamily="18" charset="0"/>
              </a:rPr>
              <a:t>λύσεις !</a:t>
            </a:r>
          </a:p>
        </p:txBody>
      </p:sp>
      <p:pic>
        <p:nvPicPr>
          <p:cNvPr id="2" name="Εικόνα 1"/>
          <p:cNvPicPr>
            <a:picLocks noChangeAspect="1"/>
          </p:cNvPicPr>
          <p:nvPr/>
        </p:nvPicPr>
        <p:blipFill>
          <a:blip r:embed="rId3"/>
          <a:stretch>
            <a:fillRect/>
          </a:stretch>
        </p:blipFill>
        <p:spPr>
          <a:xfrm>
            <a:off x="456183" y="676573"/>
            <a:ext cx="8219505" cy="2974678"/>
          </a:xfrm>
          <a:prstGeom prst="rect">
            <a:avLst/>
          </a:prstGeom>
        </p:spPr>
      </p:pic>
    </p:spTree>
    <p:extLst>
      <p:ext uri="{BB962C8B-B14F-4D97-AF65-F5344CB8AC3E}">
        <p14:creationId xmlns:p14="http://schemas.microsoft.com/office/powerpoint/2010/main" val="3237858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57"/>
                                        </p:tgtEl>
                                        <p:attrNameLst>
                                          <p:attrName>style.visibility</p:attrName>
                                        </p:attrNameLst>
                                      </p:cBhvr>
                                      <p:to>
                                        <p:strVal val="visible"/>
                                      </p:to>
                                    </p:set>
                                    <p:animEffect transition="in" filter="fade">
                                      <p:cBhvr>
                                        <p:cTn id="7" dur="2000"/>
                                        <p:tgtEl>
                                          <p:spTgt spid="993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7"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 Τίτλος"/>
          <p:cNvSpPr>
            <a:spLocks noGrp="1"/>
          </p:cNvSpPr>
          <p:nvPr>
            <p:ph type="title"/>
          </p:nvPr>
        </p:nvSpPr>
        <p:spPr/>
        <p:txBody>
          <a:bodyPr/>
          <a:lstStyle/>
          <a:p>
            <a:r>
              <a:rPr lang="el-GR" altLang="el-GR" smtClean="0"/>
              <a:t>Με πόσα το λιγότερο χρώματα μπορώ να χρωματίσω ένα χάρτη;</a:t>
            </a:r>
          </a:p>
        </p:txBody>
      </p:sp>
      <p:sp>
        <p:nvSpPr>
          <p:cNvPr id="154628"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8D46E9-5CB3-477F-B8D0-1BC71E18FA7D}" type="slidenum">
              <a:rPr lang="el-GR" altLang="el-GR" sz="1400" smtClean="0">
                <a:solidFill>
                  <a:srgbClr val="3366CC"/>
                </a:solidFill>
                <a:latin typeface="Arno Pro Caption" pitchFamily="18" charset="0"/>
              </a:rPr>
              <a:pPr eaLnBrk="1" hangingPunct="1"/>
              <a:t>174</a:t>
            </a:fld>
            <a:endParaRPr lang="el-GR" altLang="el-GR" sz="1400" smtClean="0">
              <a:solidFill>
                <a:srgbClr val="3366CC"/>
              </a:solidFill>
              <a:latin typeface="Arno Pro Caption" pitchFamily="18" charset="0"/>
            </a:endParaRPr>
          </a:p>
        </p:txBody>
      </p:sp>
      <p:pic>
        <p:nvPicPr>
          <p:cNvPr id="154629" name="Picture 39" descr="usa"/>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755650" y="1196975"/>
            <a:ext cx="7354888"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32388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6"/>
          <p:cNvSpPr>
            <a:spLocks noGrp="1" noRot="1" noChangeArrowheads="1"/>
          </p:cNvSpPr>
          <p:nvPr>
            <p:ph type="title"/>
          </p:nvPr>
        </p:nvSpPr>
        <p:spPr/>
        <p:txBody>
          <a:bodyPr/>
          <a:lstStyle/>
          <a:p>
            <a:r>
              <a:rPr lang="en-US" altLang="el-GR" dirty="0"/>
              <a:t>All Maps are Four </a:t>
            </a:r>
            <a:r>
              <a:rPr lang="en-US" altLang="el-GR" dirty="0" smtClean="0"/>
              <a:t>Colorable </a:t>
            </a:r>
            <a:br>
              <a:rPr lang="en-US" altLang="el-GR" dirty="0" smtClean="0"/>
            </a:br>
            <a:r>
              <a:rPr lang="en-US" altLang="el-GR" dirty="0" smtClean="0"/>
              <a:t>(</a:t>
            </a:r>
            <a:r>
              <a:rPr lang="en-US" dirty="0"/>
              <a:t>The Four-Color </a:t>
            </a:r>
            <a:r>
              <a:rPr lang="en-US" dirty="0" smtClean="0"/>
              <a:t>Theorem)</a:t>
            </a:r>
            <a:endParaRPr lang="en-US" altLang="el-GR" dirty="0"/>
          </a:p>
        </p:txBody>
      </p:sp>
      <p:pic>
        <p:nvPicPr>
          <p:cNvPr id="77833"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890" t="15244" b="18701"/>
          <a:stretch>
            <a:fillRect/>
          </a:stretch>
        </p:blipFill>
        <p:spPr>
          <a:xfrm>
            <a:off x="4716016" y="1549499"/>
            <a:ext cx="4248472" cy="2365627"/>
          </a:xfrm>
        </p:spPr>
      </p:pic>
      <p:sp>
        <p:nvSpPr>
          <p:cNvPr id="2" name="Θέση αριθμού διαφάνειας 1"/>
          <p:cNvSpPr>
            <a:spLocks noGrp="1"/>
          </p:cNvSpPr>
          <p:nvPr>
            <p:ph type="sldNum" sz="quarter" idx="11"/>
          </p:nvPr>
        </p:nvSpPr>
        <p:spPr/>
        <p:txBody>
          <a:bodyPr/>
          <a:lstStyle/>
          <a:p>
            <a:pPr>
              <a:defRPr/>
            </a:pPr>
            <a:fld id="{E191D44F-1642-49A5-9BF4-E3DB2AC6629B}" type="slidenum">
              <a:rPr lang="el-GR" smtClean="0"/>
              <a:pPr>
                <a:defRPr/>
              </a:pPr>
              <a:t>175</a:t>
            </a:fld>
            <a:endParaRPr lang="el-GR" dirty="0"/>
          </a:p>
        </p:txBody>
      </p:sp>
      <p:sp>
        <p:nvSpPr>
          <p:cNvPr id="3" name="Ορθογώνιο 2"/>
          <p:cNvSpPr/>
          <p:nvPr/>
        </p:nvSpPr>
        <p:spPr>
          <a:xfrm>
            <a:off x="304800" y="1340768"/>
            <a:ext cx="4339208" cy="3170099"/>
          </a:xfrm>
          <a:prstGeom prst="rect">
            <a:avLst/>
          </a:prstGeom>
        </p:spPr>
        <p:txBody>
          <a:bodyPr wrap="square">
            <a:spAutoFit/>
          </a:bodyPr>
          <a:lstStyle/>
          <a:p>
            <a:r>
              <a:rPr lang="en-US" sz="2000" dirty="0">
                <a:solidFill>
                  <a:srgbClr val="242021"/>
                </a:solidFill>
                <a:latin typeface="Arno Pro Caption" panose="02020502040506020403" pitchFamily="18" charset="0"/>
              </a:rPr>
              <a:t>The </a:t>
            </a:r>
            <a:r>
              <a:rPr lang="en-US" sz="2000" b="1" dirty="0">
                <a:solidFill>
                  <a:srgbClr val="242021"/>
                </a:solidFill>
                <a:latin typeface="Arno Pro Caption" panose="02020502040506020403" pitchFamily="18" charset="0"/>
              </a:rPr>
              <a:t>four-color problem </a:t>
            </a:r>
            <a:r>
              <a:rPr lang="en-US" sz="2000" dirty="0">
                <a:solidFill>
                  <a:srgbClr val="242021"/>
                </a:solidFill>
                <a:latin typeface="Arno Pro Caption" panose="02020502040506020403" pitchFamily="18" charset="0"/>
              </a:rPr>
              <a:t>was formulated in 1852, and for about 120 years </a:t>
            </a:r>
            <a:r>
              <a:rPr lang="en-US" sz="2000" dirty="0" smtClean="0">
                <a:solidFill>
                  <a:srgbClr val="242021"/>
                </a:solidFill>
                <a:latin typeface="Arno Pro Caption" panose="02020502040506020403" pitchFamily="18" charset="0"/>
              </a:rPr>
              <a:t>was considered </a:t>
            </a:r>
            <a:r>
              <a:rPr lang="en-US" sz="2000" dirty="0">
                <a:solidFill>
                  <a:srgbClr val="242021"/>
                </a:solidFill>
                <a:latin typeface="Arno Pro Caption" panose="02020502040506020403" pitchFamily="18" charset="0"/>
              </a:rPr>
              <a:t>to be one of the most interesting open problems in all of mathematics.</a:t>
            </a:r>
            <a:br>
              <a:rPr lang="en-US" sz="2000" dirty="0">
                <a:solidFill>
                  <a:srgbClr val="242021"/>
                </a:solidFill>
                <a:latin typeface="Arno Pro Caption" panose="02020502040506020403" pitchFamily="18" charset="0"/>
              </a:rPr>
            </a:br>
            <a:r>
              <a:rPr lang="en-US" sz="2000" dirty="0">
                <a:solidFill>
                  <a:srgbClr val="242021"/>
                </a:solidFill>
                <a:latin typeface="Arno Pro Caption" panose="02020502040506020403" pitchFamily="18" charset="0"/>
              </a:rPr>
              <a:t>It involves maps, of the kind found in an atlas: diagrams consisting of partitions </a:t>
            </a:r>
            <a:r>
              <a:rPr lang="en-US" sz="2000" dirty="0" smtClean="0">
                <a:solidFill>
                  <a:srgbClr val="242021"/>
                </a:solidFill>
                <a:latin typeface="Arno Pro Caption" panose="02020502040506020403" pitchFamily="18" charset="0"/>
              </a:rPr>
              <a:t>of a </a:t>
            </a:r>
            <a:r>
              <a:rPr lang="en-US" sz="2000" dirty="0">
                <a:solidFill>
                  <a:srgbClr val="242021"/>
                </a:solidFill>
                <a:latin typeface="Arno Pro Caption" panose="02020502040506020403" pitchFamily="18" charset="0"/>
              </a:rPr>
              <a:t>finite portion of the plane by closed regions signifying countries.</a:t>
            </a:r>
            <a:r>
              <a:rPr lang="en-US" sz="2000" dirty="0">
                <a:latin typeface="Arno Pro Caption" panose="02020502040506020403" pitchFamily="18" charset="0"/>
              </a:rPr>
              <a:t> </a:t>
            </a:r>
            <a:br>
              <a:rPr lang="en-US" sz="2000" dirty="0">
                <a:latin typeface="Arno Pro Caption" panose="02020502040506020403" pitchFamily="18" charset="0"/>
              </a:rPr>
            </a:br>
            <a:endParaRPr lang="el-GR" sz="2000" dirty="0">
              <a:latin typeface="Arno Pro Caption" panose="02020502040506020403" pitchFamily="18" charset="0"/>
            </a:endParaRPr>
          </a:p>
        </p:txBody>
      </p:sp>
      <p:sp>
        <p:nvSpPr>
          <p:cNvPr id="4" name="Ορθογώνιο 3"/>
          <p:cNvSpPr/>
          <p:nvPr/>
        </p:nvSpPr>
        <p:spPr>
          <a:xfrm>
            <a:off x="282642" y="4149080"/>
            <a:ext cx="8208912" cy="2246769"/>
          </a:xfrm>
          <a:prstGeom prst="rect">
            <a:avLst/>
          </a:prstGeom>
        </p:spPr>
        <p:txBody>
          <a:bodyPr wrap="square">
            <a:spAutoFit/>
          </a:bodyPr>
          <a:lstStyle/>
          <a:p>
            <a:r>
              <a:rPr lang="en-US" sz="2000" dirty="0">
                <a:solidFill>
                  <a:srgbClr val="242021"/>
                </a:solidFill>
                <a:latin typeface="Arno Pro Caption" panose="02020502040506020403" pitchFamily="18" charset="0"/>
              </a:rPr>
              <a:t>Then, in 1976, the problem was finally solved by two mathematicians. They </a:t>
            </a:r>
            <a:r>
              <a:rPr lang="en-US" sz="2000" dirty="0" smtClean="0">
                <a:solidFill>
                  <a:srgbClr val="242021"/>
                </a:solidFill>
                <a:latin typeface="Arno Pro Caption" panose="02020502040506020403" pitchFamily="18" charset="0"/>
              </a:rPr>
              <a:t>proved what </a:t>
            </a:r>
            <a:r>
              <a:rPr lang="en-US" sz="2000" dirty="0">
                <a:solidFill>
                  <a:srgbClr val="242021"/>
                </a:solidFill>
                <a:latin typeface="Arno Pro Caption" panose="02020502040506020403" pitchFamily="18" charset="0"/>
              </a:rPr>
              <a:t>is now known as the </a:t>
            </a:r>
            <a:r>
              <a:rPr lang="en-US" sz="2000" b="1" dirty="0">
                <a:solidFill>
                  <a:srgbClr val="242021"/>
                </a:solidFill>
                <a:latin typeface="Arno Pro Caption" panose="02020502040506020403" pitchFamily="18" charset="0"/>
              </a:rPr>
              <a:t>four-color theorem</a:t>
            </a:r>
            <a:r>
              <a:rPr lang="en-US" sz="2000" dirty="0">
                <a:solidFill>
                  <a:srgbClr val="242021"/>
                </a:solidFill>
                <a:latin typeface="Arno Pro Caption" panose="02020502040506020403" pitchFamily="18" charset="0"/>
              </a:rPr>
              <a:t>, which asserts that four colors </a:t>
            </a:r>
            <a:r>
              <a:rPr lang="en-US" sz="2000" dirty="0" smtClean="0">
                <a:solidFill>
                  <a:srgbClr val="242021"/>
                </a:solidFill>
                <a:latin typeface="Arno Pro Caption" panose="02020502040506020403" pitchFamily="18" charset="0"/>
              </a:rPr>
              <a:t>do indeed </a:t>
            </a:r>
            <a:r>
              <a:rPr lang="en-US" sz="2000" dirty="0">
                <a:solidFill>
                  <a:srgbClr val="242021"/>
                </a:solidFill>
                <a:latin typeface="Arno Pro Caption" panose="02020502040506020403" pitchFamily="18" charset="0"/>
              </a:rPr>
              <a:t>suffice.</a:t>
            </a:r>
            <a:br>
              <a:rPr lang="en-US" sz="2000" dirty="0">
                <a:solidFill>
                  <a:srgbClr val="242021"/>
                </a:solidFill>
                <a:latin typeface="Arno Pro Caption" panose="02020502040506020403" pitchFamily="18" charset="0"/>
              </a:rPr>
            </a:br>
            <a:r>
              <a:rPr lang="en-US" sz="2000" dirty="0">
                <a:solidFill>
                  <a:srgbClr val="242021"/>
                </a:solidFill>
                <a:latin typeface="Arno Pro Caption" panose="02020502040506020403" pitchFamily="18" charset="0"/>
              </a:rPr>
              <a:t>What has this got to do with us? Well, the 1976 proof was achieved with the </a:t>
            </a:r>
            <a:r>
              <a:rPr lang="en-US" sz="2000" dirty="0" smtClean="0">
                <a:solidFill>
                  <a:srgbClr val="242021"/>
                </a:solidFill>
                <a:latin typeface="Arno Pro Caption" panose="02020502040506020403" pitchFamily="18" charset="0"/>
              </a:rPr>
              <a:t>aid of </a:t>
            </a:r>
            <a:r>
              <a:rPr lang="en-US" sz="2000" dirty="0">
                <a:solidFill>
                  <a:srgbClr val="242021"/>
                </a:solidFill>
                <a:latin typeface="Arno Pro Caption" panose="02020502040506020403" pitchFamily="18" charset="0"/>
              </a:rPr>
              <a:t>a computer. </a:t>
            </a:r>
            <a:endParaRPr lang="en-US" sz="2000" dirty="0" smtClean="0">
              <a:solidFill>
                <a:srgbClr val="242021"/>
              </a:solidFill>
              <a:latin typeface="Arno Pro Caption" panose="02020502040506020403" pitchFamily="18" charset="0"/>
            </a:endParaRPr>
          </a:p>
          <a:p>
            <a:r>
              <a:rPr lang="en-US" sz="2000" dirty="0" smtClean="0">
                <a:solidFill>
                  <a:srgbClr val="0000FF"/>
                </a:solidFill>
                <a:latin typeface="Arno Pro Caption" panose="02020502040506020403" pitchFamily="18" charset="0"/>
              </a:rPr>
              <a:t>(D. </a:t>
            </a:r>
            <a:r>
              <a:rPr lang="en-US" sz="2000" dirty="0" err="1" smtClean="0">
                <a:solidFill>
                  <a:srgbClr val="0000FF"/>
                </a:solidFill>
                <a:latin typeface="Arno Pro Caption" panose="02020502040506020403" pitchFamily="18" charset="0"/>
              </a:rPr>
              <a:t>Harel</a:t>
            </a:r>
            <a:r>
              <a:rPr lang="en-US" sz="2000" dirty="0" smtClean="0">
                <a:solidFill>
                  <a:srgbClr val="0000FF"/>
                </a:solidFill>
                <a:latin typeface="Arno Pro Caption" panose="02020502040506020403" pitchFamily="18" charset="0"/>
              </a:rPr>
              <a:t>, Y. Feldman, </a:t>
            </a:r>
            <a:r>
              <a:rPr lang="en-US" sz="2000" i="1" dirty="0" smtClean="0">
                <a:solidFill>
                  <a:srgbClr val="0000FF"/>
                </a:solidFill>
                <a:latin typeface="Arno Pro Caption" panose="02020502040506020403" pitchFamily="18" charset="0"/>
              </a:rPr>
              <a:t>“</a:t>
            </a:r>
            <a:r>
              <a:rPr lang="en-US" sz="2000" i="1" dirty="0" err="1" smtClean="0">
                <a:solidFill>
                  <a:srgbClr val="0000FF"/>
                </a:solidFill>
                <a:latin typeface="Arno Pro Caption" panose="02020502040506020403" pitchFamily="18" charset="0"/>
              </a:rPr>
              <a:t>Algorithmics</a:t>
            </a:r>
            <a:r>
              <a:rPr lang="en-US" sz="2000" i="1" dirty="0" smtClean="0">
                <a:solidFill>
                  <a:srgbClr val="0000FF"/>
                </a:solidFill>
                <a:latin typeface="Arno Pro Caption" panose="02020502040506020403" pitchFamily="18" charset="0"/>
              </a:rPr>
              <a:t> –The Spirit of Computing”</a:t>
            </a:r>
            <a:r>
              <a:rPr lang="en-US" sz="2000" dirty="0" smtClean="0">
                <a:solidFill>
                  <a:srgbClr val="0000FF"/>
                </a:solidFill>
                <a:latin typeface="Arno Pro Caption" panose="02020502040506020403" pitchFamily="18" charset="0"/>
              </a:rPr>
              <a:t>, 3</a:t>
            </a:r>
            <a:r>
              <a:rPr lang="en-US" sz="2000" baseline="30000" dirty="0" smtClean="0">
                <a:solidFill>
                  <a:srgbClr val="0000FF"/>
                </a:solidFill>
                <a:latin typeface="Arno Pro Caption" panose="02020502040506020403" pitchFamily="18" charset="0"/>
              </a:rPr>
              <a:t>rd</a:t>
            </a:r>
            <a:r>
              <a:rPr lang="en-US" sz="2000" dirty="0" smtClean="0">
                <a:solidFill>
                  <a:srgbClr val="0000FF"/>
                </a:solidFill>
                <a:latin typeface="Arno Pro Caption" panose="02020502040506020403" pitchFamily="18" charset="0"/>
              </a:rPr>
              <a:t> Edition, </a:t>
            </a:r>
            <a:r>
              <a:rPr lang="en-US" sz="2000" dirty="0" err="1" smtClean="0">
                <a:solidFill>
                  <a:srgbClr val="0000FF"/>
                </a:solidFill>
                <a:latin typeface="Arno Pro Caption" panose="02020502040506020403" pitchFamily="18" charset="0"/>
              </a:rPr>
              <a:t>Addison_Wesley</a:t>
            </a:r>
            <a:r>
              <a:rPr lang="en-US" sz="2000" dirty="0" smtClean="0">
                <a:solidFill>
                  <a:srgbClr val="0000FF"/>
                </a:solidFill>
                <a:latin typeface="Arno Pro Caption" panose="02020502040506020403" pitchFamily="18" charset="0"/>
              </a:rPr>
              <a:t>, 2004, p.123)</a:t>
            </a:r>
            <a:endParaRPr lang="el-GR" sz="2000" dirty="0">
              <a:solidFill>
                <a:srgbClr val="0000FF"/>
              </a:solidFill>
              <a:latin typeface="Arno Pro Caption" panose="02020502040506020403" pitchFamily="18" charset="0"/>
            </a:endParaRPr>
          </a:p>
        </p:txBody>
      </p:sp>
    </p:spTree>
    <p:extLst>
      <p:ext uri="{BB962C8B-B14F-4D97-AF65-F5344CB8AC3E}">
        <p14:creationId xmlns:p14="http://schemas.microsoft.com/office/powerpoint/2010/main" val="345502958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28129A-1D14-44EC-86DD-5669A40995DE}" type="slidenum">
              <a:rPr lang="el-GR" altLang="el-GR" sz="1400" smtClean="0">
                <a:solidFill>
                  <a:srgbClr val="3366CC"/>
                </a:solidFill>
                <a:latin typeface="Arno Pro Caption" pitchFamily="18" charset="0"/>
              </a:rPr>
              <a:pPr eaLnBrk="1" hangingPunct="1"/>
              <a:t>176</a:t>
            </a:fld>
            <a:endParaRPr lang="el-GR" altLang="el-GR" sz="1400" smtClean="0">
              <a:solidFill>
                <a:srgbClr val="3366CC"/>
              </a:solidFill>
              <a:latin typeface="Arno Pro Caption" pitchFamily="18" charset="0"/>
            </a:endParaRPr>
          </a:p>
        </p:txBody>
      </p:sp>
      <p:sp>
        <p:nvSpPr>
          <p:cNvPr id="156676" name="Rectangle 2"/>
          <p:cNvSpPr>
            <a:spLocks noGrp="1" noChangeArrowheads="1"/>
          </p:cNvSpPr>
          <p:nvPr>
            <p:ph type="title"/>
          </p:nvPr>
        </p:nvSpPr>
        <p:spPr/>
        <p:txBody>
          <a:bodyPr/>
          <a:lstStyle/>
          <a:p>
            <a:pPr eaLnBrk="1" hangingPunct="1"/>
            <a:r>
              <a:rPr lang="el-GR" altLang="el-GR" b="1" dirty="0" err="1" smtClean="0">
                <a:solidFill>
                  <a:srgbClr val="0000FF"/>
                </a:solidFill>
              </a:rPr>
              <a:t>Ευρετικοί</a:t>
            </a:r>
            <a:r>
              <a:rPr lang="el-GR" altLang="el-GR" b="1" dirty="0" smtClean="0">
                <a:solidFill>
                  <a:srgbClr val="0000FF"/>
                </a:solidFill>
              </a:rPr>
              <a:t> αλγόριθμοι</a:t>
            </a:r>
            <a:endParaRPr lang="en-US" altLang="el-GR" b="1" dirty="0" smtClean="0">
              <a:solidFill>
                <a:srgbClr val="0000FF"/>
              </a:solidFill>
            </a:endParaRPr>
          </a:p>
        </p:txBody>
      </p:sp>
      <p:sp>
        <p:nvSpPr>
          <p:cNvPr id="156677" name="Rectangle 3"/>
          <p:cNvSpPr>
            <a:spLocks noGrp="1" noChangeArrowheads="1"/>
          </p:cNvSpPr>
          <p:nvPr>
            <p:ph type="body" idx="1"/>
          </p:nvPr>
        </p:nvSpPr>
        <p:spPr>
          <a:xfrm>
            <a:off x="304800" y="1196975"/>
            <a:ext cx="8534400" cy="4899025"/>
          </a:xfrm>
        </p:spPr>
        <p:txBody>
          <a:bodyPr/>
          <a:lstStyle/>
          <a:p>
            <a:pPr eaLnBrk="1" hangingPunct="1">
              <a:lnSpc>
                <a:spcPct val="120000"/>
              </a:lnSpc>
            </a:pPr>
            <a:r>
              <a:rPr lang="el-GR" altLang="el-GR" sz="2200" smtClean="0"/>
              <a:t>Είναι γρήγοροι αλγόριθμοι που δίνουν μια «καλή» λύση.</a:t>
            </a:r>
          </a:p>
          <a:p>
            <a:pPr eaLnBrk="1" hangingPunct="1">
              <a:lnSpc>
                <a:spcPct val="120000"/>
              </a:lnSpc>
            </a:pPr>
            <a:r>
              <a:rPr lang="el-GR" altLang="el-GR" sz="2200" smtClean="0"/>
              <a:t>Ένας ευρετικός αλγόριθμος είναι καλύτερος από έναν άλλο ευρετικό αν στις περισσότερες περιπτώσεις (διαφορετικά δεδομένα για το ίδιο μέγεθος προβλήματος) δίνει λύση που πλησιάζει περισσότερο στη βέλτιστη (την οποία φυσικά δεν γνωρίζουμε!!!)</a:t>
            </a:r>
          </a:p>
          <a:p>
            <a:pPr eaLnBrk="1" hangingPunct="1">
              <a:lnSpc>
                <a:spcPct val="120000"/>
              </a:lnSpc>
            </a:pPr>
            <a:r>
              <a:rPr lang="el-GR" altLang="el-GR" sz="2200" smtClean="0"/>
              <a:t>Σε μερικούς ευρετικούς αλγορίθμους η μέγιστη δυνατή απόκλιση της αποκτηθείσας λύσης από τη βέλτιστη μπορεί να εκφραστεί με μια συνάρτηση των μεταβλητών που προσδιορίζουν το πρόβλημα.</a:t>
            </a:r>
          </a:p>
          <a:p>
            <a:pPr eaLnBrk="1" hangingPunct="1">
              <a:lnSpc>
                <a:spcPct val="120000"/>
              </a:lnSpc>
            </a:pPr>
            <a:r>
              <a:rPr lang="el-GR" altLang="el-GR" sz="2200" smtClean="0"/>
              <a:t>Δεν υπάρχουν γενικοί κανόνες για την ανάπτυξη ευρετικών αλγορίθμων</a:t>
            </a:r>
            <a:endParaRPr lang="en-US" altLang="el-GR" sz="2200" smtClean="0"/>
          </a:p>
        </p:txBody>
      </p:sp>
    </p:spTree>
    <p:extLst>
      <p:ext uri="{BB962C8B-B14F-4D97-AF65-F5344CB8AC3E}">
        <p14:creationId xmlns:p14="http://schemas.microsoft.com/office/powerpoint/2010/main" val="137136066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B3EE2D-E95D-41D3-8330-314B2D00E9BB}" type="slidenum">
              <a:rPr lang="el-GR" altLang="el-GR" sz="1400" smtClean="0">
                <a:solidFill>
                  <a:srgbClr val="3366CC"/>
                </a:solidFill>
                <a:latin typeface="Arno Pro Caption" pitchFamily="18" charset="0"/>
              </a:rPr>
              <a:pPr eaLnBrk="1" hangingPunct="1"/>
              <a:t>177</a:t>
            </a:fld>
            <a:endParaRPr lang="el-GR" altLang="el-GR" sz="1400" smtClean="0">
              <a:solidFill>
                <a:srgbClr val="3366CC"/>
              </a:solidFill>
              <a:latin typeface="Arno Pro Caption" pitchFamily="18" charset="0"/>
            </a:endParaRPr>
          </a:p>
        </p:txBody>
      </p:sp>
      <p:sp>
        <p:nvSpPr>
          <p:cNvPr id="157700" name="Rectangle 2"/>
          <p:cNvSpPr>
            <a:spLocks noGrp="1" noChangeArrowheads="1"/>
          </p:cNvSpPr>
          <p:nvPr>
            <p:ph type="title"/>
          </p:nvPr>
        </p:nvSpPr>
        <p:spPr/>
        <p:txBody>
          <a:bodyPr/>
          <a:lstStyle/>
          <a:p>
            <a:pPr eaLnBrk="1" hangingPunct="1"/>
            <a:r>
              <a:rPr lang="en-US" altLang="el-GR" smtClean="0"/>
              <a:t>Minimum Chromatic Number</a:t>
            </a:r>
          </a:p>
        </p:txBody>
      </p:sp>
      <p:sp>
        <p:nvSpPr>
          <p:cNvPr id="157701" name="Rectangle 3"/>
          <p:cNvSpPr>
            <a:spLocks noGrp="1" noChangeArrowheads="1"/>
          </p:cNvSpPr>
          <p:nvPr>
            <p:ph type="body" idx="1"/>
          </p:nvPr>
        </p:nvSpPr>
        <p:spPr/>
        <p:txBody>
          <a:bodyPr/>
          <a:lstStyle/>
          <a:p>
            <a:pPr eaLnBrk="1" hangingPunct="1">
              <a:lnSpc>
                <a:spcPct val="110000"/>
              </a:lnSpc>
            </a:pPr>
            <a:r>
              <a:rPr lang="el-GR" altLang="el-GR" sz="2400" smtClean="0"/>
              <a:t>Ο χρωματικός αριθμός</a:t>
            </a:r>
            <a:r>
              <a:rPr lang="en-US" altLang="el-GR" sz="2400" smtClean="0"/>
              <a:t> </a:t>
            </a:r>
            <a:r>
              <a:rPr lang="el-GR" altLang="el-GR" sz="2400" smtClean="0"/>
              <a:t>ενός γραφήματος </a:t>
            </a:r>
            <a:r>
              <a:rPr lang="en-US" altLang="el-GR" sz="2400" smtClean="0"/>
              <a:t> G(V,E) </a:t>
            </a:r>
            <a:r>
              <a:rPr lang="el-GR" altLang="el-GR" sz="2400" smtClean="0"/>
              <a:t>είναι ο ελάχιστος αριθμός χρωμάτων που απαιτούνται για τον χρωματισμό του γραφήματος έτσι ώστε κάθε ζεύγος κορυφών που συνδέονται με μια ακμή να χρωματίζεται διαφορετικά. </a:t>
            </a:r>
            <a:endParaRPr lang="en-US" altLang="el-GR" sz="2400" smtClean="0"/>
          </a:p>
          <a:p>
            <a:pPr eaLnBrk="1" hangingPunct="1">
              <a:lnSpc>
                <a:spcPct val="110000"/>
              </a:lnSpc>
            </a:pPr>
            <a:r>
              <a:rPr lang="el-GR" altLang="el-GR" sz="2400" b="1" smtClean="0">
                <a:solidFill>
                  <a:srgbClr val="CC3300"/>
                </a:solidFill>
                <a:sym typeface="Symbol" pitchFamily="18" charset="2"/>
              </a:rPr>
              <a:t>Το πρόβλημα της εύρεσης του χρωματικού αριθμού είναι </a:t>
            </a:r>
            <a:r>
              <a:rPr lang="en-US" altLang="el-GR" sz="2400" b="1" smtClean="0">
                <a:solidFill>
                  <a:srgbClr val="CC3300"/>
                </a:solidFill>
                <a:sym typeface="Symbol" pitchFamily="18" charset="2"/>
              </a:rPr>
              <a:t>NP-complete </a:t>
            </a:r>
            <a:r>
              <a:rPr lang="el-GR" altLang="el-GR" sz="2400" b="1" smtClean="0">
                <a:solidFill>
                  <a:srgbClr val="CC3300"/>
                </a:solidFill>
                <a:sym typeface="Symbol" pitchFamily="18" charset="2"/>
              </a:rPr>
              <a:t>για γενικού τύπου γραφήματα</a:t>
            </a:r>
            <a:endParaRPr lang="en-US" altLang="el-GR" sz="2400" b="1" smtClean="0">
              <a:solidFill>
                <a:srgbClr val="CC3300"/>
              </a:solidFill>
              <a:sym typeface="Symbol" pitchFamily="18" charset="2"/>
            </a:endParaRPr>
          </a:p>
        </p:txBody>
      </p:sp>
    </p:spTree>
    <p:extLst>
      <p:ext uri="{BB962C8B-B14F-4D97-AF65-F5344CB8AC3E}">
        <p14:creationId xmlns:p14="http://schemas.microsoft.com/office/powerpoint/2010/main" val="46160682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C8787C-4597-4C9A-AF92-A86F453FC59C}" type="slidenum">
              <a:rPr lang="el-GR" altLang="el-GR" sz="1400" smtClean="0">
                <a:solidFill>
                  <a:srgbClr val="3366CC"/>
                </a:solidFill>
                <a:latin typeface="Arno Pro Caption" pitchFamily="18" charset="0"/>
              </a:rPr>
              <a:pPr eaLnBrk="1" hangingPunct="1"/>
              <a:t>178</a:t>
            </a:fld>
            <a:endParaRPr lang="el-GR" altLang="el-GR" sz="1400" smtClean="0">
              <a:solidFill>
                <a:srgbClr val="3366CC"/>
              </a:solidFill>
              <a:latin typeface="Arno Pro Caption" pitchFamily="18" charset="0"/>
            </a:endParaRPr>
          </a:p>
        </p:txBody>
      </p:sp>
      <p:sp>
        <p:nvSpPr>
          <p:cNvPr id="158724" name="Text Box 2"/>
          <p:cNvSpPr txBox="1">
            <a:spLocks noChangeArrowheads="1"/>
          </p:cNvSpPr>
          <p:nvPr/>
        </p:nvSpPr>
        <p:spPr bwMode="auto">
          <a:xfrm>
            <a:off x="212725" y="346075"/>
            <a:ext cx="4510088" cy="3698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1800" b="1">
                <a:latin typeface="Arno Pro Caption" pitchFamily="18" charset="0"/>
              </a:rPr>
              <a:t>If you tell me that this graph is 3-colourable,</a:t>
            </a:r>
          </a:p>
        </p:txBody>
      </p:sp>
      <p:sp>
        <p:nvSpPr>
          <p:cNvPr id="158725" name="Text Box 3"/>
          <p:cNvSpPr txBox="1">
            <a:spLocks noChangeArrowheads="1"/>
          </p:cNvSpPr>
          <p:nvPr/>
        </p:nvSpPr>
        <p:spPr bwMode="auto">
          <a:xfrm>
            <a:off x="1050925" y="5199063"/>
            <a:ext cx="6203950" cy="4000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2000" b="1">
                <a:latin typeface="Arno Pro Caption" pitchFamily="18" charset="0"/>
              </a:rPr>
              <a:t>it is very difficult for me to check whether you are right.</a:t>
            </a:r>
          </a:p>
        </p:txBody>
      </p:sp>
      <p:sp>
        <p:nvSpPr>
          <p:cNvPr id="158726" name="Oval 4"/>
          <p:cNvSpPr>
            <a:spLocks noChangeArrowheads="1"/>
          </p:cNvSpPr>
          <p:nvPr/>
        </p:nvSpPr>
        <p:spPr bwMode="auto">
          <a:xfrm>
            <a:off x="1219200" y="18288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27" name="Oval 5"/>
          <p:cNvSpPr>
            <a:spLocks noChangeArrowheads="1"/>
          </p:cNvSpPr>
          <p:nvPr/>
        </p:nvSpPr>
        <p:spPr bwMode="auto">
          <a:xfrm>
            <a:off x="838200" y="25908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28" name="Oval 6"/>
          <p:cNvSpPr>
            <a:spLocks noChangeArrowheads="1"/>
          </p:cNvSpPr>
          <p:nvPr/>
        </p:nvSpPr>
        <p:spPr bwMode="auto">
          <a:xfrm>
            <a:off x="2133600" y="12192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29" name="Oval 7"/>
          <p:cNvSpPr>
            <a:spLocks noChangeArrowheads="1"/>
          </p:cNvSpPr>
          <p:nvPr/>
        </p:nvSpPr>
        <p:spPr bwMode="auto">
          <a:xfrm>
            <a:off x="3200400" y="15240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30" name="Oval 8"/>
          <p:cNvSpPr>
            <a:spLocks noChangeArrowheads="1"/>
          </p:cNvSpPr>
          <p:nvPr/>
        </p:nvSpPr>
        <p:spPr bwMode="auto">
          <a:xfrm>
            <a:off x="3657600" y="23622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31" name="Oval 9"/>
          <p:cNvSpPr>
            <a:spLocks noChangeArrowheads="1"/>
          </p:cNvSpPr>
          <p:nvPr/>
        </p:nvSpPr>
        <p:spPr bwMode="auto">
          <a:xfrm>
            <a:off x="3505200" y="32766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32" name="Oval 10"/>
          <p:cNvSpPr>
            <a:spLocks noChangeArrowheads="1"/>
          </p:cNvSpPr>
          <p:nvPr/>
        </p:nvSpPr>
        <p:spPr bwMode="auto">
          <a:xfrm>
            <a:off x="2743200" y="39624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33" name="Oval 11"/>
          <p:cNvSpPr>
            <a:spLocks noChangeArrowheads="1"/>
          </p:cNvSpPr>
          <p:nvPr/>
        </p:nvSpPr>
        <p:spPr bwMode="auto">
          <a:xfrm>
            <a:off x="1676400" y="40386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34" name="Oval 12"/>
          <p:cNvSpPr>
            <a:spLocks noChangeArrowheads="1"/>
          </p:cNvSpPr>
          <p:nvPr/>
        </p:nvSpPr>
        <p:spPr bwMode="auto">
          <a:xfrm>
            <a:off x="1066800" y="34290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35" name="Line 13"/>
          <p:cNvSpPr>
            <a:spLocks noChangeShapeType="1"/>
          </p:cNvSpPr>
          <p:nvPr/>
        </p:nvSpPr>
        <p:spPr bwMode="auto">
          <a:xfrm flipV="1">
            <a:off x="1447800" y="1371600"/>
            <a:ext cx="7620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36" name="Line 14"/>
          <p:cNvSpPr>
            <a:spLocks noChangeShapeType="1"/>
          </p:cNvSpPr>
          <p:nvPr/>
        </p:nvSpPr>
        <p:spPr bwMode="auto">
          <a:xfrm>
            <a:off x="2362200" y="1371600"/>
            <a:ext cx="91440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37" name="Line 15"/>
          <p:cNvSpPr>
            <a:spLocks noChangeShapeType="1"/>
          </p:cNvSpPr>
          <p:nvPr/>
        </p:nvSpPr>
        <p:spPr bwMode="auto">
          <a:xfrm>
            <a:off x="3429000" y="1676400"/>
            <a:ext cx="304800" cy="6858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38" name="Line 16"/>
          <p:cNvSpPr>
            <a:spLocks noChangeShapeType="1"/>
          </p:cNvSpPr>
          <p:nvPr/>
        </p:nvSpPr>
        <p:spPr bwMode="auto">
          <a:xfrm flipV="1">
            <a:off x="1295400" y="1447800"/>
            <a:ext cx="914400" cy="2133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39" name="Line 17"/>
          <p:cNvSpPr>
            <a:spLocks noChangeShapeType="1"/>
          </p:cNvSpPr>
          <p:nvPr/>
        </p:nvSpPr>
        <p:spPr bwMode="auto">
          <a:xfrm flipH="1" flipV="1">
            <a:off x="1295400" y="3657600"/>
            <a:ext cx="4572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40" name="Line 18"/>
          <p:cNvSpPr>
            <a:spLocks noChangeShapeType="1"/>
          </p:cNvSpPr>
          <p:nvPr/>
        </p:nvSpPr>
        <p:spPr bwMode="auto">
          <a:xfrm flipV="1">
            <a:off x="1905000" y="4038600"/>
            <a:ext cx="914400" cy="152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41" name="Line 19"/>
          <p:cNvSpPr>
            <a:spLocks noChangeShapeType="1"/>
          </p:cNvSpPr>
          <p:nvPr/>
        </p:nvSpPr>
        <p:spPr bwMode="auto">
          <a:xfrm flipH="1">
            <a:off x="1905000" y="1752600"/>
            <a:ext cx="1371600" cy="2362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42" name="Line 20"/>
          <p:cNvSpPr>
            <a:spLocks noChangeShapeType="1"/>
          </p:cNvSpPr>
          <p:nvPr/>
        </p:nvSpPr>
        <p:spPr bwMode="auto">
          <a:xfrm flipV="1">
            <a:off x="1295400" y="2438400"/>
            <a:ext cx="2362200" cy="1143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43" name="Line 21"/>
          <p:cNvSpPr>
            <a:spLocks noChangeShapeType="1"/>
          </p:cNvSpPr>
          <p:nvPr/>
        </p:nvSpPr>
        <p:spPr bwMode="auto">
          <a:xfrm flipH="1">
            <a:off x="990600" y="1676400"/>
            <a:ext cx="2286000" cy="990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44" name="Line 22"/>
          <p:cNvSpPr>
            <a:spLocks noChangeShapeType="1"/>
          </p:cNvSpPr>
          <p:nvPr/>
        </p:nvSpPr>
        <p:spPr bwMode="auto">
          <a:xfrm flipH="1" flipV="1">
            <a:off x="1371600" y="1905000"/>
            <a:ext cx="457200" cy="22098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45" name="Line 23"/>
          <p:cNvSpPr>
            <a:spLocks noChangeShapeType="1"/>
          </p:cNvSpPr>
          <p:nvPr/>
        </p:nvSpPr>
        <p:spPr bwMode="auto">
          <a:xfrm flipH="1" flipV="1">
            <a:off x="2286000" y="1295400"/>
            <a:ext cx="609600" cy="2743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46" name="Line 24"/>
          <p:cNvSpPr>
            <a:spLocks noChangeShapeType="1"/>
          </p:cNvSpPr>
          <p:nvPr/>
        </p:nvSpPr>
        <p:spPr bwMode="auto">
          <a:xfrm flipH="1">
            <a:off x="2895600" y="3429000"/>
            <a:ext cx="7620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47" name="Line 25"/>
          <p:cNvSpPr>
            <a:spLocks noChangeShapeType="1"/>
          </p:cNvSpPr>
          <p:nvPr/>
        </p:nvSpPr>
        <p:spPr bwMode="auto">
          <a:xfrm flipH="1">
            <a:off x="3581400" y="2590800"/>
            <a:ext cx="152400" cy="762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48" name="Line 26"/>
          <p:cNvSpPr>
            <a:spLocks noChangeShapeType="1"/>
          </p:cNvSpPr>
          <p:nvPr/>
        </p:nvSpPr>
        <p:spPr bwMode="auto">
          <a:xfrm>
            <a:off x="990600" y="2743200"/>
            <a:ext cx="152400" cy="762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49" name="Line 27"/>
          <p:cNvSpPr>
            <a:spLocks noChangeShapeType="1"/>
          </p:cNvSpPr>
          <p:nvPr/>
        </p:nvSpPr>
        <p:spPr bwMode="auto">
          <a:xfrm>
            <a:off x="1524000" y="1981200"/>
            <a:ext cx="22860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50" name="Line 28"/>
          <p:cNvSpPr>
            <a:spLocks noChangeShapeType="1"/>
          </p:cNvSpPr>
          <p:nvPr/>
        </p:nvSpPr>
        <p:spPr bwMode="auto">
          <a:xfrm flipH="1">
            <a:off x="914400" y="2057400"/>
            <a:ext cx="381000" cy="609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51" name="Oval 29"/>
          <p:cNvSpPr>
            <a:spLocks noChangeArrowheads="1"/>
          </p:cNvSpPr>
          <p:nvPr/>
        </p:nvSpPr>
        <p:spPr bwMode="auto">
          <a:xfrm>
            <a:off x="4724400" y="19050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52" name="Oval 30"/>
          <p:cNvSpPr>
            <a:spLocks noChangeArrowheads="1"/>
          </p:cNvSpPr>
          <p:nvPr/>
        </p:nvSpPr>
        <p:spPr bwMode="auto">
          <a:xfrm>
            <a:off x="4343400" y="26670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53" name="Oval 31"/>
          <p:cNvSpPr>
            <a:spLocks noChangeArrowheads="1"/>
          </p:cNvSpPr>
          <p:nvPr/>
        </p:nvSpPr>
        <p:spPr bwMode="auto">
          <a:xfrm>
            <a:off x="5638800" y="12954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54" name="Oval 32"/>
          <p:cNvSpPr>
            <a:spLocks noChangeArrowheads="1"/>
          </p:cNvSpPr>
          <p:nvPr/>
        </p:nvSpPr>
        <p:spPr bwMode="auto">
          <a:xfrm>
            <a:off x="6705600" y="16002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55" name="Oval 33"/>
          <p:cNvSpPr>
            <a:spLocks noChangeArrowheads="1"/>
          </p:cNvSpPr>
          <p:nvPr/>
        </p:nvSpPr>
        <p:spPr bwMode="auto">
          <a:xfrm>
            <a:off x="7162800" y="24384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56" name="Oval 34"/>
          <p:cNvSpPr>
            <a:spLocks noChangeArrowheads="1"/>
          </p:cNvSpPr>
          <p:nvPr/>
        </p:nvSpPr>
        <p:spPr bwMode="auto">
          <a:xfrm>
            <a:off x="7010400" y="33528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57" name="Oval 35"/>
          <p:cNvSpPr>
            <a:spLocks noChangeArrowheads="1"/>
          </p:cNvSpPr>
          <p:nvPr/>
        </p:nvSpPr>
        <p:spPr bwMode="auto">
          <a:xfrm>
            <a:off x="6248400" y="40386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58" name="Oval 36"/>
          <p:cNvSpPr>
            <a:spLocks noChangeArrowheads="1"/>
          </p:cNvSpPr>
          <p:nvPr/>
        </p:nvSpPr>
        <p:spPr bwMode="auto">
          <a:xfrm>
            <a:off x="5181600" y="41148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59" name="Oval 37"/>
          <p:cNvSpPr>
            <a:spLocks noChangeArrowheads="1"/>
          </p:cNvSpPr>
          <p:nvPr/>
        </p:nvSpPr>
        <p:spPr bwMode="auto">
          <a:xfrm>
            <a:off x="4572000" y="3505200"/>
            <a:ext cx="228600" cy="2286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8760" name="Line 38"/>
          <p:cNvSpPr>
            <a:spLocks noChangeShapeType="1"/>
          </p:cNvSpPr>
          <p:nvPr/>
        </p:nvSpPr>
        <p:spPr bwMode="auto">
          <a:xfrm flipV="1">
            <a:off x="4953000" y="1447800"/>
            <a:ext cx="7620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61" name="Line 39"/>
          <p:cNvSpPr>
            <a:spLocks noChangeShapeType="1"/>
          </p:cNvSpPr>
          <p:nvPr/>
        </p:nvSpPr>
        <p:spPr bwMode="auto">
          <a:xfrm>
            <a:off x="4876800" y="2057400"/>
            <a:ext cx="1447800" cy="2133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62" name="Line 40"/>
          <p:cNvSpPr>
            <a:spLocks noChangeShapeType="1"/>
          </p:cNvSpPr>
          <p:nvPr/>
        </p:nvSpPr>
        <p:spPr bwMode="auto">
          <a:xfrm>
            <a:off x="5867400" y="1447800"/>
            <a:ext cx="91440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63" name="Line 41"/>
          <p:cNvSpPr>
            <a:spLocks noChangeShapeType="1"/>
          </p:cNvSpPr>
          <p:nvPr/>
        </p:nvSpPr>
        <p:spPr bwMode="auto">
          <a:xfrm>
            <a:off x="6934200" y="1752600"/>
            <a:ext cx="304800" cy="6858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64" name="Line 42"/>
          <p:cNvSpPr>
            <a:spLocks noChangeShapeType="1"/>
          </p:cNvSpPr>
          <p:nvPr/>
        </p:nvSpPr>
        <p:spPr bwMode="auto">
          <a:xfrm>
            <a:off x="4572000" y="2743200"/>
            <a:ext cx="2438400" cy="6858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65" name="Line 43"/>
          <p:cNvSpPr>
            <a:spLocks noChangeShapeType="1"/>
          </p:cNvSpPr>
          <p:nvPr/>
        </p:nvSpPr>
        <p:spPr bwMode="auto">
          <a:xfrm flipV="1">
            <a:off x="4800600" y="1524000"/>
            <a:ext cx="914400" cy="2133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66" name="Line 44"/>
          <p:cNvSpPr>
            <a:spLocks noChangeShapeType="1"/>
          </p:cNvSpPr>
          <p:nvPr/>
        </p:nvSpPr>
        <p:spPr bwMode="auto">
          <a:xfrm flipH="1" flipV="1">
            <a:off x="4800600" y="3733800"/>
            <a:ext cx="4572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67" name="Line 45"/>
          <p:cNvSpPr>
            <a:spLocks noChangeShapeType="1"/>
          </p:cNvSpPr>
          <p:nvPr/>
        </p:nvSpPr>
        <p:spPr bwMode="auto">
          <a:xfrm flipV="1">
            <a:off x="5410200" y="4114800"/>
            <a:ext cx="914400" cy="152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68" name="Line 46"/>
          <p:cNvSpPr>
            <a:spLocks noChangeShapeType="1"/>
          </p:cNvSpPr>
          <p:nvPr/>
        </p:nvSpPr>
        <p:spPr bwMode="auto">
          <a:xfrm flipH="1">
            <a:off x="5410200" y="1828800"/>
            <a:ext cx="1371600" cy="2362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69" name="Line 47"/>
          <p:cNvSpPr>
            <a:spLocks noChangeShapeType="1"/>
          </p:cNvSpPr>
          <p:nvPr/>
        </p:nvSpPr>
        <p:spPr bwMode="auto">
          <a:xfrm flipV="1">
            <a:off x="4800600" y="2514600"/>
            <a:ext cx="2362200" cy="1143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70" name="Line 48"/>
          <p:cNvSpPr>
            <a:spLocks noChangeShapeType="1"/>
          </p:cNvSpPr>
          <p:nvPr/>
        </p:nvSpPr>
        <p:spPr bwMode="auto">
          <a:xfrm flipH="1">
            <a:off x="4495800" y="1752600"/>
            <a:ext cx="2286000" cy="990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71" name="Line 49"/>
          <p:cNvSpPr>
            <a:spLocks noChangeShapeType="1"/>
          </p:cNvSpPr>
          <p:nvPr/>
        </p:nvSpPr>
        <p:spPr bwMode="auto">
          <a:xfrm flipH="1" flipV="1">
            <a:off x="4876800" y="1981200"/>
            <a:ext cx="457200" cy="22098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72" name="Line 50"/>
          <p:cNvSpPr>
            <a:spLocks noChangeShapeType="1"/>
          </p:cNvSpPr>
          <p:nvPr/>
        </p:nvSpPr>
        <p:spPr bwMode="auto">
          <a:xfrm flipH="1">
            <a:off x="6400800" y="3505200"/>
            <a:ext cx="7620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73" name="Line 51"/>
          <p:cNvSpPr>
            <a:spLocks noChangeShapeType="1"/>
          </p:cNvSpPr>
          <p:nvPr/>
        </p:nvSpPr>
        <p:spPr bwMode="auto">
          <a:xfrm flipH="1">
            <a:off x="7086600" y="2667000"/>
            <a:ext cx="152400" cy="762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74" name="Line 52"/>
          <p:cNvSpPr>
            <a:spLocks noChangeShapeType="1"/>
          </p:cNvSpPr>
          <p:nvPr/>
        </p:nvSpPr>
        <p:spPr bwMode="auto">
          <a:xfrm>
            <a:off x="4495800" y="2819400"/>
            <a:ext cx="152400" cy="762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75" name="Line 53"/>
          <p:cNvSpPr>
            <a:spLocks noChangeShapeType="1"/>
          </p:cNvSpPr>
          <p:nvPr/>
        </p:nvSpPr>
        <p:spPr bwMode="auto">
          <a:xfrm>
            <a:off x="5029200" y="2057400"/>
            <a:ext cx="22860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76" name="Line 54"/>
          <p:cNvSpPr>
            <a:spLocks noChangeShapeType="1"/>
          </p:cNvSpPr>
          <p:nvPr/>
        </p:nvSpPr>
        <p:spPr bwMode="auto">
          <a:xfrm flipH="1">
            <a:off x="4419600" y="2133600"/>
            <a:ext cx="381000" cy="609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77" name="Line 55"/>
          <p:cNvSpPr>
            <a:spLocks noChangeShapeType="1"/>
          </p:cNvSpPr>
          <p:nvPr/>
        </p:nvSpPr>
        <p:spPr bwMode="auto">
          <a:xfrm>
            <a:off x="2895600" y="4038600"/>
            <a:ext cx="236220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78" name="Line 56"/>
          <p:cNvSpPr>
            <a:spLocks noChangeShapeType="1"/>
          </p:cNvSpPr>
          <p:nvPr/>
        </p:nvSpPr>
        <p:spPr bwMode="auto">
          <a:xfrm>
            <a:off x="3810000" y="2514600"/>
            <a:ext cx="762000" cy="1143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79" name="Line 57"/>
          <p:cNvSpPr>
            <a:spLocks noChangeShapeType="1"/>
          </p:cNvSpPr>
          <p:nvPr/>
        </p:nvSpPr>
        <p:spPr bwMode="auto">
          <a:xfrm>
            <a:off x="3352800" y="1600200"/>
            <a:ext cx="1447800" cy="3048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780" name="Line 58"/>
          <p:cNvSpPr>
            <a:spLocks noChangeShapeType="1"/>
          </p:cNvSpPr>
          <p:nvPr/>
        </p:nvSpPr>
        <p:spPr bwMode="auto">
          <a:xfrm>
            <a:off x="5791200" y="1524000"/>
            <a:ext cx="533400" cy="2514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233727772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2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82235B2-9C64-45C8-B74F-A63019CE7978}" type="slidenum">
              <a:rPr lang="el-GR" altLang="el-GR" sz="1400" smtClean="0">
                <a:solidFill>
                  <a:srgbClr val="3366CC"/>
                </a:solidFill>
                <a:latin typeface="Arno Pro Caption" pitchFamily="18" charset="0"/>
              </a:rPr>
              <a:pPr eaLnBrk="1" hangingPunct="1"/>
              <a:t>179</a:t>
            </a:fld>
            <a:endParaRPr lang="el-GR" altLang="el-GR" sz="1400" smtClean="0">
              <a:solidFill>
                <a:srgbClr val="3366CC"/>
              </a:solidFill>
              <a:latin typeface="Arno Pro Caption" pitchFamily="18" charset="0"/>
            </a:endParaRPr>
          </a:p>
        </p:txBody>
      </p:sp>
      <p:sp>
        <p:nvSpPr>
          <p:cNvPr id="159748" name="Oval 2"/>
          <p:cNvSpPr>
            <a:spLocks noChangeArrowheads="1"/>
          </p:cNvSpPr>
          <p:nvPr/>
        </p:nvSpPr>
        <p:spPr bwMode="auto">
          <a:xfrm>
            <a:off x="1219200" y="1828800"/>
            <a:ext cx="228600" cy="228600"/>
          </a:xfrm>
          <a:prstGeom prst="ellipse">
            <a:avLst/>
          </a:prstGeom>
          <a:solidFill>
            <a:srgbClr val="FF0000"/>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49" name="Oval 3"/>
          <p:cNvSpPr>
            <a:spLocks noChangeArrowheads="1"/>
          </p:cNvSpPr>
          <p:nvPr/>
        </p:nvSpPr>
        <p:spPr bwMode="auto">
          <a:xfrm>
            <a:off x="838200" y="2590800"/>
            <a:ext cx="228600" cy="228600"/>
          </a:xfrm>
          <a:prstGeom prst="ellipse">
            <a:avLst/>
          </a:prstGeom>
          <a:solidFill>
            <a:schemeClr val="accent1"/>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50" name="Oval 4"/>
          <p:cNvSpPr>
            <a:spLocks noChangeArrowheads="1"/>
          </p:cNvSpPr>
          <p:nvPr/>
        </p:nvSpPr>
        <p:spPr bwMode="auto">
          <a:xfrm>
            <a:off x="2133600" y="1219200"/>
            <a:ext cx="228600" cy="228600"/>
          </a:xfrm>
          <a:prstGeom prst="ellipse">
            <a:avLst/>
          </a:prstGeom>
          <a:solidFill>
            <a:schemeClr val="accent1"/>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51" name="Oval 5"/>
          <p:cNvSpPr>
            <a:spLocks noChangeArrowheads="1"/>
          </p:cNvSpPr>
          <p:nvPr/>
        </p:nvSpPr>
        <p:spPr bwMode="auto">
          <a:xfrm>
            <a:off x="3200400" y="1524000"/>
            <a:ext cx="228600" cy="228600"/>
          </a:xfrm>
          <a:prstGeom prst="ellipse">
            <a:avLst/>
          </a:prstGeom>
          <a:solidFill>
            <a:schemeClr val="accent2"/>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52" name="Oval 6"/>
          <p:cNvSpPr>
            <a:spLocks noChangeArrowheads="1"/>
          </p:cNvSpPr>
          <p:nvPr/>
        </p:nvSpPr>
        <p:spPr bwMode="auto">
          <a:xfrm>
            <a:off x="3657600" y="2362200"/>
            <a:ext cx="228600" cy="228600"/>
          </a:xfrm>
          <a:prstGeom prst="ellipse">
            <a:avLst/>
          </a:prstGeom>
          <a:solidFill>
            <a:schemeClr val="accent1"/>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53" name="Oval 7"/>
          <p:cNvSpPr>
            <a:spLocks noChangeArrowheads="1"/>
          </p:cNvSpPr>
          <p:nvPr/>
        </p:nvSpPr>
        <p:spPr bwMode="auto">
          <a:xfrm>
            <a:off x="3505200" y="3276600"/>
            <a:ext cx="228600" cy="228600"/>
          </a:xfrm>
          <a:prstGeom prst="ellipse">
            <a:avLst/>
          </a:prstGeom>
          <a:solidFill>
            <a:srgbClr val="FF0000"/>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54" name="Oval 8"/>
          <p:cNvSpPr>
            <a:spLocks noChangeArrowheads="1"/>
          </p:cNvSpPr>
          <p:nvPr/>
        </p:nvSpPr>
        <p:spPr bwMode="auto">
          <a:xfrm>
            <a:off x="2743200" y="3962400"/>
            <a:ext cx="228600" cy="228600"/>
          </a:xfrm>
          <a:prstGeom prst="ellipse">
            <a:avLst/>
          </a:prstGeom>
          <a:solidFill>
            <a:srgbClr val="3366FF"/>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55" name="Oval 9"/>
          <p:cNvSpPr>
            <a:spLocks noChangeArrowheads="1"/>
          </p:cNvSpPr>
          <p:nvPr/>
        </p:nvSpPr>
        <p:spPr bwMode="auto">
          <a:xfrm>
            <a:off x="1676400" y="4038600"/>
            <a:ext cx="228600" cy="228600"/>
          </a:xfrm>
          <a:prstGeom prst="ellipse">
            <a:avLst/>
          </a:prstGeom>
          <a:solidFill>
            <a:schemeClr val="accent1"/>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56" name="Oval 10"/>
          <p:cNvSpPr>
            <a:spLocks noChangeArrowheads="1"/>
          </p:cNvSpPr>
          <p:nvPr/>
        </p:nvSpPr>
        <p:spPr bwMode="auto">
          <a:xfrm>
            <a:off x="1066800" y="3429000"/>
            <a:ext cx="228600" cy="228600"/>
          </a:xfrm>
          <a:prstGeom prst="ellipse">
            <a:avLst/>
          </a:prstGeom>
          <a:solidFill>
            <a:srgbClr val="FF0000"/>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57" name="Line 11"/>
          <p:cNvSpPr>
            <a:spLocks noChangeShapeType="1"/>
          </p:cNvSpPr>
          <p:nvPr/>
        </p:nvSpPr>
        <p:spPr bwMode="auto">
          <a:xfrm flipV="1">
            <a:off x="1447800" y="1371600"/>
            <a:ext cx="7620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58" name="Line 12"/>
          <p:cNvSpPr>
            <a:spLocks noChangeShapeType="1"/>
          </p:cNvSpPr>
          <p:nvPr/>
        </p:nvSpPr>
        <p:spPr bwMode="auto">
          <a:xfrm>
            <a:off x="2362200" y="1371600"/>
            <a:ext cx="91440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59" name="Line 13"/>
          <p:cNvSpPr>
            <a:spLocks noChangeShapeType="1"/>
          </p:cNvSpPr>
          <p:nvPr/>
        </p:nvSpPr>
        <p:spPr bwMode="auto">
          <a:xfrm>
            <a:off x="3429000" y="1676400"/>
            <a:ext cx="304800" cy="6858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60" name="Line 14"/>
          <p:cNvSpPr>
            <a:spLocks noChangeShapeType="1"/>
          </p:cNvSpPr>
          <p:nvPr/>
        </p:nvSpPr>
        <p:spPr bwMode="auto">
          <a:xfrm flipV="1">
            <a:off x="1295400" y="1447800"/>
            <a:ext cx="914400" cy="2133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61" name="Line 15"/>
          <p:cNvSpPr>
            <a:spLocks noChangeShapeType="1"/>
          </p:cNvSpPr>
          <p:nvPr/>
        </p:nvSpPr>
        <p:spPr bwMode="auto">
          <a:xfrm flipH="1" flipV="1">
            <a:off x="1295400" y="3657600"/>
            <a:ext cx="4572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62" name="Line 16"/>
          <p:cNvSpPr>
            <a:spLocks noChangeShapeType="1"/>
          </p:cNvSpPr>
          <p:nvPr/>
        </p:nvSpPr>
        <p:spPr bwMode="auto">
          <a:xfrm flipV="1">
            <a:off x="1905000" y="4038600"/>
            <a:ext cx="914400" cy="152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63" name="Line 17"/>
          <p:cNvSpPr>
            <a:spLocks noChangeShapeType="1"/>
          </p:cNvSpPr>
          <p:nvPr/>
        </p:nvSpPr>
        <p:spPr bwMode="auto">
          <a:xfrm flipH="1">
            <a:off x="1905000" y="1752600"/>
            <a:ext cx="1371600" cy="2362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64" name="Line 18"/>
          <p:cNvSpPr>
            <a:spLocks noChangeShapeType="1"/>
          </p:cNvSpPr>
          <p:nvPr/>
        </p:nvSpPr>
        <p:spPr bwMode="auto">
          <a:xfrm flipV="1">
            <a:off x="1295400" y="2438400"/>
            <a:ext cx="2362200" cy="1143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65" name="Line 19"/>
          <p:cNvSpPr>
            <a:spLocks noChangeShapeType="1"/>
          </p:cNvSpPr>
          <p:nvPr/>
        </p:nvSpPr>
        <p:spPr bwMode="auto">
          <a:xfrm flipH="1">
            <a:off x="990600" y="1676400"/>
            <a:ext cx="2286000" cy="990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66" name="Line 20"/>
          <p:cNvSpPr>
            <a:spLocks noChangeShapeType="1"/>
          </p:cNvSpPr>
          <p:nvPr/>
        </p:nvSpPr>
        <p:spPr bwMode="auto">
          <a:xfrm flipH="1" flipV="1">
            <a:off x="1371600" y="1905000"/>
            <a:ext cx="457200" cy="22098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67" name="Line 21"/>
          <p:cNvSpPr>
            <a:spLocks noChangeShapeType="1"/>
          </p:cNvSpPr>
          <p:nvPr/>
        </p:nvSpPr>
        <p:spPr bwMode="auto">
          <a:xfrm flipH="1" flipV="1">
            <a:off x="2286000" y="1295400"/>
            <a:ext cx="609600" cy="2743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68" name="Line 22"/>
          <p:cNvSpPr>
            <a:spLocks noChangeShapeType="1"/>
          </p:cNvSpPr>
          <p:nvPr/>
        </p:nvSpPr>
        <p:spPr bwMode="auto">
          <a:xfrm flipH="1">
            <a:off x="2895600" y="3429000"/>
            <a:ext cx="7620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69" name="Line 23"/>
          <p:cNvSpPr>
            <a:spLocks noChangeShapeType="1"/>
          </p:cNvSpPr>
          <p:nvPr/>
        </p:nvSpPr>
        <p:spPr bwMode="auto">
          <a:xfrm flipH="1">
            <a:off x="3581400" y="2590800"/>
            <a:ext cx="152400" cy="762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70" name="Line 24"/>
          <p:cNvSpPr>
            <a:spLocks noChangeShapeType="1"/>
          </p:cNvSpPr>
          <p:nvPr/>
        </p:nvSpPr>
        <p:spPr bwMode="auto">
          <a:xfrm>
            <a:off x="990600" y="2743200"/>
            <a:ext cx="152400" cy="762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71" name="Line 25"/>
          <p:cNvSpPr>
            <a:spLocks noChangeShapeType="1"/>
          </p:cNvSpPr>
          <p:nvPr/>
        </p:nvSpPr>
        <p:spPr bwMode="auto">
          <a:xfrm>
            <a:off x="1524000" y="1981200"/>
            <a:ext cx="22860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72" name="Line 26"/>
          <p:cNvSpPr>
            <a:spLocks noChangeShapeType="1"/>
          </p:cNvSpPr>
          <p:nvPr/>
        </p:nvSpPr>
        <p:spPr bwMode="auto">
          <a:xfrm flipH="1">
            <a:off x="914400" y="2057400"/>
            <a:ext cx="381000" cy="609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73" name="Oval 27"/>
          <p:cNvSpPr>
            <a:spLocks noChangeArrowheads="1"/>
          </p:cNvSpPr>
          <p:nvPr/>
        </p:nvSpPr>
        <p:spPr bwMode="auto">
          <a:xfrm>
            <a:off x="4724400" y="1905000"/>
            <a:ext cx="228600" cy="228600"/>
          </a:xfrm>
          <a:prstGeom prst="ellipse">
            <a:avLst/>
          </a:prstGeom>
          <a:solidFill>
            <a:srgbClr val="FF0000"/>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74" name="Oval 28"/>
          <p:cNvSpPr>
            <a:spLocks noChangeArrowheads="1"/>
          </p:cNvSpPr>
          <p:nvPr/>
        </p:nvSpPr>
        <p:spPr bwMode="auto">
          <a:xfrm>
            <a:off x="4343400" y="2667000"/>
            <a:ext cx="228600" cy="228600"/>
          </a:xfrm>
          <a:prstGeom prst="ellipse">
            <a:avLst/>
          </a:prstGeom>
          <a:solidFill>
            <a:schemeClr val="accent1"/>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75" name="Oval 29"/>
          <p:cNvSpPr>
            <a:spLocks noChangeArrowheads="1"/>
          </p:cNvSpPr>
          <p:nvPr/>
        </p:nvSpPr>
        <p:spPr bwMode="auto">
          <a:xfrm>
            <a:off x="5638800" y="1295400"/>
            <a:ext cx="228600" cy="228600"/>
          </a:xfrm>
          <a:prstGeom prst="ellipse">
            <a:avLst/>
          </a:prstGeom>
          <a:solidFill>
            <a:schemeClr val="accent1"/>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76" name="Oval 30"/>
          <p:cNvSpPr>
            <a:spLocks noChangeArrowheads="1"/>
          </p:cNvSpPr>
          <p:nvPr/>
        </p:nvSpPr>
        <p:spPr bwMode="auto">
          <a:xfrm>
            <a:off x="6705600" y="1600200"/>
            <a:ext cx="228600" cy="228600"/>
          </a:xfrm>
          <a:prstGeom prst="ellipse">
            <a:avLst/>
          </a:prstGeom>
          <a:solidFill>
            <a:schemeClr val="accent2"/>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77" name="Oval 31"/>
          <p:cNvSpPr>
            <a:spLocks noChangeArrowheads="1"/>
          </p:cNvSpPr>
          <p:nvPr/>
        </p:nvSpPr>
        <p:spPr bwMode="auto">
          <a:xfrm>
            <a:off x="7162800" y="2438400"/>
            <a:ext cx="228600" cy="228600"/>
          </a:xfrm>
          <a:prstGeom prst="ellipse">
            <a:avLst/>
          </a:prstGeom>
          <a:solidFill>
            <a:schemeClr val="accent1"/>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78" name="Oval 32"/>
          <p:cNvSpPr>
            <a:spLocks noChangeArrowheads="1"/>
          </p:cNvSpPr>
          <p:nvPr/>
        </p:nvSpPr>
        <p:spPr bwMode="auto">
          <a:xfrm>
            <a:off x="7010400" y="3352800"/>
            <a:ext cx="228600" cy="228600"/>
          </a:xfrm>
          <a:prstGeom prst="ellipse">
            <a:avLst/>
          </a:prstGeom>
          <a:solidFill>
            <a:srgbClr val="FF0000"/>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79" name="Oval 33"/>
          <p:cNvSpPr>
            <a:spLocks noChangeArrowheads="1"/>
          </p:cNvSpPr>
          <p:nvPr/>
        </p:nvSpPr>
        <p:spPr bwMode="auto">
          <a:xfrm>
            <a:off x="6248400" y="4038600"/>
            <a:ext cx="228600" cy="228600"/>
          </a:xfrm>
          <a:prstGeom prst="ellipse">
            <a:avLst/>
          </a:prstGeom>
          <a:solidFill>
            <a:srgbClr val="3366FF"/>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80" name="Oval 34"/>
          <p:cNvSpPr>
            <a:spLocks noChangeArrowheads="1"/>
          </p:cNvSpPr>
          <p:nvPr/>
        </p:nvSpPr>
        <p:spPr bwMode="auto">
          <a:xfrm>
            <a:off x="5181600" y="4114800"/>
            <a:ext cx="228600" cy="228600"/>
          </a:xfrm>
          <a:prstGeom prst="ellipse">
            <a:avLst/>
          </a:prstGeom>
          <a:solidFill>
            <a:schemeClr val="accent1"/>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81" name="Oval 35"/>
          <p:cNvSpPr>
            <a:spLocks noChangeArrowheads="1"/>
          </p:cNvSpPr>
          <p:nvPr/>
        </p:nvSpPr>
        <p:spPr bwMode="auto">
          <a:xfrm>
            <a:off x="4572000" y="3505200"/>
            <a:ext cx="228600" cy="228600"/>
          </a:xfrm>
          <a:prstGeom prst="ellipse">
            <a:avLst/>
          </a:prstGeom>
          <a:solidFill>
            <a:srgbClr val="FF0000"/>
          </a:solidFill>
          <a:ln w="9525">
            <a:solidFill>
              <a:schemeClr val="bg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9782" name="Line 36"/>
          <p:cNvSpPr>
            <a:spLocks noChangeShapeType="1"/>
          </p:cNvSpPr>
          <p:nvPr/>
        </p:nvSpPr>
        <p:spPr bwMode="auto">
          <a:xfrm flipV="1">
            <a:off x="4953000" y="1447800"/>
            <a:ext cx="7620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83" name="Line 37"/>
          <p:cNvSpPr>
            <a:spLocks noChangeShapeType="1"/>
          </p:cNvSpPr>
          <p:nvPr/>
        </p:nvSpPr>
        <p:spPr bwMode="auto">
          <a:xfrm>
            <a:off x="4876800" y="2057400"/>
            <a:ext cx="1447800" cy="2133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84" name="Line 38"/>
          <p:cNvSpPr>
            <a:spLocks noChangeShapeType="1"/>
          </p:cNvSpPr>
          <p:nvPr/>
        </p:nvSpPr>
        <p:spPr bwMode="auto">
          <a:xfrm>
            <a:off x="5867400" y="1447800"/>
            <a:ext cx="91440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85" name="Line 39"/>
          <p:cNvSpPr>
            <a:spLocks noChangeShapeType="1"/>
          </p:cNvSpPr>
          <p:nvPr/>
        </p:nvSpPr>
        <p:spPr bwMode="auto">
          <a:xfrm>
            <a:off x="6934200" y="1752600"/>
            <a:ext cx="304800" cy="6858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86" name="Line 40"/>
          <p:cNvSpPr>
            <a:spLocks noChangeShapeType="1"/>
          </p:cNvSpPr>
          <p:nvPr/>
        </p:nvSpPr>
        <p:spPr bwMode="auto">
          <a:xfrm>
            <a:off x="4572000" y="2743200"/>
            <a:ext cx="2438400" cy="6858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87" name="Line 41"/>
          <p:cNvSpPr>
            <a:spLocks noChangeShapeType="1"/>
          </p:cNvSpPr>
          <p:nvPr/>
        </p:nvSpPr>
        <p:spPr bwMode="auto">
          <a:xfrm flipV="1">
            <a:off x="4800600" y="1524000"/>
            <a:ext cx="914400" cy="2133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88" name="Line 42"/>
          <p:cNvSpPr>
            <a:spLocks noChangeShapeType="1"/>
          </p:cNvSpPr>
          <p:nvPr/>
        </p:nvSpPr>
        <p:spPr bwMode="auto">
          <a:xfrm flipH="1" flipV="1">
            <a:off x="4800600" y="3733800"/>
            <a:ext cx="4572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89" name="Line 43"/>
          <p:cNvSpPr>
            <a:spLocks noChangeShapeType="1"/>
          </p:cNvSpPr>
          <p:nvPr/>
        </p:nvSpPr>
        <p:spPr bwMode="auto">
          <a:xfrm flipV="1">
            <a:off x="5410200" y="4114800"/>
            <a:ext cx="914400" cy="152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90" name="Line 44"/>
          <p:cNvSpPr>
            <a:spLocks noChangeShapeType="1"/>
          </p:cNvSpPr>
          <p:nvPr/>
        </p:nvSpPr>
        <p:spPr bwMode="auto">
          <a:xfrm flipH="1">
            <a:off x="5410200" y="1828800"/>
            <a:ext cx="1371600" cy="2362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91" name="Line 45"/>
          <p:cNvSpPr>
            <a:spLocks noChangeShapeType="1"/>
          </p:cNvSpPr>
          <p:nvPr/>
        </p:nvSpPr>
        <p:spPr bwMode="auto">
          <a:xfrm flipV="1">
            <a:off x="4800600" y="2514600"/>
            <a:ext cx="2362200" cy="1143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92" name="Line 46"/>
          <p:cNvSpPr>
            <a:spLocks noChangeShapeType="1"/>
          </p:cNvSpPr>
          <p:nvPr/>
        </p:nvSpPr>
        <p:spPr bwMode="auto">
          <a:xfrm flipH="1">
            <a:off x="4495800" y="1752600"/>
            <a:ext cx="2286000" cy="990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93" name="Line 47"/>
          <p:cNvSpPr>
            <a:spLocks noChangeShapeType="1"/>
          </p:cNvSpPr>
          <p:nvPr/>
        </p:nvSpPr>
        <p:spPr bwMode="auto">
          <a:xfrm flipH="1" flipV="1">
            <a:off x="4876800" y="1981200"/>
            <a:ext cx="457200" cy="22098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94" name="Line 48"/>
          <p:cNvSpPr>
            <a:spLocks noChangeShapeType="1"/>
          </p:cNvSpPr>
          <p:nvPr/>
        </p:nvSpPr>
        <p:spPr bwMode="auto">
          <a:xfrm flipH="1">
            <a:off x="6400800" y="3505200"/>
            <a:ext cx="7620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95" name="Line 49"/>
          <p:cNvSpPr>
            <a:spLocks noChangeShapeType="1"/>
          </p:cNvSpPr>
          <p:nvPr/>
        </p:nvSpPr>
        <p:spPr bwMode="auto">
          <a:xfrm flipH="1">
            <a:off x="7086600" y="2667000"/>
            <a:ext cx="152400" cy="762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96" name="Line 50"/>
          <p:cNvSpPr>
            <a:spLocks noChangeShapeType="1"/>
          </p:cNvSpPr>
          <p:nvPr/>
        </p:nvSpPr>
        <p:spPr bwMode="auto">
          <a:xfrm>
            <a:off x="4495800" y="2819400"/>
            <a:ext cx="152400" cy="762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97" name="Line 51"/>
          <p:cNvSpPr>
            <a:spLocks noChangeShapeType="1"/>
          </p:cNvSpPr>
          <p:nvPr/>
        </p:nvSpPr>
        <p:spPr bwMode="auto">
          <a:xfrm>
            <a:off x="5029200" y="2057400"/>
            <a:ext cx="22860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98" name="Line 52"/>
          <p:cNvSpPr>
            <a:spLocks noChangeShapeType="1"/>
          </p:cNvSpPr>
          <p:nvPr/>
        </p:nvSpPr>
        <p:spPr bwMode="auto">
          <a:xfrm flipH="1">
            <a:off x="4419600" y="2133600"/>
            <a:ext cx="381000" cy="609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799" name="Line 53"/>
          <p:cNvSpPr>
            <a:spLocks noChangeShapeType="1"/>
          </p:cNvSpPr>
          <p:nvPr/>
        </p:nvSpPr>
        <p:spPr bwMode="auto">
          <a:xfrm>
            <a:off x="2895600" y="4038600"/>
            <a:ext cx="236220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800" name="Line 54"/>
          <p:cNvSpPr>
            <a:spLocks noChangeShapeType="1"/>
          </p:cNvSpPr>
          <p:nvPr/>
        </p:nvSpPr>
        <p:spPr bwMode="auto">
          <a:xfrm>
            <a:off x="3810000" y="2514600"/>
            <a:ext cx="762000" cy="1143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801" name="Line 55"/>
          <p:cNvSpPr>
            <a:spLocks noChangeShapeType="1"/>
          </p:cNvSpPr>
          <p:nvPr/>
        </p:nvSpPr>
        <p:spPr bwMode="auto">
          <a:xfrm>
            <a:off x="3352800" y="1600200"/>
            <a:ext cx="1447800" cy="3048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802" name="Line 56"/>
          <p:cNvSpPr>
            <a:spLocks noChangeShapeType="1"/>
          </p:cNvSpPr>
          <p:nvPr/>
        </p:nvSpPr>
        <p:spPr bwMode="auto">
          <a:xfrm>
            <a:off x="5791200" y="1524000"/>
            <a:ext cx="533400" cy="2514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803" name="Text Box 57"/>
          <p:cNvSpPr txBox="1">
            <a:spLocks noChangeArrowheads="1"/>
          </p:cNvSpPr>
          <p:nvPr/>
        </p:nvSpPr>
        <p:spPr bwMode="auto">
          <a:xfrm>
            <a:off x="685800" y="187325"/>
            <a:ext cx="5746750" cy="9239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1800" b="1">
                <a:latin typeface="Arno Pro Caption" pitchFamily="18" charset="0"/>
              </a:rPr>
              <a:t>But if you tell me that this graph is </a:t>
            </a:r>
            <a:r>
              <a:rPr lang="en-US" altLang="el-GR" sz="1800" b="1">
                <a:solidFill>
                  <a:srgbClr val="FF0000"/>
                </a:solidFill>
                <a:latin typeface="Arno Pro Caption" pitchFamily="18" charset="0"/>
              </a:rPr>
              <a:t>3-colorable</a:t>
            </a:r>
            <a:r>
              <a:rPr lang="en-US" altLang="el-GR" sz="1800" b="1">
                <a:latin typeface="Arno Pro Caption" pitchFamily="18" charset="0"/>
              </a:rPr>
              <a:t> and</a:t>
            </a:r>
          </a:p>
          <a:p>
            <a:pPr eaLnBrk="1" hangingPunct="1"/>
            <a:r>
              <a:rPr lang="en-US" altLang="el-GR" sz="1800" b="1">
                <a:latin typeface="Arno Pro Caption" pitchFamily="18" charset="0"/>
              </a:rPr>
              <a:t>give me a solution, it is very easy for me to verify whether</a:t>
            </a:r>
          </a:p>
          <a:p>
            <a:pPr eaLnBrk="1" hangingPunct="1"/>
            <a:r>
              <a:rPr lang="en-US" altLang="el-GR" sz="1800" b="1">
                <a:latin typeface="Arno Pro Caption" pitchFamily="18" charset="0"/>
              </a:rPr>
              <a:t>you are right. </a:t>
            </a:r>
          </a:p>
        </p:txBody>
      </p:sp>
      <p:sp>
        <p:nvSpPr>
          <p:cNvPr id="159804" name="Text Box 58"/>
          <p:cNvSpPr txBox="1">
            <a:spLocks noChangeArrowheads="1"/>
          </p:cNvSpPr>
          <p:nvPr/>
        </p:nvSpPr>
        <p:spPr bwMode="auto">
          <a:xfrm>
            <a:off x="762000" y="5048250"/>
            <a:ext cx="7265988" cy="7381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1800" b="1">
                <a:latin typeface="Arno Pro Caption" pitchFamily="18" charset="0"/>
              </a:rPr>
              <a:t>Loosely speaking, problems that are difficult to compute, but </a:t>
            </a:r>
          </a:p>
          <a:p>
            <a:pPr eaLnBrk="1" hangingPunct="1"/>
            <a:r>
              <a:rPr lang="en-US" altLang="el-GR" sz="1800" b="1">
                <a:latin typeface="Arno Pro Caption" pitchFamily="18" charset="0"/>
              </a:rPr>
              <a:t>easy to verify are known as</a:t>
            </a:r>
            <a:r>
              <a:rPr lang="en-US" altLang="el-GR" sz="1800" b="1">
                <a:solidFill>
                  <a:srgbClr val="CC3300"/>
                </a:solidFill>
                <a:latin typeface="Arno Pro Caption" pitchFamily="18" charset="0"/>
              </a:rPr>
              <a:t> </a:t>
            </a:r>
            <a:r>
              <a:rPr lang="en-US" altLang="el-GR" b="1">
                <a:solidFill>
                  <a:srgbClr val="CC3300"/>
                </a:solidFill>
                <a:latin typeface="Arno Pro Caption" pitchFamily="18" charset="0"/>
              </a:rPr>
              <a:t>N</a:t>
            </a:r>
            <a:r>
              <a:rPr lang="en-US" altLang="el-GR" b="1">
                <a:latin typeface="Arno Pro Caption" pitchFamily="18" charset="0"/>
              </a:rPr>
              <a:t>on-deterministic </a:t>
            </a:r>
            <a:r>
              <a:rPr lang="en-US" altLang="el-GR" b="1">
                <a:solidFill>
                  <a:srgbClr val="CC3300"/>
                </a:solidFill>
                <a:latin typeface="Arno Pro Caption" pitchFamily="18" charset="0"/>
              </a:rPr>
              <a:t>P</a:t>
            </a:r>
            <a:r>
              <a:rPr lang="en-US" altLang="el-GR" b="1">
                <a:latin typeface="Arno Pro Caption" pitchFamily="18" charset="0"/>
              </a:rPr>
              <a:t>olynomial</a:t>
            </a:r>
            <a:r>
              <a:rPr lang="en-US" altLang="el-GR" sz="1800" b="1">
                <a:latin typeface="Arno Pro Caption" pitchFamily="18" charset="0"/>
              </a:rPr>
              <a:t>.</a:t>
            </a:r>
          </a:p>
        </p:txBody>
      </p:sp>
    </p:spTree>
    <p:extLst>
      <p:ext uri="{BB962C8B-B14F-4D97-AF65-F5344CB8AC3E}">
        <p14:creationId xmlns:p14="http://schemas.microsoft.com/office/powerpoint/2010/main" val="542599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0DA1BCA-3602-4C0C-ABA6-E86FAFF3FD7E}" type="slidenum">
              <a:rPr lang="el-GR" altLang="el-GR" sz="1400" smtClean="0">
                <a:solidFill>
                  <a:srgbClr val="3366CC"/>
                </a:solidFill>
                <a:latin typeface="Arno Pro Caption" pitchFamily="18" charset="0"/>
              </a:rPr>
              <a:pPr eaLnBrk="1" hangingPunct="1"/>
              <a:t>18</a:t>
            </a:fld>
            <a:endParaRPr lang="el-GR" altLang="el-GR" sz="1400" smtClean="0">
              <a:solidFill>
                <a:srgbClr val="3366CC"/>
              </a:solidFill>
              <a:latin typeface="Arno Pro Caption" pitchFamily="18" charset="0"/>
            </a:endParaRPr>
          </a:p>
        </p:txBody>
      </p:sp>
      <p:sp>
        <p:nvSpPr>
          <p:cNvPr id="24580" name="Rectangle 2"/>
          <p:cNvSpPr>
            <a:spLocks noGrp="1" noChangeArrowheads="1"/>
          </p:cNvSpPr>
          <p:nvPr>
            <p:ph type="title"/>
          </p:nvPr>
        </p:nvSpPr>
        <p:spPr>
          <a:xfrm>
            <a:off x="304800" y="210344"/>
            <a:ext cx="8458200" cy="762000"/>
          </a:xfrm>
        </p:spPr>
        <p:txBody>
          <a:bodyPr/>
          <a:lstStyle/>
          <a:p>
            <a:pPr eaLnBrk="1" hangingPunct="1"/>
            <a:r>
              <a:rPr lang="el-GR" altLang="el-GR" dirty="0"/>
              <a:t>Η ανάγκη για Δομές Δεδομένων</a:t>
            </a:r>
            <a:endParaRPr lang="en-US" altLang="el-GR" dirty="0" smtClean="0"/>
          </a:p>
        </p:txBody>
      </p:sp>
      <p:sp>
        <p:nvSpPr>
          <p:cNvPr id="24581" name="Rectangle 3"/>
          <p:cNvSpPr>
            <a:spLocks noGrp="1" noChangeArrowheads="1"/>
          </p:cNvSpPr>
          <p:nvPr>
            <p:ph type="body" idx="1"/>
          </p:nvPr>
        </p:nvSpPr>
        <p:spPr>
          <a:xfrm>
            <a:off x="304800" y="972344"/>
            <a:ext cx="8534400" cy="5123656"/>
          </a:xfrm>
        </p:spPr>
        <p:txBody>
          <a:bodyPr/>
          <a:lstStyle/>
          <a:p>
            <a:pPr eaLnBrk="1" hangingPunct="1"/>
            <a:r>
              <a:rPr lang="el-GR" altLang="el-GR" dirty="0" smtClean="0"/>
              <a:t>Η επιλογή της κατάλληλης δομής γίνεται ως εξής:</a:t>
            </a:r>
          </a:p>
          <a:p>
            <a:pPr lvl="1" eaLnBrk="1" hangingPunct="1"/>
            <a:r>
              <a:rPr lang="el-GR" altLang="el-GR" dirty="0" smtClean="0"/>
              <a:t>Αναλύουμε το πρόβλημα για να διαπιστώσουμε τους περιορισμούς των πόρων που πρέπει να ικανοποιεί μια λύση.</a:t>
            </a:r>
          </a:p>
          <a:p>
            <a:pPr lvl="1" eaLnBrk="1" hangingPunct="1"/>
            <a:r>
              <a:rPr lang="el-GR" altLang="el-GR" dirty="0" smtClean="0"/>
              <a:t>Αποφασίζουμε τις βασικές λειτουργίες που πρέπει να υποστηρίζονται. Προσδιορίζουμε ποσοτικά τους περιορισμούς πόρων για κάθε λειτουργία.</a:t>
            </a:r>
          </a:p>
          <a:p>
            <a:pPr lvl="1" eaLnBrk="1" hangingPunct="1"/>
            <a:r>
              <a:rPr lang="el-GR" altLang="el-GR" dirty="0" smtClean="0"/>
              <a:t>Επιλέγουμε τη δομή δεδομένων που αρμόζει καλύτερα στις προηγούμενες απαιτήσεις.</a:t>
            </a:r>
            <a:endParaRPr lang="en-US" altLang="el-GR" dirty="0" smtClean="0"/>
          </a:p>
          <a:p>
            <a:pPr eaLnBrk="1" hangingPunct="1">
              <a:lnSpc>
                <a:spcPct val="130000"/>
              </a:lnSpc>
            </a:pPr>
            <a:r>
              <a:rPr lang="el-GR" altLang="el-GR" sz="2400" dirty="0"/>
              <a:t>Οι δομές δεδομένων οργανώνουν καλύτερα τα δεδομένα του προβλήματος </a:t>
            </a:r>
            <a:r>
              <a:rPr lang="el-GR" altLang="el-GR" sz="2400" dirty="0">
                <a:sym typeface="Wingdings" pitchFamily="2" charset="2"/>
              </a:rPr>
              <a:t> περισσότερο αποτελεσματικά προγράμματα</a:t>
            </a:r>
          </a:p>
          <a:p>
            <a:pPr eaLnBrk="1" hangingPunct="1">
              <a:lnSpc>
                <a:spcPct val="130000"/>
              </a:lnSpc>
            </a:pPr>
            <a:r>
              <a:rPr lang="el-GR" altLang="el-GR" sz="2400" dirty="0">
                <a:sym typeface="Wingdings" pitchFamily="2" charset="2"/>
              </a:rPr>
              <a:t>Περισσότερο ισχυροί ΗΥ  πιο σύνθετες εφαρμογές</a:t>
            </a:r>
          </a:p>
          <a:p>
            <a:pPr eaLnBrk="1" hangingPunct="1">
              <a:lnSpc>
                <a:spcPct val="130000"/>
              </a:lnSpc>
            </a:pPr>
            <a:r>
              <a:rPr lang="el-GR" altLang="el-GR" sz="2400" dirty="0">
                <a:sym typeface="Wingdings" pitchFamily="2" charset="2"/>
              </a:rPr>
              <a:t>Περισσότερο σύνθετες εφαρμογές  περισσότεροι </a:t>
            </a:r>
            <a:r>
              <a:rPr lang="el-GR" altLang="el-GR" sz="2400" dirty="0" smtClean="0">
                <a:sym typeface="Wingdings" pitchFamily="2" charset="2"/>
              </a:rPr>
              <a:t>υπολογισμοί</a:t>
            </a:r>
            <a:endParaRPr lang="en-US" altLang="el-GR" dirty="0" smtClean="0"/>
          </a:p>
        </p:txBody>
      </p:sp>
    </p:spTree>
    <p:extLst>
      <p:ext uri="{BB962C8B-B14F-4D97-AF65-F5344CB8AC3E}">
        <p14:creationId xmlns:p14="http://schemas.microsoft.com/office/powerpoint/2010/main" val="126040274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2D3C72-7E43-432A-87AC-A5AEF234247E}" type="slidenum">
              <a:rPr lang="el-GR" altLang="el-GR" sz="1400" smtClean="0">
                <a:solidFill>
                  <a:srgbClr val="3366CC"/>
                </a:solidFill>
                <a:latin typeface="Arno Pro Caption" pitchFamily="18" charset="0"/>
              </a:rPr>
              <a:pPr eaLnBrk="1" hangingPunct="1"/>
              <a:t>180</a:t>
            </a:fld>
            <a:endParaRPr lang="el-GR" altLang="el-GR" sz="1400" smtClean="0">
              <a:solidFill>
                <a:srgbClr val="3366CC"/>
              </a:solidFill>
              <a:latin typeface="Arno Pro Caption" pitchFamily="18" charset="0"/>
            </a:endParaRPr>
          </a:p>
        </p:txBody>
      </p:sp>
      <p:sp>
        <p:nvSpPr>
          <p:cNvPr id="160772" name="Rectangle 2"/>
          <p:cNvSpPr>
            <a:spLocks noGrp="1" noChangeArrowheads="1"/>
          </p:cNvSpPr>
          <p:nvPr>
            <p:ph type="title"/>
          </p:nvPr>
        </p:nvSpPr>
        <p:spPr/>
        <p:txBody>
          <a:bodyPr/>
          <a:lstStyle/>
          <a:p>
            <a:pPr eaLnBrk="1" hangingPunct="1"/>
            <a:r>
              <a:rPr lang="en-US" altLang="el-GR" smtClean="0"/>
              <a:t>Chromatic Number</a:t>
            </a:r>
          </a:p>
        </p:txBody>
      </p:sp>
      <p:sp>
        <p:nvSpPr>
          <p:cNvPr id="160773" name="Oval 3"/>
          <p:cNvSpPr>
            <a:spLocks noChangeArrowheads="1"/>
          </p:cNvSpPr>
          <p:nvPr/>
        </p:nvSpPr>
        <p:spPr bwMode="auto">
          <a:xfrm>
            <a:off x="2286000" y="31242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0774" name="Oval 4"/>
          <p:cNvSpPr>
            <a:spLocks noChangeArrowheads="1"/>
          </p:cNvSpPr>
          <p:nvPr/>
        </p:nvSpPr>
        <p:spPr bwMode="auto">
          <a:xfrm>
            <a:off x="5562600" y="22860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0775" name="Oval 5"/>
          <p:cNvSpPr>
            <a:spLocks noChangeArrowheads="1"/>
          </p:cNvSpPr>
          <p:nvPr/>
        </p:nvSpPr>
        <p:spPr bwMode="auto">
          <a:xfrm>
            <a:off x="6553200" y="45720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0776" name="Oval 6"/>
          <p:cNvSpPr>
            <a:spLocks noChangeArrowheads="1"/>
          </p:cNvSpPr>
          <p:nvPr/>
        </p:nvSpPr>
        <p:spPr bwMode="auto">
          <a:xfrm>
            <a:off x="2895600" y="40386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0777" name="Oval 7"/>
          <p:cNvSpPr>
            <a:spLocks noChangeArrowheads="1"/>
          </p:cNvSpPr>
          <p:nvPr/>
        </p:nvSpPr>
        <p:spPr bwMode="auto">
          <a:xfrm>
            <a:off x="4267200" y="32004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0778" name="Oval 8"/>
          <p:cNvSpPr>
            <a:spLocks noChangeArrowheads="1"/>
          </p:cNvSpPr>
          <p:nvPr/>
        </p:nvSpPr>
        <p:spPr bwMode="auto">
          <a:xfrm>
            <a:off x="2590800" y="52578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0779" name="Oval 9"/>
          <p:cNvSpPr>
            <a:spLocks noChangeArrowheads="1"/>
          </p:cNvSpPr>
          <p:nvPr/>
        </p:nvSpPr>
        <p:spPr bwMode="auto">
          <a:xfrm>
            <a:off x="4724400" y="46482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0780" name="Oval 10"/>
          <p:cNvSpPr>
            <a:spLocks noChangeArrowheads="1"/>
          </p:cNvSpPr>
          <p:nvPr/>
        </p:nvSpPr>
        <p:spPr bwMode="auto">
          <a:xfrm>
            <a:off x="6934200" y="29718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0781" name="Oval 11"/>
          <p:cNvSpPr>
            <a:spLocks noChangeArrowheads="1"/>
          </p:cNvSpPr>
          <p:nvPr/>
        </p:nvSpPr>
        <p:spPr bwMode="auto">
          <a:xfrm>
            <a:off x="3429000" y="22098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cxnSp>
        <p:nvCxnSpPr>
          <p:cNvPr id="160782" name="AutoShape 12"/>
          <p:cNvCxnSpPr>
            <a:cxnSpLocks noChangeShapeType="1"/>
            <a:stCxn id="160781" idx="3"/>
            <a:endCxn id="160773" idx="7"/>
          </p:cNvCxnSpPr>
          <p:nvPr/>
        </p:nvCxnSpPr>
        <p:spPr bwMode="auto">
          <a:xfrm flipH="1">
            <a:off x="2806700" y="2740025"/>
            <a:ext cx="711200" cy="4635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0783" name="AutoShape 13"/>
          <p:cNvCxnSpPr>
            <a:cxnSpLocks noChangeShapeType="1"/>
            <a:stCxn id="160773" idx="5"/>
            <a:endCxn id="160776" idx="1"/>
          </p:cNvCxnSpPr>
          <p:nvPr/>
        </p:nvCxnSpPr>
        <p:spPr bwMode="auto">
          <a:xfrm>
            <a:off x="2806700" y="3654425"/>
            <a:ext cx="177800" cy="4635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0784" name="AutoShape 14"/>
          <p:cNvCxnSpPr>
            <a:cxnSpLocks noChangeShapeType="1"/>
            <a:stCxn id="125979" idx="4"/>
            <a:endCxn id="125978" idx="7"/>
          </p:cNvCxnSpPr>
          <p:nvPr/>
        </p:nvCxnSpPr>
        <p:spPr bwMode="auto">
          <a:xfrm flipH="1">
            <a:off x="3111500" y="4657725"/>
            <a:ext cx="88900" cy="6794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0785" name="AutoShape 15"/>
          <p:cNvCxnSpPr>
            <a:cxnSpLocks noChangeShapeType="1"/>
            <a:stCxn id="160773" idx="4"/>
            <a:endCxn id="160778" idx="1"/>
          </p:cNvCxnSpPr>
          <p:nvPr/>
        </p:nvCxnSpPr>
        <p:spPr bwMode="auto">
          <a:xfrm>
            <a:off x="2590800" y="3743325"/>
            <a:ext cx="88900" cy="15938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0786" name="AutoShape 16"/>
          <p:cNvCxnSpPr>
            <a:cxnSpLocks noChangeShapeType="1"/>
            <a:stCxn id="160776" idx="6"/>
            <a:endCxn id="160779" idx="1"/>
          </p:cNvCxnSpPr>
          <p:nvPr/>
        </p:nvCxnSpPr>
        <p:spPr bwMode="auto">
          <a:xfrm>
            <a:off x="3514725" y="4343400"/>
            <a:ext cx="1298575" cy="3841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0787" name="AutoShape 17"/>
          <p:cNvCxnSpPr>
            <a:cxnSpLocks noChangeShapeType="1"/>
            <a:stCxn id="160779" idx="6"/>
            <a:endCxn id="160775" idx="2"/>
          </p:cNvCxnSpPr>
          <p:nvPr/>
        </p:nvCxnSpPr>
        <p:spPr bwMode="auto">
          <a:xfrm flipV="1">
            <a:off x="5343525" y="4876800"/>
            <a:ext cx="1200150" cy="762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0788" name="AutoShape 18"/>
          <p:cNvCxnSpPr>
            <a:cxnSpLocks noChangeShapeType="1"/>
            <a:stCxn id="160777" idx="5"/>
            <a:endCxn id="160779" idx="0"/>
          </p:cNvCxnSpPr>
          <p:nvPr/>
        </p:nvCxnSpPr>
        <p:spPr bwMode="auto">
          <a:xfrm>
            <a:off x="4787900" y="3730625"/>
            <a:ext cx="241300" cy="9080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0789" name="AutoShape 19"/>
          <p:cNvCxnSpPr>
            <a:cxnSpLocks noChangeShapeType="1"/>
            <a:stCxn id="160780" idx="4"/>
            <a:endCxn id="160775" idx="7"/>
          </p:cNvCxnSpPr>
          <p:nvPr/>
        </p:nvCxnSpPr>
        <p:spPr bwMode="auto">
          <a:xfrm flipH="1">
            <a:off x="7073900" y="3590925"/>
            <a:ext cx="165100" cy="10604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0790" name="AutoShape 20"/>
          <p:cNvCxnSpPr>
            <a:cxnSpLocks noChangeShapeType="1"/>
            <a:stCxn id="160774" idx="4"/>
            <a:endCxn id="160779" idx="7"/>
          </p:cNvCxnSpPr>
          <p:nvPr/>
        </p:nvCxnSpPr>
        <p:spPr bwMode="auto">
          <a:xfrm flipH="1">
            <a:off x="5245100" y="2905125"/>
            <a:ext cx="622300" cy="18224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0791" name="AutoShape 21"/>
          <p:cNvCxnSpPr>
            <a:cxnSpLocks noChangeShapeType="1"/>
            <a:stCxn id="160774" idx="6"/>
            <a:endCxn id="160780" idx="1"/>
          </p:cNvCxnSpPr>
          <p:nvPr/>
        </p:nvCxnSpPr>
        <p:spPr bwMode="auto">
          <a:xfrm>
            <a:off x="6181725" y="2590800"/>
            <a:ext cx="841375" cy="4603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0792" name="AutoShape 22"/>
          <p:cNvCxnSpPr>
            <a:cxnSpLocks noChangeShapeType="1"/>
            <a:stCxn id="160781" idx="6"/>
            <a:endCxn id="160774" idx="2"/>
          </p:cNvCxnSpPr>
          <p:nvPr/>
        </p:nvCxnSpPr>
        <p:spPr bwMode="auto">
          <a:xfrm>
            <a:off x="4048125" y="2514600"/>
            <a:ext cx="1504950" cy="762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0793" name="AutoShape 23"/>
          <p:cNvCxnSpPr>
            <a:cxnSpLocks noChangeShapeType="1"/>
            <a:stCxn id="160777" idx="1"/>
            <a:endCxn id="160781" idx="5"/>
          </p:cNvCxnSpPr>
          <p:nvPr/>
        </p:nvCxnSpPr>
        <p:spPr bwMode="auto">
          <a:xfrm flipH="1" flipV="1">
            <a:off x="3949700" y="2740025"/>
            <a:ext cx="406400" cy="5397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0794" name="AutoShape 24"/>
          <p:cNvCxnSpPr>
            <a:cxnSpLocks noChangeShapeType="1"/>
            <a:stCxn id="160777" idx="7"/>
            <a:endCxn id="160774" idx="3"/>
          </p:cNvCxnSpPr>
          <p:nvPr/>
        </p:nvCxnSpPr>
        <p:spPr bwMode="auto">
          <a:xfrm flipV="1">
            <a:off x="4787900" y="2816225"/>
            <a:ext cx="863600" cy="4635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25977" name="Oval 25"/>
          <p:cNvSpPr>
            <a:spLocks noChangeArrowheads="1"/>
          </p:cNvSpPr>
          <p:nvPr/>
        </p:nvSpPr>
        <p:spPr bwMode="auto">
          <a:xfrm>
            <a:off x="2286000" y="3124200"/>
            <a:ext cx="609600" cy="609600"/>
          </a:xfrm>
          <a:prstGeom prst="ellipse">
            <a:avLst/>
          </a:prstGeom>
          <a:solidFill>
            <a:srgbClr val="FFFF00"/>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25978" name="Oval 26"/>
          <p:cNvSpPr>
            <a:spLocks noChangeArrowheads="1"/>
          </p:cNvSpPr>
          <p:nvPr/>
        </p:nvSpPr>
        <p:spPr bwMode="auto">
          <a:xfrm>
            <a:off x="2590800" y="5257800"/>
            <a:ext cx="609600" cy="609600"/>
          </a:xfrm>
          <a:prstGeom prst="ellipse">
            <a:avLst/>
          </a:prstGeom>
          <a:solidFill>
            <a:srgbClr val="00FF00"/>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25979" name="Oval 27"/>
          <p:cNvSpPr>
            <a:spLocks noChangeArrowheads="1"/>
          </p:cNvSpPr>
          <p:nvPr/>
        </p:nvSpPr>
        <p:spPr bwMode="auto">
          <a:xfrm>
            <a:off x="2895600" y="4038600"/>
            <a:ext cx="609600" cy="609600"/>
          </a:xfrm>
          <a:prstGeom prst="ellipse">
            <a:avLst/>
          </a:prstGeom>
          <a:solidFill>
            <a:srgbClr val="0000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25980" name="Oval 28"/>
          <p:cNvSpPr>
            <a:spLocks noChangeArrowheads="1"/>
          </p:cNvSpPr>
          <p:nvPr/>
        </p:nvSpPr>
        <p:spPr bwMode="auto">
          <a:xfrm>
            <a:off x="3429000" y="2209800"/>
            <a:ext cx="609600" cy="609600"/>
          </a:xfrm>
          <a:prstGeom prst="ellipse">
            <a:avLst/>
          </a:prstGeom>
          <a:solidFill>
            <a:srgbClr val="0000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25981" name="Oval 29"/>
          <p:cNvSpPr>
            <a:spLocks noChangeArrowheads="1"/>
          </p:cNvSpPr>
          <p:nvPr/>
        </p:nvSpPr>
        <p:spPr bwMode="auto">
          <a:xfrm>
            <a:off x="4267200" y="3200400"/>
            <a:ext cx="609600" cy="609600"/>
          </a:xfrm>
          <a:prstGeom prst="ellipse">
            <a:avLst/>
          </a:prstGeom>
          <a:solidFill>
            <a:srgbClr val="FFFF00"/>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25982" name="Oval 30"/>
          <p:cNvSpPr>
            <a:spLocks noChangeArrowheads="1"/>
          </p:cNvSpPr>
          <p:nvPr/>
        </p:nvSpPr>
        <p:spPr bwMode="auto">
          <a:xfrm>
            <a:off x="4724400" y="4648200"/>
            <a:ext cx="609600" cy="609600"/>
          </a:xfrm>
          <a:prstGeom prst="ellipse">
            <a:avLst/>
          </a:prstGeom>
          <a:solidFill>
            <a:srgbClr val="00FF00"/>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25983" name="Oval 31"/>
          <p:cNvSpPr>
            <a:spLocks noChangeArrowheads="1"/>
          </p:cNvSpPr>
          <p:nvPr/>
        </p:nvSpPr>
        <p:spPr bwMode="auto">
          <a:xfrm>
            <a:off x="5562600" y="2286000"/>
            <a:ext cx="609600" cy="609600"/>
          </a:xfrm>
          <a:prstGeom prst="ellipse">
            <a:avLst/>
          </a:prstGeom>
          <a:solidFill>
            <a:srgbClr val="FF0000"/>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25984" name="Oval 32"/>
          <p:cNvSpPr>
            <a:spLocks noChangeArrowheads="1"/>
          </p:cNvSpPr>
          <p:nvPr/>
        </p:nvSpPr>
        <p:spPr bwMode="auto">
          <a:xfrm>
            <a:off x="6553200" y="4572000"/>
            <a:ext cx="609600" cy="609600"/>
          </a:xfrm>
          <a:prstGeom prst="ellipse">
            <a:avLst/>
          </a:prstGeom>
          <a:solidFill>
            <a:srgbClr val="0000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25985" name="Oval 33"/>
          <p:cNvSpPr>
            <a:spLocks noChangeArrowheads="1"/>
          </p:cNvSpPr>
          <p:nvPr/>
        </p:nvSpPr>
        <p:spPr bwMode="auto">
          <a:xfrm>
            <a:off x="6934200" y="2971800"/>
            <a:ext cx="609600" cy="609600"/>
          </a:xfrm>
          <a:prstGeom prst="ellipse">
            <a:avLst/>
          </a:prstGeom>
          <a:solidFill>
            <a:srgbClr val="00FF00"/>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Tree>
    <p:extLst>
      <p:ext uri="{BB962C8B-B14F-4D97-AF65-F5344CB8AC3E}">
        <p14:creationId xmlns:p14="http://schemas.microsoft.com/office/powerpoint/2010/main" val="3598653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77"/>
                                        </p:tgtEl>
                                        <p:attrNameLst>
                                          <p:attrName>style.visibility</p:attrName>
                                        </p:attrNameLst>
                                      </p:cBhvr>
                                      <p:to>
                                        <p:strVal val="visible"/>
                                      </p:to>
                                    </p:set>
                                    <p:animEffect transition="in" filter="dissolve">
                                      <p:cBhvr>
                                        <p:cTn id="7" dur="500"/>
                                        <p:tgtEl>
                                          <p:spTgt spid="1259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78"/>
                                        </p:tgtEl>
                                        <p:attrNameLst>
                                          <p:attrName>style.visibility</p:attrName>
                                        </p:attrNameLst>
                                      </p:cBhvr>
                                      <p:to>
                                        <p:strVal val="visible"/>
                                      </p:to>
                                    </p:set>
                                    <p:animEffect transition="in" filter="dissolve">
                                      <p:cBhvr>
                                        <p:cTn id="12" dur="500"/>
                                        <p:tgtEl>
                                          <p:spTgt spid="1259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5979"/>
                                        </p:tgtEl>
                                        <p:attrNameLst>
                                          <p:attrName>style.visibility</p:attrName>
                                        </p:attrNameLst>
                                      </p:cBhvr>
                                      <p:to>
                                        <p:strVal val="visible"/>
                                      </p:to>
                                    </p:set>
                                    <p:animEffect transition="in" filter="dissolve">
                                      <p:cBhvr>
                                        <p:cTn id="17" dur="500"/>
                                        <p:tgtEl>
                                          <p:spTgt spid="1259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5980"/>
                                        </p:tgtEl>
                                        <p:attrNameLst>
                                          <p:attrName>style.visibility</p:attrName>
                                        </p:attrNameLst>
                                      </p:cBhvr>
                                      <p:to>
                                        <p:strVal val="visible"/>
                                      </p:to>
                                    </p:set>
                                    <p:animEffect transition="in" filter="dissolve">
                                      <p:cBhvr>
                                        <p:cTn id="22" dur="500"/>
                                        <p:tgtEl>
                                          <p:spTgt spid="1259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5981"/>
                                        </p:tgtEl>
                                        <p:attrNameLst>
                                          <p:attrName>style.visibility</p:attrName>
                                        </p:attrNameLst>
                                      </p:cBhvr>
                                      <p:to>
                                        <p:strVal val="visible"/>
                                      </p:to>
                                    </p:set>
                                    <p:animEffect transition="in" filter="dissolve">
                                      <p:cBhvr>
                                        <p:cTn id="27" dur="500"/>
                                        <p:tgtEl>
                                          <p:spTgt spid="1259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5982"/>
                                        </p:tgtEl>
                                        <p:attrNameLst>
                                          <p:attrName>style.visibility</p:attrName>
                                        </p:attrNameLst>
                                      </p:cBhvr>
                                      <p:to>
                                        <p:strVal val="visible"/>
                                      </p:to>
                                    </p:set>
                                    <p:animEffect transition="in" filter="dissolve">
                                      <p:cBhvr>
                                        <p:cTn id="32" dur="500"/>
                                        <p:tgtEl>
                                          <p:spTgt spid="1259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5983"/>
                                        </p:tgtEl>
                                        <p:attrNameLst>
                                          <p:attrName>style.visibility</p:attrName>
                                        </p:attrNameLst>
                                      </p:cBhvr>
                                      <p:to>
                                        <p:strVal val="visible"/>
                                      </p:to>
                                    </p:set>
                                    <p:animEffect transition="in" filter="dissolve">
                                      <p:cBhvr>
                                        <p:cTn id="37" dur="500"/>
                                        <p:tgtEl>
                                          <p:spTgt spid="1259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5984"/>
                                        </p:tgtEl>
                                        <p:attrNameLst>
                                          <p:attrName>style.visibility</p:attrName>
                                        </p:attrNameLst>
                                      </p:cBhvr>
                                      <p:to>
                                        <p:strVal val="visible"/>
                                      </p:to>
                                    </p:set>
                                    <p:animEffect transition="in" filter="dissolve">
                                      <p:cBhvr>
                                        <p:cTn id="42" dur="500"/>
                                        <p:tgtEl>
                                          <p:spTgt spid="1259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5985"/>
                                        </p:tgtEl>
                                        <p:attrNameLst>
                                          <p:attrName>style.visibility</p:attrName>
                                        </p:attrNameLst>
                                      </p:cBhvr>
                                      <p:to>
                                        <p:strVal val="visible"/>
                                      </p:to>
                                    </p:set>
                                    <p:animEffect transition="in" filter="dissolve">
                                      <p:cBhvr>
                                        <p:cTn id="47" dur="500"/>
                                        <p:tgtEl>
                                          <p:spTgt spid="125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77" grpId="0" animBg="1"/>
      <p:bldP spid="125978" grpId="0" animBg="1"/>
      <p:bldP spid="125979" grpId="0" animBg="1"/>
      <p:bldP spid="125980" grpId="0" animBg="1"/>
      <p:bldP spid="125981" grpId="0" animBg="1"/>
      <p:bldP spid="125982" grpId="0" animBg="1"/>
      <p:bldP spid="125983" grpId="0" animBg="1"/>
      <p:bldP spid="125984" grpId="0" animBg="1"/>
      <p:bldP spid="125985"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7A6AC7-A398-4BEC-8BF1-E1E9FBCE9675}" type="slidenum">
              <a:rPr lang="el-GR" altLang="el-GR" sz="1400" smtClean="0">
                <a:solidFill>
                  <a:srgbClr val="3366CC"/>
                </a:solidFill>
                <a:latin typeface="Arno Pro Caption" pitchFamily="18" charset="0"/>
              </a:rPr>
              <a:pPr eaLnBrk="1" hangingPunct="1"/>
              <a:t>181</a:t>
            </a:fld>
            <a:endParaRPr lang="el-GR" altLang="el-GR" sz="1400" smtClean="0">
              <a:solidFill>
                <a:srgbClr val="3366CC"/>
              </a:solidFill>
              <a:latin typeface="Arno Pro Caption" pitchFamily="18" charset="0"/>
            </a:endParaRPr>
          </a:p>
        </p:txBody>
      </p:sp>
      <p:sp>
        <p:nvSpPr>
          <p:cNvPr id="161796" name="Rectangle 2"/>
          <p:cNvSpPr>
            <a:spLocks noGrp="1" noChangeArrowheads="1"/>
          </p:cNvSpPr>
          <p:nvPr>
            <p:ph type="title"/>
          </p:nvPr>
        </p:nvSpPr>
        <p:spPr/>
        <p:txBody>
          <a:bodyPr/>
          <a:lstStyle/>
          <a:p>
            <a:pPr eaLnBrk="1" hangingPunct="1"/>
            <a:r>
              <a:rPr lang="en-US" altLang="el-GR" smtClean="0"/>
              <a:t>Chromatic Number</a:t>
            </a:r>
          </a:p>
        </p:txBody>
      </p:sp>
      <p:sp>
        <p:nvSpPr>
          <p:cNvPr id="161797" name="Oval 3"/>
          <p:cNvSpPr>
            <a:spLocks noChangeArrowheads="1"/>
          </p:cNvSpPr>
          <p:nvPr/>
        </p:nvSpPr>
        <p:spPr bwMode="auto">
          <a:xfrm>
            <a:off x="2286000" y="31242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798" name="Oval 4"/>
          <p:cNvSpPr>
            <a:spLocks noChangeArrowheads="1"/>
          </p:cNvSpPr>
          <p:nvPr/>
        </p:nvSpPr>
        <p:spPr bwMode="auto">
          <a:xfrm>
            <a:off x="5562600" y="22860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799" name="Oval 5"/>
          <p:cNvSpPr>
            <a:spLocks noChangeArrowheads="1"/>
          </p:cNvSpPr>
          <p:nvPr/>
        </p:nvSpPr>
        <p:spPr bwMode="auto">
          <a:xfrm>
            <a:off x="6553200" y="45720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00" name="Oval 6"/>
          <p:cNvSpPr>
            <a:spLocks noChangeArrowheads="1"/>
          </p:cNvSpPr>
          <p:nvPr/>
        </p:nvSpPr>
        <p:spPr bwMode="auto">
          <a:xfrm>
            <a:off x="2895600" y="40386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01" name="Oval 7"/>
          <p:cNvSpPr>
            <a:spLocks noChangeArrowheads="1"/>
          </p:cNvSpPr>
          <p:nvPr/>
        </p:nvSpPr>
        <p:spPr bwMode="auto">
          <a:xfrm>
            <a:off x="4267200" y="32004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02" name="Oval 8"/>
          <p:cNvSpPr>
            <a:spLocks noChangeArrowheads="1"/>
          </p:cNvSpPr>
          <p:nvPr/>
        </p:nvSpPr>
        <p:spPr bwMode="auto">
          <a:xfrm>
            <a:off x="2590800" y="52578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03" name="Oval 9"/>
          <p:cNvSpPr>
            <a:spLocks noChangeArrowheads="1"/>
          </p:cNvSpPr>
          <p:nvPr/>
        </p:nvSpPr>
        <p:spPr bwMode="auto">
          <a:xfrm>
            <a:off x="4724400" y="46482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04" name="Oval 10"/>
          <p:cNvSpPr>
            <a:spLocks noChangeArrowheads="1"/>
          </p:cNvSpPr>
          <p:nvPr/>
        </p:nvSpPr>
        <p:spPr bwMode="auto">
          <a:xfrm>
            <a:off x="6934200" y="29718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05" name="Oval 11"/>
          <p:cNvSpPr>
            <a:spLocks noChangeArrowheads="1"/>
          </p:cNvSpPr>
          <p:nvPr/>
        </p:nvSpPr>
        <p:spPr bwMode="auto">
          <a:xfrm>
            <a:off x="3429000" y="2209800"/>
            <a:ext cx="609600" cy="609600"/>
          </a:xfrm>
          <a:prstGeom prst="ellipse">
            <a:avLst/>
          </a:prstGeom>
          <a:solidFill>
            <a:srgbClr val="6699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cxnSp>
        <p:nvCxnSpPr>
          <p:cNvPr id="161806" name="AutoShape 12"/>
          <p:cNvCxnSpPr>
            <a:cxnSpLocks noChangeShapeType="1"/>
            <a:stCxn id="161805" idx="3"/>
            <a:endCxn id="161797" idx="7"/>
          </p:cNvCxnSpPr>
          <p:nvPr/>
        </p:nvCxnSpPr>
        <p:spPr bwMode="auto">
          <a:xfrm flipH="1">
            <a:off x="2806700" y="2740025"/>
            <a:ext cx="711200" cy="4635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1807" name="AutoShape 13"/>
          <p:cNvCxnSpPr>
            <a:cxnSpLocks noChangeShapeType="1"/>
            <a:stCxn id="161797" idx="5"/>
            <a:endCxn id="161800" idx="1"/>
          </p:cNvCxnSpPr>
          <p:nvPr/>
        </p:nvCxnSpPr>
        <p:spPr bwMode="auto">
          <a:xfrm>
            <a:off x="2806700" y="3654425"/>
            <a:ext cx="177800" cy="4635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1808" name="AutoShape 14"/>
          <p:cNvCxnSpPr>
            <a:cxnSpLocks noChangeShapeType="1"/>
            <a:stCxn id="161821" idx="4"/>
            <a:endCxn id="161820" idx="7"/>
          </p:cNvCxnSpPr>
          <p:nvPr/>
        </p:nvCxnSpPr>
        <p:spPr bwMode="auto">
          <a:xfrm flipH="1">
            <a:off x="3111500" y="4657725"/>
            <a:ext cx="88900" cy="6794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1809" name="AutoShape 15"/>
          <p:cNvCxnSpPr>
            <a:cxnSpLocks noChangeShapeType="1"/>
            <a:stCxn id="161797" idx="4"/>
            <a:endCxn id="161802" idx="1"/>
          </p:cNvCxnSpPr>
          <p:nvPr/>
        </p:nvCxnSpPr>
        <p:spPr bwMode="auto">
          <a:xfrm>
            <a:off x="2590800" y="3743325"/>
            <a:ext cx="88900" cy="15938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1810" name="AutoShape 16"/>
          <p:cNvCxnSpPr>
            <a:cxnSpLocks noChangeShapeType="1"/>
            <a:stCxn id="161800" idx="6"/>
            <a:endCxn id="161803" idx="1"/>
          </p:cNvCxnSpPr>
          <p:nvPr/>
        </p:nvCxnSpPr>
        <p:spPr bwMode="auto">
          <a:xfrm>
            <a:off x="3514725" y="4343400"/>
            <a:ext cx="1298575" cy="3841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1811" name="AutoShape 17"/>
          <p:cNvCxnSpPr>
            <a:cxnSpLocks noChangeShapeType="1"/>
            <a:stCxn id="161803" idx="6"/>
            <a:endCxn id="161799" idx="2"/>
          </p:cNvCxnSpPr>
          <p:nvPr/>
        </p:nvCxnSpPr>
        <p:spPr bwMode="auto">
          <a:xfrm flipV="1">
            <a:off x="5343525" y="4876800"/>
            <a:ext cx="1200150" cy="762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1812" name="AutoShape 18"/>
          <p:cNvCxnSpPr>
            <a:cxnSpLocks noChangeShapeType="1"/>
            <a:stCxn id="161801" idx="5"/>
            <a:endCxn id="161803" idx="0"/>
          </p:cNvCxnSpPr>
          <p:nvPr/>
        </p:nvCxnSpPr>
        <p:spPr bwMode="auto">
          <a:xfrm>
            <a:off x="4787900" y="3730625"/>
            <a:ext cx="241300" cy="9080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1813" name="AutoShape 19"/>
          <p:cNvCxnSpPr>
            <a:cxnSpLocks noChangeShapeType="1"/>
            <a:stCxn id="161804" idx="4"/>
            <a:endCxn id="161799" idx="7"/>
          </p:cNvCxnSpPr>
          <p:nvPr/>
        </p:nvCxnSpPr>
        <p:spPr bwMode="auto">
          <a:xfrm flipH="1">
            <a:off x="7073900" y="3590925"/>
            <a:ext cx="165100" cy="10604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1814" name="AutoShape 20"/>
          <p:cNvCxnSpPr>
            <a:cxnSpLocks noChangeShapeType="1"/>
            <a:stCxn id="161798" idx="4"/>
            <a:endCxn id="161803" idx="7"/>
          </p:cNvCxnSpPr>
          <p:nvPr/>
        </p:nvCxnSpPr>
        <p:spPr bwMode="auto">
          <a:xfrm flipH="1">
            <a:off x="5245100" y="2905125"/>
            <a:ext cx="622300" cy="18224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1815" name="AutoShape 21"/>
          <p:cNvCxnSpPr>
            <a:cxnSpLocks noChangeShapeType="1"/>
            <a:stCxn id="161798" idx="6"/>
            <a:endCxn id="161804" idx="1"/>
          </p:cNvCxnSpPr>
          <p:nvPr/>
        </p:nvCxnSpPr>
        <p:spPr bwMode="auto">
          <a:xfrm>
            <a:off x="6181725" y="2590800"/>
            <a:ext cx="841375" cy="4603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1816" name="AutoShape 22"/>
          <p:cNvCxnSpPr>
            <a:cxnSpLocks noChangeShapeType="1"/>
            <a:stCxn id="161805" idx="6"/>
            <a:endCxn id="161798" idx="2"/>
          </p:cNvCxnSpPr>
          <p:nvPr/>
        </p:nvCxnSpPr>
        <p:spPr bwMode="auto">
          <a:xfrm>
            <a:off x="4048125" y="2514600"/>
            <a:ext cx="1504950" cy="762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1817" name="AutoShape 23"/>
          <p:cNvCxnSpPr>
            <a:cxnSpLocks noChangeShapeType="1"/>
            <a:stCxn id="161801" idx="1"/>
            <a:endCxn id="161805" idx="5"/>
          </p:cNvCxnSpPr>
          <p:nvPr/>
        </p:nvCxnSpPr>
        <p:spPr bwMode="auto">
          <a:xfrm flipH="1" flipV="1">
            <a:off x="3949700" y="2740025"/>
            <a:ext cx="406400" cy="5397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1818" name="AutoShape 24"/>
          <p:cNvCxnSpPr>
            <a:cxnSpLocks noChangeShapeType="1"/>
            <a:stCxn id="161801" idx="7"/>
            <a:endCxn id="161798" idx="3"/>
          </p:cNvCxnSpPr>
          <p:nvPr/>
        </p:nvCxnSpPr>
        <p:spPr bwMode="auto">
          <a:xfrm flipV="1">
            <a:off x="4787900" y="2816225"/>
            <a:ext cx="863600" cy="4635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61819" name="Oval 25"/>
          <p:cNvSpPr>
            <a:spLocks noChangeArrowheads="1"/>
          </p:cNvSpPr>
          <p:nvPr/>
        </p:nvSpPr>
        <p:spPr bwMode="auto">
          <a:xfrm>
            <a:off x="2286000" y="3124200"/>
            <a:ext cx="609600" cy="609600"/>
          </a:xfrm>
          <a:prstGeom prst="ellipse">
            <a:avLst/>
          </a:prstGeom>
          <a:solidFill>
            <a:srgbClr val="FFFF00"/>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20" name="Oval 26"/>
          <p:cNvSpPr>
            <a:spLocks noChangeArrowheads="1"/>
          </p:cNvSpPr>
          <p:nvPr/>
        </p:nvSpPr>
        <p:spPr bwMode="auto">
          <a:xfrm>
            <a:off x="2590800" y="5257800"/>
            <a:ext cx="609600" cy="609600"/>
          </a:xfrm>
          <a:prstGeom prst="ellipse">
            <a:avLst/>
          </a:prstGeom>
          <a:solidFill>
            <a:srgbClr val="00FF00"/>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21" name="Oval 27"/>
          <p:cNvSpPr>
            <a:spLocks noChangeArrowheads="1"/>
          </p:cNvSpPr>
          <p:nvPr/>
        </p:nvSpPr>
        <p:spPr bwMode="auto">
          <a:xfrm>
            <a:off x="2895600" y="4038600"/>
            <a:ext cx="609600" cy="609600"/>
          </a:xfrm>
          <a:prstGeom prst="ellipse">
            <a:avLst/>
          </a:prstGeom>
          <a:solidFill>
            <a:srgbClr val="0000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22" name="Oval 28"/>
          <p:cNvSpPr>
            <a:spLocks noChangeArrowheads="1"/>
          </p:cNvSpPr>
          <p:nvPr/>
        </p:nvSpPr>
        <p:spPr bwMode="auto">
          <a:xfrm>
            <a:off x="3429000" y="2209800"/>
            <a:ext cx="609600" cy="609600"/>
          </a:xfrm>
          <a:prstGeom prst="ellipse">
            <a:avLst/>
          </a:prstGeom>
          <a:solidFill>
            <a:srgbClr val="0000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23" name="Oval 29"/>
          <p:cNvSpPr>
            <a:spLocks noChangeArrowheads="1"/>
          </p:cNvSpPr>
          <p:nvPr/>
        </p:nvSpPr>
        <p:spPr bwMode="auto">
          <a:xfrm>
            <a:off x="4267200" y="3200400"/>
            <a:ext cx="609600" cy="609600"/>
          </a:xfrm>
          <a:prstGeom prst="ellipse">
            <a:avLst/>
          </a:prstGeom>
          <a:solidFill>
            <a:srgbClr val="FFFF00"/>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24" name="Oval 30"/>
          <p:cNvSpPr>
            <a:spLocks noChangeArrowheads="1"/>
          </p:cNvSpPr>
          <p:nvPr/>
        </p:nvSpPr>
        <p:spPr bwMode="auto">
          <a:xfrm>
            <a:off x="4724400" y="4648200"/>
            <a:ext cx="609600" cy="609600"/>
          </a:xfrm>
          <a:prstGeom prst="ellipse">
            <a:avLst/>
          </a:prstGeom>
          <a:solidFill>
            <a:srgbClr val="00FF00"/>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25" name="Oval 31"/>
          <p:cNvSpPr>
            <a:spLocks noChangeArrowheads="1"/>
          </p:cNvSpPr>
          <p:nvPr/>
        </p:nvSpPr>
        <p:spPr bwMode="auto">
          <a:xfrm>
            <a:off x="5562600" y="2286000"/>
            <a:ext cx="609600" cy="609600"/>
          </a:xfrm>
          <a:prstGeom prst="ellipse">
            <a:avLst/>
          </a:prstGeom>
          <a:solidFill>
            <a:srgbClr val="FF0000"/>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26" name="Oval 32"/>
          <p:cNvSpPr>
            <a:spLocks noChangeArrowheads="1"/>
          </p:cNvSpPr>
          <p:nvPr/>
        </p:nvSpPr>
        <p:spPr bwMode="auto">
          <a:xfrm>
            <a:off x="6553200" y="4572000"/>
            <a:ext cx="609600" cy="609600"/>
          </a:xfrm>
          <a:prstGeom prst="ellipse">
            <a:avLst/>
          </a:prstGeom>
          <a:solidFill>
            <a:srgbClr val="0000FF"/>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27" name="Oval 33"/>
          <p:cNvSpPr>
            <a:spLocks noChangeArrowheads="1"/>
          </p:cNvSpPr>
          <p:nvPr/>
        </p:nvSpPr>
        <p:spPr bwMode="auto">
          <a:xfrm>
            <a:off x="6934200" y="2971800"/>
            <a:ext cx="609600" cy="609600"/>
          </a:xfrm>
          <a:prstGeom prst="ellipse">
            <a:avLst/>
          </a:prstGeom>
          <a:solidFill>
            <a:srgbClr val="00FF00"/>
          </a:solidFill>
          <a:ln w="19050" algn="ctr">
            <a:solidFill>
              <a:srgbClr val="000000"/>
            </a:solidFill>
            <a:round/>
            <a:headEnd/>
            <a:tailEnd/>
          </a:ln>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28" name="Oval 34"/>
          <p:cNvSpPr>
            <a:spLocks noChangeArrowheads="1"/>
          </p:cNvSpPr>
          <p:nvPr/>
        </p:nvSpPr>
        <p:spPr bwMode="auto">
          <a:xfrm>
            <a:off x="1905000" y="2971800"/>
            <a:ext cx="3200400" cy="990600"/>
          </a:xfrm>
          <a:prstGeom prst="ellipse">
            <a:avLst/>
          </a:prstGeom>
          <a:noFill/>
          <a:ln w="19050" algn="ctr">
            <a:solidFill>
              <a:srgbClr val="6699FF"/>
            </a:solidFill>
            <a:prstDash val="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29" name="Oval 35"/>
          <p:cNvSpPr>
            <a:spLocks noChangeArrowheads="1"/>
          </p:cNvSpPr>
          <p:nvPr/>
        </p:nvSpPr>
        <p:spPr bwMode="auto">
          <a:xfrm rot="-1686217">
            <a:off x="1828800" y="3810000"/>
            <a:ext cx="6427788" cy="1423988"/>
          </a:xfrm>
          <a:prstGeom prst="ellipse">
            <a:avLst/>
          </a:prstGeom>
          <a:noFill/>
          <a:ln w="19050" algn="ctr">
            <a:solidFill>
              <a:srgbClr val="6699FF"/>
            </a:solidFill>
            <a:prstDash val="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30" name="Oval 36"/>
          <p:cNvSpPr>
            <a:spLocks noChangeArrowheads="1"/>
          </p:cNvSpPr>
          <p:nvPr/>
        </p:nvSpPr>
        <p:spPr bwMode="auto">
          <a:xfrm>
            <a:off x="5257800" y="2133600"/>
            <a:ext cx="1295400" cy="990600"/>
          </a:xfrm>
          <a:prstGeom prst="ellipse">
            <a:avLst/>
          </a:prstGeom>
          <a:noFill/>
          <a:ln w="19050" algn="ctr">
            <a:solidFill>
              <a:srgbClr val="6699FF"/>
            </a:solidFill>
            <a:prstDash val="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61831" name="Text Box 37"/>
          <p:cNvSpPr txBox="1">
            <a:spLocks noChangeArrowheads="1"/>
          </p:cNvSpPr>
          <p:nvPr/>
        </p:nvSpPr>
        <p:spPr bwMode="auto">
          <a:xfrm>
            <a:off x="165100" y="1179513"/>
            <a:ext cx="4864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l-GR" b="1" u="sng">
                <a:solidFill>
                  <a:srgbClr val="3366CC"/>
                </a:solidFill>
                <a:latin typeface="Arno Pro Caption" pitchFamily="18" charset="0"/>
              </a:rPr>
              <a:t>Observation:</a:t>
            </a:r>
            <a:r>
              <a:rPr lang="en-US" altLang="el-GR" b="1">
                <a:latin typeface="Arno Pro Caption" pitchFamily="18" charset="0"/>
              </a:rPr>
              <a:t> Each color class is an </a:t>
            </a:r>
            <a:r>
              <a:rPr lang="en-US" altLang="el-GR" b="1">
                <a:solidFill>
                  <a:srgbClr val="C00000"/>
                </a:solidFill>
                <a:latin typeface="Arno Pro Caption" pitchFamily="18" charset="0"/>
              </a:rPr>
              <a:t>independent set</a:t>
            </a:r>
          </a:p>
        </p:txBody>
      </p:sp>
    </p:spTree>
    <p:extLst>
      <p:ext uri="{BB962C8B-B14F-4D97-AF65-F5344CB8AC3E}">
        <p14:creationId xmlns:p14="http://schemas.microsoft.com/office/powerpoint/2010/main" val="67949073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 Τίτλος"/>
          <p:cNvSpPr>
            <a:spLocks noGrp="1"/>
          </p:cNvSpPr>
          <p:nvPr>
            <p:ph type="title"/>
          </p:nvPr>
        </p:nvSpPr>
        <p:spPr/>
        <p:txBody>
          <a:bodyPr/>
          <a:lstStyle/>
          <a:p>
            <a:r>
              <a:rPr lang="el-GR" altLang="el-GR" dirty="0" smtClean="0"/>
              <a:t>Αποτελεσματική αποστολή δεδομένων </a:t>
            </a:r>
            <a:r>
              <a:rPr lang="en-US" altLang="el-GR" dirty="0" smtClean="0"/>
              <a:t/>
            </a:r>
            <a:br>
              <a:rPr lang="en-US" altLang="el-GR" dirty="0" smtClean="0"/>
            </a:br>
            <a:r>
              <a:rPr lang="el-GR" altLang="el-GR" dirty="0" smtClean="0"/>
              <a:t>(</a:t>
            </a:r>
            <a:r>
              <a:rPr lang="en-US" altLang="el-GR" dirty="0" smtClean="0"/>
              <a:t>scheduling problem)</a:t>
            </a:r>
            <a:endParaRPr lang="el-GR" altLang="el-GR" dirty="0" smtClean="0"/>
          </a:p>
        </p:txBody>
      </p:sp>
      <p:sp>
        <p:nvSpPr>
          <p:cNvPr id="155652"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1D8EDBB-8F55-4C82-92D9-BE17019E8106}" type="slidenum">
              <a:rPr lang="el-GR" altLang="el-GR" sz="1400" smtClean="0">
                <a:solidFill>
                  <a:srgbClr val="3366CC"/>
                </a:solidFill>
                <a:latin typeface="Arno Pro Caption" pitchFamily="18" charset="0"/>
              </a:rPr>
              <a:pPr eaLnBrk="1" hangingPunct="1"/>
              <a:t>182</a:t>
            </a:fld>
            <a:endParaRPr lang="el-GR" altLang="el-GR" sz="1400" smtClean="0">
              <a:solidFill>
                <a:srgbClr val="3366CC"/>
              </a:solidFill>
              <a:latin typeface="Arno Pro Caption" pitchFamily="18" charset="0"/>
            </a:endParaRPr>
          </a:p>
        </p:txBody>
      </p:sp>
      <p:grpSp>
        <p:nvGrpSpPr>
          <p:cNvPr id="155653" name="Group 4"/>
          <p:cNvGrpSpPr>
            <a:grpSpLocks/>
          </p:cNvGrpSpPr>
          <p:nvPr/>
        </p:nvGrpSpPr>
        <p:grpSpPr bwMode="auto">
          <a:xfrm>
            <a:off x="1331640" y="1484784"/>
            <a:ext cx="6696794" cy="2951906"/>
            <a:chOff x="480" y="1087"/>
            <a:chExt cx="4512" cy="2753"/>
          </a:xfrm>
        </p:grpSpPr>
        <p:sp>
          <p:nvSpPr>
            <p:cNvPr id="155654" name="Line 5"/>
            <p:cNvSpPr>
              <a:spLocks noChangeShapeType="1"/>
            </p:cNvSpPr>
            <p:nvPr/>
          </p:nvSpPr>
          <p:spPr bwMode="auto">
            <a:xfrm flipH="1">
              <a:off x="1939" y="1632"/>
              <a:ext cx="29" cy="749"/>
            </a:xfrm>
            <a:prstGeom prst="line">
              <a:avLst/>
            </a:prstGeom>
            <a:noFill/>
            <a:ln w="28575">
              <a:solidFill>
                <a:srgbClr val="FF0000"/>
              </a:solidFill>
              <a:miter lim="800000"/>
              <a:headEnd type="triangle" w="lg" len="lg"/>
              <a:tailEnd/>
            </a:ln>
            <a:extLst>
              <a:ext uri="{909E8E84-426E-40DD-AFC4-6F175D3DCCD1}">
                <a14:hiddenFill xmlns:a14="http://schemas.microsoft.com/office/drawing/2010/main">
                  <a:noFill/>
                </a14:hiddenFill>
              </a:ext>
            </a:extLst>
          </p:spPr>
          <p:txBody>
            <a:bodyPr wrap="none"/>
            <a:lstStyle/>
            <a:p>
              <a:endParaRPr lang="el-GR"/>
            </a:p>
          </p:txBody>
        </p:sp>
        <p:sp>
          <p:nvSpPr>
            <p:cNvPr id="155655" name="Line 6"/>
            <p:cNvSpPr>
              <a:spLocks noChangeShapeType="1"/>
            </p:cNvSpPr>
            <p:nvPr/>
          </p:nvSpPr>
          <p:spPr bwMode="auto">
            <a:xfrm>
              <a:off x="912" y="2496"/>
              <a:ext cx="1378" cy="853"/>
            </a:xfrm>
            <a:prstGeom prst="line">
              <a:avLst/>
            </a:prstGeom>
            <a:noFill/>
            <a:ln w="28575">
              <a:solidFill>
                <a:srgbClr val="0099FF"/>
              </a:solidFill>
              <a:miter lim="800000"/>
              <a:headEnd type="triangle" w="lg" len="lg"/>
              <a:tailEnd/>
            </a:ln>
            <a:extLst>
              <a:ext uri="{909E8E84-426E-40DD-AFC4-6F175D3DCCD1}">
                <a14:hiddenFill xmlns:a14="http://schemas.microsoft.com/office/drawing/2010/main">
                  <a:noFill/>
                </a14:hiddenFill>
              </a:ext>
            </a:extLst>
          </p:spPr>
          <p:txBody>
            <a:bodyPr wrap="none"/>
            <a:lstStyle/>
            <a:p>
              <a:endParaRPr lang="el-GR"/>
            </a:p>
          </p:txBody>
        </p:sp>
        <p:sp>
          <p:nvSpPr>
            <p:cNvPr id="155656" name="Line 7"/>
            <p:cNvSpPr>
              <a:spLocks noChangeShapeType="1"/>
            </p:cNvSpPr>
            <p:nvPr/>
          </p:nvSpPr>
          <p:spPr bwMode="auto">
            <a:xfrm flipV="1">
              <a:off x="2304" y="3360"/>
              <a:ext cx="1728" cy="0"/>
            </a:xfrm>
            <a:prstGeom prst="line">
              <a:avLst/>
            </a:prstGeom>
            <a:noFill/>
            <a:ln w="28575">
              <a:solidFill>
                <a:schemeClr val="folHlink"/>
              </a:solidFill>
              <a:miter lim="800000"/>
              <a:headEnd type="none" w="lg" len="lg"/>
              <a:tailEnd type="triangle" w="lg" len="lg"/>
            </a:ln>
            <a:extLst>
              <a:ext uri="{909E8E84-426E-40DD-AFC4-6F175D3DCCD1}">
                <a14:hiddenFill xmlns:a14="http://schemas.microsoft.com/office/drawing/2010/main">
                  <a:noFill/>
                </a14:hiddenFill>
              </a:ext>
            </a:extLst>
          </p:spPr>
          <p:txBody>
            <a:bodyPr wrap="none"/>
            <a:lstStyle/>
            <a:p>
              <a:endParaRPr lang="el-GR"/>
            </a:p>
          </p:txBody>
        </p:sp>
        <p:sp>
          <p:nvSpPr>
            <p:cNvPr id="155657" name="Line 8"/>
            <p:cNvSpPr>
              <a:spLocks noChangeShapeType="1"/>
            </p:cNvSpPr>
            <p:nvPr/>
          </p:nvSpPr>
          <p:spPr bwMode="auto">
            <a:xfrm>
              <a:off x="1939" y="2381"/>
              <a:ext cx="317" cy="931"/>
            </a:xfrm>
            <a:prstGeom prst="line">
              <a:avLst/>
            </a:prstGeom>
            <a:noFill/>
            <a:ln w="28575">
              <a:solidFill>
                <a:srgbClr val="FF0000"/>
              </a:solidFill>
              <a:miter lim="800000"/>
              <a:headEnd type="none" w="lg" len="lg"/>
              <a:tailEnd type="triangle" w="lg" len="lg"/>
            </a:ln>
            <a:extLst>
              <a:ext uri="{909E8E84-426E-40DD-AFC4-6F175D3DCCD1}">
                <a14:hiddenFill xmlns:a14="http://schemas.microsoft.com/office/drawing/2010/main">
                  <a:noFill/>
                </a14:hiddenFill>
              </a:ext>
            </a:extLst>
          </p:spPr>
          <p:txBody>
            <a:bodyPr wrap="none"/>
            <a:lstStyle/>
            <a:p>
              <a:endParaRPr lang="el-GR"/>
            </a:p>
          </p:txBody>
        </p:sp>
        <p:sp>
          <p:nvSpPr>
            <p:cNvPr id="155658" name="Line 9"/>
            <p:cNvSpPr>
              <a:spLocks noChangeShapeType="1"/>
            </p:cNvSpPr>
            <p:nvPr/>
          </p:nvSpPr>
          <p:spPr bwMode="auto">
            <a:xfrm flipV="1">
              <a:off x="1968" y="1682"/>
              <a:ext cx="2284" cy="670"/>
            </a:xfrm>
            <a:prstGeom prst="line">
              <a:avLst/>
            </a:prstGeom>
            <a:noFill/>
            <a:ln w="28575">
              <a:solidFill>
                <a:srgbClr val="FF0000"/>
              </a:solidFill>
              <a:miter lim="800000"/>
              <a:headEnd type="triangle" w="lg" len="lg"/>
              <a:tailEnd/>
            </a:ln>
            <a:extLst>
              <a:ext uri="{909E8E84-426E-40DD-AFC4-6F175D3DCCD1}">
                <a14:hiddenFill xmlns:a14="http://schemas.microsoft.com/office/drawing/2010/main">
                  <a:noFill/>
                </a14:hiddenFill>
              </a:ext>
            </a:extLst>
          </p:spPr>
          <p:txBody>
            <a:bodyPr wrap="none"/>
            <a:lstStyle/>
            <a:p>
              <a:endParaRPr lang="el-GR"/>
            </a:p>
          </p:txBody>
        </p:sp>
        <p:sp>
          <p:nvSpPr>
            <p:cNvPr id="155659" name="Line 10"/>
            <p:cNvSpPr>
              <a:spLocks noChangeShapeType="1"/>
            </p:cNvSpPr>
            <p:nvPr/>
          </p:nvSpPr>
          <p:spPr bwMode="auto">
            <a:xfrm>
              <a:off x="2016" y="1584"/>
              <a:ext cx="728" cy="797"/>
            </a:xfrm>
            <a:prstGeom prst="line">
              <a:avLst/>
            </a:prstGeom>
            <a:noFill/>
            <a:ln w="28575">
              <a:solidFill>
                <a:srgbClr val="0099FF"/>
              </a:solidFill>
              <a:miter lim="800000"/>
              <a:headEnd type="triangle" w="lg" len="lg"/>
              <a:tailEnd/>
            </a:ln>
            <a:extLst>
              <a:ext uri="{909E8E84-426E-40DD-AFC4-6F175D3DCCD1}">
                <a14:hiddenFill xmlns:a14="http://schemas.microsoft.com/office/drawing/2010/main">
                  <a:noFill/>
                </a14:hiddenFill>
              </a:ext>
            </a:extLst>
          </p:spPr>
          <p:txBody>
            <a:bodyPr wrap="none"/>
            <a:lstStyle/>
            <a:p>
              <a:endParaRPr lang="el-GR"/>
            </a:p>
          </p:txBody>
        </p:sp>
        <p:sp>
          <p:nvSpPr>
            <p:cNvPr id="155660" name="Line 11"/>
            <p:cNvSpPr>
              <a:spLocks noChangeShapeType="1"/>
            </p:cNvSpPr>
            <p:nvPr/>
          </p:nvSpPr>
          <p:spPr bwMode="auto">
            <a:xfrm flipH="1">
              <a:off x="1968" y="2381"/>
              <a:ext cx="776" cy="19"/>
            </a:xfrm>
            <a:prstGeom prst="line">
              <a:avLst/>
            </a:prstGeom>
            <a:noFill/>
            <a:ln w="19050">
              <a:solidFill>
                <a:schemeClr val="tx1"/>
              </a:solidFill>
              <a:miter lim="800000"/>
              <a:headEnd type="none" w="lg" len="lg"/>
              <a:tailEnd type="triangle" w="lg" len="lg"/>
            </a:ln>
            <a:extLst>
              <a:ext uri="{909E8E84-426E-40DD-AFC4-6F175D3DCCD1}">
                <a14:hiddenFill xmlns:a14="http://schemas.microsoft.com/office/drawing/2010/main">
                  <a:noFill/>
                </a14:hiddenFill>
              </a:ext>
            </a:extLst>
          </p:spPr>
          <p:txBody>
            <a:bodyPr wrap="none"/>
            <a:lstStyle/>
            <a:p>
              <a:endParaRPr lang="el-GR"/>
            </a:p>
          </p:txBody>
        </p:sp>
        <p:sp>
          <p:nvSpPr>
            <p:cNvPr id="155661" name="Line 12"/>
            <p:cNvSpPr>
              <a:spLocks noChangeShapeType="1"/>
            </p:cNvSpPr>
            <p:nvPr/>
          </p:nvSpPr>
          <p:spPr bwMode="auto">
            <a:xfrm flipH="1">
              <a:off x="912" y="2381"/>
              <a:ext cx="1027" cy="67"/>
            </a:xfrm>
            <a:prstGeom prst="line">
              <a:avLst/>
            </a:prstGeom>
            <a:noFill/>
            <a:ln w="28575">
              <a:solidFill>
                <a:srgbClr val="FF0000"/>
              </a:solidFill>
              <a:miter lim="800000"/>
              <a:headEnd type="none" w="lg" len="lg"/>
              <a:tailEnd type="triangle" w="lg" len="lg"/>
            </a:ln>
            <a:extLst>
              <a:ext uri="{909E8E84-426E-40DD-AFC4-6F175D3DCCD1}">
                <a14:hiddenFill xmlns:a14="http://schemas.microsoft.com/office/drawing/2010/main">
                  <a:noFill/>
                </a14:hiddenFill>
              </a:ext>
            </a:extLst>
          </p:spPr>
          <p:txBody>
            <a:bodyPr wrap="none"/>
            <a:lstStyle/>
            <a:p>
              <a:endParaRPr lang="el-GR"/>
            </a:p>
          </p:txBody>
        </p:sp>
        <p:sp>
          <p:nvSpPr>
            <p:cNvPr id="155662" name="Line 13"/>
            <p:cNvSpPr>
              <a:spLocks noChangeShapeType="1"/>
            </p:cNvSpPr>
            <p:nvPr/>
          </p:nvSpPr>
          <p:spPr bwMode="auto">
            <a:xfrm flipH="1">
              <a:off x="2352" y="2381"/>
              <a:ext cx="392" cy="931"/>
            </a:xfrm>
            <a:prstGeom prst="line">
              <a:avLst/>
            </a:prstGeom>
            <a:noFill/>
            <a:ln w="28575">
              <a:solidFill>
                <a:srgbClr val="0099FF"/>
              </a:solidFill>
              <a:miter lim="800000"/>
              <a:headEnd type="none" w="lg" len="lg"/>
              <a:tailEnd type="triangle" w="lg" len="lg"/>
            </a:ln>
            <a:extLst>
              <a:ext uri="{909E8E84-426E-40DD-AFC4-6F175D3DCCD1}">
                <a14:hiddenFill xmlns:a14="http://schemas.microsoft.com/office/drawing/2010/main">
                  <a:noFill/>
                </a14:hiddenFill>
              </a:ext>
            </a:extLst>
          </p:spPr>
          <p:txBody>
            <a:bodyPr wrap="none"/>
            <a:lstStyle/>
            <a:p>
              <a:endParaRPr lang="el-GR"/>
            </a:p>
          </p:txBody>
        </p:sp>
        <p:sp>
          <p:nvSpPr>
            <p:cNvPr id="155663" name="Line 14"/>
            <p:cNvSpPr>
              <a:spLocks noChangeShapeType="1"/>
            </p:cNvSpPr>
            <p:nvPr/>
          </p:nvSpPr>
          <p:spPr bwMode="auto">
            <a:xfrm>
              <a:off x="2784" y="2400"/>
              <a:ext cx="512" cy="35"/>
            </a:xfrm>
            <a:prstGeom prst="line">
              <a:avLst/>
            </a:prstGeom>
            <a:noFill/>
            <a:ln w="28575">
              <a:solidFill>
                <a:srgbClr val="0099FF"/>
              </a:solidFill>
              <a:miter lim="800000"/>
              <a:headEnd type="triangle" w="lg" len="lg"/>
              <a:tailEnd/>
            </a:ln>
            <a:extLst>
              <a:ext uri="{909E8E84-426E-40DD-AFC4-6F175D3DCCD1}">
                <a14:hiddenFill xmlns:a14="http://schemas.microsoft.com/office/drawing/2010/main">
                  <a:noFill/>
                </a14:hiddenFill>
              </a:ext>
            </a:extLst>
          </p:spPr>
          <p:txBody>
            <a:bodyPr wrap="none"/>
            <a:lstStyle/>
            <a:p>
              <a:endParaRPr lang="el-GR"/>
            </a:p>
          </p:txBody>
        </p:sp>
        <p:sp>
          <p:nvSpPr>
            <p:cNvPr id="155664" name="Line 15"/>
            <p:cNvSpPr>
              <a:spLocks noChangeShapeType="1"/>
            </p:cNvSpPr>
            <p:nvPr/>
          </p:nvSpPr>
          <p:spPr bwMode="auto">
            <a:xfrm flipV="1">
              <a:off x="3312" y="1682"/>
              <a:ext cx="940" cy="718"/>
            </a:xfrm>
            <a:prstGeom prst="line">
              <a:avLst/>
            </a:prstGeom>
            <a:noFill/>
            <a:ln w="28575">
              <a:solidFill>
                <a:srgbClr val="0099FF"/>
              </a:solidFill>
              <a:miter lim="800000"/>
              <a:headEnd type="triangle" w="lg" len="lg"/>
              <a:tailEnd/>
            </a:ln>
            <a:extLst>
              <a:ext uri="{909E8E84-426E-40DD-AFC4-6F175D3DCCD1}">
                <a14:hiddenFill xmlns:a14="http://schemas.microsoft.com/office/drawing/2010/main">
                  <a:noFill/>
                </a14:hiddenFill>
              </a:ext>
            </a:extLst>
          </p:spPr>
          <p:txBody>
            <a:bodyPr wrap="none"/>
            <a:lstStyle/>
            <a:p>
              <a:endParaRPr lang="el-GR"/>
            </a:p>
          </p:txBody>
        </p:sp>
        <p:sp>
          <p:nvSpPr>
            <p:cNvPr id="155665" name="Line 16"/>
            <p:cNvSpPr>
              <a:spLocks noChangeShapeType="1"/>
            </p:cNvSpPr>
            <p:nvPr/>
          </p:nvSpPr>
          <p:spPr bwMode="auto">
            <a:xfrm>
              <a:off x="3360" y="2448"/>
              <a:ext cx="720" cy="864"/>
            </a:xfrm>
            <a:prstGeom prst="line">
              <a:avLst/>
            </a:prstGeom>
            <a:noFill/>
            <a:ln w="28575">
              <a:solidFill>
                <a:srgbClr val="0099FF"/>
              </a:solidFill>
              <a:miter lim="800000"/>
              <a:headEnd type="none" w="lg" len="lg"/>
              <a:tailEnd type="triangle" w="lg" len="lg"/>
            </a:ln>
            <a:extLst>
              <a:ext uri="{909E8E84-426E-40DD-AFC4-6F175D3DCCD1}">
                <a14:hiddenFill xmlns:a14="http://schemas.microsoft.com/office/drawing/2010/main">
                  <a:noFill/>
                </a14:hiddenFill>
              </a:ext>
            </a:extLst>
          </p:spPr>
          <p:txBody>
            <a:bodyPr wrap="none"/>
            <a:lstStyle/>
            <a:p>
              <a:endParaRPr lang="el-GR"/>
            </a:p>
          </p:txBody>
        </p:sp>
        <p:sp>
          <p:nvSpPr>
            <p:cNvPr id="155666" name="Line 17"/>
            <p:cNvSpPr>
              <a:spLocks noChangeShapeType="1"/>
            </p:cNvSpPr>
            <p:nvPr/>
          </p:nvSpPr>
          <p:spPr bwMode="auto">
            <a:xfrm flipH="1">
              <a:off x="912" y="1574"/>
              <a:ext cx="1077" cy="826"/>
            </a:xfrm>
            <a:prstGeom prst="line">
              <a:avLst/>
            </a:prstGeom>
            <a:noFill/>
            <a:ln w="28575">
              <a:solidFill>
                <a:schemeClr val="folHlink"/>
              </a:solidFill>
              <a:miter lim="800000"/>
              <a:headEnd type="none" w="lg" len="lg"/>
              <a:tailEnd type="triangle" w="lg" len="lg"/>
            </a:ln>
            <a:extLst>
              <a:ext uri="{909E8E84-426E-40DD-AFC4-6F175D3DCCD1}">
                <a14:hiddenFill xmlns:a14="http://schemas.microsoft.com/office/drawing/2010/main">
                  <a:noFill/>
                </a14:hiddenFill>
              </a:ext>
            </a:extLst>
          </p:spPr>
          <p:txBody>
            <a:bodyPr wrap="none"/>
            <a:lstStyle/>
            <a:p>
              <a:endParaRPr lang="el-GR"/>
            </a:p>
          </p:txBody>
        </p:sp>
        <p:sp>
          <p:nvSpPr>
            <p:cNvPr id="155667" name="Line 18"/>
            <p:cNvSpPr>
              <a:spLocks noChangeShapeType="1"/>
            </p:cNvSpPr>
            <p:nvPr/>
          </p:nvSpPr>
          <p:spPr bwMode="auto">
            <a:xfrm>
              <a:off x="2064" y="1584"/>
              <a:ext cx="2188" cy="98"/>
            </a:xfrm>
            <a:prstGeom prst="line">
              <a:avLst/>
            </a:prstGeom>
            <a:noFill/>
            <a:ln w="28575">
              <a:solidFill>
                <a:schemeClr val="folHlink"/>
              </a:solidFill>
              <a:miter lim="800000"/>
              <a:headEnd type="triangle" w="lg" len="lg"/>
              <a:tailEnd/>
            </a:ln>
            <a:extLst>
              <a:ext uri="{909E8E84-426E-40DD-AFC4-6F175D3DCCD1}">
                <a14:hiddenFill xmlns:a14="http://schemas.microsoft.com/office/drawing/2010/main">
                  <a:noFill/>
                </a14:hiddenFill>
              </a:ext>
            </a:extLst>
          </p:spPr>
          <p:txBody>
            <a:bodyPr wrap="none"/>
            <a:lstStyle/>
            <a:p>
              <a:endParaRPr lang="el-GR"/>
            </a:p>
          </p:txBody>
        </p:sp>
        <p:sp>
          <p:nvSpPr>
            <p:cNvPr id="155668" name="Line 19"/>
            <p:cNvSpPr>
              <a:spLocks noChangeShapeType="1"/>
            </p:cNvSpPr>
            <p:nvPr/>
          </p:nvSpPr>
          <p:spPr bwMode="auto">
            <a:xfrm flipH="1">
              <a:off x="4128" y="1682"/>
              <a:ext cx="124" cy="1582"/>
            </a:xfrm>
            <a:prstGeom prst="line">
              <a:avLst/>
            </a:prstGeom>
            <a:noFill/>
            <a:ln w="28575">
              <a:solidFill>
                <a:srgbClr val="FF0000"/>
              </a:solidFill>
              <a:miter lim="800000"/>
              <a:headEnd type="none" w="lg" len="lg"/>
              <a:tailEnd type="triangle" w="lg" len="lg"/>
            </a:ln>
            <a:extLst>
              <a:ext uri="{909E8E84-426E-40DD-AFC4-6F175D3DCCD1}">
                <a14:hiddenFill xmlns:a14="http://schemas.microsoft.com/office/drawing/2010/main">
                  <a:noFill/>
                </a14:hiddenFill>
              </a:ext>
            </a:extLst>
          </p:spPr>
          <p:txBody>
            <a:bodyPr wrap="none"/>
            <a:lstStyle/>
            <a:p>
              <a:endParaRPr lang="el-GR"/>
            </a:p>
          </p:txBody>
        </p:sp>
        <p:sp>
          <p:nvSpPr>
            <p:cNvPr id="155669" name="Line 20"/>
            <p:cNvSpPr>
              <a:spLocks noChangeShapeType="1"/>
            </p:cNvSpPr>
            <p:nvPr/>
          </p:nvSpPr>
          <p:spPr bwMode="auto">
            <a:xfrm>
              <a:off x="1989" y="1574"/>
              <a:ext cx="315" cy="1738"/>
            </a:xfrm>
            <a:prstGeom prst="line">
              <a:avLst/>
            </a:prstGeom>
            <a:noFill/>
            <a:ln w="28575">
              <a:solidFill>
                <a:schemeClr val="folHlink"/>
              </a:solidFill>
              <a:miter lim="800000"/>
              <a:headEnd type="none" w="lg" len="lg"/>
              <a:tailEnd type="triangle" w="lg" len="lg"/>
            </a:ln>
            <a:extLst>
              <a:ext uri="{909E8E84-426E-40DD-AFC4-6F175D3DCCD1}">
                <a14:hiddenFill xmlns:a14="http://schemas.microsoft.com/office/drawing/2010/main">
                  <a:noFill/>
                </a14:hiddenFill>
              </a:ext>
            </a:extLst>
          </p:spPr>
          <p:txBody>
            <a:bodyPr wrap="none"/>
            <a:lstStyle/>
            <a:p>
              <a:endParaRPr lang="el-GR"/>
            </a:p>
          </p:txBody>
        </p:sp>
        <p:sp>
          <p:nvSpPr>
            <p:cNvPr id="155670" name="Oval 21"/>
            <p:cNvSpPr>
              <a:spLocks noChangeArrowheads="1"/>
            </p:cNvSpPr>
            <p:nvPr/>
          </p:nvSpPr>
          <p:spPr bwMode="auto">
            <a:xfrm>
              <a:off x="2241" y="3297"/>
              <a:ext cx="100" cy="106"/>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5671" name="Oval 22"/>
            <p:cNvSpPr>
              <a:spLocks noChangeArrowheads="1"/>
            </p:cNvSpPr>
            <p:nvPr/>
          </p:nvSpPr>
          <p:spPr bwMode="auto">
            <a:xfrm>
              <a:off x="4051" y="3297"/>
              <a:ext cx="101" cy="106"/>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5672" name="Oval 23"/>
            <p:cNvSpPr>
              <a:spLocks noChangeArrowheads="1"/>
            </p:cNvSpPr>
            <p:nvPr/>
          </p:nvSpPr>
          <p:spPr bwMode="auto">
            <a:xfrm>
              <a:off x="4201" y="1628"/>
              <a:ext cx="101" cy="109"/>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5673" name="Oval 24"/>
            <p:cNvSpPr>
              <a:spLocks noChangeArrowheads="1"/>
            </p:cNvSpPr>
            <p:nvPr/>
          </p:nvSpPr>
          <p:spPr bwMode="auto">
            <a:xfrm>
              <a:off x="1939" y="1520"/>
              <a:ext cx="101" cy="108"/>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5674" name="Oval 25"/>
            <p:cNvSpPr>
              <a:spLocks noChangeArrowheads="1"/>
            </p:cNvSpPr>
            <p:nvPr/>
          </p:nvSpPr>
          <p:spPr bwMode="auto">
            <a:xfrm>
              <a:off x="833" y="2381"/>
              <a:ext cx="100" cy="109"/>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5675" name="Oval 26"/>
            <p:cNvSpPr>
              <a:spLocks noChangeArrowheads="1"/>
            </p:cNvSpPr>
            <p:nvPr/>
          </p:nvSpPr>
          <p:spPr bwMode="auto">
            <a:xfrm>
              <a:off x="1888" y="2327"/>
              <a:ext cx="101" cy="108"/>
            </a:xfrm>
            <a:prstGeom prst="ellipse">
              <a:avLst/>
            </a:prstGeom>
            <a:solidFill>
              <a:schemeClr val="bg1"/>
            </a:solidFill>
            <a:ln w="19050">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5676" name="Oval 27"/>
            <p:cNvSpPr>
              <a:spLocks noChangeArrowheads="1"/>
            </p:cNvSpPr>
            <p:nvPr/>
          </p:nvSpPr>
          <p:spPr bwMode="auto">
            <a:xfrm>
              <a:off x="2693" y="2327"/>
              <a:ext cx="100" cy="108"/>
            </a:xfrm>
            <a:prstGeom prst="ellipse">
              <a:avLst/>
            </a:prstGeom>
            <a:solidFill>
              <a:schemeClr val="bg1"/>
            </a:solidFill>
            <a:ln w="19050">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55677" name="Oval 28"/>
            <p:cNvSpPr>
              <a:spLocks noChangeArrowheads="1"/>
            </p:cNvSpPr>
            <p:nvPr/>
          </p:nvSpPr>
          <p:spPr bwMode="auto">
            <a:xfrm>
              <a:off x="3247" y="2381"/>
              <a:ext cx="100" cy="109"/>
            </a:xfrm>
            <a:prstGeom prst="ellipse">
              <a:avLst/>
            </a:prstGeom>
            <a:solidFill>
              <a:schemeClr val="bg1"/>
            </a:solidFill>
            <a:ln w="19050">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pic>
          <p:nvPicPr>
            <p:cNvPr id="155678" name="Picture 29" descr="j02857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2" y="1104"/>
              <a:ext cx="72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79" name="Picture 30" descr="j02857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 y="2219"/>
              <a:ext cx="35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80" name="Picture 31" descr="j02857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1" y="1087"/>
              <a:ext cx="35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81" name="Picture 32" descr="j02857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 y="3500"/>
              <a:ext cx="35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82" name="Picture 33" descr="j02857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 y="3500"/>
              <a:ext cx="35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83" name="Picture 34" descr="j01974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8" y="2544"/>
              <a:ext cx="205"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5684" name="Picture 35" descr="j01974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6" y="2496"/>
              <a:ext cx="205"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5685" name="Picture 36" descr="j01974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2448"/>
              <a:ext cx="205"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1475656" y="5085184"/>
            <a:ext cx="6408712" cy="461665"/>
          </a:xfrm>
          <a:prstGeom prst="rect">
            <a:avLst/>
          </a:prstGeom>
          <a:solidFill>
            <a:schemeClr val="accent5">
              <a:lumMod val="20000"/>
              <a:lumOff val="80000"/>
            </a:schemeClr>
          </a:solidFill>
        </p:spPr>
        <p:txBody>
          <a:bodyPr wrap="square" rtlCol="0">
            <a:spAutoFit/>
          </a:bodyPr>
          <a:lstStyle/>
          <a:p>
            <a:r>
              <a:rPr lang="el-GR" b="1" dirty="0" smtClean="0">
                <a:solidFill>
                  <a:srgbClr val="CC3300"/>
                </a:solidFill>
                <a:latin typeface="Arno Pro Caption" panose="02020502040506020403" pitchFamily="18" charset="0"/>
              </a:rPr>
              <a:t>Εφαρμογή σε κοινωνικά δίκτυα (χρήση γράφων)</a:t>
            </a:r>
            <a:endParaRPr lang="el-GR" b="1" dirty="0">
              <a:solidFill>
                <a:srgbClr val="CC3300"/>
              </a:solidFill>
              <a:latin typeface="Arno Pro Caption" panose="02020502040506020403" pitchFamily="18" charset="0"/>
            </a:endParaRPr>
          </a:p>
        </p:txBody>
      </p:sp>
    </p:spTree>
    <p:extLst>
      <p:ext uri="{BB962C8B-B14F-4D97-AF65-F5344CB8AC3E}">
        <p14:creationId xmlns:p14="http://schemas.microsoft.com/office/powerpoint/2010/main" val="333387068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97EF18-C7F1-4FBA-A120-3562AD53A7B2}" type="slidenum">
              <a:rPr lang="el-GR" altLang="el-GR" sz="1400" smtClean="0">
                <a:solidFill>
                  <a:srgbClr val="3366CC"/>
                </a:solidFill>
                <a:latin typeface="Arno Pro Caption" pitchFamily="18" charset="0"/>
              </a:rPr>
              <a:pPr eaLnBrk="1" hangingPunct="1"/>
              <a:t>183</a:t>
            </a:fld>
            <a:endParaRPr lang="el-GR" altLang="el-GR" sz="1400" smtClean="0">
              <a:solidFill>
                <a:srgbClr val="3366CC"/>
              </a:solidFill>
              <a:latin typeface="Arno Pro Caption" pitchFamily="18" charset="0"/>
            </a:endParaRPr>
          </a:p>
        </p:txBody>
      </p:sp>
      <p:sp>
        <p:nvSpPr>
          <p:cNvPr id="165892" name="Rectangle 2"/>
          <p:cNvSpPr>
            <a:spLocks noGrp="1" noChangeArrowheads="1"/>
          </p:cNvSpPr>
          <p:nvPr>
            <p:ph type="title"/>
          </p:nvPr>
        </p:nvSpPr>
        <p:spPr>
          <a:xfrm>
            <a:off x="304800" y="304800"/>
            <a:ext cx="8458200" cy="9144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p:spPr>
        <p:txBody>
          <a:bodyPr/>
          <a:lstStyle/>
          <a:p>
            <a:pPr eaLnBrk="1" hangingPunct="1"/>
            <a:r>
              <a:rPr lang="el-GR" altLang="el-GR" dirty="0" smtClean="0"/>
              <a:t>Ανάθεση εργασιών σε μηχανές </a:t>
            </a:r>
            <a:r>
              <a:rPr lang="en-US" altLang="el-GR" dirty="0" smtClean="0"/>
              <a:t/>
            </a:r>
            <a:br>
              <a:rPr lang="en-US" altLang="el-GR" dirty="0" smtClean="0"/>
            </a:br>
            <a:r>
              <a:rPr lang="el-GR" altLang="el-GR" dirty="0" smtClean="0"/>
              <a:t>(</a:t>
            </a:r>
            <a:r>
              <a:rPr lang="en-US" altLang="el-GR" dirty="0" smtClean="0"/>
              <a:t>Machine Scheduling)</a:t>
            </a:r>
          </a:p>
        </p:txBody>
      </p:sp>
      <p:sp>
        <p:nvSpPr>
          <p:cNvPr id="165893" name="Rectangle 3"/>
          <p:cNvSpPr>
            <a:spLocks noGrp="1" noChangeArrowheads="1"/>
          </p:cNvSpPr>
          <p:nvPr>
            <p:ph type="body" idx="1"/>
          </p:nvPr>
        </p:nvSpPr>
        <p:spPr/>
        <p:txBody>
          <a:bodyPr/>
          <a:lstStyle/>
          <a:p>
            <a:pPr eaLnBrk="1" hangingPunct="1"/>
            <a:r>
              <a:rPr lang="el-GR" altLang="el-GR" sz="2400" dirty="0" smtClean="0"/>
              <a:t>Έστω </a:t>
            </a:r>
            <a:r>
              <a:rPr lang="en-US" altLang="el-GR" sz="2400" i="1" dirty="0" smtClean="0"/>
              <a:t>M</a:t>
            </a:r>
            <a:r>
              <a:rPr lang="en-US" altLang="el-GR" sz="2400" baseline="-25000" dirty="0" smtClean="0"/>
              <a:t>1</a:t>
            </a:r>
            <a:r>
              <a:rPr lang="en-US" altLang="el-GR" sz="2400" dirty="0" smtClean="0"/>
              <a:t>,</a:t>
            </a:r>
            <a:r>
              <a:rPr lang="el-GR" altLang="el-GR" sz="2400" dirty="0" smtClean="0"/>
              <a:t> </a:t>
            </a:r>
            <a:r>
              <a:rPr lang="en-US" altLang="el-GR" sz="2400" i="1" dirty="0" smtClean="0"/>
              <a:t>M</a:t>
            </a:r>
            <a:r>
              <a:rPr lang="en-US" altLang="el-GR" sz="2400" baseline="-25000" dirty="0" smtClean="0"/>
              <a:t>2</a:t>
            </a:r>
            <a:r>
              <a:rPr lang="en-US" altLang="el-GR" sz="2400" dirty="0" smtClean="0"/>
              <a:t>,</a:t>
            </a:r>
            <a:r>
              <a:rPr lang="el-GR" altLang="el-GR" sz="2400" dirty="0" smtClean="0"/>
              <a:t> </a:t>
            </a:r>
            <a:r>
              <a:rPr lang="en-US" altLang="el-GR" sz="2400" dirty="0" smtClean="0"/>
              <a:t>…</a:t>
            </a:r>
            <a:r>
              <a:rPr lang="el-GR" altLang="el-GR" sz="2400" dirty="0" smtClean="0"/>
              <a:t>, </a:t>
            </a:r>
            <a:r>
              <a:rPr lang="en-US" altLang="el-GR" sz="2400" i="1" dirty="0" smtClean="0"/>
              <a:t>M</a:t>
            </a:r>
            <a:r>
              <a:rPr lang="en-US" altLang="el-GR" sz="2400" baseline="-25000" dirty="0" smtClean="0"/>
              <a:t>m</a:t>
            </a:r>
            <a:r>
              <a:rPr lang="en-US" altLang="el-GR" sz="2400" dirty="0" smtClean="0"/>
              <a:t> m </a:t>
            </a:r>
            <a:r>
              <a:rPr lang="el-GR" altLang="el-GR" sz="2400" dirty="0" smtClean="0"/>
              <a:t>όμοιες μηχανές και </a:t>
            </a:r>
            <a:r>
              <a:rPr lang="el-GR" altLang="el-GR" sz="2400" i="1" dirty="0" smtClean="0"/>
              <a:t>Ε</a:t>
            </a:r>
            <a:r>
              <a:rPr lang="el-GR" altLang="el-GR" sz="2400" baseline="-25000" dirty="0" smtClean="0"/>
              <a:t>1</a:t>
            </a:r>
            <a:r>
              <a:rPr lang="el-GR" altLang="el-GR" sz="2400" dirty="0" smtClean="0"/>
              <a:t>, </a:t>
            </a:r>
            <a:r>
              <a:rPr lang="el-GR" altLang="el-GR" sz="2400" i="1" dirty="0" smtClean="0"/>
              <a:t>Ε</a:t>
            </a:r>
            <a:r>
              <a:rPr lang="el-GR" altLang="el-GR" sz="2400" baseline="-25000" dirty="0" smtClean="0"/>
              <a:t>2</a:t>
            </a:r>
            <a:r>
              <a:rPr lang="el-GR" altLang="el-GR" sz="2400" dirty="0" smtClean="0"/>
              <a:t>,…,</a:t>
            </a:r>
            <a:r>
              <a:rPr lang="el-GR" altLang="el-GR" sz="2400" i="1" dirty="0" smtClean="0"/>
              <a:t>Ε</a:t>
            </a:r>
            <a:r>
              <a:rPr lang="en-US" altLang="el-GR" sz="2400" baseline="-25000" dirty="0" smtClean="0"/>
              <a:t>n</a:t>
            </a:r>
            <a:r>
              <a:rPr lang="en-US" altLang="el-GR" sz="2400" dirty="0" smtClean="0"/>
              <a:t> (</a:t>
            </a:r>
            <a:r>
              <a:rPr lang="en-US" altLang="el-GR" sz="2400" i="1" dirty="0" smtClean="0"/>
              <a:t>n</a:t>
            </a:r>
            <a:r>
              <a:rPr lang="en-US" altLang="el-GR" sz="2400" dirty="0" smtClean="0"/>
              <a:t>&gt;&gt;</a:t>
            </a:r>
            <a:r>
              <a:rPr lang="en-US" altLang="el-GR" sz="2400" i="1" dirty="0" smtClean="0"/>
              <a:t>m</a:t>
            </a:r>
            <a:r>
              <a:rPr lang="en-US" altLang="el-GR" sz="2400" dirty="0" smtClean="0"/>
              <a:t>) </a:t>
            </a:r>
            <a:r>
              <a:rPr lang="el-GR" altLang="el-GR" sz="2400" dirty="0" smtClean="0"/>
              <a:t>διαφορετικές εργασίες που μπορούν να εκτελεσθούν και να ολοκληρωθούν σε οποιαδήποτε μηχανή. Η εργασία </a:t>
            </a:r>
            <a:r>
              <a:rPr lang="el-GR" altLang="el-GR" sz="2400" i="1" dirty="0" smtClean="0"/>
              <a:t>Ε</a:t>
            </a:r>
            <a:r>
              <a:rPr lang="en-US" altLang="el-GR" sz="2400" baseline="-25000" dirty="0" err="1" smtClean="0"/>
              <a:t>i</a:t>
            </a:r>
            <a:r>
              <a:rPr lang="en-US" altLang="el-GR" sz="2400" dirty="0" smtClean="0"/>
              <a:t> </a:t>
            </a:r>
            <a:r>
              <a:rPr lang="el-GR" altLang="el-GR" sz="2400" dirty="0" smtClean="0"/>
              <a:t>χρειάζεται χρόνο </a:t>
            </a:r>
            <a:r>
              <a:rPr lang="en-US" altLang="el-GR" sz="2400" i="1" dirty="0" err="1" smtClean="0"/>
              <a:t>t</a:t>
            </a:r>
            <a:r>
              <a:rPr lang="en-US" altLang="el-GR" sz="2400" baseline="-25000" dirty="0" err="1" smtClean="0"/>
              <a:t>i</a:t>
            </a:r>
            <a:r>
              <a:rPr lang="en-US" altLang="el-GR" sz="2400" dirty="0" smtClean="0"/>
              <a:t> </a:t>
            </a:r>
            <a:r>
              <a:rPr lang="el-GR" altLang="el-GR" sz="2400" dirty="0" smtClean="0"/>
              <a:t>για να ολοκληρωθεί. Κάθε εργασία πρέπει να ολοκληρωθεί για να ξεκινήσει μια επόμενη. Οι </a:t>
            </a:r>
            <a:r>
              <a:rPr lang="en-US" altLang="el-GR" sz="2400" i="1" dirty="0" smtClean="0"/>
              <a:t>m</a:t>
            </a:r>
            <a:r>
              <a:rPr lang="en-US" altLang="el-GR" sz="2400" dirty="0" smtClean="0"/>
              <a:t> </a:t>
            </a:r>
            <a:r>
              <a:rPr lang="el-GR" altLang="el-GR" sz="2400" dirty="0" smtClean="0"/>
              <a:t>μηχανές μπορούν να λειτουργήσουν ταυτόχρονα. </a:t>
            </a:r>
          </a:p>
          <a:p>
            <a:pPr eaLnBrk="1" hangingPunct="1"/>
            <a:r>
              <a:rPr lang="el-GR" altLang="el-GR" sz="2400" dirty="0" smtClean="0"/>
              <a:t>Ζητείται να εντοπισθεί</a:t>
            </a:r>
            <a:r>
              <a:rPr lang="el-GR" altLang="el-GR" dirty="0" smtClean="0"/>
              <a:t> </a:t>
            </a:r>
            <a:r>
              <a:rPr lang="el-GR" altLang="el-GR" sz="2400" dirty="0" smtClean="0"/>
              <a:t>η διατεταγμένη ακολουθία εργασιών ώστε ο συνολικός χρόνος ολοκλήρωσης όλων των εργασιών να είναι ελάχιστος.</a:t>
            </a:r>
          </a:p>
          <a:p>
            <a:pPr eaLnBrk="1" hangingPunct="1"/>
            <a:r>
              <a:rPr lang="el-GR" altLang="el-GR" sz="2400" dirty="0" smtClean="0"/>
              <a:t>Αριθμητικό παράδειγμα</a:t>
            </a:r>
            <a:r>
              <a:rPr lang="el-GR" altLang="el-GR" dirty="0" smtClean="0"/>
              <a:t> </a:t>
            </a:r>
          </a:p>
          <a:p>
            <a:pPr lvl="1" eaLnBrk="1" hangingPunct="1">
              <a:buFontTx/>
              <a:buNone/>
            </a:pPr>
            <a:r>
              <a:rPr lang="en-US" altLang="el-GR" i="1" dirty="0" smtClean="0"/>
              <a:t>m</a:t>
            </a:r>
            <a:r>
              <a:rPr lang="en-US" altLang="el-GR" dirty="0" smtClean="0"/>
              <a:t>=2, </a:t>
            </a:r>
            <a:r>
              <a:rPr lang="en-US" altLang="el-GR" i="1" dirty="0" smtClean="0"/>
              <a:t>n</a:t>
            </a:r>
            <a:r>
              <a:rPr lang="en-US" altLang="el-GR" dirty="0" smtClean="0"/>
              <a:t>=5, </a:t>
            </a:r>
            <a:r>
              <a:rPr lang="en-US" altLang="el-GR" i="1" dirty="0" smtClean="0"/>
              <a:t>t</a:t>
            </a:r>
            <a:r>
              <a:rPr lang="en-US" altLang="el-GR" baseline="-25000" dirty="0" smtClean="0"/>
              <a:t>1</a:t>
            </a:r>
            <a:r>
              <a:rPr lang="en-US" altLang="el-GR" dirty="0" smtClean="0"/>
              <a:t>=4, </a:t>
            </a:r>
            <a:r>
              <a:rPr lang="en-US" altLang="el-GR" i="1" dirty="0" smtClean="0"/>
              <a:t>t</a:t>
            </a:r>
            <a:r>
              <a:rPr lang="en-US" altLang="el-GR" baseline="-25000" dirty="0" smtClean="0"/>
              <a:t>2</a:t>
            </a:r>
            <a:r>
              <a:rPr lang="en-US" altLang="el-GR" dirty="0" smtClean="0"/>
              <a:t>=1, </a:t>
            </a:r>
            <a:r>
              <a:rPr lang="en-US" altLang="el-GR" i="1" dirty="0" smtClean="0"/>
              <a:t>t</a:t>
            </a:r>
            <a:r>
              <a:rPr lang="en-US" altLang="el-GR" baseline="-25000" dirty="0" smtClean="0"/>
              <a:t>3</a:t>
            </a:r>
            <a:r>
              <a:rPr lang="en-US" altLang="el-GR" dirty="0" smtClean="0"/>
              <a:t>=4, </a:t>
            </a:r>
            <a:r>
              <a:rPr lang="en-US" altLang="el-GR" i="1" dirty="0" smtClean="0"/>
              <a:t>t</a:t>
            </a:r>
            <a:r>
              <a:rPr lang="en-US" altLang="el-GR" baseline="-25000" dirty="0" smtClean="0"/>
              <a:t>4</a:t>
            </a:r>
            <a:r>
              <a:rPr lang="en-US" altLang="el-GR" dirty="0" smtClean="0"/>
              <a:t>=2, </a:t>
            </a:r>
            <a:r>
              <a:rPr lang="en-US" altLang="el-GR" i="1" dirty="0" smtClean="0"/>
              <a:t>t</a:t>
            </a:r>
            <a:r>
              <a:rPr lang="en-US" altLang="el-GR" baseline="-25000" dirty="0" smtClean="0"/>
              <a:t>5</a:t>
            </a:r>
            <a:r>
              <a:rPr lang="en-US" altLang="el-GR" dirty="0" smtClean="0"/>
              <a:t>=5</a:t>
            </a:r>
          </a:p>
        </p:txBody>
      </p:sp>
    </p:spTree>
    <p:extLst>
      <p:ext uri="{BB962C8B-B14F-4D97-AF65-F5344CB8AC3E}">
        <p14:creationId xmlns:p14="http://schemas.microsoft.com/office/powerpoint/2010/main" val="70167157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9C1EFA2-8EA7-4292-84BB-198104F7D790}" type="slidenum">
              <a:rPr lang="el-GR" altLang="el-GR" sz="1400" smtClean="0">
                <a:solidFill>
                  <a:srgbClr val="3366CC"/>
                </a:solidFill>
                <a:latin typeface="Arno Pro Caption" pitchFamily="18" charset="0"/>
              </a:rPr>
              <a:pPr eaLnBrk="1" hangingPunct="1"/>
              <a:t>184</a:t>
            </a:fld>
            <a:endParaRPr lang="el-GR" altLang="el-GR" sz="1400" smtClean="0">
              <a:solidFill>
                <a:srgbClr val="3366CC"/>
              </a:solidFill>
              <a:latin typeface="Arno Pro Caption" pitchFamily="18" charset="0"/>
            </a:endParaRPr>
          </a:p>
        </p:txBody>
      </p:sp>
      <p:sp>
        <p:nvSpPr>
          <p:cNvPr id="166916" name="Rectangle 2"/>
          <p:cNvSpPr>
            <a:spLocks noGrp="1" noChangeArrowheads="1"/>
          </p:cNvSpPr>
          <p:nvPr>
            <p:ph type="title"/>
          </p:nvPr>
        </p:nvSpPr>
        <p:spPr/>
        <p:txBody>
          <a:bodyPr/>
          <a:lstStyle/>
          <a:p>
            <a:pPr eaLnBrk="1" hangingPunct="1"/>
            <a:r>
              <a:rPr lang="el-GR" altLang="el-GR" b="1" dirty="0" smtClean="0">
                <a:solidFill>
                  <a:srgbClr val="C00000"/>
                </a:solidFill>
              </a:rPr>
              <a:t>Παράλληλοι αλγόριθμοι</a:t>
            </a:r>
            <a:endParaRPr lang="en-US" altLang="el-GR" b="1" dirty="0" smtClean="0">
              <a:solidFill>
                <a:srgbClr val="C00000"/>
              </a:solidFill>
            </a:endParaRPr>
          </a:p>
        </p:txBody>
      </p:sp>
      <p:sp>
        <p:nvSpPr>
          <p:cNvPr id="166917" name="Rectangle 3"/>
          <p:cNvSpPr>
            <a:spLocks noGrp="1" noChangeArrowheads="1"/>
          </p:cNvSpPr>
          <p:nvPr>
            <p:ph type="body" idx="1"/>
          </p:nvPr>
        </p:nvSpPr>
        <p:spPr/>
        <p:txBody>
          <a:bodyPr/>
          <a:lstStyle/>
          <a:p>
            <a:pPr eaLnBrk="1" hangingPunct="1">
              <a:lnSpc>
                <a:spcPct val="90000"/>
              </a:lnSpc>
            </a:pPr>
            <a:r>
              <a:rPr lang="el-GR" altLang="el-GR" sz="2400" smtClean="0"/>
              <a:t>Ένας παράλληλος αλγόριθμος συνίσταται από ένα σύνολο διαδικασιών που εφαρμόζονται ταυτόχρονα με σκοπό τη γρηγορότερη ολοκλήρωσή τους.</a:t>
            </a:r>
          </a:p>
          <a:p>
            <a:pPr eaLnBrk="1" hangingPunct="1">
              <a:lnSpc>
                <a:spcPct val="90000"/>
              </a:lnSpc>
            </a:pPr>
            <a:r>
              <a:rPr lang="el-GR" altLang="el-GR" sz="2400" smtClean="0"/>
              <a:t>Για να επιλυθεί ένα πρόβλημα με παράλληλο αλγόριθμο πρέπει να διαμεριστεί σε ανεξάρτητες διαδικασίες και κάθε διαδικασία να εφαρμόζεται σε διαφορετικό επεξεργαστή. Η σύνθεση των αποτελεσμάτων που θα προκύψουν σε κάθε επεξεργαστή δίνει τη λύση του αρχικού προβλήματος.</a:t>
            </a:r>
          </a:p>
          <a:p>
            <a:pPr eaLnBrk="1" hangingPunct="1">
              <a:lnSpc>
                <a:spcPct val="90000"/>
              </a:lnSpc>
            </a:pPr>
            <a:r>
              <a:rPr lang="el-GR" altLang="el-GR" sz="2400" smtClean="0"/>
              <a:t>Αυτό επιβάλλει την ύπαρξη συστήματος με πολλαπλούς επεξεργαστές, συγκεκριμένη αρχιτεκτονική του δικτύου διασύνδεσής τους, ύπαρξη κοινής μνήμης κλπ</a:t>
            </a:r>
            <a:endParaRPr lang="en-US" altLang="el-GR" sz="2400" smtClean="0"/>
          </a:p>
        </p:txBody>
      </p:sp>
    </p:spTree>
    <p:extLst>
      <p:ext uri="{BB962C8B-B14F-4D97-AF65-F5344CB8AC3E}">
        <p14:creationId xmlns:p14="http://schemas.microsoft.com/office/powerpoint/2010/main" val="238136440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 Τίτλος"/>
          <p:cNvSpPr>
            <a:spLocks noGrp="1"/>
          </p:cNvSpPr>
          <p:nvPr>
            <p:ph type="title"/>
          </p:nvPr>
        </p:nvSpPr>
        <p:spPr/>
        <p:txBody>
          <a:bodyPr/>
          <a:lstStyle/>
          <a:p>
            <a:r>
              <a:rPr lang="el-GR" altLang="el-GR" smtClean="0"/>
              <a:t>Παραδείγματα προβλημάτων για παράλληλη επεξεργασία</a:t>
            </a:r>
          </a:p>
        </p:txBody>
      </p:sp>
      <p:sp>
        <p:nvSpPr>
          <p:cNvPr id="167939" name="2 - Θέση περιεχομένου"/>
          <p:cNvSpPr>
            <a:spLocks noGrp="1"/>
          </p:cNvSpPr>
          <p:nvPr>
            <p:ph idx="1"/>
          </p:nvPr>
        </p:nvSpPr>
        <p:spPr/>
        <p:txBody>
          <a:bodyPr/>
          <a:lstStyle/>
          <a:p>
            <a:r>
              <a:rPr lang="en-US" altLang="el-GR" sz="2400" b="1" dirty="0" smtClean="0"/>
              <a:t>Sparse Matrix Multiplication</a:t>
            </a:r>
          </a:p>
          <a:p>
            <a:pPr lvl="1"/>
            <a:r>
              <a:rPr lang="en-US" altLang="el-GR" sz="2000" dirty="0" smtClean="0"/>
              <a:t>Sparse matrices, are matrices in which most elements are zero. To save space and running time it is critical to only store the nonzero elements. </a:t>
            </a:r>
          </a:p>
          <a:p>
            <a:pPr lvl="1"/>
            <a:r>
              <a:rPr lang="en-US" altLang="el-GR" sz="2000" dirty="0" smtClean="0"/>
              <a:t>A standard representation of sparse matrices in sequential languages is to use an array with one element per row each of which contains a </a:t>
            </a:r>
            <a:r>
              <a:rPr lang="en-US" altLang="el-GR" sz="2000" u="sng" dirty="0" smtClean="0"/>
              <a:t>linked-list </a:t>
            </a:r>
            <a:r>
              <a:rPr lang="en-US" altLang="el-GR" sz="2000" dirty="0" smtClean="0"/>
              <a:t>of the nonzero values in that row along with their column number. </a:t>
            </a:r>
          </a:p>
          <a:p>
            <a:pPr lvl="1"/>
            <a:r>
              <a:rPr lang="en-US" altLang="el-GR" sz="2000" dirty="0" smtClean="0"/>
              <a:t>A similar representation can be used in parallel.</a:t>
            </a:r>
            <a:endParaRPr lang="el-GR" altLang="el-GR" sz="2000" dirty="0" smtClean="0"/>
          </a:p>
          <a:p>
            <a:pPr lvl="1"/>
            <a:endParaRPr lang="el-GR" altLang="el-GR" sz="2000" dirty="0"/>
          </a:p>
          <a:p>
            <a:r>
              <a:rPr lang="en-US" altLang="el-GR" sz="2400" dirty="0"/>
              <a:t>Fast Fourier Transformations (FFT)</a:t>
            </a:r>
          </a:p>
          <a:p>
            <a:r>
              <a:rPr lang="en-US" altLang="el-GR" sz="2400" dirty="0"/>
              <a:t>Finding the </a:t>
            </a:r>
            <a:r>
              <a:rPr lang="en-US" altLang="el-GR" sz="2400" i="1" dirty="0"/>
              <a:t>k-</a:t>
            </a:r>
            <a:r>
              <a:rPr lang="en-US" altLang="el-GR" sz="2400" dirty="0" err="1"/>
              <a:t>th</a:t>
            </a:r>
            <a:r>
              <a:rPr lang="en-US" altLang="el-GR" sz="2400" dirty="0"/>
              <a:t> smallest element of a set</a:t>
            </a:r>
          </a:p>
          <a:p>
            <a:r>
              <a:rPr lang="en-US" altLang="el-GR" sz="2400" dirty="0"/>
              <a:t>Find all the prime numbers less than </a:t>
            </a:r>
            <a:r>
              <a:rPr lang="en-US" altLang="el-GR" sz="2400" i="1" dirty="0"/>
              <a:t>n</a:t>
            </a:r>
            <a:endParaRPr lang="el-GR" altLang="el-GR" sz="2400" dirty="0"/>
          </a:p>
          <a:p>
            <a:pPr marL="457200" lvl="1" indent="0">
              <a:buNone/>
            </a:pPr>
            <a:endParaRPr lang="el-GR" altLang="el-GR" sz="2000" dirty="0" smtClean="0"/>
          </a:p>
        </p:txBody>
      </p:sp>
      <p:sp>
        <p:nvSpPr>
          <p:cNvPr id="16794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F29F3E-FB15-4515-A91C-154DEDF35F3B}" type="slidenum">
              <a:rPr lang="el-GR" altLang="el-GR" sz="1400" smtClean="0">
                <a:solidFill>
                  <a:srgbClr val="3366CC"/>
                </a:solidFill>
                <a:latin typeface="Arno Pro Caption" pitchFamily="18" charset="0"/>
              </a:rPr>
              <a:pPr eaLnBrk="1" hangingPunct="1"/>
              <a:t>185</a:t>
            </a:fld>
            <a:endParaRPr lang="el-GR" altLang="el-GR" sz="1400" smtClean="0">
              <a:solidFill>
                <a:srgbClr val="3366CC"/>
              </a:solidFill>
              <a:latin typeface="Arno Pro Caption" pitchFamily="18" charset="0"/>
            </a:endParaRPr>
          </a:p>
        </p:txBody>
      </p:sp>
    </p:spTree>
    <p:extLst>
      <p:ext uri="{BB962C8B-B14F-4D97-AF65-F5344CB8AC3E}">
        <p14:creationId xmlns:p14="http://schemas.microsoft.com/office/powerpoint/2010/main" val="150902150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530197-4364-44D2-9733-A06A1BD54FBA}" type="slidenum">
              <a:rPr lang="el-GR" altLang="el-GR" sz="1400" smtClean="0">
                <a:solidFill>
                  <a:srgbClr val="3366CC"/>
                </a:solidFill>
                <a:latin typeface="Arno Pro Caption" pitchFamily="18" charset="0"/>
              </a:rPr>
              <a:pPr eaLnBrk="1" hangingPunct="1"/>
              <a:t>186</a:t>
            </a:fld>
            <a:endParaRPr lang="el-GR" altLang="el-GR" sz="1400" smtClean="0">
              <a:solidFill>
                <a:srgbClr val="3366CC"/>
              </a:solidFill>
              <a:latin typeface="Arno Pro Caption" pitchFamily="18" charset="0"/>
            </a:endParaRPr>
          </a:p>
        </p:txBody>
      </p:sp>
      <p:sp>
        <p:nvSpPr>
          <p:cNvPr id="169988" name="Rectangle 2"/>
          <p:cNvSpPr>
            <a:spLocks noGrp="1" noChangeArrowheads="1"/>
          </p:cNvSpPr>
          <p:nvPr>
            <p:ph type="title"/>
          </p:nvPr>
        </p:nvSpPr>
        <p:spPr/>
        <p:txBody>
          <a:bodyPr/>
          <a:lstStyle/>
          <a:p>
            <a:pPr eaLnBrk="1" hangingPunct="1"/>
            <a:r>
              <a:rPr lang="el-GR" altLang="el-GR" smtClean="0"/>
              <a:t>Παρατηρήσεις </a:t>
            </a:r>
            <a:endParaRPr lang="en-US" altLang="el-GR" smtClean="0"/>
          </a:p>
        </p:txBody>
      </p:sp>
      <p:sp>
        <p:nvSpPr>
          <p:cNvPr id="169989" name="Rectangle 3"/>
          <p:cNvSpPr>
            <a:spLocks noGrp="1" noChangeArrowheads="1"/>
          </p:cNvSpPr>
          <p:nvPr>
            <p:ph type="body" idx="1"/>
          </p:nvPr>
        </p:nvSpPr>
        <p:spPr/>
        <p:txBody>
          <a:bodyPr/>
          <a:lstStyle/>
          <a:p>
            <a:pPr eaLnBrk="1" hangingPunct="1"/>
            <a:r>
              <a:rPr lang="el-GR" altLang="el-GR" smtClean="0"/>
              <a:t>Όλοι οι σειριακοί αλγόριθμοι δεν προσαρμόζονται σε αντίστοιχο παράλληλο.</a:t>
            </a:r>
          </a:p>
          <a:p>
            <a:pPr eaLnBrk="1" hangingPunct="1"/>
            <a:r>
              <a:rPr lang="el-GR" altLang="el-GR" smtClean="0"/>
              <a:t>Ο βαθμός πολυπλοκότητας χρόνου για την επίλυση ενός προβλήματος με παράλληλη επεξεργασία μπορεί να βελτιωθεί κατά ένα παράγοντα </a:t>
            </a:r>
            <a:r>
              <a:rPr lang="en-US" altLang="el-GR" smtClean="0"/>
              <a:t>m, </a:t>
            </a:r>
            <a:r>
              <a:rPr lang="el-GR" altLang="el-GR" smtClean="0"/>
              <a:t>όπου </a:t>
            </a:r>
            <a:r>
              <a:rPr lang="en-US" altLang="el-GR" smtClean="0"/>
              <a:t>m </a:t>
            </a:r>
            <a:r>
              <a:rPr lang="el-GR" altLang="el-GR" smtClean="0"/>
              <a:t>το πλήθος των επεξεργαστών.</a:t>
            </a:r>
          </a:p>
          <a:p>
            <a:pPr eaLnBrk="1" hangingPunct="1"/>
            <a:r>
              <a:rPr lang="el-GR" altLang="el-GR" smtClean="0"/>
              <a:t>Τι προκύπτει για τους αλγόριθμους εκθετικού χρόνου με την παράλληλη επεξεργασία;</a:t>
            </a:r>
            <a:endParaRPr lang="en-US" altLang="el-GR" smtClean="0"/>
          </a:p>
        </p:txBody>
      </p:sp>
    </p:spTree>
    <p:extLst>
      <p:ext uri="{BB962C8B-B14F-4D97-AF65-F5344CB8AC3E}">
        <p14:creationId xmlns:p14="http://schemas.microsoft.com/office/powerpoint/2010/main" val="148347305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5696" y="116632"/>
            <a:ext cx="3178696" cy="541834"/>
          </a:xfrm>
        </p:spPr>
        <p:txBody>
          <a:bodyPr/>
          <a:lstStyle/>
          <a:p>
            <a:r>
              <a:rPr lang="en-US" dirty="0"/>
              <a:t>Further Reading</a:t>
            </a:r>
          </a:p>
        </p:txBody>
      </p:sp>
      <p:sp>
        <p:nvSpPr>
          <p:cNvPr id="2" name="Content Placeholder 1"/>
          <p:cNvSpPr>
            <a:spLocks noGrp="1"/>
          </p:cNvSpPr>
          <p:nvPr>
            <p:ph sz="half" idx="2"/>
          </p:nvPr>
        </p:nvSpPr>
        <p:spPr>
          <a:xfrm>
            <a:off x="323528" y="816472"/>
            <a:ext cx="4040188" cy="3951288"/>
          </a:xfrm>
        </p:spPr>
        <p:txBody>
          <a:bodyPr/>
          <a:lstStyle/>
          <a:p>
            <a:pPr marL="0" indent="0">
              <a:buNone/>
            </a:pPr>
            <a:r>
              <a:rPr lang="en-US" dirty="0"/>
              <a:t>David </a:t>
            </a:r>
            <a:r>
              <a:rPr lang="en-US" dirty="0" err="1"/>
              <a:t>Harel</a:t>
            </a:r>
            <a:r>
              <a:rPr lang="en-US" dirty="0"/>
              <a:t> and </a:t>
            </a:r>
            <a:r>
              <a:rPr lang="en-US" dirty="0" err="1"/>
              <a:t>Yishai</a:t>
            </a:r>
            <a:r>
              <a:rPr lang="en-US" dirty="0"/>
              <a:t> Feldman (2004) </a:t>
            </a:r>
            <a:r>
              <a:rPr lang="en-US" dirty="0" err="1"/>
              <a:t>Algorithmics</a:t>
            </a:r>
            <a:r>
              <a:rPr lang="en-US" dirty="0"/>
              <a:t>: The Spirit of Computing, </a:t>
            </a:r>
            <a:br>
              <a:rPr lang="en-US" dirty="0"/>
            </a:br>
            <a:r>
              <a:rPr lang="en-US" dirty="0"/>
              <a:t>Boston: Addison-Wesley.</a:t>
            </a:r>
          </a:p>
          <a:p>
            <a:pPr lvl="1"/>
            <a:r>
              <a:rPr lang="en-US" dirty="0"/>
              <a:t>Ch.6 covers complexity</a:t>
            </a:r>
          </a:p>
          <a:p>
            <a:pPr lvl="1"/>
            <a:r>
              <a:rPr lang="en-US" dirty="0"/>
              <a:t>Ch.7 covers tractability</a:t>
            </a:r>
          </a:p>
          <a:p>
            <a:pPr lvl="1"/>
            <a:r>
              <a:rPr lang="en-US" dirty="0"/>
              <a:t>Ch.8 covers computability</a:t>
            </a:r>
          </a:p>
          <a:p>
            <a:pPr lvl="1"/>
            <a:r>
              <a:rPr lang="en-US" dirty="0"/>
              <a:t>Ch.9 covers universality</a:t>
            </a:r>
          </a:p>
        </p:txBody>
      </p:sp>
      <p:pic>
        <p:nvPicPr>
          <p:cNvPr id="8" name="Content Placeholder 7" descr="A close up of a logo&#10;&#10;Description automatically generated">
            <a:extLst>
              <a:ext uri="{FF2B5EF4-FFF2-40B4-BE49-F238E27FC236}">
                <a16:creationId xmlns="" xmlns:a16="http://schemas.microsoft.com/office/drawing/2014/main" id="{A3CF3D72-9EB1-9A4C-891A-15E7E950E42C}"/>
              </a:ext>
            </a:extLst>
          </p:cNvPr>
          <p:cNvPicPr>
            <a:picLocks noGrp="1" noChangeAspect="1"/>
          </p:cNvPicPr>
          <p:nvPr>
            <p:ph sz="quarter" idx="4"/>
          </p:nvPr>
        </p:nvPicPr>
        <p:blipFill>
          <a:blip r:embed="rId3"/>
          <a:stretch>
            <a:fillRect/>
          </a:stretch>
        </p:blipFill>
        <p:spPr>
          <a:xfrm>
            <a:off x="4499992" y="658466"/>
            <a:ext cx="2545453" cy="3222093"/>
          </a:xfrm>
        </p:spPr>
      </p:pic>
      <p:sp>
        <p:nvSpPr>
          <p:cNvPr id="9" name="Θέση αριθμού διαφάνειας 8"/>
          <p:cNvSpPr>
            <a:spLocks noGrp="1"/>
          </p:cNvSpPr>
          <p:nvPr>
            <p:ph type="sldNum" sz="quarter" idx="11"/>
          </p:nvPr>
        </p:nvSpPr>
        <p:spPr/>
        <p:txBody>
          <a:bodyPr/>
          <a:lstStyle/>
          <a:p>
            <a:pPr>
              <a:defRPr/>
            </a:pPr>
            <a:fld id="{43910434-39FA-4B22-A910-F27BF35AD96C}" type="slidenum">
              <a:rPr lang="el-GR" smtClean="0"/>
              <a:pPr>
                <a:defRPr/>
              </a:pPr>
              <a:t>187</a:t>
            </a:fld>
            <a:endParaRPr lang="el-GR" dirty="0"/>
          </a:p>
        </p:txBody>
      </p:sp>
      <p:pic>
        <p:nvPicPr>
          <p:cNvPr id="4" name="Εικόνα 3"/>
          <p:cNvPicPr>
            <a:picLocks noChangeAspect="1"/>
          </p:cNvPicPr>
          <p:nvPr/>
        </p:nvPicPr>
        <p:blipFill>
          <a:blip r:embed="rId4"/>
          <a:stretch>
            <a:fillRect/>
          </a:stretch>
        </p:blipFill>
        <p:spPr>
          <a:xfrm>
            <a:off x="395536" y="4077072"/>
            <a:ext cx="3704205" cy="2608798"/>
          </a:xfrm>
          <a:prstGeom prst="rect">
            <a:avLst/>
          </a:prstGeom>
        </p:spPr>
      </p:pic>
    </p:spTree>
    <p:extLst>
      <p:ext uri="{BB962C8B-B14F-4D97-AF65-F5344CB8AC3E}">
        <p14:creationId xmlns:p14="http://schemas.microsoft.com/office/powerpoint/2010/main" val="2608805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991F22-D914-4C84-92DC-A5DC0F777574}" type="slidenum">
              <a:rPr lang="el-GR" altLang="el-GR" sz="1400" smtClean="0">
                <a:solidFill>
                  <a:srgbClr val="3366CC"/>
                </a:solidFill>
                <a:latin typeface="Arno Pro Caption" pitchFamily="18" charset="0"/>
              </a:rPr>
              <a:pPr eaLnBrk="1" hangingPunct="1"/>
              <a:t>19</a:t>
            </a:fld>
            <a:endParaRPr lang="el-GR" altLang="el-GR" sz="1400" smtClean="0">
              <a:solidFill>
                <a:srgbClr val="3366CC"/>
              </a:solidFill>
              <a:latin typeface="Arno Pro Caption" pitchFamily="18" charset="0"/>
            </a:endParaRPr>
          </a:p>
        </p:txBody>
      </p:sp>
      <p:sp>
        <p:nvSpPr>
          <p:cNvPr id="26628" name="Rectangle 2"/>
          <p:cNvSpPr>
            <a:spLocks noGrp="1" noChangeArrowheads="1"/>
          </p:cNvSpPr>
          <p:nvPr>
            <p:ph type="title"/>
          </p:nvPr>
        </p:nvSpPr>
        <p:spPr/>
        <p:txBody>
          <a:bodyPr/>
          <a:lstStyle/>
          <a:p>
            <a:pPr eaLnBrk="1" hangingPunct="1"/>
            <a:r>
              <a:rPr lang="el-GR" altLang="el-GR" smtClean="0"/>
              <a:t>Ερωτήσεις που πρέπει να απαντηθούν</a:t>
            </a:r>
            <a:endParaRPr lang="en-US" altLang="el-GR" smtClean="0"/>
          </a:p>
        </p:txBody>
      </p:sp>
      <p:sp>
        <p:nvSpPr>
          <p:cNvPr id="26629" name="Rectangle 3"/>
          <p:cNvSpPr>
            <a:spLocks noGrp="1" noChangeArrowheads="1"/>
          </p:cNvSpPr>
          <p:nvPr>
            <p:ph type="body" idx="1"/>
          </p:nvPr>
        </p:nvSpPr>
        <p:spPr/>
        <p:txBody>
          <a:bodyPr/>
          <a:lstStyle/>
          <a:p>
            <a:pPr eaLnBrk="1" hangingPunct="1">
              <a:lnSpc>
                <a:spcPct val="130000"/>
              </a:lnSpc>
            </a:pPr>
            <a:r>
              <a:rPr lang="el-GR" altLang="el-GR" smtClean="0"/>
              <a:t>Τα δεδομένα θα εισαχθούν όλα στην αρχή ή η εισαγωγή τους θα διασκορπιστεί και σε άλλες ενδιάμεσες λειτουργίες;</a:t>
            </a:r>
          </a:p>
          <a:p>
            <a:pPr eaLnBrk="1" hangingPunct="1">
              <a:lnSpc>
                <a:spcPct val="130000"/>
              </a:lnSpc>
            </a:pPr>
            <a:r>
              <a:rPr lang="el-GR" altLang="el-GR" smtClean="0"/>
              <a:t>Τα δεδομένα μπορούν να διαγραφούν;</a:t>
            </a:r>
          </a:p>
          <a:p>
            <a:pPr eaLnBrk="1" hangingPunct="1">
              <a:lnSpc>
                <a:spcPct val="130000"/>
              </a:lnSpc>
            </a:pPr>
            <a:r>
              <a:rPr lang="el-GR" altLang="el-GR" smtClean="0"/>
              <a:t>Η προσπέλαση των δεδομένων θα γίνει με καλώς ορισμένο τρόπο ή θα επιτρέπεται η τυχαία πρόσβαση σε αυτά;</a:t>
            </a:r>
          </a:p>
          <a:p>
            <a:pPr eaLnBrk="1" hangingPunct="1"/>
            <a:endParaRPr lang="en-US" altLang="el-GR" smtClean="0"/>
          </a:p>
        </p:txBody>
      </p:sp>
    </p:spTree>
    <p:extLst>
      <p:ext uri="{BB962C8B-B14F-4D97-AF65-F5344CB8AC3E}">
        <p14:creationId xmlns:p14="http://schemas.microsoft.com/office/powerpoint/2010/main" val="3708705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CA43BB-DAD7-4962-A17F-357CEBB6FFB3}" type="slidenum">
              <a:rPr lang="el-GR" altLang="el-GR" sz="1400" smtClean="0">
                <a:solidFill>
                  <a:srgbClr val="3366CC"/>
                </a:solidFill>
                <a:latin typeface="Arno Pro Caption" pitchFamily="18" charset="0"/>
              </a:rPr>
              <a:pPr eaLnBrk="1" hangingPunct="1"/>
              <a:t>2</a:t>
            </a:fld>
            <a:endParaRPr lang="el-GR" altLang="el-GR" sz="1400" smtClean="0">
              <a:solidFill>
                <a:srgbClr val="3366CC"/>
              </a:solidFill>
              <a:latin typeface="Arno Pro Caption" pitchFamily="18" charset="0"/>
            </a:endParaRPr>
          </a:p>
        </p:txBody>
      </p:sp>
      <p:sp>
        <p:nvSpPr>
          <p:cNvPr id="4101" name="Rectangle 3"/>
          <p:cNvSpPr>
            <a:spLocks noGrp="1" noChangeArrowheads="1"/>
          </p:cNvSpPr>
          <p:nvPr>
            <p:ph type="body" idx="1"/>
          </p:nvPr>
        </p:nvSpPr>
        <p:spPr>
          <a:xfrm>
            <a:off x="304800" y="404664"/>
            <a:ext cx="8534400" cy="5691336"/>
          </a:xfrm>
        </p:spPr>
        <p:txBody>
          <a:bodyPr/>
          <a:lstStyle/>
          <a:p>
            <a:pPr eaLnBrk="1" hangingPunct="1">
              <a:lnSpc>
                <a:spcPct val="120000"/>
              </a:lnSpc>
            </a:pPr>
            <a:r>
              <a:rPr lang="el-GR" altLang="el-GR" sz="2200" dirty="0" smtClean="0">
                <a:solidFill>
                  <a:srgbClr val="0000FF"/>
                </a:solidFill>
              </a:rPr>
              <a:t>Όσο ένας κλάδος της επιστήμης προσφέρει αφθονία προβλημάτων, είναι ζωντανός. Η απουσία προβλημάτων προμηνύει την εξαφάνιση ή την παύση της ανεξάρτητης ανάπτυξης. (</a:t>
            </a:r>
            <a:r>
              <a:rPr lang="en-US" altLang="el-GR" sz="2200" b="1" dirty="0" smtClean="0">
                <a:solidFill>
                  <a:srgbClr val="0000FF"/>
                </a:solidFill>
              </a:rPr>
              <a:t>David Hilbert</a:t>
            </a:r>
            <a:r>
              <a:rPr lang="el-GR" altLang="el-GR" sz="2200" dirty="0" smtClean="0">
                <a:solidFill>
                  <a:srgbClr val="0000FF"/>
                </a:solidFill>
              </a:rPr>
              <a:t>)</a:t>
            </a:r>
            <a:endParaRPr lang="en-US" altLang="el-GR" sz="2200" dirty="0" smtClean="0">
              <a:solidFill>
                <a:srgbClr val="0000FF"/>
              </a:solidFill>
            </a:endParaRPr>
          </a:p>
          <a:p>
            <a:pPr eaLnBrk="1" hangingPunct="1"/>
            <a:r>
              <a:rPr lang="el-GR" altLang="el-GR" sz="2200" dirty="0" smtClean="0">
                <a:solidFill>
                  <a:schemeClr val="accent1">
                    <a:lumMod val="75000"/>
                  </a:schemeClr>
                </a:solidFill>
              </a:rPr>
              <a:t>Η παιδεία είναι αυτό που επιβιώνει όταν πια ξεχάσουμε αυτά που έχουμε  διδαχθεί. (</a:t>
            </a:r>
            <a:r>
              <a:rPr lang="en-US" sz="2400" b="1" dirty="0">
                <a:solidFill>
                  <a:schemeClr val="accent1">
                    <a:lumMod val="75000"/>
                  </a:schemeClr>
                </a:solidFill>
              </a:rPr>
              <a:t>B.F. </a:t>
            </a:r>
            <a:r>
              <a:rPr lang="en-US" sz="2400" b="1" dirty="0" smtClean="0">
                <a:solidFill>
                  <a:schemeClr val="accent1">
                    <a:lumMod val="75000"/>
                  </a:schemeClr>
                </a:solidFill>
              </a:rPr>
              <a:t>Skinner</a:t>
            </a:r>
            <a:r>
              <a:rPr lang="el-GR" altLang="el-GR" sz="2200" dirty="0" smtClean="0">
                <a:solidFill>
                  <a:schemeClr val="accent1">
                    <a:lumMod val="75000"/>
                  </a:schemeClr>
                </a:solidFill>
              </a:rPr>
              <a:t>)</a:t>
            </a:r>
            <a:endParaRPr lang="en-US" altLang="el-GR" sz="2200" dirty="0" smtClean="0">
              <a:solidFill>
                <a:schemeClr val="accent1">
                  <a:lumMod val="75000"/>
                </a:schemeClr>
              </a:solidFill>
            </a:endParaRPr>
          </a:p>
          <a:p>
            <a:pPr eaLnBrk="1" hangingPunct="1">
              <a:lnSpc>
                <a:spcPct val="140000"/>
              </a:lnSpc>
            </a:pPr>
            <a:r>
              <a:rPr lang="el-GR" altLang="el-GR" sz="2200" dirty="0" smtClean="0">
                <a:solidFill>
                  <a:srgbClr val="CC3300"/>
                </a:solidFill>
              </a:rPr>
              <a:t>Κάθε πρόβλημα που έλυσα έγινε ένας κανόνας ο οποίος χρησίμευσε στη συνέχεια για να λύσω άλλα προβλήματα. (</a:t>
            </a:r>
            <a:r>
              <a:rPr lang="en-US" altLang="el-GR" sz="2200" b="1" dirty="0" smtClean="0">
                <a:solidFill>
                  <a:srgbClr val="CC3300"/>
                </a:solidFill>
              </a:rPr>
              <a:t>R.</a:t>
            </a:r>
            <a:r>
              <a:rPr lang="el-GR" altLang="el-GR" sz="2200" b="1" dirty="0" smtClean="0">
                <a:solidFill>
                  <a:srgbClr val="CC3300"/>
                </a:solidFill>
              </a:rPr>
              <a:t> </a:t>
            </a:r>
            <a:r>
              <a:rPr lang="en-US" altLang="el-GR" sz="2200" b="1" dirty="0" smtClean="0">
                <a:solidFill>
                  <a:srgbClr val="CC3300"/>
                </a:solidFill>
              </a:rPr>
              <a:t>Descartes</a:t>
            </a:r>
            <a:r>
              <a:rPr lang="el-GR" altLang="el-GR" sz="2200" dirty="0" smtClean="0">
                <a:solidFill>
                  <a:srgbClr val="CC3300"/>
                </a:solidFill>
              </a:rPr>
              <a:t>)</a:t>
            </a:r>
            <a:endParaRPr lang="en-US" altLang="el-GR" sz="2200" dirty="0" smtClean="0">
              <a:solidFill>
                <a:srgbClr val="CC3300"/>
              </a:solidFill>
            </a:endParaRPr>
          </a:p>
          <a:p>
            <a:pPr eaLnBrk="1" hangingPunct="1">
              <a:lnSpc>
                <a:spcPct val="110000"/>
              </a:lnSpc>
            </a:pPr>
            <a:r>
              <a:rPr lang="el-GR" altLang="el-GR" sz="2200" dirty="0"/>
              <a:t>Η τέχνη του μηχανικού χαρακτηρίζεται από το γεγονός ότι οι μηχανικοί δεν ικανοποιούνται με την επίτευξη μιας οποιασδήποτε λύσης. </a:t>
            </a:r>
            <a:endParaRPr lang="en-US" altLang="el-GR" sz="2200" dirty="0"/>
          </a:p>
          <a:p>
            <a:pPr eaLnBrk="1" hangingPunct="1">
              <a:lnSpc>
                <a:spcPct val="110000"/>
              </a:lnSpc>
            </a:pPr>
            <a:r>
              <a:rPr lang="el-GR" altLang="el-GR" sz="2200" b="1" u="sng" dirty="0">
                <a:solidFill>
                  <a:srgbClr val="C00000"/>
                </a:solidFill>
              </a:rPr>
              <a:t>Οι μηχανικοί </a:t>
            </a:r>
            <a:r>
              <a:rPr lang="el-GR" altLang="el-GR" sz="2200" b="1" dirty="0">
                <a:solidFill>
                  <a:srgbClr val="C00000"/>
                </a:solidFill>
              </a:rPr>
              <a:t>αναζητούν την καλύτερη λύση με τη χρήση καθορισμένων όρων, υπό γνωστούς περιορισμούς, και κάνοντας τους συμβιβασμούς που επιβάλλονται από το γεγονός ότι </a:t>
            </a:r>
            <a:r>
              <a:rPr lang="el-GR" altLang="el-GR" sz="2200" b="1" u="sng" dirty="0">
                <a:solidFill>
                  <a:srgbClr val="C00000"/>
                </a:solidFill>
              </a:rPr>
              <a:t>δουλεύουν στον πραγματικό κόσμο</a:t>
            </a:r>
            <a:r>
              <a:rPr lang="el-GR" altLang="el-GR" sz="2200" b="1" dirty="0">
                <a:solidFill>
                  <a:srgbClr val="C00000"/>
                </a:solidFill>
              </a:rPr>
              <a:t>.</a:t>
            </a:r>
            <a:r>
              <a:rPr lang="en-US" altLang="el-GR" sz="2200" b="1" dirty="0">
                <a:solidFill>
                  <a:srgbClr val="C00000"/>
                </a:solidFill>
              </a:rPr>
              <a:t> </a:t>
            </a:r>
          </a:p>
          <a:p>
            <a:pPr algn="r" eaLnBrk="1" hangingPunct="1">
              <a:lnSpc>
                <a:spcPct val="140000"/>
              </a:lnSpc>
              <a:buFontTx/>
              <a:buNone/>
            </a:pPr>
            <a:r>
              <a:rPr lang="en-US" altLang="el-GR" sz="2200" dirty="0" smtClean="0"/>
              <a:t> </a:t>
            </a:r>
          </a:p>
          <a:p>
            <a:pPr algn="r" eaLnBrk="1" hangingPunct="1">
              <a:buFontTx/>
              <a:buNone/>
            </a:pPr>
            <a:r>
              <a:rPr lang="en-US" altLang="el-GR" sz="2200" dirty="0" smtClean="0"/>
              <a:t> </a:t>
            </a:r>
          </a:p>
        </p:txBody>
      </p:sp>
    </p:spTree>
    <p:extLst>
      <p:ext uri="{BB962C8B-B14F-4D97-AF65-F5344CB8AC3E}">
        <p14:creationId xmlns:p14="http://schemas.microsoft.com/office/powerpoint/2010/main" val="2125765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7488DD1-C316-4D2A-803E-C5250C39F9E8}" type="slidenum">
              <a:rPr lang="el-GR" altLang="el-GR" sz="1400" smtClean="0">
                <a:solidFill>
                  <a:srgbClr val="3366CC"/>
                </a:solidFill>
                <a:latin typeface="Arno Pro Caption" pitchFamily="18" charset="0"/>
              </a:rPr>
              <a:pPr eaLnBrk="1" hangingPunct="1"/>
              <a:t>20</a:t>
            </a:fld>
            <a:endParaRPr lang="el-GR" altLang="el-GR" sz="1400" smtClean="0">
              <a:solidFill>
                <a:srgbClr val="3366CC"/>
              </a:solidFill>
              <a:latin typeface="Arno Pro Caption" pitchFamily="18" charset="0"/>
            </a:endParaRPr>
          </a:p>
        </p:txBody>
      </p:sp>
      <p:sp>
        <p:nvSpPr>
          <p:cNvPr id="27652" name="Rectangle 2"/>
          <p:cNvSpPr>
            <a:spLocks noGrp="1" noChangeArrowheads="1"/>
          </p:cNvSpPr>
          <p:nvPr>
            <p:ph type="title"/>
          </p:nvPr>
        </p:nvSpPr>
        <p:spPr/>
        <p:txBody>
          <a:bodyPr/>
          <a:lstStyle/>
          <a:p>
            <a:pPr eaLnBrk="1" hangingPunct="1"/>
            <a:r>
              <a:rPr lang="el-GR" altLang="el-GR" smtClean="0"/>
              <a:t>Φιλοσοφία των δομών δεδομένων</a:t>
            </a:r>
            <a:endParaRPr lang="en-US" altLang="el-GR" smtClean="0"/>
          </a:p>
        </p:txBody>
      </p:sp>
      <p:sp>
        <p:nvSpPr>
          <p:cNvPr id="27653" name="Rectangle 3"/>
          <p:cNvSpPr>
            <a:spLocks noGrp="1" noChangeArrowheads="1"/>
          </p:cNvSpPr>
          <p:nvPr>
            <p:ph type="body" idx="1"/>
          </p:nvPr>
        </p:nvSpPr>
        <p:spPr/>
        <p:txBody>
          <a:bodyPr/>
          <a:lstStyle/>
          <a:p>
            <a:pPr eaLnBrk="1" hangingPunct="1">
              <a:lnSpc>
                <a:spcPct val="90000"/>
              </a:lnSpc>
            </a:pPr>
            <a:r>
              <a:rPr lang="el-GR" altLang="el-GR" sz="2000" dirty="0" smtClean="0"/>
              <a:t>Κάθε δομή δεδομένων έχει κόστος και οφέλη.</a:t>
            </a:r>
          </a:p>
          <a:p>
            <a:pPr marL="0" indent="0" eaLnBrk="1" hangingPunct="1">
              <a:lnSpc>
                <a:spcPct val="90000"/>
              </a:lnSpc>
              <a:buNone/>
            </a:pPr>
            <a:endParaRPr lang="el-GR" altLang="el-GR" sz="2000" dirty="0" smtClean="0"/>
          </a:p>
          <a:p>
            <a:pPr eaLnBrk="1" hangingPunct="1">
              <a:lnSpc>
                <a:spcPct val="90000"/>
              </a:lnSpc>
            </a:pPr>
            <a:r>
              <a:rPr lang="el-GR" altLang="el-GR" sz="2000" dirty="0" smtClean="0">
                <a:solidFill>
                  <a:srgbClr val="3366CC"/>
                </a:solidFill>
              </a:rPr>
              <a:t>Μια δομή δεδομένων απαιτεί :</a:t>
            </a:r>
          </a:p>
          <a:p>
            <a:pPr lvl="1" eaLnBrk="1" hangingPunct="1">
              <a:lnSpc>
                <a:spcPct val="90000"/>
              </a:lnSpc>
            </a:pPr>
            <a:r>
              <a:rPr lang="el-GR" altLang="el-GR" sz="1800" dirty="0" smtClean="0">
                <a:solidFill>
                  <a:srgbClr val="3366CC"/>
                </a:solidFill>
              </a:rPr>
              <a:t>Χώρο για κάθε στοιχείο που θα αποθηκευτεί</a:t>
            </a:r>
          </a:p>
          <a:p>
            <a:pPr lvl="1" eaLnBrk="1" hangingPunct="1">
              <a:lnSpc>
                <a:spcPct val="90000"/>
              </a:lnSpc>
            </a:pPr>
            <a:r>
              <a:rPr lang="el-GR" altLang="el-GR" sz="1800" dirty="0" smtClean="0">
                <a:solidFill>
                  <a:srgbClr val="3366CC"/>
                </a:solidFill>
              </a:rPr>
              <a:t>Χρόνο για να πραγματοποιηθεί κάθε βασική λειτουργία</a:t>
            </a:r>
          </a:p>
          <a:p>
            <a:pPr lvl="1" eaLnBrk="1" hangingPunct="1">
              <a:lnSpc>
                <a:spcPct val="90000"/>
              </a:lnSpc>
            </a:pPr>
            <a:r>
              <a:rPr lang="el-GR" altLang="el-GR" sz="1800" dirty="0" smtClean="0">
                <a:solidFill>
                  <a:srgbClr val="3366CC"/>
                </a:solidFill>
              </a:rPr>
              <a:t>Προγραμματιστική προσπάθεια</a:t>
            </a:r>
          </a:p>
          <a:p>
            <a:pPr eaLnBrk="1" hangingPunct="1">
              <a:lnSpc>
                <a:spcPct val="90000"/>
              </a:lnSpc>
            </a:pPr>
            <a:r>
              <a:rPr lang="el-GR" altLang="el-GR" sz="2000" dirty="0" smtClean="0"/>
              <a:t>Κάθε πρόβλημα έχει περιορισμούς για το διαθέσιμο χώρο και χρόνο</a:t>
            </a:r>
          </a:p>
          <a:p>
            <a:pPr eaLnBrk="1" hangingPunct="1">
              <a:lnSpc>
                <a:spcPct val="90000"/>
              </a:lnSpc>
            </a:pPr>
            <a:endParaRPr lang="el-GR" altLang="el-GR" sz="2000" dirty="0" smtClean="0"/>
          </a:p>
          <a:p>
            <a:pPr eaLnBrk="1" hangingPunct="1">
              <a:lnSpc>
                <a:spcPct val="90000"/>
              </a:lnSpc>
            </a:pPr>
            <a:r>
              <a:rPr lang="el-GR" altLang="el-GR" sz="2000" dirty="0" smtClean="0"/>
              <a:t>Μόνο ύστερα από προσεκτική ανάλυση των χαρακτηριστικών του προβλήματος μπορούμε να επιλέξουμε την καταλληλότερη δομή δεδομένων για κάθε διεργασία</a:t>
            </a:r>
          </a:p>
          <a:p>
            <a:pPr eaLnBrk="1" hangingPunct="1">
              <a:lnSpc>
                <a:spcPct val="90000"/>
              </a:lnSpc>
            </a:pPr>
            <a:r>
              <a:rPr lang="el-GR" altLang="el-GR" sz="2000" dirty="0" smtClean="0"/>
              <a:t>Παράδειγμα : τραπεζικές εργασίες</a:t>
            </a:r>
          </a:p>
          <a:p>
            <a:pPr lvl="1" eaLnBrk="1" hangingPunct="1">
              <a:lnSpc>
                <a:spcPct val="90000"/>
              </a:lnSpc>
            </a:pPr>
            <a:r>
              <a:rPr lang="el-GR" altLang="el-GR" sz="1800" dirty="0" smtClean="0"/>
              <a:t>Άνοιγμα λογαριασμού : μερικά λεπτά</a:t>
            </a:r>
          </a:p>
          <a:p>
            <a:pPr lvl="1" eaLnBrk="1" hangingPunct="1">
              <a:lnSpc>
                <a:spcPct val="90000"/>
              </a:lnSpc>
            </a:pPr>
            <a:r>
              <a:rPr lang="el-GR" altLang="el-GR" sz="1800" dirty="0" smtClean="0"/>
              <a:t>Κινήσεις : μερικά δευτερόλεπτα</a:t>
            </a:r>
          </a:p>
          <a:p>
            <a:pPr lvl="1" eaLnBrk="1" hangingPunct="1">
              <a:lnSpc>
                <a:spcPct val="90000"/>
              </a:lnSpc>
            </a:pPr>
            <a:r>
              <a:rPr lang="el-GR" altLang="el-GR" sz="1800" dirty="0" smtClean="0"/>
              <a:t>Κλείσιμο λογαριασμού : </a:t>
            </a:r>
            <a:r>
              <a:rPr lang="en-US" altLang="el-GR" sz="1800" dirty="0" smtClean="0"/>
              <a:t>overnight</a:t>
            </a:r>
          </a:p>
        </p:txBody>
      </p:sp>
    </p:spTree>
    <p:extLst>
      <p:ext uri="{BB962C8B-B14F-4D97-AF65-F5344CB8AC3E}">
        <p14:creationId xmlns:p14="http://schemas.microsoft.com/office/powerpoint/2010/main" val="2935281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C3C4E6-A6A0-47B9-8C75-9D89968C3FAB}" type="slidenum">
              <a:rPr lang="el-GR" altLang="el-GR" sz="1400" smtClean="0">
                <a:solidFill>
                  <a:srgbClr val="3366CC"/>
                </a:solidFill>
                <a:latin typeface="Arno Pro Caption" pitchFamily="18" charset="0"/>
              </a:rPr>
              <a:pPr eaLnBrk="1" hangingPunct="1"/>
              <a:t>21</a:t>
            </a:fld>
            <a:endParaRPr lang="el-GR" altLang="el-GR" sz="1400" smtClean="0">
              <a:solidFill>
                <a:srgbClr val="3366CC"/>
              </a:solidFill>
              <a:latin typeface="Arno Pro Caption" pitchFamily="18" charset="0"/>
            </a:endParaRPr>
          </a:p>
        </p:txBody>
      </p:sp>
      <p:sp>
        <p:nvSpPr>
          <p:cNvPr id="41988" name="Rectangle 2"/>
          <p:cNvSpPr>
            <a:spLocks noGrp="1" noChangeArrowheads="1"/>
          </p:cNvSpPr>
          <p:nvPr>
            <p:ph type="title"/>
          </p:nvPr>
        </p:nvSpPr>
        <p:spPr/>
        <p:txBody>
          <a:bodyPr/>
          <a:lstStyle/>
          <a:p>
            <a:pPr eaLnBrk="1" hangingPunct="1"/>
            <a:r>
              <a:rPr lang="el-GR" altLang="el-GR" dirty="0" smtClean="0"/>
              <a:t>Τύποι Δομών Δεδομένων</a:t>
            </a:r>
            <a:endParaRPr lang="en-GB" altLang="el-GR" dirty="0" smtClean="0"/>
          </a:p>
        </p:txBody>
      </p:sp>
      <p:sp>
        <p:nvSpPr>
          <p:cNvPr id="41989" name="Rectangle 3"/>
          <p:cNvSpPr>
            <a:spLocks noGrp="1" noChangeArrowheads="1"/>
          </p:cNvSpPr>
          <p:nvPr>
            <p:ph type="body" idx="1"/>
          </p:nvPr>
        </p:nvSpPr>
        <p:spPr/>
        <p:txBody>
          <a:bodyPr/>
          <a:lstStyle/>
          <a:p>
            <a:pPr eaLnBrk="1" hangingPunct="1"/>
            <a:r>
              <a:rPr lang="el-GR" altLang="el-GR" b="1" dirty="0" smtClean="0">
                <a:solidFill>
                  <a:srgbClr val="3366CC"/>
                </a:solidFill>
              </a:rPr>
              <a:t>Γραμμικές</a:t>
            </a:r>
            <a:r>
              <a:rPr lang="el-GR" altLang="el-GR" dirty="0" smtClean="0"/>
              <a:t> (κάθε στοιχείο έχει το πολύ ένα επόμενο και ένα προηγούμενο)</a:t>
            </a:r>
          </a:p>
          <a:p>
            <a:pPr eaLnBrk="1" hangingPunct="1"/>
            <a:r>
              <a:rPr lang="el-GR" altLang="el-GR" b="1" dirty="0" smtClean="0">
                <a:solidFill>
                  <a:srgbClr val="CC3300"/>
                </a:solidFill>
              </a:rPr>
              <a:t>Μη γραμμικές</a:t>
            </a:r>
            <a:r>
              <a:rPr lang="el-GR" altLang="el-GR" dirty="0" smtClean="0"/>
              <a:t> </a:t>
            </a:r>
          </a:p>
          <a:p>
            <a:pPr lvl="1" eaLnBrk="1" hangingPunct="1"/>
            <a:r>
              <a:rPr lang="el-GR" altLang="el-GR" b="1" dirty="0" smtClean="0">
                <a:solidFill>
                  <a:srgbClr val="00B050"/>
                </a:solidFill>
              </a:rPr>
              <a:t>Δένδρα </a:t>
            </a:r>
            <a:r>
              <a:rPr lang="en-US" altLang="el-GR" b="1" dirty="0" smtClean="0">
                <a:solidFill>
                  <a:srgbClr val="00B050"/>
                </a:solidFill>
              </a:rPr>
              <a:t>(Trees)</a:t>
            </a:r>
            <a:r>
              <a:rPr lang="el-GR" altLang="el-GR" dirty="0" smtClean="0"/>
              <a:t>: κάθε ένα στοιχείο έχει το πολύ ένα προηγούμενο και ένα ή περισσότερα επόμενα. Η δομή ονομάζεται </a:t>
            </a:r>
            <a:r>
              <a:rPr lang="el-GR" altLang="el-GR" b="1" dirty="0" err="1" smtClean="0">
                <a:solidFill>
                  <a:srgbClr val="00B050"/>
                </a:solidFill>
              </a:rPr>
              <a:t>δενδρική</a:t>
            </a:r>
            <a:r>
              <a:rPr lang="el-GR" altLang="el-GR" b="1" dirty="0" smtClean="0">
                <a:solidFill>
                  <a:srgbClr val="00B050"/>
                </a:solidFill>
              </a:rPr>
              <a:t> δομή</a:t>
            </a:r>
            <a:r>
              <a:rPr lang="el-GR" altLang="el-GR" dirty="0" smtClean="0">
                <a:solidFill>
                  <a:srgbClr val="00B050"/>
                </a:solidFill>
              </a:rPr>
              <a:t> </a:t>
            </a:r>
            <a:r>
              <a:rPr lang="el-GR" altLang="el-GR" dirty="0" smtClean="0"/>
              <a:t>ή ιεραρχική.</a:t>
            </a:r>
          </a:p>
          <a:p>
            <a:pPr lvl="1" eaLnBrk="1" hangingPunct="1"/>
            <a:r>
              <a:rPr lang="el-GR" altLang="el-GR" b="1" dirty="0" smtClean="0">
                <a:solidFill>
                  <a:srgbClr val="0000FF"/>
                </a:solidFill>
              </a:rPr>
              <a:t>Γραφήματα ή Γράφοι (</a:t>
            </a:r>
            <a:r>
              <a:rPr lang="en-US" altLang="el-GR" b="1" dirty="0" smtClean="0">
                <a:solidFill>
                  <a:srgbClr val="0000FF"/>
                </a:solidFill>
              </a:rPr>
              <a:t>Graphs) </a:t>
            </a:r>
            <a:r>
              <a:rPr lang="en-US" altLang="el-GR" dirty="0" smtClean="0"/>
              <a:t>: </a:t>
            </a:r>
            <a:r>
              <a:rPr lang="el-GR" altLang="el-GR" dirty="0" smtClean="0"/>
              <a:t>κάθε ένα στοιχείο έχει το ένα ή περισσότερα προηγούμενο και ένα ή περισσότερα επόμενα. Η δομή ονομάζεται </a:t>
            </a:r>
            <a:r>
              <a:rPr lang="el-GR" altLang="el-GR" b="1" dirty="0" smtClean="0">
                <a:solidFill>
                  <a:srgbClr val="0000FF"/>
                </a:solidFill>
              </a:rPr>
              <a:t>γράφημα</a:t>
            </a:r>
            <a:r>
              <a:rPr lang="en-US" altLang="el-GR" dirty="0" smtClean="0"/>
              <a:t>.</a:t>
            </a:r>
            <a:endParaRPr lang="el-GR" altLang="el-GR" dirty="0" smtClean="0"/>
          </a:p>
        </p:txBody>
      </p:sp>
    </p:spTree>
    <p:extLst>
      <p:ext uri="{BB962C8B-B14F-4D97-AF65-F5344CB8AC3E}">
        <p14:creationId xmlns:p14="http://schemas.microsoft.com/office/powerpoint/2010/main" val="3026490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C0EF05-561E-4FB6-A9FD-2CDB7D661331}" type="slidenum">
              <a:rPr lang="el-GR" altLang="el-GR" sz="1400" smtClean="0">
                <a:solidFill>
                  <a:srgbClr val="3366CC"/>
                </a:solidFill>
                <a:latin typeface="Arno Pro Caption" pitchFamily="18" charset="0"/>
              </a:rPr>
              <a:pPr eaLnBrk="1" hangingPunct="1"/>
              <a:t>22</a:t>
            </a:fld>
            <a:endParaRPr lang="el-GR" altLang="el-GR" sz="1400" smtClean="0">
              <a:solidFill>
                <a:srgbClr val="3366CC"/>
              </a:solidFill>
              <a:latin typeface="Arno Pro Caption" pitchFamily="18" charset="0"/>
            </a:endParaRPr>
          </a:p>
        </p:txBody>
      </p:sp>
      <p:sp>
        <p:nvSpPr>
          <p:cNvPr id="21508" name="Rectangle 2"/>
          <p:cNvSpPr>
            <a:spLocks noGrp="1" noChangeArrowheads="1"/>
          </p:cNvSpPr>
          <p:nvPr>
            <p:ph type="title"/>
          </p:nvPr>
        </p:nvSpPr>
        <p:spPr/>
        <p:txBody>
          <a:bodyPr/>
          <a:lstStyle/>
          <a:p>
            <a:pPr eaLnBrk="1" hangingPunct="1"/>
            <a:r>
              <a:rPr lang="el-GR" altLang="el-GR" dirty="0" smtClean="0"/>
              <a:t>Αλγόριθμοι + Δομές Δεδομένων</a:t>
            </a:r>
            <a:endParaRPr lang="en-US" altLang="el-GR" dirty="0" smtClean="0"/>
          </a:p>
        </p:txBody>
      </p:sp>
      <p:sp>
        <p:nvSpPr>
          <p:cNvPr id="21509" name="Text Box 3"/>
          <p:cNvSpPr txBox="1">
            <a:spLocks noChangeArrowheads="1"/>
          </p:cNvSpPr>
          <p:nvPr/>
        </p:nvSpPr>
        <p:spPr bwMode="auto">
          <a:xfrm>
            <a:off x="179388" y="1268413"/>
            <a:ext cx="4392612" cy="830262"/>
          </a:xfrm>
          <a:prstGeom prst="rect">
            <a:avLst/>
          </a:prstGeom>
          <a:solidFill>
            <a:schemeClr val="accent5">
              <a:lumMod val="60000"/>
              <a:lumOff val="40000"/>
            </a:schemeClr>
          </a:solid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l-GR" altLang="el-GR" b="1" dirty="0">
                <a:latin typeface="Arno Pro Caption" pitchFamily="18" charset="0"/>
              </a:rPr>
              <a:t>Στόχοι των δομών δεδομένων και της σχεδίασης αλγορίθμων</a:t>
            </a:r>
            <a:endParaRPr lang="en-GB" altLang="el-GR" b="1" dirty="0">
              <a:latin typeface="Arno Pro Caption" pitchFamily="18" charset="0"/>
            </a:endParaRPr>
          </a:p>
        </p:txBody>
      </p:sp>
      <p:sp>
        <p:nvSpPr>
          <p:cNvPr id="21510" name="Text Box 4"/>
          <p:cNvSpPr txBox="1">
            <a:spLocks noChangeArrowheads="1"/>
          </p:cNvSpPr>
          <p:nvPr/>
        </p:nvSpPr>
        <p:spPr bwMode="auto">
          <a:xfrm>
            <a:off x="5257800" y="1447800"/>
            <a:ext cx="3352800" cy="461963"/>
          </a:xfrm>
          <a:prstGeom prst="rect">
            <a:avLst/>
          </a:prstGeom>
          <a:solidFill>
            <a:srgbClr val="FFFF00"/>
          </a:solid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l-GR" altLang="el-GR" b="1" dirty="0">
                <a:latin typeface="Arno Pro Caption" pitchFamily="18" charset="0"/>
              </a:rPr>
              <a:t>Στόχοι της υλοποίησης</a:t>
            </a:r>
            <a:endParaRPr lang="en-GB" altLang="el-GR" b="1" dirty="0">
              <a:latin typeface="Arno Pro Caption" pitchFamily="18" charset="0"/>
            </a:endParaRPr>
          </a:p>
        </p:txBody>
      </p:sp>
      <p:grpSp>
        <p:nvGrpSpPr>
          <p:cNvPr id="21511" name="Group 5"/>
          <p:cNvGrpSpPr>
            <a:grpSpLocks/>
          </p:cNvGrpSpPr>
          <p:nvPr/>
        </p:nvGrpSpPr>
        <p:grpSpPr bwMode="auto">
          <a:xfrm>
            <a:off x="446286" y="2153418"/>
            <a:ext cx="2133600" cy="2278063"/>
            <a:chOff x="720" y="1632"/>
            <a:chExt cx="1344" cy="1435"/>
          </a:xfrm>
        </p:grpSpPr>
        <p:pic>
          <p:nvPicPr>
            <p:cNvPr id="21522" name="Picture 6" descr="j01882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 y="1920"/>
              <a:ext cx="718"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Text Box 7"/>
            <p:cNvSpPr txBox="1">
              <a:spLocks noChangeArrowheads="1"/>
            </p:cNvSpPr>
            <p:nvPr/>
          </p:nvSpPr>
          <p:spPr bwMode="auto">
            <a:xfrm>
              <a:off x="720" y="1632"/>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l-GR" altLang="el-GR" b="1">
                  <a:solidFill>
                    <a:srgbClr val="FF0000"/>
                  </a:solidFill>
                  <a:latin typeface="Arno Pro Caption" pitchFamily="18" charset="0"/>
                </a:rPr>
                <a:t>ορθότητα</a:t>
              </a:r>
              <a:endParaRPr lang="en-GB" altLang="el-GR" b="1">
                <a:solidFill>
                  <a:srgbClr val="FF0000"/>
                </a:solidFill>
                <a:latin typeface="Arno Pro Caption" pitchFamily="18" charset="0"/>
              </a:endParaRPr>
            </a:p>
          </p:txBody>
        </p:sp>
      </p:grpSp>
      <p:sp>
        <p:nvSpPr>
          <p:cNvPr id="21512" name="Picture 9" descr="j0230338"/>
          <p:cNvSpPr>
            <a:spLocks noChangeAspect="1" noChangeArrowheads="1"/>
          </p:cNvSpPr>
          <p:nvPr/>
        </p:nvSpPr>
        <p:spPr bwMode="auto">
          <a:xfrm>
            <a:off x="2555875" y="3822700"/>
            <a:ext cx="16192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1513" name="Text Box 10"/>
          <p:cNvSpPr txBox="1">
            <a:spLocks noChangeArrowheads="1"/>
          </p:cNvSpPr>
          <p:nvPr/>
        </p:nvSpPr>
        <p:spPr bwMode="auto">
          <a:xfrm>
            <a:off x="2243700" y="2943125"/>
            <a:ext cx="24487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l-GR" altLang="el-GR" sz="2000" b="1" dirty="0">
                <a:solidFill>
                  <a:srgbClr val="FF0000"/>
                </a:solidFill>
                <a:latin typeface="Arno Pro Caption" pitchFamily="18" charset="0"/>
              </a:rPr>
              <a:t>αποτελεσματικότητα</a:t>
            </a:r>
            <a:endParaRPr lang="en-GB" altLang="el-GR" sz="2000" b="1" dirty="0">
              <a:solidFill>
                <a:srgbClr val="FF0000"/>
              </a:solidFill>
              <a:latin typeface="Arno Pro Caption" pitchFamily="18" charset="0"/>
            </a:endParaRPr>
          </a:p>
        </p:txBody>
      </p:sp>
      <p:grpSp>
        <p:nvGrpSpPr>
          <p:cNvPr id="21514" name="Group 11"/>
          <p:cNvGrpSpPr>
            <a:grpSpLocks/>
          </p:cNvGrpSpPr>
          <p:nvPr/>
        </p:nvGrpSpPr>
        <p:grpSpPr bwMode="auto">
          <a:xfrm>
            <a:off x="4876800" y="2438400"/>
            <a:ext cx="1828800" cy="1828800"/>
            <a:chOff x="3312" y="1536"/>
            <a:chExt cx="1152" cy="1152"/>
          </a:xfrm>
        </p:grpSpPr>
        <p:pic>
          <p:nvPicPr>
            <p:cNvPr id="21520" name="Picture 12" descr="na0081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 y="1824"/>
              <a:ext cx="80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Text Box 13"/>
            <p:cNvSpPr txBox="1">
              <a:spLocks noChangeArrowheads="1"/>
            </p:cNvSpPr>
            <p:nvPr/>
          </p:nvSpPr>
          <p:spPr bwMode="auto">
            <a:xfrm>
              <a:off x="3312" y="1536"/>
              <a:ext cx="11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l-GR" altLang="el-GR" sz="2000" b="1">
                  <a:solidFill>
                    <a:srgbClr val="3333CC"/>
                  </a:solidFill>
                  <a:latin typeface="Arno Pro Caption" pitchFamily="18" charset="0"/>
                </a:rPr>
                <a:t>ανθεκτικότητα</a:t>
              </a:r>
              <a:endParaRPr lang="en-GB" altLang="el-GR" sz="2000" b="1">
                <a:solidFill>
                  <a:srgbClr val="3333CC"/>
                </a:solidFill>
                <a:latin typeface="Arno Pro Caption" pitchFamily="18" charset="0"/>
              </a:endParaRPr>
            </a:p>
          </p:txBody>
        </p:sp>
      </p:grpSp>
      <p:grpSp>
        <p:nvGrpSpPr>
          <p:cNvPr id="21515" name="Group 14"/>
          <p:cNvGrpSpPr>
            <a:grpSpLocks/>
          </p:cNvGrpSpPr>
          <p:nvPr/>
        </p:nvGrpSpPr>
        <p:grpSpPr bwMode="auto">
          <a:xfrm>
            <a:off x="6516688" y="2819400"/>
            <a:ext cx="2303462" cy="1905000"/>
            <a:chOff x="4368" y="1584"/>
            <a:chExt cx="1152" cy="1200"/>
          </a:xfrm>
        </p:grpSpPr>
        <p:pic>
          <p:nvPicPr>
            <p:cNvPr id="21518" name="Picture 15" descr="hh0051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6" y="1920"/>
              <a:ext cx="675"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ext Box 16"/>
            <p:cNvSpPr txBox="1">
              <a:spLocks noChangeArrowheads="1"/>
            </p:cNvSpPr>
            <p:nvPr/>
          </p:nvSpPr>
          <p:spPr bwMode="auto">
            <a:xfrm>
              <a:off x="4368" y="1584"/>
              <a:ext cx="115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l-GR" altLang="el-GR" sz="1800" b="1" dirty="0">
                  <a:solidFill>
                    <a:schemeClr val="accent1">
                      <a:lumMod val="75000"/>
                    </a:schemeClr>
                  </a:solidFill>
                  <a:latin typeface="Arno Pro Caption" pitchFamily="18" charset="0"/>
                </a:rPr>
                <a:t>προσαρμοστικότητα</a:t>
              </a:r>
              <a:endParaRPr lang="en-GB" altLang="el-GR" sz="1800" b="1" dirty="0">
                <a:solidFill>
                  <a:schemeClr val="accent1">
                    <a:lumMod val="75000"/>
                  </a:schemeClr>
                </a:solidFill>
                <a:latin typeface="Arno Pro Caption" pitchFamily="18" charset="0"/>
              </a:endParaRPr>
            </a:p>
          </p:txBody>
        </p:sp>
      </p:grpSp>
      <p:pic>
        <p:nvPicPr>
          <p:cNvPr id="21516" name="Picture 18" descr="j025089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1675" y="4606925"/>
            <a:ext cx="16351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 Box 19"/>
          <p:cNvSpPr txBox="1">
            <a:spLocks noChangeArrowheads="1"/>
          </p:cNvSpPr>
          <p:nvPr/>
        </p:nvSpPr>
        <p:spPr bwMode="auto">
          <a:xfrm>
            <a:off x="5508625" y="4292600"/>
            <a:ext cx="2181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l-GR" altLang="el-GR" sz="1800" b="1">
                <a:solidFill>
                  <a:srgbClr val="FF0000"/>
                </a:solidFill>
                <a:latin typeface="Arno Pro Caption" pitchFamily="18" charset="0"/>
              </a:rPr>
              <a:t>επαναχρησιμοποίηση</a:t>
            </a:r>
            <a:endParaRPr lang="en-GB" altLang="el-GR" sz="1800" b="1">
              <a:solidFill>
                <a:srgbClr val="FF0000"/>
              </a:solidFill>
              <a:latin typeface="Arno Pro Caption" pitchFamily="18" charset="0"/>
            </a:endParaRPr>
          </a:p>
        </p:txBody>
      </p:sp>
      <p:sp>
        <p:nvSpPr>
          <p:cNvPr id="2" name="Ορθογώνιο 1"/>
          <p:cNvSpPr/>
          <p:nvPr/>
        </p:nvSpPr>
        <p:spPr>
          <a:xfrm>
            <a:off x="304800" y="4570363"/>
            <a:ext cx="5203825" cy="1569660"/>
          </a:xfrm>
          <a:prstGeom prst="rect">
            <a:avLst/>
          </a:prstGeom>
          <a:solidFill>
            <a:schemeClr val="accent1">
              <a:lumMod val="20000"/>
              <a:lumOff val="80000"/>
            </a:schemeClr>
          </a:solidFill>
          <a:ln w="19050">
            <a:solidFill>
              <a:schemeClr val="tx1"/>
            </a:solidFill>
          </a:ln>
        </p:spPr>
        <p:txBody>
          <a:bodyPr wrap="square">
            <a:spAutoFit/>
          </a:bodyPr>
          <a:lstStyle/>
          <a:p>
            <a:pPr eaLnBrk="1" hangingPunct="1"/>
            <a:r>
              <a:rPr lang="el-GR" altLang="ko-KR" dirty="0">
                <a:latin typeface="Arno Pro Caption" panose="02020502040506020403" pitchFamily="18" charset="0"/>
              </a:rPr>
              <a:t>Ένας καλός αλγόριθμος χρησιμοποιεί τις κατάλληλες «ΔΟΜΕΣ ΔΕΔΟΜΕΝΩΝ» έτσι ώστε να διαχειριστεί </a:t>
            </a:r>
            <a:r>
              <a:rPr lang="el-GR" altLang="ko-KR" b="1" dirty="0">
                <a:solidFill>
                  <a:srgbClr val="FF0000"/>
                </a:solidFill>
                <a:latin typeface="Arno Pro Caption" panose="02020502040506020403" pitchFamily="18" charset="0"/>
              </a:rPr>
              <a:t>αποτελεσματικά</a:t>
            </a:r>
            <a:r>
              <a:rPr lang="el-GR" altLang="ko-KR" dirty="0">
                <a:latin typeface="Arno Pro Caption" panose="02020502040506020403" pitchFamily="18" charset="0"/>
              </a:rPr>
              <a:t> τα δεδομένα εισόδου του προβλήματος</a:t>
            </a:r>
            <a:r>
              <a:rPr lang="en-US" altLang="ko-KR" dirty="0">
                <a:latin typeface="Arno Pro Caption" panose="02020502040506020403" pitchFamily="18" charset="0"/>
                <a:ea typeface="굴림" pitchFamily="34" charset="-127"/>
              </a:rPr>
              <a:t>.</a:t>
            </a:r>
            <a:endParaRPr lang="el-GR" altLang="ko-KR" dirty="0">
              <a:latin typeface="Arno Pro Caption" panose="02020502040506020403" pitchFamily="18" charset="0"/>
            </a:endParaRPr>
          </a:p>
        </p:txBody>
      </p:sp>
    </p:spTree>
    <p:extLst>
      <p:ext uri="{BB962C8B-B14F-4D97-AF65-F5344CB8AC3E}">
        <p14:creationId xmlns:p14="http://schemas.microsoft.com/office/powerpoint/2010/main" val="2996287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2087D5-5E3E-42BF-AECD-9FFF96AE974A}" type="slidenum">
              <a:rPr lang="el-GR" altLang="el-GR" sz="1400" smtClean="0">
                <a:solidFill>
                  <a:srgbClr val="3366CC"/>
                </a:solidFill>
                <a:latin typeface="Arno Pro Caption" pitchFamily="18" charset="0"/>
              </a:rPr>
              <a:pPr eaLnBrk="1" hangingPunct="1"/>
              <a:t>23</a:t>
            </a:fld>
            <a:endParaRPr lang="el-GR" altLang="el-GR" sz="1400" smtClean="0">
              <a:solidFill>
                <a:srgbClr val="3366CC"/>
              </a:solidFill>
              <a:latin typeface="Arno Pro Caption" pitchFamily="18" charset="0"/>
            </a:endParaRPr>
          </a:p>
        </p:txBody>
      </p:sp>
      <p:sp>
        <p:nvSpPr>
          <p:cNvPr id="33796" name="Rectangle 2"/>
          <p:cNvSpPr>
            <a:spLocks noGrp="1" noChangeArrowheads="1"/>
          </p:cNvSpPr>
          <p:nvPr>
            <p:ph type="title"/>
          </p:nvPr>
        </p:nvSpPr>
        <p:spPr>
          <a:xfrm>
            <a:off x="304800" y="304800"/>
            <a:ext cx="8458200" cy="609600"/>
          </a:xfrm>
        </p:spPr>
        <p:txBody>
          <a:bodyPr/>
          <a:lstStyle/>
          <a:p>
            <a:pPr eaLnBrk="1" hangingPunct="1"/>
            <a:r>
              <a:rPr lang="el-GR" altLang="el-GR" sz="3600" dirty="0" smtClean="0"/>
              <a:t>Αλγόριθμοι</a:t>
            </a:r>
            <a:endParaRPr lang="en-GB" altLang="el-GR" sz="3600" dirty="0" smtClean="0"/>
          </a:p>
        </p:txBody>
      </p:sp>
      <p:sp>
        <p:nvSpPr>
          <p:cNvPr id="33797" name="Rectangle 3"/>
          <p:cNvSpPr>
            <a:spLocks noGrp="1" noChangeArrowheads="1"/>
          </p:cNvSpPr>
          <p:nvPr>
            <p:ph type="body" idx="1"/>
          </p:nvPr>
        </p:nvSpPr>
        <p:spPr>
          <a:xfrm>
            <a:off x="304800" y="914400"/>
            <a:ext cx="8534400" cy="5181600"/>
          </a:xfrm>
        </p:spPr>
        <p:txBody>
          <a:bodyPr/>
          <a:lstStyle/>
          <a:p>
            <a:pPr eaLnBrk="1" hangingPunct="1"/>
            <a:r>
              <a:rPr lang="el-GR" altLang="el-GR" sz="2000" dirty="0" smtClean="0"/>
              <a:t>Αλγόριθμος είναι ένα διατεταγμένο και πεπερασμένο σύνολο καθορισμένων αριθμητικών ή λογικών πράξεων ή εντολών, που όταν εφαρμόζονται σε ένα σύνολο δεδομένων εισόδου ενός συγκεκριμένου και καλώς προσδιορισμένου προβλήματος παράγουν μια λύση σε πεπερασμένο χρόνο. Κάθε λύση προσδιορίζεται από ένα σύνολο αποτελεσμάτων που λέγονται δεδομένα εξόδου.</a:t>
            </a:r>
            <a:endParaRPr lang="en-US" altLang="el-GR" sz="2000" dirty="0" smtClean="0"/>
          </a:p>
          <a:p>
            <a:r>
              <a:rPr lang="en-US" altLang="el-GR" sz="2000" dirty="0">
                <a:cs typeface="Times New Roman" panose="02020603050405020304" pitchFamily="18" charset="0"/>
              </a:rPr>
              <a:t>A </a:t>
            </a:r>
            <a:r>
              <a:rPr lang="en-US" altLang="el-GR" sz="2000" u="sng" dirty="0">
                <a:cs typeface="Times New Roman" panose="02020603050405020304" pitchFamily="18" charset="0"/>
              </a:rPr>
              <a:t>finite</a:t>
            </a:r>
            <a:r>
              <a:rPr lang="en-US" altLang="el-GR" sz="2000" dirty="0">
                <a:cs typeface="Times New Roman" panose="02020603050405020304" pitchFamily="18" charset="0"/>
              </a:rPr>
              <a:t> set of statements that </a:t>
            </a:r>
            <a:r>
              <a:rPr lang="en-US" altLang="el-GR" sz="2000" u="sng" dirty="0">
                <a:cs typeface="Times New Roman" panose="02020603050405020304" pitchFamily="18" charset="0"/>
              </a:rPr>
              <a:t>guarantees</a:t>
            </a:r>
            <a:r>
              <a:rPr lang="en-US" altLang="el-GR" sz="2000" dirty="0">
                <a:cs typeface="Times New Roman" panose="02020603050405020304" pitchFamily="18" charset="0"/>
              </a:rPr>
              <a:t> an </a:t>
            </a:r>
            <a:r>
              <a:rPr lang="en-US" altLang="el-GR" sz="2000" u="sng" dirty="0">
                <a:cs typeface="Times New Roman" panose="02020603050405020304" pitchFamily="18" charset="0"/>
              </a:rPr>
              <a:t>optimal</a:t>
            </a:r>
            <a:r>
              <a:rPr lang="en-US" altLang="el-GR" sz="2000" dirty="0">
                <a:cs typeface="Times New Roman" panose="02020603050405020304" pitchFamily="18" charset="0"/>
              </a:rPr>
              <a:t> solution in finite interval of time.</a:t>
            </a:r>
          </a:p>
          <a:p>
            <a:r>
              <a:rPr lang="en-US" sz="2000" dirty="0">
                <a:cs typeface="Arial"/>
              </a:rPr>
              <a:t>An algorithm is an effective step-by-step  method expressed as a finite list of well-defined  instructions to solve a problem. Loosely speaking, it is  the “general approach” to solve the problem which  works </a:t>
            </a:r>
            <a:r>
              <a:rPr lang="en-US" sz="2000" u="sng" dirty="0">
                <a:cs typeface="Arial"/>
              </a:rPr>
              <a:t>for any instance </a:t>
            </a:r>
            <a:r>
              <a:rPr lang="en-US" sz="2000" dirty="0">
                <a:cs typeface="Arial"/>
              </a:rPr>
              <a:t>of the problem</a:t>
            </a:r>
            <a:r>
              <a:rPr lang="en-US" sz="2000" dirty="0" smtClean="0">
                <a:cs typeface="Arial"/>
              </a:rPr>
              <a:t>.</a:t>
            </a:r>
          </a:p>
          <a:p>
            <a:pPr marL="0" indent="0" eaLnBrk="1" hangingPunct="1">
              <a:buNone/>
            </a:pPr>
            <a:r>
              <a:rPr lang="en-US" sz="2400" b="1" dirty="0">
                <a:solidFill>
                  <a:srgbClr val="CC3300"/>
                </a:solidFill>
              </a:rPr>
              <a:t>Good Algorithms?</a:t>
            </a:r>
            <a:endParaRPr lang="el-GR" sz="2400" b="1" dirty="0">
              <a:solidFill>
                <a:srgbClr val="CC3300"/>
              </a:solidFill>
            </a:endParaRPr>
          </a:p>
          <a:p>
            <a:pPr eaLnBrk="1" hangingPunct="1"/>
            <a:r>
              <a:rPr lang="en-US" altLang="el-GR" sz="2000" dirty="0">
                <a:cs typeface="Times New Roman" panose="02020603050405020304" pitchFamily="18" charset="0"/>
              </a:rPr>
              <a:t>Run in less time</a:t>
            </a:r>
          </a:p>
          <a:p>
            <a:pPr eaLnBrk="1" hangingPunct="1"/>
            <a:r>
              <a:rPr lang="en-US" altLang="el-GR" sz="2000" dirty="0">
                <a:cs typeface="Times New Roman" panose="02020603050405020304" pitchFamily="18" charset="0"/>
              </a:rPr>
              <a:t>Consume less memory</a:t>
            </a:r>
          </a:p>
          <a:p>
            <a:pPr eaLnBrk="1" hangingPunct="1">
              <a:buFont typeface="Wingdings" panose="05000000000000000000" pitchFamily="2" charset="2"/>
              <a:buNone/>
            </a:pPr>
            <a:r>
              <a:rPr lang="en-US" altLang="el-GR" sz="2000" dirty="0">
                <a:cs typeface="Times New Roman" panose="02020603050405020304" pitchFamily="18" charset="0"/>
              </a:rPr>
              <a:t>	Computational resources (</a:t>
            </a:r>
            <a:r>
              <a:rPr lang="en-US" altLang="el-GR" sz="2000" dirty="0">
                <a:solidFill>
                  <a:srgbClr val="CC3300"/>
                </a:solidFill>
                <a:cs typeface="Times New Roman" panose="02020603050405020304" pitchFamily="18" charset="0"/>
              </a:rPr>
              <a:t>time complexity</a:t>
            </a:r>
            <a:r>
              <a:rPr lang="en-US" altLang="el-GR" sz="2000" dirty="0">
                <a:cs typeface="Times New Roman" panose="02020603050405020304" pitchFamily="18" charset="0"/>
              </a:rPr>
              <a:t>) is usually more important!!!</a:t>
            </a:r>
          </a:p>
          <a:p>
            <a:endParaRPr lang="en-US" sz="2000" dirty="0">
              <a:cs typeface="Arial"/>
            </a:endParaRPr>
          </a:p>
          <a:p>
            <a:pPr eaLnBrk="1" hangingPunct="1"/>
            <a:endParaRPr lang="el-GR" altLang="el-GR" sz="2000" dirty="0" smtClean="0"/>
          </a:p>
        </p:txBody>
      </p:sp>
    </p:spTree>
    <p:extLst>
      <p:ext uri="{BB962C8B-B14F-4D97-AF65-F5344CB8AC3E}">
        <p14:creationId xmlns:p14="http://schemas.microsoft.com/office/powerpoint/2010/main" val="1604458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9D5FDA-3B80-452D-93F3-59CABF537FDF}" type="slidenum">
              <a:rPr lang="el-GR" altLang="el-GR" sz="1400" smtClean="0">
                <a:solidFill>
                  <a:srgbClr val="3366CC"/>
                </a:solidFill>
                <a:latin typeface="Arno Pro Caption" pitchFamily="18" charset="0"/>
              </a:rPr>
              <a:pPr eaLnBrk="1" hangingPunct="1"/>
              <a:t>24</a:t>
            </a:fld>
            <a:endParaRPr lang="el-GR" altLang="el-GR" sz="1400" smtClean="0">
              <a:solidFill>
                <a:srgbClr val="3366CC"/>
              </a:solidFill>
              <a:latin typeface="Arno Pro Caption" pitchFamily="18" charset="0"/>
            </a:endParaRPr>
          </a:p>
        </p:txBody>
      </p:sp>
      <p:sp>
        <p:nvSpPr>
          <p:cNvPr id="51204" name="Rectangle 2"/>
          <p:cNvSpPr>
            <a:spLocks noGrp="1" noChangeArrowheads="1"/>
          </p:cNvSpPr>
          <p:nvPr>
            <p:ph type="title"/>
          </p:nvPr>
        </p:nvSpPr>
        <p:spPr/>
        <p:txBody>
          <a:bodyPr/>
          <a:lstStyle/>
          <a:p>
            <a:pPr eaLnBrk="1" hangingPunct="1"/>
            <a:r>
              <a:rPr lang="el-GR" altLang="el-GR" smtClean="0"/>
              <a:t>Η αλγοριθμική γλώσσα</a:t>
            </a:r>
            <a:endParaRPr lang="en-GB" altLang="el-GR" smtClean="0"/>
          </a:p>
        </p:txBody>
      </p:sp>
      <p:sp>
        <p:nvSpPr>
          <p:cNvPr id="51205" name="Rectangle 3"/>
          <p:cNvSpPr>
            <a:spLocks noGrp="1" noChangeArrowheads="1"/>
          </p:cNvSpPr>
          <p:nvPr>
            <p:ph type="body" idx="1"/>
          </p:nvPr>
        </p:nvSpPr>
        <p:spPr/>
        <p:txBody>
          <a:bodyPr/>
          <a:lstStyle/>
          <a:p>
            <a:pPr eaLnBrk="1" hangingPunct="1"/>
            <a:r>
              <a:rPr lang="el-GR" altLang="el-GR" smtClean="0"/>
              <a:t>Δομικές εντολές</a:t>
            </a:r>
          </a:p>
          <a:p>
            <a:pPr lvl="1" eaLnBrk="1" hangingPunct="1"/>
            <a:r>
              <a:rPr lang="el-GR" altLang="el-GR" smtClean="0"/>
              <a:t>Ανάθεσης (εκχώρησης)</a:t>
            </a:r>
          </a:p>
          <a:p>
            <a:pPr lvl="1" eaLnBrk="1" hangingPunct="1"/>
            <a:r>
              <a:rPr lang="el-GR" altLang="el-GR" smtClean="0"/>
              <a:t>Αντιμετάθεσης</a:t>
            </a:r>
          </a:p>
          <a:p>
            <a:pPr lvl="1" eaLnBrk="1" hangingPunct="1"/>
            <a:r>
              <a:rPr lang="el-GR" altLang="el-GR" smtClean="0"/>
              <a:t>Δημιουργίας </a:t>
            </a:r>
            <a:r>
              <a:rPr lang="en-US" altLang="el-GR" smtClean="0"/>
              <a:t>block </a:t>
            </a:r>
            <a:r>
              <a:rPr lang="el-GR" altLang="el-GR" smtClean="0"/>
              <a:t>εντολών</a:t>
            </a:r>
          </a:p>
          <a:p>
            <a:pPr lvl="1" eaLnBrk="1" hangingPunct="1"/>
            <a:r>
              <a:rPr lang="el-GR" altLang="el-GR" smtClean="0"/>
              <a:t>Σειριακές δομές</a:t>
            </a:r>
          </a:p>
          <a:p>
            <a:pPr lvl="1" eaLnBrk="1" hangingPunct="1"/>
            <a:r>
              <a:rPr lang="el-GR" altLang="el-GR" smtClean="0"/>
              <a:t>Δομές επιλογής (απλή – πολλαπλή – εμφωλιασμένη)</a:t>
            </a:r>
          </a:p>
          <a:p>
            <a:pPr lvl="1" eaLnBrk="1" hangingPunct="1"/>
            <a:r>
              <a:rPr lang="el-GR" altLang="el-GR" smtClean="0"/>
              <a:t>Δομές επανάληψης</a:t>
            </a:r>
          </a:p>
          <a:p>
            <a:pPr lvl="1" eaLnBrk="1" hangingPunct="1"/>
            <a:r>
              <a:rPr lang="el-GR" altLang="el-GR" smtClean="0"/>
              <a:t>Ισοδυναμία δομών επανάληψης</a:t>
            </a:r>
          </a:p>
          <a:p>
            <a:pPr lvl="1" eaLnBrk="1" hangingPunct="1"/>
            <a:r>
              <a:rPr lang="el-GR" altLang="el-GR" smtClean="0"/>
              <a:t>Συναρτήσεις – κλήση συνάρτησης</a:t>
            </a:r>
          </a:p>
        </p:txBody>
      </p:sp>
    </p:spTree>
    <p:extLst>
      <p:ext uri="{BB962C8B-B14F-4D97-AF65-F5344CB8AC3E}">
        <p14:creationId xmlns:p14="http://schemas.microsoft.com/office/powerpoint/2010/main" val="1156055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8950" y="461589"/>
            <a:ext cx="4629150" cy="697230"/>
          </a:xfrm>
          <a:prstGeom prst="rect">
            <a:avLst/>
          </a:prstGeom>
        </p:spPr>
        <p:txBody>
          <a:bodyPr vert="horz" wrap="square" lIns="0" tIns="13335" rIns="0" bIns="0" rtlCol="0">
            <a:spAutoFit/>
          </a:bodyPr>
          <a:lstStyle/>
          <a:p>
            <a:pPr marL="12700">
              <a:lnSpc>
                <a:spcPct val="100000"/>
              </a:lnSpc>
              <a:spcBef>
                <a:spcPts val="105"/>
              </a:spcBef>
            </a:pPr>
            <a:r>
              <a:rPr sz="4400" b="1" spc="-155" dirty="0">
                <a:cs typeface="Times New Roman"/>
              </a:rPr>
              <a:t>Types </a:t>
            </a:r>
            <a:r>
              <a:rPr sz="4400" b="1" spc="45" dirty="0">
                <a:cs typeface="Times New Roman"/>
              </a:rPr>
              <a:t>of</a:t>
            </a:r>
            <a:r>
              <a:rPr sz="4400" b="1" spc="-125" dirty="0">
                <a:cs typeface="Times New Roman"/>
              </a:rPr>
              <a:t> </a:t>
            </a:r>
            <a:r>
              <a:rPr sz="4400" b="1" spc="-130" dirty="0">
                <a:cs typeface="Times New Roman"/>
              </a:rPr>
              <a:t>Algorithms</a:t>
            </a:r>
            <a:endParaRPr sz="4400" dirty="0">
              <a:cs typeface="Times New Roman"/>
            </a:endParaRPr>
          </a:p>
        </p:txBody>
      </p:sp>
      <p:sp>
        <p:nvSpPr>
          <p:cNvPr id="3" name="object 3"/>
          <p:cNvSpPr/>
          <p:nvPr/>
        </p:nvSpPr>
        <p:spPr>
          <a:xfrm>
            <a:off x="766886" y="1588262"/>
            <a:ext cx="4936063" cy="4549787"/>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290825" y="2279392"/>
            <a:ext cx="1217279" cy="289182"/>
          </a:xfrm>
          <a:prstGeom prst="rect">
            <a:avLst/>
          </a:prstGeom>
        </p:spPr>
        <p:txBody>
          <a:bodyPr vert="horz" wrap="square" lIns="0" tIns="12065" rIns="0" bIns="0" rtlCol="0">
            <a:spAutoFit/>
          </a:bodyPr>
          <a:lstStyle/>
          <a:p>
            <a:pPr marL="12700">
              <a:lnSpc>
                <a:spcPct val="100000"/>
              </a:lnSpc>
              <a:spcBef>
                <a:spcPts val="95"/>
              </a:spcBef>
            </a:pPr>
            <a:r>
              <a:rPr sz="1800" spc="-50" dirty="0">
                <a:solidFill>
                  <a:srgbClr val="FFFF00"/>
                </a:solidFill>
                <a:latin typeface="Arno Pro Caption" panose="02020502040506020403" pitchFamily="18" charset="0"/>
                <a:cs typeface="Arial"/>
              </a:rPr>
              <a:t>Deterministic</a:t>
            </a:r>
            <a:endParaRPr sz="1800" dirty="0">
              <a:solidFill>
                <a:srgbClr val="FFFF00"/>
              </a:solidFill>
              <a:latin typeface="Arno Pro Caption" panose="02020502040506020403" pitchFamily="18" charset="0"/>
              <a:cs typeface="Arial"/>
            </a:endParaRPr>
          </a:p>
        </p:txBody>
      </p:sp>
      <p:sp>
        <p:nvSpPr>
          <p:cNvPr id="5" name="object 5"/>
          <p:cNvSpPr txBox="1"/>
          <p:nvPr/>
        </p:nvSpPr>
        <p:spPr>
          <a:xfrm>
            <a:off x="5845560" y="2037711"/>
            <a:ext cx="2336165" cy="1358705"/>
          </a:xfrm>
          <a:prstGeom prst="rect">
            <a:avLst/>
          </a:prstGeom>
        </p:spPr>
        <p:txBody>
          <a:bodyPr vert="horz" wrap="square" lIns="0" tIns="37465" rIns="0" bIns="0" rtlCol="0">
            <a:spAutoFit/>
          </a:bodyPr>
          <a:lstStyle/>
          <a:p>
            <a:pPr marL="184785" marR="23495" indent="-172720">
              <a:lnSpc>
                <a:spcPts val="1750"/>
              </a:lnSpc>
              <a:spcBef>
                <a:spcPts val="295"/>
              </a:spcBef>
              <a:buChar char="•"/>
              <a:tabLst>
                <a:tab pos="185420" algn="l"/>
              </a:tabLst>
            </a:pPr>
            <a:r>
              <a:rPr sz="2000" spc="-160" dirty="0">
                <a:latin typeface="Arno Pro Caption" panose="02020502040506020403" pitchFamily="18" charset="0"/>
                <a:cs typeface="Arial"/>
              </a:rPr>
              <a:t>Same </a:t>
            </a:r>
            <a:r>
              <a:rPr sz="2000" spc="-70" dirty="0">
                <a:latin typeface="Arno Pro Caption" panose="02020502040506020403" pitchFamily="18" charset="0"/>
                <a:cs typeface="Arial"/>
              </a:rPr>
              <a:t>set </a:t>
            </a:r>
            <a:r>
              <a:rPr sz="2000" spc="-10" dirty="0">
                <a:latin typeface="Arno Pro Caption" panose="02020502040506020403" pitchFamily="18" charset="0"/>
                <a:cs typeface="Arial"/>
              </a:rPr>
              <a:t>of </a:t>
            </a:r>
            <a:r>
              <a:rPr sz="2000" spc="-40" dirty="0">
                <a:latin typeface="Arno Pro Caption" panose="02020502040506020403" pitchFamily="18" charset="0"/>
                <a:cs typeface="Arial"/>
              </a:rPr>
              <a:t>inputs</a:t>
            </a:r>
            <a:r>
              <a:rPr sz="2000" spc="-130" dirty="0">
                <a:latin typeface="Arno Pro Caption" panose="02020502040506020403" pitchFamily="18" charset="0"/>
                <a:cs typeface="Arial"/>
              </a:rPr>
              <a:t> </a:t>
            </a:r>
            <a:r>
              <a:rPr sz="2000" spc="-50" dirty="0">
                <a:latin typeface="Arno Pro Caption" panose="02020502040506020403" pitchFamily="18" charset="0"/>
                <a:cs typeface="Arial"/>
              </a:rPr>
              <a:t>render  </a:t>
            </a:r>
            <a:r>
              <a:rPr sz="2000" spc="-120" dirty="0">
                <a:latin typeface="Arno Pro Caption" panose="02020502040506020403" pitchFamily="18" charset="0"/>
                <a:cs typeface="Arial"/>
              </a:rPr>
              <a:t>same </a:t>
            </a:r>
            <a:r>
              <a:rPr sz="2000" spc="-95" dirty="0">
                <a:latin typeface="Arno Pro Caption" panose="02020502040506020403" pitchFamily="18" charset="0"/>
                <a:cs typeface="Arial"/>
              </a:rPr>
              <a:t>sets </a:t>
            </a:r>
            <a:r>
              <a:rPr sz="2000" spc="-10" dirty="0">
                <a:latin typeface="Arno Pro Caption" panose="02020502040506020403" pitchFamily="18" charset="0"/>
                <a:cs typeface="Arial"/>
              </a:rPr>
              <a:t>of</a:t>
            </a:r>
            <a:r>
              <a:rPr sz="2000" spc="-50" dirty="0">
                <a:latin typeface="Arno Pro Caption" panose="02020502040506020403" pitchFamily="18" charset="0"/>
                <a:cs typeface="Arial"/>
              </a:rPr>
              <a:t> </a:t>
            </a:r>
            <a:r>
              <a:rPr sz="2000" spc="-35" dirty="0">
                <a:latin typeface="Arno Pro Caption" panose="02020502040506020403" pitchFamily="18" charset="0"/>
                <a:cs typeface="Arial"/>
              </a:rPr>
              <a:t>outputs.</a:t>
            </a:r>
            <a:endParaRPr sz="2000" dirty="0">
              <a:latin typeface="Arno Pro Caption" panose="02020502040506020403" pitchFamily="18" charset="0"/>
              <a:cs typeface="Arial"/>
            </a:endParaRPr>
          </a:p>
          <a:p>
            <a:pPr marL="184785" indent="-172720">
              <a:lnSpc>
                <a:spcPct val="100000"/>
              </a:lnSpc>
              <a:spcBef>
                <a:spcPts val="105"/>
              </a:spcBef>
              <a:buChar char="•"/>
              <a:tabLst>
                <a:tab pos="185420" algn="l"/>
              </a:tabLst>
            </a:pPr>
            <a:r>
              <a:rPr sz="2000" spc="-45" dirty="0">
                <a:latin typeface="Arno Pro Caption" panose="02020502040506020403" pitchFamily="18" charset="0"/>
                <a:cs typeface="Arial"/>
              </a:rPr>
              <a:t>Probability </a:t>
            </a:r>
            <a:r>
              <a:rPr sz="2000" spc="-10" dirty="0">
                <a:latin typeface="Arno Pro Caption" panose="02020502040506020403" pitchFamily="18" charset="0"/>
                <a:cs typeface="Arial"/>
              </a:rPr>
              <a:t>of </a:t>
            </a:r>
            <a:r>
              <a:rPr sz="2000" spc="-140" dirty="0">
                <a:latin typeface="Arno Pro Caption" panose="02020502040506020403" pitchFamily="18" charset="0"/>
                <a:cs typeface="Arial"/>
              </a:rPr>
              <a:t>success </a:t>
            </a:r>
            <a:r>
              <a:rPr sz="2000" spc="-85" dirty="0">
                <a:latin typeface="Arno Pro Caption" panose="02020502040506020403" pitchFamily="18" charset="0"/>
                <a:cs typeface="Arial"/>
              </a:rPr>
              <a:t>is</a:t>
            </a:r>
            <a:r>
              <a:rPr sz="2000" spc="-195" dirty="0">
                <a:latin typeface="Arno Pro Caption" panose="02020502040506020403" pitchFamily="18" charset="0"/>
                <a:cs typeface="Arial"/>
              </a:rPr>
              <a:t> </a:t>
            </a:r>
            <a:r>
              <a:rPr sz="2000" spc="-70" dirty="0">
                <a:latin typeface="Arno Pro Caption" panose="02020502040506020403" pitchFamily="18" charset="0"/>
                <a:cs typeface="Arial"/>
              </a:rPr>
              <a:t>1.</a:t>
            </a:r>
            <a:endParaRPr sz="2000" dirty="0">
              <a:latin typeface="Arno Pro Caption" panose="02020502040506020403" pitchFamily="18" charset="0"/>
              <a:cs typeface="Arial"/>
            </a:endParaRPr>
          </a:p>
        </p:txBody>
      </p:sp>
      <p:sp>
        <p:nvSpPr>
          <p:cNvPr id="6" name="object 6"/>
          <p:cNvSpPr txBox="1"/>
          <p:nvPr/>
        </p:nvSpPr>
        <p:spPr>
          <a:xfrm>
            <a:off x="4331972" y="5132957"/>
            <a:ext cx="1176131" cy="289182"/>
          </a:xfrm>
          <a:prstGeom prst="rect">
            <a:avLst/>
          </a:prstGeom>
        </p:spPr>
        <p:txBody>
          <a:bodyPr vert="horz" wrap="square" lIns="0" tIns="12065" rIns="0" bIns="0" rtlCol="0">
            <a:spAutoFit/>
          </a:bodyPr>
          <a:lstStyle/>
          <a:p>
            <a:pPr marL="12700">
              <a:lnSpc>
                <a:spcPct val="100000"/>
              </a:lnSpc>
              <a:spcBef>
                <a:spcPts val="95"/>
              </a:spcBef>
            </a:pPr>
            <a:r>
              <a:rPr sz="1800" spc="-100" dirty="0">
                <a:solidFill>
                  <a:srgbClr val="FFFFFF"/>
                </a:solidFill>
                <a:latin typeface="Arno Pro Caption" panose="02020502040506020403" pitchFamily="18" charset="0"/>
                <a:cs typeface="Arial"/>
              </a:rPr>
              <a:t>Randomized</a:t>
            </a:r>
            <a:endParaRPr sz="1800" dirty="0">
              <a:latin typeface="Arno Pro Caption" panose="02020502040506020403" pitchFamily="18" charset="0"/>
              <a:cs typeface="Arial"/>
            </a:endParaRPr>
          </a:p>
        </p:txBody>
      </p:sp>
      <p:sp>
        <p:nvSpPr>
          <p:cNvPr id="7" name="object 7"/>
          <p:cNvSpPr txBox="1"/>
          <p:nvPr/>
        </p:nvSpPr>
        <p:spPr>
          <a:xfrm>
            <a:off x="5845560" y="4537708"/>
            <a:ext cx="2492375" cy="1730602"/>
          </a:xfrm>
          <a:prstGeom prst="rect">
            <a:avLst/>
          </a:prstGeom>
        </p:spPr>
        <p:txBody>
          <a:bodyPr vert="horz" wrap="square" lIns="0" tIns="37465" rIns="0" bIns="0" rtlCol="0">
            <a:spAutoFit/>
          </a:bodyPr>
          <a:lstStyle/>
          <a:p>
            <a:pPr marL="184785" marR="127635" indent="-172720">
              <a:lnSpc>
                <a:spcPts val="1750"/>
              </a:lnSpc>
              <a:spcBef>
                <a:spcPts val="295"/>
              </a:spcBef>
              <a:buChar char="•"/>
              <a:tabLst>
                <a:tab pos="185420" algn="l"/>
              </a:tabLst>
            </a:pPr>
            <a:r>
              <a:rPr sz="2000" spc="-150" dirty="0">
                <a:latin typeface="Arno Pro Caption" panose="02020502040506020403" pitchFamily="18" charset="0"/>
                <a:cs typeface="Arial"/>
              </a:rPr>
              <a:t>Uses </a:t>
            </a:r>
            <a:r>
              <a:rPr sz="2000" spc="-90" dirty="0">
                <a:latin typeface="Arno Pro Caption" panose="02020502040506020403" pitchFamily="18" charset="0"/>
                <a:cs typeface="Arial"/>
              </a:rPr>
              <a:t>randomness </a:t>
            </a:r>
            <a:r>
              <a:rPr sz="2000" spc="15" dirty="0">
                <a:latin typeface="Arno Pro Caption" panose="02020502040506020403" pitchFamily="18" charset="0"/>
                <a:cs typeface="Arial"/>
              </a:rPr>
              <a:t>to </a:t>
            </a:r>
            <a:r>
              <a:rPr sz="2000" spc="-70" dirty="0">
                <a:latin typeface="Arno Pro Caption" panose="02020502040506020403" pitchFamily="18" charset="0"/>
                <a:cs typeface="Arial"/>
              </a:rPr>
              <a:t>guide  </a:t>
            </a:r>
            <a:r>
              <a:rPr sz="2000" spc="-25" dirty="0">
                <a:latin typeface="Arno Pro Caption" panose="02020502040506020403" pitchFamily="18" charset="0"/>
                <a:cs typeface="Arial"/>
              </a:rPr>
              <a:t>its</a:t>
            </a:r>
            <a:r>
              <a:rPr sz="2000" spc="-85" dirty="0">
                <a:latin typeface="Arno Pro Caption" panose="02020502040506020403" pitchFamily="18" charset="0"/>
                <a:cs typeface="Arial"/>
              </a:rPr>
              <a:t> </a:t>
            </a:r>
            <a:r>
              <a:rPr sz="2000" spc="-75" dirty="0">
                <a:latin typeface="Arno Pro Caption" panose="02020502040506020403" pitchFamily="18" charset="0"/>
                <a:cs typeface="Arial"/>
              </a:rPr>
              <a:t>behaviour.</a:t>
            </a:r>
            <a:endParaRPr sz="2000" dirty="0">
              <a:latin typeface="Arno Pro Caption" panose="02020502040506020403" pitchFamily="18" charset="0"/>
              <a:cs typeface="Arial"/>
            </a:endParaRPr>
          </a:p>
          <a:p>
            <a:pPr marL="184785" marR="5080" indent="-172720">
              <a:lnSpc>
                <a:spcPts val="1750"/>
              </a:lnSpc>
              <a:spcBef>
                <a:spcPts val="305"/>
              </a:spcBef>
              <a:buChar char="•"/>
              <a:tabLst>
                <a:tab pos="185420" algn="l"/>
              </a:tabLst>
            </a:pPr>
            <a:r>
              <a:rPr sz="2000" spc="-160" dirty="0">
                <a:latin typeface="Arno Pro Caption" panose="02020502040506020403" pitchFamily="18" charset="0"/>
                <a:cs typeface="Arial"/>
              </a:rPr>
              <a:t>Same </a:t>
            </a:r>
            <a:r>
              <a:rPr sz="2000" spc="-70" dirty="0">
                <a:latin typeface="Arno Pro Caption" panose="02020502040506020403" pitchFamily="18" charset="0"/>
                <a:cs typeface="Arial"/>
              </a:rPr>
              <a:t>set </a:t>
            </a:r>
            <a:r>
              <a:rPr sz="2000" spc="-10" dirty="0">
                <a:latin typeface="Arno Pro Caption" panose="02020502040506020403" pitchFamily="18" charset="0"/>
                <a:cs typeface="Arial"/>
              </a:rPr>
              <a:t>of </a:t>
            </a:r>
            <a:r>
              <a:rPr sz="2000" spc="-40" dirty="0">
                <a:latin typeface="Arno Pro Caption" panose="02020502040506020403" pitchFamily="18" charset="0"/>
                <a:cs typeface="Arial"/>
              </a:rPr>
              <a:t>inputs </a:t>
            </a:r>
            <a:r>
              <a:rPr sz="2000" spc="-100" dirty="0">
                <a:latin typeface="Arno Pro Caption" panose="02020502040506020403" pitchFamily="18" charset="0"/>
                <a:cs typeface="Arial"/>
              </a:rPr>
              <a:t>may</a:t>
            </a:r>
            <a:r>
              <a:rPr sz="2000" spc="-175" dirty="0">
                <a:latin typeface="Arno Pro Caption" panose="02020502040506020403" pitchFamily="18" charset="0"/>
                <a:cs typeface="Arial"/>
              </a:rPr>
              <a:t> </a:t>
            </a:r>
            <a:r>
              <a:rPr sz="2000" spc="-80" dirty="0">
                <a:latin typeface="Arno Pro Caption" panose="02020502040506020403" pitchFamily="18" charset="0"/>
                <a:cs typeface="Arial"/>
              </a:rPr>
              <a:t>give  </a:t>
            </a:r>
            <a:r>
              <a:rPr sz="2000" spc="-20" dirty="0">
                <a:latin typeface="Arno Pro Caption" panose="02020502040506020403" pitchFamily="18" charset="0"/>
                <a:cs typeface="Arial"/>
              </a:rPr>
              <a:t>different </a:t>
            </a:r>
            <a:r>
              <a:rPr sz="2000" spc="-70" dirty="0">
                <a:latin typeface="Arno Pro Caption" panose="02020502040506020403" pitchFamily="18" charset="0"/>
                <a:cs typeface="Arial"/>
              </a:rPr>
              <a:t>set </a:t>
            </a:r>
            <a:r>
              <a:rPr sz="2000" spc="-10" dirty="0">
                <a:latin typeface="Arno Pro Caption" panose="02020502040506020403" pitchFamily="18" charset="0"/>
                <a:cs typeface="Arial"/>
              </a:rPr>
              <a:t>of</a:t>
            </a:r>
            <a:r>
              <a:rPr sz="2000" spc="-190" dirty="0">
                <a:latin typeface="Arno Pro Caption" panose="02020502040506020403" pitchFamily="18" charset="0"/>
                <a:cs typeface="Arial"/>
              </a:rPr>
              <a:t> </a:t>
            </a:r>
            <a:r>
              <a:rPr sz="2000" spc="-30" dirty="0">
                <a:latin typeface="Arno Pro Caption" panose="02020502040506020403" pitchFamily="18" charset="0"/>
                <a:cs typeface="Arial"/>
              </a:rPr>
              <a:t>outputs</a:t>
            </a:r>
            <a:endParaRPr sz="2000" dirty="0">
              <a:latin typeface="Arno Pro Caption" panose="02020502040506020403" pitchFamily="18" charset="0"/>
              <a:cs typeface="Arial"/>
            </a:endParaRPr>
          </a:p>
          <a:p>
            <a:pPr marL="184785" marR="33020" indent="-172720">
              <a:lnSpc>
                <a:spcPts val="1760"/>
              </a:lnSpc>
              <a:spcBef>
                <a:spcPts val="295"/>
              </a:spcBef>
              <a:buChar char="•"/>
              <a:tabLst>
                <a:tab pos="185420" algn="l"/>
              </a:tabLst>
            </a:pPr>
            <a:r>
              <a:rPr sz="2000" spc="-45" dirty="0">
                <a:latin typeface="Arno Pro Caption" panose="02020502040506020403" pitchFamily="18" charset="0"/>
                <a:cs typeface="Arial"/>
              </a:rPr>
              <a:t>Probability </a:t>
            </a:r>
            <a:r>
              <a:rPr sz="2000" spc="-10" dirty="0">
                <a:latin typeface="Arno Pro Caption" panose="02020502040506020403" pitchFamily="18" charset="0"/>
                <a:cs typeface="Arial"/>
              </a:rPr>
              <a:t>of </a:t>
            </a:r>
            <a:r>
              <a:rPr sz="2000" spc="-140" dirty="0">
                <a:latin typeface="Arno Pro Caption" panose="02020502040506020403" pitchFamily="18" charset="0"/>
                <a:cs typeface="Arial"/>
              </a:rPr>
              <a:t>success </a:t>
            </a:r>
            <a:r>
              <a:rPr sz="2000" spc="-85" dirty="0">
                <a:latin typeface="Arno Pro Caption" panose="02020502040506020403" pitchFamily="18" charset="0"/>
                <a:cs typeface="Arial"/>
              </a:rPr>
              <a:t>is</a:t>
            </a:r>
            <a:r>
              <a:rPr sz="2000" spc="-195" dirty="0">
                <a:latin typeface="Arno Pro Caption" panose="02020502040506020403" pitchFamily="18" charset="0"/>
                <a:cs typeface="Arial"/>
              </a:rPr>
              <a:t> </a:t>
            </a:r>
            <a:r>
              <a:rPr sz="2000" spc="-10" dirty="0">
                <a:latin typeface="Arno Pro Caption" panose="02020502040506020403" pitchFamily="18" charset="0"/>
                <a:cs typeface="Arial"/>
              </a:rPr>
              <a:t>not  </a:t>
            </a:r>
            <a:r>
              <a:rPr sz="2000" spc="-15" dirty="0">
                <a:latin typeface="Arno Pro Caption" panose="02020502040506020403" pitchFamily="18" charset="0"/>
                <a:cs typeface="Arial"/>
              </a:rPr>
              <a:t>trivially</a:t>
            </a:r>
            <a:r>
              <a:rPr sz="2000" spc="-105" dirty="0">
                <a:latin typeface="Arno Pro Caption" panose="02020502040506020403" pitchFamily="18" charset="0"/>
                <a:cs typeface="Arial"/>
              </a:rPr>
              <a:t> </a:t>
            </a:r>
            <a:r>
              <a:rPr sz="2000" spc="-65" dirty="0">
                <a:latin typeface="Arno Pro Caption" panose="02020502040506020403" pitchFamily="18" charset="0"/>
                <a:cs typeface="Arial"/>
              </a:rPr>
              <a:t>1.</a:t>
            </a:r>
            <a:endParaRPr sz="2000" dirty="0">
              <a:latin typeface="Arno Pro Caption" panose="02020502040506020403" pitchFamily="18" charset="0"/>
              <a:cs typeface="Arial"/>
            </a:endParaRPr>
          </a:p>
        </p:txBody>
      </p:sp>
      <p:sp>
        <p:nvSpPr>
          <p:cNvPr id="8" name="object 8"/>
          <p:cNvSpPr txBox="1"/>
          <p:nvPr/>
        </p:nvSpPr>
        <p:spPr>
          <a:xfrm>
            <a:off x="1526795" y="3592446"/>
            <a:ext cx="1596390" cy="452120"/>
          </a:xfrm>
          <a:prstGeom prst="rect">
            <a:avLst/>
          </a:prstGeom>
        </p:spPr>
        <p:txBody>
          <a:bodyPr vert="horz" wrap="square" lIns="0" tIns="12065" rIns="0" bIns="0" rtlCol="0">
            <a:spAutoFit/>
          </a:bodyPr>
          <a:lstStyle/>
          <a:p>
            <a:pPr marL="12700">
              <a:lnSpc>
                <a:spcPct val="100000"/>
              </a:lnSpc>
              <a:spcBef>
                <a:spcPts val="95"/>
              </a:spcBef>
            </a:pPr>
            <a:r>
              <a:rPr sz="2800" spc="-120" dirty="0">
                <a:solidFill>
                  <a:srgbClr val="FFFFFF"/>
                </a:solidFill>
                <a:latin typeface="Arno Pro Caption" panose="02020502040506020403" pitchFamily="18" charset="0"/>
                <a:cs typeface="Arial"/>
              </a:rPr>
              <a:t>Al</a:t>
            </a:r>
            <a:r>
              <a:rPr sz="2800" spc="-275" dirty="0">
                <a:solidFill>
                  <a:srgbClr val="FFFFFF"/>
                </a:solidFill>
                <a:latin typeface="Arno Pro Caption" panose="02020502040506020403" pitchFamily="18" charset="0"/>
                <a:cs typeface="Arial"/>
              </a:rPr>
              <a:t>g</a:t>
            </a:r>
            <a:r>
              <a:rPr sz="2800" spc="-15" dirty="0">
                <a:solidFill>
                  <a:srgbClr val="FFFFFF"/>
                </a:solidFill>
                <a:latin typeface="Arno Pro Caption" panose="02020502040506020403" pitchFamily="18" charset="0"/>
                <a:cs typeface="Arial"/>
              </a:rPr>
              <a:t>or</a:t>
            </a:r>
            <a:r>
              <a:rPr sz="2800" spc="-5" dirty="0">
                <a:solidFill>
                  <a:srgbClr val="FFFFFF"/>
                </a:solidFill>
                <a:latin typeface="Arno Pro Caption" panose="02020502040506020403" pitchFamily="18" charset="0"/>
                <a:cs typeface="Arial"/>
              </a:rPr>
              <a:t>i</a:t>
            </a:r>
            <a:r>
              <a:rPr sz="2800" spc="145" dirty="0">
                <a:solidFill>
                  <a:srgbClr val="FFFFFF"/>
                </a:solidFill>
                <a:latin typeface="Arno Pro Caption" panose="02020502040506020403" pitchFamily="18" charset="0"/>
                <a:cs typeface="Arial"/>
              </a:rPr>
              <a:t>t</a:t>
            </a:r>
            <a:r>
              <a:rPr sz="2800" spc="-170" dirty="0">
                <a:solidFill>
                  <a:srgbClr val="FFFFFF"/>
                </a:solidFill>
                <a:latin typeface="Arno Pro Caption" panose="02020502040506020403" pitchFamily="18" charset="0"/>
                <a:cs typeface="Arial"/>
              </a:rPr>
              <a:t>hms</a:t>
            </a:r>
            <a:endParaRPr sz="2800" dirty="0">
              <a:latin typeface="Arno Pro Caption" panose="02020502040506020403" pitchFamily="18" charset="0"/>
              <a:cs typeface="Arial"/>
            </a:endParaRPr>
          </a:p>
        </p:txBody>
      </p:sp>
      <p:sp>
        <p:nvSpPr>
          <p:cNvPr id="9" name="Θέση αριθμού διαφάνειας 8"/>
          <p:cNvSpPr>
            <a:spLocks noGrp="1"/>
          </p:cNvSpPr>
          <p:nvPr>
            <p:ph type="sldNum" sz="quarter" idx="10"/>
          </p:nvPr>
        </p:nvSpPr>
        <p:spPr/>
        <p:txBody>
          <a:bodyPr/>
          <a:lstStyle/>
          <a:p>
            <a:pPr>
              <a:defRPr/>
            </a:pPr>
            <a:fld id="{040FE971-55F2-49B1-BF0D-591C70A1C146}" type="slidenum">
              <a:rPr lang="en-US" smtClean="0"/>
              <a:pPr>
                <a:defRPr/>
              </a:pPr>
              <a:t>25</a:t>
            </a:fld>
            <a:endParaRPr lang="en-US" dirty="0"/>
          </a:p>
        </p:txBody>
      </p:sp>
    </p:spTree>
    <p:extLst>
      <p:ext uri="{BB962C8B-B14F-4D97-AF65-F5344CB8AC3E}">
        <p14:creationId xmlns:p14="http://schemas.microsoft.com/office/powerpoint/2010/main" val="2861315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54D95C7-214A-4A98-9CCA-2454A3501991}" type="slidenum">
              <a:rPr lang="el-GR" altLang="el-GR" sz="1400" smtClean="0">
                <a:solidFill>
                  <a:srgbClr val="3366CC"/>
                </a:solidFill>
                <a:latin typeface="Arno Pro Caption" pitchFamily="18" charset="0"/>
              </a:rPr>
              <a:pPr eaLnBrk="1" hangingPunct="1"/>
              <a:t>26</a:t>
            </a:fld>
            <a:endParaRPr lang="el-GR" altLang="el-GR" sz="1400" smtClean="0">
              <a:solidFill>
                <a:srgbClr val="3366CC"/>
              </a:solidFill>
              <a:latin typeface="Arno Pro Caption" pitchFamily="18" charset="0"/>
            </a:endParaRPr>
          </a:p>
        </p:txBody>
      </p:sp>
      <p:sp>
        <p:nvSpPr>
          <p:cNvPr id="35844" name="Rectangle 2"/>
          <p:cNvSpPr>
            <a:spLocks noGrp="1" noChangeArrowheads="1"/>
          </p:cNvSpPr>
          <p:nvPr>
            <p:ph type="title"/>
          </p:nvPr>
        </p:nvSpPr>
        <p:spPr>
          <a:xfrm>
            <a:off x="304800" y="304800"/>
            <a:ext cx="8456613" cy="762000"/>
          </a:xfrm>
        </p:spPr>
        <p:txBody>
          <a:bodyPr/>
          <a:lstStyle/>
          <a:p>
            <a:pPr defTabSz="966788" eaLnBrk="1" hangingPunct="1"/>
            <a:r>
              <a:rPr lang="el-GR" altLang="el-GR" sz="2800" smtClean="0"/>
              <a:t>Ο ρόλος των αλγορίθμων στον σύγχρονο κόσμο</a:t>
            </a:r>
            <a:endParaRPr lang="en-US" altLang="el-GR" sz="2800" smtClean="0"/>
          </a:p>
        </p:txBody>
      </p:sp>
      <p:sp>
        <p:nvSpPr>
          <p:cNvPr id="35845" name="Rectangle 3"/>
          <p:cNvSpPr>
            <a:spLocks noGrp="1" noChangeArrowheads="1"/>
          </p:cNvSpPr>
          <p:nvPr>
            <p:ph type="body" idx="1"/>
          </p:nvPr>
        </p:nvSpPr>
        <p:spPr>
          <a:xfrm>
            <a:off x="509588" y="1492250"/>
            <a:ext cx="8059737" cy="4203700"/>
          </a:xfrm>
        </p:spPr>
        <p:txBody>
          <a:bodyPr/>
          <a:lstStyle/>
          <a:p>
            <a:pPr marL="457200" indent="-457200" defTabSz="966788" eaLnBrk="1" hangingPunct="1"/>
            <a:r>
              <a:rPr lang="en-US" altLang="el-GR" sz="2400" smtClean="0"/>
              <a:t>Enormous amount of data </a:t>
            </a:r>
          </a:p>
          <a:p>
            <a:pPr marL="803275" lvl="1" indent="-457200" defTabSz="966788" eaLnBrk="1" hangingPunct="1"/>
            <a:r>
              <a:rPr lang="en-US" altLang="el-GR" smtClean="0"/>
              <a:t>e-commerce (Amazon, Ebay)</a:t>
            </a:r>
          </a:p>
          <a:p>
            <a:pPr marL="803275" lvl="1" indent="-457200" defTabSz="966788" eaLnBrk="1" hangingPunct="1"/>
            <a:r>
              <a:rPr lang="en-US" altLang="el-GR" smtClean="0"/>
              <a:t>Network traffic (telecom billing, monitoring)</a:t>
            </a:r>
          </a:p>
          <a:p>
            <a:pPr marL="803275" lvl="1" indent="-457200" defTabSz="966788" eaLnBrk="1" hangingPunct="1"/>
            <a:r>
              <a:rPr lang="en-US" altLang="el-GR" smtClean="0"/>
              <a:t>Database transactions (Sales, inventory)</a:t>
            </a:r>
          </a:p>
          <a:p>
            <a:pPr marL="803275" lvl="1" indent="-457200" defTabSz="966788" eaLnBrk="1" hangingPunct="1"/>
            <a:r>
              <a:rPr lang="en-US" altLang="el-GR" smtClean="0"/>
              <a:t>Scientific measurements (astrophysics, geology)</a:t>
            </a:r>
          </a:p>
          <a:p>
            <a:pPr marL="803275" lvl="1" indent="-457200" defTabSz="966788" eaLnBrk="1" hangingPunct="1"/>
            <a:r>
              <a:rPr lang="en-US" altLang="el-GR" smtClean="0"/>
              <a:t>Sensor networks</a:t>
            </a:r>
            <a:endParaRPr lang="el-GR" altLang="el-GR" smtClean="0"/>
          </a:p>
          <a:p>
            <a:pPr marL="803275" lvl="1" indent="-457200" defTabSz="966788" eaLnBrk="1" hangingPunct="1"/>
            <a:r>
              <a:rPr lang="en-US" altLang="el-GR" smtClean="0"/>
              <a:t>Bioinformatics (genome, protein bank)</a:t>
            </a:r>
          </a:p>
          <a:p>
            <a:pPr marL="803275" lvl="1" indent="-457200" defTabSz="966788" eaLnBrk="1" hangingPunct="1">
              <a:buFontTx/>
              <a:buNone/>
            </a:pPr>
            <a:endParaRPr lang="en-US" altLang="el-GR" sz="2000" smtClean="0"/>
          </a:p>
        </p:txBody>
      </p:sp>
    </p:spTree>
    <p:extLst>
      <p:ext uri="{BB962C8B-B14F-4D97-AF65-F5344CB8AC3E}">
        <p14:creationId xmlns:p14="http://schemas.microsoft.com/office/powerpoint/2010/main" val="2644977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AAC6F2-30CD-4E8F-AE49-A2314E570858}" type="slidenum">
              <a:rPr lang="el-GR" altLang="el-GR" sz="1400" smtClean="0">
                <a:solidFill>
                  <a:srgbClr val="3366CC"/>
                </a:solidFill>
                <a:latin typeface="Arno Pro Caption" pitchFamily="18" charset="0"/>
              </a:rPr>
              <a:pPr eaLnBrk="1" hangingPunct="1"/>
              <a:t>27</a:t>
            </a:fld>
            <a:endParaRPr lang="el-GR" altLang="el-GR" sz="1400" smtClean="0">
              <a:solidFill>
                <a:srgbClr val="3366CC"/>
              </a:solidFill>
              <a:latin typeface="Arno Pro Caption" pitchFamily="18" charset="0"/>
            </a:endParaRPr>
          </a:p>
        </p:txBody>
      </p:sp>
      <p:sp>
        <p:nvSpPr>
          <p:cNvPr id="39940" name="Rectangle 2"/>
          <p:cNvSpPr>
            <a:spLocks noGrp="1" noChangeArrowheads="1"/>
          </p:cNvSpPr>
          <p:nvPr>
            <p:ph type="title"/>
          </p:nvPr>
        </p:nvSpPr>
        <p:spPr>
          <a:xfrm>
            <a:off x="304800" y="304800"/>
            <a:ext cx="8456613" cy="762000"/>
          </a:xfrm>
        </p:spPr>
        <p:txBody>
          <a:bodyPr/>
          <a:lstStyle/>
          <a:p>
            <a:pPr defTabSz="966788" eaLnBrk="1" hangingPunct="1"/>
            <a:r>
              <a:rPr lang="el-GR" altLang="el-GR" smtClean="0"/>
              <a:t>Αλγόριθμοι</a:t>
            </a:r>
            <a:r>
              <a:rPr lang="en-US" altLang="el-GR" smtClean="0"/>
              <a:t> </a:t>
            </a:r>
            <a:r>
              <a:rPr lang="el-GR" altLang="el-GR" smtClean="0"/>
              <a:t>επεξεργασίας δεδομένων</a:t>
            </a:r>
            <a:endParaRPr lang="en-US" altLang="el-GR" smtClean="0"/>
          </a:p>
        </p:txBody>
      </p:sp>
      <p:sp>
        <p:nvSpPr>
          <p:cNvPr id="39941" name="Rectangle 3"/>
          <p:cNvSpPr>
            <a:spLocks noGrp="1" noChangeArrowheads="1"/>
          </p:cNvSpPr>
          <p:nvPr>
            <p:ph type="body" idx="1"/>
          </p:nvPr>
        </p:nvSpPr>
        <p:spPr>
          <a:xfrm>
            <a:off x="304800" y="1431925"/>
            <a:ext cx="8534400" cy="4203700"/>
          </a:xfrm>
        </p:spPr>
        <p:txBody>
          <a:bodyPr/>
          <a:lstStyle/>
          <a:p>
            <a:pPr marL="533400" indent="-533400" defTabSz="966788" eaLnBrk="1" hangingPunct="1">
              <a:lnSpc>
                <a:spcPct val="110000"/>
              </a:lnSpc>
            </a:pPr>
            <a:r>
              <a:rPr lang="el-GR" altLang="el-GR" sz="2400" smtClean="0"/>
              <a:t>Ποιοι είναι οι Κ καλύτεροι</a:t>
            </a:r>
            <a:r>
              <a:rPr lang="en-US" altLang="el-GR" sz="2400" smtClean="0"/>
              <a:t> </a:t>
            </a:r>
            <a:r>
              <a:rPr lang="el-GR" altLang="el-GR" sz="2400" smtClean="0"/>
              <a:t>πωλητές</a:t>
            </a:r>
            <a:r>
              <a:rPr lang="en-US" altLang="el-GR" sz="2400" smtClean="0"/>
              <a:t>?</a:t>
            </a:r>
          </a:p>
          <a:p>
            <a:pPr marL="533400" indent="-533400" defTabSz="966788" eaLnBrk="1" hangingPunct="1">
              <a:lnSpc>
                <a:spcPct val="110000"/>
              </a:lnSpc>
            </a:pPr>
            <a:r>
              <a:rPr lang="el-GR" altLang="el-GR" sz="2400" smtClean="0"/>
              <a:t>Υπάρχει συσχέτιση μεταξύ του χρόνου παραμονής σε ένα </a:t>
            </a:r>
            <a:r>
              <a:rPr lang="en-US" altLang="el-GR" sz="2400" smtClean="0"/>
              <a:t>web site </a:t>
            </a:r>
            <a:r>
              <a:rPr lang="el-GR" altLang="el-GR" sz="2400" smtClean="0"/>
              <a:t>και των αγορών που πραγματοποιούνται;</a:t>
            </a:r>
            <a:endParaRPr lang="en-US" altLang="el-GR" sz="2400" smtClean="0"/>
          </a:p>
          <a:p>
            <a:pPr marL="533400" indent="-533400" defTabSz="966788" eaLnBrk="1" hangingPunct="1">
              <a:lnSpc>
                <a:spcPct val="110000"/>
              </a:lnSpc>
            </a:pPr>
            <a:r>
              <a:rPr lang="el-GR" altLang="el-GR" sz="2400" smtClean="0"/>
              <a:t>Ποιες ροές δεδομένων σε δρομολογητές δικτύων υπερβαίνουν το </a:t>
            </a:r>
            <a:r>
              <a:rPr lang="en-US" altLang="el-GR" sz="2400" smtClean="0"/>
              <a:t>1% </a:t>
            </a:r>
            <a:r>
              <a:rPr lang="el-GR" altLang="el-GR" sz="2400" smtClean="0"/>
              <a:t>της συνολικής κυκλοφορίας;</a:t>
            </a:r>
            <a:endParaRPr lang="en-US" altLang="el-GR" sz="2400" smtClean="0"/>
          </a:p>
          <a:p>
            <a:pPr marL="533400" indent="-533400" defTabSz="966788" eaLnBrk="1" hangingPunct="1">
              <a:lnSpc>
                <a:spcPct val="110000"/>
              </a:lnSpc>
            </a:pPr>
            <a:r>
              <a:rPr lang="el-GR" altLang="el-GR" sz="2400" smtClean="0"/>
              <a:t>Μπορεί μια πηγή</a:t>
            </a:r>
            <a:r>
              <a:rPr lang="en-US" altLang="el-GR" sz="2400" smtClean="0"/>
              <a:t> S </a:t>
            </a:r>
            <a:r>
              <a:rPr lang="el-GR" altLang="el-GR" sz="2400" smtClean="0"/>
              <a:t>να στείλει ένα πακέτο δεδομένων σε</a:t>
            </a:r>
            <a:r>
              <a:rPr lang="en-US" altLang="el-GR" sz="2400" smtClean="0"/>
              <a:t> s seconds?</a:t>
            </a:r>
          </a:p>
          <a:p>
            <a:pPr marL="533400" indent="-533400" defTabSz="966788" eaLnBrk="1" hangingPunct="1">
              <a:lnSpc>
                <a:spcPct val="110000"/>
              </a:lnSpc>
            </a:pPr>
            <a:r>
              <a:rPr lang="el-GR" altLang="el-GR" sz="2400" smtClean="0"/>
              <a:t>Έλεγχος ομοιότητας σε βάσεις δεδομένων του </a:t>
            </a:r>
            <a:r>
              <a:rPr lang="en-US" altLang="el-GR" sz="2400" smtClean="0"/>
              <a:t>DNA</a:t>
            </a:r>
          </a:p>
        </p:txBody>
      </p:sp>
    </p:spTree>
    <p:extLst>
      <p:ext uri="{BB962C8B-B14F-4D97-AF65-F5344CB8AC3E}">
        <p14:creationId xmlns:p14="http://schemas.microsoft.com/office/powerpoint/2010/main" val="1122484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066C9B-3CBA-4CCB-AAE7-E7EFBF22048F}" type="slidenum">
              <a:rPr lang="el-GR" altLang="el-GR" sz="1400" smtClean="0">
                <a:solidFill>
                  <a:srgbClr val="3366CC"/>
                </a:solidFill>
                <a:latin typeface="Arno Pro Caption" pitchFamily="18" charset="0"/>
              </a:rPr>
              <a:pPr eaLnBrk="1" hangingPunct="1"/>
              <a:t>28</a:t>
            </a:fld>
            <a:endParaRPr lang="el-GR" altLang="el-GR" sz="1400" smtClean="0">
              <a:solidFill>
                <a:srgbClr val="3366CC"/>
              </a:solidFill>
              <a:latin typeface="Arno Pro Caption" pitchFamily="18" charset="0"/>
            </a:endParaRPr>
          </a:p>
        </p:txBody>
      </p:sp>
      <p:sp>
        <p:nvSpPr>
          <p:cNvPr id="34820" name="Rectangle 2"/>
          <p:cNvSpPr>
            <a:spLocks noGrp="1" noChangeArrowheads="1"/>
          </p:cNvSpPr>
          <p:nvPr>
            <p:ph type="title"/>
          </p:nvPr>
        </p:nvSpPr>
        <p:spPr>
          <a:xfrm>
            <a:off x="304800" y="304800"/>
            <a:ext cx="8456613" cy="762000"/>
          </a:xfrm>
        </p:spPr>
        <p:txBody>
          <a:bodyPr/>
          <a:lstStyle/>
          <a:p>
            <a:pPr defTabSz="966788" eaLnBrk="1" hangingPunct="1"/>
            <a:r>
              <a:rPr lang="el-GR" altLang="el-GR" smtClean="0"/>
              <a:t>Παραδείγματα διάσημων αλγορίθμων</a:t>
            </a:r>
            <a:endParaRPr lang="en-US" altLang="el-GR" smtClean="0"/>
          </a:p>
        </p:txBody>
      </p:sp>
      <p:sp>
        <p:nvSpPr>
          <p:cNvPr id="34821" name="Rectangle 3"/>
          <p:cNvSpPr>
            <a:spLocks noGrp="1" noChangeArrowheads="1"/>
          </p:cNvSpPr>
          <p:nvPr>
            <p:ph type="body" idx="1"/>
          </p:nvPr>
        </p:nvSpPr>
        <p:spPr>
          <a:xfrm>
            <a:off x="152400" y="1125538"/>
            <a:ext cx="8628063" cy="5446712"/>
          </a:xfrm>
        </p:spPr>
        <p:txBody>
          <a:bodyPr/>
          <a:lstStyle/>
          <a:p>
            <a:pPr marL="231775" indent="-231775" defTabSz="966788" eaLnBrk="1" hangingPunct="1"/>
            <a:r>
              <a:rPr lang="en-US" altLang="el-GR" sz="2400" smtClean="0"/>
              <a:t>Newton's root finding</a:t>
            </a:r>
          </a:p>
          <a:p>
            <a:pPr marL="231775" indent="-231775" defTabSz="966788" eaLnBrk="1" hangingPunct="1"/>
            <a:r>
              <a:rPr lang="en-US" altLang="el-GR" sz="2400" smtClean="0"/>
              <a:t>Fast Fourier Transform</a:t>
            </a:r>
          </a:p>
          <a:p>
            <a:pPr marL="231775" indent="-231775" defTabSz="966788" eaLnBrk="1" hangingPunct="1"/>
            <a:r>
              <a:rPr lang="en-US" altLang="el-GR" sz="2400" smtClean="0"/>
              <a:t>Compression (Huffman, Lempel-Ziv, GIF, MPEG)</a:t>
            </a:r>
          </a:p>
          <a:p>
            <a:pPr marL="231775" indent="-231775" defTabSz="966788" eaLnBrk="1" hangingPunct="1"/>
            <a:r>
              <a:rPr lang="en-US" altLang="el-GR" sz="2400" smtClean="0"/>
              <a:t>DES, RSA encryption</a:t>
            </a:r>
          </a:p>
          <a:p>
            <a:pPr marL="231775" indent="-231775" defTabSz="966788" eaLnBrk="1" hangingPunct="1"/>
            <a:r>
              <a:rPr lang="en-US" altLang="el-GR" sz="2400" smtClean="0"/>
              <a:t>Simplex algorithm for linear programming</a:t>
            </a:r>
          </a:p>
          <a:p>
            <a:pPr marL="231775" indent="-231775" defTabSz="966788" eaLnBrk="1" hangingPunct="1"/>
            <a:r>
              <a:rPr lang="en-US" altLang="el-GR" sz="2400" smtClean="0"/>
              <a:t>Shortest Path Algorithms (Dijkstra, Bellman-Ford)</a:t>
            </a:r>
          </a:p>
          <a:p>
            <a:pPr marL="231775" indent="-231775" defTabSz="966788" eaLnBrk="1" hangingPunct="1"/>
            <a:r>
              <a:rPr lang="en-US" altLang="el-GR" sz="2400" smtClean="0"/>
              <a:t>Error correcting codes (CDs, DVDs)</a:t>
            </a:r>
          </a:p>
          <a:p>
            <a:pPr marL="231775" indent="-231775" defTabSz="966788" eaLnBrk="1" hangingPunct="1"/>
            <a:r>
              <a:rPr lang="en-US" altLang="el-GR" sz="2400" smtClean="0"/>
              <a:t>TCP congestion control, IP routing</a:t>
            </a:r>
          </a:p>
          <a:p>
            <a:pPr marL="231775" indent="-231775" defTabSz="966788" eaLnBrk="1" hangingPunct="1"/>
            <a:r>
              <a:rPr lang="en-US" altLang="el-GR" sz="2400" smtClean="0"/>
              <a:t>Pattern matching (Genomics)</a:t>
            </a:r>
          </a:p>
          <a:p>
            <a:pPr marL="231775" indent="-231775" defTabSz="966788" eaLnBrk="1" hangingPunct="1"/>
            <a:r>
              <a:rPr lang="en-US" altLang="el-GR" sz="2400" smtClean="0"/>
              <a:t>Delaunay Triangulation (FEM, Simulation)</a:t>
            </a:r>
          </a:p>
        </p:txBody>
      </p:sp>
    </p:spTree>
    <p:extLst>
      <p:ext uri="{BB962C8B-B14F-4D97-AF65-F5344CB8AC3E}">
        <p14:creationId xmlns:p14="http://schemas.microsoft.com/office/powerpoint/2010/main" val="4154406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133084-AA93-4BF9-8BB4-D2960CECF5FB}" type="slidenum">
              <a:rPr lang="el-GR" altLang="el-GR" sz="1400" smtClean="0">
                <a:solidFill>
                  <a:srgbClr val="3366CC"/>
                </a:solidFill>
                <a:latin typeface="Arno Pro Caption" pitchFamily="18" charset="0"/>
              </a:rPr>
              <a:pPr eaLnBrk="1" hangingPunct="1"/>
              <a:t>29</a:t>
            </a:fld>
            <a:endParaRPr lang="el-GR" altLang="el-GR" sz="1400" smtClean="0">
              <a:solidFill>
                <a:srgbClr val="3366CC"/>
              </a:solidFill>
              <a:latin typeface="Arno Pro Caption" pitchFamily="18" charset="0"/>
            </a:endParaRPr>
          </a:p>
        </p:txBody>
      </p:sp>
      <p:sp>
        <p:nvSpPr>
          <p:cNvPr id="18436" name="Rectangle 2"/>
          <p:cNvSpPr>
            <a:spLocks noGrp="1" noChangeArrowheads="1"/>
          </p:cNvSpPr>
          <p:nvPr>
            <p:ph type="title"/>
          </p:nvPr>
        </p:nvSpPr>
        <p:spPr/>
        <p:txBody>
          <a:bodyPr/>
          <a:lstStyle/>
          <a:p>
            <a:pPr eaLnBrk="1" hangingPunct="1"/>
            <a:r>
              <a:rPr lang="el-GR" altLang="el-GR" smtClean="0"/>
              <a:t>Επιλέγοντας τον κατάλληλο αλγόριθμο</a:t>
            </a:r>
          </a:p>
        </p:txBody>
      </p:sp>
      <p:sp>
        <p:nvSpPr>
          <p:cNvPr id="18437" name="Rectangle 3"/>
          <p:cNvSpPr>
            <a:spLocks noGrp="1" noChangeArrowheads="1"/>
          </p:cNvSpPr>
          <p:nvPr>
            <p:ph type="body" idx="1"/>
          </p:nvPr>
        </p:nvSpPr>
        <p:spPr/>
        <p:txBody>
          <a:bodyPr/>
          <a:lstStyle/>
          <a:p>
            <a:pPr eaLnBrk="1" hangingPunct="1"/>
            <a:r>
              <a:rPr lang="el-GR" altLang="el-GR" sz="2400" dirty="0" smtClean="0"/>
              <a:t>Όταν ένα πρόγραμμα, που κωδικοποιεί έναν αλγόριθμο, πρόκειται να χρησιμοποιηθεί μόνον μία φορά και με μικρό πλήθος δεδομένων προφανώς επιλέγεται ο αλγόριθμος που κωδικοποιείται ευκολότερα.</a:t>
            </a:r>
          </a:p>
          <a:p>
            <a:pPr eaLnBrk="1" hangingPunct="1"/>
            <a:r>
              <a:rPr lang="el-GR" altLang="el-GR" sz="2400" dirty="0" smtClean="0"/>
              <a:t>Αν όμως το πρόγραμμα θα χρησιμοποιηθεί πολλές φορές και στη διάρκεια χρήσης του απαιτεί συντήρηση και υποστήριξη τότε άλλοι παράγοντες έχουν σημασία όπως η </a:t>
            </a:r>
            <a:r>
              <a:rPr lang="el-GR" altLang="el-GR" sz="2400" dirty="0" err="1" smtClean="0"/>
              <a:t>μεταφερσιμότητα</a:t>
            </a:r>
            <a:r>
              <a:rPr lang="el-GR" altLang="el-GR" sz="2400" dirty="0" smtClean="0"/>
              <a:t>, η ευκολία στην κατανόηση, η επεκτασιμότητα, η ευκολία χρήσης, η δυνατότητα επαναχρησιμοποίησης και η </a:t>
            </a:r>
            <a:r>
              <a:rPr lang="el-GR" altLang="el-GR" sz="2400" b="1" dirty="0" smtClean="0">
                <a:solidFill>
                  <a:srgbClr val="C00000"/>
                </a:solidFill>
              </a:rPr>
              <a:t>αποτελεσματικότητα (</a:t>
            </a:r>
            <a:r>
              <a:rPr lang="en-US" altLang="el-GR" sz="2400" b="1" dirty="0" smtClean="0">
                <a:solidFill>
                  <a:srgbClr val="C00000"/>
                </a:solidFill>
              </a:rPr>
              <a:t>efficiency)</a:t>
            </a:r>
            <a:r>
              <a:rPr lang="en-US" altLang="el-GR" sz="2400" dirty="0" smtClean="0"/>
              <a:t>.</a:t>
            </a:r>
            <a:endParaRPr lang="el-GR" altLang="el-GR" sz="2400" dirty="0" smtClean="0"/>
          </a:p>
        </p:txBody>
      </p:sp>
    </p:spTree>
    <p:extLst>
      <p:ext uri="{BB962C8B-B14F-4D97-AF65-F5344CB8AC3E}">
        <p14:creationId xmlns:p14="http://schemas.microsoft.com/office/powerpoint/2010/main" val="2481862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DE26D8-0321-4F5D-A5A7-3527A16D28E2}" type="slidenum">
              <a:rPr lang="el-GR" altLang="el-GR" sz="1400" smtClean="0">
                <a:solidFill>
                  <a:srgbClr val="3366CC"/>
                </a:solidFill>
                <a:latin typeface="Arno Pro Caption" pitchFamily="18" charset="0"/>
              </a:rPr>
              <a:pPr eaLnBrk="1" hangingPunct="1"/>
              <a:t>3</a:t>
            </a:fld>
            <a:endParaRPr lang="el-GR" altLang="el-GR" sz="1400" smtClean="0">
              <a:solidFill>
                <a:srgbClr val="3366CC"/>
              </a:solidFill>
              <a:latin typeface="Arno Pro Caption" pitchFamily="18" charset="0"/>
            </a:endParaRPr>
          </a:p>
        </p:txBody>
      </p:sp>
      <p:sp>
        <p:nvSpPr>
          <p:cNvPr id="8196" name="Text Box 2"/>
          <p:cNvSpPr>
            <a:spLocks noGrp="1" noChangeArrowheads="1"/>
          </p:cNvSpPr>
          <p:nvPr>
            <p:ph type="body" idx="1"/>
          </p:nvPr>
        </p:nvSpPr>
        <p:spPr>
          <a:xfrm>
            <a:off x="323528" y="1601101"/>
            <a:ext cx="8305800" cy="4535487"/>
          </a:xfrm>
          <a:noFill/>
        </p:spPr>
        <p:txBody>
          <a:bodyPr/>
          <a:lstStyle/>
          <a:p>
            <a:pPr marL="0" indent="0" eaLnBrk="1" hangingPunct="1">
              <a:spcBef>
                <a:spcPct val="50000"/>
              </a:spcBef>
              <a:buFontTx/>
              <a:buNone/>
            </a:pPr>
            <a:r>
              <a:rPr lang="en-US" altLang="el-GR" sz="2400" dirty="0" smtClean="0">
                <a:cs typeface="Times New Roman" pitchFamily="18" charset="0"/>
              </a:rPr>
              <a:t>“I believe that in about fifty years</a:t>
            </a:r>
            <a:r>
              <a:rPr lang="el-GR" altLang="el-GR" sz="2400" dirty="0" smtClean="0">
                <a:cs typeface="Times New Roman" pitchFamily="18" charset="0"/>
              </a:rPr>
              <a:t>'</a:t>
            </a:r>
            <a:r>
              <a:rPr lang="en-US" altLang="el-GR" sz="2400" dirty="0" smtClean="0">
                <a:cs typeface="Times New Roman" pitchFamily="18" charset="0"/>
              </a:rPr>
              <a:t> time it will be possible, to </a:t>
            </a:r>
            <a:r>
              <a:rPr lang="en-US" altLang="el-GR" sz="2400" dirty="0" err="1" smtClean="0">
                <a:cs typeface="Times New Roman" pitchFamily="18" charset="0"/>
              </a:rPr>
              <a:t>programme</a:t>
            </a:r>
            <a:r>
              <a:rPr lang="en-US" altLang="el-GR" sz="2400" dirty="0" smtClean="0">
                <a:cs typeface="Times New Roman" pitchFamily="18" charset="0"/>
              </a:rPr>
              <a:t> computers, with a storage capacity of about 10</a:t>
            </a:r>
            <a:r>
              <a:rPr lang="en-US" altLang="el-GR" sz="2400" baseline="30000" dirty="0" smtClean="0">
                <a:cs typeface="Times New Roman" pitchFamily="18" charset="0"/>
              </a:rPr>
              <a:t>9</a:t>
            </a:r>
            <a:r>
              <a:rPr lang="en-US" altLang="el-GR" sz="2400" dirty="0" smtClean="0">
                <a:cs typeface="Times New Roman" pitchFamily="18" charset="0"/>
              </a:rPr>
              <a:t>, to make them play the imitation game so well that an average interrogator will not have more than 70 per cent chance of making the right identification after five minutes of questioning. The original question, "Can machines think?" I believe to be too meaningless to deserve discussion. Nevertheless I believe that at the end of the century the use of words and general educated opinion will have altered so much that one will be able to speak of machines thinking without expecting to be contradicted.”</a:t>
            </a:r>
            <a:endParaRPr lang="en-US" altLang="el-GR" sz="2000" dirty="0" smtClean="0">
              <a:cs typeface="Times New Roman" pitchFamily="18" charset="0"/>
            </a:endParaRPr>
          </a:p>
        </p:txBody>
      </p:sp>
      <p:pic>
        <p:nvPicPr>
          <p:cNvPr id="8197" name="Picture 3"/>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7740352" y="44624"/>
            <a:ext cx="1187624" cy="155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4"/>
          <p:cNvSpPr>
            <a:spLocks noGrp="1" noChangeArrowheads="1"/>
          </p:cNvSpPr>
          <p:nvPr>
            <p:ph type="title"/>
          </p:nvPr>
        </p:nvSpPr>
        <p:spPr>
          <a:xfrm>
            <a:off x="1116013" y="304800"/>
            <a:ext cx="7272337" cy="762000"/>
          </a:xfrm>
        </p:spPr>
        <p:txBody>
          <a:bodyPr/>
          <a:lstStyle/>
          <a:p>
            <a:pPr eaLnBrk="1" hangingPunct="1"/>
            <a:r>
              <a:rPr lang="en-US" altLang="el-GR" smtClean="0">
                <a:solidFill>
                  <a:schemeClr val="accent2"/>
                </a:solidFill>
              </a:rPr>
              <a:t>Alan M.Turing, 1950</a:t>
            </a:r>
            <a:endParaRPr lang="el-GR" altLang="el-GR" smtClean="0">
              <a:solidFill>
                <a:schemeClr val="accent2"/>
              </a:solidFill>
            </a:endParaRPr>
          </a:p>
        </p:txBody>
      </p:sp>
    </p:spTree>
    <p:extLst>
      <p:ext uri="{BB962C8B-B14F-4D97-AF65-F5344CB8AC3E}">
        <p14:creationId xmlns:p14="http://schemas.microsoft.com/office/powerpoint/2010/main" val="3890595044"/>
      </p:ext>
    </p:extLst>
  </p:cSld>
  <p:clrMapOvr>
    <a:masterClrMapping/>
  </p:clrMapOvr>
  <p:transition advTm="376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7245F0-37DF-4D55-A2FB-68DFAB284077}" type="slidenum">
              <a:rPr lang="el-GR" altLang="el-GR" sz="1400" smtClean="0">
                <a:solidFill>
                  <a:srgbClr val="3366CC"/>
                </a:solidFill>
                <a:latin typeface="Arno Pro Caption" pitchFamily="18" charset="0"/>
              </a:rPr>
              <a:pPr eaLnBrk="1" hangingPunct="1"/>
              <a:t>30</a:t>
            </a:fld>
            <a:endParaRPr lang="el-GR" altLang="el-GR" sz="1400" smtClean="0">
              <a:solidFill>
                <a:srgbClr val="3366CC"/>
              </a:solidFill>
              <a:latin typeface="Arno Pro Caption" pitchFamily="18" charset="0"/>
            </a:endParaRPr>
          </a:p>
        </p:txBody>
      </p:sp>
      <p:sp>
        <p:nvSpPr>
          <p:cNvPr id="40964" name="Rectangle 2"/>
          <p:cNvSpPr>
            <a:spLocks noGrp="1" noChangeArrowheads="1"/>
          </p:cNvSpPr>
          <p:nvPr>
            <p:ph type="title"/>
          </p:nvPr>
        </p:nvSpPr>
        <p:spPr/>
        <p:txBody>
          <a:bodyPr/>
          <a:lstStyle/>
          <a:p>
            <a:pPr eaLnBrk="1" hangingPunct="1"/>
            <a:r>
              <a:rPr lang="el-GR" altLang="el-GR" smtClean="0"/>
              <a:t>Ιδιότητες αλγορίθμων</a:t>
            </a:r>
            <a:endParaRPr lang="en-GB" altLang="el-GR" smtClean="0"/>
          </a:p>
        </p:txBody>
      </p:sp>
      <p:sp>
        <p:nvSpPr>
          <p:cNvPr id="40965" name="Rectangle 3"/>
          <p:cNvSpPr>
            <a:spLocks noGrp="1" noChangeArrowheads="1"/>
          </p:cNvSpPr>
          <p:nvPr>
            <p:ph type="body" idx="1"/>
          </p:nvPr>
        </p:nvSpPr>
        <p:spPr/>
        <p:txBody>
          <a:bodyPr/>
          <a:lstStyle/>
          <a:p>
            <a:pPr eaLnBrk="1" hangingPunct="1">
              <a:lnSpc>
                <a:spcPct val="90000"/>
              </a:lnSpc>
            </a:pPr>
            <a:r>
              <a:rPr lang="el-GR" altLang="el-GR" b="1" dirty="0" err="1" smtClean="0">
                <a:solidFill>
                  <a:srgbClr val="3366CC"/>
                </a:solidFill>
              </a:rPr>
              <a:t>Καθοριστικότητα</a:t>
            </a:r>
            <a:r>
              <a:rPr lang="el-GR" altLang="el-GR" dirty="0" smtClean="0"/>
              <a:t> (οι πράξεις που χρησιμοποιεί ένας αλγόριθμος πρέπει να είναι καλώς καθορισμένες)</a:t>
            </a:r>
          </a:p>
          <a:p>
            <a:pPr eaLnBrk="1" hangingPunct="1">
              <a:lnSpc>
                <a:spcPct val="90000"/>
              </a:lnSpc>
            </a:pPr>
            <a:r>
              <a:rPr lang="el-GR" altLang="el-GR" b="1" dirty="0" err="1" smtClean="0">
                <a:solidFill>
                  <a:srgbClr val="3366CC"/>
                </a:solidFill>
              </a:rPr>
              <a:t>Περατότητα</a:t>
            </a:r>
            <a:r>
              <a:rPr lang="el-GR" altLang="el-GR" dirty="0" smtClean="0"/>
              <a:t> ( το πρόβλημα επιλύεται σε πεπερασμένο πλήθος πράξεων ή εντολών). </a:t>
            </a:r>
            <a:r>
              <a:rPr lang="el-GR" altLang="el-GR" b="1" u="sng" dirty="0" smtClean="0">
                <a:solidFill>
                  <a:srgbClr val="C00000"/>
                </a:solidFill>
              </a:rPr>
              <a:t>Μια διαδικασία που δεν πληροί την ιδιότητα της </a:t>
            </a:r>
            <a:r>
              <a:rPr lang="el-GR" altLang="el-GR" b="1" u="sng" dirty="0" err="1" smtClean="0">
                <a:solidFill>
                  <a:srgbClr val="C00000"/>
                </a:solidFill>
              </a:rPr>
              <a:t>περατότητας</a:t>
            </a:r>
            <a:r>
              <a:rPr lang="el-GR" altLang="el-GR" b="1" u="sng" dirty="0" smtClean="0">
                <a:solidFill>
                  <a:srgbClr val="C00000"/>
                </a:solidFill>
              </a:rPr>
              <a:t> λέγεται</a:t>
            </a:r>
            <a:r>
              <a:rPr lang="el-GR" altLang="el-GR" b="1" dirty="0" smtClean="0">
                <a:solidFill>
                  <a:srgbClr val="C00000"/>
                </a:solidFill>
              </a:rPr>
              <a:t> </a:t>
            </a:r>
            <a:r>
              <a:rPr lang="el-GR" altLang="el-GR" b="1" dirty="0" smtClean="0">
                <a:solidFill>
                  <a:srgbClr val="00B050"/>
                </a:solidFill>
              </a:rPr>
              <a:t>υπολογιστική μέθοδος</a:t>
            </a:r>
            <a:r>
              <a:rPr lang="el-GR" altLang="el-GR" dirty="0" smtClean="0"/>
              <a:t>.</a:t>
            </a:r>
          </a:p>
          <a:p>
            <a:pPr eaLnBrk="1" hangingPunct="1">
              <a:lnSpc>
                <a:spcPct val="90000"/>
              </a:lnSpc>
            </a:pPr>
            <a:r>
              <a:rPr lang="el-GR" altLang="el-GR" b="1" dirty="0" smtClean="0">
                <a:solidFill>
                  <a:srgbClr val="3366CC"/>
                </a:solidFill>
              </a:rPr>
              <a:t>Αποτελεσματικότητα</a:t>
            </a:r>
            <a:r>
              <a:rPr lang="el-GR" altLang="el-GR" dirty="0" smtClean="0"/>
              <a:t> (όλες οι πράξεις πρέπει να είναι ικανοποιητικά απλές ώστε να εκτελούνται από μια μηχανή ή από έναν άνθρωπο με μολύβι και χαρτί).</a:t>
            </a:r>
          </a:p>
        </p:txBody>
      </p:sp>
    </p:spTree>
    <p:extLst>
      <p:ext uri="{BB962C8B-B14F-4D97-AF65-F5344CB8AC3E}">
        <p14:creationId xmlns:p14="http://schemas.microsoft.com/office/powerpoint/2010/main" val="1980469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D3815F-C5B2-4F85-B3C3-C82698F8A93B}" type="slidenum">
              <a:rPr lang="el-GR" altLang="el-GR" sz="1400" smtClean="0">
                <a:solidFill>
                  <a:srgbClr val="3366CC"/>
                </a:solidFill>
                <a:latin typeface="Arno Pro Caption" pitchFamily="18" charset="0"/>
              </a:rPr>
              <a:pPr eaLnBrk="1" hangingPunct="1"/>
              <a:t>31</a:t>
            </a:fld>
            <a:endParaRPr lang="el-GR" altLang="el-GR" sz="1400" smtClean="0">
              <a:solidFill>
                <a:srgbClr val="3366CC"/>
              </a:solidFill>
              <a:latin typeface="Arno Pro Caption" pitchFamily="18" charset="0"/>
            </a:endParaRPr>
          </a:p>
        </p:txBody>
      </p:sp>
      <p:sp>
        <p:nvSpPr>
          <p:cNvPr id="29700" name="Rectangle 2"/>
          <p:cNvSpPr>
            <a:spLocks noGrp="1" noChangeArrowheads="1"/>
          </p:cNvSpPr>
          <p:nvPr>
            <p:ph type="title"/>
          </p:nvPr>
        </p:nvSpPr>
        <p:spPr/>
        <p:txBody>
          <a:bodyPr/>
          <a:lstStyle/>
          <a:p>
            <a:pPr defTabSz="966788" eaLnBrk="1" hangingPunct="1"/>
            <a:r>
              <a:rPr lang="el-GR" altLang="el-GR" smtClean="0"/>
              <a:t>Πως μετράται η απόδοση των αλγορίθμων</a:t>
            </a:r>
            <a:endParaRPr lang="en-US" altLang="el-GR" smtClean="0"/>
          </a:p>
        </p:txBody>
      </p:sp>
      <p:sp>
        <p:nvSpPr>
          <p:cNvPr id="29701" name="Rectangle 3"/>
          <p:cNvSpPr>
            <a:spLocks noGrp="1" noChangeArrowheads="1"/>
          </p:cNvSpPr>
          <p:nvPr>
            <p:ph type="body" idx="1"/>
          </p:nvPr>
        </p:nvSpPr>
        <p:spPr>
          <a:xfrm>
            <a:off x="350838" y="1000125"/>
            <a:ext cx="8542337" cy="5092700"/>
          </a:xfrm>
        </p:spPr>
        <p:txBody>
          <a:bodyPr/>
          <a:lstStyle/>
          <a:p>
            <a:pPr marL="231775" indent="-231775" defTabSz="966788" eaLnBrk="1" hangingPunct="1">
              <a:lnSpc>
                <a:spcPct val="90000"/>
              </a:lnSpc>
            </a:pPr>
            <a:r>
              <a:rPr lang="en-US" altLang="el-GR" smtClean="0"/>
              <a:t> </a:t>
            </a:r>
            <a:r>
              <a:rPr lang="el-GR" altLang="el-GR" smtClean="0"/>
              <a:t>Ποια χαρακτηριστικά απαιτείται να χρησιμοποιηθούν για να εκτιμηθούν οι αλγόριθμοι;</a:t>
            </a:r>
            <a:endParaRPr lang="en-US" altLang="el-GR" smtClean="0"/>
          </a:p>
          <a:p>
            <a:pPr marL="627063" lvl="1" indent="-280988" defTabSz="966788" eaLnBrk="1" hangingPunct="1">
              <a:lnSpc>
                <a:spcPct val="90000"/>
              </a:lnSpc>
            </a:pPr>
            <a:r>
              <a:rPr lang="el-GR" altLang="el-GR" smtClean="0"/>
              <a:t>Το μήκος του προγράμματος</a:t>
            </a:r>
            <a:r>
              <a:rPr lang="en-US" altLang="el-GR" smtClean="0"/>
              <a:t> (</a:t>
            </a:r>
            <a:r>
              <a:rPr lang="el-GR" altLang="el-GR" smtClean="0"/>
              <a:t>πλήθος γραμμών κώδικα</a:t>
            </a:r>
            <a:r>
              <a:rPr lang="en-US" altLang="el-GR" smtClean="0"/>
              <a:t>)</a:t>
            </a:r>
          </a:p>
          <a:p>
            <a:pPr marL="627063" lvl="1" indent="-280988" defTabSz="966788" eaLnBrk="1" hangingPunct="1">
              <a:lnSpc>
                <a:spcPct val="90000"/>
              </a:lnSpc>
            </a:pPr>
            <a:r>
              <a:rPr lang="el-GR" altLang="el-GR" smtClean="0"/>
              <a:t>Ευκολία στον προγραμματισμό</a:t>
            </a:r>
            <a:r>
              <a:rPr lang="en-US" altLang="el-GR" smtClean="0"/>
              <a:t> (</a:t>
            </a:r>
            <a:r>
              <a:rPr lang="el-GR" altLang="el-GR" smtClean="0"/>
              <a:t>σφάλματα</a:t>
            </a:r>
            <a:r>
              <a:rPr lang="en-US" altLang="el-GR" smtClean="0"/>
              <a:t>, </a:t>
            </a:r>
            <a:r>
              <a:rPr lang="el-GR" altLang="el-GR" smtClean="0"/>
              <a:t>συντήρηση</a:t>
            </a:r>
            <a:r>
              <a:rPr lang="en-US" altLang="el-GR" smtClean="0"/>
              <a:t>)</a:t>
            </a:r>
          </a:p>
          <a:p>
            <a:pPr marL="627063" lvl="1" indent="-280988" defTabSz="966788" eaLnBrk="1" hangingPunct="1">
              <a:lnSpc>
                <a:spcPct val="90000"/>
              </a:lnSpc>
            </a:pPr>
            <a:r>
              <a:rPr lang="el-GR" altLang="el-GR" smtClean="0"/>
              <a:t>Μνήμη που απαιτείται</a:t>
            </a:r>
          </a:p>
          <a:p>
            <a:pPr marL="627063" lvl="1" indent="-280988" defTabSz="966788" eaLnBrk="1" hangingPunct="1">
              <a:lnSpc>
                <a:spcPct val="90000"/>
              </a:lnSpc>
            </a:pPr>
            <a:r>
              <a:rPr lang="el-GR" altLang="el-GR" smtClean="0"/>
              <a:t>Χρόνος εκτέλεσης (</a:t>
            </a:r>
            <a:r>
              <a:rPr lang="en-US" altLang="el-GR" smtClean="0"/>
              <a:t>Running time</a:t>
            </a:r>
            <a:r>
              <a:rPr lang="el-GR" altLang="el-GR" smtClean="0"/>
              <a:t>)</a:t>
            </a:r>
            <a:endParaRPr lang="en-US" altLang="el-GR" smtClean="0"/>
          </a:p>
          <a:p>
            <a:pPr marL="627063" lvl="1" indent="-280988" defTabSz="966788" eaLnBrk="1" hangingPunct="1">
              <a:lnSpc>
                <a:spcPct val="90000"/>
              </a:lnSpc>
              <a:buFontTx/>
              <a:buNone/>
            </a:pPr>
            <a:endParaRPr lang="en-US" altLang="el-GR" b="1" smtClean="0"/>
          </a:p>
          <a:p>
            <a:pPr marL="231775" indent="-231775" defTabSz="966788" eaLnBrk="1" hangingPunct="1">
              <a:lnSpc>
                <a:spcPct val="90000"/>
              </a:lnSpc>
            </a:pPr>
            <a:r>
              <a:rPr lang="el-GR" altLang="el-GR" b="1" smtClean="0">
                <a:solidFill>
                  <a:srgbClr val="C00000"/>
                </a:solidFill>
              </a:rPr>
              <a:t>Ο χρόνος εκτέλεσης είναι το κυρίαρχο πρότυπο </a:t>
            </a:r>
            <a:r>
              <a:rPr lang="el-GR" altLang="el-GR" b="1" smtClean="0"/>
              <a:t>(</a:t>
            </a:r>
            <a:r>
              <a:rPr lang="en-US" altLang="el-GR" b="1" smtClean="0"/>
              <a:t>dominant standard</a:t>
            </a:r>
            <a:r>
              <a:rPr lang="el-GR" altLang="el-GR" b="1" smtClean="0"/>
              <a:t>)</a:t>
            </a:r>
            <a:endParaRPr lang="en-US" altLang="el-GR" b="1" smtClean="0"/>
          </a:p>
          <a:p>
            <a:pPr marL="627063" lvl="1" indent="-280988" defTabSz="966788" eaLnBrk="1" hangingPunct="1">
              <a:lnSpc>
                <a:spcPct val="90000"/>
              </a:lnSpc>
            </a:pPr>
            <a:r>
              <a:rPr lang="el-GR" altLang="el-GR" smtClean="0"/>
              <a:t>Μπορεί να ποσοτικοποιηθεί και είναι εύκολο να συγκριθεί</a:t>
            </a:r>
            <a:endParaRPr lang="en-US" altLang="el-GR" smtClean="0"/>
          </a:p>
          <a:p>
            <a:pPr marL="627063" lvl="1" indent="-280988" defTabSz="966788" eaLnBrk="1" hangingPunct="1">
              <a:lnSpc>
                <a:spcPct val="90000"/>
              </a:lnSpc>
            </a:pPr>
            <a:r>
              <a:rPr lang="el-GR" altLang="el-GR" smtClean="0"/>
              <a:t>Είναι συχνά το κρίσιμο σημείο</a:t>
            </a:r>
            <a:endParaRPr lang="en-US" altLang="el-GR" smtClean="0"/>
          </a:p>
        </p:txBody>
      </p:sp>
    </p:spTree>
    <p:extLst>
      <p:ext uri="{BB962C8B-B14F-4D97-AF65-F5344CB8AC3E}">
        <p14:creationId xmlns:p14="http://schemas.microsoft.com/office/powerpoint/2010/main" val="1695232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0C9919-1B54-4AB7-B83A-35744C85BB8C}" type="slidenum">
              <a:rPr lang="el-GR" altLang="el-GR" sz="1400" smtClean="0">
                <a:solidFill>
                  <a:srgbClr val="3366CC"/>
                </a:solidFill>
                <a:latin typeface="Arno Pro Caption" pitchFamily="18" charset="0"/>
              </a:rPr>
              <a:pPr eaLnBrk="1" hangingPunct="1"/>
              <a:t>32</a:t>
            </a:fld>
            <a:endParaRPr lang="el-GR" altLang="el-GR" sz="1400" smtClean="0">
              <a:solidFill>
                <a:srgbClr val="3366CC"/>
              </a:solidFill>
              <a:latin typeface="Arno Pro Caption" pitchFamily="18" charset="0"/>
            </a:endParaRPr>
          </a:p>
        </p:txBody>
      </p:sp>
      <p:sp>
        <p:nvSpPr>
          <p:cNvPr id="28676" name="Rectangle 2"/>
          <p:cNvSpPr>
            <a:spLocks noGrp="1" noChangeArrowheads="1"/>
          </p:cNvSpPr>
          <p:nvPr>
            <p:ph type="title"/>
          </p:nvPr>
        </p:nvSpPr>
        <p:spPr>
          <a:xfrm>
            <a:off x="304800" y="304800"/>
            <a:ext cx="8458200" cy="675928"/>
          </a:xfrm>
        </p:spPr>
        <p:txBody>
          <a:bodyPr/>
          <a:lstStyle/>
          <a:p>
            <a:pPr eaLnBrk="1" hangingPunct="1"/>
            <a:r>
              <a:rPr lang="el-GR" altLang="el-GR" dirty="0" smtClean="0"/>
              <a:t>Αποτίμηση αλγορίθμων</a:t>
            </a:r>
            <a:endParaRPr lang="en-US" altLang="el-GR" dirty="0" smtClean="0"/>
          </a:p>
        </p:txBody>
      </p:sp>
      <p:sp>
        <p:nvSpPr>
          <p:cNvPr id="28677" name="Rectangle 3"/>
          <p:cNvSpPr>
            <a:spLocks noGrp="1" noChangeArrowheads="1"/>
          </p:cNvSpPr>
          <p:nvPr>
            <p:ph type="body" idx="1"/>
          </p:nvPr>
        </p:nvSpPr>
        <p:spPr>
          <a:xfrm>
            <a:off x="304800" y="1066800"/>
            <a:ext cx="8534400" cy="5029200"/>
          </a:xfrm>
        </p:spPr>
        <p:txBody>
          <a:bodyPr/>
          <a:lstStyle/>
          <a:p>
            <a:pPr eaLnBrk="1" hangingPunct="1">
              <a:lnSpc>
                <a:spcPct val="80000"/>
              </a:lnSpc>
            </a:pPr>
            <a:r>
              <a:rPr lang="el-GR" altLang="el-GR" sz="2400" dirty="0" smtClean="0"/>
              <a:t>Οι αλγόριθμοι και τα προγράμματα μπορούν να αποτιμηθούν ως προς την </a:t>
            </a:r>
            <a:r>
              <a:rPr lang="en-US" altLang="el-GR" sz="2400" dirty="0" smtClean="0"/>
              <a:t>:</a:t>
            </a:r>
          </a:p>
          <a:p>
            <a:pPr lvl="1" eaLnBrk="1" hangingPunct="1">
              <a:lnSpc>
                <a:spcPct val="80000"/>
              </a:lnSpc>
            </a:pPr>
            <a:r>
              <a:rPr lang="el-GR" altLang="el-GR" sz="2000" dirty="0" smtClean="0"/>
              <a:t>Απλότητα</a:t>
            </a:r>
            <a:r>
              <a:rPr lang="en-US" altLang="el-GR" sz="2000" dirty="0" smtClean="0"/>
              <a:t>, </a:t>
            </a:r>
            <a:r>
              <a:rPr lang="el-GR" altLang="el-GR" sz="2000" dirty="0" smtClean="0"/>
              <a:t>καθαρότητα</a:t>
            </a:r>
            <a:r>
              <a:rPr lang="en-US" altLang="el-GR" sz="2000" dirty="0" smtClean="0"/>
              <a:t>, </a:t>
            </a:r>
            <a:r>
              <a:rPr lang="el-GR" altLang="el-GR" sz="2000" dirty="0" smtClean="0"/>
              <a:t>δυνατότητα κλιμάκωσης, ανθεκτικότητα, δυνατότητα επαναχρησιμοποίησης</a:t>
            </a:r>
            <a:endParaRPr lang="en-US" altLang="el-GR" sz="2000" dirty="0" smtClean="0"/>
          </a:p>
          <a:p>
            <a:pPr eaLnBrk="1" hangingPunct="1">
              <a:lnSpc>
                <a:spcPct val="80000"/>
              </a:lnSpc>
            </a:pPr>
            <a:endParaRPr lang="el-GR" altLang="el-GR" sz="2400" dirty="0" smtClean="0"/>
          </a:p>
          <a:p>
            <a:pPr eaLnBrk="1" hangingPunct="1">
              <a:lnSpc>
                <a:spcPct val="80000"/>
              </a:lnSpc>
            </a:pPr>
            <a:r>
              <a:rPr lang="el-GR" altLang="el-GR" sz="2400" dirty="0" smtClean="0"/>
              <a:t>Πολλά από τα ανωτέρω κριτήρια είναι υποκειμενικά</a:t>
            </a:r>
            <a:r>
              <a:rPr lang="el-GR" altLang="el-GR" sz="2400" dirty="0" smtClean="0">
                <a:solidFill>
                  <a:srgbClr val="FF0000"/>
                </a:solidFill>
              </a:rPr>
              <a:t>. Ένα σπουδαίο είναι η αποτελεσματικότητα ή αποδοτικότητα </a:t>
            </a:r>
            <a:r>
              <a:rPr lang="en-US" altLang="el-GR" sz="2400" dirty="0" smtClean="0">
                <a:solidFill>
                  <a:srgbClr val="FF0000"/>
                </a:solidFill>
              </a:rPr>
              <a:t> </a:t>
            </a:r>
            <a:r>
              <a:rPr lang="el-GR" altLang="el-GR" sz="2400" dirty="0" smtClean="0">
                <a:solidFill>
                  <a:srgbClr val="FF0000"/>
                </a:solidFill>
              </a:rPr>
              <a:t>(</a:t>
            </a:r>
            <a:r>
              <a:rPr lang="en-US" altLang="el-GR" sz="2400" b="1" dirty="0" smtClean="0">
                <a:solidFill>
                  <a:srgbClr val="FF0000"/>
                </a:solidFill>
              </a:rPr>
              <a:t>efficiency</a:t>
            </a:r>
            <a:r>
              <a:rPr lang="el-GR" altLang="el-GR" sz="2400" b="1" dirty="0" smtClean="0">
                <a:solidFill>
                  <a:srgbClr val="FF0000"/>
                </a:solidFill>
              </a:rPr>
              <a:t>)</a:t>
            </a:r>
            <a:r>
              <a:rPr lang="en-US" altLang="el-GR" sz="2400" dirty="0" smtClean="0">
                <a:solidFill>
                  <a:srgbClr val="FF0000"/>
                </a:solidFill>
              </a:rPr>
              <a:t>:</a:t>
            </a:r>
          </a:p>
          <a:p>
            <a:pPr lvl="1" eaLnBrk="1" hangingPunct="1">
              <a:lnSpc>
                <a:spcPct val="80000"/>
              </a:lnSpc>
            </a:pPr>
            <a:r>
              <a:rPr lang="el-GR" altLang="el-GR" sz="2000" dirty="0" smtClean="0"/>
              <a:t>Ποσό χρόνου που απαιτεί η εκτέλεση του αλγορίθμου</a:t>
            </a:r>
            <a:endParaRPr lang="en-US" altLang="el-GR" sz="2000" dirty="0" smtClean="0"/>
          </a:p>
          <a:p>
            <a:pPr lvl="1" eaLnBrk="1" hangingPunct="1">
              <a:lnSpc>
                <a:spcPct val="80000"/>
              </a:lnSpc>
            </a:pPr>
            <a:r>
              <a:rPr lang="el-GR" altLang="el-GR" sz="2000" dirty="0" smtClean="0"/>
              <a:t>Ποσό κεντρικής μνήμης που απαιτείται</a:t>
            </a:r>
          </a:p>
          <a:p>
            <a:pPr lvl="1" eaLnBrk="1" hangingPunct="1">
              <a:lnSpc>
                <a:spcPct val="80000"/>
              </a:lnSpc>
            </a:pPr>
            <a:r>
              <a:rPr lang="el-GR" altLang="el-GR" sz="2000" dirty="0" smtClean="0"/>
              <a:t>Ποσό του εύρους ζώνης του δικτύου που απαιτείται</a:t>
            </a:r>
            <a:endParaRPr lang="en-US" altLang="el-GR" sz="2000" dirty="0" smtClean="0"/>
          </a:p>
          <a:p>
            <a:pPr lvl="1" eaLnBrk="1" hangingPunct="1">
              <a:lnSpc>
                <a:spcPct val="80000"/>
              </a:lnSpc>
            </a:pPr>
            <a:r>
              <a:rPr lang="el-GR" altLang="el-GR" sz="2000" dirty="0" smtClean="0"/>
              <a:t>Ποσό εξωτερικής μνήμης που απαιτείται</a:t>
            </a:r>
            <a:endParaRPr lang="en-US" altLang="el-GR" sz="2000" dirty="0" smtClean="0"/>
          </a:p>
          <a:p>
            <a:pPr eaLnBrk="1" hangingPunct="1">
              <a:buFontTx/>
              <a:buNone/>
            </a:pPr>
            <a:r>
              <a:rPr lang="el-GR" altLang="el-GR" sz="2400" b="1" dirty="0">
                <a:solidFill>
                  <a:srgbClr val="FF0000"/>
                </a:solidFill>
              </a:rPr>
              <a:t>Ο σημαντικότερος παράγοντας είναι ο χρόνος</a:t>
            </a:r>
          </a:p>
          <a:p>
            <a:pPr eaLnBrk="1" hangingPunct="1"/>
            <a:r>
              <a:rPr lang="el-GR" altLang="el-GR" sz="2400" b="1" dirty="0">
                <a:solidFill>
                  <a:srgbClr val="0000FF"/>
                </a:solidFill>
              </a:rPr>
              <a:t>Ένας μη αποτελεσματικός αλγόριθμος δεν μπορεί να καταστεί αποτελεσματικός αν βελτιωθεί, έστω και θεαματικά, η ταχύτητα του υπολογιστή που εκτελεί το αντίστοιχο πρόγραμμα.</a:t>
            </a:r>
          </a:p>
          <a:p>
            <a:pPr marL="457200" lvl="1" indent="0" eaLnBrk="1" hangingPunct="1">
              <a:lnSpc>
                <a:spcPct val="80000"/>
              </a:lnSpc>
              <a:buNone/>
            </a:pPr>
            <a:endParaRPr lang="en-US" altLang="el-GR" sz="2000" dirty="0" smtClean="0"/>
          </a:p>
          <a:p>
            <a:pPr eaLnBrk="1" hangingPunct="1">
              <a:lnSpc>
                <a:spcPct val="80000"/>
              </a:lnSpc>
            </a:pPr>
            <a:endParaRPr lang="en-US" altLang="el-GR" sz="2400" dirty="0" smtClean="0"/>
          </a:p>
        </p:txBody>
      </p:sp>
    </p:spTree>
    <p:extLst>
      <p:ext uri="{BB962C8B-B14F-4D97-AF65-F5344CB8AC3E}">
        <p14:creationId xmlns:p14="http://schemas.microsoft.com/office/powerpoint/2010/main" val="3696934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F43936-2E09-42E8-8152-98BE8C2C39F9}" type="slidenum">
              <a:rPr lang="el-GR" altLang="el-GR" sz="1400" smtClean="0">
                <a:solidFill>
                  <a:srgbClr val="3366CC"/>
                </a:solidFill>
                <a:latin typeface="Arno Pro Caption" pitchFamily="18" charset="0"/>
              </a:rPr>
              <a:pPr eaLnBrk="1" hangingPunct="1"/>
              <a:t>33</a:t>
            </a:fld>
            <a:endParaRPr lang="el-GR" altLang="el-GR" sz="1400" smtClean="0">
              <a:solidFill>
                <a:srgbClr val="3366CC"/>
              </a:solidFill>
              <a:latin typeface="Arno Pro Caption" pitchFamily="18" charset="0"/>
            </a:endParaRPr>
          </a:p>
        </p:txBody>
      </p:sp>
      <p:sp>
        <p:nvSpPr>
          <p:cNvPr id="30724" name="Rectangle 2"/>
          <p:cNvSpPr>
            <a:spLocks noGrp="1" noChangeArrowheads="1"/>
          </p:cNvSpPr>
          <p:nvPr>
            <p:ph type="title"/>
          </p:nvPr>
        </p:nvSpPr>
        <p:spPr>
          <a:xfrm>
            <a:off x="304800" y="304800"/>
            <a:ext cx="8458200" cy="914400"/>
          </a:xfrm>
        </p:spPr>
        <p:txBody>
          <a:bodyPr/>
          <a:lstStyle/>
          <a:p>
            <a:pPr eaLnBrk="1" hangingPunct="1"/>
            <a:r>
              <a:rPr lang="el-GR" altLang="el-GR" sz="2800" dirty="0" smtClean="0"/>
              <a:t>Αποτελεσματικότητα Αλγορίθμων </a:t>
            </a:r>
            <a:r>
              <a:rPr lang="en-US" altLang="el-GR" sz="2800" dirty="0" smtClean="0"/>
              <a:t/>
            </a:r>
            <a:br>
              <a:rPr lang="en-US" altLang="el-GR" sz="2800" dirty="0" smtClean="0"/>
            </a:br>
            <a:r>
              <a:rPr lang="el-GR" altLang="el-GR" sz="2800" dirty="0" smtClean="0"/>
              <a:t>(</a:t>
            </a:r>
            <a:r>
              <a:rPr lang="en-US" altLang="el-GR" sz="2800" dirty="0"/>
              <a:t>A</a:t>
            </a:r>
            <a:r>
              <a:rPr lang="en-US" altLang="el-GR" sz="2800" dirty="0" smtClean="0"/>
              <a:t>lgorithms </a:t>
            </a:r>
            <a:r>
              <a:rPr lang="en-US" altLang="el-GR" sz="2800" dirty="0"/>
              <a:t>E</a:t>
            </a:r>
            <a:r>
              <a:rPr lang="en-US" altLang="el-GR" sz="2800" dirty="0" smtClean="0"/>
              <a:t>fficiency)</a:t>
            </a:r>
          </a:p>
        </p:txBody>
      </p:sp>
      <p:sp>
        <p:nvSpPr>
          <p:cNvPr id="30725" name="Rectangle 3"/>
          <p:cNvSpPr>
            <a:spLocks noGrp="1" noChangeArrowheads="1"/>
          </p:cNvSpPr>
          <p:nvPr>
            <p:ph type="body" idx="1"/>
          </p:nvPr>
        </p:nvSpPr>
        <p:spPr/>
        <p:txBody>
          <a:bodyPr/>
          <a:lstStyle/>
          <a:p>
            <a:pPr eaLnBrk="1" hangingPunct="1"/>
            <a:r>
              <a:rPr lang="el-GR" altLang="el-GR" smtClean="0"/>
              <a:t>Κεντρικό σημείο της σχεδίασης προγραμμάτων Η/Υ είναι δύο συχνά αντικρουόμενοι στόχοι :</a:t>
            </a:r>
          </a:p>
          <a:p>
            <a:pPr lvl="1" eaLnBrk="1" hangingPunct="1"/>
            <a:r>
              <a:rPr lang="el-GR" altLang="el-GR" smtClean="0"/>
              <a:t>Η σχεδίαση ενός αλγορίθμου που θα είναι εύκολος στην κατανόηση, την κωδικοποίηση και την εκσφαλμάτωση (</a:t>
            </a:r>
            <a:r>
              <a:rPr lang="en-US" altLang="el-GR" smtClean="0"/>
              <a:t>debugging) </a:t>
            </a:r>
            <a:r>
              <a:rPr lang="el-GR" altLang="el-GR" smtClean="0"/>
              <a:t>(αφορά την </a:t>
            </a:r>
            <a:r>
              <a:rPr lang="el-GR" altLang="el-GR" b="1" smtClean="0">
                <a:solidFill>
                  <a:srgbClr val="3366CC"/>
                </a:solidFill>
              </a:rPr>
              <a:t>Τεχνολογία Λογισμικού</a:t>
            </a:r>
            <a:r>
              <a:rPr lang="el-GR" altLang="el-GR" smtClean="0"/>
              <a:t>)</a:t>
            </a:r>
            <a:endParaRPr lang="en-US" altLang="el-GR" smtClean="0"/>
          </a:p>
          <a:p>
            <a:pPr lvl="1" eaLnBrk="1" hangingPunct="1"/>
            <a:endParaRPr lang="el-GR" altLang="el-GR" smtClean="0"/>
          </a:p>
          <a:p>
            <a:pPr lvl="1" eaLnBrk="1" hangingPunct="1"/>
            <a:r>
              <a:rPr lang="el-GR" altLang="el-GR" smtClean="0"/>
              <a:t>Η σχεδίαση ενός αλγορίθμου που θα κάνει αποτελεσματική χρήση των πόρων του Η/Υ (αφορά τις </a:t>
            </a:r>
            <a:r>
              <a:rPr lang="el-GR" altLang="el-GR" b="1" smtClean="0">
                <a:solidFill>
                  <a:srgbClr val="FF0000"/>
                </a:solidFill>
              </a:rPr>
              <a:t>Δομές Δεδομένων και την Ανάλυση Αλγορίθμων</a:t>
            </a:r>
            <a:r>
              <a:rPr lang="el-GR" altLang="el-GR" smtClean="0"/>
              <a:t>)</a:t>
            </a:r>
            <a:endParaRPr lang="en-US" altLang="el-GR" smtClean="0"/>
          </a:p>
        </p:txBody>
      </p:sp>
    </p:spTree>
    <p:extLst>
      <p:ext uri="{BB962C8B-B14F-4D97-AF65-F5344CB8AC3E}">
        <p14:creationId xmlns:p14="http://schemas.microsoft.com/office/powerpoint/2010/main" val="4241052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fontAlgn="auto" hangingPunct="1">
              <a:spcAft>
                <a:spcPts val="0"/>
              </a:spcAft>
              <a:defRPr/>
            </a:pPr>
            <a:r>
              <a:rPr lang="en-US" sz="3200" b="1" dirty="0"/>
              <a:t>Measuring </a:t>
            </a:r>
            <a:r>
              <a:rPr lang="en-US" sz="3200" b="1" dirty="0" smtClean="0"/>
              <a:t>Efficiency</a:t>
            </a:r>
            <a:endParaRPr lang="en-US" sz="3200" b="1" dirty="0"/>
          </a:p>
        </p:txBody>
      </p:sp>
      <p:sp>
        <p:nvSpPr>
          <p:cNvPr id="30723" name="Rectangle 3"/>
          <p:cNvSpPr>
            <a:spLocks noGrp="1" noChangeArrowheads="1"/>
          </p:cNvSpPr>
          <p:nvPr>
            <p:ph idx="1"/>
          </p:nvPr>
        </p:nvSpPr>
        <p:spPr>
          <a:xfrm>
            <a:off x="304800" y="1124744"/>
            <a:ext cx="8534400" cy="4724400"/>
          </a:xfrm>
        </p:spPr>
        <p:txBody>
          <a:bodyPr/>
          <a:lstStyle/>
          <a:p>
            <a:pPr eaLnBrk="1" hangingPunct="1"/>
            <a:r>
              <a:rPr lang="en-US" altLang="el-GR" dirty="0" smtClean="0">
                <a:cs typeface="Times New Roman" panose="02020603050405020304" pitchFamily="18" charset="0"/>
              </a:rPr>
              <a:t>The efficiency of an algorithm is a measure of the amount of resources consumed in solving a problem of size n.</a:t>
            </a:r>
          </a:p>
          <a:p>
            <a:pPr lvl="1" eaLnBrk="1" hangingPunct="1"/>
            <a:r>
              <a:rPr lang="en-US" altLang="el-GR" dirty="0" smtClean="0">
                <a:cs typeface="Times New Roman" panose="02020603050405020304" pitchFamily="18" charset="0"/>
              </a:rPr>
              <a:t>The resource we are most interested in is time</a:t>
            </a:r>
          </a:p>
          <a:p>
            <a:pPr lvl="1" eaLnBrk="1" hangingPunct="1"/>
            <a:r>
              <a:rPr lang="en-US" altLang="el-GR" dirty="0" smtClean="0">
                <a:cs typeface="Times New Roman" panose="02020603050405020304" pitchFamily="18" charset="0"/>
              </a:rPr>
              <a:t>We can use the same techniques to analyze the consumption of other resources, such as memory space.</a:t>
            </a:r>
          </a:p>
          <a:p>
            <a:pPr lvl="1" eaLnBrk="1" hangingPunct="1"/>
            <a:endParaRPr lang="en-US" altLang="el-GR" dirty="0" smtClean="0">
              <a:cs typeface="Times New Roman" panose="02020603050405020304" pitchFamily="18" charset="0"/>
            </a:endParaRPr>
          </a:p>
          <a:p>
            <a:pPr eaLnBrk="1" hangingPunct="1"/>
            <a:r>
              <a:rPr lang="en-US" altLang="el-GR" dirty="0" smtClean="0">
                <a:cs typeface="Times New Roman" panose="02020603050405020304" pitchFamily="18" charset="0"/>
              </a:rPr>
              <a:t>It would seem that the most obvious way to measure the efficiency of an algorithm is to run it and measure how much processor time is needed</a:t>
            </a:r>
          </a:p>
        </p:txBody>
      </p:sp>
      <p:sp>
        <p:nvSpPr>
          <p:cNvPr id="2" name="Θέση αριθμού διαφάνειας 1"/>
          <p:cNvSpPr>
            <a:spLocks noGrp="1"/>
          </p:cNvSpPr>
          <p:nvPr>
            <p:ph type="sldNum" sz="quarter" idx="11"/>
          </p:nvPr>
        </p:nvSpPr>
        <p:spPr/>
        <p:txBody>
          <a:bodyPr/>
          <a:lstStyle/>
          <a:p>
            <a:pPr>
              <a:defRPr/>
            </a:pPr>
            <a:fld id="{E191D44F-1642-49A5-9BF4-E3DB2AC6629B}" type="slidenum">
              <a:rPr lang="el-GR" smtClean="0"/>
              <a:pPr>
                <a:defRPr/>
              </a:pPr>
              <a:t>34</a:t>
            </a:fld>
            <a:endParaRPr lang="el-GR" dirty="0"/>
          </a:p>
        </p:txBody>
      </p:sp>
    </p:spTree>
    <p:extLst>
      <p:ext uri="{BB962C8B-B14F-4D97-AF65-F5344CB8AC3E}">
        <p14:creationId xmlns:p14="http://schemas.microsoft.com/office/powerpoint/2010/main" val="3757944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fontAlgn="auto" hangingPunct="1">
              <a:spcAft>
                <a:spcPts val="0"/>
              </a:spcAft>
              <a:defRPr/>
            </a:pPr>
            <a:r>
              <a:rPr lang="en-US" sz="3200" b="1" dirty="0"/>
              <a:t>Factors</a:t>
            </a:r>
          </a:p>
        </p:txBody>
      </p:sp>
      <p:sp>
        <p:nvSpPr>
          <p:cNvPr id="31747" name="Rectangle 3"/>
          <p:cNvSpPr>
            <a:spLocks noGrp="1" noChangeArrowheads="1"/>
          </p:cNvSpPr>
          <p:nvPr>
            <p:ph sz="quarter" idx="1"/>
          </p:nvPr>
        </p:nvSpPr>
        <p:spPr>
          <a:xfrm>
            <a:off x="661988" y="1268760"/>
            <a:ext cx="7467600" cy="4873625"/>
          </a:xfrm>
        </p:spPr>
        <p:txBody>
          <a:bodyPr>
            <a:normAutofit fontScale="92500" lnSpcReduction="20000"/>
          </a:bodyPr>
          <a:lstStyle/>
          <a:p>
            <a:pPr eaLnBrk="1" fontAlgn="auto" hangingPunct="1">
              <a:lnSpc>
                <a:spcPct val="90000"/>
              </a:lnSpc>
              <a:spcAft>
                <a:spcPts val="0"/>
              </a:spcAft>
              <a:buFont typeface="Wingdings" panose="05000000000000000000" pitchFamily="2" charset="2"/>
              <a:buChar char="§"/>
              <a:defRPr/>
            </a:pPr>
            <a:r>
              <a:rPr lang="en-US" dirty="0" smtClean="0">
                <a:cs typeface="Times New Roman" pitchFamily="18" charset="0"/>
              </a:rPr>
              <a:t>Hardware</a:t>
            </a:r>
          </a:p>
          <a:p>
            <a:pPr eaLnBrk="1" fontAlgn="auto" hangingPunct="1">
              <a:lnSpc>
                <a:spcPct val="90000"/>
              </a:lnSpc>
              <a:spcAft>
                <a:spcPts val="0"/>
              </a:spcAft>
              <a:buFont typeface="Wingdings" panose="05000000000000000000" pitchFamily="2" charset="2"/>
              <a:buChar char="§"/>
              <a:defRPr/>
            </a:pPr>
            <a:endParaRPr lang="en-US" dirty="0">
              <a:cs typeface="Times New Roman" pitchFamily="18" charset="0"/>
            </a:endParaRPr>
          </a:p>
          <a:p>
            <a:pPr eaLnBrk="1" fontAlgn="auto" hangingPunct="1">
              <a:lnSpc>
                <a:spcPct val="90000"/>
              </a:lnSpc>
              <a:spcAft>
                <a:spcPts val="0"/>
              </a:spcAft>
              <a:buFont typeface="Wingdings" panose="05000000000000000000" pitchFamily="2" charset="2"/>
              <a:buChar char="§"/>
              <a:defRPr/>
            </a:pPr>
            <a:r>
              <a:rPr lang="en-US" dirty="0">
                <a:cs typeface="Times New Roman" pitchFamily="18" charset="0"/>
              </a:rPr>
              <a:t>Operating </a:t>
            </a:r>
            <a:r>
              <a:rPr lang="en-US" dirty="0" smtClean="0">
                <a:cs typeface="Times New Roman" pitchFamily="18" charset="0"/>
              </a:rPr>
              <a:t>System</a:t>
            </a:r>
          </a:p>
          <a:p>
            <a:pPr eaLnBrk="1" fontAlgn="auto" hangingPunct="1">
              <a:lnSpc>
                <a:spcPct val="90000"/>
              </a:lnSpc>
              <a:spcAft>
                <a:spcPts val="0"/>
              </a:spcAft>
              <a:buFont typeface="Wingdings" panose="05000000000000000000" pitchFamily="2" charset="2"/>
              <a:buChar char="§"/>
              <a:defRPr/>
            </a:pPr>
            <a:endParaRPr lang="en-US" dirty="0">
              <a:cs typeface="Times New Roman" pitchFamily="18" charset="0"/>
            </a:endParaRPr>
          </a:p>
          <a:p>
            <a:pPr eaLnBrk="1" fontAlgn="auto" hangingPunct="1">
              <a:lnSpc>
                <a:spcPct val="90000"/>
              </a:lnSpc>
              <a:spcAft>
                <a:spcPts val="0"/>
              </a:spcAft>
              <a:buFont typeface="Wingdings" panose="05000000000000000000" pitchFamily="2" charset="2"/>
              <a:buChar char="§"/>
              <a:defRPr/>
            </a:pPr>
            <a:r>
              <a:rPr lang="en-US" dirty="0" smtClean="0">
                <a:cs typeface="Times New Roman" pitchFamily="18" charset="0"/>
              </a:rPr>
              <a:t>Compiler</a:t>
            </a:r>
          </a:p>
          <a:p>
            <a:pPr eaLnBrk="1" fontAlgn="auto" hangingPunct="1">
              <a:lnSpc>
                <a:spcPct val="90000"/>
              </a:lnSpc>
              <a:spcAft>
                <a:spcPts val="0"/>
              </a:spcAft>
              <a:buFont typeface="Wingdings" panose="05000000000000000000" pitchFamily="2" charset="2"/>
              <a:buChar char="§"/>
              <a:defRPr/>
            </a:pPr>
            <a:endParaRPr lang="en-US" dirty="0">
              <a:cs typeface="Times New Roman" pitchFamily="18" charset="0"/>
            </a:endParaRPr>
          </a:p>
          <a:p>
            <a:pPr eaLnBrk="1" fontAlgn="auto" hangingPunct="1">
              <a:lnSpc>
                <a:spcPct val="90000"/>
              </a:lnSpc>
              <a:spcAft>
                <a:spcPts val="0"/>
              </a:spcAft>
              <a:buFont typeface="Wingdings" panose="05000000000000000000" pitchFamily="2" charset="2"/>
              <a:buChar char="§"/>
              <a:defRPr/>
            </a:pPr>
            <a:r>
              <a:rPr lang="en-US" dirty="0">
                <a:cs typeface="Times New Roman" pitchFamily="18" charset="0"/>
              </a:rPr>
              <a:t>Size of </a:t>
            </a:r>
            <a:r>
              <a:rPr lang="en-US" dirty="0" smtClean="0">
                <a:cs typeface="Times New Roman" pitchFamily="18" charset="0"/>
              </a:rPr>
              <a:t>input</a:t>
            </a:r>
          </a:p>
          <a:p>
            <a:pPr eaLnBrk="1" fontAlgn="auto" hangingPunct="1">
              <a:lnSpc>
                <a:spcPct val="90000"/>
              </a:lnSpc>
              <a:spcAft>
                <a:spcPts val="0"/>
              </a:spcAft>
              <a:buFont typeface="Wingdings" panose="05000000000000000000" pitchFamily="2" charset="2"/>
              <a:buChar char="§"/>
              <a:defRPr/>
            </a:pPr>
            <a:endParaRPr lang="en-US" dirty="0">
              <a:cs typeface="Times New Roman" pitchFamily="18" charset="0"/>
            </a:endParaRPr>
          </a:p>
          <a:p>
            <a:pPr eaLnBrk="1" fontAlgn="auto" hangingPunct="1">
              <a:lnSpc>
                <a:spcPct val="90000"/>
              </a:lnSpc>
              <a:spcAft>
                <a:spcPts val="0"/>
              </a:spcAft>
              <a:buFont typeface="Wingdings" panose="05000000000000000000" pitchFamily="2" charset="2"/>
              <a:buChar char="§"/>
              <a:defRPr/>
            </a:pPr>
            <a:r>
              <a:rPr lang="en-US" dirty="0">
                <a:cs typeface="Times New Roman" pitchFamily="18" charset="0"/>
              </a:rPr>
              <a:t>Nature of </a:t>
            </a:r>
            <a:r>
              <a:rPr lang="en-US" dirty="0" smtClean="0">
                <a:cs typeface="Times New Roman" pitchFamily="18" charset="0"/>
              </a:rPr>
              <a:t>Input</a:t>
            </a:r>
          </a:p>
          <a:p>
            <a:pPr eaLnBrk="1" fontAlgn="auto" hangingPunct="1">
              <a:lnSpc>
                <a:spcPct val="90000"/>
              </a:lnSpc>
              <a:spcAft>
                <a:spcPts val="0"/>
              </a:spcAft>
              <a:buFont typeface="Wingdings" panose="05000000000000000000" pitchFamily="2" charset="2"/>
              <a:buChar char="§"/>
              <a:defRPr/>
            </a:pPr>
            <a:endParaRPr lang="en-US" dirty="0">
              <a:cs typeface="Times New Roman" pitchFamily="18" charset="0"/>
            </a:endParaRPr>
          </a:p>
          <a:p>
            <a:pPr eaLnBrk="1" fontAlgn="auto" hangingPunct="1">
              <a:lnSpc>
                <a:spcPct val="90000"/>
              </a:lnSpc>
              <a:spcAft>
                <a:spcPts val="0"/>
              </a:spcAft>
              <a:buFont typeface="Wingdings" panose="05000000000000000000" pitchFamily="2" charset="2"/>
              <a:buChar char="§"/>
              <a:defRPr/>
            </a:pPr>
            <a:r>
              <a:rPr lang="en-US" dirty="0">
                <a:cs typeface="Times New Roman" pitchFamily="18" charset="0"/>
              </a:rPr>
              <a:t>Algorithm</a:t>
            </a:r>
          </a:p>
          <a:p>
            <a:pPr marL="274320" indent="-274320" eaLnBrk="1" fontAlgn="auto" hangingPunct="1">
              <a:lnSpc>
                <a:spcPct val="90000"/>
              </a:lnSpc>
              <a:spcAft>
                <a:spcPts val="0"/>
              </a:spcAft>
              <a:buFont typeface="Wingdings" panose="05000000000000000000" pitchFamily="2" charset="2"/>
              <a:buNone/>
              <a:defRPr/>
            </a:pPr>
            <a:r>
              <a:rPr lang="en-US" dirty="0">
                <a:cs typeface="Times New Roman" pitchFamily="18" charset="0"/>
              </a:rPr>
              <a:t>	</a:t>
            </a:r>
          </a:p>
          <a:p>
            <a:pPr marL="274320" indent="-274320" eaLnBrk="1" fontAlgn="auto" hangingPunct="1">
              <a:lnSpc>
                <a:spcPct val="90000"/>
              </a:lnSpc>
              <a:spcAft>
                <a:spcPts val="0"/>
              </a:spcAft>
              <a:buFont typeface="Wingdings" panose="05000000000000000000" pitchFamily="2" charset="2"/>
              <a:buNone/>
              <a:defRPr/>
            </a:pPr>
            <a:r>
              <a:rPr lang="en-US" dirty="0">
                <a:cs typeface="Times New Roman" pitchFamily="18" charset="0"/>
              </a:rPr>
              <a:t>	</a:t>
            </a:r>
            <a:r>
              <a:rPr lang="en-US" dirty="0">
                <a:solidFill>
                  <a:srgbClr val="FF0000"/>
                </a:solidFill>
                <a:cs typeface="Times New Roman" pitchFamily="18" charset="0"/>
              </a:rPr>
              <a:t>Which should be </a:t>
            </a:r>
            <a:r>
              <a:rPr lang="en-US" dirty="0" smtClean="0">
                <a:solidFill>
                  <a:srgbClr val="FF0000"/>
                </a:solidFill>
                <a:cs typeface="Times New Roman" pitchFamily="18" charset="0"/>
              </a:rPr>
              <a:t>improved?</a:t>
            </a:r>
            <a:endParaRPr lang="en-US" dirty="0">
              <a:solidFill>
                <a:srgbClr val="FF0000"/>
              </a:solidFill>
              <a:cs typeface="Times New Roman" pitchFamily="18" charset="0"/>
            </a:endParaRPr>
          </a:p>
        </p:txBody>
      </p:sp>
      <p:sp>
        <p:nvSpPr>
          <p:cNvPr id="2" name="Θέση αριθμού διαφάνειας 1"/>
          <p:cNvSpPr>
            <a:spLocks noGrp="1"/>
          </p:cNvSpPr>
          <p:nvPr>
            <p:ph type="sldNum" sz="quarter" idx="10"/>
          </p:nvPr>
        </p:nvSpPr>
        <p:spPr/>
        <p:txBody>
          <a:bodyPr/>
          <a:lstStyle/>
          <a:p>
            <a:pPr>
              <a:defRPr/>
            </a:pPr>
            <a:fld id="{040FE971-55F2-49B1-BF0D-591C70A1C146}" type="slidenum">
              <a:rPr lang="en-US" smtClean="0"/>
              <a:pPr>
                <a:defRPr/>
              </a:pPr>
              <a:t>35</a:t>
            </a:fld>
            <a:endParaRPr lang="en-US" dirty="0"/>
          </a:p>
        </p:txBody>
      </p:sp>
    </p:spTree>
    <p:extLst>
      <p:ext uri="{BB962C8B-B14F-4D97-AF65-F5344CB8AC3E}">
        <p14:creationId xmlns:p14="http://schemas.microsoft.com/office/powerpoint/2010/main" val="251325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7">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4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wrap="square" lIns="91440" tIns="45720" rIns="91440" bIns="45720" numCol="1" anchorCtr="0" compatLnSpc="1">
            <a:prstTxWarp prst="textNoShape">
              <a:avLst/>
            </a:prstTxWarp>
          </a:bodyPr>
          <a:lstStyle/>
          <a:p>
            <a:pPr algn="ctr" eaLnBrk="1" hangingPunct="1"/>
            <a:r>
              <a:rPr lang="en-US" altLang="el-GR" sz="3200" b="1" cap="none" dirty="0" smtClean="0"/>
              <a:t>Running Time of an Algorithm</a:t>
            </a:r>
          </a:p>
        </p:txBody>
      </p:sp>
      <p:sp>
        <p:nvSpPr>
          <p:cNvPr id="32771" name="Rectangle 3"/>
          <p:cNvSpPr>
            <a:spLocks noGrp="1" noChangeArrowheads="1"/>
          </p:cNvSpPr>
          <p:nvPr>
            <p:ph sz="quarter" idx="1"/>
          </p:nvPr>
        </p:nvSpPr>
        <p:spPr>
          <a:xfrm>
            <a:off x="457200" y="1196752"/>
            <a:ext cx="8077200" cy="4594448"/>
          </a:xfrm>
        </p:spPr>
        <p:txBody>
          <a:bodyPr/>
          <a:lstStyle/>
          <a:p>
            <a:pPr eaLnBrk="1" hangingPunct="1">
              <a:lnSpc>
                <a:spcPct val="90000"/>
              </a:lnSpc>
            </a:pPr>
            <a:r>
              <a:rPr lang="en-US" altLang="el-GR" dirty="0" smtClean="0">
                <a:cs typeface="Times New Roman" panose="02020603050405020304" pitchFamily="18" charset="0"/>
              </a:rPr>
              <a:t>Depends upon</a:t>
            </a:r>
          </a:p>
          <a:p>
            <a:pPr lvl="2" eaLnBrk="1" hangingPunct="1">
              <a:lnSpc>
                <a:spcPct val="90000"/>
              </a:lnSpc>
            </a:pPr>
            <a:r>
              <a:rPr lang="en-US" altLang="el-GR" sz="1800" dirty="0" smtClean="0">
                <a:cs typeface="Times New Roman" panose="02020603050405020304" pitchFamily="18" charset="0"/>
              </a:rPr>
              <a:t> Input Size</a:t>
            </a:r>
          </a:p>
          <a:p>
            <a:pPr lvl="2" eaLnBrk="1" hangingPunct="1">
              <a:lnSpc>
                <a:spcPct val="90000"/>
              </a:lnSpc>
            </a:pPr>
            <a:r>
              <a:rPr lang="en-US" altLang="el-GR" sz="1800" dirty="0" smtClean="0">
                <a:cs typeface="Times New Roman" panose="02020603050405020304" pitchFamily="18" charset="0"/>
              </a:rPr>
              <a:t> Nature of Input</a:t>
            </a:r>
          </a:p>
          <a:p>
            <a:pPr lvl="2" eaLnBrk="1" hangingPunct="1">
              <a:lnSpc>
                <a:spcPct val="90000"/>
              </a:lnSpc>
            </a:pPr>
            <a:endParaRPr lang="en-US" altLang="el-GR" sz="1800" dirty="0" smtClean="0">
              <a:cs typeface="Times New Roman" panose="02020603050405020304" pitchFamily="18" charset="0"/>
            </a:endParaRPr>
          </a:p>
          <a:p>
            <a:pPr eaLnBrk="1" hangingPunct="1">
              <a:lnSpc>
                <a:spcPct val="90000"/>
              </a:lnSpc>
            </a:pPr>
            <a:r>
              <a:rPr lang="en-US" altLang="el-GR" dirty="0" smtClean="0">
                <a:cs typeface="Times New Roman" panose="02020603050405020304" pitchFamily="18" charset="0"/>
              </a:rPr>
              <a:t>Generally time grows with size of input, so running time of an algorithm is usually measured as function of input size.</a:t>
            </a:r>
          </a:p>
          <a:p>
            <a:pPr eaLnBrk="1" hangingPunct="1">
              <a:lnSpc>
                <a:spcPct val="90000"/>
              </a:lnSpc>
            </a:pPr>
            <a:endParaRPr lang="en-US" altLang="el-GR" dirty="0" smtClean="0">
              <a:cs typeface="Times New Roman" panose="02020603050405020304" pitchFamily="18" charset="0"/>
            </a:endParaRPr>
          </a:p>
          <a:p>
            <a:pPr eaLnBrk="1" hangingPunct="1">
              <a:lnSpc>
                <a:spcPct val="90000"/>
              </a:lnSpc>
            </a:pPr>
            <a:r>
              <a:rPr lang="en-US" altLang="el-GR" dirty="0" smtClean="0">
                <a:cs typeface="Times New Roman" panose="02020603050405020304" pitchFamily="18" charset="0"/>
              </a:rPr>
              <a:t>Running time is measured in terms of number of steps/primitive operations performed</a:t>
            </a:r>
          </a:p>
          <a:p>
            <a:pPr eaLnBrk="1" hangingPunct="1">
              <a:lnSpc>
                <a:spcPct val="90000"/>
              </a:lnSpc>
            </a:pPr>
            <a:endParaRPr lang="en-US" altLang="el-GR" dirty="0" smtClean="0">
              <a:cs typeface="Times New Roman" panose="02020603050405020304" pitchFamily="18" charset="0"/>
            </a:endParaRPr>
          </a:p>
          <a:p>
            <a:pPr eaLnBrk="1" hangingPunct="1">
              <a:lnSpc>
                <a:spcPct val="90000"/>
              </a:lnSpc>
            </a:pPr>
            <a:r>
              <a:rPr lang="en-US" altLang="el-GR" dirty="0" smtClean="0">
                <a:cs typeface="Times New Roman" panose="02020603050405020304" pitchFamily="18" charset="0"/>
              </a:rPr>
              <a:t>Independent from machine, OS</a:t>
            </a:r>
          </a:p>
        </p:txBody>
      </p:sp>
      <p:sp>
        <p:nvSpPr>
          <p:cNvPr id="2" name="Θέση αριθμού διαφάνειας 1"/>
          <p:cNvSpPr>
            <a:spLocks noGrp="1"/>
          </p:cNvSpPr>
          <p:nvPr>
            <p:ph type="sldNum" sz="quarter" idx="10"/>
          </p:nvPr>
        </p:nvSpPr>
        <p:spPr/>
        <p:txBody>
          <a:bodyPr/>
          <a:lstStyle/>
          <a:p>
            <a:pPr>
              <a:defRPr/>
            </a:pPr>
            <a:fld id="{040FE971-55F2-49B1-BF0D-591C70A1C146}" type="slidenum">
              <a:rPr lang="en-US" smtClean="0"/>
              <a:pPr>
                <a:defRPr/>
              </a:pPr>
              <a:t>36</a:t>
            </a:fld>
            <a:endParaRPr lang="en-US" dirty="0"/>
          </a:p>
        </p:txBody>
      </p:sp>
    </p:spTree>
    <p:extLst>
      <p:ext uri="{BB962C8B-B14F-4D97-AF65-F5344CB8AC3E}">
        <p14:creationId xmlns:p14="http://schemas.microsoft.com/office/powerpoint/2010/main" val="2757019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7"/>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B6F15528-21DE-4FAA-801E-634DDDAF4B2B}" type="slidenum">
              <a:rPr lang="el-GR">
                <a:solidFill>
                  <a:srgbClr val="3366CC"/>
                </a:solidFill>
              </a:rPr>
              <a:pPr/>
              <a:t>37</a:t>
            </a:fld>
            <a:endParaRPr lang="el-GR">
              <a:solidFill>
                <a:srgbClr val="3366CC"/>
              </a:solidFill>
            </a:endParaRPr>
          </a:p>
        </p:txBody>
      </p:sp>
      <p:sp>
        <p:nvSpPr>
          <p:cNvPr id="4" name="object 7"/>
          <p:cNvSpPr txBox="1"/>
          <p:nvPr/>
        </p:nvSpPr>
        <p:spPr>
          <a:xfrm>
            <a:off x="78740" y="290570"/>
            <a:ext cx="8917305" cy="5927725"/>
          </a:xfrm>
          <a:prstGeom prst="rect">
            <a:avLst/>
          </a:prstGeom>
          <a:solidFill>
            <a:schemeClr val="bg1"/>
          </a:solidFill>
        </p:spPr>
        <p:txBody>
          <a:bodyPr vert="horz" wrap="square" lIns="0" tIns="79375" rIns="0" bIns="0" rtlCol="0">
            <a:spAutoFit/>
          </a:bodyPr>
          <a:lstStyle/>
          <a:p>
            <a:pPr marL="355600" marR="154305" indent="-342900">
              <a:lnSpc>
                <a:spcPct val="80000"/>
              </a:lnSpc>
              <a:spcBef>
                <a:spcPts val="625"/>
              </a:spcBef>
              <a:buFont typeface="Arial"/>
              <a:buChar char="•"/>
              <a:tabLst>
                <a:tab pos="354965" algn="l"/>
                <a:tab pos="355600" algn="l"/>
              </a:tabLst>
            </a:pPr>
            <a:r>
              <a:rPr sz="2200" b="1" kern="0" dirty="0">
                <a:solidFill>
                  <a:srgbClr val="C00000"/>
                </a:solidFill>
                <a:latin typeface="Arno Pro Caption" panose="02020502040506020403" pitchFamily="18" charset="0"/>
                <a:cs typeface="Times New Roman"/>
              </a:rPr>
              <a:t>Worst case Running Time</a:t>
            </a:r>
            <a:r>
              <a:rPr sz="2200" b="1" kern="0" dirty="0">
                <a:latin typeface="Arno Pro Caption" panose="02020502040506020403" pitchFamily="18" charset="0"/>
                <a:cs typeface="Times New Roman"/>
              </a:rPr>
              <a:t>: </a:t>
            </a:r>
            <a:r>
              <a:rPr sz="2200" kern="0" dirty="0">
                <a:latin typeface="Arno Pro Caption" panose="02020502040506020403" pitchFamily="18" charset="0"/>
                <a:cs typeface="Arial"/>
              </a:rPr>
              <a:t>The behavior of the algorithm with respect to  the worst possible case of the input instance. The worst-case running time  of an algorithm is an </a:t>
            </a:r>
            <a:r>
              <a:rPr sz="2200" b="1" kern="0" dirty="0">
                <a:latin typeface="Arno Pro Caption" panose="02020502040506020403" pitchFamily="18" charset="0"/>
                <a:cs typeface="Times New Roman"/>
              </a:rPr>
              <a:t>upper bound </a:t>
            </a:r>
            <a:r>
              <a:rPr sz="2200" kern="0" dirty="0">
                <a:latin typeface="Arno Pro Caption" panose="02020502040506020403" pitchFamily="18" charset="0"/>
                <a:cs typeface="Arial"/>
              </a:rPr>
              <a:t>on the running time for any input.  Knowing it gives us a guarantee that the algorithm will never take any  longer.</a:t>
            </a:r>
          </a:p>
          <a:p>
            <a:pPr marL="355600" marR="83820" indent="-342900">
              <a:lnSpc>
                <a:spcPct val="80000"/>
              </a:lnSpc>
              <a:spcBef>
                <a:spcPts val="525"/>
              </a:spcBef>
              <a:buFont typeface="Arial"/>
              <a:buChar char="•"/>
              <a:tabLst>
                <a:tab pos="354965" algn="l"/>
                <a:tab pos="356235" algn="l"/>
              </a:tabLst>
            </a:pPr>
            <a:r>
              <a:rPr sz="2200" b="1" kern="0" dirty="0">
                <a:solidFill>
                  <a:srgbClr val="C00000"/>
                </a:solidFill>
                <a:latin typeface="Arno Pro Caption" panose="02020502040506020403" pitchFamily="18" charset="0"/>
                <a:cs typeface="Times New Roman"/>
              </a:rPr>
              <a:t>Average case Running Time</a:t>
            </a:r>
            <a:r>
              <a:rPr sz="2200" b="1" kern="0" dirty="0">
                <a:latin typeface="Arno Pro Caption" panose="02020502040506020403" pitchFamily="18" charset="0"/>
                <a:cs typeface="Times New Roman"/>
              </a:rPr>
              <a:t>: </a:t>
            </a:r>
            <a:r>
              <a:rPr sz="2200" kern="0" dirty="0">
                <a:latin typeface="Arno Pro Caption" panose="02020502040506020403" pitchFamily="18" charset="0"/>
                <a:cs typeface="Arial"/>
              </a:rPr>
              <a:t>The expected behavior when the input is  randomly drawn from a given distribution. The average-case running time  of an algorithm is an estimate of the running time for an "average" input.  Computation of average-case running time entails </a:t>
            </a:r>
            <a:r>
              <a:rPr sz="2200" b="1" kern="0" dirty="0">
                <a:latin typeface="Arno Pro Caption" panose="02020502040506020403" pitchFamily="18" charset="0"/>
                <a:cs typeface="Times New Roman"/>
              </a:rPr>
              <a:t>knowing all possible  input sequences, the probability distribution of occurrence of these  sequences, and the running times for the individual sequences</a:t>
            </a:r>
            <a:r>
              <a:rPr sz="2200" kern="0" dirty="0">
                <a:latin typeface="Arno Pro Caption" panose="02020502040506020403" pitchFamily="18" charset="0"/>
                <a:cs typeface="Arial"/>
              </a:rPr>
              <a:t>. Often it is  assumed that all inputs of a given size are equally likely.</a:t>
            </a:r>
          </a:p>
          <a:p>
            <a:pPr marL="355600" marR="5080" indent="-342900">
              <a:lnSpc>
                <a:spcPct val="80000"/>
              </a:lnSpc>
              <a:spcBef>
                <a:spcPts val="530"/>
              </a:spcBef>
              <a:buFont typeface="Arial"/>
              <a:buChar char="•"/>
              <a:tabLst>
                <a:tab pos="354965" algn="l"/>
                <a:tab pos="355600" algn="l"/>
              </a:tabLst>
            </a:pPr>
            <a:r>
              <a:rPr sz="2200" b="1" kern="0" dirty="0">
                <a:solidFill>
                  <a:srgbClr val="C00000"/>
                </a:solidFill>
                <a:latin typeface="Arno Pro Caption" panose="02020502040506020403" pitchFamily="18" charset="0"/>
                <a:cs typeface="Times New Roman"/>
              </a:rPr>
              <a:t>Amortized Running Time</a:t>
            </a:r>
            <a:r>
              <a:rPr sz="2200" b="1" kern="0" dirty="0">
                <a:latin typeface="Arno Pro Caption" panose="02020502040506020403" pitchFamily="18" charset="0"/>
                <a:cs typeface="Times New Roman"/>
              </a:rPr>
              <a:t>: </a:t>
            </a:r>
            <a:r>
              <a:rPr sz="2200" kern="0" dirty="0">
                <a:latin typeface="Arno Pro Caption" panose="02020502040506020403" pitchFamily="18" charset="0"/>
                <a:cs typeface="Arial"/>
              </a:rPr>
              <a:t>Here the time required to perform a sequence of  (related) operations is </a:t>
            </a:r>
            <a:r>
              <a:rPr sz="2200" b="1" kern="0" dirty="0">
                <a:latin typeface="Arno Pro Caption" panose="02020502040506020403" pitchFamily="18" charset="0"/>
                <a:cs typeface="Times New Roman"/>
              </a:rPr>
              <a:t>averaged </a:t>
            </a:r>
            <a:r>
              <a:rPr sz="2200" kern="0" dirty="0">
                <a:latin typeface="Arno Pro Caption" panose="02020502040506020403" pitchFamily="18" charset="0"/>
                <a:cs typeface="Arial"/>
              </a:rPr>
              <a:t>over all the operations performed.  Amortized analysis can be used to show that the average cost of an  operation is small, if one averages over a sequence of operations, even  though a simple operation might be expensive. Amortized analysis  guarantees the average performance of each operation in the worst case.</a:t>
            </a:r>
          </a:p>
          <a:p>
            <a:pPr marL="355600" marR="795655" indent="-342900" algn="just">
              <a:lnSpc>
                <a:spcPct val="80000"/>
              </a:lnSpc>
              <a:spcBef>
                <a:spcPts val="525"/>
              </a:spcBef>
              <a:buFont typeface="Arial"/>
              <a:buChar char="•"/>
              <a:tabLst>
                <a:tab pos="355600" algn="l"/>
              </a:tabLst>
            </a:pPr>
            <a:r>
              <a:rPr sz="2200" b="1" kern="0" dirty="0">
                <a:solidFill>
                  <a:srgbClr val="C00000"/>
                </a:solidFill>
                <a:latin typeface="Arno Pro Caption" panose="02020502040506020403" pitchFamily="18" charset="0"/>
                <a:cs typeface="Times New Roman"/>
              </a:rPr>
              <a:t>Best case Running Time</a:t>
            </a:r>
            <a:r>
              <a:rPr sz="2200" b="1" kern="0" dirty="0">
                <a:latin typeface="Arno Pro Caption" panose="02020502040506020403" pitchFamily="18" charset="0"/>
                <a:cs typeface="Times New Roman"/>
              </a:rPr>
              <a:t>: </a:t>
            </a:r>
            <a:r>
              <a:rPr sz="2200" kern="0" dirty="0">
                <a:latin typeface="Arno Pro Caption" panose="02020502040506020403" pitchFamily="18" charset="0"/>
                <a:cs typeface="Arial"/>
              </a:rPr>
              <a:t>The term best-case performance is used in  computer science to describe an algorithm's behavior under </a:t>
            </a:r>
            <a:r>
              <a:rPr sz="2200" b="1" kern="0" dirty="0">
                <a:latin typeface="Arno Pro Caption" panose="02020502040506020403" pitchFamily="18" charset="0"/>
                <a:cs typeface="Times New Roman"/>
              </a:rPr>
              <a:t>optimal  conditions.</a:t>
            </a:r>
            <a:endParaRPr sz="2200" kern="0" dirty="0">
              <a:latin typeface="Arno Pro Caption" panose="02020502040506020403" pitchFamily="18" charset="0"/>
              <a:cs typeface="Times New Roman"/>
            </a:endParaRPr>
          </a:p>
        </p:txBody>
      </p:sp>
    </p:spTree>
    <p:extLst>
      <p:ext uri="{BB962C8B-B14F-4D97-AF65-F5344CB8AC3E}">
        <p14:creationId xmlns:p14="http://schemas.microsoft.com/office/powerpoint/2010/main" val="1421706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41C3797-E896-427E-9D17-FAD9A344FDC3}" type="slidenum">
              <a:rPr lang="el-GR" altLang="el-GR" sz="1400" smtClean="0">
                <a:solidFill>
                  <a:srgbClr val="3366CC"/>
                </a:solidFill>
                <a:latin typeface="Arno Pro Caption" pitchFamily="18" charset="0"/>
              </a:rPr>
              <a:pPr eaLnBrk="1" hangingPunct="1"/>
              <a:t>38</a:t>
            </a:fld>
            <a:endParaRPr lang="el-GR" altLang="el-GR" sz="1400" smtClean="0">
              <a:solidFill>
                <a:srgbClr val="3366CC"/>
              </a:solidFill>
              <a:latin typeface="Arno Pro Caption" pitchFamily="18" charset="0"/>
            </a:endParaRPr>
          </a:p>
        </p:txBody>
      </p:sp>
      <p:sp>
        <p:nvSpPr>
          <p:cNvPr id="43012" name="Rectangle 2"/>
          <p:cNvSpPr>
            <a:spLocks noGrp="1" noChangeArrowheads="1"/>
          </p:cNvSpPr>
          <p:nvPr>
            <p:ph type="title"/>
          </p:nvPr>
        </p:nvSpPr>
        <p:spPr/>
        <p:txBody>
          <a:bodyPr/>
          <a:lstStyle/>
          <a:p>
            <a:pPr eaLnBrk="1" hangingPunct="1"/>
            <a:r>
              <a:rPr lang="el-GR" altLang="el-GR" smtClean="0"/>
              <a:t>Προβλήματα και στιγμιότυπα</a:t>
            </a:r>
            <a:endParaRPr lang="en-GB" altLang="el-GR" smtClean="0"/>
          </a:p>
        </p:txBody>
      </p:sp>
      <p:sp>
        <p:nvSpPr>
          <p:cNvPr id="43013" name="Rectangle 3"/>
          <p:cNvSpPr>
            <a:spLocks noGrp="1" noChangeArrowheads="1"/>
          </p:cNvSpPr>
          <p:nvPr>
            <p:ph type="body" idx="1"/>
          </p:nvPr>
        </p:nvSpPr>
        <p:spPr/>
        <p:txBody>
          <a:bodyPr/>
          <a:lstStyle/>
          <a:p>
            <a:pPr eaLnBrk="1" hangingPunct="1"/>
            <a:r>
              <a:rPr lang="el-GR" altLang="el-GR" sz="2400" b="1" smtClean="0"/>
              <a:t>Ένα πρόβλημα εκφράζεται</a:t>
            </a:r>
            <a:r>
              <a:rPr lang="el-GR" altLang="el-GR" sz="2400" smtClean="0"/>
              <a:t> συνήθως με μια εντολή ή ένα ερώτημα που πρέπει να απαντηθεί. Με την εξειδίκευση του προβλήματος ορίζονται τα αποδεκτά δεδομένα εισόδου που εκφράζονται συνήθως με τις παραμέτρους του. Ορίζονται επίσης επακριβώς τα αναμενόμενα αποτελέσματα εξόδου, ως συνάρτηση επί των δεδομένων εισόδου.</a:t>
            </a:r>
          </a:p>
          <a:p>
            <a:pPr eaLnBrk="1" hangingPunct="1"/>
            <a:r>
              <a:rPr lang="el-GR" altLang="el-GR" sz="2400" b="1" smtClean="0">
                <a:solidFill>
                  <a:srgbClr val="3366CC"/>
                </a:solidFill>
              </a:rPr>
              <a:t>Ένα πρόβλημα επιλύεται</a:t>
            </a:r>
            <a:r>
              <a:rPr lang="el-GR" altLang="el-GR" sz="2400" smtClean="0"/>
              <a:t> όταν έχει αναπτυχθεί ο κατάλληλος αλγόριθμος που μετασχηματίζει όλα τα αποδεκτά δεδομένα εισόδου σε ορθά αποτελέσματα εξόδου.</a:t>
            </a:r>
          </a:p>
        </p:txBody>
      </p:sp>
    </p:spTree>
    <p:extLst>
      <p:ext uri="{BB962C8B-B14F-4D97-AF65-F5344CB8AC3E}">
        <p14:creationId xmlns:p14="http://schemas.microsoft.com/office/powerpoint/2010/main" val="396209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6246A2-6B57-455B-B5CC-7A18A72BB7D5}" type="slidenum">
              <a:rPr lang="el-GR" altLang="el-GR" sz="1400" smtClean="0">
                <a:solidFill>
                  <a:srgbClr val="3366CC"/>
                </a:solidFill>
                <a:latin typeface="Arno Pro Caption" pitchFamily="18" charset="0"/>
              </a:rPr>
              <a:pPr eaLnBrk="1" hangingPunct="1"/>
              <a:t>39</a:t>
            </a:fld>
            <a:endParaRPr lang="el-GR" altLang="el-GR" sz="1400" smtClean="0">
              <a:solidFill>
                <a:srgbClr val="3366CC"/>
              </a:solidFill>
              <a:latin typeface="Arno Pro Caption" pitchFamily="18" charset="0"/>
            </a:endParaRPr>
          </a:p>
        </p:txBody>
      </p:sp>
      <p:sp>
        <p:nvSpPr>
          <p:cNvPr id="44036" name="Rectangle 2"/>
          <p:cNvSpPr>
            <a:spLocks noGrp="1" noChangeArrowheads="1"/>
          </p:cNvSpPr>
          <p:nvPr>
            <p:ph type="title"/>
          </p:nvPr>
        </p:nvSpPr>
        <p:spPr/>
        <p:txBody>
          <a:bodyPr/>
          <a:lstStyle/>
          <a:p>
            <a:pPr eaLnBrk="1" hangingPunct="1"/>
            <a:r>
              <a:rPr lang="el-GR" altLang="el-GR" b="1" smtClean="0"/>
              <a:t>Στιγμιότυπο</a:t>
            </a:r>
          </a:p>
        </p:txBody>
      </p:sp>
      <p:sp>
        <p:nvSpPr>
          <p:cNvPr id="44037" name="Rectangle 3"/>
          <p:cNvSpPr>
            <a:spLocks noGrp="1" noChangeArrowheads="1"/>
          </p:cNvSpPr>
          <p:nvPr>
            <p:ph type="body" idx="1"/>
          </p:nvPr>
        </p:nvSpPr>
        <p:spPr/>
        <p:txBody>
          <a:bodyPr/>
          <a:lstStyle/>
          <a:p>
            <a:pPr eaLnBrk="1" hangingPunct="1"/>
            <a:r>
              <a:rPr lang="el-GR" altLang="el-GR" smtClean="0"/>
              <a:t>Ένα στιγμιότυπο ενός προβλήματος είναι μια ανάθεση τιμών στις παραμέτρους του.</a:t>
            </a:r>
          </a:p>
          <a:p>
            <a:pPr eaLnBrk="1" hangingPunct="1"/>
            <a:r>
              <a:rPr lang="el-GR" altLang="el-GR" smtClean="0"/>
              <a:t>Πεδίο ορισμού ενός προβλήματος είναι το σύνολο των στιγμιοτύπων του.</a:t>
            </a:r>
          </a:p>
          <a:p>
            <a:pPr eaLnBrk="1" hangingPunct="1"/>
            <a:r>
              <a:rPr lang="el-GR" altLang="el-GR" smtClean="0">
                <a:solidFill>
                  <a:srgbClr val="3366CC"/>
                </a:solidFill>
              </a:rPr>
              <a:t>Ένας αλγόριθμος λέγεται ορθός αν και μόνον αν επιλύει κάθε στιγμιότυπο ενός προβλήματος.</a:t>
            </a:r>
          </a:p>
        </p:txBody>
      </p:sp>
    </p:spTree>
    <p:extLst>
      <p:ext uri="{BB962C8B-B14F-4D97-AF65-F5344CB8AC3E}">
        <p14:creationId xmlns:p14="http://schemas.microsoft.com/office/powerpoint/2010/main" val="4134013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E218F55-47FF-4A2D-8F9F-866B0F375408}" type="slidenum">
              <a:rPr lang="el-GR" altLang="el-GR" sz="1400" smtClean="0">
                <a:solidFill>
                  <a:srgbClr val="3366CC"/>
                </a:solidFill>
                <a:latin typeface="Arno Pro Caption" pitchFamily="18" charset="0"/>
              </a:rPr>
              <a:pPr eaLnBrk="1" hangingPunct="1"/>
              <a:t>4</a:t>
            </a:fld>
            <a:endParaRPr lang="el-GR" altLang="el-GR" sz="1400" smtClean="0">
              <a:solidFill>
                <a:srgbClr val="3366CC"/>
              </a:solidFill>
              <a:latin typeface="Arno Pro Caption" pitchFamily="18" charset="0"/>
            </a:endParaRPr>
          </a:p>
        </p:txBody>
      </p:sp>
      <p:sp>
        <p:nvSpPr>
          <p:cNvPr id="10244" name="Rectangle 2"/>
          <p:cNvSpPr>
            <a:spLocks noGrp="1" noChangeArrowheads="1"/>
          </p:cNvSpPr>
          <p:nvPr>
            <p:ph type="title"/>
          </p:nvPr>
        </p:nvSpPr>
        <p:spPr>
          <a:xfrm>
            <a:off x="304800" y="482600"/>
            <a:ext cx="8458200" cy="406400"/>
          </a:xfrm>
        </p:spPr>
        <p:txBody>
          <a:bodyPr/>
          <a:lstStyle/>
          <a:p>
            <a:pPr eaLnBrk="1" hangingPunct="1"/>
            <a:r>
              <a:rPr lang="el-GR" altLang="el-GR" b="1" smtClean="0"/>
              <a:t>Διακριτά Μαθηματικά</a:t>
            </a:r>
            <a:r>
              <a:rPr lang="el-GR" altLang="el-GR" smtClean="0"/>
              <a:t> </a:t>
            </a:r>
            <a:br>
              <a:rPr lang="el-GR" altLang="el-GR" smtClean="0"/>
            </a:br>
            <a:r>
              <a:rPr lang="el-GR" altLang="el-GR" smtClean="0"/>
              <a:t>(</a:t>
            </a:r>
            <a:r>
              <a:rPr lang="en-US" altLang="el-GR" smtClean="0"/>
              <a:t>Discrete Mathematics</a:t>
            </a:r>
            <a:r>
              <a:rPr lang="el-GR" altLang="el-GR" smtClean="0"/>
              <a:t>)</a:t>
            </a:r>
            <a:endParaRPr lang="en-US" altLang="el-GR" smtClean="0"/>
          </a:p>
        </p:txBody>
      </p:sp>
      <p:sp>
        <p:nvSpPr>
          <p:cNvPr id="10245" name="Rectangle 3"/>
          <p:cNvSpPr>
            <a:spLocks noGrp="1" noChangeArrowheads="1"/>
          </p:cNvSpPr>
          <p:nvPr>
            <p:ph type="body" idx="1"/>
          </p:nvPr>
        </p:nvSpPr>
        <p:spPr/>
        <p:txBody>
          <a:bodyPr/>
          <a:lstStyle/>
          <a:p>
            <a:pPr marL="457200" indent="-457200" eaLnBrk="1" hangingPunct="1"/>
            <a:r>
              <a:rPr lang="el-GR" altLang="el-GR" sz="2400" dirty="0" smtClean="0"/>
              <a:t>Ορισμός </a:t>
            </a:r>
            <a:r>
              <a:rPr lang="en-US" altLang="el-GR" sz="2400" dirty="0" smtClean="0"/>
              <a:t>:</a:t>
            </a:r>
            <a:r>
              <a:rPr lang="el-GR" altLang="el-GR" sz="2400" dirty="0" smtClean="0"/>
              <a:t> </a:t>
            </a:r>
            <a:r>
              <a:rPr lang="el-GR" altLang="el-GR" sz="2000" dirty="0" smtClean="0"/>
              <a:t>Ο κλάδος των μαθηματικών που είναι αφιερωμένος στη μελέτη διακριτών αντικειμένων καθώς και στις διακριτές δομές που χρησιμοποιούνται για την αναπαράστασή τους.</a:t>
            </a:r>
          </a:p>
          <a:p>
            <a:pPr marL="457200" indent="-457200" eaLnBrk="1" hangingPunct="1"/>
            <a:r>
              <a:rPr lang="el-GR" altLang="el-GR" sz="2000" dirty="0" smtClean="0"/>
              <a:t>Τα μαθηματικά που μελετούν φαινόμενα που δεν είναι συνεχή, αλλά συμβαίνουν σε μικρές, διακριτές περιοχές.</a:t>
            </a:r>
            <a:endParaRPr lang="en-US" altLang="el-GR" sz="2000" dirty="0" smtClean="0"/>
          </a:p>
          <a:p>
            <a:pPr marL="457200" indent="-457200" eaLnBrk="1" hangingPunct="1"/>
            <a:r>
              <a:rPr lang="el-GR" altLang="el-GR" sz="2000" dirty="0" smtClean="0"/>
              <a:t>Μερικές περιοχές περιλαμβάνουν τη θεωρία γραφημάτων (δίκτυα), τις τεχνικές απαρίθμησης, τη χρωματική θεωρία, τη θεωρία παιγνίων κλπ.</a:t>
            </a:r>
            <a:r>
              <a:rPr lang="en-US" altLang="el-GR" sz="2000" dirty="0" smtClean="0"/>
              <a:t> </a:t>
            </a:r>
            <a:endParaRPr lang="el-GR" altLang="el-GR" sz="2000" dirty="0" smtClean="0"/>
          </a:p>
          <a:p>
            <a:pPr marL="457200" indent="-457200" eaLnBrk="1" hangingPunct="1"/>
            <a:r>
              <a:rPr lang="el-GR" altLang="el-GR" sz="2000" dirty="0" smtClean="0">
                <a:solidFill>
                  <a:srgbClr val="3366CC"/>
                </a:solidFill>
              </a:rPr>
              <a:t>Είναι τα μαθηματικά των υπολογιστών και διαχειρίζονται διακριτές περιοχές των πληροφοριών</a:t>
            </a:r>
            <a:r>
              <a:rPr lang="el-GR" altLang="el-GR" sz="2000" dirty="0" smtClean="0"/>
              <a:t>.</a:t>
            </a:r>
            <a:endParaRPr lang="en-US" altLang="el-GR" sz="2000" dirty="0" smtClean="0"/>
          </a:p>
          <a:p>
            <a:pPr marL="1027113" lvl="1" indent="-455613" eaLnBrk="1" hangingPunct="1"/>
            <a:endParaRPr lang="en-US" altLang="el-GR" sz="2000" dirty="0" smtClean="0"/>
          </a:p>
        </p:txBody>
      </p:sp>
      <p:sp>
        <p:nvSpPr>
          <p:cNvPr id="5" name="Rectangle 3"/>
          <p:cNvSpPr txBox="1">
            <a:spLocks noChangeArrowheads="1"/>
          </p:cNvSpPr>
          <p:nvPr/>
        </p:nvSpPr>
        <p:spPr bwMode="auto">
          <a:xfrm>
            <a:off x="3635896" y="4316044"/>
            <a:ext cx="4572499" cy="194468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no Pro Caption" pitchFamily="18"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no Pro Caption" pitchFamily="18" charset="0"/>
              </a:defRPr>
            </a:lvl2pPr>
            <a:lvl3pPr marL="1143000" indent="-228600" algn="l" rtl="0" eaLnBrk="0" fontAlgn="base" hangingPunct="0">
              <a:spcBef>
                <a:spcPct val="20000"/>
              </a:spcBef>
              <a:spcAft>
                <a:spcPct val="0"/>
              </a:spcAft>
              <a:buChar char="•"/>
              <a:defRPr sz="2400">
                <a:solidFill>
                  <a:schemeClr val="tx1"/>
                </a:solidFill>
                <a:latin typeface="Arno Pro Caption" pitchFamily="18" charset="0"/>
              </a:defRPr>
            </a:lvl3pPr>
            <a:lvl4pPr marL="1600200" indent="-228600" algn="l" rtl="0" eaLnBrk="0" fontAlgn="base" hangingPunct="0">
              <a:spcBef>
                <a:spcPct val="20000"/>
              </a:spcBef>
              <a:spcAft>
                <a:spcPct val="0"/>
              </a:spcAft>
              <a:buChar char="–"/>
              <a:defRPr sz="2400">
                <a:solidFill>
                  <a:schemeClr val="tx1"/>
                </a:solidFill>
                <a:latin typeface="Arno Pro Caption" pitchFamily="18" charset="0"/>
              </a:defRPr>
            </a:lvl4pPr>
            <a:lvl5pPr marL="2057400" indent="-228600" algn="l" rtl="0" eaLnBrk="0" fontAlgn="base" hangingPunct="0">
              <a:spcBef>
                <a:spcPct val="20000"/>
              </a:spcBef>
              <a:spcAft>
                <a:spcPct val="0"/>
              </a:spcAft>
              <a:buChar char="»"/>
              <a:defRPr sz="2400">
                <a:solidFill>
                  <a:schemeClr val="tx1"/>
                </a:solidFill>
                <a:latin typeface="Arno Pro Caption" pitchFamily="18"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eaLnBrk="1" hangingPunct="1">
              <a:lnSpc>
                <a:spcPct val="140000"/>
              </a:lnSpc>
            </a:pPr>
            <a:r>
              <a:rPr lang="el-GR" altLang="en-US" sz="2000" kern="0" dirty="0" smtClean="0">
                <a:solidFill>
                  <a:srgbClr val="CC3300"/>
                </a:solidFill>
              </a:rPr>
              <a:t>Ύπαρξη λύσεων</a:t>
            </a:r>
            <a:endParaRPr lang="en-US" altLang="en-US" sz="2000" kern="0" dirty="0" smtClean="0">
              <a:solidFill>
                <a:srgbClr val="CC3300"/>
              </a:solidFill>
            </a:endParaRPr>
          </a:p>
          <a:p>
            <a:pPr eaLnBrk="1" hangingPunct="1">
              <a:lnSpc>
                <a:spcPct val="140000"/>
              </a:lnSpc>
            </a:pPr>
            <a:r>
              <a:rPr lang="el-GR" altLang="en-US" sz="2000" kern="0" dirty="0" smtClean="0">
                <a:solidFill>
                  <a:srgbClr val="0000FF"/>
                </a:solidFill>
              </a:rPr>
              <a:t>Πλήθος λύσεων</a:t>
            </a:r>
            <a:endParaRPr lang="en-US" altLang="en-US" sz="2000" kern="0" dirty="0" smtClean="0"/>
          </a:p>
          <a:p>
            <a:pPr eaLnBrk="1" hangingPunct="1">
              <a:lnSpc>
                <a:spcPct val="140000"/>
              </a:lnSpc>
            </a:pPr>
            <a:r>
              <a:rPr lang="el-GR" altLang="en-US" sz="2000" kern="0" dirty="0" err="1" smtClean="0">
                <a:solidFill>
                  <a:srgbClr val="008080"/>
                </a:solidFill>
              </a:rPr>
              <a:t>Αλγόρ</a:t>
            </a:r>
            <a:r>
              <a:rPr lang="en-US" altLang="en-US" sz="2000" kern="0" dirty="0" smtClean="0">
                <a:solidFill>
                  <a:srgbClr val="008080"/>
                </a:solidFill>
              </a:rPr>
              <a:t>ι</a:t>
            </a:r>
            <a:r>
              <a:rPr lang="el-GR" altLang="en-US" sz="2000" kern="0" dirty="0" err="1" smtClean="0">
                <a:solidFill>
                  <a:srgbClr val="008080"/>
                </a:solidFill>
              </a:rPr>
              <a:t>θμοι</a:t>
            </a:r>
            <a:r>
              <a:rPr lang="el-GR" altLang="en-US" sz="2000" kern="0" dirty="0" smtClean="0">
                <a:solidFill>
                  <a:srgbClr val="008080"/>
                </a:solidFill>
              </a:rPr>
              <a:t> για τη δημιουργία λύσεων</a:t>
            </a:r>
            <a:endParaRPr lang="en-US" altLang="en-US" sz="2000" kern="0" dirty="0" smtClean="0">
              <a:solidFill>
                <a:srgbClr val="008080"/>
              </a:solidFill>
            </a:endParaRPr>
          </a:p>
          <a:p>
            <a:pPr eaLnBrk="1" hangingPunct="1">
              <a:lnSpc>
                <a:spcPct val="140000"/>
              </a:lnSpc>
            </a:pPr>
            <a:r>
              <a:rPr lang="el-GR" altLang="en-US" sz="2000" kern="0" dirty="0" smtClean="0">
                <a:solidFill>
                  <a:srgbClr val="9900CC"/>
                </a:solidFill>
              </a:rPr>
              <a:t>Βελτιστοποίηση</a:t>
            </a:r>
            <a:endParaRPr lang="en-US" altLang="en-US" sz="2000" kern="0" dirty="0" smtClean="0"/>
          </a:p>
        </p:txBody>
      </p:sp>
    </p:spTree>
    <p:extLst>
      <p:ext uri="{BB962C8B-B14F-4D97-AF65-F5344CB8AC3E}">
        <p14:creationId xmlns:p14="http://schemas.microsoft.com/office/powerpoint/2010/main" val="10818015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2114C4-BB99-48B8-A060-8EA67F3AF361}" type="slidenum">
              <a:rPr lang="el-GR" altLang="el-GR" sz="1400" smtClean="0">
                <a:solidFill>
                  <a:srgbClr val="3366CC"/>
                </a:solidFill>
                <a:latin typeface="Arno Pro Caption" pitchFamily="18" charset="0"/>
              </a:rPr>
              <a:pPr eaLnBrk="1" hangingPunct="1"/>
              <a:t>40</a:t>
            </a:fld>
            <a:endParaRPr lang="el-GR" altLang="el-GR" sz="1400" smtClean="0">
              <a:solidFill>
                <a:srgbClr val="3366CC"/>
              </a:solidFill>
              <a:latin typeface="Arno Pro Caption" pitchFamily="18" charset="0"/>
            </a:endParaRPr>
          </a:p>
        </p:txBody>
      </p:sp>
      <p:sp>
        <p:nvSpPr>
          <p:cNvPr id="20484" name="Rectangle 2"/>
          <p:cNvSpPr>
            <a:spLocks noGrp="1" noChangeArrowheads="1"/>
          </p:cNvSpPr>
          <p:nvPr>
            <p:ph type="title"/>
          </p:nvPr>
        </p:nvSpPr>
        <p:spPr/>
        <p:txBody>
          <a:bodyPr/>
          <a:lstStyle/>
          <a:p>
            <a:pPr eaLnBrk="1" hangingPunct="1"/>
            <a:r>
              <a:rPr lang="en-US" altLang="el-GR" dirty="0" smtClean="0"/>
              <a:t>Benchmarking &amp; </a:t>
            </a:r>
            <a:r>
              <a:rPr lang="el-GR" altLang="el-GR" dirty="0" smtClean="0"/>
              <a:t>Ανάλυση</a:t>
            </a:r>
            <a:endParaRPr lang="en-US" altLang="el-GR" dirty="0" smtClean="0"/>
          </a:p>
        </p:txBody>
      </p:sp>
      <p:sp>
        <p:nvSpPr>
          <p:cNvPr id="20485" name="Rectangle 3"/>
          <p:cNvSpPr>
            <a:spLocks noGrp="1" noChangeArrowheads="1"/>
          </p:cNvSpPr>
          <p:nvPr>
            <p:ph type="body" idx="1"/>
          </p:nvPr>
        </p:nvSpPr>
        <p:spPr/>
        <p:txBody>
          <a:bodyPr/>
          <a:lstStyle/>
          <a:p>
            <a:pPr eaLnBrk="1" hangingPunct="1"/>
            <a:r>
              <a:rPr lang="el-GR" altLang="el-GR" sz="2400" smtClean="0"/>
              <a:t>Υπάρχουν δύο τρόποι σύγκρισης των χρόνων εκτέλεσης προγραμμάτων που υλοποιούν διαφορετικούς αλγορίθμους επίλυσης ενός προβλήματος :</a:t>
            </a:r>
          </a:p>
          <a:p>
            <a:pPr lvl="1" eaLnBrk="1" hangingPunct="1">
              <a:lnSpc>
                <a:spcPct val="120000"/>
              </a:lnSpc>
            </a:pPr>
            <a:r>
              <a:rPr lang="en-US" altLang="el-GR" sz="2000" b="1" smtClean="0">
                <a:solidFill>
                  <a:srgbClr val="CC3300"/>
                </a:solidFill>
              </a:rPr>
              <a:t>Benchmarking.</a:t>
            </a:r>
            <a:r>
              <a:rPr lang="en-US" altLang="el-GR" sz="2000" smtClean="0"/>
              <a:t> </a:t>
            </a:r>
            <a:r>
              <a:rPr lang="el-GR" altLang="el-GR" sz="2000" smtClean="0"/>
              <a:t>Μέτρηση των χρόνων εκτέλεσης των προγραμμάτων με χρησιμοποίηση προκαθορισμένων δεδομένων συγκεκριμένου μεγέθους. Προβλήματα : περιορισμένα και πιθανόν μη αντιπροσωπευτικά σύνολα δεδομένων, χρόνοι που εξαρτώνται από το </a:t>
            </a:r>
            <a:r>
              <a:rPr lang="en-US" altLang="el-GR" sz="2000" smtClean="0"/>
              <a:t>hardware, </a:t>
            </a:r>
            <a:r>
              <a:rPr lang="el-GR" altLang="el-GR" sz="2000" smtClean="0"/>
              <a:t>τη γλώσσα προγραμματισμού, δυσκολία στη μέτρηση των χρόνων κλπ.</a:t>
            </a:r>
          </a:p>
          <a:p>
            <a:pPr lvl="1" eaLnBrk="1" hangingPunct="1">
              <a:lnSpc>
                <a:spcPct val="120000"/>
              </a:lnSpc>
            </a:pPr>
            <a:r>
              <a:rPr lang="el-GR" altLang="el-GR" sz="2000" b="1" smtClean="0">
                <a:solidFill>
                  <a:srgbClr val="CC3300"/>
                </a:solidFill>
              </a:rPr>
              <a:t>Ανάλυση.</a:t>
            </a:r>
            <a:r>
              <a:rPr lang="el-GR" altLang="el-GR" sz="2000" smtClean="0"/>
              <a:t> Συλλογισμοί που θα διαμορφώσουν μαθηματικούς τύπους που θα προβλέπουν τους χρόνους εκτέλεσης.</a:t>
            </a:r>
          </a:p>
        </p:txBody>
      </p:sp>
    </p:spTree>
    <p:extLst>
      <p:ext uri="{BB962C8B-B14F-4D97-AF65-F5344CB8AC3E}">
        <p14:creationId xmlns:p14="http://schemas.microsoft.com/office/powerpoint/2010/main" val="295961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4C9F19-8249-4D1F-B2E4-2A1FE5EFCB61}" type="slidenum">
              <a:rPr lang="el-GR" altLang="el-GR" sz="1400" smtClean="0">
                <a:solidFill>
                  <a:srgbClr val="3366CC"/>
                </a:solidFill>
                <a:latin typeface="Arno Pro Caption" pitchFamily="18" charset="0"/>
              </a:rPr>
              <a:pPr eaLnBrk="1" hangingPunct="1"/>
              <a:t>41</a:t>
            </a:fld>
            <a:endParaRPr lang="el-GR" altLang="el-GR" sz="1400" smtClean="0">
              <a:solidFill>
                <a:srgbClr val="3366CC"/>
              </a:solidFill>
              <a:latin typeface="Arno Pro Caption" pitchFamily="18" charset="0"/>
            </a:endParaRPr>
          </a:p>
        </p:txBody>
      </p:sp>
      <p:sp>
        <p:nvSpPr>
          <p:cNvPr id="50180" name="Rectangle 2"/>
          <p:cNvSpPr>
            <a:spLocks noGrp="1" noChangeArrowheads="1"/>
          </p:cNvSpPr>
          <p:nvPr>
            <p:ph type="title"/>
          </p:nvPr>
        </p:nvSpPr>
        <p:spPr/>
        <p:txBody>
          <a:bodyPr/>
          <a:lstStyle/>
          <a:p>
            <a:pPr eaLnBrk="1" hangingPunct="1"/>
            <a:r>
              <a:rPr lang="el-GR" altLang="el-GR" smtClean="0"/>
              <a:t>Υπολογισιμότητα - Πολυπλοκότητα</a:t>
            </a:r>
          </a:p>
        </p:txBody>
      </p:sp>
      <p:sp>
        <p:nvSpPr>
          <p:cNvPr id="50181" name="Rectangle 3"/>
          <p:cNvSpPr>
            <a:spLocks noGrp="1" noChangeArrowheads="1"/>
          </p:cNvSpPr>
          <p:nvPr>
            <p:ph type="body" idx="1"/>
          </p:nvPr>
        </p:nvSpPr>
        <p:spPr/>
        <p:txBody>
          <a:bodyPr/>
          <a:lstStyle/>
          <a:p>
            <a:pPr eaLnBrk="1" hangingPunct="1">
              <a:lnSpc>
                <a:spcPct val="90000"/>
              </a:lnSpc>
            </a:pPr>
            <a:r>
              <a:rPr lang="el-GR" altLang="el-GR" sz="2400" b="1" dirty="0" smtClean="0">
                <a:solidFill>
                  <a:srgbClr val="3366CC"/>
                </a:solidFill>
              </a:rPr>
              <a:t>Η θεωρία της </a:t>
            </a:r>
            <a:r>
              <a:rPr lang="el-GR" altLang="el-GR" sz="2400" b="1" dirty="0" err="1" smtClean="0">
                <a:solidFill>
                  <a:srgbClr val="3366CC"/>
                </a:solidFill>
              </a:rPr>
              <a:t>υπολογισιμότητας</a:t>
            </a:r>
            <a:r>
              <a:rPr lang="el-GR" altLang="el-GR" sz="2400" dirty="0" smtClean="0"/>
              <a:t> (</a:t>
            </a:r>
            <a:r>
              <a:rPr lang="en-US" altLang="el-GR" sz="2400" b="1" dirty="0" smtClean="0">
                <a:solidFill>
                  <a:srgbClr val="CC3300"/>
                </a:solidFill>
              </a:rPr>
              <a:t>computability</a:t>
            </a:r>
            <a:r>
              <a:rPr lang="en-US" altLang="el-GR" sz="2400" dirty="0" smtClean="0"/>
              <a:t>) </a:t>
            </a:r>
            <a:r>
              <a:rPr lang="el-GR" altLang="el-GR" sz="2400" dirty="0" smtClean="0"/>
              <a:t>ασχολείται με τον χαρακτηρισμό των υπολογιστικών προβλημάτων σε αλγοριθμικά και μη αλγοριθμικά</a:t>
            </a:r>
          </a:p>
          <a:p>
            <a:pPr eaLnBrk="1" hangingPunct="1">
              <a:lnSpc>
                <a:spcPct val="90000"/>
              </a:lnSpc>
            </a:pPr>
            <a:r>
              <a:rPr lang="el-GR" altLang="el-GR" sz="2400" b="1" dirty="0" smtClean="0">
                <a:solidFill>
                  <a:srgbClr val="3366CC"/>
                </a:solidFill>
              </a:rPr>
              <a:t>Η θεωρία της πολυπλοκότητας</a:t>
            </a:r>
            <a:r>
              <a:rPr lang="el-GR" altLang="el-GR" sz="2400" dirty="0" smtClean="0"/>
              <a:t> (</a:t>
            </a:r>
            <a:r>
              <a:rPr lang="en-US" altLang="el-GR" sz="2400" b="1" dirty="0" smtClean="0">
                <a:solidFill>
                  <a:srgbClr val="00B050"/>
                </a:solidFill>
              </a:rPr>
              <a:t>complexity</a:t>
            </a:r>
            <a:r>
              <a:rPr lang="en-US" altLang="el-GR" sz="2400" dirty="0" smtClean="0"/>
              <a:t>) </a:t>
            </a:r>
            <a:r>
              <a:rPr lang="el-GR" altLang="el-GR" sz="2400" dirty="0" smtClean="0"/>
              <a:t>ασχολείται με τον προσδιορισμό του βαθμού δυσκολίας επίλυσης ενός προβλήματος. </a:t>
            </a:r>
          </a:p>
          <a:p>
            <a:pPr lvl="1" eaLnBrk="1" hangingPunct="1">
              <a:lnSpc>
                <a:spcPct val="90000"/>
              </a:lnSpc>
            </a:pPr>
            <a:r>
              <a:rPr lang="el-GR" altLang="el-GR" sz="2000" dirty="0" smtClean="0"/>
              <a:t>Ειδικότερα ασχολείται με τον προσδιορισμό συναρτήσεων χώρου μνήμης και χρόνου κάθε αλγορίθμου σε σχέση με το μέγεθος των δεδομένων εισόδου.</a:t>
            </a:r>
          </a:p>
          <a:p>
            <a:pPr lvl="1" eaLnBrk="1" hangingPunct="1">
              <a:lnSpc>
                <a:spcPct val="90000"/>
              </a:lnSpc>
            </a:pPr>
            <a:r>
              <a:rPr lang="el-GR" altLang="el-GR" sz="2000" dirty="0" smtClean="0"/>
              <a:t>Η γνώση των συναρτήσεων αυτών μας επιτρέπει να προσδιορίσουμε το μέγιστο μέγεθος των προβλημάτων των οποίων η επίλυση είναι εφικτή με τα υπολογιστικά μέσα που διαθέτουμε.</a:t>
            </a:r>
            <a:endParaRPr lang="en-US" altLang="el-GR" sz="2000" dirty="0" smtClean="0"/>
          </a:p>
          <a:p>
            <a:pPr eaLnBrk="1" hangingPunct="1">
              <a:lnSpc>
                <a:spcPct val="90000"/>
              </a:lnSpc>
            </a:pPr>
            <a:r>
              <a:rPr lang="el-GR" altLang="el-GR" sz="2400" b="1" dirty="0">
                <a:solidFill>
                  <a:srgbClr val="FF0000"/>
                </a:solidFill>
              </a:rPr>
              <a:t>Η έννοια της πολυπλοκότητας ενός αλγορίθμου δεν σχετίζεται με το πόσο πολύπλοκος ή περίπλοκος είναι ο αλγόριθμος αυτός</a:t>
            </a:r>
            <a:r>
              <a:rPr lang="el-GR" altLang="el-GR" sz="2400" b="1" dirty="0" smtClean="0">
                <a:solidFill>
                  <a:srgbClr val="FF0000"/>
                </a:solidFill>
              </a:rPr>
              <a:t>.</a:t>
            </a:r>
            <a:endParaRPr lang="el-GR" altLang="el-GR" sz="1800" b="1" dirty="0" smtClean="0">
              <a:solidFill>
                <a:srgbClr val="FF0000"/>
              </a:solidFill>
            </a:endParaRPr>
          </a:p>
          <a:p>
            <a:pPr eaLnBrk="1" hangingPunct="1">
              <a:lnSpc>
                <a:spcPct val="90000"/>
              </a:lnSpc>
            </a:pPr>
            <a:r>
              <a:rPr lang="el-GR" altLang="el-GR" sz="2400" b="1" dirty="0" smtClean="0">
                <a:solidFill>
                  <a:srgbClr val="3366CC"/>
                </a:solidFill>
              </a:rPr>
              <a:t>Αλγοριθμική σκέψη έναντι μαθηματικής σκέψης </a:t>
            </a:r>
            <a:r>
              <a:rPr lang="el-GR" altLang="el-GR" sz="2400" b="1" dirty="0" smtClean="0"/>
              <a:t>(σε μαθηματικές φόρμες εισέρχεται η έννοια του χρόνου)</a:t>
            </a:r>
          </a:p>
        </p:txBody>
      </p:sp>
    </p:spTree>
    <p:extLst>
      <p:ext uri="{BB962C8B-B14F-4D97-AF65-F5344CB8AC3E}">
        <p14:creationId xmlns:p14="http://schemas.microsoft.com/office/powerpoint/2010/main" val="3543708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8B7EA44-04F7-4639-8BCB-4F35FAF9CC26}" type="slidenum">
              <a:rPr lang="el-GR" altLang="el-GR" sz="1400" smtClean="0">
                <a:solidFill>
                  <a:srgbClr val="3366CC"/>
                </a:solidFill>
                <a:latin typeface="Arno Pro Caption" pitchFamily="18" charset="0"/>
              </a:rPr>
              <a:pPr eaLnBrk="1" hangingPunct="1"/>
              <a:t>42</a:t>
            </a:fld>
            <a:endParaRPr lang="el-GR" altLang="el-GR" sz="1400" smtClean="0">
              <a:solidFill>
                <a:srgbClr val="3366CC"/>
              </a:solidFill>
              <a:latin typeface="Arno Pro Caption" pitchFamily="18" charset="0"/>
            </a:endParaRPr>
          </a:p>
        </p:txBody>
      </p:sp>
      <p:sp>
        <p:nvSpPr>
          <p:cNvPr id="52228" name="Rectangle 2"/>
          <p:cNvSpPr>
            <a:spLocks noGrp="1" noChangeArrowheads="1"/>
          </p:cNvSpPr>
          <p:nvPr>
            <p:ph type="title"/>
          </p:nvPr>
        </p:nvSpPr>
        <p:spPr>
          <a:xfrm>
            <a:off x="304800" y="304800"/>
            <a:ext cx="8458200" cy="531912"/>
          </a:xfrm>
        </p:spPr>
        <p:txBody>
          <a:bodyPr/>
          <a:lstStyle/>
          <a:p>
            <a:pPr eaLnBrk="1" hangingPunct="1"/>
            <a:r>
              <a:rPr lang="el-GR" altLang="el-GR" sz="2800" b="1" dirty="0" smtClean="0"/>
              <a:t>Στοιχεία υπολογιστικής πολυπλοκότητας</a:t>
            </a:r>
            <a:endParaRPr lang="en-GB" altLang="el-GR" sz="2800" b="1" dirty="0" smtClean="0"/>
          </a:p>
        </p:txBody>
      </p:sp>
      <p:sp>
        <p:nvSpPr>
          <p:cNvPr id="52229" name="Rectangle 3"/>
          <p:cNvSpPr>
            <a:spLocks noGrp="1" noChangeArrowheads="1"/>
          </p:cNvSpPr>
          <p:nvPr>
            <p:ph type="body" idx="1"/>
          </p:nvPr>
        </p:nvSpPr>
        <p:spPr>
          <a:xfrm>
            <a:off x="304800" y="908720"/>
            <a:ext cx="8534400" cy="5187280"/>
          </a:xfrm>
        </p:spPr>
        <p:txBody>
          <a:bodyPr/>
          <a:lstStyle/>
          <a:p>
            <a:pPr eaLnBrk="1" hangingPunct="1"/>
            <a:r>
              <a:rPr lang="el-GR" altLang="el-GR" sz="2300" dirty="0" smtClean="0"/>
              <a:t>Η απόδειξη ύπαρξης ενός αλγορίθμου εξασφαλίζει ότι το πρόβλημα είναι υπολογιστικά </a:t>
            </a:r>
            <a:r>
              <a:rPr lang="el-GR" altLang="el-GR" sz="2300" dirty="0" err="1" smtClean="0"/>
              <a:t>επιλύσιμο</a:t>
            </a:r>
            <a:r>
              <a:rPr lang="el-GR" altLang="el-GR" sz="2300" dirty="0" smtClean="0"/>
              <a:t>.</a:t>
            </a:r>
          </a:p>
          <a:p>
            <a:pPr eaLnBrk="1" hangingPunct="1"/>
            <a:r>
              <a:rPr lang="el-GR" altLang="el-GR" sz="2300" dirty="0" smtClean="0"/>
              <a:t>Σε δεύτερο στάδιο ενδιαφέρει περισσότερο η εκτίμηση των υπολογιστικών απαιτήσεων των προβλημάτων σε χρόνο και χώρο μνήμης ως συνάρτηση του μεγέθους τους.</a:t>
            </a:r>
            <a:endParaRPr lang="en-US" altLang="el-GR" sz="2300" dirty="0" smtClean="0"/>
          </a:p>
          <a:p>
            <a:pPr eaLnBrk="1" hangingPunct="1"/>
            <a:r>
              <a:rPr lang="el-GR" altLang="el-GR" sz="2300" dirty="0">
                <a:solidFill>
                  <a:srgbClr val="FF0000"/>
                </a:solidFill>
              </a:rPr>
              <a:t>Η γνώση των απαιτήσεων σε υπολογιστικό χρόνο και χώρο μνήμης ενός αλγορίθμου έχει τεράστια πρακτική σημασία</a:t>
            </a:r>
            <a:r>
              <a:rPr lang="el-GR" altLang="el-GR" sz="2300" dirty="0"/>
              <a:t> :</a:t>
            </a:r>
          </a:p>
          <a:p>
            <a:pPr eaLnBrk="1" hangingPunct="1">
              <a:buFontTx/>
              <a:buNone/>
            </a:pPr>
            <a:r>
              <a:rPr lang="el-GR" altLang="el-GR" sz="2300" dirty="0"/>
              <a:t>	(θεωρία υπολογιστικής πολυπλοκότητας ή </a:t>
            </a:r>
            <a:r>
              <a:rPr lang="el-GR" altLang="el-GR" sz="2300" b="1" dirty="0">
                <a:solidFill>
                  <a:srgbClr val="3366CC"/>
                </a:solidFill>
              </a:rPr>
              <a:t>ανάλυση αλγορίθμων</a:t>
            </a:r>
            <a:r>
              <a:rPr lang="en-US" altLang="el-GR" sz="2300" b="1" dirty="0">
                <a:solidFill>
                  <a:srgbClr val="3366CC"/>
                </a:solidFill>
              </a:rPr>
              <a:t> – </a:t>
            </a:r>
            <a:r>
              <a:rPr lang="en-US" altLang="el-GR" sz="2300" dirty="0"/>
              <a:t>COMPUTATIONAL COMPLEXITY</a:t>
            </a:r>
            <a:r>
              <a:rPr lang="en-US" altLang="el-GR" sz="2300" dirty="0">
                <a:solidFill>
                  <a:srgbClr val="3366CC"/>
                </a:solidFill>
              </a:rPr>
              <a:t> </a:t>
            </a:r>
            <a:r>
              <a:rPr lang="el-GR" altLang="el-GR" sz="2300" dirty="0"/>
              <a:t>ή</a:t>
            </a:r>
            <a:r>
              <a:rPr lang="el-GR" altLang="el-GR" sz="2300" dirty="0">
                <a:solidFill>
                  <a:srgbClr val="3366CC"/>
                </a:solidFill>
              </a:rPr>
              <a:t> </a:t>
            </a:r>
            <a:r>
              <a:rPr lang="en-US" altLang="el-GR" sz="2300" b="1" dirty="0">
                <a:solidFill>
                  <a:srgbClr val="3366CC"/>
                </a:solidFill>
              </a:rPr>
              <a:t>ALGORITHMS ANALYSIS</a:t>
            </a:r>
            <a:r>
              <a:rPr lang="el-GR" altLang="el-GR" sz="2300" dirty="0"/>
              <a:t>).</a:t>
            </a:r>
          </a:p>
          <a:p>
            <a:pPr eaLnBrk="1" hangingPunct="1"/>
            <a:r>
              <a:rPr lang="el-GR" altLang="el-GR" sz="2300" dirty="0"/>
              <a:t>Πολυπλοκότητα </a:t>
            </a:r>
            <a:r>
              <a:rPr lang="el-GR" altLang="el-GR" sz="2300" b="1" dirty="0">
                <a:solidFill>
                  <a:srgbClr val="3366CC"/>
                </a:solidFill>
              </a:rPr>
              <a:t>χώρου</a:t>
            </a:r>
            <a:r>
              <a:rPr lang="el-GR" altLang="el-GR" sz="2300" dirty="0"/>
              <a:t> και </a:t>
            </a:r>
            <a:r>
              <a:rPr lang="el-GR" altLang="el-GR" sz="2300" b="1" dirty="0" smtClean="0">
                <a:solidFill>
                  <a:srgbClr val="FF0000"/>
                </a:solidFill>
              </a:rPr>
              <a:t>χρόνου</a:t>
            </a:r>
            <a:r>
              <a:rPr lang="en-US" altLang="el-GR" sz="2300" b="1" dirty="0" smtClean="0">
                <a:solidFill>
                  <a:srgbClr val="FF0000"/>
                </a:solidFill>
              </a:rPr>
              <a:t>.</a:t>
            </a:r>
          </a:p>
          <a:p>
            <a:pPr eaLnBrk="1" hangingPunct="1"/>
            <a:r>
              <a:rPr lang="el-GR" altLang="el-GR" sz="2300" b="1" dirty="0"/>
              <a:t>Το πιο ευρέως αποδεκτό μέτρο προσδιορισμού της αποτελεσματικότητας ενός αλγορίθμου είναι η </a:t>
            </a:r>
            <a:r>
              <a:rPr lang="el-GR" altLang="el-GR" sz="2300" b="1" dirty="0">
                <a:solidFill>
                  <a:srgbClr val="FF0000"/>
                </a:solidFill>
              </a:rPr>
              <a:t>πολυπλοκότητα χρόνου</a:t>
            </a:r>
            <a:r>
              <a:rPr lang="el-GR" altLang="el-GR" sz="2300" dirty="0"/>
              <a:t>.</a:t>
            </a:r>
          </a:p>
          <a:p>
            <a:pPr eaLnBrk="1" hangingPunct="1"/>
            <a:endParaRPr lang="el-GR" altLang="el-GR" sz="2300" b="1" dirty="0">
              <a:solidFill>
                <a:srgbClr val="FF0000"/>
              </a:solidFill>
            </a:endParaRPr>
          </a:p>
          <a:p>
            <a:pPr eaLnBrk="1" hangingPunct="1"/>
            <a:endParaRPr lang="el-GR" altLang="el-GR" sz="2300" dirty="0" smtClean="0"/>
          </a:p>
        </p:txBody>
      </p:sp>
    </p:spTree>
    <p:extLst>
      <p:ext uri="{BB962C8B-B14F-4D97-AF65-F5344CB8AC3E}">
        <p14:creationId xmlns:p14="http://schemas.microsoft.com/office/powerpoint/2010/main" val="29334107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Computational Complexity Theory</a:t>
            </a:r>
            <a:endParaRPr lang="el-GR" dirty="0"/>
          </a:p>
        </p:txBody>
      </p:sp>
      <p:sp>
        <p:nvSpPr>
          <p:cNvPr id="3" name="Θέση αριθμού διαφάνειας 2"/>
          <p:cNvSpPr>
            <a:spLocks noGrp="1"/>
          </p:cNvSpPr>
          <p:nvPr>
            <p:ph type="sldNum" sz="quarter" idx="12"/>
          </p:nvPr>
        </p:nvSpPr>
        <p:spPr/>
        <p:txBody>
          <a:bodyPr/>
          <a:lstStyle/>
          <a:p>
            <a:fld id="{3BD0896E-602A-494F-99CF-AC1BD90019B0}" type="slidenum">
              <a:rPr lang="en-GB" smtClean="0"/>
              <a:pPr/>
              <a:t>43</a:t>
            </a:fld>
            <a:endParaRPr lang="en-GB"/>
          </a:p>
        </p:txBody>
      </p:sp>
      <p:sp>
        <p:nvSpPr>
          <p:cNvPr id="4" name="Θέση περιεχομένου 3"/>
          <p:cNvSpPr>
            <a:spLocks noGrp="1"/>
          </p:cNvSpPr>
          <p:nvPr>
            <p:ph sz="quarter" idx="13"/>
          </p:nvPr>
        </p:nvSpPr>
        <p:spPr/>
        <p:txBody>
          <a:bodyPr/>
          <a:lstStyle/>
          <a:p>
            <a:r>
              <a:rPr lang="en-US" sz="2400" dirty="0" smtClean="0"/>
              <a:t>In </a:t>
            </a:r>
            <a:r>
              <a:rPr lang="en-US" sz="2400" dirty="0"/>
              <a:t>computer science, </a:t>
            </a:r>
            <a:r>
              <a:rPr lang="en-US" sz="2400" b="1" dirty="0"/>
              <a:t>computational complexity theory </a:t>
            </a:r>
            <a:r>
              <a:rPr lang="en-US" sz="2400" dirty="0"/>
              <a:t>is the</a:t>
            </a:r>
            <a:br>
              <a:rPr lang="en-US" sz="2400" dirty="0"/>
            </a:br>
            <a:r>
              <a:rPr lang="en-US" sz="2400" dirty="0"/>
              <a:t>branch of the theory of computation that studies the resources, or</a:t>
            </a:r>
            <a:br>
              <a:rPr lang="en-US" sz="2400" dirty="0"/>
            </a:br>
            <a:r>
              <a:rPr lang="en-US" sz="2400" i="1" dirty="0"/>
              <a:t>cost</a:t>
            </a:r>
            <a:r>
              <a:rPr lang="en-US" sz="2400" dirty="0"/>
              <a:t>, of the computation required to solve a given computational</a:t>
            </a:r>
            <a:br>
              <a:rPr lang="en-US" sz="2400" dirty="0"/>
            </a:br>
            <a:r>
              <a:rPr lang="en-US" sz="2400" dirty="0"/>
              <a:t>problem</a:t>
            </a:r>
            <a:r>
              <a:rPr lang="en-US" sz="2400" dirty="0" smtClean="0"/>
              <a:t>.</a:t>
            </a:r>
          </a:p>
          <a:p>
            <a:endParaRPr lang="en-US" sz="2400" dirty="0" smtClean="0"/>
          </a:p>
          <a:p>
            <a:r>
              <a:rPr lang="en-US" sz="2400" dirty="0" smtClean="0"/>
              <a:t>The </a:t>
            </a:r>
            <a:r>
              <a:rPr lang="en-US" sz="2400" dirty="0"/>
              <a:t>relative computational difficulty of computable functions is </a:t>
            </a:r>
            <a:r>
              <a:rPr lang="en-US" sz="2400" dirty="0" smtClean="0"/>
              <a:t>the</a:t>
            </a:r>
            <a:r>
              <a:rPr lang="el-GR" sz="2400" dirty="0" smtClean="0"/>
              <a:t> </a:t>
            </a:r>
            <a:r>
              <a:rPr lang="en-US" sz="2400" dirty="0" smtClean="0"/>
              <a:t>subject </a:t>
            </a:r>
            <a:r>
              <a:rPr lang="en-US" sz="2400" dirty="0"/>
              <a:t>matter of computational complexity</a:t>
            </a:r>
            <a:r>
              <a:rPr lang="en-US" sz="2400" dirty="0" smtClean="0"/>
              <a:t>.</a:t>
            </a:r>
          </a:p>
          <a:p>
            <a:pPr marL="0" indent="0">
              <a:buNone/>
            </a:pPr>
            <a:endParaRPr lang="en-US" sz="2400" dirty="0" smtClean="0"/>
          </a:p>
          <a:p>
            <a:r>
              <a:rPr lang="en-US" sz="2400" dirty="0" smtClean="0"/>
              <a:t>Complexity </a:t>
            </a:r>
            <a:r>
              <a:rPr lang="en-US" sz="2400" dirty="0"/>
              <a:t>theory analyzes the difficulty of computational problems </a:t>
            </a:r>
            <a:r>
              <a:rPr lang="en-US" sz="2400" dirty="0" smtClean="0"/>
              <a:t>in</a:t>
            </a:r>
            <a:r>
              <a:rPr lang="el-GR" sz="2400" dirty="0" smtClean="0"/>
              <a:t> </a:t>
            </a:r>
            <a:r>
              <a:rPr lang="en-US" sz="2400" dirty="0" smtClean="0"/>
              <a:t>terms </a:t>
            </a:r>
            <a:r>
              <a:rPr lang="en-US" sz="2400" dirty="0"/>
              <a:t>of many different computational resources. </a:t>
            </a:r>
            <a:br>
              <a:rPr lang="en-US" sz="2400" dirty="0"/>
            </a:br>
            <a:endParaRPr lang="el-GR" sz="2400" dirty="0"/>
          </a:p>
        </p:txBody>
      </p:sp>
    </p:spTree>
    <p:extLst>
      <p:ext uri="{BB962C8B-B14F-4D97-AF65-F5344CB8AC3E}">
        <p14:creationId xmlns:p14="http://schemas.microsoft.com/office/powerpoint/2010/main" val="348845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Algorithmic Complexity</a:t>
            </a:r>
            <a:endParaRPr lang="en-US" dirty="0"/>
          </a:p>
        </p:txBody>
      </p:sp>
      <p:sp>
        <p:nvSpPr>
          <p:cNvPr id="5" name="Content Placeholder 4"/>
          <p:cNvSpPr>
            <a:spLocks noGrp="1"/>
          </p:cNvSpPr>
          <p:nvPr>
            <p:ph sz="quarter" idx="13"/>
          </p:nvPr>
        </p:nvSpPr>
        <p:spPr/>
        <p:txBody>
          <a:bodyPr>
            <a:normAutofit/>
          </a:bodyPr>
          <a:lstStyle/>
          <a:p>
            <a:pPr marL="0" indent="0">
              <a:buNone/>
            </a:pPr>
            <a:r>
              <a:rPr lang="en-US" dirty="0"/>
              <a:t>If all algorithms are effective (always produce a correct answer), what makes one algorithm better than another?</a:t>
            </a:r>
          </a:p>
          <a:p>
            <a:endParaRPr lang="en-US" dirty="0"/>
          </a:p>
          <a:p>
            <a:pPr marL="0" indent="0">
              <a:buNone/>
            </a:pPr>
            <a:r>
              <a:rPr lang="en-US" dirty="0"/>
              <a:t>How long does the algorithm take to complete?</a:t>
            </a:r>
            <a:br>
              <a:rPr lang="en-US" dirty="0"/>
            </a:br>
            <a:r>
              <a:rPr lang="en-US" dirty="0"/>
              <a:t>(how many steps are in the recipe)</a:t>
            </a:r>
          </a:p>
          <a:p>
            <a:pPr lvl="1"/>
            <a:r>
              <a:rPr lang="en-US" dirty="0"/>
              <a:t>Time complexity</a:t>
            </a:r>
          </a:p>
          <a:p>
            <a:endParaRPr lang="en-US" dirty="0"/>
          </a:p>
          <a:p>
            <a:pPr marL="0" indent="0">
              <a:buNone/>
            </a:pPr>
            <a:r>
              <a:rPr lang="en-US" dirty="0"/>
              <a:t>How many resources does the algorithm take to complete?</a:t>
            </a:r>
            <a:br>
              <a:rPr lang="en-US" dirty="0"/>
            </a:br>
            <a:r>
              <a:rPr lang="en-US" dirty="0"/>
              <a:t>(how big a kitchen do you need)</a:t>
            </a:r>
          </a:p>
          <a:p>
            <a:pPr lvl="1"/>
            <a:r>
              <a:rPr lang="en-US" dirty="0"/>
              <a:t>Space complexity</a:t>
            </a:r>
          </a:p>
        </p:txBody>
      </p:sp>
      <p:sp>
        <p:nvSpPr>
          <p:cNvPr id="3" name="Θέση αριθμού διαφάνειας 2"/>
          <p:cNvSpPr>
            <a:spLocks noGrp="1"/>
          </p:cNvSpPr>
          <p:nvPr>
            <p:ph type="sldNum" sz="quarter" idx="12"/>
          </p:nvPr>
        </p:nvSpPr>
        <p:spPr/>
        <p:txBody>
          <a:bodyPr/>
          <a:lstStyle/>
          <a:p>
            <a:fld id="{3BD0896E-602A-494F-99CF-AC1BD90019B0}" type="slidenum">
              <a:rPr lang="en-GB" smtClean="0"/>
              <a:pPr/>
              <a:t>44</a:t>
            </a:fld>
            <a:endParaRPr lang="en-GB"/>
          </a:p>
        </p:txBody>
      </p:sp>
    </p:spTree>
    <p:extLst>
      <p:ext uri="{BB962C8B-B14F-4D97-AF65-F5344CB8AC3E}">
        <p14:creationId xmlns:p14="http://schemas.microsoft.com/office/powerpoint/2010/main" val="166818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5614" y="461589"/>
            <a:ext cx="6195695" cy="697230"/>
          </a:xfrm>
          <a:prstGeom prst="rect">
            <a:avLst/>
          </a:prstGeom>
        </p:spPr>
        <p:txBody>
          <a:bodyPr vert="horz" wrap="square" lIns="0" tIns="13335" rIns="0" bIns="0" rtlCol="0">
            <a:spAutoFit/>
          </a:bodyPr>
          <a:lstStyle/>
          <a:p>
            <a:pPr marL="12700">
              <a:lnSpc>
                <a:spcPct val="100000"/>
              </a:lnSpc>
              <a:spcBef>
                <a:spcPts val="105"/>
              </a:spcBef>
            </a:pPr>
            <a:r>
              <a:rPr sz="4400" spc="-215" dirty="0"/>
              <a:t>Finally, </a:t>
            </a:r>
            <a:r>
              <a:rPr sz="4400" spc="-70" dirty="0"/>
              <a:t>what </a:t>
            </a:r>
            <a:r>
              <a:rPr sz="4400" spc="-225" dirty="0"/>
              <a:t>is</a:t>
            </a:r>
            <a:r>
              <a:rPr sz="4400" spc="-440" dirty="0"/>
              <a:t> </a:t>
            </a:r>
            <a:r>
              <a:rPr sz="4400" spc="-155" dirty="0"/>
              <a:t>complexity?</a:t>
            </a:r>
            <a:endParaRPr sz="4400" dirty="0"/>
          </a:p>
        </p:txBody>
      </p:sp>
      <p:sp>
        <p:nvSpPr>
          <p:cNvPr id="3" name="object 3"/>
          <p:cNvSpPr txBox="1"/>
          <p:nvPr/>
        </p:nvSpPr>
        <p:spPr>
          <a:xfrm>
            <a:off x="497078" y="1268760"/>
            <a:ext cx="8395402" cy="4667945"/>
          </a:xfrm>
          <a:prstGeom prst="rect">
            <a:avLst/>
          </a:prstGeom>
        </p:spPr>
        <p:txBody>
          <a:bodyPr vert="horz" wrap="square" lIns="0" tIns="12700" rIns="0" bIns="0" rtlCol="0">
            <a:spAutoFit/>
          </a:bodyPr>
          <a:lstStyle/>
          <a:p>
            <a:pPr marL="12700" marR="5080">
              <a:lnSpc>
                <a:spcPct val="100000"/>
              </a:lnSpc>
              <a:spcBef>
                <a:spcPts val="100"/>
              </a:spcBef>
              <a:tabLst>
                <a:tab pos="768985" algn="l"/>
              </a:tabLst>
            </a:pPr>
            <a:r>
              <a:rPr sz="2400" kern="0" dirty="0">
                <a:solidFill>
                  <a:srgbClr val="1F487C"/>
                </a:solidFill>
                <a:latin typeface="Arno Pro Caption" panose="02020502040506020403" pitchFamily="18" charset="0"/>
                <a:cs typeface="Arial"/>
              </a:rPr>
              <a:t>Suppose you have two algorithms A and B to solve a problem. You  want	to use the ‘better’ one. What is the meaning of a better  algorithm?</a:t>
            </a:r>
            <a:endParaRPr sz="2400" kern="0" dirty="0">
              <a:latin typeface="Arno Pro Caption" panose="02020502040506020403" pitchFamily="18" charset="0"/>
              <a:cs typeface="Arial"/>
            </a:endParaRPr>
          </a:p>
          <a:p>
            <a:pPr>
              <a:lnSpc>
                <a:spcPct val="100000"/>
              </a:lnSpc>
              <a:spcBef>
                <a:spcPts val="10"/>
              </a:spcBef>
            </a:pPr>
            <a:endParaRPr sz="2500" kern="0" dirty="0">
              <a:latin typeface="Arno Pro Caption" panose="02020502040506020403" pitchFamily="18" charset="0"/>
              <a:cs typeface="Arial"/>
            </a:endParaRPr>
          </a:p>
          <a:p>
            <a:pPr marL="12700">
              <a:lnSpc>
                <a:spcPct val="100000"/>
              </a:lnSpc>
            </a:pPr>
            <a:r>
              <a:rPr sz="2400" kern="0" dirty="0">
                <a:solidFill>
                  <a:srgbClr val="1F487C"/>
                </a:solidFill>
                <a:latin typeface="Arno Pro Caption" panose="02020502040506020403" pitchFamily="18" charset="0"/>
                <a:cs typeface="Arial"/>
              </a:rPr>
              <a:t>We say, A is ‘better’ than B if ‘complexity’ of A is less than</a:t>
            </a:r>
            <a:endParaRPr sz="2400" kern="0" dirty="0">
              <a:latin typeface="Arno Pro Caption" panose="02020502040506020403" pitchFamily="18" charset="0"/>
              <a:cs typeface="Arial"/>
            </a:endParaRPr>
          </a:p>
          <a:p>
            <a:pPr marL="12700">
              <a:lnSpc>
                <a:spcPct val="100000"/>
              </a:lnSpc>
            </a:pPr>
            <a:r>
              <a:rPr sz="2400" kern="0" dirty="0">
                <a:solidFill>
                  <a:srgbClr val="1F487C"/>
                </a:solidFill>
                <a:latin typeface="Arno Pro Caption" panose="02020502040506020403" pitchFamily="18" charset="0"/>
                <a:cs typeface="Arial"/>
              </a:rPr>
              <a:t>‘complexity of B’.</a:t>
            </a:r>
            <a:endParaRPr sz="2400" kern="0" dirty="0">
              <a:latin typeface="Arno Pro Caption" panose="02020502040506020403" pitchFamily="18" charset="0"/>
              <a:cs typeface="Arial"/>
            </a:endParaRPr>
          </a:p>
          <a:p>
            <a:pPr marL="12700" marR="48895">
              <a:lnSpc>
                <a:spcPct val="100000"/>
              </a:lnSpc>
              <a:spcBef>
                <a:spcPts val="2130"/>
              </a:spcBef>
              <a:tabLst>
                <a:tab pos="7799705" algn="l"/>
              </a:tabLst>
            </a:pPr>
            <a:r>
              <a:rPr sz="2800" b="1" kern="0" dirty="0">
                <a:solidFill>
                  <a:srgbClr val="CC3300"/>
                </a:solidFill>
                <a:latin typeface="Arno Pro Caption" panose="02020502040506020403" pitchFamily="18" charset="0"/>
                <a:cs typeface="Times New Roman"/>
              </a:rPr>
              <a:t>Definition.</a:t>
            </a:r>
            <a:r>
              <a:rPr sz="2800" kern="0" dirty="0">
                <a:solidFill>
                  <a:srgbClr val="CC3300"/>
                </a:solidFill>
                <a:latin typeface="Arno Pro Caption" panose="02020502040506020403" pitchFamily="18" charset="0"/>
                <a:cs typeface="Times New Roman"/>
              </a:rPr>
              <a:t> </a:t>
            </a:r>
            <a:r>
              <a:rPr sz="2800" b="1" kern="0" dirty="0">
                <a:solidFill>
                  <a:srgbClr val="CC3300"/>
                </a:solidFill>
                <a:latin typeface="Arno Pro Caption" panose="02020502040506020403" pitchFamily="18" charset="0"/>
                <a:cs typeface="Times New Roman"/>
              </a:rPr>
              <a:t>(Complexity)</a:t>
            </a:r>
            <a:r>
              <a:rPr sz="2800" kern="0" dirty="0">
                <a:solidFill>
                  <a:srgbClr val="CC3300"/>
                </a:solidFill>
                <a:latin typeface="Arno Pro Caption" panose="02020502040506020403" pitchFamily="18" charset="0"/>
                <a:cs typeface="Times New Roman"/>
              </a:rPr>
              <a:t> </a:t>
            </a:r>
            <a:r>
              <a:rPr sz="2800" kern="0" dirty="0">
                <a:latin typeface="Arno Pro Caption" panose="02020502040506020403" pitchFamily="18" charset="0"/>
                <a:cs typeface="Arial"/>
              </a:rPr>
              <a:t>:</a:t>
            </a:r>
            <a:r>
              <a:rPr sz="2800" kern="0" dirty="0">
                <a:latin typeface="Arno Pro Caption" panose="02020502040506020403" pitchFamily="18" charset="0"/>
                <a:cs typeface="Times New Roman"/>
              </a:rPr>
              <a:t> </a:t>
            </a:r>
            <a:r>
              <a:rPr sz="2800" kern="0" dirty="0">
                <a:latin typeface="Arno Pro Caption" panose="02020502040506020403" pitchFamily="18" charset="0"/>
                <a:cs typeface="Arial"/>
              </a:rPr>
              <a:t>Computational</a:t>
            </a:r>
            <a:r>
              <a:rPr sz="2800" kern="0" dirty="0">
                <a:latin typeface="Arno Pro Caption" panose="02020502040506020403" pitchFamily="18" charset="0"/>
                <a:cs typeface="Times New Roman"/>
              </a:rPr>
              <a:t> </a:t>
            </a:r>
            <a:r>
              <a:rPr sz="2800" kern="0" dirty="0" smtClean="0">
                <a:latin typeface="Arno Pro Caption" panose="02020502040506020403" pitchFamily="18" charset="0"/>
                <a:cs typeface="Arial"/>
              </a:rPr>
              <a:t>Complexity</a:t>
            </a:r>
            <a:r>
              <a:rPr lang="en-US" sz="2800" kern="0" dirty="0" smtClean="0">
                <a:latin typeface="Arno Pro Caption" panose="02020502040506020403" pitchFamily="18" charset="0"/>
                <a:cs typeface="Arial"/>
              </a:rPr>
              <a:t> </a:t>
            </a:r>
            <a:r>
              <a:rPr sz="2800" kern="0" dirty="0" smtClean="0">
                <a:latin typeface="Arno Pro Caption" panose="02020502040506020403" pitchFamily="18" charset="0"/>
                <a:cs typeface="Arial"/>
              </a:rPr>
              <a:t>of </a:t>
            </a:r>
            <a:r>
              <a:rPr sz="2800" kern="0" dirty="0" smtClean="0">
                <a:latin typeface="Arno Pro Caption" panose="02020502040506020403" pitchFamily="18" charset="0"/>
                <a:cs typeface="Times New Roman"/>
              </a:rPr>
              <a:t> </a:t>
            </a:r>
            <a:r>
              <a:rPr sz="2800" kern="0" dirty="0">
                <a:latin typeface="Arno Pro Caption" panose="02020502040506020403" pitchFamily="18" charset="0"/>
                <a:cs typeface="Arial"/>
              </a:rPr>
              <a:t>an algorithm is the number of steps required to  complete the task given the size of the input parameter,  quantifying the amount of resources needed to solve  them, such as time and storage.</a:t>
            </a:r>
          </a:p>
        </p:txBody>
      </p:sp>
      <p:sp>
        <p:nvSpPr>
          <p:cNvPr id="4" name="Θέση αριθμού διαφάνειας 3"/>
          <p:cNvSpPr>
            <a:spLocks noGrp="1"/>
          </p:cNvSpPr>
          <p:nvPr>
            <p:ph type="sldNum" sz="quarter" idx="10"/>
          </p:nvPr>
        </p:nvSpPr>
        <p:spPr/>
        <p:txBody>
          <a:bodyPr/>
          <a:lstStyle/>
          <a:p>
            <a:pPr>
              <a:defRPr/>
            </a:pPr>
            <a:fld id="{040FE971-55F2-49B1-BF0D-591C70A1C146}" type="slidenum">
              <a:rPr lang="en-US" smtClean="0"/>
              <a:pPr>
                <a:defRPr/>
              </a:pPr>
              <a:t>45</a:t>
            </a:fld>
            <a:endParaRPr lang="en-US" dirty="0"/>
          </a:p>
        </p:txBody>
      </p:sp>
    </p:spTree>
    <p:extLst>
      <p:ext uri="{BB962C8B-B14F-4D97-AF65-F5344CB8AC3E}">
        <p14:creationId xmlns:p14="http://schemas.microsoft.com/office/powerpoint/2010/main" val="2404998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8149" y="526472"/>
            <a:ext cx="7213600" cy="567463"/>
          </a:xfrm>
          <a:prstGeom prst="rect">
            <a:avLst/>
          </a:prstGeom>
        </p:spPr>
        <p:txBody>
          <a:bodyPr vert="horz" wrap="square" lIns="0" tIns="13335" rIns="0" bIns="0" rtlCol="0">
            <a:spAutoFit/>
          </a:bodyPr>
          <a:lstStyle/>
          <a:p>
            <a:pPr marL="12700">
              <a:lnSpc>
                <a:spcPct val="100000"/>
              </a:lnSpc>
              <a:spcBef>
                <a:spcPts val="105"/>
              </a:spcBef>
            </a:pPr>
            <a:r>
              <a:rPr sz="3600" dirty="0"/>
              <a:t>Performance is NOT Complexity</a:t>
            </a:r>
          </a:p>
        </p:txBody>
      </p:sp>
      <p:sp>
        <p:nvSpPr>
          <p:cNvPr id="3" name="object 3"/>
          <p:cNvSpPr txBox="1"/>
          <p:nvPr/>
        </p:nvSpPr>
        <p:spPr>
          <a:xfrm>
            <a:off x="535940" y="1526485"/>
            <a:ext cx="8212524" cy="3864134"/>
          </a:xfrm>
          <a:prstGeom prst="rect">
            <a:avLst/>
          </a:prstGeom>
        </p:spPr>
        <p:txBody>
          <a:bodyPr vert="horz" wrap="square" lIns="0" tIns="104139" rIns="0" bIns="0" rtlCol="0">
            <a:spAutoFit/>
          </a:bodyPr>
          <a:lstStyle/>
          <a:p>
            <a:pPr marL="355600" marR="196215" indent="-343535">
              <a:lnSpc>
                <a:spcPct val="80000"/>
              </a:lnSpc>
              <a:spcBef>
                <a:spcPts val="819"/>
              </a:spcBef>
              <a:buChar char="•"/>
              <a:tabLst>
                <a:tab pos="355600" algn="l"/>
                <a:tab pos="356235" algn="l"/>
              </a:tabLst>
            </a:pPr>
            <a:r>
              <a:rPr kern="0" dirty="0">
                <a:latin typeface="Arno Pro Caption" panose="02020502040506020403" pitchFamily="18" charset="0"/>
                <a:cs typeface="Arial"/>
              </a:rPr>
              <a:t>Since we have now come into the realm of time  complexity, there is an a priori notion that the  faster a program is, the lesser complexity it has.  Well, not always.</a:t>
            </a:r>
          </a:p>
          <a:p>
            <a:pPr marL="355600" marR="146685" indent="-343535">
              <a:lnSpc>
                <a:spcPts val="2880"/>
              </a:lnSpc>
              <a:spcBef>
                <a:spcPts val="700"/>
              </a:spcBef>
              <a:buFont typeface="Arial"/>
              <a:buChar char="•"/>
              <a:tabLst>
                <a:tab pos="355600" algn="l"/>
                <a:tab pos="356235" algn="l"/>
              </a:tabLst>
            </a:pPr>
            <a:r>
              <a:rPr b="1" kern="0" dirty="0">
                <a:latin typeface="Arno Pro Caption" panose="02020502040506020403" pitchFamily="18" charset="0"/>
                <a:cs typeface="Times New Roman"/>
              </a:rPr>
              <a:t>Running time </a:t>
            </a:r>
            <a:r>
              <a:rPr kern="0" dirty="0">
                <a:latin typeface="Arno Pro Caption" panose="02020502040506020403" pitchFamily="18" charset="0"/>
                <a:cs typeface="Arial"/>
              </a:rPr>
              <a:t>depends on a lot of things like  memory, disk space, which depend on </a:t>
            </a:r>
            <a:r>
              <a:rPr i="1" kern="0" dirty="0">
                <a:latin typeface="Arno Pro Caption" panose="02020502040506020403" pitchFamily="18" charset="0"/>
                <a:cs typeface="Arial"/>
              </a:rPr>
              <a:t>machine,  compiler</a:t>
            </a:r>
            <a:r>
              <a:rPr kern="0" dirty="0">
                <a:latin typeface="Arno Pro Caption" panose="02020502040506020403" pitchFamily="18" charset="0"/>
                <a:cs typeface="Arial"/>
              </a:rPr>
              <a:t>, etc. This is the “performance” of the  algorithm.</a:t>
            </a:r>
          </a:p>
          <a:p>
            <a:pPr marL="355600" marR="217170" indent="-343535">
              <a:lnSpc>
                <a:spcPts val="2880"/>
              </a:lnSpc>
              <a:spcBef>
                <a:spcPts val="720"/>
              </a:spcBef>
              <a:buChar char="•"/>
              <a:tabLst>
                <a:tab pos="355600" algn="l"/>
                <a:tab pos="356235" algn="l"/>
              </a:tabLst>
            </a:pPr>
            <a:r>
              <a:rPr kern="0" dirty="0">
                <a:latin typeface="Arno Pro Caption" panose="02020502040506020403" pitchFamily="18" charset="0"/>
                <a:cs typeface="Arial"/>
              </a:rPr>
              <a:t>Complexity should be independent of CPU time  and implementation.</a:t>
            </a:r>
          </a:p>
          <a:p>
            <a:pPr marL="355600" marR="5080" indent="-343535">
              <a:lnSpc>
                <a:spcPts val="2880"/>
              </a:lnSpc>
              <a:spcBef>
                <a:spcPts val="720"/>
              </a:spcBef>
              <a:buChar char="•"/>
              <a:tabLst>
                <a:tab pos="355600" algn="l"/>
                <a:tab pos="356235" algn="l"/>
              </a:tabLst>
            </a:pPr>
            <a:r>
              <a:rPr kern="0" dirty="0">
                <a:latin typeface="Arno Pro Caption" panose="02020502040506020403" pitchFamily="18" charset="0"/>
                <a:cs typeface="Arial"/>
              </a:rPr>
              <a:t>Thus complexity affects performance but not the  other way around.</a:t>
            </a:r>
          </a:p>
        </p:txBody>
      </p:sp>
      <p:sp>
        <p:nvSpPr>
          <p:cNvPr id="4" name="Θέση αριθμού διαφάνειας 3"/>
          <p:cNvSpPr>
            <a:spLocks noGrp="1"/>
          </p:cNvSpPr>
          <p:nvPr>
            <p:ph type="sldNum" sz="quarter" idx="10"/>
          </p:nvPr>
        </p:nvSpPr>
        <p:spPr/>
        <p:txBody>
          <a:bodyPr/>
          <a:lstStyle/>
          <a:p>
            <a:pPr>
              <a:defRPr/>
            </a:pPr>
            <a:fld id="{040FE971-55F2-49B1-BF0D-591C70A1C146}" type="slidenum">
              <a:rPr lang="en-US" smtClean="0"/>
              <a:pPr>
                <a:defRPr/>
              </a:pPr>
              <a:t>46</a:t>
            </a:fld>
            <a:endParaRPr lang="en-US" dirty="0"/>
          </a:p>
        </p:txBody>
      </p:sp>
    </p:spTree>
    <p:extLst>
      <p:ext uri="{BB962C8B-B14F-4D97-AF65-F5344CB8AC3E}">
        <p14:creationId xmlns:p14="http://schemas.microsoft.com/office/powerpoint/2010/main" val="2112028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02068"/>
            <a:ext cx="8458200" cy="567463"/>
          </a:xfrm>
          <a:prstGeom prst="rect">
            <a:avLst/>
          </a:prstGeom>
        </p:spPr>
        <p:txBody>
          <a:bodyPr vert="horz" wrap="square" lIns="0" tIns="13335" rIns="0" bIns="0" rtlCol="0">
            <a:spAutoFit/>
          </a:bodyPr>
          <a:lstStyle/>
          <a:p>
            <a:pPr marL="12700">
              <a:lnSpc>
                <a:spcPct val="100000"/>
              </a:lnSpc>
              <a:spcBef>
                <a:spcPts val="105"/>
              </a:spcBef>
            </a:pPr>
            <a:r>
              <a:rPr sz="3600" b="1" spc="-145" dirty="0">
                <a:cs typeface="Times New Roman"/>
              </a:rPr>
              <a:t>Input</a:t>
            </a:r>
            <a:r>
              <a:rPr sz="3600" b="1" spc="-185" dirty="0">
                <a:cs typeface="Times New Roman"/>
              </a:rPr>
              <a:t> </a:t>
            </a:r>
            <a:r>
              <a:rPr sz="3600" b="1" spc="-65" dirty="0">
                <a:cs typeface="Times New Roman"/>
              </a:rPr>
              <a:t>parameter</a:t>
            </a:r>
            <a:endParaRPr sz="3600" dirty="0">
              <a:cs typeface="Times New Roman"/>
            </a:endParaRPr>
          </a:p>
        </p:txBody>
      </p:sp>
      <p:sp>
        <p:nvSpPr>
          <p:cNvPr id="5" name="Θέση περιεχομένου 4"/>
          <p:cNvSpPr>
            <a:spLocks noGrp="1"/>
          </p:cNvSpPr>
          <p:nvPr>
            <p:ph idx="1"/>
          </p:nvPr>
        </p:nvSpPr>
        <p:spPr>
          <a:xfrm>
            <a:off x="304800" y="1193145"/>
            <a:ext cx="8534400" cy="4902855"/>
          </a:xfrm>
        </p:spPr>
        <p:txBody>
          <a:bodyPr/>
          <a:lstStyle/>
          <a:p>
            <a:pPr marL="12700" marR="374650">
              <a:lnSpc>
                <a:spcPct val="100000"/>
              </a:lnSpc>
              <a:spcBef>
                <a:spcPts val="100"/>
              </a:spcBef>
              <a:tabLst>
                <a:tab pos="1553210" algn="l"/>
              </a:tabLst>
            </a:pPr>
            <a:r>
              <a:rPr lang="en-US" sz="2400" dirty="0">
                <a:cs typeface="Arial"/>
              </a:rPr>
              <a:t>Input parameter is the parameter which quantifies the  </a:t>
            </a:r>
            <a:r>
              <a:rPr lang="en-US" sz="2400" dirty="0" smtClean="0">
                <a:cs typeface="Arial"/>
              </a:rPr>
              <a:t>complexity.</a:t>
            </a:r>
            <a:r>
              <a:rPr lang="el-GR" sz="2400" dirty="0" smtClean="0">
                <a:cs typeface="Arial"/>
              </a:rPr>
              <a:t> </a:t>
            </a:r>
            <a:r>
              <a:rPr lang="en-US" sz="2400" dirty="0" smtClean="0">
                <a:cs typeface="Arial"/>
              </a:rPr>
              <a:t>The </a:t>
            </a:r>
            <a:r>
              <a:rPr lang="en-US" sz="2400" dirty="0">
                <a:cs typeface="Arial"/>
              </a:rPr>
              <a:t>complexity is only the function of the input  parameter.</a:t>
            </a:r>
          </a:p>
          <a:p>
            <a:pPr>
              <a:lnSpc>
                <a:spcPct val="100000"/>
              </a:lnSpc>
              <a:spcBef>
                <a:spcPts val="5"/>
              </a:spcBef>
            </a:pPr>
            <a:endParaRPr lang="en-US" sz="2400" dirty="0">
              <a:cs typeface="Arial"/>
            </a:endParaRPr>
          </a:p>
          <a:p>
            <a:pPr marL="12700" marR="58419">
              <a:lnSpc>
                <a:spcPct val="100000"/>
              </a:lnSpc>
              <a:spcBef>
                <a:spcPts val="5"/>
              </a:spcBef>
            </a:pPr>
            <a:r>
              <a:rPr lang="en-US" sz="2400" dirty="0" smtClean="0">
                <a:cs typeface="Arial"/>
              </a:rPr>
              <a:t>“Suppose </a:t>
            </a:r>
            <a:r>
              <a:rPr lang="en-US" sz="2400" dirty="0">
                <a:cs typeface="Arial"/>
              </a:rPr>
              <a:t>you’re sorting an array. The number of steps required  will solely depend on the number of elements in the array. So  </a:t>
            </a:r>
            <a:r>
              <a:rPr lang="en-US" sz="2400" b="1" dirty="0">
                <a:cs typeface="Times New Roman"/>
              </a:rPr>
              <a:t>input parameter is the size of the array.</a:t>
            </a:r>
            <a:endParaRPr lang="en-US" sz="2400" dirty="0">
              <a:cs typeface="Times New Roman"/>
            </a:endParaRPr>
          </a:p>
          <a:p>
            <a:pPr>
              <a:lnSpc>
                <a:spcPct val="100000"/>
              </a:lnSpc>
              <a:spcBef>
                <a:spcPts val="5"/>
              </a:spcBef>
            </a:pPr>
            <a:endParaRPr lang="en-US" sz="2400" dirty="0">
              <a:cs typeface="Times New Roman"/>
            </a:endParaRPr>
          </a:p>
          <a:p>
            <a:pPr marL="12700" marR="5080">
              <a:lnSpc>
                <a:spcPct val="100000"/>
              </a:lnSpc>
            </a:pPr>
            <a:r>
              <a:rPr lang="en-US" sz="2400" dirty="0">
                <a:cs typeface="Arial"/>
              </a:rPr>
              <a:t>Again, for number-theoretic algorithms, the input parameter is  the measure of how big the number is. So it is </a:t>
            </a:r>
            <a:r>
              <a:rPr lang="en-US" sz="2400" b="1" dirty="0">
                <a:cs typeface="Times New Roman"/>
              </a:rPr>
              <a:t>number of bits  occupied by the number.</a:t>
            </a:r>
            <a:endParaRPr lang="en-US" sz="2400" dirty="0">
              <a:cs typeface="Times New Roman"/>
            </a:endParaRPr>
          </a:p>
          <a:p>
            <a:pPr marL="0" indent="0">
              <a:buNone/>
            </a:pPr>
            <a:endParaRPr lang="el-GR" sz="2400" dirty="0"/>
          </a:p>
        </p:txBody>
      </p:sp>
      <p:sp>
        <p:nvSpPr>
          <p:cNvPr id="4" name="Θέση αριθμού διαφάνειας 3"/>
          <p:cNvSpPr>
            <a:spLocks noGrp="1"/>
          </p:cNvSpPr>
          <p:nvPr>
            <p:ph type="sldNum" sz="quarter" idx="11"/>
          </p:nvPr>
        </p:nvSpPr>
        <p:spPr/>
        <p:txBody>
          <a:bodyPr/>
          <a:lstStyle/>
          <a:p>
            <a:pPr>
              <a:defRPr/>
            </a:pPr>
            <a:fld id="{040FE971-55F2-49B1-BF0D-591C70A1C146}" type="slidenum">
              <a:rPr lang="en-US" smtClean="0"/>
              <a:pPr>
                <a:defRPr/>
              </a:pPr>
              <a:t>47</a:t>
            </a:fld>
            <a:endParaRPr lang="en-US" dirty="0"/>
          </a:p>
        </p:txBody>
      </p:sp>
    </p:spTree>
    <p:extLst>
      <p:ext uri="{BB962C8B-B14F-4D97-AF65-F5344CB8AC3E}">
        <p14:creationId xmlns:p14="http://schemas.microsoft.com/office/powerpoint/2010/main" val="1336761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568943" y="216229"/>
            <a:ext cx="2082800" cy="1232535"/>
            <a:chOff x="3568943" y="216229"/>
            <a:chExt cx="2082800" cy="1232535"/>
          </a:xfrm>
        </p:grpSpPr>
        <p:sp>
          <p:nvSpPr>
            <p:cNvPr id="3" name="object 3"/>
            <p:cNvSpPr/>
            <p:nvPr/>
          </p:nvSpPr>
          <p:spPr>
            <a:xfrm>
              <a:off x="3581643" y="1078870"/>
              <a:ext cx="2057400" cy="356870"/>
            </a:xfrm>
            <a:custGeom>
              <a:avLst/>
              <a:gdLst/>
              <a:ahLst/>
              <a:cxnLst/>
              <a:rect l="l" t="t" r="r" b="b"/>
              <a:pathLst>
                <a:path w="2057400" h="356869">
                  <a:moveTo>
                    <a:pt x="1028456" y="0"/>
                  </a:moveTo>
                  <a:lnTo>
                    <a:pt x="1028456" y="178429"/>
                  </a:lnTo>
                  <a:lnTo>
                    <a:pt x="2056912" y="178429"/>
                  </a:lnTo>
                  <a:lnTo>
                    <a:pt x="2056912" y="356859"/>
                  </a:lnTo>
                </a:path>
                <a:path w="2057400" h="356869">
                  <a:moveTo>
                    <a:pt x="1028456" y="0"/>
                  </a:moveTo>
                  <a:lnTo>
                    <a:pt x="1028456" y="178429"/>
                  </a:lnTo>
                  <a:lnTo>
                    <a:pt x="0" y="178429"/>
                  </a:lnTo>
                  <a:lnTo>
                    <a:pt x="0" y="356859"/>
                  </a:lnTo>
                </a:path>
              </a:pathLst>
            </a:custGeom>
            <a:ln w="25399">
              <a:solidFill>
                <a:srgbClr val="3C6595"/>
              </a:solidFill>
            </a:ln>
          </p:spPr>
          <p:txBody>
            <a:bodyPr wrap="square" lIns="0" tIns="0" rIns="0" bIns="0" rtlCol="0"/>
            <a:lstStyle/>
            <a:p>
              <a:endParaRPr/>
            </a:p>
          </p:txBody>
        </p:sp>
        <p:sp>
          <p:nvSpPr>
            <p:cNvPr id="4" name="object 4"/>
            <p:cNvSpPr/>
            <p:nvPr/>
          </p:nvSpPr>
          <p:spPr>
            <a:xfrm>
              <a:off x="3657356" y="228929"/>
              <a:ext cx="1905635" cy="850265"/>
            </a:xfrm>
            <a:custGeom>
              <a:avLst/>
              <a:gdLst/>
              <a:ahLst/>
              <a:cxnLst/>
              <a:rect l="l" t="t" r="r" b="b"/>
              <a:pathLst>
                <a:path w="1905635" h="850265">
                  <a:moveTo>
                    <a:pt x="1905499" y="0"/>
                  </a:moveTo>
                  <a:lnTo>
                    <a:pt x="0" y="0"/>
                  </a:lnTo>
                  <a:lnTo>
                    <a:pt x="0" y="849940"/>
                  </a:lnTo>
                  <a:lnTo>
                    <a:pt x="1905499" y="849940"/>
                  </a:lnTo>
                  <a:lnTo>
                    <a:pt x="1905499" y="0"/>
                  </a:lnTo>
                  <a:close/>
                </a:path>
              </a:pathLst>
            </a:custGeom>
            <a:solidFill>
              <a:srgbClr val="4F80BC"/>
            </a:solidFill>
          </p:spPr>
          <p:txBody>
            <a:bodyPr wrap="square" lIns="0" tIns="0" rIns="0" bIns="0" rtlCol="0"/>
            <a:lstStyle/>
            <a:p>
              <a:endParaRPr/>
            </a:p>
          </p:txBody>
        </p:sp>
        <p:sp>
          <p:nvSpPr>
            <p:cNvPr id="5" name="object 5"/>
            <p:cNvSpPr/>
            <p:nvPr/>
          </p:nvSpPr>
          <p:spPr>
            <a:xfrm>
              <a:off x="3657356" y="228929"/>
              <a:ext cx="1905635" cy="850265"/>
            </a:xfrm>
            <a:custGeom>
              <a:avLst/>
              <a:gdLst/>
              <a:ahLst/>
              <a:cxnLst/>
              <a:rect l="l" t="t" r="r" b="b"/>
              <a:pathLst>
                <a:path w="1905635" h="850265">
                  <a:moveTo>
                    <a:pt x="0" y="849940"/>
                  </a:moveTo>
                  <a:lnTo>
                    <a:pt x="1905499" y="849940"/>
                  </a:lnTo>
                  <a:lnTo>
                    <a:pt x="1905499" y="0"/>
                  </a:lnTo>
                  <a:lnTo>
                    <a:pt x="0" y="0"/>
                  </a:lnTo>
                  <a:lnTo>
                    <a:pt x="0" y="849940"/>
                  </a:lnTo>
                  <a:close/>
                </a:path>
              </a:pathLst>
            </a:custGeom>
            <a:ln w="25399">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3657356" y="242089"/>
            <a:ext cx="1905635" cy="823944"/>
          </a:xfrm>
          <a:prstGeom prst="rect">
            <a:avLst/>
          </a:prstGeom>
        </p:spPr>
        <p:txBody>
          <a:bodyPr vert="horz" wrap="square" lIns="0" tIns="3175" rIns="0" bIns="0" rtlCol="0">
            <a:spAutoFit/>
          </a:bodyPr>
          <a:lstStyle/>
          <a:p>
            <a:pPr marL="393700" marR="107314" indent="-280670">
              <a:lnSpc>
                <a:spcPts val="3180"/>
              </a:lnSpc>
              <a:spcBef>
                <a:spcPts val="25"/>
              </a:spcBef>
            </a:pPr>
            <a:r>
              <a:rPr sz="2800" dirty="0">
                <a:solidFill>
                  <a:srgbClr val="FFFFFF"/>
                </a:solidFill>
              </a:rPr>
              <a:t>Complexity </a:t>
            </a:r>
            <a:r>
              <a:rPr sz="2800" dirty="0">
                <a:solidFill>
                  <a:srgbClr val="FFFFFF"/>
                </a:solidFill>
                <a:cs typeface="Times New Roman"/>
              </a:rPr>
              <a:t> </a:t>
            </a:r>
            <a:r>
              <a:rPr sz="2800" dirty="0">
                <a:solidFill>
                  <a:srgbClr val="FFFFFF"/>
                </a:solidFill>
              </a:rPr>
              <a:t>Models</a:t>
            </a:r>
            <a:endParaRPr sz="2800" dirty="0">
              <a:cs typeface="Times New Roman"/>
            </a:endParaRPr>
          </a:p>
        </p:txBody>
      </p:sp>
      <p:grpSp>
        <p:nvGrpSpPr>
          <p:cNvPr id="7" name="object 7"/>
          <p:cNvGrpSpPr/>
          <p:nvPr/>
        </p:nvGrpSpPr>
        <p:grpSpPr>
          <a:xfrm>
            <a:off x="2719069" y="1423106"/>
            <a:ext cx="1725295" cy="875665"/>
            <a:chOff x="2719069" y="1423106"/>
            <a:chExt cx="1725295" cy="875665"/>
          </a:xfrm>
        </p:grpSpPr>
        <p:sp>
          <p:nvSpPr>
            <p:cNvPr id="8" name="object 8"/>
            <p:cNvSpPr/>
            <p:nvPr/>
          </p:nvSpPr>
          <p:spPr>
            <a:xfrm>
              <a:off x="2731769" y="1435806"/>
              <a:ext cx="1699895" cy="850265"/>
            </a:xfrm>
            <a:custGeom>
              <a:avLst/>
              <a:gdLst/>
              <a:ahLst/>
              <a:cxnLst/>
              <a:rect l="l" t="t" r="r" b="b"/>
              <a:pathLst>
                <a:path w="1699895" h="850264">
                  <a:moveTo>
                    <a:pt x="1699890" y="0"/>
                  </a:moveTo>
                  <a:lnTo>
                    <a:pt x="0" y="0"/>
                  </a:lnTo>
                  <a:lnTo>
                    <a:pt x="0" y="849950"/>
                  </a:lnTo>
                  <a:lnTo>
                    <a:pt x="1699890" y="849950"/>
                  </a:lnTo>
                  <a:lnTo>
                    <a:pt x="1699890" y="0"/>
                  </a:lnTo>
                  <a:close/>
                </a:path>
              </a:pathLst>
            </a:custGeom>
            <a:solidFill>
              <a:srgbClr val="4F80BC"/>
            </a:solidFill>
          </p:spPr>
          <p:txBody>
            <a:bodyPr wrap="square" lIns="0" tIns="0" rIns="0" bIns="0" rtlCol="0"/>
            <a:lstStyle/>
            <a:p>
              <a:endParaRPr>
                <a:latin typeface="Arno Pro Caption" panose="02020502040506020403" pitchFamily="18" charset="0"/>
              </a:endParaRPr>
            </a:p>
          </p:txBody>
        </p:sp>
        <p:sp>
          <p:nvSpPr>
            <p:cNvPr id="9" name="object 9"/>
            <p:cNvSpPr/>
            <p:nvPr/>
          </p:nvSpPr>
          <p:spPr>
            <a:xfrm>
              <a:off x="2731769" y="1435806"/>
              <a:ext cx="1699895" cy="850265"/>
            </a:xfrm>
            <a:custGeom>
              <a:avLst/>
              <a:gdLst/>
              <a:ahLst/>
              <a:cxnLst/>
              <a:rect l="l" t="t" r="r" b="b"/>
              <a:pathLst>
                <a:path w="1699895" h="850264">
                  <a:moveTo>
                    <a:pt x="0" y="849950"/>
                  </a:moveTo>
                  <a:lnTo>
                    <a:pt x="1699890" y="849950"/>
                  </a:lnTo>
                  <a:lnTo>
                    <a:pt x="1699890" y="0"/>
                  </a:lnTo>
                  <a:lnTo>
                    <a:pt x="0" y="0"/>
                  </a:lnTo>
                  <a:lnTo>
                    <a:pt x="0" y="849950"/>
                  </a:lnTo>
                  <a:close/>
                </a:path>
              </a:pathLst>
            </a:custGeom>
            <a:ln w="25399">
              <a:solidFill>
                <a:srgbClr val="FFFFFF"/>
              </a:solidFill>
            </a:ln>
          </p:spPr>
          <p:txBody>
            <a:bodyPr wrap="square" lIns="0" tIns="0" rIns="0" bIns="0" rtlCol="0"/>
            <a:lstStyle/>
            <a:p>
              <a:endParaRPr>
                <a:latin typeface="Arno Pro Caption" panose="02020502040506020403" pitchFamily="18" charset="0"/>
              </a:endParaRPr>
            </a:p>
          </p:txBody>
        </p:sp>
      </p:grpSp>
      <p:sp>
        <p:nvSpPr>
          <p:cNvPr id="10" name="object 10"/>
          <p:cNvSpPr txBox="1"/>
          <p:nvPr/>
        </p:nvSpPr>
        <p:spPr>
          <a:xfrm>
            <a:off x="2731769" y="1435806"/>
            <a:ext cx="1699895" cy="609141"/>
          </a:xfrm>
          <a:prstGeom prst="rect">
            <a:avLst/>
          </a:prstGeom>
        </p:spPr>
        <p:txBody>
          <a:bodyPr vert="horz" wrap="square" lIns="0" tIns="161290" rIns="0" bIns="0" rtlCol="0">
            <a:spAutoFit/>
          </a:bodyPr>
          <a:lstStyle/>
          <a:p>
            <a:pPr marL="151130">
              <a:lnSpc>
                <a:spcPct val="100000"/>
              </a:lnSpc>
              <a:spcBef>
                <a:spcPts val="1270"/>
              </a:spcBef>
            </a:pPr>
            <a:r>
              <a:rPr sz="2900" kern="0" dirty="0">
                <a:solidFill>
                  <a:srgbClr val="FFFFFF"/>
                </a:solidFill>
                <a:latin typeface="Arno Pro Caption" panose="02020502040506020403" pitchFamily="18" charset="0"/>
                <a:cs typeface="Arial"/>
              </a:rPr>
              <a:t>Temporal</a:t>
            </a:r>
            <a:endParaRPr sz="2900" kern="0" dirty="0">
              <a:latin typeface="Arno Pro Caption" panose="02020502040506020403" pitchFamily="18" charset="0"/>
              <a:cs typeface="Arial"/>
            </a:endParaRPr>
          </a:p>
        </p:txBody>
      </p:sp>
      <p:grpSp>
        <p:nvGrpSpPr>
          <p:cNvPr id="11" name="object 11"/>
          <p:cNvGrpSpPr/>
          <p:nvPr/>
        </p:nvGrpSpPr>
        <p:grpSpPr>
          <a:xfrm>
            <a:off x="4775829" y="1423106"/>
            <a:ext cx="1725295" cy="875665"/>
            <a:chOff x="4775829" y="1423106"/>
            <a:chExt cx="1725295" cy="875665"/>
          </a:xfrm>
        </p:grpSpPr>
        <p:sp>
          <p:nvSpPr>
            <p:cNvPr id="12" name="object 12"/>
            <p:cNvSpPr/>
            <p:nvPr/>
          </p:nvSpPr>
          <p:spPr>
            <a:xfrm>
              <a:off x="4788529" y="1435806"/>
              <a:ext cx="1699895" cy="850265"/>
            </a:xfrm>
            <a:custGeom>
              <a:avLst/>
              <a:gdLst/>
              <a:ahLst/>
              <a:cxnLst/>
              <a:rect l="l" t="t" r="r" b="b"/>
              <a:pathLst>
                <a:path w="1699895" h="850264">
                  <a:moveTo>
                    <a:pt x="1699890" y="0"/>
                  </a:moveTo>
                  <a:lnTo>
                    <a:pt x="0" y="0"/>
                  </a:lnTo>
                  <a:lnTo>
                    <a:pt x="0" y="849950"/>
                  </a:lnTo>
                  <a:lnTo>
                    <a:pt x="1699890" y="849950"/>
                  </a:lnTo>
                  <a:lnTo>
                    <a:pt x="1699890" y="0"/>
                  </a:lnTo>
                  <a:close/>
                </a:path>
              </a:pathLst>
            </a:custGeom>
            <a:solidFill>
              <a:srgbClr val="4F80BC"/>
            </a:solidFill>
          </p:spPr>
          <p:txBody>
            <a:bodyPr wrap="square" lIns="0" tIns="0" rIns="0" bIns="0" rtlCol="0"/>
            <a:lstStyle/>
            <a:p>
              <a:endParaRPr/>
            </a:p>
          </p:txBody>
        </p:sp>
        <p:sp>
          <p:nvSpPr>
            <p:cNvPr id="13" name="object 13"/>
            <p:cNvSpPr/>
            <p:nvPr/>
          </p:nvSpPr>
          <p:spPr>
            <a:xfrm>
              <a:off x="4788529" y="1435806"/>
              <a:ext cx="1699895" cy="850265"/>
            </a:xfrm>
            <a:custGeom>
              <a:avLst/>
              <a:gdLst/>
              <a:ahLst/>
              <a:cxnLst/>
              <a:rect l="l" t="t" r="r" b="b"/>
              <a:pathLst>
                <a:path w="1699895" h="850264">
                  <a:moveTo>
                    <a:pt x="0" y="849950"/>
                  </a:moveTo>
                  <a:lnTo>
                    <a:pt x="1699890" y="849950"/>
                  </a:lnTo>
                  <a:lnTo>
                    <a:pt x="1699890" y="0"/>
                  </a:lnTo>
                  <a:lnTo>
                    <a:pt x="0" y="0"/>
                  </a:lnTo>
                  <a:lnTo>
                    <a:pt x="0" y="849950"/>
                  </a:lnTo>
                  <a:close/>
                </a:path>
              </a:pathLst>
            </a:custGeom>
            <a:ln w="25399">
              <a:solidFill>
                <a:srgbClr val="FFFFFF"/>
              </a:solidFill>
            </a:ln>
          </p:spPr>
          <p:txBody>
            <a:bodyPr wrap="square" lIns="0" tIns="0" rIns="0" bIns="0" rtlCol="0"/>
            <a:lstStyle/>
            <a:p>
              <a:endParaRPr/>
            </a:p>
          </p:txBody>
        </p:sp>
      </p:grpSp>
      <p:sp>
        <p:nvSpPr>
          <p:cNvPr id="14" name="object 14"/>
          <p:cNvSpPr txBox="1"/>
          <p:nvPr/>
        </p:nvSpPr>
        <p:spPr>
          <a:xfrm>
            <a:off x="4788529" y="1435806"/>
            <a:ext cx="1699895" cy="609141"/>
          </a:xfrm>
          <a:prstGeom prst="rect">
            <a:avLst/>
          </a:prstGeom>
        </p:spPr>
        <p:txBody>
          <a:bodyPr vert="horz" wrap="square" lIns="0" tIns="161290" rIns="0" bIns="0" rtlCol="0">
            <a:spAutoFit/>
          </a:bodyPr>
          <a:lstStyle/>
          <a:p>
            <a:pPr marL="346710">
              <a:lnSpc>
                <a:spcPct val="100000"/>
              </a:lnSpc>
              <a:spcBef>
                <a:spcPts val="1270"/>
              </a:spcBef>
            </a:pPr>
            <a:r>
              <a:rPr sz="2900" kern="0" dirty="0">
                <a:solidFill>
                  <a:srgbClr val="FFFFFF"/>
                </a:solidFill>
                <a:latin typeface="Arno Pro Caption" panose="02020502040506020403" pitchFamily="18" charset="0"/>
                <a:cs typeface="Arial"/>
              </a:rPr>
              <a:t>Spatial</a:t>
            </a:r>
            <a:endParaRPr sz="2900" kern="0" dirty="0">
              <a:latin typeface="Arno Pro Caption" panose="02020502040506020403" pitchFamily="18" charset="0"/>
              <a:cs typeface="Arial"/>
            </a:endParaRPr>
          </a:p>
        </p:txBody>
      </p:sp>
      <p:sp>
        <p:nvSpPr>
          <p:cNvPr id="15" name="object 15"/>
          <p:cNvSpPr txBox="1"/>
          <p:nvPr/>
        </p:nvSpPr>
        <p:spPr>
          <a:xfrm>
            <a:off x="574036" y="2476623"/>
            <a:ext cx="7764780" cy="4090863"/>
          </a:xfrm>
          <a:prstGeom prst="rect">
            <a:avLst/>
          </a:prstGeom>
        </p:spPr>
        <p:txBody>
          <a:bodyPr vert="horz" wrap="square" lIns="0" tIns="12700" rIns="0" bIns="0" rtlCol="0">
            <a:spAutoFit/>
          </a:bodyPr>
          <a:lstStyle/>
          <a:p>
            <a:pPr marL="226060" indent="-175260">
              <a:lnSpc>
                <a:spcPct val="100000"/>
              </a:lnSpc>
              <a:spcBef>
                <a:spcPts val="100"/>
              </a:spcBef>
              <a:buFont typeface="Arial"/>
              <a:buChar char="•"/>
              <a:tabLst>
                <a:tab pos="226060" algn="l"/>
              </a:tabLst>
            </a:pPr>
            <a:r>
              <a:rPr sz="2400" b="1" kern="0" dirty="0">
                <a:latin typeface="Arno Pro Caption" panose="02020502040506020403" pitchFamily="18" charset="0"/>
                <a:cs typeface="Times New Roman"/>
              </a:rPr>
              <a:t>Temporal </a:t>
            </a:r>
            <a:r>
              <a:rPr sz="2400" kern="0" dirty="0">
                <a:latin typeface="Arno Pro Caption" panose="02020502040506020403" pitchFamily="18" charset="0"/>
                <a:cs typeface="Arial"/>
              </a:rPr>
              <a:t>– Time required to complete the task</a:t>
            </a:r>
          </a:p>
          <a:p>
            <a:pPr marL="226060" indent="-175260">
              <a:lnSpc>
                <a:spcPct val="100000"/>
              </a:lnSpc>
              <a:buFont typeface="Arial"/>
              <a:buChar char="•"/>
              <a:tabLst>
                <a:tab pos="226060" algn="l"/>
              </a:tabLst>
            </a:pPr>
            <a:r>
              <a:rPr sz="2400" b="1" kern="0" dirty="0">
                <a:latin typeface="Arno Pro Caption" panose="02020502040506020403" pitchFamily="18" charset="0"/>
                <a:cs typeface="Times New Roman"/>
              </a:rPr>
              <a:t>Space </a:t>
            </a:r>
            <a:r>
              <a:rPr sz="2400" kern="0" dirty="0">
                <a:latin typeface="Arno Pro Caption" panose="02020502040506020403" pitchFamily="18" charset="0"/>
                <a:cs typeface="Arial"/>
              </a:rPr>
              <a:t>– Space/ Memory required to complete the task</a:t>
            </a:r>
          </a:p>
          <a:p>
            <a:pPr marL="50800" marR="427990">
              <a:lnSpc>
                <a:spcPct val="100000"/>
              </a:lnSpc>
              <a:buChar char="•"/>
              <a:tabLst>
                <a:tab pos="226060" algn="l"/>
              </a:tabLst>
            </a:pPr>
            <a:r>
              <a:rPr sz="2400" kern="0" dirty="0">
                <a:latin typeface="Arno Pro Caption" panose="02020502040506020403" pitchFamily="18" charset="0"/>
                <a:cs typeface="Arial"/>
              </a:rPr>
              <a:t>Other complexity measures are also used, such as the  amount of communication, the number of gates in a circuit  and the number of processors .</a:t>
            </a:r>
          </a:p>
          <a:p>
            <a:pPr marL="50800" marR="43180">
              <a:lnSpc>
                <a:spcPct val="100000"/>
              </a:lnSpc>
            </a:pPr>
            <a:r>
              <a:rPr sz="2400" kern="0" dirty="0">
                <a:solidFill>
                  <a:srgbClr val="1F487C"/>
                </a:solidFill>
                <a:latin typeface="Arno Pro Caption" panose="02020502040506020403" pitchFamily="18" charset="0"/>
                <a:cs typeface="Arial"/>
              </a:rPr>
              <a:t>Thus one of the roles of complexity theory is to determine the  practical limits on what computers can and cannot do. For  example it is easy to estimate using complexity that even with  the latest technology it is impossible to calculate 2</a:t>
            </a:r>
            <a:r>
              <a:rPr sz="2400" kern="0" baseline="24305" dirty="0">
                <a:solidFill>
                  <a:srgbClr val="1F487C"/>
                </a:solidFill>
                <a:latin typeface="Arno Pro Caption" panose="02020502040506020403" pitchFamily="18" charset="0"/>
                <a:cs typeface="Arial"/>
              </a:rPr>
              <a:t>80</a:t>
            </a:r>
            <a:r>
              <a:rPr sz="2400" kern="0" dirty="0">
                <a:solidFill>
                  <a:srgbClr val="1F487C"/>
                </a:solidFill>
                <a:latin typeface="Arno Pro Caption" panose="02020502040506020403" pitchFamily="18" charset="0"/>
                <a:cs typeface="Arial"/>
              </a:rPr>
              <a:t>.</a:t>
            </a:r>
            <a:endParaRPr sz="2400" kern="0" dirty="0">
              <a:latin typeface="Arno Pro Caption" panose="02020502040506020403" pitchFamily="18" charset="0"/>
              <a:cs typeface="Arial"/>
            </a:endParaRPr>
          </a:p>
          <a:p>
            <a:pPr>
              <a:lnSpc>
                <a:spcPct val="100000"/>
              </a:lnSpc>
              <a:spcBef>
                <a:spcPts val="10"/>
              </a:spcBef>
            </a:pPr>
            <a:endParaRPr sz="2500" kern="0" dirty="0">
              <a:latin typeface="Arno Pro Caption" panose="02020502040506020403" pitchFamily="18" charset="0"/>
              <a:cs typeface="Arial"/>
            </a:endParaRPr>
          </a:p>
          <a:p>
            <a:pPr marL="50800">
              <a:lnSpc>
                <a:spcPct val="100000"/>
              </a:lnSpc>
            </a:pPr>
            <a:r>
              <a:rPr sz="2400" kern="0" dirty="0" smtClean="0">
                <a:latin typeface="Arno Pro Caption" panose="02020502040506020403" pitchFamily="18" charset="0"/>
                <a:cs typeface="Arial"/>
              </a:rPr>
              <a:t>(</a:t>
            </a:r>
            <a:r>
              <a:rPr lang="en-US" sz="2400" kern="0" dirty="0" smtClean="0">
                <a:latin typeface="Arno Pro Caption" panose="02020502040506020403" pitchFamily="18" charset="0"/>
                <a:cs typeface="Arial"/>
              </a:rPr>
              <a:t>W</a:t>
            </a:r>
            <a:r>
              <a:rPr sz="2400" kern="0" dirty="0" smtClean="0">
                <a:latin typeface="Arno Pro Caption" panose="02020502040506020403" pitchFamily="18" charset="0"/>
                <a:cs typeface="Arial"/>
              </a:rPr>
              <a:t>e </a:t>
            </a:r>
            <a:r>
              <a:rPr sz="2400" kern="0" dirty="0">
                <a:latin typeface="Arno Pro Caption" panose="02020502040506020403" pitchFamily="18" charset="0"/>
                <a:cs typeface="Arial"/>
              </a:rPr>
              <a:t>will only discuss time complexity)</a:t>
            </a:r>
          </a:p>
        </p:txBody>
      </p:sp>
      <p:sp>
        <p:nvSpPr>
          <p:cNvPr id="16" name="Θέση αριθμού διαφάνειας 15"/>
          <p:cNvSpPr>
            <a:spLocks noGrp="1"/>
          </p:cNvSpPr>
          <p:nvPr>
            <p:ph type="sldNum" sz="quarter" idx="10"/>
          </p:nvPr>
        </p:nvSpPr>
        <p:spPr/>
        <p:txBody>
          <a:bodyPr/>
          <a:lstStyle/>
          <a:p>
            <a:pPr>
              <a:defRPr/>
            </a:pPr>
            <a:fld id="{040FE971-55F2-49B1-BF0D-591C70A1C146}" type="slidenum">
              <a:rPr lang="en-US" smtClean="0"/>
              <a:pPr>
                <a:defRPr/>
              </a:pPr>
              <a:t>48</a:t>
            </a:fld>
            <a:endParaRPr lang="en-US" dirty="0"/>
          </a:p>
        </p:txBody>
      </p:sp>
    </p:spTree>
    <p:extLst>
      <p:ext uri="{BB962C8B-B14F-4D97-AF65-F5344CB8AC3E}">
        <p14:creationId xmlns:p14="http://schemas.microsoft.com/office/powerpoint/2010/main" val="753702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A7DCC4-6D53-446F-908E-17FB6F42BED3}" type="slidenum">
              <a:rPr lang="el-GR" altLang="el-GR" sz="1400" smtClean="0">
                <a:solidFill>
                  <a:srgbClr val="3366CC"/>
                </a:solidFill>
                <a:latin typeface="Arno Pro Caption" pitchFamily="18" charset="0"/>
              </a:rPr>
              <a:pPr eaLnBrk="1" hangingPunct="1"/>
              <a:t>49</a:t>
            </a:fld>
            <a:endParaRPr lang="el-GR" altLang="el-GR" sz="1400" smtClean="0">
              <a:solidFill>
                <a:srgbClr val="3366CC"/>
              </a:solidFill>
              <a:latin typeface="Arno Pro Caption" pitchFamily="18" charset="0"/>
            </a:endParaRPr>
          </a:p>
        </p:txBody>
      </p:sp>
      <p:sp>
        <p:nvSpPr>
          <p:cNvPr id="55300" name="Rectangle 2"/>
          <p:cNvSpPr>
            <a:spLocks noGrp="1" noChangeArrowheads="1"/>
          </p:cNvSpPr>
          <p:nvPr>
            <p:ph type="title"/>
          </p:nvPr>
        </p:nvSpPr>
        <p:spPr/>
        <p:txBody>
          <a:bodyPr/>
          <a:lstStyle/>
          <a:p>
            <a:pPr eaLnBrk="1" hangingPunct="1"/>
            <a:r>
              <a:rPr lang="el-GR" altLang="el-GR" sz="2800" b="1" smtClean="0"/>
              <a:t>Πειραματικός και θεωρητικός προσδιορισμός της πολυπλοκότητας</a:t>
            </a:r>
          </a:p>
        </p:txBody>
      </p:sp>
      <p:sp>
        <p:nvSpPr>
          <p:cNvPr id="55301" name="Rectangle 3"/>
          <p:cNvSpPr>
            <a:spLocks noGrp="1" noChangeArrowheads="1"/>
          </p:cNvSpPr>
          <p:nvPr>
            <p:ph type="body" idx="1"/>
          </p:nvPr>
        </p:nvSpPr>
        <p:spPr/>
        <p:txBody>
          <a:bodyPr/>
          <a:lstStyle/>
          <a:p>
            <a:pPr eaLnBrk="1" hangingPunct="1">
              <a:lnSpc>
                <a:spcPct val="90000"/>
              </a:lnSpc>
            </a:pPr>
            <a:r>
              <a:rPr lang="el-GR" altLang="el-GR" sz="2400" smtClean="0"/>
              <a:t>Μειονεκτήματα του πειραματικού προσδιορισμού:</a:t>
            </a:r>
          </a:p>
          <a:p>
            <a:pPr lvl="1" eaLnBrk="1" hangingPunct="1">
              <a:lnSpc>
                <a:spcPct val="90000"/>
              </a:lnSpc>
            </a:pPr>
            <a:r>
              <a:rPr lang="el-GR" altLang="el-GR" sz="2000" smtClean="0"/>
              <a:t>κόστος και σπατάλη χρόνου</a:t>
            </a:r>
          </a:p>
          <a:p>
            <a:pPr lvl="1" eaLnBrk="1" hangingPunct="1">
              <a:lnSpc>
                <a:spcPct val="90000"/>
              </a:lnSpc>
            </a:pPr>
            <a:r>
              <a:rPr lang="el-GR" altLang="el-GR" sz="2000" smtClean="0">
                <a:solidFill>
                  <a:srgbClr val="CC3300"/>
                </a:solidFill>
              </a:rPr>
              <a:t>Η πειραματική ανάλυση περιορίζεται στην επίλυση σχετικά μικρού μεγέθους στιγμιοτύπων του προβλήματος</a:t>
            </a:r>
          </a:p>
          <a:p>
            <a:pPr eaLnBrk="1" hangingPunct="1">
              <a:lnSpc>
                <a:spcPct val="90000"/>
              </a:lnSpc>
            </a:pPr>
            <a:r>
              <a:rPr lang="el-GR" altLang="el-GR" sz="2400" smtClean="0"/>
              <a:t>Θεωρητικός προσδιορισμός</a:t>
            </a:r>
          </a:p>
          <a:p>
            <a:pPr lvl="1" eaLnBrk="1" hangingPunct="1">
              <a:lnSpc>
                <a:spcPct val="90000"/>
              </a:lnSpc>
            </a:pPr>
            <a:r>
              <a:rPr lang="el-GR" altLang="el-GR" sz="2000" smtClean="0"/>
              <a:t>Βασίζεται αποκλειστικά στη λογική δομή</a:t>
            </a:r>
          </a:p>
          <a:p>
            <a:pPr lvl="1" eaLnBrk="1" hangingPunct="1">
              <a:lnSpc>
                <a:spcPct val="90000"/>
              </a:lnSpc>
            </a:pPr>
            <a:r>
              <a:rPr lang="el-GR" altLang="el-GR" sz="2000" smtClean="0">
                <a:solidFill>
                  <a:srgbClr val="3366CC"/>
                </a:solidFill>
              </a:rPr>
              <a:t>Οι υπολογιστικές απαιτήσεις προσδιορίζονται με μια μαθηματική σχέση που είναι συνάρτηση του μεγέθους κάθε στιγμιότυπου του προβλήματος</a:t>
            </a:r>
          </a:p>
          <a:p>
            <a:pPr lvl="1" eaLnBrk="1" hangingPunct="1">
              <a:lnSpc>
                <a:spcPct val="90000"/>
              </a:lnSpc>
            </a:pPr>
            <a:r>
              <a:rPr lang="el-GR" altLang="el-GR" sz="2000" b="1" smtClean="0">
                <a:solidFill>
                  <a:srgbClr val="FF0000"/>
                </a:solidFill>
              </a:rPr>
              <a:t>Η θεωρία πολυπλοκότητας είναι απαλλαγμένη από τα τεχνικά χαρακτηριστικά του ΗΥ και τις ικανότητες του προγραμματιστή.</a:t>
            </a:r>
          </a:p>
          <a:p>
            <a:pPr lvl="1" eaLnBrk="1" hangingPunct="1">
              <a:lnSpc>
                <a:spcPct val="90000"/>
              </a:lnSpc>
            </a:pPr>
            <a:r>
              <a:rPr lang="el-GR" altLang="el-GR" sz="2000" smtClean="0">
                <a:solidFill>
                  <a:srgbClr val="3366CC"/>
                </a:solidFill>
              </a:rPr>
              <a:t>Υπάρχει γνώση των απαιτήσεων χωρίς εκτέλεση του αντίστοιχου προγράμματος</a:t>
            </a:r>
          </a:p>
        </p:txBody>
      </p:sp>
    </p:spTree>
    <p:extLst>
      <p:ext uri="{BB962C8B-B14F-4D97-AF65-F5344CB8AC3E}">
        <p14:creationId xmlns:p14="http://schemas.microsoft.com/office/powerpoint/2010/main" val="1325065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DDE875-9FD0-4B03-8590-9CAD21C755D6}" type="slidenum">
              <a:rPr lang="el-GR" altLang="el-GR" sz="1400" smtClean="0">
                <a:solidFill>
                  <a:srgbClr val="3366CC"/>
                </a:solidFill>
                <a:latin typeface="Arno Pro Caption" pitchFamily="18" charset="0"/>
              </a:rPr>
              <a:pPr eaLnBrk="1" hangingPunct="1"/>
              <a:t>5</a:t>
            </a:fld>
            <a:endParaRPr lang="el-GR" altLang="el-GR" sz="1400" smtClean="0">
              <a:solidFill>
                <a:srgbClr val="3366CC"/>
              </a:solidFill>
              <a:latin typeface="Arno Pro Caption" pitchFamily="18" charset="0"/>
            </a:endParaRPr>
          </a:p>
        </p:txBody>
      </p:sp>
      <p:sp>
        <p:nvSpPr>
          <p:cNvPr id="12292" name="Rectangle 2"/>
          <p:cNvSpPr>
            <a:spLocks noGrp="1" noChangeArrowheads="1"/>
          </p:cNvSpPr>
          <p:nvPr>
            <p:ph type="title"/>
          </p:nvPr>
        </p:nvSpPr>
        <p:spPr/>
        <p:txBody>
          <a:bodyPr/>
          <a:lstStyle/>
          <a:p>
            <a:pPr eaLnBrk="1" hangingPunct="1"/>
            <a:endParaRPr lang="en-US" altLang="el-GR" smtClean="0"/>
          </a:p>
        </p:txBody>
      </p:sp>
      <p:sp>
        <p:nvSpPr>
          <p:cNvPr id="12293" name="Rectangle 3"/>
          <p:cNvSpPr>
            <a:spLocks noGrp="1" noChangeArrowheads="1"/>
          </p:cNvSpPr>
          <p:nvPr>
            <p:ph type="body" idx="1"/>
          </p:nvPr>
        </p:nvSpPr>
        <p:spPr/>
        <p:txBody>
          <a:bodyPr/>
          <a:lstStyle/>
          <a:p>
            <a:pPr eaLnBrk="1" hangingPunct="1">
              <a:spcBef>
                <a:spcPts val="1200"/>
              </a:spcBef>
            </a:pPr>
            <a:r>
              <a:rPr lang="en-US" altLang="en-US" sz="2400" dirty="0" smtClean="0"/>
              <a:t>“Contemporary uses of mathematics demand that students learn to deal with uncertainty, to make informed decisions based on evidence and expectations, to exercise critical judgment about conclusions drawn from data, and to apply mathematical models to real-world phenomena.  </a:t>
            </a:r>
            <a:endParaRPr lang="el-GR" altLang="en-US" sz="2400" dirty="0" smtClean="0"/>
          </a:p>
          <a:p>
            <a:pPr eaLnBrk="1" hangingPunct="1"/>
            <a:r>
              <a:rPr lang="en-US" altLang="en-US" sz="2400" dirty="0" smtClean="0">
                <a:solidFill>
                  <a:srgbClr val="3366CC"/>
                </a:solidFill>
              </a:rPr>
              <a:t>The technological world in which we live also depends upon information and communication of information and upon applications of systems with separate (discrete) entities.  Topics of discrete mathematics such as counting and permutation problems, matrix operations, vertex-edge networks, and relationships among finite sets have significant real-world applications that students will encounter in diverse fields of work and study.”</a:t>
            </a:r>
            <a:endParaRPr lang="en-US" altLang="el-GR" sz="2400" dirty="0" smtClean="0"/>
          </a:p>
        </p:txBody>
      </p:sp>
    </p:spTree>
    <p:extLst>
      <p:ext uri="{BB962C8B-B14F-4D97-AF65-F5344CB8AC3E}">
        <p14:creationId xmlns:p14="http://schemas.microsoft.com/office/powerpoint/2010/main" val="6294706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0535C57-69B5-4289-A62B-18AA043F30D2}" type="slidenum">
              <a:rPr lang="el-GR" altLang="el-GR" sz="1400" smtClean="0">
                <a:solidFill>
                  <a:srgbClr val="3366CC"/>
                </a:solidFill>
                <a:latin typeface="Arno Pro Caption" pitchFamily="18" charset="0"/>
              </a:rPr>
              <a:pPr eaLnBrk="1" hangingPunct="1"/>
              <a:t>50</a:t>
            </a:fld>
            <a:endParaRPr lang="el-GR" altLang="el-GR" sz="1400" smtClean="0">
              <a:solidFill>
                <a:srgbClr val="3366CC"/>
              </a:solidFill>
              <a:latin typeface="Arno Pro Caption" pitchFamily="18" charset="0"/>
            </a:endParaRPr>
          </a:p>
        </p:txBody>
      </p:sp>
      <p:sp>
        <p:nvSpPr>
          <p:cNvPr id="56324" name="Rectangle 2"/>
          <p:cNvSpPr>
            <a:spLocks noGrp="1" noChangeArrowheads="1"/>
          </p:cNvSpPr>
          <p:nvPr>
            <p:ph type="title"/>
          </p:nvPr>
        </p:nvSpPr>
        <p:spPr/>
        <p:txBody>
          <a:bodyPr/>
          <a:lstStyle/>
          <a:p>
            <a:pPr eaLnBrk="1" hangingPunct="1"/>
            <a:r>
              <a:rPr lang="el-GR" altLang="el-GR" sz="2800" smtClean="0">
                <a:solidFill>
                  <a:srgbClr val="FF0000"/>
                </a:solidFill>
              </a:rPr>
              <a:t>Μέτρηση του μεγέθους ενός στιγμιότυπου</a:t>
            </a:r>
            <a:endParaRPr lang="en-GB" altLang="el-GR" sz="2800" smtClean="0">
              <a:solidFill>
                <a:srgbClr val="FF0000"/>
              </a:solidFill>
            </a:endParaRPr>
          </a:p>
        </p:txBody>
      </p:sp>
      <p:sp>
        <p:nvSpPr>
          <p:cNvPr id="56325" name="Rectangle 3"/>
          <p:cNvSpPr>
            <a:spLocks noGrp="1" noChangeArrowheads="1"/>
          </p:cNvSpPr>
          <p:nvPr>
            <p:ph type="body" idx="1"/>
          </p:nvPr>
        </p:nvSpPr>
        <p:spPr>
          <a:xfrm>
            <a:off x="304800" y="990600"/>
            <a:ext cx="8534400" cy="5105400"/>
          </a:xfrm>
        </p:spPr>
        <p:txBody>
          <a:bodyPr/>
          <a:lstStyle/>
          <a:p>
            <a:pPr eaLnBrk="1" hangingPunct="1"/>
            <a:r>
              <a:rPr lang="el-GR" altLang="el-GR" sz="2400" dirty="0" smtClean="0"/>
              <a:t>Το μέγεθος ενός στιγμιότυπου </a:t>
            </a:r>
            <a:r>
              <a:rPr lang="el-GR" altLang="el-GR" sz="2400" dirty="0" err="1" smtClean="0"/>
              <a:t>μετράται</a:t>
            </a:r>
            <a:r>
              <a:rPr lang="el-GR" altLang="el-GR" sz="2400" dirty="0" smtClean="0"/>
              <a:t> με τον αριθμό των δυαδικών ψηφίων (</a:t>
            </a:r>
            <a:r>
              <a:rPr lang="en-US" altLang="el-GR" sz="2400" dirty="0" smtClean="0"/>
              <a:t>bits)</a:t>
            </a:r>
            <a:r>
              <a:rPr lang="el-GR" altLang="el-GR" sz="2400" dirty="0" smtClean="0"/>
              <a:t> που απαιτούνται για την κωδικοποίησή του.</a:t>
            </a:r>
          </a:p>
          <a:p>
            <a:pPr lvl="3" eaLnBrk="1" hangingPunct="1">
              <a:lnSpc>
                <a:spcPct val="120000"/>
              </a:lnSpc>
              <a:buFontTx/>
              <a:buNone/>
            </a:pPr>
            <a:r>
              <a:rPr lang="en-US" altLang="el-GR" sz="2800" b="1" dirty="0" smtClean="0"/>
              <a:t>n=b</a:t>
            </a:r>
            <a:r>
              <a:rPr lang="en-US" altLang="el-GR" sz="2800" b="1" baseline="-25000" dirty="0" smtClean="0"/>
              <a:t>i</a:t>
            </a:r>
            <a:r>
              <a:rPr lang="en-US" altLang="el-GR" sz="2800" b="1" dirty="0" smtClean="0"/>
              <a:t>2</a:t>
            </a:r>
            <a:r>
              <a:rPr lang="en-US" altLang="el-GR" sz="2800" b="1" baseline="30000" dirty="0" smtClean="0"/>
              <a:t>i</a:t>
            </a:r>
            <a:r>
              <a:rPr lang="en-US" altLang="el-GR" sz="2800" b="1" dirty="0" smtClean="0"/>
              <a:t>+b</a:t>
            </a:r>
            <a:r>
              <a:rPr lang="en-US" altLang="el-GR" sz="2800" b="1" baseline="-25000" dirty="0" smtClean="0"/>
              <a:t>i-1</a:t>
            </a:r>
            <a:r>
              <a:rPr lang="en-US" altLang="el-GR" sz="2800" b="1" dirty="0" smtClean="0"/>
              <a:t>2</a:t>
            </a:r>
            <a:r>
              <a:rPr lang="en-US" altLang="el-GR" sz="2800" b="1" baseline="30000" dirty="0" smtClean="0"/>
              <a:t>i-1</a:t>
            </a:r>
            <a:r>
              <a:rPr lang="en-US" altLang="el-GR" sz="2800" b="1" dirty="0" smtClean="0"/>
              <a:t>+…+b</a:t>
            </a:r>
            <a:r>
              <a:rPr lang="en-US" altLang="el-GR" sz="2800" b="1" baseline="-25000" dirty="0" smtClean="0"/>
              <a:t>1</a:t>
            </a:r>
            <a:r>
              <a:rPr lang="en-US" altLang="el-GR" sz="2800" b="1" dirty="0" smtClean="0"/>
              <a:t>2</a:t>
            </a:r>
            <a:r>
              <a:rPr lang="en-US" altLang="el-GR" sz="2800" b="1" baseline="30000" dirty="0" smtClean="0"/>
              <a:t>1</a:t>
            </a:r>
            <a:r>
              <a:rPr lang="en-US" altLang="el-GR" sz="2800" b="1" dirty="0" smtClean="0"/>
              <a:t>+b</a:t>
            </a:r>
            <a:r>
              <a:rPr lang="en-US" altLang="el-GR" sz="2800" b="1" baseline="-25000" dirty="0" smtClean="0"/>
              <a:t>0</a:t>
            </a:r>
            <a:r>
              <a:rPr lang="en-US" altLang="el-GR" sz="2800" b="1" dirty="0" smtClean="0"/>
              <a:t>2</a:t>
            </a:r>
            <a:r>
              <a:rPr lang="en-US" altLang="el-GR" sz="2800" b="1" baseline="30000" dirty="0" smtClean="0"/>
              <a:t>0</a:t>
            </a:r>
          </a:p>
          <a:p>
            <a:pPr lvl="3" eaLnBrk="1" hangingPunct="1">
              <a:lnSpc>
                <a:spcPct val="120000"/>
              </a:lnSpc>
              <a:buFontTx/>
              <a:buNone/>
            </a:pPr>
            <a:r>
              <a:rPr lang="en-US" altLang="el-GR" sz="2800" b="1" dirty="0" smtClean="0"/>
              <a:t>n&gt;=2</a:t>
            </a:r>
            <a:r>
              <a:rPr lang="en-US" altLang="el-GR" sz="2800" b="1" baseline="30000" dirty="0" smtClean="0"/>
              <a:t>i</a:t>
            </a:r>
            <a:r>
              <a:rPr lang="en-US" altLang="el-GR" sz="2800" b="1" dirty="0" smtClean="0"/>
              <a:t> </a:t>
            </a:r>
            <a:r>
              <a:rPr lang="en-US" altLang="el-GR" sz="2800" b="1" dirty="0" smtClean="0">
                <a:sym typeface="Wingdings" pitchFamily="2" charset="2"/>
              </a:rPr>
              <a:t> log</a:t>
            </a:r>
            <a:r>
              <a:rPr lang="en-US" altLang="el-GR" sz="2800" b="1" baseline="-25000" dirty="0" smtClean="0">
                <a:sym typeface="Wingdings" pitchFamily="2" charset="2"/>
              </a:rPr>
              <a:t>2</a:t>
            </a:r>
            <a:r>
              <a:rPr lang="en-US" altLang="el-GR" sz="2800" b="1" dirty="0" smtClean="0">
                <a:sym typeface="Wingdings" pitchFamily="2" charset="2"/>
              </a:rPr>
              <a:t>n&gt;=</a:t>
            </a:r>
            <a:r>
              <a:rPr lang="en-US" altLang="el-GR" sz="2800" b="1" dirty="0" err="1" smtClean="0">
                <a:sym typeface="Wingdings" pitchFamily="2" charset="2"/>
              </a:rPr>
              <a:t>i</a:t>
            </a:r>
            <a:r>
              <a:rPr lang="el-GR" altLang="el-GR" sz="2800" b="1" dirty="0" smtClean="0">
                <a:sym typeface="Wingdings" pitchFamily="2" charset="2"/>
              </a:rPr>
              <a:t> (αν </a:t>
            </a:r>
            <a:r>
              <a:rPr lang="en-US" altLang="el-GR" sz="2800" b="1" dirty="0" smtClean="0">
                <a:sym typeface="Wingdings" pitchFamily="2" charset="2"/>
              </a:rPr>
              <a:t>n=1000, </a:t>
            </a:r>
            <a:r>
              <a:rPr lang="en-US" altLang="el-GR" sz="2800" b="1" dirty="0" err="1" smtClean="0">
                <a:sym typeface="Wingdings" pitchFamily="2" charset="2"/>
              </a:rPr>
              <a:t>i</a:t>
            </a:r>
            <a:r>
              <a:rPr lang="en-US" altLang="el-GR" sz="2800" b="1" dirty="0" smtClean="0">
                <a:sym typeface="Wingdings" pitchFamily="2" charset="2"/>
              </a:rPr>
              <a:t>=10)</a:t>
            </a:r>
            <a:endParaRPr lang="el-GR" altLang="el-GR" sz="2800" b="1" dirty="0" smtClean="0"/>
          </a:p>
          <a:p>
            <a:pPr lvl="1" eaLnBrk="1" hangingPunct="1">
              <a:buFontTx/>
              <a:buNone/>
            </a:pPr>
            <a:r>
              <a:rPr lang="en-US" altLang="el-GR" sz="2000" dirty="0" smtClean="0"/>
              <a:t>(</a:t>
            </a:r>
            <a:r>
              <a:rPr lang="el-GR" altLang="el-GR" sz="2000" dirty="0" smtClean="0"/>
              <a:t>η άποψη αυτή μπορεί να επηρεάζει σε ορισμένες περιπτώσεις την πολυπλοκότητα του αλγορίθμου)</a:t>
            </a:r>
            <a:endParaRPr lang="en-US" altLang="el-GR" sz="2000" dirty="0" smtClean="0"/>
          </a:p>
          <a:p>
            <a:pPr eaLnBrk="1" hangingPunct="1"/>
            <a:r>
              <a:rPr lang="el-GR" altLang="el-GR" sz="2400" dirty="0" smtClean="0"/>
              <a:t>Για διευκόλυνση της ανάλυσης ως μέγεθος στιγμιότυπου θα χρησιμοποιείται ένας ακέραιος αριθμός που μετρά το πλήθος των φυσικών μονάδων του στιγμιότυπου.</a:t>
            </a:r>
          </a:p>
        </p:txBody>
      </p:sp>
    </p:spTree>
    <p:extLst>
      <p:ext uri="{BB962C8B-B14F-4D97-AF65-F5344CB8AC3E}">
        <p14:creationId xmlns:p14="http://schemas.microsoft.com/office/powerpoint/2010/main" val="40449869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09EEDF4-6978-4F55-B20F-60F3FFEEAF56}" type="slidenum">
              <a:rPr lang="el-GR" altLang="el-GR" sz="1400" smtClean="0">
                <a:solidFill>
                  <a:srgbClr val="3366CC"/>
                </a:solidFill>
                <a:latin typeface="Arno Pro Caption" pitchFamily="18" charset="0"/>
              </a:rPr>
              <a:pPr eaLnBrk="1" hangingPunct="1"/>
              <a:t>51</a:t>
            </a:fld>
            <a:endParaRPr lang="el-GR" altLang="el-GR" sz="1400" smtClean="0">
              <a:solidFill>
                <a:srgbClr val="3366CC"/>
              </a:solidFill>
              <a:latin typeface="Arno Pro Caption" pitchFamily="18" charset="0"/>
            </a:endParaRPr>
          </a:p>
        </p:txBody>
      </p:sp>
      <p:sp>
        <p:nvSpPr>
          <p:cNvPr id="57348" name="Rectangle 2"/>
          <p:cNvSpPr>
            <a:spLocks noGrp="1" noChangeArrowheads="1"/>
          </p:cNvSpPr>
          <p:nvPr>
            <p:ph type="title"/>
          </p:nvPr>
        </p:nvSpPr>
        <p:spPr/>
        <p:txBody>
          <a:bodyPr/>
          <a:lstStyle/>
          <a:p>
            <a:pPr eaLnBrk="1" hangingPunct="1"/>
            <a:r>
              <a:rPr lang="el-GR" altLang="el-GR" smtClean="0"/>
              <a:t>Παραδείγματα</a:t>
            </a:r>
          </a:p>
        </p:txBody>
      </p:sp>
      <p:sp>
        <p:nvSpPr>
          <p:cNvPr id="57349" name="Rectangle 3"/>
          <p:cNvSpPr>
            <a:spLocks noGrp="1" noChangeArrowheads="1"/>
          </p:cNvSpPr>
          <p:nvPr>
            <p:ph type="body" idx="1"/>
          </p:nvPr>
        </p:nvSpPr>
        <p:spPr/>
        <p:txBody>
          <a:bodyPr/>
          <a:lstStyle/>
          <a:p>
            <a:pPr eaLnBrk="1" hangingPunct="1">
              <a:lnSpc>
                <a:spcPct val="120000"/>
              </a:lnSpc>
            </a:pPr>
            <a:r>
              <a:rPr lang="el-GR" altLang="el-GR" sz="2400" smtClean="0"/>
              <a:t>Ταξινόμηση των στοιχείων μιας λίστας </a:t>
            </a:r>
            <a:r>
              <a:rPr lang="el-GR" altLang="el-GR" sz="2400" smtClean="0">
                <a:sym typeface="Wingdings" pitchFamily="2" charset="2"/>
              </a:rPr>
              <a:t> </a:t>
            </a:r>
            <a:r>
              <a:rPr lang="el-GR" altLang="el-GR" sz="2400" smtClean="0">
                <a:solidFill>
                  <a:srgbClr val="FF0000"/>
                </a:solidFill>
                <a:sym typeface="Wingdings" pitchFamily="2" charset="2"/>
              </a:rPr>
              <a:t>πλήθος στοιχείων</a:t>
            </a:r>
          </a:p>
          <a:p>
            <a:pPr eaLnBrk="1" hangingPunct="1">
              <a:lnSpc>
                <a:spcPct val="120000"/>
              </a:lnSpc>
            </a:pPr>
            <a:r>
              <a:rPr lang="el-GR" altLang="el-GR" sz="2400" smtClean="0">
                <a:sym typeface="Wingdings" pitchFamily="2" charset="2"/>
              </a:rPr>
              <a:t>Προβλήματα πινάκων  </a:t>
            </a:r>
            <a:r>
              <a:rPr lang="el-GR" altLang="el-GR" sz="2400" smtClean="0">
                <a:solidFill>
                  <a:srgbClr val="FF0000"/>
                </a:solidFill>
                <a:sym typeface="Wingdings" pitchFamily="2" charset="2"/>
              </a:rPr>
              <a:t>διαστάσεις των πινάκων</a:t>
            </a:r>
          </a:p>
          <a:p>
            <a:pPr eaLnBrk="1" hangingPunct="1">
              <a:lnSpc>
                <a:spcPct val="120000"/>
              </a:lnSpc>
            </a:pPr>
            <a:r>
              <a:rPr lang="el-GR" altLang="el-GR" sz="2400" smtClean="0">
                <a:sym typeface="Wingdings" pitchFamily="2" charset="2"/>
              </a:rPr>
              <a:t>Επίλυση ενός συστήματος γραμμικών εξισώσεων  </a:t>
            </a:r>
            <a:r>
              <a:rPr lang="el-GR" altLang="el-GR" sz="2400" smtClean="0">
                <a:solidFill>
                  <a:srgbClr val="FF0000"/>
                </a:solidFill>
                <a:sym typeface="Wingdings" pitchFamily="2" charset="2"/>
              </a:rPr>
              <a:t>αριθμός εξισώσεων ή των αγνώστων ή και τα δύο</a:t>
            </a:r>
          </a:p>
        </p:txBody>
      </p:sp>
    </p:spTree>
    <p:extLst>
      <p:ext uri="{BB962C8B-B14F-4D97-AF65-F5344CB8AC3E}">
        <p14:creationId xmlns:p14="http://schemas.microsoft.com/office/powerpoint/2010/main" val="30686219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C2865CE-1442-4AE2-964C-AB0633AE289D}" type="slidenum">
              <a:rPr lang="el-GR" altLang="el-GR" sz="1400" smtClean="0">
                <a:solidFill>
                  <a:srgbClr val="3366CC"/>
                </a:solidFill>
                <a:latin typeface="Arno Pro Caption" pitchFamily="18" charset="0"/>
              </a:rPr>
              <a:pPr eaLnBrk="1" hangingPunct="1"/>
              <a:t>52</a:t>
            </a:fld>
            <a:endParaRPr lang="el-GR" altLang="el-GR" sz="1400" smtClean="0">
              <a:solidFill>
                <a:srgbClr val="3366CC"/>
              </a:solidFill>
              <a:latin typeface="Arno Pro Caption" pitchFamily="18" charset="0"/>
            </a:endParaRPr>
          </a:p>
        </p:txBody>
      </p:sp>
      <p:sp>
        <p:nvSpPr>
          <p:cNvPr id="58372" name="Rectangle 2"/>
          <p:cNvSpPr>
            <a:spLocks noGrp="1" noChangeArrowheads="1"/>
          </p:cNvSpPr>
          <p:nvPr>
            <p:ph type="title"/>
          </p:nvPr>
        </p:nvSpPr>
        <p:spPr/>
        <p:txBody>
          <a:bodyPr/>
          <a:lstStyle/>
          <a:p>
            <a:pPr eaLnBrk="1" hangingPunct="1"/>
            <a:r>
              <a:rPr lang="el-GR" altLang="el-GR" sz="2800" smtClean="0"/>
              <a:t>Μέτρηση της υπολογιστικής προσπάθειας</a:t>
            </a:r>
          </a:p>
        </p:txBody>
      </p:sp>
      <p:sp>
        <p:nvSpPr>
          <p:cNvPr id="58373" name="Rectangle 3"/>
          <p:cNvSpPr>
            <a:spLocks noGrp="1" noChangeArrowheads="1"/>
          </p:cNvSpPr>
          <p:nvPr>
            <p:ph type="body" idx="1"/>
          </p:nvPr>
        </p:nvSpPr>
        <p:spPr/>
        <p:txBody>
          <a:bodyPr/>
          <a:lstStyle/>
          <a:p>
            <a:pPr eaLnBrk="1" hangingPunct="1"/>
            <a:r>
              <a:rPr lang="el-GR" altLang="el-GR" smtClean="0">
                <a:solidFill>
                  <a:srgbClr val="3366CC"/>
                </a:solidFill>
              </a:rPr>
              <a:t>Ο προσδιορισμός της θεωρητικής πολυπλοκότητας ενός αλγορίθμου γίνεται ανεξάρτητα από :</a:t>
            </a:r>
          </a:p>
          <a:p>
            <a:pPr lvl="1" eaLnBrk="1" hangingPunct="1"/>
            <a:r>
              <a:rPr lang="el-GR" altLang="el-GR" smtClean="0"/>
              <a:t>Το είδος του Η/Υ</a:t>
            </a:r>
          </a:p>
          <a:p>
            <a:pPr lvl="1" eaLnBrk="1" hangingPunct="1"/>
            <a:r>
              <a:rPr lang="el-GR" altLang="el-GR" smtClean="0"/>
              <a:t>Τον τύπο του μεταγλωττιστή</a:t>
            </a:r>
          </a:p>
          <a:p>
            <a:pPr lvl="1" eaLnBrk="1" hangingPunct="1"/>
            <a:r>
              <a:rPr lang="el-GR" altLang="el-GR" smtClean="0"/>
              <a:t>Τη γλώσσα προγραμματισμού</a:t>
            </a:r>
          </a:p>
          <a:p>
            <a:pPr lvl="1" eaLnBrk="1" hangingPunct="1"/>
            <a:r>
              <a:rPr lang="el-GR" altLang="el-GR" smtClean="0"/>
              <a:t>Την ποιότητα και τα χαρακτηριστικά του προγράμματος</a:t>
            </a:r>
          </a:p>
        </p:txBody>
      </p:sp>
    </p:spTree>
    <p:extLst>
      <p:ext uri="{BB962C8B-B14F-4D97-AF65-F5344CB8AC3E}">
        <p14:creationId xmlns:p14="http://schemas.microsoft.com/office/powerpoint/2010/main" val="38912944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DF86AF3-E523-405C-9850-68E92D5B7438}" type="slidenum">
              <a:rPr lang="el-GR" altLang="el-GR" sz="1400" smtClean="0">
                <a:solidFill>
                  <a:srgbClr val="3366CC"/>
                </a:solidFill>
                <a:latin typeface="Arno Pro Caption" pitchFamily="18" charset="0"/>
              </a:rPr>
              <a:pPr eaLnBrk="1" hangingPunct="1"/>
              <a:t>53</a:t>
            </a:fld>
            <a:endParaRPr lang="el-GR" altLang="el-GR" sz="1400" smtClean="0">
              <a:solidFill>
                <a:srgbClr val="3366CC"/>
              </a:solidFill>
              <a:latin typeface="Arno Pro Caption" pitchFamily="18" charset="0"/>
            </a:endParaRPr>
          </a:p>
        </p:txBody>
      </p:sp>
      <p:sp>
        <p:nvSpPr>
          <p:cNvPr id="59396" name="Rectangle 2"/>
          <p:cNvSpPr>
            <a:spLocks noGrp="1" noChangeArrowheads="1"/>
          </p:cNvSpPr>
          <p:nvPr>
            <p:ph type="title"/>
          </p:nvPr>
        </p:nvSpPr>
        <p:spPr/>
        <p:txBody>
          <a:bodyPr/>
          <a:lstStyle/>
          <a:p>
            <a:pPr eaLnBrk="1" hangingPunct="1"/>
            <a:r>
              <a:rPr lang="el-GR" altLang="el-GR" smtClean="0"/>
              <a:t>Παραδοχές</a:t>
            </a:r>
          </a:p>
        </p:txBody>
      </p:sp>
      <p:sp>
        <p:nvSpPr>
          <p:cNvPr id="59397" name="Rectangle 3"/>
          <p:cNvSpPr>
            <a:spLocks noGrp="1" noChangeArrowheads="1"/>
          </p:cNvSpPr>
          <p:nvPr>
            <p:ph type="body" idx="1"/>
          </p:nvPr>
        </p:nvSpPr>
        <p:spPr/>
        <p:txBody>
          <a:bodyPr/>
          <a:lstStyle/>
          <a:p>
            <a:pPr eaLnBrk="1" hangingPunct="1"/>
            <a:r>
              <a:rPr lang="el-GR" altLang="el-GR" sz="2400" b="1" smtClean="0">
                <a:solidFill>
                  <a:schemeClr val="tx2"/>
                </a:solidFill>
              </a:rPr>
              <a:t>Απόδοση :</a:t>
            </a:r>
            <a:r>
              <a:rPr lang="en-US" altLang="el-GR" sz="2400" smtClean="0">
                <a:solidFill>
                  <a:schemeClr val="tx2"/>
                </a:solidFill>
              </a:rPr>
              <a:t> </a:t>
            </a:r>
            <a:r>
              <a:rPr lang="el-GR" altLang="el-GR" sz="2400" b="1" smtClean="0">
                <a:solidFill>
                  <a:schemeClr val="tx2"/>
                </a:solidFill>
              </a:rPr>
              <a:t>Πως συμπεριφέρεται ο αλγόριθμος καθώς το μέγεθος του προβλήματος γίνεται διαρκώς μεγαλύτερο</a:t>
            </a:r>
            <a:r>
              <a:rPr lang="en-US" altLang="el-GR" sz="2400" b="1" smtClean="0"/>
              <a:t>?</a:t>
            </a:r>
          </a:p>
          <a:p>
            <a:pPr lvl="2" eaLnBrk="1" hangingPunct="1"/>
            <a:r>
              <a:rPr lang="el-GR" altLang="el-GR" smtClean="0"/>
              <a:t>Χρόνος εκτέλεσης</a:t>
            </a:r>
            <a:endParaRPr lang="en-US" altLang="el-GR" smtClean="0"/>
          </a:p>
          <a:p>
            <a:pPr lvl="2" eaLnBrk="1" hangingPunct="1"/>
            <a:r>
              <a:rPr lang="el-GR" altLang="el-GR" smtClean="0"/>
              <a:t>Προδιαγραφές μνήμης</a:t>
            </a:r>
            <a:endParaRPr lang="en-US" altLang="el-GR" smtClean="0"/>
          </a:p>
          <a:p>
            <a:pPr eaLnBrk="1" hangingPunct="1"/>
            <a:r>
              <a:rPr lang="el-GR" altLang="el-GR" smtClean="0"/>
              <a:t>Χρήση του παρακάτω μοντέλου μνήμης</a:t>
            </a:r>
            <a:r>
              <a:rPr lang="en-US" altLang="el-GR" smtClean="0"/>
              <a:t>:</a:t>
            </a:r>
          </a:p>
          <a:p>
            <a:pPr lvl="2" eaLnBrk="1" hangingPunct="1"/>
            <a:r>
              <a:rPr lang="el-GR" altLang="el-GR" smtClean="0"/>
              <a:t>Όλες οι θέσεις μνήμης έχουν τον ίδιο χρόνο προσπέλασης</a:t>
            </a:r>
            <a:endParaRPr lang="en-US" altLang="el-GR" smtClean="0"/>
          </a:p>
          <a:p>
            <a:pPr lvl="2" eaLnBrk="1" hangingPunct="1"/>
            <a:r>
              <a:rPr lang="el-GR" altLang="el-GR" smtClean="0"/>
              <a:t>Δεν υπάρχουν ταυτόχρονες λειτουργίες</a:t>
            </a:r>
            <a:endParaRPr lang="en-US" altLang="el-GR" smtClean="0"/>
          </a:p>
          <a:p>
            <a:pPr lvl="2" eaLnBrk="1" hangingPunct="1"/>
            <a:r>
              <a:rPr lang="el-GR" altLang="el-GR" smtClean="0"/>
              <a:t>Όλες οι εντολές απαιτούν μια μονάδα χρόνου</a:t>
            </a:r>
            <a:endParaRPr lang="en-US" altLang="el-GR" smtClean="0"/>
          </a:p>
          <a:p>
            <a:pPr lvl="3" eaLnBrk="1" hangingPunct="1"/>
            <a:r>
              <a:rPr lang="el-GR" altLang="el-GR" smtClean="0"/>
              <a:t>Εκτός από τις κλήσεις συναρτήσεων</a:t>
            </a:r>
          </a:p>
        </p:txBody>
      </p:sp>
    </p:spTree>
    <p:extLst>
      <p:ext uri="{BB962C8B-B14F-4D97-AF65-F5344CB8AC3E}">
        <p14:creationId xmlns:p14="http://schemas.microsoft.com/office/powerpoint/2010/main" val="4104905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45E4630-0224-4F6B-8204-F47DA26E56E7}" type="slidenum">
              <a:rPr lang="el-GR" altLang="el-GR" sz="1400" smtClean="0">
                <a:solidFill>
                  <a:srgbClr val="3366CC"/>
                </a:solidFill>
                <a:latin typeface="Arno Pro Caption" pitchFamily="18" charset="0"/>
              </a:rPr>
              <a:pPr eaLnBrk="1" hangingPunct="1"/>
              <a:t>54</a:t>
            </a:fld>
            <a:endParaRPr lang="el-GR" altLang="el-GR" sz="1400" smtClean="0">
              <a:solidFill>
                <a:srgbClr val="3366CC"/>
              </a:solidFill>
              <a:latin typeface="Arno Pro Caption" pitchFamily="18" charset="0"/>
            </a:endParaRPr>
          </a:p>
        </p:txBody>
      </p:sp>
      <p:sp>
        <p:nvSpPr>
          <p:cNvPr id="60420" name="Rectangle 2"/>
          <p:cNvSpPr>
            <a:spLocks noGrp="1" noChangeArrowheads="1"/>
          </p:cNvSpPr>
          <p:nvPr>
            <p:ph type="title"/>
          </p:nvPr>
        </p:nvSpPr>
        <p:spPr/>
        <p:txBody>
          <a:bodyPr/>
          <a:lstStyle/>
          <a:p>
            <a:pPr eaLnBrk="1" hangingPunct="1"/>
            <a:r>
              <a:rPr lang="el-GR" altLang="el-GR" b="1" smtClean="0"/>
              <a:t>Η έννοια της στοιχειώδους πράξης</a:t>
            </a:r>
          </a:p>
        </p:txBody>
      </p:sp>
      <p:sp>
        <p:nvSpPr>
          <p:cNvPr id="60421" name="Rectangle 3"/>
          <p:cNvSpPr>
            <a:spLocks noGrp="1" noChangeArrowheads="1"/>
          </p:cNvSpPr>
          <p:nvPr>
            <p:ph type="body" idx="1"/>
          </p:nvPr>
        </p:nvSpPr>
        <p:spPr/>
        <p:txBody>
          <a:bodyPr/>
          <a:lstStyle/>
          <a:p>
            <a:pPr eaLnBrk="1" hangingPunct="1"/>
            <a:r>
              <a:rPr lang="el-GR" altLang="el-GR" sz="2400" smtClean="0"/>
              <a:t>Η μονάδα μέτρησης (αναφέρεται συνήθως ως στοιχειώδης πράξη) των υπολογιστικών απαιτήσεων ενός αλγορίθμου θα πρέπει να ικανοποιεί την αρχή του αναλλοίωτου:</a:t>
            </a:r>
          </a:p>
          <a:p>
            <a:pPr lvl="1" eaLnBrk="1" hangingPunct="1"/>
            <a:r>
              <a:rPr lang="el-GR" altLang="el-GR" sz="2000" b="1" smtClean="0">
                <a:solidFill>
                  <a:srgbClr val="3366CC"/>
                </a:solidFill>
              </a:rPr>
              <a:t>Διαφορετικές υλοποιήσεις του αλγορίθμου  δεν θα πρέπει να διαφέρουν σε πολυπλοκότητα περισσότερο από μια πολλαπλασιαστική σταθερά που θα είναι ανεξάρτητη από το μέγεθος του στιγμιότυπου</a:t>
            </a:r>
            <a:r>
              <a:rPr lang="el-GR" altLang="el-GR" sz="2000" smtClean="0">
                <a:solidFill>
                  <a:srgbClr val="3366CC"/>
                </a:solidFill>
              </a:rPr>
              <a:t>.</a:t>
            </a:r>
          </a:p>
          <a:p>
            <a:pPr eaLnBrk="1" hangingPunct="1"/>
            <a:r>
              <a:rPr lang="el-GR" altLang="el-GR" sz="2400" smtClean="0"/>
              <a:t>Στοιχειώδης πράξη είναι αυτή της οποίας ο χρόνος εκτέλεσης φράσσεται από πάνω με μια σταθερά. Η σταθερά αυτή είναι ανεξάρτητη από το μέγεθος του προβλήματος και εξαρτάται μόνον από τις ιδιαιτερότητες υλοποίησης του αλγορίθμου.</a:t>
            </a:r>
          </a:p>
        </p:txBody>
      </p:sp>
    </p:spTree>
    <p:extLst>
      <p:ext uri="{BB962C8B-B14F-4D97-AF65-F5344CB8AC3E}">
        <p14:creationId xmlns:p14="http://schemas.microsoft.com/office/powerpoint/2010/main" val="29369333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DC11FD-39B8-4B2B-B2DC-8CDE21706F68}" type="slidenum">
              <a:rPr lang="el-GR" altLang="el-GR" sz="1400" smtClean="0">
                <a:solidFill>
                  <a:srgbClr val="3366CC"/>
                </a:solidFill>
                <a:latin typeface="Arno Pro Caption" pitchFamily="18" charset="0"/>
              </a:rPr>
              <a:pPr eaLnBrk="1" hangingPunct="1"/>
              <a:t>55</a:t>
            </a:fld>
            <a:endParaRPr lang="el-GR" altLang="el-GR" sz="1400" smtClean="0">
              <a:solidFill>
                <a:srgbClr val="3366CC"/>
              </a:solidFill>
              <a:latin typeface="Arno Pro Caption" pitchFamily="18" charset="0"/>
            </a:endParaRPr>
          </a:p>
        </p:txBody>
      </p:sp>
      <p:sp>
        <p:nvSpPr>
          <p:cNvPr id="61444" name="Rectangle 2"/>
          <p:cNvSpPr>
            <a:spLocks noGrp="1" noChangeArrowheads="1"/>
          </p:cNvSpPr>
          <p:nvPr>
            <p:ph type="title"/>
          </p:nvPr>
        </p:nvSpPr>
        <p:spPr/>
        <p:txBody>
          <a:bodyPr/>
          <a:lstStyle/>
          <a:p>
            <a:pPr eaLnBrk="1" hangingPunct="1"/>
            <a:endParaRPr lang="en-US" altLang="el-GR" smtClean="0"/>
          </a:p>
        </p:txBody>
      </p:sp>
      <p:sp>
        <p:nvSpPr>
          <p:cNvPr id="61445" name="Rectangle 3"/>
          <p:cNvSpPr>
            <a:spLocks noGrp="1" noChangeArrowheads="1"/>
          </p:cNvSpPr>
          <p:nvPr>
            <p:ph type="body" idx="1"/>
          </p:nvPr>
        </p:nvSpPr>
        <p:spPr/>
        <p:txBody>
          <a:bodyPr/>
          <a:lstStyle/>
          <a:p>
            <a:pPr eaLnBrk="1" hangingPunct="1">
              <a:lnSpc>
                <a:spcPct val="90000"/>
              </a:lnSpc>
            </a:pPr>
            <a:r>
              <a:rPr lang="el-GR" altLang="el-GR" smtClean="0"/>
              <a:t>Οι στοιχειώδεις πράξεις διαφέρουν σε κάθε αλγόριθμο.</a:t>
            </a:r>
          </a:p>
          <a:p>
            <a:pPr eaLnBrk="1" hangingPunct="1">
              <a:lnSpc>
                <a:spcPct val="90000"/>
              </a:lnSpc>
            </a:pPr>
            <a:r>
              <a:rPr lang="el-GR" altLang="el-GR" smtClean="0"/>
              <a:t>Κάθε στοιχειώδης πράξη υποθέτουμε ότι εκτελείται σε μια μονάδα χρόνου</a:t>
            </a:r>
          </a:p>
          <a:p>
            <a:pPr eaLnBrk="1" hangingPunct="1">
              <a:lnSpc>
                <a:spcPct val="90000"/>
              </a:lnSpc>
            </a:pPr>
            <a:r>
              <a:rPr lang="el-GR" altLang="el-GR" smtClean="0"/>
              <a:t>Ο χρόνος εκτέλεσης του αλγορίθμου είναι ο αριθμός των στοιχειωδών πράξεων που απαιτούνται και όχι ο ακριβής χρόνος που απαιτείται για την εκτέλεσή τους.</a:t>
            </a:r>
          </a:p>
          <a:p>
            <a:pPr eaLnBrk="1" hangingPunct="1">
              <a:lnSpc>
                <a:spcPct val="90000"/>
              </a:lnSpc>
            </a:pPr>
            <a:r>
              <a:rPr lang="el-GR" altLang="el-GR" smtClean="0"/>
              <a:t>Παραδείγματα : αριθμητικές πράξεις, συγκρίσεις, εντολές διακλάδωσης,διάβασμα περιεχομένου θέσης μνήμης κλπ</a:t>
            </a:r>
          </a:p>
        </p:txBody>
      </p:sp>
    </p:spTree>
    <p:extLst>
      <p:ext uri="{BB962C8B-B14F-4D97-AF65-F5344CB8AC3E}">
        <p14:creationId xmlns:p14="http://schemas.microsoft.com/office/powerpoint/2010/main" val="26559907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F8D454-B1DB-41CA-AF6A-B4ACF5306A14}" type="slidenum">
              <a:rPr lang="el-GR" altLang="el-GR" sz="1400" smtClean="0">
                <a:solidFill>
                  <a:srgbClr val="3366CC"/>
                </a:solidFill>
                <a:latin typeface="Arno Pro Caption" pitchFamily="18" charset="0"/>
              </a:rPr>
              <a:pPr eaLnBrk="1" hangingPunct="1"/>
              <a:t>56</a:t>
            </a:fld>
            <a:endParaRPr lang="el-GR" altLang="el-GR" sz="1400" smtClean="0">
              <a:solidFill>
                <a:srgbClr val="3366CC"/>
              </a:solidFill>
              <a:latin typeface="Arno Pro Caption" pitchFamily="18" charset="0"/>
            </a:endParaRPr>
          </a:p>
        </p:txBody>
      </p:sp>
      <p:sp>
        <p:nvSpPr>
          <p:cNvPr id="62468" name="Rectangle 2"/>
          <p:cNvSpPr>
            <a:spLocks noGrp="1" noChangeArrowheads="1"/>
          </p:cNvSpPr>
          <p:nvPr>
            <p:ph type="title"/>
          </p:nvPr>
        </p:nvSpPr>
        <p:spPr>
          <a:xfrm>
            <a:off x="304800" y="304800"/>
            <a:ext cx="8458200" cy="423863"/>
          </a:xfrm>
        </p:spPr>
        <p:txBody>
          <a:bodyPr/>
          <a:lstStyle/>
          <a:p>
            <a:pPr eaLnBrk="1" hangingPunct="1"/>
            <a:r>
              <a:rPr lang="el-GR" altLang="el-GR" smtClean="0"/>
              <a:t>Παραδείγματα</a:t>
            </a:r>
            <a:endParaRPr lang="en-US" altLang="el-GR" smtClean="0"/>
          </a:p>
        </p:txBody>
      </p:sp>
      <p:graphicFrame>
        <p:nvGraphicFramePr>
          <p:cNvPr id="62469" name="Object 3"/>
          <p:cNvGraphicFramePr>
            <a:graphicFrameLocks noGrp="1" noChangeAspect="1"/>
          </p:cNvGraphicFramePr>
          <p:nvPr>
            <p:ph type="body" idx="1"/>
          </p:nvPr>
        </p:nvGraphicFramePr>
        <p:xfrm>
          <a:off x="1422400" y="722313"/>
          <a:ext cx="6318250" cy="5573712"/>
        </p:xfrm>
        <a:graphic>
          <a:graphicData uri="http://schemas.openxmlformats.org/presentationml/2006/ole">
            <mc:AlternateContent xmlns:mc="http://schemas.openxmlformats.org/markup-compatibility/2006">
              <mc:Choice xmlns:v="urn:schemas-microsoft-com:vml" Requires="v">
                <p:oleObj spid="_x0000_s135267" name="Document" r:id="rId4" imgW="6332992" imgH="5586116" progId="Word.Document.8">
                  <p:embed/>
                </p:oleObj>
              </mc:Choice>
              <mc:Fallback>
                <p:oleObj name="Document" r:id="rId4" imgW="6332992" imgH="558611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400" y="722313"/>
                        <a:ext cx="6318250" cy="55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07870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5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E48151-9A88-43AC-845E-720D23D323CE}" type="slidenum">
              <a:rPr lang="el-GR" altLang="el-GR" sz="1400" smtClean="0">
                <a:solidFill>
                  <a:srgbClr val="3366CC"/>
                </a:solidFill>
                <a:latin typeface="Arno Pro Caption" pitchFamily="18" charset="0"/>
              </a:rPr>
              <a:pPr eaLnBrk="1" hangingPunct="1"/>
              <a:t>57</a:t>
            </a:fld>
            <a:endParaRPr lang="el-GR" altLang="el-GR" sz="1400" smtClean="0">
              <a:solidFill>
                <a:srgbClr val="3366CC"/>
              </a:solidFill>
              <a:latin typeface="Arno Pro Caption" pitchFamily="18" charset="0"/>
            </a:endParaRPr>
          </a:p>
        </p:txBody>
      </p:sp>
      <p:sp>
        <p:nvSpPr>
          <p:cNvPr id="63492" name="Rectangle 2"/>
          <p:cNvSpPr>
            <a:spLocks noGrp="1" noChangeArrowheads="1"/>
          </p:cNvSpPr>
          <p:nvPr>
            <p:ph type="title"/>
          </p:nvPr>
        </p:nvSpPr>
        <p:spPr/>
        <p:txBody>
          <a:bodyPr/>
          <a:lstStyle/>
          <a:p>
            <a:pPr eaLnBrk="1" hangingPunct="1"/>
            <a:r>
              <a:rPr lang="el-GR" altLang="el-GR" smtClean="0"/>
              <a:t>Παραδείγματα (συνέχεια)</a:t>
            </a:r>
            <a:endParaRPr lang="en-US" altLang="el-GR" smtClean="0"/>
          </a:p>
        </p:txBody>
      </p:sp>
      <p:sp>
        <p:nvSpPr>
          <p:cNvPr id="63493" name="Rectangle 3"/>
          <p:cNvSpPr>
            <a:spLocks noGrp="1" noChangeArrowheads="1"/>
          </p:cNvSpPr>
          <p:nvPr>
            <p:ph type="body" sz="half" idx="1"/>
          </p:nvPr>
        </p:nvSpPr>
        <p:spPr>
          <a:xfrm>
            <a:off x="304800" y="1371600"/>
            <a:ext cx="8299450" cy="4724400"/>
          </a:xfrm>
        </p:spPr>
        <p:txBody>
          <a:bodyPr/>
          <a:lstStyle/>
          <a:p>
            <a:pPr eaLnBrk="1" hangingPunct="1">
              <a:lnSpc>
                <a:spcPct val="150000"/>
              </a:lnSpc>
              <a:buFontTx/>
              <a:buNone/>
            </a:pPr>
            <a:r>
              <a:rPr lang="el-GR" altLang="el-GR" sz="2400" dirty="0" smtClean="0"/>
              <a:t>(1) εκτελείται μια πράξη , σταθερός χρόνος</a:t>
            </a:r>
          </a:p>
          <a:p>
            <a:pPr eaLnBrk="1" hangingPunct="1">
              <a:lnSpc>
                <a:spcPct val="150000"/>
              </a:lnSpc>
              <a:buFontTx/>
              <a:buNone/>
            </a:pPr>
            <a:r>
              <a:rPr lang="el-GR" altLang="el-GR" sz="2400" dirty="0" smtClean="0"/>
              <a:t>(2) λογαριθμική συμπεριφορά, η ανακύκλωση εκτελείται                             		φορές </a:t>
            </a:r>
          </a:p>
          <a:p>
            <a:pPr eaLnBrk="1" hangingPunct="1">
              <a:lnSpc>
                <a:spcPct val="150000"/>
              </a:lnSpc>
              <a:buFontTx/>
              <a:buNone/>
            </a:pPr>
            <a:r>
              <a:rPr lang="el-GR" altLang="el-GR" sz="2400" dirty="0" smtClean="0"/>
              <a:t>(3) η πράξη εκτελείται </a:t>
            </a:r>
            <a:r>
              <a:rPr lang="en-US" altLang="el-GR" sz="2400" i="1" dirty="0" smtClean="0"/>
              <a:t>n</a:t>
            </a:r>
            <a:r>
              <a:rPr lang="en-US" altLang="el-GR" sz="2400" dirty="0" smtClean="0"/>
              <a:t> </a:t>
            </a:r>
            <a:r>
              <a:rPr lang="el-GR" altLang="el-GR" sz="2400" dirty="0" smtClean="0"/>
              <a:t>φορές</a:t>
            </a:r>
          </a:p>
          <a:p>
            <a:pPr eaLnBrk="1" hangingPunct="1">
              <a:lnSpc>
                <a:spcPct val="150000"/>
              </a:lnSpc>
              <a:buFontTx/>
              <a:buNone/>
            </a:pPr>
            <a:r>
              <a:rPr lang="el-GR" altLang="el-GR" sz="2400" dirty="0" smtClean="0"/>
              <a:t>(4) εκτελούνται </a:t>
            </a:r>
            <a:r>
              <a:rPr lang="en-US" altLang="el-GR" sz="2400" i="1" dirty="0" smtClean="0"/>
              <a:t>n</a:t>
            </a:r>
            <a:r>
              <a:rPr lang="el-GR" altLang="el-GR" sz="2400" i="1" dirty="0" smtClean="0"/>
              <a:t> </a:t>
            </a:r>
            <a:r>
              <a:rPr lang="en-US" altLang="el-GR" sz="2400" i="1" dirty="0" smtClean="0"/>
              <a:t>X</a:t>
            </a:r>
            <a:r>
              <a:rPr lang="el-GR" altLang="el-GR" sz="2400" i="1" dirty="0" smtClean="0"/>
              <a:t> </a:t>
            </a:r>
            <a:r>
              <a:rPr lang="en-US" altLang="el-GR" sz="2400" i="1" dirty="0" smtClean="0"/>
              <a:t>n</a:t>
            </a:r>
            <a:r>
              <a:rPr lang="el-GR" altLang="el-GR" sz="2400" dirty="0" smtClean="0"/>
              <a:t> </a:t>
            </a:r>
            <a:r>
              <a:rPr lang="en-US" altLang="el-GR" sz="2400" dirty="0" smtClean="0"/>
              <a:t>=</a:t>
            </a:r>
            <a:r>
              <a:rPr lang="el-GR" altLang="el-GR" sz="2400" dirty="0" smtClean="0"/>
              <a:t> </a:t>
            </a:r>
            <a:r>
              <a:rPr lang="en-US" altLang="el-GR" sz="2400" i="1" dirty="0" smtClean="0"/>
              <a:t>n</a:t>
            </a:r>
            <a:r>
              <a:rPr lang="en-US" altLang="el-GR" sz="2400" baseline="30000" dirty="0" smtClean="0"/>
              <a:t>2</a:t>
            </a:r>
            <a:r>
              <a:rPr lang="en-US" altLang="el-GR" sz="2400" dirty="0" smtClean="0"/>
              <a:t> </a:t>
            </a:r>
            <a:r>
              <a:rPr lang="el-GR" altLang="el-GR" sz="2400" dirty="0" smtClean="0"/>
              <a:t>πράξεις</a:t>
            </a:r>
          </a:p>
          <a:p>
            <a:pPr eaLnBrk="1" hangingPunct="1">
              <a:lnSpc>
                <a:spcPct val="150000"/>
              </a:lnSpc>
              <a:buFontTx/>
              <a:buNone/>
            </a:pPr>
            <a:r>
              <a:rPr lang="el-GR" altLang="el-GR" sz="2400" dirty="0" smtClean="0"/>
              <a:t>(5) εκτελούνται </a:t>
            </a:r>
            <a:r>
              <a:rPr lang="en-US" altLang="el-GR" sz="2400" i="1" dirty="0" smtClean="0"/>
              <a:t>n(n+1)/2 </a:t>
            </a:r>
            <a:r>
              <a:rPr lang="el-GR" altLang="el-GR" sz="2400" dirty="0" smtClean="0"/>
              <a:t>πράξεις</a:t>
            </a:r>
            <a:endParaRPr lang="en-US" altLang="el-GR" sz="2400" dirty="0" smtClean="0"/>
          </a:p>
        </p:txBody>
      </p:sp>
      <p:graphicFrame>
        <p:nvGraphicFramePr>
          <p:cNvPr id="2" name="Αντικείμενο 1"/>
          <p:cNvGraphicFramePr>
            <a:graphicFrameLocks noChangeAspect="1"/>
          </p:cNvGraphicFramePr>
          <p:nvPr>
            <p:extLst/>
          </p:nvPr>
        </p:nvGraphicFramePr>
        <p:xfrm>
          <a:off x="899510" y="2708920"/>
          <a:ext cx="1296144" cy="486054"/>
        </p:xfrm>
        <a:graphic>
          <a:graphicData uri="http://schemas.openxmlformats.org/presentationml/2006/ole">
            <mc:AlternateContent xmlns:mc="http://schemas.openxmlformats.org/markup-compatibility/2006">
              <mc:Choice xmlns:v="urn:schemas-microsoft-com:vml" Requires="v">
                <p:oleObj spid="_x0000_s136291" name="Equation" r:id="rId3" imgW="609480" imgH="228600" progId="Equation.DSMT4">
                  <p:embed/>
                </p:oleObj>
              </mc:Choice>
              <mc:Fallback>
                <p:oleObj name="Equation" r:id="rId3" imgW="609480" imgH="228600" progId="Equation.DSMT4">
                  <p:embed/>
                  <p:pic>
                    <p:nvPicPr>
                      <p:cNvPr id="0" name=""/>
                      <p:cNvPicPr/>
                      <p:nvPr/>
                    </p:nvPicPr>
                    <p:blipFill>
                      <a:blip r:embed="rId4"/>
                      <a:stretch>
                        <a:fillRect/>
                      </a:stretch>
                    </p:blipFill>
                    <p:spPr>
                      <a:xfrm>
                        <a:off x="899510" y="2708920"/>
                        <a:ext cx="1296144" cy="486054"/>
                      </a:xfrm>
                      <a:prstGeom prst="rect">
                        <a:avLst/>
                      </a:prstGeom>
                    </p:spPr>
                  </p:pic>
                </p:oleObj>
              </mc:Fallback>
            </mc:AlternateContent>
          </a:graphicData>
        </a:graphic>
      </p:graphicFrame>
    </p:spTree>
    <p:extLst>
      <p:ext uri="{BB962C8B-B14F-4D97-AF65-F5344CB8AC3E}">
        <p14:creationId xmlns:p14="http://schemas.microsoft.com/office/powerpoint/2010/main" val="34959738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2BF9B4-5C2E-4D12-9BCD-E93FAEAED455}" type="slidenum">
              <a:rPr lang="el-GR" altLang="el-GR" sz="1400" smtClean="0">
                <a:solidFill>
                  <a:srgbClr val="3366CC"/>
                </a:solidFill>
                <a:latin typeface="Arno Pro Caption" pitchFamily="18" charset="0"/>
              </a:rPr>
              <a:pPr eaLnBrk="1" hangingPunct="1"/>
              <a:t>58</a:t>
            </a:fld>
            <a:endParaRPr lang="el-GR" altLang="el-GR" sz="1400" smtClean="0">
              <a:solidFill>
                <a:srgbClr val="3366CC"/>
              </a:solidFill>
              <a:latin typeface="Arno Pro Caption" pitchFamily="18" charset="0"/>
            </a:endParaRPr>
          </a:p>
        </p:txBody>
      </p:sp>
      <p:sp>
        <p:nvSpPr>
          <p:cNvPr id="64516" name="Rectangle 2"/>
          <p:cNvSpPr>
            <a:spLocks noGrp="1" noChangeArrowheads="1"/>
          </p:cNvSpPr>
          <p:nvPr>
            <p:ph type="title"/>
          </p:nvPr>
        </p:nvSpPr>
        <p:spPr/>
        <p:txBody>
          <a:bodyPr/>
          <a:lstStyle/>
          <a:p>
            <a:pPr eaLnBrk="1" hangingPunct="1"/>
            <a:endParaRPr lang="en-US" altLang="el-GR" smtClean="0"/>
          </a:p>
        </p:txBody>
      </p:sp>
      <p:sp>
        <p:nvSpPr>
          <p:cNvPr id="64517" name="Rectangle 3"/>
          <p:cNvSpPr>
            <a:spLocks noGrp="1" noChangeArrowheads="1"/>
          </p:cNvSpPr>
          <p:nvPr>
            <p:ph type="body" idx="1"/>
          </p:nvPr>
        </p:nvSpPr>
        <p:spPr/>
        <p:txBody>
          <a:bodyPr/>
          <a:lstStyle/>
          <a:p>
            <a:pPr eaLnBrk="1" hangingPunct="1">
              <a:lnSpc>
                <a:spcPct val="120000"/>
              </a:lnSpc>
            </a:pPr>
            <a:r>
              <a:rPr lang="el-GR" altLang="el-GR" smtClean="0"/>
              <a:t>Το πλήθος των πράξεων που εκτελούνται σε κάθε αλγόριθμο εξαρτάται άμεσα από τον αριθμό των επαναλήψεων.</a:t>
            </a:r>
            <a:endParaRPr lang="en-US" altLang="el-GR" smtClean="0"/>
          </a:p>
          <a:p>
            <a:pPr eaLnBrk="1" hangingPunct="1">
              <a:lnSpc>
                <a:spcPct val="120000"/>
              </a:lnSpc>
            </a:pPr>
            <a:r>
              <a:rPr lang="el-GR" altLang="el-GR" smtClean="0">
                <a:solidFill>
                  <a:srgbClr val="3366CC"/>
                </a:solidFill>
              </a:rPr>
              <a:t>Η εκτίμηση του μεγέθους των υπολογιστικών απαιτήσεων ενός αλγορίθμου μπορεί να γίνει με ακρίβεια αν μετρηθεί το πλήθος των ανακυκλώσεων που εκτελούνται.</a:t>
            </a:r>
          </a:p>
          <a:p>
            <a:pPr eaLnBrk="1" hangingPunct="1"/>
            <a:endParaRPr lang="el-GR" altLang="el-GR" smtClean="0">
              <a:solidFill>
                <a:srgbClr val="3366CC"/>
              </a:solidFill>
            </a:endParaRPr>
          </a:p>
        </p:txBody>
      </p:sp>
    </p:spTree>
    <p:extLst>
      <p:ext uri="{BB962C8B-B14F-4D97-AF65-F5344CB8AC3E}">
        <p14:creationId xmlns:p14="http://schemas.microsoft.com/office/powerpoint/2010/main" val="14551000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83E378-189F-4D4D-A1FE-A013973CC74B}" type="slidenum">
              <a:rPr lang="el-GR" altLang="el-GR" sz="1400" smtClean="0">
                <a:solidFill>
                  <a:srgbClr val="3366CC"/>
                </a:solidFill>
                <a:latin typeface="Arno Pro Caption" pitchFamily="18" charset="0"/>
              </a:rPr>
              <a:pPr eaLnBrk="1" hangingPunct="1"/>
              <a:t>59</a:t>
            </a:fld>
            <a:endParaRPr lang="el-GR" altLang="el-GR" sz="1400" smtClean="0">
              <a:solidFill>
                <a:srgbClr val="3366CC"/>
              </a:solidFill>
              <a:latin typeface="Arno Pro Caption" pitchFamily="18" charset="0"/>
            </a:endParaRPr>
          </a:p>
        </p:txBody>
      </p:sp>
      <p:sp>
        <p:nvSpPr>
          <p:cNvPr id="65540" name="Rectangle 2"/>
          <p:cNvSpPr>
            <a:spLocks noGrp="1" noChangeArrowheads="1"/>
          </p:cNvSpPr>
          <p:nvPr>
            <p:ph type="title"/>
          </p:nvPr>
        </p:nvSpPr>
        <p:spPr/>
        <p:txBody>
          <a:bodyPr/>
          <a:lstStyle/>
          <a:p>
            <a:pPr eaLnBrk="1" hangingPunct="1"/>
            <a:r>
              <a:rPr lang="el-GR" altLang="el-GR" sz="2800" smtClean="0"/>
              <a:t>Μέτρηση της αποτελεσματικότητας του αλγορίθμου</a:t>
            </a:r>
            <a:endParaRPr lang="en-US" altLang="el-GR" sz="2800" smtClean="0"/>
          </a:p>
        </p:txBody>
      </p:sp>
      <p:pic>
        <p:nvPicPr>
          <p:cNvPr id="6554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523" t="9773" r="6490" b="6282"/>
          <a:stretch>
            <a:fillRect/>
          </a:stretch>
        </p:blipFill>
        <p:spPr>
          <a:xfrm>
            <a:off x="539750" y="1484313"/>
            <a:ext cx="8135938" cy="2290762"/>
          </a:xfrm>
          <a:noFill/>
        </p:spPr>
      </p:pic>
      <p:sp>
        <p:nvSpPr>
          <p:cNvPr id="65542" name="Text Box 6"/>
          <p:cNvSpPr txBox="1">
            <a:spLocks noChangeArrowheads="1"/>
          </p:cNvSpPr>
          <p:nvPr/>
        </p:nvSpPr>
        <p:spPr bwMode="auto">
          <a:xfrm>
            <a:off x="539750" y="4508500"/>
            <a:ext cx="820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l-GR" altLang="el-GR">
                <a:latin typeface="Arno Pro Caption" pitchFamily="18" charset="0"/>
              </a:rPr>
              <a:t>Τρεις αλγόριθμοι για τον υπολογισμό του αθροίσματος</a:t>
            </a:r>
            <a:r>
              <a:rPr lang="en-US" altLang="el-GR">
                <a:latin typeface="Arno Pro Caption" pitchFamily="18" charset="0"/>
              </a:rPr>
              <a:t>  </a:t>
            </a:r>
            <a:br>
              <a:rPr lang="en-US" altLang="el-GR">
                <a:latin typeface="Arno Pro Caption" pitchFamily="18" charset="0"/>
              </a:rPr>
            </a:br>
            <a:r>
              <a:rPr lang="en-US" altLang="el-GR">
                <a:latin typeface="Arno Pro Caption" pitchFamily="18" charset="0"/>
              </a:rPr>
              <a:t>1 + 2 + … n </a:t>
            </a:r>
            <a:r>
              <a:rPr lang="el-GR" altLang="el-GR">
                <a:latin typeface="Arno Pro Caption" pitchFamily="18" charset="0"/>
              </a:rPr>
              <a:t> </a:t>
            </a:r>
          </a:p>
          <a:p>
            <a:pPr algn="ctr" eaLnBrk="1" hangingPunct="1">
              <a:spcBef>
                <a:spcPct val="50000"/>
              </a:spcBef>
            </a:pPr>
            <a:r>
              <a:rPr lang="el-GR" altLang="el-GR">
                <a:latin typeface="Arno Pro Caption" pitchFamily="18" charset="0"/>
              </a:rPr>
              <a:t>για έναν ακέραιο</a:t>
            </a:r>
            <a:r>
              <a:rPr lang="en-US" altLang="el-GR">
                <a:latin typeface="Arno Pro Caption" pitchFamily="18" charset="0"/>
              </a:rPr>
              <a:t> n &gt; 0</a:t>
            </a:r>
          </a:p>
        </p:txBody>
      </p:sp>
    </p:spTree>
    <p:extLst>
      <p:ext uri="{BB962C8B-B14F-4D97-AF65-F5344CB8AC3E}">
        <p14:creationId xmlns:p14="http://schemas.microsoft.com/office/powerpoint/2010/main" val="27873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r>
              <a:rPr lang="en-US" altLang="el-GR" smtClean="0"/>
              <a:t>Topics in Discrete Mathematics</a:t>
            </a:r>
            <a:endParaRPr lang="el-GR" altLang="el-GR" smtClean="0"/>
          </a:p>
        </p:txBody>
      </p:sp>
      <p:sp>
        <p:nvSpPr>
          <p:cNvPr id="13315" name="2 - Θέση περιεχομένου"/>
          <p:cNvSpPr>
            <a:spLocks noGrp="1"/>
          </p:cNvSpPr>
          <p:nvPr>
            <p:ph idx="1"/>
          </p:nvPr>
        </p:nvSpPr>
        <p:spPr/>
        <p:txBody>
          <a:bodyPr/>
          <a:lstStyle/>
          <a:p>
            <a:r>
              <a:rPr lang="en-US" altLang="zh-TW" b="1" dirty="0" smtClean="0">
                <a:solidFill>
                  <a:srgbClr val="CC3300"/>
                </a:solidFill>
                <a:ea typeface="新細明體" pitchFamily="18" charset="-120"/>
              </a:rPr>
              <a:t>Logic and Proofs </a:t>
            </a:r>
            <a:r>
              <a:rPr lang="en-US" altLang="zh-TW" dirty="0" smtClean="0">
                <a:ea typeface="新細明體" pitchFamily="18" charset="-120"/>
              </a:rPr>
              <a:t>(intelligence, Artificial database, circuit, algorithms)</a:t>
            </a:r>
          </a:p>
          <a:p>
            <a:r>
              <a:rPr lang="en-US" altLang="zh-TW" b="1" dirty="0" smtClean="0">
                <a:solidFill>
                  <a:srgbClr val="CC3300"/>
                </a:solidFill>
                <a:ea typeface="新細明體" pitchFamily="18" charset="-120"/>
              </a:rPr>
              <a:t>Number Theory </a:t>
            </a:r>
            <a:r>
              <a:rPr lang="en-US" altLang="zh-TW" dirty="0" smtClean="0">
                <a:ea typeface="新細明體" pitchFamily="18" charset="-120"/>
              </a:rPr>
              <a:t>(Cryptography, coding theory, data structures)</a:t>
            </a:r>
          </a:p>
          <a:p>
            <a:r>
              <a:rPr lang="en-US" altLang="zh-TW" b="1" dirty="0" smtClean="0">
                <a:solidFill>
                  <a:srgbClr val="CC3300"/>
                </a:solidFill>
                <a:ea typeface="新細明體" pitchFamily="18" charset="-120"/>
              </a:rPr>
              <a:t>Counting</a:t>
            </a:r>
            <a:r>
              <a:rPr lang="en-US" altLang="zh-TW" b="1" dirty="0" smtClean="0">
                <a:solidFill>
                  <a:srgbClr val="003366"/>
                </a:solidFill>
                <a:ea typeface="新細明體" pitchFamily="18" charset="-120"/>
              </a:rPr>
              <a:t> </a:t>
            </a:r>
            <a:r>
              <a:rPr lang="en-US" altLang="zh-TW" dirty="0" smtClean="0">
                <a:ea typeface="新細明體" pitchFamily="18" charset="-120"/>
              </a:rPr>
              <a:t>(Probability, algorithms, data structures)</a:t>
            </a:r>
          </a:p>
          <a:p>
            <a:r>
              <a:rPr lang="en-US" altLang="zh-TW" b="1" dirty="0" smtClean="0">
                <a:solidFill>
                  <a:srgbClr val="0000FF"/>
                </a:solidFill>
                <a:ea typeface="新細明體" pitchFamily="18" charset="-120"/>
              </a:rPr>
              <a:t>Graph Theory </a:t>
            </a:r>
            <a:r>
              <a:rPr lang="en-US" altLang="zh-TW" dirty="0" smtClean="0">
                <a:ea typeface="新細明體" pitchFamily="18" charset="-120"/>
              </a:rPr>
              <a:t>(Networks, circuit design, data structures)</a:t>
            </a:r>
          </a:p>
          <a:p>
            <a:endParaRPr lang="en-US" altLang="zh-TW" dirty="0" smtClean="0">
              <a:ea typeface="新細明體" pitchFamily="18" charset="-120"/>
            </a:endParaRPr>
          </a:p>
          <a:p>
            <a:endParaRPr lang="en-US" altLang="zh-TW" dirty="0" smtClean="0">
              <a:ea typeface="新細明體" pitchFamily="18" charset="-120"/>
            </a:endParaRPr>
          </a:p>
          <a:p>
            <a:endParaRPr lang="en-US" altLang="zh-TW" dirty="0" smtClean="0">
              <a:ea typeface="新細明體" pitchFamily="18" charset="-120"/>
            </a:endParaRPr>
          </a:p>
          <a:p>
            <a:endParaRPr lang="en-US" altLang="zh-TW" dirty="0" smtClean="0">
              <a:ea typeface="新細明體" pitchFamily="18" charset="-120"/>
            </a:endParaRPr>
          </a:p>
          <a:p>
            <a:endParaRPr lang="el-GR" altLang="el-GR" dirty="0" smtClean="0"/>
          </a:p>
        </p:txBody>
      </p:sp>
      <p:sp>
        <p:nvSpPr>
          <p:cNvPr id="1331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D6EC4D-A84D-4CED-9B90-A48BCC8361F3}" type="slidenum">
              <a:rPr lang="el-GR" altLang="el-GR" sz="1400" smtClean="0">
                <a:solidFill>
                  <a:srgbClr val="3366CC"/>
                </a:solidFill>
                <a:latin typeface="Arno Pro Caption" pitchFamily="18" charset="0"/>
              </a:rPr>
              <a:pPr eaLnBrk="1" hangingPunct="1"/>
              <a:t>6</a:t>
            </a:fld>
            <a:endParaRPr lang="el-GR" altLang="el-GR" sz="1400" smtClean="0">
              <a:solidFill>
                <a:srgbClr val="3366CC"/>
              </a:solidFill>
              <a:latin typeface="Arno Pro Caption" pitchFamily="18" charset="0"/>
            </a:endParaRPr>
          </a:p>
        </p:txBody>
      </p:sp>
    </p:spTree>
    <p:extLst>
      <p:ext uri="{BB962C8B-B14F-4D97-AF65-F5344CB8AC3E}">
        <p14:creationId xmlns:p14="http://schemas.microsoft.com/office/powerpoint/2010/main" val="15376434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DC84C1-6141-4DB8-8026-46485B8A8597}" type="slidenum">
              <a:rPr lang="el-GR" altLang="el-GR" sz="1400" smtClean="0">
                <a:solidFill>
                  <a:srgbClr val="3366CC"/>
                </a:solidFill>
                <a:latin typeface="Arno Pro Caption" pitchFamily="18" charset="0"/>
              </a:rPr>
              <a:pPr eaLnBrk="1" hangingPunct="1"/>
              <a:t>60</a:t>
            </a:fld>
            <a:endParaRPr lang="el-GR" altLang="el-GR" sz="1400" smtClean="0">
              <a:solidFill>
                <a:srgbClr val="3366CC"/>
              </a:solidFill>
              <a:latin typeface="Arno Pro Caption" pitchFamily="18" charset="0"/>
            </a:endParaRPr>
          </a:p>
        </p:txBody>
      </p:sp>
      <p:sp>
        <p:nvSpPr>
          <p:cNvPr id="66564" name="Rectangle 5"/>
          <p:cNvSpPr>
            <a:spLocks noGrp="1" noChangeArrowheads="1"/>
          </p:cNvSpPr>
          <p:nvPr>
            <p:ph type="title"/>
          </p:nvPr>
        </p:nvSpPr>
        <p:spPr/>
        <p:txBody>
          <a:bodyPr/>
          <a:lstStyle/>
          <a:p>
            <a:pPr eaLnBrk="1" hangingPunct="1"/>
            <a:endParaRPr lang="en-US" altLang="el-GR" smtClean="0"/>
          </a:p>
        </p:txBody>
      </p:sp>
      <p:pic>
        <p:nvPicPr>
          <p:cNvPr id="6656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858" t="11963" r="6184" b="5981"/>
          <a:stretch>
            <a:fillRect/>
          </a:stretch>
        </p:blipFill>
        <p:spPr>
          <a:xfrm>
            <a:off x="395288" y="1412875"/>
            <a:ext cx="8064500" cy="2382838"/>
          </a:xfrm>
          <a:noFill/>
        </p:spPr>
      </p:pic>
      <p:sp>
        <p:nvSpPr>
          <p:cNvPr id="66566" name="Text Box 7"/>
          <p:cNvSpPr txBox="1">
            <a:spLocks noChangeArrowheads="1"/>
          </p:cNvSpPr>
          <p:nvPr/>
        </p:nvSpPr>
        <p:spPr bwMode="auto">
          <a:xfrm>
            <a:off x="395288" y="4652963"/>
            <a:ext cx="8204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l-GR" altLang="el-GR" sz="2800">
                <a:latin typeface="Arno Pro Caption" pitchFamily="18" charset="0"/>
              </a:rPr>
              <a:t>Το πλήθος των λειτουργιών που απαιτούνται για τους 3 προηγούμενους αλγορίθμους</a:t>
            </a:r>
            <a:endParaRPr lang="en-US" altLang="el-GR" sz="2800">
              <a:latin typeface="Arno Pro Caption" pitchFamily="18" charset="0"/>
            </a:endParaRPr>
          </a:p>
        </p:txBody>
      </p:sp>
    </p:spTree>
    <p:extLst>
      <p:ext uri="{BB962C8B-B14F-4D97-AF65-F5344CB8AC3E}">
        <p14:creationId xmlns:p14="http://schemas.microsoft.com/office/powerpoint/2010/main" val="2017909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0C238E-73B2-4C0E-8ABD-9BDC3B314FDA}" type="slidenum">
              <a:rPr lang="el-GR" altLang="el-GR" sz="1400" smtClean="0">
                <a:solidFill>
                  <a:srgbClr val="3366CC"/>
                </a:solidFill>
                <a:latin typeface="Arno Pro Caption" pitchFamily="18" charset="0"/>
              </a:rPr>
              <a:pPr eaLnBrk="1" hangingPunct="1"/>
              <a:t>61</a:t>
            </a:fld>
            <a:endParaRPr lang="el-GR" altLang="el-GR" sz="1400" smtClean="0">
              <a:solidFill>
                <a:srgbClr val="3366CC"/>
              </a:solidFill>
              <a:latin typeface="Arno Pro Caption" pitchFamily="18" charset="0"/>
            </a:endParaRPr>
          </a:p>
        </p:txBody>
      </p:sp>
      <p:sp>
        <p:nvSpPr>
          <p:cNvPr id="67588" name="Rectangle 5"/>
          <p:cNvSpPr>
            <a:spLocks noGrp="1" noChangeArrowheads="1"/>
          </p:cNvSpPr>
          <p:nvPr>
            <p:ph type="title"/>
          </p:nvPr>
        </p:nvSpPr>
        <p:spPr/>
        <p:txBody>
          <a:bodyPr/>
          <a:lstStyle/>
          <a:p>
            <a:pPr eaLnBrk="1" hangingPunct="1"/>
            <a:endParaRPr lang="en-US" altLang="el-GR" smtClean="0"/>
          </a:p>
        </p:txBody>
      </p:sp>
      <p:pic>
        <p:nvPicPr>
          <p:cNvPr id="6758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333375"/>
            <a:ext cx="6192838" cy="4516438"/>
          </a:xfrm>
          <a:effectLst>
            <a:outerShdw dist="107763" dir="18900000" algn="ctr" rotWithShape="0">
              <a:schemeClr val="bg2">
                <a:alpha val="50000"/>
              </a:schemeClr>
            </a:outerShdw>
          </a:effectLst>
        </p:spPr>
      </p:pic>
      <p:sp>
        <p:nvSpPr>
          <p:cNvPr id="67590" name="Text Box 7"/>
          <p:cNvSpPr txBox="1">
            <a:spLocks noChangeArrowheads="1"/>
          </p:cNvSpPr>
          <p:nvPr/>
        </p:nvSpPr>
        <p:spPr bwMode="auto">
          <a:xfrm>
            <a:off x="534065" y="4878388"/>
            <a:ext cx="8204200" cy="830262"/>
          </a:xfrm>
          <a:prstGeom prst="rect">
            <a:avLst/>
          </a:prstGeom>
          <a:solidFill>
            <a:schemeClr val="accent5">
              <a:lumMod val="40000"/>
              <a:lumOff val="60000"/>
            </a:schemeClr>
          </a:solid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l-GR" altLang="el-GR" b="1" dirty="0">
                <a:latin typeface="Arno Pro Caption" pitchFamily="18" charset="0"/>
              </a:rPr>
              <a:t>Το πλήθος των λειτουργιών που απαιτούνται από τους 3 αλγορίθμους </a:t>
            </a:r>
            <a:r>
              <a:rPr lang="el-GR" altLang="el-GR" b="1" dirty="0" smtClean="0">
                <a:latin typeface="Arno Pro Caption" pitchFamily="18" charset="0"/>
              </a:rPr>
              <a:t>ως </a:t>
            </a:r>
            <a:r>
              <a:rPr lang="el-GR" altLang="el-GR" b="1" dirty="0">
                <a:latin typeface="Arno Pro Caption" pitchFamily="18" charset="0"/>
              </a:rPr>
              <a:t>συνάρτηση του</a:t>
            </a:r>
            <a:r>
              <a:rPr lang="en-US" altLang="el-GR" b="1" dirty="0">
                <a:latin typeface="Arno Pro Caption" pitchFamily="18" charset="0"/>
              </a:rPr>
              <a:t> </a:t>
            </a:r>
            <a:r>
              <a:rPr lang="en-US" altLang="el-GR" b="1" i="1" dirty="0">
                <a:latin typeface="Arno Pro Caption" pitchFamily="18" charset="0"/>
              </a:rPr>
              <a:t>n</a:t>
            </a:r>
          </a:p>
        </p:txBody>
      </p:sp>
    </p:spTree>
    <p:extLst>
      <p:ext uri="{BB962C8B-B14F-4D97-AF65-F5344CB8AC3E}">
        <p14:creationId xmlns:p14="http://schemas.microsoft.com/office/powerpoint/2010/main" val="39151654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7E0E801-14D8-4AC7-844B-F5D4DA5A40D2}" type="slidenum">
              <a:rPr lang="el-GR" altLang="el-GR" sz="1400" smtClean="0">
                <a:solidFill>
                  <a:srgbClr val="3366CC"/>
                </a:solidFill>
                <a:latin typeface="Arno Pro Caption" pitchFamily="18" charset="0"/>
              </a:rPr>
              <a:pPr eaLnBrk="1" hangingPunct="1"/>
              <a:t>62</a:t>
            </a:fld>
            <a:endParaRPr lang="el-GR" altLang="el-GR" sz="1400" smtClean="0">
              <a:solidFill>
                <a:srgbClr val="3366CC"/>
              </a:solidFill>
              <a:latin typeface="Arno Pro Caption" pitchFamily="18" charset="0"/>
            </a:endParaRPr>
          </a:p>
        </p:txBody>
      </p:sp>
      <p:sp>
        <p:nvSpPr>
          <p:cNvPr id="68612" name="Rectangle 2"/>
          <p:cNvSpPr>
            <a:spLocks noGrp="1" noChangeArrowheads="1"/>
          </p:cNvSpPr>
          <p:nvPr>
            <p:ph type="title"/>
          </p:nvPr>
        </p:nvSpPr>
        <p:spPr/>
        <p:txBody>
          <a:bodyPr/>
          <a:lstStyle/>
          <a:p>
            <a:pPr eaLnBrk="1" hangingPunct="1"/>
            <a:r>
              <a:rPr lang="el-GR" altLang="el-GR" smtClean="0"/>
              <a:t>Αποτελεσματικότητα χρόνου</a:t>
            </a:r>
          </a:p>
        </p:txBody>
      </p:sp>
      <p:sp>
        <p:nvSpPr>
          <p:cNvPr id="68613" name="Rectangle 3"/>
          <p:cNvSpPr>
            <a:spLocks noGrp="1" noChangeArrowheads="1"/>
          </p:cNvSpPr>
          <p:nvPr>
            <p:ph type="body" idx="1"/>
          </p:nvPr>
        </p:nvSpPr>
        <p:spPr/>
        <p:txBody>
          <a:bodyPr/>
          <a:lstStyle/>
          <a:p>
            <a:pPr eaLnBrk="1" hangingPunct="1">
              <a:lnSpc>
                <a:spcPct val="80000"/>
              </a:lnSpc>
            </a:pPr>
            <a:r>
              <a:rPr lang="el-GR" altLang="el-GR" sz="2400" smtClean="0"/>
              <a:t>Πως μπορούμε να βελτιώσουμε την αποτελεσματικότητα χρόνου ενός προγράμματος;</a:t>
            </a:r>
            <a:endParaRPr lang="en-US" altLang="el-GR" sz="2400" smtClean="0"/>
          </a:p>
          <a:p>
            <a:pPr eaLnBrk="1" hangingPunct="1">
              <a:lnSpc>
                <a:spcPct val="80000"/>
              </a:lnSpc>
            </a:pPr>
            <a:endParaRPr lang="en-US" altLang="el-GR" sz="2400" smtClean="0"/>
          </a:p>
          <a:p>
            <a:pPr eaLnBrk="1" hangingPunct="1">
              <a:lnSpc>
                <a:spcPct val="80000"/>
              </a:lnSpc>
            </a:pPr>
            <a:r>
              <a:rPr lang="en-US" altLang="el-GR" sz="2400" b="1" smtClean="0"/>
              <a:t> </a:t>
            </a:r>
            <a:r>
              <a:rPr lang="el-GR" altLang="el-GR" sz="2400" b="1" smtClean="0"/>
              <a:t>Ο κανόνας </a:t>
            </a:r>
            <a:r>
              <a:rPr lang="en-US" altLang="el-GR" sz="2400" b="1" smtClean="0"/>
              <a:t>90/10</a:t>
            </a:r>
            <a:endParaRPr lang="en-US" altLang="el-GR" sz="2400" smtClean="0"/>
          </a:p>
          <a:p>
            <a:pPr eaLnBrk="1" hangingPunct="1">
              <a:lnSpc>
                <a:spcPct val="80000"/>
              </a:lnSpc>
            </a:pPr>
            <a:endParaRPr lang="en-US" altLang="el-GR" sz="2400" smtClean="0"/>
          </a:p>
          <a:p>
            <a:pPr lvl="1" eaLnBrk="1" hangingPunct="1">
              <a:lnSpc>
                <a:spcPct val="80000"/>
              </a:lnSpc>
            </a:pPr>
            <a:r>
              <a:rPr lang="en-US" altLang="el-GR" sz="2000" smtClean="0"/>
              <a:t>90% </a:t>
            </a:r>
            <a:r>
              <a:rPr lang="el-GR" altLang="el-GR" sz="2000" smtClean="0"/>
              <a:t>του χρόνου εκτέλεσης ενός προγράμματος ξοδεύεται για την εκτέλεση του </a:t>
            </a:r>
            <a:r>
              <a:rPr lang="en-US" altLang="el-GR" sz="2000" smtClean="0"/>
              <a:t>10% </a:t>
            </a:r>
            <a:r>
              <a:rPr lang="el-GR" altLang="el-GR" sz="2000" smtClean="0"/>
              <a:t>του κώδικα του προγράμματος</a:t>
            </a:r>
            <a:endParaRPr lang="en-US" altLang="el-GR" sz="2000" smtClean="0"/>
          </a:p>
          <a:p>
            <a:pPr eaLnBrk="1" hangingPunct="1">
              <a:lnSpc>
                <a:spcPct val="80000"/>
              </a:lnSpc>
            </a:pPr>
            <a:endParaRPr lang="en-US" altLang="el-GR" sz="2400" smtClean="0"/>
          </a:p>
          <a:p>
            <a:pPr eaLnBrk="1" hangingPunct="1">
              <a:lnSpc>
                <a:spcPct val="80000"/>
              </a:lnSpc>
            </a:pPr>
            <a:r>
              <a:rPr lang="en-US" altLang="el-GR" sz="2400" smtClean="0"/>
              <a:t> </a:t>
            </a:r>
            <a:r>
              <a:rPr lang="el-GR" altLang="el-GR" sz="2400" smtClean="0"/>
              <a:t>Τι πρέπει να γίνει για να εντοπιστεί αυτό το κρίσιμο τμήμα του</a:t>
            </a:r>
            <a:r>
              <a:rPr lang="en-US" altLang="el-GR" sz="2400" b="1" smtClean="0"/>
              <a:t> 10%</a:t>
            </a:r>
            <a:r>
              <a:rPr lang="en-US" altLang="el-GR" sz="2400" smtClean="0"/>
              <a:t>?</a:t>
            </a:r>
          </a:p>
          <a:p>
            <a:pPr eaLnBrk="1" hangingPunct="1">
              <a:lnSpc>
                <a:spcPct val="80000"/>
              </a:lnSpc>
            </a:pPr>
            <a:endParaRPr lang="en-US" altLang="el-GR" sz="2400" smtClean="0"/>
          </a:p>
          <a:p>
            <a:pPr lvl="1" eaLnBrk="1" hangingPunct="1">
              <a:lnSpc>
                <a:spcPct val="80000"/>
              </a:lnSpc>
            </a:pPr>
            <a:r>
              <a:rPr lang="en-US" altLang="el-GR" sz="2000" smtClean="0"/>
              <a:t> </a:t>
            </a:r>
            <a:r>
              <a:rPr lang="el-GR" altLang="el-GR" sz="2000" smtClean="0"/>
              <a:t>εργαλεία μέτρησης της τεχνολογίας λογισμικού</a:t>
            </a:r>
            <a:endParaRPr lang="en-US" altLang="el-GR" sz="2000" smtClean="0"/>
          </a:p>
          <a:p>
            <a:pPr lvl="1" eaLnBrk="1" hangingPunct="1">
              <a:lnSpc>
                <a:spcPct val="80000"/>
              </a:lnSpc>
            </a:pPr>
            <a:r>
              <a:rPr lang="en-US" altLang="el-GR" sz="2000" smtClean="0"/>
              <a:t> </a:t>
            </a:r>
            <a:r>
              <a:rPr lang="el-GR" altLang="el-GR" sz="2000" smtClean="0"/>
              <a:t>γενικοί μετρητές για να εντοπιστούν εντολές επανάληψης και κλήσεις συναρτήσεων</a:t>
            </a:r>
          </a:p>
        </p:txBody>
      </p:sp>
    </p:spTree>
    <p:extLst>
      <p:ext uri="{BB962C8B-B14F-4D97-AF65-F5344CB8AC3E}">
        <p14:creationId xmlns:p14="http://schemas.microsoft.com/office/powerpoint/2010/main" val="3427318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E68D61-CABF-42FF-B809-763D60E03A90}" type="slidenum">
              <a:rPr lang="el-GR" altLang="el-GR" sz="1400" smtClean="0">
                <a:solidFill>
                  <a:srgbClr val="3366CC"/>
                </a:solidFill>
                <a:latin typeface="Arno Pro Caption" pitchFamily="18" charset="0"/>
              </a:rPr>
              <a:pPr eaLnBrk="1" hangingPunct="1"/>
              <a:t>63</a:t>
            </a:fld>
            <a:endParaRPr lang="el-GR" altLang="el-GR" sz="1400" smtClean="0">
              <a:solidFill>
                <a:srgbClr val="3366CC"/>
              </a:solidFill>
              <a:latin typeface="Arno Pro Caption" pitchFamily="18" charset="0"/>
            </a:endParaRPr>
          </a:p>
        </p:txBody>
      </p:sp>
      <p:sp>
        <p:nvSpPr>
          <p:cNvPr id="69636" name="Rectangle 2"/>
          <p:cNvSpPr>
            <a:spLocks noGrp="1" noChangeArrowheads="1"/>
          </p:cNvSpPr>
          <p:nvPr>
            <p:ph type="title"/>
          </p:nvPr>
        </p:nvSpPr>
        <p:spPr/>
        <p:txBody>
          <a:bodyPr/>
          <a:lstStyle/>
          <a:p>
            <a:pPr eaLnBrk="1" hangingPunct="1"/>
            <a:r>
              <a:rPr lang="el-GR" altLang="el-GR" smtClean="0"/>
              <a:t>Βελτιώσεις της αποτελεσματικότητας χρόνου</a:t>
            </a:r>
          </a:p>
        </p:txBody>
      </p:sp>
      <p:sp>
        <p:nvSpPr>
          <p:cNvPr id="69637" name="Rectangle 3"/>
          <p:cNvSpPr>
            <a:spLocks noGrp="1" noChangeArrowheads="1"/>
          </p:cNvSpPr>
          <p:nvPr>
            <p:ph type="body" idx="1"/>
          </p:nvPr>
        </p:nvSpPr>
        <p:spPr/>
        <p:txBody>
          <a:bodyPr/>
          <a:lstStyle/>
          <a:p>
            <a:pPr eaLnBrk="1" hangingPunct="1"/>
            <a:r>
              <a:rPr lang="el-GR" altLang="el-GR" sz="2400" smtClean="0"/>
              <a:t>μετακίνηση τμημάτων κώδικα εκτός των ανακυκλώσεων (τα τμήματα αυτά δεν ανήκουν στην πραγματικότητα εκεί)</a:t>
            </a:r>
            <a:endParaRPr lang="en-US" altLang="el-GR" sz="2400" smtClean="0"/>
          </a:p>
          <a:p>
            <a:pPr eaLnBrk="1" hangingPunct="1"/>
            <a:r>
              <a:rPr lang="el-GR" altLang="el-GR" sz="2400" smtClean="0"/>
              <a:t>διαγραφή λειτουργιών </a:t>
            </a:r>
            <a:r>
              <a:rPr lang="en-US" altLang="el-GR" sz="2400" smtClean="0"/>
              <a:t>I/O </a:t>
            </a:r>
            <a:r>
              <a:rPr lang="el-GR" altLang="el-GR" sz="2400" smtClean="0"/>
              <a:t>που δεν είναι απαραίτητες και σπαταλούν χρόνο</a:t>
            </a:r>
            <a:endParaRPr lang="en-US" altLang="el-GR" sz="2400" smtClean="0"/>
          </a:p>
          <a:p>
            <a:pPr eaLnBrk="1" hangingPunct="1"/>
            <a:r>
              <a:rPr lang="el-GR" altLang="el-GR" sz="2400" smtClean="0"/>
              <a:t>αποτελεσματική κωδικοποίηση</a:t>
            </a:r>
            <a:endParaRPr lang="en-US" altLang="el-GR" sz="2400" smtClean="0"/>
          </a:p>
          <a:p>
            <a:pPr eaLnBrk="1" hangingPunct="1"/>
            <a:r>
              <a:rPr lang="el-GR" altLang="el-GR" sz="2400" smtClean="0"/>
              <a:t>αντικατάσταση ενός μη αποτελεσματικού αλγορίθμου ( η καλύτερη λύση!)</a:t>
            </a:r>
            <a:endParaRPr lang="en-US" altLang="el-GR" sz="2400" smtClean="0"/>
          </a:p>
          <a:p>
            <a:pPr eaLnBrk="1" hangingPunct="1"/>
            <a:endParaRPr lang="en-US" altLang="el-GR" sz="2400" smtClean="0"/>
          </a:p>
          <a:p>
            <a:pPr eaLnBrk="1" hangingPunct="1"/>
            <a:r>
              <a:rPr lang="el-GR" altLang="el-GR" sz="2400" b="1" smtClean="0"/>
              <a:t>ΕΠΙΛΟΓΗ του πλέον κατάλληλου αλγορίθμου ΠΡΙΝ την ανάπτυξη του προγράμματος</a:t>
            </a:r>
            <a:endParaRPr lang="el-GR" altLang="el-GR" sz="2400" smtClean="0"/>
          </a:p>
        </p:txBody>
      </p:sp>
    </p:spTree>
    <p:extLst>
      <p:ext uri="{BB962C8B-B14F-4D97-AF65-F5344CB8AC3E}">
        <p14:creationId xmlns:p14="http://schemas.microsoft.com/office/powerpoint/2010/main" val="207300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26B3AF-13FF-4410-B2CD-182BA8024168}" type="slidenum">
              <a:rPr lang="el-GR" altLang="el-GR" sz="1400" smtClean="0">
                <a:solidFill>
                  <a:srgbClr val="3366CC"/>
                </a:solidFill>
                <a:latin typeface="Arno Pro Caption" pitchFamily="18" charset="0"/>
              </a:rPr>
              <a:pPr eaLnBrk="1" hangingPunct="1"/>
              <a:t>64</a:t>
            </a:fld>
            <a:endParaRPr lang="el-GR" altLang="el-GR" sz="1400" smtClean="0">
              <a:solidFill>
                <a:srgbClr val="3366CC"/>
              </a:solidFill>
              <a:latin typeface="Arno Pro Caption" pitchFamily="18" charset="0"/>
            </a:endParaRPr>
          </a:p>
        </p:txBody>
      </p:sp>
      <p:sp>
        <p:nvSpPr>
          <p:cNvPr id="31748" name="Rectangle 2"/>
          <p:cNvSpPr>
            <a:spLocks noGrp="1" noChangeArrowheads="1"/>
          </p:cNvSpPr>
          <p:nvPr>
            <p:ph type="title"/>
          </p:nvPr>
        </p:nvSpPr>
        <p:spPr/>
        <p:txBody>
          <a:bodyPr/>
          <a:lstStyle/>
          <a:p>
            <a:pPr eaLnBrk="1" hangingPunct="1"/>
            <a:r>
              <a:rPr lang="el-GR" altLang="el-GR" dirty="0" smtClean="0"/>
              <a:t>Παραδείγματα</a:t>
            </a:r>
            <a:endParaRPr lang="en-GB" altLang="el-GR" dirty="0" smtClean="0"/>
          </a:p>
        </p:txBody>
      </p:sp>
      <p:sp>
        <p:nvSpPr>
          <p:cNvPr id="31749" name="Rectangle 3"/>
          <p:cNvSpPr>
            <a:spLocks noGrp="1" noChangeArrowheads="1"/>
          </p:cNvSpPr>
          <p:nvPr>
            <p:ph type="body" idx="1"/>
          </p:nvPr>
        </p:nvSpPr>
        <p:spPr/>
        <p:txBody>
          <a:bodyPr/>
          <a:lstStyle/>
          <a:p>
            <a:pPr eaLnBrk="1" hangingPunct="1">
              <a:lnSpc>
                <a:spcPct val="90000"/>
              </a:lnSpc>
            </a:pPr>
            <a:r>
              <a:rPr lang="el-GR" altLang="el-GR" smtClean="0"/>
              <a:t>Έστω ο έλεγχος αν ένα στοιχείο είναι μέλος ενός συνόλου δεδομένων με </a:t>
            </a:r>
            <a:r>
              <a:rPr lang="en-US" altLang="el-GR" smtClean="0"/>
              <a:t>n </a:t>
            </a:r>
            <a:r>
              <a:rPr lang="el-GR" altLang="el-GR" smtClean="0"/>
              <a:t>στοιχεία.</a:t>
            </a:r>
          </a:p>
          <a:p>
            <a:pPr eaLnBrk="1" hangingPunct="1">
              <a:lnSpc>
                <a:spcPct val="90000"/>
              </a:lnSpc>
            </a:pPr>
            <a:r>
              <a:rPr lang="el-GR" altLang="el-GR" smtClean="0"/>
              <a:t>Ο χρόνος που απαιτείται είναι :</a:t>
            </a:r>
          </a:p>
          <a:p>
            <a:pPr lvl="1" eaLnBrk="1" hangingPunct="1">
              <a:lnSpc>
                <a:spcPct val="90000"/>
              </a:lnSpc>
            </a:pPr>
            <a:r>
              <a:rPr lang="el-GR" altLang="el-GR" smtClean="0">
                <a:solidFill>
                  <a:srgbClr val="FF6600"/>
                </a:solidFill>
              </a:rPr>
              <a:t>Ανάλογος του </a:t>
            </a:r>
            <a:r>
              <a:rPr lang="en-US" altLang="el-GR" smtClean="0">
                <a:solidFill>
                  <a:srgbClr val="FF6600"/>
                </a:solidFill>
              </a:rPr>
              <a:t>n </a:t>
            </a:r>
            <a:r>
              <a:rPr lang="el-GR" altLang="el-GR" smtClean="0">
                <a:solidFill>
                  <a:srgbClr val="FF6600"/>
                </a:solidFill>
              </a:rPr>
              <a:t>σε γραμμικές λίστες</a:t>
            </a:r>
          </a:p>
          <a:p>
            <a:pPr lvl="1" eaLnBrk="1" hangingPunct="1">
              <a:lnSpc>
                <a:spcPct val="90000"/>
              </a:lnSpc>
            </a:pPr>
            <a:r>
              <a:rPr lang="el-GR" altLang="el-GR" smtClean="0">
                <a:solidFill>
                  <a:srgbClr val="3366CC"/>
                </a:solidFill>
              </a:rPr>
              <a:t>Ανάλογος του </a:t>
            </a:r>
            <a:r>
              <a:rPr lang="en-US" altLang="el-GR" b="1" smtClean="0">
                <a:solidFill>
                  <a:srgbClr val="3366CC"/>
                </a:solidFill>
              </a:rPr>
              <a:t>log</a:t>
            </a:r>
            <a:r>
              <a:rPr lang="en-US" altLang="el-GR" b="1" baseline="-25000" smtClean="0">
                <a:solidFill>
                  <a:srgbClr val="3366CC"/>
                </a:solidFill>
              </a:rPr>
              <a:t>2</a:t>
            </a:r>
            <a:r>
              <a:rPr lang="en-US" altLang="el-GR" b="1" smtClean="0">
                <a:solidFill>
                  <a:srgbClr val="3366CC"/>
                </a:solidFill>
              </a:rPr>
              <a:t>n</a:t>
            </a:r>
            <a:r>
              <a:rPr lang="en-US" altLang="el-GR" smtClean="0">
                <a:solidFill>
                  <a:srgbClr val="3366CC"/>
                </a:solidFill>
              </a:rPr>
              <a:t> </a:t>
            </a:r>
            <a:r>
              <a:rPr lang="el-GR" altLang="el-GR" smtClean="0">
                <a:solidFill>
                  <a:srgbClr val="3366CC"/>
                </a:solidFill>
              </a:rPr>
              <a:t>σε ισοζυγισμένα δυαδικά δένδρα αναζήτησης</a:t>
            </a:r>
          </a:p>
          <a:p>
            <a:pPr lvl="1" eaLnBrk="1" hangingPunct="1">
              <a:lnSpc>
                <a:spcPct val="90000"/>
              </a:lnSpc>
            </a:pPr>
            <a:r>
              <a:rPr lang="el-GR" altLang="el-GR" smtClean="0"/>
              <a:t>Αν ο χρόνος που απαιτείται σε γραμμικές λίστες είναι </a:t>
            </a:r>
            <a:r>
              <a:rPr lang="el-GR" altLang="el-GR" b="1" smtClean="0">
                <a:solidFill>
                  <a:srgbClr val="FF6600"/>
                </a:solidFill>
              </a:rPr>
              <a:t>1 ώρα</a:t>
            </a:r>
            <a:r>
              <a:rPr lang="el-GR" altLang="el-GR" smtClean="0"/>
              <a:t> , για το ίδιο πλήθος δεδομένων σε ΔΔΑ είναι </a:t>
            </a:r>
            <a:r>
              <a:rPr lang="el-GR" altLang="el-GR" b="1" smtClean="0">
                <a:solidFill>
                  <a:srgbClr val="3366CC"/>
                </a:solidFill>
              </a:rPr>
              <a:t>25,8μ</a:t>
            </a:r>
            <a:r>
              <a:rPr lang="en-US" altLang="el-GR" b="1" smtClean="0">
                <a:solidFill>
                  <a:srgbClr val="3366CC"/>
                </a:solidFill>
              </a:rPr>
              <a:t>sec!!.</a:t>
            </a:r>
            <a:endParaRPr lang="el-GR" altLang="el-GR" b="1" smtClean="0">
              <a:solidFill>
                <a:srgbClr val="3366CC"/>
              </a:solidFill>
            </a:endParaRPr>
          </a:p>
          <a:p>
            <a:pPr lvl="1" eaLnBrk="1" hangingPunct="1">
              <a:lnSpc>
                <a:spcPct val="90000"/>
              </a:lnSpc>
            </a:pPr>
            <a:endParaRPr lang="el-GR" altLang="el-GR" smtClean="0">
              <a:solidFill>
                <a:schemeClr val="accent2"/>
              </a:solidFill>
            </a:endParaRPr>
          </a:p>
          <a:p>
            <a:pPr lvl="1" eaLnBrk="1" hangingPunct="1">
              <a:lnSpc>
                <a:spcPct val="90000"/>
              </a:lnSpc>
            </a:pPr>
            <a:r>
              <a:rPr lang="el-GR" altLang="el-GR" smtClean="0"/>
              <a:t>Σε πλήθος </a:t>
            </a:r>
            <a:r>
              <a:rPr lang="en-US" altLang="el-GR" b="1" smtClean="0"/>
              <a:t>n=10</a:t>
            </a:r>
            <a:r>
              <a:rPr lang="en-US" altLang="el-GR" b="1" baseline="30000" smtClean="0"/>
              <a:t>6</a:t>
            </a:r>
            <a:r>
              <a:rPr lang="en-US" altLang="el-GR" smtClean="0"/>
              <a:t> </a:t>
            </a:r>
            <a:r>
              <a:rPr lang="el-GR" altLang="el-GR" smtClean="0"/>
              <a:t>απαιτούνται </a:t>
            </a:r>
            <a:r>
              <a:rPr lang="el-GR" altLang="el-GR" b="1" smtClean="0">
                <a:solidFill>
                  <a:srgbClr val="FF6600"/>
                </a:solidFill>
              </a:rPr>
              <a:t>10</a:t>
            </a:r>
            <a:r>
              <a:rPr lang="el-GR" altLang="el-GR" b="1" baseline="30000" smtClean="0">
                <a:solidFill>
                  <a:srgbClr val="FF6600"/>
                </a:solidFill>
              </a:rPr>
              <a:t>6</a:t>
            </a:r>
            <a:r>
              <a:rPr lang="el-GR" altLang="el-GR" smtClean="0"/>
              <a:t> ή </a:t>
            </a:r>
            <a:r>
              <a:rPr lang="en-US" altLang="el-GR" b="1" smtClean="0">
                <a:solidFill>
                  <a:srgbClr val="3366CC"/>
                </a:solidFill>
              </a:rPr>
              <a:t>log</a:t>
            </a:r>
            <a:r>
              <a:rPr lang="en-US" altLang="el-GR" b="1" baseline="-25000" smtClean="0">
                <a:solidFill>
                  <a:srgbClr val="3366CC"/>
                </a:solidFill>
              </a:rPr>
              <a:t>2</a:t>
            </a:r>
            <a:r>
              <a:rPr lang="en-US" altLang="el-GR" b="1" smtClean="0">
                <a:solidFill>
                  <a:srgbClr val="3366CC"/>
                </a:solidFill>
              </a:rPr>
              <a:t>10</a:t>
            </a:r>
            <a:r>
              <a:rPr lang="en-US" altLang="el-GR" b="1" baseline="30000" smtClean="0">
                <a:solidFill>
                  <a:srgbClr val="3366CC"/>
                </a:solidFill>
              </a:rPr>
              <a:t>6</a:t>
            </a:r>
            <a:r>
              <a:rPr lang="en-US" altLang="el-GR" b="1" smtClean="0">
                <a:solidFill>
                  <a:srgbClr val="3366CC"/>
                </a:solidFill>
              </a:rPr>
              <a:t>=</a:t>
            </a:r>
            <a:r>
              <a:rPr lang="el-GR" altLang="el-GR" b="1" smtClean="0">
                <a:solidFill>
                  <a:srgbClr val="3366CC"/>
                </a:solidFill>
              </a:rPr>
              <a:t> </a:t>
            </a:r>
            <a:r>
              <a:rPr lang="en-US" altLang="el-GR" b="1" smtClean="0">
                <a:solidFill>
                  <a:srgbClr val="3366CC"/>
                </a:solidFill>
              </a:rPr>
              <a:t>log</a:t>
            </a:r>
            <a:r>
              <a:rPr lang="en-US" altLang="el-GR" b="1" baseline="-25000" smtClean="0">
                <a:solidFill>
                  <a:srgbClr val="3366CC"/>
                </a:solidFill>
              </a:rPr>
              <a:t>2</a:t>
            </a:r>
            <a:r>
              <a:rPr lang="en-US" altLang="el-GR" b="1" smtClean="0">
                <a:solidFill>
                  <a:srgbClr val="3366CC"/>
                </a:solidFill>
              </a:rPr>
              <a:t>2</a:t>
            </a:r>
            <a:r>
              <a:rPr lang="en-US" altLang="el-GR" b="1" baseline="30000" smtClean="0">
                <a:solidFill>
                  <a:srgbClr val="3366CC"/>
                </a:solidFill>
              </a:rPr>
              <a:t>20</a:t>
            </a:r>
            <a:r>
              <a:rPr lang="en-US" altLang="el-GR" b="1" smtClean="0">
                <a:solidFill>
                  <a:srgbClr val="3366CC"/>
                </a:solidFill>
              </a:rPr>
              <a:t>=20</a:t>
            </a:r>
            <a:r>
              <a:rPr lang="en-US" altLang="el-GR" smtClean="0"/>
              <a:t> </a:t>
            </a:r>
            <a:r>
              <a:rPr lang="el-GR" altLang="el-GR" smtClean="0"/>
              <a:t>συγκρίσεις</a:t>
            </a:r>
            <a:r>
              <a:rPr lang="el-GR" altLang="el-GR" smtClean="0">
                <a:solidFill>
                  <a:schemeClr val="accent2"/>
                </a:solidFill>
              </a:rPr>
              <a:t> </a:t>
            </a:r>
            <a:endParaRPr lang="en-US" altLang="el-GR" smtClean="0">
              <a:solidFill>
                <a:schemeClr val="accent2"/>
              </a:solidFill>
            </a:endParaRPr>
          </a:p>
        </p:txBody>
      </p:sp>
    </p:spTree>
    <p:extLst>
      <p:ext uri="{BB962C8B-B14F-4D97-AF65-F5344CB8AC3E}">
        <p14:creationId xmlns:p14="http://schemas.microsoft.com/office/powerpoint/2010/main" val="19592597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6D129B-B347-4A0E-9210-D1FFF560E18A}" type="slidenum">
              <a:rPr lang="el-GR" altLang="el-GR" sz="1400" smtClean="0">
                <a:solidFill>
                  <a:srgbClr val="3366CC"/>
                </a:solidFill>
                <a:latin typeface="Arno Pro Caption" pitchFamily="18" charset="0"/>
              </a:rPr>
              <a:pPr eaLnBrk="1" hangingPunct="1"/>
              <a:t>65</a:t>
            </a:fld>
            <a:endParaRPr lang="el-GR" altLang="el-GR" sz="1400" smtClean="0">
              <a:solidFill>
                <a:srgbClr val="3366CC"/>
              </a:solidFill>
              <a:latin typeface="Arno Pro Caption" pitchFamily="18" charset="0"/>
            </a:endParaRPr>
          </a:p>
        </p:txBody>
      </p:sp>
      <p:sp>
        <p:nvSpPr>
          <p:cNvPr id="32772" name="Rectangle 2"/>
          <p:cNvSpPr>
            <a:spLocks noGrp="1" noChangeArrowheads="1"/>
          </p:cNvSpPr>
          <p:nvPr>
            <p:ph type="title"/>
          </p:nvPr>
        </p:nvSpPr>
        <p:spPr/>
        <p:txBody>
          <a:bodyPr/>
          <a:lstStyle/>
          <a:p>
            <a:pPr eaLnBrk="1" hangingPunct="1"/>
            <a:endParaRPr lang="en-US" altLang="el-GR" smtClean="0">
              <a:solidFill>
                <a:schemeClr val="accent2"/>
              </a:solidFill>
            </a:endParaRPr>
          </a:p>
        </p:txBody>
      </p:sp>
      <p:sp>
        <p:nvSpPr>
          <p:cNvPr id="32773" name="Rectangle 3"/>
          <p:cNvSpPr>
            <a:spLocks noGrp="1" noChangeArrowheads="1"/>
          </p:cNvSpPr>
          <p:nvPr>
            <p:ph type="body" idx="1"/>
          </p:nvPr>
        </p:nvSpPr>
        <p:spPr/>
        <p:txBody>
          <a:bodyPr/>
          <a:lstStyle/>
          <a:p>
            <a:pPr eaLnBrk="1" hangingPunct="1">
              <a:lnSpc>
                <a:spcPct val="90000"/>
              </a:lnSpc>
            </a:pPr>
            <a:r>
              <a:rPr lang="el-GR" altLang="el-GR" sz="2400" b="1" dirty="0" smtClean="0"/>
              <a:t>Υπολογισμός της ορίζουσας ενός πίνακα </a:t>
            </a:r>
            <a:r>
              <a:rPr lang="en-US" altLang="el-GR" sz="2400" b="1" i="1" dirty="0" smtClean="0"/>
              <a:t>n</a:t>
            </a:r>
            <a:r>
              <a:rPr lang="en-US" altLang="el-GR" sz="2400" b="1" dirty="0" smtClean="0"/>
              <a:t> X </a:t>
            </a:r>
            <a:r>
              <a:rPr lang="en-US" altLang="el-GR" sz="2400" b="1" i="1" dirty="0" smtClean="0"/>
              <a:t>n</a:t>
            </a:r>
          </a:p>
          <a:p>
            <a:pPr lvl="1" eaLnBrk="1" hangingPunct="1">
              <a:lnSpc>
                <a:spcPct val="90000"/>
              </a:lnSpc>
            </a:pPr>
            <a:r>
              <a:rPr lang="el-GR" altLang="el-GR" dirty="0" smtClean="0"/>
              <a:t>Με την μέθοδο της ανάπτυξης σε ελάσσονες ορίζουσες απαιτούνται πράξεις της τάξης </a:t>
            </a:r>
            <a:r>
              <a:rPr lang="en-US" altLang="el-GR" b="1" i="1" dirty="0" smtClean="0">
                <a:solidFill>
                  <a:srgbClr val="FF6600"/>
                </a:solidFill>
              </a:rPr>
              <a:t>n</a:t>
            </a:r>
            <a:r>
              <a:rPr lang="en-US" altLang="el-GR" b="1" dirty="0" smtClean="0">
                <a:solidFill>
                  <a:srgbClr val="FF6600"/>
                </a:solidFill>
              </a:rPr>
              <a:t>!</a:t>
            </a:r>
          </a:p>
          <a:p>
            <a:pPr lvl="1" eaLnBrk="1" hangingPunct="1">
              <a:lnSpc>
                <a:spcPct val="90000"/>
              </a:lnSpc>
            </a:pPr>
            <a:r>
              <a:rPr lang="el-GR" altLang="el-GR" dirty="0" smtClean="0"/>
              <a:t>Με τον αλγόριθμο απαλοιφής  </a:t>
            </a:r>
            <a:r>
              <a:rPr lang="en-US" altLang="el-GR" dirty="0" smtClean="0"/>
              <a:t>Gauss-Jordan </a:t>
            </a:r>
            <a:r>
              <a:rPr lang="el-GR" altLang="el-GR" dirty="0" smtClean="0"/>
              <a:t>απαιτούνται πράξεις της τάξης </a:t>
            </a:r>
            <a:r>
              <a:rPr lang="en-US" altLang="el-GR" b="1" i="1" dirty="0" smtClean="0">
                <a:solidFill>
                  <a:srgbClr val="3366CC"/>
                </a:solidFill>
              </a:rPr>
              <a:t>n</a:t>
            </a:r>
            <a:r>
              <a:rPr lang="en-US" altLang="el-GR" b="1" baseline="30000" dirty="0" smtClean="0">
                <a:solidFill>
                  <a:srgbClr val="3366CC"/>
                </a:solidFill>
              </a:rPr>
              <a:t>3</a:t>
            </a:r>
          </a:p>
          <a:p>
            <a:pPr lvl="1" eaLnBrk="1" hangingPunct="1">
              <a:lnSpc>
                <a:spcPct val="90000"/>
              </a:lnSpc>
            </a:pPr>
            <a:endParaRPr lang="en-US" altLang="el-GR" dirty="0" smtClean="0"/>
          </a:p>
          <a:p>
            <a:pPr eaLnBrk="1" hangingPunct="1">
              <a:lnSpc>
                <a:spcPct val="90000"/>
              </a:lnSpc>
            </a:pPr>
            <a:r>
              <a:rPr lang="en-US" altLang="el-GR" sz="2400" b="1" dirty="0" smtClean="0"/>
              <a:t>T</a:t>
            </a:r>
            <a:r>
              <a:rPr lang="el-GR" altLang="el-GR" sz="2400" b="1" dirty="0" err="1" smtClean="0"/>
              <a:t>αξινόμηση</a:t>
            </a:r>
            <a:r>
              <a:rPr lang="el-GR" altLang="el-GR" sz="2400" b="1" dirty="0" smtClean="0"/>
              <a:t> ενός πίνακα </a:t>
            </a:r>
            <a:r>
              <a:rPr lang="en-US" altLang="el-GR" sz="2400" b="1" i="1" dirty="0" smtClean="0"/>
              <a:t>n</a:t>
            </a:r>
            <a:r>
              <a:rPr lang="en-US" altLang="el-GR" sz="2400" b="1" dirty="0" smtClean="0"/>
              <a:t> </a:t>
            </a:r>
            <a:r>
              <a:rPr lang="el-GR" altLang="el-GR" sz="2400" b="1" dirty="0" smtClean="0"/>
              <a:t>στοιχείων</a:t>
            </a:r>
          </a:p>
          <a:p>
            <a:pPr lvl="1" eaLnBrk="1" hangingPunct="1">
              <a:lnSpc>
                <a:spcPct val="90000"/>
              </a:lnSpc>
            </a:pPr>
            <a:r>
              <a:rPr lang="el-GR" altLang="el-GR" dirty="0" smtClean="0"/>
              <a:t>Πλήθος συγκρίσεων </a:t>
            </a:r>
            <a:r>
              <a:rPr lang="en-US" altLang="el-GR" b="1" i="1" dirty="0" smtClean="0">
                <a:solidFill>
                  <a:srgbClr val="FF6600"/>
                </a:solidFill>
              </a:rPr>
              <a:t>n</a:t>
            </a:r>
            <a:r>
              <a:rPr lang="en-US" altLang="el-GR" b="1" baseline="30000" dirty="0" smtClean="0">
                <a:solidFill>
                  <a:srgbClr val="FF6600"/>
                </a:solidFill>
              </a:rPr>
              <a:t>2</a:t>
            </a:r>
            <a:r>
              <a:rPr lang="en-US" altLang="el-GR" b="1" dirty="0" smtClean="0"/>
              <a:t> </a:t>
            </a:r>
          </a:p>
          <a:p>
            <a:pPr lvl="1" eaLnBrk="1" hangingPunct="1">
              <a:lnSpc>
                <a:spcPct val="90000"/>
              </a:lnSpc>
            </a:pPr>
            <a:r>
              <a:rPr lang="el-GR" altLang="el-GR" dirty="0" smtClean="0"/>
              <a:t>Πλήθος συγκρίσεων </a:t>
            </a:r>
            <a:r>
              <a:rPr lang="en-US" altLang="el-GR" b="1" i="1" dirty="0" smtClean="0">
                <a:solidFill>
                  <a:srgbClr val="3366CC"/>
                </a:solidFill>
              </a:rPr>
              <a:t>n</a:t>
            </a:r>
            <a:r>
              <a:rPr lang="el-GR" altLang="el-GR" b="1" i="1" dirty="0" smtClean="0">
                <a:solidFill>
                  <a:srgbClr val="3366CC"/>
                </a:solidFill>
              </a:rPr>
              <a:t> </a:t>
            </a:r>
            <a:r>
              <a:rPr lang="en-US" altLang="el-GR" b="1" dirty="0" smtClean="0">
                <a:solidFill>
                  <a:srgbClr val="3366CC"/>
                </a:solidFill>
              </a:rPr>
              <a:t>log</a:t>
            </a:r>
            <a:r>
              <a:rPr lang="en-US" altLang="el-GR" b="1" baseline="-25000" dirty="0" smtClean="0">
                <a:solidFill>
                  <a:srgbClr val="3366CC"/>
                </a:solidFill>
              </a:rPr>
              <a:t>2</a:t>
            </a:r>
            <a:r>
              <a:rPr lang="en-US" altLang="el-GR" b="1" i="1" dirty="0" smtClean="0">
                <a:solidFill>
                  <a:srgbClr val="3366CC"/>
                </a:solidFill>
              </a:rPr>
              <a:t>n</a:t>
            </a:r>
          </a:p>
          <a:p>
            <a:pPr lvl="1" eaLnBrk="1" hangingPunct="1">
              <a:lnSpc>
                <a:spcPct val="90000"/>
              </a:lnSpc>
            </a:pPr>
            <a:r>
              <a:rPr lang="el-GR" altLang="el-GR" dirty="0" smtClean="0"/>
              <a:t>Για </a:t>
            </a:r>
            <a:r>
              <a:rPr lang="en-US" altLang="el-GR" i="1" dirty="0" smtClean="0"/>
              <a:t>n</a:t>
            </a:r>
            <a:r>
              <a:rPr lang="en-US" altLang="el-GR" dirty="0" smtClean="0"/>
              <a:t>=10</a:t>
            </a:r>
            <a:r>
              <a:rPr lang="en-US" altLang="el-GR" baseline="30000" dirty="0" smtClean="0"/>
              <a:t>6</a:t>
            </a:r>
            <a:r>
              <a:rPr lang="en-US" altLang="el-GR" dirty="0" smtClean="0"/>
              <a:t> </a:t>
            </a:r>
            <a:r>
              <a:rPr lang="el-GR" altLang="el-GR" dirty="0" smtClean="0"/>
              <a:t>και για χρόνο μιας σύγκρισης 10</a:t>
            </a:r>
            <a:r>
              <a:rPr lang="el-GR" altLang="el-GR" baseline="30000" dirty="0" smtClean="0"/>
              <a:t>-6</a:t>
            </a:r>
            <a:r>
              <a:rPr lang="el-GR" altLang="el-GR" dirty="0" smtClean="0"/>
              <a:t> </a:t>
            </a:r>
            <a:r>
              <a:rPr lang="en-US" altLang="el-GR" dirty="0" smtClean="0"/>
              <a:t>sec </a:t>
            </a:r>
            <a:r>
              <a:rPr lang="el-GR" altLang="el-GR" dirty="0" smtClean="0"/>
              <a:t>τότε οι χρόνοι αντίστοιχα είναι </a:t>
            </a:r>
            <a:r>
              <a:rPr lang="en-US" altLang="el-GR" b="1" dirty="0" smtClean="0">
                <a:solidFill>
                  <a:srgbClr val="FF6600"/>
                </a:solidFill>
              </a:rPr>
              <a:t>11,5 </a:t>
            </a:r>
            <a:r>
              <a:rPr lang="el-GR" altLang="el-GR" b="1" dirty="0" smtClean="0">
                <a:solidFill>
                  <a:srgbClr val="FF6600"/>
                </a:solidFill>
              </a:rPr>
              <a:t>ημέρες</a:t>
            </a:r>
            <a:r>
              <a:rPr lang="el-GR" altLang="el-GR" dirty="0" smtClean="0"/>
              <a:t> και </a:t>
            </a:r>
            <a:r>
              <a:rPr lang="el-GR" altLang="el-GR" b="1" dirty="0" smtClean="0">
                <a:solidFill>
                  <a:srgbClr val="3366CC"/>
                </a:solidFill>
              </a:rPr>
              <a:t>20 </a:t>
            </a:r>
            <a:r>
              <a:rPr lang="en-US" altLang="el-GR" b="1" dirty="0" smtClean="0">
                <a:solidFill>
                  <a:srgbClr val="3366CC"/>
                </a:solidFill>
              </a:rPr>
              <a:t>sec</a:t>
            </a:r>
          </a:p>
        </p:txBody>
      </p:sp>
    </p:spTree>
    <p:extLst>
      <p:ext uri="{BB962C8B-B14F-4D97-AF65-F5344CB8AC3E}">
        <p14:creationId xmlns:p14="http://schemas.microsoft.com/office/powerpoint/2010/main" val="24754136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624F02-3A38-4666-A7D5-7761326B6EEB}" type="slidenum">
              <a:rPr lang="el-GR" altLang="el-GR" sz="1400" smtClean="0">
                <a:solidFill>
                  <a:srgbClr val="3366CC"/>
                </a:solidFill>
                <a:latin typeface="Arno Pro Caption" pitchFamily="18" charset="0"/>
              </a:rPr>
              <a:pPr eaLnBrk="1" hangingPunct="1"/>
              <a:t>66</a:t>
            </a:fld>
            <a:endParaRPr lang="el-GR" altLang="el-GR" sz="1400" smtClean="0">
              <a:solidFill>
                <a:srgbClr val="3366CC"/>
              </a:solidFill>
              <a:latin typeface="Arno Pro Caption" pitchFamily="18" charset="0"/>
            </a:endParaRPr>
          </a:p>
        </p:txBody>
      </p:sp>
      <p:sp>
        <p:nvSpPr>
          <p:cNvPr id="45060" name="Rectangle 2"/>
          <p:cNvSpPr>
            <a:spLocks noGrp="1" noChangeArrowheads="1"/>
          </p:cNvSpPr>
          <p:nvPr>
            <p:ph type="title"/>
          </p:nvPr>
        </p:nvSpPr>
        <p:spPr/>
        <p:txBody>
          <a:bodyPr/>
          <a:lstStyle/>
          <a:p>
            <a:pPr eaLnBrk="1" hangingPunct="1"/>
            <a:r>
              <a:rPr lang="el-GR" altLang="el-GR" dirty="0" smtClean="0"/>
              <a:t>Κατηγορίες προβλημάτων - επανάληψη</a:t>
            </a:r>
            <a:endParaRPr lang="en-GB" altLang="el-GR" dirty="0" smtClean="0"/>
          </a:p>
        </p:txBody>
      </p:sp>
      <p:sp>
        <p:nvSpPr>
          <p:cNvPr id="45061" name="Rectangle 3"/>
          <p:cNvSpPr>
            <a:spLocks noGrp="1" noChangeArrowheads="1"/>
          </p:cNvSpPr>
          <p:nvPr>
            <p:ph type="body" idx="1"/>
          </p:nvPr>
        </p:nvSpPr>
        <p:spPr/>
        <p:txBody>
          <a:bodyPr/>
          <a:lstStyle/>
          <a:p>
            <a:pPr eaLnBrk="1" hangingPunct="1"/>
            <a:r>
              <a:rPr lang="el-GR" altLang="el-GR" dirty="0" smtClean="0">
                <a:solidFill>
                  <a:srgbClr val="3366CC"/>
                </a:solidFill>
              </a:rPr>
              <a:t>Με κριτήριο το είδος των ερωτημάτων που ζητούνται να απαντηθούν :</a:t>
            </a:r>
          </a:p>
          <a:p>
            <a:pPr lvl="1" eaLnBrk="1" hangingPunct="1"/>
            <a:r>
              <a:rPr lang="el-GR" altLang="el-GR" dirty="0" smtClean="0"/>
              <a:t>Αναζήτησης</a:t>
            </a:r>
          </a:p>
          <a:p>
            <a:pPr lvl="1" eaLnBrk="1" hangingPunct="1"/>
            <a:r>
              <a:rPr lang="el-GR" altLang="el-GR" dirty="0" smtClean="0"/>
              <a:t>Δόμησης</a:t>
            </a:r>
          </a:p>
          <a:p>
            <a:pPr lvl="1" eaLnBrk="1" hangingPunct="1"/>
            <a:r>
              <a:rPr lang="el-GR" altLang="el-GR" dirty="0" smtClean="0"/>
              <a:t>Κατασκευής</a:t>
            </a:r>
            <a:endParaRPr lang="en-US" altLang="el-GR" dirty="0" smtClean="0"/>
          </a:p>
          <a:p>
            <a:pPr lvl="1" eaLnBrk="1" hangingPunct="1"/>
            <a:r>
              <a:rPr lang="el-GR" altLang="el-GR" dirty="0"/>
              <a:t>Απόφασης ή απόκρισης (ναι – όχι) </a:t>
            </a:r>
          </a:p>
          <a:p>
            <a:pPr lvl="1" eaLnBrk="1" hangingPunct="1"/>
            <a:r>
              <a:rPr lang="el-GR" altLang="el-GR" dirty="0" smtClean="0"/>
              <a:t>Βελτιστοποίησης</a:t>
            </a:r>
          </a:p>
        </p:txBody>
      </p:sp>
    </p:spTree>
    <p:extLst>
      <p:ext uri="{BB962C8B-B14F-4D97-AF65-F5344CB8AC3E}">
        <p14:creationId xmlns:p14="http://schemas.microsoft.com/office/powerpoint/2010/main" val="19223564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EA7592-98D6-4979-B77E-F9D1548FC66A}" type="slidenum">
              <a:rPr lang="el-GR" altLang="el-GR" sz="1400" smtClean="0">
                <a:solidFill>
                  <a:srgbClr val="3366CC"/>
                </a:solidFill>
                <a:latin typeface="Arno Pro Caption" pitchFamily="18" charset="0"/>
              </a:rPr>
              <a:pPr eaLnBrk="1" hangingPunct="1"/>
              <a:t>67</a:t>
            </a:fld>
            <a:endParaRPr lang="el-GR" altLang="el-GR" sz="1400" smtClean="0">
              <a:solidFill>
                <a:srgbClr val="3366CC"/>
              </a:solidFill>
              <a:latin typeface="Arno Pro Caption" pitchFamily="18" charset="0"/>
            </a:endParaRPr>
          </a:p>
        </p:txBody>
      </p:sp>
      <p:sp>
        <p:nvSpPr>
          <p:cNvPr id="46084" name="Rectangle 2"/>
          <p:cNvSpPr>
            <a:spLocks noGrp="1" noChangeArrowheads="1"/>
          </p:cNvSpPr>
          <p:nvPr>
            <p:ph type="title"/>
          </p:nvPr>
        </p:nvSpPr>
        <p:spPr/>
        <p:txBody>
          <a:bodyPr/>
          <a:lstStyle/>
          <a:p>
            <a:pPr eaLnBrk="1" hangingPunct="1"/>
            <a:r>
              <a:rPr lang="el-GR" altLang="el-GR" b="1" dirty="0" err="1" smtClean="0">
                <a:solidFill>
                  <a:srgbClr val="FF0000"/>
                </a:solidFill>
              </a:rPr>
              <a:t>Επιλύσιμα</a:t>
            </a:r>
            <a:r>
              <a:rPr lang="el-GR" altLang="el-GR" b="1" dirty="0" smtClean="0">
                <a:solidFill>
                  <a:srgbClr val="FF0000"/>
                </a:solidFill>
              </a:rPr>
              <a:t> &amp; Μη </a:t>
            </a:r>
            <a:r>
              <a:rPr lang="el-GR" altLang="el-GR" b="1" dirty="0" err="1" smtClean="0">
                <a:solidFill>
                  <a:srgbClr val="FF0000"/>
                </a:solidFill>
              </a:rPr>
              <a:t>Επιλύσιμα</a:t>
            </a:r>
            <a:r>
              <a:rPr lang="el-GR" altLang="el-GR" b="1" dirty="0" smtClean="0">
                <a:solidFill>
                  <a:srgbClr val="FF0000"/>
                </a:solidFill>
              </a:rPr>
              <a:t> Προβλήματα</a:t>
            </a:r>
            <a:endParaRPr lang="en-US" altLang="el-GR" b="1" dirty="0" smtClean="0">
              <a:solidFill>
                <a:srgbClr val="FF0000"/>
              </a:solidFill>
            </a:endParaRPr>
          </a:p>
        </p:txBody>
      </p:sp>
      <p:sp>
        <p:nvSpPr>
          <p:cNvPr id="46085" name="Rectangle 3"/>
          <p:cNvSpPr>
            <a:spLocks noGrp="1" noChangeArrowheads="1"/>
          </p:cNvSpPr>
          <p:nvPr>
            <p:ph type="body" idx="1"/>
          </p:nvPr>
        </p:nvSpPr>
        <p:spPr/>
        <p:txBody>
          <a:bodyPr/>
          <a:lstStyle/>
          <a:p>
            <a:pPr eaLnBrk="1" hangingPunct="1">
              <a:lnSpc>
                <a:spcPct val="90000"/>
              </a:lnSpc>
            </a:pPr>
            <a:r>
              <a:rPr lang="el-GR" altLang="el-GR" b="1" smtClean="0">
                <a:solidFill>
                  <a:srgbClr val="3366CC"/>
                </a:solidFill>
              </a:rPr>
              <a:t>Με κριτήριο την επιλυσιμότητα (δυνατότητα αλγοριθμικής επίλυσης):</a:t>
            </a:r>
          </a:p>
          <a:p>
            <a:pPr lvl="1" eaLnBrk="1" hangingPunct="1">
              <a:lnSpc>
                <a:spcPct val="90000"/>
              </a:lnSpc>
            </a:pPr>
            <a:r>
              <a:rPr lang="el-GR" altLang="el-GR" smtClean="0"/>
              <a:t>Υπολογιστικώς </a:t>
            </a:r>
            <a:r>
              <a:rPr lang="el-GR" altLang="el-GR" smtClean="0">
                <a:solidFill>
                  <a:srgbClr val="3366CC"/>
                </a:solidFill>
              </a:rPr>
              <a:t>επιλύσιμα ή αλγοριθμικά</a:t>
            </a:r>
          </a:p>
          <a:p>
            <a:pPr lvl="1" eaLnBrk="1" hangingPunct="1">
              <a:lnSpc>
                <a:spcPct val="90000"/>
              </a:lnSpc>
            </a:pPr>
            <a:r>
              <a:rPr lang="el-GR" altLang="el-GR" smtClean="0"/>
              <a:t>Υπολογιστικώς </a:t>
            </a:r>
            <a:r>
              <a:rPr lang="el-GR" altLang="el-GR" smtClean="0">
                <a:solidFill>
                  <a:srgbClr val="CC3300"/>
                </a:solidFill>
              </a:rPr>
              <a:t>μη επιλύσιμα ή μη αλγοριθμικά</a:t>
            </a:r>
          </a:p>
          <a:p>
            <a:pPr lvl="1" eaLnBrk="1" hangingPunct="1">
              <a:lnSpc>
                <a:spcPct val="90000"/>
              </a:lnSpc>
            </a:pPr>
            <a:endParaRPr lang="el-GR" altLang="el-GR" smtClean="0"/>
          </a:p>
          <a:p>
            <a:pPr eaLnBrk="1" hangingPunct="1">
              <a:lnSpc>
                <a:spcPct val="90000"/>
              </a:lnSpc>
            </a:pPr>
            <a:r>
              <a:rPr lang="el-GR" altLang="el-GR" sz="2400" b="1" smtClean="0">
                <a:solidFill>
                  <a:srgbClr val="3366CC"/>
                </a:solidFill>
              </a:rPr>
              <a:t>Θετική λύση</a:t>
            </a:r>
            <a:r>
              <a:rPr lang="el-GR" altLang="el-GR" sz="2400" smtClean="0"/>
              <a:t> : αποδεικνύεται ότι μπορεί να υπάρξει ένας αλγόριθμος επίλυσης. Το πρόβλημα λέγεται υπολογιστικά επιλύσιμο ή αλγοριθμικό</a:t>
            </a:r>
          </a:p>
          <a:p>
            <a:pPr eaLnBrk="1" hangingPunct="1">
              <a:lnSpc>
                <a:spcPct val="90000"/>
              </a:lnSpc>
            </a:pPr>
            <a:r>
              <a:rPr lang="el-GR" altLang="el-GR" sz="2400" b="1" smtClean="0">
                <a:solidFill>
                  <a:srgbClr val="CC3300"/>
                </a:solidFill>
              </a:rPr>
              <a:t>Αρνητική λύση</a:t>
            </a:r>
            <a:r>
              <a:rPr lang="el-GR" altLang="el-GR" sz="2400" smtClean="0"/>
              <a:t> : κανένας αλγόριθμος δεν υπάρχει αλλά έχει αποδειχθεί και μαθηματικά ότι τέτοιοι αλγόριθμοι είναι αδύνατο να υπάρξουν. Το πρόβλημα λέγεται υπολογιστικά μη επιλύσιμο ή μη αλγοριθμικό.</a:t>
            </a:r>
          </a:p>
        </p:txBody>
      </p:sp>
    </p:spTree>
    <p:extLst>
      <p:ext uri="{BB962C8B-B14F-4D97-AF65-F5344CB8AC3E}">
        <p14:creationId xmlns:p14="http://schemas.microsoft.com/office/powerpoint/2010/main" val="1536185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7C851A-36EF-49C0-A477-5DCA079D5D29}" type="slidenum">
              <a:rPr lang="el-GR" altLang="el-GR" sz="1400" smtClean="0">
                <a:solidFill>
                  <a:srgbClr val="3366CC"/>
                </a:solidFill>
                <a:latin typeface="Arno Pro Caption" pitchFamily="18" charset="0"/>
              </a:rPr>
              <a:pPr eaLnBrk="1" hangingPunct="1"/>
              <a:t>68</a:t>
            </a:fld>
            <a:endParaRPr lang="el-GR" altLang="el-GR" sz="1400" smtClean="0">
              <a:solidFill>
                <a:srgbClr val="3366CC"/>
              </a:solidFill>
              <a:latin typeface="Arno Pro Caption" pitchFamily="18" charset="0"/>
            </a:endParaRPr>
          </a:p>
        </p:txBody>
      </p:sp>
      <p:sp>
        <p:nvSpPr>
          <p:cNvPr id="47108" name="Rectangle 2"/>
          <p:cNvSpPr>
            <a:spLocks noGrp="1" noChangeArrowheads="1"/>
          </p:cNvSpPr>
          <p:nvPr>
            <p:ph type="title"/>
          </p:nvPr>
        </p:nvSpPr>
        <p:spPr/>
        <p:txBody>
          <a:bodyPr/>
          <a:lstStyle/>
          <a:p>
            <a:pPr eaLnBrk="1" hangingPunct="1"/>
            <a:r>
              <a:rPr lang="el-GR" altLang="el-GR" smtClean="0"/>
              <a:t>Μη επιλύσιμα προβλήματα</a:t>
            </a:r>
            <a:endParaRPr lang="en-GB" altLang="el-GR" smtClean="0"/>
          </a:p>
        </p:txBody>
      </p:sp>
      <p:sp>
        <p:nvSpPr>
          <p:cNvPr id="47109" name="Rectangle 3"/>
          <p:cNvSpPr>
            <a:spLocks noGrp="1" noChangeArrowheads="1"/>
          </p:cNvSpPr>
          <p:nvPr>
            <p:ph type="body" idx="1"/>
          </p:nvPr>
        </p:nvSpPr>
        <p:spPr/>
        <p:txBody>
          <a:bodyPr/>
          <a:lstStyle/>
          <a:p>
            <a:pPr eaLnBrk="1" hangingPunct="1"/>
            <a:r>
              <a:rPr lang="el-GR" altLang="el-GR" dirty="0" smtClean="0"/>
              <a:t>Ιστορικά μέχρι και τον 19ο αιώνα τα μαθηματικά ασχολούνταν άμεσα ή έμμεσα με το να βρίσκουν θετικές λύσεις στα προβλήματα απόφασης, δηλ. να παράγουν αλγόριθμους για την επίλυσή τους. Αρνητικές λύσεις παρουσιάστηκαν μόλις τον 20ο αιώνα.</a:t>
            </a:r>
          </a:p>
          <a:p>
            <a:pPr eaLnBrk="1" hangingPunct="1"/>
            <a:r>
              <a:rPr lang="el-GR" altLang="el-GR" dirty="0" smtClean="0"/>
              <a:t>Το δέκατο πρόβλημα του </a:t>
            </a:r>
            <a:r>
              <a:rPr lang="en-US" altLang="el-GR" dirty="0" smtClean="0"/>
              <a:t>Hilbert </a:t>
            </a:r>
            <a:r>
              <a:rPr lang="en-US" altLang="el-GR" dirty="0"/>
              <a:t>(Diophantine </a:t>
            </a:r>
            <a:r>
              <a:rPr lang="en-US" altLang="el-GR" dirty="0" smtClean="0"/>
              <a:t>Equations) </a:t>
            </a:r>
            <a:r>
              <a:rPr lang="el-GR" altLang="el-GR" dirty="0" smtClean="0"/>
              <a:t>: </a:t>
            </a:r>
            <a:endParaRPr lang="en-US" altLang="el-GR" dirty="0" smtClean="0"/>
          </a:p>
          <a:p>
            <a:pPr lvl="1" eaLnBrk="1" hangingPunct="1"/>
            <a:r>
              <a:rPr lang="el-GR" altLang="el-GR" dirty="0" smtClean="0"/>
              <a:t>υπάρχει ένας αλγόριθμος που να αποφασίζει για κάθε </a:t>
            </a:r>
            <a:r>
              <a:rPr lang="el-GR" altLang="el-GR" dirty="0" err="1" smtClean="0"/>
              <a:t>πολυωνυμική</a:t>
            </a:r>
            <a:r>
              <a:rPr lang="el-GR" altLang="el-GR" dirty="0" smtClean="0"/>
              <a:t> εξίσωση </a:t>
            </a:r>
            <a:r>
              <a:rPr lang="en-US" altLang="el-GR" dirty="0" smtClean="0"/>
              <a:t> </a:t>
            </a:r>
            <a:r>
              <a:rPr lang="en-US" altLang="el-GR" i="1" dirty="0" smtClean="0"/>
              <a:t>P</a:t>
            </a:r>
            <a:r>
              <a:rPr lang="en-US" altLang="el-GR" dirty="0" smtClean="0"/>
              <a:t>(</a:t>
            </a:r>
            <a:r>
              <a:rPr lang="en-US" altLang="el-GR" i="1" dirty="0" smtClean="0"/>
              <a:t>x</a:t>
            </a:r>
            <a:r>
              <a:rPr lang="en-US" altLang="el-GR" baseline="-25000" dirty="0" smtClean="0"/>
              <a:t>1</a:t>
            </a:r>
            <a:r>
              <a:rPr lang="en-US" altLang="el-GR" dirty="0" smtClean="0"/>
              <a:t>,</a:t>
            </a:r>
            <a:r>
              <a:rPr lang="el-GR" altLang="el-GR" dirty="0" smtClean="0"/>
              <a:t> </a:t>
            </a:r>
            <a:r>
              <a:rPr lang="en-US" altLang="el-GR" i="1" dirty="0" smtClean="0"/>
              <a:t>x</a:t>
            </a:r>
            <a:r>
              <a:rPr lang="en-US" altLang="el-GR" baseline="-25000" dirty="0" smtClean="0"/>
              <a:t>2</a:t>
            </a:r>
            <a:r>
              <a:rPr lang="en-US" altLang="el-GR" dirty="0" smtClean="0"/>
              <a:t>,</a:t>
            </a:r>
            <a:r>
              <a:rPr lang="el-GR" altLang="el-GR" dirty="0" smtClean="0"/>
              <a:t> </a:t>
            </a:r>
            <a:r>
              <a:rPr lang="en-US" altLang="el-GR" dirty="0" smtClean="0"/>
              <a:t>…,</a:t>
            </a:r>
            <a:r>
              <a:rPr lang="el-GR" altLang="el-GR" dirty="0" smtClean="0"/>
              <a:t> </a:t>
            </a:r>
            <a:r>
              <a:rPr lang="en-US" altLang="el-GR" i="1" dirty="0" err="1" smtClean="0"/>
              <a:t>x</a:t>
            </a:r>
            <a:r>
              <a:rPr lang="en-US" altLang="el-GR" i="1" baseline="-25000" dirty="0" err="1" smtClean="0"/>
              <a:t>n</a:t>
            </a:r>
            <a:r>
              <a:rPr lang="en-US" altLang="el-GR" dirty="0" smtClean="0"/>
              <a:t>)=0 </a:t>
            </a:r>
            <a:r>
              <a:rPr lang="el-GR" altLang="el-GR" dirty="0" smtClean="0"/>
              <a:t>με ακέραιους συντελεστές</a:t>
            </a:r>
            <a:r>
              <a:rPr lang="en-US" altLang="el-GR" dirty="0" smtClean="0"/>
              <a:t>,</a:t>
            </a:r>
            <a:r>
              <a:rPr lang="el-GR" altLang="el-GR" dirty="0" smtClean="0"/>
              <a:t> αν αυτή έχει ακέραιες λύσεις; (μη </a:t>
            </a:r>
            <a:r>
              <a:rPr lang="el-GR" altLang="el-GR" dirty="0" err="1" smtClean="0"/>
              <a:t>επιλύσιμο</a:t>
            </a:r>
            <a:r>
              <a:rPr lang="el-GR" altLang="el-GR" dirty="0" smtClean="0"/>
              <a:t>)</a:t>
            </a:r>
          </a:p>
        </p:txBody>
      </p:sp>
      <p:pic>
        <p:nvPicPr>
          <p:cNvPr id="133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3068960"/>
            <a:ext cx="1420813"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3078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Diophantine Analysis (1)</a:t>
            </a:r>
            <a:endParaRPr lang="el-GR" dirty="0"/>
          </a:p>
        </p:txBody>
      </p:sp>
      <p:sp>
        <p:nvSpPr>
          <p:cNvPr id="3" name="Θέση περιεχομένου 2"/>
          <p:cNvSpPr>
            <a:spLocks noGrp="1"/>
          </p:cNvSpPr>
          <p:nvPr>
            <p:ph idx="1"/>
          </p:nvPr>
        </p:nvSpPr>
        <p:spPr/>
        <p:txBody>
          <a:bodyPr/>
          <a:lstStyle/>
          <a:p>
            <a:r>
              <a:rPr lang="en-US" b="1" dirty="0" smtClean="0"/>
              <a:t>Typical problem</a:t>
            </a:r>
            <a:endParaRPr lang="en-US" b="1" dirty="0"/>
          </a:p>
          <a:p>
            <a:pPr marL="0" indent="0">
              <a:buNone/>
            </a:pPr>
            <a:r>
              <a:rPr lang="en-US" dirty="0"/>
              <a:t>The given information is that a father's age is 1 less than twice that of his son, and that the digits </a:t>
            </a:r>
            <a:r>
              <a:rPr lang="en-US" i="1" dirty="0"/>
              <a:t>AB</a:t>
            </a:r>
            <a:r>
              <a:rPr lang="en-US" dirty="0"/>
              <a:t> making up the father's age are reversed in the son's age (i.e. </a:t>
            </a:r>
            <a:r>
              <a:rPr lang="en-US" i="1" dirty="0"/>
              <a:t>BA</a:t>
            </a:r>
            <a:r>
              <a:rPr lang="en-US" dirty="0"/>
              <a:t>). </a:t>
            </a:r>
            <a:endParaRPr lang="en-US" dirty="0" smtClean="0"/>
          </a:p>
          <a:p>
            <a:pPr marL="0" indent="0">
              <a:buNone/>
            </a:pPr>
            <a:r>
              <a:rPr lang="en-US" dirty="0" smtClean="0"/>
              <a:t>This </a:t>
            </a:r>
            <a:r>
              <a:rPr lang="en-US" dirty="0"/>
              <a:t>leads to the equation 10</a:t>
            </a:r>
            <a:r>
              <a:rPr lang="en-US" i="1" dirty="0"/>
              <a:t>A</a:t>
            </a:r>
            <a:r>
              <a:rPr lang="en-US" dirty="0"/>
              <a:t> + </a:t>
            </a:r>
            <a:r>
              <a:rPr lang="en-US" i="1" dirty="0"/>
              <a:t>B</a:t>
            </a:r>
            <a:r>
              <a:rPr lang="en-US" dirty="0"/>
              <a:t> = 2(10</a:t>
            </a:r>
            <a:r>
              <a:rPr lang="en-US" i="1" dirty="0"/>
              <a:t>B</a:t>
            </a:r>
            <a:r>
              <a:rPr lang="en-US" dirty="0"/>
              <a:t> + </a:t>
            </a:r>
            <a:r>
              <a:rPr lang="en-US" i="1" dirty="0"/>
              <a:t>A</a:t>
            </a:r>
            <a:r>
              <a:rPr lang="en-US" dirty="0"/>
              <a:t>) − 1, thus 19</a:t>
            </a:r>
            <a:r>
              <a:rPr lang="en-US" i="1" dirty="0"/>
              <a:t>B</a:t>
            </a:r>
            <a:r>
              <a:rPr lang="en-US" dirty="0"/>
              <a:t> − 8</a:t>
            </a:r>
            <a:r>
              <a:rPr lang="en-US" i="1" dirty="0"/>
              <a:t>A</a:t>
            </a:r>
            <a:r>
              <a:rPr lang="en-US" dirty="0"/>
              <a:t> = 1. </a:t>
            </a:r>
            <a:endParaRPr lang="en-US" dirty="0" smtClean="0"/>
          </a:p>
          <a:p>
            <a:pPr marL="0" indent="0">
              <a:buNone/>
            </a:pPr>
            <a:r>
              <a:rPr lang="en-US" dirty="0" smtClean="0"/>
              <a:t>Inspection </a:t>
            </a:r>
            <a:r>
              <a:rPr lang="en-US" dirty="0"/>
              <a:t>gives the result </a:t>
            </a:r>
            <a:r>
              <a:rPr lang="en-US" i="1" dirty="0"/>
              <a:t>A</a:t>
            </a:r>
            <a:r>
              <a:rPr lang="en-US" dirty="0"/>
              <a:t> = 7, </a:t>
            </a:r>
            <a:r>
              <a:rPr lang="en-US" i="1" dirty="0"/>
              <a:t>B</a:t>
            </a:r>
            <a:r>
              <a:rPr lang="en-US" dirty="0"/>
              <a:t> = 3, and thus </a:t>
            </a:r>
            <a:r>
              <a:rPr lang="en-US" i="1" dirty="0"/>
              <a:t>AB</a:t>
            </a:r>
            <a:r>
              <a:rPr lang="en-US" dirty="0"/>
              <a:t> equals 73 years and </a:t>
            </a:r>
            <a:r>
              <a:rPr lang="en-US" i="1" dirty="0"/>
              <a:t>BA</a:t>
            </a:r>
            <a:r>
              <a:rPr lang="en-US" dirty="0"/>
              <a:t> equals 37 years. </a:t>
            </a:r>
            <a:endParaRPr lang="en-US" dirty="0" smtClean="0"/>
          </a:p>
          <a:p>
            <a:pPr marL="0" indent="0">
              <a:buNone/>
            </a:pPr>
            <a:r>
              <a:rPr lang="en-US" dirty="0" smtClean="0">
                <a:solidFill>
                  <a:srgbClr val="00B050"/>
                </a:solidFill>
              </a:rPr>
              <a:t>One </a:t>
            </a:r>
            <a:r>
              <a:rPr lang="en-US" dirty="0">
                <a:solidFill>
                  <a:srgbClr val="00B050"/>
                </a:solidFill>
              </a:rPr>
              <a:t>may easily show that there is not any other solution with </a:t>
            </a:r>
            <a:r>
              <a:rPr lang="en-US" i="1" dirty="0">
                <a:solidFill>
                  <a:srgbClr val="00B050"/>
                </a:solidFill>
              </a:rPr>
              <a:t>A</a:t>
            </a:r>
            <a:r>
              <a:rPr lang="en-US" dirty="0">
                <a:solidFill>
                  <a:srgbClr val="00B050"/>
                </a:solidFill>
              </a:rPr>
              <a:t> and </a:t>
            </a:r>
            <a:r>
              <a:rPr lang="en-US" i="1" dirty="0">
                <a:solidFill>
                  <a:srgbClr val="00B050"/>
                </a:solidFill>
              </a:rPr>
              <a:t>B</a:t>
            </a:r>
            <a:r>
              <a:rPr lang="en-US" dirty="0">
                <a:solidFill>
                  <a:srgbClr val="00B050"/>
                </a:solidFill>
              </a:rPr>
              <a:t> positive integers less than 10.</a:t>
            </a:r>
          </a:p>
          <a:p>
            <a:endParaRPr lang="el-GR" dirty="0"/>
          </a:p>
        </p:txBody>
      </p:sp>
      <p:sp>
        <p:nvSpPr>
          <p:cNvPr id="4" name="Θέση αριθμού διαφάνειας 3"/>
          <p:cNvSpPr>
            <a:spLocks noGrp="1"/>
          </p:cNvSpPr>
          <p:nvPr>
            <p:ph type="sldNum" sz="quarter" idx="11"/>
          </p:nvPr>
        </p:nvSpPr>
        <p:spPr/>
        <p:txBody>
          <a:bodyPr/>
          <a:lstStyle/>
          <a:p>
            <a:pPr>
              <a:defRPr/>
            </a:pPr>
            <a:fld id="{E191D44F-1642-49A5-9BF4-E3DB2AC6629B}" type="slidenum">
              <a:rPr lang="el-GR" smtClean="0"/>
              <a:pPr>
                <a:defRPr/>
              </a:pPr>
              <a:t>69</a:t>
            </a:fld>
            <a:endParaRPr lang="el-GR" dirty="0"/>
          </a:p>
        </p:txBody>
      </p:sp>
    </p:spTree>
    <p:extLst>
      <p:ext uri="{BB962C8B-B14F-4D97-AF65-F5344CB8AC3E}">
        <p14:creationId xmlns:p14="http://schemas.microsoft.com/office/powerpoint/2010/main" val="404644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r>
              <a:rPr lang="en-US" altLang="el-GR" smtClean="0"/>
              <a:t>Problems solved using Discrete Math</a:t>
            </a:r>
            <a:endParaRPr lang="el-GR" altLang="el-GR" smtClean="0"/>
          </a:p>
        </p:txBody>
      </p:sp>
      <p:sp>
        <p:nvSpPr>
          <p:cNvPr id="14339" name="2 - Θέση περιεχομένου"/>
          <p:cNvSpPr>
            <a:spLocks noGrp="1"/>
          </p:cNvSpPr>
          <p:nvPr>
            <p:ph idx="1"/>
          </p:nvPr>
        </p:nvSpPr>
        <p:spPr/>
        <p:txBody>
          <a:bodyPr/>
          <a:lstStyle/>
          <a:p>
            <a:pPr eaLnBrk="1" hangingPunct="1"/>
            <a:r>
              <a:rPr lang="en-US" altLang="el-GR" dirty="0" smtClean="0"/>
              <a:t>How many secure passwords?</a:t>
            </a:r>
          </a:p>
          <a:p>
            <a:pPr eaLnBrk="1" hangingPunct="1"/>
            <a:r>
              <a:rPr lang="en-US" altLang="el-GR" dirty="0" smtClean="0"/>
              <a:t>How can I encrypt a message?</a:t>
            </a:r>
          </a:p>
          <a:p>
            <a:pPr eaLnBrk="1" hangingPunct="1"/>
            <a:r>
              <a:rPr lang="en-US" altLang="el-GR" dirty="0" smtClean="0"/>
              <a:t>Shortest paths between two cities using public transportation?</a:t>
            </a:r>
          </a:p>
          <a:p>
            <a:pPr eaLnBrk="1" hangingPunct="1"/>
            <a:r>
              <a:rPr lang="en-US" altLang="el-GR" dirty="0" smtClean="0"/>
              <a:t>How many steps required to sort 10,000 numbers? Is this algorithm correct?</a:t>
            </a:r>
          </a:p>
          <a:p>
            <a:pPr eaLnBrk="1" hangingPunct="1"/>
            <a:r>
              <a:rPr lang="en-US" altLang="el-GR" dirty="0" smtClean="0"/>
              <a:t>How to design a circuit that multiply two integers?</a:t>
            </a:r>
          </a:p>
          <a:p>
            <a:endParaRPr lang="el-GR" altLang="el-GR" dirty="0" smtClean="0"/>
          </a:p>
        </p:txBody>
      </p:sp>
      <p:sp>
        <p:nvSpPr>
          <p:cNvPr id="1434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7A10C5-02CE-4A1B-8C4F-C3F21475AAB1}" type="slidenum">
              <a:rPr lang="el-GR" altLang="el-GR" sz="1400" smtClean="0">
                <a:solidFill>
                  <a:srgbClr val="3366CC"/>
                </a:solidFill>
                <a:latin typeface="Arno Pro Caption" pitchFamily="18" charset="0"/>
              </a:rPr>
              <a:pPr eaLnBrk="1" hangingPunct="1"/>
              <a:t>7</a:t>
            </a:fld>
            <a:endParaRPr lang="el-GR" altLang="el-GR" sz="1400" smtClean="0">
              <a:solidFill>
                <a:srgbClr val="3366CC"/>
              </a:solidFill>
              <a:latin typeface="Arno Pro Caption" pitchFamily="18" charset="0"/>
            </a:endParaRPr>
          </a:p>
        </p:txBody>
      </p:sp>
    </p:spTree>
    <p:extLst>
      <p:ext uri="{BB962C8B-B14F-4D97-AF65-F5344CB8AC3E}">
        <p14:creationId xmlns:p14="http://schemas.microsoft.com/office/powerpoint/2010/main" val="32533332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Diophantine Analysis </a:t>
            </a:r>
            <a:r>
              <a:rPr lang="en-US" dirty="0" smtClean="0"/>
              <a:t>(2)</a:t>
            </a:r>
            <a:endParaRPr lang="el-GR" dirty="0"/>
          </a:p>
        </p:txBody>
      </p:sp>
      <p:sp>
        <p:nvSpPr>
          <p:cNvPr id="3" name="Θέση περιεχομένου 2"/>
          <p:cNvSpPr>
            <a:spLocks noGrp="1"/>
          </p:cNvSpPr>
          <p:nvPr>
            <p:ph idx="1"/>
          </p:nvPr>
        </p:nvSpPr>
        <p:spPr/>
        <p:txBody>
          <a:bodyPr/>
          <a:lstStyle/>
          <a:p>
            <a:r>
              <a:rPr lang="en-US" sz="2400" dirty="0"/>
              <a:t>In 1637, </a:t>
            </a:r>
            <a:r>
              <a:rPr lang="en-US" sz="2400" dirty="0">
                <a:solidFill>
                  <a:srgbClr val="00B050"/>
                </a:solidFill>
              </a:rPr>
              <a:t>Pierre de Fermat</a:t>
            </a:r>
            <a:r>
              <a:rPr lang="en-US" sz="2400" dirty="0"/>
              <a:t> scribbled on the margin of his copy of </a:t>
            </a:r>
            <a:r>
              <a:rPr lang="en-US" sz="2400" i="1" dirty="0">
                <a:solidFill>
                  <a:srgbClr val="00B050"/>
                </a:solidFill>
              </a:rPr>
              <a:t>Arithmetica</a:t>
            </a:r>
            <a:r>
              <a:rPr lang="en-US" sz="2400" dirty="0"/>
              <a:t>: "</a:t>
            </a:r>
            <a:r>
              <a:rPr lang="en-US" sz="2400" dirty="0">
                <a:solidFill>
                  <a:srgbClr val="CC3300"/>
                </a:solidFill>
              </a:rPr>
              <a:t>It is impossible to separate a cube into two cubes, or a fourth power into two fourth powers, or in general, any power higher than the second into two like powers</a:t>
            </a:r>
            <a:r>
              <a:rPr lang="en-US" sz="2400" dirty="0"/>
              <a:t>." </a:t>
            </a:r>
            <a:endParaRPr lang="en-US" sz="2400" dirty="0" smtClean="0"/>
          </a:p>
          <a:p>
            <a:r>
              <a:rPr lang="en-US" sz="2400" dirty="0" smtClean="0"/>
              <a:t>Stated </a:t>
            </a:r>
            <a:r>
              <a:rPr lang="en-US" sz="2400" dirty="0"/>
              <a:t>in more modern language, "The equation </a:t>
            </a:r>
            <a:r>
              <a:rPr lang="en-US" sz="2400" b="1" i="1" dirty="0">
                <a:solidFill>
                  <a:srgbClr val="FF0000"/>
                </a:solidFill>
              </a:rPr>
              <a:t>a</a:t>
            </a:r>
            <a:r>
              <a:rPr lang="en-US" sz="2400" b="1" i="1" baseline="30000" dirty="0">
                <a:solidFill>
                  <a:srgbClr val="FF0000"/>
                </a:solidFill>
              </a:rPr>
              <a:t>n</a:t>
            </a:r>
            <a:r>
              <a:rPr lang="en-US" sz="2400" b="1" dirty="0">
                <a:solidFill>
                  <a:srgbClr val="FF0000"/>
                </a:solidFill>
              </a:rPr>
              <a:t> + </a:t>
            </a:r>
            <a:r>
              <a:rPr lang="en-US" sz="2400" b="1" i="1" dirty="0" err="1">
                <a:solidFill>
                  <a:srgbClr val="FF0000"/>
                </a:solidFill>
              </a:rPr>
              <a:t>b</a:t>
            </a:r>
            <a:r>
              <a:rPr lang="en-US" sz="2400" b="1" i="1" baseline="30000" dirty="0" err="1">
                <a:solidFill>
                  <a:srgbClr val="FF0000"/>
                </a:solidFill>
              </a:rPr>
              <a:t>n</a:t>
            </a:r>
            <a:r>
              <a:rPr lang="en-US" sz="2400" b="1" dirty="0">
                <a:solidFill>
                  <a:srgbClr val="FF0000"/>
                </a:solidFill>
              </a:rPr>
              <a:t> = </a:t>
            </a:r>
            <a:r>
              <a:rPr lang="en-US" sz="2400" b="1" i="1" dirty="0" err="1">
                <a:solidFill>
                  <a:srgbClr val="FF0000"/>
                </a:solidFill>
              </a:rPr>
              <a:t>c</a:t>
            </a:r>
            <a:r>
              <a:rPr lang="en-US" sz="2400" b="1" i="1" baseline="30000" dirty="0" err="1">
                <a:solidFill>
                  <a:srgbClr val="FF0000"/>
                </a:solidFill>
              </a:rPr>
              <a:t>n</a:t>
            </a:r>
            <a:r>
              <a:rPr lang="en-US" sz="2400" dirty="0"/>
              <a:t> has no solutions for any </a:t>
            </a:r>
            <a:r>
              <a:rPr lang="en-US" sz="2400" b="1" i="1" dirty="0">
                <a:solidFill>
                  <a:srgbClr val="FF0000"/>
                </a:solidFill>
              </a:rPr>
              <a:t>n</a:t>
            </a:r>
            <a:r>
              <a:rPr lang="en-US" sz="2400" dirty="0"/>
              <a:t> higher than 2." And then he wrote, intriguingly: "I have discovered a truly marvelous proof of this proposition, which this margin is too narrow to contain." </a:t>
            </a:r>
            <a:endParaRPr lang="en-US" sz="2400" dirty="0" smtClean="0"/>
          </a:p>
          <a:p>
            <a:r>
              <a:rPr lang="en-US" sz="2400" dirty="0" smtClean="0"/>
              <a:t>Such </a:t>
            </a:r>
            <a:r>
              <a:rPr lang="en-US" sz="2400" dirty="0"/>
              <a:t>a proof eluded mathematicians for centuries, however, and as such his statement became famous as </a:t>
            </a:r>
            <a:r>
              <a:rPr lang="en-US" sz="2400" dirty="0">
                <a:solidFill>
                  <a:srgbClr val="00B050"/>
                </a:solidFill>
              </a:rPr>
              <a:t>Fermat's Last Theorem</a:t>
            </a:r>
            <a:r>
              <a:rPr lang="en-US" sz="2400" dirty="0"/>
              <a:t>. It wasn't until 1995 that it was proven by the British mathematician Andrew Wiles.</a:t>
            </a:r>
            <a:endParaRPr lang="el-GR" sz="2400" dirty="0"/>
          </a:p>
        </p:txBody>
      </p:sp>
      <p:sp>
        <p:nvSpPr>
          <p:cNvPr id="4" name="Θέση αριθμού διαφάνειας 3"/>
          <p:cNvSpPr>
            <a:spLocks noGrp="1"/>
          </p:cNvSpPr>
          <p:nvPr>
            <p:ph type="sldNum" sz="quarter" idx="11"/>
          </p:nvPr>
        </p:nvSpPr>
        <p:spPr/>
        <p:txBody>
          <a:bodyPr/>
          <a:lstStyle/>
          <a:p>
            <a:pPr>
              <a:defRPr/>
            </a:pPr>
            <a:fld id="{E191D44F-1642-49A5-9BF4-E3DB2AC6629B}" type="slidenum">
              <a:rPr lang="el-GR" smtClean="0"/>
              <a:pPr>
                <a:defRPr/>
              </a:pPr>
              <a:t>70</a:t>
            </a:fld>
            <a:endParaRPr lang="el-GR" dirty="0"/>
          </a:p>
        </p:txBody>
      </p:sp>
    </p:spTree>
    <p:extLst>
      <p:ext uri="{BB962C8B-B14F-4D97-AF65-F5344CB8AC3E}">
        <p14:creationId xmlns:p14="http://schemas.microsoft.com/office/powerpoint/2010/main" val="4148011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ltLang="el-GR" dirty="0"/>
              <a:t>Halting </a:t>
            </a:r>
            <a:r>
              <a:rPr lang="en-US" altLang="el-GR" dirty="0" smtClean="0"/>
              <a:t>Problem (1)</a:t>
            </a:r>
            <a:endParaRPr lang="en-US" altLang="el-GR" dirty="0"/>
          </a:p>
        </p:txBody>
      </p:sp>
      <p:sp>
        <p:nvSpPr>
          <p:cNvPr id="261123" name="Rectangle 3"/>
          <p:cNvSpPr>
            <a:spLocks noGrp="1" noChangeArrowheads="1"/>
          </p:cNvSpPr>
          <p:nvPr>
            <p:ph type="body" idx="1"/>
          </p:nvPr>
        </p:nvSpPr>
        <p:spPr/>
        <p:txBody>
          <a:bodyPr/>
          <a:lstStyle/>
          <a:p>
            <a:pPr>
              <a:lnSpc>
                <a:spcPct val="90000"/>
              </a:lnSpc>
            </a:pPr>
            <a:r>
              <a:rPr lang="en-US" altLang="el-GR" dirty="0"/>
              <a:t>An important question of computing science is “</a:t>
            </a:r>
            <a:r>
              <a:rPr lang="en-US" altLang="el-GR" dirty="0">
                <a:solidFill>
                  <a:srgbClr val="CC3300"/>
                </a:solidFill>
              </a:rPr>
              <a:t>Are there problems that cannot be solved</a:t>
            </a:r>
            <a:r>
              <a:rPr lang="en-US" altLang="el-GR" dirty="0" smtClean="0">
                <a:solidFill>
                  <a:srgbClr val="CC3300"/>
                </a:solidFill>
              </a:rPr>
              <a:t>?</a:t>
            </a:r>
            <a:r>
              <a:rPr lang="en-US" altLang="el-GR" dirty="0" smtClean="0"/>
              <a:t>”</a:t>
            </a:r>
          </a:p>
          <a:p>
            <a:pPr>
              <a:lnSpc>
                <a:spcPct val="90000"/>
              </a:lnSpc>
            </a:pPr>
            <a:endParaRPr lang="en-US" altLang="el-GR" dirty="0"/>
          </a:p>
          <a:p>
            <a:pPr>
              <a:lnSpc>
                <a:spcPct val="150000"/>
              </a:lnSpc>
            </a:pPr>
            <a:r>
              <a:rPr lang="en-US" altLang="el-GR" dirty="0"/>
              <a:t>There are, and probably the most famous of these is the </a:t>
            </a:r>
            <a:r>
              <a:rPr lang="en-US" altLang="el-GR" u="sng" dirty="0"/>
              <a:t>halting problem described by Turing</a:t>
            </a:r>
            <a:r>
              <a:rPr lang="en-US" altLang="el-GR" dirty="0" smtClean="0"/>
              <a:t>. He </a:t>
            </a:r>
            <a:r>
              <a:rPr lang="en-US" altLang="el-GR" dirty="0"/>
              <a:t>was thinking in terms of Turing machines (there were no computers), but it is easy to extend the idea. </a:t>
            </a:r>
          </a:p>
        </p:txBody>
      </p:sp>
      <p:sp>
        <p:nvSpPr>
          <p:cNvPr id="2" name="Θέση αριθμού διαφάνειας 1"/>
          <p:cNvSpPr>
            <a:spLocks noGrp="1"/>
          </p:cNvSpPr>
          <p:nvPr>
            <p:ph type="sldNum" sz="quarter" idx="11"/>
          </p:nvPr>
        </p:nvSpPr>
        <p:spPr/>
        <p:txBody>
          <a:bodyPr/>
          <a:lstStyle/>
          <a:p>
            <a:pPr>
              <a:defRPr/>
            </a:pPr>
            <a:fld id="{E191D44F-1642-49A5-9BF4-E3DB2AC6629B}" type="slidenum">
              <a:rPr lang="el-GR" smtClean="0"/>
              <a:pPr>
                <a:defRPr/>
              </a:pPr>
              <a:t>71</a:t>
            </a:fld>
            <a:endParaRPr lang="el-GR" dirty="0"/>
          </a:p>
        </p:txBody>
      </p:sp>
    </p:spTree>
    <p:extLst>
      <p:ext uri="{BB962C8B-B14F-4D97-AF65-F5344CB8AC3E}">
        <p14:creationId xmlns:p14="http://schemas.microsoft.com/office/powerpoint/2010/main" val="25794479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altLang="el-GR" dirty="0"/>
              <a:t>Halting </a:t>
            </a:r>
            <a:r>
              <a:rPr lang="en-US" altLang="el-GR" dirty="0" smtClean="0"/>
              <a:t>Problem (2)</a:t>
            </a:r>
            <a:endParaRPr lang="en-US" altLang="el-GR" dirty="0"/>
          </a:p>
        </p:txBody>
      </p:sp>
      <p:sp>
        <p:nvSpPr>
          <p:cNvPr id="262147" name="Rectangle 3"/>
          <p:cNvSpPr>
            <a:spLocks noGrp="1" noChangeArrowheads="1"/>
          </p:cNvSpPr>
          <p:nvPr>
            <p:ph type="body" idx="1"/>
          </p:nvPr>
        </p:nvSpPr>
        <p:spPr>
          <a:xfrm>
            <a:off x="304800" y="1268760"/>
            <a:ext cx="8534400" cy="4827240"/>
          </a:xfrm>
        </p:spPr>
        <p:txBody>
          <a:bodyPr/>
          <a:lstStyle/>
          <a:p>
            <a:r>
              <a:rPr lang="en-US" altLang="el-GR" sz="2800" dirty="0" smtClean="0"/>
              <a:t>Can </a:t>
            </a:r>
            <a:r>
              <a:rPr lang="en-US" altLang="el-GR" sz="2800" dirty="0"/>
              <a:t>we write a program that will look at any computer program and its input and decide if the program will halt (not run infinitely)?</a:t>
            </a:r>
          </a:p>
          <a:p>
            <a:pPr lvl="1"/>
            <a:endParaRPr lang="en-US" altLang="el-GR" sz="2400" dirty="0"/>
          </a:p>
          <a:p>
            <a:r>
              <a:rPr lang="en-US" altLang="el-GR" sz="2800" dirty="0"/>
              <a:t>A practical solution might be to run the program and if it halts you have your answer.  If after a given amount of time it doesn’t halt, guess that it won’t halt.  However, you wouldn’t know if the program would eventually halt</a:t>
            </a:r>
            <a:r>
              <a:rPr lang="en-US" altLang="el-GR" sz="2800" dirty="0" smtClean="0"/>
              <a:t>.</a:t>
            </a:r>
          </a:p>
          <a:p>
            <a:pPr marL="457200" lvl="1" indent="0">
              <a:buNone/>
            </a:pPr>
            <a:endParaRPr lang="en-US" altLang="el-GR" sz="2400" dirty="0" smtClean="0"/>
          </a:p>
          <a:p>
            <a:r>
              <a:rPr lang="en-US" altLang="el-GR" dirty="0"/>
              <a:t>As it turns out the problem is undecidable</a:t>
            </a:r>
            <a:r>
              <a:rPr lang="en-US" altLang="el-GR" dirty="0" smtClean="0"/>
              <a:t>.</a:t>
            </a:r>
            <a:endParaRPr lang="en-US" altLang="el-GR" sz="2800" dirty="0"/>
          </a:p>
        </p:txBody>
      </p:sp>
      <p:sp>
        <p:nvSpPr>
          <p:cNvPr id="2" name="Θέση αριθμού διαφάνειας 1"/>
          <p:cNvSpPr>
            <a:spLocks noGrp="1"/>
          </p:cNvSpPr>
          <p:nvPr>
            <p:ph type="sldNum" sz="quarter" idx="11"/>
          </p:nvPr>
        </p:nvSpPr>
        <p:spPr/>
        <p:txBody>
          <a:bodyPr/>
          <a:lstStyle/>
          <a:p>
            <a:pPr>
              <a:defRPr/>
            </a:pPr>
            <a:fld id="{E191D44F-1642-49A5-9BF4-E3DB2AC6629B}" type="slidenum">
              <a:rPr lang="el-GR" smtClean="0"/>
              <a:pPr>
                <a:defRPr/>
              </a:pPr>
              <a:t>72</a:t>
            </a:fld>
            <a:endParaRPr lang="el-GR" dirty="0"/>
          </a:p>
        </p:txBody>
      </p:sp>
    </p:spTree>
    <p:extLst>
      <p:ext uri="{BB962C8B-B14F-4D97-AF65-F5344CB8AC3E}">
        <p14:creationId xmlns:p14="http://schemas.microsoft.com/office/powerpoint/2010/main" val="13632873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B03685-892B-44C3-8D28-C3F330823567}" type="slidenum">
              <a:rPr lang="el-GR" altLang="el-GR" sz="1400" smtClean="0">
                <a:solidFill>
                  <a:srgbClr val="3366CC"/>
                </a:solidFill>
                <a:latin typeface="Arno Pro Caption" pitchFamily="18" charset="0"/>
              </a:rPr>
              <a:pPr eaLnBrk="1" hangingPunct="1"/>
              <a:t>73</a:t>
            </a:fld>
            <a:endParaRPr lang="el-GR" altLang="el-GR" sz="1400" smtClean="0">
              <a:solidFill>
                <a:srgbClr val="3366CC"/>
              </a:solidFill>
              <a:latin typeface="Arno Pro Caption" pitchFamily="18" charset="0"/>
            </a:endParaRPr>
          </a:p>
        </p:txBody>
      </p:sp>
      <p:sp>
        <p:nvSpPr>
          <p:cNvPr id="48132" name="Rectangle 2"/>
          <p:cNvSpPr>
            <a:spLocks noGrp="1" noChangeArrowheads="1"/>
          </p:cNvSpPr>
          <p:nvPr>
            <p:ph type="title"/>
          </p:nvPr>
        </p:nvSpPr>
        <p:spPr/>
        <p:txBody>
          <a:bodyPr/>
          <a:lstStyle/>
          <a:p>
            <a:pPr eaLnBrk="1" hangingPunct="1"/>
            <a:r>
              <a:rPr lang="en-US" altLang="el-GR" dirty="0" smtClean="0"/>
              <a:t>Halting Problem (3)</a:t>
            </a:r>
          </a:p>
        </p:txBody>
      </p:sp>
      <p:sp>
        <p:nvSpPr>
          <p:cNvPr id="48133" name="Rectangle 3"/>
          <p:cNvSpPr>
            <a:spLocks noGrp="1" noChangeArrowheads="1"/>
          </p:cNvSpPr>
          <p:nvPr>
            <p:ph type="body" idx="1"/>
          </p:nvPr>
        </p:nvSpPr>
        <p:spPr/>
        <p:txBody>
          <a:bodyPr/>
          <a:lstStyle/>
          <a:p>
            <a:pPr eaLnBrk="1" hangingPunct="1">
              <a:lnSpc>
                <a:spcPct val="90000"/>
              </a:lnSpc>
            </a:pPr>
            <a:r>
              <a:rPr lang="el-GR" altLang="el-GR" dirty="0" smtClean="0"/>
              <a:t>Το πρόβλημα του σταματήματος (μη </a:t>
            </a:r>
            <a:r>
              <a:rPr lang="el-GR" altLang="el-GR" dirty="0" err="1" smtClean="0"/>
              <a:t>επιλύσιμο</a:t>
            </a:r>
            <a:r>
              <a:rPr lang="el-GR" altLang="el-GR" dirty="0" smtClean="0"/>
              <a:t>) :</a:t>
            </a:r>
          </a:p>
          <a:p>
            <a:pPr lvl="1" eaLnBrk="1" hangingPunct="1">
              <a:lnSpc>
                <a:spcPct val="90000"/>
              </a:lnSpc>
            </a:pPr>
            <a:r>
              <a:rPr lang="el-GR" altLang="el-GR" dirty="0" smtClean="0"/>
              <a:t>Δίνεται ένα πρόγραμμα ΗΥ, έστω </a:t>
            </a:r>
            <a:r>
              <a:rPr lang="el-GR" altLang="el-GR" dirty="0" smtClean="0">
                <a:solidFill>
                  <a:srgbClr val="CC3300"/>
                </a:solidFill>
              </a:rPr>
              <a:t>Ρ</a:t>
            </a:r>
            <a:r>
              <a:rPr lang="el-GR" altLang="el-GR" dirty="0" smtClean="0"/>
              <a:t>, και ένα σύνολο δεδομένων εισόδου </a:t>
            </a:r>
            <a:r>
              <a:rPr lang="el-GR" altLang="el-GR" dirty="0" smtClean="0">
                <a:solidFill>
                  <a:srgbClr val="CC3300"/>
                </a:solidFill>
              </a:rPr>
              <a:t>Ι</a:t>
            </a:r>
            <a:r>
              <a:rPr lang="el-GR" altLang="el-GR" dirty="0" smtClean="0"/>
              <a:t> και ζητείται να αποφασιστεί αν η εκτέλεση του </a:t>
            </a:r>
            <a:r>
              <a:rPr lang="el-GR" altLang="el-GR" dirty="0" smtClean="0">
                <a:solidFill>
                  <a:srgbClr val="CC3300"/>
                </a:solidFill>
              </a:rPr>
              <a:t>Ρ</a:t>
            </a:r>
            <a:r>
              <a:rPr lang="el-GR" altLang="el-GR" dirty="0" smtClean="0"/>
              <a:t> θα τερματιστεί με τα δεδομένα εισόδου </a:t>
            </a:r>
            <a:r>
              <a:rPr lang="el-GR" altLang="el-GR" dirty="0" smtClean="0">
                <a:solidFill>
                  <a:srgbClr val="CC3300"/>
                </a:solidFill>
              </a:rPr>
              <a:t>Ι</a:t>
            </a:r>
          </a:p>
          <a:p>
            <a:pPr lvl="2" eaLnBrk="1" hangingPunct="1">
              <a:lnSpc>
                <a:spcPct val="90000"/>
              </a:lnSpc>
            </a:pPr>
            <a:r>
              <a:rPr lang="el-GR" altLang="el-GR" dirty="0" smtClean="0"/>
              <a:t>Αν το Ι δεν αποτελεί ένα αποδεκτό σύνολο δεδομένων για το Ρ τότε το Ρ σταματά μόλις αρχίσει</a:t>
            </a:r>
          </a:p>
          <a:p>
            <a:pPr lvl="2" eaLnBrk="1" hangingPunct="1">
              <a:lnSpc>
                <a:spcPct val="90000"/>
              </a:lnSpc>
            </a:pPr>
            <a:r>
              <a:rPr lang="el-GR" altLang="el-GR" dirty="0" smtClean="0"/>
              <a:t>Αν το Ι αποτελεί ένα αποδεκτό σύνολο δεδομένων και το Ρ έχει λάθος σχεδιασμό, τότε το πρόγραμμα εισέρχεται σε μια ατέρμονη ανακύκλωση και δεν τερματίζει ποτέ.</a:t>
            </a:r>
          </a:p>
          <a:p>
            <a:pPr lvl="1" eaLnBrk="1" hangingPunct="1">
              <a:lnSpc>
                <a:spcPct val="90000"/>
              </a:lnSpc>
            </a:pPr>
            <a:r>
              <a:rPr lang="el-GR" altLang="el-GR" dirty="0" smtClean="0"/>
              <a:t>Επιθυμητή η ύπαρξη ενός προγράμματος </a:t>
            </a:r>
            <a:r>
              <a:rPr lang="en-US" altLang="el-GR" b="1" dirty="0" smtClean="0">
                <a:solidFill>
                  <a:srgbClr val="00B050"/>
                </a:solidFill>
              </a:rPr>
              <a:t>Q </a:t>
            </a:r>
            <a:r>
              <a:rPr lang="el-GR" altLang="el-GR" b="1" dirty="0" smtClean="0">
                <a:solidFill>
                  <a:srgbClr val="00B050"/>
                </a:solidFill>
              </a:rPr>
              <a:t> </a:t>
            </a:r>
            <a:r>
              <a:rPr lang="el-GR" altLang="el-GR" dirty="0" smtClean="0"/>
              <a:t>(διαδικασία απόφασης) για να ελέγχει κάθε πρόβλημα </a:t>
            </a:r>
            <a:r>
              <a:rPr lang="el-GR" altLang="el-GR" b="1" dirty="0" smtClean="0">
                <a:solidFill>
                  <a:srgbClr val="CC3300"/>
                </a:solidFill>
              </a:rPr>
              <a:t>Ρ, Ι</a:t>
            </a:r>
            <a:r>
              <a:rPr lang="el-GR" altLang="el-GR" dirty="0" smtClean="0"/>
              <a:t>.</a:t>
            </a:r>
          </a:p>
        </p:txBody>
      </p:sp>
    </p:spTree>
    <p:extLst>
      <p:ext uri="{BB962C8B-B14F-4D97-AF65-F5344CB8AC3E}">
        <p14:creationId xmlns:p14="http://schemas.microsoft.com/office/powerpoint/2010/main" val="34443370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5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E3DD2F-809A-4E80-8178-461DD29F0075}" type="slidenum">
              <a:rPr lang="el-GR" altLang="el-GR" sz="1400" smtClean="0">
                <a:solidFill>
                  <a:srgbClr val="3366CC"/>
                </a:solidFill>
                <a:latin typeface="Arno Pro Caption" pitchFamily="18" charset="0"/>
              </a:rPr>
              <a:pPr eaLnBrk="1" hangingPunct="1"/>
              <a:t>74</a:t>
            </a:fld>
            <a:endParaRPr lang="el-GR" altLang="el-GR" sz="1400" smtClean="0">
              <a:solidFill>
                <a:srgbClr val="3366CC"/>
              </a:solidFill>
              <a:latin typeface="Arno Pro Caption" pitchFamily="18" charset="0"/>
            </a:endParaRPr>
          </a:p>
        </p:txBody>
      </p:sp>
      <p:sp>
        <p:nvSpPr>
          <p:cNvPr id="49156" name="Rectangle 5"/>
          <p:cNvSpPr>
            <a:spLocks noGrp="1" noChangeArrowheads="1"/>
          </p:cNvSpPr>
          <p:nvPr>
            <p:ph type="title"/>
          </p:nvPr>
        </p:nvSpPr>
        <p:spPr/>
        <p:txBody>
          <a:bodyPr/>
          <a:lstStyle/>
          <a:p>
            <a:pPr eaLnBrk="1" hangingPunct="1"/>
            <a:endParaRPr lang="en-US" altLang="el-GR" smtClean="0"/>
          </a:p>
        </p:txBody>
      </p:sp>
      <p:sp>
        <p:nvSpPr>
          <p:cNvPr id="49157" name="Rectangle 3"/>
          <p:cNvSpPr>
            <a:spLocks noGrp="1" noChangeArrowheads="1"/>
          </p:cNvSpPr>
          <p:nvPr>
            <p:ph type="body" sz="half" idx="1"/>
          </p:nvPr>
        </p:nvSpPr>
        <p:spPr>
          <a:xfrm>
            <a:off x="304800" y="2997200"/>
            <a:ext cx="8370888" cy="3098800"/>
          </a:xfrm>
        </p:spPr>
        <p:txBody>
          <a:bodyPr/>
          <a:lstStyle/>
          <a:p>
            <a:pPr eaLnBrk="1" hangingPunct="1">
              <a:lnSpc>
                <a:spcPct val="90000"/>
              </a:lnSpc>
            </a:pPr>
            <a:r>
              <a:rPr lang="el-GR" altLang="el-GR" sz="2400" dirty="0" smtClean="0"/>
              <a:t>Συνέπειες της μη </a:t>
            </a:r>
            <a:r>
              <a:rPr lang="el-GR" altLang="el-GR" sz="2400" dirty="0" err="1" smtClean="0"/>
              <a:t>επιλυσιμότητας</a:t>
            </a:r>
            <a:r>
              <a:rPr lang="el-GR" altLang="el-GR" sz="2400" dirty="0" smtClean="0"/>
              <a:t> του προβλήματος του σταματήματος :</a:t>
            </a:r>
          </a:p>
          <a:p>
            <a:pPr lvl="1" eaLnBrk="1" hangingPunct="1">
              <a:lnSpc>
                <a:spcPct val="90000"/>
              </a:lnSpc>
            </a:pPr>
            <a:r>
              <a:rPr lang="el-GR" altLang="el-GR" sz="2000" dirty="0" smtClean="0"/>
              <a:t>Καμία περαιτέρω προσπάθεια αναζήτησης λύσης</a:t>
            </a:r>
          </a:p>
          <a:p>
            <a:pPr lvl="1" eaLnBrk="1" hangingPunct="1">
              <a:lnSpc>
                <a:spcPct val="90000"/>
              </a:lnSpc>
            </a:pPr>
            <a:r>
              <a:rPr lang="el-GR" altLang="el-GR" sz="2000" dirty="0" smtClean="0"/>
              <a:t>Μια μεγάλη κατηγορία άλλων προβλημάτων μπορούν να αποδειχθούν υπολογιστικά ισοδύναμα με το πρόβλημα του σταματήματος, άρα δεν επιλύονται.</a:t>
            </a:r>
            <a:endParaRPr lang="en-US" altLang="el-GR" sz="2000" dirty="0" smtClean="0"/>
          </a:p>
          <a:p>
            <a:pPr lvl="1" eaLnBrk="1" hangingPunct="1">
              <a:lnSpc>
                <a:spcPct val="90000"/>
              </a:lnSpc>
            </a:pPr>
            <a:r>
              <a:rPr lang="el-GR" altLang="el-GR" b="1" dirty="0" smtClean="0">
                <a:solidFill>
                  <a:srgbClr val="FF0000"/>
                </a:solidFill>
              </a:rPr>
              <a:t>Οι διαπιστώσεις αυτές (προβλήματα που </a:t>
            </a:r>
            <a:r>
              <a:rPr lang="el-GR" altLang="el-GR" b="1" u="sng" dirty="0" smtClean="0">
                <a:solidFill>
                  <a:srgbClr val="FF0000"/>
                </a:solidFill>
              </a:rPr>
              <a:t>δεν</a:t>
            </a:r>
            <a:r>
              <a:rPr lang="el-GR" altLang="el-GR" b="1" dirty="0" smtClean="0">
                <a:solidFill>
                  <a:srgbClr val="FF0000"/>
                </a:solidFill>
              </a:rPr>
              <a:t> έχουν αλγοριθμική λύση) έγιναν πριν κατασκευαστούν οι πρώτοι υπολογιστές!!!!!</a:t>
            </a:r>
            <a:endParaRPr lang="el-GR" altLang="el-GR" dirty="0" smtClean="0">
              <a:solidFill>
                <a:srgbClr val="FF0000"/>
              </a:solidFill>
            </a:endParaRPr>
          </a:p>
        </p:txBody>
      </p:sp>
      <p:pic>
        <p:nvPicPr>
          <p:cNvPr id="49158" name="Picture 4" descr="Tur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59563" y="333375"/>
            <a:ext cx="2101850" cy="2557463"/>
          </a:xfrm>
          <a:noFill/>
          <a:ln>
            <a:solidFill>
              <a:schemeClr val="tx1"/>
            </a:solidFill>
            <a:miter lim="800000"/>
            <a:headEnd/>
            <a:tailEnd/>
          </a:ln>
        </p:spPr>
      </p:pic>
      <p:sp>
        <p:nvSpPr>
          <p:cNvPr id="49159" name="Rectangle 8"/>
          <p:cNvSpPr>
            <a:spLocks noChangeArrowheads="1"/>
          </p:cNvSpPr>
          <p:nvPr/>
        </p:nvSpPr>
        <p:spPr bwMode="auto">
          <a:xfrm>
            <a:off x="468313" y="1268413"/>
            <a:ext cx="60483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l-GR" altLang="el-GR" sz="2800" b="1">
                <a:latin typeface="Arno Pro Caption" pitchFamily="18" charset="0"/>
              </a:rPr>
              <a:t>Ο </a:t>
            </a:r>
            <a:r>
              <a:rPr lang="en-US" altLang="el-GR" sz="2800" b="1">
                <a:latin typeface="Arno Pro Caption" pitchFamily="18" charset="0"/>
              </a:rPr>
              <a:t>Alan Turing </a:t>
            </a:r>
            <a:r>
              <a:rPr lang="el-GR" altLang="el-GR" sz="2800" b="1">
                <a:latin typeface="Arno Pro Caption" pitchFamily="18" charset="0"/>
              </a:rPr>
              <a:t>(1912-1954) το 1931 απέδειξε ότι μια τέτοια αλγοριθμική διαδικασία είναι αδύνατη.</a:t>
            </a:r>
          </a:p>
        </p:txBody>
      </p:sp>
    </p:spTree>
    <p:extLst>
      <p:ext uri="{BB962C8B-B14F-4D97-AF65-F5344CB8AC3E}">
        <p14:creationId xmlns:p14="http://schemas.microsoft.com/office/powerpoint/2010/main" val="4178628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altLang="el-GR" dirty="0"/>
              <a:t>Turing Test</a:t>
            </a:r>
          </a:p>
        </p:txBody>
      </p:sp>
      <p:sp>
        <p:nvSpPr>
          <p:cNvPr id="267267" name="Rectangle 3"/>
          <p:cNvSpPr>
            <a:spLocks noGrp="1" noChangeArrowheads="1"/>
          </p:cNvSpPr>
          <p:nvPr>
            <p:ph type="body" idx="1"/>
          </p:nvPr>
        </p:nvSpPr>
        <p:spPr/>
        <p:txBody>
          <a:bodyPr/>
          <a:lstStyle/>
          <a:p>
            <a:pPr>
              <a:lnSpc>
                <a:spcPct val="90000"/>
              </a:lnSpc>
            </a:pPr>
            <a:r>
              <a:rPr lang="en-US" altLang="el-GR" sz="2400" dirty="0"/>
              <a:t>The Turing test was formulated as a way to answer the question, “Can machines think?”</a:t>
            </a:r>
          </a:p>
          <a:p>
            <a:pPr>
              <a:lnSpc>
                <a:spcPct val="90000"/>
              </a:lnSpc>
            </a:pPr>
            <a:r>
              <a:rPr lang="en-US" altLang="el-GR" sz="2400" dirty="0"/>
              <a:t>The basic idea is that there is a sort of judge who converses with a computer and a person.  However, this is indirect.  The judge writes down questions and the computer and the person, who are hidden from the judge, return typewritten answers.  If the judge couldn’t consistently identify which set of answers were from the person, than the computer could “think”.</a:t>
            </a:r>
          </a:p>
          <a:p>
            <a:pPr>
              <a:lnSpc>
                <a:spcPct val="90000"/>
              </a:lnSpc>
            </a:pPr>
            <a:endParaRPr lang="en-US" altLang="el-GR" sz="2400" dirty="0"/>
          </a:p>
          <a:p>
            <a:pPr lvl="1">
              <a:lnSpc>
                <a:spcPct val="90000"/>
              </a:lnSpc>
            </a:pPr>
            <a:r>
              <a:rPr lang="en-US" altLang="el-GR" sz="2000" dirty="0"/>
              <a:t>Turing predicted that computers could pass this test with 30% of humans as the judge by the year 2000.</a:t>
            </a:r>
          </a:p>
        </p:txBody>
      </p:sp>
      <p:sp>
        <p:nvSpPr>
          <p:cNvPr id="2" name="Θέση αριθμού διαφάνειας 1"/>
          <p:cNvSpPr>
            <a:spLocks noGrp="1"/>
          </p:cNvSpPr>
          <p:nvPr>
            <p:ph type="sldNum" sz="quarter" idx="11"/>
          </p:nvPr>
        </p:nvSpPr>
        <p:spPr/>
        <p:txBody>
          <a:bodyPr/>
          <a:lstStyle/>
          <a:p>
            <a:pPr>
              <a:defRPr/>
            </a:pPr>
            <a:fld id="{E191D44F-1642-49A5-9BF4-E3DB2AC6629B}" type="slidenum">
              <a:rPr lang="el-GR" smtClean="0"/>
              <a:pPr>
                <a:defRPr/>
              </a:pPr>
              <a:t>75</a:t>
            </a:fld>
            <a:endParaRPr lang="el-GR" dirty="0"/>
          </a:p>
        </p:txBody>
      </p:sp>
    </p:spTree>
    <p:extLst>
      <p:ext uri="{BB962C8B-B14F-4D97-AF65-F5344CB8AC3E}">
        <p14:creationId xmlns:p14="http://schemas.microsoft.com/office/powerpoint/2010/main" val="8895609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nl-NL" b="1" dirty="0"/>
              <a:t>The Imitation Game</a:t>
            </a:r>
            <a:endParaRPr lang="el-GR" dirty="0"/>
          </a:p>
        </p:txBody>
      </p:sp>
      <p:sp>
        <p:nvSpPr>
          <p:cNvPr id="5" name="Θέση αριθμού διαφάνειας 4"/>
          <p:cNvSpPr>
            <a:spLocks noGrp="1"/>
          </p:cNvSpPr>
          <p:nvPr>
            <p:ph type="sldNum" sz="quarter" idx="11"/>
          </p:nvPr>
        </p:nvSpPr>
        <p:spPr/>
        <p:txBody>
          <a:bodyPr/>
          <a:lstStyle/>
          <a:p>
            <a:pPr>
              <a:defRPr/>
            </a:pPr>
            <a:fld id="{A6C11482-1BE6-4A11-9DEA-457B15EA41C5}" type="slidenum">
              <a:rPr lang="el-GR" smtClean="0"/>
              <a:pPr>
                <a:defRPr/>
              </a:pPr>
              <a:t>76</a:t>
            </a:fld>
            <a:endParaRPr lang="el-GR" dirty="0"/>
          </a:p>
        </p:txBody>
      </p:sp>
      <p:pic>
        <p:nvPicPr>
          <p:cNvPr id="6" name="Picture 22" descr="https://upload.wikimedia.org/wikipedia/en/5/5e/The_Imitation_Game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412875"/>
            <a:ext cx="62388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7086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533400" indent="-533400" eaLnBrk="1" hangingPunct="1"/>
            <a:r>
              <a:rPr lang="en-US" altLang="nl-NL" sz="3200" dirty="0"/>
              <a:t>F</a:t>
            </a:r>
            <a:r>
              <a:rPr lang="en-US" altLang="nl-NL" sz="3200" dirty="0" smtClean="0"/>
              <a:t>urther Viewing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508" y="1442265"/>
            <a:ext cx="2858283" cy="424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07" y="1441351"/>
            <a:ext cx="2325548" cy="424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7559" y="1442264"/>
            <a:ext cx="3010968" cy="4248000"/>
          </a:xfrm>
          <a:prstGeom prst="rect">
            <a:avLst/>
          </a:prstGeom>
        </p:spPr>
      </p:pic>
      <p:sp>
        <p:nvSpPr>
          <p:cNvPr id="9" name="Rectangle 3"/>
          <p:cNvSpPr txBox="1">
            <a:spLocks noChangeArrowheads="1"/>
          </p:cNvSpPr>
          <p:nvPr/>
        </p:nvSpPr>
        <p:spPr bwMode="auto">
          <a:xfrm>
            <a:off x="1002232" y="5805264"/>
            <a:ext cx="1190898"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gn="l" rtl="0" eaLnBrk="0" fontAlgn="base" hangingPunct="0">
              <a:spcBef>
                <a:spcPct val="20000"/>
              </a:spcBef>
              <a:spcAft>
                <a:spcPct val="0"/>
              </a:spcAft>
              <a:buChar char="•"/>
              <a:defRPr sz="2800">
                <a:solidFill>
                  <a:srgbClr val="001C3D"/>
                </a:solidFill>
                <a:latin typeface="+mn-lt"/>
                <a:ea typeface="+mn-ea"/>
                <a:cs typeface="+mn-cs"/>
              </a:defRPr>
            </a:lvl1pPr>
            <a:lvl2pPr marL="742950" indent="-285750" algn="l" rtl="0" eaLnBrk="0" fontAlgn="base" hangingPunct="0">
              <a:spcBef>
                <a:spcPct val="20000"/>
              </a:spcBef>
              <a:spcAft>
                <a:spcPct val="0"/>
              </a:spcAft>
              <a:buChar char="–"/>
              <a:defRPr sz="2400">
                <a:solidFill>
                  <a:srgbClr val="001C3D"/>
                </a:solidFill>
                <a:latin typeface="+mn-lt"/>
              </a:defRPr>
            </a:lvl2pPr>
            <a:lvl3pPr marL="1143000" indent="-228600" algn="l" rtl="0" eaLnBrk="0" fontAlgn="base" hangingPunct="0">
              <a:spcBef>
                <a:spcPct val="20000"/>
              </a:spcBef>
              <a:spcAft>
                <a:spcPct val="0"/>
              </a:spcAft>
              <a:buChar char="•"/>
              <a:defRPr sz="2000">
                <a:solidFill>
                  <a:srgbClr val="001C3D"/>
                </a:solidFill>
                <a:latin typeface="+mn-lt"/>
              </a:defRPr>
            </a:lvl3pPr>
            <a:lvl4pPr marL="1562100" indent="-228600" algn="l" rtl="0" eaLnBrk="0" fontAlgn="base" hangingPunct="0">
              <a:spcBef>
                <a:spcPct val="20000"/>
              </a:spcBef>
              <a:spcAft>
                <a:spcPct val="0"/>
              </a:spcAft>
              <a:buChar char="–"/>
              <a:defRPr>
                <a:solidFill>
                  <a:srgbClr val="001C3D"/>
                </a:solidFill>
                <a:latin typeface="+mn-lt"/>
              </a:defRPr>
            </a:lvl4pPr>
            <a:lvl5pPr marL="1981200" indent="-228600" algn="l" rtl="0" eaLnBrk="0" fontAlgn="base" hangingPunct="0">
              <a:spcBef>
                <a:spcPct val="20000"/>
              </a:spcBef>
              <a:spcAft>
                <a:spcPct val="0"/>
              </a:spcAft>
              <a:buChar char="»"/>
              <a:defRPr>
                <a:solidFill>
                  <a:srgbClr val="001C3D"/>
                </a:solidFill>
                <a:latin typeface="+mn-lt"/>
              </a:defRPr>
            </a:lvl5pPr>
            <a:lvl6pPr marL="2438400" indent="-228600" algn="l" rtl="0" fontAlgn="base">
              <a:spcBef>
                <a:spcPct val="20000"/>
              </a:spcBef>
              <a:spcAft>
                <a:spcPct val="0"/>
              </a:spcAft>
              <a:buChar char="»"/>
              <a:defRPr>
                <a:solidFill>
                  <a:srgbClr val="001C3D"/>
                </a:solidFill>
                <a:latin typeface="+mn-lt"/>
              </a:defRPr>
            </a:lvl6pPr>
            <a:lvl7pPr marL="2895600" indent="-228600" algn="l" rtl="0" fontAlgn="base">
              <a:spcBef>
                <a:spcPct val="20000"/>
              </a:spcBef>
              <a:spcAft>
                <a:spcPct val="0"/>
              </a:spcAft>
              <a:buChar char="»"/>
              <a:defRPr>
                <a:solidFill>
                  <a:srgbClr val="001C3D"/>
                </a:solidFill>
                <a:latin typeface="+mn-lt"/>
              </a:defRPr>
            </a:lvl7pPr>
            <a:lvl8pPr marL="3352800" indent="-228600" algn="l" rtl="0" fontAlgn="base">
              <a:spcBef>
                <a:spcPct val="20000"/>
              </a:spcBef>
              <a:spcAft>
                <a:spcPct val="0"/>
              </a:spcAft>
              <a:buChar char="»"/>
              <a:defRPr>
                <a:solidFill>
                  <a:srgbClr val="001C3D"/>
                </a:solidFill>
                <a:latin typeface="+mn-lt"/>
              </a:defRPr>
            </a:lvl8pPr>
            <a:lvl9pPr marL="3810000" indent="-228600" algn="l" rtl="0" fontAlgn="base">
              <a:spcBef>
                <a:spcPct val="20000"/>
              </a:spcBef>
              <a:spcAft>
                <a:spcPct val="0"/>
              </a:spcAft>
              <a:buChar char="»"/>
              <a:defRPr>
                <a:solidFill>
                  <a:srgbClr val="001C3D"/>
                </a:solidFill>
                <a:latin typeface="+mn-lt"/>
              </a:defRPr>
            </a:lvl9pPr>
          </a:lstStyle>
          <a:p>
            <a:pPr marL="0" indent="0" algn="ctr" eaLnBrk="1" hangingPunct="1">
              <a:buFontTx/>
              <a:buNone/>
              <a:defRPr/>
            </a:pPr>
            <a:r>
              <a:rPr lang="en-US" altLang="nl-NL" sz="2400" kern="0" dirty="0" smtClean="0">
                <a:solidFill>
                  <a:srgbClr val="FF6600"/>
                </a:solidFill>
                <a:latin typeface="Arno Pro Caption" pitchFamily="18" charset="0"/>
              </a:rPr>
              <a:t>1996</a:t>
            </a:r>
          </a:p>
          <a:p>
            <a:pPr marL="533400" indent="-533400" algn="ctr" eaLnBrk="1" hangingPunct="1">
              <a:buFontTx/>
              <a:buAutoNum type="arabicPeriod"/>
              <a:defRPr/>
            </a:pPr>
            <a:endParaRPr lang="en-US" altLang="nl-NL" sz="2400" kern="0" dirty="0" smtClean="0">
              <a:latin typeface="Arno Pro Caption" pitchFamily="18" charset="0"/>
            </a:endParaRPr>
          </a:p>
          <a:p>
            <a:pPr marL="533400" indent="-533400" algn="ctr" eaLnBrk="1" hangingPunct="1">
              <a:buFontTx/>
              <a:buAutoNum type="arabicPeriod"/>
              <a:defRPr/>
            </a:pPr>
            <a:endParaRPr lang="en-US" altLang="nl-NL" sz="2400" kern="0" dirty="0" smtClean="0">
              <a:latin typeface="Arno Pro Caption" pitchFamily="18" charset="0"/>
            </a:endParaRPr>
          </a:p>
        </p:txBody>
      </p:sp>
      <p:sp>
        <p:nvSpPr>
          <p:cNvPr id="10" name="Rectangle 3"/>
          <p:cNvSpPr txBox="1">
            <a:spLocks noChangeArrowheads="1"/>
          </p:cNvSpPr>
          <p:nvPr/>
        </p:nvSpPr>
        <p:spPr bwMode="auto">
          <a:xfrm>
            <a:off x="3707904" y="5805264"/>
            <a:ext cx="1190898"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gn="l" rtl="0" eaLnBrk="0" fontAlgn="base" hangingPunct="0">
              <a:spcBef>
                <a:spcPct val="20000"/>
              </a:spcBef>
              <a:spcAft>
                <a:spcPct val="0"/>
              </a:spcAft>
              <a:buChar char="•"/>
              <a:defRPr sz="2800">
                <a:solidFill>
                  <a:srgbClr val="001C3D"/>
                </a:solidFill>
                <a:latin typeface="+mn-lt"/>
                <a:ea typeface="+mn-ea"/>
                <a:cs typeface="+mn-cs"/>
              </a:defRPr>
            </a:lvl1pPr>
            <a:lvl2pPr marL="742950" indent="-285750" algn="l" rtl="0" eaLnBrk="0" fontAlgn="base" hangingPunct="0">
              <a:spcBef>
                <a:spcPct val="20000"/>
              </a:spcBef>
              <a:spcAft>
                <a:spcPct val="0"/>
              </a:spcAft>
              <a:buChar char="–"/>
              <a:defRPr sz="2400">
                <a:solidFill>
                  <a:srgbClr val="001C3D"/>
                </a:solidFill>
                <a:latin typeface="+mn-lt"/>
              </a:defRPr>
            </a:lvl2pPr>
            <a:lvl3pPr marL="1143000" indent="-228600" algn="l" rtl="0" eaLnBrk="0" fontAlgn="base" hangingPunct="0">
              <a:spcBef>
                <a:spcPct val="20000"/>
              </a:spcBef>
              <a:spcAft>
                <a:spcPct val="0"/>
              </a:spcAft>
              <a:buChar char="•"/>
              <a:defRPr sz="2000">
                <a:solidFill>
                  <a:srgbClr val="001C3D"/>
                </a:solidFill>
                <a:latin typeface="+mn-lt"/>
              </a:defRPr>
            </a:lvl3pPr>
            <a:lvl4pPr marL="1562100" indent="-228600" algn="l" rtl="0" eaLnBrk="0" fontAlgn="base" hangingPunct="0">
              <a:spcBef>
                <a:spcPct val="20000"/>
              </a:spcBef>
              <a:spcAft>
                <a:spcPct val="0"/>
              </a:spcAft>
              <a:buChar char="–"/>
              <a:defRPr>
                <a:solidFill>
                  <a:srgbClr val="001C3D"/>
                </a:solidFill>
                <a:latin typeface="+mn-lt"/>
              </a:defRPr>
            </a:lvl4pPr>
            <a:lvl5pPr marL="1981200" indent="-228600" algn="l" rtl="0" eaLnBrk="0" fontAlgn="base" hangingPunct="0">
              <a:spcBef>
                <a:spcPct val="20000"/>
              </a:spcBef>
              <a:spcAft>
                <a:spcPct val="0"/>
              </a:spcAft>
              <a:buChar char="»"/>
              <a:defRPr>
                <a:solidFill>
                  <a:srgbClr val="001C3D"/>
                </a:solidFill>
                <a:latin typeface="+mn-lt"/>
              </a:defRPr>
            </a:lvl5pPr>
            <a:lvl6pPr marL="2438400" indent="-228600" algn="l" rtl="0" fontAlgn="base">
              <a:spcBef>
                <a:spcPct val="20000"/>
              </a:spcBef>
              <a:spcAft>
                <a:spcPct val="0"/>
              </a:spcAft>
              <a:buChar char="»"/>
              <a:defRPr>
                <a:solidFill>
                  <a:srgbClr val="001C3D"/>
                </a:solidFill>
                <a:latin typeface="+mn-lt"/>
              </a:defRPr>
            </a:lvl6pPr>
            <a:lvl7pPr marL="2895600" indent="-228600" algn="l" rtl="0" fontAlgn="base">
              <a:spcBef>
                <a:spcPct val="20000"/>
              </a:spcBef>
              <a:spcAft>
                <a:spcPct val="0"/>
              </a:spcAft>
              <a:buChar char="»"/>
              <a:defRPr>
                <a:solidFill>
                  <a:srgbClr val="001C3D"/>
                </a:solidFill>
                <a:latin typeface="+mn-lt"/>
              </a:defRPr>
            </a:lvl7pPr>
            <a:lvl8pPr marL="3352800" indent="-228600" algn="l" rtl="0" fontAlgn="base">
              <a:spcBef>
                <a:spcPct val="20000"/>
              </a:spcBef>
              <a:spcAft>
                <a:spcPct val="0"/>
              </a:spcAft>
              <a:buChar char="»"/>
              <a:defRPr>
                <a:solidFill>
                  <a:srgbClr val="001C3D"/>
                </a:solidFill>
                <a:latin typeface="+mn-lt"/>
              </a:defRPr>
            </a:lvl8pPr>
            <a:lvl9pPr marL="3810000" indent="-228600" algn="l" rtl="0" fontAlgn="base">
              <a:spcBef>
                <a:spcPct val="20000"/>
              </a:spcBef>
              <a:spcAft>
                <a:spcPct val="0"/>
              </a:spcAft>
              <a:buChar char="»"/>
              <a:defRPr>
                <a:solidFill>
                  <a:srgbClr val="001C3D"/>
                </a:solidFill>
                <a:latin typeface="+mn-lt"/>
              </a:defRPr>
            </a:lvl9pPr>
          </a:lstStyle>
          <a:p>
            <a:pPr marL="0" indent="0" algn="ctr" eaLnBrk="1" hangingPunct="1">
              <a:buFontTx/>
              <a:buNone/>
              <a:defRPr/>
            </a:pPr>
            <a:r>
              <a:rPr lang="en-US" altLang="nl-NL" sz="2400" kern="0" dirty="0" smtClean="0">
                <a:solidFill>
                  <a:srgbClr val="FF6600"/>
                </a:solidFill>
                <a:latin typeface="Arno Pro Caption" pitchFamily="18" charset="0"/>
              </a:rPr>
              <a:t>2001</a:t>
            </a:r>
          </a:p>
          <a:p>
            <a:pPr marL="533400" indent="-533400" algn="ctr" eaLnBrk="1" hangingPunct="1">
              <a:buFontTx/>
              <a:buAutoNum type="arabicPeriod"/>
              <a:defRPr/>
            </a:pPr>
            <a:endParaRPr lang="en-US" altLang="nl-NL" sz="2400" kern="0" dirty="0" smtClean="0">
              <a:latin typeface="Arno Pro Caption" pitchFamily="18" charset="0"/>
            </a:endParaRPr>
          </a:p>
          <a:p>
            <a:pPr marL="533400" indent="-533400" algn="ctr" eaLnBrk="1" hangingPunct="1">
              <a:buFontTx/>
              <a:buAutoNum type="arabicPeriod"/>
              <a:defRPr/>
            </a:pPr>
            <a:endParaRPr lang="en-US" altLang="nl-NL" sz="2400" kern="0" dirty="0" smtClean="0">
              <a:latin typeface="Arno Pro Caption" pitchFamily="18" charset="0"/>
            </a:endParaRPr>
          </a:p>
        </p:txBody>
      </p:sp>
      <p:sp>
        <p:nvSpPr>
          <p:cNvPr id="11" name="Rectangle 3"/>
          <p:cNvSpPr txBox="1">
            <a:spLocks noChangeArrowheads="1"/>
          </p:cNvSpPr>
          <p:nvPr/>
        </p:nvSpPr>
        <p:spPr bwMode="auto">
          <a:xfrm>
            <a:off x="6732240" y="5805264"/>
            <a:ext cx="1190898"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gn="l" rtl="0" eaLnBrk="0" fontAlgn="base" hangingPunct="0">
              <a:spcBef>
                <a:spcPct val="20000"/>
              </a:spcBef>
              <a:spcAft>
                <a:spcPct val="0"/>
              </a:spcAft>
              <a:buChar char="•"/>
              <a:defRPr sz="2800">
                <a:solidFill>
                  <a:srgbClr val="001C3D"/>
                </a:solidFill>
                <a:latin typeface="+mn-lt"/>
                <a:ea typeface="+mn-ea"/>
                <a:cs typeface="+mn-cs"/>
              </a:defRPr>
            </a:lvl1pPr>
            <a:lvl2pPr marL="742950" indent="-285750" algn="l" rtl="0" eaLnBrk="0" fontAlgn="base" hangingPunct="0">
              <a:spcBef>
                <a:spcPct val="20000"/>
              </a:spcBef>
              <a:spcAft>
                <a:spcPct val="0"/>
              </a:spcAft>
              <a:buChar char="–"/>
              <a:defRPr sz="2400">
                <a:solidFill>
                  <a:srgbClr val="001C3D"/>
                </a:solidFill>
                <a:latin typeface="+mn-lt"/>
              </a:defRPr>
            </a:lvl2pPr>
            <a:lvl3pPr marL="1143000" indent="-228600" algn="l" rtl="0" eaLnBrk="0" fontAlgn="base" hangingPunct="0">
              <a:spcBef>
                <a:spcPct val="20000"/>
              </a:spcBef>
              <a:spcAft>
                <a:spcPct val="0"/>
              </a:spcAft>
              <a:buChar char="•"/>
              <a:defRPr sz="2000">
                <a:solidFill>
                  <a:srgbClr val="001C3D"/>
                </a:solidFill>
                <a:latin typeface="+mn-lt"/>
              </a:defRPr>
            </a:lvl3pPr>
            <a:lvl4pPr marL="1562100" indent="-228600" algn="l" rtl="0" eaLnBrk="0" fontAlgn="base" hangingPunct="0">
              <a:spcBef>
                <a:spcPct val="20000"/>
              </a:spcBef>
              <a:spcAft>
                <a:spcPct val="0"/>
              </a:spcAft>
              <a:buChar char="–"/>
              <a:defRPr>
                <a:solidFill>
                  <a:srgbClr val="001C3D"/>
                </a:solidFill>
                <a:latin typeface="+mn-lt"/>
              </a:defRPr>
            </a:lvl4pPr>
            <a:lvl5pPr marL="1981200" indent="-228600" algn="l" rtl="0" eaLnBrk="0" fontAlgn="base" hangingPunct="0">
              <a:spcBef>
                <a:spcPct val="20000"/>
              </a:spcBef>
              <a:spcAft>
                <a:spcPct val="0"/>
              </a:spcAft>
              <a:buChar char="»"/>
              <a:defRPr>
                <a:solidFill>
                  <a:srgbClr val="001C3D"/>
                </a:solidFill>
                <a:latin typeface="+mn-lt"/>
              </a:defRPr>
            </a:lvl5pPr>
            <a:lvl6pPr marL="2438400" indent="-228600" algn="l" rtl="0" fontAlgn="base">
              <a:spcBef>
                <a:spcPct val="20000"/>
              </a:spcBef>
              <a:spcAft>
                <a:spcPct val="0"/>
              </a:spcAft>
              <a:buChar char="»"/>
              <a:defRPr>
                <a:solidFill>
                  <a:srgbClr val="001C3D"/>
                </a:solidFill>
                <a:latin typeface="+mn-lt"/>
              </a:defRPr>
            </a:lvl6pPr>
            <a:lvl7pPr marL="2895600" indent="-228600" algn="l" rtl="0" fontAlgn="base">
              <a:spcBef>
                <a:spcPct val="20000"/>
              </a:spcBef>
              <a:spcAft>
                <a:spcPct val="0"/>
              </a:spcAft>
              <a:buChar char="»"/>
              <a:defRPr>
                <a:solidFill>
                  <a:srgbClr val="001C3D"/>
                </a:solidFill>
                <a:latin typeface="+mn-lt"/>
              </a:defRPr>
            </a:lvl7pPr>
            <a:lvl8pPr marL="3352800" indent="-228600" algn="l" rtl="0" fontAlgn="base">
              <a:spcBef>
                <a:spcPct val="20000"/>
              </a:spcBef>
              <a:spcAft>
                <a:spcPct val="0"/>
              </a:spcAft>
              <a:buChar char="»"/>
              <a:defRPr>
                <a:solidFill>
                  <a:srgbClr val="001C3D"/>
                </a:solidFill>
                <a:latin typeface="+mn-lt"/>
              </a:defRPr>
            </a:lvl8pPr>
            <a:lvl9pPr marL="3810000" indent="-228600" algn="l" rtl="0" fontAlgn="base">
              <a:spcBef>
                <a:spcPct val="20000"/>
              </a:spcBef>
              <a:spcAft>
                <a:spcPct val="0"/>
              </a:spcAft>
              <a:buChar char="»"/>
              <a:defRPr>
                <a:solidFill>
                  <a:srgbClr val="001C3D"/>
                </a:solidFill>
                <a:latin typeface="+mn-lt"/>
              </a:defRPr>
            </a:lvl9pPr>
          </a:lstStyle>
          <a:p>
            <a:pPr marL="0" indent="0" algn="ctr" eaLnBrk="1" hangingPunct="1">
              <a:buFontTx/>
              <a:buNone/>
              <a:defRPr/>
            </a:pPr>
            <a:r>
              <a:rPr lang="en-US" altLang="nl-NL" sz="2400" kern="0" dirty="0" smtClean="0">
                <a:solidFill>
                  <a:srgbClr val="FF6600"/>
                </a:solidFill>
                <a:latin typeface="Arno Pro Caption" pitchFamily="18" charset="0"/>
              </a:rPr>
              <a:t>2011</a:t>
            </a:r>
          </a:p>
          <a:p>
            <a:pPr marL="533400" indent="-533400" algn="ctr" eaLnBrk="1" hangingPunct="1">
              <a:buFontTx/>
              <a:buAutoNum type="arabicPeriod"/>
              <a:defRPr/>
            </a:pPr>
            <a:endParaRPr lang="en-US" altLang="nl-NL" sz="2400" kern="0" dirty="0" smtClean="0">
              <a:latin typeface="Arno Pro Caption" pitchFamily="18" charset="0"/>
            </a:endParaRPr>
          </a:p>
          <a:p>
            <a:pPr marL="533400" indent="-533400" algn="ctr" eaLnBrk="1" hangingPunct="1">
              <a:buFontTx/>
              <a:buAutoNum type="arabicPeriod"/>
              <a:defRPr/>
            </a:pPr>
            <a:endParaRPr lang="en-US" altLang="nl-NL" sz="2400" kern="0" dirty="0" smtClean="0">
              <a:latin typeface="Arno Pro Caption" pitchFamily="18" charset="0"/>
            </a:endParaRPr>
          </a:p>
        </p:txBody>
      </p:sp>
      <p:sp>
        <p:nvSpPr>
          <p:cNvPr id="5" name="Θέση αριθμού διαφάνειας 4"/>
          <p:cNvSpPr>
            <a:spLocks noGrp="1"/>
          </p:cNvSpPr>
          <p:nvPr>
            <p:ph type="sldNum" sz="quarter" idx="10"/>
          </p:nvPr>
        </p:nvSpPr>
        <p:spPr/>
        <p:txBody>
          <a:bodyPr/>
          <a:lstStyle/>
          <a:p>
            <a:pPr>
              <a:defRPr/>
            </a:pPr>
            <a:fld id="{040FE971-55F2-49B1-BF0D-591C70A1C146}" type="slidenum">
              <a:rPr lang="en-US" smtClean="0"/>
              <a:pPr>
                <a:defRPr/>
              </a:pPr>
              <a:t>77</a:t>
            </a:fld>
            <a:endParaRPr lang="en-US" dirty="0"/>
          </a:p>
        </p:txBody>
      </p:sp>
    </p:spTree>
    <p:extLst>
      <p:ext uri="{BB962C8B-B14F-4D97-AF65-F5344CB8AC3E}">
        <p14:creationId xmlns:p14="http://schemas.microsoft.com/office/powerpoint/2010/main" val="9011945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0"/>
          </p:nvPr>
        </p:nvSpPr>
        <p:spPr/>
        <p:txBody>
          <a:bodyPr/>
          <a:lstStyle/>
          <a:p>
            <a:pPr>
              <a:defRPr/>
            </a:pPr>
            <a:fld id="{040FE971-55F2-49B1-BF0D-591C70A1C146}" type="slidenum">
              <a:rPr lang="en-US" smtClean="0"/>
              <a:pPr>
                <a:defRPr/>
              </a:pPr>
              <a:t>78</a:t>
            </a:fld>
            <a:endParaRPr lang="en-US" dirty="0"/>
          </a:p>
        </p:txBody>
      </p:sp>
      <p:pic>
        <p:nvPicPr>
          <p:cNvPr id="134146" name="Picture 2" descr="Αποτέλεσμα εικόν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404663"/>
            <a:ext cx="3149351" cy="4824537"/>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4436888" y="2348880"/>
            <a:ext cx="4572000" cy="3785652"/>
          </a:xfrm>
          <a:prstGeom prst="rect">
            <a:avLst/>
          </a:prstGeom>
        </p:spPr>
        <p:txBody>
          <a:bodyPr>
            <a:spAutoFit/>
          </a:bodyPr>
          <a:lstStyle/>
          <a:p>
            <a:r>
              <a:rPr lang="en-US" dirty="0">
                <a:latin typeface="Arno Pro Caption" pitchFamily="18" charset="0"/>
              </a:rPr>
              <a:t>Christos H. Papadimitriou is C. Lester Hogan Professor of Computer Science at the University of California, Berkeley and a member of the National Academy of Engineering and the American Academy of Arts and Sciences. He is the author of many books on computational theory</a:t>
            </a:r>
            <a:r>
              <a:rPr lang="en-US" dirty="0" smtClean="0">
                <a:latin typeface="Arno Pro Caption" pitchFamily="18" charset="0"/>
              </a:rPr>
              <a:t>.</a:t>
            </a:r>
            <a:r>
              <a:rPr lang="el-GR" dirty="0" smtClean="0">
                <a:latin typeface="Arno Pro Caption" pitchFamily="18" charset="0"/>
              </a:rPr>
              <a:t> </a:t>
            </a:r>
            <a:r>
              <a:rPr lang="en-US" dirty="0" smtClean="0">
                <a:latin typeface="Arno Pro Caption" pitchFamily="18" charset="0"/>
              </a:rPr>
              <a:t>He also received Knuth prize in 2002.</a:t>
            </a:r>
            <a:endParaRPr lang="el-GR" dirty="0">
              <a:latin typeface="Arno Pro Caption" pitchFamily="18" charset="0"/>
            </a:endParaRPr>
          </a:p>
        </p:txBody>
      </p:sp>
      <p:pic>
        <p:nvPicPr>
          <p:cNvPr id="134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61524"/>
            <a:ext cx="151216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4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258" y="357509"/>
            <a:ext cx="1611142" cy="20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8176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n-US" altLang="nl-NL" b="1" dirty="0"/>
              <a:t>The Imitation </a:t>
            </a:r>
            <a:r>
              <a:rPr lang="en-US" altLang="nl-NL" b="1" dirty="0" smtClean="0"/>
              <a:t>Game</a:t>
            </a:r>
            <a:endParaRPr lang="el-GR" b="1" dirty="0"/>
          </a:p>
        </p:txBody>
      </p:sp>
      <p:sp>
        <p:nvSpPr>
          <p:cNvPr id="5" name="Θέση αριθμού διαφάνειας 4"/>
          <p:cNvSpPr>
            <a:spLocks noGrp="1"/>
          </p:cNvSpPr>
          <p:nvPr>
            <p:ph type="sldNum" sz="quarter" idx="11"/>
          </p:nvPr>
        </p:nvSpPr>
        <p:spPr/>
        <p:txBody>
          <a:bodyPr/>
          <a:lstStyle/>
          <a:p>
            <a:pPr>
              <a:defRPr/>
            </a:pPr>
            <a:fld id="{A6C11482-1BE6-4A11-9DEA-457B15EA41C5}" type="slidenum">
              <a:rPr lang="el-GR" smtClean="0"/>
              <a:pPr>
                <a:defRPr/>
              </a:pPr>
              <a:t>79</a:t>
            </a:fld>
            <a:endParaRPr lang="el-GR" dirty="0"/>
          </a:p>
        </p:txBody>
      </p:sp>
      <p:pic>
        <p:nvPicPr>
          <p:cNvPr id="8" name="Picture 2" descr="http://www.seosmarty.com/wp-content/uploads/2009/05/captc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08720"/>
            <a:ext cx="3888432" cy="5093847"/>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827584" y="1340768"/>
            <a:ext cx="1704313" cy="461665"/>
          </a:xfrm>
          <a:prstGeom prst="rect">
            <a:avLst/>
          </a:prstGeom>
        </p:spPr>
        <p:txBody>
          <a:bodyPr wrap="none">
            <a:spAutoFit/>
          </a:bodyPr>
          <a:lstStyle/>
          <a:p>
            <a:r>
              <a:rPr lang="en-US" altLang="nl-NL" b="1" dirty="0">
                <a:solidFill>
                  <a:srgbClr val="FF6600"/>
                </a:solidFill>
                <a:latin typeface="Arno Pro Caption" pitchFamily="18" charset="0"/>
              </a:rPr>
              <a:t>CAPTCHA</a:t>
            </a:r>
            <a:endParaRPr lang="el-GR" b="1" dirty="0">
              <a:latin typeface="Arno Pro Caption" pitchFamily="18" charset="0"/>
            </a:endParaRPr>
          </a:p>
        </p:txBody>
      </p:sp>
      <p:sp>
        <p:nvSpPr>
          <p:cNvPr id="10" name="Rectangle 2"/>
          <p:cNvSpPr txBox="1">
            <a:spLocks noChangeArrowheads="1"/>
          </p:cNvSpPr>
          <p:nvPr/>
        </p:nvSpPr>
        <p:spPr bwMode="auto">
          <a:xfrm>
            <a:off x="395536" y="2095909"/>
            <a:ext cx="3672408" cy="29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rgbClr val="001C3D"/>
                </a:solidFill>
                <a:latin typeface="+mj-lt"/>
                <a:ea typeface="+mj-ea"/>
                <a:cs typeface="+mj-cs"/>
              </a:defRPr>
            </a:lvl1pPr>
            <a:lvl2pPr algn="l" rtl="0" eaLnBrk="0" fontAlgn="base" hangingPunct="0">
              <a:spcBef>
                <a:spcPct val="0"/>
              </a:spcBef>
              <a:spcAft>
                <a:spcPct val="0"/>
              </a:spcAft>
              <a:defRPr sz="3000" b="1">
                <a:solidFill>
                  <a:srgbClr val="001C3D"/>
                </a:solidFill>
                <a:latin typeface="Verdana" pitchFamily="34" charset="0"/>
              </a:defRPr>
            </a:lvl2pPr>
            <a:lvl3pPr algn="l" rtl="0" eaLnBrk="0" fontAlgn="base" hangingPunct="0">
              <a:spcBef>
                <a:spcPct val="0"/>
              </a:spcBef>
              <a:spcAft>
                <a:spcPct val="0"/>
              </a:spcAft>
              <a:defRPr sz="3000" b="1">
                <a:solidFill>
                  <a:srgbClr val="001C3D"/>
                </a:solidFill>
                <a:latin typeface="Verdana" pitchFamily="34" charset="0"/>
              </a:defRPr>
            </a:lvl3pPr>
            <a:lvl4pPr algn="l" rtl="0" eaLnBrk="0" fontAlgn="base" hangingPunct="0">
              <a:spcBef>
                <a:spcPct val="0"/>
              </a:spcBef>
              <a:spcAft>
                <a:spcPct val="0"/>
              </a:spcAft>
              <a:defRPr sz="3000" b="1">
                <a:solidFill>
                  <a:srgbClr val="001C3D"/>
                </a:solidFill>
                <a:latin typeface="Verdana" pitchFamily="34" charset="0"/>
              </a:defRPr>
            </a:lvl4pPr>
            <a:lvl5pPr algn="l" rtl="0" eaLnBrk="0" fontAlgn="base" hangingPunct="0">
              <a:spcBef>
                <a:spcPct val="0"/>
              </a:spcBef>
              <a:spcAft>
                <a:spcPct val="0"/>
              </a:spcAft>
              <a:defRPr sz="3000" b="1">
                <a:solidFill>
                  <a:srgbClr val="001C3D"/>
                </a:solidFill>
                <a:latin typeface="Verdana" pitchFamily="34" charset="0"/>
              </a:defRPr>
            </a:lvl5pPr>
            <a:lvl6pPr marL="457200" algn="l" rtl="0" fontAlgn="base">
              <a:spcBef>
                <a:spcPct val="0"/>
              </a:spcBef>
              <a:spcAft>
                <a:spcPct val="0"/>
              </a:spcAft>
              <a:defRPr sz="3000" b="1">
                <a:solidFill>
                  <a:srgbClr val="001C3D"/>
                </a:solidFill>
                <a:latin typeface="Verdana" pitchFamily="34" charset="0"/>
              </a:defRPr>
            </a:lvl6pPr>
            <a:lvl7pPr marL="914400" algn="l" rtl="0" fontAlgn="base">
              <a:spcBef>
                <a:spcPct val="0"/>
              </a:spcBef>
              <a:spcAft>
                <a:spcPct val="0"/>
              </a:spcAft>
              <a:defRPr sz="3000" b="1">
                <a:solidFill>
                  <a:srgbClr val="001C3D"/>
                </a:solidFill>
                <a:latin typeface="Verdana" pitchFamily="34" charset="0"/>
              </a:defRPr>
            </a:lvl7pPr>
            <a:lvl8pPr marL="1371600" algn="l" rtl="0" fontAlgn="base">
              <a:spcBef>
                <a:spcPct val="0"/>
              </a:spcBef>
              <a:spcAft>
                <a:spcPct val="0"/>
              </a:spcAft>
              <a:defRPr sz="3000" b="1">
                <a:solidFill>
                  <a:srgbClr val="001C3D"/>
                </a:solidFill>
                <a:latin typeface="Verdana" pitchFamily="34" charset="0"/>
              </a:defRPr>
            </a:lvl8pPr>
            <a:lvl9pPr marL="1828800" algn="l" rtl="0" fontAlgn="base">
              <a:spcBef>
                <a:spcPct val="0"/>
              </a:spcBef>
              <a:spcAft>
                <a:spcPct val="0"/>
              </a:spcAft>
              <a:defRPr sz="3000" b="1">
                <a:solidFill>
                  <a:srgbClr val="001C3D"/>
                </a:solidFill>
                <a:latin typeface="Verdana" pitchFamily="34" charset="0"/>
              </a:defRPr>
            </a:lvl9pPr>
          </a:lstStyle>
          <a:p>
            <a:pPr marL="533400" indent="-533400" eaLnBrk="1" hangingPunct="1"/>
            <a:r>
              <a:rPr lang="el-GR" altLang="nl-NL" sz="2800" kern="0" dirty="0" smtClean="0">
                <a:solidFill>
                  <a:srgbClr val="FF6600"/>
                </a:solidFill>
                <a:latin typeface="Arno Pro Caption" pitchFamily="18" charset="0"/>
              </a:rPr>
              <a:t>	</a:t>
            </a:r>
            <a:r>
              <a:rPr lang="en-US" altLang="nl-NL" sz="2800" kern="0" dirty="0" smtClean="0">
                <a:solidFill>
                  <a:srgbClr val="FF6600"/>
                </a:solidFill>
                <a:latin typeface="Arno Pro Caption" pitchFamily="18" charset="0"/>
              </a:rPr>
              <a:t>C</a:t>
            </a:r>
            <a:r>
              <a:rPr lang="en-US" altLang="nl-NL" sz="2800" kern="0" dirty="0" smtClean="0">
                <a:latin typeface="Arno Pro Caption" pitchFamily="18" charset="0"/>
              </a:rPr>
              <a:t>ompletely </a:t>
            </a:r>
            <a:r>
              <a:rPr lang="en-US" altLang="nl-NL" sz="2800" kern="0" dirty="0" smtClean="0">
                <a:solidFill>
                  <a:srgbClr val="FF6600"/>
                </a:solidFill>
                <a:latin typeface="Arno Pro Caption" pitchFamily="18" charset="0"/>
              </a:rPr>
              <a:t>A</a:t>
            </a:r>
            <a:r>
              <a:rPr lang="en-US" altLang="nl-NL" sz="2800" kern="0" dirty="0" smtClean="0">
                <a:latin typeface="Arno Pro Caption" pitchFamily="18" charset="0"/>
              </a:rPr>
              <a:t>utomated</a:t>
            </a:r>
            <a:r>
              <a:rPr lang="el-GR" altLang="nl-NL" sz="2800" kern="0" dirty="0" smtClean="0">
                <a:latin typeface="Arno Pro Caption" pitchFamily="18" charset="0"/>
              </a:rPr>
              <a:t> </a:t>
            </a:r>
          </a:p>
          <a:p>
            <a:pPr marL="533400" indent="-533400" eaLnBrk="1" hangingPunct="1"/>
            <a:r>
              <a:rPr lang="el-GR" altLang="nl-NL" sz="2800" kern="0" dirty="0">
                <a:solidFill>
                  <a:srgbClr val="FF6600"/>
                </a:solidFill>
                <a:latin typeface="Arno Pro Caption" pitchFamily="18" charset="0"/>
              </a:rPr>
              <a:t>	</a:t>
            </a:r>
            <a:r>
              <a:rPr lang="en-US" altLang="nl-NL" sz="2800" kern="0" dirty="0" smtClean="0">
                <a:solidFill>
                  <a:srgbClr val="FF6600"/>
                </a:solidFill>
                <a:latin typeface="Arno Pro Caption" pitchFamily="18" charset="0"/>
              </a:rPr>
              <a:t>P</a:t>
            </a:r>
            <a:r>
              <a:rPr lang="en-US" altLang="nl-NL" sz="2800" kern="0" dirty="0" smtClean="0">
                <a:latin typeface="Arno Pro Caption" pitchFamily="18" charset="0"/>
              </a:rPr>
              <a:t>ublic </a:t>
            </a:r>
            <a:endParaRPr lang="el-GR" altLang="nl-NL" sz="2800" kern="0" dirty="0" smtClean="0">
              <a:latin typeface="Arno Pro Caption" pitchFamily="18" charset="0"/>
            </a:endParaRPr>
          </a:p>
          <a:p>
            <a:pPr marL="533400" indent="-533400" eaLnBrk="1" hangingPunct="1"/>
            <a:r>
              <a:rPr lang="el-GR" altLang="nl-NL" sz="2800" kern="0" dirty="0">
                <a:solidFill>
                  <a:srgbClr val="FF6600"/>
                </a:solidFill>
                <a:latin typeface="Arno Pro Caption" pitchFamily="18" charset="0"/>
              </a:rPr>
              <a:t>	</a:t>
            </a:r>
            <a:r>
              <a:rPr lang="en-US" altLang="nl-NL" sz="2800" kern="0" dirty="0" smtClean="0">
                <a:solidFill>
                  <a:srgbClr val="FF6600"/>
                </a:solidFill>
                <a:latin typeface="Arno Pro Caption" pitchFamily="18" charset="0"/>
              </a:rPr>
              <a:t>T</a:t>
            </a:r>
            <a:r>
              <a:rPr lang="en-US" altLang="nl-NL" sz="2800" kern="0" dirty="0" smtClean="0">
                <a:latin typeface="Arno Pro Caption" pitchFamily="18" charset="0"/>
              </a:rPr>
              <a:t>uring test</a:t>
            </a:r>
            <a:r>
              <a:rPr lang="el-GR" altLang="nl-NL" sz="2800" kern="0" dirty="0" smtClean="0">
                <a:latin typeface="Arno Pro Caption" pitchFamily="18" charset="0"/>
              </a:rPr>
              <a:t> </a:t>
            </a:r>
            <a:r>
              <a:rPr lang="en-US" altLang="nl-NL" sz="2800" kern="0" dirty="0" smtClean="0">
                <a:latin typeface="Arno Pro Caption" pitchFamily="18" charset="0"/>
              </a:rPr>
              <a:t>to tell </a:t>
            </a:r>
            <a:r>
              <a:rPr lang="en-US" altLang="nl-NL" sz="2800" kern="0" dirty="0" smtClean="0">
                <a:solidFill>
                  <a:srgbClr val="FF6600"/>
                </a:solidFill>
                <a:latin typeface="Arno Pro Caption" pitchFamily="18" charset="0"/>
              </a:rPr>
              <a:t>C</a:t>
            </a:r>
            <a:r>
              <a:rPr lang="en-US" altLang="nl-NL" sz="2800" kern="0" dirty="0" smtClean="0">
                <a:latin typeface="Arno Pro Caption" pitchFamily="18" charset="0"/>
              </a:rPr>
              <a:t>omputers and </a:t>
            </a:r>
            <a:r>
              <a:rPr lang="en-US" altLang="nl-NL" sz="2800" kern="0" dirty="0" smtClean="0">
                <a:solidFill>
                  <a:srgbClr val="FF6600"/>
                </a:solidFill>
                <a:latin typeface="Arno Pro Caption" pitchFamily="18" charset="0"/>
              </a:rPr>
              <a:t>H</a:t>
            </a:r>
            <a:r>
              <a:rPr lang="en-US" altLang="nl-NL" sz="2800" kern="0" dirty="0" smtClean="0">
                <a:latin typeface="Arno Pro Caption" pitchFamily="18" charset="0"/>
              </a:rPr>
              <a:t>umans </a:t>
            </a:r>
            <a:endParaRPr lang="el-GR" altLang="nl-NL" sz="2800" kern="0" dirty="0" smtClean="0">
              <a:latin typeface="Arno Pro Caption" pitchFamily="18" charset="0"/>
            </a:endParaRPr>
          </a:p>
          <a:p>
            <a:pPr marL="533400" indent="-533400" eaLnBrk="1" hangingPunct="1"/>
            <a:r>
              <a:rPr lang="el-GR" altLang="nl-NL" sz="2800" kern="0" dirty="0">
                <a:solidFill>
                  <a:srgbClr val="FF6600"/>
                </a:solidFill>
                <a:latin typeface="Arno Pro Caption" pitchFamily="18" charset="0"/>
              </a:rPr>
              <a:t>	</a:t>
            </a:r>
            <a:r>
              <a:rPr lang="en-US" altLang="nl-NL" sz="2800" kern="0" dirty="0" smtClean="0">
                <a:solidFill>
                  <a:srgbClr val="FF6600"/>
                </a:solidFill>
                <a:latin typeface="Arno Pro Caption" pitchFamily="18" charset="0"/>
              </a:rPr>
              <a:t>A</a:t>
            </a:r>
            <a:r>
              <a:rPr lang="en-US" altLang="nl-NL" sz="2800" kern="0" dirty="0" smtClean="0">
                <a:latin typeface="Arno Pro Caption" pitchFamily="18" charset="0"/>
              </a:rPr>
              <a:t>part</a:t>
            </a:r>
          </a:p>
        </p:txBody>
      </p:sp>
    </p:spTree>
    <p:extLst>
      <p:ext uri="{BB962C8B-B14F-4D97-AF65-F5344CB8AC3E}">
        <p14:creationId xmlns:p14="http://schemas.microsoft.com/office/powerpoint/2010/main" val="203864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r>
              <a:rPr lang="en-US" altLang="el-GR" smtClean="0"/>
              <a:t>Importance of Discrete Mathematics</a:t>
            </a:r>
            <a:endParaRPr lang="el-GR" altLang="el-GR" smtClean="0"/>
          </a:p>
        </p:txBody>
      </p:sp>
      <p:sp>
        <p:nvSpPr>
          <p:cNvPr id="15363" name="2 - Θέση περιεχομένου"/>
          <p:cNvSpPr>
            <a:spLocks noGrp="1"/>
          </p:cNvSpPr>
          <p:nvPr>
            <p:ph idx="1"/>
          </p:nvPr>
        </p:nvSpPr>
        <p:spPr/>
        <p:txBody>
          <a:bodyPr/>
          <a:lstStyle/>
          <a:p>
            <a:r>
              <a:rPr lang="en-US" altLang="el-GR" smtClean="0"/>
              <a:t>Information is stored and manipulated by computers in a discrete fashion</a:t>
            </a:r>
          </a:p>
          <a:p>
            <a:r>
              <a:rPr lang="en-US" altLang="el-GR" smtClean="0"/>
              <a:t>Applications in many different areas</a:t>
            </a:r>
          </a:p>
          <a:p>
            <a:r>
              <a:rPr lang="en-US" altLang="el-GR" smtClean="0"/>
              <a:t>Discrete mathematics is a gateway to more advanced courses</a:t>
            </a:r>
          </a:p>
          <a:p>
            <a:r>
              <a:rPr lang="en-US" altLang="el-GR" smtClean="0"/>
              <a:t>Develops mathematical reasoning skills</a:t>
            </a:r>
          </a:p>
          <a:p>
            <a:r>
              <a:rPr lang="en-US" altLang="el-GR" smtClean="0"/>
              <a:t>Emphasizes the new role of mathematics</a:t>
            </a:r>
            <a:endParaRPr lang="el-GR" altLang="el-GR" smtClean="0"/>
          </a:p>
        </p:txBody>
      </p:sp>
      <p:sp>
        <p:nvSpPr>
          <p:cNvPr id="1536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448AB2-E8EC-4073-9380-AFFEE17E44B1}" type="slidenum">
              <a:rPr lang="el-GR" altLang="el-GR" sz="1400" smtClean="0">
                <a:solidFill>
                  <a:srgbClr val="3366CC"/>
                </a:solidFill>
                <a:latin typeface="Arno Pro Caption" pitchFamily="18" charset="0"/>
              </a:rPr>
              <a:pPr eaLnBrk="1" hangingPunct="1"/>
              <a:t>8</a:t>
            </a:fld>
            <a:endParaRPr lang="el-GR" altLang="el-GR" sz="1400" smtClean="0">
              <a:solidFill>
                <a:srgbClr val="3366CC"/>
              </a:solidFill>
              <a:latin typeface="Arno Pro Caption" pitchFamily="18" charset="0"/>
            </a:endParaRPr>
          </a:p>
        </p:txBody>
      </p:sp>
    </p:spTree>
    <p:extLst>
      <p:ext uri="{BB962C8B-B14F-4D97-AF65-F5344CB8AC3E}">
        <p14:creationId xmlns:p14="http://schemas.microsoft.com/office/powerpoint/2010/main" val="15353125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71104E-C7F2-4D30-B346-A75CA0BECBA0}" type="slidenum">
              <a:rPr lang="el-GR" altLang="el-GR" sz="1400" smtClean="0">
                <a:solidFill>
                  <a:srgbClr val="3366CC"/>
                </a:solidFill>
                <a:latin typeface="Arno Pro Caption" pitchFamily="18" charset="0"/>
              </a:rPr>
              <a:pPr eaLnBrk="1" hangingPunct="1"/>
              <a:t>80</a:t>
            </a:fld>
            <a:endParaRPr lang="el-GR" altLang="el-GR" sz="1400" smtClean="0">
              <a:solidFill>
                <a:srgbClr val="3366CC"/>
              </a:solidFill>
              <a:latin typeface="Arno Pro Caption" pitchFamily="18" charset="0"/>
            </a:endParaRPr>
          </a:p>
        </p:txBody>
      </p:sp>
      <p:sp>
        <p:nvSpPr>
          <p:cNvPr id="6148" name="Rectangle 2"/>
          <p:cNvSpPr>
            <a:spLocks noGrp="1" noChangeArrowheads="1"/>
          </p:cNvSpPr>
          <p:nvPr>
            <p:ph type="title"/>
          </p:nvPr>
        </p:nvSpPr>
        <p:spPr>
          <a:solidFill>
            <a:schemeClr val="accent1">
              <a:lumMod val="20000"/>
              <a:lumOff val="80000"/>
            </a:schemeClr>
          </a:solidFill>
        </p:spPr>
        <p:txBody>
          <a:bodyPr/>
          <a:lstStyle/>
          <a:p>
            <a:pPr eaLnBrk="1" hangingPunct="1"/>
            <a:r>
              <a:rPr lang="en-US" altLang="el-GR" dirty="0" smtClean="0">
                <a:solidFill>
                  <a:srgbClr val="CC3300"/>
                </a:solidFill>
              </a:rPr>
              <a:t>Tractability &amp; Computability</a:t>
            </a:r>
          </a:p>
        </p:txBody>
      </p:sp>
      <p:sp>
        <p:nvSpPr>
          <p:cNvPr id="6149" name="Rectangle 3"/>
          <p:cNvSpPr>
            <a:spLocks noGrp="1" noChangeArrowheads="1"/>
          </p:cNvSpPr>
          <p:nvPr>
            <p:ph type="body" idx="1"/>
          </p:nvPr>
        </p:nvSpPr>
        <p:spPr>
          <a:xfrm>
            <a:off x="304800" y="1371600"/>
            <a:ext cx="8534400" cy="2129408"/>
          </a:xfrm>
        </p:spPr>
        <p:txBody>
          <a:bodyPr/>
          <a:lstStyle/>
          <a:p>
            <a:pPr eaLnBrk="1" hangingPunct="1">
              <a:lnSpc>
                <a:spcPct val="90000"/>
              </a:lnSpc>
            </a:pPr>
            <a:r>
              <a:rPr lang="en-US" altLang="el-GR" sz="2000" dirty="0" smtClean="0"/>
              <a:t>It is required of a professional in any field to know the limits of our present capabilities in that field.  This is also the case in the IT profession.  </a:t>
            </a:r>
            <a:r>
              <a:rPr lang="en-US" altLang="el-GR" sz="2000" dirty="0" smtClean="0">
                <a:solidFill>
                  <a:srgbClr val="C00000"/>
                </a:solidFill>
              </a:rPr>
              <a:t>If we know what can and cannot be accomplished with computing machinery, we will not be as likely to waste scare resources of time, money and manpower on quixotic ventures.</a:t>
            </a:r>
          </a:p>
          <a:p>
            <a:pPr eaLnBrk="1" hangingPunct="1">
              <a:lnSpc>
                <a:spcPct val="90000"/>
              </a:lnSpc>
            </a:pPr>
            <a:r>
              <a:rPr lang="en-US" altLang="el-GR" sz="2000" dirty="0" smtClean="0"/>
              <a:t>Among the most important constraints on our abilities are those imposed by problems related to </a:t>
            </a:r>
            <a:r>
              <a:rPr lang="en-US" altLang="el-GR" sz="2000" dirty="0" smtClean="0">
                <a:solidFill>
                  <a:srgbClr val="C00000"/>
                </a:solidFill>
              </a:rPr>
              <a:t>tractability</a:t>
            </a:r>
            <a:r>
              <a:rPr lang="en-US" altLang="el-GR" sz="2000" dirty="0" smtClean="0"/>
              <a:t>, </a:t>
            </a:r>
            <a:r>
              <a:rPr lang="en-US" altLang="el-GR" sz="2000" dirty="0" smtClean="0">
                <a:solidFill>
                  <a:srgbClr val="C00000"/>
                </a:solidFill>
              </a:rPr>
              <a:t>commensurability</a:t>
            </a:r>
            <a:r>
              <a:rPr lang="en-US" altLang="el-GR" sz="2000" dirty="0" smtClean="0"/>
              <a:t> and </a:t>
            </a:r>
            <a:r>
              <a:rPr lang="en-US" altLang="el-GR" sz="2000" dirty="0" smtClean="0">
                <a:solidFill>
                  <a:srgbClr val="C00000"/>
                </a:solidFill>
              </a:rPr>
              <a:t>computability</a:t>
            </a:r>
            <a:r>
              <a:rPr lang="en-US" altLang="el-GR" sz="2000" dirty="0" smtClean="0"/>
              <a:t>.  </a:t>
            </a:r>
            <a:endParaRPr lang="el-GR" altLang="el-GR" sz="2000" dirty="0" smtClean="0"/>
          </a:p>
        </p:txBody>
      </p:sp>
      <p:sp>
        <p:nvSpPr>
          <p:cNvPr id="6" name="Rectangle 3"/>
          <p:cNvSpPr txBox="1">
            <a:spLocks noChangeArrowheads="1"/>
          </p:cNvSpPr>
          <p:nvPr/>
        </p:nvSpPr>
        <p:spPr bwMode="auto">
          <a:xfrm>
            <a:off x="304800" y="3557972"/>
            <a:ext cx="8534400" cy="263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no Pro Caption" pitchFamily="18"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no Pro Caption" pitchFamily="18" charset="0"/>
              </a:defRPr>
            </a:lvl2pPr>
            <a:lvl3pPr marL="1143000" indent="-228600" algn="l" rtl="0" eaLnBrk="0" fontAlgn="base" hangingPunct="0">
              <a:spcBef>
                <a:spcPct val="20000"/>
              </a:spcBef>
              <a:spcAft>
                <a:spcPct val="0"/>
              </a:spcAft>
              <a:buChar char="•"/>
              <a:defRPr sz="2400">
                <a:solidFill>
                  <a:schemeClr val="tx1"/>
                </a:solidFill>
                <a:latin typeface="Arno Pro Caption" pitchFamily="18" charset="0"/>
              </a:defRPr>
            </a:lvl3pPr>
            <a:lvl4pPr marL="1600200" indent="-228600" algn="l" rtl="0" eaLnBrk="0" fontAlgn="base" hangingPunct="0">
              <a:spcBef>
                <a:spcPct val="20000"/>
              </a:spcBef>
              <a:spcAft>
                <a:spcPct val="0"/>
              </a:spcAft>
              <a:buChar char="–"/>
              <a:defRPr sz="2400">
                <a:solidFill>
                  <a:schemeClr val="tx1"/>
                </a:solidFill>
                <a:latin typeface="Arno Pro Caption" pitchFamily="18" charset="0"/>
              </a:defRPr>
            </a:lvl4pPr>
            <a:lvl5pPr marL="2057400" indent="-228600" algn="l" rtl="0" eaLnBrk="0" fontAlgn="base" hangingPunct="0">
              <a:spcBef>
                <a:spcPct val="20000"/>
              </a:spcBef>
              <a:spcAft>
                <a:spcPct val="0"/>
              </a:spcAft>
              <a:buChar char="»"/>
              <a:defRPr sz="2400">
                <a:solidFill>
                  <a:schemeClr val="tx1"/>
                </a:solidFill>
                <a:latin typeface="Arno Pro Caption" pitchFamily="18"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eaLnBrk="1" hangingPunct="1"/>
            <a:r>
              <a:rPr lang="en-US" altLang="el-GR" sz="2000" kern="0" dirty="0" smtClean="0"/>
              <a:t>In computer science, a programming task is considered to be </a:t>
            </a:r>
            <a:r>
              <a:rPr lang="en-US" altLang="el-GR" sz="2000" b="1" i="1" kern="0" dirty="0" smtClean="0">
                <a:solidFill>
                  <a:srgbClr val="00B050"/>
                </a:solidFill>
              </a:rPr>
              <a:t>tractable</a:t>
            </a:r>
            <a:r>
              <a:rPr lang="en-US" altLang="el-GR" sz="2000" i="1" kern="0" dirty="0" smtClean="0"/>
              <a:t> </a:t>
            </a:r>
            <a:r>
              <a:rPr lang="en-US" altLang="el-GR" sz="2000" kern="0" dirty="0" smtClean="0"/>
              <a:t>if it can be accomplished in a reasonable period of time or with a reasonable supply of physical resources (usually space).  Otherwise it is </a:t>
            </a:r>
            <a:r>
              <a:rPr lang="en-US" altLang="el-GR" sz="2000" b="1" i="1" kern="0" dirty="0" smtClean="0">
                <a:solidFill>
                  <a:srgbClr val="CC3300"/>
                </a:solidFill>
              </a:rPr>
              <a:t>intractable</a:t>
            </a:r>
            <a:r>
              <a:rPr lang="en-US" altLang="el-GR" sz="2000" kern="0" dirty="0" smtClean="0">
                <a:solidFill>
                  <a:srgbClr val="CC3300"/>
                </a:solidFill>
              </a:rPr>
              <a:t>.</a:t>
            </a:r>
            <a:r>
              <a:rPr lang="en-US" altLang="el-GR" sz="2000" kern="0" dirty="0" smtClean="0"/>
              <a:t>  The study of tractability has a theoretical and a practical aspect, yielding theoretical and practical definitions of terms.</a:t>
            </a:r>
          </a:p>
          <a:p>
            <a:pPr eaLnBrk="1" hangingPunct="1"/>
            <a:r>
              <a:rPr lang="en-US" altLang="el-GR" sz="2000" kern="0" dirty="0">
                <a:solidFill>
                  <a:srgbClr val="CC3300"/>
                </a:solidFill>
              </a:rPr>
              <a:t>The field of computer science known as </a:t>
            </a:r>
            <a:r>
              <a:rPr lang="en-US" altLang="el-GR" sz="2000" b="1" kern="0" dirty="0" smtClean="0">
                <a:solidFill>
                  <a:srgbClr val="0000FF"/>
                </a:solidFill>
              </a:rPr>
              <a:t>Analysis of Algorithms </a:t>
            </a:r>
            <a:r>
              <a:rPr lang="en-US" altLang="el-GR" sz="2000" kern="0" dirty="0">
                <a:solidFill>
                  <a:srgbClr val="CC3300"/>
                </a:solidFill>
              </a:rPr>
              <a:t>has</a:t>
            </a:r>
            <a:r>
              <a:rPr lang="en-US" altLang="el-GR" sz="2000" kern="0" dirty="0" smtClean="0"/>
              <a:t> </a:t>
            </a:r>
            <a:r>
              <a:rPr lang="en-US" altLang="el-GR" sz="2000" kern="0" dirty="0" smtClean="0">
                <a:solidFill>
                  <a:srgbClr val="CC3300"/>
                </a:solidFill>
              </a:rPr>
              <a:t>developed the </a:t>
            </a:r>
            <a:r>
              <a:rPr lang="en-US" altLang="el-GR" sz="2000" b="1" u="sng" kern="0" dirty="0" smtClean="0">
                <a:solidFill>
                  <a:srgbClr val="0000FF"/>
                </a:solidFill>
              </a:rPr>
              <a:t>Big-O notation </a:t>
            </a:r>
            <a:r>
              <a:rPr lang="en-US" altLang="el-GR" sz="2000" kern="0" dirty="0">
                <a:solidFill>
                  <a:srgbClr val="CC3300"/>
                </a:solidFill>
              </a:rPr>
              <a:t>for categorizing the time and space requirements of various programming tasks/problems</a:t>
            </a:r>
            <a:r>
              <a:rPr lang="en-US" altLang="el-GR" sz="2000" kern="0" dirty="0" smtClean="0"/>
              <a:t>. </a:t>
            </a:r>
            <a:endParaRPr lang="el-GR" altLang="el-GR" sz="2000" kern="0" dirty="0" smtClean="0"/>
          </a:p>
        </p:txBody>
      </p:sp>
    </p:spTree>
    <p:extLst>
      <p:ext uri="{BB962C8B-B14F-4D97-AF65-F5344CB8AC3E}">
        <p14:creationId xmlns:p14="http://schemas.microsoft.com/office/powerpoint/2010/main" val="18412426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Tractability</a:t>
            </a:r>
            <a:endParaRPr lang="en-US" dirty="0"/>
          </a:p>
        </p:txBody>
      </p:sp>
      <p:sp>
        <p:nvSpPr>
          <p:cNvPr id="2" name="Content Placeholder 1"/>
          <p:cNvSpPr>
            <a:spLocks noGrp="1"/>
          </p:cNvSpPr>
          <p:nvPr>
            <p:ph sz="quarter" idx="13"/>
          </p:nvPr>
        </p:nvSpPr>
        <p:spPr>
          <a:xfrm>
            <a:off x="304800" y="908720"/>
            <a:ext cx="8534400" cy="5187280"/>
          </a:xfrm>
        </p:spPr>
        <p:txBody>
          <a:bodyPr/>
          <a:lstStyle/>
          <a:p>
            <a:pPr marL="0" indent="0">
              <a:buNone/>
            </a:pPr>
            <a:r>
              <a:rPr lang="en-US" dirty="0"/>
              <a:t>We classify algorithms as reasonable or unreasonable</a:t>
            </a:r>
          </a:p>
          <a:p>
            <a:pPr marL="0" indent="0">
              <a:buNone/>
            </a:pPr>
            <a:r>
              <a:rPr lang="en-US" dirty="0" smtClean="0"/>
              <a:t>We </a:t>
            </a:r>
            <a:r>
              <a:rPr lang="en-US" dirty="0"/>
              <a:t>classify problems as </a:t>
            </a:r>
            <a:r>
              <a:rPr lang="en-US" i="1" dirty="0"/>
              <a:t>tractable</a:t>
            </a:r>
            <a:r>
              <a:rPr lang="en-US" dirty="0"/>
              <a:t> or </a:t>
            </a:r>
            <a:r>
              <a:rPr lang="en-US" i="1" dirty="0"/>
              <a:t>intractable</a:t>
            </a:r>
          </a:p>
          <a:p>
            <a:r>
              <a:rPr lang="en-US" dirty="0"/>
              <a:t>A problem that admits a reasonable (polynomial time) solution is said to be </a:t>
            </a:r>
            <a:r>
              <a:rPr lang="en-US" i="1" dirty="0"/>
              <a:t>tractable</a:t>
            </a:r>
          </a:p>
          <a:p>
            <a:r>
              <a:rPr lang="en-US" dirty="0"/>
              <a:t>A problem that admits only unreasonable (super-polynomial time) solutions is said to be </a:t>
            </a:r>
            <a:r>
              <a:rPr lang="en-US" i="1" dirty="0" smtClean="0"/>
              <a:t>intractable</a:t>
            </a:r>
          </a:p>
          <a:p>
            <a:endParaRPr lang="en-US" i="1" dirty="0"/>
          </a:p>
          <a:p>
            <a:r>
              <a:rPr lang="en-US" dirty="0"/>
              <a:t>Even a super-polynomial algorithm completes in finite time</a:t>
            </a:r>
          </a:p>
          <a:p>
            <a:r>
              <a:rPr lang="en-US" dirty="0" smtClean="0"/>
              <a:t>What </a:t>
            </a:r>
            <a:r>
              <a:rPr lang="en-US" dirty="0"/>
              <a:t>if our algorithm requires infinite time?</a:t>
            </a:r>
          </a:p>
          <a:p>
            <a:endParaRPr lang="en-US" i="1" dirty="0"/>
          </a:p>
        </p:txBody>
      </p:sp>
      <p:sp>
        <p:nvSpPr>
          <p:cNvPr id="5" name="Θέση αριθμού διαφάνειας 4"/>
          <p:cNvSpPr>
            <a:spLocks noGrp="1"/>
          </p:cNvSpPr>
          <p:nvPr>
            <p:ph type="sldNum" sz="quarter" idx="12"/>
          </p:nvPr>
        </p:nvSpPr>
        <p:spPr/>
        <p:txBody>
          <a:bodyPr/>
          <a:lstStyle/>
          <a:p>
            <a:fld id="{3BD0896E-602A-494F-99CF-AC1BD90019B0}" type="slidenum">
              <a:rPr lang="en-GB" smtClean="0"/>
              <a:pPr/>
              <a:t>81</a:t>
            </a:fld>
            <a:endParaRPr lang="en-GB"/>
          </a:p>
        </p:txBody>
      </p:sp>
    </p:spTree>
    <p:extLst>
      <p:ext uri="{BB962C8B-B14F-4D97-AF65-F5344CB8AC3E}">
        <p14:creationId xmlns:p14="http://schemas.microsoft.com/office/powerpoint/2010/main" val="14897223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Noncomputability and Undecidability</a:t>
            </a:r>
            <a:endParaRPr lang="en-US" dirty="0"/>
          </a:p>
        </p:txBody>
      </p:sp>
      <p:sp>
        <p:nvSpPr>
          <p:cNvPr id="2" name="Content Placeholder 1"/>
          <p:cNvSpPr>
            <a:spLocks noGrp="1"/>
          </p:cNvSpPr>
          <p:nvPr>
            <p:ph sz="quarter" idx="13"/>
          </p:nvPr>
        </p:nvSpPr>
        <p:spPr/>
        <p:txBody>
          <a:bodyPr/>
          <a:lstStyle/>
          <a:p>
            <a:r>
              <a:rPr lang="en-US" dirty="0"/>
              <a:t>A problem that admits no solutions (no algorithms that run in finite time) is said to be </a:t>
            </a:r>
            <a:r>
              <a:rPr lang="en-US" b="1" i="1" dirty="0" err="1">
                <a:solidFill>
                  <a:srgbClr val="C00000"/>
                </a:solidFill>
              </a:rPr>
              <a:t>noncomputable</a:t>
            </a:r>
            <a:endParaRPr lang="en-US" b="1" i="1" dirty="0">
              <a:solidFill>
                <a:srgbClr val="C00000"/>
              </a:solidFill>
            </a:endParaRPr>
          </a:p>
          <a:p>
            <a:endParaRPr lang="en-US" dirty="0"/>
          </a:p>
          <a:p>
            <a:r>
              <a:rPr lang="en-US" dirty="0"/>
              <a:t>A </a:t>
            </a:r>
            <a:r>
              <a:rPr lang="en-US" dirty="0" err="1"/>
              <a:t>noncomputable</a:t>
            </a:r>
            <a:r>
              <a:rPr lang="en-US" dirty="0"/>
              <a:t> decision problem (a problem for which the only possible outputs are “yes” and “no”) is said to be </a:t>
            </a:r>
            <a:r>
              <a:rPr lang="en-US" b="1" i="1" dirty="0">
                <a:solidFill>
                  <a:srgbClr val="C00000"/>
                </a:solidFill>
              </a:rPr>
              <a:t>undecidable</a:t>
            </a:r>
          </a:p>
          <a:p>
            <a:endParaRPr lang="en-US" dirty="0"/>
          </a:p>
        </p:txBody>
      </p:sp>
      <p:sp>
        <p:nvSpPr>
          <p:cNvPr id="5" name="Θέση αριθμού διαφάνειας 4"/>
          <p:cNvSpPr>
            <a:spLocks noGrp="1"/>
          </p:cNvSpPr>
          <p:nvPr>
            <p:ph type="sldNum" sz="quarter" idx="12"/>
          </p:nvPr>
        </p:nvSpPr>
        <p:spPr/>
        <p:txBody>
          <a:bodyPr/>
          <a:lstStyle/>
          <a:p>
            <a:fld id="{3BD0896E-602A-494F-99CF-AC1BD90019B0}" type="slidenum">
              <a:rPr lang="en-GB" smtClean="0"/>
              <a:pPr/>
              <a:t>82</a:t>
            </a:fld>
            <a:endParaRPr lang="en-GB"/>
          </a:p>
        </p:txBody>
      </p:sp>
    </p:spTree>
    <p:extLst>
      <p:ext uri="{BB962C8B-B14F-4D97-AF65-F5344CB8AC3E}">
        <p14:creationId xmlns:p14="http://schemas.microsoft.com/office/powerpoint/2010/main" val="22131653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l-GR"/>
              <a:t>Solvability versus Tractability</a:t>
            </a:r>
          </a:p>
        </p:txBody>
      </p:sp>
      <p:sp>
        <p:nvSpPr>
          <p:cNvPr id="55299" name="Rectangle 3"/>
          <p:cNvSpPr>
            <a:spLocks noGrp="1" noChangeArrowheads="1"/>
          </p:cNvSpPr>
          <p:nvPr>
            <p:ph type="body" idx="1"/>
          </p:nvPr>
        </p:nvSpPr>
        <p:spPr/>
        <p:txBody>
          <a:bodyPr/>
          <a:lstStyle/>
          <a:p>
            <a:pPr>
              <a:lnSpc>
                <a:spcPct val="150000"/>
              </a:lnSpc>
            </a:pPr>
            <a:r>
              <a:rPr lang="en-US" altLang="el-GR" dirty="0"/>
              <a:t>A problem is </a:t>
            </a:r>
            <a:r>
              <a:rPr lang="en-US" altLang="el-GR" i="1" dirty="0">
                <a:solidFill>
                  <a:srgbClr val="FF0000"/>
                </a:solidFill>
              </a:rPr>
              <a:t>solvable</a:t>
            </a:r>
            <a:r>
              <a:rPr lang="en-US" altLang="el-GR" i="1" dirty="0"/>
              <a:t> </a:t>
            </a:r>
            <a:r>
              <a:rPr lang="en-US" altLang="el-GR" dirty="0"/>
              <a:t>if there is a program that always stops and gives the answer.</a:t>
            </a:r>
          </a:p>
          <a:p>
            <a:pPr>
              <a:lnSpc>
                <a:spcPct val="150000"/>
              </a:lnSpc>
            </a:pPr>
            <a:r>
              <a:rPr lang="en-US" altLang="el-GR" dirty="0"/>
              <a:t>The number of steps it takes depends on the input. </a:t>
            </a:r>
          </a:p>
          <a:p>
            <a:pPr>
              <a:lnSpc>
                <a:spcPct val="150000"/>
              </a:lnSpc>
            </a:pPr>
            <a:r>
              <a:rPr lang="en-US" altLang="el-GR" dirty="0"/>
              <a:t>A problem is </a:t>
            </a:r>
            <a:r>
              <a:rPr lang="en-US" altLang="el-GR" i="1" dirty="0">
                <a:solidFill>
                  <a:srgbClr val="FF0000"/>
                </a:solidFill>
              </a:rPr>
              <a:t>tractable</a:t>
            </a:r>
            <a:r>
              <a:rPr lang="en-US" altLang="el-GR" dirty="0"/>
              <a:t> or </a:t>
            </a:r>
            <a:r>
              <a:rPr lang="en-US" altLang="el-GR" i="1" dirty="0">
                <a:solidFill>
                  <a:srgbClr val="FF0000"/>
                </a:solidFill>
              </a:rPr>
              <a:t>in the class </a:t>
            </a:r>
            <a:r>
              <a:rPr lang="en-US" altLang="el-GR" b="1" i="1" dirty="0">
                <a:solidFill>
                  <a:srgbClr val="FF0000"/>
                </a:solidFill>
              </a:rPr>
              <a:t>P</a:t>
            </a:r>
            <a:r>
              <a:rPr lang="en-US" altLang="el-GR" dirty="0">
                <a:solidFill>
                  <a:srgbClr val="FF0000"/>
                </a:solidFill>
              </a:rPr>
              <a:t> </a:t>
            </a:r>
            <a:r>
              <a:rPr lang="el-GR" altLang="el-GR" dirty="0" smtClean="0">
                <a:solidFill>
                  <a:srgbClr val="FF0000"/>
                </a:solidFill>
              </a:rPr>
              <a:t> </a:t>
            </a:r>
            <a:r>
              <a:rPr lang="en-US" altLang="el-GR" dirty="0" smtClean="0"/>
              <a:t>if </a:t>
            </a:r>
            <a:r>
              <a:rPr lang="en-US" altLang="el-GR" dirty="0"/>
              <a:t>it is solvable and we can say </a:t>
            </a:r>
            <a:r>
              <a:rPr lang="en-US" altLang="el-GR" b="1" i="1" dirty="0">
                <a:solidFill>
                  <a:srgbClr val="FF0000"/>
                </a:solidFill>
              </a:rPr>
              <a:t>Time(x)</a:t>
            </a:r>
            <a:r>
              <a:rPr lang="en-US" altLang="el-GR" b="1" i="1" dirty="0">
                <a:solidFill>
                  <a:srgbClr val="FF0000"/>
                </a:solidFill>
                <a:cs typeface="Arial" panose="020B0604020202020204" pitchFamily="34" charset="0"/>
              </a:rPr>
              <a:t>≤(some polynomial). </a:t>
            </a:r>
          </a:p>
        </p:txBody>
      </p:sp>
      <p:sp>
        <p:nvSpPr>
          <p:cNvPr id="2" name="Θέση αριθμού διαφάνειας 1"/>
          <p:cNvSpPr>
            <a:spLocks noGrp="1"/>
          </p:cNvSpPr>
          <p:nvPr>
            <p:ph type="sldNum" sz="quarter" idx="11"/>
          </p:nvPr>
        </p:nvSpPr>
        <p:spPr/>
        <p:txBody>
          <a:bodyPr/>
          <a:lstStyle/>
          <a:p>
            <a:pPr>
              <a:defRPr/>
            </a:pPr>
            <a:fld id="{E191D44F-1642-49A5-9BF4-E3DB2AC6629B}" type="slidenum">
              <a:rPr lang="el-GR" smtClean="0"/>
              <a:pPr>
                <a:defRPr/>
              </a:pPr>
              <a:t>83</a:t>
            </a:fld>
            <a:endParaRPr lang="el-GR" dirty="0"/>
          </a:p>
        </p:txBody>
      </p:sp>
    </p:spTree>
    <p:extLst>
      <p:ext uri="{BB962C8B-B14F-4D97-AF65-F5344CB8AC3E}">
        <p14:creationId xmlns:p14="http://schemas.microsoft.com/office/powerpoint/2010/main" val="786350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83CACF-B02E-4859-AC74-03D185735B2C}" type="slidenum">
              <a:rPr lang="el-GR" altLang="el-GR" sz="1400" smtClean="0">
                <a:solidFill>
                  <a:srgbClr val="3366CC"/>
                </a:solidFill>
                <a:latin typeface="Arno Pro Caption" pitchFamily="18" charset="0"/>
              </a:rPr>
              <a:pPr eaLnBrk="1" hangingPunct="1"/>
              <a:t>84</a:t>
            </a:fld>
            <a:endParaRPr lang="el-GR" altLang="el-GR" sz="1400" smtClean="0">
              <a:solidFill>
                <a:srgbClr val="3366CC"/>
              </a:solidFill>
              <a:latin typeface="Arno Pro Caption" pitchFamily="18" charset="0"/>
            </a:endParaRPr>
          </a:p>
        </p:txBody>
      </p:sp>
      <p:sp>
        <p:nvSpPr>
          <p:cNvPr id="70660" name="Rectangle 2"/>
          <p:cNvSpPr>
            <a:spLocks noGrp="1" noChangeArrowheads="1"/>
          </p:cNvSpPr>
          <p:nvPr>
            <p:ph type="title"/>
          </p:nvPr>
        </p:nvSpPr>
        <p:spPr/>
        <p:txBody>
          <a:bodyPr/>
          <a:lstStyle/>
          <a:p>
            <a:pPr eaLnBrk="1" hangingPunct="1"/>
            <a:r>
              <a:rPr lang="el-GR" altLang="el-GR" smtClean="0"/>
              <a:t>Ανάλυση πολυπλοκότητας</a:t>
            </a:r>
            <a:endParaRPr lang="en-US" altLang="el-GR" smtClean="0"/>
          </a:p>
        </p:txBody>
      </p:sp>
      <p:graphicFrame>
        <p:nvGraphicFramePr>
          <p:cNvPr id="70661" name="Object 4"/>
          <p:cNvGraphicFramePr>
            <a:graphicFrameLocks noChangeAspect="1"/>
          </p:cNvGraphicFramePr>
          <p:nvPr/>
        </p:nvGraphicFramePr>
        <p:xfrm>
          <a:off x="2195513" y="2728913"/>
          <a:ext cx="3784600" cy="2978150"/>
        </p:xfrm>
        <a:graphic>
          <a:graphicData uri="http://schemas.openxmlformats.org/presentationml/2006/ole">
            <mc:AlternateContent xmlns:mc="http://schemas.openxmlformats.org/markup-compatibility/2006">
              <mc:Choice xmlns:v="urn:schemas-microsoft-com:vml" Requires="v">
                <p:oleObj spid="_x0000_s137299" name="Clip" r:id="rId3" imgW="4000500" imgH="3148013" progId="MS_ClipArt_Gallery.2">
                  <p:embed/>
                </p:oleObj>
              </mc:Choice>
              <mc:Fallback>
                <p:oleObj name="Clip" r:id="rId3" imgW="4000500" imgH="314801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728913"/>
                        <a:ext cx="3784600"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2" name="AutoShape 5"/>
          <p:cNvSpPr>
            <a:spLocks noChangeArrowheads="1"/>
          </p:cNvSpPr>
          <p:nvPr/>
        </p:nvSpPr>
        <p:spPr bwMode="auto">
          <a:xfrm>
            <a:off x="3348038" y="981075"/>
            <a:ext cx="1905000" cy="1752600"/>
          </a:xfrm>
          <a:prstGeom prst="wedgeEllipseCallout">
            <a:avLst>
              <a:gd name="adj1" fmla="val -39833"/>
              <a:gd name="adj2" fmla="val 63769"/>
            </a:avLst>
          </a:prstGeom>
          <a:solidFill>
            <a:srgbClr val="FFCC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l-GR" altLang="el-GR" b="1" dirty="0">
                <a:latin typeface="Arno Pro Caption" pitchFamily="18" charset="0"/>
              </a:rPr>
              <a:t>Γιατί αργεί </a:t>
            </a:r>
          </a:p>
          <a:p>
            <a:pPr algn="ctr"/>
            <a:r>
              <a:rPr lang="el-GR" altLang="el-GR" b="1" dirty="0">
                <a:latin typeface="Arno Pro Caption" pitchFamily="18" charset="0"/>
              </a:rPr>
              <a:t>τόσο πολύ;</a:t>
            </a:r>
            <a:endParaRPr lang="en-US" altLang="el-GR" b="1" dirty="0">
              <a:latin typeface="Arno Pro Caption" pitchFamily="18" charset="0"/>
            </a:endParaRPr>
          </a:p>
        </p:txBody>
      </p:sp>
    </p:spTree>
    <p:extLst>
      <p:ext uri="{BB962C8B-B14F-4D97-AF65-F5344CB8AC3E}">
        <p14:creationId xmlns:p14="http://schemas.microsoft.com/office/powerpoint/2010/main" val="34169144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D695D4-2485-424F-ACB5-25D7AC9B66AC}" type="slidenum">
              <a:rPr lang="el-GR" altLang="el-GR" sz="1400" smtClean="0">
                <a:solidFill>
                  <a:srgbClr val="3366CC"/>
                </a:solidFill>
                <a:latin typeface="Arno Pro Caption" pitchFamily="18" charset="0"/>
              </a:rPr>
              <a:pPr eaLnBrk="1" hangingPunct="1"/>
              <a:t>85</a:t>
            </a:fld>
            <a:endParaRPr lang="el-GR" altLang="el-GR" sz="1400" smtClean="0">
              <a:solidFill>
                <a:srgbClr val="3366CC"/>
              </a:solidFill>
              <a:latin typeface="Arno Pro Caption" pitchFamily="18" charset="0"/>
            </a:endParaRPr>
          </a:p>
        </p:txBody>
      </p:sp>
      <p:sp>
        <p:nvSpPr>
          <p:cNvPr id="71684" name="Rectangle 2"/>
          <p:cNvSpPr>
            <a:spLocks noGrp="1" noChangeArrowheads="1"/>
          </p:cNvSpPr>
          <p:nvPr>
            <p:ph type="title"/>
          </p:nvPr>
        </p:nvSpPr>
        <p:spPr>
          <a:xfrm>
            <a:off x="304800" y="304800"/>
            <a:ext cx="8458200" cy="603920"/>
          </a:xfrm>
        </p:spPr>
        <p:txBody>
          <a:bodyPr/>
          <a:lstStyle/>
          <a:p>
            <a:pPr eaLnBrk="1" hangingPunct="1"/>
            <a:r>
              <a:rPr lang="el-GR" altLang="el-GR" dirty="0" smtClean="0"/>
              <a:t>Ανάλυση πολυπλοκότητας</a:t>
            </a:r>
            <a:endParaRPr lang="en-US" altLang="el-GR" dirty="0" smtClean="0"/>
          </a:p>
        </p:txBody>
      </p:sp>
      <p:sp>
        <p:nvSpPr>
          <p:cNvPr id="71685" name="Rectangle 3"/>
          <p:cNvSpPr>
            <a:spLocks noGrp="1" noChangeArrowheads="1"/>
          </p:cNvSpPr>
          <p:nvPr>
            <p:ph type="body" idx="1"/>
          </p:nvPr>
        </p:nvSpPr>
        <p:spPr>
          <a:xfrm>
            <a:off x="304800" y="908720"/>
            <a:ext cx="8534400" cy="5187280"/>
          </a:xfrm>
        </p:spPr>
        <p:txBody>
          <a:bodyPr/>
          <a:lstStyle/>
          <a:p>
            <a:pPr eaLnBrk="1" hangingPunct="1"/>
            <a:r>
              <a:rPr lang="el-GR" altLang="el-GR" sz="2400" dirty="0" smtClean="0"/>
              <a:t>Ανάλογα με το είδος των δεδομένων εισόδου η συμπεριφορά του αλγορίθμου μεταβάλλεται :</a:t>
            </a:r>
          </a:p>
          <a:p>
            <a:pPr lvl="1" eaLnBrk="1" hangingPunct="1"/>
            <a:r>
              <a:rPr lang="el-GR" altLang="el-GR" sz="2000" dirty="0" smtClean="0"/>
              <a:t>Πολυπλοκότητα της χειρότερης περίπτωσης (</a:t>
            </a:r>
            <a:r>
              <a:rPr lang="en-US" altLang="el-GR" sz="2000" b="1" dirty="0" smtClean="0">
                <a:solidFill>
                  <a:srgbClr val="CC3300"/>
                </a:solidFill>
              </a:rPr>
              <a:t>worst-case complexity</a:t>
            </a:r>
            <a:r>
              <a:rPr lang="en-US" altLang="el-GR" sz="2000" dirty="0" smtClean="0"/>
              <a:t>)</a:t>
            </a:r>
          </a:p>
          <a:p>
            <a:pPr lvl="1" eaLnBrk="1" hangingPunct="1"/>
            <a:r>
              <a:rPr lang="el-GR" altLang="el-GR" sz="2000" dirty="0" smtClean="0"/>
              <a:t>Πολυπλοκότητα της καλύτερης περίπτωσης (</a:t>
            </a:r>
            <a:r>
              <a:rPr lang="en-US" altLang="el-GR" sz="2000" b="1" dirty="0" smtClean="0">
                <a:solidFill>
                  <a:srgbClr val="3366CC"/>
                </a:solidFill>
              </a:rPr>
              <a:t>best-case complexity</a:t>
            </a:r>
            <a:r>
              <a:rPr lang="en-US" altLang="el-GR" sz="2000" dirty="0" smtClean="0"/>
              <a:t>) </a:t>
            </a:r>
            <a:endParaRPr lang="el-GR" altLang="el-GR" sz="2000" dirty="0" smtClean="0"/>
          </a:p>
          <a:p>
            <a:pPr lvl="1" eaLnBrk="1" hangingPunct="1"/>
            <a:r>
              <a:rPr lang="el-GR" altLang="el-GR" sz="2000" dirty="0" smtClean="0"/>
              <a:t>Πολυπλοκότητα της μέσης περίπτωσης (</a:t>
            </a:r>
            <a:r>
              <a:rPr lang="en-US" altLang="el-GR" sz="2000" b="1" dirty="0" smtClean="0">
                <a:solidFill>
                  <a:srgbClr val="008080"/>
                </a:solidFill>
              </a:rPr>
              <a:t>average-case complexity</a:t>
            </a:r>
            <a:r>
              <a:rPr lang="en-US" altLang="el-GR" sz="2000" dirty="0" smtClean="0"/>
              <a:t>)</a:t>
            </a:r>
            <a:r>
              <a:rPr lang="el-GR" altLang="el-GR" sz="2000" dirty="0" smtClean="0"/>
              <a:t>. Είναι η πιο αντιπροσωπευτική και η δυσκολότερη να υπολογιστεί. </a:t>
            </a:r>
          </a:p>
          <a:p>
            <a:pPr lvl="1" eaLnBrk="1" hangingPunct="1"/>
            <a:endParaRPr lang="el-GR" altLang="el-GR" sz="2000" dirty="0" smtClean="0"/>
          </a:p>
          <a:p>
            <a:pPr lvl="1" eaLnBrk="1" hangingPunct="1"/>
            <a:endParaRPr lang="en-US" altLang="el-GR" sz="2000" dirty="0"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99" y="3149806"/>
            <a:ext cx="5302024" cy="30223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824" y="3356992"/>
            <a:ext cx="3382047" cy="234778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81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5E43AA-880B-4FB4-99A7-A14ABF8929B3}" type="slidenum">
              <a:rPr lang="el-GR" altLang="el-GR" sz="1400" smtClean="0">
                <a:solidFill>
                  <a:srgbClr val="3366CC"/>
                </a:solidFill>
                <a:latin typeface="Arno Pro Caption" pitchFamily="18" charset="0"/>
              </a:rPr>
              <a:pPr eaLnBrk="1" hangingPunct="1"/>
              <a:t>86</a:t>
            </a:fld>
            <a:endParaRPr lang="el-GR" altLang="el-GR" sz="1400" smtClean="0">
              <a:solidFill>
                <a:srgbClr val="3366CC"/>
              </a:solidFill>
              <a:latin typeface="Arno Pro Caption" pitchFamily="18" charset="0"/>
            </a:endParaRPr>
          </a:p>
        </p:txBody>
      </p:sp>
      <p:sp>
        <p:nvSpPr>
          <p:cNvPr id="73732" name="Rectangle 2"/>
          <p:cNvSpPr>
            <a:spLocks noGrp="1" noChangeArrowheads="1"/>
          </p:cNvSpPr>
          <p:nvPr>
            <p:ph type="title"/>
          </p:nvPr>
        </p:nvSpPr>
        <p:spPr/>
        <p:txBody>
          <a:bodyPr/>
          <a:lstStyle/>
          <a:p>
            <a:pPr eaLnBrk="1" hangingPunct="1"/>
            <a:r>
              <a:rPr lang="el-GR" altLang="el-GR" sz="2800" smtClean="0"/>
              <a:t>Πολυπλοκότητα της χειρότερης περίπτωσης (</a:t>
            </a:r>
            <a:r>
              <a:rPr lang="en-US" altLang="el-GR" sz="2800" smtClean="0"/>
              <a:t>Worst-case complexity</a:t>
            </a:r>
            <a:r>
              <a:rPr lang="el-GR" altLang="el-GR" sz="2800" smtClean="0"/>
              <a:t>)</a:t>
            </a:r>
            <a:endParaRPr lang="en-US" altLang="el-GR" sz="2800" smtClean="0"/>
          </a:p>
        </p:txBody>
      </p:sp>
      <p:sp>
        <p:nvSpPr>
          <p:cNvPr id="73733" name="Rectangle 3"/>
          <p:cNvSpPr>
            <a:spLocks noGrp="1" noChangeArrowheads="1"/>
          </p:cNvSpPr>
          <p:nvPr>
            <p:ph type="body" idx="1"/>
          </p:nvPr>
        </p:nvSpPr>
        <p:spPr>
          <a:xfrm>
            <a:off x="304800" y="1196975"/>
            <a:ext cx="8534400" cy="4899025"/>
          </a:xfrm>
        </p:spPr>
        <p:txBody>
          <a:bodyPr/>
          <a:lstStyle/>
          <a:p>
            <a:pPr eaLnBrk="1" hangingPunct="1"/>
            <a:r>
              <a:rPr lang="el-GR" altLang="el-GR" sz="2400" b="1" dirty="0" smtClean="0"/>
              <a:t>Η συνάρτηση πολυπλοκότητας εκφράζει τον μέγιστο αριθμό στοιχειωδών πράξεων που απαιτούνται για την επίλυση μιας κατηγορίας δεδομένων μεγέθους </a:t>
            </a:r>
            <a:r>
              <a:rPr lang="en-US" altLang="el-GR" sz="2400" b="1" i="1" dirty="0" smtClean="0">
                <a:solidFill>
                  <a:srgbClr val="FF0000"/>
                </a:solidFill>
              </a:rPr>
              <a:t>n</a:t>
            </a:r>
            <a:r>
              <a:rPr lang="en-US" altLang="el-GR" sz="2400" b="1" dirty="0" smtClean="0"/>
              <a:t>.</a:t>
            </a:r>
          </a:p>
          <a:p>
            <a:pPr eaLnBrk="1" hangingPunct="1"/>
            <a:r>
              <a:rPr lang="el-GR" altLang="el-GR" sz="2400" b="1" dirty="0" smtClean="0">
                <a:solidFill>
                  <a:srgbClr val="FF0000"/>
                </a:solidFill>
              </a:rPr>
              <a:t>Η</a:t>
            </a:r>
            <a:r>
              <a:rPr lang="en-US" altLang="el-GR" sz="2400" b="1" dirty="0" smtClean="0">
                <a:solidFill>
                  <a:srgbClr val="FF0000"/>
                </a:solidFill>
              </a:rPr>
              <a:t> </a:t>
            </a:r>
            <a:r>
              <a:rPr lang="el-GR" altLang="el-GR" sz="2400" b="1" dirty="0" smtClean="0">
                <a:solidFill>
                  <a:srgbClr val="FF0000"/>
                </a:solidFill>
              </a:rPr>
              <a:t>συνάρτηση πολυπλοκότητας χειρότερης περίπτωσης είναι αυτή που χρησιμοποιείται περισσότερο</a:t>
            </a:r>
            <a:r>
              <a:rPr lang="en-US" altLang="el-GR" sz="2400" b="1" dirty="0" smtClean="0">
                <a:solidFill>
                  <a:srgbClr val="FF0000"/>
                </a:solidFill>
              </a:rPr>
              <a:t>.</a:t>
            </a:r>
            <a:endParaRPr lang="en-US" altLang="el-GR" sz="2400" b="1" dirty="0" smtClean="0"/>
          </a:p>
          <a:p>
            <a:pPr eaLnBrk="1" hangingPunct="1"/>
            <a:r>
              <a:rPr lang="el-GR" altLang="el-GR" sz="2400" b="1" dirty="0" smtClean="0"/>
              <a:t>Κάποιος όρος της συνάρτησης, καθώς το </a:t>
            </a:r>
            <a:r>
              <a:rPr lang="en-US" altLang="el-GR" sz="2400" b="1" i="1" dirty="0" smtClean="0">
                <a:solidFill>
                  <a:srgbClr val="FF0000"/>
                </a:solidFill>
              </a:rPr>
              <a:t>n</a:t>
            </a:r>
            <a:r>
              <a:rPr lang="en-US" altLang="el-GR" sz="2400" b="1" dirty="0" smtClean="0"/>
              <a:t> </a:t>
            </a:r>
            <a:r>
              <a:rPr lang="el-GR" altLang="el-GR" sz="2400" b="1" dirty="0" smtClean="0"/>
              <a:t>μεγαλώνει, μπορεί να υπερισχύσει πάνω στους υπόλοιπους.</a:t>
            </a:r>
            <a:endParaRPr lang="en-US" altLang="el-GR" sz="2400" b="1" dirty="0" smtClean="0"/>
          </a:p>
          <a:p>
            <a:pPr eaLnBrk="1" hangingPunct="1"/>
            <a:r>
              <a:rPr lang="el-GR" altLang="el-GR" b="1" dirty="0" smtClean="0">
                <a:solidFill>
                  <a:srgbClr val="3366CC"/>
                </a:solidFill>
              </a:rPr>
              <a:t>Ο όρος που υπερισχύει ονομάζεται </a:t>
            </a:r>
            <a:r>
              <a:rPr lang="el-GR" altLang="el-GR" b="1" u="sng" dirty="0" err="1" smtClean="0">
                <a:solidFill>
                  <a:schemeClr val="accent5">
                    <a:lumMod val="75000"/>
                  </a:schemeClr>
                </a:solidFill>
              </a:rPr>
              <a:t>ασυμπτωτική</a:t>
            </a:r>
            <a:r>
              <a:rPr lang="el-GR" altLang="el-GR" b="1" u="sng" dirty="0" smtClean="0">
                <a:solidFill>
                  <a:schemeClr val="accent5">
                    <a:lumMod val="75000"/>
                  </a:schemeClr>
                </a:solidFill>
              </a:rPr>
              <a:t> συμπεριφορά του αλγορίθμου</a:t>
            </a:r>
            <a:r>
              <a:rPr lang="el-GR" altLang="el-GR" b="1" dirty="0" smtClean="0">
                <a:solidFill>
                  <a:srgbClr val="3366CC"/>
                </a:solidFill>
              </a:rPr>
              <a:t>.</a:t>
            </a:r>
            <a:endParaRPr lang="en-US" altLang="el-GR" b="1" dirty="0" smtClean="0">
              <a:solidFill>
                <a:srgbClr val="3366CC"/>
              </a:solidFill>
            </a:endParaRPr>
          </a:p>
        </p:txBody>
      </p:sp>
    </p:spTree>
    <p:extLst>
      <p:ext uri="{BB962C8B-B14F-4D97-AF65-F5344CB8AC3E}">
        <p14:creationId xmlns:p14="http://schemas.microsoft.com/office/powerpoint/2010/main" val="16163268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035E662-512C-4871-B3CB-730F7AA66888}" type="slidenum">
              <a:rPr lang="el-GR" altLang="el-GR" sz="1400" smtClean="0">
                <a:solidFill>
                  <a:srgbClr val="3366CC"/>
                </a:solidFill>
                <a:latin typeface="Arno Pro Caption" pitchFamily="18" charset="0"/>
              </a:rPr>
              <a:pPr eaLnBrk="1" hangingPunct="1"/>
              <a:t>87</a:t>
            </a:fld>
            <a:endParaRPr lang="el-GR" altLang="el-GR" sz="1400" smtClean="0">
              <a:solidFill>
                <a:srgbClr val="3366CC"/>
              </a:solidFill>
              <a:latin typeface="Arno Pro Caption" pitchFamily="18" charset="0"/>
            </a:endParaRPr>
          </a:p>
        </p:txBody>
      </p:sp>
      <p:sp>
        <p:nvSpPr>
          <p:cNvPr id="75780" name="Rectangle 2"/>
          <p:cNvSpPr>
            <a:spLocks noGrp="1" noChangeArrowheads="1"/>
          </p:cNvSpPr>
          <p:nvPr>
            <p:ph type="title"/>
          </p:nvPr>
        </p:nvSpPr>
        <p:spPr/>
        <p:txBody>
          <a:bodyPr/>
          <a:lstStyle/>
          <a:p>
            <a:pPr eaLnBrk="1" hangingPunct="1"/>
            <a:r>
              <a:rPr lang="el-GR" altLang="el-GR" b="1" dirty="0" err="1" smtClean="0"/>
              <a:t>Ασυμπτωτική</a:t>
            </a:r>
            <a:r>
              <a:rPr lang="el-GR" altLang="el-GR" b="1" dirty="0" smtClean="0"/>
              <a:t> </a:t>
            </a:r>
            <a:r>
              <a:rPr lang="el-GR" altLang="el-GR" b="1" dirty="0"/>
              <a:t>Π</a:t>
            </a:r>
            <a:r>
              <a:rPr lang="el-GR" altLang="el-GR" b="1" dirty="0" smtClean="0"/>
              <a:t>ολυπλοκότητα </a:t>
            </a:r>
            <a:r>
              <a:rPr lang="en-US" altLang="el-GR" b="1" dirty="0" smtClean="0"/>
              <a:t>(</a:t>
            </a:r>
            <a:r>
              <a:rPr lang="el-GR" altLang="el-GR" b="1" dirty="0" smtClean="0"/>
              <a:t>Χρόνου</a:t>
            </a:r>
            <a:r>
              <a:rPr lang="en-US" altLang="el-GR" b="1" dirty="0" smtClean="0"/>
              <a:t>)</a:t>
            </a:r>
            <a:endParaRPr lang="en-US" altLang="el-GR" b="1" dirty="0" smtClean="0">
              <a:solidFill>
                <a:schemeClr val="tx1"/>
              </a:solidFill>
            </a:endParaRPr>
          </a:p>
        </p:txBody>
      </p:sp>
      <p:sp>
        <p:nvSpPr>
          <p:cNvPr id="75781" name="Rectangle 3"/>
          <p:cNvSpPr>
            <a:spLocks noGrp="1" noChangeArrowheads="1"/>
          </p:cNvSpPr>
          <p:nvPr>
            <p:ph type="body" idx="1"/>
          </p:nvPr>
        </p:nvSpPr>
        <p:spPr>
          <a:xfrm>
            <a:off x="304800" y="1066800"/>
            <a:ext cx="8534400" cy="5029200"/>
          </a:xfrm>
        </p:spPr>
        <p:txBody>
          <a:bodyPr/>
          <a:lstStyle/>
          <a:p>
            <a:pPr eaLnBrk="1" hangingPunct="1"/>
            <a:r>
              <a:rPr lang="el-GR" altLang="el-GR" sz="2000" b="1" dirty="0" smtClean="0"/>
              <a:t>Η κατανόηση της πλήρους συμπεριφοράς του αλγορίθμου, δηλαδή η ακριβής γνώση της συνάρτησης που εκφράζει το πλήθος των πόρων που χρησιμοποιούνται σε σχέση με το μέγεθος </a:t>
            </a:r>
            <a:r>
              <a:rPr lang="en-US" altLang="el-GR" sz="2000" b="1" i="1" dirty="0" smtClean="0">
                <a:solidFill>
                  <a:srgbClr val="FF0000"/>
                </a:solidFill>
              </a:rPr>
              <a:t>n</a:t>
            </a:r>
            <a:r>
              <a:rPr lang="el-GR" altLang="el-GR" sz="2000" b="1" dirty="0" smtClean="0"/>
              <a:t>, είναι πολύ δύσκολη.</a:t>
            </a:r>
          </a:p>
          <a:p>
            <a:pPr eaLnBrk="1" hangingPunct="1"/>
            <a:r>
              <a:rPr lang="el-GR" altLang="el-GR" sz="2000" b="1" dirty="0" smtClean="0">
                <a:solidFill>
                  <a:srgbClr val="3366CC"/>
                </a:solidFill>
              </a:rPr>
              <a:t>Έτσι αρκεί μόνον η γνώση της </a:t>
            </a:r>
            <a:r>
              <a:rPr lang="el-GR" altLang="el-GR" sz="2000" b="1" dirty="0" err="1" smtClean="0">
                <a:solidFill>
                  <a:srgbClr val="3366CC"/>
                </a:solidFill>
              </a:rPr>
              <a:t>ασυμπτωτικής</a:t>
            </a:r>
            <a:r>
              <a:rPr lang="el-GR" altLang="el-GR" sz="2000" b="1" dirty="0" smtClean="0">
                <a:solidFill>
                  <a:srgbClr val="3366CC"/>
                </a:solidFill>
              </a:rPr>
              <a:t> συμπεριφοράς του αλγορίθμου που είναι γνωστή ως </a:t>
            </a:r>
            <a:r>
              <a:rPr lang="el-GR" altLang="el-GR" sz="2000" b="1" dirty="0" err="1" smtClean="0">
                <a:solidFill>
                  <a:srgbClr val="3366CC"/>
                </a:solidFill>
              </a:rPr>
              <a:t>ασυμπτωτική</a:t>
            </a:r>
            <a:r>
              <a:rPr lang="el-GR" altLang="el-GR" sz="2000" b="1" dirty="0" smtClean="0">
                <a:solidFill>
                  <a:srgbClr val="3366CC"/>
                </a:solidFill>
              </a:rPr>
              <a:t> πολυπλοκότητα χρόνου </a:t>
            </a:r>
            <a:r>
              <a:rPr lang="el-GR" altLang="el-GR" sz="2000" b="1" dirty="0" smtClean="0">
                <a:solidFill>
                  <a:srgbClr val="CC3300"/>
                </a:solidFill>
              </a:rPr>
              <a:t>(</a:t>
            </a:r>
            <a:r>
              <a:rPr lang="en-US" altLang="el-GR" sz="2000" b="1" dirty="0" smtClean="0">
                <a:solidFill>
                  <a:srgbClr val="CC3300"/>
                </a:solidFill>
              </a:rPr>
              <a:t>asymptotic time complexity)</a:t>
            </a:r>
            <a:r>
              <a:rPr lang="en-US" altLang="el-GR" sz="2000" b="1" dirty="0" smtClean="0">
                <a:solidFill>
                  <a:srgbClr val="3366CC"/>
                </a:solidFill>
              </a:rPr>
              <a:t>.</a:t>
            </a:r>
          </a:p>
          <a:p>
            <a:pPr eaLnBrk="1" hangingPunct="1">
              <a:lnSpc>
                <a:spcPct val="110000"/>
              </a:lnSpc>
            </a:pPr>
            <a:r>
              <a:rPr lang="el-GR" altLang="el-GR" sz="2000" dirty="0"/>
              <a:t>Είναι αυτή που εκφράζει αν ο αλγόριθμος είναι </a:t>
            </a:r>
            <a:r>
              <a:rPr lang="el-GR" altLang="el-GR" sz="2000" b="1" dirty="0">
                <a:solidFill>
                  <a:srgbClr val="3366CC"/>
                </a:solidFill>
              </a:rPr>
              <a:t>εφικτός (</a:t>
            </a:r>
            <a:r>
              <a:rPr lang="en-US" altLang="el-GR" sz="2000" b="1" dirty="0">
                <a:solidFill>
                  <a:srgbClr val="3366CC"/>
                </a:solidFill>
              </a:rPr>
              <a:t>feasible)</a:t>
            </a:r>
            <a:r>
              <a:rPr lang="en-US" altLang="el-GR" sz="2000" b="1" dirty="0">
                <a:solidFill>
                  <a:schemeClr val="accent2"/>
                </a:solidFill>
              </a:rPr>
              <a:t> </a:t>
            </a:r>
            <a:r>
              <a:rPr lang="el-GR" altLang="el-GR" sz="2000" dirty="0"/>
              <a:t>ή </a:t>
            </a:r>
            <a:r>
              <a:rPr lang="el-GR" altLang="el-GR" sz="2000" b="1" dirty="0">
                <a:solidFill>
                  <a:srgbClr val="FF6600"/>
                </a:solidFill>
              </a:rPr>
              <a:t>μη εφικτός (</a:t>
            </a:r>
            <a:r>
              <a:rPr lang="en-US" altLang="el-GR" sz="2000" b="1" dirty="0">
                <a:solidFill>
                  <a:srgbClr val="FF6600"/>
                </a:solidFill>
              </a:rPr>
              <a:t>infeasible)</a:t>
            </a:r>
            <a:r>
              <a:rPr lang="en-US" altLang="el-GR" sz="2000" dirty="0"/>
              <a:t> </a:t>
            </a:r>
            <a:r>
              <a:rPr lang="el-GR" altLang="el-GR" sz="2000" dirty="0"/>
              <a:t>ή </a:t>
            </a:r>
            <a:r>
              <a:rPr lang="el-GR" altLang="el-GR" sz="2000" b="1" dirty="0" err="1">
                <a:solidFill>
                  <a:srgbClr val="008080"/>
                </a:solidFill>
              </a:rPr>
              <a:t>δυσχείριστος</a:t>
            </a:r>
            <a:r>
              <a:rPr lang="el-GR" altLang="el-GR" sz="2000" dirty="0"/>
              <a:t> </a:t>
            </a:r>
            <a:r>
              <a:rPr lang="el-GR" altLang="el-GR" sz="2000" b="1" dirty="0">
                <a:solidFill>
                  <a:srgbClr val="008080"/>
                </a:solidFill>
              </a:rPr>
              <a:t>(</a:t>
            </a:r>
            <a:r>
              <a:rPr lang="en-US" altLang="el-GR" sz="2000" b="1" dirty="0">
                <a:solidFill>
                  <a:srgbClr val="008080"/>
                </a:solidFill>
              </a:rPr>
              <a:t>intractable)</a:t>
            </a:r>
            <a:r>
              <a:rPr lang="el-GR" altLang="el-GR" sz="2000" dirty="0"/>
              <a:t>.</a:t>
            </a:r>
          </a:p>
          <a:p>
            <a:pPr eaLnBrk="1" hangingPunct="1">
              <a:lnSpc>
                <a:spcPct val="110000"/>
              </a:lnSpc>
            </a:pPr>
            <a:r>
              <a:rPr lang="el-GR" altLang="el-GR" sz="2000" dirty="0"/>
              <a:t>Χρησιμοποιείται ως κριτήριο αποτελεσματικότητας χρόνου στην αξιολόγηση κάθε αλγορίθμου.</a:t>
            </a:r>
          </a:p>
          <a:p>
            <a:pPr eaLnBrk="1" hangingPunct="1">
              <a:lnSpc>
                <a:spcPct val="110000"/>
              </a:lnSpc>
            </a:pPr>
            <a:r>
              <a:rPr lang="el-GR" altLang="el-GR" sz="2000" dirty="0"/>
              <a:t>Η γνώση της συνάρτησης αυτής</a:t>
            </a:r>
            <a:r>
              <a:rPr lang="en-US" altLang="el-GR" sz="2000" dirty="0"/>
              <a:t>, </a:t>
            </a:r>
            <a:r>
              <a:rPr lang="el-GR" altLang="el-GR" sz="2000" dirty="0"/>
              <a:t>έστω  </a:t>
            </a:r>
            <a:r>
              <a:rPr lang="en-US" altLang="el-GR" sz="2000" b="1" dirty="0">
                <a:solidFill>
                  <a:srgbClr val="3366CC"/>
                </a:solidFill>
              </a:rPr>
              <a:t>T</a:t>
            </a:r>
            <a:r>
              <a:rPr lang="en-US" altLang="el-GR" sz="2000" b="1" baseline="-25000" dirty="0">
                <a:solidFill>
                  <a:srgbClr val="3366CC"/>
                </a:solidFill>
              </a:rPr>
              <a:t>A</a:t>
            </a:r>
            <a:r>
              <a:rPr lang="en-US" altLang="el-GR" sz="2000" b="1" dirty="0">
                <a:solidFill>
                  <a:srgbClr val="3366CC"/>
                </a:solidFill>
              </a:rPr>
              <a:t>(n)</a:t>
            </a:r>
            <a:r>
              <a:rPr lang="en-US" altLang="el-GR" sz="2000" dirty="0"/>
              <a:t> </a:t>
            </a:r>
            <a:r>
              <a:rPr lang="el-GR" altLang="el-GR" sz="2000" dirty="0"/>
              <a:t>μας επιτρέπει να υπολογίσουμε το μεγαλύτερο μέγεθος ενός προβλήματος που μπορεί να επιλύσει ο συγκεκριμένος αλγόριθμος σε μια συγκεκριμένη χρονική περίοδο.</a:t>
            </a:r>
          </a:p>
          <a:p>
            <a:pPr eaLnBrk="1" hangingPunct="1"/>
            <a:endParaRPr lang="en-US" altLang="el-GR" sz="2000" b="1" dirty="0" smtClean="0">
              <a:solidFill>
                <a:srgbClr val="3366CC"/>
              </a:solidFill>
            </a:endParaRPr>
          </a:p>
        </p:txBody>
      </p:sp>
    </p:spTree>
    <p:extLst>
      <p:ext uri="{BB962C8B-B14F-4D97-AF65-F5344CB8AC3E}">
        <p14:creationId xmlns:p14="http://schemas.microsoft.com/office/powerpoint/2010/main" val="40780406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7C06632-F844-4F08-9126-414E57CB7C0F}" type="slidenum">
              <a:rPr lang="el-GR" altLang="el-GR" sz="1400" smtClean="0">
                <a:solidFill>
                  <a:srgbClr val="3366CC"/>
                </a:solidFill>
                <a:latin typeface="Arno Pro Caption" pitchFamily="18" charset="0"/>
              </a:rPr>
              <a:pPr eaLnBrk="1" hangingPunct="1"/>
              <a:t>88</a:t>
            </a:fld>
            <a:endParaRPr lang="el-GR" altLang="el-GR" sz="1400" smtClean="0">
              <a:solidFill>
                <a:srgbClr val="3366CC"/>
              </a:solidFill>
              <a:latin typeface="Arno Pro Caption" pitchFamily="18" charset="0"/>
            </a:endParaRPr>
          </a:p>
        </p:txBody>
      </p:sp>
      <p:sp>
        <p:nvSpPr>
          <p:cNvPr id="77828" name="Rectangle 2"/>
          <p:cNvSpPr>
            <a:spLocks noGrp="1" noChangeArrowheads="1"/>
          </p:cNvSpPr>
          <p:nvPr>
            <p:ph type="title"/>
          </p:nvPr>
        </p:nvSpPr>
        <p:spPr/>
        <p:txBody>
          <a:bodyPr/>
          <a:lstStyle/>
          <a:p>
            <a:pPr eaLnBrk="1" hangingPunct="1"/>
            <a:endParaRPr lang="en-US" altLang="el-GR" smtClean="0"/>
          </a:p>
        </p:txBody>
      </p:sp>
      <p:sp>
        <p:nvSpPr>
          <p:cNvPr id="77829" name="Rectangle 3"/>
          <p:cNvSpPr>
            <a:spLocks noGrp="1" noChangeArrowheads="1"/>
          </p:cNvSpPr>
          <p:nvPr>
            <p:ph type="body" idx="1"/>
          </p:nvPr>
        </p:nvSpPr>
        <p:spPr/>
        <p:txBody>
          <a:bodyPr/>
          <a:lstStyle/>
          <a:p>
            <a:pPr eaLnBrk="1" hangingPunct="1">
              <a:lnSpc>
                <a:spcPct val="110000"/>
              </a:lnSpc>
            </a:pPr>
            <a:r>
              <a:rPr lang="el-GR" altLang="el-GR" dirty="0" smtClean="0"/>
              <a:t>Οι αλγόριθμοι με </a:t>
            </a:r>
            <a:r>
              <a:rPr lang="el-GR" altLang="el-GR" dirty="0" err="1" smtClean="0"/>
              <a:t>ασυμπτωτική</a:t>
            </a:r>
            <a:r>
              <a:rPr lang="el-GR" altLang="el-GR" dirty="0" smtClean="0"/>
              <a:t> συμπεριφορά </a:t>
            </a:r>
            <a:r>
              <a:rPr lang="en-US" altLang="el-GR" dirty="0" smtClean="0">
                <a:solidFill>
                  <a:srgbClr val="CC3300"/>
                </a:solidFill>
              </a:rPr>
              <a:t>2</a:t>
            </a:r>
            <a:r>
              <a:rPr lang="en-US" altLang="el-GR" baseline="30000" dirty="0" smtClean="0">
                <a:solidFill>
                  <a:srgbClr val="CC3300"/>
                </a:solidFill>
              </a:rPr>
              <a:t>n</a:t>
            </a:r>
            <a:r>
              <a:rPr lang="en-US" altLang="el-GR" dirty="0" smtClean="0"/>
              <a:t> </a:t>
            </a:r>
            <a:r>
              <a:rPr lang="el-GR" altLang="el-GR" dirty="0" smtClean="0"/>
              <a:t>ή γενικά </a:t>
            </a:r>
            <a:r>
              <a:rPr lang="en-US" altLang="el-GR" dirty="0" err="1" smtClean="0"/>
              <a:t>c</a:t>
            </a:r>
            <a:r>
              <a:rPr lang="en-US" altLang="el-GR" baseline="30000" dirty="0" err="1" smtClean="0"/>
              <a:t>n</a:t>
            </a:r>
            <a:r>
              <a:rPr lang="en-US" altLang="el-GR" dirty="0" smtClean="0"/>
              <a:t> </a:t>
            </a:r>
            <a:r>
              <a:rPr lang="el-GR" altLang="el-GR" dirty="0" smtClean="0"/>
              <a:t>όπου </a:t>
            </a:r>
            <a:r>
              <a:rPr lang="en-US" altLang="el-GR" dirty="0" smtClean="0"/>
              <a:t>c=</a:t>
            </a:r>
            <a:r>
              <a:rPr lang="el-GR" altLang="el-GR" dirty="0" smtClean="0"/>
              <a:t>σταθερά λέγονται </a:t>
            </a:r>
            <a:r>
              <a:rPr lang="el-GR" altLang="el-GR" dirty="0" smtClean="0">
                <a:solidFill>
                  <a:srgbClr val="CC3300"/>
                </a:solidFill>
              </a:rPr>
              <a:t>εκθετικοί</a:t>
            </a:r>
            <a:r>
              <a:rPr lang="el-GR" altLang="el-GR" dirty="0" smtClean="0"/>
              <a:t> (</a:t>
            </a:r>
            <a:r>
              <a:rPr lang="en-US" altLang="el-GR" dirty="0" smtClean="0"/>
              <a:t>exponential). </a:t>
            </a:r>
            <a:r>
              <a:rPr lang="el-GR" altLang="el-GR" dirty="0" smtClean="0">
                <a:solidFill>
                  <a:srgbClr val="CC3300"/>
                </a:solidFill>
              </a:rPr>
              <a:t>Είναι ανέφικτοι για όλα τα δεδομένα εκτός από εκείνα που έχουν πολύ μικρό μέγεθος.</a:t>
            </a:r>
          </a:p>
          <a:p>
            <a:pPr eaLnBrk="1" hangingPunct="1">
              <a:lnSpc>
                <a:spcPct val="110000"/>
              </a:lnSpc>
            </a:pPr>
            <a:r>
              <a:rPr lang="el-GR" altLang="el-GR" dirty="0" smtClean="0"/>
              <a:t>Οι αλγόριθμοι με </a:t>
            </a:r>
            <a:r>
              <a:rPr lang="el-GR" altLang="el-GR" dirty="0" err="1" smtClean="0"/>
              <a:t>ασυμπτωτική</a:t>
            </a:r>
            <a:r>
              <a:rPr lang="el-GR" altLang="el-GR" dirty="0" smtClean="0"/>
              <a:t> συμπεριφορά </a:t>
            </a:r>
            <a:r>
              <a:rPr lang="en-US" altLang="el-GR" dirty="0" smtClean="0"/>
              <a:t>n, n</a:t>
            </a:r>
            <a:r>
              <a:rPr lang="en-US" altLang="el-GR" baseline="30000" dirty="0" smtClean="0"/>
              <a:t>2</a:t>
            </a:r>
            <a:r>
              <a:rPr lang="en-US" altLang="el-GR" dirty="0" smtClean="0"/>
              <a:t>,n</a:t>
            </a:r>
            <a:r>
              <a:rPr lang="en-US" altLang="el-GR" baseline="30000" dirty="0" smtClean="0"/>
              <a:t>c</a:t>
            </a:r>
            <a:r>
              <a:rPr lang="en-US" altLang="el-GR" dirty="0" smtClean="0"/>
              <a:t> </a:t>
            </a:r>
            <a:r>
              <a:rPr lang="el-GR" altLang="el-GR" dirty="0" smtClean="0"/>
              <a:t>λέγονται </a:t>
            </a:r>
            <a:r>
              <a:rPr lang="el-GR" altLang="el-GR" dirty="0" err="1" smtClean="0"/>
              <a:t>πολυωνυμικοί</a:t>
            </a:r>
            <a:r>
              <a:rPr lang="el-GR" altLang="el-GR" dirty="0" smtClean="0"/>
              <a:t> (</a:t>
            </a:r>
            <a:r>
              <a:rPr lang="en-US" altLang="el-GR" dirty="0" smtClean="0"/>
              <a:t>polynomial) </a:t>
            </a:r>
            <a:r>
              <a:rPr lang="el-GR" altLang="el-GR" dirty="0" smtClean="0"/>
              <a:t>αλγόριθμοι. </a:t>
            </a:r>
            <a:r>
              <a:rPr lang="el-GR" altLang="el-GR" u="sng" dirty="0" smtClean="0"/>
              <a:t>Πολλοί </a:t>
            </a:r>
            <a:r>
              <a:rPr lang="el-GR" altLang="el-GR" u="sng" dirty="0" err="1" smtClean="0"/>
              <a:t>πολυωνυμικοί</a:t>
            </a:r>
            <a:r>
              <a:rPr lang="el-GR" altLang="el-GR" u="sng" dirty="0" smtClean="0"/>
              <a:t> αλγόριθμοι είναι εφικτοί για πρακτικά μήκη δεδομένων εισόδου αλλά δυστυχώς αρκετοί άλλοι δεν είναι.</a:t>
            </a:r>
            <a:endParaRPr lang="en-US" altLang="el-GR" u="sng" dirty="0" smtClean="0"/>
          </a:p>
        </p:txBody>
      </p:sp>
    </p:spTree>
    <p:extLst>
      <p:ext uri="{BB962C8B-B14F-4D97-AF65-F5344CB8AC3E}">
        <p14:creationId xmlns:p14="http://schemas.microsoft.com/office/powerpoint/2010/main" val="9591678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F1D9F5-3C82-460F-9AA4-9A08922A5AED}" type="slidenum">
              <a:rPr lang="el-GR" altLang="el-GR" sz="1400" smtClean="0">
                <a:solidFill>
                  <a:srgbClr val="3366CC"/>
                </a:solidFill>
                <a:latin typeface="Arno Pro Caption" pitchFamily="18" charset="0"/>
              </a:rPr>
              <a:pPr eaLnBrk="1" hangingPunct="1"/>
              <a:t>89</a:t>
            </a:fld>
            <a:endParaRPr lang="el-GR" altLang="el-GR" sz="1400" smtClean="0">
              <a:solidFill>
                <a:srgbClr val="3366CC"/>
              </a:solidFill>
              <a:latin typeface="Arno Pro Caption" pitchFamily="18" charset="0"/>
            </a:endParaRPr>
          </a:p>
        </p:txBody>
      </p:sp>
      <p:sp>
        <p:nvSpPr>
          <p:cNvPr id="78852" name="Rectangle 2"/>
          <p:cNvSpPr>
            <a:spLocks noGrp="1" noChangeArrowheads="1"/>
          </p:cNvSpPr>
          <p:nvPr>
            <p:ph type="title"/>
          </p:nvPr>
        </p:nvSpPr>
        <p:spPr/>
        <p:txBody>
          <a:bodyPr/>
          <a:lstStyle/>
          <a:p>
            <a:pPr eaLnBrk="1" hangingPunct="1"/>
            <a:r>
              <a:rPr lang="el-GR" altLang="el-GR" sz="2800" dirty="0" smtClean="0"/>
              <a:t>Παράδειγμα</a:t>
            </a:r>
            <a:r>
              <a:rPr lang="en-US" altLang="el-GR" sz="2800" dirty="0" smtClean="0"/>
              <a:t>-1</a:t>
            </a:r>
            <a:r>
              <a:rPr lang="el-GR" altLang="el-GR" sz="2800" dirty="0" smtClean="0"/>
              <a:t> – μονάδα μέτρησης 1 </a:t>
            </a:r>
            <a:r>
              <a:rPr lang="en-US" altLang="el-GR" sz="2800" dirty="0" smtClean="0"/>
              <a:t>sec</a:t>
            </a:r>
          </a:p>
        </p:txBody>
      </p:sp>
      <p:graphicFrame>
        <p:nvGraphicFramePr>
          <p:cNvPr id="46124" name="Group 44"/>
          <p:cNvGraphicFramePr>
            <a:graphicFrameLocks noGrp="1"/>
          </p:cNvGraphicFramePr>
          <p:nvPr>
            <p:ph idx="1"/>
            <p:extLst>
              <p:ext uri="{D42A27DB-BD31-4B8C-83A1-F6EECF244321}">
                <p14:modId xmlns:p14="http://schemas.microsoft.com/office/powerpoint/2010/main" val="2279954174"/>
              </p:ext>
            </p:extLst>
          </p:nvPr>
        </p:nvGraphicFramePr>
        <p:xfrm>
          <a:off x="304800" y="1371600"/>
          <a:ext cx="7418705" cy="4479928"/>
        </p:xfrm>
        <a:graphic>
          <a:graphicData uri="http://schemas.openxmlformats.org/drawingml/2006/table">
            <a:tbl>
              <a:tblPr/>
              <a:tblGrid>
                <a:gridCol w="2133600"/>
                <a:gridCol w="1017905"/>
                <a:gridCol w="2133600"/>
                <a:gridCol w="2133600"/>
              </a:tblGrid>
              <a:tr h="8229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Arno Pro Caption" pitchFamily="18" charset="0"/>
                        </a:rPr>
                        <a:t>αλγόριθμος</a:t>
                      </a:r>
                      <a:endParaRPr kumimoji="0" lang="en-US" sz="2400" b="1" i="0" u="none" strike="noStrike" cap="none" normalizeH="0" baseline="0" dirty="0" smtClean="0">
                        <a:ln>
                          <a:noFill/>
                        </a:ln>
                        <a:solidFill>
                          <a:schemeClr val="tx1"/>
                        </a:solidFill>
                        <a:effectLst/>
                        <a:latin typeface="Arno Pro Captio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T</a:t>
                      </a:r>
                      <a:r>
                        <a:rPr kumimoji="0" lang="en-US" sz="2400" b="1" i="0" u="none" strike="noStrike" cap="none" normalizeH="0" baseline="-25000" smtClean="0">
                          <a:ln>
                            <a:noFill/>
                          </a:ln>
                          <a:solidFill>
                            <a:schemeClr val="tx1"/>
                          </a:solidFill>
                          <a:effectLst/>
                          <a:latin typeface="Arno Pro Caption" pitchFamily="18" charset="0"/>
                        </a:rPr>
                        <a:t>A</a:t>
                      </a:r>
                      <a:r>
                        <a:rPr kumimoji="0" lang="en-US" sz="2400" b="1" i="0" u="none" strike="noStrike" cap="none" normalizeH="0" baseline="0" smtClean="0">
                          <a:ln>
                            <a:noFill/>
                          </a:ln>
                          <a:solidFill>
                            <a:schemeClr val="tx1"/>
                          </a:solidFill>
                          <a:effectLst/>
                          <a:latin typeface="Arno Pro Caption" pitchFamily="18" charset="0"/>
                        </a:rPr>
                        <a:t>(n)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tx1"/>
                          </a:solidFill>
                          <a:effectLst/>
                          <a:latin typeface="Arno Pro Caption" pitchFamily="18" charset="0"/>
                        </a:rPr>
                        <a:t>Μέγιστο μέγεθος προβλήματος</a:t>
                      </a:r>
                      <a:r>
                        <a:rPr kumimoji="0" lang="en-US" sz="2400" b="1" i="0" u="none" strike="noStrike" cap="none" normalizeH="0" baseline="0" smtClean="0">
                          <a:ln>
                            <a:noFill/>
                          </a:ln>
                          <a:solidFill>
                            <a:schemeClr val="tx1"/>
                          </a:solidFill>
                          <a:effectLst/>
                          <a:latin typeface="Arno Pro Caption" pitchFamily="18" charset="0"/>
                        </a:rPr>
                        <a:t> (n)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r h="6094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no Pro Captio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no Pro Captio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tx1"/>
                          </a:solidFill>
                          <a:effectLst/>
                          <a:latin typeface="Arno Pro Caption" pitchFamily="18" charset="0"/>
                        </a:rPr>
                        <a:t>1 ώρα</a:t>
                      </a:r>
                      <a:endParaRPr kumimoji="0" lang="en-US" sz="2400" b="1" i="0" u="none" strike="noStrike" cap="none" normalizeH="0" baseline="0" smtClean="0">
                        <a:ln>
                          <a:noFill/>
                        </a:ln>
                        <a:solidFill>
                          <a:schemeClr val="tx1"/>
                        </a:solidFill>
                        <a:effectLst/>
                        <a:latin typeface="Arno Pro Captio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tx1"/>
                          </a:solidFill>
                          <a:effectLst/>
                          <a:latin typeface="Arno Pro Caption" pitchFamily="18" charset="0"/>
                        </a:rPr>
                        <a:t>2 ώρες</a:t>
                      </a:r>
                      <a:endParaRPr kumimoji="0" lang="en-US" sz="2400" b="1" i="0" u="none" strike="noStrike" cap="none" normalizeH="0" baseline="0" smtClean="0">
                        <a:ln>
                          <a:noFill/>
                        </a:ln>
                        <a:solidFill>
                          <a:schemeClr val="tx1"/>
                        </a:solidFill>
                        <a:effectLst/>
                        <a:latin typeface="Arno Pro Captio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4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Arno Pro Caption" pitchFamily="18" charset="0"/>
                        </a:rPr>
                        <a:t>Α1</a:t>
                      </a:r>
                      <a:endParaRPr kumimoji="0" lang="en-US" sz="2400" b="1" i="0" u="none" strike="noStrike" cap="none" normalizeH="0" baseline="0" dirty="0" smtClean="0">
                        <a:ln>
                          <a:noFill/>
                        </a:ln>
                        <a:solidFill>
                          <a:schemeClr val="tx1"/>
                        </a:solidFill>
                        <a:effectLst/>
                        <a:latin typeface="Arno Pro Captio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Arno Pro Caption" pitchFamily="18" charset="0"/>
                        </a:rPr>
                        <a:t>100</a:t>
                      </a:r>
                      <a:r>
                        <a:rPr kumimoji="0" lang="en-US" sz="2400" b="1" i="0" u="none" strike="noStrike" cap="none" normalizeH="0" baseline="0" dirty="0" smtClean="0">
                          <a:ln>
                            <a:noFill/>
                          </a:ln>
                          <a:solidFill>
                            <a:schemeClr val="tx1"/>
                          </a:solidFill>
                          <a:effectLst/>
                          <a:latin typeface="Arno Pro Caption" pitchFamily="18" charset="0"/>
                        </a:rPr>
                        <a:t>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36</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72</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4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tx1"/>
                          </a:solidFill>
                          <a:effectLst/>
                          <a:latin typeface="Arno Pro Caption" pitchFamily="18" charset="0"/>
                        </a:rPr>
                        <a:t>Α2</a:t>
                      </a:r>
                      <a:endParaRPr kumimoji="0" lang="en-US" sz="2400" b="1" i="0" u="none" strike="noStrike" cap="none" normalizeH="0" baseline="0" smtClean="0">
                        <a:ln>
                          <a:noFill/>
                        </a:ln>
                        <a:solidFill>
                          <a:schemeClr val="tx1"/>
                        </a:solidFill>
                        <a:effectLst/>
                        <a:latin typeface="Arno Pro Captio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15n</a:t>
                      </a:r>
                      <a:r>
                        <a:rPr kumimoji="0" lang="en-US" sz="2400" b="1" i="0" u="none" strike="noStrike" cap="none" normalizeH="0" baseline="30000" dirty="0" smtClean="0">
                          <a:ln>
                            <a:noFill/>
                          </a:ln>
                          <a:solidFill>
                            <a:schemeClr val="tx1"/>
                          </a:solidFill>
                          <a:effectLst/>
                          <a:latin typeface="Arno Pro Caption" pitchFamily="18" charset="0"/>
                        </a:rPr>
                        <a:t>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15</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21</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4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tx1"/>
                          </a:solidFill>
                          <a:effectLst/>
                          <a:latin typeface="Arno Pro Caption" pitchFamily="18" charset="0"/>
                        </a:rPr>
                        <a:t>Α3</a:t>
                      </a:r>
                      <a:endParaRPr kumimoji="0" lang="en-US" sz="2400" b="1" i="0" u="none" strike="noStrike" cap="none" normalizeH="0" baseline="0" smtClean="0">
                        <a:ln>
                          <a:noFill/>
                        </a:ln>
                        <a:solidFill>
                          <a:schemeClr val="tx1"/>
                        </a:solidFill>
                        <a:effectLst/>
                        <a:latin typeface="Arno Pro Captio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2n</a:t>
                      </a:r>
                      <a:r>
                        <a:rPr kumimoji="0" lang="en-US" sz="2400" b="1" i="0" u="none" strike="noStrike" cap="none" normalizeH="0" baseline="30000" dirty="0" smtClean="0">
                          <a:ln>
                            <a:noFill/>
                          </a:ln>
                          <a:solidFill>
                            <a:schemeClr val="tx1"/>
                          </a:solidFill>
                          <a:effectLst/>
                          <a:latin typeface="Arno Pro Caption" pitchFamily="18" charset="0"/>
                        </a:rPr>
                        <a:t>3</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12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15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4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tx1"/>
                          </a:solidFill>
                          <a:effectLst/>
                          <a:latin typeface="Arno Pro Caption" pitchFamily="18" charset="0"/>
                        </a:rPr>
                        <a:t>Α4</a:t>
                      </a:r>
                      <a:endParaRPr kumimoji="0" lang="en-US" sz="2400" b="1" i="0" u="none" strike="noStrike" cap="none" normalizeH="0" baseline="0" smtClean="0">
                        <a:ln>
                          <a:noFill/>
                        </a:ln>
                        <a:solidFill>
                          <a:schemeClr val="tx1"/>
                        </a:solidFill>
                        <a:effectLst/>
                        <a:latin typeface="Arno Pro Captio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6</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7</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4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tx1"/>
                          </a:solidFill>
                          <a:effectLst/>
                          <a:latin typeface="Arno Pro Caption" pitchFamily="18" charset="0"/>
                        </a:rPr>
                        <a:t>Α5</a:t>
                      </a:r>
                      <a:endParaRPr kumimoji="0" lang="en-US" sz="2400" b="1" i="0" u="none" strike="noStrike" cap="none" normalizeH="0" baseline="0" smtClean="0">
                        <a:ln>
                          <a:noFill/>
                        </a:ln>
                        <a:solidFill>
                          <a:schemeClr val="tx1"/>
                        </a:solidFill>
                        <a:effectLst/>
                        <a:latin typeface="Arno Pro Captio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2</a:t>
                      </a:r>
                      <a:r>
                        <a:rPr kumimoji="0" lang="en-US" sz="2400" b="1" i="0" u="none" strike="noStrike" cap="none" normalizeH="0" baseline="30000" smtClean="0">
                          <a:ln>
                            <a:noFill/>
                          </a:ln>
                          <a:solidFill>
                            <a:schemeClr val="tx1"/>
                          </a:solidFill>
                          <a:effectLst/>
                          <a:latin typeface="Arno Pro Caption" pitchFamily="18" charset="0"/>
                        </a:rPr>
                        <a:t>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11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12</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3117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766542-DBD9-414B-BBA5-C4F0353F0A6B}" type="slidenum">
              <a:rPr lang="el-GR" altLang="el-GR" sz="1400" smtClean="0">
                <a:solidFill>
                  <a:srgbClr val="3366CC"/>
                </a:solidFill>
                <a:latin typeface="Arno Pro Caption" pitchFamily="18" charset="0"/>
              </a:rPr>
              <a:pPr eaLnBrk="1" hangingPunct="1"/>
              <a:t>9</a:t>
            </a:fld>
            <a:endParaRPr lang="el-GR" altLang="el-GR" sz="1400" smtClean="0">
              <a:solidFill>
                <a:srgbClr val="3366CC"/>
              </a:solidFill>
              <a:latin typeface="Arno Pro Caption" pitchFamily="18" charset="0"/>
            </a:endParaRPr>
          </a:p>
        </p:txBody>
      </p:sp>
      <p:sp>
        <p:nvSpPr>
          <p:cNvPr id="16388" name="Rectangle 2"/>
          <p:cNvSpPr>
            <a:spLocks noGrp="1" noChangeArrowheads="1"/>
          </p:cNvSpPr>
          <p:nvPr>
            <p:ph type="title"/>
          </p:nvPr>
        </p:nvSpPr>
        <p:spPr>
          <a:xfrm>
            <a:off x="304800" y="482600"/>
            <a:ext cx="8458200" cy="406400"/>
          </a:xfrm>
        </p:spPr>
        <p:txBody>
          <a:bodyPr/>
          <a:lstStyle/>
          <a:p>
            <a:pPr eaLnBrk="1" hangingPunct="1"/>
            <a:r>
              <a:rPr lang="el-GR" altLang="el-GR" smtClean="0"/>
              <a:t>Γενική επισκόπηση της Λογικής</a:t>
            </a:r>
            <a:endParaRPr lang="en-US" altLang="el-GR" smtClean="0"/>
          </a:p>
        </p:txBody>
      </p:sp>
      <p:sp>
        <p:nvSpPr>
          <p:cNvPr id="16389" name="Rectangle 3"/>
          <p:cNvSpPr>
            <a:spLocks noGrp="1" noChangeArrowheads="1"/>
          </p:cNvSpPr>
          <p:nvPr>
            <p:ph type="body" idx="1"/>
          </p:nvPr>
        </p:nvSpPr>
        <p:spPr/>
        <p:txBody>
          <a:bodyPr/>
          <a:lstStyle/>
          <a:p>
            <a:pPr marL="457200" indent="-457200" eaLnBrk="1" hangingPunct="1">
              <a:lnSpc>
                <a:spcPct val="90000"/>
              </a:lnSpc>
            </a:pPr>
            <a:r>
              <a:rPr lang="el-GR" altLang="el-GR" smtClean="0"/>
              <a:t>Η λογική είναι η βάση όλων των μαθηματικών συλλογισμών</a:t>
            </a:r>
            <a:r>
              <a:rPr lang="en-US" altLang="el-GR" smtClean="0"/>
              <a:t>.</a:t>
            </a:r>
          </a:p>
          <a:p>
            <a:pPr marL="457200" indent="-457200" eaLnBrk="1" hangingPunct="1">
              <a:lnSpc>
                <a:spcPct val="90000"/>
              </a:lnSpc>
            </a:pPr>
            <a:r>
              <a:rPr lang="el-GR" altLang="el-GR" smtClean="0"/>
              <a:t>Είναι θεμελιώδης στην επιστήμη των υπολογιστών</a:t>
            </a:r>
            <a:r>
              <a:rPr lang="en-US" altLang="el-GR" smtClean="0"/>
              <a:t>.</a:t>
            </a:r>
          </a:p>
          <a:p>
            <a:pPr marL="457200" indent="-457200" eaLnBrk="1" hangingPunct="1">
              <a:lnSpc>
                <a:spcPct val="90000"/>
              </a:lnSpc>
            </a:pPr>
            <a:r>
              <a:rPr lang="el-GR" altLang="el-GR" smtClean="0"/>
              <a:t>Η λογική χρησιμοποιείται για να εκφράσει την ακριβή σημασία μιας μαθηματικής πρότασης ή ενός προγράμματος σε υπολογιστή</a:t>
            </a:r>
            <a:endParaRPr lang="en-US" altLang="el-GR" sz="2000" smtClean="0"/>
          </a:p>
          <a:p>
            <a:pPr marL="457200" indent="-457200" eaLnBrk="1" hangingPunct="1">
              <a:lnSpc>
                <a:spcPct val="90000"/>
              </a:lnSpc>
            </a:pPr>
            <a:r>
              <a:rPr lang="el-GR" altLang="el-GR" smtClean="0"/>
              <a:t>Αποτελεί ωστόσο τη βάση της φιλοσοφίας και της νομικής επιστήμης</a:t>
            </a:r>
            <a:endParaRPr lang="en-US" altLang="el-GR" smtClean="0"/>
          </a:p>
        </p:txBody>
      </p:sp>
    </p:spTree>
    <p:extLst>
      <p:ext uri="{BB962C8B-B14F-4D97-AF65-F5344CB8AC3E}">
        <p14:creationId xmlns:p14="http://schemas.microsoft.com/office/powerpoint/2010/main" val="19938216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896EA1-53E7-45BE-96FF-493084605DA1}" type="slidenum">
              <a:rPr lang="el-GR" altLang="el-GR" sz="1400" smtClean="0">
                <a:solidFill>
                  <a:srgbClr val="3366CC"/>
                </a:solidFill>
                <a:latin typeface="Arno Pro Caption" pitchFamily="18" charset="0"/>
              </a:rPr>
              <a:pPr eaLnBrk="1" hangingPunct="1"/>
              <a:t>90</a:t>
            </a:fld>
            <a:endParaRPr lang="el-GR" altLang="el-GR" sz="1400" smtClean="0">
              <a:solidFill>
                <a:srgbClr val="3366CC"/>
              </a:solidFill>
              <a:latin typeface="Arno Pro Caption" pitchFamily="18" charset="0"/>
            </a:endParaRPr>
          </a:p>
        </p:txBody>
      </p:sp>
      <p:sp>
        <p:nvSpPr>
          <p:cNvPr id="79876" name="Rectangle 2"/>
          <p:cNvSpPr>
            <a:spLocks noGrp="1" noChangeArrowheads="1"/>
          </p:cNvSpPr>
          <p:nvPr>
            <p:ph type="title"/>
          </p:nvPr>
        </p:nvSpPr>
        <p:spPr/>
        <p:txBody>
          <a:bodyPr/>
          <a:lstStyle/>
          <a:p>
            <a:pPr eaLnBrk="1" hangingPunct="1"/>
            <a:r>
              <a:rPr lang="el-GR" altLang="el-GR" sz="2800" smtClean="0"/>
              <a:t>Παράδειγμα-2</a:t>
            </a:r>
            <a:r>
              <a:rPr lang="en-US" altLang="el-GR" sz="2800" smtClean="0"/>
              <a:t> </a:t>
            </a:r>
            <a:r>
              <a:rPr lang="el-GR" altLang="el-GR" sz="2800" smtClean="0"/>
              <a:t>  χρόνος εκτέλεσης</a:t>
            </a:r>
            <a:r>
              <a:rPr lang="en-US" altLang="el-GR" sz="2800" smtClean="0"/>
              <a:t> </a:t>
            </a:r>
            <a:r>
              <a:rPr lang="el-GR" altLang="el-GR" sz="2800" smtClean="0"/>
              <a:t>σε </a:t>
            </a:r>
            <a:r>
              <a:rPr lang="en-US" altLang="el-GR" sz="2800" smtClean="0"/>
              <a:t>sec</a:t>
            </a:r>
          </a:p>
        </p:txBody>
      </p:sp>
      <p:graphicFrame>
        <p:nvGraphicFramePr>
          <p:cNvPr id="47107" name="Group 3"/>
          <p:cNvGraphicFramePr>
            <a:graphicFrameLocks noGrp="1"/>
          </p:cNvGraphicFramePr>
          <p:nvPr>
            <p:ph idx="1"/>
            <p:extLst>
              <p:ext uri="{D42A27DB-BD31-4B8C-83A1-F6EECF244321}">
                <p14:modId xmlns:p14="http://schemas.microsoft.com/office/powerpoint/2010/main" val="1024260514"/>
              </p:ext>
            </p:extLst>
          </p:nvPr>
        </p:nvGraphicFramePr>
        <p:xfrm>
          <a:off x="981233" y="1144270"/>
          <a:ext cx="7105333" cy="4959351"/>
        </p:xfrm>
        <a:graphic>
          <a:graphicData uri="http://schemas.openxmlformats.org/drawingml/2006/table">
            <a:tbl>
              <a:tblPr/>
              <a:tblGrid>
                <a:gridCol w="1205230"/>
                <a:gridCol w="1449705"/>
                <a:gridCol w="1289368"/>
                <a:gridCol w="1454468"/>
                <a:gridCol w="1706562"/>
              </a:tblGrid>
              <a:tr h="8126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n</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log</a:t>
                      </a:r>
                      <a:r>
                        <a:rPr kumimoji="0" lang="en-US" sz="2400" b="1" i="0" u="none" strike="noStrike" cap="none" normalizeH="0" baseline="-25000" dirty="0" smtClean="0">
                          <a:ln>
                            <a:noFill/>
                          </a:ln>
                          <a:solidFill>
                            <a:schemeClr val="tx1"/>
                          </a:solidFill>
                          <a:effectLst/>
                          <a:latin typeface="Arno Pro Caption" pitchFamily="18" charset="0"/>
                        </a:rPr>
                        <a:t>2</a:t>
                      </a:r>
                      <a:r>
                        <a:rPr kumimoji="0" lang="en-US" sz="2400" b="1" i="0" u="none" strike="noStrike" cap="none" normalizeH="0" baseline="0" dirty="0" smtClean="0">
                          <a:ln>
                            <a:noFill/>
                          </a:ln>
                          <a:solidFill>
                            <a:schemeClr val="tx1"/>
                          </a:solidFill>
                          <a:effectLst/>
                          <a:latin typeface="Arno Pro Caption" pitchFamily="18" charset="0"/>
                        </a:rPr>
                        <a:t>n</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n</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n</a:t>
                      </a:r>
                      <a:r>
                        <a:rPr kumimoji="0" lang="en-US" sz="2400" b="1" i="0" u="none" strike="noStrike" cap="none" normalizeH="0" baseline="30000" smtClean="0">
                          <a:ln>
                            <a:noFill/>
                          </a:ln>
                          <a:solidFill>
                            <a:schemeClr val="tx1"/>
                          </a:solidFill>
                          <a:effectLst/>
                          <a:latin typeface="Arno Pro Caption" pitchFamily="18" charset="0"/>
                        </a:rPr>
                        <a:t>2</a:t>
                      </a:r>
                      <a:endParaRPr kumimoji="0" lang="en-US" sz="2400" b="1" i="0" u="none" strike="noStrike" cap="none" normalizeH="0" baseline="0" smtClean="0">
                        <a:ln>
                          <a:noFill/>
                        </a:ln>
                        <a:solidFill>
                          <a:schemeClr val="tx1"/>
                        </a:solidFill>
                        <a:effectLst/>
                        <a:latin typeface="Arno Pro Captio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2</a:t>
                      </a:r>
                      <a:r>
                        <a:rPr kumimoji="0" lang="en-US" sz="2400" b="1" i="0" u="none" strike="noStrike" cap="none" normalizeH="0" baseline="30000" smtClean="0">
                          <a:ln>
                            <a:noFill/>
                          </a:ln>
                          <a:solidFill>
                            <a:schemeClr val="tx1"/>
                          </a:solidFill>
                          <a:effectLst/>
                          <a:latin typeface="Arno Pro Caption" pitchFamily="18" charset="0"/>
                        </a:rPr>
                        <a:t>n</a:t>
                      </a:r>
                      <a:endParaRPr kumimoji="0" lang="en-US" sz="2400" b="1" i="0" u="none" strike="noStrike" cap="none" normalizeH="0" baseline="0" smtClean="0">
                        <a:ln>
                          <a:noFill/>
                        </a:ln>
                        <a:solidFill>
                          <a:schemeClr val="tx1"/>
                        </a:solidFill>
                        <a:effectLst/>
                        <a:latin typeface="Arno Pro Captio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6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10</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Arno Pro Caption" pitchFamily="18" charset="0"/>
                        </a:rPr>
                        <a:t>0.000003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0.00001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0.0001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0.01</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100</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0.000007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no Pro Captio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0.0001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0.01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10</a:t>
                      </a:r>
                      <a:r>
                        <a:rPr kumimoji="0" lang="en-US" sz="2400" b="1" i="0" u="none" strike="noStrike" cap="none" normalizeH="0" baseline="30000" smtClean="0">
                          <a:ln>
                            <a:noFill/>
                          </a:ln>
                          <a:solidFill>
                            <a:schemeClr val="tx1"/>
                          </a:solidFill>
                          <a:effectLst/>
                          <a:latin typeface="Arno Pro Caption" pitchFamily="18" charset="0"/>
                        </a:rPr>
                        <a:t>14</a:t>
                      </a:r>
                      <a:r>
                        <a:rPr kumimoji="0" lang="en-US" sz="2400" b="1" i="0" u="none" strike="noStrike" cap="none" normalizeH="0" baseline="0" smtClean="0">
                          <a:ln>
                            <a:noFill/>
                          </a:ln>
                          <a:solidFill>
                            <a:schemeClr val="tx1"/>
                          </a:solidFill>
                          <a:effectLst/>
                          <a:latin typeface="Arno Pro Caption" pitchFamily="18" charset="0"/>
                        </a:rPr>
                        <a:t> </a:t>
                      </a:r>
                      <a:r>
                        <a:rPr kumimoji="0" lang="el-GR" sz="2400" b="1" i="0" u="none" strike="noStrike" cap="none" normalizeH="0" baseline="0" smtClean="0">
                          <a:ln>
                            <a:noFill/>
                          </a:ln>
                          <a:solidFill>
                            <a:schemeClr val="tx1"/>
                          </a:solidFill>
                          <a:effectLst/>
                          <a:latin typeface="Arno Pro Caption" pitchFamily="18" charset="0"/>
                        </a:rPr>
                        <a:t>αιώνες</a:t>
                      </a:r>
                      <a:endParaRPr kumimoji="0" lang="en-US" sz="2400" b="1" i="0" u="none" strike="noStrike" cap="none" normalizeH="0" baseline="0" smtClean="0">
                        <a:ln>
                          <a:noFill/>
                        </a:ln>
                        <a:solidFill>
                          <a:schemeClr val="tx1"/>
                        </a:solidFill>
                        <a:effectLst/>
                        <a:latin typeface="Arno Pro Captio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6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1000</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0.00001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0.001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no Pro Caption" pitchFamily="18" charset="0"/>
                        </a:rPr>
                        <a:t>Αστρονομικός</a:t>
                      </a:r>
                      <a:endParaRPr kumimoji="0" lang="en-US" sz="1600" b="1" i="0" u="none" strike="noStrike" cap="none" normalizeH="0" baseline="0" smtClean="0">
                        <a:ln>
                          <a:noFill/>
                        </a:ln>
                        <a:solidFill>
                          <a:schemeClr val="tx1"/>
                        </a:solidFill>
                        <a:effectLst/>
                        <a:latin typeface="Arno Pro Captio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6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10000</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0.000013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0.01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1.7 min</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smtClean="0">
                          <a:ln>
                            <a:noFill/>
                          </a:ln>
                          <a:solidFill>
                            <a:schemeClr val="tx1"/>
                          </a:solidFill>
                          <a:effectLst/>
                          <a:latin typeface="Arno Pro Caption" pitchFamily="18" charset="0"/>
                        </a:rPr>
                        <a:t>Αστρονομικός</a:t>
                      </a:r>
                      <a:endParaRPr kumimoji="0" lang="en-US" sz="1600" b="1" i="0" u="none" strike="noStrike" cap="none" normalizeH="0" baseline="0" dirty="0" smtClean="0">
                        <a:ln>
                          <a:noFill/>
                        </a:ln>
                        <a:solidFill>
                          <a:schemeClr val="tx1"/>
                        </a:solidFill>
                        <a:effectLst/>
                        <a:latin typeface="Arno Pro Captio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6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100000</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0.000017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no Pro Caption" pitchFamily="18" charset="0"/>
                        </a:rPr>
                        <a:t>2.8 hours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smtClean="0">
                          <a:ln>
                            <a:noFill/>
                          </a:ln>
                          <a:solidFill>
                            <a:schemeClr val="tx1"/>
                          </a:solidFill>
                          <a:effectLst/>
                          <a:latin typeface="Arno Pro Caption" pitchFamily="18" charset="0"/>
                        </a:rPr>
                        <a:t>Αστρονομικός</a:t>
                      </a:r>
                      <a:endParaRPr kumimoji="0" lang="en-US" sz="1600" b="1" i="0" u="none" strike="noStrike" cap="none" normalizeH="0" baseline="0" dirty="0" smtClean="0">
                        <a:ln>
                          <a:noFill/>
                        </a:ln>
                        <a:solidFill>
                          <a:schemeClr val="tx1"/>
                        </a:solidFill>
                        <a:effectLst/>
                        <a:latin typeface="Arno Pro Captio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818883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3"/>
          <p:cNvSpPr txBox="1">
            <a:spLocks noChangeArrowheads="1"/>
          </p:cNvSpPr>
          <p:nvPr/>
        </p:nvSpPr>
        <p:spPr bwMode="auto">
          <a:xfrm>
            <a:off x="764017" y="1124744"/>
            <a:ext cx="743665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l-GR" sz="2800" dirty="0">
              <a:latin typeface="Times New Roman" panose="02020603050405020304" pitchFamily="18" charset="0"/>
            </a:endParaRPr>
          </a:p>
          <a:p>
            <a:r>
              <a:rPr lang="en-GB" altLang="el-GR" sz="2400" dirty="0">
                <a:latin typeface="Times New Roman" panose="02020603050405020304" pitchFamily="18" charset="0"/>
              </a:rPr>
              <a:t>   </a:t>
            </a:r>
            <a:r>
              <a:rPr lang="en-GB" altLang="el-GR" sz="2400" b="1" dirty="0">
                <a:latin typeface="Arno Pro Caption" panose="02020502040506020403" pitchFamily="18" charset="0"/>
              </a:rPr>
              <a:t>N	log</a:t>
            </a:r>
            <a:r>
              <a:rPr lang="en-GB" altLang="el-GR" sz="2400" b="1" baseline="-25000" dirty="0">
                <a:latin typeface="Arno Pro Caption" panose="02020502040506020403" pitchFamily="18" charset="0"/>
              </a:rPr>
              <a:t>2</a:t>
            </a:r>
            <a:r>
              <a:rPr lang="en-GB" altLang="el-GR" sz="2400" b="1" dirty="0">
                <a:latin typeface="Arno Pro Caption" panose="02020502040506020403" pitchFamily="18" charset="0"/>
              </a:rPr>
              <a:t>N		5N	N log</a:t>
            </a:r>
            <a:r>
              <a:rPr lang="en-GB" altLang="el-GR" sz="2400" b="1" baseline="-25000" dirty="0">
                <a:latin typeface="Arno Pro Caption" panose="02020502040506020403" pitchFamily="18" charset="0"/>
              </a:rPr>
              <a:t>2</a:t>
            </a:r>
            <a:r>
              <a:rPr lang="en-GB" altLang="el-GR" sz="2400" b="1" dirty="0">
                <a:latin typeface="Arno Pro Caption" panose="02020502040506020403" pitchFamily="18" charset="0"/>
              </a:rPr>
              <a:t>N	N</a:t>
            </a:r>
            <a:r>
              <a:rPr lang="en-GB" altLang="el-GR" sz="2400" b="1" baseline="30000" dirty="0">
                <a:latin typeface="Arno Pro Caption" panose="02020502040506020403" pitchFamily="18" charset="0"/>
              </a:rPr>
              <a:t>2</a:t>
            </a:r>
            <a:r>
              <a:rPr lang="en-GB" altLang="el-GR" sz="2400" b="1" dirty="0">
                <a:latin typeface="Arno Pro Caption" panose="02020502040506020403" pitchFamily="18" charset="0"/>
              </a:rPr>
              <a:t>	2</a:t>
            </a:r>
            <a:r>
              <a:rPr lang="en-GB" altLang="el-GR" sz="2400" b="1" baseline="30000" dirty="0">
                <a:latin typeface="Arno Pro Caption" panose="02020502040506020403" pitchFamily="18" charset="0"/>
              </a:rPr>
              <a:t>N   </a:t>
            </a:r>
            <a:endParaRPr lang="en-GB" altLang="el-GR" sz="2400" b="1" dirty="0">
              <a:latin typeface="Arno Pro Caption" panose="02020502040506020403" pitchFamily="18" charset="0"/>
            </a:endParaRPr>
          </a:p>
          <a:p>
            <a:r>
              <a:rPr lang="en-GB" altLang="el-GR" sz="2400" dirty="0">
                <a:latin typeface="Courier New" panose="02070309020205020404" pitchFamily="49" charset="0"/>
              </a:rPr>
              <a:t>  8	  3	     40	  24	     64	 256</a:t>
            </a:r>
          </a:p>
          <a:p>
            <a:r>
              <a:rPr lang="en-GB" altLang="el-GR" sz="2400" dirty="0">
                <a:latin typeface="Courier New" panose="02070309020205020404" pitchFamily="49" charset="0"/>
              </a:rPr>
              <a:t> 16	  4		80	  64     256  65536</a:t>
            </a:r>
          </a:p>
          <a:p>
            <a:r>
              <a:rPr lang="en-GB" altLang="el-GR" sz="2400" dirty="0">
                <a:latin typeface="Courier New" panose="02070309020205020404" pitchFamily="49" charset="0"/>
              </a:rPr>
              <a:t> 32    5      160    160    1024   ~10</a:t>
            </a:r>
            <a:r>
              <a:rPr lang="en-GB" altLang="el-GR" sz="2400" baseline="30000" dirty="0">
                <a:latin typeface="Courier New" panose="02070309020205020404" pitchFamily="49" charset="0"/>
              </a:rPr>
              <a:t>9</a:t>
            </a:r>
            <a:endParaRPr lang="en-GB" altLang="el-GR" sz="2400" dirty="0">
              <a:latin typeface="Courier New" panose="02070309020205020404" pitchFamily="49" charset="0"/>
            </a:endParaRPr>
          </a:p>
          <a:p>
            <a:r>
              <a:rPr lang="en-GB" altLang="el-GR" sz="2400" dirty="0">
                <a:latin typeface="Courier New" panose="02070309020205020404" pitchFamily="49" charset="0"/>
              </a:rPr>
              <a:t> 64    6      320    384    4096   ~10</a:t>
            </a:r>
            <a:r>
              <a:rPr lang="en-GB" altLang="el-GR" sz="2400" baseline="30000" dirty="0">
                <a:latin typeface="Courier New" panose="02070309020205020404" pitchFamily="49" charset="0"/>
              </a:rPr>
              <a:t>19</a:t>
            </a:r>
            <a:endParaRPr lang="en-GB" altLang="el-GR" sz="2400" dirty="0">
              <a:latin typeface="Courier New" panose="02070309020205020404" pitchFamily="49" charset="0"/>
            </a:endParaRPr>
          </a:p>
          <a:p>
            <a:r>
              <a:rPr lang="en-GB" altLang="el-GR" sz="2400" dirty="0">
                <a:latin typeface="Courier New" panose="02070309020205020404" pitchFamily="49" charset="0"/>
              </a:rPr>
              <a:t>128    7      640    896   16384   ~10</a:t>
            </a:r>
            <a:r>
              <a:rPr lang="en-GB" altLang="el-GR" sz="2400" baseline="30000" dirty="0">
                <a:latin typeface="Courier New" panose="02070309020205020404" pitchFamily="49" charset="0"/>
              </a:rPr>
              <a:t>38</a:t>
            </a:r>
            <a:endParaRPr lang="en-GB" altLang="el-GR" sz="2400" dirty="0">
              <a:latin typeface="Courier New" panose="02070309020205020404" pitchFamily="49" charset="0"/>
            </a:endParaRPr>
          </a:p>
          <a:p>
            <a:r>
              <a:rPr lang="en-GB" altLang="el-GR" sz="2400" dirty="0">
                <a:latin typeface="Courier New" panose="02070309020205020404" pitchFamily="49" charset="0"/>
              </a:rPr>
              <a:t>256    8     1280   2048   65536   ~10</a:t>
            </a:r>
            <a:r>
              <a:rPr lang="en-GB" altLang="el-GR" sz="2400" baseline="30000" dirty="0">
                <a:latin typeface="Courier New" panose="02070309020205020404" pitchFamily="49" charset="0"/>
              </a:rPr>
              <a:t>76</a:t>
            </a:r>
            <a:endParaRPr lang="en-GB" altLang="el-GR" sz="2400" dirty="0">
              <a:latin typeface="Courier New" panose="02070309020205020404" pitchFamily="49" charset="0"/>
            </a:endParaRPr>
          </a:p>
        </p:txBody>
      </p:sp>
      <p:sp>
        <p:nvSpPr>
          <p:cNvPr id="34821" name="Line 4"/>
          <p:cNvSpPr>
            <a:spLocks noChangeShapeType="1"/>
          </p:cNvSpPr>
          <p:nvPr/>
        </p:nvSpPr>
        <p:spPr bwMode="auto">
          <a:xfrm>
            <a:off x="685800" y="1988840"/>
            <a:ext cx="769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34822" name="Rectangle 5"/>
          <p:cNvSpPr>
            <a:spLocks noChangeArrowheads="1"/>
          </p:cNvSpPr>
          <p:nvPr/>
        </p:nvSpPr>
        <p:spPr bwMode="auto">
          <a:xfrm>
            <a:off x="685800" y="1548031"/>
            <a:ext cx="7696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 name="Τίτλος 1"/>
          <p:cNvSpPr>
            <a:spLocks noGrp="1"/>
          </p:cNvSpPr>
          <p:nvPr>
            <p:ph type="title"/>
          </p:nvPr>
        </p:nvSpPr>
        <p:spPr/>
        <p:txBody>
          <a:bodyPr/>
          <a:lstStyle/>
          <a:p>
            <a:r>
              <a:rPr lang="en-GB" altLang="el-GR" dirty="0"/>
              <a:t>What happens if we double the input size N</a:t>
            </a:r>
            <a:r>
              <a:rPr lang="en-GB" altLang="el-GR" dirty="0" smtClean="0"/>
              <a:t>?</a:t>
            </a:r>
            <a:endParaRPr lang="el-GR" dirty="0"/>
          </a:p>
        </p:txBody>
      </p:sp>
      <p:sp>
        <p:nvSpPr>
          <p:cNvPr id="3" name="Θέση αριθμού διαφάνειας 2"/>
          <p:cNvSpPr>
            <a:spLocks noGrp="1"/>
          </p:cNvSpPr>
          <p:nvPr>
            <p:ph type="sldNum" sz="quarter" idx="11"/>
          </p:nvPr>
        </p:nvSpPr>
        <p:spPr/>
        <p:txBody>
          <a:bodyPr/>
          <a:lstStyle/>
          <a:p>
            <a:pPr>
              <a:defRPr/>
            </a:pPr>
            <a:fld id="{34BF9CC2-F1D1-4E99-B29E-78DC1216D9E9}" type="slidenum">
              <a:rPr lang="el-GR" smtClean="0"/>
              <a:pPr>
                <a:defRPr/>
              </a:pPr>
              <a:t>91</a:t>
            </a:fld>
            <a:endParaRPr lang="el-GR" dirty="0"/>
          </a:p>
        </p:txBody>
      </p:sp>
    </p:spTree>
    <p:extLst>
      <p:ext uri="{BB962C8B-B14F-4D97-AF65-F5344CB8AC3E}">
        <p14:creationId xmlns:p14="http://schemas.microsoft.com/office/powerpoint/2010/main" val="10050538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D16C7E-F346-4744-8A5D-AB375A54BBE0}" type="slidenum">
              <a:rPr lang="el-GR" altLang="el-GR" sz="1400" smtClean="0">
                <a:solidFill>
                  <a:srgbClr val="3366CC"/>
                </a:solidFill>
                <a:latin typeface="Arno Pro Caption" pitchFamily="18" charset="0"/>
              </a:rPr>
              <a:pPr eaLnBrk="1" hangingPunct="1"/>
              <a:t>92</a:t>
            </a:fld>
            <a:endParaRPr lang="el-GR" altLang="el-GR" sz="1400" smtClean="0">
              <a:solidFill>
                <a:srgbClr val="3366CC"/>
              </a:solidFill>
              <a:latin typeface="Arno Pro Caption" pitchFamily="18" charset="0"/>
            </a:endParaRPr>
          </a:p>
        </p:txBody>
      </p:sp>
      <p:sp>
        <p:nvSpPr>
          <p:cNvPr id="80900" name="Rectangle 2"/>
          <p:cNvSpPr>
            <a:spLocks noGrp="1" noChangeArrowheads="1"/>
          </p:cNvSpPr>
          <p:nvPr>
            <p:ph type="title"/>
          </p:nvPr>
        </p:nvSpPr>
        <p:spPr/>
        <p:txBody>
          <a:bodyPr/>
          <a:lstStyle/>
          <a:p>
            <a:pPr eaLnBrk="1" hangingPunct="1"/>
            <a:endParaRPr lang="en-US" altLang="el-GR" smtClean="0"/>
          </a:p>
        </p:txBody>
      </p:sp>
      <p:grpSp>
        <p:nvGrpSpPr>
          <p:cNvPr id="80901" name="Group 4"/>
          <p:cNvGrpSpPr>
            <a:grpSpLocks/>
          </p:cNvGrpSpPr>
          <p:nvPr/>
        </p:nvGrpSpPr>
        <p:grpSpPr bwMode="auto">
          <a:xfrm>
            <a:off x="536575" y="1412875"/>
            <a:ext cx="7553325" cy="4630738"/>
            <a:chOff x="145" y="1056"/>
            <a:chExt cx="5151" cy="3257"/>
          </a:xfrm>
        </p:grpSpPr>
        <p:sp>
          <p:nvSpPr>
            <p:cNvPr id="80902" name="Text Box 5"/>
            <p:cNvSpPr txBox="1">
              <a:spLocks noChangeArrowheads="1"/>
            </p:cNvSpPr>
            <p:nvPr/>
          </p:nvSpPr>
          <p:spPr bwMode="auto">
            <a:xfrm>
              <a:off x="2044" y="3988"/>
              <a:ext cx="33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a:latin typeface="Arno Pro Caption" pitchFamily="18" charset="0"/>
                </a:rPr>
                <a:t>10</a:t>
              </a:r>
            </a:p>
          </p:txBody>
        </p:sp>
        <p:sp>
          <p:nvSpPr>
            <p:cNvPr id="80903" name="Text Box 6"/>
            <p:cNvSpPr txBox="1">
              <a:spLocks noChangeArrowheads="1"/>
            </p:cNvSpPr>
            <p:nvPr/>
          </p:nvSpPr>
          <p:spPr bwMode="auto">
            <a:xfrm>
              <a:off x="3196" y="3987"/>
              <a:ext cx="33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a:latin typeface="Arno Pro Caption" pitchFamily="18" charset="0"/>
                </a:rPr>
                <a:t>20</a:t>
              </a:r>
            </a:p>
          </p:txBody>
        </p:sp>
        <p:sp>
          <p:nvSpPr>
            <p:cNvPr id="80904" name="Text Box 7"/>
            <p:cNvSpPr txBox="1">
              <a:spLocks noChangeArrowheads="1"/>
            </p:cNvSpPr>
            <p:nvPr/>
          </p:nvSpPr>
          <p:spPr bwMode="auto">
            <a:xfrm>
              <a:off x="4347" y="3987"/>
              <a:ext cx="33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a:latin typeface="Arno Pro Caption" pitchFamily="18" charset="0"/>
                </a:rPr>
                <a:t>25</a:t>
              </a:r>
            </a:p>
          </p:txBody>
        </p:sp>
        <p:grpSp>
          <p:nvGrpSpPr>
            <p:cNvPr id="80905" name="Group 8"/>
            <p:cNvGrpSpPr>
              <a:grpSpLocks/>
            </p:cNvGrpSpPr>
            <p:nvPr/>
          </p:nvGrpSpPr>
          <p:grpSpPr bwMode="auto">
            <a:xfrm>
              <a:off x="145" y="1056"/>
              <a:ext cx="5151" cy="3209"/>
              <a:chOff x="145" y="1056"/>
              <a:chExt cx="5151" cy="3209"/>
            </a:xfrm>
          </p:grpSpPr>
          <p:sp>
            <p:nvSpPr>
              <p:cNvPr id="80906" name="Line 9"/>
              <p:cNvSpPr>
                <a:spLocks noChangeShapeType="1"/>
              </p:cNvSpPr>
              <p:nvPr/>
            </p:nvSpPr>
            <p:spPr bwMode="auto">
              <a:xfrm>
                <a:off x="768" y="3936"/>
                <a:ext cx="4176"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l-GR"/>
              </a:p>
            </p:txBody>
          </p:sp>
          <p:sp>
            <p:nvSpPr>
              <p:cNvPr id="80907" name="Line 10"/>
              <p:cNvSpPr>
                <a:spLocks noChangeShapeType="1"/>
              </p:cNvSpPr>
              <p:nvPr/>
            </p:nvSpPr>
            <p:spPr bwMode="auto">
              <a:xfrm>
                <a:off x="768" y="3600"/>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08" name="Line 11"/>
              <p:cNvSpPr>
                <a:spLocks noChangeShapeType="1"/>
              </p:cNvSpPr>
              <p:nvPr/>
            </p:nvSpPr>
            <p:spPr bwMode="auto">
              <a:xfrm>
                <a:off x="768" y="3264"/>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09" name="Line 12"/>
              <p:cNvSpPr>
                <a:spLocks noChangeShapeType="1"/>
              </p:cNvSpPr>
              <p:nvPr/>
            </p:nvSpPr>
            <p:spPr bwMode="auto">
              <a:xfrm>
                <a:off x="768" y="2928"/>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10" name="Line 13"/>
              <p:cNvSpPr>
                <a:spLocks noChangeShapeType="1"/>
              </p:cNvSpPr>
              <p:nvPr/>
            </p:nvSpPr>
            <p:spPr bwMode="auto">
              <a:xfrm>
                <a:off x="768" y="2592"/>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11" name="Line 14"/>
              <p:cNvSpPr>
                <a:spLocks noChangeShapeType="1"/>
              </p:cNvSpPr>
              <p:nvPr/>
            </p:nvSpPr>
            <p:spPr bwMode="auto">
              <a:xfrm>
                <a:off x="768" y="2256"/>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12" name="Line 15"/>
              <p:cNvSpPr>
                <a:spLocks noChangeShapeType="1"/>
              </p:cNvSpPr>
              <p:nvPr/>
            </p:nvSpPr>
            <p:spPr bwMode="auto">
              <a:xfrm>
                <a:off x="768" y="1920"/>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13" name="Line 16"/>
              <p:cNvSpPr>
                <a:spLocks noChangeShapeType="1"/>
              </p:cNvSpPr>
              <p:nvPr/>
            </p:nvSpPr>
            <p:spPr bwMode="auto">
              <a:xfrm>
                <a:off x="768" y="1584"/>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14" name="Line 17"/>
              <p:cNvSpPr>
                <a:spLocks noChangeShapeType="1"/>
              </p:cNvSpPr>
              <p:nvPr/>
            </p:nvSpPr>
            <p:spPr bwMode="auto">
              <a:xfrm>
                <a:off x="768" y="1248"/>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15" name="Line 18"/>
              <p:cNvSpPr>
                <a:spLocks noChangeShapeType="1"/>
              </p:cNvSpPr>
              <p:nvPr/>
            </p:nvSpPr>
            <p:spPr bwMode="auto">
              <a:xfrm>
                <a:off x="912" y="1056"/>
                <a:ext cx="0" cy="2976"/>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16" name="Line 19"/>
              <p:cNvSpPr>
                <a:spLocks noChangeShapeType="1"/>
              </p:cNvSpPr>
              <p:nvPr/>
            </p:nvSpPr>
            <p:spPr bwMode="auto">
              <a:xfrm>
                <a:off x="115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17" name="Line 20"/>
              <p:cNvSpPr>
                <a:spLocks noChangeShapeType="1"/>
              </p:cNvSpPr>
              <p:nvPr/>
            </p:nvSpPr>
            <p:spPr bwMode="auto">
              <a:xfrm>
                <a:off x="139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18" name="Line 21"/>
              <p:cNvSpPr>
                <a:spLocks noChangeShapeType="1"/>
              </p:cNvSpPr>
              <p:nvPr/>
            </p:nvSpPr>
            <p:spPr bwMode="auto">
              <a:xfrm>
                <a:off x="163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19" name="Line 22"/>
              <p:cNvSpPr>
                <a:spLocks noChangeShapeType="1"/>
              </p:cNvSpPr>
              <p:nvPr/>
            </p:nvSpPr>
            <p:spPr bwMode="auto">
              <a:xfrm>
                <a:off x="187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20" name="Line 23"/>
              <p:cNvSpPr>
                <a:spLocks noChangeShapeType="1"/>
              </p:cNvSpPr>
              <p:nvPr/>
            </p:nvSpPr>
            <p:spPr bwMode="auto">
              <a:xfrm>
                <a:off x="211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21" name="Line 24"/>
              <p:cNvSpPr>
                <a:spLocks noChangeShapeType="1"/>
              </p:cNvSpPr>
              <p:nvPr/>
            </p:nvSpPr>
            <p:spPr bwMode="auto">
              <a:xfrm>
                <a:off x="235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22" name="Line 25"/>
              <p:cNvSpPr>
                <a:spLocks noChangeShapeType="1"/>
              </p:cNvSpPr>
              <p:nvPr/>
            </p:nvSpPr>
            <p:spPr bwMode="auto">
              <a:xfrm>
                <a:off x="259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23" name="Line 26"/>
              <p:cNvSpPr>
                <a:spLocks noChangeShapeType="1"/>
              </p:cNvSpPr>
              <p:nvPr/>
            </p:nvSpPr>
            <p:spPr bwMode="auto">
              <a:xfrm>
                <a:off x="283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24" name="Line 27"/>
              <p:cNvSpPr>
                <a:spLocks noChangeShapeType="1"/>
              </p:cNvSpPr>
              <p:nvPr/>
            </p:nvSpPr>
            <p:spPr bwMode="auto">
              <a:xfrm>
                <a:off x="307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25" name="Line 28"/>
              <p:cNvSpPr>
                <a:spLocks noChangeShapeType="1"/>
              </p:cNvSpPr>
              <p:nvPr/>
            </p:nvSpPr>
            <p:spPr bwMode="auto">
              <a:xfrm>
                <a:off x="331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26" name="Line 29"/>
              <p:cNvSpPr>
                <a:spLocks noChangeShapeType="1"/>
              </p:cNvSpPr>
              <p:nvPr/>
            </p:nvSpPr>
            <p:spPr bwMode="auto">
              <a:xfrm>
                <a:off x="355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27" name="Line 30"/>
              <p:cNvSpPr>
                <a:spLocks noChangeShapeType="1"/>
              </p:cNvSpPr>
              <p:nvPr/>
            </p:nvSpPr>
            <p:spPr bwMode="auto">
              <a:xfrm>
                <a:off x="379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28" name="Line 31"/>
              <p:cNvSpPr>
                <a:spLocks noChangeShapeType="1"/>
              </p:cNvSpPr>
              <p:nvPr/>
            </p:nvSpPr>
            <p:spPr bwMode="auto">
              <a:xfrm>
                <a:off x="403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29" name="Line 32"/>
              <p:cNvSpPr>
                <a:spLocks noChangeShapeType="1"/>
              </p:cNvSpPr>
              <p:nvPr/>
            </p:nvSpPr>
            <p:spPr bwMode="auto">
              <a:xfrm>
                <a:off x="427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30" name="Line 33"/>
              <p:cNvSpPr>
                <a:spLocks noChangeShapeType="1"/>
              </p:cNvSpPr>
              <p:nvPr/>
            </p:nvSpPr>
            <p:spPr bwMode="auto">
              <a:xfrm>
                <a:off x="4512" y="39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0931" name="Text Box 34"/>
              <p:cNvSpPr txBox="1">
                <a:spLocks noChangeArrowheads="1"/>
              </p:cNvSpPr>
              <p:nvPr/>
            </p:nvSpPr>
            <p:spPr bwMode="auto">
              <a:xfrm>
                <a:off x="758" y="3940"/>
                <a:ext cx="23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a:latin typeface="Arno Pro Caption" pitchFamily="18" charset="0"/>
                  </a:rPr>
                  <a:t>0</a:t>
                </a:r>
              </a:p>
            </p:txBody>
          </p:sp>
          <p:sp>
            <p:nvSpPr>
              <p:cNvPr id="80932" name="Text Box 35"/>
              <p:cNvSpPr txBox="1">
                <a:spLocks noChangeArrowheads="1"/>
              </p:cNvSpPr>
              <p:nvPr/>
            </p:nvSpPr>
            <p:spPr bwMode="auto">
              <a:xfrm>
                <a:off x="384" y="3123"/>
                <a:ext cx="44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a:latin typeface="Arno Pro Caption" pitchFamily="18" charset="0"/>
                  </a:rPr>
                  <a:t>200</a:t>
                </a:r>
              </a:p>
            </p:txBody>
          </p:sp>
          <p:sp>
            <p:nvSpPr>
              <p:cNvPr id="80933" name="Text Box 36"/>
              <p:cNvSpPr txBox="1">
                <a:spLocks noChangeArrowheads="1"/>
              </p:cNvSpPr>
              <p:nvPr/>
            </p:nvSpPr>
            <p:spPr bwMode="auto">
              <a:xfrm>
                <a:off x="384" y="2451"/>
                <a:ext cx="44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a:latin typeface="Arno Pro Caption" pitchFamily="18" charset="0"/>
                  </a:rPr>
                  <a:t>400</a:t>
                </a:r>
              </a:p>
            </p:txBody>
          </p:sp>
          <p:sp>
            <p:nvSpPr>
              <p:cNvPr id="80934" name="Text Box 37"/>
              <p:cNvSpPr txBox="1">
                <a:spLocks noChangeArrowheads="1"/>
              </p:cNvSpPr>
              <p:nvPr/>
            </p:nvSpPr>
            <p:spPr bwMode="auto">
              <a:xfrm>
                <a:off x="384" y="1780"/>
                <a:ext cx="44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a:latin typeface="Arno Pro Caption" pitchFamily="18" charset="0"/>
                  </a:rPr>
                  <a:t>600</a:t>
                </a:r>
              </a:p>
            </p:txBody>
          </p:sp>
          <p:sp>
            <p:nvSpPr>
              <p:cNvPr id="80935" name="Text Box 38"/>
              <p:cNvSpPr txBox="1">
                <a:spLocks noChangeArrowheads="1"/>
              </p:cNvSpPr>
              <p:nvPr/>
            </p:nvSpPr>
            <p:spPr bwMode="auto">
              <a:xfrm>
                <a:off x="384" y="1107"/>
                <a:ext cx="44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a:latin typeface="Arno Pro Caption" pitchFamily="18" charset="0"/>
                  </a:rPr>
                  <a:t>800</a:t>
                </a:r>
              </a:p>
            </p:txBody>
          </p:sp>
          <p:sp>
            <p:nvSpPr>
              <p:cNvPr id="80936" name="Text Box 39"/>
              <p:cNvSpPr txBox="1">
                <a:spLocks noChangeArrowheads="1"/>
              </p:cNvSpPr>
              <p:nvPr/>
            </p:nvSpPr>
            <p:spPr bwMode="auto">
              <a:xfrm>
                <a:off x="4972" y="3939"/>
                <a:ext cx="237"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i="1" dirty="0">
                    <a:latin typeface="Arno Pro Caption" pitchFamily="18" charset="0"/>
                  </a:rPr>
                  <a:t>n</a:t>
                </a:r>
              </a:p>
            </p:txBody>
          </p:sp>
          <p:sp>
            <p:nvSpPr>
              <p:cNvPr id="80937" name="Text Box 40"/>
              <p:cNvSpPr txBox="1">
                <a:spLocks noChangeArrowheads="1"/>
              </p:cNvSpPr>
              <p:nvPr/>
            </p:nvSpPr>
            <p:spPr bwMode="auto">
              <a:xfrm rot="16200000" flipH="1">
                <a:off x="-166" y="1993"/>
                <a:ext cx="937"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a:latin typeface="Arno Pro Caption" pitchFamily="18" charset="0"/>
                  </a:rPr>
                  <a:t>Run time</a:t>
                </a:r>
              </a:p>
            </p:txBody>
          </p:sp>
          <p:sp>
            <p:nvSpPr>
              <p:cNvPr id="80938" name="Text Box 41"/>
              <p:cNvSpPr txBox="1">
                <a:spLocks noChangeArrowheads="1"/>
              </p:cNvSpPr>
              <p:nvPr/>
            </p:nvSpPr>
            <p:spPr bwMode="auto">
              <a:xfrm>
                <a:off x="4368" y="2644"/>
                <a:ext cx="928"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i="1">
                    <a:latin typeface="Arno Pro Caption" pitchFamily="18" charset="0"/>
                  </a:rPr>
                  <a:t>f(n)=10n</a:t>
                </a:r>
              </a:p>
            </p:txBody>
          </p:sp>
          <p:sp>
            <p:nvSpPr>
              <p:cNvPr id="80939" name="Freeform 42"/>
              <p:cNvSpPr>
                <a:spLocks/>
              </p:cNvSpPr>
              <p:nvPr/>
            </p:nvSpPr>
            <p:spPr bwMode="auto">
              <a:xfrm>
                <a:off x="912" y="1248"/>
                <a:ext cx="3408" cy="2688"/>
              </a:xfrm>
              <a:custGeom>
                <a:avLst/>
                <a:gdLst>
                  <a:gd name="T0" fmla="*/ 0 w 3408"/>
                  <a:gd name="T1" fmla="*/ 2688 h 2688"/>
                  <a:gd name="T2" fmla="*/ 1200 w 3408"/>
                  <a:gd name="T3" fmla="*/ 2352 h 2688"/>
                  <a:gd name="T4" fmla="*/ 2400 w 3408"/>
                  <a:gd name="T5" fmla="*/ 1344 h 2688"/>
                  <a:gd name="T6" fmla="*/ 3408 w 3408"/>
                  <a:gd name="T7" fmla="*/ 0 h 2688"/>
                  <a:gd name="T8" fmla="*/ 0 60000 65536"/>
                  <a:gd name="T9" fmla="*/ 0 60000 65536"/>
                  <a:gd name="T10" fmla="*/ 0 60000 65536"/>
                  <a:gd name="T11" fmla="*/ 0 60000 65536"/>
                  <a:gd name="T12" fmla="*/ 0 w 3408"/>
                  <a:gd name="T13" fmla="*/ 0 h 2688"/>
                  <a:gd name="T14" fmla="*/ 3408 w 3408"/>
                  <a:gd name="T15" fmla="*/ 2688 h 2688"/>
                </a:gdLst>
                <a:ahLst/>
                <a:cxnLst>
                  <a:cxn ang="T8">
                    <a:pos x="T0" y="T1"/>
                  </a:cxn>
                  <a:cxn ang="T9">
                    <a:pos x="T2" y="T3"/>
                  </a:cxn>
                  <a:cxn ang="T10">
                    <a:pos x="T4" y="T5"/>
                  </a:cxn>
                  <a:cxn ang="T11">
                    <a:pos x="T6" y="T7"/>
                  </a:cxn>
                </a:cxnLst>
                <a:rect l="T12" t="T13" r="T14" b="T15"/>
                <a:pathLst>
                  <a:path w="3408" h="2688">
                    <a:moveTo>
                      <a:pt x="0" y="2688"/>
                    </a:moveTo>
                    <a:cubicBezTo>
                      <a:pt x="400" y="2632"/>
                      <a:pt x="800" y="2576"/>
                      <a:pt x="1200" y="2352"/>
                    </a:cubicBezTo>
                    <a:cubicBezTo>
                      <a:pt x="1600" y="2128"/>
                      <a:pt x="2032" y="1736"/>
                      <a:pt x="2400" y="1344"/>
                    </a:cubicBezTo>
                    <a:cubicBezTo>
                      <a:pt x="2768" y="952"/>
                      <a:pt x="3088" y="476"/>
                      <a:pt x="3408"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80940" name="Text Box 43"/>
              <p:cNvSpPr txBox="1">
                <a:spLocks noChangeArrowheads="1"/>
              </p:cNvSpPr>
              <p:nvPr/>
            </p:nvSpPr>
            <p:spPr bwMode="auto">
              <a:xfrm>
                <a:off x="3396" y="1251"/>
                <a:ext cx="71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l-GR" i="1" dirty="0" smtClean="0">
                    <a:latin typeface="Arno Pro Caption" pitchFamily="18" charset="0"/>
                  </a:rPr>
                  <a:t>(</a:t>
                </a:r>
                <a:r>
                  <a:rPr lang="en-US" altLang="el-GR" i="1" dirty="0">
                    <a:latin typeface="Arno Pro Caption" pitchFamily="18" charset="0"/>
                  </a:rPr>
                  <a:t>n)=n</a:t>
                </a:r>
                <a:r>
                  <a:rPr lang="en-US" altLang="el-GR" i="1" baseline="30000" dirty="0">
                    <a:latin typeface="Arno Pro Caption" pitchFamily="18" charset="0"/>
                  </a:rPr>
                  <a:t>2</a:t>
                </a:r>
                <a:endParaRPr lang="en-US" altLang="el-GR" i="1" dirty="0">
                  <a:latin typeface="Arno Pro Caption" pitchFamily="18" charset="0"/>
                </a:endParaRPr>
              </a:p>
            </p:txBody>
          </p:sp>
          <p:sp>
            <p:nvSpPr>
              <p:cNvPr id="80941" name="Line 44"/>
              <p:cNvSpPr>
                <a:spLocks noChangeShapeType="1"/>
              </p:cNvSpPr>
              <p:nvPr/>
            </p:nvSpPr>
            <p:spPr bwMode="auto">
              <a:xfrm flipV="1">
                <a:off x="912" y="2928"/>
                <a:ext cx="3600"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cxnSp>
        <p:nvCxnSpPr>
          <p:cNvPr id="3" name="Ευθεία γραμμή σύνδεσης 2"/>
          <p:cNvCxnSpPr/>
          <p:nvPr/>
        </p:nvCxnSpPr>
        <p:spPr>
          <a:xfrm flipH="1">
            <a:off x="3420945" y="2302910"/>
            <a:ext cx="70935" cy="3142314"/>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6985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6634" y="206348"/>
            <a:ext cx="5112385" cy="50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dirty="0">
                <a:solidFill>
                  <a:srgbClr val="CC3300"/>
                </a:solidFill>
              </a:rPr>
              <a:t>What does this mean?</a:t>
            </a:r>
          </a:p>
        </p:txBody>
      </p:sp>
      <p:sp>
        <p:nvSpPr>
          <p:cNvPr id="3" name="object 3"/>
          <p:cNvSpPr txBox="1"/>
          <p:nvPr/>
        </p:nvSpPr>
        <p:spPr>
          <a:xfrm>
            <a:off x="251520" y="1087877"/>
            <a:ext cx="8496944" cy="1435649"/>
          </a:xfrm>
          <a:prstGeom prst="rect">
            <a:avLst/>
          </a:prstGeom>
        </p:spPr>
        <p:txBody>
          <a:bodyPr vert="horz" wrap="square" lIns="0" tIns="12065" rIns="0" bIns="0" rtlCol="0">
            <a:spAutoFit/>
          </a:bodyPr>
          <a:lstStyle/>
          <a:p>
            <a:pPr marL="355600" indent="-343535">
              <a:lnSpc>
                <a:spcPts val="2700"/>
              </a:lnSpc>
              <a:spcBef>
                <a:spcPts val="95"/>
              </a:spcBef>
              <a:buChar char="•"/>
              <a:tabLst>
                <a:tab pos="355600" algn="l"/>
                <a:tab pos="356235" algn="l"/>
              </a:tabLst>
            </a:pPr>
            <a:r>
              <a:rPr sz="2500" kern="0" dirty="0">
                <a:latin typeface="Arno Pro Caption" panose="02020502040506020403" pitchFamily="18" charset="0"/>
                <a:cs typeface="Arial"/>
              </a:rPr>
              <a:t>It means “asymptotically f(x) is less than equal to g(x)” i.e</a:t>
            </a:r>
            <a:r>
              <a:rPr sz="2500" kern="0" dirty="0" smtClean="0">
                <a:latin typeface="Arno Pro Caption" panose="02020502040506020403" pitchFamily="18" charset="0"/>
                <a:cs typeface="Arial"/>
              </a:rPr>
              <a:t>.</a:t>
            </a:r>
            <a:r>
              <a:rPr lang="el-GR" sz="2500" kern="0" dirty="0" smtClean="0">
                <a:latin typeface="Arno Pro Caption" panose="02020502040506020403" pitchFamily="18" charset="0"/>
                <a:cs typeface="Arial"/>
              </a:rPr>
              <a:t> </a:t>
            </a:r>
            <a:r>
              <a:rPr sz="2500" kern="0" dirty="0" smtClean="0">
                <a:latin typeface="Arno Pro Caption" panose="02020502040506020403" pitchFamily="18" charset="0"/>
                <a:cs typeface="Arial"/>
              </a:rPr>
              <a:t>as </a:t>
            </a:r>
            <a:r>
              <a:rPr sz="2500" kern="0" dirty="0">
                <a:latin typeface="Arno Pro Caption" panose="02020502040506020403" pitchFamily="18" charset="0"/>
                <a:cs typeface="Arial"/>
              </a:rPr>
              <a:t>x tends to infinity f(x) is smaller than g(x).</a:t>
            </a:r>
          </a:p>
          <a:p>
            <a:pPr marL="355600" indent="-343535">
              <a:lnSpc>
                <a:spcPts val="2700"/>
              </a:lnSpc>
              <a:spcBef>
                <a:spcPts val="5"/>
              </a:spcBef>
              <a:buChar char="•"/>
              <a:tabLst>
                <a:tab pos="355600" algn="l"/>
                <a:tab pos="356235" algn="l"/>
              </a:tabLst>
            </a:pPr>
            <a:r>
              <a:rPr sz="2500" kern="0" dirty="0">
                <a:latin typeface="Arno Pro Caption" panose="02020502040506020403" pitchFamily="18" charset="0"/>
                <a:cs typeface="Arial"/>
              </a:rPr>
              <a:t>One thing to notice here is </a:t>
            </a:r>
            <a:r>
              <a:rPr sz="2500" b="1" kern="0" dirty="0">
                <a:latin typeface="Arno Pro Caption" panose="02020502040506020403" pitchFamily="18" charset="0"/>
                <a:cs typeface="Arial"/>
              </a:rPr>
              <a:t>we don’t care for small </a:t>
            </a:r>
            <a:r>
              <a:rPr sz="2500" b="1" kern="0" dirty="0" smtClean="0">
                <a:latin typeface="Arno Pro Caption" panose="02020502040506020403" pitchFamily="18" charset="0"/>
                <a:cs typeface="Arial"/>
              </a:rPr>
              <a:t>values</a:t>
            </a:r>
            <a:r>
              <a:rPr lang="el-GR" sz="2500" b="1" kern="0" dirty="0" smtClean="0">
                <a:latin typeface="Arno Pro Caption" panose="02020502040506020403" pitchFamily="18" charset="0"/>
                <a:cs typeface="Arial"/>
              </a:rPr>
              <a:t> </a:t>
            </a:r>
            <a:r>
              <a:rPr sz="2500" b="1" kern="0" dirty="0" smtClean="0">
                <a:latin typeface="Arno Pro Caption" panose="02020502040506020403" pitchFamily="18" charset="0"/>
                <a:cs typeface="Times New Roman"/>
              </a:rPr>
              <a:t>of </a:t>
            </a:r>
            <a:r>
              <a:rPr sz="2500" b="1" kern="0" dirty="0">
                <a:latin typeface="Arno Pro Caption" panose="02020502040506020403" pitchFamily="18" charset="0"/>
                <a:cs typeface="Times New Roman"/>
              </a:rPr>
              <a:t>x</a:t>
            </a:r>
            <a:r>
              <a:rPr sz="2500" kern="0" dirty="0">
                <a:latin typeface="Arno Pro Caption" panose="02020502040506020403" pitchFamily="18" charset="0"/>
                <a:cs typeface="Arial"/>
              </a:rPr>
              <a:t>.</a:t>
            </a:r>
          </a:p>
          <a:p>
            <a:pPr marL="355600" indent="-343535">
              <a:lnSpc>
                <a:spcPct val="100000"/>
              </a:lnSpc>
              <a:buChar char="•"/>
              <a:tabLst>
                <a:tab pos="355600" algn="l"/>
                <a:tab pos="356235" algn="l"/>
              </a:tabLst>
            </a:pPr>
            <a:r>
              <a:rPr sz="2500" kern="0" dirty="0">
                <a:latin typeface="Arno Pro Caption" panose="02020502040506020403" pitchFamily="18" charset="0"/>
                <a:cs typeface="Arial"/>
              </a:rPr>
              <a:t>Like here f(x) is still asymptotically smaller than g(x).</a:t>
            </a:r>
          </a:p>
        </p:txBody>
      </p:sp>
      <p:sp>
        <p:nvSpPr>
          <p:cNvPr id="4" name="object 4"/>
          <p:cNvSpPr/>
          <p:nvPr/>
        </p:nvSpPr>
        <p:spPr>
          <a:xfrm>
            <a:off x="1475656" y="2708920"/>
            <a:ext cx="6019800" cy="3718803"/>
          </a:xfrm>
          <a:prstGeom prst="rect">
            <a:avLst/>
          </a:prstGeom>
          <a:blipFill>
            <a:blip r:embed="rId3" cstate="print"/>
            <a:stretch>
              <a:fillRect/>
            </a:stretch>
          </a:blipFill>
        </p:spPr>
        <p:txBody>
          <a:bodyPr wrap="square" lIns="0" tIns="0" rIns="0" bIns="0" rtlCol="0"/>
          <a:lstStyle/>
          <a:p>
            <a:endParaRPr/>
          </a:p>
        </p:txBody>
      </p:sp>
      <p:sp>
        <p:nvSpPr>
          <p:cNvPr id="5" name="Θέση αριθμού διαφάνειας 4"/>
          <p:cNvSpPr>
            <a:spLocks noGrp="1"/>
          </p:cNvSpPr>
          <p:nvPr>
            <p:ph type="sldNum" sz="quarter" idx="10"/>
          </p:nvPr>
        </p:nvSpPr>
        <p:spPr/>
        <p:txBody>
          <a:bodyPr/>
          <a:lstStyle/>
          <a:p>
            <a:pPr>
              <a:defRPr/>
            </a:pPr>
            <a:fld id="{040FE971-55F2-49B1-BF0D-591C70A1C146}" type="slidenum">
              <a:rPr lang="en-US" smtClean="0"/>
              <a:pPr>
                <a:defRPr/>
              </a:pPr>
              <a:t>93</a:t>
            </a:fld>
            <a:endParaRPr lang="en-US" dirty="0"/>
          </a:p>
        </p:txBody>
      </p:sp>
    </p:spTree>
    <p:extLst>
      <p:ext uri="{BB962C8B-B14F-4D97-AF65-F5344CB8AC3E}">
        <p14:creationId xmlns:p14="http://schemas.microsoft.com/office/powerpoint/2010/main" val="24627740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3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52EA16D-491E-41D4-A41E-015C40CE9302}" type="slidenum">
              <a:rPr lang="el-GR" altLang="el-GR" sz="1400" smtClean="0">
                <a:solidFill>
                  <a:srgbClr val="3366CC"/>
                </a:solidFill>
                <a:latin typeface="Arno Pro Caption" pitchFamily="18" charset="0"/>
              </a:rPr>
              <a:pPr eaLnBrk="1" hangingPunct="1"/>
              <a:t>94</a:t>
            </a:fld>
            <a:endParaRPr lang="el-GR" altLang="el-GR" sz="1400" smtClean="0">
              <a:solidFill>
                <a:srgbClr val="3366CC"/>
              </a:solidFill>
              <a:latin typeface="Arno Pro Caption" pitchFamily="18" charset="0"/>
            </a:endParaRPr>
          </a:p>
        </p:txBody>
      </p:sp>
      <p:sp>
        <p:nvSpPr>
          <p:cNvPr id="93188" name="Rectangle 2"/>
          <p:cNvSpPr>
            <a:spLocks noGrp="1" noChangeArrowheads="1"/>
          </p:cNvSpPr>
          <p:nvPr>
            <p:ph type="title"/>
          </p:nvPr>
        </p:nvSpPr>
        <p:spPr/>
        <p:txBody>
          <a:bodyPr/>
          <a:lstStyle/>
          <a:p>
            <a:pPr eaLnBrk="1" hangingPunct="1"/>
            <a:r>
              <a:rPr lang="el-GR" altLang="el-GR" dirty="0" smtClean="0">
                <a:solidFill>
                  <a:srgbClr val="CC3300"/>
                </a:solidFill>
              </a:rPr>
              <a:t>Αλγόριθμοι λογαριθμικού χρόνου</a:t>
            </a:r>
            <a:endParaRPr lang="en-US" altLang="el-GR" dirty="0" smtClean="0">
              <a:solidFill>
                <a:srgbClr val="CC3300"/>
              </a:solidFill>
            </a:endParaRPr>
          </a:p>
        </p:txBody>
      </p:sp>
      <p:sp>
        <p:nvSpPr>
          <p:cNvPr id="93189" name="Text Box 3"/>
          <p:cNvSpPr txBox="1">
            <a:spLocks noChangeArrowheads="1"/>
          </p:cNvSpPr>
          <p:nvPr/>
        </p:nvSpPr>
        <p:spPr bwMode="auto">
          <a:xfrm>
            <a:off x="250825" y="1125538"/>
            <a:ext cx="85693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9250" eaLnBrk="0" hangingPunct="0">
              <a:defRPr sz="2400">
                <a:solidFill>
                  <a:schemeClr val="tx1"/>
                </a:solidFill>
                <a:latin typeface="Times New Roman" pitchFamily="18" charset="0"/>
              </a:defRPr>
            </a:lvl1pPr>
            <a:lvl2pPr marL="742950" indent="-285750" defTabSz="349250" eaLnBrk="0" hangingPunct="0">
              <a:defRPr sz="2400">
                <a:solidFill>
                  <a:schemeClr val="tx1"/>
                </a:solidFill>
                <a:latin typeface="Times New Roman" pitchFamily="18" charset="0"/>
              </a:defRPr>
            </a:lvl2pPr>
            <a:lvl3pPr marL="1143000" indent="-228600" defTabSz="349250" eaLnBrk="0" hangingPunct="0">
              <a:defRPr sz="2400">
                <a:solidFill>
                  <a:schemeClr val="tx1"/>
                </a:solidFill>
                <a:latin typeface="Times New Roman" pitchFamily="18" charset="0"/>
              </a:defRPr>
            </a:lvl3pPr>
            <a:lvl4pPr marL="1600200" indent="-228600" defTabSz="349250" eaLnBrk="0" hangingPunct="0">
              <a:defRPr sz="2400">
                <a:solidFill>
                  <a:schemeClr val="tx1"/>
                </a:solidFill>
                <a:latin typeface="Times New Roman" pitchFamily="18" charset="0"/>
              </a:defRPr>
            </a:lvl4pPr>
            <a:lvl5pPr marL="2057400" indent="-228600" defTabSz="349250" eaLnBrk="0" hangingPunct="0">
              <a:defRPr sz="2400">
                <a:solidFill>
                  <a:schemeClr val="tx1"/>
                </a:solidFill>
                <a:latin typeface="Times New Roman" pitchFamily="18" charset="0"/>
              </a:defRPr>
            </a:lvl5pPr>
            <a:lvl6pPr marL="2514600" indent="-228600" defTabSz="349250" eaLnBrk="0" fontAlgn="base" hangingPunct="0">
              <a:spcBef>
                <a:spcPct val="0"/>
              </a:spcBef>
              <a:spcAft>
                <a:spcPct val="0"/>
              </a:spcAft>
              <a:defRPr sz="2400">
                <a:solidFill>
                  <a:schemeClr val="tx1"/>
                </a:solidFill>
                <a:latin typeface="Times New Roman" pitchFamily="18" charset="0"/>
              </a:defRPr>
            </a:lvl6pPr>
            <a:lvl7pPr marL="2971800" indent="-228600" defTabSz="349250" eaLnBrk="0" fontAlgn="base" hangingPunct="0">
              <a:spcBef>
                <a:spcPct val="0"/>
              </a:spcBef>
              <a:spcAft>
                <a:spcPct val="0"/>
              </a:spcAft>
              <a:defRPr sz="2400">
                <a:solidFill>
                  <a:schemeClr val="tx1"/>
                </a:solidFill>
                <a:latin typeface="Times New Roman" pitchFamily="18" charset="0"/>
              </a:defRPr>
            </a:lvl7pPr>
            <a:lvl8pPr marL="3429000" indent="-228600" defTabSz="349250" eaLnBrk="0" fontAlgn="base" hangingPunct="0">
              <a:spcBef>
                <a:spcPct val="0"/>
              </a:spcBef>
              <a:spcAft>
                <a:spcPct val="0"/>
              </a:spcAft>
              <a:defRPr sz="2400">
                <a:solidFill>
                  <a:schemeClr val="tx1"/>
                </a:solidFill>
                <a:latin typeface="Times New Roman" pitchFamily="18" charset="0"/>
              </a:defRPr>
            </a:lvl8pPr>
            <a:lvl9pPr marL="3886200" indent="-228600" defTabSz="34925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5000"/>
              </a:lnSpc>
              <a:spcBef>
                <a:spcPct val="35000"/>
              </a:spcBef>
            </a:pPr>
            <a:r>
              <a:rPr lang="el-GR" altLang="el-GR" sz="2000">
                <a:latin typeface="Arno Pro Caption" pitchFamily="18" charset="0"/>
              </a:rPr>
              <a:t>Ο λογάριθμος του</a:t>
            </a:r>
            <a:r>
              <a:rPr lang="en-US" altLang="el-GR" sz="2000">
                <a:latin typeface="Arno Pro Caption" pitchFamily="18" charset="0"/>
              </a:rPr>
              <a:t> n, </a:t>
            </a:r>
            <a:r>
              <a:rPr lang="el-GR" altLang="el-GR" sz="2000">
                <a:latin typeface="Arno Pro Caption" pitchFamily="18" charset="0"/>
              </a:rPr>
              <a:t>με βάση το</a:t>
            </a:r>
            <a:r>
              <a:rPr lang="en-US" altLang="el-GR" sz="2000">
                <a:latin typeface="Arno Pro Caption" pitchFamily="18" charset="0"/>
              </a:rPr>
              <a:t> 2, </a:t>
            </a:r>
            <a:r>
              <a:rPr lang="el-GR" altLang="el-GR" sz="2000">
                <a:latin typeface="Arno Pro Caption" pitchFamily="18" charset="0"/>
              </a:rPr>
              <a:t>χρησιμοποιείται συχνά στην ανάλυση των αλγορίθμων</a:t>
            </a:r>
            <a:r>
              <a:rPr lang="en-US" altLang="el-GR" sz="2000">
                <a:latin typeface="Arno Pro Caption" pitchFamily="18" charset="0"/>
              </a:rPr>
              <a:t>.</a:t>
            </a:r>
          </a:p>
          <a:p>
            <a:pPr eaLnBrk="1" hangingPunct="1">
              <a:lnSpc>
                <a:spcPct val="85000"/>
              </a:lnSpc>
              <a:spcBef>
                <a:spcPct val="35000"/>
              </a:spcBef>
            </a:pPr>
            <a:r>
              <a:rPr lang="el-GR" altLang="el-GR" sz="2000" b="1">
                <a:latin typeface="Arno Pro Caption" pitchFamily="18" charset="0"/>
              </a:rPr>
              <a:t>		</a:t>
            </a:r>
            <a:r>
              <a:rPr lang="en-US" altLang="el-GR" sz="2000" b="1">
                <a:latin typeface="Arno Pro Caption" pitchFamily="18" charset="0"/>
              </a:rPr>
              <a:t>log</a:t>
            </a:r>
            <a:r>
              <a:rPr lang="en-US" altLang="el-GR" sz="2000" b="1" baseline="-25000">
                <a:latin typeface="Arno Pro Caption" pitchFamily="18" charset="0"/>
              </a:rPr>
              <a:t>2</a:t>
            </a:r>
            <a:r>
              <a:rPr lang="en-US" altLang="el-GR" sz="2000" b="1">
                <a:latin typeface="Arno Pro Caption" pitchFamily="18" charset="0"/>
              </a:rPr>
              <a:t>(2) = 1</a:t>
            </a:r>
          </a:p>
          <a:p>
            <a:pPr eaLnBrk="1" hangingPunct="1">
              <a:lnSpc>
                <a:spcPct val="85000"/>
              </a:lnSpc>
              <a:spcBef>
                <a:spcPct val="35000"/>
              </a:spcBef>
            </a:pPr>
            <a:r>
              <a:rPr lang="en-US" altLang="el-GR" sz="2000" b="1">
                <a:latin typeface="Arno Pro Caption" pitchFamily="18" charset="0"/>
              </a:rPr>
              <a:t>		log</a:t>
            </a:r>
            <a:r>
              <a:rPr lang="en-US" altLang="el-GR" sz="2000" b="1" baseline="-25000">
                <a:latin typeface="Arno Pro Caption" pitchFamily="18" charset="0"/>
              </a:rPr>
              <a:t>2</a:t>
            </a:r>
            <a:r>
              <a:rPr lang="en-US" altLang="el-GR" sz="2000" b="1">
                <a:latin typeface="Arno Pro Caption" pitchFamily="18" charset="0"/>
              </a:rPr>
              <a:t>(75) = 6.2288</a:t>
            </a:r>
          </a:p>
          <a:p>
            <a:pPr eaLnBrk="1" hangingPunct="1">
              <a:lnSpc>
                <a:spcPct val="85000"/>
              </a:lnSpc>
              <a:spcBef>
                <a:spcPct val="35000"/>
              </a:spcBef>
            </a:pPr>
            <a:r>
              <a:rPr lang="el-GR" altLang="el-GR" sz="2000" b="1">
                <a:solidFill>
                  <a:srgbClr val="C00000"/>
                </a:solidFill>
                <a:latin typeface="Arno Pro Caption" pitchFamily="18" charset="0"/>
              </a:rPr>
              <a:t>Συγκρινόμενη με τις συναρτήσεις </a:t>
            </a:r>
            <a:r>
              <a:rPr lang="en-US" altLang="el-GR" sz="2000" b="1">
                <a:solidFill>
                  <a:srgbClr val="0000FF"/>
                </a:solidFill>
                <a:latin typeface="Arno Pro Caption" pitchFamily="18" charset="0"/>
              </a:rPr>
              <a:t>n</a:t>
            </a:r>
            <a:r>
              <a:rPr lang="en-US" altLang="el-GR" sz="2000" b="1">
                <a:solidFill>
                  <a:srgbClr val="C00000"/>
                </a:solidFill>
                <a:latin typeface="Arno Pro Caption" pitchFamily="18" charset="0"/>
              </a:rPr>
              <a:t> </a:t>
            </a:r>
            <a:r>
              <a:rPr lang="el-GR" altLang="el-GR" sz="2000" b="1">
                <a:solidFill>
                  <a:srgbClr val="C00000"/>
                </a:solidFill>
                <a:latin typeface="Arno Pro Caption" pitchFamily="18" charset="0"/>
              </a:rPr>
              <a:t>και</a:t>
            </a:r>
            <a:r>
              <a:rPr lang="en-US" altLang="el-GR" sz="2000" b="1">
                <a:solidFill>
                  <a:srgbClr val="C00000"/>
                </a:solidFill>
                <a:latin typeface="Arno Pro Caption" pitchFamily="18" charset="0"/>
              </a:rPr>
              <a:t> </a:t>
            </a:r>
            <a:r>
              <a:rPr lang="en-US" altLang="el-GR" sz="2000" b="1">
                <a:solidFill>
                  <a:srgbClr val="0000FF"/>
                </a:solidFill>
                <a:latin typeface="Arno Pro Caption" pitchFamily="18" charset="0"/>
              </a:rPr>
              <a:t>n</a:t>
            </a:r>
            <a:r>
              <a:rPr lang="en-US" altLang="el-GR" sz="2000" b="1" baseline="30000">
                <a:solidFill>
                  <a:srgbClr val="0000FF"/>
                </a:solidFill>
                <a:latin typeface="Arno Pro Caption" pitchFamily="18" charset="0"/>
              </a:rPr>
              <a:t>2</a:t>
            </a:r>
            <a:r>
              <a:rPr lang="en-US" altLang="el-GR" sz="2000" b="1">
                <a:solidFill>
                  <a:srgbClr val="C00000"/>
                </a:solidFill>
                <a:latin typeface="Arno Pro Caption" pitchFamily="18" charset="0"/>
              </a:rPr>
              <a:t>, </a:t>
            </a:r>
            <a:r>
              <a:rPr lang="el-GR" altLang="el-GR" sz="2000" b="1">
                <a:solidFill>
                  <a:srgbClr val="C00000"/>
                </a:solidFill>
                <a:latin typeface="Arno Pro Caption" pitchFamily="18" charset="0"/>
              </a:rPr>
              <a:t>η συνάρτηση </a:t>
            </a:r>
            <a:r>
              <a:rPr lang="en-US" altLang="el-GR" sz="2000" b="1">
                <a:solidFill>
                  <a:srgbClr val="0000FF"/>
                </a:solidFill>
                <a:latin typeface="Arno Pro Caption" pitchFamily="18" charset="0"/>
              </a:rPr>
              <a:t>log</a:t>
            </a:r>
            <a:r>
              <a:rPr lang="en-US" altLang="el-GR" sz="2000" b="1" baseline="-25000">
                <a:solidFill>
                  <a:srgbClr val="0000FF"/>
                </a:solidFill>
                <a:latin typeface="Arno Pro Caption" pitchFamily="18" charset="0"/>
              </a:rPr>
              <a:t>2</a:t>
            </a:r>
            <a:r>
              <a:rPr lang="en-US" altLang="el-GR" sz="2000" b="1">
                <a:solidFill>
                  <a:srgbClr val="0000FF"/>
                </a:solidFill>
                <a:latin typeface="Arno Pro Caption" pitchFamily="18" charset="0"/>
              </a:rPr>
              <a:t> n</a:t>
            </a:r>
            <a:r>
              <a:rPr lang="en-US" altLang="el-GR" sz="2000" b="1">
                <a:solidFill>
                  <a:srgbClr val="C00000"/>
                </a:solidFill>
                <a:latin typeface="Arno Pro Caption" pitchFamily="18" charset="0"/>
              </a:rPr>
              <a:t> </a:t>
            </a:r>
            <a:r>
              <a:rPr lang="el-GR" altLang="el-GR" sz="2000" b="1">
                <a:solidFill>
                  <a:srgbClr val="C00000"/>
                </a:solidFill>
                <a:latin typeface="Arno Pro Caption" pitchFamily="18" charset="0"/>
              </a:rPr>
              <a:t>αυξάνεται πολύ αργά</a:t>
            </a:r>
            <a:endParaRPr lang="en-US" altLang="el-GR" sz="2000" b="1">
              <a:solidFill>
                <a:srgbClr val="C00000"/>
              </a:solidFill>
              <a:latin typeface="Arno Pro Caption" pitchFamily="18" charset="0"/>
            </a:endParaRPr>
          </a:p>
        </p:txBody>
      </p:sp>
      <p:graphicFrame>
        <p:nvGraphicFramePr>
          <p:cNvPr id="93190" name="Object 4"/>
          <p:cNvGraphicFramePr>
            <a:graphicFrameLocks noChangeAspect="1"/>
          </p:cNvGraphicFramePr>
          <p:nvPr/>
        </p:nvGraphicFramePr>
        <p:xfrm>
          <a:off x="1763713" y="3081338"/>
          <a:ext cx="6008687" cy="3111500"/>
        </p:xfrm>
        <a:graphic>
          <a:graphicData uri="http://schemas.openxmlformats.org/presentationml/2006/ole">
            <mc:AlternateContent xmlns:mc="http://schemas.openxmlformats.org/markup-compatibility/2006">
              <mc:Choice xmlns:v="urn:schemas-microsoft-com:vml" Requires="v">
                <p:oleObj spid="_x0000_s143410" name="SmartDraw" r:id="rId3" imgW="3831336" imgH="1982724" progId="SmartDraw.2">
                  <p:embed/>
                </p:oleObj>
              </mc:Choice>
              <mc:Fallback>
                <p:oleObj name="SmartDraw" r:id="rId3" imgW="3831336" imgH="1982724" progId="SmartDraw.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081338"/>
                        <a:ext cx="6008687"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591109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4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163565-D5C7-4C09-8104-CCFE1B3F2C4C}" type="slidenum">
              <a:rPr lang="el-GR" altLang="el-GR" sz="1400" smtClean="0">
                <a:solidFill>
                  <a:srgbClr val="3366CC"/>
                </a:solidFill>
                <a:latin typeface="Arno Pro Caption" pitchFamily="18" charset="0"/>
              </a:rPr>
              <a:pPr eaLnBrk="1" hangingPunct="1"/>
              <a:t>95</a:t>
            </a:fld>
            <a:endParaRPr lang="el-GR" altLang="el-GR" sz="1400" smtClean="0">
              <a:solidFill>
                <a:srgbClr val="3366CC"/>
              </a:solidFill>
              <a:latin typeface="Arno Pro Caption" pitchFamily="18" charset="0"/>
            </a:endParaRPr>
          </a:p>
        </p:txBody>
      </p:sp>
      <p:sp>
        <p:nvSpPr>
          <p:cNvPr id="82948" name="Rectangle 2"/>
          <p:cNvSpPr>
            <a:spLocks noGrp="1" noChangeArrowheads="1"/>
          </p:cNvSpPr>
          <p:nvPr>
            <p:ph type="title"/>
          </p:nvPr>
        </p:nvSpPr>
        <p:spPr/>
        <p:txBody>
          <a:bodyPr/>
          <a:lstStyle/>
          <a:p>
            <a:pPr eaLnBrk="1" hangingPunct="1"/>
            <a:r>
              <a:rPr lang="el-GR" altLang="el-GR" smtClean="0"/>
              <a:t>Εκθετικές συναρτήσεις</a:t>
            </a:r>
            <a:endParaRPr lang="en-US" altLang="el-GR" smtClean="0"/>
          </a:p>
        </p:txBody>
      </p:sp>
      <p:sp>
        <p:nvSpPr>
          <p:cNvPr id="82949" name="Rectangle 3"/>
          <p:cNvSpPr>
            <a:spLocks noGrp="1" noChangeArrowheads="1"/>
          </p:cNvSpPr>
          <p:nvPr>
            <p:ph type="body" idx="1"/>
          </p:nvPr>
        </p:nvSpPr>
        <p:spPr/>
        <p:txBody>
          <a:bodyPr/>
          <a:lstStyle/>
          <a:p>
            <a:pPr eaLnBrk="1" hangingPunct="1"/>
            <a:r>
              <a:rPr lang="el-GR" altLang="el-GR" sz="2400" smtClean="0"/>
              <a:t>Οι εκθετικές συναρτήσεις αυξάνονται ταχύτατα</a:t>
            </a:r>
            <a:r>
              <a:rPr lang="en-US" altLang="el-GR" sz="2400" smtClean="0"/>
              <a:t>, </a:t>
            </a:r>
            <a:r>
              <a:rPr lang="el-GR" altLang="el-GR" sz="2400" smtClean="0"/>
              <a:t>πχ.</a:t>
            </a:r>
            <a:r>
              <a:rPr lang="en-US" altLang="el-GR" sz="2400" smtClean="0"/>
              <a:t> </a:t>
            </a:r>
            <a:r>
              <a:rPr lang="el-GR" altLang="el-GR" sz="2400" smtClean="0"/>
              <a:t>Η συνάρτηση </a:t>
            </a:r>
            <a:r>
              <a:rPr lang="en-US" altLang="el-GR" sz="2400" smtClean="0"/>
              <a:t>2</a:t>
            </a:r>
            <a:r>
              <a:rPr lang="en-US" altLang="el-GR" sz="2400" baseline="30000" smtClean="0"/>
              <a:t>n</a:t>
            </a:r>
            <a:r>
              <a:rPr lang="en-US" altLang="el-GR" sz="2400" smtClean="0"/>
              <a:t> </a:t>
            </a:r>
            <a:r>
              <a:rPr lang="el-GR" altLang="el-GR" sz="2400" smtClean="0"/>
              <a:t>θα διπλασιάζεται κάθε φορά που το </a:t>
            </a:r>
            <a:r>
              <a:rPr lang="en-US" altLang="el-GR" sz="2400" smtClean="0"/>
              <a:t>n </a:t>
            </a:r>
            <a:r>
              <a:rPr lang="el-GR" altLang="el-GR" sz="2400" smtClean="0"/>
              <a:t>αυξάνεται κατά</a:t>
            </a:r>
            <a:r>
              <a:rPr lang="en-US" altLang="el-GR" sz="2400" smtClean="0"/>
              <a:t> 1</a:t>
            </a:r>
          </a:p>
        </p:txBody>
      </p:sp>
      <p:grpSp>
        <p:nvGrpSpPr>
          <p:cNvPr id="82950" name="Group 4"/>
          <p:cNvGrpSpPr>
            <a:grpSpLocks/>
          </p:cNvGrpSpPr>
          <p:nvPr/>
        </p:nvGrpSpPr>
        <p:grpSpPr bwMode="auto">
          <a:xfrm>
            <a:off x="1828800" y="2590800"/>
            <a:ext cx="5867400" cy="3057525"/>
            <a:chOff x="1008" y="1200"/>
            <a:chExt cx="3696" cy="1926"/>
          </a:xfrm>
        </p:grpSpPr>
        <p:sp>
          <p:nvSpPr>
            <p:cNvPr id="82951" name="Rectangle 5"/>
            <p:cNvSpPr>
              <a:spLocks noChangeArrowheads="1"/>
            </p:cNvSpPr>
            <p:nvPr/>
          </p:nvSpPr>
          <p:spPr bwMode="auto">
            <a:xfrm>
              <a:off x="2592" y="2572"/>
              <a:ext cx="211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31.7 years</a:t>
              </a:r>
              <a:endParaRPr lang="en-US" altLang="el-GR" sz="2000" b="1" baseline="30000">
                <a:latin typeface="Arno Pro Caption" pitchFamily="18" charset="0"/>
              </a:endParaRPr>
            </a:p>
          </p:txBody>
        </p:sp>
        <p:sp>
          <p:nvSpPr>
            <p:cNvPr id="82952" name="Rectangle 6"/>
            <p:cNvSpPr>
              <a:spLocks noChangeArrowheads="1"/>
            </p:cNvSpPr>
            <p:nvPr/>
          </p:nvSpPr>
          <p:spPr bwMode="auto">
            <a:xfrm>
              <a:off x="1776" y="2572"/>
              <a:ext cx="81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10</a:t>
              </a:r>
              <a:r>
                <a:rPr lang="en-US" altLang="el-GR" sz="2000" b="1" baseline="30000">
                  <a:latin typeface="Arno Pro Caption" pitchFamily="18" charset="0"/>
                </a:rPr>
                <a:t>15</a:t>
              </a:r>
            </a:p>
          </p:txBody>
        </p:sp>
        <p:sp>
          <p:nvSpPr>
            <p:cNvPr id="82953" name="Rectangle 7"/>
            <p:cNvSpPr>
              <a:spLocks noChangeArrowheads="1"/>
            </p:cNvSpPr>
            <p:nvPr/>
          </p:nvSpPr>
          <p:spPr bwMode="auto">
            <a:xfrm>
              <a:off x="1008" y="2572"/>
              <a:ext cx="76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50</a:t>
              </a:r>
            </a:p>
          </p:txBody>
        </p:sp>
        <p:sp>
          <p:nvSpPr>
            <p:cNvPr id="82954" name="Rectangle 8"/>
            <p:cNvSpPr>
              <a:spLocks noChangeArrowheads="1"/>
            </p:cNvSpPr>
            <p:nvPr/>
          </p:nvSpPr>
          <p:spPr bwMode="auto">
            <a:xfrm>
              <a:off x="1776" y="2849"/>
              <a:ext cx="81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10</a:t>
              </a:r>
              <a:r>
                <a:rPr lang="en-US" altLang="el-GR" sz="2000" b="1" baseline="30000">
                  <a:latin typeface="Arno Pro Caption" pitchFamily="18" charset="0"/>
                </a:rPr>
                <a:t>18</a:t>
              </a:r>
            </a:p>
          </p:txBody>
        </p:sp>
        <p:sp>
          <p:nvSpPr>
            <p:cNvPr id="82955" name="Rectangle 9"/>
            <p:cNvSpPr>
              <a:spLocks noChangeArrowheads="1"/>
            </p:cNvSpPr>
            <p:nvPr/>
          </p:nvSpPr>
          <p:spPr bwMode="auto">
            <a:xfrm>
              <a:off x="1776" y="2295"/>
              <a:ext cx="81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10</a:t>
              </a:r>
              <a:r>
                <a:rPr lang="en-US" altLang="el-GR" sz="2000" b="1" baseline="30000">
                  <a:latin typeface="Arno Pro Caption" pitchFamily="18" charset="0"/>
                </a:rPr>
                <a:t>12</a:t>
              </a:r>
            </a:p>
          </p:txBody>
        </p:sp>
        <p:sp>
          <p:nvSpPr>
            <p:cNvPr id="82956" name="Rectangle 10"/>
            <p:cNvSpPr>
              <a:spLocks noChangeArrowheads="1"/>
            </p:cNvSpPr>
            <p:nvPr/>
          </p:nvSpPr>
          <p:spPr bwMode="auto">
            <a:xfrm>
              <a:off x="1776" y="2018"/>
              <a:ext cx="81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10</a:t>
              </a:r>
              <a:r>
                <a:rPr lang="en-US" altLang="el-GR" sz="2000" b="1" baseline="30000">
                  <a:latin typeface="Arno Pro Caption" pitchFamily="18" charset="0"/>
                </a:rPr>
                <a:t>9</a:t>
              </a:r>
            </a:p>
          </p:txBody>
        </p:sp>
        <p:sp>
          <p:nvSpPr>
            <p:cNvPr id="82957" name="Rectangle 11"/>
            <p:cNvSpPr>
              <a:spLocks noChangeArrowheads="1"/>
            </p:cNvSpPr>
            <p:nvPr/>
          </p:nvSpPr>
          <p:spPr bwMode="auto">
            <a:xfrm>
              <a:off x="1776" y="1741"/>
              <a:ext cx="81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10</a:t>
              </a:r>
              <a:r>
                <a:rPr lang="en-US" altLang="el-GR" sz="2000" b="1" baseline="30000">
                  <a:latin typeface="Arno Pro Caption" pitchFamily="18" charset="0"/>
                </a:rPr>
                <a:t>6</a:t>
              </a:r>
            </a:p>
          </p:txBody>
        </p:sp>
        <p:sp>
          <p:nvSpPr>
            <p:cNvPr id="82958" name="Rectangle 12"/>
            <p:cNvSpPr>
              <a:spLocks noChangeArrowheads="1"/>
            </p:cNvSpPr>
            <p:nvPr/>
          </p:nvSpPr>
          <p:spPr bwMode="auto">
            <a:xfrm>
              <a:off x="1776" y="1464"/>
              <a:ext cx="81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10</a:t>
              </a:r>
              <a:r>
                <a:rPr lang="en-US" altLang="el-GR" sz="2000" b="1" baseline="30000">
                  <a:latin typeface="Arno Pro Caption" pitchFamily="18" charset="0"/>
                </a:rPr>
                <a:t>3</a:t>
              </a:r>
            </a:p>
          </p:txBody>
        </p:sp>
        <p:sp>
          <p:nvSpPr>
            <p:cNvPr id="82959" name="Rectangle 13"/>
            <p:cNvSpPr>
              <a:spLocks noChangeArrowheads="1"/>
            </p:cNvSpPr>
            <p:nvPr/>
          </p:nvSpPr>
          <p:spPr bwMode="auto">
            <a:xfrm>
              <a:off x="1776" y="1200"/>
              <a:ext cx="81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2</a:t>
              </a:r>
              <a:r>
                <a:rPr lang="en-US" altLang="el-GR" sz="2000" b="1" baseline="30000">
                  <a:latin typeface="Arno Pro Caption" pitchFamily="18" charset="0"/>
                </a:rPr>
                <a:t>n</a:t>
              </a:r>
            </a:p>
          </p:txBody>
        </p:sp>
        <p:sp>
          <p:nvSpPr>
            <p:cNvPr id="82960" name="Rectangle 14"/>
            <p:cNvSpPr>
              <a:spLocks noChangeArrowheads="1"/>
            </p:cNvSpPr>
            <p:nvPr/>
          </p:nvSpPr>
          <p:spPr bwMode="auto">
            <a:xfrm>
              <a:off x="2592" y="1464"/>
              <a:ext cx="211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0.001 s</a:t>
              </a:r>
              <a:endParaRPr lang="en-US" altLang="el-GR" sz="2000" b="1" baseline="30000">
                <a:latin typeface="Arno Pro Caption" pitchFamily="18" charset="0"/>
              </a:endParaRPr>
            </a:p>
          </p:txBody>
        </p:sp>
        <p:sp>
          <p:nvSpPr>
            <p:cNvPr id="82961" name="Rectangle 15"/>
            <p:cNvSpPr>
              <a:spLocks noChangeArrowheads="1"/>
            </p:cNvSpPr>
            <p:nvPr/>
          </p:nvSpPr>
          <p:spPr bwMode="auto">
            <a:xfrm>
              <a:off x="1008" y="1464"/>
              <a:ext cx="76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10</a:t>
              </a:r>
            </a:p>
          </p:txBody>
        </p:sp>
        <p:sp>
          <p:nvSpPr>
            <p:cNvPr id="82962" name="Rectangle 16"/>
            <p:cNvSpPr>
              <a:spLocks noChangeArrowheads="1"/>
            </p:cNvSpPr>
            <p:nvPr/>
          </p:nvSpPr>
          <p:spPr bwMode="auto">
            <a:xfrm>
              <a:off x="2592" y="1741"/>
              <a:ext cx="211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1 s</a:t>
              </a:r>
            </a:p>
          </p:txBody>
        </p:sp>
        <p:sp>
          <p:nvSpPr>
            <p:cNvPr id="82963" name="Rectangle 17"/>
            <p:cNvSpPr>
              <a:spLocks noChangeArrowheads="1"/>
            </p:cNvSpPr>
            <p:nvPr/>
          </p:nvSpPr>
          <p:spPr bwMode="auto">
            <a:xfrm>
              <a:off x="1008" y="1741"/>
              <a:ext cx="76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20</a:t>
              </a:r>
            </a:p>
          </p:txBody>
        </p:sp>
        <p:sp>
          <p:nvSpPr>
            <p:cNvPr id="82964" name="Rectangle 18"/>
            <p:cNvSpPr>
              <a:spLocks noChangeArrowheads="1"/>
            </p:cNvSpPr>
            <p:nvPr/>
          </p:nvSpPr>
          <p:spPr bwMode="auto">
            <a:xfrm>
              <a:off x="2592" y="2018"/>
              <a:ext cx="211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16.7 mins</a:t>
              </a:r>
              <a:endParaRPr lang="en-US" altLang="el-GR" sz="2000" b="1" baseline="30000">
                <a:latin typeface="Arno Pro Caption" pitchFamily="18" charset="0"/>
              </a:endParaRPr>
            </a:p>
          </p:txBody>
        </p:sp>
        <p:sp>
          <p:nvSpPr>
            <p:cNvPr id="82965" name="Rectangle 19"/>
            <p:cNvSpPr>
              <a:spLocks noChangeArrowheads="1"/>
            </p:cNvSpPr>
            <p:nvPr/>
          </p:nvSpPr>
          <p:spPr bwMode="auto">
            <a:xfrm>
              <a:off x="1008" y="2018"/>
              <a:ext cx="76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30</a:t>
              </a:r>
            </a:p>
          </p:txBody>
        </p:sp>
        <p:sp>
          <p:nvSpPr>
            <p:cNvPr id="82966" name="Rectangle 20"/>
            <p:cNvSpPr>
              <a:spLocks noChangeArrowheads="1"/>
            </p:cNvSpPr>
            <p:nvPr/>
          </p:nvSpPr>
          <p:spPr bwMode="auto">
            <a:xfrm>
              <a:off x="2592" y="2295"/>
              <a:ext cx="211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11.6 days</a:t>
              </a:r>
              <a:endParaRPr lang="en-US" altLang="el-GR" sz="2000" b="1" baseline="30000">
                <a:latin typeface="Arno Pro Caption" pitchFamily="18" charset="0"/>
              </a:endParaRPr>
            </a:p>
          </p:txBody>
        </p:sp>
        <p:sp>
          <p:nvSpPr>
            <p:cNvPr id="82967" name="Rectangle 21"/>
            <p:cNvSpPr>
              <a:spLocks noChangeArrowheads="1"/>
            </p:cNvSpPr>
            <p:nvPr/>
          </p:nvSpPr>
          <p:spPr bwMode="auto">
            <a:xfrm>
              <a:off x="1008" y="2295"/>
              <a:ext cx="76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40</a:t>
              </a:r>
            </a:p>
          </p:txBody>
        </p:sp>
        <p:sp>
          <p:nvSpPr>
            <p:cNvPr id="82968" name="Rectangle 22"/>
            <p:cNvSpPr>
              <a:spLocks noChangeArrowheads="1"/>
            </p:cNvSpPr>
            <p:nvPr/>
          </p:nvSpPr>
          <p:spPr bwMode="auto">
            <a:xfrm>
              <a:off x="2592" y="2849"/>
              <a:ext cx="211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31710 years</a:t>
              </a:r>
              <a:endParaRPr lang="en-US" altLang="el-GR" sz="2000" b="1" baseline="30000">
                <a:latin typeface="Arno Pro Caption" pitchFamily="18" charset="0"/>
              </a:endParaRPr>
            </a:p>
          </p:txBody>
        </p:sp>
        <p:sp>
          <p:nvSpPr>
            <p:cNvPr id="82969" name="Rectangle 23"/>
            <p:cNvSpPr>
              <a:spLocks noChangeArrowheads="1"/>
            </p:cNvSpPr>
            <p:nvPr/>
          </p:nvSpPr>
          <p:spPr bwMode="auto">
            <a:xfrm>
              <a:off x="1008" y="2849"/>
              <a:ext cx="76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60</a:t>
              </a:r>
            </a:p>
          </p:txBody>
        </p:sp>
        <p:sp>
          <p:nvSpPr>
            <p:cNvPr id="82970" name="Rectangle 24"/>
            <p:cNvSpPr>
              <a:spLocks noChangeArrowheads="1"/>
            </p:cNvSpPr>
            <p:nvPr/>
          </p:nvSpPr>
          <p:spPr bwMode="auto">
            <a:xfrm>
              <a:off x="2592" y="1200"/>
              <a:ext cx="211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1ms x 2</a:t>
              </a:r>
              <a:r>
                <a:rPr lang="en-US" altLang="el-GR" sz="2000" b="1" baseline="30000">
                  <a:latin typeface="Arno Pro Caption" pitchFamily="18" charset="0"/>
                </a:rPr>
                <a:t>n</a:t>
              </a:r>
            </a:p>
          </p:txBody>
        </p:sp>
        <p:sp>
          <p:nvSpPr>
            <p:cNvPr id="82971" name="Rectangle 25"/>
            <p:cNvSpPr>
              <a:spLocks noChangeArrowheads="1"/>
            </p:cNvSpPr>
            <p:nvPr/>
          </p:nvSpPr>
          <p:spPr bwMode="auto">
            <a:xfrm>
              <a:off x="1008" y="1200"/>
              <a:ext cx="76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el-GR" sz="2000" b="1">
                  <a:latin typeface="Arno Pro Caption" pitchFamily="18" charset="0"/>
                </a:rPr>
                <a:t>n</a:t>
              </a:r>
            </a:p>
          </p:txBody>
        </p:sp>
        <p:sp>
          <p:nvSpPr>
            <p:cNvPr id="82972" name="Line 26"/>
            <p:cNvSpPr>
              <a:spLocks noChangeShapeType="1"/>
            </p:cNvSpPr>
            <p:nvPr/>
          </p:nvSpPr>
          <p:spPr bwMode="auto">
            <a:xfrm>
              <a:off x="1008" y="1200"/>
              <a:ext cx="369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l-GR"/>
            </a:p>
          </p:txBody>
        </p:sp>
        <p:sp>
          <p:nvSpPr>
            <p:cNvPr id="82973" name="Line 27"/>
            <p:cNvSpPr>
              <a:spLocks noChangeShapeType="1"/>
            </p:cNvSpPr>
            <p:nvPr/>
          </p:nvSpPr>
          <p:spPr bwMode="auto">
            <a:xfrm>
              <a:off x="1008" y="3126"/>
              <a:ext cx="369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l-GR"/>
            </a:p>
          </p:txBody>
        </p:sp>
        <p:sp>
          <p:nvSpPr>
            <p:cNvPr id="82974" name="Line 28"/>
            <p:cNvSpPr>
              <a:spLocks noChangeShapeType="1"/>
            </p:cNvSpPr>
            <p:nvPr/>
          </p:nvSpPr>
          <p:spPr bwMode="auto">
            <a:xfrm>
              <a:off x="1008" y="1200"/>
              <a:ext cx="0" cy="19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l-GR"/>
            </a:p>
          </p:txBody>
        </p:sp>
        <p:sp>
          <p:nvSpPr>
            <p:cNvPr id="82975" name="Line 29"/>
            <p:cNvSpPr>
              <a:spLocks noChangeShapeType="1"/>
            </p:cNvSpPr>
            <p:nvPr/>
          </p:nvSpPr>
          <p:spPr bwMode="auto">
            <a:xfrm>
              <a:off x="1776" y="1200"/>
              <a:ext cx="0" cy="19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l-GR"/>
            </a:p>
          </p:txBody>
        </p:sp>
        <p:sp>
          <p:nvSpPr>
            <p:cNvPr id="82976" name="Line 30"/>
            <p:cNvSpPr>
              <a:spLocks noChangeShapeType="1"/>
            </p:cNvSpPr>
            <p:nvPr/>
          </p:nvSpPr>
          <p:spPr bwMode="auto">
            <a:xfrm>
              <a:off x="4704" y="1200"/>
              <a:ext cx="0" cy="19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l-GR"/>
            </a:p>
          </p:txBody>
        </p:sp>
        <p:sp>
          <p:nvSpPr>
            <p:cNvPr id="82977" name="Line 31"/>
            <p:cNvSpPr>
              <a:spLocks noChangeShapeType="1"/>
            </p:cNvSpPr>
            <p:nvPr/>
          </p:nvSpPr>
          <p:spPr bwMode="auto">
            <a:xfrm>
              <a:off x="1008" y="2572"/>
              <a:ext cx="36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l-GR"/>
            </a:p>
          </p:txBody>
        </p:sp>
        <p:sp>
          <p:nvSpPr>
            <p:cNvPr id="82978" name="Line 32"/>
            <p:cNvSpPr>
              <a:spLocks noChangeShapeType="1"/>
            </p:cNvSpPr>
            <p:nvPr/>
          </p:nvSpPr>
          <p:spPr bwMode="auto">
            <a:xfrm>
              <a:off x="1008" y="2295"/>
              <a:ext cx="36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l-GR"/>
            </a:p>
          </p:txBody>
        </p:sp>
        <p:sp>
          <p:nvSpPr>
            <p:cNvPr id="82979" name="Line 33"/>
            <p:cNvSpPr>
              <a:spLocks noChangeShapeType="1"/>
            </p:cNvSpPr>
            <p:nvPr/>
          </p:nvSpPr>
          <p:spPr bwMode="auto">
            <a:xfrm>
              <a:off x="1008" y="2018"/>
              <a:ext cx="36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l-GR"/>
            </a:p>
          </p:txBody>
        </p:sp>
        <p:sp>
          <p:nvSpPr>
            <p:cNvPr id="82980" name="Line 34"/>
            <p:cNvSpPr>
              <a:spLocks noChangeShapeType="1"/>
            </p:cNvSpPr>
            <p:nvPr/>
          </p:nvSpPr>
          <p:spPr bwMode="auto">
            <a:xfrm>
              <a:off x="1008" y="1741"/>
              <a:ext cx="36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l-GR"/>
            </a:p>
          </p:txBody>
        </p:sp>
        <p:sp>
          <p:nvSpPr>
            <p:cNvPr id="82981" name="Line 35"/>
            <p:cNvSpPr>
              <a:spLocks noChangeShapeType="1"/>
            </p:cNvSpPr>
            <p:nvPr/>
          </p:nvSpPr>
          <p:spPr bwMode="auto">
            <a:xfrm>
              <a:off x="2592" y="1200"/>
              <a:ext cx="0" cy="19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l-GR"/>
            </a:p>
          </p:txBody>
        </p:sp>
        <p:sp>
          <p:nvSpPr>
            <p:cNvPr id="82982" name="Line 36"/>
            <p:cNvSpPr>
              <a:spLocks noChangeShapeType="1"/>
            </p:cNvSpPr>
            <p:nvPr/>
          </p:nvSpPr>
          <p:spPr bwMode="auto">
            <a:xfrm>
              <a:off x="1008" y="1464"/>
              <a:ext cx="369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l-GR"/>
            </a:p>
          </p:txBody>
        </p:sp>
        <p:sp>
          <p:nvSpPr>
            <p:cNvPr id="82983" name="Line 37"/>
            <p:cNvSpPr>
              <a:spLocks noChangeShapeType="1"/>
            </p:cNvSpPr>
            <p:nvPr/>
          </p:nvSpPr>
          <p:spPr bwMode="auto">
            <a:xfrm>
              <a:off x="1008" y="2849"/>
              <a:ext cx="36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l-GR"/>
            </a:p>
          </p:txBody>
        </p:sp>
      </p:grpSp>
    </p:spTree>
    <p:extLst>
      <p:ext uri="{BB962C8B-B14F-4D97-AF65-F5344CB8AC3E}">
        <p14:creationId xmlns:p14="http://schemas.microsoft.com/office/powerpoint/2010/main" val="27520816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800" dirty="0"/>
              <a:t>Growth rates of some common complexity functions</a:t>
            </a:r>
            <a:endParaRPr lang="el-GR" sz="2800" dirty="0"/>
          </a:p>
        </p:txBody>
      </p:sp>
      <p:sp>
        <p:nvSpPr>
          <p:cNvPr id="4" name="Θέση αριθμού διαφάνειας 3"/>
          <p:cNvSpPr>
            <a:spLocks noGrp="1"/>
          </p:cNvSpPr>
          <p:nvPr>
            <p:ph type="sldNum" sz="quarter" idx="11"/>
          </p:nvPr>
        </p:nvSpPr>
        <p:spPr/>
        <p:txBody>
          <a:bodyPr/>
          <a:lstStyle/>
          <a:p>
            <a:pPr>
              <a:defRPr/>
            </a:pPr>
            <a:fld id="{E191D44F-1642-49A5-9BF4-E3DB2AC6629B}" type="slidenum">
              <a:rPr lang="el-GR" smtClean="0"/>
              <a:pPr>
                <a:defRPr/>
              </a:pPr>
              <a:t>96</a:t>
            </a:fld>
            <a:endParaRPr lang="el-GR" dirty="0"/>
          </a:p>
        </p:txBody>
      </p:sp>
      <p:pic>
        <p:nvPicPr>
          <p:cNvPr id="5" name="Εικόνα 4"/>
          <p:cNvPicPr>
            <a:picLocks noChangeAspect="1"/>
          </p:cNvPicPr>
          <p:nvPr/>
        </p:nvPicPr>
        <p:blipFill>
          <a:blip r:embed="rId2"/>
          <a:stretch>
            <a:fillRect/>
          </a:stretch>
        </p:blipFill>
        <p:spPr>
          <a:xfrm>
            <a:off x="2228850" y="1017825"/>
            <a:ext cx="4610100" cy="5657850"/>
          </a:xfrm>
          <a:prstGeom prst="rect">
            <a:avLst/>
          </a:prstGeom>
        </p:spPr>
      </p:pic>
    </p:spTree>
    <p:extLst>
      <p:ext uri="{BB962C8B-B14F-4D97-AF65-F5344CB8AC3E}">
        <p14:creationId xmlns:p14="http://schemas.microsoft.com/office/powerpoint/2010/main" val="38452810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5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A166B5-501F-4E87-B738-801EEDCA4A6E}" type="slidenum">
              <a:rPr lang="el-GR" altLang="el-GR" sz="1400" smtClean="0">
                <a:solidFill>
                  <a:srgbClr val="3366CC"/>
                </a:solidFill>
                <a:latin typeface="Arno Pro Caption" pitchFamily="18" charset="0"/>
              </a:rPr>
              <a:pPr eaLnBrk="1" hangingPunct="1"/>
              <a:t>97</a:t>
            </a:fld>
            <a:endParaRPr lang="el-GR" altLang="el-GR" sz="1400" smtClean="0">
              <a:solidFill>
                <a:srgbClr val="3366CC"/>
              </a:solidFill>
              <a:latin typeface="Arno Pro Caption" pitchFamily="18" charset="0"/>
            </a:endParaRPr>
          </a:p>
        </p:txBody>
      </p:sp>
      <p:sp>
        <p:nvSpPr>
          <p:cNvPr id="94212" name="Rectangle 2"/>
          <p:cNvSpPr>
            <a:spLocks noGrp="1" noChangeArrowheads="1"/>
          </p:cNvSpPr>
          <p:nvPr>
            <p:ph type="title"/>
          </p:nvPr>
        </p:nvSpPr>
        <p:spPr/>
        <p:txBody>
          <a:bodyPr/>
          <a:lstStyle/>
          <a:p>
            <a:pPr eaLnBrk="1" hangingPunct="1"/>
            <a:r>
              <a:rPr lang="el-GR" altLang="el-GR" smtClean="0"/>
              <a:t>Ταχύτερος Η/Υ ή αλγόριθμος ;</a:t>
            </a:r>
            <a:endParaRPr lang="en-US" altLang="el-GR" smtClean="0"/>
          </a:p>
        </p:txBody>
      </p:sp>
      <p:sp>
        <p:nvSpPr>
          <p:cNvPr id="94213" name="Rectangle 3"/>
          <p:cNvSpPr>
            <a:spLocks noGrp="1" noChangeArrowheads="1"/>
          </p:cNvSpPr>
          <p:nvPr>
            <p:ph type="body" sz="half" idx="1"/>
          </p:nvPr>
        </p:nvSpPr>
        <p:spPr>
          <a:xfrm>
            <a:off x="304800" y="1219200"/>
            <a:ext cx="8588375" cy="769938"/>
          </a:xfrm>
          <a:noFill/>
        </p:spPr>
        <p:txBody>
          <a:bodyPr/>
          <a:lstStyle/>
          <a:p>
            <a:pPr marL="609600" indent="-609600" eaLnBrk="1" hangingPunct="1">
              <a:lnSpc>
                <a:spcPct val="90000"/>
              </a:lnSpc>
              <a:buFontTx/>
              <a:buNone/>
            </a:pPr>
            <a:r>
              <a:rPr lang="el-GR" altLang="el-GR" sz="2400" b="1" smtClean="0"/>
              <a:t>Τι θα συμβεί αν αγοράσουμε έναν Η/Υ 10 φορές ταχύτερο; Ενδιαφέρει </a:t>
            </a:r>
            <a:r>
              <a:rPr lang="el-GR" altLang="el-GR" sz="2400" b="1" smtClean="0">
                <a:solidFill>
                  <a:srgbClr val="3366CC"/>
                </a:solidFill>
              </a:rPr>
              <a:t>ο ρυθμός αύξησης</a:t>
            </a:r>
            <a:endParaRPr lang="en-US" altLang="el-GR" sz="2400" smtClean="0">
              <a:latin typeface="Helvetica" pitchFamily="34" charset="0"/>
            </a:endParaRPr>
          </a:p>
        </p:txBody>
      </p:sp>
      <p:graphicFrame>
        <p:nvGraphicFramePr>
          <p:cNvPr id="50180" name="Group 4"/>
          <p:cNvGraphicFramePr>
            <a:graphicFrameLocks noGrp="1"/>
          </p:cNvGraphicFramePr>
          <p:nvPr>
            <p:ph sz="half" idx="2"/>
            <p:extLst/>
          </p:nvPr>
        </p:nvGraphicFramePr>
        <p:xfrm>
          <a:off x="1763688" y="2348880"/>
          <a:ext cx="5310187" cy="3097213"/>
        </p:xfrm>
        <a:graphic>
          <a:graphicData uri="http://schemas.openxmlformats.org/drawingml/2006/table">
            <a:tbl>
              <a:tblPr/>
              <a:tblGrid>
                <a:gridCol w="1682750"/>
                <a:gridCol w="1150937"/>
                <a:gridCol w="1395413"/>
                <a:gridCol w="1081087"/>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no Pro Caption" pitchFamily="18" charset="0"/>
                        </a:rPr>
                        <a:t>T</a:t>
                      </a:r>
                      <a:r>
                        <a:rPr kumimoji="0" lang="en-US" sz="2400" b="0" i="0" u="none" strike="noStrike" cap="none" normalizeH="0" baseline="0" dirty="0" smtClean="0">
                          <a:ln>
                            <a:noFill/>
                          </a:ln>
                          <a:solidFill>
                            <a:schemeClr val="tx1"/>
                          </a:solidFill>
                          <a:effectLst/>
                          <a:latin typeface="Arno Pro Caption" pitchFamily="18" charset="0"/>
                        </a:rPr>
                        <a:t>(</a:t>
                      </a:r>
                      <a:r>
                        <a:rPr kumimoji="0" lang="en-US" sz="2400" b="0" i="1" u="none" strike="noStrike" cap="none" normalizeH="0" baseline="0" dirty="0" smtClean="0">
                          <a:ln>
                            <a:noFill/>
                          </a:ln>
                          <a:solidFill>
                            <a:schemeClr val="tx1"/>
                          </a:solidFill>
                          <a:effectLst/>
                          <a:latin typeface="Arno Pro Caption" pitchFamily="18" charset="0"/>
                        </a:rPr>
                        <a:t>n</a:t>
                      </a: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no Pro Caption"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no Pro Caption" pitchFamily="18" charset="0"/>
                        </a:rPr>
                        <a:t>n</a:t>
                      </a:r>
                      <a:r>
                        <a:rPr kumimoji="0" lang="en-US" sz="2400" b="0" i="0" u="none" strike="noStrike" cap="none" normalizeH="0" baseline="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Arno Pro Caption" pitchFamily="18" charset="0"/>
                        </a:rPr>
                        <a:t>n</a:t>
                      </a:r>
                      <a:r>
                        <a:rPr kumimoji="0" lang="en-US" sz="2400" b="0" i="0" u="none" strike="noStrike" cap="none" normalizeH="0" baseline="0" dirty="0" smtClean="0">
                          <a:ln>
                            <a:noFill/>
                          </a:ln>
                          <a:solidFill>
                            <a:schemeClr val="tx1"/>
                          </a:solidFill>
                          <a:effectLst/>
                          <a:latin typeface="Arno Pro Caption" pitchFamily="18" charset="0"/>
                        </a:rPr>
                        <a:t>’/</a:t>
                      </a:r>
                      <a:r>
                        <a:rPr kumimoji="0" lang="en-US" sz="2400" b="0" i="1" u="none" strike="noStrike" cap="none" normalizeH="0" baseline="0" dirty="0" smtClean="0">
                          <a:ln>
                            <a:noFill/>
                          </a:ln>
                          <a:solidFill>
                            <a:schemeClr val="tx1"/>
                          </a:solidFill>
                          <a:effectLst/>
                          <a:latin typeface="Arno Pro Caption" pitchFamily="18" charset="0"/>
                        </a:rPr>
                        <a:t>n</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10</a:t>
                      </a:r>
                      <a:r>
                        <a:rPr kumimoji="0" lang="en-US" sz="2400" b="0" i="1" u="none" strike="noStrike" cap="none" normalizeH="0" baseline="0" dirty="0" smtClean="0">
                          <a:ln>
                            <a:noFill/>
                          </a:ln>
                          <a:solidFill>
                            <a:schemeClr val="tx1"/>
                          </a:solidFill>
                          <a:effectLst/>
                          <a:latin typeface="Arno Pro Caption" pitchFamily="18" charset="0"/>
                        </a:rPr>
                        <a:t>n</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10</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20</a:t>
                      </a:r>
                      <a:r>
                        <a:rPr kumimoji="0" lang="en-US" sz="2400" b="0" i="1" u="none" strike="noStrike" cap="none" normalizeH="0" baseline="0" smtClean="0">
                          <a:ln>
                            <a:noFill/>
                          </a:ln>
                          <a:solidFill>
                            <a:schemeClr val="tx1"/>
                          </a:solidFill>
                          <a:effectLst/>
                          <a:latin typeface="Arno Pro Caption" pitchFamily="18" charset="0"/>
                        </a:rPr>
                        <a:t>n</a:t>
                      </a:r>
                    </a:p>
                  </a:txBody>
                  <a:tcP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10</a:t>
                      </a:r>
                    </a:p>
                  </a:txBody>
                  <a:tcP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5</a:t>
                      </a:r>
                      <a:r>
                        <a:rPr kumimoji="0" lang="en-US" sz="2400" b="0" i="1" u="none" strike="noStrike" cap="none" normalizeH="0" baseline="0" smtClean="0">
                          <a:ln>
                            <a:noFill/>
                          </a:ln>
                          <a:solidFill>
                            <a:schemeClr val="tx1"/>
                          </a:solidFill>
                          <a:effectLst/>
                          <a:latin typeface="Arno Pro Caption" pitchFamily="18" charset="0"/>
                        </a:rPr>
                        <a:t>n</a:t>
                      </a:r>
                      <a:r>
                        <a:rPr kumimoji="0" lang="en-US" sz="2400" b="0" i="0" u="none" strike="noStrike" cap="none" normalizeH="0" baseline="0" smtClean="0">
                          <a:ln>
                            <a:noFill/>
                          </a:ln>
                          <a:solidFill>
                            <a:schemeClr val="tx1"/>
                          </a:solidFill>
                          <a:effectLst/>
                          <a:latin typeface="Arno Pro Caption" pitchFamily="18" charset="0"/>
                        </a:rPr>
                        <a:t> log </a:t>
                      </a:r>
                      <a:r>
                        <a:rPr kumimoji="0" lang="en-US" sz="2400" b="0" i="1" u="none" strike="noStrike" cap="none" normalizeH="0" baseline="0" smtClean="0">
                          <a:ln>
                            <a:noFill/>
                          </a:ln>
                          <a:solidFill>
                            <a:schemeClr val="tx1"/>
                          </a:solidFill>
                          <a:effectLst/>
                          <a:latin typeface="Arno Pro Caption" pitchFamily="18" charset="0"/>
                        </a:rPr>
                        <a:t>n</a:t>
                      </a:r>
                    </a:p>
                  </a:txBody>
                  <a:tcP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1,842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7.37</a:t>
                      </a:r>
                    </a:p>
                  </a:txBody>
                  <a:tcP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2</a:t>
                      </a:r>
                      <a:r>
                        <a:rPr kumimoji="0" lang="en-US" sz="2400" b="0" i="1" u="none" strike="noStrike" cap="none" normalizeH="0" baseline="0" smtClean="0">
                          <a:ln>
                            <a:noFill/>
                          </a:ln>
                          <a:solidFill>
                            <a:schemeClr val="tx1"/>
                          </a:solidFill>
                          <a:effectLst/>
                          <a:latin typeface="Arno Pro Caption" pitchFamily="18" charset="0"/>
                        </a:rPr>
                        <a:t>n</a:t>
                      </a:r>
                      <a:r>
                        <a:rPr kumimoji="0" lang="en-US" sz="2400" b="0" i="0" u="none" strike="noStrike" cap="none" normalizeH="0" baseline="30000" smtClean="0">
                          <a:ln>
                            <a:noFill/>
                          </a:ln>
                          <a:solidFill>
                            <a:schemeClr val="tx1"/>
                          </a:solidFill>
                          <a:effectLst/>
                          <a:latin typeface="Arno Pro Caption" pitchFamily="18" charset="0"/>
                        </a:rPr>
                        <a:t>2</a:t>
                      </a:r>
                    </a:p>
                  </a:txBody>
                  <a:tcP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223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3.16</a:t>
                      </a:r>
                    </a:p>
                  </a:txBody>
                  <a:tcP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2</a:t>
                      </a:r>
                      <a:r>
                        <a:rPr kumimoji="0" lang="en-US" sz="2400" b="0" i="0" u="none" strike="noStrike" cap="none" normalizeH="0" baseline="30000" smtClean="0">
                          <a:ln>
                            <a:noFill/>
                          </a:ln>
                          <a:solidFill>
                            <a:schemeClr val="tx1"/>
                          </a:solidFill>
                          <a:effectLst/>
                          <a:latin typeface="Arno Pro Caption" pitchFamily="18" charset="0"/>
                        </a:rPr>
                        <a:t>n</a:t>
                      </a:r>
                    </a:p>
                  </a:txBody>
                  <a:tcP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57278756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8534400" cy="685800"/>
          </a:xfrm>
        </p:spPr>
        <p:txBody>
          <a:bodyPr>
            <a:noAutofit/>
          </a:bodyPr>
          <a:lstStyle/>
          <a:p>
            <a:pPr algn="ctr" eaLnBrk="1" fontAlgn="auto" hangingPunct="1">
              <a:spcAft>
                <a:spcPts val="0"/>
              </a:spcAft>
              <a:defRPr/>
            </a:pPr>
            <a:r>
              <a:rPr lang="en-US" sz="3200" b="1" dirty="0"/>
              <a:t>Performance </a:t>
            </a:r>
            <a:r>
              <a:rPr lang="en-US" sz="3200" b="1" dirty="0" smtClean="0"/>
              <a:t>Classification</a:t>
            </a:r>
            <a:endParaRPr lang="en-US" sz="3200" b="1" dirty="0"/>
          </a:p>
        </p:txBody>
      </p:sp>
      <p:graphicFrame>
        <p:nvGraphicFramePr>
          <p:cNvPr id="33838" name="Group 46"/>
          <p:cNvGraphicFramePr>
            <a:graphicFrameLocks noGrp="1"/>
          </p:cNvGraphicFramePr>
          <p:nvPr>
            <p:extLst>
              <p:ext uri="{D42A27DB-BD31-4B8C-83A1-F6EECF244321}">
                <p14:modId xmlns:p14="http://schemas.microsoft.com/office/powerpoint/2010/main" val="358811971"/>
              </p:ext>
            </p:extLst>
          </p:nvPr>
        </p:nvGraphicFramePr>
        <p:xfrm>
          <a:off x="228600" y="685800"/>
          <a:ext cx="8610600" cy="6135017"/>
        </p:xfrm>
        <a:graphic>
          <a:graphicData uri="http://schemas.openxmlformats.org/drawingml/2006/table">
            <a:tbl>
              <a:tblPr/>
              <a:tblGrid>
                <a:gridCol w="1292225"/>
                <a:gridCol w="7318375"/>
              </a:tblGrid>
              <a:tr h="357088">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15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f(</a:t>
                      </a:r>
                      <a:r>
                        <a:rPr kumimoji="0" lang="en-US" altLang="el-GR" sz="1500" b="1" i="1"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n</a:t>
                      </a:r>
                      <a:r>
                        <a:rPr kumimoji="0" lang="en-US" altLang="el-GR" sz="15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1500" b="1" i="0" u="none" strike="noStrike" cap="none" normalizeH="0" baseline="0" smtClean="0">
                          <a:ln>
                            <a:noFill/>
                          </a:ln>
                          <a:solidFill>
                            <a:schemeClr val="tx1"/>
                          </a:solidFill>
                          <a:effectLst/>
                          <a:latin typeface="Arno Pro Caption" panose="02020502040506020403" pitchFamily="18" charset="0"/>
                          <a:cs typeface="Times New Roman" panose="02020603050405020304" pitchFamily="18" charset="0"/>
                        </a:rPr>
                        <a:t>Classification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47713">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2000" b="1" i="0"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1600" b="1" i="1"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Constant</a:t>
                      </a:r>
                      <a:r>
                        <a:rPr kumimoji="0" lang="el-GR" altLang="el-GR" sz="1600" b="1" i="1"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 </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run time is fixed, and does not depend upon n.  Most instructions are executed once, or only a few times, regardless of the amount of information being processed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7263">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2000" b="1" i="0"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log 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1600" b="1" i="1"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Logarithmic</a:t>
                      </a:r>
                      <a:r>
                        <a:rPr kumimoji="0" lang="el-GR" altLang="el-GR" sz="1600" b="1" i="1"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 </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when </a:t>
                      </a:r>
                      <a:r>
                        <a:rPr kumimoji="0" lang="en-US" altLang="el-GR" sz="1600" b="1" i="1"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n</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increases, so does run time, but much slower. Common in programs which solve large problems by transforming them into smaller problems. </a:t>
                      </a:r>
                      <a:r>
                        <a:rPr kumimoji="0" lang="en-US" altLang="el-GR" sz="1600" b="1" i="0" u="none" strike="noStrike" cap="none" normalizeH="0" baseline="0" dirty="0" err="1" smtClean="0">
                          <a:ln>
                            <a:noFill/>
                          </a:ln>
                          <a:solidFill>
                            <a:schemeClr val="tx1"/>
                          </a:solidFill>
                          <a:effectLst/>
                          <a:latin typeface="Arno Pro Caption" panose="02020502040506020403" pitchFamily="18" charset="0"/>
                          <a:cs typeface="Times New Roman" panose="02020603050405020304" pitchFamily="18" charset="0"/>
                        </a:rPr>
                        <a:t>Exp</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 binary Search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2000" b="1" i="0"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1600" b="1" i="1"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Linear</a:t>
                      </a:r>
                      <a:r>
                        <a:rPr kumimoji="0" lang="el-GR" altLang="el-GR" sz="1600" b="1" i="1"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 </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run time varies directly with</a:t>
                      </a:r>
                      <a:r>
                        <a:rPr kumimoji="0" lang="en-US" altLang="el-GR" sz="1600" b="1" i="1"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n</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Typically, a small amount of processing is done on each element. </a:t>
                      </a:r>
                      <a:r>
                        <a:rPr kumimoji="0" lang="en-US" altLang="el-GR" sz="1600" b="1" i="0" u="none" strike="noStrike" cap="none" normalizeH="0" baseline="0" dirty="0" err="1" smtClean="0">
                          <a:ln>
                            <a:noFill/>
                          </a:ln>
                          <a:solidFill>
                            <a:schemeClr val="tx1"/>
                          </a:solidFill>
                          <a:effectLst/>
                          <a:latin typeface="Arno Pro Caption" panose="02020502040506020403" pitchFamily="18" charset="0"/>
                          <a:cs typeface="Times New Roman" panose="02020603050405020304" pitchFamily="18" charset="0"/>
                        </a:rPr>
                        <a:t>Exp</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Linear Search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2000" b="1" i="0"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n log 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When </a:t>
                      </a:r>
                      <a:r>
                        <a:rPr kumimoji="0" lang="en-US" altLang="el-GR" sz="1600" b="1" i="1"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n</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doubles, run time slightly more than doubles.  Common in programs which break a problem down into smaller sub-problems, solves them independently, then combines solutions. </a:t>
                      </a:r>
                      <a:r>
                        <a:rPr kumimoji="0" lang="en-US" altLang="el-GR" sz="1600" b="1" i="0" u="none" strike="noStrike" cap="none" normalizeH="0" baseline="0" dirty="0" err="1" smtClean="0">
                          <a:ln>
                            <a:noFill/>
                          </a:ln>
                          <a:solidFill>
                            <a:schemeClr val="tx1"/>
                          </a:solidFill>
                          <a:effectLst/>
                          <a:latin typeface="Arno Pro Caption" panose="02020502040506020403" pitchFamily="18" charset="0"/>
                          <a:cs typeface="Times New Roman" panose="02020603050405020304" pitchFamily="18" charset="0"/>
                        </a:rPr>
                        <a:t>Exp</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Merge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2000" b="1" i="0"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n</a:t>
                      </a:r>
                      <a:r>
                        <a:rPr kumimoji="0" lang="en-US" altLang="el-GR" sz="2000" b="1" i="0" u="none" strike="noStrike" cap="none" normalizeH="0" baseline="30000" dirty="0" smtClean="0">
                          <a:ln>
                            <a:noFill/>
                          </a:ln>
                          <a:solidFill>
                            <a:srgbClr val="C00000"/>
                          </a:solidFill>
                          <a:effectLst/>
                          <a:latin typeface="Arno Pro Caption" panose="02020502040506020403" pitchFamily="18" charset="0"/>
                          <a:cs typeface="Times New Roman" panose="02020603050405020304"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1600" b="1" i="1"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Quadratic</a:t>
                      </a:r>
                      <a:r>
                        <a:rPr kumimoji="0" lang="el-GR" altLang="el-GR" sz="1600" b="1" i="1"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 </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when </a:t>
                      </a:r>
                      <a:r>
                        <a:rPr kumimoji="0" lang="en-US" altLang="el-GR" sz="1600" b="1" i="1"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n </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doubles, runtime increases fourfold.  Practical only for small problems; typically the program processes all pairs of input (e.g. in a double nested loop). </a:t>
                      </a:r>
                      <a:r>
                        <a:rPr kumimoji="0" lang="en-US" altLang="el-GR" sz="1600" b="1" i="0" u="none" strike="noStrike" cap="none" normalizeH="0" baseline="0" dirty="0" err="1" smtClean="0">
                          <a:ln>
                            <a:noFill/>
                          </a:ln>
                          <a:solidFill>
                            <a:schemeClr val="tx1"/>
                          </a:solidFill>
                          <a:effectLst/>
                          <a:latin typeface="Arno Pro Caption" panose="02020502040506020403" pitchFamily="18" charset="0"/>
                          <a:cs typeface="Times New Roman" panose="02020603050405020304" pitchFamily="18" charset="0"/>
                        </a:rPr>
                        <a:t>Exp</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Insertion Search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2000" b="1" i="0"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n</a:t>
                      </a:r>
                      <a:r>
                        <a:rPr kumimoji="0" lang="en-US" altLang="el-GR" sz="2000" b="1" i="0" u="none" strike="noStrike" cap="none" normalizeH="0" baseline="30000" dirty="0" smtClean="0">
                          <a:ln>
                            <a:noFill/>
                          </a:ln>
                          <a:solidFill>
                            <a:srgbClr val="C00000"/>
                          </a:solidFill>
                          <a:effectLst/>
                          <a:latin typeface="Arno Pro Caption" panose="02020502040506020403" pitchFamily="18" charset="0"/>
                          <a:cs typeface="Times New Roman" panose="02020603050405020304"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1600" b="1" i="1"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Cubic</a:t>
                      </a:r>
                      <a:r>
                        <a:rPr kumimoji="0" lang="el-GR" altLang="el-GR" sz="1600" b="1" i="1"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 </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when n doubles, runtime increases eightfold. </a:t>
                      </a:r>
                      <a:r>
                        <a:rPr kumimoji="0" lang="en-US" altLang="el-GR" sz="1600" b="1" i="0" u="none" strike="noStrike" cap="none" normalizeH="0" baseline="0" dirty="0" err="1" smtClean="0">
                          <a:ln>
                            <a:noFill/>
                          </a:ln>
                          <a:solidFill>
                            <a:schemeClr val="tx1"/>
                          </a:solidFill>
                          <a:effectLst/>
                          <a:latin typeface="Arno Pro Caption" panose="02020502040506020403" pitchFamily="18" charset="0"/>
                          <a:cs typeface="Times New Roman" panose="02020603050405020304" pitchFamily="18" charset="0"/>
                        </a:rPr>
                        <a:t>Exp</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Matrix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2000" b="1" i="0"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2</a:t>
                      </a:r>
                      <a:r>
                        <a:rPr kumimoji="0" lang="en-US" altLang="el-GR" sz="2000" b="1" i="0" u="none" strike="noStrike" cap="none" normalizeH="0" baseline="30000" dirty="0" smtClean="0">
                          <a:ln>
                            <a:noFill/>
                          </a:ln>
                          <a:solidFill>
                            <a:srgbClr val="C00000"/>
                          </a:solidFill>
                          <a:effectLst/>
                          <a:latin typeface="Arno Pro Caption" panose="02020502040506020403" pitchFamily="18" charset="0"/>
                          <a:cs typeface="Times New Roman" panose="02020603050405020304" pitchFamily="1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1600" b="1" i="1"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Exponential</a:t>
                      </a:r>
                      <a:r>
                        <a:rPr kumimoji="0" lang="el-GR" altLang="el-GR" sz="1600" b="1" i="1" u="none" strike="noStrike" cap="none" normalizeH="0" baseline="0" dirty="0" smtClean="0">
                          <a:ln>
                            <a:noFill/>
                          </a:ln>
                          <a:solidFill>
                            <a:srgbClr val="C00000"/>
                          </a:solidFill>
                          <a:effectLst/>
                          <a:latin typeface="Arno Pro Caption" panose="02020502040506020403" pitchFamily="18" charset="0"/>
                          <a:cs typeface="Times New Roman" panose="02020603050405020304" pitchFamily="18" charset="0"/>
                        </a:rPr>
                        <a:t> </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when n doubles, run time squares.  This is often the result of a natural, “brute force” solution. </a:t>
                      </a:r>
                      <a:r>
                        <a:rPr kumimoji="0" lang="en-US" altLang="el-GR" sz="1600" b="1" i="0" u="none" strike="noStrike" cap="none" normalizeH="0" baseline="0" dirty="0" err="1" smtClean="0">
                          <a:ln>
                            <a:noFill/>
                          </a:ln>
                          <a:solidFill>
                            <a:schemeClr val="tx1"/>
                          </a:solidFill>
                          <a:effectLst/>
                          <a:latin typeface="Arno Pro Caption" panose="02020502040506020403" pitchFamily="18" charset="0"/>
                          <a:cs typeface="Times New Roman" panose="02020603050405020304" pitchFamily="18" charset="0"/>
                        </a:rPr>
                        <a:t>Exp</a:t>
                      </a: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 Brute Force.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1600" b="1" i="0" u="none" strike="noStrike" cap="none" normalizeH="0" baseline="0" dirty="0" smtClean="0">
                          <a:ln>
                            <a:noFill/>
                          </a:ln>
                          <a:solidFill>
                            <a:schemeClr val="tx1"/>
                          </a:solidFill>
                          <a:effectLst/>
                          <a:latin typeface="Arno Pro Caption" panose="02020502040506020403" pitchFamily="18" charset="0"/>
                          <a:cs typeface="Times New Roman" panose="02020603050405020304" pitchFamily="18" charset="0"/>
                        </a:rPr>
                        <a:t>Note: </a:t>
                      </a:r>
                      <a:r>
                        <a:rPr kumimoji="0" lang="en-US" altLang="el-GR" sz="1600" b="1" i="1" u="none" strike="noStrike" cap="none" normalizeH="0" baseline="0" dirty="0" err="1" smtClean="0">
                          <a:ln>
                            <a:noFill/>
                          </a:ln>
                          <a:solidFill>
                            <a:srgbClr val="00B050"/>
                          </a:solidFill>
                          <a:effectLst/>
                          <a:latin typeface="Arno Pro Caption" panose="02020502040506020403" pitchFamily="18" charset="0"/>
                          <a:cs typeface="Times New Roman" panose="02020603050405020304" pitchFamily="18" charset="0"/>
                        </a:rPr>
                        <a:t>logn</a:t>
                      </a:r>
                      <a:r>
                        <a:rPr kumimoji="0" lang="en-US" altLang="el-GR" sz="1600" b="1" i="1" u="none" strike="noStrike" cap="none" normalizeH="0" baseline="0" dirty="0" smtClean="0">
                          <a:ln>
                            <a:noFill/>
                          </a:ln>
                          <a:solidFill>
                            <a:srgbClr val="00B050"/>
                          </a:solidFill>
                          <a:effectLst/>
                          <a:latin typeface="Arno Pro Caption" panose="02020502040506020403" pitchFamily="18" charset="0"/>
                          <a:cs typeface="Times New Roman" panose="02020603050405020304" pitchFamily="18" charset="0"/>
                        </a:rPr>
                        <a:t>, n, </a:t>
                      </a:r>
                      <a:r>
                        <a:rPr kumimoji="0" lang="en-US" altLang="el-GR" sz="1600" b="1" i="1" u="none" strike="noStrike" cap="none" normalizeH="0" baseline="0" dirty="0" err="1" smtClean="0">
                          <a:ln>
                            <a:noFill/>
                          </a:ln>
                          <a:solidFill>
                            <a:srgbClr val="00B050"/>
                          </a:solidFill>
                          <a:effectLst/>
                          <a:latin typeface="Arno Pro Caption" panose="02020502040506020403" pitchFamily="18" charset="0"/>
                          <a:cs typeface="Times New Roman" panose="02020603050405020304" pitchFamily="18" charset="0"/>
                        </a:rPr>
                        <a:t>nlogn</a:t>
                      </a:r>
                      <a:r>
                        <a:rPr kumimoji="0" lang="en-US" altLang="el-GR" sz="1600" b="1" i="1" u="none" strike="noStrike" cap="none" normalizeH="0" baseline="0" dirty="0" smtClean="0">
                          <a:ln>
                            <a:noFill/>
                          </a:ln>
                          <a:solidFill>
                            <a:srgbClr val="00B050"/>
                          </a:solidFill>
                          <a:effectLst/>
                          <a:latin typeface="Arno Pro Caption" panose="02020502040506020403" pitchFamily="18" charset="0"/>
                          <a:cs typeface="Times New Roman" panose="02020603050405020304" pitchFamily="18" charset="0"/>
                        </a:rPr>
                        <a:t>, n</a:t>
                      </a:r>
                      <a:r>
                        <a:rPr kumimoji="0" lang="en-US" altLang="el-GR" sz="1600" b="1" i="1" u="none" strike="noStrike" cap="none" normalizeH="0" baseline="30000" dirty="0" smtClean="0">
                          <a:ln>
                            <a:noFill/>
                          </a:ln>
                          <a:solidFill>
                            <a:srgbClr val="00B050"/>
                          </a:solidFill>
                          <a:effectLst/>
                          <a:latin typeface="Arno Pro Caption" panose="02020502040506020403" pitchFamily="18" charset="0"/>
                          <a:cs typeface="Times New Roman" panose="02020603050405020304" pitchFamily="18" charset="0"/>
                        </a:rPr>
                        <a:t>2</a:t>
                      </a:r>
                      <a:r>
                        <a:rPr kumimoji="0" lang="en-US" altLang="el-GR" sz="1600" b="1" i="1" u="none" strike="noStrike" cap="none" normalizeH="0" baseline="0" dirty="0" smtClean="0">
                          <a:ln>
                            <a:noFill/>
                          </a:ln>
                          <a:solidFill>
                            <a:srgbClr val="00B050"/>
                          </a:solidFill>
                          <a:effectLst/>
                          <a:latin typeface="Arno Pro Caption" panose="02020502040506020403" pitchFamily="18" charset="0"/>
                          <a:cs typeface="Times New Roman" panose="02020603050405020304" pitchFamily="18" charset="0"/>
                        </a:rPr>
                        <a:t>&gt;&gt; less Input&gt;&gt;Polynomial</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l-GR" sz="1600" b="1" i="0" u="none" strike="noStrike" cap="none" normalizeH="0" baseline="30000" dirty="0" smtClean="0">
                          <a:ln>
                            <a:noFill/>
                          </a:ln>
                          <a:solidFill>
                            <a:schemeClr val="tx1"/>
                          </a:solidFill>
                          <a:effectLst/>
                          <a:latin typeface="Arno Pro Caption" panose="02020502040506020403" pitchFamily="18" charset="0"/>
                          <a:cs typeface="Times New Roman" panose="02020603050405020304" pitchFamily="18" charset="0"/>
                        </a:rPr>
                        <a:t>               </a:t>
                      </a:r>
                      <a:r>
                        <a:rPr kumimoji="0" lang="en-US" altLang="el-GR" sz="1600" b="1" i="1" u="none" strike="noStrike" cap="none" normalizeH="0" baseline="0" dirty="0" smtClean="0">
                          <a:ln>
                            <a:noFill/>
                          </a:ln>
                          <a:solidFill>
                            <a:srgbClr val="FF0000"/>
                          </a:solidFill>
                          <a:effectLst/>
                          <a:latin typeface="Arno Pro Caption" panose="02020502040506020403" pitchFamily="18" charset="0"/>
                          <a:cs typeface="Times New Roman" panose="02020603050405020304" pitchFamily="18" charset="0"/>
                        </a:rPr>
                        <a:t>n</a:t>
                      </a:r>
                      <a:r>
                        <a:rPr kumimoji="0" lang="en-US" altLang="el-GR" sz="1600" b="1" i="1" u="none" strike="noStrike" cap="none" normalizeH="0" baseline="30000" dirty="0" smtClean="0">
                          <a:ln>
                            <a:noFill/>
                          </a:ln>
                          <a:solidFill>
                            <a:srgbClr val="FF0000"/>
                          </a:solidFill>
                          <a:effectLst/>
                          <a:latin typeface="Arno Pro Caption" panose="02020502040506020403" pitchFamily="18" charset="0"/>
                          <a:cs typeface="Times New Roman" panose="02020603050405020304" pitchFamily="18" charset="0"/>
                        </a:rPr>
                        <a:t>3, </a:t>
                      </a:r>
                      <a:r>
                        <a:rPr kumimoji="0" lang="en-US" altLang="el-GR" sz="1600" b="1" i="1" u="none" strike="noStrike" cap="none" normalizeH="0" baseline="0" dirty="0" smtClean="0">
                          <a:ln>
                            <a:noFill/>
                          </a:ln>
                          <a:solidFill>
                            <a:srgbClr val="FF0000"/>
                          </a:solidFill>
                          <a:effectLst/>
                          <a:latin typeface="Arno Pro Caption" panose="02020502040506020403" pitchFamily="18" charset="0"/>
                          <a:cs typeface="Times New Roman" panose="02020603050405020304" pitchFamily="18" charset="0"/>
                        </a:rPr>
                        <a:t>2</a:t>
                      </a:r>
                      <a:r>
                        <a:rPr kumimoji="0" lang="en-US" altLang="el-GR" sz="1600" b="1" i="1" u="none" strike="noStrike" cap="none" normalizeH="0" baseline="30000" dirty="0" smtClean="0">
                          <a:ln>
                            <a:noFill/>
                          </a:ln>
                          <a:solidFill>
                            <a:srgbClr val="FF0000"/>
                          </a:solidFill>
                          <a:effectLst/>
                          <a:latin typeface="Arno Pro Caption" panose="02020502040506020403" pitchFamily="18" charset="0"/>
                          <a:cs typeface="Times New Roman" panose="02020603050405020304" pitchFamily="18" charset="0"/>
                        </a:rPr>
                        <a:t>n</a:t>
                      </a:r>
                      <a:r>
                        <a:rPr kumimoji="0" lang="en-US" altLang="el-GR" sz="1600" b="1" i="1" u="none" strike="noStrike" cap="none" normalizeH="0" baseline="0" dirty="0" smtClean="0">
                          <a:ln>
                            <a:noFill/>
                          </a:ln>
                          <a:solidFill>
                            <a:srgbClr val="FF0000"/>
                          </a:solidFill>
                          <a:effectLst/>
                          <a:latin typeface="Arno Pro Caption" panose="02020502040506020403" pitchFamily="18" charset="0"/>
                          <a:cs typeface="Times New Roman" panose="02020603050405020304" pitchFamily="18" charset="0"/>
                        </a:rPr>
                        <a:t>&gt;&gt;high input&gt;&gt; non polynomial</a:t>
                      </a:r>
                      <a:endParaRPr kumimoji="0" lang="en-US" altLang="el-GR" sz="1600" b="1" i="1" u="none" strike="noStrike" cap="none" normalizeH="0" baseline="30000" dirty="0" smtClean="0">
                        <a:ln>
                          <a:noFill/>
                        </a:ln>
                        <a:solidFill>
                          <a:srgbClr val="FF0000"/>
                        </a:solidFill>
                        <a:effectLst/>
                        <a:latin typeface="Arno Pro Caption" panose="02020502040506020403"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24" name="Slide Number Placeholder 5"/>
          <p:cNvSpPr>
            <a:spLocks noGrp="1"/>
          </p:cNvSpPr>
          <p:nvPr>
            <p:ph type="sldNum" sz="quarter" idx="4294967295"/>
          </p:nvPr>
        </p:nvSpPr>
        <p:spPr bwMode="auto">
          <a:xfrm>
            <a:off x="6553200" y="6248400"/>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6FEC89-EB06-46D9-983F-BBF2455DAF44}" type="slidenum">
              <a:rPr lang="en-US" altLang="en-US">
                <a:solidFill>
                  <a:srgbClr val="FFFFFF"/>
                </a:solidFill>
              </a:rPr>
              <a:pPr eaLnBrk="1" hangingPunct="1"/>
              <a:t>98</a:t>
            </a:fld>
            <a:endParaRPr lang="en-US" altLang="en-US">
              <a:solidFill>
                <a:srgbClr val="FFFFFF"/>
              </a:solidFill>
            </a:endParaRPr>
          </a:p>
        </p:txBody>
      </p:sp>
    </p:spTree>
    <p:extLst>
      <p:ext uri="{BB962C8B-B14F-4D97-AF65-F5344CB8AC3E}">
        <p14:creationId xmlns:p14="http://schemas.microsoft.com/office/powerpoint/2010/main" val="41171748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4" name="Θέση αριθμού διαφάνειας 3"/>
          <p:cNvSpPr>
            <a:spLocks noGrp="1"/>
          </p:cNvSpPr>
          <p:nvPr>
            <p:ph type="sldNum" sz="quarter" idx="11"/>
          </p:nvPr>
        </p:nvSpPr>
        <p:spPr/>
        <p:txBody>
          <a:bodyPr/>
          <a:lstStyle/>
          <a:p>
            <a:pPr>
              <a:defRPr/>
            </a:pPr>
            <a:fld id="{E191D44F-1642-49A5-9BF4-E3DB2AC6629B}" type="slidenum">
              <a:rPr lang="el-GR" smtClean="0"/>
              <a:pPr>
                <a:defRPr/>
              </a:pPr>
              <a:t>99</a:t>
            </a:fld>
            <a:endParaRPr lang="el-GR" dirty="0"/>
          </a:p>
        </p:txBody>
      </p:sp>
      <p:pic>
        <p:nvPicPr>
          <p:cNvPr id="5" name="Εικόνα 4"/>
          <p:cNvPicPr>
            <a:picLocks noChangeAspect="1"/>
          </p:cNvPicPr>
          <p:nvPr/>
        </p:nvPicPr>
        <p:blipFill>
          <a:blip r:embed="rId2"/>
          <a:stretch>
            <a:fillRect/>
          </a:stretch>
        </p:blipFill>
        <p:spPr>
          <a:xfrm>
            <a:off x="279857" y="1196752"/>
            <a:ext cx="8439462" cy="4824536"/>
          </a:xfrm>
          <a:prstGeom prst="rect">
            <a:avLst/>
          </a:prstGeom>
        </p:spPr>
      </p:pic>
    </p:spTree>
    <p:extLst>
      <p:ext uri="{BB962C8B-B14F-4D97-AF65-F5344CB8AC3E}">
        <p14:creationId xmlns:p14="http://schemas.microsoft.com/office/powerpoint/2010/main" val="32109738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SOURCE" val="\documentclass{article}\pagestyle{empty}&#10;\usepackage{c:/latex-macros/course}&#10;\begin{document}&#10;$a$&#10;\end{document}&#10;"/>
  <p:tag name="EXTERNALNAME" val="txp_fig"/>
  <p:tag name="BLEND" val="False"/>
  <p:tag name="TRANSPARENT" val="False"/>
  <p:tag name="KEEPFILES" val="False"/>
  <p:tag name="DEBUGPAUSE" val="False"/>
  <p:tag name="RESOLUTION" val="1200"/>
  <p:tag name="TIMEOUT" val="(none)"/>
  <p:tag name="BOXWIDTH" val="368"/>
  <p:tag name="BOXHEIGHT" val="284"/>
  <p:tag name="BOXFONT" val="10"/>
  <p:tag name="BOXWRAP" val="False"/>
  <p:tag name="WORKAROUNDTRANSPARENCYBUG" val="False"/>
  <p:tag name="ALLOWFONTSUBSTITUTION" val="False"/>
  <p:tag name="BITMAPFORMAT" val="pngmono"/>
  <p:tag name="ORIGWIDTH" val="5"/>
  <p:tag name="PICTUREFILESIZE" val="413"/>
</p:tagLst>
</file>

<file path=ppt/theme/theme1.xml><?xml version="1.0" encoding="utf-8"?>
<a:theme xmlns:a="http://schemas.openxmlformats.org/drawingml/2006/main" name="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3116</TotalTime>
  <Words>10692</Words>
  <Application>Microsoft Office PowerPoint</Application>
  <PresentationFormat>On-screen Show (4:3)</PresentationFormat>
  <Paragraphs>1565</Paragraphs>
  <Slides>187</Slides>
  <Notes>29</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4</vt:i4>
      </vt:variant>
      <vt:variant>
        <vt:lpstr>Slide Titles</vt:lpstr>
      </vt:variant>
      <vt:variant>
        <vt:i4>187</vt:i4>
      </vt:variant>
    </vt:vector>
  </HeadingPairs>
  <TitlesOfParts>
    <vt:vector size="208" baseType="lpstr">
      <vt:lpstr>Arial</vt:lpstr>
      <vt:lpstr>Arno Pro Caption</vt:lpstr>
      <vt:lpstr>Cambria Math</vt:lpstr>
      <vt:lpstr>Comic Sans MS</vt:lpstr>
      <vt:lpstr>Consolas</vt:lpstr>
      <vt:lpstr>Courier New</vt:lpstr>
      <vt:lpstr>굴림</vt:lpstr>
      <vt:lpstr>Helvetica</vt:lpstr>
      <vt:lpstr>Linux Biolinum O</vt:lpstr>
      <vt:lpstr>Monotype Sorts</vt:lpstr>
      <vt:lpstr>新細明體</vt:lpstr>
      <vt:lpstr>Symbol</vt:lpstr>
      <vt:lpstr>Tahoma</vt:lpstr>
      <vt:lpstr>Times New Roman</vt:lpstr>
      <vt:lpstr>Trebuchet MS</vt:lpstr>
      <vt:lpstr>Wingdings</vt:lpstr>
      <vt:lpstr>Προεπιλεγμένη σχεδίαση</vt:lpstr>
      <vt:lpstr>Document</vt:lpstr>
      <vt:lpstr>Equation</vt:lpstr>
      <vt:lpstr>Clip</vt:lpstr>
      <vt:lpstr>SmartDraw</vt:lpstr>
      <vt:lpstr>Αλγόριθμοι &amp;  Υπολογιστική Πολυπλοκότητα (Computational Complexity)</vt:lpstr>
      <vt:lpstr>PowerPoint Presentation</vt:lpstr>
      <vt:lpstr>Alan M.Turing, 1950</vt:lpstr>
      <vt:lpstr>Διακριτά Μαθηματικά  (Discrete Mathematics)</vt:lpstr>
      <vt:lpstr>PowerPoint Presentation</vt:lpstr>
      <vt:lpstr>Topics in Discrete Mathematics</vt:lpstr>
      <vt:lpstr>Problems solved using Discrete Math</vt:lpstr>
      <vt:lpstr>Importance of Discrete Mathematics</vt:lpstr>
      <vt:lpstr>Γενική επισκόπηση της Λογικής</vt:lpstr>
      <vt:lpstr>Problems, Instances, Algorithms</vt:lpstr>
      <vt:lpstr>Types of problems</vt:lpstr>
      <vt:lpstr>Problem Types: Optimization and Decision</vt:lpstr>
      <vt:lpstr>Problem Instance</vt:lpstr>
      <vt:lpstr>Προγράμματα (σε ΗΥ)</vt:lpstr>
      <vt:lpstr>Τι μας Ενδιαφέρει σε ένα Πρόγραμμα</vt:lpstr>
      <vt:lpstr>Program running time – Why?</vt:lpstr>
      <vt:lpstr>Δομές Δεδομένων (Data Structures)</vt:lpstr>
      <vt:lpstr>Η ανάγκη για Δομές Δεδομένων</vt:lpstr>
      <vt:lpstr>Ερωτήσεις που πρέπει να απαντηθούν</vt:lpstr>
      <vt:lpstr>Φιλοσοφία των δομών δεδομένων</vt:lpstr>
      <vt:lpstr>Τύποι Δομών Δεδομένων</vt:lpstr>
      <vt:lpstr>Αλγόριθμοι + Δομές Δεδομένων</vt:lpstr>
      <vt:lpstr>Αλγόριθμοι</vt:lpstr>
      <vt:lpstr>Η αλγοριθμική γλώσσα</vt:lpstr>
      <vt:lpstr>Types of Algorithms</vt:lpstr>
      <vt:lpstr>Ο ρόλος των αλγορίθμων στον σύγχρονο κόσμο</vt:lpstr>
      <vt:lpstr>Αλγόριθμοι επεξεργασίας δεδομένων</vt:lpstr>
      <vt:lpstr>Παραδείγματα διάσημων αλγορίθμων</vt:lpstr>
      <vt:lpstr>Επιλέγοντας τον κατάλληλο αλγόριθμο</vt:lpstr>
      <vt:lpstr>Ιδιότητες αλγορίθμων</vt:lpstr>
      <vt:lpstr>Πως μετράται η απόδοση των αλγορίθμων</vt:lpstr>
      <vt:lpstr>Αποτίμηση αλγορίθμων</vt:lpstr>
      <vt:lpstr>Αποτελεσματικότητα Αλγορίθμων  (Algorithms Efficiency)</vt:lpstr>
      <vt:lpstr>Measuring Efficiency</vt:lpstr>
      <vt:lpstr>Factors</vt:lpstr>
      <vt:lpstr>Running Time of an Algorithm</vt:lpstr>
      <vt:lpstr>PowerPoint Presentation</vt:lpstr>
      <vt:lpstr>Προβλήματα και στιγμιότυπα</vt:lpstr>
      <vt:lpstr>Στιγμιότυπο</vt:lpstr>
      <vt:lpstr>Benchmarking &amp; Ανάλυση</vt:lpstr>
      <vt:lpstr>Υπολογισιμότητα - Πολυπλοκότητα</vt:lpstr>
      <vt:lpstr>Στοιχεία υπολογιστικής πολυπλοκότητας</vt:lpstr>
      <vt:lpstr>Computational Complexity Theory</vt:lpstr>
      <vt:lpstr>Algorithmic Complexity</vt:lpstr>
      <vt:lpstr>Finally, what is complexity?</vt:lpstr>
      <vt:lpstr>Performance is NOT Complexity</vt:lpstr>
      <vt:lpstr>Input parameter</vt:lpstr>
      <vt:lpstr>Complexity  Models</vt:lpstr>
      <vt:lpstr>Πειραματικός και θεωρητικός προσδιορισμός της πολυπλοκότητας</vt:lpstr>
      <vt:lpstr>Μέτρηση του μεγέθους ενός στιγμιότυπου</vt:lpstr>
      <vt:lpstr>Παραδείγματα</vt:lpstr>
      <vt:lpstr>Μέτρηση της υπολογιστικής προσπάθειας</vt:lpstr>
      <vt:lpstr>Παραδοχές</vt:lpstr>
      <vt:lpstr>Η έννοια της στοιχειώδους πράξης</vt:lpstr>
      <vt:lpstr>PowerPoint Presentation</vt:lpstr>
      <vt:lpstr>Παραδείγματα</vt:lpstr>
      <vt:lpstr>Παραδείγματα (συνέχεια)</vt:lpstr>
      <vt:lpstr>PowerPoint Presentation</vt:lpstr>
      <vt:lpstr>Μέτρηση της αποτελεσματικότητας του αλγορίθμου</vt:lpstr>
      <vt:lpstr>PowerPoint Presentation</vt:lpstr>
      <vt:lpstr>PowerPoint Presentation</vt:lpstr>
      <vt:lpstr>Αποτελεσματικότητα χρόνου</vt:lpstr>
      <vt:lpstr>Βελτιώσεις της αποτελεσματικότητας χρόνου</vt:lpstr>
      <vt:lpstr>Παραδείγματα</vt:lpstr>
      <vt:lpstr>PowerPoint Presentation</vt:lpstr>
      <vt:lpstr>Κατηγορίες προβλημάτων - επανάληψη</vt:lpstr>
      <vt:lpstr>Επιλύσιμα &amp; Μη Επιλύσιμα Προβλήματα</vt:lpstr>
      <vt:lpstr>Μη επιλύσιμα προβλήματα</vt:lpstr>
      <vt:lpstr>Diophantine Analysis (1)</vt:lpstr>
      <vt:lpstr>Diophantine Analysis (2)</vt:lpstr>
      <vt:lpstr>Halting Problem (1)</vt:lpstr>
      <vt:lpstr>Halting Problem (2)</vt:lpstr>
      <vt:lpstr>Halting Problem (3)</vt:lpstr>
      <vt:lpstr>PowerPoint Presentation</vt:lpstr>
      <vt:lpstr>Turing Test</vt:lpstr>
      <vt:lpstr>The Imitation Game</vt:lpstr>
      <vt:lpstr>Further Viewing</vt:lpstr>
      <vt:lpstr>PowerPoint Presentation</vt:lpstr>
      <vt:lpstr>The Imitation Game</vt:lpstr>
      <vt:lpstr>Tractability &amp; Computability</vt:lpstr>
      <vt:lpstr>Tractability</vt:lpstr>
      <vt:lpstr>Noncomputability and Undecidability</vt:lpstr>
      <vt:lpstr>Solvability versus Tractability</vt:lpstr>
      <vt:lpstr>Ανάλυση πολυπλοκότητας</vt:lpstr>
      <vt:lpstr>Ανάλυση πολυπλοκότητας</vt:lpstr>
      <vt:lpstr>Πολυπλοκότητα της χειρότερης περίπτωσης (Worst-case complexity)</vt:lpstr>
      <vt:lpstr>Ασυμπτωτική Πολυπλοκότητα (Χρόνου)</vt:lpstr>
      <vt:lpstr>PowerPoint Presentation</vt:lpstr>
      <vt:lpstr>Παράδειγμα-1 – μονάδα μέτρησης 1 sec</vt:lpstr>
      <vt:lpstr>Παράδειγμα-2   χρόνος εκτέλεσης σε sec</vt:lpstr>
      <vt:lpstr>What happens if we double the input size N?</vt:lpstr>
      <vt:lpstr>PowerPoint Presentation</vt:lpstr>
      <vt:lpstr>What does this mean?</vt:lpstr>
      <vt:lpstr>Αλγόριθμοι λογαριθμικού χρόνου</vt:lpstr>
      <vt:lpstr>Εκθετικές συναρτήσεις</vt:lpstr>
      <vt:lpstr>Growth rates of some common complexity functions</vt:lpstr>
      <vt:lpstr>Ταχύτερος Η/Υ ή αλγόριθμος ;</vt:lpstr>
      <vt:lpstr>Performance Classification</vt:lpstr>
      <vt:lpstr>PowerPoint Presentation</vt:lpstr>
      <vt:lpstr>Βαθμός πολυπλοκότητας (Order of complexity)</vt:lpstr>
      <vt:lpstr>Big-O notation</vt:lpstr>
      <vt:lpstr>PowerPoint Presentation</vt:lpstr>
      <vt:lpstr>Ασυμπτωτική Ανάλυση Αλγορίθμου</vt:lpstr>
      <vt:lpstr>Βαθμός του αλγορίθμου</vt:lpstr>
      <vt:lpstr>PowerPoint Presentation</vt:lpstr>
      <vt:lpstr>PowerPoint Presentation</vt:lpstr>
      <vt:lpstr>PowerPoint Presentation</vt:lpstr>
      <vt:lpstr>PowerPoint Presentation</vt:lpstr>
      <vt:lpstr>Άνω και κάτω φράγμα</vt:lpstr>
      <vt:lpstr>Κατηγορίες αλγορίθμων</vt:lpstr>
      <vt:lpstr>Παραδείγματα</vt:lpstr>
      <vt:lpstr>PowerPoint Presentation</vt:lpstr>
      <vt:lpstr>PowerPoint Presentation</vt:lpstr>
      <vt:lpstr>Ρυθμός αύξησης ορισμένων συναρτήσεων</vt:lpstr>
      <vt:lpstr>Ιδιότητες Ασυμπτωτικής Πολυπλοκότητας</vt:lpstr>
      <vt:lpstr>PowerPoint Presentation</vt:lpstr>
      <vt:lpstr>Υπολογισμός της πολυπλοκότητας χρόνου σε απλούς αλγορίθμους</vt:lpstr>
      <vt:lpstr>PowerPoint Presentation</vt:lpstr>
      <vt:lpstr>PowerPoint Presentation</vt:lpstr>
      <vt:lpstr>PowerPoint Presentation</vt:lpstr>
      <vt:lpstr>PowerPoint Presentation</vt:lpstr>
      <vt:lpstr>Average Case</vt:lpstr>
      <vt:lpstr>Παραδείγματα</vt:lpstr>
      <vt:lpstr>Simple Example (1) </vt:lpstr>
      <vt:lpstr>Simple Example (2) </vt:lpstr>
      <vt:lpstr>Nested Loops (1)</vt:lpstr>
      <vt:lpstr>Nested Loops (2)</vt:lpstr>
      <vt:lpstr>Nested Loops (3)</vt:lpstr>
      <vt:lpstr>Nested Loops (4)</vt:lpstr>
      <vt:lpstr>Nested Loops (5)</vt:lpstr>
      <vt:lpstr>Analyzing Nested Loops[1]</vt:lpstr>
      <vt:lpstr>Analyzing Nested Loops[2] </vt:lpstr>
      <vt:lpstr>How Did We Get This Answer?</vt:lpstr>
      <vt:lpstr>Sequence of Statements</vt:lpstr>
      <vt:lpstr>Sequential Statements</vt:lpstr>
      <vt:lpstr>Conditional Statements</vt:lpstr>
      <vt:lpstr>Conditional Statements</vt:lpstr>
      <vt:lpstr>More Nested Loops</vt:lpstr>
      <vt:lpstr>Λύση ενός προβλήματος με 2 διαφορετικούς αλγορίθμους</vt:lpstr>
      <vt:lpstr>PowerPoint Presentation</vt:lpstr>
      <vt:lpstr>Παράδειγμα</vt:lpstr>
      <vt:lpstr>PowerPoint Presentation</vt:lpstr>
      <vt:lpstr>Ταξινόμηση με επιλογή</vt:lpstr>
      <vt:lpstr>Κλάσεις Πολυπλοκότητας</vt:lpstr>
      <vt:lpstr>Κλάσεις Πολυπλοκότητας</vt:lpstr>
      <vt:lpstr>Η σημασία αποτελεσματικών αλγορίθμων</vt:lpstr>
      <vt:lpstr>Πολυπλοκότητα προβλημάτων</vt:lpstr>
      <vt:lpstr>Classifying Problem Complexity</vt:lpstr>
      <vt:lpstr>Complexity Classes</vt:lpstr>
      <vt:lpstr>Class P (1)</vt:lpstr>
      <vt:lpstr>Class P (2)</vt:lpstr>
      <vt:lpstr>Class NP</vt:lpstr>
      <vt:lpstr>Προβλήματα πολυωνυμικού χρόνου</vt:lpstr>
      <vt:lpstr>Example: shortest path problem</vt:lpstr>
      <vt:lpstr>Μικρότερη Διαδρομή</vt:lpstr>
      <vt:lpstr>Δύσκολα (Hard) Προβλήματα</vt:lpstr>
      <vt:lpstr>Προβλήματα Βελτιστοποίησης Εκθετικού Χρόνου (NP-Hard)</vt:lpstr>
      <vt:lpstr>Longest Path</vt:lpstr>
      <vt:lpstr>Περιπλανόμενος Πωλητής</vt:lpstr>
      <vt:lpstr>PowerPoint Presentation</vt:lpstr>
      <vt:lpstr>Η θεωρία της NP πληρότητας</vt:lpstr>
      <vt:lpstr>Decision problems &amp; NP-completeness</vt:lpstr>
      <vt:lpstr> Η θεωρία της NP - πληρότητας</vt:lpstr>
      <vt:lpstr>Η κλάση NP-Complete (1)</vt:lpstr>
      <vt:lpstr>Η κλάση NP-Complete (2)</vt:lpstr>
      <vt:lpstr>NP-Complete Problems</vt:lpstr>
      <vt:lpstr>Η κλάση NP-Complete (3)</vt:lpstr>
      <vt:lpstr>PowerPoint Presentation</vt:lpstr>
      <vt:lpstr>PowerPoint Presentation</vt:lpstr>
      <vt:lpstr>Αντιμετώπιση υπολογιστικά «δύσκολων» προβλημάτων</vt:lpstr>
      <vt:lpstr>Τύποι λύσεων για προβλήματα NP-complete</vt:lpstr>
      <vt:lpstr>Θεμελιώδη για την αλγοριθμική επίλυση προβλημάτων</vt:lpstr>
      <vt:lpstr>Οκτώ Βασίλισσες στη Σκακιέρα</vt:lpstr>
      <vt:lpstr>Με πόσα το λιγότερο χρώματα μπορώ να χρωματίσω ένα χάρτη;</vt:lpstr>
      <vt:lpstr>All Maps are Four Colorable  (The Four-Color Theorem)</vt:lpstr>
      <vt:lpstr>Ευρετικοί αλγόριθμοι</vt:lpstr>
      <vt:lpstr>Minimum Chromatic Number</vt:lpstr>
      <vt:lpstr>PowerPoint Presentation</vt:lpstr>
      <vt:lpstr>PowerPoint Presentation</vt:lpstr>
      <vt:lpstr>Chromatic Number</vt:lpstr>
      <vt:lpstr>Chromatic Number</vt:lpstr>
      <vt:lpstr>Αποτελεσματική αποστολή δεδομένων  (scheduling problem)</vt:lpstr>
      <vt:lpstr>Ανάθεση εργασιών σε μηχανές  (Machine Scheduling)</vt:lpstr>
      <vt:lpstr>Παράλληλοι αλγόριθμοι</vt:lpstr>
      <vt:lpstr>Παραδείγματα προβλημάτων για παράλληλη επεξεργασία</vt:lpstr>
      <vt:lpstr>Παρατηρήσεις </vt:lpstr>
      <vt:lpstr>Further Reading</vt:lpstr>
    </vt:vector>
  </TitlesOfParts>
  <Company>ΒΕΡΕΝΙΚΗ</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ΣΤΕΦΑΝΟΣ</dc:creator>
  <cp:lastModifiedBy>Λογαριασμός Microsoft</cp:lastModifiedBy>
  <cp:revision>451</cp:revision>
  <dcterms:created xsi:type="dcterms:W3CDTF">2003-09-21T16:57:34Z</dcterms:created>
  <dcterms:modified xsi:type="dcterms:W3CDTF">2024-02-25T06:18:45Z</dcterms:modified>
</cp:coreProperties>
</file>