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3"/>
  </p:notesMasterIdLst>
  <p:sldIdLst>
    <p:sldId id="307" r:id="rId2"/>
    <p:sldId id="287" r:id="rId3"/>
    <p:sldId id="288" r:id="rId4"/>
    <p:sldId id="290" r:id="rId5"/>
    <p:sldId id="289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308" r:id="rId15"/>
    <p:sldId id="300" r:id="rId16"/>
    <p:sldId id="301" r:id="rId17"/>
    <p:sldId id="302" r:id="rId18"/>
    <p:sldId id="303" r:id="rId19"/>
    <p:sldId id="304" r:id="rId20"/>
    <p:sldId id="305" r:id="rId21"/>
    <p:sldId id="306" r:id="rId2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90" autoAdjust="0"/>
    <p:restoredTop sz="94693" autoAdjust="0"/>
  </p:normalViewPr>
  <p:slideViewPr>
    <p:cSldViewPr>
      <p:cViewPr varScale="1">
        <p:scale>
          <a:sx n="122" d="100"/>
          <a:sy n="122" d="100"/>
        </p:scale>
        <p:origin x="-15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B8423-D8EA-4084-BE57-609265A74855}" type="datetimeFigureOut">
              <a:rPr lang="el-GR" smtClean="0"/>
              <a:pPr/>
              <a:t>14/12/2012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D13C3-0DA8-49F2-AB6C-79D8FA3575A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DSCN0679.JPG"/>
          <p:cNvPicPr>
            <a:picLocks noChangeAspect="1"/>
          </p:cNvPicPr>
          <p:nvPr/>
        </p:nvPicPr>
        <p:blipFill>
          <a:blip r:embed="rId2" cstate="print"/>
          <a:srcRect l="25781" t="61458" r="50000" b="13542"/>
          <a:stretch>
            <a:fillRect/>
          </a:stretch>
        </p:blipFill>
        <p:spPr>
          <a:xfrm rot="5400000">
            <a:off x="1732339" y="1125124"/>
            <a:ext cx="5536445" cy="428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DSCN0686.JPG"/>
          <p:cNvPicPr>
            <a:picLocks noChangeAspect="1"/>
          </p:cNvPicPr>
          <p:nvPr/>
        </p:nvPicPr>
        <p:blipFill>
          <a:blip r:embed="rId2" cstate="print"/>
          <a:srcRect l="14843" t="11458" r="24219" b="20833"/>
          <a:stretch>
            <a:fillRect/>
          </a:stretch>
        </p:blipFill>
        <p:spPr>
          <a:xfrm rot="5400000">
            <a:off x="1357290" y="571456"/>
            <a:ext cx="6858048" cy="571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DSCN0687.JPG"/>
          <p:cNvPicPr>
            <a:picLocks noChangeAspect="1"/>
          </p:cNvPicPr>
          <p:nvPr/>
        </p:nvPicPr>
        <p:blipFill>
          <a:blip r:embed="rId2" cstate="print"/>
          <a:srcRect l="39844" t="9375" r="50000" b="30208"/>
          <a:stretch>
            <a:fillRect/>
          </a:stretch>
        </p:blipFill>
        <p:spPr>
          <a:xfrm rot="5400000">
            <a:off x="4048579" y="-1048239"/>
            <a:ext cx="1678793" cy="749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DSCN0688.JPG"/>
          <p:cNvPicPr>
            <a:picLocks noChangeAspect="1"/>
          </p:cNvPicPr>
          <p:nvPr/>
        </p:nvPicPr>
        <p:blipFill>
          <a:blip r:embed="rId2" cstate="print"/>
          <a:srcRect l="17187" t="10416" r="35937" b="13541"/>
          <a:stretch>
            <a:fillRect/>
          </a:stretch>
        </p:blipFill>
        <p:spPr>
          <a:xfrm rot="5400000">
            <a:off x="1718639" y="968524"/>
            <a:ext cx="5313813" cy="6465139"/>
          </a:xfrm>
          <a:prstGeom prst="rect">
            <a:avLst/>
          </a:prstGeom>
        </p:spPr>
      </p:pic>
      <p:pic>
        <p:nvPicPr>
          <p:cNvPr id="4" name="Picture 3" descr="DSCN0687.JPG"/>
          <p:cNvPicPr>
            <a:picLocks noChangeAspect="1"/>
          </p:cNvPicPr>
          <p:nvPr/>
        </p:nvPicPr>
        <p:blipFill>
          <a:blip r:embed="rId3" cstate="print"/>
          <a:srcRect l="39844" t="9375" r="50000" b="30208"/>
          <a:stretch>
            <a:fillRect/>
          </a:stretch>
        </p:blipFill>
        <p:spPr>
          <a:xfrm rot="5400000">
            <a:off x="2332172" y="-2046476"/>
            <a:ext cx="1264945" cy="5643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225" y="500042"/>
            <a:ext cx="78581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Σε μια μαιευτική κλινική τα ζευγάρια που απέκτησαν εκεί το πρώτο τους παιδί ρωτήθηκαν για τον ιδεατό αριθμό παιδιών. ΟΙ στήλες Χ και Υ δείχνουν τις εκτιμήσεις των γυναικών και των αντρών αντίστοιχα. Συσχετίζονται οι απαντήσεις μεταξύ τους?</a:t>
            </a:r>
          </a:p>
          <a:p>
            <a:endParaRPr lang="el-GR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43042" y="2143116"/>
          <a:ext cx="6491949" cy="2557096"/>
        </p:xfrm>
        <a:graphic>
          <a:graphicData uri="http://schemas.openxmlformats.org/drawingml/2006/table">
            <a:tbl>
              <a:tblPr/>
              <a:tblGrid>
                <a:gridCol w="2163475"/>
                <a:gridCol w="2164237"/>
                <a:gridCol w="2164237"/>
              </a:tblGrid>
              <a:tr h="3196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Calibri"/>
                          <a:cs typeface="Times New Roman"/>
                        </a:rPr>
                        <a:t>ζευγάρι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ΣΤ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225" y="500042"/>
            <a:ext cx="78581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Σε μια μαιευτική κλινική τα ζευγάρια που απέκτησαν εκεί το πρώτο τους παιδί ρωτήθηκαν για τον ιδεατό αριθμό παιδιών. ΟΙ στήλες Χ και Υ δείχνουν τις εκτιμήσεις των γυναικών και των αντρών αντίστοιχα. Συσχετίζονται οι απαντήσεις μεταξύ τους?</a:t>
            </a:r>
          </a:p>
          <a:p>
            <a:endParaRPr lang="el-GR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43042" y="2143116"/>
          <a:ext cx="6491949" cy="2557096"/>
        </p:xfrm>
        <a:graphic>
          <a:graphicData uri="http://schemas.openxmlformats.org/drawingml/2006/table">
            <a:tbl>
              <a:tblPr/>
              <a:tblGrid>
                <a:gridCol w="2163475"/>
                <a:gridCol w="2164237"/>
                <a:gridCol w="2164237"/>
              </a:tblGrid>
              <a:tr h="3196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Calibri"/>
                          <a:cs typeface="Times New Roman"/>
                        </a:rPr>
                        <a:t>ζευγάρι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ΣΤ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643042" y="4857760"/>
          <a:ext cx="6215106" cy="1071570"/>
        </p:xfrm>
        <a:graphic>
          <a:graphicData uri="http://schemas.openxmlformats.org/presentationml/2006/ole">
            <p:oleObj spid="_x0000_s120834" name="Εξίσωση" r:id="rId3" imgW="2577960" imgH="4442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596" y="1571612"/>
            <a:ext cx="82153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Αν </a:t>
            </a:r>
            <a:r>
              <a:rPr lang="el-GR" i="1" dirty="0" smtClean="0"/>
              <a:t>r = ±1 υπάρχει </a:t>
            </a:r>
            <a:r>
              <a:rPr lang="el-GR" b="1" i="1" dirty="0" smtClean="0"/>
              <a:t>τέλεια γραμμική συσχέτιση.</a:t>
            </a:r>
          </a:p>
          <a:p>
            <a:r>
              <a:rPr lang="el-GR" dirty="0" smtClean="0"/>
              <a:t>Αν − 0,3 ≤ </a:t>
            </a:r>
            <a:r>
              <a:rPr lang="el-GR" i="1" dirty="0" smtClean="0"/>
              <a:t>r &lt; 0,3 </a:t>
            </a:r>
            <a:r>
              <a:rPr lang="el-GR" b="1" i="1" dirty="0" smtClean="0"/>
              <a:t>δεν υπάρχει γραμμική συσχέτιση. Αυτό, όμως, δεν σημαίνει</a:t>
            </a:r>
          </a:p>
          <a:p>
            <a:r>
              <a:rPr lang="el-GR" dirty="0" smtClean="0"/>
              <a:t>ότι δεν υπάρχει άλλου είδους συσχέτιση μεταξύ των δύο μεταβλητών.</a:t>
            </a:r>
          </a:p>
          <a:p>
            <a:r>
              <a:rPr lang="el-GR" dirty="0" smtClean="0"/>
              <a:t>Αν − 0,5 &lt; </a:t>
            </a:r>
            <a:r>
              <a:rPr lang="el-GR" i="1" dirty="0" smtClean="0"/>
              <a:t>r ≤ −0,3 ή 0,3 ≤ r &lt; 0,5 υπάρχει </a:t>
            </a:r>
            <a:r>
              <a:rPr lang="el-GR" b="1" i="1" dirty="0" smtClean="0"/>
              <a:t>ασθενής γραμμική συσχέτιση.</a:t>
            </a:r>
          </a:p>
          <a:p>
            <a:r>
              <a:rPr lang="el-GR" dirty="0" smtClean="0"/>
              <a:t>Αν − 0,7 &lt; </a:t>
            </a:r>
            <a:r>
              <a:rPr lang="el-GR" i="1" dirty="0" smtClean="0"/>
              <a:t>r ≤ −0,5 ή 0,5 ≤ r &lt; 0,7 υπάρχει </a:t>
            </a:r>
            <a:r>
              <a:rPr lang="el-GR" b="1" i="1" dirty="0" smtClean="0"/>
              <a:t>μέση γραμμική συσχέτιση.</a:t>
            </a:r>
          </a:p>
          <a:p>
            <a:r>
              <a:rPr lang="el-GR" dirty="0" smtClean="0"/>
              <a:t>Αν − 0,8 &lt; </a:t>
            </a:r>
            <a:r>
              <a:rPr lang="el-GR" i="1" dirty="0" smtClean="0"/>
              <a:t>r ≤ −0,7 ή 0,7 ≤ r &lt; 0,8 υπάρχει </a:t>
            </a:r>
            <a:r>
              <a:rPr lang="el-GR" b="1" i="1" dirty="0" smtClean="0"/>
              <a:t>ισχυρή γραμμική συσχέτιση.</a:t>
            </a:r>
          </a:p>
          <a:p>
            <a:r>
              <a:rPr lang="el-GR" dirty="0" err="1" smtClean="0"/>
              <a:t>Aν</a:t>
            </a:r>
            <a:r>
              <a:rPr lang="el-GR" dirty="0" smtClean="0"/>
              <a:t> −1 &lt; </a:t>
            </a:r>
            <a:r>
              <a:rPr lang="el-GR" i="1" dirty="0" smtClean="0"/>
              <a:t>r ≤ −0,8 ή 0,8 ≤ r &lt; 1 υπάρχει </a:t>
            </a:r>
            <a:r>
              <a:rPr lang="el-GR" b="1" i="1" dirty="0" smtClean="0"/>
              <a:t>πολύ ισχυρή γραμμική συσχέτιση.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976" y="2214554"/>
            <a:ext cx="778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Ένας συντελεστής συσχέτισης δεν ΑΠΟΔΕΙΚΝΥΕΙ ποτέ αν οι δύο μεταβλητές σχετίζονται μεταξύ τους με σχέση ΑΙΤΙΟΥ - ΑΠΟΤΕΛΕΣΜΑΤΟΣ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DSCN0680.JPG"/>
          <p:cNvPicPr>
            <a:picLocks noChangeAspect="1"/>
          </p:cNvPicPr>
          <p:nvPr/>
        </p:nvPicPr>
        <p:blipFill>
          <a:blip r:embed="rId2" cstate="print"/>
          <a:srcRect l="13281" t="63542" r="43750" b="13541"/>
          <a:stretch>
            <a:fillRect/>
          </a:stretch>
        </p:blipFill>
        <p:spPr>
          <a:xfrm rot="5400000">
            <a:off x="-1464511" y="2250273"/>
            <a:ext cx="6072230" cy="24288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57555" y="1714488"/>
            <a:ext cx="57864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Δύο μεταβλητές σχετίζονται αν ζεύγη παρατηρήσεων τείνουν να καταλαμβάνουν παρόμοιες σχετικές θέσεις στις αντίστοιχες κατανομές τους (θετική συσχέτιση) ή καταλαμβάνουν ανόμοιες και αντίθετες σχετικές θέσεις στις αντίστοιχες κατανομές τους (αρνητική συσχέτιση).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3" y="1500174"/>
            <a:ext cx="83582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Ποια είναι η συσχέτιση μεταξύ των παρακάτω μεταβλητών:</a:t>
            </a:r>
          </a:p>
          <a:p>
            <a:r>
              <a:rPr lang="el-GR" dirty="0" smtClean="0"/>
              <a:t>Α. Έχει βρεθεί ότι οι φοιτητές με χαμηλότερο </a:t>
            </a:r>
            <a:r>
              <a:rPr lang="en-US" dirty="0" smtClean="0"/>
              <a:t>IQ </a:t>
            </a:r>
            <a:r>
              <a:rPr lang="el-GR" dirty="0" smtClean="0"/>
              <a:t>τείνουν να έχουν χαμηλότερες επιδόσεις στις εξετάσεις</a:t>
            </a:r>
          </a:p>
          <a:p>
            <a:r>
              <a:rPr lang="el-GR" dirty="0" smtClean="0"/>
              <a:t>Β. Αυξανόμενοι δείκτες ανεργίας συνοδεύονται με ελαττωμένους δείκτες ανάπτυξης</a:t>
            </a:r>
          </a:p>
          <a:p>
            <a:r>
              <a:rPr lang="el-GR" dirty="0" smtClean="0"/>
              <a:t>Γ. Οι πιο πυκνοκατοικημένες περιοχές τείνουν να έχουν υψηλότερη εγκληματικότητα</a:t>
            </a:r>
          </a:p>
          <a:p>
            <a:r>
              <a:rPr lang="el-GR" dirty="0" smtClean="0"/>
              <a:t>Δ. Οι μαθητές που παρακολουθούσαν πολύ τηλεόραση έχουν χαμηλότερες επιδόσεις στην ακαδημαϊκή τους ζωή</a:t>
            </a:r>
          </a:p>
          <a:p>
            <a:r>
              <a:rPr lang="el-GR" dirty="0" smtClean="0"/>
              <a:t>Ε. Τα βαρύτερα οχήματα είναι πιο πολυδάπανα </a:t>
            </a:r>
          </a:p>
          <a:p>
            <a:r>
              <a:rPr lang="el-GR" dirty="0" smtClean="0"/>
              <a:t>Στ. Οι άνθρωποι με υψηλότερο εκπαιδευτικό επίπεδο τείνουν να έχουν υψηλότερα εισοδήματα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DSCN0681.JPG"/>
          <p:cNvPicPr>
            <a:picLocks noChangeAspect="1"/>
          </p:cNvPicPr>
          <p:nvPr/>
        </p:nvPicPr>
        <p:blipFill>
          <a:blip r:embed="rId2" cstate="print"/>
          <a:srcRect l="48438" t="19791" r="14062" b="35417"/>
          <a:stretch>
            <a:fillRect/>
          </a:stretch>
        </p:blipFill>
        <p:spPr>
          <a:xfrm rot="5400000">
            <a:off x="2059763" y="1440619"/>
            <a:ext cx="5715040" cy="5119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86" y="642918"/>
            <a:ext cx="4173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Τι </a:t>
            </a:r>
            <a:r>
              <a:rPr lang="el-GR" dirty="0" err="1" smtClean="0"/>
              <a:t>στικτόγραμμα</a:t>
            </a:r>
            <a:r>
              <a:rPr lang="el-GR" dirty="0" smtClean="0"/>
              <a:t> ή διάγραμμα διασποράς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DSCN0682.JPG"/>
          <p:cNvPicPr>
            <a:picLocks noChangeAspect="1"/>
          </p:cNvPicPr>
          <p:nvPr/>
        </p:nvPicPr>
        <p:blipFill>
          <a:blip r:embed="rId2" cstate="print"/>
          <a:srcRect l="10937" t="36458" r="27344" b="28125"/>
          <a:stretch>
            <a:fillRect/>
          </a:stretch>
        </p:blipFill>
        <p:spPr>
          <a:xfrm rot="5400000">
            <a:off x="2419405" y="1938281"/>
            <a:ext cx="6805520" cy="29289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1357298"/>
            <a:ext cx="37862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Tip</a:t>
            </a:r>
            <a:r>
              <a:rPr lang="el-GR" dirty="0" smtClean="0"/>
              <a:t>: όσο περισσότερο οι παρατηρήσεις σε ένα </a:t>
            </a:r>
            <a:r>
              <a:rPr lang="el-GR" dirty="0" err="1" smtClean="0"/>
              <a:t>στικτόγραμμα</a:t>
            </a:r>
            <a:r>
              <a:rPr lang="el-GR" dirty="0" smtClean="0"/>
              <a:t> προσεγγίζουν μια ευθεία γραμμή τόσο μεγαλύτερη είναι η συσχέτιση μεταξύ τους!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DSCN0683.JPG"/>
          <p:cNvPicPr>
            <a:picLocks noChangeAspect="1"/>
          </p:cNvPicPr>
          <p:nvPr/>
        </p:nvPicPr>
        <p:blipFill>
          <a:blip r:embed="rId2" cstate="print"/>
          <a:srcRect l="19531" t="46875" r="9375" b="8333"/>
          <a:stretch>
            <a:fillRect/>
          </a:stretch>
        </p:blipFill>
        <p:spPr>
          <a:xfrm>
            <a:off x="142844" y="571480"/>
            <a:ext cx="8919782" cy="421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DSCN0684.JPG"/>
          <p:cNvPicPr>
            <a:picLocks noChangeAspect="1"/>
          </p:cNvPicPr>
          <p:nvPr/>
        </p:nvPicPr>
        <p:blipFill>
          <a:blip r:embed="rId2" cstate="print"/>
          <a:srcRect l="11718" t="35417" r="58594" b="25000"/>
          <a:stretch>
            <a:fillRect/>
          </a:stretch>
        </p:blipFill>
        <p:spPr>
          <a:xfrm rot="5400000">
            <a:off x="2000232" y="500042"/>
            <a:ext cx="5429288" cy="542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DSCN0684.JPG"/>
          <p:cNvPicPr>
            <a:picLocks noChangeAspect="1"/>
          </p:cNvPicPr>
          <p:nvPr/>
        </p:nvPicPr>
        <p:blipFill>
          <a:blip r:embed="rId2" cstate="print"/>
          <a:srcRect l="70313" t="36458" r="7812" b="28125"/>
          <a:stretch>
            <a:fillRect/>
          </a:stretch>
        </p:blipFill>
        <p:spPr>
          <a:xfrm rot="5400000">
            <a:off x="605090" y="-105080"/>
            <a:ext cx="3647540" cy="4429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6314" y="857232"/>
            <a:ext cx="366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Αποτελέσματα εξετάσεων φοιτητών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4214818"/>
            <a:ext cx="89297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Α. Ποιος φοιτητής είχε τις ίδιες επιδόσεις και στα δύο </a:t>
            </a:r>
            <a:r>
              <a:rPr lang="en-US" dirty="0" smtClean="0"/>
              <a:t>test?</a:t>
            </a:r>
          </a:p>
          <a:p>
            <a:r>
              <a:rPr lang="el-GR" dirty="0" smtClean="0"/>
              <a:t>Β. Ποιοι φοιτητές είχαν επιδόσεις πάνω από 600 και στα δύο </a:t>
            </a:r>
            <a:r>
              <a:rPr lang="en-US" dirty="0" smtClean="0"/>
              <a:t>Test?</a:t>
            </a:r>
            <a:endParaRPr lang="el-GR" dirty="0" smtClean="0"/>
          </a:p>
          <a:p>
            <a:r>
              <a:rPr lang="el-GR" dirty="0" smtClean="0"/>
              <a:t>Γ. Σε γενικές γραμμές οι φοιτητές που τα πήγαν καλά στο ένα τεστ τα πήγαν καλά και στο άλλο?</a:t>
            </a:r>
          </a:p>
          <a:p>
            <a:r>
              <a:rPr lang="el-GR" dirty="0" smtClean="0"/>
              <a:t>Δ. Υπάρχει μια αρνητική συσχέτιση μεταξύ των επιδόσεων στα δύο τεστ?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911" y="1000108"/>
            <a:ext cx="8501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Συντελεστή συσχέτισης: περιγράφει τη γραμμική συσχέτιση μεταξύ ζευγών μεταβλητών για ποσοτικά δεδομένα.</a:t>
            </a:r>
          </a:p>
          <a:p>
            <a:endParaRPr lang="el-GR" dirty="0" smtClean="0"/>
          </a:p>
          <a:p>
            <a:r>
              <a:rPr lang="el-GR" dirty="0" smtClean="0"/>
              <a:t>Συντελεστής συσχέτισης του </a:t>
            </a:r>
            <a:r>
              <a:rPr lang="en-US" dirty="0" smtClean="0"/>
              <a:t>Pearson</a:t>
            </a:r>
            <a:r>
              <a:rPr lang="el-GR" dirty="0" smtClean="0"/>
              <a:t> </a:t>
            </a:r>
            <a:r>
              <a:rPr lang="en-US" dirty="0" smtClean="0"/>
              <a:t>r</a:t>
            </a:r>
          </a:p>
          <a:p>
            <a:pPr marL="342900" indent="-342900">
              <a:buAutoNum type="arabicPeriod"/>
            </a:pPr>
            <a:r>
              <a:rPr lang="el-GR" dirty="0" smtClean="0"/>
              <a:t>Παίρνει τιμές από -1 έως +1</a:t>
            </a:r>
          </a:p>
          <a:p>
            <a:pPr marL="342900" indent="-342900">
              <a:buAutoNum type="arabicPeriod"/>
            </a:pPr>
            <a:r>
              <a:rPr lang="el-GR" dirty="0" smtClean="0"/>
              <a:t>Το πρόσημο δείχνει αν η συσχέτιση είναι θετική ή αρνητική</a:t>
            </a:r>
          </a:p>
          <a:p>
            <a:pPr marL="342900" indent="-342900">
              <a:buAutoNum type="arabicPeriod"/>
            </a:pPr>
            <a:r>
              <a:rPr lang="el-GR" dirty="0" smtClean="0"/>
              <a:t>Η τιμή του συντελεστή, ανεξάρτητα από το πρόσημο της δείχνει την ισχύ της γραμμικής συσχέτισης.</a:t>
            </a:r>
            <a:endParaRPr lang="el-GR" dirty="0"/>
          </a:p>
        </p:txBody>
      </p:sp>
      <p:pic>
        <p:nvPicPr>
          <p:cNvPr id="5" name="Picture 4" descr="DSCN0685.JPG"/>
          <p:cNvPicPr>
            <a:picLocks noChangeAspect="1"/>
          </p:cNvPicPr>
          <p:nvPr/>
        </p:nvPicPr>
        <p:blipFill>
          <a:blip r:embed="rId2" cstate="print"/>
          <a:srcRect l="32812" t="28125" r="18750" b="48958"/>
          <a:stretch>
            <a:fillRect/>
          </a:stretch>
        </p:blipFill>
        <p:spPr>
          <a:xfrm>
            <a:off x="1428728" y="3714752"/>
            <a:ext cx="6643734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4993</TotalTime>
  <Words>520</Words>
  <Application>Microsoft Office PowerPoint</Application>
  <PresentationFormat>On-screen Show (4:3)</PresentationFormat>
  <Paragraphs>199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Flow</vt:lpstr>
      <vt:lpstr>Εξίσωση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παρουσίαση του στατιστικού υλικού γίνεται με δύο τρόπους!  1. Ο πρώτος συνίσταται στην κατασκευή ενός στατιστικού πίνακα, ο οποίος πολλές φορές ονομάζεται πίνακας συχνοτήτων ή ακόμη και κατανομή συχνοτήτων.  2. Ο δεύτερος και πιο εντυπωσιακός τρόπος συνίσταται στην κατασκευή ενός κατάλληλου κατά περίπτωση διαγράμματος.</dc:title>
  <dc:creator>owner</dc:creator>
  <cp:lastModifiedBy>Windows User</cp:lastModifiedBy>
  <cp:revision>309</cp:revision>
  <dcterms:created xsi:type="dcterms:W3CDTF">2012-10-26T06:40:15Z</dcterms:created>
  <dcterms:modified xsi:type="dcterms:W3CDTF">2012-12-14T15:15:32Z</dcterms:modified>
</cp:coreProperties>
</file>