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66" r:id="rId2"/>
    <p:sldMasterId id="2147483668" r:id="rId3"/>
    <p:sldMasterId id="2147483672" r:id="rId4"/>
    <p:sldMasterId id="2147483674" r:id="rId5"/>
  </p:sldMasterIdLst>
  <p:notesMasterIdLst>
    <p:notesMasterId r:id="rId30"/>
  </p:notesMasterIdLst>
  <p:sldIdLst>
    <p:sldId id="256" r:id="rId6"/>
    <p:sldId id="360" r:id="rId7"/>
    <p:sldId id="361" r:id="rId8"/>
    <p:sldId id="362" r:id="rId9"/>
    <p:sldId id="363" r:id="rId10"/>
    <p:sldId id="364" r:id="rId11"/>
    <p:sldId id="365" r:id="rId12"/>
    <p:sldId id="366" r:id="rId13"/>
    <p:sldId id="374" r:id="rId14"/>
    <p:sldId id="369" r:id="rId15"/>
    <p:sldId id="368" r:id="rId16"/>
    <p:sldId id="375" r:id="rId17"/>
    <p:sldId id="376" r:id="rId18"/>
    <p:sldId id="377" r:id="rId19"/>
    <p:sldId id="378" r:id="rId20"/>
    <p:sldId id="379" r:id="rId21"/>
    <p:sldId id="380" r:id="rId22"/>
    <p:sldId id="381" r:id="rId23"/>
    <p:sldId id="371" r:id="rId24"/>
    <p:sldId id="372" r:id="rId25"/>
    <p:sldId id="373" r:id="rId26"/>
    <p:sldId id="382" r:id="rId27"/>
    <p:sldId id="383" r:id="rId28"/>
    <p:sldId id="384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1453" autoAdjust="0"/>
  </p:normalViewPr>
  <p:slideViewPr>
    <p:cSldViewPr>
      <p:cViewPr>
        <p:scale>
          <a:sx n="80" d="100"/>
          <a:sy n="80" d="100"/>
        </p:scale>
        <p:origin x="-564" y="-6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8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κειμένου</a:t>
            </a:r>
          </a:p>
          <a:p>
            <a:pPr lvl="1"/>
            <a:r>
              <a:rPr lang="en-US" smtClean="0"/>
              <a:t>Δεύτερο επίπεδο</a:t>
            </a:r>
          </a:p>
          <a:p>
            <a:pPr lvl="2"/>
            <a:r>
              <a:rPr lang="en-US" smtClean="0"/>
              <a:t>Τρίτο επίπεδο</a:t>
            </a:r>
          </a:p>
          <a:p>
            <a:pPr lvl="3"/>
            <a:r>
              <a:rPr lang="en-US" smtClean="0"/>
              <a:t>Τέταρτο επίπεδο</a:t>
            </a:r>
          </a:p>
          <a:p>
            <a:pPr lvl="4"/>
            <a:r>
              <a:rPr lang="en-US" smtClean="0"/>
              <a:t>Πέμπτο επίπεδο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279B08-224A-4A66-91E2-0F47FCAF69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0204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47B23F-1267-47B8-A0DD-B191E061C882}" type="slidenum">
              <a:rPr lang="en-US"/>
              <a:pPr/>
              <a:t>1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Κάντε κλικ για να προσθέσετε σημειώσεις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279B08-224A-4A66-91E2-0F47FCAF6961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760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7315200" y="1066800"/>
            <a:ext cx="0" cy="1752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3300"/>
            </a:lvl1pPr>
          </a:lstStyle>
          <a:p>
            <a:pPr lvl="0"/>
            <a:r>
              <a:rPr lang="el-GR" noProof="0" smtClean="0"/>
              <a:t>Στυλ κύριου τίτλου</a:t>
            </a:r>
            <a:endParaRPr lang="en-US" noProof="0" smtClean="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l-GR" noProof="0" smtClean="0"/>
              <a:t>Στυλ κύριου υπότιτλου</a:t>
            </a:r>
            <a:endParaRPr lang="en-US" noProof="0" smtClean="0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24E483B-59CF-4D40-9E07-1884A7FF64C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6424" name="Line 40"/>
          <p:cNvSpPr>
            <a:spLocks noChangeShapeType="1"/>
          </p:cNvSpPr>
          <p:nvPr/>
        </p:nvSpPr>
        <p:spPr bwMode="auto">
          <a:xfrm>
            <a:off x="838200" y="2819400"/>
            <a:ext cx="6477000" cy="0"/>
          </a:xfrm>
          <a:prstGeom prst="line">
            <a:avLst/>
          </a:prstGeom>
          <a:noFill/>
          <a:ln w="63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B17041-E239-461E-96B7-A2816BC21E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16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89D85E-6B8D-496C-8F6D-A7020FACA6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575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17784A2-2DB7-4811-97A9-571DB1147C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733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198258-3A06-43AD-98BB-3D07AD8A66F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920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198258-3A06-43AD-98BB-3D07AD8A66F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920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198258-3A06-43AD-98BB-3D07AD8A66F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920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DF1310-8E8F-4D80-A3CF-8651BDA8FA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7826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9/5/2021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198258-3A06-43AD-98BB-3D07AD8A66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20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198258-3A06-43AD-98BB-3D07AD8A66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20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5159CB-FEC8-4CFE-96F6-C60ABC39FA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19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D82326-DCDC-4132-AEC6-72A133EF8C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866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A35FB7-47B6-42A2-89A4-D861C67232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44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DF1310-8E8F-4D80-A3CF-8651BDA8FA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782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9D255-2762-4180-94F6-F055F3B0BA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58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8C6239-4AAA-48C9-98F3-A1B01BA5F7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23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6754E1-57D6-4275-AE72-E51B79951E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77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2"/>
          <p:cNvSpPr>
            <a:spLocks noChangeShapeType="1"/>
          </p:cNvSpPr>
          <p:nvPr/>
        </p:nvSpPr>
        <p:spPr bwMode="auto">
          <a:xfrm>
            <a:off x="8001000" y="0"/>
            <a:ext cx="0" cy="1524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τίτλων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κειμένου</a:t>
            </a:r>
          </a:p>
          <a:p>
            <a:pPr lvl="1"/>
            <a:r>
              <a:rPr lang="en-US" smtClean="0"/>
              <a:t>Δεύτερο επίπεδο</a:t>
            </a:r>
          </a:p>
          <a:p>
            <a:pPr lvl="2"/>
            <a:r>
              <a:rPr lang="en-US" smtClean="0"/>
              <a:t>Τρίτο επίπεδο</a:t>
            </a:r>
          </a:p>
          <a:p>
            <a:pPr lvl="3"/>
            <a:r>
              <a:rPr lang="en-US" smtClean="0"/>
              <a:t>Τέταρτο επίπεδο</a:t>
            </a:r>
          </a:p>
          <a:p>
            <a:pPr lvl="4"/>
            <a:r>
              <a:rPr lang="en-US" smtClean="0"/>
              <a:t>Πέμπτο επίπεδο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6354CBD6-EC84-4B1D-8537-C9869CCDD2CA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5368" name="Group 8" descr="decorative graphic made up of dots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5369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0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1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2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3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4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5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6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7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8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9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0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1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2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3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4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5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6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7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8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9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0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1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2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3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4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5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6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7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8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9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15401" name="Line 41"/>
          <p:cNvSpPr>
            <a:spLocks noChangeShapeType="1"/>
          </p:cNvSpPr>
          <p:nvPr/>
        </p:nvSpPr>
        <p:spPr bwMode="auto">
          <a:xfrm>
            <a:off x="457200" y="1524000"/>
            <a:ext cx="7543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2"/>
          <p:cNvSpPr>
            <a:spLocks noChangeShapeType="1"/>
          </p:cNvSpPr>
          <p:nvPr/>
        </p:nvSpPr>
        <p:spPr bwMode="auto">
          <a:xfrm>
            <a:off x="8001000" y="0"/>
            <a:ext cx="0" cy="1524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τίτλων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κειμένου</a:t>
            </a:r>
          </a:p>
          <a:p>
            <a:pPr lvl="1"/>
            <a:r>
              <a:rPr lang="en-US" smtClean="0"/>
              <a:t>Δεύτερο επίπεδο</a:t>
            </a:r>
          </a:p>
          <a:p>
            <a:pPr lvl="2"/>
            <a:r>
              <a:rPr lang="en-US" smtClean="0"/>
              <a:t>Τρίτο επίπεδο</a:t>
            </a:r>
          </a:p>
          <a:p>
            <a:pPr lvl="3"/>
            <a:r>
              <a:rPr lang="en-US" smtClean="0"/>
              <a:t>Τέταρτο επίπεδο</a:t>
            </a:r>
          </a:p>
          <a:p>
            <a:pPr lvl="4"/>
            <a:r>
              <a:rPr lang="en-US" smtClean="0"/>
              <a:t>Πέμπτο επίπεδο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6354CBD6-EC84-4B1D-8537-C9869CCDD2C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5368" name="Group 8" descr="decorative graphic made up of dots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5369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0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1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2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3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4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5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6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7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8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9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0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1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2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3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4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5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6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7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8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9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0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1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2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3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4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5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6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7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8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9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</p:grpSp>
      <p:sp>
        <p:nvSpPr>
          <p:cNvPr id="15401" name="Line 41"/>
          <p:cNvSpPr>
            <a:spLocks noChangeShapeType="1"/>
          </p:cNvSpPr>
          <p:nvPr/>
        </p:nvSpPr>
        <p:spPr bwMode="auto">
          <a:xfrm>
            <a:off x="457200" y="1524000"/>
            <a:ext cx="7543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2"/>
          <p:cNvSpPr>
            <a:spLocks noChangeShapeType="1"/>
          </p:cNvSpPr>
          <p:nvPr/>
        </p:nvSpPr>
        <p:spPr bwMode="auto">
          <a:xfrm>
            <a:off x="8001000" y="0"/>
            <a:ext cx="0" cy="1524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τίτλων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κειμένου</a:t>
            </a:r>
          </a:p>
          <a:p>
            <a:pPr lvl="1"/>
            <a:r>
              <a:rPr lang="en-US" smtClean="0"/>
              <a:t>Δεύτερο επίπεδο</a:t>
            </a:r>
          </a:p>
          <a:p>
            <a:pPr lvl="2"/>
            <a:r>
              <a:rPr lang="en-US" smtClean="0"/>
              <a:t>Τρίτο επίπεδο</a:t>
            </a:r>
          </a:p>
          <a:p>
            <a:pPr lvl="3"/>
            <a:r>
              <a:rPr lang="en-US" smtClean="0"/>
              <a:t>Τέταρτο επίπεδο</a:t>
            </a:r>
          </a:p>
          <a:p>
            <a:pPr lvl="4"/>
            <a:r>
              <a:rPr lang="en-US" smtClean="0"/>
              <a:t>Πέμπτο επίπεδο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6354CBD6-EC84-4B1D-8537-C9869CCDD2C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5368" name="Group 8" descr="decorative graphic made up of dots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5369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0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1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2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3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4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5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6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7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8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9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0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1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2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3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4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5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6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7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8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9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0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1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2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3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4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5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6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7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8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9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</p:grpSp>
      <p:sp>
        <p:nvSpPr>
          <p:cNvPr id="15401" name="Line 41"/>
          <p:cNvSpPr>
            <a:spLocks noChangeShapeType="1"/>
          </p:cNvSpPr>
          <p:nvPr/>
        </p:nvSpPr>
        <p:spPr bwMode="auto">
          <a:xfrm>
            <a:off x="457200" y="1524000"/>
            <a:ext cx="7543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2"/>
          <p:cNvSpPr>
            <a:spLocks noChangeShapeType="1"/>
          </p:cNvSpPr>
          <p:nvPr/>
        </p:nvSpPr>
        <p:spPr bwMode="auto">
          <a:xfrm>
            <a:off x="8001000" y="0"/>
            <a:ext cx="0" cy="1524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τίτλων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κειμένου</a:t>
            </a:r>
          </a:p>
          <a:p>
            <a:pPr lvl="1"/>
            <a:r>
              <a:rPr lang="en-US" smtClean="0"/>
              <a:t>Δεύτερο επίπεδο</a:t>
            </a:r>
          </a:p>
          <a:p>
            <a:pPr lvl="2"/>
            <a:r>
              <a:rPr lang="en-US" smtClean="0"/>
              <a:t>Τρίτο επίπεδο</a:t>
            </a:r>
          </a:p>
          <a:p>
            <a:pPr lvl="3"/>
            <a:r>
              <a:rPr lang="en-US" smtClean="0"/>
              <a:t>Τέταρτο επίπεδο</a:t>
            </a:r>
          </a:p>
          <a:p>
            <a:pPr lvl="4"/>
            <a:r>
              <a:rPr lang="en-US" smtClean="0"/>
              <a:t>Πέμπτο επίπεδο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6354CBD6-EC84-4B1D-8537-C9869CCDD2C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5368" name="Group 8" descr="decorative graphic made up of dots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5369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0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1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2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3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4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5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6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7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8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79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0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1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2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3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4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5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6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7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8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89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0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1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2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3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4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5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6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7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8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  <p:sp>
          <p:nvSpPr>
            <p:cNvPr id="15399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>
                <a:solidFill>
                  <a:srgbClr val="000000"/>
                </a:solidFill>
              </a:endParaRPr>
            </a:p>
          </p:txBody>
        </p:sp>
      </p:grpSp>
      <p:sp>
        <p:nvSpPr>
          <p:cNvPr id="15401" name="Line 41"/>
          <p:cNvSpPr>
            <a:spLocks noChangeShapeType="1"/>
          </p:cNvSpPr>
          <p:nvPr/>
        </p:nvSpPr>
        <p:spPr bwMode="auto">
          <a:xfrm>
            <a:off x="457200" y="1524000"/>
            <a:ext cx="7543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6" r:id="rId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2853615-BFDE-46DE-814C-47EC6EF6D371}" type="datetimeFigureOut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9/5/2021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7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10.png"/><Relationship Id="rId4" Type="http://schemas.openxmlformats.org/officeDocument/2006/relationships/image" Target="../media/image4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46.png"/><Relationship Id="rId4" Type="http://schemas.openxmlformats.org/officeDocument/2006/relationships/image" Target="../media/image40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9.png"/><Relationship Id="rId7" Type="http://schemas.openxmlformats.org/officeDocument/2006/relationships/image" Target="../media/image60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90.png"/><Relationship Id="rId5" Type="http://schemas.openxmlformats.org/officeDocument/2006/relationships/image" Target="../media/image580.png"/><Relationship Id="rId4" Type="http://schemas.openxmlformats.org/officeDocument/2006/relationships/image" Target="../media/image570.png"/><Relationship Id="rId9" Type="http://schemas.openxmlformats.org/officeDocument/2006/relationships/image" Target="../media/image6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4800" dirty="0" smtClean="0"/>
              <a:t>ΗΛΕΚΤΡΙΚΑ ΚΥΚΛΩΜΑΤΑ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5996" y="2780928"/>
            <a:ext cx="7186364" cy="3233737"/>
          </a:xfrm>
        </p:spPr>
        <p:txBody>
          <a:bodyPr/>
          <a:lstStyle/>
          <a:p>
            <a:r>
              <a:rPr lang="el-GR" dirty="0" smtClean="0"/>
              <a:t>ΑΕΡΓΗ   ΑΝΤΙΣΤΑΘΜΙΣΗ</a:t>
            </a:r>
            <a:r>
              <a:rPr lang="en-US" dirty="0" smtClean="0"/>
              <a:t> </a:t>
            </a:r>
          </a:p>
          <a:p>
            <a:r>
              <a:rPr lang="el-GR" dirty="0" smtClean="0"/>
              <a:t>ΑΣΚΗΣΕΙΣ ΜΕ ΚΥΚΛΩΜΑΤΑ ΠΥΚΝΩΤΩΝ ΚΑΙ ΕΠΑΓΩΓΩΝ ΣΤΟ </a:t>
            </a:r>
            <a:r>
              <a:rPr lang="en-US" dirty="0" smtClean="0"/>
              <a:t>DC</a:t>
            </a:r>
            <a:r>
              <a:rPr lang="el-GR" dirty="0" smtClean="0"/>
              <a:t> </a:t>
            </a:r>
            <a:endParaRPr lang="en-US" dirty="0" smtClean="0"/>
          </a:p>
          <a:p>
            <a:r>
              <a:rPr lang="en-US" dirty="0" smtClean="0"/>
              <a:t>13</a:t>
            </a:r>
            <a:r>
              <a:rPr lang="el-GR" dirty="0" smtClean="0"/>
              <a:t>-05-202</a:t>
            </a:r>
            <a:r>
              <a:rPr lang="en-US" dirty="0" smtClean="0"/>
              <a:t>1</a:t>
            </a:r>
            <a:endParaRPr lang="el-GR" dirty="0" smtClean="0"/>
          </a:p>
          <a:p>
            <a:endParaRPr lang="el-GR" dirty="0" smtClean="0"/>
          </a:p>
          <a:p>
            <a:pPr algn="l"/>
            <a:r>
              <a:rPr lang="el-GR" sz="2000" dirty="0" smtClean="0"/>
              <a:t>ΔΙΔΑΣΚΩΝ:</a:t>
            </a:r>
            <a:r>
              <a:rPr lang="el-GR" dirty="0" smtClean="0"/>
              <a:t> </a:t>
            </a:r>
            <a:r>
              <a:rPr lang="el-GR" sz="2000" dirty="0" smtClean="0"/>
              <a:t>ΚΑΡΑΚΑΤΣΑΝΗΣ ΘΕΟΚΛΗΤΟΣ</a:t>
            </a:r>
            <a:endParaRPr lang="el-GR" sz="2000" dirty="0"/>
          </a:p>
        </p:txBody>
      </p:sp>
      <p:pic>
        <p:nvPicPr>
          <p:cNvPr id="2052" name="Picture 4" descr="σημειωματάριο και μολύβι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013176"/>
            <a:ext cx="2514600" cy="155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Θέση αριθμού διαφάνειας 2"/>
          <p:cNvSpPr>
            <a:spLocks noGrp="1"/>
          </p:cNvSpPr>
          <p:nvPr>
            <p:ph type="sldNum" sz="quarter" idx="4"/>
          </p:nvPr>
        </p:nvSpPr>
        <p:spPr>
          <a:xfrm>
            <a:off x="6516216" y="6248400"/>
            <a:ext cx="2133600" cy="4572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7543800" cy="792088"/>
          </a:xfrm>
        </p:spPr>
        <p:txBody>
          <a:bodyPr/>
          <a:lstStyle/>
          <a:p>
            <a:r>
              <a:rPr lang="el-GR" dirty="0" smtClean="0"/>
              <a:t>Μέτρηση του συντελεστή ισχύος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241276"/>
            <a:ext cx="8064896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27584" y="4869160"/>
                <a:ext cx="201638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/>
                        </a:rPr>
                        <m:t>𝑃</m:t>
                      </m:r>
                      <m:r>
                        <a:rPr lang="en-US" sz="2400" i="1" baseline="-25000" dirty="0" smtClean="0">
                          <a:latin typeface="Cambria Math"/>
                        </a:rPr>
                        <m:t>𝑊</m:t>
                      </m:r>
                      <m:r>
                        <a:rPr lang="en-US" sz="2400" i="1" dirty="0" smtClean="0">
                          <a:latin typeface="Cambria Math"/>
                        </a:rPr>
                        <m:t> = 828</m:t>
                      </m:r>
                      <m:r>
                        <a:rPr lang="en-US" sz="2400" i="1" dirty="0" smtClean="0">
                          <a:latin typeface="Cambria Math"/>
                        </a:rPr>
                        <m:t>𝑊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4869160"/>
                <a:ext cx="2016386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03848" y="4869160"/>
                <a:ext cx="226158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/>
                        </a:rPr>
                        <m:t>𝑉</m:t>
                      </m:r>
                      <m:r>
                        <a:rPr lang="en-US" sz="2400" b="0" i="1" dirty="0" smtClean="0">
                          <a:latin typeface="Cambria Math"/>
                        </a:rPr>
                        <m:t>𝑟𝑚𝑠</m:t>
                      </m:r>
                      <m:r>
                        <a:rPr lang="en-US" sz="2400" i="1" dirty="0" smtClean="0">
                          <a:latin typeface="Cambria Math"/>
                        </a:rPr>
                        <m:t> = 230</m:t>
                      </m:r>
                      <m:r>
                        <a:rPr lang="en-US" sz="2400" i="1" dirty="0" smtClean="0">
                          <a:latin typeface="Cambria Math"/>
                        </a:rPr>
                        <m:t>𝑉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848" y="4869160"/>
                <a:ext cx="2261581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561213" y="4839543"/>
                <a:ext cx="184287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/>
                        </a:rPr>
                        <m:t>𝐼𝑟𝑚𝑠</m:t>
                      </m:r>
                      <m:r>
                        <a:rPr lang="en-US" sz="2400" i="1" dirty="0" smtClean="0">
                          <a:latin typeface="Cambria Math"/>
                        </a:rPr>
                        <m:t> = 6</m:t>
                      </m:r>
                      <m:r>
                        <a:rPr lang="en-US" sz="240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1213" y="4839543"/>
                <a:ext cx="184287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27584" y="5343599"/>
                <a:ext cx="528313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/>
                        </a:rPr>
                        <m:t>𝑆</m:t>
                      </m:r>
                      <m:r>
                        <a:rPr lang="en-US" sz="2400" i="1" dirty="0" smtClean="0">
                          <a:latin typeface="Cambria Math"/>
                        </a:rPr>
                        <m:t> = </m:t>
                      </m:r>
                      <m:r>
                        <a:rPr lang="en-US" sz="2400" i="1" dirty="0" smtClean="0">
                          <a:latin typeface="Cambria Math"/>
                        </a:rPr>
                        <m:t>𝑉</m:t>
                      </m:r>
                      <m:r>
                        <a:rPr lang="en-US" sz="2400" i="1" dirty="0" smtClean="0">
                          <a:latin typeface="Cambria Math"/>
                        </a:rPr>
                        <m:t> </m:t>
                      </m:r>
                      <m:r>
                        <a:rPr lang="en-US" sz="2400" i="1" dirty="0" smtClean="0">
                          <a:latin typeface="Cambria Math"/>
                        </a:rPr>
                        <m:t>𝐼</m:t>
                      </m:r>
                      <m:r>
                        <a:rPr lang="en-US" sz="2400" i="1" dirty="0" smtClean="0">
                          <a:latin typeface="Cambria Math"/>
                        </a:rPr>
                        <m:t> = 230 × 6 = 1380</m:t>
                      </m:r>
                      <m:r>
                        <a:rPr lang="en-US" sz="2400" i="1" dirty="0" smtClean="0">
                          <a:latin typeface="Cambria Math"/>
                        </a:rPr>
                        <m:t>𝑉𝐴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343599"/>
                <a:ext cx="5283138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34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51520" y="5767382"/>
                <a:ext cx="5616624" cy="9019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i="1" dirty="0" smtClean="0">
                          <a:latin typeface="Cambria Math"/>
                        </a:rPr>
                        <m:t>cos</m:t>
                      </m:r>
                      <m:r>
                        <a:rPr lang="el-GR" sz="2800" i="1" dirty="0" smtClean="0">
                          <a:latin typeface="Cambria Math"/>
                        </a:rPr>
                        <m:t>𝜑</m:t>
                      </m:r>
                      <m:r>
                        <a:rPr lang="el-GR" sz="2800" i="1" dirty="0" smtClean="0">
                          <a:latin typeface="Cambria Math"/>
                        </a:rPr>
                        <m:t> =</m:t>
                      </m:r>
                      <m:f>
                        <m:fPr>
                          <m:ctrlPr>
                            <a:rPr lang="en-US" sz="280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dirty="0" smtClean="0">
                              <a:latin typeface="Cambria Math"/>
                            </a:rPr>
                            <m:t>  </m:t>
                          </m:r>
                          <m:r>
                            <a:rPr lang="en-US" sz="2800" i="1" dirty="0" smtClean="0">
                              <a:latin typeface="Cambria Math"/>
                            </a:rPr>
                            <m:t>𝑃</m:t>
                          </m:r>
                          <m:r>
                            <a:rPr lang="en-US" sz="2800" b="0" i="1" dirty="0" smtClean="0">
                              <a:latin typeface="Cambria Math"/>
                            </a:rPr>
                            <m:t>   </m:t>
                          </m:r>
                        </m:num>
                        <m:den>
                          <m:r>
                            <a:rPr lang="en-US" sz="2800" i="1" dirty="0" smtClean="0">
                              <a:latin typeface="Cambria Math"/>
                            </a:rPr>
                            <m:t>𝑆</m:t>
                          </m:r>
                        </m:den>
                      </m:f>
                      <m:r>
                        <a:rPr lang="en-US" sz="2800" b="0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dirty="0" smtClean="0">
                              <a:latin typeface="Cambria Math"/>
                            </a:rPr>
                            <m:t>828</m:t>
                          </m:r>
                        </m:num>
                        <m:den>
                          <m:r>
                            <a:rPr lang="en-US" sz="2800" b="0" i="1" dirty="0" smtClean="0">
                              <a:latin typeface="Cambria Math"/>
                            </a:rPr>
                            <m:t>1380</m:t>
                          </m:r>
                        </m:den>
                      </m:f>
                      <m:r>
                        <a:rPr lang="en-US" sz="2800" b="0" i="1" dirty="0" smtClean="0">
                          <a:latin typeface="Cambria Math"/>
                        </a:rPr>
                        <m:t>=0,60</m:t>
                      </m:r>
                    </m:oMath>
                  </m:oMathPara>
                </a14:m>
                <a:endParaRPr lang="el-GR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5767382"/>
                <a:ext cx="5616624" cy="90197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300192" y="5930116"/>
            <a:ext cx="19239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 smtClean="0"/>
              <a:t>φ = 53,13</a:t>
            </a:r>
            <a:r>
              <a:rPr lang="el-GR" sz="2800" baseline="30000" dirty="0" smtClean="0"/>
              <a:t>ο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10" name="TextBox 9"/>
          <p:cNvSpPr txBox="1"/>
          <p:nvPr/>
        </p:nvSpPr>
        <p:spPr>
          <a:xfrm>
            <a:off x="4211960" y="2699628"/>
            <a:ext cx="4988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6A</a:t>
            </a:r>
            <a:endParaRPr lang="el-GR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4211960" y="3356992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230V</a:t>
            </a:r>
            <a:endParaRPr lang="el-GR" dirty="0"/>
          </a:p>
        </p:txBody>
      </p:sp>
      <p:sp>
        <p:nvSpPr>
          <p:cNvPr id="12" name="TextBox 11"/>
          <p:cNvSpPr txBox="1"/>
          <p:nvPr/>
        </p:nvSpPr>
        <p:spPr>
          <a:xfrm>
            <a:off x="3779912" y="1475492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828W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515022" y="5300061"/>
                <a:ext cx="3737498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Q</m:t>
                      </m:r>
                      <m: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𝑆</m:t>
                          </m:r>
                          <m:r>
                            <a:rPr lang="en-US" sz="2400" i="1" baseline="300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𝑃</m:t>
                          </m:r>
                          <m:r>
                            <a:rPr lang="en-US" sz="2400" i="1" baseline="300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2 </m:t>
                          </m:r>
                        </m:e>
                      </m:rad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=1104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𝑉𝐴𝑅</m:t>
                      </m:r>
                    </m:oMath>
                  </m:oMathPara>
                </a14:m>
                <a:endParaRPr lang="el-GR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5022" y="5300061"/>
                <a:ext cx="3737498" cy="50520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9011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Άεργη  αντιστάθμιση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mtClean="0">
                <a:solidFill>
                  <a:srgbClr val="000000"/>
                </a:solidFill>
              </a:rPr>
              <a:pPr/>
              <a:t>11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74" y="2492896"/>
            <a:ext cx="5063530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Βέλος προς τα επάνω 4"/>
          <p:cNvSpPr/>
          <p:nvPr/>
        </p:nvSpPr>
        <p:spPr>
          <a:xfrm>
            <a:off x="1475656" y="4365104"/>
            <a:ext cx="193165" cy="1440160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rgbClr val="FFFFFF"/>
              </a:solidFill>
            </a:endParaRPr>
          </a:p>
        </p:txBody>
      </p:sp>
      <p:sp>
        <p:nvSpPr>
          <p:cNvPr id="7" name="Βέλος προς τα επάνω 6"/>
          <p:cNvSpPr/>
          <p:nvPr/>
        </p:nvSpPr>
        <p:spPr>
          <a:xfrm>
            <a:off x="1187624" y="2060848"/>
            <a:ext cx="193165" cy="1440160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1723455"/>
            <a:ext cx="82426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Q</a:t>
            </a:r>
            <a:r>
              <a:rPr lang="en-US" sz="2800" b="1" dirty="0" smtClean="0">
                <a:solidFill>
                  <a:srgbClr val="FF0000"/>
                </a:solidFill>
              </a:rPr>
              <a:t>c</a:t>
            </a:r>
            <a:endParaRPr lang="el-GR" sz="2800" b="1" dirty="0">
              <a:solidFill>
                <a:srgbClr val="FF0000"/>
              </a:solidFill>
            </a:endParaRPr>
          </a:p>
        </p:txBody>
      </p:sp>
      <p:cxnSp>
        <p:nvCxnSpPr>
          <p:cNvPr id="9" name="Ευθεία γραμμή σύνδεσης 8"/>
          <p:cNvCxnSpPr/>
          <p:nvPr/>
        </p:nvCxnSpPr>
        <p:spPr>
          <a:xfrm>
            <a:off x="1259632" y="4365104"/>
            <a:ext cx="3888432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Δεξιό βέλος 11"/>
          <p:cNvSpPr/>
          <p:nvPr/>
        </p:nvSpPr>
        <p:spPr>
          <a:xfrm rot="658317">
            <a:off x="1244547" y="3876716"/>
            <a:ext cx="3952379" cy="4571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rgbClr val="FFFF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26014" y="3801234"/>
            <a:ext cx="7360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0000"/>
                </a:solidFill>
              </a:rPr>
              <a:t>S</a:t>
            </a:r>
            <a:r>
              <a:rPr lang="en-US" sz="4400" b="1" baseline="-25000" dirty="0" smtClean="0">
                <a:solidFill>
                  <a:srgbClr val="000000"/>
                </a:solidFill>
              </a:rPr>
              <a:t>2</a:t>
            </a:r>
            <a:endParaRPr lang="el-GR" sz="4400" b="1" baseline="-25000" dirty="0">
              <a:solidFill>
                <a:srgbClr val="0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81417" y="3297178"/>
            <a:ext cx="7425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000" b="1" dirty="0" smtClean="0">
                <a:solidFill>
                  <a:srgbClr val="FF0000"/>
                </a:solidFill>
              </a:rPr>
              <a:t>φ</a:t>
            </a:r>
            <a:r>
              <a:rPr lang="el-GR" sz="4000" b="1" baseline="-25000" dirty="0" smtClean="0">
                <a:solidFill>
                  <a:srgbClr val="FF0000"/>
                </a:solidFill>
              </a:rPr>
              <a:t>2</a:t>
            </a:r>
            <a:endParaRPr lang="el-GR" sz="4000" b="1" baseline="-25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31511" y="4603775"/>
            <a:ext cx="11384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400" b="1" dirty="0" smtClean="0">
                <a:solidFill>
                  <a:srgbClr val="FF0000"/>
                </a:solidFill>
              </a:rPr>
              <a:t>–</a:t>
            </a:r>
            <a:r>
              <a:rPr lang="en-US" sz="4400" b="1" dirty="0" smtClean="0">
                <a:solidFill>
                  <a:srgbClr val="FF0000"/>
                </a:solidFill>
              </a:rPr>
              <a:t>Q</a:t>
            </a:r>
            <a:r>
              <a:rPr lang="en-US" sz="2800" b="1" dirty="0" smtClean="0">
                <a:solidFill>
                  <a:srgbClr val="FF0000"/>
                </a:solidFill>
              </a:rPr>
              <a:t>c</a:t>
            </a:r>
            <a:endParaRPr lang="el-GR" sz="28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7544" y="3933056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Q</a:t>
            </a:r>
            <a:r>
              <a:rPr lang="en-US" sz="2400" baseline="-25000" dirty="0" smtClean="0"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solidFill>
                  <a:srgbClr val="000000"/>
                </a:solidFill>
              </a:rPr>
              <a:t> = Q</a:t>
            </a:r>
            <a:r>
              <a:rPr lang="en-US" sz="2400" baseline="-25000" dirty="0" smtClean="0">
                <a:solidFill>
                  <a:srgbClr val="000000"/>
                </a:solidFill>
              </a:rPr>
              <a:t>L</a:t>
            </a:r>
            <a:r>
              <a:rPr lang="en-US" sz="2400" dirty="0" smtClean="0">
                <a:solidFill>
                  <a:srgbClr val="000000"/>
                </a:solidFill>
              </a:rPr>
              <a:t> – Q</a:t>
            </a:r>
            <a:r>
              <a:rPr lang="en-US" sz="2400" baseline="-25000" dirty="0" smtClean="0">
                <a:solidFill>
                  <a:srgbClr val="000000"/>
                </a:solidFill>
              </a:rPr>
              <a:t>C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endParaRPr lang="el-GR" sz="2400" dirty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6012161" y="2530036"/>
                <a:ext cx="2304256" cy="89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𝜀𝜑𝜑</m:t>
                      </m:r>
                      <m:r>
                        <a:rPr lang="el-GR" sz="2800" i="1" baseline="-25000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1</m:t>
                      </m:r>
                      <m:r>
                        <a:rPr lang="el-GR" sz="280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 =</m:t>
                      </m:r>
                      <m:f>
                        <m:fPr>
                          <m:ctrlPr>
                            <a:rPr lang="en-US" sz="2800" i="1" dirty="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i="1" dirty="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800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𝐿</m:t>
                              </m:r>
                            </m:sub>
                          </m:sSub>
                        </m:num>
                        <m:den>
                          <m:r>
                            <a:rPr lang="en-US" sz="2800" i="1" dirty="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𝑃</m:t>
                          </m:r>
                        </m:den>
                      </m:f>
                      <m:r>
                        <a:rPr lang="en-US" sz="280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  </m:t>
                      </m:r>
                    </m:oMath>
                  </m:oMathPara>
                </a14:m>
                <a:endParaRPr lang="el-GR" sz="2800" dirty="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2161" y="2530036"/>
                <a:ext cx="2304256" cy="8989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6084168" y="3645024"/>
                <a:ext cx="3168352" cy="89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𝜀𝜑𝜑</m:t>
                      </m:r>
                      <m:r>
                        <a:rPr lang="en-US" sz="2800" i="1" baseline="-25000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2</m:t>
                      </m:r>
                      <m:r>
                        <a:rPr lang="el-GR" sz="280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 =</m:t>
                      </m:r>
                      <m:f>
                        <m:fPr>
                          <m:ctrlPr>
                            <a:rPr lang="en-US" sz="2800" i="1" dirty="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800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𝐿</m:t>
                              </m:r>
                            </m:sub>
                          </m:sSub>
                          <m:r>
                            <a:rPr lang="en-US" sz="2800" i="1" dirty="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800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r>
                            <a:rPr lang="en-US" sz="2800" i="1" dirty="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𝑃</m:t>
                          </m:r>
                        </m:den>
                      </m:f>
                      <m:r>
                        <a:rPr lang="en-US" sz="280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  </m:t>
                      </m:r>
                    </m:oMath>
                  </m:oMathPara>
                </a14:m>
                <a:endParaRPr lang="el-GR" sz="2800" dirty="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4168" y="3645024"/>
                <a:ext cx="3168352" cy="89896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220072" y="1825660"/>
                <a:ext cx="38884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𝑄</m:t>
                      </m:r>
                      <m:r>
                        <a:rPr lang="en-US" sz="2800" i="1" baseline="-25000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𝐶</m:t>
                      </m:r>
                      <m:r>
                        <a:rPr lang="el-GR" sz="280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80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𝑃</m:t>
                      </m:r>
                      <m:r>
                        <a:rPr lang="en-US" sz="280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(</m:t>
                      </m:r>
                      <m:r>
                        <a:rPr lang="el-GR" sz="280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𝜀𝜑𝜑</m:t>
                      </m:r>
                      <m:r>
                        <a:rPr lang="el-GR" sz="2800" i="1" baseline="-25000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1</m:t>
                      </m:r>
                      <m:r>
                        <a:rPr lang="el-GR" sz="280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−</m:t>
                      </m:r>
                      <m:r>
                        <a:rPr lang="el-GR" sz="280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𝜀𝜑𝜑</m:t>
                      </m:r>
                      <m:r>
                        <a:rPr lang="el-GR" sz="2800" i="1" baseline="-25000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2</m:t>
                      </m:r>
                      <m:r>
                        <a:rPr lang="el-GR" sz="280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l-GR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1825660"/>
                <a:ext cx="3888432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10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6" grpId="0"/>
      <p:bldP spid="12" grpId="0" animBg="1"/>
      <p:bldP spid="13" grpId="0"/>
      <p:bldP spid="14" grpId="0"/>
      <p:bldP spid="16" grpId="0"/>
      <p:bldP spid="15" grpId="0"/>
      <p:bldP spid="17" grpId="0"/>
      <p:bldP spid="19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9629" y="4725144"/>
            <a:ext cx="24288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543800" cy="1295400"/>
          </a:xfrm>
        </p:spPr>
        <p:txBody>
          <a:bodyPr/>
          <a:lstStyle/>
          <a:p>
            <a:r>
              <a:rPr lang="el-GR" dirty="0" smtClean="0"/>
              <a:t>Υπολογισμός χωρητικότητας</a:t>
            </a:r>
            <a:r>
              <a:rPr lang="en-US" dirty="0" smtClean="0"/>
              <a:t>   C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556793"/>
                <a:ext cx="8435280" cy="5301208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l-GR" sz="2400" b="0" i="1" dirty="0" smtClean="0">
                        <a:latin typeface="Cambria Math"/>
                      </a:rPr>
                      <m:t>    </m:t>
                    </m:r>
                    <m:r>
                      <a:rPr lang="en-US" sz="2400" i="1" dirty="0" smtClean="0">
                        <a:latin typeface="Cambria Math"/>
                      </a:rPr>
                      <m:t>𝐶</m:t>
                    </m:r>
                    <m:r>
                      <a:rPr lang="en-US" sz="2400" i="1" dirty="0" smtClean="0">
                        <a:latin typeface="Cambria Math"/>
                      </a:rPr>
                      <m:t> =</m:t>
                    </m:r>
                    <m:f>
                      <m:fPr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/>
                          </a:rPr>
                          <m:t>  </m:t>
                        </m:r>
                        <m:r>
                          <a:rPr lang="en-US" sz="2400" i="1" dirty="0" smtClean="0">
                            <a:latin typeface="Cambria Math"/>
                          </a:rPr>
                          <m:t>𝑄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  </m:t>
                        </m:r>
                      </m:num>
                      <m:den>
                        <m:r>
                          <a:rPr lang="en-US" sz="2400" i="1" dirty="0" smtClean="0">
                            <a:latin typeface="Cambria Math"/>
                          </a:rPr>
                          <m:t>𝑉</m:t>
                        </m:r>
                      </m:den>
                    </m:f>
                    <m:r>
                      <a:rPr lang="el-GR" sz="2400" b="0" i="1" dirty="0" smtClean="0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el-GR" sz="2400" b="0" i="1" dirty="0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dirty="0" smtClean="0">
                                <a:latin typeface="Cambria Math"/>
                              </a:rPr>
                              <m:t>𝑐𝑏</m:t>
                            </m:r>
                          </m:num>
                          <m:den>
                            <m:r>
                              <a:rPr lang="en-US" sz="2400" b="0" i="1" dirty="0" smtClean="0">
                                <a:latin typeface="Cambria Math"/>
                              </a:rPr>
                              <m:t>𝑉</m:t>
                            </m:r>
                          </m:den>
                        </m:f>
                      </m:e>
                    </m:d>
                    <m:r>
                      <a:rPr lang="en-US" sz="2400" b="0" i="1" dirty="0" smtClean="0">
                        <a:latin typeface="Cambria Math"/>
                      </a:rPr>
                      <m:t>=</m:t>
                    </m:r>
                    <m:r>
                      <a:rPr lang="en-US" sz="2400" b="0" i="1" dirty="0" smtClean="0">
                        <a:latin typeface="Cambria Math"/>
                      </a:rPr>
                      <m:t>𝐹</m:t>
                    </m:r>
                  </m:oMath>
                </a14:m>
                <a:r>
                  <a:rPr lang="en-US" sz="2400" dirty="0" smtClean="0"/>
                  <a:t>               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/>
                      </a:rPr>
                      <m:t>𝑋𝑐</m:t>
                    </m:r>
                    <m:r>
                      <a:rPr lang="en-US" sz="2400" i="1" dirty="0" smtClean="0">
                        <a:latin typeface="Cambria Math"/>
                      </a:rPr>
                      <m:t> =</m:t>
                    </m:r>
                    <m:f>
                      <m:fPr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sz="2400" i="1" dirty="0" smtClean="0">
                            <a:latin typeface="Cambria Math"/>
                          </a:rPr>
                          <m:t>2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 </m:t>
                        </m:r>
                        <m:r>
                          <a:rPr lang="el-GR" sz="2400" i="1" dirty="0" smtClean="0">
                            <a:latin typeface="Cambria Math"/>
                          </a:rPr>
                          <m:t>𝜋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sz="2400" i="1" dirty="0" err="1" smtClean="0">
                            <a:latin typeface="Cambria Math"/>
                          </a:rPr>
                          <m:t>𝑓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sz="2400" i="1" dirty="0" err="1" smtClean="0">
                            <a:latin typeface="Cambria Math"/>
                          </a:rPr>
                          <m:t>𝐶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  </m:t>
                        </m:r>
                      </m:den>
                    </m:f>
                    <m:r>
                      <a:rPr lang="en-US" sz="2400" b="0" i="1" dirty="0" smtClean="0">
                        <a:latin typeface="Cambria Math"/>
                      </a:rPr>
                      <m:t> (</m:t>
                    </m:r>
                    <m:r>
                      <m:rPr>
                        <m:sty m:val="p"/>
                      </m:rPr>
                      <a:rPr lang="el-GR" sz="2400" b="0" i="0" dirty="0" smtClean="0">
                        <a:latin typeface="Cambria Math"/>
                      </a:rPr>
                      <m:t>Ω</m:t>
                    </m:r>
                    <m:r>
                      <a:rPr lang="el-GR" sz="2400" b="0" i="0" dirty="0" smtClean="0">
                        <a:latin typeface="Cambria Math"/>
                      </a:rPr>
                      <m:t>)</m:t>
                    </m:r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:r>
                  <a:rPr lang="el-GR" sz="2400" dirty="0" smtClean="0"/>
                  <a:t>  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/>
                      </a:rPr>
                      <m:t>𝑃</m:t>
                    </m:r>
                    <m:r>
                      <a:rPr lang="en-US" sz="2400" i="1" dirty="0" smtClean="0">
                        <a:latin typeface="Cambria Math"/>
                      </a:rPr>
                      <m:t>=</m:t>
                    </m:r>
                    <m:r>
                      <a:rPr lang="en-US" sz="2400" i="1" dirty="0" smtClean="0">
                        <a:latin typeface="Cambria Math"/>
                      </a:rPr>
                      <m:t>𝑉</m:t>
                    </m:r>
                    <m:r>
                      <a:rPr lang="en-US" sz="2400" i="1" dirty="0" smtClean="0">
                        <a:latin typeface="Cambria Math"/>
                      </a:rPr>
                      <m:t> </m:t>
                    </m:r>
                    <m:r>
                      <a:rPr lang="en-US" sz="2400" i="1" dirty="0" smtClean="0">
                        <a:latin typeface="Cambria Math"/>
                      </a:rPr>
                      <m:t>𝐼</m:t>
                    </m:r>
                    <m:r>
                      <a:rPr lang="en-US" sz="2400" i="1" dirty="0" smtClean="0">
                        <a:latin typeface="Cambria Math"/>
                      </a:rPr>
                      <m:t>=</m:t>
                    </m:r>
                    <m:r>
                      <a:rPr lang="en-US" sz="2400" i="1" dirty="0" smtClean="0">
                        <a:latin typeface="Cambria Math"/>
                      </a:rPr>
                      <m:t>𝐼</m:t>
                    </m:r>
                    <m:r>
                      <a:rPr lang="en-US" sz="2400" i="1" baseline="30000" dirty="0" smtClean="0">
                        <a:latin typeface="Cambria Math"/>
                      </a:rPr>
                      <m:t>2</m:t>
                    </m:r>
                    <m:r>
                      <a:rPr lang="en-US" sz="2400" i="1" dirty="0" smtClean="0">
                        <a:latin typeface="Cambria Math"/>
                      </a:rPr>
                      <m:t> </m:t>
                    </m:r>
                    <m:r>
                      <a:rPr lang="en-US" sz="2400" i="1" dirty="0" smtClean="0">
                        <a:latin typeface="Cambria Math"/>
                      </a:rPr>
                      <m:t>𝑅</m:t>
                    </m:r>
                    <m:r>
                      <a:rPr lang="en-US" sz="240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/>
                          </a:rPr>
                          <m:t>   </m:t>
                        </m:r>
                        <m:r>
                          <a:rPr lang="en-US" sz="2400" i="1" dirty="0" smtClean="0">
                            <a:latin typeface="Cambria Math"/>
                          </a:rPr>
                          <m:t>𝑉</m:t>
                        </m:r>
                        <m:r>
                          <a:rPr lang="en-US" sz="2400" i="1" baseline="30000" dirty="0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2400" i="1" dirty="0" smtClean="0"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r>
                  <a:rPr lang="en-US" sz="2400" dirty="0" smtClean="0"/>
                  <a:t>          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/>
                      </a:rPr>
                      <m:t>𝑄𝑐</m:t>
                    </m:r>
                    <m:r>
                      <a:rPr lang="en-US" sz="2400" i="1" dirty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 dirty="0">
                            <a:latin typeface="Cambria Math"/>
                          </a:rPr>
                          <m:t>   </m:t>
                        </m:r>
                        <m:r>
                          <a:rPr lang="en-US" sz="2400" i="1" dirty="0">
                            <a:latin typeface="Cambria Math"/>
                          </a:rPr>
                          <m:t>𝑉</m:t>
                        </m:r>
                        <m:r>
                          <a:rPr lang="en-US" sz="2400" i="1" baseline="30000" dirty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2400" b="0" i="1" baseline="30000" dirty="0" smtClean="0">
                            <a:latin typeface="Cambria Math"/>
                          </a:rPr>
                          <m:t> 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𝑋𝑐</m:t>
                        </m:r>
                      </m:den>
                    </m:f>
                    <m:r>
                      <a:rPr lang="en-US" sz="2400" b="0" i="1" dirty="0" smtClean="0">
                        <a:latin typeface="Cambria Math"/>
                      </a:rPr>
                      <m:t>=2</m:t>
                    </m:r>
                    <m:r>
                      <a:rPr lang="el-GR" sz="2400" b="0" i="1" dirty="0" smtClean="0">
                        <a:latin typeface="Cambria Math"/>
                      </a:rPr>
                      <m:t>𝜋</m:t>
                    </m:r>
                    <m:r>
                      <a:rPr lang="en-US" sz="2400" b="0" i="1" dirty="0" smtClean="0">
                        <a:latin typeface="Cambria Math"/>
                      </a:rPr>
                      <m:t>𝑓𝐶</m:t>
                    </m:r>
                    <m:r>
                      <a:rPr lang="en-US" sz="2400" i="1" dirty="0">
                        <a:latin typeface="Cambria Math"/>
                      </a:rPr>
                      <m:t>𝑉</m:t>
                    </m:r>
                    <m:r>
                      <a:rPr lang="en-US" sz="2400" i="1" baseline="30000" dirty="0">
                        <a:latin typeface="Cambria Math"/>
                      </a:rPr>
                      <m:t>2</m:t>
                    </m:r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:r>
                  <a:rPr lang="en-US" sz="2000" dirty="0" smtClean="0"/>
                  <a:t> </a:t>
                </a:r>
                <a:r>
                  <a:rPr lang="en-US" sz="2000" dirty="0" err="1"/>
                  <a:t>i</a:t>
                </a:r>
                <a:r>
                  <a:rPr lang="en-US" sz="2000" dirty="0"/>
                  <a:t>)</a:t>
                </a:r>
                <a:r>
                  <a:rPr lang="el-GR" sz="2000" dirty="0" smtClean="0"/>
                  <a:t> Μονοφασικό δίκτυο</a:t>
                </a:r>
                <a:r>
                  <a:rPr lang="en-US" sz="2400" dirty="0" smtClean="0"/>
                  <a:t>          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latin typeface="Cambria Math"/>
                      </a:rPr>
                      <m:t> </m:t>
                    </m:r>
                    <m:r>
                      <a:rPr lang="en-US" sz="2400" b="0" i="1" dirty="0" smtClean="0">
                        <a:latin typeface="Cambria Math"/>
                      </a:rPr>
                      <m:t>𝐶</m:t>
                    </m:r>
                    <m:r>
                      <a:rPr lang="en-US" sz="2400" i="1" dirty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 dirty="0">
                            <a:latin typeface="Cambria Math"/>
                          </a:rPr>
                          <m:t>  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𝑄</m:t>
                        </m:r>
                        <m:r>
                          <a:rPr lang="en-US" sz="2400" b="0" i="1" baseline="-25000" dirty="0" smtClean="0">
                            <a:latin typeface="Cambria Math"/>
                          </a:rPr>
                          <m:t>𝐶</m:t>
                        </m:r>
                      </m:num>
                      <m:den>
                        <m:r>
                          <a:rPr lang="en-US" sz="2400" b="0" i="1" baseline="30000" dirty="0" smtClean="0">
                            <a:latin typeface="Cambria Math"/>
                          </a:rPr>
                          <m:t>  </m:t>
                        </m:r>
                        <m:r>
                          <a:rPr lang="en-US" sz="2400" i="1" dirty="0">
                            <a:latin typeface="Cambria Math"/>
                          </a:rPr>
                          <m:t>2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 </m:t>
                        </m:r>
                        <m:r>
                          <a:rPr lang="el-GR" sz="2400" i="1" dirty="0">
                            <a:latin typeface="Cambria Math"/>
                          </a:rPr>
                          <m:t>𝜋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sz="2400" i="1" dirty="0">
                            <a:latin typeface="Cambria Math"/>
                          </a:rPr>
                          <m:t>𝑓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sz="2400" i="1" dirty="0">
                            <a:latin typeface="Cambria Math"/>
                          </a:rPr>
                          <m:t>𝑉</m:t>
                        </m:r>
                        <m:r>
                          <a:rPr lang="en-US" sz="2400" i="1" baseline="30000" dirty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:r>
                  <a:rPr lang="en-US" sz="2000" dirty="0" smtClean="0"/>
                  <a:t> </a:t>
                </a:r>
                <a:r>
                  <a:rPr lang="en-US" sz="2000" dirty="0"/>
                  <a:t>ii</a:t>
                </a:r>
                <a:r>
                  <a:rPr lang="el-GR" sz="2000" dirty="0" smtClean="0"/>
                  <a:t>) Τριφασικό δίκτυο</a:t>
                </a:r>
              </a:p>
              <a:p>
                <a:pPr marL="0" indent="0">
                  <a:buNone/>
                </a:pPr>
                <a:r>
                  <a:rPr lang="el-GR" sz="2000" dirty="0" smtClean="0"/>
                  <a:t>α)</a:t>
                </a:r>
                <a:r>
                  <a:rPr lang="en-US" sz="2000" dirty="0" smtClean="0"/>
                  <a:t> </a:t>
                </a:r>
                <a:r>
                  <a:rPr lang="el-GR" sz="2000" dirty="0" smtClean="0"/>
                  <a:t>Συνδεσμολογία αστέρα</a:t>
                </a:r>
                <a:r>
                  <a:rPr lang="el-GR" sz="2400" dirty="0" smtClean="0"/>
                  <a:t> (Υ)</a:t>
                </a: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0" dirty="0" smtClean="0">
                        <a:latin typeface="Cambria Math"/>
                      </a:rPr>
                      <m:t> </m:t>
                    </m:r>
                    <m:r>
                      <a:rPr lang="el-GR" sz="2400" b="0" i="0" dirty="0" smtClean="0">
                        <a:latin typeface="Cambria Math"/>
                      </a:rPr>
                      <m:t>       </m:t>
                    </m:r>
                    <m:r>
                      <m:rPr>
                        <m:sty m:val="p"/>
                      </m:rPr>
                      <a:rPr lang="en-US" sz="2400" b="0" i="0" dirty="0" smtClean="0">
                        <a:latin typeface="Cambria Math"/>
                      </a:rPr>
                      <m:t>V</m:t>
                    </m:r>
                    <m:r>
                      <m:rPr>
                        <m:sty m:val="p"/>
                      </m:rPr>
                      <a:rPr lang="el-GR" sz="2400" b="0" i="0" dirty="0" smtClean="0">
                        <a:latin typeface="Cambria Math"/>
                      </a:rPr>
                      <m:t>π</m:t>
                    </m:r>
                    <m:r>
                      <a:rPr lang="el-GR" sz="2400" b="0" i="0" dirty="0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l-GR" sz="2400" b="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l-GR" sz="24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  <m:r>
                      <a:rPr lang="el-GR" sz="2400" b="0" i="1" dirty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dirty="0" smtClean="0">
                        <a:latin typeface="Cambria Math"/>
                      </a:rPr>
                      <m:t>V</m:t>
                    </m:r>
                    <m:r>
                      <m:rPr>
                        <m:sty m:val="p"/>
                      </m:rPr>
                      <a:rPr lang="el-GR" sz="2400" b="0" i="0" dirty="0" smtClean="0">
                        <a:latin typeface="Cambria Math"/>
                      </a:rPr>
                      <m:t>φ</m:t>
                    </m:r>
                  </m:oMath>
                </a14:m>
                <a:endParaRPr lang="el-GR" sz="2400" b="0" i="0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/>
                        </a:rPr>
                        <m:t>𝐶</m:t>
                      </m:r>
                      <m:r>
                        <m:rPr>
                          <m:sty m:val="p"/>
                        </m:rPr>
                        <a:rPr lang="en-US" sz="2400" b="0" i="0" baseline="-25000" dirty="0" smtClean="0">
                          <a:latin typeface="Cambria Math"/>
                        </a:rPr>
                        <m:t>Y</m:t>
                      </m:r>
                      <m:r>
                        <a:rPr lang="en-US" sz="2400" i="1" dirty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dirty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400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r>
                            <a:rPr lang="en-US" sz="2400" i="1" baseline="30000" dirty="0">
                              <a:latin typeface="Cambria Math"/>
                            </a:rPr>
                            <m:t>  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2 </m:t>
                          </m:r>
                          <m:r>
                            <a:rPr lang="el-GR" sz="2400" i="1" dirty="0">
                              <a:latin typeface="Cambria Math"/>
                            </a:rPr>
                            <m:t>𝜋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 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𝑓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 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𝑉</m:t>
                          </m:r>
                          <m:r>
                            <m:rPr>
                              <m:sty m:val="p"/>
                            </m:rPr>
                            <a:rPr lang="el-GR" sz="2400" b="0" i="0" baseline="-25000" dirty="0" smtClean="0">
                              <a:latin typeface="Cambria Math"/>
                            </a:rPr>
                            <m:t>φ</m:t>
                          </m:r>
                          <m:r>
                            <a:rPr lang="en-US" sz="2400" i="1" baseline="30000" dirty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l-GR" sz="2400" b="0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dirty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400" b="0" i="1" dirty="0" smtClean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r>
                            <a:rPr lang="en-US" sz="2400" i="1" baseline="30000" dirty="0">
                              <a:latin typeface="Cambria Math"/>
                            </a:rPr>
                            <m:t>  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2 </m:t>
                          </m:r>
                          <m:r>
                            <a:rPr lang="el-GR" sz="2400" i="1" dirty="0">
                              <a:latin typeface="Cambria Math"/>
                            </a:rPr>
                            <m:t>𝜋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 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𝑓</m:t>
                          </m:r>
                          <m:r>
                            <a:rPr lang="el-GR" sz="2400" b="0" i="0" dirty="0" smtClean="0">
                              <a:latin typeface="Cambria Math"/>
                            </a:rPr>
                            <m:t>(</m:t>
                          </m:r>
                          <m:f>
                            <m:fPr>
                              <m:ctrlPr>
                                <a:rPr lang="el-GR" sz="2400" b="0" i="1" dirty="0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 dirty="0">
                                  <a:latin typeface="Cambria Math"/>
                                </a:rPr>
                                <m:t>𝑉</m:t>
                              </m:r>
                              <m:r>
                                <m:rPr>
                                  <m:sty m:val="p"/>
                                </m:rPr>
                                <a:rPr lang="el-GR" sz="2400" b="0" i="0" baseline="-25000" dirty="0" smtClean="0">
                                  <a:latin typeface="Cambria Math"/>
                                </a:rPr>
                                <m:t>π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l-GR" sz="2400" b="0" i="1" dirty="0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l-GR" sz="2400" b="0" i="1" dirty="0" smtClean="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</m:rad>
                            </m:den>
                          </m:f>
                          <m:r>
                            <a:rPr lang="el-GR" sz="2400" b="0" i="0" dirty="0" smtClean="0">
                              <a:latin typeface="Cambria Math"/>
                            </a:rPr>
                            <m:t>)</m:t>
                          </m:r>
                          <m:r>
                            <a:rPr lang="en-US" sz="2400" i="1" baseline="30000" dirty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l-GR" sz="2400" i="1" dirty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dirty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sz="2400" b="0" i="1" dirty="0" smtClean="0">
                              <a:latin typeface="Cambria Math"/>
                            </a:rPr>
                            <m:t>3</m:t>
                          </m:r>
                          <m:sSub>
                            <m:sSubPr>
                              <m:ctrlPr>
                                <a:rPr lang="en-US" sz="2400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400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r>
                            <a:rPr lang="en-US" sz="2400" i="1" baseline="30000" dirty="0">
                              <a:latin typeface="Cambria Math"/>
                            </a:rPr>
                            <m:t>  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2 </m:t>
                          </m:r>
                          <m:r>
                            <a:rPr lang="el-GR" sz="2400" i="1" dirty="0">
                              <a:latin typeface="Cambria Math"/>
                            </a:rPr>
                            <m:t>𝜋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 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𝑓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 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𝑉</m:t>
                          </m:r>
                          <m:r>
                            <m:rPr>
                              <m:sty m:val="p"/>
                            </m:rPr>
                            <a:rPr lang="el-GR" sz="2400" b="0" i="0" baseline="-25000" dirty="0" smtClean="0">
                              <a:latin typeface="Cambria Math"/>
                            </a:rPr>
                            <m:t>π</m:t>
                          </m:r>
                          <m:r>
                            <a:rPr lang="en-US" sz="2400" i="1" baseline="30000" dirty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l-GR" sz="2400" dirty="0" smtClean="0"/>
              </a:p>
              <a:p>
                <a:pPr marL="0" indent="0">
                  <a:buNone/>
                </a:pPr>
                <a:r>
                  <a:rPr lang="el-GR" sz="2000" dirty="0" smtClean="0"/>
                  <a:t>β</a:t>
                </a:r>
                <a:r>
                  <a:rPr lang="en-US" sz="2000" dirty="0" smtClean="0"/>
                  <a:t>)</a:t>
                </a:r>
                <a:r>
                  <a:rPr lang="el-GR" sz="2000" dirty="0" smtClean="0"/>
                  <a:t> Συνδεσμολογία τριγώνου (Δ)</a:t>
                </a:r>
                <a:r>
                  <a:rPr lang="el-GR" sz="2400" dirty="0" smtClean="0"/>
                  <a:t>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dirty="0">
                        <a:latin typeface="Cambria Math"/>
                      </a:rPr>
                      <m:t>V</m:t>
                    </m:r>
                    <m:r>
                      <m:rPr>
                        <m:sty m:val="p"/>
                      </m:rPr>
                      <a:rPr lang="el-GR" sz="2400" dirty="0">
                        <a:latin typeface="Cambria Math"/>
                      </a:rPr>
                      <m:t>π</m:t>
                    </m:r>
                    <m:r>
                      <a:rPr lang="el-GR" sz="2400" b="0" i="0" dirty="0" smtClean="0">
                        <a:latin typeface="Cambria Math"/>
                      </a:rPr>
                      <m:t> </m:t>
                    </m:r>
                    <m:r>
                      <a:rPr lang="el-GR" sz="2400" dirty="0">
                        <a:latin typeface="Cambria Math"/>
                      </a:rPr>
                      <m:t>=</m:t>
                    </m:r>
                    <m:r>
                      <a:rPr lang="el-GR" sz="2400" i="1" dirty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dirty="0">
                        <a:latin typeface="Cambria Math"/>
                      </a:rPr>
                      <m:t>V</m:t>
                    </m:r>
                    <m:r>
                      <m:rPr>
                        <m:sty m:val="p"/>
                      </m:rPr>
                      <a:rPr lang="el-GR" sz="2400" dirty="0">
                        <a:latin typeface="Cambria Math"/>
                      </a:rPr>
                      <m:t>φ</m:t>
                    </m:r>
                  </m:oMath>
                </a14:m>
                <a:endParaRPr lang="el-GR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dirty="0">
                          <a:latin typeface="Cambria Math"/>
                        </a:rPr>
                        <m:t>𝐶</m:t>
                      </m:r>
                      <m:r>
                        <m:rPr>
                          <m:sty m:val="p"/>
                        </m:rPr>
                        <a:rPr lang="el-GR" sz="2400" b="0" i="0" baseline="-25000" dirty="0" smtClean="0">
                          <a:latin typeface="Cambria Math"/>
                        </a:rPr>
                        <m:t>Δ</m:t>
                      </m:r>
                      <m:r>
                        <a:rPr lang="en-US" sz="2400" i="1" dirty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dirty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400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r>
                            <a:rPr lang="en-US" sz="2400" i="1" baseline="30000" dirty="0">
                              <a:latin typeface="Cambria Math"/>
                            </a:rPr>
                            <m:t>  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2 </m:t>
                          </m:r>
                          <m:r>
                            <a:rPr lang="el-GR" sz="2400" i="1" dirty="0">
                              <a:latin typeface="Cambria Math"/>
                            </a:rPr>
                            <m:t>𝜋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 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𝑓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 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𝑉</m:t>
                          </m:r>
                          <m:r>
                            <m:rPr>
                              <m:sty m:val="p"/>
                            </m:rPr>
                            <a:rPr lang="el-GR" sz="2400" baseline="-25000" dirty="0">
                              <a:latin typeface="Cambria Math"/>
                            </a:rPr>
                            <m:t>φ</m:t>
                          </m:r>
                          <m:r>
                            <a:rPr lang="en-US" sz="2400" i="1" baseline="30000" dirty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l-GR" sz="2400" i="1" dirty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dirty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400" i="1" dirty="0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r>
                            <a:rPr lang="en-US" sz="2400" i="1" baseline="30000" dirty="0">
                              <a:latin typeface="Cambria Math"/>
                            </a:rPr>
                            <m:t>  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2 </m:t>
                          </m:r>
                          <m:r>
                            <a:rPr lang="el-GR" sz="2400" i="1" dirty="0">
                              <a:latin typeface="Cambria Math"/>
                            </a:rPr>
                            <m:t>𝜋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 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𝑓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 </m:t>
                          </m:r>
                          <m:r>
                            <a:rPr lang="en-US" sz="2400" i="1" dirty="0">
                              <a:latin typeface="Cambria Math"/>
                            </a:rPr>
                            <m:t>𝑉</m:t>
                          </m:r>
                          <m:r>
                            <m:rPr>
                              <m:sty m:val="p"/>
                            </m:rPr>
                            <a:rPr lang="el-GR" sz="2400" baseline="-25000" dirty="0">
                              <a:latin typeface="Cambria Math"/>
                            </a:rPr>
                            <m:t>π</m:t>
                          </m:r>
                          <m:r>
                            <a:rPr lang="en-US" sz="2400" i="1" baseline="30000" dirty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l-GR" sz="2400" dirty="0"/>
              </a:p>
            </p:txBody>
          </p:sp>
        </mc:Choice>
        <mc:Fallback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556793"/>
                <a:ext cx="8435280" cy="5301208"/>
              </a:xfrm>
              <a:blipFill rotWithShape="1">
                <a:blip r:embed="rId3"/>
                <a:stretch>
                  <a:fillRect l="-72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mtClean="0"/>
              <a:pPr/>
              <a:t>12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860032" y="5877272"/>
                <a:ext cx="2032608" cy="11787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>
                          <a:latin typeface="Cambria Math"/>
                        </a:rPr>
                        <m:t>𝐶</m:t>
                      </m:r>
                      <m:r>
                        <m:rPr>
                          <m:sty m:val="p"/>
                        </m:rPr>
                        <a:rPr lang="el-GR" sz="2800" baseline="-25000" dirty="0">
                          <a:latin typeface="Cambria Math"/>
                        </a:rPr>
                        <m:t>Δ</m:t>
                      </m:r>
                      <m:r>
                        <a:rPr lang="en-US" sz="2800" i="1" dirty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800" i="1" dirty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sz="2800" i="1" dirty="0">
                              <a:latin typeface="Cambria Math"/>
                            </a:rPr>
                            <m:t>  1  </m:t>
                          </m:r>
                        </m:num>
                        <m:den>
                          <m:r>
                            <a:rPr lang="el-GR" sz="2800" i="1" dirty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2800" i="1" dirty="0">
                          <a:latin typeface="Cambria Math"/>
                        </a:rPr>
                        <m:t>𝐶</m:t>
                      </m:r>
                      <m:r>
                        <m:rPr>
                          <m:sty m:val="p"/>
                        </m:rPr>
                        <a:rPr lang="en-US" sz="2800" baseline="-25000" dirty="0">
                          <a:latin typeface="Cambria Math"/>
                        </a:rPr>
                        <m:t>Y</m:t>
                      </m:r>
                    </m:oMath>
                  </m:oMathPara>
                </a14:m>
                <a:endParaRPr lang="el-GR" sz="2800" dirty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5877272"/>
                <a:ext cx="2032608" cy="117878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0971" y="2924944"/>
            <a:ext cx="2295525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8370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Τρόποι  σύνδεσης  πυκνωτών</a:t>
            </a:r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F1310-8E8F-4D80-A3CF-8651BDA8FAA6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556792"/>
            <a:ext cx="3874440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986781"/>
            <a:ext cx="3960440" cy="253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Θέση περιεχομένου 2"/>
          <p:cNvSpPr txBox="1">
            <a:spLocks/>
          </p:cNvSpPr>
          <p:nvPr/>
        </p:nvSpPr>
        <p:spPr>
          <a:xfrm>
            <a:off x="107504" y="1484784"/>
            <a:ext cx="5400600" cy="525658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0558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130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29702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427413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el-GR" kern="0" dirty="0" smtClean="0"/>
              <a:t>Σύνδεση σε σειρά: </a:t>
            </a:r>
            <a:r>
              <a:rPr lang="el-GR" sz="2400" kern="0" dirty="0" smtClean="0"/>
              <a:t>Γίνεται σε γραμμές μεταφοράς  κυρίως  για  την σταθεροποίηση  της  τάσης και για την ευστάθεια του δικτύου. Το ρεύμα του πυκνωτή είναι το ισχυρό ρεύμα του φορτίου.</a:t>
            </a:r>
          </a:p>
          <a:p>
            <a:pPr algn="just"/>
            <a:endParaRPr lang="el-GR" sz="2400" kern="0" dirty="0" smtClean="0"/>
          </a:p>
          <a:p>
            <a:pPr algn="just"/>
            <a:r>
              <a:rPr lang="el-GR" kern="0" dirty="0" smtClean="0"/>
              <a:t>Σύνδεση παράλληλα: </a:t>
            </a:r>
            <a:r>
              <a:rPr lang="el-GR" sz="2400" kern="0" dirty="0" smtClean="0"/>
              <a:t>Γίνεται σε εγκαταστάσεις για την βελτίωση του συντελεστή ισχύος, είναι ο καταλληλότερος τρόπος σύνδεσης και μειώνει το επαγωγικό ρεύμα της πηγής και της απώλειες δικτύου. </a:t>
            </a:r>
            <a:endParaRPr lang="el-GR" sz="2400" kern="0" dirty="0"/>
          </a:p>
        </p:txBody>
      </p:sp>
    </p:spTree>
    <p:extLst>
      <p:ext uri="{BB962C8B-B14F-4D97-AF65-F5344CB8AC3E}">
        <p14:creationId xmlns:p14="http://schemas.microsoft.com/office/powerpoint/2010/main" val="138491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ΕΙΔΗ  ΑΕΡΓΗΣ  ΑΝΤΙΣΤΑΘΜΙΣΗΣ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79512" y="1484784"/>
            <a:ext cx="8352928" cy="5040560"/>
          </a:xfrm>
        </p:spPr>
        <p:txBody>
          <a:bodyPr/>
          <a:lstStyle/>
          <a:p>
            <a:pPr algn="just"/>
            <a:r>
              <a:rPr lang="el-GR" dirty="0" smtClean="0"/>
              <a:t>Τοπική ή Ατομική: </a:t>
            </a:r>
            <a:r>
              <a:rPr lang="el-GR" sz="2400" dirty="0" smtClean="0"/>
              <a:t>Γίνεται με σύνδεση πυκνωτών παράλληλα σε κάθε φορτίο ξεχωριστά, όπως λαμπτήρες, απομακρυσμένους κινητήρες και μετασχηματιστές.</a:t>
            </a:r>
          </a:p>
          <a:p>
            <a:pPr algn="just"/>
            <a:endParaRPr lang="el-GR" sz="2400" dirty="0" smtClean="0"/>
          </a:p>
          <a:p>
            <a:pPr algn="just"/>
            <a:r>
              <a:rPr lang="el-GR" dirty="0" smtClean="0"/>
              <a:t>Ομαδική: </a:t>
            </a:r>
            <a:r>
              <a:rPr lang="el-GR" sz="2400" dirty="0" smtClean="0"/>
              <a:t>Γίνεται σε ομάδα φορτίων (όπως κινητήρων, λαμπτήρων), που λειτουργούν με σταθερή συνολική ισχύ, στον </a:t>
            </a:r>
            <a:r>
              <a:rPr lang="el-GR" sz="2400" dirty="0" err="1" smtClean="0"/>
              <a:t>υποπίνακα</a:t>
            </a:r>
            <a:r>
              <a:rPr lang="el-GR" sz="2400" dirty="0" smtClean="0"/>
              <a:t> της εγκατάστασης.</a:t>
            </a:r>
          </a:p>
          <a:p>
            <a:pPr algn="just"/>
            <a:endParaRPr lang="el-GR" sz="2400" dirty="0" smtClean="0"/>
          </a:p>
          <a:p>
            <a:pPr algn="just"/>
            <a:r>
              <a:rPr lang="el-GR" dirty="0" smtClean="0"/>
              <a:t>Κεντρική: </a:t>
            </a:r>
            <a:r>
              <a:rPr lang="el-GR" sz="2400" dirty="0" smtClean="0"/>
              <a:t>Γίνεται σε εγκαταστάσεις εργοστασίων, στον κεντρικό πίνακα, με σύνδεση πυκνωτών τοποθετημένων μέσα σε ερμάριο, με βήματα ανάλογα με την εκάστοτε απαιτούμενη ισχύ αντιστάθμισης. </a:t>
            </a:r>
            <a:endParaRPr lang="el-GR" sz="24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997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9552" y="44624"/>
            <a:ext cx="7543800" cy="79208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Πλεονεκτήματα – Μειονεκτήματα</a:t>
            </a:r>
            <a:endParaRPr lang="el-GR" dirty="0"/>
          </a:p>
        </p:txBody>
      </p:sp>
      <p:sp useBgFill="1"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882551"/>
            <a:ext cx="8928992" cy="5786809"/>
          </a:xfrm>
        </p:spPr>
        <p:txBody>
          <a:bodyPr/>
          <a:lstStyle/>
          <a:p>
            <a:r>
              <a:rPr lang="el-GR" dirty="0" smtClean="0"/>
              <a:t>Τοπική ή Ατομική: δίπλα σε κάθε φορτίο</a:t>
            </a:r>
          </a:p>
          <a:p>
            <a:pPr marL="0" indent="0">
              <a:buNone/>
            </a:pPr>
            <a:r>
              <a:rPr lang="el-GR" sz="2000" dirty="0" smtClean="0"/>
              <a:t>Μεγαλύτερη ακρίβεια στη ρύθμιση του συντελεστή ισχύος.</a:t>
            </a:r>
          </a:p>
          <a:p>
            <a:pPr marL="0" indent="0">
              <a:buNone/>
            </a:pPr>
            <a:r>
              <a:rPr lang="el-GR" sz="2000" dirty="0" smtClean="0"/>
              <a:t>Ελαφρύνει το εσωτερικό δίκτυο της εγκατάστασης από απώλειες.</a:t>
            </a:r>
          </a:p>
          <a:p>
            <a:pPr marL="0" indent="0">
              <a:buNone/>
            </a:pPr>
            <a:r>
              <a:rPr lang="el-GR" sz="2000" dirty="0" smtClean="0"/>
              <a:t>Μεγαλύτερο κόστος εγκατάστασης (μεγαλύτερος αριθμός πυκνωτών).</a:t>
            </a:r>
          </a:p>
          <a:p>
            <a:pPr marL="0" indent="0">
              <a:buNone/>
            </a:pPr>
            <a:r>
              <a:rPr lang="el-GR" sz="2000" dirty="0" smtClean="0"/>
              <a:t>Έχει διασκορπισμένους πυκνωτές σε πολλά σημεία της εγκατάστασης.</a:t>
            </a:r>
          </a:p>
          <a:p>
            <a:pPr marL="0" indent="0">
              <a:buNone/>
            </a:pPr>
            <a:r>
              <a:rPr lang="el-GR" sz="2000" dirty="0" smtClean="0"/>
              <a:t>Πιο δύσκολη επιτήρηση, έλεγχος και συντήρηση.</a:t>
            </a:r>
          </a:p>
          <a:p>
            <a:pPr marL="0" indent="0">
              <a:buNone/>
            </a:pPr>
            <a:r>
              <a:rPr lang="el-GR" sz="2000" dirty="0" smtClean="0"/>
              <a:t>Όταν δεν δουλεύει κάποιο φορτίο ο αντίστοιχος πυκνωτής είναι ανενεργός.</a:t>
            </a:r>
          </a:p>
          <a:p>
            <a:r>
              <a:rPr lang="el-GR" dirty="0" smtClean="0"/>
              <a:t>Ομαδική: σε ομάδα φορτίων που δουλεύουν μαζί</a:t>
            </a:r>
          </a:p>
          <a:p>
            <a:pPr marL="0" indent="0">
              <a:buNone/>
            </a:pPr>
            <a:r>
              <a:rPr lang="el-GR" sz="2000" dirty="0" smtClean="0"/>
              <a:t>Περιορίζει την διασπορά των εγκατεστημένων πυκνωτών στο χώρο. </a:t>
            </a:r>
          </a:p>
          <a:p>
            <a:pPr marL="0" indent="0">
              <a:buNone/>
            </a:pPr>
            <a:r>
              <a:rPr lang="el-GR" sz="2000" dirty="0" smtClean="0"/>
              <a:t>Χρειάζεται ομαδοποίηση των φορτίων.</a:t>
            </a:r>
            <a:endParaRPr lang="el-GR" sz="2000" dirty="0"/>
          </a:p>
          <a:p>
            <a:r>
              <a:rPr lang="el-GR" dirty="0" smtClean="0"/>
              <a:t>Κεντρική: στον κεντρικό πίνακα της εγκατάστασης</a:t>
            </a:r>
          </a:p>
          <a:p>
            <a:pPr marL="0" indent="0">
              <a:buNone/>
            </a:pPr>
            <a:r>
              <a:rPr lang="el-GR" sz="2000" dirty="0" smtClean="0"/>
              <a:t>Μικρότερο κόστος εγκατάστασης (μικρότερος αριθμός πυκνωτών και ισχύος).</a:t>
            </a:r>
          </a:p>
          <a:p>
            <a:pPr marL="0" indent="0">
              <a:buNone/>
            </a:pPr>
            <a:r>
              <a:rPr lang="el-GR" sz="2000" dirty="0" smtClean="0"/>
              <a:t>Τοποθετημένοι σε ερμάριο δίπλα στον πίνακα, εύκολος έλεγχος, συντήρηση.</a:t>
            </a:r>
          </a:p>
          <a:p>
            <a:pPr marL="0" indent="0">
              <a:buNone/>
            </a:pPr>
            <a:r>
              <a:rPr lang="el-GR" sz="2000" dirty="0" smtClean="0"/>
              <a:t>Επιβαρύνει το εσωτερικό δίκτυο της εγκατάστασης μέχρι το κάθε φορτίο.</a:t>
            </a:r>
            <a:endParaRPr lang="el-GR" sz="20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406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817803"/>
            <a:ext cx="4037371" cy="1835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26750"/>
            <a:ext cx="4248472" cy="2498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/>
          <p:cNvSpPr/>
          <p:nvPr/>
        </p:nvSpPr>
        <p:spPr>
          <a:xfrm>
            <a:off x="341784" y="116632"/>
            <a:ext cx="69665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ΕΞΕΤΑΣΤΙΚΗ   ΠΕΡΙΟΔΟΣ:           </a:t>
            </a:r>
            <a:r>
              <a:rPr lang="el-GR" b="1" dirty="0"/>
              <a:t>ΙΟΥΝΙΟΥ – ΙΟΥΛΙΟΥ   20</a:t>
            </a:r>
            <a:r>
              <a:rPr lang="en-US" b="1" dirty="0"/>
              <a:t>15</a:t>
            </a:r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496" y="476672"/>
            <a:ext cx="4860032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ΘΕΜΑ  4</a:t>
            </a:r>
            <a:r>
              <a:rPr kumimoji="0" lang="el-GR" altLang="el-GR" b="1" i="0" u="sng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Ο</a:t>
            </a:r>
            <a:r>
              <a:rPr kumimoji="0" lang="el-GR" altLang="el-GR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:</a:t>
            </a:r>
            <a:r>
              <a:rPr kumimoji="0" lang="el-GR" altLang="el-G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 Μονάδες  2.50 ).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Στο  κύκλωμα  που  δίνεται,  ο  διακόπτης  </a:t>
            </a:r>
            <a:r>
              <a:rPr lang="en-US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είναι  κλειστός  για  μεγάλο  χρονικό  διάστημα.  Ξαφνικά   τη  χρονική  στιγμή  </a:t>
            </a:r>
            <a:r>
              <a:rPr lang="en-US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t 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= 0  πέφτει  ένα  χάλκινο σύρμα  στο  κύκλωμα  και  το  βραχυκυκλώνει  στα σημεία  που  φαίνεται.   Να  προσδιοριστούν:</a:t>
            </a:r>
            <a:endParaRPr lang="el-GR" altLang="el-GR" dirty="0">
              <a:latin typeface="Arial" pitchFamily="34" charset="0"/>
              <a:cs typeface="Arial" pitchFamily="34" charset="0"/>
            </a:endParaRPr>
          </a:p>
          <a:p>
            <a:pPr lvl="0" algn="just" eaLnBrk="0" hangingPunct="0"/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α) Η  σταθερά χρόνου φόρτισης και </a:t>
            </a:r>
            <a:r>
              <a:rPr lang="el-GR" altLang="el-GR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εκφόρτισης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 του  πυκνωτή.  β)  η  τάση  συναρτήσει  του  χρόνου  </a:t>
            </a:r>
            <a:r>
              <a:rPr lang="en-US" altLang="el-GR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Uc</a:t>
            </a:r>
            <a:r>
              <a:rPr lang="en-US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t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)  στα  άκρα  του  πυκνωτή  για  </a:t>
            </a:r>
            <a:r>
              <a:rPr lang="en-US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t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&gt;0   μετά  το  βραχυκύκλωμα  και  γ)  Ποιο  είναι  το   φορτίο  του  πυκνωτή  τη  χρονική  στιγμή  </a:t>
            </a:r>
            <a:r>
              <a:rPr lang="en-US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t</a:t>
            </a:r>
            <a:r>
              <a:rPr lang="el-GR" altLang="el-GR" dirty="0">
                <a:latin typeface="Arial" pitchFamily="34" charset="0"/>
                <a:ea typeface="Times New Roman" pitchFamily="18" charset="0"/>
                <a:cs typeface="Arial" pitchFamily="34" charset="0"/>
              </a:rPr>
              <a:t>=0  του  βραχυκυκλώματος </a:t>
            </a:r>
            <a:r>
              <a:rPr lang="el-GR" altLang="el-GR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7" name="Ορθογώνιο 6"/>
          <p:cNvSpPr/>
          <p:nvPr/>
        </p:nvSpPr>
        <p:spPr>
          <a:xfrm>
            <a:off x="107504" y="4471952"/>
            <a:ext cx="38164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/>
              <a:t>α) Η  ισοδύναμη  αντίσταση  που  βλέπει  ο  πυκνωτής  στα  άκρα  του  κατά  την  φόρτιση </a:t>
            </a:r>
            <a:r>
              <a:rPr lang="el-GR" dirty="0" smtClean="0"/>
              <a:t>όταν ο διακόπτης  </a:t>
            </a:r>
            <a:r>
              <a:rPr lang="en-US" dirty="0"/>
              <a:t>S</a:t>
            </a:r>
            <a:r>
              <a:rPr lang="el-GR" dirty="0"/>
              <a:t>  είναι  κλειστός  και  πριν </a:t>
            </a:r>
            <a:r>
              <a:rPr lang="el-GR" dirty="0" smtClean="0"/>
              <a:t>το  </a:t>
            </a:r>
            <a:r>
              <a:rPr lang="el-GR" dirty="0"/>
              <a:t>βραχυκύκλωμα  θα  είναι :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 rot="10800000" flipV="1">
            <a:off x="3995936" y="4625840"/>
            <a:ext cx="504548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l-G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Req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 [[(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R1 // R2) + R3] 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// R4] +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R5 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+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R6  =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= [ [(60 // 120) + 40] // 80] + 20 + 30 =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hangingPunct="0"/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= [ [ 40 + 40 ] // 80 ] + 50 = 40 + 50  </a:t>
            </a:r>
          </a:p>
          <a:p>
            <a:pPr lvl="0" algn="just" eaLnBrk="0" hangingPunct="0"/>
            <a:r>
              <a:rPr lang="en-US" altLang="el-G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el-GR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</a:t>
            </a:r>
            <a:r>
              <a:rPr lang="el-GR" sz="2000" dirty="0" smtClean="0"/>
              <a:t> </a:t>
            </a:r>
            <a:r>
              <a:rPr lang="el-GR" sz="2000" dirty="0" smtClean="0">
                <a:latin typeface="Calibri"/>
              </a:rPr>
              <a:t>→</a:t>
            </a:r>
            <a:r>
              <a:rPr lang="en-US" sz="2000" dirty="0" smtClean="0">
                <a:latin typeface="Calibri"/>
              </a:rPr>
              <a:t>     </a:t>
            </a:r>
            <a:r>
              <a:rPr lang="en-US" sz="2000" dirty="0" err="1" smtClean="0"/>
              <a:t>Req</a:t>
            </a:r>
            <a:r>
              <a:rPr lang="en-GB" sz="2000" dirty="0" smtClean="0"/>
              <a:t> </a:t>
            </a:r>
            <a:r>
              <a:rPr lang="en-GB" sz="2000" dirty="0"/>
              <a:t>=  90 </a:t>
            </a:r>
            <a:r>
              <a:rPr lang="en-US" sz="2000" dirty="0"/>
              <a:t>k</a:t>
            </a:r>
            <a:r>
              <a:rPr lang="el-GR" sz="2000" dirty="0"/>
              <a:t>Ω</a:t>
            </a:r>
            <a:endParaRPr kumimoji="0" lang="en-US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Ορθογώνιο 12"/>
          <p:cNvSpPr/>
          <p:nvPr/>
        </p:nvSpPr>
        <p:spPr>
          <a:xfrm>
            <a:off x="251520" y="5962054"/>
            <a:ext cx="8496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/>
              <a:t>Η σταθερά χρόνου φόρτισης του πυκνωτή θα είναι </a:t>
            </a:r>
            <a:r>
              <a:rPr lang="el-GR" sz="2000" dirty="0" smtClean="0"/>
              <a:t>:</a:t>
            </a:r>
            <a:endParaRPr lang="en-US" sz="2000" dirty="0" smtClean="0"/>
          </a:p>
          <a:p>
            <a:r>
              <a:rPr lang="en-US" sz="2000" dirty="0" smtClean="0"/>
              <a:t>                 </a:t>
            </a:r>
            <a:r>
              <a:rPr lang="el-GR" sz="2000" dirty="0" smtClean="0"/>
              <a:t>τ</a:t>
            </a:r>
            <a:r>
              <a:rPr lang="en-GB" sz="2000" dirty="0" smtClean="0"/>
              <a:t> </a:t>
            </a:r>
            <a:r>
              <a:rPr lang="en-GB" sz="2000" dirty="0"/>
              <a:t>= </a:t>
            </a:r>
            <a:r>
              <a:rPr lang="en-US" sz="2000" dirty="0" err="1"/>
              <a:t>Req</a:t>
            </a:r>
            <a:r>
              <a:rPr lang="en-US" sz="2000" dirty="0"/>
              <a:t> x C</a:t>
            </a:r>
            <a:r>
              <a:rPr lang="en-GB" sz="2000" dirty="0"/>
              <a:t> = 90 </a:t>
            </a:r>
            <a:r>
              <a:rPr lang="en-US" sz="2000" dirty="0"/>
              <a:t>x</a:t>
            </a:r>
            <a:r>
              <a:rPr lang="en-GB" sz="2000" dirty="0"/>
              <a:t> 10</a:t>
            </a:r>
            <a:r>
              <a:rPr lang="en-GB" sz="2000" baseline="30000" dirty="0"/>
              <a:t> 3</a:t>
            </a:r>
            <a:r>
              <a:rPr lang="el-GR" sz="2000" dirty="0"/>
              <a:t>Ω </a:t>
            </a:r>
            <a:r>
              <a:rPr lang="en-US" sz="2000" dirty="0"/>
              <a:t>x</a:t>
            </a:r>
            <a:r>
              <a:rPr lang="en-GB" sz="2000" dirty="0"/>
              <a:t> 30 </a:t>
            </a:r>
            <a:r>
              <a:rPr lang="en-US" sz="2000" dirty="0"/>
              <a:t>x</a:t>
            </a:r>
            <a:r>
              <a:rPr lang="en-GB" sz="2000" dirty="0"/>
              <a:t> </a:t>
            </a:r>
            <a:r>
              <a:rPr lang="en-GB" sz="2000" dirty="0" smtClean="0"/>
              <a:t>10</a:t>
            </a:r>
            <a:r>
              <a:rPr lang="en-GB" sz="2000" baseline="30000" dirty="0" smtClean="0"/>
              <a:t>-6  </a:t>
            </a:r>
            <a:r>
              <a:rPr lang="en-US" sz="2000" dirty="0" smtClean="0"/>
              <a:t>F     </a:t>
            </a:r>
            <a:r>
              <a:rPr lang="en-GB" sz="2000" dirty="0" smtClean="0"/>
              <a:t>     </a:t>
            </a:r>
            <a:r>
              <a:rPr lang="el-GR" sz="2000" dirty="0" smtClean="0">
                <a:latin typeface="Calibri"/>
              </a:rPr>
              <a:t>→</a:t>
            </a:r>
            <a:r>
              <a:rPr lang="en-US" sz="2000" dirty="0"/>
              <a:t> </a:t>
            </a:r>
            <a:r>
              <a:rPr lang="en-US" sz="2000" dirty="0" smtClean="0"/>
              <a:t>         </a:t>
            </a:r>
            <a:r>
              <a:rPr lang="el-GR" sz="2000" dirty="0" smtClean="0"/>
              <a:t>τ</a:t>
            </a:r>
            <a:r>
              <a:rPr lang="en-US" sz="2000" dirty="0" smtClean="0"/>
              <a:t> </a:t>
            </a:r>
            <a:r>
              <a:rPr lang="en-GB" sz="2000" dirty="0" smtClean="0"/>
              <a:t>=</a:t>
            </a:r>
            <a:r>
              <a:rPr lang="en-US" sz="2000" dirty="0" smtClean="0">
                <a:latin typeface="Calibri"/>
              </a:rPr>
              <a:t> </a:t>
            </a:r>
            <a:r>
              <a:rPr lang="en-GB" sz="2000" dirty="0" smtClean="0"/>
              <a:t>2,7</a:t>
            </a:r>
            <a:r>
              <a:rPr lang="en-US" sz="2000" dirty="0" smtClean="0"/>
              <a:t>sec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573553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build="p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07504" y="256580"/>
            <a:ext cx="43204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/>
              <a:t>Πριν  το  βραχυκύκλωμα  ο  πυκνωτής  είναι  πλήρως  φορτισμένος  και  συμπεριφέρεται  ως  ανοικτό  κύκλωμα. Έτσι  οι  αντιστάσεις  </a:t>
            </a:r>
            <a:r>
              <a:rPr lang="en-US" dirty="0"/>
              <a:t>R</a:t>
            </a:r>
            <a:r>
              <a:rPr lang="el-GR" dirty="0"/>
              <a:t>5=20</a:t>
            </a:r>
            <a:r>
              <a:rPr lang="en-US" dirty="0"/>
              <a:t>k</a:t>
            </a:r>
            <a:r>
              <a:rPr lang="el-GR" dirty="0"/>
              <a:t>Ω  και  </a:t>
            </a:r>
            <a:r>
              <a:rPr lang="en-US" dirty="0"/>
              <a:t>R</a:t>
            </a:r>
            <a:r>
              <a:rPr lang="el-GR" dirty="0"/>
              <a:t>6=30</a:t>
            </a:r>
            <a:r>
              <a:rPr lang="en-US" dirty="0"/>
              <a:t>k</a:t>
            </a:r>
            <a:r>
              <a:rPr lang="el-GR" dirty="0"/>
              <a:t>Ω  δεν  διαρρέονται  από  ρεύμα.</a:t>
            </a:r>
          </a:p>
          <a:p>
            <a:pPr algn="just"/>
            <a:r>
              <a:rPr lang="el-GR" dirty="0"/>
              <a:t>Η </a:t>
            </a:r>
            <a:r>
              <a:rPr lang="el-GR" dirty="0" smtClean="0"/>
              <a:t>τάση στα</a:t>
            </a:r>
            <a:r>
              <a:rPr lang="en-US" dirty="0" smtClean="0"/>
              <a:t> </a:t>
            </a:r>
            <a:r>
              <a:rPr lang="el-GR" dirty="0" smtClean="0"/>
              <a:t> άκρα  </a:t>
            </a:r>
            <a:r>
              <a:rPr lang="el-GR" dirty="0"/>
              <a:t>του  πλήρως  φορτισμένου </a:t>
            </a:r>
            <a:r>
              <a:rPr lang="el-GR" dirty="0" smtClean="0"/>
              <a:t>πυκνωτή  </a:t>
            </a:r>
            <a:r>
              <a:rPr lang="el-GR" dirty="0"/>
              <a:t>θα  είναι  η  τάση  επάνω  στην  αντίσταση </a:t>
            </a:r>
            <a:r>
              <a:rPr lang="en-US" dirty="0" smtClean="0"/>
              <a:t> </a:t>
            </a:r>
            <a:r>
              <a:rPr lang="el-GR" dirty="0" smtClean="0"/>
              <a:t> </a:t>
            </a:r>
            <a:r>
              <a:rPr lang="en-US" dirty="0"/>
              <a:t>R</a:t>
            </a:r>
            <a:r>
              <a:rPr lang="el-GR" dirty="0"/>
              <a:t>4 = 80 </a:t>
            </a:r>
            <a:r>
              <a:rPr lang="en-US" dirty="0"/>
              <a:t>k</a:t>
            </a:r>
            <a:r>
              <a:rPr lang="el-GR" dirty="0"/>
              <a:t>Ω.</a:t>
            </a:r>
          </a:p>
        </p:txBody>
      </p:sp>
      <p:pic>
        <p:nvPicPr>
          <p:cNvPr id="3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5062" y="404664"/>
            <a:ext cx="4528629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009413" y="1844824"/>
            <a:ext cx="595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X</a:t>
            </a:r>
            <a:endParaRPr lang="el-GR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8009413" y="188640"/>
            <a:ext cx="595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X</a:t>
            </a:r>
            <a:endParaRPr lang="el-GR" sz="4800" dirty="0"/>
          </a:p>
        </p:txBody>
      </p:sp>
      <p:sp>
        <p:nvSpPr>
          <p:cNvPr id="6" name="Ορθογώνιο 5"/>
          <p:cNvSpPr/>
          <p:nvPr/>
        </p:nvSpPr>
        <p:spPr>
          <a:xfrm>
            <a:off x="14813" y="2573516"/>
            <a:ext cx="9093691" cy="1287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/>
              <a:t>Η  ισοδύναμη  αντίσταση  που  «βλέπει»  η  πηγή  είναι : </a:t>
            </a:r>
          </a:p>
          <a:p>
            <a:pPr>
              <a:lnSpc>
                <a:spcPct val="150000"/>
              </a:lnSpc>
            </a:pPr>
            <a:r>
              <a:rPr lang="en-US" dirty="0"/>
              <a:t>R</a:t>
            </a:r>
            <a:r>
              <a:rPr lang="el-GR" dirty="0"/>
              <a:t>π = [(</a:t>
            </a:r>
            <a:r>
              <a:rPr lang="en-US" dirty="0"/>
              <a:t>R</a:t>
            </a:r>
            <a:r>
              <a:rPr lang="el-GR" dirty="0"/>
              <a:t>3 + </a:t>
            </a:r>
            <a:r>
              <a:rPr lang="en-US" dirty="0"/>
              <a:t>R</a:t>
            </a:r>
            <a:r>
              <a:rPr lang="el-GR" dirty="0"/>
              <a:t>4) // </a:t>
            </a:r>
            <a:r>
              <a:rPr lang="en-US" dirty="0"/>
              <a:t>R</a:t>
            </a:r>
            <a:r>
              <a:rPr lang="el-GR" dirty="0"/>
              <a:t>2]+</a:t>
            </a:r>
            <a:r>
              <a:rPr lang="en-US" dirty="0"/>
              <a:t>R</a:t>
            </a:r>
            <a:r>
              <a:rPr lang="el-GR" dirty="0"/>
              <a:t>1 = [(40 + 80) // 120]+60 = [120 // 120] + 60 = 60+60 = 120 </a:t>
            </a:r>
            <a:r>
              <a:rPr lang="en-US" dirty="0"/>
              <a:t>k</a:t>
            </a:r>
            <a:r>
              <a:rPr lang="el-GR" dirty="0"/>
              <a:t>Ω</a:t>
            </a:r>
          </a:p>
          <a:p>
            <a:pPr>
              <a:lnSpc>
                <a:spcPct val="150000"/>
              </a:lnSpc>
            </a:pPr>
            <a:r>
              <a:rPr lang="el-GR" dirty="0"/>
              <a:t>και το  συνολικό  ρεύμα  της  πηγής  θα  είναι :   </a:t>
            </a:r>
            <a:r>
              <a:rPr lang="el-GR" dirty="0" err="1"/>
              <a:t>Ιπ</a:t>
            </a:r>
            <a:r>
              <a:rPr lang="el-GR" dirty="0"/>
              <a:t>  = </a:t>
            </a:r>
            <a:r>
              <a:rPr lang="pl-PL" dirty="0"/>
              <a:t>V</a:t>
            </a:r>
            <a:r>
              <a:rPr lang="el-GR" dirty="0"/>
              <a:t> / </a:t>
            </a:r>
            <a:r>
              <a:rPr lang="pl-PL" dirty="0"/>
              <a:t>R</a:t>
            </a:r>
            <a:r>
              <a:rPr lang="el-GR" dirty="0"/>
              <a:t>π  =  240 </a:t>
            </a:r>
            <a:r>
              <a:rPr lang="pl-PL" dirty="0"/>
              <a:t>V</a:t>
            </a:r>
            <a:r>
              <a:rPr lang="el-GR" dirty="0"/>
              <a:t> /  120 </a:t>
            </a:r>
            <a:r>
              <a:rPr lang="pl-PL" dirty="0"/>
              <a:t>k</a:t>
            </a:r>
            <a:r>
              <a:rPr lang="el-GR" dirty="0"/>
              <a:t>Ω  = 2 </a:t>
            </a:r>
            <a:r>
              <a:rPr lang="pl-PL" dirty="0"/>
              <a:t>mA</a:t>
            </a:r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35496" y="3814202"/>
            <a:ext cx="8784976" cy="1703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/>
              <a:t>Το  ρεύμα  της  πηγής  διακλαδίζεται  επάνω  στις  αντιστάσεις  </a:t>
            </a:r>
            <a:r>
              <a:rPr lang="en-US" dirty="0"/>
              <a:t>R</a:t>
            </a:r>
            <a:r>
              <a:rPr lang="el-GR" dirty="0"/>
              <a:t>2=120 </a:t>
            </a:r>
            <a:r>
              <a:rPr lang="en-US" dirty="0"/>
              <a:t>k</a:t>
            </a:r>
            <a:r>
              <a:rPr lang="el-GR" dirty="0"/>
              <a:t>Ω  και  στον  κλάδο με  τις  αντιστάσεις  </a:t>
            </a:r>
            <a:r>
              <a:rPr lang="en-US" dirty="0"/>
              <a:t>R</a:t>
            </a:r>
            <a:r>
              <a:rPr lang="el-GR" dirty="0"/>
              <a:t>3 + </a:t>
            </a:r>
            <a:r>
              <a:rPr lang="en-US" dirty="0"/>
              <a:t>R</a:t>
            </a:r>
            <a:r>
              <a:rPr lang="el-GR" dirty="0"/>
              <a:t>4 = 40 + 80 = 120 </a:t>
            </a:r>
            <a:r>
              <a:rPr lang="en-US" dirty="0"/>
              <a:t>k</a:t>
            </a:r>
            <a:r>
              <a:rPr lang="el-GR" dirty="0"/>
              <a:t>Ω. </a:t>
            </a:r>
          </a:p>
          <a:p>
            <a:pPr>
              <a:lnSpc>
                <a:spcPct val="150000"/>
              </a:lnSpc>
            </a:pPr>
            <a:r>
              <a:rPr lang="el-GR" dirty="0"/>
              <a:t>Έτσι το ρεύμα που διαρρέει  την  αντίσταση  </a:t>
            </a:r>
            <a:r>
              <a:rPr lang="en-US" dirty="0"/>
              <a:t>R</a:t>
            </a:r>
            <a:r>
              <a:rPr lang="el-GR" dirty="0"/>
              <a:t>4  είναι   </a:t>
            </a:r>
            <a:r>
              <a:rPr lang="en-US" dirty="0"/>
              <a:t>I</a:t>
            </a:r>
            <a:r>
              <a:rPr lang="en-US" baseline="-25000" dirty="0"/>
              <a:t>R</a:t>
            </a:r>
            <a:r>
              <a:rPr lang="el-GR" baseline="-25000" dirty="0"/>
              <a:t>4</a:t>
            </a:r>
            <a:r>
              <a:rPr lang="el-GR" dirty="0"/>
              <a:t> = </a:t>
            </a:r>
            <a:r>
              <a:rPr lang="el-GR" dirty="0" err="1"/>
              <a:t>Ιπ</a:t>
            </a:r>
            <a:r>
              <a:rPr lang="el-GR" dirty="0"/>
              <a:t> / 2 = 1 </a:t>
            </a:r>
            <a:r>
              <a:rPr lang="en-US" dirty="0"/>
              <a:t>mA</a:t>
            </a:r>
            <a:r>
              <a:rPr lang="el-GR" dirty="0"/>
              <a:t> </a:t>
            </a:r>
          </a:p>
          <a:p>
            <a:pPr>
              <a:lnSpc>
                <a:spcPct val="150000"/>
              </a:lnSpc>
            </a:pPr>
            <a:r>
              <a:rPr lang="el-GR" dirty="0"/>
              <a:t>και  η  πτώση  τάσεως  στην  αντίσταση  </a:t>
            </a:r>
            <a:r>
              <a:rPr lang="en-US" dirty="0"/>
              <a:t>R</a:t>
            </a:r>
            <a:r>
              <a:rPr lang="el-GR" dirty="0"/>
              <a:t>4  είναι  </a:t>
            </a:r>
            <a:r>
              <a:rPr lang="en-US" dirty="0"/>
              <a:t>I</a:t>
            </a:r>
            <a:r>
              <a:rPr lang="en-US" baseline="-25000" dirty="0"/>
              <a:t>R</a:t>
            </a:r>
            <a:r>
              <a:rPr lang="el-GR" baseline="-25000" dirty="0"/>
              <a:t>4</a:t>
            </a:r>
            <a:r>
              <a:rPr lang="el-GR" dirty="0"/>
              <a:t> </a:t>
            </a:r>
            <a:r>
              <a:rPr lang="en-US" dirty="0"/>
              <a:t>x R</a:t>
            </a:r>
            <a:r>
              <a:rPr lang="el-GR" dirty="0"/>
              <a:t>4 = 1</a:t>
            </a:r>
            <a:r>
              <a:rPr lang="en-US" dirty="0"/>
              <a:t>mA x</a:t>
            </a:r>
            <a:r>
              <a:rPr lang="el-GR" dirty="0"/>
              <a:t> 80 </a:t>
            </a:r>
            <a:r>
              <a:rPr lang="en-US" dirty="0"/>
              <a:t>k</a:t>
            </a:r>
            <a:r>
              <a:rPr lang="el-GR" dirty="0"/>
              <a:t>Ω = 80 </a:t>
            </a:r>
            <a:r>
              <a:rPr lang="en-US" dirty="0"/>
              <a:t>V</a:t>
            </a:r>
            <a:r>
              <a:rPr lang="el-GR" dirty="0"/>
              <a:t>.</a:t>
            </a:r>
          </a:p>
        </p:txBody>
      </p:sp>
      <p:sp>
        <p:nvSpPr>
          <p:cNvPr id="8" name="Ορθογώνιο 7"/>
          <p:cNvSpPr/>
          <p:nvPr/>
        </p:nvSpPr>
        <p:spPr>
          <a:xfrm>
            <a:off x="107504" y="5559374"/>
            <a:ext cx="8784976" cy="965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sz="2000" dirty="0"/>
              <a:t>Έτσι η αντίστοιχη εξίσωση της τάσης στα άκρα του  πυκνωτή  θα είναι </a:t>
            </a:r>
            <a:r>
              <a:rPr lang="el-GR" sz="2000" dirty="0" smtClean="0"/>
              <a:t>: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V</a:t>
            </a:r>
            <a:r>
              <a:rPr lang="de-DE" sz="2000" dirty="0" smtClean="0"/>
              <a:t>c </a:t>
            </a:r>
            <a:r>
              <a:rPr lang="de-DE" sz="2000" dirty="0"/>
              <a:t>( t ) =  </a:t>
            </a:r>
            <a:r>
              <a:rPr lang="de-DE" sz="2000" dirty="0" err="1"/>
              <a:t>Vc</a:t>
            </a:r>
            <a:r>
              <a:rPr lang="de-DE" sz="2000" dirty="0"/>
              <a:t> ( </a:t>
            </a:r>
            <a:r>
              <a:rPr lang="en-US" sz="2000" dirty="0"/>
              <a:t>t</a:t>
            </a:r>
            <a:r>
              <a:rPr lang="el-GR" sz="2000" dirty="0"/>
              <a:t> = </a:t>
            </a:r>
            <a:r>
              <a:rPr lang="el-GR" sz="2000" dirty="0" smtClean="0"/>
              <a:t>∞</a:t>
            </a:r>
            <a:r>
              <a:rPr lang="de-DE" sz="2000" dirty="0" smtClean="0"/>
              <a:t> </a:t>
            </a:r>
            <a:r>
              <a:rPr lang="de-DE" sz="2000" dirty="0"/>
              <a:t>) </a:t>
            </a:r>
            <a:r>
              <a:rPr lang="de-DE" sz="2000" dirty="0" smtClean="0"/>
              <a:t>(  1  –   </a:t>
            </a:r>
            <a:r>
              <a:rPr lang="de-DE" sz="2000" dirty="0"/>
              <a:t>e</a:t>
            </a:r>
            <a:r>
              <a:rPr lang="de-DE" sz="2000" baseline="30000" dirty="0"/>
              <a:t> – t / </a:t>
            </a:r>
            <a:r>
              <a:rPr lang="el-GR" sz="2000" baseline="30000" dirty="0" smtClean="0"/>
              <a:t>τ</a:t>
            </a:r>
            <a:r>
              <a:rPr lang="de-DE" sz="2000" dirty="0" smtClean="0"/>
              <a:t>  )</a:t>
            </a:r>
            <a:r>
              <a:rPr lang="el-GR" sz="2000" dirty="0" smtClean="0"/>
              <a:t> </a:t>
            </a:r>
            <a:r>
              <a:rPr lang="en-US" sz="2000" dirty="0" smtClean="0"/>
              <a:t>  </a:t>
            </a:r>
            <a:r>
              <a:rPr lang="en-US" sz="2000" dirty="0" smtClean="0">
                <a:latin typeface="Calibri"/>
              </a:rPr>
              <a:t>→</a:t>
            </a:r>
            <a:r>
              <a:rPr lang="en-US" sz="2000" dirty="0" smtClean="0"/>
              <a:t>   V</a:t>
            </a:r>
            <a:r>
              <a:rPr lang="de-DE" sz="2000" dirty="0" smtClean="0"/>
              <a:t>c </a:t>
            </a:r>
            <a:r>
              <a:rPr lang="de-DE" sz="2000" dirty="0"/>
              <a:t>( t )  =  </a:t>
            </a:r>
            <a:r>
              <a:rPr lang="de-DE" sz="2000" dirty="0" smtClean="0"/>
              <a:t>80 X ( 1 –   </a:t>
            </a:r>
            <a:r>
              <a:rPr lang="de-DE" sz="2000" dirty="0"/>
              <a:t>e</a:t>
            </a:r>
            <a:r>
              <a:rPr lang="de-DE" sz="2000" baseline="30000" dirty="0"/>
              <a:t> – t</a:t>
            </a:r>
            <a:r>
              <a:rPr lang="el-GR" sz="2000" baseline="30000" dirty="0"/>
              <a:t> / </a:t>
            </a:r>
            <a:r>
              <a:rPr lang="el-GR" sz="2000" baseline="30000" dirty="0" smtClean="0"/>
              <a:t>2,</a:t>
            </a:r>
            <a:r>
              <a:rPr lang="en-US" sz="2000" baseline="30000" dirty="0" smtClean="0"/>
              <a:t>7</a:t>
            </a:r>
            <a:r>
              <a:rPr lang="el-GR" sz="2000" baseline="30000" dirty="0" smtClean="0"/>
              <a:t>0</a:t>
            </a:r>
            <a:r>
              <a:rPr lang="de-DE" sz="2000" dirty="0" smtClean="0"/>
              <a:t> ) V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687237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6632"/>
            <a:ext cx="4128423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Ορθογώνιο 1"/>
          <p:cNvSpPr/>
          <p:nvPr/>
        </p:nvSpPr>
        <p:spPr>
          <a:xfrm>
            <a:off x="323528" y="404664"/>
            <a:ext cx="40324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/>
              <a:t>Μετά  την  βραχυκύκλωση  του  κυκλώματος  ο πλήρως </a:t>
            </a:r>
            <a:r>
              <a:rPr lang="el-GR" dirty="0" smtClean="0"/>
              <a:t>φορτισμένος</a:t>
            </a:r>
            <a:r>
              <a:rPr lang="en-US" dirty="0" smtClean="0"/>
              <a:t> </a:t>
            </a:r>
            <a:r>
              <a:rPr lang="el-GR" dirty="0" smtClean="0"/>
              <a:t>πυκνωτής συμπεριφέρεται  </a:t>
            </a:r>
            <a:r>
              <a:rPr lang="el-GR" dirty="0"/>
              <a:t>ως </a:t>
            </a:r>
            <a:r>
              <a:rPr lang="el-GR" dirty="0" smtClean="0"/>
              <a:t>πηγή τάσης και το κύκλωμα που προκύπτει  </a:t>
            </a:r>
            <a:r>
              <a:rPr lang="el-GR" dirty="0"/>
              <a:t>είναι </a:t>
            </a:r>
            <a:r>
              <a:rPr lang="el-GR" dirty="0" smtClean="0"/>
              <a:t>το  διπλανό.</a:t>
            </a:r>
            <a:endParaRPr lang="el-GR" dirty="0"/>
          </a:p>
          <a:p>
            <a:r>
              <a:rPr lang="el-GR" dirty="0"/>
              <a:t> </a:t>
            </a:r>
          </a:p>
        </p:txBody>
      </p:sp>
      <p:sp>
        <p:nvSpPr>
          <p:cNvPr id="3" name="Ορθογώνιο 2"/>
          <p:cNvSpPr/>
          <p:nvPr/>
        </p:nvSpPr>
        <p:spPr>
          <a:xfrm>
            <a:off x="107504" y="2348880"/>
            <a:ext cx="87849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Η  νέα   ισοδύναμη  αντίσταση  που  βλέπει  ο  πυκνωτής   στα  άκρα  του  θα  είναι </a:t>
            </a:r>
            <a:r>
              <a:rPr lang="el-GR" dirty="0" smtClean="0"/>
              <a:t>:</a:t>
            </a:r>
            <a:r>
              <a:rPr lang="el-GR" dirty="0"/>
              <a:t> </a:t>
            </a:r>
          </a:p>
          <a:p>
            <a:r>
              <a:rPr lang="en-US" dirty="0"/>
              <a:t>R</a:t>
            </a:r>
            <a:r>
              <a:rPr lang="el-GR" dirty="0"/>
              <a:t>’</a:t>
            </a:r>
            <a:r>
              <a:rPr lang="en-US" dirty="0" err="1"/>
              <a:t>eq</a:t>
            </a:r>
            <a:r>
              <a:rPr lang="el-GR" dirty="0"/>
              <a:t> = </a:t>
            </a:r>
            <a:r>
              <a:rPr lang="en-US" dirty="0"/>
              <a:t>R</a:t>
            </a:r>
            <a:r>
              <a:rPr lang="el-GR" dirty="0"/>
              <a:t>5 + </a:t>
            </a:r>
            <a:r>
              <a:rPr lang="en-US" dirty="0"/>
              <a:t>R</a:t>
            </a:r>
            <a:r>
              <a:rPr lang="el-GR" dirty="0"/>
              <a:t>6 + ( </a:t>
            </a:r>
            <a:r>
              <a:rPr lang="en-US" dirty="0"/>
              <a:t>R</a:t>
            </a:r>
            <a:r>
              <a:rPr lang="el-GR" dirty="0"/>
              <a:t>3 // </a:t>
            </a:r>
            <a:r>
              <a:rPr lang="en-US" dirty="0"/>
              <a:t>R</a:t>
            </a:r>
            <a:r>
              <a:rPr lang="el-GR" dirty="0"/>
              <a:t>4 ) = 20 + 30 + ( 40 // 80 )  	=  50 +  26,666	</a:t>
            </a:r>
            <a:r>
              <a:rPr lang="el-GR" dirty="0" smtClean="0"/>
              <a:t>              </a:t>
            </a:r>
          </a:p>
          <a:p>
            <a:r>
              <a:rPr lang="el-GR" dirty="0" smtClean="0"/>
              <a:t>                                                                                   </a:t>
            </a:r>
            <a:r>
              <a:rPr lang="en-US" dirty="0" smtClean="0">
                <a:latin typeface="Calibri"/>
              </a:rPr>
              <a:t>→ </a:t>
            </a:r>
            <a:r>
              <a:rPr lang="el-GR" dirty="0"/>
              <a:t>	</a:t>
            </a:r>
            <a:r>
              <a:rPr lang="en-US" dirty="0"/>
              <a:t>R</a:t>
            </a:r>
            <a:r>
              <a:rPr lang="el-GR" dirty="0"/>
              <a:t>’</a:t>
            </a:r>
            <a:r>
              <a:rPr lang="en-US" dirty="0" err="1"/>
              <a:t>eq</a:t>
            </a:r>
            <a:r>
              <a:rPr lang="el-GR" dirty="0"/>
              <a:t> =  76,666 </a:t>
            </a:r>
            <a:r>
              <a:rPr lang="en-US" dirty="0"/>
              <a:t>k</a:t>
            </a:r>
            <a:r>
              <a:rPr lang="el-GR" dirty="0"/>
              <a:t>Ω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79512" y="3297178"/>
            <a:ext cx="856895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Η  σταθερά  χρόνου 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εκφόρτισης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του  πυκνωτή  θα  είναι :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hangingPunct="0"/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τ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’ =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altLang="el-G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eq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x C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 76,666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10</a:t>
            </a:r>
            <a:r>
              <a:rPr kumimoji="0" lang="en-GB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3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Ω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30 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10 </a:t>
            </a:r>
            <a:r>
              <a:rPr kumimoji="0" lang="en-GB" altLang="el-G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-6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dirty="0">
                <a:latin typeface="Calibri"/>
              </a:rPr>
              <a:t>→ </a:t>
            </a:r>
            <a:r>
              <a:rPr lang="el-GR" sz="2000" dirty="0" smtClean="0">
                <a:latin typeface="Calibri"/>
              </a:rPr>
              <a:t>             </a:t>
            </a:r>
            <a:r>
              <a:rPr lang="el-GR" altLang="el-GR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τ</a:t>
            </a:r>
            <a:r>
              <a:rPr lang="en-GB" altLang="el-G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’ 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 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en-GB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2,3</a:t>
            </a:r>
            <a:r>
              <a:rPr kumimoji="0" lang="en-US" alt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sec</a:t>
            </a:r>
            <a:endParaRPr kumimoji="0" lang="en-US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179512" y="4077072"/>
            <a:ext cx="86409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sz="2000" dirty="0"/>
              <a:t>Έτσι η αντίστοιχη εξίσωση της τάσης στα άκρα του  πυκνωτή  θα είναι </a:t>
            </a:r>
            <a:r>
              <a:rPr lang="el-GR" sz="20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V</a:t>
            </a:r>
            <a:r>
              <a:rPr lang="el-GR" sz="2000" dirty="0"/>
              <a:t>’</a:t>
            </a:r>
            <a:r>
              <a:rPr lang="de-DE" sz="2000" dirty="0"/>
              <a:t>c ( t ) =  </a:t>
            </a:r>
            <a:r>
              <a:rPr lang="de-DE" sz="2000" dirty="0" err="1"/>
              <a:t>Vc</a:t>
            </a:r>
            <a:r>
              <a:rPr lang="de-DE" sz="2000" dirty="0"/>
              <a:t> ( </a:t>
            </a:r>
            <a:r>
              <a:rPr lang="en-US" sz="2000" dirty="0"/>
              <a:t>t</a:t>
            </a:r>
            <a:r>
              <a:rPr lang="el-GR" sz="2000" dirty="0"/>
              <a:t> = 0</a:t>
            </a:r>
            <a:r>
              <a:rPr lang="de-DE" sz="2000" dirty="0"/>
              <a:t> )  e</a:t>
            </a:r>
            <a:r>
              <a:rPr lang="de-DE" sz="2000" baseline="30000" dirty="0"/>
              <a:t> – t / </a:t>
            </a:r>
            <a:r>
              <a:rPr lang="el-GR" sz="2000" baseline="30000" dirty="0"/>
              <a:t>τ’</a:t>
            </a:r>
            <a:r>
              <a:rPr lang="de-DE" sz="2000" dirty="0"/>
              <a:t>  </a:t>
            </a:r>
            <a:r>
              <a:rPr lang="el-GR" sz="2000" dirty="0"/>
              <a:t> 	</a:t>
            </a:r>
            <a:r>
              <a:rPr lang="en-US" sz="2000" dirty="0">
                <a:latin typeface="Calibri"/>
              </a:rPr>
              <a:t> → </a:t>
            </a:r>
            <a:r>
              <a:rPr lang="el-GR" sz="2000" dirty="0"/>
              <a:t>		</a:t>
            </a:r>
            <a:r>
              <a:rPr lang="en-US" sz="2000" dirty="0"/>
              <a:t>V</a:t>
            </a:r>
            <a:r>
              <a:rPr lang="el-GR" sz="2000" dirty="0"/>
              <a:t>’</a:t>
            </a:r>
            <a:r>
              <a:rPr lang="de-DE" sz="2000" dirty="0"/>
              <a:t>c ( t )  =  80 e</a:t>
            </a:r>
            <a:r>
              <a:rPr lang="de-DE" sz="2000" baseline="30000" dirty="0"/>
              <a:t> – t</a:t>
            </a:r>
            <a:r>
              <a:rPr lang="el-GR" sz="2000" baseline="30000" dirty="0"/>
              <a:t> / 2,30</a:t>
            </a:r>
            <a:r>
              <a:rPr lang="de-DE" sz="2000" dirty="0"/>
              <a:t> V</a:t>
            </a:r>
            <a:endParaRPr lang="el-GR" sz="2000" dirty="0"/>
          </a:p>
        </p:txBody>
      </p:sp>
      <p:sp>
        <p:nvSpPr>
          <p:cNvPr id="6" name="Ορθογώνιο 5"/>
          <p:cNvSpPr/>
          <p:nvPr/>
        </p:nvSpPr>
        <p:spPr>
          <a:xfrm>
            <a:off x="323528" y="5085184"/>
            <a:ext cx="8208912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/>
              <a:t>Τη  χρονική  στιγμή  </a:t>
            </a:r>
            <a:r>
              <a:rPr lang="en-US" dirty="0"/>
              <a:t>t</a:t>
            </a:r>
            <a:r>
              <a:rPr lang="el-GR" dirty="0"/>
              <a:t> = 0  του  βραχυκυκλώματος  ο  πυκνωτής  είναι  πλήρως  φορτισμένος  και  η  τάση  στα  άκρα  του  είναι  </a:t>
            </a:r>
            <a:r>
              <a:rPr lang="de-DE" dirty="0" err="1"/>
              <a:t>Vc</a:t>
            </a:r>
            <a:r>
              <a:rPr lang="de-DE" dirty="0"/>
              <a:t> ( </a:t>
            </a:r>
            <a:r>
              <a:rPr lang="en-US" dirty="0"/>
              <a:t>t</a:t>
            </a:r>
            <a:r>
              <a:rPr lang="el-GR" dirty="0"/>
              <a:t> = 0</a:t>
            </a:r>
            <a:r>
              <a:rPr lang="de-DE" dirty="0"/>
              <a:t> )</a:t>
            </a:r>
            <a:r>
              <a:rPr lang="el-GR" dirty="0"/>
              <a:t> = 80 </a:t>
            </a:r>
            <a:r>
              <a:rPr lang="en-US" dirty="0"/>
              <a:t>V</a:t>
            </a:r>
            <a:r>
              <a:rPr lang="el-GR" dirty="0"/>
              <a:t>.</a:t>
            </a:r>
          </a:p>
          <a:p>
            <a:endParaRPr lang="el-GR" dirty="0" smtClean="0"/>
          </a:p>
          <a:p>
            <a:r>
              <a:rPr lang="el-GR" dirty="0" smtClean="0"/>
              <a:t>Έτσι</a:t>
            </a:r>
            <a:r>
              <a:rPr lang="el-GR" dirty="0"/>
              <a:t>,  το  φορτίο στα  άκρα  του  πυκνωτή   θα  είναι :</a:t>
            </a:r>
          </a:p>
          <a:p>
            <a:pPr algn="just"/>
            <a:r>
              <a:rPr lang="el-GR" dirty="0" smtClean="0"/>
              <a:t> </a:t>
            </a:r>
            <a:r>
              <a:rPr lang="fr-FR" dirty="0" smtClean="0"/>
              <a:t>q </a:t>
            </a:r>
            <a:r>
              <a:rPr lang="fr-FR" dirty="0"/>
              <a:t>= C x </a:t>
            </a:r>
            <a:r>
              <a:rPr lang="fr-FR" dirty="0" err="1"/>
              <a:t>Uc</a:t>
            </a:r>
            <a:r>
              <a:rPr lang="fr-FR" dirty="0"/>
              <a:t> (t=0) = </a:t>
            </a:r>
            <a:r>
              <a:rPr lang="el-GR" dirty="0"/>
              <a:t>3</a:t>
            </a:r>
            <a:r>
              <a:rPr lang="fr-FR" dirty="0"/>
              <a:t>0 10 </a:t>
            </a:r>
            <a:r>
              <a:rPr lang="fr-FR" baseline="30000" dirty="0"/>
              <a:t>–6</a:t>
            </a:r>
            <a:r>
              <a:rPr lang="fr-FR" dirty="0"/>
              <a:t> F x </a:t>
            </a:r>
            <a:r>
              <a:rPr lang="el-GR" dirty="0"/>
              <a:t>80</a:t>
            </a:r>
            <a:r>
              <a:rPr lang="fr-FR" dirty="0"/>
              <a:t> V </a:t>
            </a:r>
            <a:r>
              <a:rPr lang="el-GR" dirty="0"/>
              <a:t>	</a:t>
            </a:r>
            <a:r>
              <a:rPr lang="el-GR" dirty="0" smtClean="0"/>
              <a:t>      </a:t>
            </a:r>
            <a:r>
              <a:rPr lang="en-US" dirty="0" smtClean="0">
                <a:latin typeface="Calibri"/>
              </a:rPr>
              <a:t> </a:t>
            </a:r>
            <a:r>
              <a:rPr lang="en-US" dirty="0">
                <a:latin typeface="Calibri"/>
              </a:rPr>
              <a:t>→ </a:t>
            </a:r>
            <a:r>
              <a:rPr lang="el-GR" dirty="0"/>
              <a:t>		</a:t>
            </a:r>
            <a:r>
              <a:rPr lang="fr-FR" dirty="0"/>
              <a:t>q = </a:t>
            </a:r>
            <a:r>
              <a:rPr lang="el-GR" dirty="0"/>
              <a:t>2</a:t>
            </a:r>
            <a:r>
              <a:rPr lang="fr-FR" dirty="0"/>
              <a:t>,4 </a:t>
            </a:r>
            <a:r>
              <a:rPr lang="fr-FR" dirty="0" err="1"/>
              <a:t>mCb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27907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 build="p"/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79348"/>
            <a:ext cx="6217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ΕΞΕΤΑΣΤΙΚΗ   ΠΕΡΙΟΔΟΣ:            </a:t>
            </a:r>
            <a:r>
              <a:rPr lang="el-GR" b="1" dirty="0"/>
              <a:t>ΣΕΠΤΕΜΒΡΙΟΣ    20</a:t>
            </a:r>
            <a:r>
              <a:rPr lang="en-US" b="1" dirty="0"/>
              <a:t>1</a:t>
            </a:r>
            <a:r>
              <a:rPr lang="el-GR" b="1" dirty="0" smtClean="0"/>
              <a:t>5</a:t>
            </a:r>
            <a:endParaRPr lang="el-GR" dirty="0"/>
          </a:p>
        </p:txBody>
      </p:sp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3211513" y="571500"/>
            <a:ext cx="3621087" cy="148272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548680"/>
            <a:ext cx="5053149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07504" y="566678"/>
            <a:ext cx="3744416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ΘΕΜΑ  4</a:t>
            </a:r>
            <a:r>
              <a:rPr kumimoji="0" lang="el-GR" altLang="el-GR" b="1" i="0" u="sng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Ο</a:t>
            </a:r>
            <a:r>
              <a:rPr kumimoji="0" lang="el-GR" altLang="el-GR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:</a:t>
            </a:r>
            <a:r>
              <a:rPr kumimoji="0" lang="el-GR" altLang="el-G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 Μονάδες  2.50 ).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Στο κύκλωμα που δίνεται αρχικά ο διακόπτης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είναι κλειστός και το πηνίο διαρρέεται από ρεύμα.  Τη χρονική στιγμή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=0 ο διακόπτης ανοίγει. Να προσδιοριστούν:  α)  Η σταθερά χρόνου </a:t>
            </a:r>
            <a:r>
              <a:rPr kumimoji="0" lang="el-GR" altLang="el-G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εκφόρτισης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του πηνίου.  β) το ρεύμα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 για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&gt; 0  και  γ)  η  τάση  </a:t>
            </a:r>
            <a:r>
              <a:rPr kumimoji="0" lang="en-US" altLang="el-G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Vr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 στα άκρα  της  αντίστασης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 = 9Ω   για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&gt; 0 .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107504" y="3513782"/>
            <a:ext cx="432048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/>
              <a:t>Η  πηγή </a:t>
            </a:r>
            <a:r>
              <a:rPr lang="el-GR" dirty="0" smtClean="0"/>
              <a:t>ρεύματος μπορεί να  </a:t>
            </a:r>
            <a:r>
              <a:rPr lang="el-GR" dirty="0"/>
              <a:t>μετατραπεί  στην  ισοδύναμη  πηγή  </a:t>
            </a:r>
            <a:r>
              <a:rPr lang="el-GR" dirty="0" smtClean="0"/>
              <a:t>τάσης</a:t>
            </a:r>
            <a:r>
              <a:rPr lang="en-US" dirty="0" smtClean="0"/>
              <a:t>:</a:t>
            </a:r>
          </a:p>
          <a:p>
            <a:pPr algn="just"/>
            <a:endParaRPr lang="el-GR" sz="800" dirty="0" smtClean="0"/>
          </a:p>
          <a:p>
            <a:pPr algn="just"/>
            <a:r>
              <a:rPr lang="en-US" dirty="0" smtClean="0"/>
              <a:t>V</a:t>
            </a:r>
            <a:r>
              <a:rPr lang="el-GR" dirty="0" smtClean="0"/>
              <a:t> </a:t>
            </a:r>
            <a:r>
              <a:rPr lang="el-GR" dirty="0"/>
              <a:t>= </a:t>
            </a:r>
            <a:r>
              <a:rPr lang="en-US" dirty="0"/>
              <a:t>I x R</a:t>
            </a:r>
            <a:r>
              <a:rPr lang="el-GR" dirty="0"/>
              <a:t>1 = 9 </a:t>
            </a:r>
            <a:r>
              <a:rPr lang="en-US" dirty="0"/>
              <a:t>A x</a:t>
            </a:r>
            <a:r>
              <a:rPr lang="el-GR" dirty="0"/>
              <a:t> 8 Ω  = 72 </a:t>
            </a:r>
            <a:r>
              <a:rPr lang="en-US" dirty="0"/>
              <a:t>V  </a:t>
            </a:r>
            <a:endParaRPr lang="el-GR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7738" y="3933056"/>
            <a:ext cx="4833482" cy="214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Ορθογώνιο 7"/>
          <p:cNvSpPr/>
          <p:nvPr/>
        </p:nvSpPr>
        <p:spPr>
          <a:xfrm>
            <a:off x="35496" y="4627002"/>
            <a:ext cx="42484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/>
              <a:t>Τη  χρονική  στιγμή  </a:t>
            </a:r>
            <a:r>
              <a:rPr lang="en-US" dirty="0"/>
              <a:t>t</a:t>
            </a:r>
            <a:r>
              <a:rPr lang="el-GR" dirty="0"/>
              <a:t>=0  και  πριν  ανοίξει </a:t>
            </a:r>
            <a:r>
              <a:rPr lang="el-GR" dirty="0" smtClean="0"/>
              <a:t>ο διακόπτης </a:t>
            </a:r>
            <a:r>
              <a:rPr lang="en-US" dirty="0" smtClean="0"/>
              <a:t>S </a:t>
            </a:r>
            <a:r>
              <a:rPr lang="el-GR" dirty="0" smtClean="0"/>
              <a:t>το πηνίο  </a:t>
            </a:r>
            <a:r>
              <a:rPr lang="el-GR" dirty="0"/>
              <a:t>συμπεριφέρεται  ως </a:t>
            </a:r>
            <a:r>
              <a:rPr lang="el-GR" dirty="0" smtClean="0"/>
              <a:t>βραχυκύκλωμα και διαρρέεται από  </a:t>
            </a:r>
            <a:r>
              <a:rPr lang="el-GR" dirty="0"/>
              <a:t>το  μέγιστο  ρεύμα  του. </a:t>
            </a:r>
            <a:r>
              <a:rPr lang="el-GR" dirty="0" smtClean="0"/>
              <a:t>Η αντίσταση </a:t>
            </a:r>
            <a:r>
              <a:rPr lang="en-US" dirty="0" smtClean="0"/>
              <a:t>R</a:t>
            </a:r>
            <a:r>
              <a:rPr lang="el-GR" dirty="0"/>
              <a:t>5 = 9Ω  δεν </a:t>
            </a:r>
            <a:r>
              <a:rPr lang="el-GR" dirty="0" smtClean="0"/>
              <a:t> διαρρέεται  </a:t>
            </a:r>
            <a:r>
              <a:rPr lang="el-GR" dirty="0"/>
              <a:t>από </a:t>
            </a:r>
            <a:r>
              <a:rPr lang="el-GR" dirty="0" smtClean="0"/>
              <a:t>ρεύμα γιατί είναι βραχυκυκλωμένη</a:t>
            </a:r>
            <a:r>
              <a:rPr lang="el-GR" dirty="0"/>
              <a:t>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66861" y="4573577"/>
            <a:ext cx="6976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X</a:t>
            </a:r>
            <a:endParaRPr lang="el-GR" sz="6000" dirty="0"/>
          </a:p>
        </p:txBody>
      </p:sp>
    </p:spTree>
    <p:extLst>
      <p:ext uri="{BB962C8B-B14F-4D97-AF65-F5344CB8AC3E}">
        <p14:creationId xmlns:p14="http://schemas.microsoft.com/office/powerpoint/2010/main" val="2870152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715200" cy="1295400"/>
          </a:xfrm>
        </p:spPr>
        <p:txBody>
          <a:bodyPr/>
          <a:lstStyle/>
          <a:p>
            <a:r>
              <a:rPr lang="el-GR" dirty="0" smtClean="0"/>
              <a:t>Επαγωγικά και Χωρητικά φορτία (</a:t>
            </a:r>
            <a:r>
              <a:rPr lang="en-US" dirty="0" smtClean="0"/>
              <a:t>L,C)</a:t>
            </a:r>
            <a:endParaRPr lang="el-GR" sz="24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556792"/>
            <a:ext cx="4392488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04653" y="1557480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>
                <a:solidFill>
                  <a:srgbClr val="000000"/>
                </a:solidFill>
              </a:rPr>
              <a:t>Το πηνίο </a:t>
            </a:r>
            <a:r>
              <a:rPr lang="el-GR" dirty="0" smtClean="0">
                <a:solidFill>
                  <a:srgbClr val="000000"/>
                </a:solidFill>
              </a:rPr>
              <a:t>(επαγωγή</a:t>
            </a:r>
            <a:r>
              <a:rPr lang="en-US" dirty="0" smtClean="0">
                <a:solidFill>
                  <a:srgbClr val="000000"/>
                </a:solidFill>
              </a:rPr>
              <a:t> L</a:t>
            </a:r>
            <a:r>
              <a:rPr lang="el-GR" dirty="0" smtClean="0">
                <a:solidFill>
                  <a:srgbClr val="000000"/>
                </a:solidFill>
              </a:rPr>
              <a:t>) στο </a:t>
            </a:r>
            <a:r>
              <a:rPr lang="en-US" dirty="0" err="1" smtClean="0">
                <a:solidFill>
                  <a:srgbClr val="000000"/>
                </a:solidFill>
              </a:rPr>
              <a:t>a.c</a:t>
            </a:r>
            <a:r>
              <a:rPr lang="el-GR" dirty="0" smtClean="0">
                <a:solidFill>
                  <a:srgbClr val="000000"/>
                </a:solidFill>
              </a:rPr>
              <a:t>.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l-GR" dirty="0">
                <a:solidFill>
                  <a:srgbClr val="000000"/>
                </a:solidFill>
              </a:rPr>
              <a:t>μετατοπίζει την </a:t>
            </a:r>
            <a:r>
              <a:rPr lang="el-GR" dirty="0" err="1">
                <a:solidFill>
                  <a:srgbClr val="000000"/>
                </a:solidFill>
              </a:rPr>
              <a:t>κυματομορφή</a:t>
            </a:r>
            <a:r>
              <a:rPr lang="el-GR" dirty="0">
                <a:solidFill>
                  <a:srgbClr val="000000"/>
                </a:solidFill>
              </a:rPr>
              <a:t> του ρεύματος </a:t>
            </a:r>
            <a:r>
              <a:rPr lang="el-GR" dirty="0" smtClean="0">
                <a:solidFill>
                  <a:srgbClr val="000000"/>
                </a:solidFill>
              </a:rPr>
              <a:t>πίσω από την </a:t>
            </a:r>
            <a:r>
              <a:rPr lang="el-GR" dirty="0" err="1" smtClean="0">
                <a:solidFill>
                  <a:srgbClr val="000000"/>
                </a:solidFill>
              </a:rPr>
              <a:t>κυματομορφή</a:t>
            </a:r>
            <a:r>
              <a:rPr lang="el-GR" dirty="0" smtClean="0">
                <a:solidFill>
                  <a:srgbClr val="000000"/>
                </a:solidFill>
              </a:rPr>
              <a:t> της τάσης κατά 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–</a:t>
            </a:r>
            <a:r>
              <a:rPr lang="el-GR" dirty="0">
                <a:solidFill>
                  <a:srgbClr val="000000"/>
                </a:solidFill>
              </a:rPr>
              <a:t>90</a:t>
            </a:r>
            <a:r>
              <a:rPr lang="el-GR" baseline="30000" dirty="0">
                <a:solidFill>
                  <a:srgbClr val="000000"/>
                </a:solidFill>
              </a:rPr>
              <a:t>ο</a:t>
            </a:r>
            <a:r>
              <a:rPr lang="el-GR" dirty="0">
                <a:solidFill>
                  <a:srgbClr val="000000"/>
                </a:solidFill>
              </a:rPr>
              <a:t> </a:t>
            </a:r>
            <a:r>
              <a:rPr lang="el-GR" dirty="0" smtClean="0">
                <a:solidFill>
                  <a:srgbClr val="000000"/>
                </a:solidFill>
              </a:rPr>
              <a:t>.</a:t>
            </a:r>
            <a:endParaRPr lang="el-GR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9512" y="5157192"/>
            <a:ext cx="45251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>
                <a:solidFill>
                  <a:srgbClr val="000000"/>
                </a:solidFill>
              </a:rPr>
              <a:t>Ο πυκνωτής </a:t>
            </a:r>
            <a:r>
              <a:rPr lang="el-GR" dirty="0" smtClean="0">
                <a:solidFill>
                  <a:srgbClr val="000000"/>
                </a:solidFill>
              </a:rPr>
              <a:t>(χωρητικότητα</a:t>
            </a:r>
            <a:r>
              <a:rPr lang="en-US" dirty="0" smtClean="0">
                <a:solidFill>
                  <a:srgbClr val="000000"/>
                </a:solidFill>
              </a:rPr>
              <a:t> C</a:t>
            </a:r>
            <a:r>
              <a:rPr lang="el-GR" dirty="0" smtClean="0">
                <a:solidFill>
                  <a:srgbClr val="000000"/>
                </a:solidFill>
              </a:rPr>
              <a:t>) στο </a:t>
            </a:r>
            <a:r>
              <a:rPr lang="en-US" dirty="0" err="1" smtClean="0">
                <a:solidFill>
                  <a:srgbClr val="000000"/>
                </a:solidFill>
              </a:rPr>
              <a:t>a.c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r>
              <a:rPr lang="el-GR" dirty="0" smtClean="0">
                <a:solidFill>
                  <a:srgbClr val="000000"/>
                </a:solidFill>
              </a:rPr>
              <a:t> </a:t>
            </a:r>
            <a:r>
              <a:rPr lang="el-GR" dirty="0">
                <a:solidFill>
                  <a:srgbClr val="000000"/>
                </a:solidFill>
              </a:rPr>
              <a:t>μετατοπίζει την </a:t>
            </a:r>
            <a:r>
              <a:rPr lang="el-GR" dirty="0" err="1">
                <a:solidFill>
                  <a:srgbClr val="000000"/>
                </a:solidFill>
              </a:rPr>
              <a:t>κυματομορφή</a:t>
            </a:r>
            <a:r>
              <a:rPr lang="el-GR" dirty="0">
                <a:solidFill>
                  <a:srgbClr val="000000"/>
                </a:solidFill>
              </a:rPr>
              <a:t> του ρεύματος </a:t>
            </a:r>
            <a:r>
              <a:rPr lang="el-GR" dirty="0" smtClean="0">
                <a:solidFill>
                  <a:srgbClr val="000000"/>
                </a:solidFill>
              </a:rPr>
              <a:t>μπροστά από την </a:t>
            </a:r>
            <a:r>
              <a:rPr lang="el-GR" dirty="0" err="1" smtClean="0">
                <a:solidFill>
                  <a:srgbClr val="000000"/>
                </a:solidFill>
              </a:rPr>
              <a:t>κυματομορφή</a:t>
            </a:r>
            <a:r>
              <a:rPr lang="el-GR" dirty="0" smtClean="0">
                <a:solidFill>
                  <a:srgbClr val="000000"/>
                </a:solidFill>
              </a:rPr>
              <a:t> της τάσης  </a:t>
            </a:r>
            <a:r>
              <a:rPr lang="el-GR" dirty="0">
                <a:solidFill>
                  <a:srgbClr val="000000"/>
                </a:solidFill>
              </a:rPr>
              <a:t>κατά   +90</a:t>
            </a:r>
            <a:r>
              <a:rPr lang="el-GR" baseline="30000" dirty="0">
                <a:solidFill>
                  <a:srgbClr val="000000"/>
                </a:solidFill>
              </a:rPr>
              <a:t>ο</a:t>
            </a:r>
            <a:r>
              <a:rPr lang="el-GR" dirty="0">
                <a:solidFill>
                  <a:srgbClr val="000000"/>
                </a:solidFill>
              </a:rPr>
              <a:t> </a:t>
            </a:r>
            <a:r>
              <a:rPr lang="el-GR" dirty="0" smtClean="0">
                <a:solidFill>
                  <a:srgbClr val="000000"/>
                </a:solidFill>
              </a:rPr>
              <a:t>. </a:t>
            </a:r>
            <a:endParaRPr lang="el-GR" dirty="0">
              <a:solidFill>
                <a:srgbClr val="000000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6832" y="4221088"/>
            <a:ext cx="4167656" cy="2409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780928"/>
            <a:ext cx="2360616" cy="2341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852936"/>
            <a:ext cx="2279115" cy="2170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4569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51520" y="2996952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/>
              <a:t>Το </a:t>
            </a:r>
            <a:r>
              <a:rPr lang="el-GR" dirty="0" smtClean="0"/>
              <a:t>ρεύμα που δίνει η πηγή  </a:t>
            </a:r>
            <a:r>
              <a:rPr lang="el-GR" dirty="0"/>
              <a:t>για   </a:t>
            </a:r>
            <a:r>
              <a:rPr lang="en-US" dirty="0"/>
              <a:t>t</a:t>
            </a:r>
            <a:r>
              <a:rPr lang="el-GR" dirty="0"/>
              <a:t> = 0  και  πριν  ανοίξει  ο  διακόπτης </a:t>
            </a:r>
            <a:r>
              <a:rPr lang="en-US" dirty="0" smtClean="0"/>
              <a:t>S</a:t>
            </a:r>
            <a:r>
              <a:rPr lang="el-GR" dirty="0" smtClean="0"/>
              <a:t> θα  </a:t>
            </a:r>
            <a:r>
              <a:rPr lang="el-GR" dirty="0"/>
              <a:t>είναι :</a:t>
            </a:r>
          </a:p>
          <a:p>
            <a:r>
              <a:rPr lang="el-GR" dirty="0"/>
              <a:t> </a:t>
            </a:r>
            <a:r>
              <a:rPr lang="el-GR" dirty="0" err="1" smtClean="0"/>
              <a:t>Ιπ</a:t>
            </a:r>
            <a:r>
              <a:rPr lang="el-GR" dirty="0" smtClean="0"/>
              <a:t> </a:t>
            </a:r>
            <a:r>
              <a:rPr lang="el-GR" dirty="0"/>
              <a:t>= </a:t>
            </a:r>
            <a:r>
              <a:rPr lang="en-US" dirty="0"/>
              <a:t>V</a:t>
            </a:r>
            <a:r>
              <a:rPr lang="el-GR" dirty="0"/>
              <a:t> / </a:t>
            </a:r>
            <a:r>
              <a:rPr lang="en-US" dirty="0" err="1"/>
              <a:t>Req</a:t>
            </a:r>
            <a:r>
              <a:rPr lang="el-GR" dirty="0"/>
              <a:t> = 72 </a:t>
            </a:r>
            <a:r>
              <a:rPr lang="en-US" dirty="0"/>
              <a:t>V</a:t>
            </a:r>
            <a:r>
              <a:rPr lang="el-GR" dirty="0"/>
              <a:t> / 16 Ω = 4,50 Α </a:t>
            </a:r>
          </a:p>
        </p:txBody>
      </p:sp>
      <p:sp>
        <p:nvSpPr>
          <p:cNvPr id="3" name="Ορθογώνιο 2"/>
          <p:cNvSpPr/>
          <p:nvPr/>
        </p:nvSpPr>
        <p:spPr>
          <a:xfrm>
            <a:off x="323528" y="3823880"/>
            <a:ext cx="77048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/>
              <a:t>Το  ρεύμα  της  πηγής  διακλαδίζεται  στον  κόμβο  </a:t>
            </a:r>
            <a:r>
              <a:rPr lang="en-US" dirty="0"/>
              <a:t>a</a:t>
            </a:r>
            <a:r>
              <a:rPr lang="el-GR" dirty="0"/>
              <a:t>  επάνω  στην  αντίσταση  </a:t>
            </a:r>
            <a:r>
              <a:rPr lang="en-US" dirty="0"/>
              <a:t>R</a:t>
            </a:r>
            <a:r>
              <a:rPr lang="el-GR" dirty="0"/>
              <a:t>3=12Ω  και  επάνω  στην  αντίσταση  </a:t>
            </a:r>
            <a:r>
              <a:rPr lang="en-US" dirty="0"/>
              <a:t>R</a:t>
            </a:r>
            <a:r>
              <a:rPr lang="el-GR" dirty="0"/>
              <a:t>4=6Ω  και  επειδή  το  πηνίο  είναι  βραχυκύκλωμα  το  ρεύμα  που </a:t>
            </a:r>
            <a:r>
              <a:rPr lang="el-GR" dirty="0" smtClean="0"/>
              <a:t>περνά  </a:t>
            </a:r>
            <a:r>
              <a:rPr lang="el-GR" dirty="0"/>
              <a:t>από  το  πηνίο  είναι  αυτό </a:t>
            </a:r>
            <a:r>
              <a:rPr lang="el-GR" dirty="0" smtClean="0"/>
              <a:t>που  </a:t>
            </a:r>
            <a:r>
              <a:rPr lang="el-GR" dirty="0"/>
              <a:t>περνά  από  τον  κλάδο  της </a:t>
            </a:r>
            <a:r>
              <a:rPr lang="el-GR" dirty="0" smtClean="0"/>
              <a:t>αντίστασης </a:t>
            </a:r>
            <a:r>
              <a:rPr lang="en-US" dirty="0"/>
              <a:t>R</a:t>
            </a:r>
            <a:r>
              <a:rPr lang="el-GR" dirty="0" smtClean="0"/>
              <a:t>4=6Ω</a:t>
            </a:r>
            <a:r>
              <a:rPr lang="en-US" dirty="0" smtClean="0"/>
              <a:t>.</a:t>
            </a:r>
            <a:r>
              <a:rPr lang="el-GR" dirty="0" smtClean="0"/>
              <a:t> Σύμφωνα με τον τύπο του διαιρέτη ρεύματος </a:t>
            </a:r>
            <a:r>
              <a:rPr lang="el-GR" dirty="0"/>
              <a:t>θα </a:t>
            </a:r>
            <a:r>
              <a:rPr lang="el-GR" dirty="0" smtClean="0"/>
              <a:t>ισχύει:</a:t>
            </a: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251520" y="5661248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Ι</a:t>
            </a:r>
            <a:r>
              <a:rPr lang="en-US" baseline="-25000" dirty="0"/>
              <a:t>L</a:t>
            </a:r>
            <a:r>
              <a:rPr lang="en-US" dirty="0"/>
              <a:t> </a:t>
            </a:r>
            <a:r>
              <a:rPr lang="el-GR" dirty="0"/>
              <a:t>(</a:t>
            </a:r>
            <a:r>
              <a:rPr lang="en-US" dirty="0"/>
              <a:t>t</a:t>
            </a:r>
            <a:r>
              <a:rPr lang="el-GR" dirty="0"/>
              <a:t> = 0) =  </a:t>
            </a:r>
            <a:r>
              <a:rPr lang="el-GR" dirty="0" err="1"/>
              <a:t>Ιπ</a:t>
            </a:r>
            <a:r>
              <a:rPr lang="el-GR" dirty="0"/>
              <a:t> </a:t>
            </a:r>
            <a:r>
              <a:rPr lang="en-US" dirty="0"/>
              <a:t>x R</a:t>
            </a:r>
            <a:r>
              <a:rPr lang="el-GR" dirty="0"/>
              <a:t>3 / ( </a:t>
            </a:r>
            <a:r>
              <a:rPr lang="en-US" dirty="0"/>
              <a:t>R</a:t>
            </a:r>
            <a:r>
              <a:rPr lang="el-GR" dirty="0"/>
              <a:t>3 + </a:t>
            </a:r>
            <a:r>
              <a:rPr lang="en-US" dirty="0"/>
              <a:t>R</a:t>
            </a:r>
            <a:r>
              <a:rPr lang="el-GR" dirty="0"/>
              <a:t>4 )  =  4,50 </a:t>
            </a:r>
            <a:r>
              <a:rPr lang="en-US" dirty="0"/>
              <a:t>x </a:t>
            </a:r>
            <a:r>
              <a:rPr lang="el-GR" dirty="0"/>
              <a:t>12 / ( 12 + 6 ) = 4,50 </a:t>
            </a:r>
            <a:r>
              <a:rPr lang="en-US" dirty="0"/>
              <a:t>x</a:t>
            </a:r>
            <a:r>
              <a:rPr lang="el-GR" dirty="0"/>
              <a:t> 12 / 18  =  3 </a:t>
            </a:r>
            <a:r>
              <a:rPr lang="el-GR" dirty="0" smtClean="0"/>
              <a:t>Α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696" y="350925"/>
            <a:ext cx="4876800" cy="2575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4699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0" name="Ορθογώνιο 9"/>
          <p:cNvSpPr/>
          <p:nvPr/>
        </p:nvSpPr>
        <p:spPr>
          <a:xfrm>
            <a:off x="251520" y="332656"/>
            <a:ext cx="38164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/>
              <a:t> Έτσι  </a:t>
            </a:r>
            <a:r>
              <a:rPr lang="el-GR" dirty="0" smtClean="0"/>
              <a:t>ισχύει </a:t>
            </a:r>
            <a:r>
              <a:rPr lang="el-GR" dirty="0"/>
              <a:t>το </a:t>
            </a:r>
            <a:r>
              <a:rPr lang="el-GR" dirty="0" smtClean="0"/>
              <a:t>διπλανό σχήμα και </a:t>
            </a:r>
            <a:r>
              <a:rPr lang="el-GR" dirty="0"/>
              <a:t>η  πηγή  «βλέπει»  την  ισοδύναμη </a:t>
            </a:r>
            <a:r>
              <a:rPr lang="el-GR" dirty="0" smtClean="0"/>
              <a:t>αντίσταση</a:t>
            </a:r>
            <a:r>
              <a:rPr lang="en-US" dirty="0" smtClean="0"/>
              <a:t> </a:t>
            </a:r>
            <a:r>
              <a:rPr lang="el-GR" dirty="0" smtClean="0"/>
              <a:t> </a:t>
            </a:r>
            <a:r>
              <a:rPr lang="en-US" dirty="0" err="1" smtClean="0"/>
              <a:t>Req</a:t>
            </a:r>
            <a:r>
              <a:rPr lang="en-US" dirty="0" smtClean="0"/>
              <a:t> </a:t>
            </a:r>
            <a:r>
              <a:rPr lang="el-GR" dirty="0" smtClean="0"/>
              <a:t> (</a:t>
            </a:r>
            <a:r>
              <a:rPr lang="el-GR" dirty="0"/>
              <a:t>πηγής) .</a:t>
            </a:r>
          </a:p>
        </p:txBody>
      </p:sp>
      <p:sp>
        <p:nvSpPr>
          <p:cNvPr id="13" name="Ορθογώνιο 12"/>
          <p:cNvSpPr/>
          <p:nvPr/>
        </p:nvSpPr>
        <p:spPr>
          <a:xfrm>
            <a:off x="179512" y="1484784"/>
            <a:ext cx="38884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Req</a:t>
            </a:r>
            <a:r>
              <a:rPr lang="en-US" dirty="0"/>
              <a:t> </a:t>
            </a:r>
            <a:r>
              <a:rPr lang="el-GR" dirty="0"/>
              <a:t>(πηγής) = </a:t>
            </a:r>
            <a:r>
              <a:rPr lang="en-US" dirty="0"/>
              <a:t>R</a:t>
            </a:r>
            <a:r>
              <a:rPr lang="el-GR" dirty="0" smtClean="0"/>
              <a:t>1+</a:t>
            </a:r>
            <a:r>
              <a:rPr lang="en-US" dirty="0" smtClean="0"/>
              <a:t>R</a:t>
            </a:r>
            <a:r>
              <a:rPr lang="el-GR" dirty="0"/>
              <a:t>2 + ( </a:t>
            </a:r>
            <a:r>
              <a:rPr lang="en-US" dirty="0"/>
              <a:t>R</a:t>
            </a:r>
            <a:r>
              <a:rPr lang="el-GR" dirty="0"/>
              <a:t>3 // </a:t>
            </a:r>
            <a:r>
              <a:rPr lang="en-US" dirty="0"/>
              <a:t>R</a:t>
            </a:r>
            <a:r>
              <a:rPr lang="el-GR" dirty="0"/>
              <a:t>4 </a:t>
            </a:r>
            <a:r>
              <a:rPr lang="el-GR" dirty="0" smtClean="0"/>
              <a:t>)</a:t>
            </a:r>
            <a:endParaRPr lang="en-US" dirty="0" smtClean="0"/>
          </a:p>
          <a:p>
            <a:r>
              <a:rPr lang="el-GR" dirty="0" smtClean="0"/>
              <a:t>=</a:t>
            </a:r>
            <a:r>
              <a:rPr lang="en-US" dirty="0" smtClean="0"/>
              <a:t> </a:t>
            </a:r>
            <a:r>
              <a:rPr lang="el-GR" dirty="0" smtClean="0"/>
              <a:t>8</a:t>
            </a:r>
            <a:r>
              <a:rPr lang="en-US" dirty="0" smtClean="0"/>
              <a:t> </a:t>
            </a:r>
            <a:r>
              <a:rPr lang="el-GR" dirty="0" smtClean="0"/>
              <a:t>+</a:t>
            </a:r>
            <a:r>
              <a:rPr lang="en-US" dirty="0" smtClean="0"/>
              <a:t> </a:t>
            </a:r>
            <a:r>
              <a:rPr lang="el-GR" dirty="0" smtClean="0"/>
              <a:t>4</a:t>
            </a:r>
            <a:r>
              <a:rPr lang="en-US" dirty="0" smtClean="0"/>
              <a:t> </a:t>
            </a:r>
            <a:r>
              <a:rPr lang="el-GR" dirty="0" smtClean="0"/>
              <a:t>+ (12//6)</a:t>
            </a:r>
            <a:r>
              <a:rPr lang="en-US" dirty="0" smtClean="0"/>
              <a:t> </a:t>
            </a:r>
            <a:r>
              <a:rPr lang="el-GR" dirty="0" smtClean="0"/>
              <a:t>=</a:t>
            </a:r>
            <a:r>
              <a:rPr lang="en-US" dirty="0" smtClean="0"/>
              <a:t> </a:t>
            </a:r>
            <a:r>
              <a:rPr lang="el-GR" dirty="0" smtClean="0"/>
              <a:t>12+(12</a:t>
            </a:r>
            <a:r>
              <a:rPr lang="en-US" dirty="0" smtClean="0"/>
              <a:t>x</a:t>
            </a:r>
            <a:r>
              <a:rPr lang="el-GR" dirty="0" smtClean="0"/>
              <a:t>6)/(12+6)</a:t>
            </a:r>
            <a:endParaRPr lang="en-US" dirty="0" smtClean="0"/>
          </a:p>
          <a:p>
            <a:r>
              <a:rPr lang="el-GR" dirty="0" smtClean="0"/>
              <a:t>=</a:t>
            </a:r>
            <a:r>
              <a:rPr lang="en-US" dirty="0" smtClean="0"/>
              <a:t> </a:t>
            </a:r>
            <a:r>
              <a:rPr lang="el-GR" dirty="0" smtClean="0"/>
              <a:t>12</a:t>
            </a:r>
            <a:r>
              <a:rPr lang="en-US" dirty="0" smtClean="0"/>
              <a:t> </a:t>
            </a:r>
            <a:r>
              <a:rPr lang="el-GR" dirty="0" smtClean="0"/>
              <a:t>+</a:t>
            </a:r>
            <a:r>
              <a:rPr lang="en-US" dirty="0" smtClean="0"/>
              <a:t> 72/18  =   12 + </a:t>
            </a:r>
            <a:r>
              <a:rPr lang="el-GR" dirty="0" smtClean="0"/>
              <a:t>4 </a:t>
            </a:r>
            <a:endParaRPr lang="el-GR" dirty="0"/>
          </a:p>
        </p:txBody>
      </p:sp>
      <p:sp>
        <p:nvSpPr>
          <p:cNvPr id="14" name="Ορθογώνιο 13"/>
          <p:cNvSpPr/>
          <p:nvPr/>
        </p:nvSpPr>
        <p:spPr>
          <a:xfrm>
            <a:off x="1115616" y="2492896"/>
            <a:ext cx="2919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/>
              </a:rPr>
              <a:t>→</a:t>
            </a:r>
            <a:r>
              <a:rPr lang="el-GR" dirty="0" smtClean="0">
                <a:latin typeface="Calibri"/>
              </a:rPr>
              <a:t>        </a:t>
            </a:r>
            <a:r>
              <a:rPr lang="en-US" dirty="0" err="1" smtClean="0"/>
              <a:t>Req</a:t>
            </a:r>
            <a:r>
              <a:rPr lang="en-US" dirty="0" smtClean="0"/>
              <a:t> </a:t>
            </a:r>
            <a:r>
              <a:rPr lang="el-GR" dirty="0"/>
              <a:t>(πηγής)  = 16 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44408" y="1117193"/>
            <a:ext cx="6976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X</a:t>
            </a:r>
            <a:endParaRPr lang="el-GR" sz="6000" dirty="0"/>
          </a:p>
        </p:txBody>
      </p:sp>
    </p:spTree>
    <p:extLst>
      <p:ext uri="{BB962C8B-B14F-4D97-AF65-F5344CB8AC3E}">
        <p14:creationId xmlns:p14="http://schemas.microsoft.com/office/powerpoint/2010/main" val="3661899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  <p:bldP spid="4" grpId="0"/>
      <p:bldP spid="10" grpId="0"/>
      <p:bldP spid="13" grpId="0" build="p"/>
      <p:bldP spid="14" grpId="0"/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88640"/>
            <a:ext cx="4392488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251520" y="260648"/>
            <a:ext cx="4427984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Όταν  ανοίξει  ο  διακόπτης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τη  χρονική  στιγμή 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=0  το  ρεύμα  του   πηνίου  από  την  μέγιστη  αυτή  τιμή  των  3 Α  θα  αρχίσει  να  μειώνεται  εκθετικά  μέχρι  να  μηδενιστεί.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Ι</a:t>
            </a:r>
            <a:r>
              <a:rPr kumimoji="0" lang="en-US" altLang="el-GR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=∞)  =  0 Α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179512" y="1772816"/>
            <a:ext cx="47525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/>
              <a:t>Η  ισοδύναμη  αντίσταση  στα  άκρα  του  πηνίου  μέσω  της  οποίας  εκφορτίζεται  μετά  το  άνοιγμα  του  διακόπτη  </a:t>
            </a:r>
            <a:r>
              <a:rPr lang="en-US" dirty="0"/>
              <a:t>S</a:t>
            </a:r>
            <a:r>
              <a:rPr lang="el-GR" dirty="0"/>
              <a:t>  θα  είναι  όπως  φαίνεται  στο  διπλανό  κύκλωμα :</a:t>
            </a:r>
          </a:p>
        </p:txBody>
      </p:sp>
      <p:sp>
        <p:nvSpPr>
          <p:cNvPr id="5" name="Ορθογώνιο 4"/>
          <p:cNvSpPr/>
          <p:nvPr/>
        </p:nvSpPr>
        <p:spPr>
          <a:xfrm>
            <a:off x="179512" y="2996952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Req</a:t>
            </a:r>
            <a:r>
              <a:rPr lang="el-GR" dirty="0"/>
              <a:t> = ( </a:t>
            </a:r>
            <a:r>
              <a:rPr lang="en-US" dirty="0"/>
              <a:t>R</a:t>
            </a:r>
            <a:r>
              <a:rPr lang="el-GR" dirty="0"/>
              <a:t>3 + </a:t>
            </a:r>
            <a:r>
              <a:rPr lang="en-US" dirty="0"/>
              <a:t>R</a:t>
            </a:r>
            <a:r>
              <a:rPr lang="el-GR" dirty="0"/>
              <a:t>4 ) // </a:t>
            </a:r>
            <a:r>
              <a:rPr lang="en-US" dirty="0"/>
              <a:t>R</a:t>
            </a:r>
            <a:r>
              <a:rPr lang="el-GR" dirty="0"/>
              <a:t>5 =  ( 12 + 6 ) // 9 =  18 // 9 =  ( 18 </a:t>
            </a:r>
            <a:r>
              <a:rPr lang="en-US" dirty="0"/>
              <a:t>x</a:t>
            </a:r>
            <a:r>
              <a:rPr lang="el-GR" dirty="0"/>
              <a:t> 9 ) / ( 18 + 9 ) = 6 Ω</a:t>
            </a:r>
          </a:p>
          <a:p>
            <a:r>
              <a:rPr lang="el-GR" dirty="0" smtClean="0"/>
              <a:t>και   </a:t>
            </a:r>
            <a:r>
              <a:rPr lang="el-GR" dirty="0"/>
              <a:t>η  σταθερά  χρόνου  του  πηνίου  θα  </a:t>
            </a:r>
            <a:r>
              <a:rPr lang="el-GR" dirty="0" smtClean="0"/>
              <a:t>είναι   </a:t>
            </a:r>
            <a:r>
              <a:rPr lang="el-GR" dirty="0"/>
              <a:t>τ  = </a:t>
            </a:r>
            <a:r>
              <a:rPr lang="en-US" dirty="0"/>
              <a:t>L</a:t>
            </a:r>
            <a:r>
              <a:rPr lang="el-GR" dirty="0"/>
              <a:t> / </a:t>
            </a:r>
            <a:r>
              <a:rPr lang="en-US" dirty="0" err="1"/>
              <a:t>Req</a:t>
            </a:r>
            <a:r>
              <a:rPr lang="el-GR" dirty="0"/>
              <a:t>  =  24 </a:t>
            </a:r>
            <a:r>
              <a:rPr lang="en-US" dirty="0"/>
              <a:t>H</a:t>
            </a:r>
            <a:r>
              <a:rPr lang="el-GR" dirty="0"/>
              <a:t> / 6 Ω = 4 </a:t>
            </a:r>
            <a:r>
              <a:rPr lang="en-US" dirty="0"/>
              <a:t>sec</a:t>
            </a:r>
            <a:endParaRPr lang="el-GR" dirty="0"/>
          </a:p>
        </p:txBody>
      </p:sp>
      <p:sp>
        <p:nvSpPr>
          <p:cNvPr id="6" name="Ορθογώνιο 5"/>
          <p:cNvSpPr/>
          <p:nvPr/>
        </p:nvSpPr>
        <p:spPr>
          <a:xfrm>
            <a:off x="179512" y="3627021"/>
            <a:ext cx="83529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έτσι   η  εξίσωση   του   ρεύματος   του  πηνίου   θα  δίνεται   από  την  σχέση :</a:t>
            </a:r>
          </a:p>
          <a:p>
            <a:r>
              <a:rPr lang="el-GR" dirty="0"/>
              <a:t> </a:t>
            </a:r>
            <a:endParaRPr lang="en-US" dirty="0" smtClean="0"/>
          </a:p>
          <a:p>
            <a:r>
              <a:rPr lang="en-US" sz="2000" dirty="0" smtClean="0"/>
              <a:t>          </a:t>
            </a:r>
            <a:r>
              <a:rPr lang="el-GR" sz="2000" dirty="0" smtClean="0"/>
              <a:t>Ι</a:t>
            </a:r>
            <a:r>
              <a:rPr lang="de-DE" sz="2000" baseline="-25000" dirty="0" smtClean="0"/>
              <a:t>L</a:t>
            </a:r>
            <a:r>
              <a:rPr lang="el-GR" sz="2000" dirty="0" smtClean="0"/>
              <a:t> </a:t>
            </a:r>
            <a:r>
              <a:rPr lang="el-GR" sz="2000" dirty="0"/>
              <a:t>(</a:t>
            </a:r>
            <a:r>
              <a:rPr lang="de-DE" sz="2000" dirty="0"/>
              <a:t>t</a:t>
            </a:r>
            <a:r>
              <a:rPr lang="el-GR" sz="2000" dirty="0"/>
              <a:t>)  =  Ι</a:t>
            </a:r>
            <a:r>
              <a:rPr lang="de-DE" sz="2000" baseline="-25000" dirty="0"/>
              <a:t>L</a:t>
            </a:r>
            <a:r>
              <a:rPr lang="el-GR" sz="2000" dirty="0"/>
              <a:t> (</a:t>
            </a:r>
            <a:r>
              <a:rPr lang="de-DE" sz="2000" dirty="0"/>
              <a:t>t</a:t>
            </a:r>
            <a:r>
              <a:rPr lang="el-GR" sz="2000" dirty="0"/>
              <a:t>=0) </a:t>
            </a:r>
            <a:r>
              <a:rPr lang="de-DE" sz="2000" dirty="0"/>
              <a:t>e </a:t>
            </a:r>
            <a:r>
              <a:rPr lang="el-GR" sz="2000" baseline="30000" dirty="0"/>
              <a:t>– </a:t>
            </a:r>
            <a:r>
              <a:rPr lang="de-DE" sz="2000" baseline="30000" dirty="0"/>
              <a:t>t</a:t>
            </a:r>
            <a:r>
              <a:rPr lang="el-GR" sz="2000" baseline="30000" dirty="0"/>
              <a:t> / τ</a:t>
            </a:r>
            <a:r>
              <a:rPr lang="el-GR" sz="2000" dirty="0"/>
              <a:t> </a:t>
            </a:r>
            <a:r>
              <a:rPr lang="en-US" sz="2000" dirty="0" smtClean="0"/>
              <a:t>                        </a:t>
            </a:r>
            <a:r>
              <a:rPr lang="en-US" sz="2000" dirty="0" smtClean="0">
                <a:latin typeface="Calibri"/>
              </a:rPr>
              <a:t>→ </a:t>
            </a:r>
            <a:r>
              <a:rPr lang="en-US" sz="2000" dirty="0" smtClean="0"/>
              <a:t>              </a:t>
            </a:r>
            <a:r>
              <a:rPr lang="el-GR" sz="2000" dirty="0"/>
              <a:t>Ι</a:t>
            </a:r>
            <a:r>
              <a:rPr lang="de-DE" sz="2000" baseline="-25000" dirty="0"/>
              <a:t>L</a:t>
            </a:r>
            <a:r>
              <a:rPr lang="de-DE" sz="2000" dirty="0"/>
              <a:t> (t) = 3 e </a:t>
            </a:r>
            <a:r>
              <a:rPr lang="de-DE" sz="2000" baseline="30000" dirty="0"/>
              <a:t>– t / 4</a:t>
            </a:r>
            <a:r>
              <a:rPr lang="de-DE" sz="2000" dirty="0"/>
              <a:t> A</a:t>
            </a:r>
            <a:endParaRPr lang="el-GR" sz="2000" dirty="0"/>
          </a:p>
        </p:txBody>
      </p:sp>
      <p:sp>
        <p:nvSpPr>
          <p:cNvPr id="7" name="Ορθογώνιο 6"/>
          <p:cNvSpPr/>
          <p:nvPr/>
        </p:nvSpPr>
        <p:spPr>
          <a:xfrm>
            <a:off x="179512" y="4581128"/>
            <a:ext cx="88569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/>
              <a:t>Το </a:t>
            </a:r>
            <a:r>
              <a:rPr lang="el-GR" dirty="0" smtClean="0"/>
              <a:t>ρεύμα του πηνίου μοιράζεται στους δύο παράλληλους κλάδους</a:t>
            </a:r>
            <a:r>
              <a:rPr lang="en-US" dirty="0" smtClean="0"/>
              <a:t>:  </a:t>
            </a:r>
            <a:r>
              <a:rPr lang="el-GR" dirty="0" smtClean="0"/>
              <a:t>α</a:t>
            </a:r>
            <a:r>
              <a:rPr lang="el-GR" dirty="0"/>
              <a:t>)  στον  κλάδο  με την  αντίσταση  </a:t>
            </a:r>
            <a:r>
              <a:rPr lang="en-US" dirty="0"/>
              <a:t>R</a:t>
            </a:r>
            <a:r>
              <a:rPr lang="el-GR" dirty="0"/>
              <a:t>5=9Ω  και  β)  στον  κλάδο  με  τις  αντιστάσεις  (</a:t>
            </a:r>
            <a:r>
              <a:rPr lang="en-US" dirty="0"/>
              <a:t>R</a:t>
            </a:r>
            <a:r>
              <a:rPr lang="el-GR" dirty="0"/>
              <a:t>3 + </a:t>
            </a:r>
            <a:r>
              <a:rPr lang="en-US" dirty="0"/>
              <a:t>R</a:t>
            </a:r>
            <a:r>
              <a:rPr lang="el-GR" dirty="0"/>
              <a:t>4) = 18Ω.</a:t>
            </a:r>
          </a:p>
          <a:p>
            <a:r>
              <a:rPr lang="el-GR" dirty="0"/>
              <a:t>Το  ρεύμα  Ι</a:t>
            </a:r>
            <a:r>
              <a:rPr lang="en-US" dirty="0"/>
              <a:t>r</a:t>
            </a:r>
            <a:r>
              <a:rPr lang="el-GR" dirty="0"/>
              <a:t>(</a:t>
            </a:r>
            <a:r>
              <a:rPr lang="en-US" dirty="0"/>
              <a:t>t</a:t>
            </a:r>
            <a:r>
              <a:rPr lang="el-GR" dirty="0"/>
              <a:t>)  επάνω  στην  αντίσταση  </a:t>
            </a:r>
            <a:r>
              <a:rPr lang="en-US" dirty="0"/>
              <a:t>R</a:t>
            </a:r>
            <a:r>
              <a:rPr lang="el-GR" dirty="0"/>
              <a:t>5  δίνεται  σύμφωνα  με  τον  τύπο  του  διαιρέτη  ρεύματος ως  Ι</a:t>
            </a:r>
            <a:r>
              <a:rPr lang="en-US" dirty="0"/>
              <a:t>r</a:t>
            </a:r>
            <a:r>
              <a:rPr lang="el-GR" dirty="0"/>
              <a:t>(</a:t>
            </a:r>
            <a:r>
              <a:rPr lang="en-US" dirty="0"/>
              <a:t>t</a:t>
            </a:r>
            <a:r>
              <a:rPr lang="el-GR" dirty="0"/>
              <a:t>) = Ι</a:t>
            </a:r>
            <a:r>
              <a:rPr lang="de-DE" baseline="-25000" dirty="0"/>
              <a:t>L</a:t>
            </a:r>
            <a:r>
              <a:rPr lang="el-GR" dirty="0"/>
              <a:t> (</a:t>
            </a:r>
            <a:r>
              <a:rPr lang="de-DE" dirty="0"/>
              <a:t>t</a:t>
            </a:r>
            <a:r>
              <a:rPr lang="el-GR" dirty="0"/>
              <a:t>) </a:t>
            </a:r>
            <a:r>
              <a:rPr lang="en-US" dirty="0"/>
              <a:t>x</a:t>
            </a:r>
            <a:r>
              <a:rPr lang="el-GR" dirty="0"/>
              <a:t> 18 / (18 + 9) = (3 </a:t>
            </a:r>
            <a:r>
              <a:rPr lang="en-US" dirty="0"/>
              <a:t>x</a:t>
            </a:r>
            <a:r>
              <a:rPr lang="el-GR" dirty="0"/>
              <a:t> 18/27) </a:t>
            </a:r>
            <a:r>
              <a:rPr lang="de-DE" dirty="0"/>
              <a:t>e </a:t>
            </a:r>
            <a:r>
              <a:rPr lang="el-GR" baseline="30000" dirty="0"/>
              <a:t>– </a:t>
            </a:r>
            <a:r>
              <a:rPr lang="de-DE" baseline="30000" dirty="0"/>
              <a:t>t</a:t>
            </a:r>
            <a:r>
              <a:rPr lang="el-GR" baseline="30000" dirty="0"/>
              <a:t> / 4</a:t>
            </a:r>
            <a:r>
              <a:rPr lang="el-GR" dirty="0"/>
              <a:t> </a:t>
            </a:r>
            <a:r>
              <a:rPr lang="de-DE" dirty="0"/>
              <a:t>A</a:t>
            </a:r>
            <a:r>
              <a:rPr lang="el-GR" dirty="0"/>
              <a:t> = 2 </a:t>
            </a:r>
            <a:r>
              <a:rPr lang="de-DE" dirty="0"/>
              <a:t>e </a:t>
            </a:r>
            <a:r>
              <a:rPr lang="el-GR" baseline="30000" dirty="0"/>
              <a:t>– </a:t>
            </a:r>
            <a:r>
              <a:rPr lang="de-DE" baseline="30000" dirty="0"/>
              <a:t>t</a:t>
            </a:r>
            <a:r>
              <a:rPr lang="el-GR" baseline="30000" dirty="0"/>
              <a:t> / 4</a:t>
            </a:r>
            <a:r>
              <a:rPr lang="el-GR" dirty="0"/>
              <a:t> </a:t>
            </a:r>
            <a:r>
              <a:rPr lang="de-DE" dirty="0"/>
              <a:t>A</a:t>
            </a:r>
            <a:endParaRPr lang="el-GR" dirty="0"/>
          </a:p>
          <a:p>
            <a:r>
              <a:rPr lang="el-GR" dirty="0"/>
              <a:t>και  έτσι  η  τάση  </a:t>
            </a:r>
            <a:r>
              <a:rPr lang="en-US" dirty="0" err="1"/>
              <a:t>Vr</a:t>
            </a:r>
            <a:r>
              <a:rPr lang="el-GR" dirty="0"/>
              <a:t>(</a:t>
            </a:r>
            <a:r>
              <a:rPr lang="en-US" dirty="0"/>
              <a:t>t</a:t>
            </a:r>
            <a:r>
              <a:rPr lang="el-GR" dirty="0"/>
              <a:t>)   στα  άκρα  της  αντίστασης  θα  δίνεται  ως </a:t>
            </a:r>
          </a:p>
        </p:txBody>
      </p:sp>
      <p:sp>
        <p:nvSpPr>
          <p:cNvPr id="8" name="Ορθογώνιο 7"/>
          <p:cNvSpPr/>
          <p:nvPr/>
        </p:nvSpPr>
        <p:spPr>
          <a:xfrm>
            <a:off x="251520" y="6239053"/>
            <a:ext cx="85689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 err="1"/>
              <a:t>Vr</a:t>
            </a:r>
            <a:r>
              <a:rPr lang="de-DE" sz="2000" dirty="0"/>
              <a:t> (t)  =  </a:t>
            </a:r>
            <a:r>
              <a:rPr lang="el-GR" sz="2000" dirty="0"/>
              <a:t>Ι</a:t>
            </a:r>
            <a:r>
              <a:rPr lang="de-DE" sz="2000" dirty="0"/>
              <a:t>r (t)  x  R5  =  2  e </a:t>
            </a:r>
            <a:r>
              <a:rPr lang="de-DE" sz="2000" baseline="30000" dirty="0"/>
              <a:t>– t / 4</a:t>
            </a:r>
            <a:r>
              <a:rPr lang="de-DE" sz="2000" dirty="0"/>
              <a:t> A   x   9 </a:t>
            </a:r>
            <a:r>
              <a:rPr lang="el-GR" sz="2000" dirty="0"/>
              <a:t>Ω   </a:t>
            </a:r>
            <a:r>
              <a:rPr lang="de-DE" sz="2000" dirty="0"/>
              <a:t> </a:t>
            </a:r>
            <a:r>
              <a:rPr lang="de-DE" sz="2000" dirty="0" smtClean="0"/>
              <a:t>  </a:t>
            </a:r>
            <a:r>
              <a:rPr lang="en-US" sz="2000" dirty="0" smtClean="0">
                <a:latin typeface="Calibri"/>
              </a:rPr>
              <a:t> →           </a:t>
            </a:r>
            <a:r>
              <a:rPr lang="de-DE" sz="2000" dirty="0" err="1" smtClean="0"/>
              <a:t>Vr</a:t>
            </a:r>
            <a:r>
              <a:rPr lang="de-DE" sz="2000" dirty="0" smtClean="0"/>
              <a:t> </a:t>
            </a:r>
            <a:r>
              <a:rPr lang="de-DE" sz="2000" dirty="0"/>
              <a:t>(t)  =  18 e </a:t>
            </a:r>
            <a:r>
              <a:rPr lang="de-DE" sz="2000" baseline="30000" dirty="0"/>
              <a:t>– t / 4</a:t>
            </a:r>
            <a:r>
              <a:rPr lang="de-DE" sz="2000" dirty="0"/>
              <a:t> </a:t>
            </a:r>
            <a:r>
              <a:rPr lang="de-DE" sz="2000" dirty="0" smtClean="0"/>
              <a:t>V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470495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build="p"/>
      <p:bldP spid="6" grpId="0" build="p"/>
      <p:bldP spid="7" grpId="0" build="p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51520" y="116632"/>
            <a:ext cx="65344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ΕΞΕΤΑΣΤΙΚΗ   ΠΕΡΙΟΔΟΣ:           </a:t>
            </a:r>
            <a:r>
              <a:rPr lang="el-GR" b="1" dirty="0"/>
              <a:t>ΙΟΥΝΙΟΣ    2009</a:t>
            </a:r>
            <a:endParaRPr lang="el-GR" dirty="0"/>
          </a:p>
        </p:txBody>
      </p:sp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3811588" y="558800"/>
            <a:ext cx="2932112" cy="14859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764704"/>
            <a:ext cx="4659184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07504" y="433695"/>
            <a:ext cx="4248472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ΘΕΜΑ  4</a:t>
            </a:r>
            <a:r>
              <a:rPr kumimoji="0" lang="el-GR" altLang="el-GR" b="1" i="0" u="sng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Ο</a:t>
            </a:r>
            <a:r>
              <a:rPr kumimoji="0" lang="el-GR" altLang="el-GR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:</a:t>
            </a:r>
            <a:r>
              <a:rPr kumimoji="0" lang="el-GR" altLang="el-GR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 Μονάδες  2.50 ).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Στο κύκλωμα που δίνεται, ο διακόπτης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ήταν  για  αρκετή  ώρα  ανοικτός  και  τη  χρονική  στιγμή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 0  κλείνει.</a:t>
            </a:r>
            <a:endParaRPr kumimoji="0" lang="en-US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Να υπολογιστεί  αναλυτικά και  να  παρασταθεί γραφικά α) η τάση  συναρτήσει  του  χρόνου   </a:t>
            </a:r>
            <a:r>
              <a:rPr kumimoji="0" lang="en-US" altLang="el-G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Uc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  στα  άκρα  του  πυκνωτή   και   β)   το  ρεύμα   Ι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  του  πυκνωτή.   γ)  Ποιο  είναι  το  φορτίο  του  πυκνωτή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τη  χρονική  στιγμή 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 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 0  που κλείνει  ο  διακόπτης ;</a:t>
            </a:r>
            <a:endParaRPr kumimoji="0" lang="el-GR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789040"/>
            <a:ext cx="4259480" cy="2513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Ορθογώνιο 6"/>
          <p:cNvSpPr/>
          <p:nvPr/>
        </p:nvSpPr>
        <p:spPr>
          <a:xfrm>
            <a:off x="35496" y="3621792"/>
            <a:ext cx="5112568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/>
              <a:t>Η πηγή ρεύματος μετατρέπεται σε πηγή τάσης</a:t>
            </a:r>
            <a:endParaRPr lang="en-US" dirty="0" smtClean="0"/>
          </a:p>
          <a:p>
            <a:pPr algn="just"/>
            <a:r>
              <a:rPr lang="en-US" dirty="0" smtClean="0"/>
              <a:t>V</a:t>
            </a:r>
            <a:r>
              <a:rPr lang="el-GR" dirty="0" smtClean="0"/>
              <a:t> </a:t>
            </a:r>
            <a:r>
              <a:rPr lang="el-GR" dirty="0"/>
              <a:t>= </a:t>
            </a:r>
            <a:r>
              <a:rPr lang="en-US" dirty="0"/>
              <a:t>I x R</a:t>
            </a:r>
            <a:r>
              <a:rPr lang="el-GR" dirty="0"/>
              <a:t>1 = 2 </a:t>
            </a:r>
            <a:r>
              <a:rPr lang="en-US" dirty="0"/>
              <a:t>mA x</a:t>
            </a:r>
            <a:r>
              <a:rPr lang="el-GR" dirty="0"/>
              <a:t> 6 </a:t>
            </a:r>
            <a:r>
              <a:rPr lang="en-US" dirty="0"/>
              <a:t>k</a:t>
            </a:r>
            <a:r>
              <a:rPr lang="el-GR" dirty="0"/>
              <a:t>Ω = 12 </a:t>
            </a:r>
            <a:r>
              <a:rPr lang="en-US" dirty="0"/>
              <a:t>V</a:t>
            </a:r>
            <a:endParaRPr lang="el-GR" dirty="0"/>
          </a:p>
          <a:p>
            <a:pPr algn="just"/>
            <a:r>
              <a:rPr lang="el-GR" dirty="0"/>
              <a:t>και  προκύπτει  το  διπλανό   κύκλωμα.</a:t>
            </a:r>
          </a:p>
          <a:p>
            <a:pPr algn="just"/>
            <a:r>
              <a:rPr lang="el-GR" sz="800" dirty="0"/>
              <a:t> </a:t>
            </a:r>
          </a:p>
          <a:p>
            <a:pPr algn="just"/>
            <a:r>
              <a:rPr lang="el-GR" dirty="0"/>
              <a:t>Όση </a:t>
            </a:r>
            <a:r>
              <a:rPr lang="el-GR" dirty="0" smtClean="0"/>
              <a:t>ώρα ο διακόπτης είναι ανοικτός ο πλήρως φορτισμένος πυκνωτής δεν</a:t>
            </a:r>
            <a:r>
              <a:rPr lang="en-US" dirty="0" smtClean="0"/>
              <a:t> </a:t>
            </a:r>
            <a:r>
              <a:rPr lang="el-GR" dirty="0" smtClean="0"/>
              <a:t>διαρρέεται από  ρεύμα </a:t>
            </a:r>
            <a:r>
              <a:rPr lang="el-GR" dirty="0"/>
              <a:t>και </a:t>
            </a:r>
            <a:r>
              <a:rPr lang="el-GR" dirty="0" smtClean="0"/>
              <a:t>συμπεριφέρεται </a:t>
            </a:r>
            <a:r>
              <a:rPr lang="el-GR" dirty="0"/>
              <a:t>ως </a:t>
            </a:r>
            <a:r>
              <a:rPr lang="el-GR" dirty="0" smtClean="0"/>
              <a:t>ανοιχτό  </a:t>
            </a:r>
            <a:r>
              <a:rPr lang="el-GR" dirty="0"/>
              <a:t>κύκλωμα.</a:t>
            </a:r>
          </a:p>
          <a:p>
            <a:pPr algn="just"/>
            <a:r>
              <a:rPr lang="el-GR" sz="800" dirty="0"/>
              <a:t> </a:t>
            </a:r>
            <a:endParaRPr lang="en-US" sz="800" dirty="0" smtClean="0"/>
          </a:p>
          <a:p>
            <a:pPr algn="just"/>
            <a:endParaRPr lang="en-US" sz="800" dirty="0"/>
          </a:p>
          <a:p>
            <a:pPr algn="just"/>
            <a:endParaRPr lang="el-GR" sz="800" dirty="0"/>
          </a:p>
          <a:p>
            <a:pPr algn="just"/>
            <a:r>
              <a:rPr lang="el-GR" dirty="0"/>
              <a:t>Έτσι  η  τιμή  της  τάσης  στην  οποία  φορτίζεται  ο  πυκνωτής  θα  είναι  η  τιμή  </a:t>
            </a:r>
            <a:r>
              <a:rPr lang="el-GR" dirty="0" smtClean="0"/>
              <a:t>της </a:t>
            </a:r>
            <a:r>
              <a:rPr lang="el-GR" dirty="0"/>
              <a:t>πηγής  12 </a:t>
            </a:r>
            <a:r>
              <a:rPr lang="en-US" dirty="0"/>
              <a:t>V </a:t>
            </a:r>
            <a:r>
              <a:rPr lang="el-GR" dirty="0"/>
              <a:t>. </a:t>
            </a:r>
          </a:p>
          <a:p>
            <a:pPr algn="just"/>
            <a:r>
              <a:rPr lang="el-GR" dirty="0"/>
              <a:t>Άρα  </a:t>
            </a:r>
            <a:r>
              <a:rPr lang="en-US" dirty="0" err="1"/>
              <a:t>Uc</a:t>
            </a:r>
            <a:r>
              <a:rPr lang="el-GR" dirty="0"/>
              <a:t> ( </a:t>
            </a:r>
            <a:r>
              <a:rPr lang="en-US" dirty="0"/>
              <a:t>t</a:t>
            </a:r>
            <a:r>
              <a:rPr lang="el-GR" dirty="0"/>
              <a:t> = 0 ) = 12 </a:t>
            </a:r>
            <a:r>
              <a:rPr lang="en-US" dirty="0"/>
              <a:t>V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029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020" y="476672"/>
            <a:ext cx="4352484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Ορθογώνιο 1"/>
          <p:cNvSpPr/>
          <p:nvPr/>
        </p:nvSpPr>
        <p:spPr>
          <a:xfrm>
            <a:off x="107502" y="188640"/>
            <a:ext cx="470303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/>
              <a:t>Όταν  κλείσει  ο  διακόπτης  </a:t>
            </a:r>
            <a:r>
              <a:rPr lang="en-US" dirty="0"/>
              <a:t>S</a:t>
            </a:r>
            <a:r>
              <a:rPr lang="el-GR" dirty="0"/>
              <a:t>  ο  πλήρως  φορτισμένος </a:t>
            </a:r>
            <a:r>
              <a:rPr lang="el-GR" dirty="0" smtClean="0"/>
              <a:t>στα 12 </a:t>
            </a:r>
            <a:r>
              <a:rPr lang="en-US" dirty="0"/>
              <a:t>V</a:t>
            </a:r>
            <a:r>
              <a:rPr lang="el-GR" dirty="0"/>
              <a:t> </a:t>
            </a:r>
            <a:r>
              <a:rPr lang="el-GR" dirty="0" smtClean="0"/>
              <a:t>πυκνωτής  </a:t>
            </a:r>
            <a:r>
              <a:rPr lang="el-GR" dirty="0"/>
              <a:t>εκφορτίζεται </a:t>
            </a:r>
            <a:r>
              <a:rPr lang="el-GR" dirty="0" smtClean="0"/>
              <a:t>μέσω  </a:t>
            </a:r>
            <a:r>
              <a:rPr lang="el-GR" dirty="0"/>
              <a:t>της  ισοδύναμης  αντίστασης </a:t>
            </a:r>
            <a:r>
              <a:rPr lang="en-US" dirty="0" smtClean="0"/>
              <a:t> </a:t>
            </a:r>
            <a:r>
              <a:rPr lang="en-US" dirty="0" err="1" smtClean="0"/>
              <a:t>Req</a:t>
            </a:r>
            <a:r>
              <a:rPr lang="el-GR" dirty="0" smtClean="0"/>
              <a:t>  </a:t>
            </a:r>
            <a:r>
              <a:rPr lang="el-GR" dirty="0"/>
              <a:t>που  βλέπει  </a:t>
            </a:r>
            <a:r>
              <a:rPr lang="el-GR" dirty="0" smtClean="0"/>
              <a:t>ο </a:t>
            </a:r>
            <a:r>
              <a:rPr lang="el-GR" dirty="0"/>
              <a:t>πυκνωτής  στα  άκρα  του  και  για  </a:t>
            </a:r>
            <a:r>
              <a:rPr lang="en-US" dirty="0"/>
              <a:t>t</a:t>
            </a:r>
            <a:r>
              <a:rPr lang="el-GR" dirty="0"/>
              <a:t> = ∞   η  τελική  τιμή  της  τάσης  στα  άκρα  του  θα  είναι   διαφορετική.  Η  αντίσταση  </a:t>
            </a:r>
            <a:r>
              <a:rPr lang="en-US" dirty="0" err="1"/>
              <a:t>Req</a:t>
            </a:r>
            <a:r>
              <a:rPr lang="el-GR" dirty="0"/>
              <a:t>  θα  είναι</a:t>
            </a:r>
            <a:r>
              <a:rPr lang="el-GR" dirty="0" smtClean="0"/>
              <a:t>:</a:t>
            </a:r>
            <a:endParaRPr lang="el-GR" dirty="0"/>
          </a:p>
        </p:txBody>
      </p:sp>
      <p:sp>
        <p:nvSpPr>
          <p:cNvPr id="3" name="Ορθογώνιο 2"/>
          <p:cNvSpPr/>
          <p:nvPr/>
        </p:nvSpPr>
        <p:spPr>
          <a:xfrm>
            <a:off x="107504" y="3374990"/>
            <a:ext cx="87849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/>
              <a:t>Για   </a:t>
            </a:r>
            <a:r>
              <a:rPr lang="en-US" dirty="0"/>
              <a:t>t</a:t>
            </a:r>
            <a:r>
              <a:rPr lang="el-GR" dirty="0"/>
              <a:t> = ∞   ο   πυκνωτής   βρίσκεται  και  πάλι  σε  μόνιμη  κατάσταση  φόρτισης  τάσης   και  έτσι  συμπεριφέρεται  και   πάλι  ως  ανοιχτό  κύκλωμα.  </a:t>
            </a:r>
            <a:endParaRPr lang="en-US" dirty="0" smtClean="0"/>
          </a:p>
          <a:p>
            <a:pPr algn="just"/>
            <a:r>
              <a:rPr lang="el-GR" dirty="0" smtClean="0"/>
              <a:t>Η   </a:t>
            </a:r>
            <a:r>
              <a:rPr lang="el-GR" dirty="0"/>
              <a:t>ισοδύναμη  αντίσταση  που  «βλέπει»  η  πηγή  για   </a:t>
            </a:r>
            <a:r>
              <a:rPr lang="en-US" dirty="0"/>
              <a:t>t</a:t>
            </a:r>
            <a:r>
              <a:rPr lang="el-GR" dirty="0"/>
              <a:t> = ∞   είναι : </a:t>
            </a:r>
            <a:endParaRPr lang="en-US" dirty="0" smtClean="0"/>
          </a:p>
          <a:p>
            <a:pPr algn="just"/>
            <a:r>
              <a:rPr lang="en-US" dirty="0" err="1" smtClean="0"/>
              <a:t>Req</a:t>
            </a:r>
            <a:r>
              <a:rPr lang="el-GR" dirty="0" smtClean="0"/>
              <a:t> </a:t>
            </a:r>
            <a:r>
              <a:rPr lang="el-GR" dirty="0"/>
              <a:t>= </a:t>
            </a:r>
            <a:r>
              <a:rPr lang="en-US" dirty="0"/>
              <a:t>R</a:t>
            </a:r>
            <a:r>
              <a:rPr lang="el-GR" dirty="0"/>
              <a:t>1 + </a:t>
            </a:r>
            <a:r>
              <a:rPr lang="en-US" dirty="0"/>
              <a:t>R</a:t>
            </a:r>
            <a:r>
              <a:rPr lang="el-GR" dirty="0"/>
              <a:t>3  =  6  +  2  =  8 </a:t>
            </a:r>
            <a:r>
              <a:rPr lang="en-US" dirty="0"/>
              <a:t>k</a:t>
            </a:r>
            <a:r>
              <a:rPr lang="el-GR" dirty="0"/>
              <a:t>Ω</a:t>
            </a:r>
          </a:p>
          <a:p>
            <a:pPr algn="just"/>
            <a:r>
              <a:rPr lang="el-GR" dirty="0" smtClean="0"/>
              <a:t>και   </a:t>
            </a:r>
            <a:r>
              <a:rPr lang="el-GR" dirty="0"/>
              <a:t>το  ρεύμα  της  πηγής 		  </a:t>
            </a:r>
            <a:r>
              <a:rPr lang="el-GR" dirty="0" err="1"/>
              <a:t>Ιπ</a:t>
            </a:r>
            <a:r>
              <a:rPr lang="el-GR" dirty="0"/>
              <a:t>  = </a:t>
            </a:r>
            <a:r>
              <a:rPr lang="en-US" dirty="0"/>
              <a:t>V</a:t>
            </a:r>
            <a:r>
              <a:rPr lang="el-GR" dirty="0"/>
              <a:t> / </a:t>
            </a:r>
            <a:r>
              <a:rPr lang="en-US" dirty="0" err="1"/>
              <a:t>Req</a:t>
            </a:r>
            <a:r>
              <a:rPr lang="el-GR" dirty="0"/>
              <a:t>  =  12 </a:t>
            </a:r>
            <a:r>
              <a:rPr lang="en-US" dirty="0"/>
              <a:t>V</a:t>
            </a:r>
            <a:r>
              <a:rPr lang="el-GR" dirty="0"/>
              <a:t> /  8 </a:t>
            </a:r>
            <a:r>
              <a:rPr lang="en-US" dirty="0"/>
              <a:t>k</a:t>
            </a:r>
            <a:r>
              <a:rPr lang="el-GR" dirty="0"/>
              <a:t>Ω  = 1,5 </a:t>
            </a:r>
            <a:r>
              <a:rPr lang="en-US" dirty="0"/>
              <a:t>mA</a:t>
            </a: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107504" y="2420888"/>
            <a:ext cx="90330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/>
              <a:t>Req</a:t>
            </a:r>
            <a:r>
              <a:rPr lang="en-US" dirty="0"/>
              <a:t> = R2 + (R1//R3) = 3 + (6x2) / (6+2 ) </a:t>
            </a:r>
            <a:r>
              <a:rPr lang="en-US" dirty="0" smtClean="0"/>
              <a:t>=</a:t>
            </a:r>
          </a:p>
          <a:p>
            <a:pPr algn="just"/>
            <a:r>
              <a:rPr lang="en-US" dirty="0" smtClean="0"/>
              <a:t>= </a:t>
            </a:r>
            <a:r>
              <a:rPr lang="en-US" dirty="0"/>
              <a:t>3 + 1,50               </a:t>
            </a:r>
            <a:r>
              <a:rPr lang="en-US" dirty="0">
                <a:latin typeface="Calibri"/>
              </a:rPr>
              <a:t>→</a:t>
            </a:r>
            <a:r>
              <a:rPr lang="en-US" dirty="0"/>
              <a:t>     </a:t>
            </a:r>
            <a:r>
              <a:rPr lang="en-US" dirty="0" err="1"/>
              <a:t>Req</a:t>
            </a:r>
            <a:r>
              <a:rPr lang="en-US" dirty="0"/>
              <a:t>  =  4,50 k</a:t>
            </a:r>
            <a:r>
              <a:rPr lang="el-GR" dirty="0"/>
              <a:t>Ω</a:t>
            </a:r>
          </a:p>
          <a:p>
            <a:pPr algn="just"/>
            <a:r>
              <a:rPr lang="el-GR" dirty="0" smtClean="0"/>
              <a:t>και </a:t>
            </a:r>
            <a:r>
              <a:rPr lang="el-GR" dirty="0"/>
              <a:t>η </a:t>
            </a:r>
            <a:r>
              <a:rPr lang="el-GR" dirty="0" smtClean="0"/>
              <a:t>σταθερά χρόνου </a:t>
            </a:r>
            <a:r>
              <a:rPr lang="el-GR" dirty="0" err="1" smtClean="0"/>
              <a:t>εκφόρτισης</a:t>
            </a:r>
            <a:r>
              <a:rPr lang="en-US" dirty="0" smtClean="0"/>
              <a:t> </a:t>
            </a:r>
            <a:r>
              <a:rPr lang="el-GR" dirty="0" smtClean="0"/>
              <a:t>τ </a:t>
            </a:r>
            <a:r>
              <a:rPr lang="el-GR" dirty="0"/>
              <a:t>= </a:t>
            </a:r>
            <a:r>
              <a:rPr lang="en-US" dirty="0" err="1"/>
              <a:t>Req</a:t>
            </a:r>
            <a:r>
              <a:rPr lang="en-US" dirty="0"/>
              <a:t> x C</a:t>
            </a:r>
            <a:r>
              <a:rPr lang="el-GR" dirty="0"/>
              <a:t> = 4,5 10</a:t>
            </a:r>
            <a:r>
              <a:rPr lang="el-GR" baseline="30000" dirty="0"/>
              <a:t>3</a:t>
            </a:r>
            <a:r>
              <a:rPr lang="el-GR" dirty="0"/>
              <a:t> Ω </a:t>
            </a:r>
            <a:r>
              <a:rPr lang="en-US" dirty="0"/>
              <a:t>x</a:t>
            </a:r>
            <a:r>
              <a:rPr lang="el-GR" dirty="0"/>
              <a:t> 20 10 </a:t>
            </a:r>
            <a:r>
              <a:rPr lang="el-GR" baseline="30000" dirty="0"/>
              <a:t>–6</a:t>
            </a:r>
            <a:r>
              <a:rPr lang="el-GR" dirty="0"/>
              <a:t> </a:t>
            </a:r>
            <a:r>
              <a:rPr lang="en-US" dirty="0"/>
              <a:t>F </a:t>
            </a:r>
            <a:r>
              <a:rPr lang="en-US" dirty="0" smtClean="0"/>
              <a:t> </a:t>
            </a:r>
            <a:r>
              <a:rPr lang="en-US" dirty="0" smtClean="0">
                <a:latin typeface="Calibri"/>
              </a:rPr>
              <a:t>→</a:t>
            </a:r>
            <a:r>
              <a:rPr lang="el-GR" dirty="0" smtClean="0"/>
              <a:t> </a:t>
            </a:r>
            <a:r>
              <a:rPr lang="en-US" dirty="0" smtClean="0"/>
              <a:t> </a:t>
            </a:r>
            <a:r>
              <a:rPr lang="el-GR" dirty="0"/>
              <a:t>τ</a:t>
            </a:r>
            <a:r>
              <a:rPr lang="en-US" dirty="0"/>
              <a:t> </a:t>
            </a:r>
            <a:r>
              <a:rPr lang="el-GR" dirty="0" smtClean="0"/>
              <a:t>= 0,09 </a:t>
            </a:r>
            <a:r>
              <a:rPr lang="fr-FR" dirty="0"/>
              <a:t>sec</a:t>
            </a:r>
            <a:endParaRPr lang="el-GR" dirty="0"/>
          </a:p>
        </p:txBody>
      </p:sp>
      <p:sp>
        <p:nvSpPr>
          <p:cNvPr id="5" name="Ορθογώνιο 4"/>
          <p:cNvSpPr/>
          <p:nvPr/>
        </p:nvSpPr>
        <p:spPr>
          <a:xfrm>
            <a:off x="107504" y="502595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Επομένως           </a:t>
            </a:r>
            <a:r>
              <a:rPr lang="en-US" dirty="0" err="1"/>
              <a:t>Uc</a:t>
            </a:r>
            <a:r>
              <a:rPr lang="el-GR" dirty="0"/>
              <a:t> ( ∞ )   =   </a:t>
            </a:r>
            <a:r>
              <a:rPr lang="en-US" dirty="0"/>
              <a:t>VR</a:t>
            </a:r>
            <a:r>
              <a:rPr lang="el-GR" dirty="0"/>
              <a:t>3   =   </a:t>
            </a:r>
            <a:r>
              <a:rPr lang="el-GR" dirty="0" err="1"/>
              <a:t>Ιπ</a:t>
            </a:r>
            <a:r>
              <a:rPr lang="el-GR" dirty="0"/>
              <a:t>  </a:t>
            </a:r>
            <a:r>
              <a:rPr lang="en-US" dirty="0"/>
              <a:t>x</a:t>
            </a:r>
            <a:r>
              <a:rPr lang="el-GR" dirty="0"/>
              <a:t>  </a:t>
            </a:r>
            <a:r>
              <a:rPr lang="en-US" dirty="0"/>
              <a:t>R</a:t>
            </a:r>
            <a:r>
              <a:rPr lang="el-GR" dirty="0"/>
              <a:t>3    =    1,5 </a:t>
            </a:r>
            <a:r>
              <a:rPr lang="en-US" dirty="0"/>
              <a:t>mA x</a:t>
            </a:r>
            <a:r>
              <a:rPr lang="el-GR" dirty="0"/>
              <a:t> 2 </a:t>
            </a:r>
            <a:r>
              <a:rPr lang="en-US" dirty="0"/>
              <a:t>k</a:t>
            </a:r>
            <a:r>
              <a:rPr lang="el-GR" dirty="0"/>
              <a:t>Ω    =   3 </a:t>
            </a:r>
            <a:r>
              <a:rPr lang="en-US" dirty="0" smtClean="0"/>
              <a:t>V</a:t>
            </a:r>
          </a:p>
          <a:p>
            <a:endParaRPr lang="el-GR" dirty="0"/>
          </a:p>
          <a:p>
            <a:r>
              <a:rPr lang="el-GR" dirty="0"/>
              <a:t>ή  αντίστοιχα      </a:t>
            </a:r>
            <a:r>
              <a:rPr lang="de-DE" dirty="0" err="1"/>
              <a:t>Uc</a:t>
            </a:r>
            <a:r>
              <a:rPr lang="el-GR" dirty="0"/>
              <a:t> ( ∞ ) = </a:t>
            </a:r>
            <a:r>
              <a:rPr lang="de-DE" dirty="0"/>
              <a:t>V</a:t>
            </a:r>
            <a:r>
              <a:rPr lang="el-GR" dirty="0"/>
              <a:t> – </a:t>
            </a:r>
            <a:r>
              <a:rPr lang="de-DE" dirty="0"/>
              <a:t>VR</a:t>
            </a:r>
            <a:r>
              <a:rPr lang="el-GR" dirty="0"/>
              <a:t>1 = </a:t>
            </a:r>
            <a:r>
              <a:rPr lang="de-DE" dirty="0"/>
              <a:t>V</a:t>
            </a:r>
            <a:r>
              <a:rPr lang="el-GR" dirty="0"/>
              <a:t> – </a:t>
            </a:r>
            <a:r>
              <a:rPr lang="el-GR" dirty="0" err="1"/>
              <a:t>Ιπ</a:t>
            </a:r>
            <a:r>
              <a:rPr lang="el-GR" dirty="0"/>
              <a:t> </a:t>
            </a:r>
            <a:r>
              <a:rPr lang="de-DE" dirty="0"/>
              <a:t>x R</a:t>
            </a:r>
            <a:r>
              <a:rPr lang="el-GR" dirty="0"/>
              <a:t>1 = 12 </a:t>
            </a:r>
            <a:r>
              <a:rPr lang="de-DE" dirty="0"/>
              <a:t>V</a:t>
            </a:r>
            <a:r>
              <a:rPr lang="el-GR" dirty="0"/>
              <a:t> – 1,5 </a:t>
            </a:r>
            <a:r>
              <a:rPr lang="de-DE" dirty="0"/>
              <a:t>mA x</a:t>
            </a:r>
            <a:r>
              <a:rPr lang="el-GR" dirty="0"/>
              <a:t> 6 </a:t>
            </a:r>
            <a:r>
              <a:rPr lang="de-DE" dirty="0"/>
              <a:t>k</a:t>
            </a:r>
            <a:r>
              <a:rPr lang="el-GR" dirty="0"/>
              <a:t>Ω = 3 </a:t>
            </a:r>
            <a:r>
              <a:rPr lang="en-US" dirty="0"/>
              <a:t>V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23457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  <p:bldP spid="4" grpId="0" build="p"/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3745" y="44624"/>
            <a:ext cx="4662752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564904"/>
            <a:ext cx="4392488" cy="233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Τίτλος 1"/>
              <p:cNvSpPr txBox="1">
                <a:spLocks/>
              </p:cNvSpPr>
              <p:nvPr/>
            </p:nvSpPr>
            <p:spPr>
              <a:xfrm>
                <a:off x="35496" y="125760"/>
                <a:ext cx="4338249" cy="638944"/>
              </a:xfrm>
              <a:prstGeom prst="rect">
                <a:avLst/>
              </a:prstGeom>
            </p:spPr>
            <p:txBody>
              <a:bodyPr/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smtClean="0">
                          <a:latin typeface="Cambria Math"/>
                        </a:rPr>
                        <m:t>Uc</m:t>
                      </m:r>
                      <m:d>
                        <m:dPr>
                          <m:ctrlPr>
                            <a:rPr lang="en-US" sz="3600" i="1"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3600">
                              <a:latin typeface="Cambria Math"/>
                            </a:rPr>
                            <m:t>t</m:t>
                          </m:r>
                        </m:e>
                      </m:d>
                      <m:r>
                        <a:rPr lang="en-US" sz="360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3600">
                          <a:latin typeface="Cambria Math"/>
                        </a:rPr>
                        <m:t>Α</m:t>
                      </m:r>
                      <m:r>
                        <a:rPr lang="el-GR" sz="3600"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sz="3600">
                          <a:latin typeface="Cambria Math"/>
                        </a:rPr>
                        <m:t>Β</m:t>
                      </m:r>
                      <m:r>
                        <a:rPr lang="el-GR" sz="3600">
                          <a:latin typeface="Cambria Math"/>
                        </a:rPr>
                        <m:t> </m:t>
                      </m:r>
                      <m:r>
                        <a:rPr lang="el-GR" sz="3600" i="1"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36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3600" i="1">
                              <a:latin typeface="Cambria Math"/>
                            </a:rPr>
                            <m:t>−</m:t>
                          </m:r>
                          <m:r>
                            <a:rPr lang="en-US" sz="3600" i="1">
                              <a:latin typeface="Cambria Math"/>
                            </a:rPr>
                            <m:t>𝑡</m:t>
                          </m:r>
                          <m:r>
                            <a:rPr lang="el-GR" sz="3600" i="1">
                              <a:latin typeface="Cambria Math"/>
                            </a:rPr>
                            <m:t>/</m:t>
                          </m:r>
                          <m:r>
                            <a:rPr lang="el-GR" sz="3600" i="1">
                              <a:latin typeface="Cambria Math"/>
                            </a:rPr>
                            <m:t>𝜏</m:t>
                          </m:r>
                        </m:sup>
                      </m:sSup>
                    </m:oMath>
                  </m:oMathPara>
                </a14:m>
                <a:endParaRPr lang="el-GR" sz="3600" dirty="0"/>
              </a:p>
            </p:txBody>
          </p:sp>
        </mc:Choice>
        <mc:Fallback xmlns="">
          <p:sp>
            <p:nvSpPr>
              <p:cNvPr id="4" name="Τίτλος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125760"/>
                <a:ext cx="4338249" cy="63894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Ορθογώνιο 1"/>
          <p:cNvSpPr/>
          <p:nvPr/>
        </p:nvSpPr>
        <p:spPr>
          <a:xfrm>
            <a:off x="35496" y="1785590"/>
            <a:ext cx="43193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/>
              <a:t>Έτσι  λαμβάνοντας  υπόψη  τις  αρχικές  συνθήκες </a:t>
            </a:r>
            <a:r>
              <a:rPr lang="el-GR" dirty="0" smtClean="0"/>
              <a:t>η αναλυτική εξίσωση</a:t>
            </a:r>
            <a:r>
              <a:rPr lang="en-US" dirty="0" smtClean="0"/>
              <a:t> </a:t>
            </a:r>
            <a:r>
              <a:rPr lang="el-GR" dirty="0" smtClean="0"/>
              <a:t>της τάσης  </a:t>
            </a:r>
            <a:r>
              <a:rPr lang="el-GR" dirty="0"/>
              <a:t>στα  άκρα </a:t>
            </a:r>
            <a:r>
              <a:rPr lang="el-GR" dirty="0" smtClean="0"/>
              <a:t>του πυκνωτή θα  </a:t>
            </a:r>
            <a:r>
              <a:rPr lang="el-GR" dirty="0"/>
              <a:t>είναι :</a:t>
            </a:r>
          </a:p>
        </p:txBody>
      </p:sp>
      <p:sp>
        <p:nvSpPr>
          <p:cNvPr id="3" name="Ορθογώνιο 2"/>
          <p:cNvSpPr/>
          <p:nvPr/>
        </p:nvSpPr>
        <p:spPr>
          <a:xfrm>
            <a:off x="35496" y="1228690"/>
            <a:ext cx="19531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 err="1"/>
              <a:t>Uc</a:t>
            </a:r>
            <a:r>
              <a:rPr lang="el-GR" sz="2000" dirty="0"/>
              <a:t> ( ∞ ) = </a:t>
            </a:r>
            <a:r>
              <a:rPr lang="el-GR" sz="2000" dirty="0" smtClean="0"/>
              <a:t> </a:t>
            </a:r>
            <a:r>
              <a:rPr lang="el-GR" sz="2000" dirty="0"/>
              <a:t>3 </a:t>
            </a:r>
            <a:r>
              <a:rPr lang="en-US" sz="2000" dirty="0"/>
              <a:t>V</a:t>
            </a:r>
            <a:endParaRPr lang="el-GR" sz="2000" dirty="0"/>
          </a:p>
        </p:txBody>
      </p:sp>
      <p:sp>
        <p:nvSpPr>
          <p:cNvPr id="7" name="Ορθογώνιο 6"/>
          <p:cNvSpPr/>
          <p:nvPr/>
        </p:nvSpPr>
        <p:spPr>
          <a:xfrm>
            <a:off x="62616" y="836712"/>
            <a:ext cx="2277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err="1"/>
              <a:t>Uc</a:t>
            </a:r>
            <a:r>
              <a:rPr lang="el-GR" dirty="0"/>
              <a:t> ( </a:t>
            </a:r>
            <a:r>
              <a:rPr lang="en-US" dirty="0" smtClean="0"/>
              <a:t>0</a:t>
            </a:r>
            <a:r>
              <a:rPr lang="el-GR" dirty="0" smtClean="0"/>
              <a:t> </a:t>
            </a:r>
            <a:r>
              <a:rPr lang="el-GR" dirty="0"/>
              <a:t>) = </a:t>
            </a:r>
            <a:r>
              <a:rPr lang="el-GR" dirty="0" smtClean="0"/>
              <a:t> </a:t>
            </a:r>
            <a:r>
              <a:rPr lang="en-US" dirty="0" smtClean="0"/>
              <a:t>12</a:t>
            </a:r>
            <a:r>
              <a:rPr lang="el-GR" dirty="0" smtClean="0"/>
              <a:t> </a:t>
            </a:r>
            <a:r>
              <a:rPr lang="en-US" dirty="0"/>
              <a:t>V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2496808" y="764704"/>
                <a:ext cx="149912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000" smtClean="0">
                          <a:latin typeface="Cambria Math"/>
                        </a:rPr>
                        <m:t>Α</m:t>
                      </m:r>
                      <m:r>
                        <a:rPr lang="el-GR" sz="2000" smtClean="0"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sz="2000" smtClean="0">
                          <a:latin typeface="Cambria Math"/>
                        </a:rPr>
                        <m:t>Β</m:t>
                      </m:r>
                      <m:r>
                        <a:rPr lang="en-US" sz="2000" b="0" i="0" smtClean="0">
                          <a:latin typeface="Cambria Math"/>
                        </a:rPr>
                        <m:t>=12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6808" y="764704"/>
                <a:ext cx="1499128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Ορθογώνιο 8"/>
              <p:cNvSpPr/>
              <p:nvPr/>
            </p:nvSpPr>
            <p:spPr>
              <a:xfrm>
                <a:off x="2483768" y="1084674"/>
                <a:ext cx="89300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000" smtClean="0">
                          <a:latin typeface="Cambria Math"/>
                        </a:rPr>
                        <m:t>Α</m:t>
                      </m:r>
                      <m:r>
                        <a:rPr lang="en-US" sz="2000" b="0" i="0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9" name="Ορθογώνιο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1084674"/>
                <a:ext cx="893000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Ορθογώνιο 9"/>
              <p:cNvSpPr/>
              <p:nvPr/>
            </p:nvSpPr>
            <p:spPr>
              <a:xfrm>
                <a:off x="2484889" y="1484784"/>
                <a:ext cx="201510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0" i="0" smtClean="0">
                          <a:latin typeface="Cambria Math"/>
                        </a:rPr>
                        <m:t>B</m:t>
                      </m:r>
                      <m:r>
                        <a:rPr lang="en-US" sz="2000" b="0" i="0" smtClean="0">
                          <a:latin typeface="Cambria Math"/>
                        </a:rPr>
                        <m:t>=12 −3=9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0" name="Ορθογώνιο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4889" y="1484784"/>
                <a:ext cx="2015103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Ορθογώνιο 5"/>
          <p:cNvSpPr/>
          <p:nvPr/>
        </p:nvSpPr>
        <p:spPr>
          <a:xfrm>
            <a:off x="0" y="2679303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2400" dirty="0" err="1"/>
              <a:t>Uc</a:t>
            </a:r>
            <a:r>
              <a:rPr lang="de-DE" sz="2400" dirty="0"/>
              <a:t> ( t ) =   </a:t>
            </a:r>
            <a:r>
              <a:rPr lang="el-GR" sz="2400" dirty="0"/>
              <a:t>3 </a:t>
            </a:r>
            <a:r>
              <a:rPr lang="en-US" sz="2400" dirty="0"/>
              <a:t>V</a:t>
            </a:r>
            <a:r>
              <a:rPr lang="el-GR" sz="2400" dirty="0"/>
              <a:t>  +  9 </a:t>
            </a:r>
            <a:r>
              <a:rPr lang="en-US" sz="2400" dirty="0"/>
              <a:t>x</a:t>
            </a:r>
            <a:r>
              <a:rPr lang="de-DE" sz="2400" dirty="0"/>
              <a:t> e</a:t>
            </a:r>
            <a:r>
              <a:rPr lang="de-DE" sz="2400" baseline="30000" dirty="0"/>
              <a:t> – t / 0,0</a:t>
            </a:r>
            <a:r>
              <a:rPr lang="el-GR" sz="2400" baseline="30000" dirty="0"/>
              <a:t>9 </a:t>
            </a:r>
            <a:r>
              <a:rPr lang="de-DE" sz="2400" dirty="0"/>
              <a:t> </a:t>
            </a:r>
            <a:r>
              <a:rPr lang="de-DE" sz="2400" dirty="0" smtClean="0"/>
              <a:t>V</a:t>
            </a:r>
            <a:endParaRPr lang="el-GR" dirty="0"/>
          </a:p>
        </p:txBody>
      </p:sp>
      <p:sp>
        <p:nvSpPr>
          <p:cNvPr id="8" name="Ορθογώνιο 7"/>
          <p:cNvSpPr/>
          <p:nvPr/>
        </p:nvSpPr>
        <p:spPr>
          <a:xfrm>
            <a:off x="35496" y="3068960"/>
            <a:ext cx="44644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/>
              <a:t>και  η  γραφική  της  παράσταση  δίνεται  στο  σχήμα.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Ορθογώνιο 10"/>
              <p:cNvSpPr/>
              <p:nvPr/>
            </p:nvSpPr>
            <p:spPr>
              <a:xfrm>
                <a:off x="-36512" y="3645024"/>
                <a:ext cx="7056786" cy="22330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dirty="0" smtClean="0"/>
                  <a:t>Αντίστοιχα το ρεύμα στον πυκνωτή θα είναι:</a:t>
                </a:r>
                <a:endParaRPr lang="en-US" dirty="0" smtClean="0"/>
              </a:p>
              <a:p>
                <a:endParaRPr lang="en-US" sz="800" i="0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i="0" dirty="0" smtClean="0">
                          <a:latin typeface="Cambria Math"/>
                        </a:rPr>
                        <m:t>Ι</m:t>
                      </m:r>
                      <m:r>
                        <a:rPr lang="en-US" sz="2400" i="1" dirty="0">
                          <a:latin typeface="Cambria Math"/>
                        </a:rPr>
                        <m:t>𝑐</m:t>
                      </m:r>
                      <m:r>
                        <a:rPr lang="en-GB" sz="2400" i="1" dirty="0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GB" sz="2400" i="1" dirty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i="1" dirty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GB" sz="2400" i="1" dirty="0">
                          <a:latin typeface="Cambria Math"/>
                        </a:rPr>
                        <m:t>=  – </m:t>
                      </m:r>
                      <m:f>
                        <m:fPr>
                          <m:ctrlPr>
                            <a:rPr lang="en-GB" sz="2400" i="1" dirty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GB" sz="2400" i="1" dirty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sz="2400" i="1" dirty="0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l-GR" sz="2400" i="0" dirty="0">
                                  <a:latin typeface="Cambria Math"/>
                                </a:rPr>
                                <m:t>Δ</m:t>
                              </m:r>
                              <m:r>
                                <a:rPr lang="en-US" sz="2400" i="1" dirty="0">
                                  <a:latin typeface="Cambria Math"/>
                                </a:rPr>
                                <m:t>𝑈</m:t>
                              </m:r>
                              <m:r>
                                <a:rPr lang="en-GB" sz="2400" i="1" dirty="0">
                                  <a:latin typeface="Cambria Math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GB" sz="2400" i="1" dirty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i="1" dirty="0">
                                      <a:latin typeface="Cambria Math"/>
                                    </a:rPr>
                                    <m:t> </m:t>
                                  </m:r>
                                  <m:r>
                                    <a:rPr lang="en-US" sz="2400" i="1" dirty="0">
                                      <a:latin typeface="Cambria Math"/>
                                    </a:rPr>
                                    <m:t>𝑡</m:t>
                                  </m:r>
                                  <m:r>
                                    <a:rPr lang="en-GB" sz="2400" i="1" dirty="0">
                                      <a:latin typeface="Cambria Math"/>
                                    </a:rPr>
                                    <m:t> </m:t>
                                  </m:r>
                                </m:e>
                              </m:d>
                            </m:e>
                          </m:d>
                        </m:num>
                        <m:den>
                          <m:r>
                            <a:rPr lang="en-US" sz="2400" i="1" dirty="0">
                              <a:latin typeface="Cambria Math"/>
                            </a:rPr>
                            <m:t>𝑅𝑒𝑞</m:t>
                          </m:r>
                        </m:den>
                      </m:f>
                      <m:r>
                        <a:rPr lang="en-GB" sz="2400" i="1" dirty="0" smtClean="0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de-DE" sz="24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dirty="0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de-DE" sz="2400" i="1" dirty="0">
                              <a:latin typeface="Cambria Math"/>
                            </a:rPr>
                            <m:t>– </m:t>
                          </m:r>
                          <m:r>
                            <a:rPr lang="de-DE" sz="2400" i="1" dirty="0">
                              <a:latin typeface="Cambria Math"/>
                            </a:rPr>
                            <m:t>𝑡</m:t>
                          </m:r>
                          <m:r>
                            <a:rPr lang="de-DE" sz="2400" i="1" dirty="0">
                              <a:latin typeface="Cambria Math"/>
                            </a:rPr>
                            <m:t>/</m:t>
                          </m:r>
                          <m:r>
                            <a:rPr lang="el-GR" sz="2400" i="1" dirty="0">
                              <a:latin typeface="Cambria Math"/>
                            </a:rPr>
                            <m:t>𝜏</m:t>
                          </m:r>
                        </m:sup>
                      </m:sSup>
                      <m:r>
                        <a:rPr lang="en-GB" sz="2400" i="1" dirty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/>
                      </a:rPr>
                      <m:t>= </m:t>
                    </m:r>
                    <m:r>
                      <a:rPr lang="en-GB" sz="2400" i="1" dirty="0">
                        <a:latin typeface="Cambria Math"/>
                      </a:rPr>
                      <m:t>– </m:t>
                    </m:r>
                    <m:f>
                      <m:fPr>
                        <m:ctrlPr>
                          <a:rPr lang="en-GB" sz="2400" i="1" dirty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begChr m:val="["/>
                            <m:endChr m:val="]"/>
                            <m:ctrlPr>
                              <a:rPr lang="en-GB" sz="2400" i="1" dirty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de-DE" sz="2400" i="1" dirty="0">
                                <a:latin typeface="Cambria Math"/>
                              </a:rPr>
                              <m:t>𝑈𝑐</m:t>
                            </m:r>
                            <m:r>
                              <a:rPr lang="de-DE" sz="2400" i="1" dirty="0">
                                <a:latin typeface="Cambria Math"/>
                              </a:rPr>
                              <m:t> (</m:t>
                            </m:r>
                            <m:r>
                              <a:rPr lang="de-DE" sz="2400" i="1" dirty="0">
                                <a:latin typeface="Cambria Math"/>
                              </a:rPr>
                              <m:t>𝑡</m:t>
                            </m:r>
                            <m:r>
                              <a:rPr lang="de-DE" sz="2400" i="1" dirty="0">
                                <a:latin typeface="Cambria Math"/>
                              </a:rPr>
                              <m:t>) – </m:t>
                            </m:r>
                            <m:r>
                              <a:rPr lang="de-DE" sz="2400" i="1" dirty="0" err="1">
                                <a:latin typeface="Cambria Math"/>
                              </a:rPr>
                              <m:t>𝑈𝑐</m:t>
                            </m:r>
                            <m:r>
                              <a:rPr lang="de-DE" sz="2400" i="1" dirty="0">
                                <a:latin typeface="Cambria Math"/>
                              </a:rPr>
                              <m:t> (∞)</m:t>
                            </m:r>
                            <m:r>
                              <a:rPr lang="en-GB" sz="2400" i="1" dirty="0" smtClean="0">
                                <a:latin typeface="Cambria Math"/>
                              </a:rPr>
                              <m:t> </m:t>
                            </m:r>
                          </m:e>
                        </m:d>
                      </m:num>
                      <m:den>
                        <m:r>
                          <a:rPr lang="en-US" sz="2400" i="1" dirty="0">
                            <a:latin typeface="Cambria Math"/>
                          </a:rPr>
                          <m:t>𝑅𝑒𝑞</m:t>
                        </m:r>
                      </m:den>
                    </m:f>
                    <m:r>
                      <a:rPr lang="en-GB" sz="2400" i="1" dirty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de-DE" sz="24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 dirty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– </m:t>
                        </m:r>
                        <m:r>
                          <a:rPr lang="de-DE" sz="2400" i="1" dirty="0">
                            <a:latin typeface="Cambria Math"/>
                          </a:rPr>
                          <m:t>𝑡</m:t>
                        </m:r>
                        <m:r>
                          <a:rPr lang="de-DE" sz="2400" i="1" dirty="0">
                            <a:latin typeface="Cambria Math"/>
                          </a:rPr>
                          <m:t>/</m:t>
                        </m:r>
                        <m:r>
                          <a:rPr lang="el-GR" sz="2400" i="1" dirty="0">
                            <a:latin typeface="Cambria Math"/>
                          </a:rPr>
                          <m:t>𝜏</m:t>
                        </m:r>
                      </m:sup>
                    </m:sSup>
                    <m:r>
                      <a:rPr lang="en-GB" sz="2400" i="1" dirty="0">
                        <a:latin typeface="Cambria Math"/>
                      </a:rPr>
                      <m:t>=</m:t>
                    </m:r>
                    <m:r>
                      <a:rPr lang="en-US" sz="2400" b="0" i="1" dirty="0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GB" sz="2400" i="1" dirty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begChr m:val="["/>
                            <m:endChr m:val="]"/>
                            <m:ctrlPr>
                              <a:rPr lang="en-GB" sz="2400" i="1" dirty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dirty="0" smtClean="0">
                                <a:latin typeface="Cambria Math"/>
                              </a:rPr>
                              <m:t>12</m:t>
                            </m:r>
                            <m:r>
                              <a:rPr lang="de-DE" sz="2400" i="1" dirty="0">
                                <a:latin typeface="Cambria Math"/>
                              </a:rPr>
                              <m:t> –</m:t>
                            </m:r>
                            <m:r>
                              <a:rPr lang="en-US" sz="2400" b="0" i="1" dirty="0" smtClean="0">
                                <a:latin typeface="Cambria Math"/>
                              </a:rPr>
                              <m:t> 3</m:t>
                            </m:r>
                            <m:r>
                              <a:rPr lang="de-DE" sz="2400" i="1" dirty="0">
                                <a:latin typeface="Cambria Math"/>
                              </a:rPr>
                              <m:t> </m:t>
                            </m:r>
                            <m:r>
                              <a:rPr lang="en-GB" sz="2400" i="1" dirty="0">
                                <a:latin typeface="Cambria Math"/>
                              </a:rPr>
                              <m:t> </m:t>
                            </m:r>
                          </m:e>
                        </m:d>
                      </m:num>
                      <m:den>
                        <m:r>
                          <a:rPr lang="en-US" sz="2400" b="0" i="1" dirty="0" smtClean="0">
                            <a:latin typeface="Cambria Math"/>
                          </a:rPr>
                          <m:t>4,50</m:t>
                        </m:r>
                      </m:den>
                    </m:f>
                    <m:r>
                      <m:rPr>
                        <m:nor/>
                      </m:rPr>
                      <a:rPr lang="en-GB" sz="2400"/>
                      <m:t> </m:t>
                    </m:r>
                    <m:r>
                      <m:rPr>
                        <m:nor/>
                      </m:rPr>
                      <a:rPr lang="en-GB" sz="2400"/>
                      <m:t>x</m:t>
                    </m:r>
                    <m:r>
                      <m:rPr>
                        <m:nor/>
                      </m:rPr>
                      <a:rPr lang="en-GB" sz="2400"/>
                      <m:t> </m:t>
                    </m:r>
                  </m:oMath>
                </a14:m>
                <a:r>
                  <a:rPr lang="de-DE" sz="2400" i="1" dirty="0" smtClean="0">
                    <a:latin typeface="+mj-lt"/>
                  </a:rPr>
                  <a:t>e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de-DE" sz="2400" i="1" baseline="30000"/>
                      <m:t> </m:t>
                    </m:r>
                    <m:r>
                      <m:rPr>
                        <m:nor/>
                      </m:rPr>
                      <a:rPr lang="de-DE" sz="2400" baseline="30000"/>
                      <m:t>– </m:t>
                    </m:r>
                    <m:r>
                      <m:rPr>
                        <m:nor/>
                      </m:rPr>
                      <a:rPr lang="de-DE" sz="2400" baseline="30000"/>
                      <m:t>t</m:t>
                    </m:r>
                    <m:r>
                      <m:rPr>
                        <m:nor/>
                      </m:rPr>
                      <a:rPr lang="de-DE" sz="2400" baseline="30000"/>
                      <m:t> / 0,09</m:t>
                    </m:r>
                    <m:r>
                      <m:rPr>
                        <m:nor/>
                      </m:rPr>
                      <a:rPr lang="en-GB" sz="2400" baseline="30000"/>
                      <m:t>  </m:t>
                    </m:r>
                    <m:r>
                      <m:rPr>
                        <m:nor/>
                      </m:rPr>
                      <a:rPr lang="en-GB" sz="2400"/>
                      <m:t>mA</m:t>
                    </m:r>
                  </m:oMath>
                </a14:m>
                <a:endParaRPr lang="en-US" sz="2400" dirty="0" smtClean="0"/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→</m:t>
                    </m:r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l-GR" sz="2400" dirty="0">
                        <a:latin typeface="Cambria Math"/>
                      </a:rPr>
                      <m:t>Ι</m:t>
                    </m:r>
                    <m:r>
                      <a:rPr lang="en-US" sz="2400" i="1" dirty="0">
                        <a:latin typeface="Cambria Math"/>
                      </a:rPr>
                      <m:t>𝑐</m:t>
                    </m:r>
                    <m:r>
                      <a:rPr lang="en-GB" sz="2400" i="1" dirty="0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en-GB" sz="2400" i="1" dirty="0">
                            <a:latin typeface="Cambria Math"/>
                          </a:rPr>
                        </m:ctrlPr>
                      </m:dPr>
                      <m:e>
                        <m:r>
                          <a:rPr lang="en-GB" sz="2400" i="1" dirty="0">
                            <a:latin typeface="Cambria Math"/>
                          </a:rPr>
                          <m:t> </m:t>
                        </m:r>
                        <m:r>
                          <a:rPr lang="en-US" sz="2400" i="1" dirty="0">
                            <a:latin typeface="Cambria Math"/>
                          </a:rPr>
                          <m:t>𝑡</m:t>
                        </m:r>
                        <m:r>
                          <a:rPr lang="en-GB" sz="2400" i="1" dirty="0">
                            <a:latin typeface="Cambria Math"/>
                          </a:rPr>
                          <m:t> </m:t>
                        </m:r>
                      </m:e>
                    </m:d>
                    <m:r>
                      <a:rPr lang="en-GB" sz="2400" i="1" dirty="0">
                        <a:latin typeface="Cambria Math"/>
                      </a:rPr>
                      <m:t>=</m:t>
                    </m:r>
                  </m:oMath>
                </a14:m>
                <a:r>
                  <a:rPr lang="en-GB" sz="2400" i="0" dirty="0" smtClean="0">
                    <a:latin typeface="+mj-lt"/>
                  </a:rPr>
                  <a:t>   – 2 x </a:t>
                </a:r>
                <a:r>
                  <a:rPr lang="de-DE" sz="2400" i="0" dirty="0" smtClean="0">
                    <a:latin typeface="+mj-lt"/>
                  </a:rPr>
                  <a:t>e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de-DE" sz="2400" baseline="30000"/>
                      <m:t> – </m:t>
                    </m:r>
                    <m:r>
                      <m:rPr>
                        <m:nor/>
                      </m:rPr>
                      <a:rPr lang="de-DE" sz="2400" baseline="30000"/>
                      <m:t>t</m:t>
                    </m:r>
                    <m:r>
                      <m:rPr>
                        <m:nor/>
                      </m:rPr>
                      <a:rPr lang="de-DE" sz="2400" baseline="30000"/>
                      <m:t> / 0,09</m:t>
                    </m:r>
                    <m:r>
                      <m:rPr>
                        <m:nor/>
                      </m:rPr>
                      <a:rPr lang="en-GB" sz="2400" baseline="30000"/>
                      <m:t>  </m:t>
                    </m:r>
                  </m:oMath>
                </a14:m>
                <a:r>
                  <a:rPr lang="en-GB" sz="2400" i="0" dirty="0" smtClean="0">
                    <a:latin typeface="+mj-lt"/>
                  </a:rPr>
                  <a:t>mA</a:t>
                </a:r>
                <a:endParaRPr lang="el-GR" sz="2400" dirty="0"/>
              </a:p>
            </p:txBody>
          </p:sp>
        </mc:Choice>
        <mc:Fallback xmlns="">
          <p:sp>
            <p:nvSpPr>
              <p:cNvPr id="11" name="Ορθογώνιο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2" y="3645024"/>
                <a:ext cx="7056786" cy="2233047"/>
              </a:xfrm>
              <a:prstGeom prst="rect">
                <a:avLst/>
              </a:prstGeom>
              <a:blipFill rotWithShape="1">
                <a:blip r:embed="rId8"/>
                <a:stretch>
                  <a:fillRect l="-691" t="-1366" b="-546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62615" y="5951021"/>
                <a:ext cx="8973881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l-GR" dirty="0"/>
                  <a:t>Όταν  κλείνει  ο  διακόπτης  ισχύει  </a:t>
                </a:r>
                <a:r>
                  <a:rPr lang="en-US" dirty="0" err="1"/>
                  <a:t>Uc</a:t>
                </a:r>
                <a:r>
                  <a:rPr lang="el-GR" dirty="0"/>
                  <a:t> (</a:t>
                </a:r>
                <a:r>
                  <a:rPr lang="en-US" dirty="0"/>
                  <a:t>t</a:t>
                </a:r>
                <a:r>
                  <a:rPr lang="el-GR" dirty="0"/>
                  <a:t>=0) = 12 </a:t>
                </a:r>
                <a:r>
                  <a:rPr lang="en-US" dirty="0"/>
                  <a:t>V</a:t>
                </a:r>
                <a:r>
                  <a:rPr lang="el-GR" dirty="0"/>
                  <a:t>  και  το  φορτίο στα  άκρα  του  πυκνωτή   θα  είναι </a:t>
                </a:r>
                <a:r>
                  <a:rPr lang="el-GR" dirty="0" smtClean="0"/>
                  <a:t>:</a:t>
                </a:r>
                <a:r>
                  <a:rPr lang="el-GR" dirty="0"/>
                  <a:t> </a:t>
                </a:r>
                <a:r>
                  <a:rPr lang="en-US" dirty="0" smtClean="0"/>
                  <a:t>    </a:t>
                </a:r>
                <a:r>
                  <a:rPr lang="fr-FR" dirty="0" smtClean="0"/>
                  <a:t>q </a:t>
                </a:r>
                <a:r>
                  <a:rPr lang="fr-FR" dirty="0"/>
                  <a:t>= C x </a:t>
                </a:r>
                <a:r>
                  <a:rPr lang="fr-FR" dirty="0" err="1"/>
                  <a:t>Uc</a:t>
                </a:r>
                <a:r>
                  <a:rPr lang="fr-FR" dirty="0"/>
                  <a:t> (t=0) = 20 10 </a:t>
                </a:r>
                <a:r>
                  <a:rPr lang="fr-FR" baseline="30000" dirty="0"/>
                  <a:t>–6</a:t>
                </a:r>
                <a:r>
                  <a:rPr lang="fr-FR" dirty="0"/>
                  <a:t> F x 12 V </a:t>
                </a:r>
                <a:r>
                  <a:rPr lang="fr-FR" dirty="0" smtClean="0"/>
                  <a:t>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→ </m:t>
                    </m:r>
                  </m:oMath>
                </a14:m>
                <a:r>
                  <a:rPr lang="fr-FR" dirty="0" smtClean="0"/>
                  <a:t>        q </a:t>
                </a:r>
                <a:r>
                  <a:rPr lang="fr-FR" dirty="0"/>
                  <a:t>= 0,24 </a:t>
                </a:r>
                <a:r>
                  <a:rPr lang="fr-FR" dirty="0" err="1"/>
                  <a:t>mCb</a:t>
                </a:r>
                <a:endParaRPr lang="el-GR" dirty="0"/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15" y="5951021"/>
                <a:ext cx="8973881" cy="646331"/>
              </a:xfrm>
              <a:prstGeom prst="rect">
                <a:avLst/>
              </a:prstGeom>
              <a:blipFill rotWithShape="1">
                <a:blip r:embed="rId9"/>
                <a:stretch>
                  <a:fillRect l="-543" t="-4717" r="-611" b="-1415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2371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7" grpId="0"/>
      <p:bldP spid="5" grpId="0"/>
      <p:bldP spid="9" grpId="0"/>
      <p:bldP spid="10" grpId="0"/>
      <p:bldP spid="6" grpId="0"/>
      <p:bldP spid="8" grpId="0"/>
      <p:bldP spid="11" grpId="0" build="p"/>
      <p:bldP spid="1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ΑΕΡΓΗ  ΑΝΤΙΣΤΑΣΗ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sz="2000" dirty="0"/>
              <a:t>Τι σημαίνει αρνητική ισχύς; Σημαίνει ότι εκείνη τη χρονική στιγμή το φορτίο δεν καταναλώνει ισχύ από την πηγή, αλλά </a:t>
            </a:r>
            <a:r>
              <a:rPr lang="el-GR" sz="2000" dirty="0" smtClean="0"/>
              <a:t>επιστρέφει  </a:t>
            </a:r>
            <a:r>
              <a:rPr lang="el-GR" sz="2000" dirty="0"/>
              <a:t>ισχύ.</a:t>
            </a:r>
          </a:p>
          <a:p>
            <a:pPr algn="just"/>
            <a:r>
              <a:rPr lang="el-GR" sz="2000" dirty="0"/>
              <a:t>Δηλαδή : </a:t>
            </a:r>
            <a:r>
              <a:rPr lang="en-US" sz="2000" dirty="0"/>
              <a:t>P</a:t>
            </a:r>
            <a:r>
              <a:rPr lang="el-GR" sz="2000" dirty="0" err="1"/>
              <a:t>ολ</a:t>
            </a:r>
            <a:r>
              <a:rPr lang="el-GR" sz="2000" dirty="0"/>
              <a:t> = </a:t>
            </a:r>
            <a:r>
              <a:rPr lang="en-US" sz="2000" dirty="0"/>
              <a:t>P(+) – </a:t>
            </a:r>
            <a:r>
              <a:rPr lang="en-US" sz="2000" dirty="0" smtClean="0"/>
              <a:t>P(</a:t>
            </a:r>
            <a:r>
              <a:rPr lang="el-GR" sz="2000" dirty="0" smtClean="0"/>
              <a:t> – </a:t>
            </a:r>
            <a:r>
              <a:rPr lang="en-US" sz="2000" dirty="0" smtClean="0"/>
              <a:t>)</a:t>
            </a:r>
            <a:endParaRPr lang="en-US" sz="2000" dirty="0"/>
          </a:p>
          <a:p>
            <a:pPr algn="just"/>
            <a:r>
              <a:rPr lang="el-GR" sz="2000" dirty="0"/>
              <a:t>Όσο μεγαλύτερη είναι η διαφορά </a:t>
            </a:r>
            <a:r>
              <a:rPr lang="el-GR" sz="2000" dirty="0" smtClean="0"/>
              <a:t>φάσης,  τόσο  λιγότερη ολική ισχύς απορροφάται από την πηγή.</a:t>
            </a:r>
          </a:p>
          <a:p>
            <a:pPr algn="just"/>
            <a:r>
              <a:rPr lang="el-GR" sz="2000" dirty="0" smtClean="0"/>
              <a:t>Στις  ± 90</a:t>
            </a:r>
            <a:r>
              <a:rPr lang="el-GR" sz="2000" baseline="30000" dirty="0" smtClean="0"/>
              <a:t>ο</a:t>
            </a:r>
            <a:r>
              <a:rPr lang="el-GR" sz="2000" dirty="0" smtClean="0"/>
              <a:t>  μετατόπιση φάσης ισχύει </a:t>
            </a:r>
            <a:r>
              <a:rPr lang="en-US" sz="2000" dirty="0"/>
              <a:t>P(+) </a:t>
            </a:r>
            <a:r>
              <a:rPr lang="el-GR" sz="2000" dirty="0" smtClean="0"/>
              <a:t>=</a:t>
            </a:r>
            <a:r>
              <a:rPr lang="en-US" sz="2000" dirty="0" smtClean="0"/>
              <a:t> </a:t>
            </a:r>
            <a:r>
              <a:rPr lang="en-US" sz="2000" dirty="0"/>
              <a:t>P(</a:t>
            </a:r>
            <a:r>
              <a:rPr lang="el-GR" sz="2000" dirty="0"/>
              <a:t> – </a:t>
            </a:r>
            <a:r>
              <a:rPr lang="en-US" sz="2000" dirty="0" smtClean="0"/>
              <a:t>)</a:t>
            </a:r>
            <a:r>
              <a:rPr lang="el-GR" sz="2000" dirty="0" smtClean="0"/>
              <a:t>  άρα   </a:t>
            </a:r>
            <a:r>
              <a:rPr lang="en-US" sz="2000" dirty="0" smtClean="0"/>
              <a:t>P</a:t>
            </a:r>
            <a:r>
              <a:rPr lang="el-GR" sz="2000" dirty="0" err="1" smtClean="0"/>
              <a:t>ολ</a:t>
            </a:r>
            <a:r>
              <a:rPr lang="el-GR" sz="2000" dirty="0" smtClean="0"/>
              <a:t> = 0</a:t>
            </a:r>
          </a:p>
          <a:p>
            <a:pPr algn="just"/>
            <a:r>
              <a:rPr lang="el-GR" sz="2000" dirty="0" smtClean="0"/>
              <a:t>Το πηνίο και ο πυκνωτής δεν καταναλώνει ισχύ σε ένα κύκλωμα </a:t>
            </a:r>
            <a:r>
              <a:rPr lang="en-US" sz="2000" dirty="0" smtClean="0"/>
              <a:t>ac</a:t>
            </a:r>
            <a:r>
              <a:rPr lang="el-GR" sz="2000" dirty="0" smtClean="0"/>
              <a:t> επομένως δεν παράγει έργο και έτσι έχει άεργη αντίσταση.</a:t>
            </a:r>
          </a:p>
          <a:p>
            <a:pPr algn="just"/>
            <a:r>
              <a:rPr lang="el-GR" sz="2000" dirty="0" smtClean="0"/>
              <a:t>Στο εναλλασσόμενο κύκλωμα μόνο η ωμική αντίσταση </a:t>
            </a:r>
            <a:r>
              <a:rPr lang="en-US" sz="2000" dirty="0" smtClean="0"/>
              <a:t>R</a:t>
            </a:r>
            <a:r>
              <a:rPr lang="el-GR" sz="2000" dirty="0" smtClean="0"/>
              <a:t> καταναλώνει ισχύ και επομένως παράγει έργο.</a:t>
            </a:r>
          </a:p>
          <a:p>
            <a:pPr algn="just"/>
            <a:r>
              <a:rPr lang="el-GR" sz="2000" dirty="0" smtClean="0"/>
              <a:t>Η διαφορά φάσης μεταξύ της </a:t>
            </a:r>
            <a:r>
              <a:rPr lang="el-GR" sz="2000" dirty="0" err="1" smtClean="0"/>
              <a:t>κυματομορφής</a:t>
            </a:r>
            <a:r>
              <a:rPr lang="el-GR" sz="2000" dirty="0" smtClean="0"/>
              <a:t> της τάσης </a:t>
            </a:r>
            <a:r>
              <a:rPr lang="en-US" sz="2000" dirty="0" smtClean="0"/>
              <a:t>V(t) </a:t>
            </a:r>
            <a:r>
              <a:rPr lang="el-GR" sz="2000" dirty="0" smtClean="0"/>
              <a:t>και της </a:t>
            </a:r>
            <a:r>
              <a:rPr lang="el-GR" sz="2000" dirty="0" err="1" smtClean="0"/>
              <a:t>κυματομορφής</a:t>
            </a:r>
            <a:r>
              <a:rPr lang="el-GR" sz="2000" dirty="0" smtClean="0"/>
              <a:t> του ρεύματος </a:t>
            </a:r>
            <a:r>
              <a:rPr lang="en-US" sz="2000" dirty="0" smtClean="0"/>
              <a:t>I(t)</a:t>
            </a:r>
            <a:r>
              <a:rPr lang="el-GR" sz="2000" dirty="0" smtClean="0"/>
              <a:t> εξαρτάται από τα μεγέθη της ωμικής και άεργης αντίστασης. </a:t>
            </a:r>
            <a:endParaRPr lang="el-GR" sz="2000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z="2000" b="1" smtClean="0">
                <a:solidFill>
                  <a:srgbClr val="000000"/>
                </a:solidFill>
              </a:rPr>
              <a:pPr/>
              <a:t>3</a:t>
            </a:fld>
            <a:endParaRPr lang="en-US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103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ΣΥΝΘΕΤΗ  ΑΝΤΙΣΤΑΣΗ   ( Ζ )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sz="2000" dirty="0" smtClean="0"/>
              <a:t>Γενικά η αντίσταση σε ένα κύκλωμα </a:t>
            </a:r>
            <a:r>
              <a:rPr lang="en-US" sz="2000" dirty="0" err="1" smtClean="0"/>
              <a:t>a.c</a:t>
            </a:r>
            <a:r>
              <a:rPr lang="en-US" sz="2000" dirty="0" smtClean="0"/>
              <a:t>.</a:t>
            </a:r>
            <a:r>
              <a:rPr lang="el-GR" sz="2000" dirty="0" smtClean="0"/>
              <a:t> είναι σύνθετη (</a:t>
            </a:r>
            <a:r>
              <a:rPr lang="el-GR" sz="2000" dirty="0" err="1" smtClean="0"/>
              <a:t>εμπέδηση</a:t>
            </a:r>
            <a:r>
              <a:rPr lang="el-GR" sz="2000" dirty="0" smtClean="0"/>
              <a:t>) και αποτελείται και από ωμικό και από άεργο φορτίο  Ζ.</a:t>
            </a:r>
          </a:p>
          <a:p>
            <a:pPr algn="just"/>
            <a:endParaRPr lang="el-GR" sz="2000" dirty="0"/>
          </a:p>
          <a:p>
            <a:pPr algn="just"/>
            <a:endParaRPr lang="el-GR" sz="2000" dirty="0" smtClean="0"/>
          </a:p>
          <a:p>
            <a:pPr algn="just"/>
            <a:endParaRPr lang="el-GR" sz="2000" dirty="0"/>
          </a:p>
          <a:p>
            <a:pPr algn="just"/>
            <a:endParaRPr lang="el-GR" sz="2000" dirty="0" smtClean="0"/>
          </a:p>
          <a:p>
            <a:pPr algn="just"/>
            <a:endParaRPr lang="el-GR" sz="2000" dirty="0"/>
          </a:p>
          <a:p>
            <a:pPr algn="just"/>
            <a:endParaRPr lang="el-GR" sz="2000" dirty="0" smtClean="0"/>
          </a:p>
          <a:p>
            <a:pPr algn="just"/>
            <a:endParaRPr lang="el-GR" sz="2000" dirty="0"/>
          </a:p>
          <a:p>
            <a:pPr algn="just"/>
            <a:endParaRPr lang="el-GR" sz="2000" dirty="0" smtClean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z="2000" b="1" smtClean="0">
                <a:solidFill>
                  <a:srgbClr val="000000"/>
                </a:solidFill>
              </a:rPr>
              <a:pPr/>
              <a:t>4</a:t>
            </a:fld>
            <a:endParaRPr lang="en-US" sz="2000" b="1" dirty="0">
              <a:solidFill>
                <a:srgbClr val="0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30" y="3140968"/>
            <a:ext cx="2949326" cy="2500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043907"/>
            <a:ext cx="5904656" cy="2833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7894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420888"/>
            <a:ext cx="7992888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ΣΤΡΕΦΟΜΕΝΑ  ΔΙΑΝΥΣΜΑΤΑ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496" y="1503239"/>
            <a:ext cx="8928992" cy="1277689"/>
          </a:xfrm>
        </p:spPr>
        <p:txBody>
          <a:bodyPr/>
          <a:lstStyle/>
          <a:p>
            <a:pPr algn="just"/>
            <a:r>
              <a:rPr lang="el-GR" sz="2000" dirty="0" smtClean="0"/>
              <a:t>Κάθε </a:t>
            </a:r>
            <a:r>
              <a:rPr lang="el-GR" sz="2000" dirty="0" err="1" smtClean="0"/>
              <a:t>κυματομορφή</a:t>
            </a:r>
            <a:r>
              <a:rPr lang="el-GR" sz="2000" dirty="0" smtClean="0"/>
              <a:t> μπορεί να παρασταθεί ως ένα στρεφόμενο διάνυσμα, όπου η διεύθυνση αντιπροσωπεύει την γωνία φάσης και το μήκος αντιπροσωπεύει το μέτρο της ηλεκτρικής ποσότητας. </a:t>
            </a:r>
            <a:endParaRPr lang="el-GR" sz="20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365104"/>
            <a:ext cx="7920880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7575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13184" y="122238"/>
            <a:ext cx="7787208" cy="1295400"/>
          </a:xfrm>
        </p:spPr>
        <p:txBody>
          <a:bodyPr/>
          <a:lstStyle/>
          <a:p>
            <a:r>
              <a:rPr lang="el-GR" dirty="0" smtClean="0"/>
              <a:t>ΕΙΔΗ ΙΣΧΥΟΣ</a:t>
            </a:r>
            <a:r>
              <a:rPr lang="en-US" dirty="0" smtClean="0"/>
              <a:t> – </a:t>
            </a:r>
            <a:r>
              <a:rPr lang="el-GR" dirty="0" smtClean="0"/>
              <a:t>ΣΥΝΤΕΛΕΣΤΗΣ ΙΣΧΥΟΣ</a:t>
            </a:r>
            <a:r>
              <a:rPr lang="en-US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z="2000" b="1" smtClean="0">
                <a:solidFill>
                  <a:srgbClr val="000000"/>
                </a:solidFill>
              </a:rPr>
              <a:pPr/>
              <a:t>6</a:t>
            </a:fld>
            <a:endParaRPr lang="en-US" sz="2000" b="1" dirty="0">
              <a:solidFill>
                <a:srgbClr val="00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19263"/>
            <a:ext cx="4595736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907704" y="1628800"/>
                <a:ext cx="199522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Ix</m:t>
                      </m:r>
                      <m: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I</m:t>
                      </m:r>
                      <m: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cosφ</m:t>
                      </m:r>
                    </m:oMath>
                  </m:oMathPara>
                </a14:m>
                <a:endParaRPr lang="el-GR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4" y="1628800"/>
                <a:ext cx="199522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898372" y="2185700"/>
                <a:ext cx="195354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Iy</m:t>
                      </m:r>
                      <m: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I</m:t>
                      </m:r>
                      <m:r>
                        <a:rPr lang="el-GR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sin</m:t>
                      </m:r>
                      <m:r>
                        <m:rPr>
                          <m:sty m:val="p"/>
                        </m:rPr>
                        <a:rPr lang="el-GR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φ</m:t>
                      </m:r>
                    </m:oMath>
                  </m:oMathPara>
                </a14:m>
                <a:endParaRPr lang="el-GR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8372" y="2185700"/>
                <a:ext cx="1953548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252895" y="1700808"/>
                <a:ext cx="3711593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800" dirty="0" smtClean="0">
                    <a:solidFill>
                      <a:srgbClr val="000000"/>
                    </a:solidFill>
                    <a:latin typeface="Cambria Math"/>
                  </a:rPr>
                  <a:t>Πραγματική Ισχύς (</a:t>
                </a:r>
                <a:r>
                  <a:rPr lang="en-US" sz="2800" dirty="0" smtClean="0">
                    <a:solidFill>
                      <a:srgbClr val="000000"/>
                    </a:solidFill>
                    <a:latin typeface="Cambria Math"/>
                  </a:rPr>
                  <a:t>W)</a:t>
                </a:r>
                <a:endParaRPr lang="el-GR" sz="2800" dirty="0" smtClean="0">
                  <a:solidFill>
                    <a:srgbClr val="000000"/>
                  </a:solidFill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P</m:t>
                      </m:r>
                      <m: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Ix</m:t>
                      </m:r>
                      <m: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V</m:t>
                      </m:r>
                      <m:r>
                        <a:rPr lang="en-US" sz="280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>
                          <a:solidFill>
                            <a:srgbClr val="000000"/>
                          </a:solidFill>
                          <a:latin typeface="Cambria Math"/>
                        </a:rPr>
                        <m:t>I</m:t>
                      </m:r>
                      <m: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V</m:t>
                      </m:r>
                      <m:r>
                        <a:rPr lang="en-US" sz="2800">
                          <a:solidFill>
                            <a:srgbClr val="000000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>
                          <a:solidFill>
                            <a:srgbClr val="000000"/>
                          </a:solidFill>
                          <a:latin typeface="Cambria Math"/>
                        </a:rPr>
                        <m:t>cosφ</m:t>
                      </m:r>
                    </m:oMath>
                  </m:oMathPara>
                </a14:m>
                <a:endParaRPr lang="el-GR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2895" y="1700808"/>
                <a:ext cx="3711593" cy="954107"/>
              </a:xfrm>
              <a:prstGeom prst="rect">
                <a:avLst/>
              </a:prstGeom>
              <a:blipFill rotWithShape="1">
                <a:blip r:embed="rId5"/>
                <a:stretch>
                  <a:fillRect l="-3448" t="-6369" r="-213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349841" y="2924944"/>
                <a:ext cx="3398623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800" dirty="0" smtClean="0">
                    <a:solidFill>
                      <a:srgbClr val="000000"/>
                    </a:solidFill>
                    <a:latin typeface="Cambria Math"/>
                  </a:rPr>
                  <a:t>Άεργος  Ισχύς (</a:t>
                </a:r>
                <a:r>
                  <a:rPr lang="en-US" sz="2800" dirty="0" smtClean="0">
                    <a:solidFill>
                      <a:srgbClr val="000000"/>
                    </a:solidFill>
                    <a:latin typeface="Cambria Math"/>
                  </a:rPr>
                  <a:t>VAR)</a:t>
                </a:r>
                <a:endParaRPr lang="el-GR" sz="2800" dirty="0" smtClean="0">
                  <a:solidFill>
                    <a:srgbClr val="000000"/>
                  </a:solidFill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Q</m:t>
                      </m:r>
                      <m: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Iy</m:t>
                      </m:r>
                      <m: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V</m:t>
                      </m:r>
                      <m:r>
                        <a:rPr lang="en-US" sz="280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>
                          <a:solidFill>
                            <a:srgbClr val="000000"/>
                          </a:solidFill>
                          <a:latin typeface="Cambria Math"/>
                        </a:rPr>
                        <m:t>I</m:t>
                      </m:r>
                      <m: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V</m:t>
                      </m:r>
                      <m:r>
                        <a:rPr lang="en-US" sz="2800">
                          <a:solidFill>
                            <a:srgbClr val="000000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sin</m:t>
                      </m:r>
                      <m:r>
                        <m:rPr>
                          <m:sty m:val="p"/>
                        </m:rPr>
                        <a:rPr lang="en-US" sz="2800">
                          <a:solidFill>
                            <a:srgbClr val="000000"/>
                          </a:solidFill>
                          <a:latin typeface="Cambria Math"/>
                        </a:rPr>
                        <m:t>φ</m:t>
                      </m:r>
                    </m:oMath>
                  </m:oMathPara>
                </a14:m>
                <a:endParaRPr lang="el-GR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9841" y="2924944"/>
                <a:ext cx="3398623" cy="954107"/>
              </a:xfrm>
              <a:prstGeom prst="rect">
                <a:avLst/>
              </a:prstGeom>
              <a:blipFill rotWithShape="1">
                <a:blip r:embed="rId6"/>
                <a:stretch>
                  <a:fillRect l="-3770" t="-641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365298" y="4131077"/>
                <a:ext cx="3671198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800" dirty="0" smtClean="0">
                    <a:solidFill>
                      <a:srgbClr val="000000"/>
                    </a:solidFill>
                    <a:latin typeface="Cambria Math"/>
                  </a:rPr>
                  <a:t>Φαινόμενη  Ισχύς (</a:t>
                </a:r>
                <a:r>
                  <a:rPr lang="en-US" sz="2800" dirty="0" smtClean="0">
                    <a:solidFill>
                      <a:srgbClr val="000000"/>
                    </a:solidFill>
                    <a:latin typeface="Cambria Math"/>
                  </a:rPr>
                  <a:t>VA)</a:t>
                </a:r>
                <a:endParaRPr lang="el-GR" sz="2800" dirty="0" smtClean="0">
                  <a:solidFill>
                    <a:srgbClr val="000000"/>
                  </a:solidFill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S</m:t>
                      </m:r>
                      <m: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 = </m:t>
                      </m:r>
                      <m:r>
                        <m:rPr>
                          <m:sty m:val="p"/>
                        </m:rPr>
                        <a:rPr lang="en-US" sz="2800">
                          <a:solidFill>
                            <a:srgbClr val="000000"/>
                          </a:solidFill>
                          <a:latin typeface="Cambria Math"/>
                        </a:rPr>
                        <m:t>I</m:t>
                      </m:r>
                      <m: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V</m:t>
                      </m:r>
                      <m:r>
                        <a:rPr lang="en-US" sz="2800">
                          <a:solidFill>
                            <a:srgbClr val="00000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l-GR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5298" y="4131077"/>
                <a:ext cx="3671198" cy="954107"/>
              </a:xfrm>
              <a:prstGeom prst="rect">
                <a:avLst/>
              </a:prstGeom>
              <a:blipFill rotWithShape="1">
                <a:blip r:embed="rId7"/>
                <a:stretch>
                  <a:fillRect l="-3322" t="-6410" r="-232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265140" y="5294812"/>
                <a:ext cx="3555332" cy="10145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3200" smtClean="0">
                          <a:solidFill>
                            <a:srgbClr val="000000"/>
                          </a:solidFill>
                          <a:latin typeface="Cambria Math"/>
                        </a:rPr>
                        <m:t>Σ</m:t>
                      </m:r>
                      <m:r>
                        <a:rPr lang="el-GR" sz="3200" smtClean="0">
                          <a:solidFill>
                            <a:srgbClr val="000000"/>
                          </a:solidFill>
                          <a:latin typeface="Cambria Math"/>
                        </a:rPr>
                        <m:t>.</m:t>
                      </m:r>
                      <m:r>
                        <m:rPr>
                          <m:sty m:val="p"/>
                        </m:rPr>
                        <a:rPr lang="el-GR" sz="3200" smtClean="0">
                          <a:solidFill>
                            <a:srgbClr val="000000"/>
                          </a:solidFill>
                          <a:latin typeface="Cambria Math"/>
                        </a:rPr>
                        <m:t>Ι</m:t>
                      </m:r>
                      <m:r>
                        <a:rPr lang="el-GR" sz="3200" smtClean="0">
                          <a:solidFill>
                            <a:srgbClr val="000000"/>
                          </a:solidFill>
                          <a:latin typeface="Cambria Math"/>
                        </a:rPr>
                        <m:t>. =</m:t>
                      </m:r>
                      <m:r>
                        <m:rPr>
                          <m:sty m:val="p"/>
                        </m:rPr>
                        <a:rPr lang="en-US" sz="3200" smtClean="0">
                          <a:solidFill>
                            <a:srgbClr val="000000"/>
                          </a:solidFill>
                          <a:latin typeface="Cambria Math"/>
                        </a:rPr>
                        <m:t>cos</m:t>
                      </m:r>
                      <m:r>
                        <m:rPr>
                          <m:sty m:val="p"/>
                        </m:rPr>
                        <a:rPr lang="el-GR" sz="3200" smtClean="0">
                          <a:solidFill>
                            <a:srgbClr val="000000"/>
                          </a:solidFill>
                          <a:latin typeface="Cambria Math"/>
                        </a:rPr>
                        <m:t>φ</m:t>
                      </m:r>
                      <m:r>
                        <a:rPr lang="el-GR" sz="32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32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   </m:t>
                          </m:r>
                          <m:r>
                            <m:rPr>
                              <m:sty m:val="p"/>
                            </m:rPr>
                            <a:rPr lang="en-US" sz="32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P</m:t>
                          </m:r>
                          <m:r>
                            <a:rPr lang="en-US" sz="32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   </m:t>
                          </m:r>
                        </m:num>
                        <m:den>
                          <m:r>
                            <a:rPr lang="en-US" sz="32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el-GR" sz="32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5140" y="5294812"/>
                <a:ext cx="3555332" cy="101450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2619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  <p:bldP spid="11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ΣΗΜΑΣΙΑ ΤΟΥ ΣΥΝΤΕΛΕΣΤΗ  ΙΣΧΥΟΣ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mtClean="0">
                <a:solidFill>
                  <a:srgbClr val="000000"/>
                </a:solidFill>
              </a:rPr>
              <a:pPr/>
              <a:t>7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556792"/>
            <a:ext cx="5184576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858879" y="1556792"/>
                <a:ext cx="4177617" cy="856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S</m:t>
                      </m:r>
                      <m:r>
                        <m:rPr>
                          <m:sty m:val="p"/>
                        </m:rPr>
                        <a:rPr lang="en-US" sz="2400" baseline="-25000" smtClean="0">
                          <a:solidFill>
                            <a:srgbClr val="000000"/>
                          </a:solidFill>
                          <a:latin typeface="Cambria Math"/>
                        </a:rPr>
                        <m:t>A</m:t>
                      </m:r>
                      <m: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P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cos</m:t>
                          </m:r>
                          <m:r>
                            <m:rPr>
                              <m:sty m:val="p"/>
                            </m:rPr>
                            <a:rPr lang="el-GR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φ</m:t>
                          </m:r>
                        </m:den>
                      </m:f>
                      <m:r>
                        <a:rPr lang="el-GR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4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1,50</m:t>
                          </m:r>
                        </m:num>
                        <m:den>
                          <m:r>
                            <a:rPr lang="el-GR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0,60</m:t>
                          </m:r>
                        </m:den>
                      </m:f>
                      <m:r>
                        <a:rPr lang="el-GR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=2,50</m:t>
                      </m:r>
                      <m:r>
                        <m:rPr>
                          <m:sty m:val="p"/>
                        </m:rPr>
                        <a:rPr lang="el-GR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ΜVΑ</m:t>
                      </m:r>
                    </m:oMath>
                  </m:oMathPara>
                </a14:m>
                <a:endParaRPr lang="el-GR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8879" y="1556792"/>
                <a:ext cx="4177617" cy="85619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860032" y="2572804"/>
                <a:ext cx="4174411" cy="856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S</m:t>
                      </m:r>
                      <m:r>
                        <m:rPr>
                          <m:sty m:val="p"/>
                        </m:rPr>
                        <a:rPr lang="en-US" sz="2400" baseline="-25000" smtClean="0">
                          <a:solidFill>
                            <a:srgbClr val="000000"/>
                          </a:solidFill>
                          <a:latin typeface="Cambria Math"/>
                        </a:rPr>
                        <m:t>B</m:t>
                      </m:r>
                      <m: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P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cos</m:t>
                          </m:r>
                          <m:r>
                            <m:rPr>
                              <m:sty m:val="p"/>
                            </m:rPr>
                            <a:rPr lang="el-GR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φ</m:t>
                          </m:r>
                        </m:den>
                      </m:f>
                      <m:r>
                        <a:rPr lang="el-GR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4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1,50</m:t>
                          </m:r>
                        </m:num>
                        <m:den>
                          <m:r>
                            <a:rPr lang="el-GR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0,</m:t>
                          </m:r>
                          <m: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96</m:t>
                          </m:r>
                        </m:den>
                      </m:f>
                      <m:r>
                        <a:rPr lang="el-GR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1</m:t>
                      </m:r>
                      <m:r>
                        <a:rPr lang="el-GR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,5</m:t>
                      </m:r>
                      <m: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6</m:t>
                      </m:r>
                      <m:r>
                        <m:rPr>
                          <m:sty m:val="p"/>
                        </m:rPr>
                        <a:rPr lang="el-GR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Μ</m:t>
                      </m:r>
                      <m:r>
                        <m:rPr>
                          <m:sty m:val="p"/>
                        </m:rP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V</m:t>
                      </m:r>
                      <m:r>
                        <m:rPr>
                          <m:sty m:val="p"/>
                        </m:rPr>
                        <a:rPr lang="el-GR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Α</m:t>
                      </m:r>
                    </m:oMath>
                  </m:oMathPara>
                </a14:m>
                <a:endParaRPr lang="el-GR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2572804"/>
                <a:ext cx="4174411" cy="85619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930887" y="3604320"/>
                <a:ext cx="4107086" cy="8327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I</m:t>
                      </m:r>
                      <m:r>
                        <m:rPr>
                          <m:sty m:val="p"/>
                        </m:rPr>
                        <a:rPr lang="en-US" sz="2400" baseline="-25000" smtClean="0">
                          <a:solidFill>
                            <a:srgbClr val="000000"/>
                          </a:solidFill>
                          <a:latin typeface="Cambria Math"/>
                        </a:rPr>
                        <m:t>A</m:t>
                      </m:r>
                      <m: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  </m:t>
                          </m:r>
                          <m:r>
                            <m:rPr>
                              <m:sty m:val="p"/>
                            </m:rP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SA</m:t>
                          </m:r>
                          <m:r>
                            <a:rPr lang="en-US" sz="2400" baseline="-250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 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V</m:t>
                          </m:r>
                          <m: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 </m:t>
                          </m:r>
                        </m:den>
                      </m:f>
                      <m:r>
                        <a:rPr lang="el-GR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4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l-GR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5</m:t>
                          </m:r>
                          <m:r>
                            <a:rPr lang="el-GR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0</m:t>
                          </m:r>
                          <m:r>
                            <m:rPr>
                              <m:sty m:val="p"/>
                            </m:rP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MVA</m:t>
                          </m:r>
                        </m:num>
                        <m:den>
                          <m: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4</m:t>
                          </m:r>
                          <m:r>
                            <a:rPr lang="el-GR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7</m:t>
                          </m:r>
                          <m:r>
                            <a:rPr lang="el-GR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0</m:t>
                          </m:r>
                          <m:r>
                            <m:rPr>
                              <m:sty m:val="p"/>
                            </m:rP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kV</m:t>
                          </m:r>
                        </m:den>
                      </m:f>
                      <m:r>
                        <a:rPr lang="el-GR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532</m:t>
                      </m:r>
                      <m:r>
                        <m:rPr>
                          <m:sty m:val="p"/>
                        </m:rPr>
                        <a:rPr lang="el-GR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Α</m:t>
                      </m:r>
                    </m:oMath>
                  </m:oMathPara>
                </a14:m>
                <a:endParaRPr lang="el-GR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0887" y="3604320"/>
                <a:ext cx="4107086" cy="83279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929410" y="4612432"/>
                <a:ext cx="4100674" cy="8327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I</m:t>
                      </m:r>
                      <m:r>
                        <m:rPr>
                          <m:sty m:val="p"/>
                        </m:rPr>
                        <a:rPr lang="en-US" sz="2400" baseline="-25000" smtClean="0">
                          <a:solidFill>
                            <a:srgbClr val="000000"/>
                          </a:solidFill>
                          <a:latin typeface="Cambria Math"/>
                        </a:rPr>
                        <m:t>B</m:t>
                      </m:r>
                      <m: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  </m:t>
                          </m:r>
                          <m:r>
                            <m:rPr>
                              <m:sty m:val="p"/>
                            </m:rP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SB</m:t>
                          </m:r>
                          <m:r>
                            <a:rPr lang="en-US" sz="2400" baseline="-250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 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V</m:t>
                          </m:r>
                          <m: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 </m:t>
                          </m:r>
                        </m:den>
                      </m:f>
                      <m:r>
                        <a:rPr lang="el-GR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4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el-GR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56</m:t>
                          </m:r>
                          <m:r>
                            <m:rPr>
                              <m:sty m:val="p"/>
                            </m:rP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MVA</m:t>
                          </m:r>
                        </m:num>
                        <m:den>
                          <m: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4</m:t>
                          </m:r>
                          <m:r>
                            <a:rPr lang="el-GR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7</m:t>
                          </m:r>
                          <m:r>
                            <a:rPr lang="el-GR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0</m:t>
                          </m:r>
                          <m:r>
                            <m:rPr>
                              <m:sty m:val="p"/>
                            </m:rPr>
                            <a:rPr lang="en-US" sz="24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kV</m:t>
                          </m:r>
                        </m:den>
                      </m:f>
                      <m:r>
                        <a:rPr lang="el-GR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332</m:t>
                      </m:r>
                      <m:r>
                        <m:rPr>
                          <m:sty m:val="p"/>
                        </m:rPr>
                        <a:rPr lang="el-GR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Α</m:t>
                      </m:r>
                    </m:oMath>
                  </m:oMathPara>
                </a14:m>
                <a:endParaRPr lang="el-GR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9410" y="4612432"/>
                <a:ext cx="4100674" cy="83279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Δεξιό βέλος 5"/>
          <p:cNvSpPr/>
          <p:nvPr/>
        </p:nvSpPr>
        <p:spPr>
          <a:xfrm rot="6871907">
            <a:off x="933934" y="3470603"/>
            <a:ext cx="1584176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rgbClr val="FFFFFF"/>
              </a:solidFill>
            </a:endParaRPr>
          </a:p>
        </p:txBody>
      </p:sp>
      <p:sp>
        <p:nvSpPr>
          <p:cNvPr id="11" name="Δεξιό βέλος 10"/>
          <p:cNvSpPr/>
          <p:nvPr/>
        </p:nvSpPr>
        <p:spPr>
          <a:xfrm rot="3385056" flipV="1">
            <a:off x="2396962" y="3472004"/>
            <a:ext cx="1285088" cy="6003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rgbClr val="FFFF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17635706">
            <a:off x="1425681" y="379867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532A</a:t>
            </a:r>
            <a:endParaRPr lang="el-GR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3490752">
            <a:off x="2617484" y="3637322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332A</a:t>
            </a:r>
            <a:endParaRPr lang="el-GR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364088" y="5588093"/>
                <a:ext cx="3584186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Q</m:t>
                      </m:r>
                      <m:r>
                        <m:rPr>
                          <m:sty m:val="p"/>
                        </m:rPr>
                        <a:rPr lang="en-US" sz="2400" baseline="-25000" smtClean="0">
                          <a:solidFill>
                            <a:srgbClr val="000000"/>
                          </a:solidFill>
                          <a:latin typeface="Cambria Math"/>
                        </a:rPr>
                        <m:t>A</m:t>
                      </m:r>
                      <m: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𝑆</m:t>
                          </m:r>
                          <m:r>
                            <a:rPr lang="en-US" sz="2400" i="1" baseline="300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𝑃</m:t>
                          </m:r>
                          <m:r>
                            <a:rPr lang="en-US" sz="2400" i="1" baseline="300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2 </m:t>
                          </m:r>
                        </m:e>
                      </m:rad>
                      <m:r>
                        <a:rPr lang="en-US" sz="24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2</m:t>
                      </m:r>
                      <m:r>
                        <m:rPr>
                          <m:sty m:val="p"/>
                        </m:rPr>
                        <a:rPr lang="el-GR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Μ</m:t>
                      </m:r>
                      <m:r>
                        <m:rPr>
                          <m:sty m:val="p"/>
                        </m:rP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V</m:t>
                      </m:r>
                      <m:r>
                        <m:rPr>
                          <m:sty m:val="p"/>
                        </m:rPr>
                        <a:rPr lang="el-GR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Α</m:t>
                      </m:r>
                      <m:r>
                        <m:rPr>
                          <m:sty m:val="p"/>
                        </m:rP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R</m:t>
                      </m:r>
                    </m:oMath>
                  </m:oMathPara>
                </a14:m>
                <a:endParaRPr lang="el-GR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088" y="5588093"/>
                <a:ext cx="3584186" cy="50520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220072" y="6164157"/>
                <a:ext cx="3888432" cy="505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Q</m:t>
                      </m:r>
                      <m:r>
                        <m:rPr>
                          <m:sty m:val="p"/>
                        </m:rPr>
                        <a:rPr lang="en-US" sz="2400" baseline="-25000" smtClean="0">
                          <a:solidFill>
                            <a:srgbClr val="000000"/>
                          </a:solidFill>
                          <a:latin typeface="Cambria Math"/>
                        </a:rPr>
                        <m:t>B</m:t>
                      </m:r>
                      <m: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𝑆</m:t>
                          </m:r>
                          <m:r>
                            <a:rPr lang="en-US" sz="2400" i="1" baseline="300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𝑃</m:t>
                          </m:r>
                          <m:r>
                            <a:rPr lang="en-US" sz="2400" i="1" baseline="300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2 </m:t>
                          </m:r>
                        </m:e>
                      </m:rad>
                      <m:r>
                        <a:rPr lang="en-US" sz="24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0,43</m:t>
                      </m:r>
                      <m:r>
                        <m:rPr>
                          <m:sty m:val="p"/>
                        </m:rPr>
                        <a:rPr lang="el-GR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Μ</m:t>
                      </m:r>
                      <m:r>
                        <m:rPr>
                          <m:sty m:val="p"/>
                        </m:rP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V</m:t>
                      </m:r>
                      <m:r>
                        <m:rPr>
                          <m:sty m:val="p"/>
                        </m:rPr>
                        <a:rPr lang="el-GR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Α</m:t>
                      </m:r>
                      <m:r>
                        <m:rPr>
                          <m:sty m:val="p"/>
                        </m:rPr>
                        <a:rPr lang="en-US" sz="2400" smtClean="0">
                          <a:solidFill>
                            <a:srgbClr val="000000"/>
                          </a:solidFill>
                          <a:latin typeface="Cambria Math"/>
                        </a:rPr>
                        <m:t>R</m:t>
                      </m:r>
                    </m:oMath>
                  </m:oMathPara>
                </a14:m>
                <a:endParaRPr lang="el-GR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6164157"/>
                <a:ext cx="3888432" cy="50520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Βέλος επάνω-κάτω 11"/>
          <p:cNvSpPr/>
          <p:nvPr/>
        </p:nvSpPr>
        <p:spPr>
          <a:xfrm rot="1410165">
            <a:off x="1892808" y="3183595"/>
            <a:ext cx="288032" cy="2055484"/>
          </a:xfrm>
          <a:prstGeom prst="upDownArrow">
            <a:avLst/>
          </a:prstGeom>
          <a:solidFill>
            <a:srgbClr val="4D4D4D"/>
          </a:solidFill>
          <a:ln>
            <a:solidFill>
              <a:srgbClr val="4D4D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rgbClr val="FFFFFF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40029" y="4438853"/>
            <a:ext cx="543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0000"/>
                </a:solidFill>
              </a:rPr>
              <a:t>Q</a:t>
            </a:r>
            <a:endParaRPr lang="el-GR" sz="36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829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6" grpId="0" animBg="1"/>
      <p:bldP spid="11" grpId="0" animBg="1"/>
      <p:bldP spid="10" grpId="0"/>
      <p:bldP spid="13" grpId="0"/>
      <p:bldP spid="14" grpId="0"/>
      <p:bldP spid="15" grpId="0"/>
      <p:bldP spid="12" grpId="0" animBg="1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Τρίγωνο  Ισχύος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5138737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mtClean="0">
                <a:solidFill>
                  <a:srgbClr val="000000"/>
                </a:solidFill>
              </a:rPr>
              <a:pPr/>
              <a:t>8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56792"/>
            <a:ext cx="4547766" cy="333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292080" y="3140968"/>
                <a:ext cx="2380973" cy="5739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Q</m:t>
                      </m:r>
                      <m: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8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𝑆</m:t>
                          </m:r>
                          <m:r>
                            <a:rPr lang="en-US" sz="2800" i="1" baseline="300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8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𝑃</m:t>
                          </m:r>
                          <m:r>
                            <a:rPr lang="en-US" sz="2800" i="1" baseline="300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2 </m:t>
                          </m:r>
                        </m:e>
                      </m:rad>
                    </m:oMath>
                  </m:oMathPara>
                </a14:m>
                <a:endParaRPr lang="el-GR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3140968"/>
                <a:ext cx="2380973" cy="57394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292080" y="2348880"/>
                <a:ext cx="2400594" cy="6141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P</m:t>
                      </m:r>
                      <m: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8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𝑆</m:t>
                          </m:r>
                          <m:r>
                            <a:rPr lang="en-US" sz="2800" i="1" baseline="300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8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𝑄</m:t>
                          </m:r>
                          <m:r>
                            <a:rPr lang="en-US" sz="2800" i="1" baseline="300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2 </m:t>
                          </m:r>
                        </m:e>
                      </m:rad>
                    </m:oMath>
                  </m:oMathPara>
                </a14:m>
                <a:endParaRPr lang="el-GR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2348880"/>
                <a:ext cx="2400594" cy="61414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364088" y="1556792"/>
                <a:ext cx="2459904" cy="6141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S</m:t>
                      </m:r>
                      <m: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8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𝑃</m:t>
                          </m:r>
                          <m:r>
                            <a:rPr lang="en-US" sz="2800" i="1" baseline="300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2 </m:t>
                          </m:r>
                          <m:r>
                            <a:rPr lang="en-US" sz="28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8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𝑄</m:t>
                          </m:r>
                          <m:r>
                            <a:rPr lang="en-US" sz="2800" i="1" baseline="300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2 </m:t>
                          </m:r>
                        </m:e>
                      </m:rad>
                    </m:oMath>
                  </m:oMathPara>
                </a14:m>
                <a:endParaRPr lang="el-GR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088" y="1556792"/>
                <a:ext cx="2459904" cy="61414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44383" y="4779149"/>
                <a:ext cx="4737900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800" dirty="0" smtClean="0">
                    <a:solidFill>
                      <a:srgbClr val="000000"/>
                    </a:solidFill>
                    <a:latin typeface="Cambria Math"/>
                  </a:rPr>
                  <a:t>Πραγματική Ισχύς (</a:t>
                </a:r>
                <a:r>
                  <a:rPr lang="en-US" sz="2800" dirty="0" smtClean="0">
                    <a:solidFill>
                      <a:srgbClr val="000000"/>
                    </a:solidFill>
                    <a:latin typeface="Cambria Math"/>
                  </a:rPr>
                  <a:t>W)</a:t>
                </a:r>
                <a:endParaRPr lang="el-GR" sz="2800" dirty="0" smtClean="0">
                  <a:solidFill>
                    <a:srgbClr val="000000"/>
                  </a:solidFill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P</m:t>
                      </m:r>
                      <m: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Ix</m:t>
                      </m:r>
                      <m: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V</m:t>
                      </m:r>
                      <m:r>
                        <a:rPr lang="en-US" sz="280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>
                          <a:solidFill>
                            <a:srgbClr val="000000"/>
                          </a:solidFill>
                          <a:latin typeface="Cambria Math"/>
                        </a:rPr>
                        <m:t>I</m:t>
                      </m:r>
                      <m: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V</m:t>
                      </m:r>
                      <m:r>
                        <a:rPr lang="en-US" sz="2800">
                          <a:solidFill>
                            <a:srgbClr val="000000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>
                          <a:solidFill>
                            <a:srgbClr val="000000"/>
                          </a:solidFill>
                          <a:latin typeface="Cambria Math"/>
                        </a:rPr>
                        <m:t>cosφ</m:t>
                      </m:r>
                      <m: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S</m:t>
                      </m:r>
                      <m:r>
                        <a:rPr lang="el-GR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cos</m:t>
                      </m:r>
                      <m:r>
                        <m:rPr>
                          <m:sty m:val="p"/>
                        </m:rPr>
                        <a:rPr lang="el-GR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φ</m:t>
                      </m:r>
                    </m:oMath>
                  </m:oMathPara>
                </a14:m>
                <a:endParaRPr lang="el-GR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383" y="4779149"/>
                <a:ext cx="4737900" cy="954107"/>
              </a:xfrm>
              <a:prstGeom prst="rect">
                <a:avLst/>
              </a:prstGeom>
              <a:blipFill rotWithShape="1">
                <a:blip r:embed="rId6"/>
                <a:stretch>
                  <a:fillRect l="-2703" t="-641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11560" y="5715253"/>
                <a:ext cx="4830874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800" dirty="0" smtClean="0">
                    <a:solidFill>
                      <a:srgbClr val="000000"/>
                    </a:solidFill>
                    <a:latin typeface="Cambria Math"/>
                  </a:rPr>
                  <a:t>Άεργος   Ισχύς (</a:t>
                </a:r>
                <a:r>
                  <a:rPr lang="en-US" sz="2800" dirty="0" smtClean="0">
                    <a:solidFill>
                      <a:srgbClr val="000000"/>
                    </a:solidFill>
                    <a:latin typeface="Cambria Math"/>
                  </a:rPr>
                  <a:t>VAR)</a:t>
                </a:r>
                <a:endParaRPr lang="el-GR" sz="2800" dirty="0" smtClean="0">
                  <a:solidFill>
                    <a:srgbClr val="000000"/>
                  </a:solidFill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Q</m:t>
                      </m:r>
                      <m: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Iy</m:t>
                      </m:r>
                      <m: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V</m:t>
                      </m:r>
                      <m:r>
                        <a:rPr lang="en-US" sz="280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>
                          <a:solidFill>
                            <a:srgbClr val="000000"/>
                          </a:solidFill>
                          <a:latin typeface="Cambria Math"/>
                        </a:rPr>
                        <m:t>I</m:t>
                      </m:r>
                      <m: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V</m:t>
                      </m:r>
                      <m:r>
                        <a:rPr lang="en-US" sz="2800">
                          <a:solidFill>
                            <a:srgbClr val="000000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sin</m:t>
                      </m:r>
                      <m:r>
                        <m:rPr>
                          <m:sty m:val="p"/>
                        </m:rPr>
                        <a:rPr lang="en-US" sz="2800">
                          <a:solidFill>
                            <a:srgbClr val="000000"/>
                          </a:solidFill>
                          <a:latin typeface="Cambria Math"/>
                        </a:rPr>
                        <m:t>φ</m:t>
                      </m:r>
                      <m: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S</m:t>
                      </m:r>
                      <m:r>
                        <a:rPr lang="el-GR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sin</m:t>
                      </m:r>
                      <m:r>
                        <m:rPr>
                          <m:sty m:val="p"/>
                        </m:rPr>
                        <a:rPr lang="el-GR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φ</m:t>
                      </m:r>
                    </m:oMath>
                  </m:oMathPara>
                </a14:m>
                <a:endParaRPr lang="el-GR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5715253"/>
                <a:ext cx="4830874" cy="954107"/>
              </a:xfrm>
              <a:prstGeom prst="rect">
                <a:avLst/>
              </a:prstGeom>
              <a:blipFill rotWithShape="1">
                <a:blip r:embed="rId7"/>
                <a:stretch>
                  <a:fillRect l="-2522" t="-641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148064" y="3926660"/>
                <a:ext cx="3133165" cy="8991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Σ</m:t>
                      </m:r>
                      <m:r>
                        <a:rPr lang="el-GR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.</m:t>
                      </m:r>
                      <m:r>
                        <m:rPr>
                          <m:sty m:val="p"/>
                        </m:rPr>
                        <a:rPr lang="el-GR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Ι</m:t>
                      </m:r>
                      <m:r>
                        <a:rPr lang="el-GR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. =</m:t>
                      </m:r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cos</m:t>
                      </m:r>
                      <m:r>
                        <m:rPr>
                          <m:sty m:val="p"/>
                        </m:rPr>
                        <a:rPr lang="el-GR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φ</m:t>
                      </m:r>
                      <m:r>
                        <a:rPr lang="el-GR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8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   </m:t>
                          </m:r>
                          <m:r>
                            <m:rPr>
                              <m:sty m:val="p"/>
                            </m:rPr>
                            <a:rPr lang="en-US" sz="28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P</m:t>
                          </m:r>
                          <m:r>
                            <a:rPr lang="en-US" sz="28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   </m:t>
                          </m:r>
                        </m:num>
                        <m:den>
                          <m:r>
                            <a:rPr lang="en-US" sz="28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el-GR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3926660"/>
                <a:ext cx="3133165" cy="89915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151273" y="4869160"/>
                <a:ext cx="2165143" cy="9019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sin</m:t>
                      </m:r>
                      <m:r>
                        <m:rPr>
                          <m:sty m:val="p"/>
                        </m:rPr>
                        <a:rPr lang="el-GR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φ</m:t>
                      </m:r>
                      <m:r>
                        <a:rPr lang="el-GR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8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   </m:t>
                          </m:r>
                          <m:r>
                            <m:rPr>
                              <m:sty m:val="p"/>
                            </m:rPr>
                            <a:rPr lang="en-US" sz="28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Q</m:t>
                          </m:r>
                          <m:r>
                            <a:rPr lang="en-US" sz="28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   </m:t>
                          </m:r>
                        </m:num>
                        <m:den>
                          <m:r>
                            <a:rPr lang="en-US" sz="28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el-GR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1273" y="4869160"/>
                <a:ext cx="2165143" cy="90197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156176" y="5839390"/>
                <a:ext cx="2208425" cy="9019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tan</m:t>
                      </m:r>
                      <m:r>
                        <m:rPr>
                          <m:sty m:val="p"/>
                        </m:rPr>
                        <a:rPr lang="el-GR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φ</m:t>
                      </m:r>
                      <m:r>
                        <a:rPr lang="el-GR" sz="2800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8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   </m:t>
                          </m:r>
                          <m:r>
                            <m:rPr>
                              <m:sty m:val="p"/>
                            </m:rPr>
                            <a:rPr lang="en-US" sz="28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Q</m:t>
                          </m:r>
                          <m:r>
                            <a:rPr lang="en-US" sz="2800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   </m:t>
                          </m:r>
                        </m:num>
                        <m:den>
                          <m:r>
                            <a:rPr lang="en-US" sz="28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𝑃</m:t>
                          </m:r>
                        </m:den>
                      </m:f>
                    </m:oMath>
                  </m:oMathPara>
                </a14:m>
                <a:endParaRPr lang="el-GR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5839390"/>
                <a:ext cx="2208425" cy="90197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3163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Απαίτηση για βελτίωση του Σ.Ι.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719262"/>
                <a:ext cx="8507288" cy="4734073"/>
              </a:xfrm>
            </p:spPr>
            <p:txBody>
              <a:bodyPr/>
              <a:lstStyle/>
              <a:p>
                <a:r>
                  <a:rPr lang="el-GR" dirty="0" smtClean="0"/>
                  <a:t>Χρεωστέα </a:t>
                </a:r>
                <a:r>
                  <a:rPr lang="en-US" dirty="0" smtClean="0"/>
                  <a:t> </a:t>
                </a:r>
                <a:r>
                  <a:rPr lang="el-GR" dirty="0" smtClean="0"/>
                  <a:t>Ζήτηση:     ΧΖ</a:t>
                </a:r>
                <a:r>
                  <a:rPr lang="en-US" dirty="0" smtClean="0"/>
                  <a:t> </a:t>
                </a:r>
                <a:r>
                  <a:rPr lang="el-GR" dirty="0" smtClean="0"/>
                  <a:t>=</a:t>
                </a:r>
                <a:r>
                  <a:rPr lang="en-US" dirty="0" smtClean="0"/>
                  <a:t> k  X  </a:t>
                </a:r>
                <a:r>
                  <a:rPr lang="el-GR" dirty="0" smtClean="0"/>
                  <a:t>Μ</a:t>
                </a:r>
                <a:r>
                  <a:rPr lang="en-US" dirty="0" smtClean="0"/>
                  <a:t>K</a:t>
                </a:r>
                <a:r>
                  <a:rPr lang="el-GR" dirty="0" smtClean="0"/>
                  <a:t>Ζ </a:t>
                </a:r>
                <a:endParaRPr lang="en-US" dirty="0" smtClean="0"/>
              </a:p>
              <a:p>
                <a:pPr algn="just"/>
                <a:r>
                  <a:rPr lang="el-GR" sz="2400" dirty="0" smtClean="0"/>
                  <a:t>Ο συντελεστής προσαρμογής </a:t>
                </a:r>
                <a:r>
                  <a:rPr lang="en-US" sz="2400" dirty="0" smtClean="0"/>
                  <a:t>k</a:t>
                </a:r>
                <a:r>
                  <a:rPr lang="el-GR" sz="2400" dirty="0" smtClean="0"/>
                  <a:t>, εξαρτάται από τον Σ.Ι.  (</a:t>
                </a:r>
                <a:r>
                  <a:rPr lang="en-US" sz="2400" dirty="0" smtClean="0"/>
                  <a:t>cos</a:t>
                </a:r>
                <a:r>
                  <a:rPr lang="el-GR" sz="2400" dirty="0" smtClean="0"/>
                  <a:t>φ) της εγκατάστασης και για &lt;0,85 είναι μεγαλύτερος της μονάδας, ενώ για &gt;0,90 μπορεί να γίνει μικρότερος της μονάδας</a:t>
                </a:r>
                <a:r>
                  <a:rPr lang="en-US" sz="2400" dirty="0" smtClean="0"/>
                  <a:t>, </a:t>
                </a:r>
                <a:r>
                  <a:rPr lang="el-GR" sz="2400" dirty="0" smtClean="0"/>
                  <a:t>ανάλογα και με τον συντελεστή χρησιμοποίησης της εγκατάστασης. </a:t>
                </a:r>
                <a:r>
                  <a:rPr lang="en-US" sz="2400" dirty="0" smtClean="0"/>
                  <a:t> </a:t>
                </a:r>
              </a:p>
              <a:p>
                <a:pPr algn="just"/>
                <a:r>
                  <a:rPr lang="el-GR" sz="2400" dirty="0" smtClean="0"/>
                  <a:t>Ο συντελεστής ισχύος προσδιορίζεται από τις ενδείξεις των μετρητών πραγματικής και άεργης ενέργειας:</a:t>
                </a:r>
              </a:p>
              <a:p>
                <a:pPr algn="just"/>
                <a:endParaRPr lang="el-GR" sz="1600" dirty="0" smtClean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𝑐𝑜𝑠</m:t>
                    </m:r>
                    <m:r>
                      <a:rPr lang="el-GR" sz="3200" b="0" i="1" smtClean="0">
                        <a:latin typeface="Cambria Math"/>
                      </a:rPr>
                      <m:t>𝜑</m:t>
                    </m:r>
                    <m:r>
                      <a:rPr lang="el-GR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𝑊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𝑊</m:t>
                            </m:r>
                            <m:r>
                              <a:rPr lang="en-US" sz="3200" b="0" i="1" baseline="30000" smtClean="0">
                                <a:latin typeface="Cambria Math"/>
                              </a:rPr>
                              <m:t>2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𝐴</m:t>
                            </m:r>
                            <m:r>
                              <a:rPr lang="en-US" sz="3200" b="0" i="1" baseline="30000" smtClean="0">
                                <a:latin typeface="Cambria Math"/>
                              </a:rPr>
                              <m:t>2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 </m:t>
                            </m:r>
                          </m:e>
                        </m:rad>
                      </m:den>
                    </m:f>
                  </m:oMath>
                </a14:m>
                <a:r>
                  <a:rPr lang="el-GR" sz="2800" dirty="0" smtClean="0"/>
                  <a:t>  ή 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</a:rPr>
                      <m:t>𝑐𝑜𝑠</m:t>
                    </m:r>
                    <m:r>
                      <a:rPr lang="el-GR" sz="3200" i="1">
                        <a:latin typeface="Cambria Math"/>
                      </a:rPr>
                      <m:t>𝜑</m:t>
                    </m:r>
                    <m:r>
                      <a:rPr lang="el-GR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𝑃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𝑃</m:t>
                            </m:r>
                            <m:r>
                              <a:rPr lang="en-US" sz="3200" i="1" baseline="30000">
                                <a:latin typeface="Cambria Math"/>
                              </a:rPr>
                              <m:t>2</m:t>
                            </m:r>
                            <m:r>
                              <a:rPr lang="en-US" sz="3200" i="1">
                                <a:latin typeface="Cambria Math"/>
                              </a:rPr>
                              <m:t>+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𝑄</m:t>
                            </m:r>
                            <m:r>
                              <a:rPr lang="en-US" sz="3200" i="1" baseline="30000">
                                <a:latin typeface="Cambria Math"/>
                              </a:rPr>
                              <m:t>2</m:t>
                            </m:r>
                            <m:r>
                              <a:rPr lang="en-US" sz="3200" i="1">
                                <a:latin typeface="Cambria Math"/>
                              </a:rPr>
                              <m:t> </m:t>
                            </m:r>
                          </m:e>
                        </m:rad>
                      </m:den>
                    </m:f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𝑃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3  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</a:rPr>
                          <m:t> 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𝑈</m:t>
                        </m:r>
                        <m:r>
                          <a:rPr lang="en-US" sz="3200" b="0" i="1" smtClean="0">
                            <a:latin typeface="Cambria Math"/>
                          </a:rPr>
                          <m:t> 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𝐼</m:t>
                        </m:r>
                      </m:den>
                    </m:f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   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𝑃</m:t>
                        </m:r>
                        <m:r>
                          <a:rPr lang="en-US" sz="3200" b="0" i="1" smtClean="0">
                            <a:latin typeface="Cambria Math"/>
                          </a:rPr>
                          <m:t>  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 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𝑆</m:t>
                        </m:r>
                      </m:den>
                    </m:f>
                  </m:oMath>
                </a14:m>
                <a:endParaRPr lang="el-GR" sz="3200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719262"/>
                <a:ext cx="8507288" cy="4734073"/>
              </a:xfrm>
              <a:blipFill rotWithShape="1">
                <a:blip r:embed="rId2"/>
                <a:stretch>
                  <a:fillRect l="-645" t="-1673" r="-100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98258-3A06-43AD-98BB-3D07AD8A66F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172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Εκπαιδευτική παρουσίαση">
  <a:themeElements>
    <a:clrScheme name="trainingpres1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trainingpres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rainingpres1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pres1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Εκπαιδευτική παρουσίαση">
  <a:themeElements>
    <a:clrScheme name="trainingpres1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trainingpres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rainingpres1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pres1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Εκπαιδευτική παρουσίαση">
  <a:themeElements>
    <a:clrScheme name="trainingpres1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trainingpres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rainingpres1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pres1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Εκπαιδευτική παρουσίαση">
  <a:themeElements>
    <a:clrScheme name="trainingpres1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trainingpres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rainingpres1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pres1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Εκπαιδευτική παρουσίαση</Template>
  <TotalTime>3832</TotalTime>
  <Words>2977</Words>
  <Application>Microsoft Office PowerPoint</Application>
  <PresentationFormat>Προβολή στην οθόνη (4:3)</PresentationFormat>
  <Paragraphs>240</Paragraphs>
  <Slides>24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5</vt:i4>
      </vt:variant>
      <vt:variant>
        <vt:lpstr>Τίτλοι διαφανειών</vt:lpstr>
      </vt:variant>
      <vt:variant>
        <vt:i4>24</vt:i4>
      </vt:variant>
    </vt:vector>
  </HeadingPairs>
  <TitlesOfParts>
    <vt:vector size="29" baseType="lpstr">
      <vt:lpstr>Εκπαιδευτική παρουσίαση</vt:lpstr>
      <vt:lpstr>1_Εκπαιδευτική παρουσίαση</vt:lpstr>
      <vt:lpstr>2_Εκπαιδευτική παρουσίαση</vt:lpstr>
      <vt:lpstr>4_Εκπαιδευτική παρουσίαση</vt:lpstr>
      <vt:lpstr>Θέμα του Office</vt:lpstr>
      <vt:lpstr>ΗΛΕΚΤΡΙΚΑ ΚΥΚΛΩΜΑΤΑ </vt:lpstr>
      <vt:lpstr>Επαγωγικά και Χωρητικά φορτία (L,C)</vt:lpstr>
      <vt:lpstr>ΑΕΡΓΗ  ΑΝΤΙΣΤΑΣΗ </vt:lpstr>
      <vt:lpstr>ΣΥΝΘΕΤΗ  ΑΝΤΙΣΤΑΣΗ   ( Ζ ) </vt:lpstr>
      <vt:lpstr>ΣΤΡΕΦΟΜΕΝΑ  ΔΙΑΝΥΣΜΑΤΑ</vt:lpstr>
      <vt:lpstr>ΕΙΔΗ ΙΣΧΥΟΣ – ΣΥΝΤΕΛΕΣΤΗΣ ΙΣΧΥΟΣ  </vt:lpstr>
      <vt:lpstr>ΣΗΜΑΣΙΑ ΤΟΥ ΣΥΝΤΕΛΕΣΤΗ  ΙΣΧΥΟΣ</vt:lpstr>
      <vt:lpstr>Τρίγωνο  Ισχύος</vt:lpstr>
      <vt:lpstr>Απαίτηση για βελτίωση του Σ.Ι.</vt:lpstr>
      <vt:lpstr>Μέτρηση του συντελεστή ισχύος</vt:lpstr>
      <vt:lpstr>Άεργη  αντιστάθμιση</vt:lpstr>
      <vt:lpstr>Υπολογισμός χωρητικότητας   C</vt:lpstr>
      <vt:lpstr>Τρόποι  σύνδεσης  πυκνωτών</vt:lpstr>
      <vt:lpstr>ΕΙΔΗ  ΑΕΡΓΗΣ  ΑΝΤΙΣΤΑΘΜΙΣΗΣ</vt:lpstr>
      <vt:lpstr>Πλεονεκτήματα – Μειονεκτήματα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ΗΛΕΚΤΡΙΚΑ ΚΥΚΛΩΜΑΤΑ</dc:title>
  <dc:creator>ΘΕΟΚΛΗΤΟΣ</dc:creator>
  <cp:lastModifiedBy>Admin</cp:lastModifiedBy>
  <cp:revision>271</cp:revision>
  <dcterms:created xsi:type="dcterms:W3CDTF">2020-03-19T06:44:50Z</dcterms:created>
  <dcterms:modified xsi:type="dcterms:W3CDTF">2021-05-09T14:09:20Z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TC060888081032</vt:lpwstr>
  </property>
</Properties>
</file>