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6" r:id="rId2"/>
    <p:sldMasterId id="2147483668" r:id="rId3"/>
    <p:sldMasterId id="2147483672" r:id="rId4"/>
    <p:sldMasterId id="2147483674" r:id="rId5"/>
  </p:sldMasterIdLst>
  <p:notesMasterIdLst>
    <p:notesMasterId r:id="rId30"/>
  </p:notesMasterIdLst>
  <p:sldIdLst>
    <p:sldId id="256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4" r:id="rId14"/>
    <p:sldId id="369" r:id="rId15"/>
    <p:sldId id="368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71" r:id="rId24"/>
    <p:sldId id="372" r:id="rId25"/>
    <p:sldId id="373" r:id="rId26"/>
    <p:sldId id="382" r:id="rId27"/>
    <p:sldId id="383" r:id="rId28"/>
    <p:sldId id="3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453" autoAdjust="0"/>
  </p:normalViewPr>
  <p:slideViewPr>
    <p:cSldViewPr>
      <p:cViewPr>
        <p:scale>
          <a:sx n="80" d="100"/>
          <a:sy n="80" d="100"/>
        </p:scale>
        <p:origin x="-56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79B08-224A-4A66-91E2-0F47FCAF6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7B23F-1267-47B8-A0DD-B191E061C882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Κάντε κλικ για να προσθέσετε σημειώσεις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9B08-224A-4A66-91E2-0F47FCAF6961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6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300"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4E483B-59CF-4D40-9E07-1884A7FF64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041-E239-461E-96B7-A2816BC21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D85E-6B8D-496C-8F6D-A7020FAC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784A2-2DB7-4811-97A9-571DB1147C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9/5/2021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59CB-FEC8-4CFE-96F6-C60ABC39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2326-DCDC-4132-AEC6-72A133EF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5FB7-47B6-42A2-89A4-D861C672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D255-2762-4180-94F6-F055F3B0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6239-4AAA-48C9-98F3-A1B01BA5F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54E1-57D6-4275-AE72-E51B79951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solidFill>
                  <a:srgbClr val="000000"/>
                </a:solidFill>
              </a:endParaRPr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853615-BFDE-46DE-814C-47EC6EF6D371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9/5/2021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10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6.png"/><Relationship Id="rId4" Type="http://schemas.openxmlformats.org/officeDocument/2006/relationships/image" Target="../media/image4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9.png"/><Relationship Id="rId7" Type="http://schemas.openxmlformats.org/officeDocument/2006/relationships/image" Target="../media/image6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90.png"/><Relationship Id="rId5" Type="http://schemas.openxmlformats.org/officeDocument/2006/relationships/image" Target="../media/image580.png"/><Relationship Id="rId4" Type="http://schemas.openxmlformats.org/officeDocument/2006/relationships/image" Target="../media/image570.png"/><Relationship Id="rId9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ΗΛΕΚΤΡΙΚΑ ΚΥΚΛΩΜΑΤΑ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5996" y="2780928"/>
            <a:ext cx="7186364" cy="3233737"/>
          </a:xfrm>
        </p:spPr>
        <p:txBody>
          <a:bodyPr/>
          <a:lstStyle/>
          <a:p>
            <a:r>
              <a:rPr lang="el-GR" dirty="0" smtClean="0"/>
              <a:t>ΑΕΡΓΗ   ΑΝΤΙΣΤΑΘΜΙΣΗ</a:t>
            </a:r>
            <a:r>
              <a:rPr lang="en-US" dirty="0" smtClean="0"/>
              <a:t> </a:t>
            </a:r>
          </a:p>
          <a:p>
            <a:r>
              <a:rPr lang="el-GR" dirty="0" smtClean="0"/>
              <a:t>ΑΣΚΗΣΕΙΣ ΜΕ ΚΥΚΛΩΜΑΤΑ ΠΥΚΝΩΤΩΝ ΚΑΙ ΕΠΑΓΩΓΩΝ ΣΤΟ </a:t>
            </a:r>
            <a:r>
              <a:rPr lang="en-US" dirty="0" smtClean="0"/>
              <a:t>DC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l-GR" dirty="0" smtClean="0"/>
              <a:t>-05-202</a:t>
            </a:r>
            <a:r>
              <a:rPr lang="en-US" dirty="0" smtClean="0"/>
              <a:t>1</a:t>
            </a:r>
            <a:endParaRPr lang="el-GR" dirty="0" smtClean="0"/>
          </a:p>
          <a:p>
            <a:endParaRPr lang="el-GR" dirty="0" smtClean="0"/>
          </a:p>
          <a:p>
            <a:pPr algn="l"/>
            <a:r>
              <a:rPr lang="el-GR" sz="2000" dirty="0" smtClean="0"/>
              <a:t>ΔΙΔΑΣΚΩΝ:</a:t>
            </a:r>
            <a:r>
              <a:rPr lang="el-GR" dirty="0" smtClean="0"/>
              <a:t> </a:t>
            </a:r>
            <a:r>
              <a:rPr lang="el-GR" sz="2000" dirty="0" smtClean="0"/>
              <a:t>ΚΑΡΑΚΑΤΣΑΝΗΣ ΘΕΟΚΛΗΤΟΣ</a:t>
            </a:r>
            <a:endParaRPr lang="el-GR" sz="2000" dirty="0"/>
          </a:p>
        </p:txBody>
      </p:sp>
      <p:pic>
        <p:nvPicPr>
          <p:cNvPr id="2052" name="Picture 4" descr="σημειωματάριο και μολύβ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4"/>
          </p:nvPr>
        </p:nvSpPr>
        <p:spPr>
          <a:xfrm>
            <a:off x="6516216" y="6248400"/>
            <a:ext cx="21336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792088"/>
          </a:xfrm>
        </p:spPr>
        <p:txBody>
          <a:bodyPr/>
          <a:lstStyle/>
          <a:p>
            <a:r>
              <a:rPr lang="el-GR" dirty="0" smtClean="0"/>
              <a:t>Μέτρηση του συντελεστή ισχύος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41276"/>
            <a:ext cx="8064896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84" y="4869160"/>
                <a:ext cx="20163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𝑃</m:t>
                      </m:r>
                      <m:r>
                        <a:rPr lang="en-US" sz="2400" i="1" baseline="-25000" dirty="0" smtClean="0">
                          <a:latin typeface="Cambria Math"/>
                        </a:rPr>
                        <m:t>𝑊</m:t>
                      </m:r>
                      <m:r>
                        <a:rPr lang="en-US" sz="2400" i="1" dirty="0" smtClean="0">
                          <a:latin typeface="Cambria Math"/>
                        </a:rPr>
                        <m:t> = 828</m:t>
                      </m:r>
                      <m:r>
                        <a:rPr lang="en-US" sz="2400" i="1" dirty="0" smtClean="0"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869160"/>
                <a:ext cx="201638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3848" y="4869160"/>
                <a:ext cx="22615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𝑟𝑚𝑠</m:t>
                      </m:r>
                      <m:r>
                        <a:rPr lang="en-US" sz="2400" i="1" dirty="0" smtClean="0">
                          <a:latin typeface="Cambria Math"/>
                        </a:rPr>
                        <m:t> = 230</m:t>
                      </m:r>
                      <m:r>
                        <a:rPr lang="en-US" sz="240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869160"/>
                <a:ext cx="226158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1213" y="4839543"/>
                <a:ext cx="18428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𝐼𝑟𝑚𝑠</m:t>
                      </m:r>
                      <m:r>
                        <a:rPr lang="en-US" sz="2400" i="1" dirty="0" smtClean="0">
                          <a:latin typeface="Cambria Math"/>
                        </a:rPr>
                        <m:t> = 6</m:t>
                      </m:r>
                      <m:r>
                        <a:rPr lang="en-US" sz="2400" i="1" dirty="0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213" y="4839543"/>
                <a:ext cx="184287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7584" y="5343599"/>
                <a:ext cx="52831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𝑆</m:t>
                      </m:r>
                      <m:r>
                        <a:rPr lang="en-US" sz="2400" i="1" dirty="0" smtClean="0">
                          <a:latin typeface="Cambria Math"/>
                        </a:rPr>
                        <m:t> = </m:t>
                      </m:r>
                      <m:r>
                        <a:rPr lang="en-US" sz="2400" i="1" dirty="0" smtClean="0">
                          <a:latin typeface="Cambria Math"/>
                        </a:rPr>
                        <m:t>𝑉</m:t>
                      </m:r>
                      <m:r>
                        <a:rPr lang="en-US" sz="2400" i="1" dirty="0" smtClean="0">
                          <a:latin typeface="Cambria Math"/>
                        </a:rPr>
                        <m:t> </m:t>
                      </m:r>
                      <m:r>
                        <a:rPr lang="en-US" sz="2400" i="1" dirty="0" smtClean="0">
                          <a:latin typeface="Cambria Math"/>
                        </a:rPr>
                        <m:t>𝐼</m:t>
                      </m:r>
                      <m:r>
                        <a:rPr lang="en-US" sz="2400" i="1" dirty="0" smtClean="0">
                          <a:latin typeface="Cambria Math"/>
                        </a:rPr>
                        <m:t> = 230 × 6 = 1380</m:t>
                      </m:r>
                      <m:r>
                        <a:rPr lang="en-US" sz="2400" i="1" dirty="0" smtClean="0">
                          <a:latin typeface="Cambria Math"/>
                        </a:rPr>
                        <m:t>𝑉𝐴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43599"/>
                <a:ext cx="528313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5767382"/>
                <a:ext cx="5616624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/>
                        </a:rPr>
                        <m:t>cos</m:t>
                      </m:r>
                      <m:r>
                        <a:rPr lang="el-GR" sz="2800" i="1" dirty="0" smtClean="0">
                          <a:latin typeface="Cambria Math"/>
                        </a:rPr>
                        <m:t>𝜑</m:t>
                      </m:r>
                      <m:r>
                        <a:rPr lang="el-GR" sz="2800" i="1" dirty="0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  </m:t>
                          </m:r>
                          <m:r>
                            <a:rPr lang="en-US" sz="2800" i="1" dirty="0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2800" i="1" dirty="0" smtClean="0"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828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/>
                            </a:rPr>
                            <m:t>1380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</a:rPr>
                        <m:t>=0,60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767382"/>
                <a:ext cx="5616624" cy="9019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00192" y="5930116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φ = 53,13</a:t>
            </a:r>
            <a:r>
              <a:rPr lang="el-GR" sz="2800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269962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6A</a:t>
            </a:r>
            <a:endParaRPr lang="el-G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3356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230V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147549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828W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15022" y="5300061"/>
                <a:ext cx="3737498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=1104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𝑉𝐴𝑅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022" y="5300061"/>
                <a:ext cx="3737498" cy="5052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0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Άεργη  αντιστάθμιση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4" y="2492896"/>
            <a:ext cx="506353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Βέλος προς τα επάνω 4"/>
          <p:cNvSpPr/>
          <p:nvPr/>
        </p:nvSpPr>
        <p:spPr>
          <a:xfrm>
            <a:off x="1475656" y="4365104"/>
            <a:ext cx="193165" cy="144016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7" name="Βέλος προς τα επάνω 6"/>
          <p:cNvSpPr/>
          <p:nvPr/>
        </p:nvSpPr>
        <p:spPr>
          <a:xfrm>
            <a:off x="1187624" y="2060848"/>
            <a:ext cx="193165" cy="144016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723455"/>
            <a:ext cx="824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Q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el-GR" sz="2800" b="1" dirty="0">
              <a:solidFill>
                <a:srgbClr val="FF0000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1259632" y="4365104"/>
            <a:ext cx="38884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Δεξιό βέλος 11"/>
          <p:cNvSpPr/>
          <p:nvPr/>
        </p:nvSpPr>
        <p:spPr>
          <a:xfrm rot="658317">
            <a:off x="1244547" y="3876716"/>
            <a:ext cx="3952379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6014" y="3801234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S</a:t>
            </a:r>
            <a:r>
              <a:rPr lang="en-US" sz="4400" b="1" baseline="-25000" dirty="0" smtClean="0">
                <a:solidFill>
                  <a:srgbClr val="000000"/>
                </a:solidFill>
              </a:rPr>
              <a:t>2</a:t>
            </a:r>
            <a:endParaRPr lang="el-GR" sz="4400" b="1" baseline="-25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1417" y="3297178"/>
            <a:ext cx="742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φ</a:t>
            </a:r>
            <a:r>
              <a:rPr lang="el-GR" sz="4000" b="1" baseline="-25000" dirty="0" smtClean="0">
                <a:solidFill>
                  <a:srgbClr val="FF0000"/>
                </a:solidFill>
              </a:rPr>
              <a:t>2</a:t>
            </a:r>
            <a:endParaRPr lang="el-GR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1511" y="4603775"/>
            <a:ext cx="1138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b="1" dirty="0" smtClean="0">
                <a:solidFill>
                  <a:srgbClr val="FF0000"/>
                </a:solidFill>
              </a:rPr>
              <a:t>–</a:t>
            </a:r>
            <a:r>
              <a:rPr lang="en-US" sz="4400" b="1" dirty="0" smtClean="0">
                <a:solidFill>
                  <a:srgbClr val="FF0000"/>
                </a:solidFill>
              </a:rPr>
              <a:t>Q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393305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Q</a:t>
            </a:r>
            <a:r>
              <a:rPr lang="en-US" sz="2400" baseline="-25000" dirty="0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= Q</a:t>
            </a:r>
            <a:r>
              <a:rPr lang="en-US" sz="2400" baseline="-25000" dirty="0" smtClean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 – Q</a:t>
            </a:r>
            <a:r>
              <a:rPr lang="en-US" sz="2400" baseline="-25000" dirty="0" smtClean="0">
                <a:solidFill>
                  <a:srgbClr val="000000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l-GR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12161" y="2530036"/>
                <a:ext cx="2304256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𝜀𝜑𝜑</m:t>
                      </m:r>
                      <m:r>
                        <a:rPr lang="el-GR" sz="2800" i="1" baseline="-25000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1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1" y="2530036"/>
                <a:ext cx="2304256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084168" y="3645024"/>
                <a:ext cx="316835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𝜀𝜑𝜑</m:t>
                      </m:r>
                      <m:r>
                        <a:rPr lang="en-US" sz="2800" i="1" baseline="-25000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645024"/>
                <a:ext cx="316835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20072" y="1825660"/>
                <a:ext cx="38884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sz="2800" i="1" baseline="-25000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𝐶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𝜀𝜑𝜑</m:t>
                      </m:r>
                      <m:r>
                        <a:rPr lang="el-GR" sz="2800" i="1" baseline="-25000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1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𝜀𝜑𝜑</m:t>
                      </m:r>
                      <m:r>
                        <a:rPr lang="el-GR" sz="2800" i="1" baseline="-25000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l-GR" sz="280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825660"/>
                <a:ext cx="38884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12" grpId="0" animBg="1"/>
      <p:bldP spid="13" grpId="0"/>
      <p:bldP spid="14" grpId="0"/>
      <p:bldP spid="16" grpId="0"/>
      <p:bldP spid="15" grpId="0"/>
      <p:bldP spid="17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29" y="4725144"/>
            <a:ext cx="24288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1295400"/>
          </a:xfrm>
        </p:spPr>
        <p:txBody>
          <a:bodyPr/>
          <a:lstStyle/>
          <a:p>
            <a:r>
              <a:rPr lang="el-GR" dirty="0" smtClean="0"/>
              <a:t>Υπολογισμός χωρητικότητας</a:t>
            </a:r>
            <a:r>
              <a:rPr lang="en-US" dirty="0" smtClean="0"/>
              <a:t>   C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3"/>
                <a:ext cx="8435280" cy="530120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l-GR" sz="2400" b="0" i="1" dirty="0" smtClean="0">
                        <a:latin typeface="Cambria Math"/>
                      </a:rPr>
                      <m:t>    </m:t>
                    </m:r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  </m:t>
                        </m:r>
                        <m:r>
                          <a:rPr lang="en-US" sz="2400" i="1" dirty="0" smtClean="0">
                            <a:latin typeface="Cambria Math"/>
                          </a:rPr>
                          <m:t>𝑄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en-US" sz="2400" i="1" dirty="0" smtClean="0">
                            <a:latin typeface="Cambria Math"/>
                          </a:rPr>
                          <m:t>𝑉</m:t>
                        </m:r>
                      </m:den>
                    </m:f>
                    <m:r>
                      <a:rPr lang="el-GR" sz="2400" b="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l-GR" sz="2400" b="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/>
                              </a:rPr>
                              <m:t>𝑐𝑏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/>
                              </a:rPr>
                              <m:t>𝑉</m:t>
                            </m:r>
                          </m:den>
                        </m:f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sz="24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𝑋𝑐</m:t>
                    </m:r>
                    <m:r>
                      <a:rPr lang="en-US" sz="2400" i="1" dirty="0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l-GR" sz="2400" i="1" dirty="0" smtClean="0">
                            <a:latin typeface="Cambria Math"/>
                          </a:rPr>
                          <m:t>𝜋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𝑓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𝐶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l-GR" sz="2400" b="0" i="0" dirty="0" smtClean="0">
                        <a:latin typeface="Cambria Math"/>
                      </a:rPr>
                      <m:t>Ω</m:t>
                    </m:r>
                    <m:r>
                      <a:rPr lang="el-GR" sz="2400" b="0" i="0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l-GR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i="1" dirty="0" smtClean="0">
                        <a:latin typeface="Cambria Math"/>
                      </a:rPr>
                      <m:t>𝑉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𝐼</m:t>
                    </m:r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i="1" dirty="0" smtClean="0">
                        <a:latin typeface="Cambria Math"/>
                      </a:rPr>
                      <m:t>𝐼</m:t>
                    </m:r>
                    <m:r>
                      <a:rPr lang="en-US" sz="2400" i="1" baseline="30000" dirty="0" smtClean="0">
                        <a:latin typeface="Cambria Math"/>
                      </a:rPr>
                      <m:t>2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𝑅</m:t>
                    </m:r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   </m:t>
                        </m:r>
                        <m:r>
                          <a:rPr lang="en-US" sz="2400" i="1" dirty="0" smtClean="0">
                            <a:latin typeface="Cambria Math"/>
                          </a:rPr>
                          <m:t>𝑉</m:t>
                        </m:r>
                        <m:r>
                          <a:rPr lang="en-US" sz="2400" i="1" baseline="30000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 dirty="0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240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𝑄𝑐</m:t>
                    </m:r>
                    <m:r>
                      <a:rPr 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/>
                          </a:rPr>
                          <m:t>   </m:t>
                        </m:r>
                        <m:r>
                          <a:rPr lang="en-US" sz="2400" i="1" dirty="0">
                            <a:latin typeface="Cambria Math"/>
                          </a:rPr>
                          <m:t>𝑉</m:t>
                        </m:r>
                        <m:r>
                          <a:rPr lang="en-US" sz="2400" i="1" baseline="30000" dirty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baseline="30000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𝑋𝑐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</a:rPr>
                      <m:t>=2</m:t>
                    </m:r>
                    <m:r>
                      <a:rPr lang="el-GR" sz="2400" b="0" i="1" dirty="0" smtClean="0">
                        <a:latin typeface="Cambria Math"/>
                      </a:rPr>
                      <m:t>𝜋</m:t>
                    </m:r>
                    <m:r>
                      <a:rPr lang="en-US" sz="2400" b="0" i="1" dirty="0" smtClean="0">
                        <a:latin typeface="Cambria Math"/>
                      </a:rPr>
                      <m:t>𝑓𝐶</m:t>
                    </m:r>
                    <m:r>
                      <a:rPr lang="en-US" sz="2400" i="1" dirty="0">
                        <a:latin typeface="Cambria Math"/>
                      </a:rPr>
                      <m:t>𝑉</m:t>
                    </m:r>
                    <m:r>
                      <a:rPr lang="en-US" sz="2400" i="1" baseline="30000" dirty="0">
                        <a:latin typeface="Cambria Math"/>
                      </a:rPr>
                      <m:t>2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)</a:t>
                </a:r>
                <a:r>
                  <a:rPr lang="el-GR" sz="2000" dirty="0" smtClean="0"/>
                  <a:t> Μονοφασικό δίκτυο</a:t>
                </a:r>
                <a:r>
                  <a:rPr lang="en-US" sz="2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/>
                      </a:rPr>
                      <m:t> </m:t>
                    </m:r>
                    <m:r>
                      <a:rPr lang="en-US" sz="2400" b="0" i="1" dirty="0" smtClean="0">
                        <a:latin typeface="Cambria Math"/>
                      </a:rPr>
                      <m:t>𝐶</m:t>
                    </m:r>
                    <m:r>
                      <a:rPr 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/>
                          </a:rPr>
                          <m:t> 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𝑄</m:t>
                        </m:r>
                        <m:r>
                          <a:rPr lang="en-US" sz="2400" b="0" i="1" baseline="-25000" dirty="0" smtClean="0"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a:rPr lang="en-US" sz="2400" b="0" i="1" baseline="30000" dirty="0" smtClean="0">
                            <a:latin typeface="Cambria Math"/>
                          </a:rPr>
                          <m:t>  </m:t>
                        </m:r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l-GR" sz="2400" i="1" dirty="0">
                            <a:latin typeface="Cambria Math"/>
                          </a:rPr>
                          <m:t>𝜋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i="1" dirty="0">
                            <a:latin typeface="Cambria Math"/>
                          </a:rPr>
                          <m:t>𝑓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400" i="1" dirty="0">
                            <a:latin typeface="Cambria Math"/>
                          </a:rPr>
                          <m:t>𝑉</m:t>
                        </m:r>
                        <m:r>
                          <a:rPr lang="en-US" sz="2400" i="1" baseline="30000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:r>
                  <a:rPr lang="en-US" sz="2000" dirty="0"/>
                  <a:t>ii</a:t>
                </a:r>
                <a:r>
                  <a:rPr lang="el-GR" sz="2000" dirty="0" smtClean="0"/>
                  <a:t>) Τριφασικό δίκτυο</a:t>
                </a:r>
              </a:p>
              <a:p>
                <a:pPr marL="0" indent="0">
                  <a:buNone/>
                </a:pPr>
                <a:r>
                  <a:rPr lang="el-GR" sz="2000" dirty="0" smtClean="0"/>
                  <a:t>α)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Συνδεσμολογία αστέρα</a:t>
                </a:r>
                <a:r>
                  <a:rPr lang="el-GR" sz="2400" dirty="0" smtClean="0"/>
                  <a:t> (Υ)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/>
                      </a:rPr>
                      <m:t> </m:t>
                    </m:r>
                    <m:r>
                      <a:rPr lang="el-GR" sz="2400" b="0" i="0" dirty="0" smtClean="0">
                        <a:latin typeface="Cambria Math"/>
                      </a:rPr>
                      <m:t>      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l-GR" sz="2400" b="0" i="0" dirty="0" smtClean="0">
                        <a:latin typeface="Cambria Math"/>
                      </a:rPr>
                      <m:t>π</m:t>
                    </m:r>
                    <m:r>
                      <a:rPr lang="el-GR" sz="2400" b="0" i="0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4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24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l-GR" sz="2400" b="0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l-GR" sz="2400" b="0" i="0" dirty="0" smtClean="0">
                        <a:latin typeface="Cambria Math"/>
                      </a:rPr>
                      <m:t>φ</m:t>
                    </m:r>
                  </m:oMath>
                </a14:m>
                <a:endParaRPr lang="el-GR" sz="24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𝐶</m:t>
                      </m:r>
                      <m:r>
                        <m:rPr>
                          <m:sty m:val="p"/>
                        </m:rPr>
                        <a:rPr lang="en-US" sz="2400" b="0" i="0" baseline="-25000" dirty="0" smtClean="0">
                          <a:latin typeface="Cambria Math"/>
                        </a:rPr>
                        <m:t>Y</m:t>
                      </m:r>
                      <m:r>
                        <a:rPr lang="en-US" sz="24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400" i="1" baseline="30000" dirty="0">
                              <a:latin typeface="Cambria Math"/>
                            </a:rPr>
                            <m:t>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2 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𝜋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𝑓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𝑉</m:t>
                          </m:r>
                          <m:r>
                            <m:rPr>
                              <m:sty m:val="p"/>
                            </m:rPr>
                            <a:rPr lang="el-GR" sz="2400" b="0" i="0" baseline="-25000" dirty="0" smtClean="0">
                              <a:latin typeface="Cambria Math"/>
                            </a:rPr>
                            <m:t>φ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l-GR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400" i="1" baseline="30000" dirty="0">
                              <a:latin typeface="Cambria Math"/>
                            </a:rPr>
                            <m:t>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2 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𝜋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𝑓</m:t>
                          </m:r>
                          <m:r>
                            <a:rPr lang="el-GR" sz="2400" b="0" i="0" dirty="0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l-GR" sz="24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latin typeface="Cambria Math"/>
                                </a:rPr>
                                <m:t>𝑉</m:t>
                              </m:r>
                              <m:r>
                                <m:rPr>
                                  <m:sty m:val="p"/>
                                </m:rPr>
                                <a:rPr lang="el-GR" sz="2400" b="0" i="0" baseline="-25000" dirty="0" smtClean="0">
                                  <a:latin typeface="Cambria Math"/>
                                </a:rPr>
                                <m:t>π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l-GR" sz="2400" b="0" i="1" dirty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24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  <m:r>
                            <a:rPr lang="el-GR" sz="2400" b="0" i="0" dirty="0" smtClean="0">
                              <a:latin typeface="Cambria Math"/>
                            </a:rPr>
                            <m:t>)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l-GR" sz="24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400" b="0" i="1" dirty="0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400" i="1" baseline="30000" dirty="0">
                              <a:latin typeface="Cambria Math"/>
                            </a:rPr>
                            <m:t>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2 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𝜋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𝑓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𝑉</m:t>
                          </m:r>
                          <m:r>
                            <m:rPr>
                              <m:sty m:val="p"/>
                            </m:rPr>
                            <a:rPr lang="el-GR" sz="2400" b="0" i="0" baseline="-25000" dirty="0" smtClean="0">
                              <a:latin typeface="Cambria Math"/>
                            </a:rPr>
                            <m:t>π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2400" dirty="0" smtClean="0"/>
              </a:p>
              <a:p>
                <a:pPr marL="0" indent="0">
                  <a:buNone/>
                </a:pPr>
                <a:r>
                  <a:rPr lang="el-GR" sz="2000" dirty="0" smtClean="0"/>
                  <a:t>β</a:t>
                </a:r>
                <a:r>
                  <a:rPr lang="en-US" sz="2000" dirty="0" smtClean="0"/>
                  <a:t>)</a:t>
                </a:r>
                <a:r>
                  <a:rPr lang="el-GR" sz="2000" dirty="0" smtClean="0"/>
                  <a:t> Συνδεσμολογία τριγώνου (Δ)</a:t>
                </a:r>
                <a:r>
                  <a:rPr lang="el-GR" sz="24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/>
                      </a:rPr>
                      <m:t>π</m:t>
                    </m:r>
                    <m:r>
                      <a:rPr lang="el-GR" sz="2400" b="0" i="0" dirty="0" smtClean="0">
                        <a:latin typeface="Cambria Math"/>
                      </a:rPr>
                      <m:t> </m:t>
                    </m:r>
                    <m:r>
                      <a:rPr lang="el-GR" sz="2400" dirty="0">
                        <a:latin typeface="Cambria Math"/>
                      </a:rPr>
                      <m:t>=</m:t>
                    </m:r>
                    <m:r>
                      <a:rPr lang="el-GR" sz="2400" i="1" dirty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/>
                      </a:rPr>
                      <m:t>φ</m:t>
                    </m:r>
                  </m:oMath>
                </a14:m>
                <a:endParaRPr lang="el-GR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𝐶</m:t>
                      </m:r>
                      <m:r>
                        <m:rPr>
                          <m:sty m:val="p"/>
                        </m:rPr>
                        <a:rPr lang="el-GR" sz="2400" b="0" i="0" baseline="-25000" dirty="0" smtClean="0">
                          <a:latin typeface="Cambria Math"/>
                        </a:rPr>
                        <m:t>Δ</m:t>
                      </m:r>
                      <m:r>
                        <a:rPr lang="en-US" sz="24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400" i="1" baseline="30000" dirty="0">
                              <a:latin typeface="Cambria Math"/>
                            </a:rPr>
                            <m:t>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2 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𝜋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𝑓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𝑉</m:t>
                          </m:r>
                          <m:r>
                            <m:rPr>
                              <m:sty m:val="p"/>
                            </m:rPr>
                            <a:rPr lang="el-GR" sz="2400" baseline="-25000" dirty="0">
                              <a:latin typeface="Cambria Math"/>
                            </a:rPr>
                            <m:t>φ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l-GR" sz="24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400" i="1" baseline="30000" dirty="0">
                              <a:latin typeface="Cambria Math"/>
                            </a:rPr>
                            <m:t>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2 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𝜋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𝑓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𝑉</m:t>
                          </m:r>
                          <m:r>
                            <m:rPr>
                              <m:sty m:val="p"/>
                            </m:rPr>
                            <a:rPr lang="el-GR" sz="2400" baseline="-25000" dirty="0">
                              <a:latin typeface="Cambria Math"/>
                            </a:rPr>
                            <m:t>π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3"/>
                <a:ext cx="8435280" cy="5301208"/>
              </a:xfrm>
              <a:blipFill rotWithShape="1">
                <a:blip r:embed="rId3"/>
                <a:stretch>
                  <a:fillRect l="-7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0032" y="5877272"/>
                <a:ext cx="2032608" cy="1178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𝐶</m:t>
                      </m:r>
                      <m:r>
                        <m:rPr>
                          <m:sty m:val="p"/>
                        </m:rPr>
                        <a:rPr lang="el-GR" sz="2800" baseline="-25000" dirty="0">
                          <a:latin typeface="Cambria Math"/>
                        </a:rPr>
                        <m:t>Δ</m:t>
                      </m:r>
                      <m:r>
                        <a:rPr lang="en-US" sz="28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 dirty="0">
                              <a:latin typeface="Cambria Math"/>
                            </a:rPr>
                            <m:t>  1  </m:t>
                          </m:r>
                        </m:num>
                        <m:den>
                          <m:r>
                            <a:rPr lang="el-GR" sz="2800" i="1" dirty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 dirty="0">
                          <a:latin typeface="Cambria Math"/>
                        </a:rPr>
                        <m:t>𝐶</m:t>
                      </m:r>
                      <m:r>
                        <m:rPr>
                          <m:sty m:val="p"/>
                        </m:rPr>
                        <a:rPr lang="en-US" sz="2800" baseline="-25000" dirty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l-GR" sz="28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877272"/>
                <a:ext cx="2032608" cy="11787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971" y="2924944"/>
            <a:ext cx="22955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37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 σύνδεσης  πυκνωτών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1310-8E8F-4D80-A3CF-8651BDA8FAA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87444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86781"/>
            <a:ext cx="3960440" cy="25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07504" y="1484784"/>
            <a:ext cx="5400600" cy="525658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l-GR" kern="0" dirty="0" smtClean="0"/>
              <a:t>Σύνδεση σε σειρά: </a:t>
            </a:r>
            <a:r>
              <a:rPr lang="el-GR" sz="2400" kern="0" dirty="0" smtClean="0"/>
              <a:t>Γίνεται σε γραμμές μεταφοράς  κυρίως  για  την σταθεροποίηση  της  τάσης και για την ευστάθεια του δικτύου. Το ρεύμα του πυκνωτή είναι το ισχυρό ρεύμα του φορτίου.</a:t>
            </a:r>
          </a:p>
          <a:p>
            <a:pPr algn="just"/>
            <a:endParaRPr lang="el-GR" sz="2400" kern="0" dirty="0" smtClean="0"/>
          </a:p>
          <a:p>
            <a:pPr algn="just"/>
            <a:r>
              <a:rPr lang="el-GR" kern="0" dirty="0" smtClean="0"/>
              <a:t>Σύνδεση παράλληλα: </a:t>
            </a:r>
            <a:r>
              <a:rPr lang="el-GR" sz="2400" kern="0" dirty="0" smtClean="0"/>
              <a:t>Γίνεται σε εγκαταστάσεις για την βελτίωση του συντελεστή ισχύος, είναι ο καταλληλότερος τρόπος σύνδεσης και μειώνει το επαγωγικό ρεύμα της πηγής και της απώλειες δικτύου. </a:t>
            </a:r>
            <a:endParaRPr lang="el-GR" sz="2400" kern="0" dirty="0"/>
          </a:p>
        </p:txBody>
      </p:sp>
    </p:spTree>
    <p:extLst>
      <p:ext uri="{BB962C8B-B14F-4D97-AF65-F5344CB8AC3E}">
        <p14:creationId xmlns:p14="http://schemas.microsoft.com/office/powerpoint/2010/main" val="138491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ΕΙΔΗ  ΑΕΡΓΗΣ  ΑΝΤΙΣΤΑΘΜΙΣΗΣ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484784"/>
            <a:ext cx="8352928" cy="5040560"/>
          </a:xfrm>
        </p:spPr>
        <p:txBody>
          <a:bodyPr/>
          <a:lstStyle/>
          <a:p>
            <a:pPr algn="just"/>
            <a:r>
              <a:rPr lang="el-GR" dirty="0" smtClean="0"/>
              <a:t>Τοπική ή Ατομική: </a:t>
            </a:r>
            <a:r>
              <a:rPr lang="el-GR" sz="2400" dirty="0" smtClean="0"/>
              <a:t>Γίνεται με σύνδεση πυκνωτών παράλληλα σε κάθε φορτίο ξεχωριστά, όπως λαμπτήρες, απομακρυσμένους κινητήρες και μετασχηματιστές.</a:t>
            </a:r>
          </a:p>
          <a:p>
            <a:pPr algn="just"/>
            <a:endParaRPr lang="el-GR" sz="2400" dirty="0" smtClean="0"/>
          </a:p>
          <a:p>
            <a:pPr algn="just"/>
            <a:r>
              <a:rPr lang="el-GR" dirty="0" smtClean="0"/>
              <a:t>Ομαδική: </a:t>
            </a:r>
            <a:r>
              <a:rPr lang="el-GR" sz="2400" dirty="0" smtClean="0"/>
              <a:t>Γίνεται σε ομάδα φορτίων (όπως κινητήρων, λαμπτήρων), που λειτουργούν με σταθερή συνολική ισχύ, στον </a:t>
            </a:r>
            <a:r>
              <a:rPr lang="el-GR" sz="2400" dirty="0" err="1" smtClean="0"/>
              <a:t>υποπίνακα</a:t>
            </a:r>
            <a:r>
              <a:rPr lang="el-GR" sz="2400" dirty="0" smtClean="0"/>
              <a:t> της εγκατάστασης.</a:t>
            </a:r>
          </a:p>
          <a:p>
            <a:pPr algn="just"/>
            <a:endParaRPr lang="el-GR" sz="2400" dirty="0" smtClean="0"/>
          </a:p>
          <a:p>
            <a:pPr algn="just"/>
            <a:r>
              <a:rPr lang="el-GR" dirty="0" smtClean="0"/>
              <a:t>Κεντρική: </a:t>
            </a:r>
            <a:r>
              <a:rPr lang="el-GR" sz="2400" dirty="0" smtClean="0"/>
              <a:t>Γίνεται σε εγκαταστάσεις εργοστασίων, στον κεντρικό πίνακα, με σύνδεση πυκνωτών τοποθετημένων μέσα σε ερμάριο, με βήματα ανάλογα με την εκάστοτε απαιτούμενη ισχύ αντιστάθμισης. 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4624"/>
            <a:ext cx="7543800" cy="7920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Πλεονεκτήματα – Μειονεκτήματα</a:t>
            </a:r>
            <a:endParaRPr lang="el-GR" dirty="0"/>
          </a:p>
        </p:txBody>
      </p:sp>
      <p:sp useBgFill="1"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882551"/>
            <a:ext cx="8928992" cy="5786809"/>
          </a:xfrm>
        </p:spPr>
        <p:txBody>
          <a:bodyPr/>
          <a:lstStyle/>
          <a:p>
            <a:r>
              <a:rPr lang="el-GR" dirty="0" smtClean="0"/>
              <a:t>Τοπική ή Ατομική: δίπλα σε κάθε φορτίο</a:t>
            </a:r>
          </a:p>
          <a:p>
            <a:pPr marL="0" indent="0">
              <a:buNone/>
            </a:pPr>
            <a:r>
              <a:rPr lang="el-GR" sz="2000" dirty="0" smtClean="0"/>
              <a:t>Μεγαλύτερη ακρίβεια στη ρύθμιση του συντελεστή ισχύος.</a:t>
            </a:r>
          </a:p>
          <a:p>
            <a:pPr marL="0" indent="0">
              <a:buNone/>
            </a:pPr>
            <a:r>
              <a:rPr lang="el-GR" sz="2000" dirty="0" smtClean="0"/>
              <a:t>Ελαφρύνει το εσωτερικό δίκτυο της εγκατάστασης από απώλειες.</a:t>
            </a:r>
          </a:p>
          <a:p>
            <a:pPr marL="0" indent="0">
              <a:buNone/>
            </a:pPr>
            <a:r>
              <a:rPr lang="el-GR" sz="2000" dirty="0" smtClean="0"/>
              <a:t>Μεγαλύτερο κόστος εγκατάστασης (μεγαλύτερος αριθμός πυκνωτών).</a:t>
            </a:r>
          </a:p>
          <a:p>
            <a:pPr marL="0" indent="0">
              <a:buNone/>
            </a:pPr>
            <a:r>
              <a:rPr lang="el-GR" sz="2000" dirty="0" smtClean="0"/>
              <a:t>Έχει διασκορπισμένους πυκνωτές σε πολλά σημεία της εγκατάστασης.</a:t>
            </a:r>
          </a:p>
          <a:p>
            <a:pPr marL="0" indent="0">
              <a:buNone/>
            </a:pPr>
            <a:r>
              <a:rPr lang="el-GR" sz="2000" dirty="0" smtClean="0"/>
              <a:t>Πιο δύσκολη επιτήρηση, έλεγχος και συντήρηση.</a:t>
            </a:r>
          </a:p>
          <a:p>
            <a:pPr marL="0" indent="0">
              <a:buNone/>
            </a:pPr>
            <a:r>
              <a:rPr lang="el-GR" sz="2000" dirty="0" smtClean="0"/>
              <a:t>Όταν δεν δουλεύει κάποιο φορτίο ο αντίστοιχος πυκνωτής είναι ανενεργός.</a:t>
            </a:r>
          </a:p>
          <a:p>
            <a:r>
              <a:rPr lang="el-GR" dirty="0" smtClean="0"/>
              <a:t>Ομαδική: σε ομάδα φορτίων που δουλεύουν μαζί</a:t>
            </a:r>
          </a:p>
          <a:p>
            <a:pPr marL="0" indent="0">
              <a:buNone/>
            </a:pPr>
            <a:r>
              <a:rPr lang="el-GR" sz="2000" dirty="0" smtClean="0"/>
              <a:t>Περιορίζει την διασπορά των εγκατεστημένων πυκνωτών στο χώρο. </a:t>
            </a:r>
          </a:p>
          <a:p>
            <a:pPr marL="0" indent="0">
              <a:buNone/>
            </a:pPr>
            <a:r>
              <a:rPr lang="el-GR" sz="2000" dirty="0" smtClean="0"/>
              <a:t>Χρειάζεται ομαδοποίηση των φορτίων.</a:t>
            </a:r>
            <a:endParaRPr lang="el-GR" sz="2000" dirty="0"/>
          </a:p>
          <a:p>
            <a:r>
              <a:rPr lang="el-GR" dirty="0" smtClean="0"/>
              <a:t>Κεντρική: στον κεντρικό πίνακα της εγκατάστασης</a:t>
            </a:r>
          </a:p>
          <a:p>
            <a:pPr marL="0" indent="0">
              <a:buNone/>
            </a:pPr>
            <a:r>
              <a:rPr lang="el-GR" sz="2000" dirty="0" smtClean="0"/>
              <a:t>Μικρότερο κόστος εγκατάστασης (μικρότερος αριθμός πυκνωτών και ισχύος).</a:t>
            </a:r>
          </a:p>
          <a:p>
            <a:pPr marL="0" indent="0">
              <a:buNone/>
            </a:pPr>
            <a:r>
              <a:rPr lang="el-GR" sz="2000" dirty="0" smtClean="0"/>
              <a:t>Τοποθετημένοι σε ερμάριο δίπλα στον πίνακα, εύκολος έλεγχος, συντήρηση.</a:t>
            </a:r>
          </a:p>
          <a:p>
            <a:pPr marL="0" indent="0">
              <a:buNone/>
            </a:pPr>
            <a:r>
              <a:rPr lang="el-GR" sz="2000" dirty="0" smtClean="0"/>
              <a:t>Επιβαρύνει το εσωτερικό δίκτυο της εγκατάστασης μέχρι το κάθε φορτίο.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0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17803"/>
            <a:ext cx="4037371" cy="183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6750"/>
            <a:ext cx="4248472" cy="249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341784" y="116632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</a:t>
            </a:r>
            <a:r>
              <a:rPr lang="el-GR" b="1" dirty="0"/>
              <a:t>ΙΟΥΝΙΟΥ – ΙΟΥΛΙΟΥ   20</a:t>
            </a:r>
            <a:r>
              <a:rPr lang="en-US" b="1" dirty="0"/>
              <a:t>15</a:t>
            </a:r>
            <a:endParaRPr lang="el-G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476672"/>
            <a:ext cx="486003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4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Στο  κύκλωμα  που  δίνεται,  ο  διακόπτης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είναι  κλειστός  για  μεγάλο  χρονικό  διάστημα.  Ξαφνικά   τη  χρονική  στιγμή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= 0  πέφτει  ένα  χάλκινο σύρμα  στο  κύκλωμα  και  το  βραχυκυκλώνει  στα σημεία  που  φαίνεται.   Να  προσδιοριστούν:</a:t>
            </a:r>
            <a:endParaRPr lang="el-GR" altLang="el-GR" dirty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α) Η  σταθερά χρόνου φόρτισης και </a:t>
            </a:r>
            <a:r>
              <a:rPr lang="el-GR" altLang="el-G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εκφόρτισης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του  πυκνωτή.  β)  η  τάση  συναρτήσει  του  χρόνου  </a:t>
            </a:r>
            <a:r>
              <a:rPr lang="en-US" altLang="el-GR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Uc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 στα  άκρα  του  πυκνωτή  για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&gt;0   μετά  το  βραχυκύκλωμα  και  γ)  Ποιο  είναι  το   φορτίο  του  πυκνωτή  τη  χρονική  στιγμή  </a:t>
            </a:r>
            <a:r>
              <a:rPr lang="en-US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altLang="el-GR" dirty="0">
                <a:latin typeface="Arial" pitchFamily="34" charset="0"/>
                <a:ea typeface="Times New Roman" pitchFamily="18" charset="0"/>
                <a:cs typeface="Arial" pitchFamily="34" charset="0"/>
              </a:rPr>
              <a:t>=0  του  βραχυκυκλώματος </a:t>
            </a:r>
            <a:r>
              <a:rPr lang="el-GR" altLang="el-G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107504" y="4471952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α) Η  ισοδύναμη  αντίσταση  που  βλέπει  ο  πυκνωτής  στα  άκρα  του  κατά  την  φόρτιση </a:t>
            </a:r>
            <a:r>
              <a:rPr lang="el-GR" dirty="0" smtClean="0"/>
              <a:t>όταν ο διακόπτης  </a:t>
            </a:r>
            <a:r>
              <a:rPr lang="en-US" dirty="0"/>
              <a:t>S</a:t>
            </a:r>
            <a:r>
              <a:rPr lang="el-GR" dirty="0"/>
              <a:t>  είναι  κλειστός  και  πριν </a:t>
            </a:r>
            <a:r>
              <a:rPr lang="el-GR" dirty="0" smtClean="0"/>
              <a:t>το  </a:t>
            </a:r>
            <a:r>
              <a:rPr lang="el-GR" dirty="0"/>
              <a:t>βραχυκύκλωμα  θα  είναι :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0800000" flipV="1">
            <a:off x="3995936" y="4625840"/>
            <a:ext cx="504548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Req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[[(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R1 // R2) + R3]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// R4] +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R5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R6  =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= [ [(60 // 120) + 40] // 80] + 20 + 30 =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= [ [ 40 + 40 ] // 80 ] + 50 = 40 + 50  </a:t>
            </a:r>
          </a:p>
          <a:p>
            <a:pPr lvl="0" algn="just" eaLnBrk="0" hangingPunct="0"/>
            <a:r>
              <a:rPr lang="en-US" altLang="el-G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l-G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lang="el-GR" sz="2000" dirty="0" smtClean="0"/>
              <a:t> </a:t>
            </a:r>
            <a:r>
              <a:rPr lang="el-GR" sz="2000" dirty="0" smtClean="0">
                <a:latin typeface="Calibri"/>
              </a:rPr>
              <a:t>→</a:t>
            </a:r>
            <a:r>
              <a:rPr lang="en-US" sz="2000" dirty="0" smtClean="0">
                <a:latin typeface="Calibri"/>
              </a:rPr>
              <a:t>     </a:t>
            </a:r>
            <a:r>
              <a:rPr lang="en-US" sz="2000" dirty="0" err="1" smtClean="0"/>
              <a:t>Req</a:t>
            </a:r>
            <a:r>
              <a:rPr lang="en-GB" sz="2000" dirty="0" smtClean="0"/>
              <a:t> </a:t>
            </a:r>
            <a:r>
              <a:rPr lang="en-GB" sz="2000" dirty="0"/>
              <a:t>=  90 </a:t>
            </a:r>
            <a:r>
              <a:rPr lang="en-US" sz="2000" dirty="0"/>
              <a:t>k</a:t>
            </a:r>
            <a:r>
              <a:rPr lang="el-GR" sz="2000" dirty="0"/>
              <a:t>Ω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251520" y="596205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Η σταθερά χρόνου φόρτισης του πυκνωτή θα είναι 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r>
              <a:rPr lang="en-US" sz="2000" dirty="0" smtClean="0"/>
              <a:t>                 </a:t>
            </a:r>
            <a:r>
              <a:rPr lang="el-GR" sz="2000" dirty="0" smtClean="0"/>
              <a:t>τ</a:t>
            </a:r>
            <a:r>
              <a:rPr lang="en-GB" sz="2000" dirty="0" smtClean="0"/>
              <a:t> </a:t>
            </a:r>
            <a:r>
              <a:rPr lang="en-GB" sz="2000" dirty="0"/>
              <a:t>= </a:t>
            </a:r>
            <a:r>
              <a:rPr lang="en-US" sz="2000" dirty="0" err="1"/>
              <a:t>Req</a:t>
            </a:r>
            <a:r>
              <a:rPr lang="en-US" sz="2000" dirty="0"/>
              <a:t> x C</a:t>
            </a:r>
            <a:r>
              <a:rPr lang="en-GB" sz="2000" dirty="0"/>
              <a:t> = 90 </a:t>
            </a:r>
            <a:r>
              <a:rPr lang="en-US" sz="2000" dirty="0"/>
              <a:t>x</a:t>
            </a:r>
            <a:r>
              <a:rPr lang="en-GB" sz="2000" dirty="0"/>
              <a:t> 10</a:t>
            </a:r>
            <a:r>
              <a:rPr lang="en-GB" sz="2000" baseline="30000" dirty="0"/>
              <a:t> 3</a:t>
            </a:r>
            <a:r>
              <a:rPr lang="el-GR" sz="2000" dirty="0"/>
              <a:t>Ω </a:t>
            </a:r>
            <a:r>
              <a:rPr lang="en-US" sz="2000" dirty="0"/>
              <a:t>x</a:t>
            </a:r>
            <a:r>
              <a:rPr lang="en-GB" sz="2000" dirty="0"/>
              <a:t> 30 </a:t>
            </a:r>
            <a:r>
              <a:rPr lang="en-US" sz="2000" dirty="0"/>
              <a:t>x</a:t>
            </a:r>
            <a:r>
              <a:rPr lang="en-GB" sz="2000" dirty="0"/>
              <a:t> </a:t>
            </a:r>
            <a:r>
              <a:rPr lang="en-GB" sz="2000" dirty="0" smtClean="0"/>
              <a:t>10</a:t>
            </a:r>
            <a:r>
              <a:rPr lang="en-GB" sz="2000" baseline="30000" dirty="0" smtClean="0"/>
              <a:t>-6  </a:t>
            </a:r>
            <a:r>
              <a:rPr lang="en-US" sz="2000" dirty="0" smtClean="0"/>
              <a:t>F     </a:t>
            </a:r>
            <a:r>
              <a:rPr lang="en-GB" sz="2000" dirty="0" smtClean="0"/>
              <a:t>     </a:t>
            </a:r>
            <a:r>
              <a:rPr lang="el-GR" sz="2000" dirty="0" smtClean="0">
                <a:latin typeface="Calibri"/>
              </a:rPr>
              <a:t>→</a:t>
            </a: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l-GR" sz="2000" dirty="0" smtClean="0"/>
              <a:t>τ</a:t>
            </a:r>
            <a:r>
              <a:rPr lang="en-US" sz="2000" dirty="0" smtClean="0"/>
              <a:t> </a:t>
            </a:r>
            <a:r>
              <a:rPr lang="en-GB" sz="2000" dirty="0" smtClean="0"/>
              <a:t>=</a:t>
            </a:r>
            <a:r>
              <a:rPr lang="en-US" sz="2000" dirty="0" smtClean="0">
                <a:latin typeface="Calibri"/>
              </a:rPr>
              <a:t> </a:t>
            </a:r>
            <a:r>
              <a:rPr lang="en-GB" sz="2000" dirty="0" smtClean="0"/>
              <a:t>2,7</a:t>
            </a:r>
            <a:r>
              <a:rPr lang="en-US" sz="2000" dirty="0" smtClean="0"/>
              <a:t>sec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build="p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256580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Πριν  το  βραχυκύκλωμα  ο  πυκνωτής  είναι  πλήρως  φορτισμένος  και  συμπεριφέρεται  ως  ανοικτό  κύκλωμα. Έτσι  οι  αντιστάσεις  </a:t>
            </a:r>
            <a:r>
              <a:rPr lang="en-US" dirty="0"/>
              <a:t>R</a:t>
            </a:r>
            <a:r>
              <a:rPr lang="el-GR" dirty="0"/>
              <a:t>5=20</a:t>
            </a:r>
            <a:r>
              <a:rPr lang="en-US" dirty="0"/>
              <a:t>k</a:t>
            </a:r>
            <a:r>
              <a:rPr lang="el-GR" dirty="0"/>
              <a:t>Ω  και  </a:t>
            </a:r>
            <a:r>
              <a:rPr lang="en-US" dirty="0"/>
              <a:t>R</a:t>
            </a:r>
            <a:r>
              <a:rPr lang="el-GR" dirty="0"/>
              <a:t>6=30</a:t>
            </a:r>
            <a:r>
              <a:rPr lang="en-US" dirty="0"/>
              <a:t>k</a:t>
            </a:r>
            <a:r>
              <a:rPr lang="el-GR" dirty="0"/>
              <a:t>Ω  δεν  διαρρέονται  από  ρεύμα.</a:t>
            </a:r>
          </a:p>
          <a:p>
            <a:pPr algn="just"/>
            <a:r>
              <a:rPr lang="el-GR" dirty="0"/>
              <a:t>Η </a:t>
            </a:r>
            <a:r>
              <a:rPr lang="el-GR" dirty="0" smtClean="0"/>
              <a:t>τάση στα</a:t>
            </a:r>
            <a:r>
              <a:rPr lang="en-US" dirty="0" smtClean="0"/>
              <a:t> </a:t>
            </a:r>
            <a:r>
              <a:rPr lang="el-GR" dirty="0" smtClean="0"/>
              <a:t> άκρα  </a:t>
            </a:r>
            <a:r>
              <a:rPr lang="el-GR" dirty="0"/>
              <a:t>του  πλήρως  φορτισμένου </a:t>
            </a:r>
            <a:r>
              <a:rPr lang="el-GR" dirty="0" smtClean="0"/>
              <a:t>πυκνωτή  </a:t>
            </a:r>
            <a:r>
              <a:rPr lang="el-GR" dirty="0"/>
              <a:t>θα  είναι  η  τάση  επάνω  στην  αντίσταση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/>
              <a:t>R</a:t>
            </a:r>
            <a:r>
              <a:rPr lang="el-GR" dirty="0"/>
              <a:t>4 = 80 </a:t>
            </a:r>
            <a:r>
              <a:rPr lang="en-US" dirty="0"/>
              <a:t>k</a:t>
            </a:r>
            <a:r>
              <a:rPr lang="el-GR" dirty="0"/>
              <a:t>Ω.</a:t>
            </a: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62" y="404664"/>
            <a:ext cx="452862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9413" y="1844824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endParaRPr lang="el-G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8009413" y="188640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endParaRPr lang="el-GR" sz="4800" dirty="0"/>
          </a:p>
        </p:txBody>
      </p:sp>
      <p:sp>
        <p:nvSpPr>
          <p:cNvPr id="6" name="Ορθογώνιο 5"/>
          <p:cNvSpPr/>
          <p:nvPr/>
        </p:nvSpPr>
        <p:spPr>
          <a:xfrm>
            <a:off x="14813" y="2573516"/>
            <a:ext cx="9093691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Η  ισοδύναμη  αντίσταση  που  «βλέπει»  η  πηγή  είναι : </a:t>
            </a:r>
          </a:p>
          <a:p>
            <a:pPr>
              <a:lnSpc>
                <a:spcPct val="150000"/>
              </a:lnSpc>
            </a:pPr>
            <a:r>
              <a:rPr lang="en-US" dirty="0"/>
              <a:t>R</a:t>
            </a:r>
            <a:r>
              <a:rPr lang="el-GR" dirty="0"/>
              <a:t>π = [(</a:t>
            </a:r>
            <a:r>
              <a:rPr lang="en-US" dirty="0"/>
              <a:t>R</a:t>
            </a:r>
            <a:r>
              <a:rPr lang="el-GR" dirty="0"/>
              <a:t>3 + </a:t>
            </a:r>
            <a:r>
              <a:rPr lang="en-US" dirty="0"/>
              <a:t>R</a:t>
            </a:r>
            <a:r>
              <a:rPr lang="el-GR" dirty="0"/>
              <a:t>4) // </a:t>
            </a:r>
            <a:r>
              <a:rPr lang="en-US" dirty="0"/>
              <a:t>R</a:t>
            </a:r>
            <a:r>
              <a:rPr lang="el-GR" dirty="0"/>
              <a:t>2]+</a:t>
            </a:r>
            <a:r>
              <a:rPr lang="en-US" dirty="0"/>
              <a:t>R</a:t>
            </a:r>
            <a:r>
              <a:rPr lang="el-GR" dirty="0"/>
              <a:t>1 = [(40 + 80) // 120]+60 = [120 // 120] + 60 = 60+60 = 120 </a:t>
            </a:r>
            <a:r>
              <a:rPr lang="en-US" dirty="0"/>
              <a:t>k</a:t>
            </a:r>
            <a:r>
              <a:rPr lang="el-GR" dirty="0"/>
              <a:t>Ω</a:t>
            </a:r>
          </a:p>
          <a:p>
            <a:pPr>
              <a:lnSpc>
                <a:spcPct val="150000"/>
              </a:lnSpc>
            </a:pPr>
            <a:r>
              <a:rPr lang="el-GR" dirty="0"/>
              <a:t>και το  συνολικό  ρεύμα  της  πηγής  θα  είναι :   </a:t>
            </a:r>
            <a:r>
              <a:rPr lang="el-GR" dirty="0" err="1"/>
              <a:t>Ιπ</a:t>
            </a:r>
            <a:r>
              <a:rPr lang="el-GR" dirty="0"/>
              <a:t>  = </a:t>
            </a:r>
            <a:r>
              <a:rPr lang="pl-PL" dirty="0"/>
              <a:t>V</a:t>
            </a:r>
            <a:r>
              <a:rPr lang="el-GR" dirty="0"/>
              <a:t> / </a:t>
            </a:r>
            <a:r>
              <a:rPr lang="pl-PL" dirty="0"/>
              <a:t>R</a:t>
            </a:r>
            <a:r>
              <a:rPr lang="el-GR" dirty="0"/>
              <a:t>π  =  240 </a:t>
            </a:r>
            <a:r>
              <a:rPr lang="pl-PL" dirty="0"/>
              <a:t>V</a:t>
            </a:r>
            <a:r>
              <a:rPr lang="el-GR" dirty="0"/>
              <a:t> /  120 </a:t>
            </a:r>
            <a:r>
              <a:rPr lang="pl-PL" dirty="0"/>
              <a:t>k</a:t>
            </a:r>
            <a:r>
              <a:rPr lang="el-GR" dirty="0"/>
              <a:t>Ω  = 2 </a:t>
            </a:r>
            <a:r>
              <a:rPr lang="pl-PL" dirty="0"/>
              <a:t>mA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5496" y="3814202"/>
            <a:ext cx="8784976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Το  ρεύμα  της  πηγής  διακλαδίζεται  επάνω  στις  αντιστάσεις  </a:t>
            </a:r>
            <a:r>
              <a:rPr lang="en-US" dirty="0"/>
              <a:t>R</a:t>
            </a:r>
            <a:r>
              <a:rPr lang="el-GR" dirty="0"/>
              <a:t>2=120 </a:t>
            </a:r>
            <a:r>
              <a:rPr lang="en-US" dirty="0"/>
              <a:t>k</a:t>
            </a:r>
            <a:r>
              <a:rPr lang="el-GR" dirty="0"/>
              <a:t>Ω  και  στον  κλάδο με  τις  αντιστάσεις  </a:t>
            </a:r>
            <a:r>
              <a:rPr lang="en-US" dirty="0"/>
              <a:t>R</a:t>
            </a:r>
            <a:r>
              <a:rPr lang="el-GR" dirty="0"/>
              <a:t>3 + </a:t>
            </a:r>
            <a:r>
              <a:rPr lang="en-US" dirty="0"/>
              <a:t>R</a:t>
            </a:r>
            <a:r>
              <a:rPr lang="el-GR" dirty="0"/>
              <a:t>4 = 40 + 80 = 120 </a:t>
            </a:r>
            <a:r>
              <a:rPr lang="en-US" dirty="0"/>
              <a:t>k</a:t>
            </a:r>
            <a:r>
              <a:rPr lang="el-GR" dirty="0"/>
              <a:t>Ω. </a:t>
            </a:r>
          </a:p>
          <a:p>
            <a:pPr>
              <a:lnSpc>
                <a:spcPct val="150000"/>
              </a:lnSpc>
            </a:pPr>
            <a:r>
              <a:rPr lang="el-GR" dirty="0"/>
              <a:t>Έτσι το ρεύμα που διαρρέει  την  αντίσταση  </a:t>
            </a:r>
            <a:r>
              <a:rPr lang="en-US" dirty="0"/>
              <a:t>R</a:t>
            </a:r>
            <a:r>
              <a:rPr lang="el-GR" dirty="0"/>
              <a:t>4  είναι   </a:t>
            </a:r>
            <a:r>
              <a:rPr lang="en-US" dirty="0"/>
              <a:t>I</a:t>
            </a:r>
            <a:r>
              <a:rPr lang="en-US" baseline="-25000" dirty="0"/>
              <a:t>R</a:t>
            </a:r>
            <a:r>
              <a:rPr lang="el-GR" baseline="-25000" dirty="0"/>
              <a:t>4</a:t>
            </a:r>
            <a:r>
              <a:rPr lang="el-GR" dirty="0"/>
              <a:t> = </a:t>
            </a:r>
            <a:r>
              <a:rPr lang="el-GR" dirty="0" err="1"/>
              <a:t>Ιπ</a:t>
            </a:r>
            <a:r>
              <a:rPr lang="el-GR" dirty="0"/>
              <a:t> / 2 = 1 </a:t>
            </a:r>
            <a:r>
              <a:rPr lang="en-US" dirty="0"/>
              <a:t>mA</a:t>
            </a:r>
            <a:r>
              <a:rPr lang="el-GR" dirty="0"/>
              <a:t> </a:t>
            </a:r>
          </a:p>
          <a:p>
            <a:pPr>
              <a:lnSpc>
                <a:spcPct val="150000"/>
              </a:lnSpc>
            </a:pPr>
            <a:r>
              <a:rPr lang="el-GR" dirty="0"/>
              <a:t>και  η  πτώση  τάσεως  στην  αντίσταση  </a:t>
            </a:r>
            <a:r>
              <a:rPr lang="en-US" dirty="0"/>
              <a:t>R</a:t>
            </a:r>
            <a:r>
              <a:rPr lang="el-GR" dirty="0"/>
              <a:t>4  είναι  </a:t>
            </a:r>
            <a:r>
              <a:rPr lang="en-US" dirty="0"/>
              <a:t>I</a:t>
            </a:r>
            <a:r>
              <a:rPr lang="en-US" baseline="-25000" dirty="0"/>
              <a:t>R</a:t>
            </a:r>
            <a:r>
              <a:rPr lang="el-GR" baseline="-25000" dirty="0"/>
              <a:t>4</a:t>
            </a:r>
            <a:r>
              <a:rPr lang="el-GR" dirty="0"/>
              <a:t> </a:t>
            </a:r>
            <a:r>
              <a:rPr lang="en-US" dirty="0"/>
              <a:t>x R</a:t>
            </a:r>
            <a:r>
              <a:rPr lang="el-GR" dirty="0"/>
              <a:t>4 = 1</a:t>
            </a:r>
            <a:r>
              <a:rPr lang="en-US" dirty="0"/>
              <a:t>mA x</a:t>
            </a:r>
            <a:r>
              <a:rPr lang="el-GR" dirty="0"/>
              <a:t> 80 </a:t>
            </a:r>
            <a:r>
              <a:rPr lang="en-US" dirty="0"/>
              <a:t>k</a:t>
            </a:r>
            <a:r>
              <a:rPr lang="el-GR" dirty="0"/>
              <a:t>Ω = 80 </a:t>
            </a:r>
            <a:r>
              <a:rPr lang="en-US" dirty="0"/>
              <a:t>V</a:t>
            </a:r>
            <a:r>
              <a:rPr lang="el-GR" dirty="0"/>
              <a:t>.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107504" y="5559374"/>
            <a:ext cx="8784976" cy="965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Έτσι η αντίστοιχη εξίσωση της τάσης στα άκρα του  πυκνωτή  θα είναι 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V</a:t>
            </a:r>
            <a:r>
              <a:rPr lang="de-DE" sz="2000" dirty="0" smtClean="0"/>
              <a:t>c </a:t>
            </a:r>
            <a:r>
              <a:rPr lang="de-DE" sz="2000" dirty="0"/>
              <a:t>( t ) =  </a:t>
            </a:r>
            <a:r>
              <a:rPr lang="de-DE" sz="2000" dirty="0" err="1"/>
              <a:t>Vc</a:t>
            </a:r>
            <a:r>
              <a:rPr lang="de-DE" sz="2000" dirty="0"/>
              <a:t> ( </a:t>
            </a:r>
            <a:r>
              <a:rPr lang="en-US" sz="2000" dirty="0"/>
              <a:t>t</a:t>
            </a:r>
            <a:r>
              <a:rPr lang="el-GR" sz="2000" dirty="0"/>
              <a:t> = </a:t>
            </a:r>
            <a:r>
              <a:rPr lang="el-GR" sz="2000" dirty="0" smtClean="0"/>
              <a:t>∞</a:t>
            </a:r>
            <a:r>
              <a:rPr lang="de-DE" sz="2000" dirty="0" smtClean="0"/>
              <a:t> </a:t>
            </a:r>
            <a:r>
              <a:rPr lang="de-DE" sz="2000" dirty="0"/>
              <a:t>) </a:t>
            </a:r>
            <a:r>
              <a:rPr lang="de-DE" sz="2000" dirty="0" smtClean="0"/>
              <a:t>(  1  –   </a:t>
            </a:r>
            <a:r>
              <a:rPr lang="de-DE" sz="2000" dirty="0"/>
              <a:t>e</a:t>
            </a:r>
            <a:r>
              <a:rPr lang="de-DE" sz="2000" baseline="30000" dirty="0"/>
              <a:t> – t / </a:t>
            </a:r>
            <a:r>
              <a:rPr lang="el-GR" sz="2000" baseline="30000" dirty="0" smtClean="0"/>
              <a:t>τ</a:t>
            </a:r>
            <a:r>
              <a:rPr lang="de-DE" sz="2000" dirty="0" smtClean="0"/>
              <a:t>  )</a:t>
            </a:r>
            <a:r>
              <a:rPr lang="el-GR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Calibri"/>
              </a:rPr>
              <a:t>→</a:t>
            </a:r>
            <a:r>
              <a:rPr lang="en-US" sz="2000" dirty="0" smtClean="0"/>
              <a:t>   V</a:t>
            </a:r>
            <a:r>
              <a:rPr lang="de-DE" sz="2000" dirty="0" smtClean="0"/>
              <a:t>c </a:t>
            </a:r>
            <a:r>
              <a:rPr lang="de-DE" sz="2000" dirty="0"/>
              <a:t>( t )  =  </a:t>
            </a:r>
            <a:r>
              <a:rPr lang="de-DE" sz="2000" dirty="0" smtClean="0"/>
              <a:t>80 X ( 1 –   </a:t>
            </a:r>
            <a:r>
              <a:rPr lang="de-DE" sz="2000" dirty="0"/>
              <a:t>e</a:t>
            </a:r>
            <a:r>
              <a:rPr lang="de-DE" sz="2000" baseline="30000" dirty="0"/>
              <a:t> – t</a:t>
            </a:r>
            <a:r>
              <a:rPr lang="el-GR" sz="2000" baseline="30000" dirty="0"/>
              <a:t> / </a:t>
            </a:r>
            <a:r>
              <a:rPr lang="el-GR" sz="2000" baseline="30000" dirty="0" smtClean="0"/>
              <a:t>2,</a:t>
            </a:r>
            <a:r>
              <a:rPr lang="en-US" sz="2000" baseline="30000" dirty="0" smtClean="0"/>
              <a:t>7</a:t>
            </a:r>
            <a:r>
              <a:rPr lang="el-GR" sz="2000" baseline="30000" dirty="0" smtClean="0"/>
              <a:t>0</a:t>
            </a:r>
            <a:r>
              <a:rPr lang="de-DE" sz="2000" dirty="0" smtClean="0"/>
              <a:t> ) V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6872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12842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323528" y="404664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Μετά  την  βραχυκύκλωση  του  κυκλώματος  ο πλήρως </a:t>
            </a:r>
            <a:r>
              <a:rPr lang="el-GR" dirty="0" smtClean="0"/>
              <a:t>φορτισμένος</a:t>
            </a:r>
            <a:r>
              <a:rPr lang="en-US" dirty="0" smtClean="0"/>
              <a:t> </a:t>
            </a:r>
            <a:r>
              <a:rPr lang="el-GR" dirty="0" smtClean="0"/>
              <a:t>πυκνωτής συμπεριφέρεται  </a:t>
            </a:r>
            <a:r>
              <a:rPr lang="el-GR" dirty="0"/>
              <a:t>ως </a:t>
            </a:r>
            <a:r>
              <a:rPr lang="el-GR" dirty="0" smtClean="0"/>
              <a:t>πηγή τάσης και το κύκλωμα που προκύπτει  </a:t>
            </a:r>
            <a:r>
              <a:rPr lang="el-GR" dirty="0"/>
              <a:t>είναι </a:t>
            </a:r>
            <a:r>
              <a:rPr lang="el-GR" dirty="0" smtClean="0"/>
              <a:t>το  διπλανό.</a:t>
            </a:r>
            <a:endParaRPr lang="el-GR" dirty="0"/>
          </a:p>
          <a:p>
            <a:r>
              <a:rPr lang="el-GR" dirty="0"/>
              <a:t> 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07504" y="234888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 νέα   ισοδύναμη  αντίσταση  που  βλέπει  ο  πυκνωτής   στα  άκρα  του  θα  είναι </a:t>
            </a:r>
            <a:r>
              <a:rPr lang="el-GR" dirty="0" smtClean="0"/>
              <a:t>:</a:t>
            </a:r>
            <a:r>
              <a:rPr lang="el-GR" dirty="0"/>
              <a:t> </a:t>
            </a:r>
          </a:p>
          <a:p>
            <a:r>
              <a:rPr lang="en-US" dirty="0"/>
              <a:t>R</a:t>
            </a:r>
            <a:r>
              <a:rPr lang="el-GR" dirty="0"/>
              <a:t>’</a:t>
            </a:r>
            <a:r>
              <a:rPr lang="en-US" dirty="0" err="1"/>
              <a:t>eq</a:t>
            </a:r>
            <a:r>
              <a:rPr lang="el-GR" dirty="0"/>
              <a:t> = </a:t>
            </a:r>
            <a:r>
              <a:rPr lang="en-US" dirty="0"/>
              <a:t>R</a:t>
            </a:r>
            <a:r>
              <a:rPr lang="el-GR" dirty="0"/>
              <a:t>5 + </a:t>
            </a:r>
            <a:r>
              <a:rPr lang="en-US" dirty="0"/>
              <a:t>R</a:t>
            </a:r>
            <a:r>
              <a:rPr lang="el-GR" dirty="0"/>
              <a:t>6 + ( </a:t>
            </a:r>
            <a:r>
              <a:rPr lang="en-US" dirty="0"/>
              <a:t>R</a:t>
            </a:r>
            <a:r>
              <a:rPr lang="el-GR" dirty="0"/>
              <a:t>3 // </a:t>
            </a:r>
            <a:r>
              <a:rPr lang="en-US" dirty="0"/>
              <a:t>R</a:t>
            </a:r>
            <a:r>
              <a:rPr lang="el-GR" dirty="0"/>
              <a:t>4 ) = 20 + 30 + ( 40 // 80 )  	=  50 +  26,666	</a:t>
            </a:r>
            <a:r>
              <a:rPr lang="el-GR" dirty="0" smtClean="0"/>
              <a:t>              </a:t>
            </a:r>
          </a:p>
          <a:p>
            <a:r>
              <a:rPr lang="el-GR" dirty="0" smtClean="0"/>
              <a:t>                                                                                   </a:t>
            </a:r>
            <a:r>
              <a:rPr lang="en-US" dirty="0" smtClean="0">
                <a:latin typeface="Calibri"/>
              </a:rPr>
              <a:t>→ </a:t>
            </a:r>
            <a:r>
              <a:rPr lang="el-GR" dirty="0"/>
              <a:t>	</a:t>
            </a:r>
            <a:r>
              <a:rPr lang="en-US" dirty="0"/>
              <a:t>R</a:t>
            </a:r>
            <a:r>
              <a:rPr lang="el-GR" dirty="0"/>
              <a:t>’</a:t>
            </a:r>
            <a:r>
              <a:rPr lang="en-US" dirty="0" err="1"/>
              <a:t>eq</a:t>
            </a:r>
            <a:r>
              <a:rPr lang="el-GR" dirty="0"/>
              <a:t> =  76,666 </a:t>
            </a:r>
            <a:r>
              <a:rPr lang="en-US" dirty="0"/>
              <a:t>k</a:t>
            </a:r>
            <a:r>
              <a:rPr lang="el-GR" dirty="0"/>
              <a:t>Ω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97178"/>
            <a:ext cx="8568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 σταθερά  χρόνου  </a:t>
            </a:r>
            <a:r>
              <a:rPr kumimoji="0" lang="el-GR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εκφόρτισης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του  πυκνωτή  θα  είναι :</a:t>
            </a:r>
            <a:endParaRPr kumimoji="0" lang="el-GR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 =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alt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x C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76,666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Ω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30 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en-GB" altLang="el-G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-6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Calibri"/>
              </a:rPr>
              <a:t>→ </a:t>
            </a:r>
            <a:r>
              <a:rPr lang="el-GR" sz="2000" dirty="0" smtClean="0">
                <a:latin typeface="Calibri"/>
              </a:rPr>
              <a:t>             </a:t>
            </a:r>
            <a:r>
              <a:rPr lang="el-GR" altLang="el-G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τ</a:t>
            </a:r>
            <a:r>
              <a:rPr lang="en-GB" altLang="el-G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’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l-GR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GB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2,3</a:t>
            </a:r>
            <a:r>
              <a:rPr kumimoji="0" lang="en-US" alt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</a:t>
            </a:r>
            <a:endParaRPr kumimoji="0" lang="en-US" alt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79512" y="407707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Έτσι η αντίστοιχη εξίσωση της τάσης στα άκρα του  πυκνωτή  θα είναι </a:t>
            </a:r>
            <a:r>
              <a:rPr lang="el-GR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</a:t>
            </a:r>
            <a:r>
              <a:rPr lang="el-GR" sz="2000" dirty="0"/>
              <a:t>’</a:t>
            </a:r>
            <a:r>
              <a:rPr lang="de-DE" sz="2000" dirty="0"/>
              <a:t>c ( t ) =  </a:t>
            </a:r>
            <a:r>
              <a:rPr lang="de-DE" sz="2000" dirty="0" err="1"/>
              <a:t>Vc</a:t>
            </a:r>
            <a:r>
              <a:rPr lang="de-DE" sz="2000" dirty="0"/>
              <a:t> ( </a:t>
            </a:r>
            <a:r>
              <a:rPr lang="en-US" sz="2000" dirty="0"/>
              <a:t>t</a:t>
            </a:r>
            <a:r>
              <a:rPr lang="el-GR" sz="2000" dirty="0"/>
              <a:t> = 0</a:t>
            </a:r>
            <a:r>
              <a:rPr lang="de-DE" sz="2000" dirty="0"/>
              <a:t> )  e</a:t>
            </a:r>
            <a:r>
              <a:rPr lang="de-DE" sz="2000" baseline="30000" dirty="0"/>
              <a:t> – t / </a:t>
            </a:r>
            <a:r>
              <a:rPr lang="el-GR" sz="2000" baseline="30000" dirty="0"/>
              <a:t>τ’</a:t>
            </a:r>
            <a:r>
              <a:rPr lang="de-DE" sz="2000" dirty="0"/>
              <a:t>  </a:t>
            </a:r>
            <a:r>
              <a:rPr lang="el-GR" sz="2000" dirty="0"/>
              <a:t> 	</a:t>
            </a:r>
            <a:r>
              <a:rPr lang="en-US" sz="2000" dirty="0">
                <a:latin typeface="Calibri"/>
              </a:rPr>
              <a:t> → </a:t>
            </a:r>
            <a:r>
              <a:rPr lang="el-GR" sz="2000" dirty="0"/>
              <a:t>		</a:t>
            </a:r>
            <a:r>
              <a:rPr lang="en-US" sz="2000" dirty="0"/>
              <a:t>V</a:t>
            </a:r>
            <a:r>
              <a:rPr lang="el-GR" sz="2000" dirty="0"/>
              <a:t>’</a:t>
            </a:r>
            <a:r>
              <a:rPr lang="de-DE" sz="2000" dirty="0"/>
              <a:t>c ( t )  =  80 e</a:t>
            </a:r>
            <a:r>
              <a:rPr lang="de-DE" sz="2000" baseline="30000" dirty="0"/>
              <a:t> – t</a:t>
            </a:r>
            <a:r>
              <a:rPr lang="el-GR" sz="2000" baseline="30000" dirty="0"/>
              <a:t> / 2,30</a:t>
            </a:r>
            <a:r>
              <a:rPr lang="de-DE" sz="2000" dirty="0"/>
              <a:t> V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323528" y="5085184"/>
            <a:ext cx="82089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Τη  χρονική  στιγμή  </a:t>
            </a:r>
            <a:r>
              <a:rPr lang="en-US" dirty="0"/>
              <a:t>t</a:t>
            </a:r>
            <a:r>
              <a:rPr lang="el-GR" dirty="0"/>
              <a:t> = 0  του  βραχυκυκλώματος  ο  πυκνωτής  είναι  πλήρως  φορτισμένος  και  η  τάση  στα  άκρα  του  είναι  </a:t>
            </a:r>
            <a:r>
              <a:rPr lang="de-DE" dirty="0" err="1"/>
              <a:t>Vc</a:t>
            </a:r>
            <a:r>
              <a:rPr lang="de-DE" dirty="0"/>
              <a:t> ( </a:t>
            </a:r>
            <a:r>
              <a:rPr lang="en-US" dirty="0"/>
              <a:t>t</a:t>
            </a:r>
            <a:r>
              <a:rPr lang="el-GR" dirty="0"/>
              <a:t> = 0</a:t>
            </a:r>
            <a:r>
              <a:rPr lang="de-DE" dirty="0"/>
              <a:t> )</a:t>
            </a:r>
            <a:r>
              <a:rPr lang="el-GR" dirty="0"/>
              <a:t> = 80 </a:t>
            </a:r>
            <a:r>
              <a:rPr lang="en-US" dirty="0"/>
              <a:t>V</a:t>
            </a:r>
            <a:r>
              <a:rPr lang="el-GR" dirty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Έτσι</a:t>
            </a:r>
            <a:r>
              <a:rPr lang="el-GR" dirty="0"/>
              <a:t>,  το  φορτίο στα  άκρα  του  πυκνωτή   θα  είναι :</a:t>
            </a:r>
          </a:p>
          <a:p>
            <a:pPr algn="just"/>
            <a:r>
              <a:rPr lang="el-GR" dirty="0" smtClean="0"/>
              <a:t> </a:t>
            </a:r>
            <a:r>
              <a:rPr lang="fr-FR" dirty="0" smtClean="0"/>
              <a:t>q </a:t>
            </a:r>
            <a:r>
              <a:rPr lang="fr-FR" dirty="0"/>
              <a:t>= C x </a:t>
            </a:r>
            <a:r>
              <a:rPr lang="fr-FR" dirty="0" err="1"/>
              <a:t>Uc</a:t>
            </a:r>
            <a:r>
              <a:rPr lang="fr-FR" dirty="0"/>
              <a:t> (t=0) = </a:t>
            </a:r>
            <a:r>
              <a:rPr lang="el-GR" dirty="0"/>
              <a:t>3</a:t>
            </a:r>
            <a:r>
              <a:rPr lang="fr-FR" dirty="0"/>
              <a:t>0 10 </a:t>
            </a:r>
            <a:r>
              <a:rPr lang="fr-FR" baseline="30000" dirty="0"/>
              <a:t>–6</a:t>
            </a:r>
            <a:r>
              <a:rPr lang="fr-FR" dirty="0"/>
              <a:t> F x </a:t>
            </a:r>
            <a:r>
              <a:rPr lang="el-GR" dirty="0"/>
              <a:t>80</a:t>
            </a:r>
            <a:r>
              <a:rPr lang="fr-FR" dirty="0"/>
              <a:t> V </a:t>
            </a:r>
            <a:r>
              <a:rPr lang="el-GR" dirty="0"/>
              <a:t>	</a:t>
            </a:r>
            <a:r>
              <a:rPr lang="el-GR" dirty="0" smtClean="0"/>
              <a:t>      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→ </a:t>
            </a:r>
            <a:r>
              <a:rPr lang="el-GR" dirty="0"/>
              <a:t>		</a:t>
            </a:r>
            <a:r>
              <a:rPr lang="fr-FR" dirty="0"/>
              <a:t>q = </a:t>
            </a:r>
            <a:r>
              <a:rPr lang="el-GR" dirty="0"/>
              <a:t>2</a:t>
            </a:r>
            <a:r>
              <a:rPr lang="fr-FR" dirty="0"/>
              <a:t>,4 </a:t>
            </a:r>
            <a:r>
              <a:rPr lang="fr-FR" dirty="0" err="1"/>
              <a:t>mCb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79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9348"/>
            <a:ext cx="621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ΕΞΕΤΑΣΤΙΚΗ   ΠΕΡΙΟΔΟΣ:            </a:t>
            </a:r>
            <a:r>
              <a:rPr lang="el-GR" b="1" dirty="0"/>
              <a:t>ΣΕΠΤΕΜΒΡΙΟΣ    20</a:t>
            </a:r>
            <a:r>
              <a:rPr lang="en-US" b="1" dirty="0"/>
              <a:t>1</a:t>
            </a:r>
            <a:r>
              <a:rPr lang="el-GR" b="1" dirty="0" smtClean="0"/>
              <a:t>5</a:t>
            </a:r>
            <a:endParaRPr lang="el-GR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211513" y="571500"/>
            <a:ext cx="3621087" cy="1482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48680"/>
            <a:ext cx="505314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504" y="566678"/>
            <a:ext cx="374441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4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Στο κύκλωμα που δίνεται αρχικά ο διακόπτης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είναι κλειστός και το πηνίο διαρρέεται από ρεύμα.  Τη χρονική στιγμή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=0 ο διακόπτης ανοίγει. Να προσδιοριστούν:  α)  Η σταθερά χρόνου </a:t>
            </a:r>
            <a:r>
              <a:rPr kumimoji="0" lang="el-GR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εκφόρτισης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του πηνίου.  β) το ρεύμα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για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 0  και  γ)  η  τάση 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στα άκρα  της  αντίστασης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= 9Ω   για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0 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07504" y="3513782"/>
            <a:ext cx="432048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Η  πηγή </a:t>
            </a:r>
            <a:r>
              <a:rPr lang="el-GR" dirty="0" smtClean="0"/>
              <a:t>ρεύματος μπορεί να  </a:t>
            </a:r>
            <a:r>
              <a:rPr lang="el-GR" dirty="0"/>
              <a:t>μετατραπεί  στην  ισοδύναμη  πηγή  </a:t>
            </a:r>
            <a:r>
              <a:rPr lang="el-GR" dirty="0" smtClean="0"/>
              <a:t>τάσης</a:t>
            </a:r>
            <a:r>
              <a:rPr lang="en-US" dirty="0" smtClean="0"/>
              <a:t>:</a:t>
            </a:r>
          </a:p>
          <a:p>
            <a:pPr algn="just"/>
            <a:endParaRPr lang="el-GR" sz="800" dirty="0" smtClean="0"/>
          </a:p>
          <a:p>
            <a:pPr algn="just"/>
            <a:r>
              <a:rPr lang="en-US" dirty="0" smtClean="0"/>
              <a:t>V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/>
              <a:t>I x R</a:t>
            </a:r>
            <a:r>
              <a:rPr lang="el-GR" dirty="0"/>
              <a:t>1 = 9 </a:t>
            </a:r>
            <a:r>
              <a:rPr lang="en-US" dirty="0"/>
              <a:t>A x</a:t>
            </a:r>
            <a:r>
              <a:rPr lang="el-GR" dirty="0"/>
              <a:t> 8 Ω  = 72 </a:t>
            </a:r>
            <a:r>
              <a:rPr lang="en-US" dirty="0"/>
              <a:t>V  </a:t>
            </a:r>
            <a:endParaRPr lang="el-GR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738" y="3933056"/>
            <a:ext cx="4833482" cy="21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Ορθογώνιο 7"/>
          <p:cNvSpPr/>
          <p:nvPr/>
        </p:nvSpPr>
        <p:spPr>
          <a:xfrm>
            <a:off x="35496" y="4627002"/>
            <a:ext cx="4248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Τη  χρονική  στιγμή  </a:t>
            </a:r>
            <a:r>
              <a:rPr lang="en-US" dirty="0"/>
              <a:t>t</a:t>
            </a:r>
            <a:r>
              <a:rPr lang="el-GR" dirty="0"/>
              <a:t>=0  και  πριν  ανοίξει </a:t>
            </a:r>
            <a:r>
              <a:rPr lang="el-GR" dirty="0" smtClean="0"/>
              <a:t>ο διακόπτης </a:t>
            </a:r>
            <a:r>
              <a:rPr lang="en-US" dirty="0" smtClean="0"/>
              <a:t>S </a:t>
            </a:r>
            <a:r>
              <a:rPr lang="el-GR" dirty="0" smtClean="0"/>
              <a:t>το πηνίο  </a:t>
            </a:r>
            <a:r>
              <a:rPr lang="el-GR" dirty="0"/>
              <a:t>συμπεριφέρεται  ως </a:t>
            </a:r>
            <a:r>
              <a:rPr lang="el-GR" dirty="0" smtClean="0"/>
              <a:t>βραχυκύκλωμα και διαρρέεται από  </a:t>
            </a:r>
            <a:r>
              <a:rPr lang="el-GR" dirty="0"/>
              <a:t>το  μέγιστο  ρεύμα  του. </a:t>
            </a:r>
            <a:r>
              <a:rPr lang="el-GR" dirty="0" smtClean="0"/>
              <a:t>Η αντίσταση </a:t>
            </a:r>
            <a:r>
              <a:rPr lang="en-US" dirty="0" smtClean="0"/>
              <a:t>R</a:t>
            </a:r>
            <a:r>
              <a:rPr lang="el-GR" dirty="0"/>
              <a:t>5 = 9Ω  δεν </a:t>
            </a:r>
            <a:r>
              <a:rPr lang="el-GR" dirty="0" smtClean="0"/>
              <a:t> διαρρέεται  </a:t>
            </a:r>
            <a:r>
              <a:rPr lang="el-GR" dirty="0"/>
              <a:t>από </a:t>
            </a:r>
            <a:r>
              <a:rPr lang="el-GR" dirty="0" smtClean="0"/>
              <a:t>ρεύμα γιατί είναι βραχυκυκλωμένη</a:t>
            </a:r>
            <a:r>
              <a:rPr lang="el-GR" dirty="0"/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66861" y="4573577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X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28701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715200" cy="1295400"/>
          </a:xfrm>
        </p:spPr>
        <p:txBody>
          <a:bodyPr/>
          <a:lstStyle/>
          <a:p>
            <a:r>
              <a:rPr lang="el-GR" dirty="0" smtClean="0"/>
              <a:t>Επαγωγικά και Χωρητικά φορτία (</a:t>
            </a:r>
            <a:r>
              <a:rPr lang="en-US" dirty="0" smtClean="0"/>
              <a:t>L,C)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3924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4653" y="155748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rgbClr val="000000"/>
                </a:solidFill>
              </a:rPr>
              <a:t>Το πηνίο </a:t>
            </a:r>
            <a:r>
              <a:rPr lang="el-GR" dirty="0" smtClean="0">
                <a:solidFill>
                  <a:srgbClr val="000000"/>
                </a:solidFill>
              </a:rPr>
              <a:t>(επαγωγή</a:t>
            </a:r>
            <a:r>
              <a:rPr lang="en-US" dirty="0" smtClean="0">
                <a:solidFill>
                  <a:srgbClr val="000000"/>
                </a:solidFill>
              </a:rPr>
              <a:t> L</a:t>
            </a:r>
            <a:r>
              <a:rPr lang="el-GR" dirty="0" smtClean="0">
                <a:solidFill>
                  <a:srgbClr val="000000"/>
                </a:solidFill>
              </a:rPr>
              <a:t>) στο </a:t>
            </a:r>
            <a:r>
              <a:rPr lang="en-US" dirty="0" err="1" smtClean="0">
                <a:solidFill>
                  <a:srgbClr val="000000"/>
                </a:solidFill>
              </a:rPr>
              <a:t>a.c</a:t>
            </a:r>
            <a:r>
              <a:rPr lang="el-GR" dirty="0" smtClean="0">
                <a:solidFill>
                  <a:srgbClr val="00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μετατοπίζει την </a:t>
            </a:r>
            <a:r>
              <a:rPr lang="el-GR" dirty="0" err="1">
                <a:solidFill>
                  <a:srgbClr val="000000"/>
                </a:solidFill>
              </a:rPr>
              <a:t>κυματομορφή</a:t>
            </a:r>
            <a:r>
              <a:rPr lang="el-GR" dirty="0">
                <a:solidFill>
                  <a:srgbClr val="000000"/>
                </a:solidFill>
              </a:rPr>
              <a:t> του ρεύματος </a:t>
            </a:r>
            <a:r>
              <a:rPr lang="el-GR" dirty="0" smtClean="0">
                <a:solidFill>
                  <a:srgbClr val="000000"/>
                </a:solidFill>
              </a:rPr>
              <a:t>πίσω από την </a:t>
            </a:r>
            <a:r>
              <a:rPr lang="el-GR" dirty="0" err="1" smtClean="0">
                <a:solidFill>
                  <a:srgbClr val="000000"/>
                </a:solidFill>
              </a:rPr>
              <a:t>κυματομορφή</a:t>
            </a:r>
            <a:r>
              <a:rPr lang="el-GR" dirty="0" smtClean="0">
                <a:solidFill>
                  <a:srgbClr val="000000"/>
                </a:solidFill>
              </a:rPr>
              <a:t> της τάσης κατά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l-GR" dirty="0">
                <a:solidFill>
                  <a:srgbClr val="000000"/>
                </a:solidFill>
              </a:rPr>
              <a:t>90</a:t>
            </a:r>
            <a:r>
              <a:rPr lang="el-GR" baseline="30000" dirty="0">
                <a:solidFill>
                  <a:srgbClr val="000000"/>
                </a:solidFill>
              </a:rPr>
              <a:t>ο</a:t>
            </a:r>
            <a:r>
              <a:rPr lang="el-GR" dirty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.</a:t>
            </a:r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157192"/>
            <a:ext cx="452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rgbClr val="000000"/>
                </a:solidFill>
              </a:rPr>
              <a:t>Ο πυκνωτής </a:t>
            </a:r>
            <a:r>
              <a:rPr lang="el-GR" dirty="0" smtClean="0">
                <a:solidFill>
                  <a:srgbClr val="000000"/>
                </a:solidFill>
              </a:rPr>
              <a:t>(χωρητικότητα</a:t>
            </a:r>
            <a:r>
              <a:rPr lang="en-US" dirty="0" smtClean="0">
                <a:solidFill>
                  <a:srgbClr val="000000"/>
                </a:solidFill>
              </a:rPr>
              <a:t> C</a:t>
            </a:r>
            <a:r>
              <a:rPr lang="el-GR" dirty="0" smtClean="0">
                <a:solidFill>
                  <a:srgbClr val="000000"/>
                </a:solidFill>
              </a:rPr>
              <a:t>) στο </a:t>
            </a:r>
            <a:r>
              <a:rPr lang="en-US" dirty="0" err="1" smtClean="0">
                <a:solidFill>
                  <a:srgbClr val="000000"/>
                </a:solidFill>
              </a:rPr>
              <a:t>a.c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el-GR" dirty="0" smtClean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μετατοπίζει την </a:t>
            </a:r>
            <a:r>
              <a:rPr lang="el-GR" dirty="0" err="1">
                <a:solidFill>
                  <a:srgbClr val="000000"/>
                </a:solidFill>
              </a:rPr>
              <a:t>κυματομορφή</a:t>
            </a:r>
            <a:r>
              <a:rPr lang="el-GR" dirty="0">
                <a:solidFill>
                  <a:srgbClr val="000000"/>
                </a:solidFill>
              </a:rPr>
              <a:t> του ρεύματος </a:t>
            </a:r>
            <a:r>
              <a:rPr lang="el-GR" dirty="0" smtClean="0">
                <a:solidFill>
                  <a:srgbClr val="000000"/>
                </a:solidFill>
              </a:rPr>
              <a:t>μπροστά από την </a:t>
            </a:r>
            <a:r>
              <a:rPr lang="el-GR" dirty="0" err="1" smtClean="0">
                <a:solidFill>
                  <a:srgbClr val="000000"/>
                </a:solidFill>
              </a:rPr>
              <a:t>κυματομορφή</a:t>
            </a:r>
            <a:r>
              <a:rPr lang="el-GR" dirty="0" smtClean="0">
                <a:solidFill>
                  <a:srgbClr val="000000"/>
                </a:solidFill>
              </a:rPr>
              <a:t> της τάσης  </a:t>
            </a:r>
            <a:r>
              <a:rPr lang="el-GR" dirty="0">
                <a:solidFill>
                  <a:srgbClr val="000000"/>
                </a:solidFill>
              </a:rPr>
              <a:t>κατά   +90</a:t>
            </a:r>
            <a:r>
              <a:rPr lang="el-GR" baseline="30000" dirty="0">
                <a:solidFill>
                  <a:srgbClr val="000000"/>
                </a:solidFill>
              </a:rPr>
              <a:t>ο</a:t>
            </a:r>
            <a:r>
              <a:rPr lang="el-GR" dirty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. </a:t>
            </a:r>
            <a:endParaRPr lang="el-GR" dirty="0">
              <a:solidFill>
                <a:srgbClr val="00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32" y="4221088"/>
            <a:ext cx="4167656" cy="24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80928"/>
            <a:ext cx="2360616" cy="234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2279115" cy="217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56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299695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</a:t>
            </a:r>
            <a:r>
              <a:rPr lang="el-GR" dirty="0" smtClean="0"/>
              <a:t>ρεύμα που δίνει η πηγή  </a:t>
            </a:r>
            <a:r>
              <a:rPr lang="el-GR" dirty="0"/>
              <a:t>για   </a:t>
            </a:r>
            <a:r>
              <a:rPr lang="en-US" dirty="0"/>
              <a:t>t</a:t>
            </a:r>
            <a:r>
              <a:rPr lang="el-GR" dirty="0"/>
              <a:t> = 0  και  πριν  ανοίξει  ο  διακόπτης </a:t>
            </a:r>
            <a:r>
              <a:rPr lang="en-US" dirty="0" smtClean="0"/>
              <a:t>S</a:t>
            </a:r>
            <a:r>
              <a:rPr lang="el-GR" dirty="0" smtClean="0"/>
              <a:t> θα  </a:t>
            </a:r>
            <a:r>
              <a:rPr lang="el-GR" dirty="0"/>
              <a:t>είναι :</a:t>
            </a:r>
          </a:p>
          <a:p>
            <a:r>
              <a:rPr lang="el-GR" dirty="0"/>
              <a:t> </a:t>
            </a:r>
            <a:r>
              <a:rPr lang="el-GR" dirty="0" err="1" smtClean="0"/>
              <a:t>Ιπ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/>
              <a:t>V</a:t>
            </a:r>
            <a:r>
              <a:rPr lang="el-GR" dirty="0"/>
              <a:t> / </a:t>
            </a:r>
            <a:r>
              <a:rPr lang="en-US" dirty="0" err="1"/>
              <a:t>Req</a:t>
            </a:r>
            <a:r>
              <a:rPr lang="el-GR" dirty="0"/>
              <a:t> = 72 </a:t>
            </a:r>
            <a:r>
              <a:rPr lang="en-US" dirty="0"/>
              <a:t>V</a:t>
            </a:r>
            <a:r>
              <a:rPr lang="el-GR" dirty="0"/>
              <a:t> / 16 Ω = 4,50 Α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23528" y="382388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 ρεύμα  της  πηγής  διακλαδίζεται  στον  κόμβο  </a:t>
            </a:r>
            <a:r>
              <a:rPr lang="en-US" dirty="0"/>
              <a:t>a</a:t>
            </a:r>
            <a:r>
              <a:rPr lang="el-GR" dirty="0"/>
              <a:t>  επάνω  στην  αντίσταση  </a:t>
            </a:r>
            <a:r>
              <a:rPr lang="en-US" dirty="0"/>
              <a:t>R</a:t>
            </a:r>
            <a:r>
              <a:rPr lang="el-GR" dirty="0"/>
              <a:t>3=12Ω  και  επάνω  στην  αντίσταση  </a:t>
            </a:r>
            <a:r>
              <a:rPr lang="en-US" dirty="0"/>
              <a:t>R</a:t>
            </a:r>
            <a:r>
              <a:rPr lang="el-GR" dirty="0"/>
              <a:t>4=6Ω  και  επειδή  το  πηνίο  είναι  βραχυκύκλωμα  το  ρεύμα  που </a:t>
            </a:r>
            <a:r>
              <a:rPr lang="el-GR" dirty="0" smtClean="0"/>
              <a:t>περνά  </a:t>
            </a:r>
            <a:r>
              <a:rPr lang="el-GR" dirty="0"/>
              <a:t>από  το  πηνίο  είναι  αυτό </a:t>
            </a:r>
            <a:r>
              <a:rPr lang="el-GR" dirty="0" smtClean="0"/>
              <a:t>που  </a:t>
            </a:r>
            <a:r>
              <a:rPr lang="el-GR" dirty="0"/>
              <a:t>περνά  από  τον  κλάδο  της </a:t>
            </a:r>
            <a:r>
              <a:rPr lang="el-GR" dirty="0" smtClean="0"/>
              <a:t>αντίστασης </a:t>
            </a:r>
            <a:r>
              <a:rPr lang="en-US" dirty="0"/>
              <a:t>R</a:t>
            </a:r>
            <a:r>
              <a:rPr lang="el-GR" dirty="0" smtClean="0"/>
              <a:t>4=6Ω</a:t>
            </a:r>
            <a:r>
              <a:rPr lang="en-US" dirty="0" smtClean="0"/>
              <a:t>.</a:t>
            </a:r>
            <a:r>
              <a:rPr lang="el-GR" dirty="0" smtClean="0"/>
              <a:t> Σύμφωνα με τον τύπο του διαιρέτη ρεύματος </a:t>
            </a:r>
            <a:r>
              <a:rPr lang="el-GR" dirty="0"/>
              <a:t>θα </a:t>
            </a:r>
            <a:r>
              <a:rPr lang="el-GR" dirty="0" smtClean="0"/>
              <a:t>ισχύει: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51520" y="566124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Ι</a:t>
            </a:r>
            <a:r>
              <a:rPr lang="en-US" baseline="-25000" dirty="0"/>
              <a:t>L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t</a:t>
            </a:r>
            <a:r>
              <a:rPr lang="el-GR" dirty="0"/>
              <a:t> = 0) =  </a:t>
            </a:r>
            <a:r>
              <a:rPr lang="el-GR" dirty="0" err="1"/>
              <a:t>Ιπ</a:t>
            </a:r>
            <a:r>
              <a:rPr lang="el-GR" dirty="0"/>
              <a:t> </a:t>
            </a:r>
            <a:r>
              <a:rPr lang="en-US" dirty="0"/>
              <a:t>x R</a:t>
            </a:r>
            <a:r>
              <a:rPr lang="el-GR" dirty="0"/>
              <a:t>3 / ( </a:t>
            </a:r>
            <a:r>
              <a:rPr lang="en-US" dirty="0"/>
              <a:t>R</a:t>
            </a:r>
            <a:r>
              <a:rPr lang="el-GR" dirty="0"/>
              <a:t>3 + </a:t>
            </a:r>
            <a:r>
              <a:rPr lang="en-US" dirty="0"/>
              <a:t>R</a:t>
            </a:r>
            <a:r>
              <a:rPr lang="el-GR" dirty="0"/>
              <a:t>4 )  =  4,50 </a:t>
            </a:r>
            <a:r>
              <a:rPr lang="en-US" dirty="0"/>
              <a:t>x </a:t>
            </a:r>
            <a:r>
              <a:rPr lang="el-GR" dirty="0"/>
              <a:t>12 / ( 12 + 6 ) = 4,50 </a:t>
            </a:r>
            <a:r>
              <a:rPr lang="en-US" dirty="0"/>
              <a:t>x</a:t>
            </a:r>
            <a:r>
              <a:rPr lang="el-GR" dirty="0"/>
              <a:t> 12 / 18  =  3 </a:t>
            </a:r>
            <a:r>
              <a:rPr lang="el-GR" dirty="0" smtClean="0"/>
              <a:t>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96" y="350925"/>
            <a:ext cx="4876800" cy="25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699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251520" y="33265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 Έτσι  </a:t>
            </a:r>
            <a:r>
              <a:rPr lang="el-GR" dirty="0" smtClean="0"/>
              <a:t>ισχύει </a:t>
            </a:r>
            <a:r>
              <a:rPr lang="el-GR" dirty="0"/>
              <a:t>το </a:t>
            </a:r>
            <a:r>
              <a:rPr lang="el-GR" dirty="0" smtClean="0"/>
              <a:t>διπλανό σχήμα και </a:t>
            </a:r>
            <a:r>
              <a:rPr lang="el-GR" dirty="0"/>
              <a:t>η  πηγή  «βλέπει»  την  ισοδύναμη </a:t>
            </a:r>
            <a:r>
              <a:rPr lang="el-GR" dirty="0" smtClean="0"/>
              <a:t>αντίσταση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l-GR" dirty="0" smtClean="0"/>
              <a:t> (</a:t>
            </a:r>
            <a:r>
              <a:rPr lang="el-GR" dirty="0"/>
              <a:t>πηγής) .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179512" y="1484784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Req</a:t>
            </a:r>
            <a:r>
              <a:rPr lang="en-US" dirty="0"/>
              <a:t> </a:t>
            </a:r>
            <a:r>
              <a:rPr lang="el-GR" dirty="0"/>
              <a:t>(πηγής) = </a:t>
            </a:r>
            <a:r>
              <a:rPr lang="en-US" dirty="0"/>
              <a:t>R</a:t>
            </a:r>
            <a:r>
              <a:rPr lang="el-GR" dirty="0" smtClean="0"/>
              <a:t>1+</a:t>
            </a:r>
            <a:r>
              <a:rPr lang="en-US" dirty="0" smtClean="0"/>
              <a:t>R</a:t>
            </a:r>
            <a:r>
              <a:rPr lang="el-GR" dirty="0"/>
              <a:t>2 + ( </a:t>
            </a:r>
            <a:r>
              <a:rPr lang="en-US" dirty="0"/>
              <a:t>R</a:t>
            </a:r>
            <a:r>
              <a:rPr lang="el-GR" dirty="0"/>
              <a:t>3 // </a:t>
            </a:r>
            <a:r>
              <a:rPr lang="en-US" dirty="0"/>
              <a:t>R</a:t>
            </a:r>
            <a:r>
              <a:rPr lang="el-GR" dirty="0"/>
              <a:t>4 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8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n-US" dirty="0" smtClean="0"/>
              <a:t> </a:t>
            </a:r>
            <a:r>
              <a:rPr lang="el-GR" dirty="0" smtClean="0"/>
              <a:t>4</a:t>
            </a:r>
            <a:r>
              <a:rPr lang="en-US" dirty="0" smtClean="0"/>
              <a:t> </a:t>
            </a:r>
            <a:r>
              <a:rPr lang="el-GR" dirty="0" smtClean="0"/>
              <a:t>+ (12//6)</a:t>
            </a:r>
            <a:r>
              <a:rPr lang="en-US" dirty="0" smtClean="0"/>
              <a:t>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12+(12</a:t>
            </a:r>
            <a:r>
              <a:rPr lang="en-US" dirty="0" smtClean="0"/>
              <a:t>x</a:t>
            </a:r>
            <a:r>
              <a:rPr lang="el-GR" dirty="0" smtClean="0"/>
              <a:t>6)/(12+6)</a:t>
            </a:r>
            <a:endParaRPr lang="en-US" dirty="0" smtClean="0"/>
          </a:p>
          <a:p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12</a:t>
            </a:r>
            <a:r>
              <a:rPr lang="en-US" dirty="0" smtClean="0"/>
              <a:t> </a:t>
            </a:r>
            <a:r>
              <a:rPr lang="el-GR" dirty="0" smtClean="0"/>
              <a:t>+</a:t>
            </a:r>
            <a:r>
              <a:rPr lang="en-US" dirty="0" smtClean="0"/>
              <a:t> 72/18  =   12 + </a:t>
            </a:r>
            <a:r>
              <a:rPr lang="el-GR" dirty="0" smtClean="0"/>
              <a:t>4 </a:t>
            </a:r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1115616" y="2492896"/>
            <a:ext cx="2919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/>
              </a:rPr>
              <a:t>→</a:t>
            </a:r>
            <a:r>
              <a:rPr lang="el-GR" dirty="0" smtClean="0">
                <a:latin typeface="Calibri"/>
              </a:rPr>
              <a:t>       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l-GR" dirty="0"/>
              <a:t>(πηγής)  = 16 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44408" y="1117193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X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366189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  <p:bldP spid="10" grpId="0"/>
      <p:bldP spid="13" grpId="0" build="p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3924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51520" y="260648"/>
            <a:ext cx="442798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 ανοίξει  ο  διακόπτης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τη  χρονική  στιγμή 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=0  το  ρεύμα  του   πηνίου  από  την  μέγιστη  αυτή  τιμή  των  3 Α  θα  αρχίσει  να  μειώνεται  εκθετικά  μέχρι  να  μηδενιστεί.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Ι</a:t>
            </a:r>
            <a:r>
              <a:rPr kumimoji="0" lang="en-US" altLang="el-G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=∞)  =  0 Α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79512" y="1772816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Η  ισοδύναμη  αντίσταση  στα  άκρα  του  πηνίου  μέσω  της  οποίας  εκφορτίζεται  μετά  το  άνοιγμα  του  διακόπτη  </a:t>
            </a:r>
            <a:r>
              <a:rPr lang="en-US" dirty="0"/>
              <a:t>S</a:t>
            </a:r>
            <a:r>
              <a:rPr lang="el-GR" dirty="0"/>
              <a:t>  θα  είναι  όπως  φαίνεται  στο  διπλανό  κύκλωμα :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79512" y="299695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Req</a:t>
            </a:r>
            <a:r>
              <a:rPr lang="el-GR" dirty="0"/>
              <a:t> = ( </a:t>
            </a:r>
            <a:r>
              <a:rPr lang="en-US" dirty="0"/>
              <a:t>R</a:t>
            </a:r>
            <a:r>
              <a:rPr lang="el-GR" dirty="0"/>
              <a:t>3 + </a:t>
            </a:r>
            <a:r>
              <a:rPr lang="en-US" dirty="0"/>
              <a:t>R</a:t>
            </a:r>
            <a:r>
              <a:rPr lang="el-GR" dirty="0"/>
              <a:t>4 ) // </a:t>
            </a:r>
            <a:r>
              <a:rPr lang="en-US" dirty="0"/>
              <a:t>R</a:t>
            </a:r>
            <a:r>
              <a:rPr lang="el-GR" dirty="0"/>
              <a:t>5 =  ( 12 + 6 ) // 9 =  18 // 9 =  ( 18 </a:t>
            </a:r>
            <a:r>
              <a:rPr lang="en-US" dirty="0"/>
              <a:t>x</a:t>
            </a:r>
            <a:r>
              <a:rPr lang="el-GR" dirty="0"/>
              <a:t> 9 ) / ( 18 + 9 ) = 6 Ω</a:t>
            </a:r>
          </a:p>
          <a:p>
            <a:r>
              <a:rPr lang="el-GR" dirty="0" smtClean="0"/>
              <a:t>και   </a:t>
            </a:r>
            <a:r>
              <a:rPr lang="el-GR" dirty="0"/>
              <a:t>η  σταθερά  χρόνου  του  πηνίου  θα  </a:t>
            </a:r>
            <a:r>
              <a:rPr lang="el-GR" dirty="0" smtClean="0"/>
              <a:t>είναι   </a:t>
            </a:r>
            <a:r>
              <a:rPr lang="el-GR" dirty="0"/>
              <a:t>τ  = </a:t>
            </a:r>
            <a:r>
              <a:rPr lang="en-US" dirty="0"/>
              <a:t>L</a:t>
            </a:r>
            <a:r>
              <a:rPr lang="el-GR" dirty="0"/>
              <a:t> / </a:t>
            </a:r>
            <a:r>
              <a:rPr lang="en-US" dirty="0" err="1"/>
              <a:t>Req</a:t>
            </a:r>
            <a:r>
              <a:rPr lang="el-GR" dirty="0"/>
              <a:t>  =  24 </a:t>
            </a:r>
            <a:r>
              <a:rPr lang="en-US" dirty="0"/>
              <a:t>H</a:t>
            </a:r>
            <a:r>
              <a:rPr lang="el-GR" dirty="0"/>
              <a:t> / 6 Ω = 4 </a:t>
            </a:r>
            <a:r>
              <a:rPr lang="en-US" dirty="0"/>
              <a:t>sec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79512" y="3627021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έτσι   η  εξίσωση   του   ρεύματος   του  πηνίου   θα  δίνεται   από  την  σχέση :</a:t>
            </a:r>
          </a:p>
          <a:p>
            <a:r>
              <a:rPr lang="el-GR" dirty="0"/>
              <a:t> </a:t>
            </a:r>
            <a:endParaRPr lang="en-US" dirty="0" smtClean="0"/>
          </a:p>
          <a:p>
            <a:r>
              <a:rPr lang="en-US" sz="2000" dirty="0" smtClean="0"/>
              <a:t>          </a:t>
            </a:r>
            <a:r>
              <a:rPr lang="el-GR" sz="2000" dirty="0" smtClean="0"/>
              <a:t>Ι</a:t>
            </a:r>
            <a:r>
              <a:rPr lang="de-DE" sz="2000" baseline="-25000" dirty="0" smtClean="0"/>
              <a:t>L</a:t>
            </a:r>
            <a:r>
              <a:rPr lang="el-GR" sz="2000" dirty="0" smtClean="0"/>
              <a:t> </a:t>
            </a:r>
            <a:r>
              <a:rPr lang="el-GR" sz="2000" dirty="0"/>
              <a:t>(</a:t>
            </a:r>
            <a:r>
              <a:rPr lang="de-DE" sz="2000" dirty="0"/>
              <a:t>t</a:t>
            </a:r>
            <a:r>
              <a:rPr lang="el-GR" sz="2000" dirty="0"/>
              <a:t>)  =  Ι</a:t>
            </a:r>
            <a:r>
              <a:rPr lang="de-DE" sz="2000" baseline="-25000" dirty="0"/>
              <a:t>L</a:t>
            </a:r>
            <a:r>
              <a:rPr lang="el-GR" sz="2000" dirty="0"/>
              <a:t> (</a:t>
            </a:r>
            <a:r>
              <a:rPr lang="de-DE" sz="2000" dirty="0"/>
              <a:t>t</a:t>
            </a:r>
            <a:r>
              <a:rPr lang="el-GR" sz="2000" dirty="0"/>
              <a:t>=0) </a:t>
            </a:r>
            <a:r>
              <a:rPr lang="de-DE" sz="2000" dirty="0"/>
              <a:t>e </a:t>
            </a:r>
            <a:r>
              <a:rPr lang="el-GR" sz="2000" baseline="30000" dirty="0"/>
              <a:t>– </a:t>
            </a:r>
            <a:r>
              <a:rPr lang="de-DE" sz="2000" baseline="30000" dirty="0"/>
              <a:t>t</a:t>
            </a:r>
            <a:r>
              <a:rPr lang="el-GR" sz="2000" baseline="30000" dirty="0"/>
              <a:t> / τ</a:t>
            </a:r>
            <a:r>
              <a:rPr lang="el-GR" sz="2000" dirty="0"/>
              <a:t> </a:t>
            </a:r>
            <a:r>
              <a:rPr lang="en-US" sz="2000" dirty="0" smtClean="0"/>
              <a:t>                        </a:t>
            </a:r>
            <a:r>
              <a:rPr lang="en-US" sz="2000" dirty="0" smtClean="0">
                <a:latin typeface="Calibri"/>
              </a:rPr>
              <a:t>→ </a:t>
            </a:r>
            <a:r>
              <a:rPr lang="en-US" sz="2000" dirty="0" smtClean="0"/>
              <a:t>              </a:t>
            </a:r>
            <a:r>
              <a:rPr lang="el-GR" sz="2000" dirty="0"/>
              <a:t>Ι</a:t>
            </a:r>
            <a:r>
              <a:rPr lang="de-DE" sz="2000" baseline="-25000" dirty="0"/>
              <a:t>L</a:t>
            </a:r>
            <a:r>
              <a:rPr lang="de-DE" sz="2000" dirty="0"/>
              <a:t> (t) = 3 e </a:t>
            </a:r>
            <a:r>
              <a:rPr lang="de-DE" sz="2000" baseline="30000" dirty="0"/>
              <a:t>– t / 4</a:t>
            </a:r>
            <a:r>
              <a:rPr lang="de-DE" sz="2000" dirty="0"/>
              <a:t> A</a:t>
            </a:r>
            <a:endParaRPr lang="el-GR" sz="2000" dirty="0"/>
          </a:p>
        </p:txBody>
      </p:sp>
      <p:sp>
        <p:nvSpPr>
          <p:cNvPr id="7" name="Ορθογώνιο 6"/>
          <p:cNvSpPr/>
          <p:nvPr/>
        </p:nvSpPr>
        <p:spPr>
          <a:xfrm>
            <a:off x="179512" y="4581128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Το </a:t>
            </a:r>
            <a:r>
              <a:rPr lang="el-GR" dirty="0" smtClean="0"/>
              <a:t>ρεύμα του πηνίου μοιράζεται στους δύο παράλληλους κλάδους</a:t>
            </a:r>
            <a:r>
              <a:rPr lang="en-US" dirty="0" smtClean="0"/>
              <a:t>:  </a:t>
            </a:r>
            <a:r>
              <a:rPr lang="el-GR" dirty="0" smtClean="0"/>
              <a:t>α</a:t>
            </a:r>
            <a:r>
              <a:rPr lang="el-GR" dirty="0"/>
              <a:t>)  στον  κλάδο  με την  αντίσταση  </a:t>
            </a:r>
            <a:r>
              <a:rPr lang="en-US" dirty="0"/>
              <a:t>R</a:t>
            </a:r>
            <a:r>
              <a:rPr lang="el-GR" dirty="0"/>
              <a:t>5=9Ω  και  β)  στον  κλάδο  με  τις  αντιστάσεις  (</a:t>
            </a:r>
            <a:r>
              <a:rPr lang="en-US" dirty="0"/>
              <a:t>R</a:t>
            </a:r>
            <a:r>
              <a:rPr lang="el-GR" dirty="0"/>
              <a:t>3 + </a:t>
            </a:r>
            <a:r>
              <a:rPr lang="en-US" dirty="0"/>
              <a:t>R</a:t>
            </a:r>
            <a:r>
              <a:rPr lang="el-GR" dirty="0"/>
              <a:t>4) = 18Ω.</a:t>
            </a:r>
          </a:p>
          <a:p>
            <a:r>
              <a:rPr lang="el-GR" dirty="0"/>
              <a:t>Το  ρεύμα  Ι</a:t>
            </a:r>
            <a:r>
              <a:rPr lang="en-US" dirty="0"/>
              <a:t>r</a:t>
            </a:r>
            <a:r>
              <a:rPr lang="el-GR" dirty="0"/>
              <a:t>(</a:t>
            </a:r>
            <a:r>
              <a:rPr lang="en-US" dirty="0"/>
              <a:t>t</a:t>
            </a:r>
            <a:r>
              <a:rPr lang="el-GR" dirty="0"/>
              <a:t>)  επάνω  στην  αντίσταση  </a:t>
            </a:r>
            <a:r>
              <a:rPr lang="en-US" dirty="0"/>
              <a:t>R</a:t>
            </a:r>
            <a:r>
              <a:rPr lang="el-GR" dirty="0"/>
              <a:t>5  δίνεται  σύμφωνα  με  τον  τύπο  του  διαιρέτη  ρεύματος ως  Ι</a:t>
            </a:r>
            <a:r>
              <a:rPr lang="en-US" dirty="0"/>
              <a:t>r</a:t>
            </a:r>
            <a:r>
              <a:rPr lang="el-GR" dirty="0"/>
              <a:t>(</a:t>
            </a:r>
            <a:r>
              <a:rPr lang="en-US" dirty="0"/>
              <a:t>t</a:t>
            </a:r>
            <a:r>
              <a:rPr lang="el-GR" dirty="0"/>
              <a:t>) = Ι</a:t>
            </a:r>
            <a:r>
              <a:rPr lang="de-DE" baseline="-25000" dirty="0"/>
              <a:t>L</a:t>
            </a:r>
            <a:r>
              <a:rPr lang="el-GR" dirty="0"/>
              <a:t> (</a:t>
            </a:r>
            <a:r>
              <a:rPr lang="de-DE" dirty="0"/>
              <a:t>t</a:t>
            </a:r>
            <a:r>
              <a:rPr lang="el-GR" dirty="0"/>
              <a:t>) </a:t>
            </a:r>
            <a:r>
              <a:rPr lang="en-US" dirty="0"/>
              <a:t>x</a:t>
            </a:r>
            <a:r>
              <a:rPr lang="el-GR" dirty="0"/>
              <a:t> 18 / (18 + 9) = (3 </a:t>
            </a:r>
            <a:r>
              <a:rPr lang="en-US" dirty="0"/>
              <a:t>x</a:t>
            </a:r>
            <a:r>
              <a:rPr lang="el-GR" dirty="0"/>
              <a:t> 18/27) </a:t>
            </a:r>
            <a:r>
              <a:rPr lang="de-DE" dirty="0"/>
              <a:t>e </a:t>
            </a:r>
            <a:r>
              <a:rPr lang="el-GR" baseline="30000" dirty="0"/>
              <a:t>– </a:t>
            </a:r>
            <a:r>
              <a:rPr lang="de-DE" baseline="30000" dirty="0"/>
              <a:t>t</a:t>
            </a:r>
            <a:r>
              <a:rPr lang="el-GR" baseline="30000" dirty="0"/>
              <a:t> / 4</a:t>
            </a:r>
            <a:r>
              <a:rPr lang="el-GR" dirty="0"/>
              <a:t> </a:t>
            </a:r>
            <a:r>
              <a:rPr lang="de-DE" dirty="0"/>
              <a:t>A</a:t>
            </a:r>
            <a:r>
              <a:rPr lang="el-GR" dirty="0"/>
              <a:t> = 2 </a:t>
            </a:r>
            <a:r>
              <a:rPr lang="de-DE" dirty="0"/>
              <a:t>e </a:t>
            </a:r>
            <a:r>
              <a:rPr lang="el-GR" baseline="30000" dirty="0"/>
              <a:t>– </a:t>
            </a:r>
            <a:r>
              <a:rPr lang="de-DE" baseline="30000" dirty="0"/>
              <a:t>t</a:t>
            </a:r>
            <a:r>
              <a:rPr lang="el-GR" baseline="30000" dirty="0"/>
              <a:t> / 4</a:t>
            </a:r>
            <a:r>
              <a:rPr lang="el-GR" dirty="0"/>
              <a:t> </a:t>
            </a:r>
            <a:r>
              <a:rPr lang="de-DE" dirty="0"/>
              <a:t>A</a:t>
            </a:r>
            <a:endParaRPr lang="el-GR" dirty="0"/>
          </a:p>
          <a:p>
            <a:r>
              <a:rPr lang="el-GR" dirty="0"/>
              <a:t>και  έτσι  η  τάση  </a:t>
            </a:r>
            <a:r>
              <a:rPr lang="en-US" dirty="0" err="1"/>
              <a:t>Vr</a:t>
            </a:r>
            <a:r>
              <a:rPr lang="el-GR" dirty="0"/>
              <a:t>(</a:t>
            </a:r>
            <a:r>
              <a:rPr lang="en-US" dirty="0"/>
              <a:t>t</a:t>
            </a:r>
            <a:r>
              <a:rPr lang="el-GR" dirty="0"/>
              <a:t>)   στα  άκρα  της  αντίστασης  θα  δίνεται  ως 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51520" y="6239053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/>
              <a:t>Vr</a:t>
            </a:r>
            <a:r>
              <a:rPr lang="de-DE" sz="2000" dirty="0"/>
              <a:t> (t)  =  </a:t>
            </a:r>
            <a:r>
              <a:rPr lang="el-GR" sz="2000" dirty="0"/>
              <a:t>Ι</a:t>
            </a:r>
            <a:r>
              <a:rPr lang="de-DE" sz="2000" dirty="0"/>
              <a:t>r (t)  x  R5  =  2  e </a:t>
            </a:r>
            <a:r>
              <a:rPr lang="de-DE" sz="2000" baseline="30000" dirty="0"/>
              <a:t>– t / 4</a:t>
            </a:r>
            <a:r>
              <a:rPr lang="de-DE" sz="2000" dirty="0"/>
              <a:t> A   x   9 </a:t>
            </a:r>
            <a:r>
              <a:rPr lang="el-GR" sz="2000" dirty="0"/>
              <a:t>Ω   </a:t>
            </a:r>
            <a:r>
              <a:rPr lang="de-DE" sz="2000" dirty="0"/>
              <a:t> </a:t>
            </a:r>
            <a:r>
              <a:rPr lang="de-DE" sz="2000" dirty="0" smtClean="0"/>
              <a:t>  </a:t>
            </a:r>
            <a:r>
              <a:rPr lang="en-US" sz="2000" dirty="0" smtClean="0">
                <a:latin typeface="Calibri"/>
              </a:rPr>
              <a:t> →           </a:t>
            </a:r>
            <a:r>
              <a:rPr lang="de-DE" sz="2000" dirty="0" err="1" smtClean="0"/>
              <a:t>Vr</a:t>
            </a:r>
            <a:r>
              <a:rPr lang="de-DE" sz="2000" dirty="0" smtClean="0"/>
              <a:t> </a:t>
            </a:r>
            <a:r>
              <a:rPr lang="de-DE" sz="2000" dirty="0"/>
              <a:t>(t)  =  18 e </a:t>
            </a:r>
            <a:r>
              <a:rPr lang="de-DE" sz="2000" baseline="30000" dirty="0"/>
              <a:t>– t / 4</a:t>
            </a:r>
            <a:r>
              <a:rPr lang="de-DE" sz="2000" dirty="0"/>
              <a:t> </a:t>
            </a:r>
            <a:r>
              <a:rPr lang="de-DE" sz="2000" dirty="0" smtClean="0"/>
              <a:t>V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7049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/>
      <p:bldP spid="6" grpId="0" build="p"/>
      <p:bldP spid="7" grpId="0" build="p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11663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ΕΞΕΤΑΣΤΙΚΗ   ΠΕΡΙΟΔΟΣ:           </a:t>
            </a:r>
            <a:r>
              <a:rPr lang="el-GR" b="1" dirty="0"/>
              <a:t>ΙΟΥΝΙΟΣ    2009</a:t>
            </a:r>
            <a:endParaRPr lang="el-GR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811588" y="558800"/>
            <a:ext cx="2932112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64704"/>
            <a:ext cx="46591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504" y="433695"/>
            <a:ext cx="424847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ΘΕΜΑ  4</a:t>
            </a:r>
            <a:r>
              <a:rPr kumimoji="0" lang="el-GR" altLang="el-GR" b="1" i="0" u="sng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altLang="el-GR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Μονάδες  2.50 ).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Στο κύκλωμα που δίνεται, ο διακόπτης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ήταν  για  αρκετή  ώρα  ανοικτός  και  τη  χρονική  στιγμή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  κλείνει.</a:t>
            </a:r>
            <a:endPara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Να υπολογιστεί  αναλυτικά και  να  παρασταθεί γραφικά α) η τάση  συναρτήσει  του  χρόνου   </a:t>
            </a:r>
            <a:r>
              <a:rPr kumimoji="0" lang="en-US" alt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στα  άκρα  του  πυκνωτή   και   β)   το  ρεύμα   Ι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  του  πυκνωτή.   γ)  Ποιο  είναι  το  φορτίο  του  πυκνωτή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  χρονική  στιγμή  </a:t>
            </a:r>
            <a:r>
              <a:rPr kumimoji="0" lang="en-US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kumimoji="0" lang="el-GR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  που κλείνει  ο  διακόπτης ;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0"/>
            <a:ext cx="4259480" cy="251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35496" y="3621792"/>
            <a:ext cx="5112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Η πηγή ρεύματος μετατρέπεται σε πηγή τάσης</a:t>
            </a:r>
            <a:endParaRPr lang="en-US" dirty="0" smtClean="0"/>
          </a:p>
          <a:p>
            <a:pPr algn="just"/>
            <a:r>
              <a:rPr lang="en-US" dirty="0" smtClean="0"/>
              <a:t>V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/>
              <a:t>I x R</a:t>
            </a:r>
            <a:r>
              <a:rPr lang="el-GR" dirty="0"/>
              <a:t>1 = 2 </a:t>
            </a:r>
            <a:r>
              <a:rPr lang="en-US" dirty="0"/>
              <a:t>mA x</a:t>
            </a:r>
            <a:r>
              <a:rPr lang="el-GR" dirty="0"/>
              <a:t> 6 </a:t>
            </a:r>
            <a:r>
              <a:rPr lang="en-US" dirty="0"/>
              <a:t>k</a:t>
            </a:r>
            <a:r>
              <a:rPr lang="el-GR" dirty="0"/>
              <a:t>Ω = 12 </a:t>
            </a:r>
            <a:r>
              <a:rPr lang="en-US" dirty="0"/>
              <a:t>V</a:t>
            </a:r>
            <a:endParaRPr lang="el-GR" dirty="0"/>
          </a:p>
          <a:p>
            <a:pPr algn="just"/>
            <a:r>
              <a:rPr lang="el-GR" dirty="0"/>
              <a:t>και  προκύπτει  το  διπλανό   κύκλωμα.</a:t>
            </a:r>
          </a:p>
          <a:p>
            <a:pPr algn="just"/>
            <a:r>
              <a:rPr lang="el-GR" sz="800" dirty="0"/>
              <a:t> </a:t>
            </a:r>
          </a:p>
          <a:p>
            <a:pPr algn="just"/>
            <a:r>
              <a:rPr lang="el-GR" dirty="0"/>
              <a:t>Όση </a:t>
            </a:r>
            <a:r>
              <a:rPr lang="el-GR" dirty="0" smtClean="0"/>
              <a:t>ώρα ο διακόπτης είναι ανοικτός ο πλήρως φορτισμένος πυκνωτής δεν</a:t>
            </a:r>
            <a:r>
              <a:rPr lang="en-US" dirty="0" smtClean="0"/>
              <a:t> </a:t>
            </a:r>
            <a:r>
              <a:rPr lang="el-GR" dirty="0" smtClean="0"/>
              <a:t>διαρρέεται από  ρεύμα </a:t>
            </a:r>
            <a:r>
              <a:rPr lang="el-GR" dirty="0"/>
              <a:t>και </a:t>
            </a:r>
            <a:r>
              <a:rPr lang="el-GR" dirty="0" smtClean="0"/>
              <a:t>συμπεριφέρεται </a:t>
            </a:r>
            <a:r>
              <a:rPr lang="el-GR" dirty="0"/>
              <a:t>ως </a:t>
            </a:r>
            <a:r>
              <a:rPr lang="el-GR" dirty="0" smtClean="0"/>
              <a:t>ανοιχτό  </a:t>
            </a:r>
            <a:r>
              <a:rPr lang="el-GR" dirty="0"/>
              <a:t>κύκλωμα.</a:t>
            </a:r>
          </a:p>
          <a:p>
            <a:pPr algn="just"/>
            <a:r>
              <a:rPr lang="el-GR" sz="800" dirty="0"/>
              <a:t> </a:t>
            </a:r>
            <a:endParaRPr lang="en-US" sz="800" dirty="0" smtClean="0"/>
          </a:p>
          <a:p>
            <a:pPr algn="just"/>
            <a:endParaRPr lang="en-US" sz="800" dirty="0"/>
          </a:p>
          <a:p>
            <a:pPr algn="just"/>
            <a:endParaRPr lang="el-GR" sz="800" dirty="0"/>
          </a:p>
          <a:p>
            <a:pPr algn="just"/>
            <a:r>
              <a:rPr lang="el-GR" dirty="0"/>
              <a:t>Έτσι  η  τιμή  της  τάσης  στην  οποία  φορτίζεται  ο  πυκνωτής  θα  είναι  η  τιμή  </a:t>
            </a:r>
            <a:r>
              <a:rPr lang="el-GR" dirty="0" smtClean="0"/>
              <a:t>της </a:t>
            </a:r>
            <a:r>
              <a:rPr lang="el-GR" dirty="0"/>
              <a:t>πηγής  12 </a:t>
            </a:r>
            <a:r>
              <a:rPr lang="en-US" dirty="0"/>
              <a:t>V 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Άρα  </a:t>
            </a:r>
            <a:r>
              <a:rPr lang="en-US" dirty="0" err="1"/>
              <a:t>Uc</a:t>
            </a:r>
            <a:r>
              <a:rPr lang="el-GR" dirty="0"/>
              <a:t> ( </a:t>
            </a:r>
            <a:r>
              <a:rPr lang="en-US" dirty="0"/>
              <a:t>t</a:t>
            </a:r>
            <a:r>
              <a:rPr lang="el-GR" dirty="0"/>
              <a:t> = 0 ) = 12 </a:t>
            </a:r>
            <a:r>
              <a:rPr lang="en-US" dirty="0"/>
              <a:t>V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29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20" y="476672"/>
            <a:ext cx="435248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107502" y="188640"/>
            <a:ext cx="47030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Όταν  κλείσει  ο  διακόπτης  </a:t>
            </a:r>
            <a:r>
              <a:rPr lang="en-US" dirty="0"/>
              <a:t>S</a:t>
            </a:r>
            <a:r>
              <a:rPr lang="el-GR" dirty="0"/>
              <a:t>  ο  πλήρως  φορτισμένος </a:t>
            </a:r>
            <a:r>
              <a:rPr lang="el-GR" dirty="0" smtClean="0"/>
              <a:t>στα 12 </a:t>
            </a:r>
            <a:r>
              <a:rPr lang="en-US" dirty="0"/>
              <a:t>V</a:t>
            </a:r>
            <a:r>
              <a:rPr lang="el-GR" dirty="0"/>
              <a:t> </a:t>
            </a:r>
            <a:r>
              <a:rPr lang="el-GR" dirty="0" smtClean="0"/>
              <a:t>πυκνωτής  </a:t>
            </a:r>
            <a:r>
              <a:rPr lang="el-GR" dirty="0"/>
              <a:t>εκφορτίζεται </a:t>
            </a:r>
            <a:r>
              <a:rPr lang="el-GR" dirty="0" smtClean="0"/>
              <a:t>μέσω  </a:t>
            </a:r>
            <a:r>
              <a:rPr lang="el-GR" dirty="0"/>
              <a:t>της  ισοδύναμης  αντίστασης 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l-GR" dirty="0" smtClean="0"/>
              <a:t>  </a:t>
            </a:r>
            <a:r>
              <a:rPr lang="el-GR" dirty="0"/>
              <a:t>που  βλέπει  </a:t>
            </a:r>
            <a:r>
              <a:rPr lang="el-GR" dirty="0" smtClean="0"/>
              <a:t>ο </a:t>
            </a:r>
            <a:r>
              <a:rPr lang="el-GR" dirty="0"/>
              <a:t>πυκνωτής  στα  άκρα  του  και  για  </a:t>
            </a:r>
            <a:r>
              <a:rPr lang="en-US" dirty="0"/>
              <a:t>t</a:t>
            </a:r>
            <a:r>
              <a:rPr lang="el-GR" dirty="0"/>
              <a:t> = ∞   η  τελική  τιμή  της  τάσης  στα  άκρα  του  θα  είναι   διαφορετική.  Η  αντίσταση  </a:t>
            </a:r>
            <a:r>
              <a:rPr lang="en-US" dirty="0" err="1"/>
              <a:t>Req</a:t>
            </a:r>
            <a:r>
              <a:rPr lang="el-GR" dirty="0"/>
              <a:t>  θα  είναι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07504" y="337499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Για   </a:t>
            </a:r>
            <a:r>
              <a:rPr lang="en-US" dirty="0"/>
              <a:t>t</a:t>
            </a:r>
            <a:r>
              <a:rPr lang="el-GR" dirty="0"/>
              <a:t> = ∞   ο   πυκνωτής   βρίσκεται  και  πάλι  σε  μόνιμη  κατάσταση  φόρτισης  τάσης   και  έτσι  συμπεριφέρεται  και   πάλι  ως  ανοιχτό  κύκλωμα.  </a:t>
            </a:r>
            <a:endParaRPr lang="en-US" dirty="0" smtClean="0"/>
          </a:p>
          <a:p>
            <a:pPr algn="just"/>
            <a:r>
              <a:rPr lang="el-GR" dirty="0" smtClean="0"/>
              <a:t>Η   </a:t>
            </a:r>
            <a:r>
              <a:rPr lang="el-GR" dirty="0"/>
              <a:t>ισοδύναμη  αντίσταση  που  «βλέπει»  η  πηγή  για   </a:t>
            </a:r>
            <a:r>
              <a:rPr lang="en-US" dirty="0"/>
              <a:t>t</a:t>
            </a:r>
            <a:r>
              <a:rPr lang="el-GR" dirty="0"/>
              <a:t> = ∞   είναι : </a:t>
            </a:r>
            <a:endParaRPr lang="en-US" dirty="0" smtClean="0"/>
          </a:p>
          <a:p>
            <a:pPr algn="just"/>
            <a:r>
              <a:rPr lang="en-US" dirty="0" err="1" smtClean="0"/>
              <a:t>Req</a:t>
            </a:r>
            <a:r>
              <a:rPr lang="el-GR" dirty="0" smtClean="0"/>
              <a:t> </a:t>
            </a:r>
            <a:r>
              <a:rPr lang="el-GR" dirty="0"/>
              <a:t>= </a:t>
            </a:r>
            <a:r>
              <a:rPr lang="en-US" dirty="0"/>
              <a:t>R</a:t>
            </a:r>
            <a:r>
              <a:rPr lang="el-GR" dirty="0"/>
              <a:t>1 + </a:t>
            </a:r>
            <a:r>
              <a:rPr lang="en-US" dirty="0"/>
              <a:t>R</a:t>
            </a:r>
            <a:r>
              <a:rPr lang="el-GR" dirty="0"/>
              <a:t>3  =  6  +  2  =  8 </a:t>
            </a:r>
            <a:r>
              <a:rPr lang="en-US" dirty="0"/>
              <a:t>k</a:t>
            </a:r>
            <a:r>
              <a:rPr lang="el-GR" dirty="0"/>
              <a:t>Ω</a:t>
            </a:r>
          </a:p>
          <a:p>
            <a:pPr algn="just"/>
            <a:r>
              <a:rPr lang="el-GR" dirty="0" smtClean="0"/>
              <a:t>και   </a:t>
            </a:r>
            <a:r>
              <a:rPr lang="el-GR" dirty="0"/>
              <a:t>το  ρεύμα  της  πηγής 		  </a:t>
            </a:r>
            <a:r>
              <a:rPr lang="el-GR" dirty="0" err="1"/>
              <a:t>Ιπ</a:t>
            </a:r>
            <a:r>
              <a:rPr lang="el-GR" dirty="0"/>
              <a:t>  = </a:t>
            </a:r>
            <a:r>
              <a:rPr lang="en-US" dirty="0"/>
              <a:t>V</a:t>
            </a:r>
            <a:r>
              <a:rPr lang="el-GR" dirty="0"/>
              <a:t> / </a:t>
            </a:r>
            <a:r>
              <a:rPr lang="en-US" dirty="0" err="1"/>
              <a:t>Req</a:t>
            </a:r>
            <a:r>
              <a:rPr lang="el-GR" dirty="0"/>
              <a:t>  =  12 </a:t>
            </a:r>
            <a:r>
              <a:rPr lang="en-US" dirty="0"/>
              <a:t>V</a:t>
            </a:r>
            <a:r>
              <a:rPr lang="el-GR" dirty="0"/>
              <a:t> /  8 </a:t>
            </a:r>
            <a:r>
              <a:rPr lang="en-US" dirty="0"/>
              <a:t>k</a:t>
            </a:r>
            <a:r>
              <a:rPr lang="el-GR" dirty="0"/>
              <a:t>Ω  = 1,5 </a:t>
            </a:r>
            <a:r>
              <a:rPr lang="en-US" dirty="0"/>
              <a:t>mA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2420888"/>
            <a:ext cx="9033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Req</a:t>
            </a:r>
            <a:r>
              <a:rPr lang="en-US" dirty="0"/>
              <a:t> = R2 + (R1//R3) = 3 + (6x2) / (6+2 ) </a:t>
            </a:r>
            <a:r>
              <a:rPr lang="en-US" dirty="0" smtClean="0"/>
              <a:t>=</a:t>
            </a:r>
          </a:p>
          <a:p>
            <a:pPr algn="just"/>
            <a:r>
              <a:rPr lang="en-US" dirty="0" smtClean="0"/>
              <a:t>= </a:t>
            </a:r>
            <a:r>
              <a:rPr lang="en-US" dirty="0"/>
              <a:t>3 + 1,50               </a:t>
            </a:r>
            <a:r>
              <a:rPr lang="en-US" dirty="0">
                <a:latin typeface="Calibri"/>
              </a:rPr>
              <a:t>→</a:t>
            </a:r>
            <a:r>
              <a:rPr lang="en-US" dirty="0"/>
              <a:t>     </a:t>
            </a:r>
            <a:r>
              <a:rPr lang="en-US" dirty="0" err="1"/>
              <a:t>Req</a:t>
            </a:r>
            <a:r>
              <a:rPr lang="en-US" dirty="0"/>
              <a:t>  =  4,50 k</a:t>
            </a:r>
            <a:r>
              <a:rPr lang="el-GR" dirty="0"/>
              <a:t>Ω</a:t>
            </a:r>
          </a:p>
          <a:p>
            <a:pPr algn="just"/>
            <a:r>
              <a:rPr lang="el-GR" dirty="0" smtClean="0"/>
              <a:t>και </a:t>
            </a:r>
            <a:r>
              <a:rPr lang="el-GR" dirty="0"/>
              <a:t>η </a:t>
            </a:r>
            <a:r>
              <a:rPr lang="el-GR" dirty="0" smtClean="0"/>
              <a:t>σταθερά χρόνου </a:t>
            </a:r>
            <a:r>
              <a:rPr lang="el-GR" dirty="0" err="1" smtClean="0"/>
              <a:t>εκφόρτισης</a:t>
            </a:r>
            <a:r>
              <a:rPr lang="en-US" dirty="0" smtClean="0"/>
              <a:t> </a:t>
            </a:r>
            <a:r>
              <a:rPr lang="el-GR" dirty="0" smtClean="0"/>
              <a:t>τ </a:t>
            </a:r>
            <a:r>
              <a:rPr lang="el-GR" dirty="0"/>
              <a:t>= </a:t>
            </a:r>
            <a:r>
              <a:rPr lang="en-US" dirty="0" err="1"/>
              <a:t>Req</a:t>
            </a:r>
            <a:r>
              <a:rPr lang="en-US" dirty="0"/>
              <a:t> x C</a:t>
            </a:r>
            <a:r>
              <a:rPr lang="el-GR" dirty="0"/>
              <a:t> = 4,5 10</a:t>
            </a:r>
            <a:r>
              <a:rPr lang="el-GR" baseline="30000" dirty="0"/>
              <a:t>3</a:t>
            </a:r>
            <a:r>
              <a:rPr lang="el-GR" dirty="0"/>
              <a:t> Ω </a:t>
            </a:r>
            <a:r>
              <a:rPr lang="en-US" dirty="0"/>
              <a:t>x</a:t>
            </a:r>
            <a:r>
              <a:rPr lang="el-GR" dirty="0"/>
              <a:t> 20 10 </a:t>
            </a:r>
            <a:r>
              <a:rPr lang="el-GR" baseline="30000" dirty="0"/>
              <a:t>–6</a:t>
            </a:r>
            <a:r>
              <a:rPr lang="el-GR" dirty="0"/>
              <a:t> </a:t>
            </a:r>
            <a:r>
              <a:rPr lang="en-US" dirty="0"/>
              <a:t>F 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/>
              <a:t>τ</a:t>
            </a:r>
            <a:r>
              <a:rPr lang="en-US" dirty="0"/>
              <a:t> </a:t>
            </a:r>
            <a:r>
              <a:rPr lang="el-GR" dirty="0" smtClean="0"/>
              <a:t>= 0,09 </a:t>
            </a:r>
            <a:r>
              <a:rPr lang="fr-FR" dirty="0"/>
              <a:t>sec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07504" y="502595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Επομένως           </a:t>
            </a:r>
            <a:r>
              <a:rPr lang="en-US" dirty="0" err="1"/>
              <a:t>Uc</a:t>
            </a:r>
            <a:r>
              <a:rPr lang="el-GR" dirty="0"/>
              <a:t> ( ∞ )   =   </a:t>
            </a:r>
            <a:r>
              <a:rPr lang="en-US" dirty="0"/>
              <a:t>VR</a:t>
            </a:r>
            <a:r>
              <a:rPr lang="el-GR" dirty="0"/>
              <a:t>3   =   </a:t>
            </a:r>
            <a:r>
              <a:rPr lang="el-GR" dirty="0" err="1"/>
              <a:t>Ιπ</a:t>
            </a:r>
            <a:r>
              <a:rPr lang="el-GR" dirty="0"/>
              <a:t>  </a:t>
            </a:r>
            <a:r>
              <a:rPr lang="en-US" dirty="0"/>
              <a:t>x</a:t>
            </a:r>
            <a:r>
              <a:rPr lang="el-GR" dirty="0"/>
              <a:t>  </a:t>
            </a:r>
            <a:r>
              <a:rPr lang="en-US" dirty="0"/>
              <a:t>R</a:t>
            </a:r>
            <a:r>
              <a:rPr lang="el-GR" dirty="0"/>
              <a:t>3    =    1,5 </a:t>
            </a:r>
            <a:r>
              <a:rPr lang="en-US" dirty="0"/>
              <a:t>mA x</a:t>
            </a:r>
            <a:r>
              <a:rPr lang="el-GR" dirty="0"/>
              <a:t> 2 </a:t>
            </a:r>
            <a:r>
              <a:rPr lang="en-US" dirty="0"/>
              <a:t>k</a:t>
            </a:r>
            <a:r>
              <a:rPr lang="el-GR" dirty="0"/>
              <a:t>Ω    =   3 </a:t>
            </a:r>
            <a:r>
              <a:rPr lang="en-US" dirty="0" smtClean="0"/>
              <a:t>V</a:t>
            </a:r>
          </a:p>
          <a:p>
            <a:endParaRPr lang="el-GR" dirty="0"/>
          </a:p>
          <a:p>
            <a:r>
              <a:rPr lang="el-GR" dirty="0"/>
              <a:t>ή  αντίστοιχα      </a:t>
            </a:r>
            <a:r>
              <a:rPr lang="de-DE" dirty="0" err="1"/>
              <a:t>Uc</a:t>
            </a:r>
            <a:r>
              <a:rPr lang="el-GR" dirty="0"/>
              <a:t> ( ∞ ) = </a:t>
            </a:r>
            <a:r>
              <a:rPr lang="de-DE" dirty="0"/>
              <a:t>V</a:t>
            </a:r>
            <a:r>
              <a:rPr lang="el-GR" dirty="0"/>
              <a:t> – </a:t>
            </a:r>
            <a:r>
              <a:rPr lang="de-DE" dirty="0"/>
              <a:t>VR</a:t>
            </a:r>
            <a:r>
              <a:rPr lang="el-GR" dirty="0"/>
              <a:t>1 = </a:t>
            </a:r>
            <a:r>
              <a:rPr lang="de-DE" dirty="0"/>
              <a:t>V</a:t>
            </a:r>
            <a:r>
              <a:rPr lang="el-GR" dirty="0"/>
              <a:t> – </a:t>
            </a:r>
            <a:r>
              <a:rPr lang="el-GR" dirty="0" err="1"/>
              <a:t>Ιπ</a:t>
            </a:r>
            <a:r>
              <a:rPr lang="el-GR" dirty="0"/>
              <a:t> </a:t>
            </a:r>
            <a:r>
              <a:rPr lang="de-DE" dirty="0"/>
              <a:t>x R</a:t>
            </a:r>
            <a:r>
              <a:rPr lang="el-GR" dirty="0"/>
              <a:t>1 = 12 </a:t>
            </a:r>
            <a:r>
              <a:rPr lang="de-DE" dirty="0"/>
              <a:t>V</a:t>
            </a:r>
            <a:r>
              <a:rPr lang="el-GR" dirty="0"/>
              <a:t> – 1,5 </a:t>
            </a:r>
            <a:r>
              <a:rPr lang="de-DE" dirty="0"/>
              <a:t>mA x</a:t>
            </a:r>
            <a:r>
              <a:rPr lang="el-GR" dirty="0"/>
              <a:t> 6 </a:t>
            </a:r>
            <a:r>
              <a:rPr lang="de-DE" dirty="0"/>
              <a:t>k</a:t>
            </a:r>
            <a:r>
              <a:rPr lang="el-GR" dirty="0"/>
              <a:t>Ω = 3 </a:t>
            </a:r>
            <a:r>
              <a:rPr lang="en-US" dirty="0"/>
              <a:t>V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345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745" y="44624"/>
            <a:ext cx="466275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4904"/>
            <a:ext cx="4392488" cy="23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Τίτλος 1"/>
              <p:cNvSpPr txBox="1">
                <a:spLocks/>
              </p:cNvSpPr>
              <p:nvPr/>
            </p:nvSpPr>
            <p:spPr>
              <a:xfrm>
                <a:off x="35496" y="125760"/>
                <a:ext cx="4338249" cy="638944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fontAlgn="auto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smtClean="0">
                          <a:latin typeface="Cambria Math"/>
                        </a:rPr>
                        <m:t>Uc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t</m:t>
                          </m:r>
                        </m:e>
                      </m:d>
                      <m:r>
                        <a:rPr lang="en-US" sz="360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600">
                          <a:latin typeface="Cambria Math"/>
                        </a:rPr>
                        <m:t>Α</m:t>
                      </m:r>
                      <m:r>
                        <a:rPr lang="el-GR" sz="360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3600">
                          <a:latin typeface="Cambria Math"/>
                        </a:rPr>
                        <m:t>Β</m:t>
                      </m:r>
                      <m:r>
                        <a:rPr lang="el-GR" sz="3600">
                          <a:latin typeface="Cambria Math"/>
                        </a:rPr>
                        <m:t> </m:t>
                      </m:r>
                      <m:r>
                        <a:rPr lang="el-GR" sz="36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−</m:t>
                          </m:r>
                          <m:r>
                            <a:rPr lang="en-US" sz="3600" i="1">
                              <a:latin typeface="Cambria Math"/>
                            </a:rPr>
                            <m:t>𝑡</m:t>
                          </m:r>
                          <m:r>
                            <a:rPr lang="el-GR" sz="3600" i="1">
                              <a:latin typeface="Cambria Math"/>
                            </a:rPr>
                            <m:t>/</m:t>
                          </m:r>
                          <m:r>
                            <a:rPr lang="el-GR" sz="3600" i="1">
                              <a:latin typeface="Cambria Math"/>
                            </a:rPr>
                            <m:t>𝜏</m:t>
                          </m:r>
                        </m:sup>
                      </m:sSup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4" name="Τίτλο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25760"/>
                <a:ext cx="4338249" cy="6389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Ορθογώνιο 1"/>
          <p:cNvSpPr/>
          <p:nvPr/>
        </p:nvSpPr>
        <p:spPr>
          <a:xfrm>
            <a:off x="35496" y="1785590"/>
            <a:ext cx="4319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Έτσι  λαμβάνοντας  υπόψη  τις  αρχικές  συνθήκες </a:t>
            </a:r>
            <a:r>
              <a:rPr lang="el-GR" dirty="0" smtClean="0"/>
              <a:t>η αναλυτική εξίσωση</a:t>
            </a:r>
            <a:r>
              <a:rPr lang="en-US" dirty="0" smtClean="0"/>
              <a:t> </a:t>
            </a:r>
            <a:r>
              <a:rPr lang="el-GR" dirty="0" smtClean="0"/>
              <a:t>της τάσης  </a:t>
            </a:r>
            <a:r>
              <a:rPr lang="el-GR" dirty="0"/>
              <a:t>στα  άκρα </a:t>
            </a:r>
            <a:r>
              <a:rPr lang="el-GR" dirty="0" smtClean="0"/>
              <a:t>του πυκνωτή θα  </a:t>
            </a:r>
            <a:r>
              <a:rPr lang="el-GR" dirty="0"/>
              <a:t>είναι :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5496" y="1228690"/>
            <a:ext cx="1953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/>
              <a:t>Uc</a:t>
            </a:r>
            <a:r>
              <a:rPr lang="el-GR" sz="2000" dirty="0"/>
              <a:t> ( ∞ ) = </a:t>
            </a:r>
            <a:r>
              <a:rPr lang="el-GR" sz="2000" dirty="0" smtClean="0"/>
              <a:t> </a:t>
            </a:r>
            <a:r>
              <a:rPr lang="el-GR" sz="2000" dirty="0"/>
              <a:t>3 </a:t>
            </a:r>
            <a:r>
              <a:rPr lang="en-US" sz="2000" dirty="0"/>
              <a:t>V</a:t>
            </a:r>
            <a:endParaRPr lang="el-GR" sz="2000" dirty="0"/>
          </a:p>
        </p:txBody>
      </p:sp>
      <p:sp>
        <p:nvSpPr>
          <p:cNvPr id="7" name="Ορθογώνιο 6"/>
          <p:cNvSpPr/>
          <p:nvPr/>
        </p:nvSpPr>
        <p:spPr>
          <a:xfrm>
            <a:off x="62616" y="836712"/>
            <a:ext cx="2277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Uc</a:t>
            </a:r>
            <a:r>
              <a:rPr lang="el-GR" dirty="0"/>
              <a:t> ( </a:t>
            </a:r>
            <a:r>
              <a:rPr lang="en-US" dirty="0" smtClean="0"/>
              <a:t>0</a:t>
            </a:r>
            <a:r>
              <a:rPr lang="el-GR" dirty="0" smtClean="0"/>
              <a:t> </a:t>
            </a:r>
            <a:r>
              <a:rPr lang="el-GR" dirty="0"/>
              <a:t>) = </a:t>
            </a:r>
            <a:r>
              <a:rPr lang="el-GR" dirty="0" smtClean="0"/>
              <a:t> </a:t>
            </a:r>
            <a:r>
              <a:rPr lang="en-US" dirty="0" smtClean="0"/>
              <a:t>12</a:t>
            </a:r>
            <a:r>
              <a:rPr lang="el-GR" dirty="0" smtClean="0"/>
              <a:t> </a:t>
            </a:r>
            <a:r>
              <a:rPr lang="en-US" dirty="0"/>
              <a:t>V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496808" y="764704"/>
                <a:ext cx="14991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smtClean="0">
                          <a:latin typeface="Cambria Math"/>
                        </a:rPr>
                        <m:t>Α</m:t>
                      </m:r>
                      <m:r>
                        <a:rPr lang="el-GR" sz="200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000" smtClean="0">
                          <a:latin typeface="Cambria Math"/>
                        </a:rPr>
                        <m:t>Β</m:t>
                      </m:r>
                      <m:r>
                        <a:rPr lang="en-US" sz="2000" b="0" i="0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808" y="764704"/>
                <a:ext cx="149912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2483768" y="1084674"/>
                <a:ext cx="8930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smtClean="0">
                          <a:latin typeface="Cambria Math"/>
                        </a:rPr>
                        <m:t>Α</m:t>
                      </m:r>
                      <m:r>
                        <a:rPr lang="en-US" sz="2000" b="0" i="0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084674"/>
                <a:ext cx="89300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2484889" y="1484784"/>
                <a:ext cx="20151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B</m:t>
                      </m:r>
                      <m:r>
                        <a:rPr lang="en-US" sz="2000" b="0" i="0" smtClean="0">
                          <a:latin typeface="Cambria Math"/>
                        </a:rPr>
                        <m:t>=12 −3=9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889" y="1484784"/>
                <a:ext cx="2015103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Ορθογώνιο 5"/>
          <p:cNvSpPr/>
          <p:nvPr/>
        </p:nvSpPr>
        <p:spPr>
          <a:xfrm>
            <a:off x="0" y="267930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 err="1"/>
              <a:t>Uc</a:t>
            </a:r>
            <a:r>
              <a:rPr lang="de-DE" sz="2400" dirty="0"/>
              <a:t> ( t ) =   </a:t>
            </a:r>
            <a:r>
              <a:rPr lang="el-GR" sz="2400" dirty="0"/>
              <a:t>3 </a:t>
            </a:r>
            <a:r>
              <a:rPr lang="en-US" sz="2400" dirty="0"/>
              <a:t>V</a:t>
            </a:r>
            <a:r>
              <a:rPr lang="el-GR" sz="2400" dirty="0"/>
              <a:t>  +  9 </a:t>
            </a:r>
            <a:r>
              <a:rPr lang="en-US" sz="2400" dirty="0"/>
              <a:t>x</a:t>
            </a:r>
            <a:r>
              <a:rPr lang="de-DE" sz="2400" dirty="0"/>
              <a:t> e</a:t>
            </a:r>
            <a:r>
              <a:rPr lang="de-DE" sz="2400" baseline="30000" dirty="0"/>
              <a:t> – t / 0,0</a:t>
            </a:r>
            <a:r>
              <a:rPr lang="el-GR" sz="2400" baseline="30000" dirty="0"/>
              <a:t>9 </a:t>
            </a:r>
            <a:r>
              <a:rPr lang="de-DE" sz="2400" dirty="0"/>
              <a:t> </a:t>
            </a:r>
            <a:r>
              <a:rPr lang="de-DE" sz="2400" dirty="0" smtClean="0"/>
              <a:t>V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35496" y="3068960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και  η  γραφική  της  παράσταση  δίνεται  στο  σχήμα.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-36512" y="3645024"/>
                <a:ext cx="7056786" cy="2233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/>
                  <a:t>Αντίστοιχα το ρεύμα στον πυκνωτή θα είναι:</a:t>
                </a:r>
                <a:endParaRPr lang="en-US" dirty="0" smtClean="0"/>
              </a:p>
              <a:p>
                <a:endParaRPr lang="en-US" sz="80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0" dirty="0" smtClean="0">
                          <a:latin typeface="Cambria Math"/>
                        </a:rPr>
                        <m:t>Ι</m:t>
                      </m:r>
                      <m:r>
                        <a:rPr lang="en-US" sz="2400" i="1" dirty="0">
                          <a:latin typeface="Cambria Math"/>
                        </a:rPr>
                        <m:t>𝑐</m:t>
                      </m:r>
                      <m:r>
                        <a:rPr lang="en-GB" sz="2400" i="1" dirty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GB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2400" i="1" dirty="0">
                          <a:latin typeface="Cambria Math"/>
                        </a:rPr>
                        <m:t>=  – </m:t>
                      </m:r>
                      <m:f>
                        <m:fPr>
                          <m:ctrlPr>
                            <a:rPr lang="en-GB" sz="2400" i="1" dirty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GB" sz="2400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i="1" dirty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sz="2400" i="0" dirty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𝑈</m:t>
                              </m:r>
                              <m:r>
                                <a:rPr lang="en-GB" sz="2400" i="1" dirty="0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GB" sz="2400" i="1" dirty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GB" sz="2400" i="1" dirty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i="1" dirty="0">
                              <a:latin typeface="Cambria Math"/>
                            </a:rPr>
                            <m:t>𝑅𝑒𝑞</m:t>
                          </m:r>
                        </m:den>
                      </m:f>
                      <m:r>
                        <a:rPr lang="en-GB" sz="2400" i="1" dirty="0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de-DE" sz="24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i="1" dirty="0">
                              <a:latin typeface="Cambria Math"/>
                            </a:rPr>
                            <m:t>– </m:t>
                          </m:r>
                          <m:r>
                            <a:rPr lang="de-DE" sz="2400" i="1" dirty="0">
                              <a:latin typeface="Cambria Math"/>
                            </a:rPr>
                            <m:t>𝑡</m:t>
                          </m:r>
                          <m:r>
                            <a:rPr lang="de-DE" sz="2400" i="1" dirty="0">
                              <a:latin typeface="Cambria Math"/>
                            </a:rPr>
                            <m:t>/</m:t>
                          </m:r>
                          <m:r>
                            <a:rPr lang="el-GR" sz="2400" i="1" dirty="0">
                              <a:latin typeface="Cambria Math"/>
                            </a:rPr>
                            <m:t>𝜏</m:t>
                          </m:r>
                        </m:sup>
                      </m:sSup>
                      <m:r>
                        <a:rPr lang="en-GB" sz="2400" i="1" dirty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= </m:t>
                    </m:r>
                    <m:r>
                      <a:rPr lang="en-GB" sz="2400" i="1" dirty="0">
                        <a:latin typeface="Cambria Math"/>
                      </a:rPr>
                      <m:t>– </m:t>
                    </m:r>
                    <m:f>
                      <m:fPr>
                        <m:ctrlPr>
                          <a:rPr lang="en-GB" sz="2400" i="1" dirty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GB" sz="24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400" i="1" dirty="0">
                                <a:latin typeface="Cambria Math"/>
                              </a:rPr>
                              <m:t>𝑈𝑐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 (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) – </m:t>
                            </m:r>
                            <m:r>
                              <a:rPr lang="de-DE" sz="2400" i="1" dirty="0" err="1">
                                <a:latin typeface="Cambria Math"/>
                              </a:rPr>
                              <m:t>𝑈𝑐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 (∞)</m:t>
                            </m:r>
                            <m:r>
                              <a:rPr lang="en-GB" sz="2400" i="1" dirty="0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sz="2400" i="1" dirty="0">
                            <a:latin typeface="Cambria Math"/>
                          </a:rPr>
                          <m:t>𝑅𝑒𝑞</m:t>
                        </m:r>
                      </m:den>
                    </m:f>
                    <m:r>
                      <a:rPr lang="en-GB" sz="2400" i="1" dirty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de-DE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de-DE" sz="2400" i="1" dirty="0">
                            <a:latin typeface="Cambria Math"/>
                          </a:rPr>
                          <m:t>– </m:t>
                        </m:r>
                        <m:r>
                          <a:rPr lang="de-DE" sz="2400" i="1" dirty="0">
                            <a:latin typeface="Cambria Math"/>
                          </a:rPr>
                          <m:t>𝑡</m:t>
                        </m:r>
                        <m:r>
                          <a:rPr lang="de-DE" sz="2400" i="1" dirty="0">
                            <a:latin typeface="Cambria Math"/>
                          </a:rPr>
                          <m:t>/</m:t>
                        </m:r>
                        <m:r>
                          <a:rPr lang="el-GR" sz="2400" i="1" dirty="0">
                            <a:latin typeface="Cambria Math"/>
                          </a:rPr>
                          <m:t>𝜏</m:t>
                        </m:r>
                      </m:sup>
                    </m:sSup>
                    <m:r>
                      <a:rPr lang="en-GB" sz="2400" i="1" dirty="0">
                        <a:latin typeface="Cambria Math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400" i="1" dirty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GB" sz="24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12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 –</m:t>
                            </m:r>
                            <m:r>
                              <a:rPr lang="en-US" sz="2400" b="0" i="1" dirty="0" smtClean="0">
                                <a:latin typeface="Cambria Math"/>
                              </a:rPr>
                              <m:t> 3</m:t>
                            </m:r>
                            <m:r>
                              <a:rPr lang="de-DE" sz="2400" i="1" dirty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i="1" dirty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4,50</m:t>
                        </m:r>
                      </m:den>
                    </m:f>
                    <m:r>
                      <m:rPr>
                        <m:nor/>
                      </m:rPr>
                      <a:rPr lang="en-GB" sz="2400"/>
                      <m:t> </m:t>
                    </m:r>
                    <m:r>
                      <m:rPr>
                        <m:nor/>
                      </m:rPr>
                      <a:rPr lang="en-GB" sz="2400"/>
                      <m:t>x</m:t>
                    </m:r>
                    <m:r>
                      <m:rPr>
                        <m:nor/>
                      </m:rPr>
                      <a:rPr lang="en-GB" sz="2400"/>
                      <m:t> </m:t>
                    </m:r>
                  </m:oMath>
                </a14:m>
                <a:r>
                  <a:rPr lang="de-DE" sz="2400" i="1" dirty="0" smtClean="0">
                    <a:latin typeface="+mj-lt"/>
                  </a:rPr>
                  <a:t>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i="1" baseline="30000"/>
                      <m:t> </m:t>
                    </m:r>
                    <m:r>
                      <m:rPr>
                        <m:nor/>
                      </m:rPr>
                      <a:rPr lang="de-DE" sz="2400" baseline="30000"/>
                      <m:t>– </m:t>
                    </m:r>
                    <m:r>
                      <m:rPr>
                        <m:nor/>
                      </m:rPr>
                      <a:rPr lang="de-DE" sz="2400" baseline="30000"/>
                      <m:t>t</m:t>
                    </m:r>
                    <m:r>
                      <m:rPr>
                        <m:nor/>
                      </m:rPr>
                      <a:rPr lang="de-DE" sz="2400" baseline="30000"/>
                      <m:t> / 0,09</m:t>
                    </m:r>
                    <m:r>
                      <m:rPr>
                        <m:nor/>
                      </m:rPr>
                      <a:rPr lang="en-GB" sz="2400" baseline="30000"/>
                      <m:t>  </m:t>
                    </m:r>
                    <m:r>
                      <m:rPr>
                        <m:nor/>
                      </m:rPr>
                      <a:rPr lang="en-GB" sz="2400"/>
                      <m:t>mA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/>
                      </a:rPr>
                      <m:t>Ι</m:t>
                    </m:r>
                    <m:r>
                      <a:rPr lang="en-US" sz="2400" i="1" dirty="0">
                        <a:latin typeface="Cambria Math"/>
                      </a:rPr>
                      <m:t>𝑐</m:t>
                    </m:r>
                    <m:r>
                      <a:rPr lang="en-GB" sz="2400" i="1" dirty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GB" sz="24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i="1" dirty="0">
                            <a:latin typeface="Cambria Math"/>
                          </a:rPr>
                          <m:t> </m:t>
                        </m:r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  <m:r>
                          <a:rPr lang="en-GB" sz="2400" i="1" dirty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GB" sz="2400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GB" sz="2400" i="0" dirty="0" smtClean="0">
                    <a:latin typeface="+mj-lt"/>
                  </a:rPr>
                  <a:t>   – 2 x </a:t>
                </a:r>
                <a:r>
                  <a:rPr lang="de-DE" sz="2400" i="0" dirty="0" smtClean="0">
                    <a:latin typeface="+mj-lt"/>
                  </a:rPr>
                  <a:t>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baseline="30000"/>
                      <m:t> – </m:t>
                    </m:r>
                    <m:r>
                      <m:rPr>
                        <m:nor/>
                      </m:rPr>
                      <a:rPr lang="de-DE" sz="2400" baseline="30000"/>
                      <m:t>t</m:t>
                    </m:r>
                    <m:r>
                      <m:rPr>
                        <m:nor/>
                      </m:rPr>
                      <a:rPr lang="de-DE" sz="2400" baseline="30000"/>
                      <m:t> / 0,09</m:t>
                    </m:r>
                    <m:r>
                      <m:rPr>
                        <m:nor/>
                      </m:rPr>
                      <a:rPr lang="en-GB" sz="2400" baseline="30000"/>
                      <m:t>  </m:t>
                    </m:r>
                  </m:oMath>
                </a14:m>
                <a:r>
                  <a:rPr lang="en-GB" sz="2400" i="0" dirty="0" smtClean="0">
                    <a:latin typeface="+mj-lt"/>
                  </a:rPr>
                  <a:t>mA</a:t>
                </a:r>
                <a:endParaRPr lang="el-GR" sz="24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645024"/>
                <a:ext cx="7056786" cy="2233047"/>
              </a:xfrm>
              <a:prstGeom prst="rect">
                <a:avLst/>
              </a:prstGeom>
              <a:blipFill rotWithShape="1">
                <a:blip r:embed="rId8"/>
                <a:stretch>
                  <a:fillRect l="-691" t="-1366" b="-54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62615" y="5951021"/>
                <a:ext cx="897388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dirty="0"/>
                  <a:t>Όταν  κλείνει  ο  διακόπτης  ισχύει  </a:t>
                </a:r>
                <a:r>
                  <a:rPr lang="en-US" dirty="0" err="1"/>
                  <a:t>Uc</a:t>
                </a:r>
                <a:r>
                  <a:rPr lang="el-GR" dirty="0"/>
                  <a:t> (</a:t>
                </a:r>
                <a:r>
                  <a:rPr lang="en-US" dirty="0"/>
                  <a:t>t</a:t>
                </a:r>
                <a:r>
                  <a:rPr lang="el-GR" dirty="0"/>
                  <a:t>=0) = 12 </a:t>
                </a:r>
                <a:r>
                  <a:rPr lang="en-US" dirty="0"/>
                  <a:t>V</a:t>
                </a:r>
                <a:r>
                  <a:rPr lang="el-GR" dirty="0"/>
                  <a:t>  και  το  φορτίο στα  άκρα  του  πυκνωτή   θα  είναι </a:t>
                </a:r>
                <a:r>
                  <a:rPr lang="el-GR" dirty="0" smtClean="0"/>
                  <a:t>:</a:t>
                </a:r>
                <a:r>
                  <a:rPr lang="el-GR" dirty="0"/>
                  <a:t> </a:t>
                </a:r>
                <a:r>
                  <a:rPr lang="en-US" dirty="0" smtClean="0"/>
                  <a:t>    </a:t>
                </a:r>
                <a:r>
                  <a:rPr lang="fr-FR" dirty="0" smtClean="0"/>
                  <a:t>q </a:t>
                </a:r>
                <a:r>
                  <a:rPr lang="fr-FR" dirty="0"/>
                  <a:t>= C x </a:t>
                </a:r>
                <a:r>
                  <a:rPr lang="fr-FR" dirty="0" err="1"/>
                  <a:t>Uc</a:t>
                </a:r>
                <a:r>
                  <a:rPr lang="fr-FR" dirty="0"/>
                  <a:t> (t=0) = 20 10 </a:t>
                </a:r>
                <a:r>
                  <a:rPr lang="fr-FR" baseline="30000" dirty="0"/>
                  <a:t>–6</a:t>
                </a:r>
                <a:r>
                  <a:rPr lang="fr-FR" dirty="0"/>
                  <a:t> F x 12 V </a:t>
                </a:r>
                <a:r>
                  <a:rPr lang="fr-FR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 </m:t>
                    </m:r>
                  </m:oMath>
                </a14:m>
                <a:r>
                  <a:rPr lang="fr-FR" dirty="0" smtClean="0"/>
                  <a:t>        q </a:t>
                </a:r>
                <a:r>
                  <a:rPr lang="fr-FR" dirty="0"/>
                  <a:t>= 0,24 </a:t>
                </a:r>
                <a:r>
                  <a:rPr lang="fr-FR" dirty="0" err="1"/>
                  <a:t>mCb</a:t>
                </a:r>
                <a:endParaRPr lang="el-GR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5" y="5951021"/>
                <a:ext cx="8973881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543" t="-4717" r="-611" b="-141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3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  <p:bldP spid="5" grpId="0"/>
      <p:bldP spid="9" grpId="0"/>
      <p:bldP spid="10" grpId="0"/>
      <p:bldP spid="6" grpId="0"/>
      <p:bldP spid="8" grpId="0"/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ΑΕΡΓΗ  ΑΝΤΙΣΤΑΣΗ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dirty="0"/>
              <a:t>Τι σημαίνει αρνητική ισχύς; Σημαίνει ότι εκείνη τη χρονική στιγμή το φορτίο δεν καταναλώνει ισχύ από την πηγή, αλλά </a:t>
            </a:r>
            <a:r>
              <a:rPr lang="el-GR" sz="2000" dirty="0" smtClean="0"/>
              <a:t>επιστρέφει  </a:t>
            </a:r>
            <a:r>
              <a:rPr lang="el-GR" sz="2000" dirty="0"/>
              <a:t>ισχύ.</a:t>
            </a:r>
          </a:p>
          <a:p>
            <a:pPr algn="just"/>
            <a:r>
              <a:rPr lang="el-GR" sz="2000" dirty="0"/>
              <a:t>Δηλαδή : </a:t>
            </a:r>
            <a:r>
              <a:rPr lang="en-US" sz="2000" dirty="0"/>
              <a:t>P</a:t>
            </a:r>
            <a:r>
              <a:rPr lang="el-GR" sz="2000" dirty="0" err="1"/>
              <a:t>ολ</a:t>
            </a:r>
            <a:r>
              <a:rPr lang="el-GR" sz="2000" dirty="0"/>
              <a:t> = </a:t>
            </a:r>
            <a:r>
              <a:rPr lang="en-US" sz="2000" dirty="0"/>
              <a:t>P(+) – </a:t>
            </a:r>
            <a:r>
              <a:rPr lang="en-US" sz="2000" dirty="0" smtClean="0"/>
              <a:t>P(</a:t>
            </a:r>
            <a:r>
              <a:rPr lang="el-GR" sz="2000" dirty="0" smtClean="0"/>
              <a:t> – </a:t>
            </a:r>
            <a:r>
              <a:rPr lang="en-US" sz="2000" dirty="0" smtClean="0"/>
              <a:t>)</a:t>
            </a:r>
            <a:endParaRPr lang="en-US" sz="2000" dirty="0"/>
          </a:p>
          <a:p>
            <a:pPr algn="just"/>
            <a:r>
              <a:rPr lang="el-GR" sz="2000" dirty="0"/>
              <a:t>Όσο μεγαλύτερη είναι η διαφορά </a:t>
            </a:r>
            <a:r>
              <a:rPr lang="el-GR" sz="2000" dirty="0" smtClean="0"/>
              <a:t>φάσης,  τόσο  λιγότερη ολική ισχύς απορροφάται από την πηγή.</a:t>
            </a:r>
          </a:p>
          <a:p>
            <a:pPr algn="just"/>
            <a:r>
              <a:rPr lang="el-GR" sz="2000" dirty="0" smtClean="0"/>
              <a:t>Στις  ± 90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 μετατόπιση φάσης ισχύει </a:t>
            </a:r>
            <a:r>
              <a:rPr lang="en-US" sz="2000" dirty="0"/>
              <a:t>P(+)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n-US" sz="2000" dirty="0"/>
              <a:t>P(</a:t>
            </a:r>
            <a:r>
              <a:rPr lang="el-GR" sz="2000" dirty="0"/>
              <a:t> – </a:t>
            </a:r>
            <a:r>
              <a:rPr lang="en-US" sz="2000" dirty="0" smtClean="0"/>
              <a:t>)</a:t>
            </a:r>
            <a:r>
              <a:rPr lang="el-GR" sz="2000" dirty="0" smtClean="0"/>
              <a:t>  άρα   </a:t>
            </a:r>
            <a:r>
              <a:rPr lang="en-US" sz="2000" dirty="0" smtClean="0"/>
              <a:t>P</a:t>
            </a:r>
            <a:r>
              <a:rPr lang="el-GR" sz="2000" dirty="0" err="1" smtClean="0"/>
              <a:t>ολ</a:t>
            </a:r>
            <a:r>
              <a:rPr lang="el-GR" sz="2000" dirty="0" smtClean="0"/>
              <a:t> = 0</a:t>
            </a:r>
          </a:p>
          <a:p>
            <a:pPr algn="just"/>
            <a:r>
              <a:rPr lang="el-GR" sz="2000" dirty="0" smtClean="0"/>
              <a:t>Το πηνίο και ο πυκνωτής δεν καταναλώνει ισχύ σε ένα κύκλωμα </a:t>
            </a:r>
            <a:r>
              <a:rPr lang="en-US" sz="2000" dirty="0" smtClean="0"/>
              <a:t>ac</a:t>
            </a:r>
            <a:r>
              <a:rPr lang="el-GR" sz="2000" dirty="0" smtClean="0"/>
              <a:t> επομένως δεν παράγει έργο και έτσι έχει άεργη αντίσταση.</a:t>
            </a:r>
          </a:p>
          <a:p>
            <a:pPr algn="just"/>
            <a:r>
              <a:rPr lang="el-GR" sz="2000" dirty="0" smtClean="0"/>
              <a:t>Στο εναλλασσόμενο κύκλωμα μόνο η ωμική αντίσταση </a:t>
            </a:r>
            <a:r>
              <a:rPr lang="en-US" sz="2000" dirty="0" smtClean="0"/>
              <a:t>R</a:t>
            </a:r>
            <a:r>
              <a:rPr lang="el-GR" sz="2000" dirty="0" smtClean="0"/>
              <a:t> καταναλώνει ισχύ και επομένως παράγει έργο.</a:t>
            </a:r>
          </a:p>
          <a:p>
            <a:pPr algn="just"/>
            <a:r>
              <a:rPr lang="el-GR" sz="2000" dirty="0" smtClean="0"/>
              <a:t>Η διαφορά φάσης μεταξύ της </a:t>
            </a:r>
            <a:r>
              <a:rPr lang="el-GR" sz="2000" dirty="0" err="1" smtClean="0"/>
              <a:t>κυματομορφής</a:t>
            </a:r>
            <a:r>
              <a:rPr lang="el-GR" sz="2000" dirty="0" smtClean="0"/>
              <a:t> της τάσης </a:t>
            </a:r>
            <a:r>
              <a:rPr lang="en-US" sz="2000" dirty="0" smtClean="0"/>
              <a:t>V(t) </a:t>
            </a:r>
            <a:r>
              <a:rPr lang="el-GR" sz="2000" dirty="0" smtClean="0"/>
              <a:t>και της </a:t>
            </a:r>
            <a:r>
              <a:rPr lang="el-GR" sz="2000" dirty="0" err="1" smtClean="0"/>
              <a:t>κυματομορφής</a:t>
            </a:r>
            <a:r>
              <a:rPr lang="el-GR" sz="2000" dirty="0" smtClean="0"/>
              <a:t> του ρεύματος </a:t>
            </a:r>
            <a:r>
              <a:rPr lang="en-US" sz="2000" dirty="0" smtClean="0"/>
              <a:t>I(t)</a:t>
            </a:r>
            <a:r>
              <a:rPr lang="el-GR" sz="2000" dirty="0" smtClean="0"/>
              <a:t> εξαρτάται από τα μεγέθη της ωμικής και άεργης αντίστασης. </a:t>
            </a:r>
            <a:endParaRPr lang="el-GR" sz="20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>
                <a:solidFill>
                  <a:srgbClr val="000000"/>
                </a:solidFill>
              </a:rPr>
              <a:pPr/>
              <a:t>3</a:t>
            </a:fld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ΣΥΝΘΕΤΗ  ΑΝΤΙΣΤΑΣΗ   ( Ζ 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dirty="0" smtClean="0"/>
              <a:t>Γενικά η αντίσταση σε ένα κύκλωμα </a:t>
            </a:r>
            <a:r>
              <a:rPr lang="en-US" sz="2000" dirty="0" err="1" smtClean="0"/>
              <a:t>a.c</a:t>
            </a:r>
            <a:r>
              <a:rPr lang="en-US" sz="2000" dirty="0" smtClean="0"/>
              <a:t>.</a:t>
            </a:r>
            <a:r>
              <a:rPr lang="el-GR" sz="2000" dirty="0" smtClean="0"/>
              <a:t> είναι σύνθετη (</a:t>
            </a:r>
            <a:r>
              <a:rPr lang="el-GR" sz="2000" dirty="0" err="1" smtClean="0"/>
              <a:t>εμπέδηση</a:t>
            </a:r>
            <a:r>
              <a:rPr lang="el-GR" sz="2000" dirty="0" smtClean="0"/>
              <a:t>) και αποτελείται και από ωμικό και από άεργο φορτίο  Ζ.</a:t>
            </a:r>
          </a:p>
          <a:p>
            <a:pPr algn="just"/>
            <a:endParaRPr lang="el-GR" sz="2000" dirty="0"/>
          </a:p>
          <a:p>
            <a:pPr algn="just"/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endParaRPr lang="el-GR" sz="200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>
                <a:solidFill>
                  <a:srgbClr val="000000"/>
                </a:solidFill>
              </a:rPr>
              <a:pPr/>
              <a:t>4</a:t>
            </a:fld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0" y="3140968"/>
            <a:ext cx="2949326" cy="25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43907"/>
            <a:ext cx="5904656" cy="283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89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99288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ΣΤΡΕΦΟΜΕΝΑ  ΔΙΑΝΥΣΜΑΤΑ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496" y="1503239"/>
            <a:ext cx="8928992" cy="1277689"/>
          </a:xfrm>
        </p:spPr>
        <p:txBody>
          <a:bodyPr/>
          <a:lstStyle/>
          <a:p>
            <a:pPr algn="just"/>
            <a:r>
              <a:rPr lang="el-GR" sz="2000" dirty="0" smtClean="0"/>
              <a:t>Κάθε </a:t>
            </a:r>
            <a:r>
              <a:rPr lang="el-GR" sz="2000" dirty="0" err="1" smtClean="0"/>
              <a:t>κυματομορφή</a:t>
            </a:r>
            <a:r>
              <a:rPr lang="el-GR" sz="2000" dirty="0" smtClean="0"/>
              <a:t> μπορεί να παρασταθεί ως ένα στρεφόμενο διάνυσμα, όπου η διεύθυνση αντιπροσωπεύει την γωνία φάσης και το μήκος αντιπροσωπεύει το μέτρο της ηλεκτρικής ποσότητας. 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792088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57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3184" y="122238"/>
            <a:ext cx="7787208" cy="1295400"/>
          </a:xfrm>
        </p:spPr>
        <p:txBody>
          <a:bodyPr/>
          <a:lstStyle/>
          <a:p>
            <a:r>
              <a:rPr lang="el-GR" dirty="0" smtClean="0"/>
              <a:t>ΕΙΔΗ ΙΣΧΥΟΣ</a:t>
            </a:r>
            <a:r>
              <a:rPr lang="en-US" dirty="0" smtClean="0"/>
              <a:t> – </a:t>
            </a:r>
            <a:r>
              <a:rPr lang="el-GR" dirty="0" smtClean="0"/>
              <a:t>ΣΥΝΤΕΛΕΣΤΗΣ ΙΣΧΥΟΣ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z="2000" b="1" smtClean="0">
                <a:solidFill>
                  <a:srgbClr val="000000"/>
                </a:solidFill>
              </a:rPr>
              <a:pPr/>
              <a:t>6</a:t>
            </a:fld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9263"/>
            <a:ext cx="4595736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7704" y="1628800"/>
                <a:ext cx="19952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Ix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cosφ</m:t>
                      </m:r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628800"/>
                <a:ext cx="199522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98372" y="2185700"/>
                <a:ext cx="19535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Iy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372" y="2185700"/>
                <a:ext cx="195354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52895" y="1700808"/>
                <a:ext cx="371159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000000"/>
                    </a:solidFill>
                    <a:latin typeface="Cambria Math"/>
                  </a:rPr>
                  <a:t>Πραγματική Ισχύς (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/>
                  </a:rPr>
                  <a:t>W)</a:t>
                </a:r>
                <a:endParaRPr lang="el-GR" sz="280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Ix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cosφ</m:t>
                      </m:r>
                    </m:oMath>
                  </m:oMathPara>
                </a14:m>
                <a:endParaRPr lang="el-G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95" y="1700808"/>
                <a:ext cx="3711593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3448" t="-6369" r="-21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49841" y="2924944"/>
                <a:ext cx="339862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000000"/>
                    </a:solidFill>
                    <a:latin typeface="Cambria Math"/>
                  </a:rPr>
                  <a:t>Άεργος  Ισχύς (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/>
                  </a:rPr>
                  <a:t>VAR)</a:t>
                </a:r>
                <a:endParaRPr lang="el-GR" sz="280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Iy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</m:oMath>
                  </m:oMathPara>
                </a14:m>
                <a:endParaRPr lang="el-G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841" y="2924944"/>
                <a:ext cx="3398623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3770" t="-64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65298" y="4131077"/>
                <a:ext cx="367119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000000"/>
                    </a:solidFill>
                    <a:latin typeface="Cambria Math"/>
                  </a:rPr>
                  <a:t>Φαινόμενη  Ισχύς (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/>
                  </a:rPr>
                  <a:t>VA)</a:t>
                </a:r>
                <a:endParaRPr lang="el-GR" sz="280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298" y="4131077"/>
                <a:ext cx="3671198" cy="954107"/>
              </a:xfrm>
              <a:prstGeom prst="rect">
                <a:avLst/>
              </a:prstGeom>
              <a:blipFill rotWithShape="1">
                <a:blip r:embed="rId7"/>
                <a:stretch>
                  <a:fillRect l="-3322" t="-6410" r="-23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65140" y="5294812"/>
                <a:ext cx="3555332" cy="10145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Σ</m:t>
                      </m:r>
                      <m: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Ι</m:t>
                      </m:r>
                      <m: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. =</m:t>
                      </m:r>
                      <m:r>
                        <m:rPr>
                          <m:sty m:val="p"/>
                        </m:rPr>
                        <a:rPr lang="en-US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  <m:r>
                        <a:rPr lang="el-GR" sz="32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32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P</m:t>
                          </m:r>
                          <m:r>
                            <a:rPr lang="en-US" sz="32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l-GR" sz="3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40" y="5294812"/>
                <a:ext cx="3555332" cy="101450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6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ΣΗΜΑΣΙΑ ΤΟΥ ΣΥΝΤΕΛΕΣΤΗ  ΙΣΧΥΟΣ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518457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8879" y="1556792"/>
                <a:ext cx="4177617" cy="85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P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φ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1,50</m:t>
                          </m:r>
                        </m:num>
                        <m:den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0,60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=2,50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ΜVΑ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79" y="1556792"/>
                <a:ext cx="4177617" cy="8561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60032" y="2572804"/>
                <a:ext cx="4174411" cy="85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B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P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φ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1,50</m:t>
                          </m:r>
                        </m:num>
                        <m:den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0,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96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1</m:t>
                      </m:r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,5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Μ</m:t>
                      </m:r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572804"/>
                <a:ext cx="4174411" cy="8561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30887" y="3604320"/>
                <a:ext cx="4107086" cy="832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SA</m:t>
                          </m:r>
                          <m:r>
                            <a:rPr lang="en-US" sz="2400" baseline="-25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MVA</m:t>
                          </m:r>
                        </m:num>
                        <m:den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kV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532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887" y="3604320"/>
                <a:ext cx="4107086" cy="8327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29410" y="4612432"/>
                <a:ext cx="4100674" cy="832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B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SB</m:t>
                          </m:r>
                          <m:r>
                            <a:rPr lang="en-US" sz="2400" baseline="-25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56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MVA</m:t>
                          </m:r>
                        </m:num>
                        <m:den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l-GR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kV</m:t>
                          </m:r>
                        </m:den>
                      </m:f>
                      <m: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332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410" y="4612432"/>
                <a:ext cx="4100674" cy="8327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Δεξιό βέλος 5"/>
          <p:cNvSpPr/>
          <p:nvPr/>
        </p:nvSpPr>
        <p:spPr>
          <a:xfrm rot="6871907">
            <a:off x="933934" y="3470603"/>
            <a:ext cx="158417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1" name="Δεξιό βέλος 10"/>
          <p:cNvSpPr/>
          <p:nvPr/>
        </p:nvSpPr>
        <p:spPr>
          <a:xfrm rot="3385056" flipV="1">
            <a:off x="2396962" y="3472004"/>
            <a:ext cx="1285088" cy="600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7635706">
            <a:off x="1425681" y="379867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532A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3490752">
            <a:off x="2617484" y="363732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332A</a:t>
            </a:r>
            <a:endParaRPr lang="el-G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64088" y="5588093"/>
                <a:ext cx="3584186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Μ</m:t>
                      </m:r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Α</m:t>
                      </m:r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R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588093"/>
                <a:ext cx="3584186" cy="5052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0072" y="6164157"/>
                <a:ext cx="388843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m:rPr>
                          <m:sty m:val="p"/>
                        </m:rPr>
                        <a:rPr lang="en-US" sz="2400" baseline="-25000" smtClean="0">
                          <a:solidFill>
                            <a:srgbClr val="000000"/>
                          </a:solidFill>
                          <a:latin typeface="Cambria Math"/>
                        </a:rPr>
                        <m:t>B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4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0,43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Μ</m:t>
                      </m:r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el-GR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Α</m:t>
                      </m:r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0000"/>
                          </a:solidFill>
                          <a:latin typeface="Cambria Math"/>
                        </a:rPr>
                        <m:t>R</m:t>
                      </m:r>
                    </m:oMath>
                  </m:oMathPara>
                </a14:m>
                <a:endParaRPr lang="el-G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6164157"/>
                <a:ext cx="3888432" cy="5052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Βέλος επάνω-κάτω 11"/>
          <p:cNvSpPr/>
          <p:nvPr/>
        </p:nvSpPr>
        <p:spPr>
          <a:xfrm rot="1410165">
            <a:off x="1892808" y="3183595"/>
            <a:ext cx="288032" cy="2055484"/>
          </a:xfrm>
          <a:prstGeom prst="upDownArrow">
            <a:avLst/>
          </a:prstGeom>
          <a:solidFill>
            <a:srgbClr val="4D4D4D"/>
          </a:solidFill>
          <a:ln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40029" y="4438853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Q</a:t>
            </a:r>
            <a:endParaRPr lang="el-GR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6" grpId="0" animBg="1"/>
      <p:bldP spid="11" grpId="0" animBg="1"/>
      <p:bldP spid="10" grpId="0"/>
      <p:bldP spid="13" grpId="0"/>
      <p:bldP spid="14" grpId="0"/>
      <p:bldP spid="15" grpId="0"/>
      <p:bldP spid="12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Τρίγωνο  Ισχύος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547766" cy="333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92080" y="3140968"/>
                <a:ext cx="2380973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140968"/>
                <a:ext cx="2380973" cy="5739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92080" y="2348880"/>
                <a:ext cx="2400594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348880"/>
                <a:ext cx="2400594" cy="6141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64088" y="1556792"/>
                <a:ext cx="2459904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  <m:r>
                            <a:rPr lang="en-US" sz="2800" i="1" baseline="300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2 </m:t>
                          </m:r>
                        </m:e>
                      </m:rad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556792"/>
                <a:ext cx="2459904" cy="6141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4383" y="4779149"/>
                <a:ext cx="473790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000000"/>
                    </a:solidFill>
                    <a:latin typeface="Cambria Math"/>
                  </a:rPr>
                  <a:t>Πραγματική Ισχύς (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/>
                  </a:rPr>
                  <a:t>W)</a:t>
                </a:r>
                <a:endParaRPr lang="el-GR" sz="280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Ix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cosφ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</m:oMath>
                  </m:oMathPara>
                </a14:m>
                <a:endParaRPr lang="el-G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83" y="4779149"/>
                <a:ext cx="4737900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2703" t="-64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560" y="5715253"/>
                <a:ext cx="4830874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000000"/>
                    </a:solidFill>
                    <a:latin typeface="Cambria Math"/>
                  </a:rPr>
                  <a:t>Άεργος   Ισχύς (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/>
                  </a:rPr>
                  <a:t>VAR)</a:t>
                </a:r>
                <a:endParaRPr lang="el-GR" sz="280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Q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Iy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I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V</m:t>
                      </m:r>
                      <m: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  <m: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</m:oMath>
                  </m:oMathPara>
                </a14:m>
                <a:endParaRPr lang="el-GR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15253"/>
                <a:ext cx="4830874" cy="954107"/>
              </a:xfrm>
              <a:prstGeom prst="rect">
                <a:avLst/>
              </a:prstGeom>
              <a:blipFill rotWithShape="1">
                <a:blip r:embed="rId7"/>
                <a:stretch>
                  <a:fillRect l="-2522" t="-64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8064" y="3926660"/>
                <a:ext cx="3133165" cy="899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Σ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Ι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. =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P</m:t>
                          </m:r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926660"/>
                <a:ext cx="3133165" cy="8991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51273" y="4869160"/>
                <a:ext cx="2165143" cy="901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Q</m:t>
                          </m:r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273" y="4869160"/>
                <a:ext cx="2165143" cy="90197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56176" y="5839390"/>
                <a:ext cx="2208425" cy="901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tan</m:t>
                      </m:r>
                      <m:r>
                        <m:rPr>
                          <m:sty m:val="p"/>
                        </m:rP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φ</m:t>
                      </m:r>
                      <m:r>
                        <a:rPr lang="el-GR" sz="280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Q</m:t>
                          </m:r>
                          <m:r>
                            <a:rPr lang="en-US" sz="280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l-G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839390"/>
                <a:ext cx="2208425" cy="90197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1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Απαίτηση για βελτίωση του Σ.Ι.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2"/>
                <a:ext cx="8507288" cy="4734073"/>
              </a:xfrm>
            </p:spPr>
            <p:txBody>
              <a:bodyPr/>
              <a:lstStyle/>
              <a:p>
                <a:r>
                  <a:rPr lang="el-GR" dirty="0" smtClean="0"/>
                  <a:t>Χρεωστέα </a:t>
                </a:r>
                <a:r>
                  <a:rPr lang="en-US" dirty="0" smtClean="0"/>
                  <a:t> </a:t>
                </a:r>
                <a:r>
                  <a:rPr lang="el-GR" dirty="0" smtClean="0"/>
                  <a:t>Ζήτηση:     ΧΖ</a:t>
                </a:r>
                <a:r>
                  <a:rPr lang="en-US" dirty="0" smtClean="0"/>
                  <a:t> </a:t>
                </a:r>
                <a:r>
                  <a:rPr lang="el-GR" dirty="0" smtClean="0"/>
                  <a:t>=</a:t>
                </a:r>
                <a:r>
                  <a:rPr lang="en-US" dirty="0" smtClean="0"/>
                  <a:t> k  X  </a:t>
                </a:r>
                <a:r>
                  <a:rPr lang="el-GR" dirty="0" smtClean="0"/>
                  <a:t>Μ</a:t>
                </a:r>
                <a:r>
                  <a:rPr lang="en-US" dirty="0" smtClean="0"/>
                  <a:t>K</a:t>
                </a:r>
                <a:r>
                  <a:rPr lang="el-GR" dirty="0" smtClean="0"/>
                  <a:t>Ζ </a:t>
                </a:r>
                <a:endParaRPr lang="en-US" dirty="0" smtClean="0"/>
              </a:p>
              <a:p>
                <a:pPr algn="just"/>
                <a:r>
                  <a:rPr lang="el-GR" sz="2400" dirty="0" smtClean="0"/>
                  <a:t>Ο συντελεστής προσαρμογής </a:t>
                </a:r>
                <a:r>
                  <a:rPr lang="en-US" sz="2400" dirty="0" smtClean="0"/>
                  <a:t>k</a:t>
                </a:r>
                <a:r>
                  <a:rPr lang="el-GR" sz="2400" dirty="0" smtClean="0"/>
                  <a:t>, εξαρτάται από τον Σ.Ι.  (</a:t>
                </a:r>
                <a:r>
                  <a:rPr lang="en-US" sz="2400" dirty="0" smtClean="0"/>
                  <a:t>cos</a:t>
                </a:r>
                <a:r>
                  <a:rPr lang="el-GR" sz="2400" dirty="0" smtClean="0"/>
                  <a:t>φ) της εγκατάστασης και για &lt;0,85 είναι μεγαλύτερος της μονάδας, ενώ για &gt;0,90 μπορεί να γίνει μικρότερος της μονάδας</a:t>
                </a:r>
                <a:r>
                  <a:rPr lang="en-US" sz="2400" dirty="0" smtClean="0"/>
                  <a:t>, </a:t>
                </a:r>
                <a:r>
                  <a:rPr lang="el-GR" sz="2400" dirty="0" smtClean="0"/>
                  <a:t>ανάλογα και με τον συντελεστή χρησιμοποίησης της εγκατάστασης. </a:t>
                </a:r>
                <a:r>
                  <a:rPr lang="en-US" sz="2400" dirty="0" smtClean="0"/>
                  <a:t> </a:t>
                </a:r>
              </a:p>
              <a:p>
                <a:pPr algn="just"/>
                <a:r>
                  <a:rPr lang="el-GR" sz="2400" dirty="0" smtClean="0"/>
                  <a:t>Ο συντελεστής ισχύος προσδιορίζεται από τις ενδείξεις των μετρητών πραγματικής και άεργης ενέργειας:</a:t>
                </a:r>
              </a:p>
              <a:p>
                <a:pPr algn="just"/>
                <a:endParaRPr lang="el-GR" sz="1600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𝑐𝑜𝑠</m:t>
                    </m:r>
                    <m:r>
                      <a:rPr lang="el-GR" sz="3200" b="0" i="1" smtClean="0">
                        <a:latin typeface="Cambria Math"/>
                      </a:rPr>
                      <m:t>𝜑</m:t>
                    </m:r>
                    <m:r>
                      <a:rPr lang="el-GR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𝑊</m:t>
                            </m:r>
                            <m:r>
                              <a:rPr lang="en-US" sz="3200" b="0" i="1" baseline="30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sz="3200" b="0" i="1" baseline="30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el-GR" sz="2800" dirty="0" smtClean="0"/>
                  <a:t>  ή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𝑐𝑜𝑠</m:t>
                    </m:r>
                    <m:r>
                      <a:rPr lang="el-GR" sz="3200" i="1">
                        <a:latin typeface="Cambria Math"/>
                      </a:rPr>
                      <m:t>𝜑</m:t>
                    </m:r>
                    <m:r>
                      <a:rPr lang="el-GR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sz="3200" i="1" baseline="3000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𝑄</m:t>
                            </m:r>
                            <m:r>
                              <a:rPr lang="en-US" sz="3200" i="1" baseline="3000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 </m:t>
                            </m:r>
                          </m:e>
                        </m:rad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3  </m:t>
                            </m:r>
                          </m:e>
                        </m:rad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𝑈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𝐼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  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2"/>
                <a:ext cx="8507288" cy="4734073"/>
              </a:xfrm>
              <a:blipFill rotWithShape="1">
                <a:blip r:embed="rId2"/>
                <a:stretch>
                  <a:fillRect l="-645" t="-1673" r="-10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</Template>
  <TotalTime>3832</TotalTime>
  <Words>2977</Words>
  <Application>Microsoft Office PowerPoint</Application>
  <PresentationFormat>Προβολή στην οθόνη (4:3)</PresentationFormat>
  <Paragraphs>240</Paragraphs>
  <Slides>24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5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Εκπαιδευτική παρουσίαση</vt:lpstr>
      <vt:lpstr>1_Εκπαιδευτική παρουσίαση</vt:lpstr>
      <vt:lpstr>2_Εκπαιδευτική παρουσίαση</vt:lpstr>
      <vt:lpstr>4_Εκπαιδευτική παρουσίαση</vt:lpstr>
      <vt:lpstr>Θέμα του Office</vt:lpstr>
      <vt:lpstr>ΗΛΕΚΤΡΙΚΑ ΚΥΚΛΩΜΑΤΑ </vt:lpstr>
      <vt:lpstr>Επαγωγικά και Χωρητικά φορτία (L,C)</vt:lpstr>
      <vt:lpstr>ΑΕΡΓΗ  ΑΝΤΙΣΤΑΣΗ </vt:lpstr>
      <vt:lpstr>ΣΥΝΘΕΤΗ  ΑΝΤΙΣΤΑΣΗ   ( Ζ ) </vt:lpstr>
      <vt:lpstr>ΣΤΡΕΦΟΜΕΝΑ  ΔΙΑΝΥΣΜΑΤΑ</vt:lpstr>
      <vt:lpstr>ΕΙΔΗ ΙΣΧΥΟΣ – ΣΥΝΤΕΛΕΣΤΗΣ ΙΣΧΥΟΣ  </vt:lpstr>
      <vt:lpstr>ΣΗΜΑΣΙΑ ΤΟΥ ΣΥΝΤΕΛΕΣΤΗ  ΙΣΧΥΟΣ</vt:lpstr>
      <vt:lpstr>Τρίγωνο  Ισχύος</vt:lpstr>
      <vt:lpstr>Απαίτηση για βελτίωση του Σ.Ι.</vt:lpstr>
      <vt:lpstr>Μέτρηση του συντελεστή ισχύος</vt:lpstr>
      <vt:lpstr>Άεργη  αντιστάθμιση</vt:lpstr>
      <vt:lpstr>Υπολογισμός χωρητικότητας   C</vt:lpstr>
      <vt:lpstr>Τρόποι  σύνδεσης  πυκνωτών</vt:lpstr>
      <vt:lpstr>ΕΙΔΗ  ΑΕΡΓΗΣ  ΑΝΤΙΣΤΑΘΜΙΣΗΣ</vt:lpstr>
      <vt:lpstr>Πλεονεκτήματα – Μειονεκτήματα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ΗΛΕΚΤΡΙΚΑ ΚΥΚΛΩΜΑΤΑ</dc:title>
  <dc:creator>ΘΕΟΚΛΗΤΟΣ</dc:creator>
  <cp:lastModifiedBy>Admin</cp:lastModifiedBy>
  <cp:revision>271</cp:revision>
  <dcterms:created xsi:type="dcterms:W3CDTF">2020-03-19T06:44:50Z</dcterms:created>
  <dcterms:modified xsi:type="dcterms:W3CDTF">2021-05-09T14:09:20Z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TC060888081032</vt:lpwstr>
  </property>
</Properties>
</file>