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8" r:id="rId2"/>
    <p:sldId id="290" r:id="rId3"/>
    <p:sldId id="291" r:id="rId4"/>
    <p:sldId id="287" r:id="rId5"/>
    <p:sldId id="292" r:id="rId6"/>
    <p:sldId id="293" r:id="rId7"/>
    <p:sldId id="294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 snapToGrid="0" snapToObjects="1">
      <p:cViewPr>
        <p:scale>
          <a:sx n="90" d="100"/>
          <a:sy n="90" d="100"/>
        </p:scale>
        <p:origin x="-1224" y="-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678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855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882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495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Τίτλος και 2 Αντικείμενα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207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98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68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83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36852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5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30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33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4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11581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4150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Overview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075" y="1284288"/>
            <a:ext cx="8686800" cy="4841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Introduction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Plane stress – how uniaxial normal stress creates a shear component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Problem solving example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Principal stresses and max shear stress – will the material break under loading?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400" smtClean="0"/>
              <a:t>Problem solving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Summary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33350" y="1022350"/>
            <a:ext cx="8926513" cy="1279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l-GR" sz="2000" smtClean="0"/>
              <a:t>Principal stresses represent the </a:t>
            </a:r>
            <a:r>
              <a:rPr lang="en-US" altLang="el-GR" sz="2000" b="1" smtClean="0"/>
              <a:t>max and min normal stresses</a:t>
            </a:r>
            <a:r>
              <a:rPr lang="en-US" altLang="el-GR" sz="2000" smtClean="0"/>
              <a:t> at the point.</a:t>
            </a:r>
          </a:p>
          <a:p>
            <a:pPr eaLnBrk="1" hangingPunct="1">
              <a:lnSpc>
                <a:spcPct val="80000"/>
              </a:lnSpc>
            </a:pPr>
            <a:endParaRPr lang="en-US" altLang="el-GR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l-GR" sz="2000" smtClean="0"/>
              <a:t>At the orientation at which principal stresses act, </a:t>
            </a:r>
            <a:r>
              <a:rPr lang="en-US" altLang="el-GR" sz="2000" b="1" smtClean="0"/>
              <a:t>there is no acting shear stress</a:t>
            </a:r>
            <a:r>
              <a:rPr lang="en-US" altLang="el-GR" sz="2000" smtClean="0"/>
              <a:t>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133350" y="2301875"/>
            <a:ext cx="3503613" cy="4078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At the orientation at which maximum in-plane shear stress acts, the </a:t>
            </a:r>
            <a:r>
              <a:rPr lang="en-US" altLang="el-GR" sz="2000" b="1" smtClean="0"/>
              <a:t>average normal stress</a:t>
            </a:r>
            <a:r>
              <a:rPr lang="en-US" altLang="el-GR" sz="2000" smtClean="0"/>
              <a:t> acts in both normal directions (x, y)</a:t>
            </a:r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The element acted upon by the maximum in-plane shear stress is </a:t>
            </a:r>
            <a:r>
              <a:rPr lang="en-US" altLang="el-GR" sz="2000" b="1" smtClean="0"/>
              <a:t>oriented 45º</a:t>
            </a:r>
            <a:r>
              <a:rPr lang="en-US" altLang="el-GR" sz="2000" smtClean="0"/>
              <a:t> from the element acted upon by the principal stresses</a:t>
            </a:r>
          </a:p>
        </p:txBody>
      </p:sp>
      <p:pic>
        <p:nvPicPr>
          <p:cNvPr id="10245" name="Picture 5" descr="d72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2255838"/>
            <a:ext cx="5245100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8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Introduction – stresses at a point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5879" r="70741" b="60254"/>
          <a:stretch>
            <a:fillRect/>
          </a:stretch>
        </p:blipFill>
        <p:spPr bwMode="auto">
          <a:xfrm>
            <a:off x="149225" y="3589338"/>
            <a:ext cx="50704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5663"/>
            <a:ext cx="8001000" cy="2593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2400" smtClean="0"/>
              <a:t>When a body is loaded by normal and shear stresses, we can consider any point in that body as a </a:t>
            </a:r>
            <a:r>
              <a:rPr lang="en-US" altLang="el-GR" sz="2400" b="1" smtClean="0"/>
              <a:t>stress element</a:t>
            </a:r>
            <a:r>
              <a:rPr lang="en-US" altLang="el-GR" sz="2400" smtClean="0"/>
              <a:t>.</a:t>
            </a:r>
          </a:p>
          <a:p>
            <a:pPr eaLnBrk="1" hangingPunct="1"/>
            <a:endParaRPr lang="en-US" altLang="el-GR" sz="2400" smtClean="0"/>
          </a:p>
          <a:p>
            <a:pPr eaLnBrk="1" hangingPunct="1"/>
            <a:r>
              <a:rPr lang="en-US" altLang="el-GR" sz="2400" smtClean="0"/>
              <a:t>The stress element can be depicted by a little square (in 2-D – or more correctly a cube in 3-D) with the stresses acting upon it. We’ll just ignore 3-D for the meantime…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49707" r="70741" b="28613"/>
          <a:stretch>
            <a:fillRect/>
          </a:stretch>
        </p:blipFill>
        <p:spPr bwMode="auto">
          <a:xfrm>
            <a:off x="5216525" y="3354388"/>
            <a:ext cx="3749675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GERE_f7_1_0833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6" r="32361" b="10204"/>
          <a:stretch>
            <a:fillRect/>
          </a:stretch>
        </p:blipFill>
        <p:spPr bwMode="auto">
          <a:xfrm>
            <a:off x="5495925" y="3281363"/>
            <a:ext cx="3419475" cy="323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Plane Stress – components and conventions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3313"/>
            <a:ext cx="8229600" cy="3386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2800" smtClean="0"/>
              <a:t>And that’s what we mean by </a:t>
            </a:r>
            <a:r>
              <a:rPr lang="en-US" altLang="el-GR" sz="2800" b="1" smtClean="0"/>
              <a:t>plane stress</a:t>
            </a:r>
            <a:r>
              <a:rPr lang="en-US" altLang="el-GR" sz="2800" smtClean="0"/>
              <a:t>: the 2-D representation of combined stresses on the four faces of a stress element</a:t>
            </a:r>
          </a:p>
          <a:p>
            <a:pPr eaLnBrk="1" hangingPunct="1"/>
            <a:r>
              <a:rPr lang="en-US" altLang="el-GR" sz="2800" smtClean="0"/>
              <a:t>Two normal stress components, </a:t>
            </a:r>
            <a:r>
              <a:rPr lang="en-US" altLang="el-GR" sz="2800" smtClean="0">
                <a:latin typeface="Symbol" pitchFamily="18" charset="2"/>
              </a:rPr>
              <a:t>s</a:t>
            </a:r>
            <a:r>
              <a:rPr lang="en-US" altLang="el-GR" sz="2800" baseline="-25000" smtClean="0"/>
              <a:t>x</a:t>
            </a:r>
            <a:r>
              <a:rPr lang="en-US" altLang="el-GR" sz="2800" smtClean="0"/>
              <a:t>, </a:t>
            </a:r>
            <a:r>
              <a:rPr lang="en-US" altLang="el-GR" sz="2800" smtClean="0">
                <a:latin typeface="Symbol" pitchFamily="18" charset="2"/>
              </a:rPr>
              <a:t>s</a:t>
            </a:r>
            <a:r>
              <a:rPr lang="en-US" altLang="el-GR" sz="2800" baseline="-25000" smtClean="0"/>
              <a:t>y</a:t>
            </a:r>
            <a:endParaRPr lang="en-US" altLang="el-GR" sz="2800" smtClean="0"/>
          </a:p>
          <a:p>
            <a:pPr eaLnBrk="1" hangingPunct="1"/>
            <a:r>
              <a:rPr lang="en-US" altLang="el-GR" sz="2800" smtClean="0"/>
              <a:t>One shear stress component </a:t>
            </a:r>
            <a:r>
              <a:rPr lang="en-US" altLang="el-GR" sz="2800" smtClean="0">
                <a:latin typeface="Symbol" pitchFamily="18" charset="2"/>
              </a:rPr>
              <a:t>t</a:t>
            </a:r>
            <a:r>
              <a:rPr lang="en-US" altLang="el-GR" sz="2800" baseline="-25000" smtClean="0"/>
              <a:t>xy</a:t>
            </a:r>
            <a:endParaRPr lang="en-US" altLang="el-GR" sz="2800" smtClean="0"/>
          </a:p>
          <a:p>
            <a:pPr lvl="1" eaLnBrk="1" hangingPunct="1"/>
            <a:r>
              <a:rPr lang="en-US" altLang="el-GR" sz="2400" smtClean="0"/>
              <a:t>Which btw, </a:t>
            </a:r>
            <a:r>
              <a:rPr lang="en-US" altLang="el-GR" sz="2400" smtClean="0">
                <a:latin typeface="Symbol" pitchFamily="18" charset="2"/>
              </a:rPr>
              <a:t>t</a:t>
            </a:r>
            <a:r>
              <a:rPr lang="en-US" altLang="el-GR" sz="2400" baseline="-25000" smtClean="0"/>
              <a:t>xy</a:t>
            </a:r>
            <a:r>
              <a:rPr lang="en-US" altLang="el-GR" sz="2400" smtClean="0"/>
              <a:t> = </a:t>
            </a:r>
            <a:r>
              <a:rPr lang="en-US" altLang="el-GR" sz="2400" smtClean="0">
                <a:latin typeface="Symbol" pitchFamily="18" charset="2"/>
              </a:rPr>
              <a:t>t</a:t>
            </a:r>
            <a:r>
              <a:rPr lang="en-US" altLang="el-GR" sz="2400" baseline="-25000" smtClean="0"/>
              <a:t>yx</a:t>
            </a:r>
          </a:p>
          <a:p>
            <a:pPr eaLnBrk="1" hangingPunct="1"/>
            <a:endParaRPr lang="en-US" altLang="el-GR" sz="2800" smtClean="0"/>
          </a:p>
          <a:p>
            <a:pPr lvl="1" eaLnBrk="1" hangingPunct="1">
              <a:buFontTx/>
              <a:buNone/>
            </a:pPr>
            <a:endParaRPr lang="en-US" altLang="el-GR" sz="2400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736600" y="3429000"/>
            <a:ext cx="7794625" cy="24384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el-GR" sz="2000" b="0" smtClean="0">
                <a:latin typeface="Times New Roman" pitchFamily="18" charset="0"/>
              </a:rPr>
              <a:t>Elements in plane stress, note sign conventions: </a:t>
            </a:r>
            <a:br>
              <a:rPr lang="en-US" altLang="el-GR" sz="2000" b="0" smtClean="0">
                <a:latin typeface="Times New Roman" pitchFamily="18" charset="0"/>
              </a:rPr>
            </a:br>
            <a:r>
              <a:rPr lang="en-US" altLang="el-GR" sz="2000" b="0" smtClean="0">
                <a:latin typeface="Times New Roman" pitchFamily="18" charset="0"/>
              </a:rPr>
              <a:t>(a) three-dimensional view of an element oriented to the </a:t>
            </a:r>
            <a:r>
              <a:rPr lang="en-US" altLang="el-GR" sz="2000" b="0" i="1" smtClean="0">
                <a:latin typeface="Times New Roman" pitchFamily="18" charset="0"/>
              </a:rPr>
              <a:t>xyz</a:t>
            </a:r>
            <a:r>
              <a:rPr lang="en-US" altLang="el-GR" sz="2000" b="0" smtClean="0">
                <a:latin typeface="Times New Roman" pitchFamily="18" charset="0"/>
              </a:rPr>
              <a:t> axes, </a:t>
            </a:r>
            <a:br>
              <a:rPr lang="en-US" altLang="el-GR" sz="2000" b="0" smtClean="0">
                <a:latin typeface="Times New Roman" pitchFamily="18" charset="0"/>
              </a:rPr>
            </a:br>
            <a:r>
              <a:rPr lang="en-US" altLang="el-GR" sz="2000" b="0" smtClean="0">
                <a:latin typeface="Times New Roman" pitchFamily="18" charset="0"/>
              </a:rPr>
              <a:t>(b) two-dimensional view of the same element, and </a:t>
            </a:r>
            <a:br>
              <a:rPr lang="en-US" altLang="el-GR" sz="2000" b="0" smtClean="0">
                <a:latin typeface="Times New Roman" pitchFamily="18" charset="0"/>
              </a:rPr>
            </a:br>
            <a:r>
              <a:rPr lang="en-US" altLang="el-GR" sz="2000" b="0" smtClean="0">
                <a:latin typeface="Times New Roman" pitchFamily="18" charset="0"/>
              </a:rPr>
              <a:t>(c) two-dimensional view of an element oriented to the </a:t>
            </a:r>
            <a:r>
              <a:rPr lang="en-US" altLang="el-GR" sz="2000" b="0" i="1" smtClean="0">
                <a:latin typeface="Times New Roman" pitchFamily="18" charset="0"/>
              </a:rPr>
              <a:t>x</a:t>
            </a:r>
            <a:r>
              <a:rPr lang="en-US" altLang="el-GR" sz="2000" b="0" baseline="-25000" smtClean="0">
                <a:latin typeface="Times New Roman" pitchFamily="18" charset="0"/>
              </a:rPr>
              <a:t>1</a:t>
            </a:r>
            <a:r>
              <a:rPr lang="en-US" altLang="el-GR" sz="2000" b="0" i="1" smtClean="0">
                <a:latin typeface="Times New Roman" pitchFamily="18" charset="0"/>
              </a:rPr>
              <a:t>y</a:t>
            </a:r>
            <a:r>
              <a:rPr lang="en-US" altLang="el-GR" sz="2000" b="0" baseline="-25000" smtClean="0">
                <a:latin typeface="Times New Roman" pitchFamily="18" charset="0"/>
              </a:rPr>
              <a:t>1</a:t>
            </a:r>
            <a:r>
              <a:rPr lang="en-US" altLang="el-GR" sz="2000" b="0" smtClean="0">
                <a:latin typeface="Times New Roman" pitchFamily="18" charset="0"/>
              </a:rPr>
              <a:t> axes - </a:t>
            </a:r>
            <a:r>
              <a:rPr lang="en-US" altLang="el-GR" sz="2000" smtClean="0">
                <a:latin typeface="Times New Roman" pitchFamily="18" charset="0"/>
              </a:rPr>
              <a:t>rotated by some angle </a:t>
            </a:r>
            <a:r>
              <a:rPr lang="en-US" altLang="el-GR" sz="2000" smtClean="0">
                <a:latin typeface="Symbol" pitchFamily="18" charset="2"/>
              </a:rPr>
              <a:t>q</a:t>
            </a:r>
            <a:r>
              <a:rPr lang="en-US" altLang="el-GR" sz="2000" smtClean="0">
                <a:latin typeface="Times New Roman" pitchFamily="18" charset="0"/>
              </a:rPr>
              <a:t> from original</a:t>
            </a:r>
            <a:r>
              <a:rPr lang="en-US" altLang="el-GR" sz="2000" b="0" smtClean="0">
                <a:latin typeface="Times New Roman" pitchFamily="18" charset="0"/>
              </a:rPr>
              <a:t/>
            </a:r>
            <a:br>
              <a:rPr lang="en-US" altLang="el-GR" sz="2000" b="0" smtClean="0">
                <a:latin typeface="Times New Roman" pitchFamily="18" charset="0"/>
              </a:rPr>
            </a:br>
            <a:r>
              <a:rPr lang="en-US" altLang="el-GR" sz="2000" b="0" smtClean="0">
                <a:latin typeface="Times New Roman" pitchFamily="18" charset="0"/>
              </a:rPr>
              <a:t/>
            </a:r>
            <a:br>
              <a:rPr lang="en-US" altLang="el-GR" sz="2000" b="0" smtClean="0">
                <a:latin typeface="Times New Roman" pitchFamily="18" charset="0"/>
              </a:rPr>
            </a:br>
            <a:r>
              <a:rPr lang="en-US" altLang="el-GR" sz="2000" b="0" smtClean="0">
                <a:latin typeface="Times New Roman" pitchFamily="18" charset="0"/>
              </a:rPr>
              <a:t>For now we’ll deal with </a:t>
            </a:r>
            <a:r>
              <a:rPr lang="en-US" altLang="el-GR" sz="2000" smtClean="0">
                <a:latin typeface="Times New Roman" pitchFamily="18" charset="0"/>
              </a:rPr>
              <a:t>plane stress</a:t>
            </a:r>
            <a:r>
              <a:rPr lang="en-US" altLang="el-GR" sz="2000" b="0" smtClean="0">
                <a:latin typeface="Times New Roman" pitchFamily="18" charset="0"/>
              </a:rPr>
              <a:t>, the 2-D biaxial stress projection of the 3-D cube</a:t>
            </a:r>
          </a:p>
        </p:txBody>
      </p:sp>
      <p:pic>
        <p:nvPicPr>
          <p:cNvPr id="4099" name="Picture 3" descr="GERE_f7_1_0833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203200"/>
            <a:ext cx="8824912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GERE_f7_2_0020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73"/>
          <a:stretch>
            <a:fillRect/>
          </a:stretch>
        </p:blipFill>
        <p:spPr bwMode="auto">
          <a:xfrm>
            <a:off x="6438900" y="517525"/>
            <a:ext cx="2543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4138"/>
            <a:ext cx="9144000" cy="681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Plane Stress – </a:t>
            </a:r>
            <a:r>
              <a:rPr lang="en-US" altLang="el-GR" sz="2200" smtClean="0"/>
              <a:t>How do we look at stresses in rotation?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5675"/>
            <a:ext cx="4913313" cy="5170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2400" smtClean="0"/>
              <a:t>If you were to rotate that little square stress element some angle </a:t>
            </a:r>
            <a:r>
              <a:rPr lang="en-US" altLang="el-GR" sz="2400" i="1" smtClean="0">
                <a:latin typeface="Symbol" pitchFamily="18" charset="2"/>
              </a:rPr>
              <a:t>q</a:t>
            </a:r>
            <a:r>
              <a:rPr lang="en-US" altLang="el-GR" sz="2400" smtClean="0"/>
              <a:t>, what would happen?</a:t>
            </a:r>
          </a:p>
          <a:p>
            <a:pPr eaLnBrk="1" hangingPunct="1"/>
            <a:endParaRPr lang="en-US" altLang="el-GR" sz="2400" smtClean="0"/>
          </a:p>
          <a:p>
            <a:pPr eaLnBrk="1" hangingPunct="1"/>
            <a:r>
              <a:rPr lang="en-US" altLang="el-GR" sz="2400" smtClean="0"/>
              <a:t>Well, stresses aren’t vectors, so they can’t be resolved the same (easy) way.</a:t>
            </a:r>
          </a:p>
          <a:p>
            <a:pPr eaLnBrk="1" hangingPunct="1"/>
            <a:endParaRPr lang="en-US" altLang="el-GR" sz="2400" smtClean="0"/>
          </a:p>
          <a:p>
            <a:pPr eaLnBrk="1" hangingPunct="1"/>
            <a:r>
              <a:rPr lang="en-US" altLang="el-GR" sz="2400" smtClean="0"/>
              <a:t>We have to account for:</a:t>
            </a:r>
          </a:p>
          <a:p>
            <a:pPr lvl="1" eaLnBrk="1" hangingPunct="1"/>
            <a:r>
              <a:rPr lang="en-US" altLang="el-GR" sz="2000" smtClean="0"/>
              <a:t>Magnitude</a:t>
            </a:r>
          </a:p>
          <a:p>
            <a:pPr lvl="1" eaLnBrk="1" hangingPunct="1"/>
            <a:r>
              <a:rPr lang="en-US" altLang="el-GR" sz="2000" smtClean="0"/>
              <a:t>Direction</a:t>
            </a:r>
          </a:p>
          <a:p>
            <a:pPr lvl="1" eaLnBrk="1" hangingPunct="1"/>
            <a:r>
              <a:rPr lang="en-US" altLang="el-GR" sz="2000" smtClean="0"/>
              <a:t>AND the orientation of the area upon which the force component acts</a:t>
            </a:r>
          </a:p>
        </p:txBody>
      </p:sp>
      <p:pic>
        <p:nvPicPr>
          <p:cNvPr id="5125" name="Picture 5" descr="GERE_f7_2_0020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52"/>
          <a:stretch>
            <a:fillRect/>
          </a:stretch>
        </p:blipFill>
        <p:spPr bwMode="auto">
          <a:xfrm>
            <a:off x="6515100" y="3652838"/>
            <a:ext cx="2543175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Stress Transformation - equations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07963" y="822325"/>
            <a:ext cx="8880475" cy="1755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2000" smtClean="0"/>
              <a:t>The </a:t>
            </a:r>
            <a:r>
              <a:rPr lang="en-US" altLang="el-GR" sz="2000" b="1" smtClean="0"/>
              <a:t>stress transformation</a:t>
            </a:r>
            <a:r>
              <a:rPr lang="en-US" altLang="el-GR" sz="2000" smtClean="0"/>
              <a:t> is a way to describe the effect of combined loading on a stress element at </a:t>
            </a:r>
            <a:r>
              <a:rPr lang="en-US" altLang="el-GR" sz="2000" i="1" smtClean="0"/>
              <a:t>any</a:t>
            </a:r>
            <a:r>
              <a:rPr lang="en-US" altLang="el-GR" sz="2000" smtClean="0"/>
              <a:t> orientation.</a:t>
            </a:r>
          </a:p>
          <a:p>
            <a:pPr eaLnBrk="1" hangingPunct="1"/>
            <a:r>
              <a:rPr lang="en-US" altLang="el-GR" sz="2000" smtClean="0"/>
              <a:t>From geometry and equilibrium conditions  (</a:t>
            </a:r>
            <a:r>
              <a:rPr lang="en-US" altLang="el-GR" sz="2000" smtClean="0">
                <a:latin typeface="Symbol" pitchFamily="18" charset="2"/>
              </a:rPr>
              <a:t>S</a:t>
            </a:r>
            <a:r>
              <a:rPr lang="en-US" altLang="el-GR" sz="2000" smtClean="0"/>
              <a:t>F = 0 and </a:t>
            </a:r>
            <a:r>
              <a:rPr lang="en-US" altLang="el-GR" sz="2000" smtClean="0">
                <a:latin typeface="Symbol" pitchFamily="18" charset="2"/>
              </a:rPr>
              <a:t>S</a:t>
            </a:r>
            <a:r>
              <a:rPr lang="en-US" altLang="el-GR" sz="2000" smtClean="0"/>
              <a:t>M = 0),</a:t>
            </a:r>
          </a:p>
          <a:p>
            <a:pPr eaLnBrk="1" hangingPunct="1"/>
            <a:endParaRPr lang="en-US" altLang="el-GR" sz="2000" smtClean="0"/>
          </a:p>
        </p:txBody>
      </p:sp>
      <p:pic>
        <p:nvPicPr>
          <p:cNvPr id="6148" name="Picture 7" descr="GERE_f7_1_0833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43" b="8910"/>
          <a:stretch>
            <a:fillRect/>
          </a:stretch>
        </p:blipFill>
        <p:spPr bwMode="auto">
          <a:xfrm>
            <a:off x="4595813" y="3416300"/>
            <a:ext cx="44926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49" name="Object 1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7963" y="2282825"/>
          <a:ext cx="5557837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2781300" imgH="838200" progId="Equation.3">
                  <p:embed/>
                </p:oleObj>
              </mc:Choice>
              <mc:Fallback>
                <p:oleObj name="Equation" r:id="rId4" imgW="2781300" imgH="838200" progId="Equation.3">
                  <p:embed/>
                  <p:pic>
                    <p:nvPicPr>
                      <p:cNvPr id="0" name="Object 1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2282825"/>
                        <a:ext cx="5557837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21"/>
          <p:cNvGraphicFramePr>
            <a:graphicFrameLocks noChangeAspect="1"/>
          </p:cNvGraphicFramePr>
          <p:nvPr/>
        </p:nvGraphicFramePr>
        <p:xfrm>
          <a:off x="207963" y="5632450"/>
          <a:ext cx="73501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6" imgW="3670300" imgH="419100" progId="Equation.3">
                  <p:embed/>
                </p:oleObj>
              </mc:Choice>
              <mc:Fallback>
                <p:oleObj name="Equation" r:id="rId6" imgW="3670300" imgH="419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5632450"/>
                        <a:ext cx="73501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1763"/>
            <a:ext cx="8229600" cy="619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Stress Transformation - Ramifications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668463"/>
            <a:ext cx="8558213" cy="4629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Given stresses at one angle we can calculate stresses at any arbitrary angle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Even a uniaxial loading (</a:t>
            </a:r>
            <a:r>
              <a:rPr lang="en-US" altLang="el-GR" sz="2000" smtClean="0">
                <a:latin typeface="Symbol" pitchFamily="18" charset="2"/>
              </a:rPr>
              <a:t>s</a:t>
            </a:r>
            <a:r>
              <a:rPr lang="en-US" altLang="el-GR" sz="2000" baseline="-25000" smtClean="0"/>
              <a:t>x</a:t>
            </a:r>
            <a:r>
              <a:rPr lang="en-US" altLang="el-GR" sz="2000" smtClean="0"/>
              <a:t>) will create both perpendicular (</a:t>
            </a:r>
            <a:r>
              <a:rPr lang="en-US" altLang="el-GR" sz="2000" smtClean="0">
                <a:latin typeface="Symbol" pitchFamily="18" charset="2"/>
              </a:rPr>
              <a:t>s</a:t>
            </a:r>
            <a:r>
              <a:rPr lang="en-US" altLang="el-GR" sz="2000" baseline="-25000" smtClean="0"/>
              <a:t>y</a:t>
            </a:r>
            <a:r>
              <a:rPr lang="en-US" altLang="el-GR" sz="2000" smtClean="0"/>
              <a:t>) and shear (</a:t>
            </a:r>
            <a:r>
              <a:rPr lang="en-US" altLang="el-GR" sz="2000" smtClean="0">
                <a:latin typeface="Symbol" pitchFamily="18" charset="2"/>
              </a:rPr>
              <a:t>t</a:t>
            </a:r>
            <a:r>
              <a:rPr lang="en-US" altLang="el-GR" sz="2000" baseline="-25000" smtClean="0"/>
              <a:t>xy</a:t>
            </a:r>
            <a:r>
              <a:rPr lang="en-US" altLang="el-GR" sz="2000" smtClean="0"/>
              <a:t>) loadings upon rotation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Why this is important: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	</a:t>
            </a:r>
            <a:r>
              <a:rPr lang="en-US" altLang="el-GR" sz="2000" b="1" smtClean="0">
                <a:solidFill>
                  <a:srgbClr val="FF0000"/>
                </a:solidFill>
              </a:rPr>
              <a:t>If any of the transformed stresses at angle </a:t>
            </a:r>
            <a:r>
              <a:rPr lang="en-US" altLang="el-GR" sz="2000" b="1" smtClean="0">
                <a:solidFill>
                  <a:srgbClr val="FF0000"/>
                </a:solidFill>
                <a:latin typeface="Symbol" pitchFamily="18" charset="2"/>
              </a:rPr>
              <a:t>q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en-US" altLang="el-GR" sz="2000" b="1" smtClean="0">
                <a:solidFill>
                  <a:srgbClr val="FF0000"/>
                </a:solidFill>
              </a:rPr>
              <a:t>exceed the material’s yield stress,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rgbClr val="FF0000"/>
                </a:solidFill>
              </a:rPr>
              <a:t>	the material will fail in this direction,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rgbClr val="FF0000"/>
                </a:solidFill>
              </a:rPr>
              <a:t>	even if it was loaded by lower stresses.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000" smtClean="0"/>
              <a:t>Sometimes the way this works out is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	failure by shear, which is not obvious.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	Materials are often weaker in shear.</a:t>
            </a:r>
          </a:p>
        </p:txBody>
      </p:sp>
      <p:pic>
        <p:nvPicPr>
          <p:cNvPr id="7172" name="Picture 5" descr="d7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3817938"/>
            <a:ext cx="3895725" cy="298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3" name="Object 12"/>
          <p:cNvGraphicFramePr>
            <a:graphicFrameLocks noChangeAspect="1"/>
          </p:cNvGraphicFramePr>
          <p:nvPr/>
        </p:nvGraphicFramePr>
        <p:xfrm>
          <a:off x="261938" y="795338"/>
          <a:ext cx="4170362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4" imgW="2781300" imgH="419100" progId="Equation.3">
                  <p:embed/>
                </p:oleObj>
              </mc:Choice>
              <mc:Fallback>
                <p:oleObj name="Equation" r:id="rId4" imgW="27813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795338"/>
                        <a:ext cx="4170362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3"/>
          <p:cNvGraphicFramePr>
            <a:graphicFrameLocks noChangeAspect="1"/>
          </p:cNvGraphicFramePr>
          <p:nvPr/>
        </p:nvGraphicFramePr>
        <p:xfrm>
          <a:off x="5373688" y="795338"/>
          <a:ext cx="3446462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6" imgW="2298700" imgH="419100" progId="Equation.3">
                  <p:embed/>
                </p:oleObj>
              </mc:Choice>
              <mc:Fallback>
                <p:oleObj name="Equation" r:id="rId6" imgW="22987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795338"/>
                        <a:ext cx="3446462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mtClean="0"/>
              <a:t>Principal Stresses and Maximum Shear Stress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123950"/>
            <a:ext cx="7888288" cy="5002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If material failure is what we ultimately care about, then we really want to know what are the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i="1" smtClean="0"/>
              <a:t>maximum</a:t>
            </a:r>
            <a:r>
              <a:rPr lang="en-US" altLang="el-GR" sz="2000" smtClean="0"/>
              <a:t> and </a:t>
            </a:r>
            <a:r>
              <a:rPr lang="en-US" altLang="el-GR" sz="2000" i="1" smtClean="0"/>
              <a:t>minimum</a:t>
            </a:r>
            <a:r>
              <a:rPr lang="en-US" altLang="el-GR" sz="2000" smtClean="0"/>
              <a:t> normal stresses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i="1" smtClean="0"/>
              <a:t>maximum</a:t>
            </a:r>
            <a:r>
              <a:rPr lang="en-US" altLang="el-GR" sz="2000" smtClean="0"/>
              <a:t> shear stress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l-GR" sz="2000" i="1" smtClean="0"/>
              <a:t>orientation</a:t>
            </a:r>
            <a:r>
              <a:rPr lang="en-US" altLang="el-GR" sz="2000" smtClean="0"/>
              <a:t> (</a:t>
            </a:r>
            <a:r>
              <a:rPr lang="en-US" altLang="el-GR" sz="2000" smtClean="0">
                <a:latin typeface="Symbol" pitchFamily="18" charset="2"/>
              </a:rPr>
              <a:t>q</a:t>
            </a:r>
            <a:r>
              <a:rPr lang="en-US" altLang="el-GR" sz="2000" smtClean="0"/>
              <a:t>) at which these occur</a:t>
            </a:r>
          </a:p>
          <a:p>
            <a:pPr eaLnBrk="1" hangingPunct="1">
              <a:lnSpc>
                <a:spcPct val="80000"/>
              </a:lnSpc>
            </a:pP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These are called the </a:t>
            </a:r>
            <a:r>
              <a:rPr lang="en-US" altLang="el-GR" sz="2400" b="1" smtClean="0"/>
              <a:t>principal stresses</a:t>
            </a:r>
            <a:r>
              <a:rPr lang="en-US" altLang="el-GR" sz="2400" smtClean="0"/>
              <a:t> (</a:t>
            </a:r>
            <a:r>
              <a:rPr lang="en-US" altLang="el-GR" sz="2400" smtClean="0">
                <a:latin typeface="Symbol" pitchFamily="18" charset="2"/>
              </a:rPr>
              <a:t>s</a:t>
            </a:r>
            <a:r>
              <a:rPr lang="en-US" altLang="el-GR" sz="2400" baseline="-25000" smtClean="0"/>
              <a:t>1</a:t>
            </a:r>
            <a:r>
              <a:rPr lang="en-US" altLang="el-GR" sz="2400" smtClean="0"/>
              <a:t>, </a:t>
            </a:r>
            <a:r>
              <a:rPr lang="en-US" altLang="el-GR" sz="2400" smtClean="0">
                <a:latin typeface="Symbol" pitchFamily="18" charset="2"/>
              </a:rPr>
              <a:t>s</a:t>
            </a:r>
            <a:r>
              <a:rPr lang="en-US" altLang="el-GR" sz="2400" baseline="-25000" smtClean="0"/>
              <a:t>2</a:t>
            </a:r>
            <a:r>
              <a:rPr lang="en-US" altLang="el-GR" sz="2400" smtClean="0"/>
              <a:t>) and </a:t>
            </a:r>
            <a:r>
              <a:rPr lang="en-US" altLang="el-GR" sz="2400" b="1" smtClean="0"/>
              <a:t>maximum shear stress</a:t>
            </a:r>
            <a:r>
              <a:rPr lang="en-US" altLang="el-GR" sz="2400" smtClean="0"/>
              <a:t> (</a:t>
            </a:r>
            <a:r>
              <a:rPr lang="en-US" altLang="el-GR" sz="2400" smtClean="0">
                <a:latin typeface="Symbol" pitchFamily="18" charset="2"/>
              </a:rPr>
              <a:t>t</a:t>
            </a:r>
            <a:r>
              <a:rPr lang="en-US" altLang="el-GR" sz="2400" baseline="-25000" smtClean="0"/>
              <a:t>xy</a:t>
            </a:r>
            <a:r>
              <a:rPr lang="en-US" altLang="el-GR" sz="2400" smtClean="0"/>
              <a:t>).</a:t>
            </a:r>
          </a:p>
          <a:p>
            <a:pPr eaLnBrk="1" hangingPunct="1">
              <a:lnSpc>
                <a:spcPct val="80000"/>
              </a:lnSpc>
            </a:pP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The equations for these can be found from the stress transformation equations by differentiation (          ) and some algebraic manipulation.</a:t>
            </a:r>
          </a:p>
          <a:p>
            <a:pPr eaLnBrk="1" hangingPunct="1">
              <a:lnSpc>
                <a:spcPct val="80000"/>
              </a:lnSpc>
            </a:pP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This is really just a more general look at the material in the previous section.</a:t>
            </a:r>
          </a:p>
          <a:p>
            <a:pPr eaLnBrk="1" hangingPunct="1">
              <a:lnSpc>
                <a:spcPct val="80000"/>
              </a:lnSpc>
            </a:pPr>
            <a:endParaRPr lang="en-US" altLang="el-GR" sz="2400" i="1" smtClean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357938" y="4360863"/>
          <a:ext cx="6762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4360863"/>
                        <a:ext cx="676275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"/>
            <a:ext cx="8229600" cy="760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3600" smtClean="0">
                <a:latin typeface="Symbol" pitchFamily="18" charset="2"/>
              </a:rPr>
              <a:t>s</a:t>
            </a:r>
            <a:r>
              <a:rPr lang="en-US" altLang="el-GR" sz="3600" baseline="-25000" smtClean="0"/>
              <a:t>1</a:t>
            </a:r>
            <a:r>
              <a:rPr lang="en-US" altLang="el-GR" sz="3600" smtClean="0"/>
              <a:t>, </a:t>
            </a:r>
            <a:r>
              <a:rPr lang="en-US" altLang="el-GR" sz="3600" smtClean="0">
                <a:latin typeface="Symbol" pitchFamily="18" charset="2"/>
              </a:rPr>
              <a:t>s</a:t>
            </a:r>
            <a:r>
              <a:rPr lang="en-US" altLang="el-GR" sz="3600" baseline="-25000" smtClean="0"/>
              <a:t>2</a:t>
            </a:r>
            <a:r>
              <a:rPr lang="en-US" altLang="el-GR" sz="3600" smtClean="0"/>
              <a:t>, </a:t>
            </a:r>
            <a:r>
              <a:rPr lang="en-US" altLang="el-GR" sz="3600" smtClean="0">
                <a:latin typeface="Symbol" pitchFamily="18" charset="2"/>
              </a:rPr>
              <a:t>t</a:t>
            </a:r>
            <a:r>
              <a:rPr lang="en-US" altLang="el-GR" sz="3600" baseline="-25000" smtClean="0"/>
              <a:t>xy</a:t>
            </a:r>
            <a:r>
              <a:rPr lang="en-US" altLang="el-GR" sz="4000" smtClean="0"/>
              <a:t>, </a:t>
            </a:r>
            <a:r>
              <a:rPr lang="en-US" altLang="el-GR" sz="2800" smtClean="0"/>
              <a:t>and </a:t>
            </a:r>
            <a:r>
              <a:rPr lang="en-US" altLang="el-GR" sz="4000" smtClean="0">
                <a:latin typeface="Symbol" pitchFamily="18" charset="2"/>
              </a:rPr>
              <a:t>q</a:t>
            </a:r>
            <a:r>
              <a:rPr lang="en-US" altLang="el-GR" sz="2800" smtClean="0"/>
              <a:t> - equations</a:t>
            </a:r>
          </a:p>
        </p:txBody>
      </p:sp>
      <p:graphicFrame>
        <p:nvGraphicFramePr>
          <p:cNvPr id="9219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008063" y="1304925"/>
          <a:ext cx="29337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955800" imgH="1320800" progId="Equation.3">
                  <p:embed/>
                </p:oleObj>
              </mc:Choice>
              <mc:Fallback>
                <p:oleObj name="Equation" r:id="rId3" imgW="1955800" imgH="1320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1304925"/>
                        <a:ext cx="29337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916738" y="27511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27511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5013325" y="1336675"/>
            <a:ext cx="39211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p</a:t>
            </a:r>
            <a:r>
              <a:rPr lang="en-US" altLang="el-GR" sz="2000"/>
              <a:t> = planes of principal stresses</a:t>
            </a:r>
          </a:p>
          <a:p>
            <a:pPr eaLnBrk="1" hangingPunct="1"/>
            <a:endParaRPr lang="en-US" altLang="el-GR" sz="2000"/>
          </a:p>
          <a:p>
            <a:pPr eaLnBrk="1" hangingPunct="1"/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p</a:t>
            </a:r>
            <a:r>
              <a:rPr lang="en-US" altLang="el-GR" sz="2000"/>
              <a:t> = </a:t>
            </a:r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p</a:t>
            </a:r>
            <a:r>
              <a:rPr lang="en-US" altLang="el-GR" sz="2000" baseline="-25000"/>
              <a:t>1</a:t>
            </a:r>
            <a:r>
              <a:rPr lang="en-US" altLang="el-GR" sz="2000"/>
              <a:t>, </a:t>
            </a:r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p</a:t>
            </a:r>
            <a:r>
              <a:rPr lang="en-US" altLang="el-GR" sz="2000" baseline="-25000"/>
              <a:t>2</a:t>
            </a:r>
            <a:r>
              <a:rPr lang="en-US" altLang="el-GR" sz="2000"/>
              <a:t>, 90º apart</a:t>
            </a:r>
          </a:p>
          <a:p>
            <a:pPr eaLnBrk="1" hangingPunct="1"/>
            <a:endParaRPr lang="en-US" altLang="el-GR" sz="2000"/>
          </a:p>
          <a:p>
            <a:pPr eaLnBrk="1" hangingPunct="1"/>
            <a:r>
              <a:rPr lang="en-US" altLang="el-GR" sz="2000"/>
              <a:t>no shear stress acts on the principal planes</a:t>
            </a:r>
          </a:p>
        </p:txBody>
      </p:sp>
      <p:graphicFrame>
        <p:nvGraphicFramePr>
          <p:cNvPr id="9222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08063" y="3906838"/>
          <a:ext cx="2395537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7" imgW="1600200" imgH="1270000" progId="Equation.3">
                  <p:embed/>
                </p:oleObj>
              </mc:Choice>
              <mc:Fallback>
                <p:oleObj name="Equation" r:id="rId7" imgW="1600200" imgH="12700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906838"/>
                        <a:ext cx="2395537" cy="190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14"/>
          <p:cNvSpPr txBox="1">
            <a:spLocks noChangeArrowheads="1"/>
          </p:cNvSpPr>
          <p:nvPr/>
        </p:nvSpPr>
        <p:spPr bwMode="auto">
          <a:xfrm>
            <a:off x="5013325" y="4017963"/>
            <a:ext cx="39211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s</a:t>
            </a:r>
            <a:r>
              <a:rPr lang="en-US" altLang="el-GR" sz="2000"/>
              <a:t> = planes of max shear stress</a:t>
            </a:r>
          </a:p>
          <a:p>
            <a:pPr eaLnBrk="1" hangingPunct="1"/>
            <a:endParaRPr lang="en-US" altLang="el-GR" sz="2000"/>
          </a:p>
          <a:p>
            <a:pPr eaLnBrk="1" hangingPunct="1"/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s</a:t>
            </a:r>
            <a:r>
              <a:rPr lang="en-US" altLang="el-GR" sz="2000"/>
              <a:t> = </a:t>
            </a:r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s</a:t>
            </a:r>
            <a:r>
              <a:rPr lang="en-US" altLang="el-GR" sz="2000" baseline="-25000"/>
              <a:t>1</a:t>
            </a:r>
            <a:r>
              <a:rPr lang="en-US" altLang="el-GR" sz="2000"/>
              <a:t>, </a:t>
            </a:r>
            <a:r>
              <a:rPr lang="en-US" altLang="el-GR" sz="2000" i="1">
                <a:latin typeface="Symbol" pitchFamily="18" charset="2"/>
              </a:rPr>
              <a:t>q</a:t>
            </a:r>
            <a:r>
              <a:rPr lang="en-US" altLang="el-GR" sz="2000" i="1" baseline="-25000"/>
              <a:t>s</a:t>
            </a:r>
            <a:r>
              <a:rPr lang="en-US" altLang="el-GR" sz="2000" baseline="-25000"/>
              <a:t>2</a:t>
            </a:r>
            <a:r>
              <a:rPr lang="en-US" altLang="el-GR" sz="2000"/>
              <a:t>, 90º apart, 45º offset </a:t>
            </a:r>
            <a:r>
              <a:rPr lang="en-US" altLang="el-GR" i="1">
                <a:latin typeface="Symbol" pitchFamily="18" charset="2"/>
              </a:rPr>
              <a:t>q</a:t>
            </a:r>
            <a:r>
              <a:rPr lang="en-US" altLang="el-GR" i="1" baseline="-25000"/>
              <a:t>p</a:t>
            </a:r>
            <a:r>
              <a:rPr lang="en-US" altLang="el-GR"/>
              <a:t> </a:t>
            </a:r>
            <a:endParaRPr lang="en-US" altLang="el-GR" sz="2000"/>
          </a:p>
          <a:p>
            <a:pPr eaLnBrk="1" hangingPunct="1"/>
            <a:endParaRPr lang="en-US" altLang="el-GR" sz="2000"/>
          </a:p>
          <a:p>
            <a:pPr eaLnBrk="1" hangingPunct="1"/>
            <a:r>
              <a:rPr lang="en-US" altLang="el-GR" sz="2000">
                <a:latin typeface="Symbol" pitchFamily="18" charset="2"/>
              </a:rPr>
              <a:t>t</a:t>
            </a:r>
            <a:r>
              <a:rPr lang="en-US" altLang="el-GR" sz="2000" baseline="-25000"/>
              <a:t>maxIP</a:t>
            </a:r>
            <a:r>
              <a:rPr lang="en-US" altLang="el-GR" sz="2000"/>
              <a:t> = max </a:t>
            </a:r>
            <a:r>
              <a:rPr lang="en-US" altLang="el-GR" sz="2000" i="1"/>
              <a:t>in-plane</a:t>
            </a:r>
            <a:r>
              <a:rPr lang="en-US" altLang="el-GR" sz="2000"/>
              <a:t> shear stress</a:t>
            </a:r>
            <a:endParaRPr lang="en-US" altLang="el-GR" sz="2000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ooks Cole Template">
  <a:themeElements>
    <a:clrScheme name="Brooks Cole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rooks Cole Template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ooks Cole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ooks Cole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ooks Cole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ooks Cole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ooks Col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ooks Col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ooks Col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Settings\Valued Sony Customer\Application Data\Microsoft\Templates\Brooks Cole Template.pot</Template>
  <TotalTime>1383</TotalTime>
  <Words>538</Words>
  <Application>Microsoft Office PowerPoint</Application>
  <PresentationFormat>Προβολή στην οθόνη (4:3)</PresentationFormat>
  <Paragraphs>73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Times New Roman</vt:lpstr>
      <vt:lpstr>Arial</vt:lpstr>
      <vt:lpstr>Verdana</vt:lpstr>
      <vt:lpstr>Calibri</vt:lpstr>
      <vt:lpstr>Symbol</vt:lpstr>
      <vt:lpstr>Brooks Cole Template</vt:lpstr>
      <vt:lpstr>Microsoft Equation 3.0</vt:lpstr>
      <vt:lpstr>Overview</vt:lpstr>
      <vt:lpstr>Introduction – stresses at a point</vt:lpstr>
      <vt:lpstr>Plane Stress – components and conventions</vt:lpstr>
      <vt:lpstr>Elements in plane stress, note sign conventions:  (a) three-dimensional view of an element oriented to the xyz axes,  (b) two-dimensional view of the same element, and  (c) two-dimensional view of an element oriented to the x1y1 axes - rotated by some angle q from original  For now we’ll deal with plane stress, the 2-D biaxial stress projection of the 3-D cube</vt:lpstr>
      <vt:lpstr>Plane Stress – How do we look at stresses in rotation?</vt:lpstr>
      <vt:lpstr>Stress Transformation - equations</vt:lpstr>
      <vt:lpstr>Stress Transformation - Ramifications</vt:lpstr>
      <vt:lpstr>Principal Stresses and Maximum Shear Stress</vt:lpstr>
      <vt:lpstr>s1, s2, txy, and q - equations</vt:lpstr>
      <vt:lpstr>Summary</vt:lpstr>
    </vt:vector>
  </TitlesOfParts>
  <Company>RMDP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Perdue</dc:creator>
  <cp:lastModifiedBy>ΣΤΕΦΑΝΟΣ</cp:lastModifiedBy>
  <cp:revision>241</cp:revision>
  <dcterms:created xsi:type="dcterms:W3CDTF">2004-08-03T20:49:28Z</dcterms:created>
  <dcterms:modified xsi:type="dcterms:W3CDTF">2017-05-15T16:49:29Z</dcterms:modified>
</cp:coreProperties>
</file>