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31"/>
  </p:notesMasterIdLst>
  <p:handoutMasterIdLst>
    <p:handoutMasterId r:id="rId32"/>
  </p:handoutMasterIdLst>
  <p:sldIdLst>
    <p:sldId id="267" r:id="rId5"/>
    <p:sldId id="278" r:id="rId6"/>
    <p:sldId id="410" r:id="rId7"/>
    <p:sldId id="422" r:id="rId8"/>
    <p:sldId id="411" r:id="rId9"/>
    <p:sldId id="412" r:id="rId10"/>
    <p:sldId id="413" r:id="rId11"/>
    <p:sldId id="414" r:id="rId12"/>
    <p:sldId id="420" r:id="rId13"/>
    <p:sldId id="421" r:id="rId14"/>
    <p:sldId id="423" r:id="rId15"/>
    <p:sldId id="424" r:id="rId16"/>
    <p:sldId id="425" r:id="rId17"/>
    <p:sldId id="415" r:id="rId18"/>
    <p:sldId id="430" r:id="rId19"/>
    <p:sldId id="416" r:id="rId20"/>
    <p:sldId id="417" r:id="rId21"/>
    <p:sldId id="418" r:id="rId22"/>
    <p:sldId id="419" r:id="rId23"/>
    <p:sldId id="426" r:id="rId24"/>
    <p:sldId id="427" r:id="rId25"/>
    <p:sldId id="428" r:id="rId26"/>
    <p:sldId id="429" r:id="rId27"/>
    <p:sldId id="431" r:id="rId28"/>
    <p:sldId id="432" r:id="rId29"/>
    <p:sldId id="319" r:id="rId30"/>
  </p:sldIdLst>
  <p:sldSz cx="12188825"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99" autoAdjust="0"/>
  </p:normalViewPr>
  <p:slideViewPr>
    <p:cSldViewPr>
      <p:cViewPr varScale="1">
        <p:scale>
          <a:sx n="81" d="100"/>
          <a:sy n="81" d="100"/>
        </p:scale>
        <p:origin x="84" y="52"/>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97" d="100"/>
          <a:sy n="97" d="100"/>
        </p:scale>
        <p:origin x="353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l-GR" dirty="0"/>
          </a:p>
        </p:txBody>
      </p:sp>
      <p:sp>
        <p:nvSpPr>
          <p:cNvPr id="3" name="Σύμβολο κράτησης θέσης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8A8682DD-3859-46BF-9BBB-49548B3C2FF1}" type="datetime1">
              <a:rPr lang="el-GR" smtClean="0"/>
              <a:t>21/4/2024</a:t>
            </a:fld>
            <a:endParaRPr lang="el-GR" dirty="0"/>
          </a:p>
        </p:txBody>
      </p:sp>
      <p:sp>
        <p:nvSpPr>
          <p:cNvPr id="4" name="Σύμβολο κράτησης θέσης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l-GR" dirty="0"/>
          </a:p>
        </p:txBody>
      </p:sp>
      <p:sp>
        <p:nvSpPr>
          <p:cNvPr id="5" name="Σύμβολο κράτησης θέσης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01114579-D02A-4B51-B5DF-8EC449F77AC7}" type="slidenum">
              <a:rPr lang="el-GR"/>
              <a:pPr algn="r" rtl="0"/>
              <a:t>‹#›</a:t>
            </a:fld>
            <a:endParaRPr lang="el-G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l-GR" dirty="0"/>
          </a:p>
        </p:txBody>
      </p:sp>
      <p:sp>
        <p:nvSpPr>
          <p:cNvPr id="3" name="Σύμβολο κράτησης θέσης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589A8E19-AA08-40E2-BAE9-96891777FA70}" type="datetime1">
              <a:rPr lang="el-GR" smtClean="0"/>
              <a:pPr/>
              <a:t>21/4/2024</a:t>
            </a:fld>
            <a:endParaRPr lang="el-GR" dirty="0"/>
          </a:p>
        </p:txBody>
      </p:sp>
      <p:sp>
        <p:nvSpPr>
          <p:cNvPr id="4" name="Σύμβολο κράτησης θέσης εικόνας διαφάνειας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l-GR" dirty="0"/>
          </a:p>
        </p:txBody>
      </p:sp>
      <p:sp>
        <p:nvSpPr>
          <p:cNvPr id="5" name="Σύμβολο κράτησης θέσης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l-GR" dirty="0"/>
              <a:t>Στυλ υποδείγματος κειμένου</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6" name="Σύμβολο κράτησης θέσης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l-GR" dirty="0"/>
          </a:p>
        </p:txBody>
      </p:sp>
      <p:sp>
        <p:nvSpPr>
          <p:cNvPr id="7" name="Σύμβολο κράτησης θέσης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C6074690-7256-4BB9-AC0F-97AEAE8CDEC2}" type="slidenum">
              <a:rPr lang="el-GR" smtClean="0"/>
              <a:pPr/>
              <a:t>‹#›</a:t>
            </a:fld>
            <a:endParaRPr lang="el-G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a:t>
            </a:fld>
            <a:endParaRPr lang="el-GR" dirty="0"/>
          </a:p>
        </p:txBody>
      </p:sp>
    </p:spTree>
    <p:extLst>
      <p:ext uri="{BB962C8B-B14F-4D97-AF65-F5344CB8AC3E}">
        <p14:creationId xmlns:p14="http://schemas.microsoft.com/office/powerpoint/2010/main" val="1531687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11</a:t>
            </a:fld>
            <a:endParaRPr lang="el-GR" dirty="0"/>
          </a:p>
        </p:txBody>
      </p:sp>
    </p:spTree>
    <p:extLst>
      <p:ext uri="{BB962C8B-B14F-4D97-AF65-F5344CB8AC3E}">
        <p14:creationId xmlns:p14="http://schemas.microsoft.com/office/powerpoint/2010/main" val="2814572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12</a:t>
            </a:fld>
            <a:endParaRPr lang="el-GR" dirty="0"/>
          </a:p>
        </p:txBody>
      </p:sp>
    </p:spTree>
    <p:extLst>
      <p:ext uri="{BB962C8B-B14F-4D97-AF65-F5344CB8AC3E}">
        <p14:creationId xmlns:p14="http://schemas.microsoft.com/office/powerpoint/2010/main" val="3404348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13</a:t>
            </a:fld>
            <a:endParaRPr lang="el-GR" dirty="0"/>
          </a:p>
        </p:txBody>
      </p:sp>
    </p:spTree>
    <p:extLst>
      <p:ext uri="{BB962C8B-B14F-4D97-AF65-F5344CB8AC3E}">
        <p14:creationId xmlns:p14="http://schemas.microsoft.com/office/powerpoint/2010/main" val="2994851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14</a:t>
            </a:fld>
            <a:endParaRPr lang="el-GR" dirty="0"/>
          </a:p>
        </p:txBody>
      </p:sp>
    </p:spTree>
    <p:extLst>
      <p:ext uri="{BB962C8B-B14F-4D97-AF65-F5344CB8AC3E}">
        <p14:creationId xmlns:p14="http://schemas.microsoft.com/office/powerpoint/2010/main" val="3222892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15</a:t>
            </a:fld>
            <a:endParaRPr lang="el-GR" dirty="0"/>
          </a:p>
        </p:txBody>
      </p:sp>
    </p:spTree>
    <p:extLst>
      <p:ext uri="{BB962C8B-B14F-4D97-AF65-F5344CB8AC3E}">
        <p14:creationId xmlns:p14="http://schemas.microsoft.com/office/powerpoint/2010/main" val="2158531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16</a:t>
            </a:fld>
            <a:endParaRPr lang="el-GR" dirty="0"/>
          </a:p>
        </p:txBody>
      </p:sp>
    </p:spTree>
    <p:extLst>
      <p:ext uri="{BB962C8B-B14F-4D97-AF65-F5344CB8AC3E}">
        <p14:creationId xmlns:p14="http://schemas.microsoft.com/office/powerpoint/2010/main" val="329185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17</a:t>
            </a:fld>
            <a:endParaRPr lang="el-GR" dirty="0"/>
          </a:p>
        </p:txBody>
      </p:sp>
    </p:spTree>
    <p:extLst>
      <p:ext uri="{BB962C8B-B14F-4D97-AF65-F5344CB8AC3E}">
        <p14:creationId xmlns:p14="http://schemas.microsoft.com/office/powerpoint/2010/main" val="775863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18</a:t>
            </a:fld>
            <a:endParaRPr lang="el-GR" dirty="0"/>
          </a:p>
        </p:txBody>
      </p:sp>
    </p:spTree>
    <p:extLst>
      <p:ext uri="{BB962C8B-B14F-4D97-AF65-F5344CB8AC3E}">
        <p14:creationId xmlns:p14="http://schemas.microsoft.com/office/powerpoint/2010/main" val="296734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19</a:t>
            </a:fld>
            <a:endParaRPr lang="el-GR" dirty="0"/>
          </a:p>
        </p:txBody>
      </p:sp>
    </p:spTree>
    <p:extLst>
      <p:ext uri="{BB962C8B-B14F-4D97-AF65-F5344CB8AC3E}">
        <p14:creationId xmlns:p14="http://schemas.microsoft.com/office/powerpoint/2010/main" val="480323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20</a:t>
            </a:fld>
            <a:endParaRPr lang="el-GR" dirty="0"/>
          </a:p>
        </p:txBody>
      </p:sp>
    </p:spTree>
    <p:extLst>
      <p:ext uri="{BB962C8B-B14F-4D97-AF65-F5344CB8AC3E}">
        <p14:creationId xmlns:p14="http://schemas.microsoft.com/office/powerpoint/2010/main" val="3309523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2</a:t>
            </a:fld>
            <a:endParaRPr lang="el-GR" dirty="0"/>
          </a:p>
        </p:txBody>
      </p:sp>
    </p:spTree>
    <p:extLst>
      <p:ext uri="{BB962C8B-B14F-4D97-AF65-F5344CB8AC3E}">
        <p14:creationId xmlns:p14="http://schemas.microsoft.com/office/powerpoint/2010/main" val="3197030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21</a:t>
            </a:fld>
            <a:endParaRPr lang="el-GR" dirty="0"/>
          </a:p>
        </p:txBody>
      </p:sp>
    </p:spTree>
    <p:extLst>
      <p:ext uri="{BB962C8B-B14F-4D97-AF65-F5344CB8AC3E}">
        <p14:creationId xmlns:p14="http://schemas.microsoft.com/office/powerpoint/2010/main" val="2942827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22</a:t>
            </a:fld>
            <a:endParaRPr lang="el-GR" dirty="0"/>
          </a:p>
        </p:txBody>
      </p:sp>
    </p:spTree>
    <p:extLst>
      <p:ext uri="{BB962C8B-B14F-4D97-AF65-F5344CB8AC3E}">
        <p14:creationId xmlns:p14="http://schemas.microsoft.com/office/powerpoint/2010/main" val="3048894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23</a:t>
            </a:fld>
            <a:endParaRPr lang="el-GR" dirty="0"/>
          </a:p>
        </p:txBody>
      </p:sp>
    </p:spTree>
    <p:extLst>
      <p:ext uri="{BB962C8B-B14F-4D97-AF65-F5344CB8AC3E}">
        <p14:creationId xmlns:p14="http://schemas.microsoft.com/office/powerpoint/2010/main" val="116059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24</a:t>
            </a:fld>
            <a:endParaRPr lang="el-GR" dirty="0"/>
          </a:p>
        </p:txBody>
      </p:sp>
    </p:spTree>
    <p:extLst>
      <p:ext uri="{BB962C8B-B14F-4D97-AF65-F5344CB8AC3E}">
        <p14:creationId xmlns:p14="http://schemas.microsoft.com/office/powerpoint/2010/main" val="4002304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25</a:t>
            </a:fld>
            <a:endParaRPr lang="el-GR" dirty="0"/>
          </a:p>
        </p:txBody>
      </p:sp>
    </p:spTree>
    <p:extLst>
      <p:ext uri="{BB962C8B-B14F-4D97-AF65-F5344CB8AC3E}">
        <p14:creationId xmlns:p14="http://schemas.microsoft.com/office/powerpoint/2010/main" val="321019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3</a:t>
            </a:fld>
            <a:endParaRPr lang="el-GR" dirty="0"/>
          </a:p>
        </p:txBody>
      </p:sp>
    </p:spTree>
    <p:extLst>
      <p:ext uri="{BB962C8B-B14F-4D97-AF65-F5344CB8AC3E}">
        <p14:creationId xmlns:p14="http://schemas.microsoft.com/office/powerpoint/2010/main" val="164104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5</a:t>
            </a:fld>
            <a:endParaRPr lang="el-GR" dirty="0"/>
          </a:p>
        </p:txBody>
      </p:sp>
    </p:spTree>
    <p:extLst>
      <p:ext uri="{BB962C8B-B14F-4D97-AF65-F5344CB8AC3E}">
        <p14:creationId xmlns:p14="http://schemas.microsoft.com/office/powerpoint/2010/main" val="3023714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6</a:t>
            </a:fld>
            <a:endParaRPr lang="el-GR" dirty="0"/>
          </a:p>
        </p:txBody>
      </p:sp>
    </p:spTree>
    <p:extLst>
      <p:ext uri="{BB962C8B-B14F-4D97-AF65-F5344CB8AC3E}">
        <p14:creationId xmlns:p14="http://schemas.microsoft.com/office/powerpoint/2010/main" val="2095930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7</a:t>
            </a:fld>
            <a:endParaRPr lang="el-GR" dirty="0"/>
          </a:p>
        </p:txBody>
      </p:sp>
    </p:spTree>
    <p:extLst>
      <p:ext uri="{BB962C8B-B14F-4D97-AF65-F5344CB8AC3E}">
        <p14:creationId xmlns:p14="http://schemas.microsoft.com/office/powerpoint/2010/main" val="2112655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8</a:t>
            </a:fld>
            <a:endParaRPr lang="el-GR" dirty="0"/>
          </a:p>
        </p:txBody>
      </p:sp>
    </p:spTree>
    <p:extLst>
      <p:ext uri="{BB962C8B-B14F-4D97-AF65-F5344CB8AC3E}">
        <p14:creationId xmlns:p14="http://schemas.microsoft.com/office/powerpoint/2010/main" val="928811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9</a:t>
            </a:fld>
            <a:endParaRPr lang="el-GR" dirty="0"/>
          </a:p>
        </p:txBody>
      </p:sp>
    </p:spTree>
    <p:extLst>
      <p:ext uri="{BB962C8B-B14F-4D97-AF65-F5344CB8AC3E}">
        <p14:creationId xmlns:p14="http://schemas.microsoft.com/office/powerpoint/2010/main" val="69292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10</a:t>
            </a:fld>
            <a:endParaRPr lang="el-GR" dirty="0"/>
          </a:p>
        </p:txBody>
      </p:sp>
    </p:spTree>
    <p:extLst>
      <p:ext uri="{BB962C8B-B14F-4D97-AF65-F5344CB8AC3E}">
        <p14:creationId xmlns:p14="http://schemas.microsoft.com/office/powerpoint/2010/main" val="445634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3">
        <a:schemeClr val="bg1"/>
      </p:bgRef>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376792" y="1905003"/>
            <a:ext cx="9435241" cy="1625599"/>
          </a:xfrm>
        </p:spPr>
        <p:txBody>
          <a:bodyPr rtlCol="0">
            <a:normAutofit/>
          </a:bodyPr>
          <a:lstStyle>
            <a:lvl1pPr algn="ctr" rtl="0">
              <a:lnSpc>
                <a:spcPct val="90000"/>
              </a:lnSpc>
              <a:defRPr sz="4800">
                <a:solidFill>
                  <a:schemeClr val="tx2"/>
                </a:solidFill>
              </a:defRPr>
            </a:lvl1pPr>
          </a:lstStyle>
          <a:p>
            <a:pPr rtl="0"/>
            <a:r>
              <a:rPr lang="el-GR" smtClean="0"/>
              <a:t>Στυλ κύριου τίτλου</a:t>
            </a:r>
            <a:endParaRPr lang="el-GR" dirty="0"/>
          </a:p>
        </p:txBody>
      </p:sp>
      <p:sp>
        <p:nvSpPr>
          <p:cNvPr id="3" name="Υπότιτλος 2"/>
          <p:cNvSpPr>
            <a:spLocks noGrp="1"/>
          </p:cNvSpPr>
          <p:nvPr>
            <p:ph type="subTitle" idx="1" hasCustomPrompt="1"/>
          </p:nvPr>
        </p:nvSpPr>
        <p:spPr>
          <a:xfrm>
            <a:off x="1382103" y="3657123"/>
            <a:ext cx="9429931" cy="991077"/>
          </a:xfrm>
        </p:spPr>
        <p:txBody>
          <a:bodyPr rtlCol="0">
            <a:normAutofit/>
          </a:bodyPr>
          <a:lstStyle>
            <a:lvl1pPr marL="0" indent="0" algn="ctr" rtl="0">
              <a:spcBef>
                <a:spcPts val="0"/>
              </a:spcBef>
              <a:buNone/>
              <a:defRPr sz="2000" cap="all" baseline="0">
                <a:solidFill>
                  <a:schemeClr val="tx2"/>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r>
              <a:rPr lang="el-GR" dirty="0" smtClean="0"/>
              <a:t>Στυλ κύριου υπότιτλου</a:t>
            </a:r>
            <a:endParaRPr lang="el-GR" dirty="0"/>
          </a:p>
        </p:txBody>
      </p:sp>
      <p:sp>
        <p:nvSpPr>
          <p:cNvPr id="5" name="Σύμβολο κράτησης θέσης υποσέλιδου 4"/>
          <p:cNvSpPr>
            <a:spLocks noGrp="1"/>
          </p:cNvSpPr>
          <p:nvPr>
            <p:ph type="ftr" sz="quarter" idx="11"/>
          </p:nvPr>
        </p:nvSpPr>
        <p:spPr/>
        <p:txBody>
          <a:bodyPr rtlCol="0"/>
          <a:lstStyle>
            <a:lvl1pPr algn="l" rtl="0">
              <a:defRPr>
                <a:solidFill>
                  <a:schemeClr val="tx2"/>
                </a:solidFill>
              </a:defRPr>
            </a:lvl1pPr>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lgn="r" rtl="0">
              <a:defRPr>
                <a:solidFill>
                  <a:schemeClr val="tx2"/>
                </a:solidFill>
              </a:defRPr>
            </a:lvl1pPr>
          </a:lstStyle>
          <a:p>
            <a:fld id="{80CB15B7-FD96-4FFE-A12B-6DAEC465A748}" type="datetime1">
              <a:rPr lang="el-GR" smtClean="0"/>
              <a:pPr/>
              <a:t>21/4/2024</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lvl1pPr algn="r" rtl="0">
              <a:defRPr>
                <a:solidFill>
                  <a:schemeClr val="tx2"/>
                </a:solidFill>
              </a:defRPr>
            </a:lvl1pPr>
          </a:lstStyle>
          <a:p>
            <a:fld id="{DF28FB93-0A08-4E7D-8E63-9EFA29F1E093}" type="slidenum">
              <a:rPr lang="el-GR" smtClean="0"/>
              <a:pPr/>
              <a:t>‹#›</a:t>
            </a:fld>
            <a:endParaRPr lang="el-GR" dirty="0"/>
          </a:p>
        </p:txBody>
      </p:sp>
      <p:grpSp>
        <p:nvGrpSpPr>
          <p:cNvPr id="7" name="Ομάδα 6"/>
          <p:cNvGrpSpPr/>
          <p:nvPr/>
        </p:nvGrpSpPr>
        <p:grpSpPr>
          <a:xfrm>
            <a:off x="1218882" y="1600200"/>
            <a:ext cx="9739746" cy="73152"/>
            <a:chOff x="914400" y="1200150"/>
            <a:chExt cx="7306712" cy="54864"/>
          </a:xfrm>
        </p:grpSpPr>
        <p:sp>
          <p:nvSpPr>
            <p:cNvPr id="8" name="Έλλειψη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9" name="Έλλειψη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grpSp>
          <p:nvGrpSpPr>
            <p:cNvPr id="10" name="Ομάδα 9"/>
            <p:cNvGrpSpPr/>
            <p:nvPr/>
          </p:nvGrpSpPr>
          <p:grpSpPr>
            <a:xfrm>
              <a:off x="1036847" y="1207626"/>
              <a:ext cx="7074290" cy="38998"/>
              <a:chOff x="2141408" y="1752956"/>
              <a:chExt cx="7315200" cy="38998"/>
            </a:xfrm>
            <a:solidFill>
              <a:schemeClr val="tx2"/>
            </a:solidFill>
          </p:grpSpPr>
          <p:cxnSp>
            <p:nvCxnSpPr>
              <p:cNvPr id="11" name="Ευθεία γραμμή σύνδεσης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Ομάδα 12"/>
          <p:cNvGrpSpPr/>
          <p:nvPr/>
        </p:nvGrpSpPr>
        <p:grpSpPr>
          <a:xfrm>
            <a:off x="1218882" y="4851400"/>
            <a:ext cx="9739746" cy="73152"/>
            <a:chOff x="914400" y="3638550"/>
            <a:chExt cx="7306712" cy="54864"/>
          </a:xfrm>
        </p:grpSpPr>
        <p:sp>
          <p:nvSpPr>
            <p:cNvPr id="14" name="Έλλειψη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Έλλειψη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grpSp>
          <p:nvGrpSpPr>
            <p:cNvPr id="16" name="Ομάδα 15"/>
            <p:cNvGrpSpPr/>
            <p:nvPr/>
          </p:nvGrpSpPr>
          <p:grpSpPr>
            <a:xfrm>
              <a:off x="1036847" y="3646026"/>
              <a:ext cx="7074290" cy="38998"/>
              <a:chOff x="2141408" y="1752956"/>
              <a:chExt cx="7315200" cy="38998"/>
            </a:xfrm>
            <a:solidFill>
              <a:schemeClr val="tx2"/>
            </a:solidFill>
          </p:grpSpPr>
          <p:cxnSp>
            <p:nvCxnSpPr>
              <p:cNvPr id="17" name="Ευθεία γραμμή σύνδεσης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smtClean="0"/>
              <a:t>Στυλ κύριου τίτλου</a:t>
            </a:r>
            <a:endParaRPr lang="el-GR" dirty="0"/>
          </a:p>
        </p:txBody>
      </p:sp>
      <p:sp>
        <p:nvSpPr>
          <p:cNvPr id="3" name="Σύμβολο κράτησης θέσης κατακόρυφου κειμένου 2"/>
          <p:cNvSpPr>
            <a:spLocks noGrp="1"/>
          </p:cNvSpPr>
          <p:nvPr>
            <p:ph type="body" orient="vert" idx="1"/>
          </p:nvPr>
        </p:nvSpPr>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el-GR" smtClean="0"/>
              <a:t>Στυλ υποδείγματος κειμένου</a:t>
            </a:r>
          </a:p>
          <a:p>
            <a:pPr lvl="1" rtl="0"/>
            <a:r>
              <a:rPr lang="el-GR" smtClean="0"/>
              <a:t>Δεύτερου επιπέδου</a:t>
            </a:r>
          </a:p>
          <a:p>
            <a:pPr lvl="2" rtl="0"/>
            <a:r>
              <a:rPr lang="el-GR" smtClean="0"/>
              <a:t>Τρίτου επιπέδου</a:t>
            </a:r>
          </a:p>
          <a:p>
            <a:pPr lvl="3" rtl="0"/>
            <a:r>
              <a:rPr lang="el-GR" smtClean="0"/>
              <a:t>Τέταρτου επιπέδου</a:t>
            </a:r>
          </a:p>
          <a:p>
            <a:pPr lvl="4" rtl="0"/>
            <a:r>
              <a:rPr lang="el-GR" smtClean="0"/>
              <a:t>Πέμπτου επιπέδου</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867BB203-B372-478C-861B-B15BFC02ECD1}" type="datetime1">
              <a:rPr lang="el-GR" smtClean="0"/>
              <a:pPr/>
              <a:t>21/4/2024</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834563" y="434975"/>
            <a:ext cx="1168400" cy="5661025"/>
          </a:xfrm>
        </p:spPr>
        <p:txBody>
          <a:bodyPr vert="eaVert" rtlCol="0"/>
          <a:lstStyle>
            <a:lvl1pPr rtl="0">
              <a:defRPr/>
            </a:lvl1pPr>
          </a:lstStyle>
          <a:p>
            <a:pPr rtl="0"/>
            <a:r>
              <a:rPr lang="el-GR" smtClean="0"/>
              <a:t>Στυλ κύριου τίτλου</a:t>
            </a:r>
            <a:endParaRPr lang="el-GR" dirty="0"/>
          </a:p>
        </p:txBody>
      </p:sp>
      <p:sp>
        <p:nvSpPr>
          <p:cNvPr id="3" name="Σύμβολο κράτησης θέσης κατακόρυφου κειμένου 2"/>
          <p:cNvSpPr>
            <a:spLocks noGrp="1"/>
          </p:cNvSpPr>
          <p:nvPr>
            <p:ph type="body" orient="vert" idx="1"/>
          </p:nvPr>
        </p:nvSpPr>
        <p:spPr>
          <a:xfrm>
            <a:off x="1217613" y="434975"/>
            <a:ext cx="8413750" cy="5661025"/>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el-GR" smtClean="0"/>
              <a:t>Στυλ υποδείγματος κειμένου</a:t>
            </a:r>
          </a:p>
          <a:p>
            <a:pPr lvl="1" rtl="0"/>
            <a:r>
              <a:rPr lang="el-GR" smtClean="0"/>
              <a:t>Δεύτερου επιπέδου</a:t>
            </a:r>
          </a:p>
          <a:p>
            <a:pPr lvl="2" rtl="0"/>
            <a:r>
              <a:rPr lang="el-GR" smtClean="0"/>
              <a:t>Τρίτου επιπέδου</a:t>
            </a:r>
          </a:p>
          <a:p>
            <a:pPr lvl="3" rtl="0"/>
            <a:r>
              <a:rPr lang="el-GR" smtClean="0"/>
              <a:t>Τέταρτου επιπέδου</a:t>
            </a:r>
          </a:p>
          <a:p>
            <a:pPr lvl="4" rtl="0"/>
            <a:r>
              <a:rPr lang="el-GR" smtClean="0"/>
              <a:t>Πέμπτου επιπέδου</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D103C3F5-8526-4535-9CCD-15CCA70F0818}" type="datetime1">
              <a:rPr lang="el-GR" smtClean="0"/>
              <a:pPr/>
              <a:t>21/4/2024</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smtClean="0"/>
              <a:t>Στυλ κύριου τίτλου</a:t>
            </a:r>
            <a:endParaRPr lang="el-GR" dirty="0"/>
          </a:p>
        </p:txBody>
      </p:sp>
      <p:sp>
        <p:nvSpPr>
          <p:cNvPr id="3" name="Σύμβολο κράτησης θέσης περιεχομένου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el-GR" smtClean="0"/>
              <a:t>Στυλ υποδείγματος κειμένου</a:t>
            </a:r>
          </a:p>
          <a:p>
            <a:pPr lvl="1" rtl="0"/>
            <a:r>
              <a:rPr lang="el-GR" smtClean="0"/>
              <a:t>Δεύτερου επιπέδου</a:t>
            </a:r>
          </a:p>
          <a:p>
            <a:pPr lvl="2" rtl="0"/>
            <a:r>
              <a:rPr lang="el-GR" smtClean="0"/>
              <a:t>Τρίτου επιπέδου</a:t>
            </a:r>
          </a:p>
          <a:p>
            <a:pPr lvl="3" rtl="0"/>
            <a:r>
              <a:rPr lang="el-GR" smtClean="0"/>
              <a:t>Τέταρτου επιπέδου</a:t>
            </a:r>
          </a:p>
          <a:p>
            <a:pPr lvl="4" rtl="0"/>
            <a:r>
              <a:rPr lang="el-GR" smtClean="0"/>
              <a:t>Πέμπτου επιπέδου</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5A062B79-5FF4-44B5-8B94-724CBFFD11B0}" type="datetime1">
              <a:rPr lang="el-GR" smtClean="0"/>
              <a:pPr/>
              <a:t>21/4/2024</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1422030" y="990599"/>
            <a:ext cx="9344765" cy="2235203"/>
          </a:xfrm>
        </p:spPr>
        <p:txBody>
          <a:bodyPr rtlCol="0" anchor="b">
            <a:normAutofit/>
          </a:bodyPr>
          <a:lstStyle>
            <a:lvl1pPr algn="ctr" rtl="0">
              <a:lnSpc>
                <a:spcPct val="90000"/>
              </a:lnSpc>
              <a:defRPr sz="4800" b="0" cap="none" baseline="0"/>
            </a:lvl1pPr>
          </a:lstStyle>
          <a:p>
            <a:pPr rtl="0"/>
            <a:r>
              <a:rPr lang="el-GR" smtClean="0"/>
              <a:t>Στυλ κύριου τίτλου</a:t>
            </a:r>
            <a:endParaRPr lang="el-GR" dirty="0"/>
          </a:p>
        </p:txBody>
      </p:sp>
      <p:sp>
        <p:nvSpPr>
          <p:cNvPr id="3" name="Σύμβολο κράτησης θέσης κειμένου 2"/>
          <p:cNvSpPr>
            <a:spLocks noGrp="1"/>
          </p:cNvSpPr>
          <p:nvPr>
            <p:ph type="body" idx="1"/>
          </p:nvPr>
        </p:nvSpPr>
        <p:spPr>
          <a:xfrm>
            <a:off x="1422030" y="3733800"/>
            <a:ext cx="9344765" cy="1219200"/>
          </a:xfrm>
        </p:spPr>
        <p:txBody>
          <a:bodyPr rtlCol="0" anchor="t"/>
          <a:lstStyle>
            <a:lvl1pPr marL="0" indent="0" algn="ctr" rtl="0">
              <a:spcBef>
                <a:spcPts val="0"/>
              </a:spcBef>
              <a:buNone/>
              <a:defRPr sz="2000" cap="all" baseline="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el-GR" smtClean="0"/>
              <a:t>Στυλ υποδείγματος κειμένου</a:t>
            </a:r>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F12F4732-C463-4953-BB68-7C595745D5E5}" type="datetime1">
              <a:rPr lang="el-GR" smtClean="0"/>
              <a:pPr/>
              <a:t>21/4/2024</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a:t>‹#›</a:t>
            </a:fld>
            <a:endParaRPr lang="el-GR" dirty="0"/>
          </a:p>
        </p:txBody>
      </p:sp>
      <p:grpSp>
        <p:nvGrpSpPr>
          <p:cNvPr id="13" name="Ομάδα 12"/>
          <p:cNvGrpSpPr/>
          <p:nvPr/>
        </p:nvGrpSpPr>
        <p:grpSpPr>
          <a:xfrm>
            <a:off x="3273781" y="3475736"/>
            <a:ext cx="5641265" cy="54864"/>
            <a:chOff x="2455975" y="2588441"/>
            <a:chExt cx="4232051" cy="41148"/>
          </a:xfrm>
        </p:grpSpPr>
        <p:sp>
          <p:nvSpPr>
            <p:cNvPr id="14" name="Έλλειψη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dirty="0">
                <a:ln>
                  <a:noFill/>
                </a:ln>
                <a:solidFill>
                  <a:sysClr val="window" lastClr="FFFFFF"/>
                </a:solidFill>
                <a:effectLst/>
                <a:uLnTx/>
                <a:uFillTx/>
                <a:latin typeface="Constantia"/>
                <a:ea typeface="+mn-ea"/>
                <a:cs typeface="+mn-cs"/>
              </a:endParaRPr>
            </a:p>
          </p:txBody>
        </p:sp>
        <p:sp>
          <p:nvSpPr>
            <p:cNvPr id="15" name="Έλλειψη 14"/>
            <p:cNvSpPr/>
            <p:nvPr/>
          </p:nvSpPr>
          <p:spPr>
            <a:xfrm>
              <a:off x="245597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dirty="0">
                <a:ln>
                  <a:noFill/>
                </a:ln>
                <a:solidFill>
                  <a:sysClr val="window" lastClr="FFFFFF"/>
                </a:solidFill>
                <a:effectLst/>
                <a:uLnTx/>
                <a:uFillTx/>
                <a:latin typeface="Constantia"/>
                <a:ea typeface="+mn-ea"/>
                <a:cs typeface="+mn-cs"/>
              </a:endParaRPr>
            </a:p>
          </p:txBody>
        </p:sp>
        <p:grpSp>
          <p:nvGrpSpPr>
            <p:cNvPr id="16" name="Ομάδα 15"/>
            <p:cNvGrpSpPr/>
            <p:nvPr/>
          </p:nvGrpSpPr>
          <p:grpSpPr>
            <a:xfrm>
              <a:off x="2563229" y="2594391"/>
              <a:ext cx="4023360" cy="29249"/>
              <a:chOff x="2550323" y="3458731"/>
              <a:chExt cx="4023360" cy="38998"/>
            </a:xfrm>
          </p:grpSpPr>
          <p:cxnSp>
            <p:nvCxnSpPr>
              <p:cNvPr id="17" name="Ευθεία γραμμή σύνδεσης 16"/>
              <p:cNvCxnSpPr/>
              <p:nvPr/>
            </p:nvCxnSpPr>
            <p:spPr>
              <a:xfrm>
                <a:off x="2550323" y="3458731"/>
                <a:ext cx="4023360" cy="0"/>
              </a:xfrm>
              <a:prstGeom prst="line">
                <a:avLst/>
              </a:prstGeom>
              <a:noFill/>
              <a:ln w="12700" cap="flat" cmpd="sng" algn="ctr">
                <a:solidFill>
                  <a:schemeClr val="tx1"/>
                </a:solidFill>
                <a:prstDash val="solid"/>
              </a:ln>
              <a:effectLst/>
            </p:spPr>
          </p:cxnSp>
          <p:cxnSp>
            <p:nvCxnSpPr>
              <p:cNvPr id="18" name="Ευθεία γραμμή σύνδεσης 17"/>
              <p:cNvCxnSpPr/>
              <p:nvPr/>
            </p:nvCxnSpPr>
            <p:spPr>
              <a:xfrm>
                <a:off x="2550323" y="3497729"/>
                <a:ext cx="4023360"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smtClean="0"/>
              <a:t>Στυλ κύριου τίτλου</a:t>
            </a:r>
            <a:endParaRPr lang="el-GR" dirty="0"/>
          </a:p>
        </p:txBody>
      </p:sp>
      <p:sp>
        <p:nvSpPr>
          <p:cNvPr id="3" name="Σύμβολο κράτησης θέσης περιεχομένου 2"/>
          <p:cNvSpPr>
            <a:spLocks noGrp="1"/>
          </p:cNvSpPr>
          <p:nvPr>
            <p:ph sz="half" idx="1"/>
          </p:nvPr>
        </p:nvSpPr>
        <p:spPr>
          <a:xfrm>
            <a:off x="1218883"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a:lvl8pPr>
            <a:lvl9pPr algn="l" rtl="0">
              <a:defRPr sz="1800"/>
            </a:lvl9pPr>
          </a:lstStyle>
          <a:p>
            <a:pPr lvl="0" rtl="0"/>
            <a:r>
              <a:rPr lang="el-GR" smtClean="0"/>
              <a:t>Στυλ υποδείγματος κειμένου</a:t>
            </a:r>
          </a:p>
          <a:p>
            <a:pPr lvl="1" rtl="0"/>
            <a:r>
              <a:rPr lang="el-GR" smtClean="0"/>
              <a:t>Δεύτερου επιπέδου</a:t>
            </a:r>
          </a:p>
          <a:p>
            <a:pPr lvl="2" rtl="0"/>
            <a:r>
              <a:rPr lang="el-GR" smtClean="0"/>
              <a:t>Τρίτου επιπέδου</a:t>
            </a:r>
          </a:p>
          <a:p>
            <a:pPr lvl="3" rtl="0"/>
            <a:r>
              <a:rPr lang="el-GR" smtClean="0"/>
              <a:t>Τέταρτου επιπέδου</a:t>
            </a:r>
          </a:p>
          <a:p>
            <a:pPr lvl="4" rtl="0"/>
            <a:r>
              <a:rPr lang="el-GR" smtClean="0"/>
              <a:t>Πέμπτου επιπέδου</a:t>
            </a:r>
            <a:endParaRPr lang="el-GR" dirty="0"/>
          </a:p>
        </p:txBody>
      </p:sp>
      <p:sp>
        <p:nvSpPr>
          <p:cNvPr id="4" name="Σύμβολο κράτησης θέσης περιεχομένου 3"/>
          <p:cNvSpPr>
            <a:spLocks noGrp="1"/>
          </p:cNvSpPr>
          <p:nvPr>
            <p:ph sz="half" idx="2"/>
          </p:nvPr>
        </p:nvSpPr>
        <p:spPr>
          <a:xfrm>
            <a:off x="6195986"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baseline="0"/>
            </a:lvl8pPr>
            <a:lvl9pPr algn="l" rtl="0">
              <a:defRPr sz="1800" baseline="0"/>
            </a:lvl9pPr>
          </a:lstStyle>
          <a:p>
            <a:pPr lvl="0" rtl="0"/>
            <a:r>
              <a:rPr lang="el-GR" smtClean="0"/>
              <a:t>Στυλ υποδείγματος κειμένου</a:t>
            </a:r>
          </a:p>
          <a:p>
            <a:pPr lvl="1" rtl="0"/>
            <a:r>
              <a:rPr lang="el-GR" smtClean="0"/>
              <a:t>Δεύτερου επιπέδου</a:t>
            </a:r>
          </a:p>
          <a:p>
            <a:pPr lvl="2" rtl="0"/>
            <a:r>
              <a:rPr lang="el-GR" smtClean="0"/>
              <a:t>Τρίτου επιπέδου</a:t>
            </a:r>
          </a:p>
          <a:p>
            <a:pPr lvl="3" rtl="0"/>
            <a:r>
              <a:rPr lang="el-GR" smtClean="0"/>
              <a:t>Τέταρτου επιπέδου</a:t>
            </a:r>
          </a:p>
          <a:p>
            <a:pPr lvl="4" rtl="0"/>
            <a:r>
              <a:rPr lang="el-GR" smtClean="0"/>
              <a:t>Πέμπτου επιπέδου</a:t>
            </a:r>
            <a:endParaRPr lang="el-GR" dirty="0"/>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lvl1pPr>
              <a:defRPr/>
            </a:lvl1pPr>
          </a:lstStyle>
          <a:p>
            <a:fld id="{DC7D04BE-4701-4F37-909D-1AA314B163AA}" type="datetime1">
              <a:rPr lang="el-GR" smtClean="0"/>
              <a:pPr/>
              <a:t>21/4/2024</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lgn="l" rtl="0">
              <a:defRPr/>
            </a:lvl1pPr>
          </a:lstStyle>
          <a:p>
            <a:pPr rtl="0"/>
            <a:r>
              <a:rPr lang="el-GR" smtClean="0"/>
              <a:t>Στυλ κύριου τίτλου</a:t>
            </a:r>
            <a:endParaRPr lang="el-GR" dirty="0"/>
          </a:p>
        </p:txBody>
      </p:sp>
      <p:sp>
        <p:nvSpPr>
          <p:cNvPr id="3" name="Σύμβολο κράτησης θέσης κειμένου 2"/>
          <p:cNvSpPr>
            <a:spLocks noGrp="1"/>
          </p:cNvSpPr>
          <p:nvPr>
            <p:ph type="body" idx="1"/>
          </p:nvPr>
        </p:nvSpPr>
        <p:spPr>
          <a:xfrm>
            <a:off x="1222945"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l-GR" smtClean="0"/>
              <a:t>Στυλ υποδείγματος κειμένου</a:t>
            </a:r>
          </a:p>
        </p:txBody>
      </p:sp>
      <p:sp>
        <p:nvSpPr>
          <p:cNvPr id="4" name="Σύμβολο κράτησης θέσης περιεχομένου 3"/>
          <p:cNvSpPr>
            <a:spLocks noGrp="1"/>
          </p:cNvSpPr>
          <p:nvPr>
            <p:ph sz="half" idx="2"/>
          </p:nvPr>
        </p:nvSpPr>
        <p:spPr>
          <a:xfrm>
            <a:off x="1218883"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el-GR" smtClean="0"/>
              <a:t>Στυλ υποδείγματος κειμένου</a:t>
            </a:r>
          </a:p>
          <a:p>
            <a:pPr lvl="1" rtl="0"/>
            <a:r>
              <a:rPr lang="el-GR" smtClean="0"/>
              <a:t>Δεύτερου επιπέδου</a:t>
            </a:r>
          </a:p>
          <a:p>
            <a:pPr lvl="2" rtl="0"/>
            <a:r>
              <a:rPr lang="el-GR" smtClean="0"/>
              <a:t>Τρίτου επιπέδου</a:t>
            </a:r>
          </a:p>
          <a:p>
            <a:pPr lvl="3" rtl="0"/>
            <a:r>
              <a:rPr lang="el-GR" smtClean="0"/>
              <a:t>Τέταρτου επιπέδου</a:t>
            </a:r>
          </a:p>
          <a:p>
            <a:pPr lvl="4" rtl="0"/>
            <a:r>
              <a:rPr lang="el-GR" smtClean="0"/>
              <a:t>Πέμπτου επιπέδου</a:t>
            </a:r>
            <a:endParaRPr lang="el-GR" dirty="0"/>
          </a:p>
        </p:txBody>
      </p:sp>
      <p:sp>
        <p:nvSpPr>
          <p:cNvPr id="5" name="Σύμβολο κράτησης θέσης κειμένου 4"/>
          <p:cNvSpPr>
            <a:spLocks noGrp="1"/>
          </p:cNvSpPr>
          <p:nvPr>
            <p:ph type="body" sz="quarter" idx="3"/>
          </p:nvPr>
        </p:nvSpPr>
        <p:spPr>
          <a:xfrm>
            <a:off x="6200049"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l-GR" smtClean="0"/>
              <a:t>Στυλ υποδείγματος κειμένου</a:t>
            </a:r>
          </a:p>
        </p:txBody>
      </p:sp>
      <p:sp>
        <p:nvSpPr>
          <p:cNvPr id="6" name="Σύμβολο κράτησης θέσης περιεχομένου 5"/>
          <p:cNvSpPr>
            <a:spLocks noGrp="1"/>
          </p:cNvSpPr>
          <p:nvPr>
            <p:ph sz="quarter" idx="4"/>
          </p:nvPr>
        </p:nvSpPr>
        <p:spPr>
          <a:xfrm>
            <a:off x="6195986"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el-GR" smtClean="0"/>
              <a:t>Στυλ υποδείγματος κειμένου</a:t>
            </a:r>
          </a:p>
          <a:p>
            <a:pPr lvl="1" rtl="0"/>
            <a:r>
              <a:rPr lang="el-GR" smtClean="0"/>
              <a:t>Δεύτερου επιπέδου</a:t>
            </a:r>
          </a:p>
          <a:p>
            <a:pPr lvl="2" rtl="0"/>
            <a:r>
              <a:rPr lang="el-GR" smtClean="0"/>
              <a:t>Τρίτου επιπέδου</a:t>
            </a:r>
          </a:p>
          <a:p>
            <a:pPr lvl="3" rtl="0"/>
            <a:r>
              <a:rPr lang="el-GR" smtClean="0"/>
              <a:t>Τέταρτου επιπέδου</a:t>
            </a:r>
          </a:p>
          <a:p>
            <a:pPr lvl="4" rtl="0"/>
            <a:r>
              <a:rPr lang="el-GR" smtClean="0"/>
              <a:t>Πέμπτου επιπέδου</a:t>
            </a:r>
            <a:endParaRPr lang="el-GR" dirty="0"/>
          </a:p>
        </p:txBody>
      </p:sp>
      <p:sp>
        <p:nvSpPr>
          <p:cNvPr id="8" name="Σύμβολο κράτησης θέσης υποσέλιδου 7"/>
          <p:cNvSpPr>
            <a:spLocks noGrp="1"/>
          </p:cNvSpPr>
          <p:nvPr>
            <p:ph type="ftr" sz="quarter" idx="11"/>
          </p:nvPr>
        </p:nvSpPr>
        <p:spPr/>
        <p:txBody>
          <a:bodyPr rtlCol="0"/>
          <a:lstStyle/>
          <a:p>
            <a:pPr rtl="0"/>
            <a:endParaRPr lang="el-GR" dirty="0"/>
          </a:p>
        </p:txBody>
      </p:sp>
      <p:sp>
        <p:nvSpPr>
          <p:cNvPr id="7" name="Σύμβολο κράτησης θέσης ημερομηνίας 6"/>
          <p:cNvSpPr>
            <a:spLocks noGrp="1"/>
          </p:cNvSpPr>
          <p:nvPr>
            <p:ph type="dt" sz="half" idx="10"/>
          </p:nvPr>
        </p:nvSpPr>
        <p:spPr/>
        <p:txBody>
          <a:bodyPr rtlCol="0"/>
          <a:lstStyle>
            <a:lvl1pPr>
              <a:defRPr/>
            </a:lvl1pPr>
          </a:lstStyle>
          <a:p>
            <a:fld id="{AD7B6C39-0BDE-47A4-88C6-772962123580}" type="datetime1">
              <a:rPr lang="el-GR" smtClean="0"/>
              <a:pPr/>
              <a:t>21/4/2024</a:t>
            </a:fld>
            <a:endParaRPr lang="el-GR" dirty="0"/>
          </a:p>
        </p:txBody>
      </p:sp>
      <p:sp>
        <p:nvSpPr>
          <p:cNvPr id="9" name="Σύμβολο κράτησης θέσης αριθμού διαφάνειας 8"/>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smtClean="0"/>
              <a:t>Στυλ κύριου τίτλου</a:t>
            </a:r>
            <a:endParaRPr lang="el-GR" dirty="0"/>
          </a:p>
        </p:txBody>
      </p:sp>
      <p:sp>
        <p:nvSpPr>
          <p:cNvPr id="4" name="Σύμβολο κράτησης θέσης υποσέλιδου 3"/>
          <p:cNvSpPr>
            <a:spLocks noGrp="1"/>
          </p:cNvSpPr>
          <p:nvPr>
            <p:ph type="ftr" sz="quarter" idx="11"/>
          </p:nvPr>
        </p:nvSpPr>
        <p:spPr/>
        <p:txBody>
          <a:bodyPr rtlCol="0"/>
          <a:lstStyle/>
          <a:p>
            <a:pPr rtl="0"/>
            <a:endParaRPr lang="el-GR" dirty="0"/>
          </a:p>
        </p:txBody>
      </p:sp>
      <p:sp>
        <p:nvSpPr>
          <p:cNvPr id="3" name="Σύμβολο κράτησης θέσης ημερομηνίας 2"/>
          <p:cNvSpPr>
            <a:spLocks noGrp="1"/>
          </p:cNvSpPr>
          <p:nvPr>
            <p:ph type="dt" sz="half" idx="10"/>
          </p:nvPr>
        </p:nvSpPr>
        <p:spPr/>
        <p:txBody>
          <a:bodyPr rtlCol="0"/>
          <a:lstStyle>
            <a:lvl1pPr>
              <a:defRPr/>
            </a:lvl1pPr>
          </a:lstStyle>
          <a:p>
            <a:fld id="{AE388DFB-36CE-4FC7-A023-E286A10CB636}" type="datetime1">
              <a:rPr lang="el-GR" smtClean="0"/>
              <a:pPr/>
              <a:t>21/4/2024</a:t>
            </a:fld>
            <a:endParaRPr lang="el-GR" dirty="0"/>
          </a:p>
        </p:txBody>
      </p:sp>
      <p:sp>
        <p:nvSpPr>
          <p:cNvPr id="5" name="Σύμβολο κράτησης θέσης αριθμού διαφάνειας 4"/>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3" name="Σύμβολο κράτησης θέσης υποσέλιδου 2"/>
          <p:cNvSpPr>
            <a:spLocks noGrp="1"/>
          </p:cNvSpPr>
          <p:nvPr>
            <p:ph type="ftr" sz="quarter" idx="11"/>
          </p:nvPr>
        </p:nvSpPr>
        <p:spPr/>
        <p:txBody>
          <a:bodyPr rtlCol="0"/>
          <a:lstStyle/>
          <a:p>
            <a:pPr rtl="0"/>
            <a:endParaRPr lang="el-GR" dirty="0"/>
          </a:p>
        </p:txBody>
      </p:sp>
      <p:sp>
        <p:nvSpPr>
          <p:cNvPr id="2" name="Σύμβολο κράτησης θέσης ημερομηνίας 1"/>
          <p:cNvSpPr>
            <a:spLocks noGrp="1"/>
          </p:cNvSpPr>
          <p:nvPr>
            <p:ph type="dt" sz="half" idx="10"/>
          </p:nvPr>
        </p:nvSpPr>
        <p:spPr/>
        <p:txBody>
          <a:bodyPr rtlCol="0"/>
          <a:lstStyle>
            <a:lvl1pPr>
              <a:defRPr/>
            </a:lvl1pPr>
          </a:lstStyle>
          <a:p>
            <a:fld id="{01A5037D-A933-4F78-B53C-3041954DC65F}" type="datetime1">
              <a:rPr lang="el-GR" smtClean="0"/>
              <a:pPr/>
              <a:t>21/4/2024</a:t>
            </a:fld>
            <a:endParaRPr lang="el-GR" dirty="0"/>
          </a:p>
        </p:txBody>
      </p:sp>
      <p:sp>
        <p:nvSpPr>
          <p:cNvPr id="4" name="Σύμβολο κράτησης θέσης αριθμού διαφάνειας 3"/>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chor="b">
            <a:normAutofit/>
          </a:bodyPr>
          <a:lstStyle>
            <a:lvl1pPr algn="l" rtl="0">
              <a:defRPr sz="3200" b="0"/>
            </a:lvl1pPr>
          </a:lstStyle>
          <a:p>
            <a:pPr rtl="0"/>
            <a:r>
              <a:rPr lang="el-GR" smtClean="0"/>
              <a:t>Στυλ κύριου τίτλου</a:t>
            </a:r>
            <a:endParaRPr lang="el-GR" dirty="0"/>
          </a:p>
        </p:txBody>
      </p:sp>
      <p:sp>
        <p:nvSpPr>
          <p:cNvPr id="3" name="Σύμβολο κράτησης θέσης περιεχομένου 2"/>
          <p:cNvSpPr>
            <a:spLocks noGrp="1"/>
          </p:cNvSpPr>
          <p:nvPr>
            <p:ph idx="1"/>
          </p:nvPr>
        </p:nvSpPr>
        <p:spPr>
          <a:xfrm>
            <a:off x="1218883" y="1803400"/>
            <a:ext cx="6602281" cy="4267201"/>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baseline="0"/>
            </a:lvl8pPr>
            <a:lvl9pPr algn="l" rtl="0">
              <a:defRPr sz="1600" baseline="0"/>
            </a:lvl9pPr>
          </a:lstStyle>
          <a:p>
            <a:pPr lvl="0" rtl="0"/>
            <a:r>
              <a:rPr lang="el-GR" smtClean="0"/>
              <a:t>Στυλ υποδείγματος κειμένου</a:t>
            </a:r>
          </a:p>
          <a:p>
            <a:pPr lvl="1" rtl="0"/>
            <a:r>
              <a:rPr lang="el-GR" smtClean="0"/>
              <a:t>Δεύτερου επιπέδου</a:t>
            </a:r>
          </a:p>
          <a:p>
            <a:pPr lvl="2" rtl="0"/>
            <a:r>
              <a:rPr lang="el-GR" smtClean="0"/>
              <a:t>Τρίτου επιπέδου</a:t>
            </a:r>
          </a:p>
          <a:p>
            <a:pPr lvl="3" rtl="0"/>
            <a:r>
              <a:rPr lang="el-GR" smtClean="0"/>
              <a:t>Τέταρτου επιπέδου</a:t>
            </a:r>
          </a:p>
          <a:p>
            <a:pPr lvl="4" rtl="0"/>
            <a:r>
              <a:rPr lang="el-GR" smtClean="0"/>
              <a:t>Πέμπτου επιπέδου</a:t>
            </a:r>
            <a:endParaRPr lang="el-GR" dirty="0"/>
          </a:p>
        </p:txBody>
      </p:sp>
      <p:sp>
        <p:nvSpPr>
          <p:cNvPr id="4" name="Σύμβολο κράτησης θέσης κειμένου 3"/>
          <p:cNvSpPr>
            <a:spLocks noGrp="1"/>
          </p:cNvSpPr>
          <p:nvPr>
            <p:ph type="body" sz="half" idx="2"/>
          </p:nvPr>
        </p:nvSpPr>
        <p:spPr>
          <a:xfrm>
            <a:off x="8125883" y="1803400"/>
            <a:ext cx="2844060" cy="4267201"/>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l-GR" smtClean="0"/>
              <a:t>Στυλ υποδείγματος κειμένου</a:t>
            </a:r>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lvl1pPr>
              <a:defRPr/>
            </a:lvl1pPr>
          </a:lstStyle>
          <a:p>
            <a:fld id="{33F130DB-8FB3-493A-80AD-764818D4813C}" type="datetime1">
              <a:rPr lang="el-GR" smtClean="0"/>
              <a:pPr/>
              <a:t>21/4/2024</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chor="b">
            <a:normAutofit/>
          </a:bodyPr>
          <a:lstStyle>
            <a:lvl1pPr algn="l" rtl="0">
              <a:defRPr sz="3200" b="0"/>
            </a:lvl1pPr>
          </a:lstStyle>
          <a:p>
            <a:pPr rtl="0"/>
            <a:r>
              <a:rPr lang="el-GR" smtClean="0"/>
              <a:t>Στυλ κύριου τίτλου</a:t>
            </a:r>
            <a:endParaRPr lang="el-GR" dirty="0"/>
          </a:p>
        </p:txBody>
      </p:sp>
      <p:sp>
        <p:nvSpPr>
          <p:cNvPr id="8" name="Ορθογώνιο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3" name="Σύμβολο κράτησης θέσης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a:xfrm>
            <a:off x="1338739" y="1925320"/>
            <a:ext cx="6362567" cy="4023360"/>
          </a:xfrm>
          <a:solidFill>
            <a:schemeClr val="bg2"/>
          </a:solidFill>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l-GR" smtClean="0"/>
              <a:t>Κάντε κλικ στο εικονίδιο για να προσθέσετε εικόνα</a:t>
            </a:r>
            <a:endParaRPr lang="el-GR" dirty="0"/>
          </a:p>
        </p:txBody>
      </p:sp>
      <p:sp>
        <p:nvSpPr>
          <p:cNvPr id="4" name="Σύμβολο κράτησης θέσης κειμένου 3"/>
          <p:cNvSpPr>
            <a:spLocks noGrp="1"/>
          </p:cNvSpPr>
          <p:nvPr>
            <p:ph type="body" sz="half" idx="2" hasCustomPrompt="1"/>
          </p:nvPr>
        </p:nvSpPr>
        <p:spPr>
          <a:xfrm>
            <a:off x="8125883" y="1803401"/>
            <a:ext cx="2844060" cy="4165600"/>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l-GR" dirty="0" smtClean="0"/>
              <a:t>Στυλ υποδείγματος κειμένου</a:t>
            </a:r>
            <a:endParaRPr lang="el-GR" dirty="0"/>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lvl1pPr>
              <a:defRPr/>
            </a:lvl1pPr>
          </a:lstStyle>
          <a:p>
            <a:fld id="{0CE87B43-326D-421A-91D8-C9F2F54DBF19}" type="datetime1">
              <a:rPr lang="el-GR" smtClean="0"/>
              <a:pPr/>
              <a:t>21/4/2024</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Ορθογώνιο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rtl="0"/>
            <a:endParaRPr lang="el-GR" sz="2400" dirty="0"/>
          </a:p>
        </p:txBody>
      </p:sp>
      <p:sp>
        <p:nvSpPr>
          <p:cNvPr id="8" name="Στρογγυλεμένο ορθογώνιο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2" name="Σύμβολο κράτησης θέσης τίτλου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pPr rtl="0"/>
            <a:r>
              <a:rPr lang="el-GR" dirty="0" smtClean="0"/>
              <a:t>Στυλ κύριου τίτλου</a:t>
            </a:r>
            <a:endParaRPr lang="el-GR" dirty="0"/>
          </a:p>
        </p:txBody>
      </p:sp>
      <p:sp>
        <p:nvSpPr>
          <p:cNvPr id="3" name="Σύμβολο κράτησης θέσης κειμένου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rtl="0"/>
            <a:r>
              <a:rPr lang="el-GR" dirty="0"/>
              <a:t>Στυλ υποδείγματος κειμένου</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5" name="Σύμβολο κράτησης θέσης υποσέλιδου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rtl="0">
              <a:defRPr sz="1100">
                <a:solidFill>
                  <a:schemeClr val="tx1"/>
                </a:solidFill>
              </a:defRPr>
            </a:lvl1pPr>
          </a:lstStyle>
          <a:p>
            <a:pPr rtl="0"/>
            <a:endParaRPr lang="el-GR" dirty="0"/>
          </a:p>
        </p:txBody>
      </p:sp>
      <p:sp>
        <p:nvSpPr>
          <p:cNvPr id="4" name="Σύμβολο κράτησης θέσης ημερομηνίας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rtl="0">
              <a:defRPr sz="1100">
                <a:solidFill>
                  <a:schemeClr val="tx1"/>
                </a:solidFill>
              </a:defRPr>
            </a:lvl1pPr>
          </a:lstStyle>
          <a:p>
            <a:fld id="{87A4DE5E-E1E8-4EE6-9048-C408D0FC48F8}" type="datetime1">
              <a:rPr lang="el-GR" smtClean="0"/>
              <a:pPr/>
              <a:t>21/4/2024</a:t>
            </a:fld>
            <a:endParaRPr lang="el-GR" dirty="0"/>
          </a:p>
        </p:txBody>
      </p:sp>
      <p:sp>
        <p:nvSpPr>
          <p:cNvPr id="6" name="Σύμβολο κράτησης θέσης αριθμού διαφάνειας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r" rtl="0">
              <a:defRPr sz="1100">
                <a:solidFill>
                  <a:schemeClr val="tx1"/>
                </a:solidFill>
              </a:defRPr>
            </a:lvl1pPr>
          </a:lstStyle>
          <a:p>
            <a:fld id="{DF28FB93-0A08-4E7D-8E63-9EFA29F1E093}" type="slidenum">
              <a:rPr lang="el-GR" smtClean="0"/>
              <a:pPr/>
              <a:t>‹#›</a:t>
            </a:fld>
            <a:endParaRPr lang="el-GR"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269876" y="2636912"/>
            <a:ext cx="9435241" cy="1625599"/>
          </a:xfrm>
        </p:spPr>
        <p:txBody>
          <a:bodyPr rtlCol="0"/>
          <a:lstStyle/>
          <a:p>
            <a:pPr rtl="0"/>
            <a:r>
              <a:rPr lang="en-US" dirty="0" smtClean="0"/>
              <a:t> </a:t>
            </a:r>
            <a:r>
              <a:rPr lang="el-GR" dirty="0" err="1" smtClean="0"/>
              <a:t>Μικροπλαστικά</a:t>
            </a:r>
            <a:r>
              <a:rPr lang="el-GR" dirty="0" smtClean="0"/>
              <a:t> και </a:t>
            </a:r>
            <a:r>
              <a:rPr lang="el-GR" dirty="0" err="1" smtClean="0"/>
              <a:t>βιοπλαστικά</a:t>
            </a:r>
            <a:endParaRPr lang="el-GR" dirty="0"/>
          </a:p>
        </p:txBody>
      </p:sp>
      <p:pic>
        <p:nvPicPr>
          <p:cNvPr id="6" name="Εικόνα 5"/>
          <p:cNvPicPr/>
          <p:nvPr/>
        </p:nvPicPr>
        <p:blipFill rotWithShape="1">
          <a:blip r:embed="rId3"/>
          <a:srcRect l="56947" t="34460" r="28606" b="30009"/>
          <a:stretch/>
        </p:blipFill>
        <p:spPr bwMode="auto">
          <a:xfrm>
            <a:off x="8830716" y="351314"/>
            <a:ext cx="2138400" cy="2088000"/>
          </a:xfrm>
          <a:prstGeom prst="rect">
            <a:avLst/>
          </a:prstGeom>
          <a:ln>
            <a:noFill/>
          </a:ln>
          <a:extLst>
            <a:ext uri="{53640926-AAD7-44D8-BBD7-CCE9431645EC}">
              <a14:shadowObscured xmlns:a14="http://schemas.microsoft.com/office/drawing/2010/main"/>
            </a:ext>
          </a:extLst>
        </p:spPr>
      </p:pic>
      <p:pic>
        <p:nvPicPr>
          <p:cNvPr id="7" name="Εικόνα 6"/>
          <p:cNvPicPr/>
          <p:nvPr/>
        </p:nvPicPr>
        <p:blipFill rotWithShape="1">
          <a:blip r:embed="rId3"/>
          <a:srcRect l="70190" t="33390" r="18373" b="31293"/>
          <a:stretch/>
        </p:blipFill>
        <p:spPr bwMode="auto">
          <a:xfrm>
            <a:off x="1053852" y="354207"/>
            <a:ext cx="2138925" cy="2086802"/>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1557908" y="5157192"/>
            <a:ext cx="9254125" cy="646331"/>
          </a:xfrm>
          <a:prstGeom prst="rect">
            <a:avLst/>
          </a:prstGeom>
          <a:noFill/>
        </p:spPr>
        <p:txBody>
          <a:bodyPr wrap="square" rtlCol="0">
            <a:spAutoFit/>
          </a:bodyPr>
          <a:lstStyle/>
          <a:p>
            <a:pPr algn="ctr"/>
            <a:r>
              <a:rPr lang="el-GR" dirty="0" smtClean="0"/>
              <a:t>Δρ. </a:t>
            </a:r>
            <a:r>
              <a:rPr lang="el-GR" dirty="0" err="1" smtClean="0"/>
              <a:t>Γκαρμπούνης</a:t>
            </a:r>
            <a:r>
              <a:rPr lang="el-GR" dirty="0" smtClean="0"/>
              <a:t> Γεώργιος</a:t>
            </a:r>
          </a:p>
          <a:p>
            <a:pPr algn="ctr"/>
            <a:r>
              <a:rPr lang="el-GR" dirty="0" smtClean="0"/>
              <a:t>Μεταδιδακτορικός ερευνητής ΤΜΠ ΔΠΘ</a:t>
            </a:r>
            <a:endParaRPr lang="el-GR" dirty="0"/>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69876" y="188640"/>
            <a:ext cx="9751060" cy="548928"/>
          </a:xfrm>
        </p:spPr>
        <p:txBody>
          <a:bodyPr rtlCol="0">
            <a:normAutofit fontScale="90000"/>
          </a:bodyPr>
          <a:lstStyle/>
          <a:p>
            <a:pPr algn="ctr" rtl="0"/>
            <a:r>
              <a:rPr lang="el-GR" dirty="0" smtClean="0"/>
              <a:t>Εισαγωγή</a:t>
            </a:r>
            <a:r>
              <a:rPr lang="en-US" dirty="0" smtClean="0"/>
              <a:t> </a:t>
            </a:r>
            <a:endParaRPr lang="el-GR" dirty="0">
              <a:latin typeface="Cambria" panose="02040503050406030204" pitchFamily="18" charset="0"/>
              <a:ea typeface="Cambria" panose="02040503050406030204" pitchFamily="18" charset="0"/>
            </a:endParaRPr>
          </a:p>
        </p:txBody>
      </p:sp>
      <p:pic>
        <p:nvPicPr>
          <p:cNvPr id="6" name="Θέση περιεχομένου 5"/>
          <p:cNvPicPr>
            <a:picLocks noGrp="1"/>
          </p:cNvPicPr>
          <p:nvPr>
            <p:ph idx="1"/>
          </p:nvPr>
        </p:nvPicPr>
        <p:blipFill rotWithShape="1">
          <a:blip r:embed="rId3"/>
          <a:srcRect l="21551" t="15197" r="24633" b="6678"/>
          <a:stretch/>
        </p:blipFill>
        <p:spPr bwMode="auto">
          <a:xfrm>
            <a:off x="477788" y="332656"/>
            <a:ext cx="11305255" cy="6192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498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smtClean="0"/>
              <a:t>Μικροπλαστικά</a:t>
            </a:r>
            <a:r>
              <a:rPr lang="en-US"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fontScale="55000" lnSpcReduction="20000"/>
          </a:bodyPr>
          <a:lstStyle/>
          <a:p>
            <a:pPr marL="0" indent="0">
              <a:spcAft>
                <a:spcPts val="0"/>
              </a:spcAft>
              <a:buNone/>
            </a:pPr>
            <a:r>
              <a:rPr lang="el-GR" dirty="0"/>
              <a:t>Στις ανεπτυγμένες χώρες, </a:t>
            </a:r>
            <a:r>
              <a:rPr lang="el-GR" dirty="0" smtClean="0"/>
              <a:t>η επιβολή </a:t>
            </a:r>
            <a:r>
              <a:rPr lang="el-GR" dirty="0"/>
              <a:t>απαγορεύσεων και περιορισμών στη χρήση </a:t>
            </a:r>
            <a:r>
              <a:rPr lang="el-GR" dirty="0" err="1"/>
              <a:t>μικροσφαιριδίων</a:t>
            </a:r>
            <a:r>
              <a:rPr lang="el-GR" dirty="0"/>
              <a:t> σε προϊόντα προσωπικής φροντίδας </a:t>
            </a:r>
            <a:r>
              <a:rPr lang="el-GR" dirty="0" smtClean="0"/>
              <a:t>έχει </a:t>
            </a:r>
            <a:r>
              <a:rPr lang="el-GR" dirty="0"/>
              <a:t>εφαρμοστεί για την πρόληψη της </a:t>
            </a:r>
            <a:r>
              <a:rPr lang="el-GR" dirty="0" smtClean="0"/>
              <a:t>ρύπανσης από </a:t>
            </a:r>
            <a:r>
              <a:rPr lang="el-GR" dirty="0" err="1" smtClean="0"/>
              <a:t>μικροπλαστικά</a:t>
            </a:r>
            <a:r>
              <a:rPr lang="el-GR" dirty="0" smtClean="0"/>
              <a:t>. </a:t>
            </a:r>
            <a:r>
              <a:rPr lang="el-GR" dirty="0"/>
              <a:t>Για παράδειγμα, ο νόμος περί υδάτων </a:t>
            </a:r>
            <a:r>
              <a:rPr lang="el-GR" dirty="0" smtClean="0"/>
              <a:t>χωρίς </a:t>
            </a:r>
            <a:r>
              <a:rPr lang="el-GR" dirty="0" err="1" smtClean="0"/>
              <a:t>μικροσφαιρίδια</a:t>
            </a:r>
            <a:r>
              <a:rPr lang="el-GR" dirty="0" smtClean="0"/>
              <a:t> </a:t>
            </a:r>
            <a:r>
              <a:rPr lang="el-GR" dirty="0"/>
              <a:t>είναι ο μοναδικός ομοσπονδιακός κανονισμός στις ΗΠΑ </a:t>
            </a:r>
            <a:r>
              <a:rPr lang="el-GR" dirty="0" smtClean="0"/>
              <a:t>σχετικός </a:t>
            </a:r>
            <a:r>
              <a:rPr lang="el-GR" dirty="0"/>
              <a:t>με αυτό το ζήτημα. Ψηφίστηκε το 2015 ως μέρος του Ομοσπονδιακού νόμου για τα τρόφιμα, τα φάρμακα και τα καλλυντικά, απαγορεύει άμεσα την παρασκευή, τη συσκευασία και πώληση καλλυντικών και φαρμάκων χωρίς ιατρική συνταγή που περιέχουν πλαστικά </a:t>
            </a:r>
            <a:r>
              <a:rPr lang="el-GR" dirty="0" err="1" smtClean="0"/>
              <a:t>μικροσφαιρίδια</a:t>
            </a:r>
            <a:r>
              <a:rPr lang="el-GR" dirty="0" smtClean="0"/>
              <a:t>. Αρκετές </a:t>
            </a:r>
            <a:r>
              <a:rPr lang="el-GR" dirty="0"/>
              <a:t>πολιτείες των Η.Π.Α. (Καλιφόρνια, Κολοράντο, </a:t>
            </a:r>
            <a:r>
              <a:rPr lang="el-GR" dirty="0" err="1"/>
              <a:t>Κονέκτικατ</a:t>
            </a:r>
            <a:r>
              <a:rPr lang="el-GR" dirty="0"/>
              <a:t>, </a:t>
            </a:r>
            <a:r>
              <a:rPr lang="el-GR" dirty="0" err="1"/>
              <a:t>Ιλινόις</a:t>
            </a:r>
            <a:r>
              <a:rPr lang="el-GR" dirty="0"/>
              <a:t>) έχουν </a:t>
            </a:r>
            <a:r>
              <a:rPr lang="el-GR" dirty="0" smtClean="0"/>
              <a:t>ψηφίσει </a:t>
            </a:r>
            <a:r>
              <a:rPr lang="el-GR" dirty="0"/>
              <a:t>πρόσφατα τα δικά τους νομοσχέδια (</a:t>
            </a:r>
            <a:r>
              <a:rPr lang="el-GR" dirty="0" err="1"/>
              <a:t>California</a:t>
            </a:r>
            <a:r>
              <a:rPr lang="el-GR" dirty="0"/>
              <a:t> </a:t>
            </a:r>
            <a:r>
              <a:rPr lang="el-GR" dirty="0" err="1"/>
              <a:t>Assembly</a:t>
            </a:r>
            <a:r>
              <a:rPr lang="el-GR" dirty="0"/>
              <a:t> </a:t>
            </a:r>
            <a:r>
              <a:rPr lang="el-GR" dirty="0" err="1"/>
              <a:t>Bill</a:t>
            </a:r>
            <a:r>
              <a:rPr lang="el-GR" dirty="0"/>
              <a:t> AB-2787, </a:t>
            </a:r>
            <a:r>
              <a:rPr lang="el-GR" dirty="0" err="1"/>
              <a:t>Safer</a:t>
            </a:r>
            <a:r>
              <a:rPr lang="el-GR" dirty="0"/>
              <a:t> </a:t>
            </a:r>
            <a:r>
              <a:rPr lang="el-GR" dirty="0" err="1"/>
              <a:t>Consumer</a:t>
            </a:r>
            <a:r>
              <a:rPr lang="el-GR" dirty="0"/>
              <a:t> </a:t>
            </a:r>
            <a:r>
              <a:rPr lang="el-GR" dirty="0" err="1"/>
              <a:t>Products</a:t>
            </a:r>
            <a:r>
              <a:rPr lang="el-GR" dirty="0"/>
              <a:t> </a:t>
            </a:r>
            <a:r>
              <a:rPr lang="el-GR" dirty="0" err="1"/>
              <a:t>Program</a:t>
            </a:r>
            <a:r>
              <a:rPr lang="el-GR" dirty="0"/>
              <a:t>, </a:t>
            </a:r>
            <a:r>
              <a:rPr lang="el-GR" dirty="0" err="1"/>
              <a:t>Microfiber</a:t>
            </a:r>
            <a:r>
              <a:rPr lang="el-GR" dirty="0"/>
              <a:t> </a:t>
            </a:r>
            <a:r>
              <a:rPr lang="el-GR" dirty="0" err="1"/>
              <a:t>Pollution</a:t>
            </a:r>
            <a:r>
              <a:rPr lang="el-GR" dirty="0"/>
              <a:t> </a:t>
            </a:r>
            <a:r>
              <a:rPr lang="el-GR" dirty="0" err="1"/>
              <a:t>Working</a:t>
            </a:r>
            <a:r>
              <a:rPr lang="el-GR" dirty="0"/>
              <a:t> </a:t>
            </a:r>
            <a:r>
              <a:rPr lang="el-GR" dirty="0" err="1"/>
              <a:t>Group</a:t>
            </a:r>
            <a:r>
              <a:rPr lang="el-GR" dirty="0"/>
              <a:t>) που απαγορεύουν τα προϊόντα προσωπικής φροντίδας που περιέχουν </a:t>
            </a:r>
            <a:r>
              <a:rPr lang="el-GR" dirty="0" err="1" smtClean="0"/>
              <a:t>μικροσφαιρίδια</a:t>
            </a:r>
            <a:r>
              <a:rPr lang="el-GR" dirty="0" smtClean="0"/>
              <a:t>.</a:t>
            </a:r>
          </a:p>
          <a:p>
            <a:pPr marL="0" indent="0">
              <a:spcAft>
                <a:spcPts val="0"/>
              </a:spcAft>
              <a:buNone/>
            </a:pPr>
            <a:r>
              <a:rPr lang="el-GR" dirty="0"/>
              <a:t>Η Ευρωπαϊκή Ένωση (ΕΕ) έχει σημειώσει τεράστια πρόοδο στην καταπολέμηση της </a:t>
            </a:r>
            <a:r>
              <a:rPr lang="el-GR" dirty="0" smtClean="0"/>
              <a:t> ρύπανσης από πλαστικά. Η </a:t>
            </a:r>
            <a:r>
              <a:rPr lang="el-GR" dirty="0"/>
              <a:t>ολοκληρωμένη στρατηγική τους περιλαμβάνει πολιτικές όπως η οδηγία για τα πλαστικά μίας χρήσης, η οποία απαγορεύει συγκεκριμένα πλαστικά προϊόντα μιας χρήσης και θεσπίζει πρότυπα ανακύκλωσης για το πλαστικό μπουκάλια. Επιπλέον, η ΕΕ έχει θεσπίσει νόμους με στόχο τη μείωση </a:t>
            </a:r>
            <a:r>
              <a:rPr lang="el-GR" dirty="0" err="1" smtClean="0"/>
              <a:t>μικροπλαστικών</a:t>
            </a:r>
            <a:r>
              <a:rPr lang="el-GR" dirty="0" smtClean="0"/>
              <a:t> </a:t>
            </a:r>
            <a:r>
              <a:rPr lang="el-GR" dirty="0"/>
              <a:t>σε καλλυντικά, είδη προσωπικής περιποίησης, απορρυπαντικά και γεωργικά προϊόντα.</a:t>
            </a:r>
          </a:p>
        </p:txBody>
      </p:sp>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316" y="1950099"/>
            <a:ext cx="5604875" cy="3577580"/>
          </a:xfrm>
          <a:prstGeom prst="rect">
            <a:avLst/>
          </a:prstGeom>
        </p:spPr>
      </p:pic>
    </p:spTree>
    <p:extLst>
      <p:ext uri="{BB962C8B-B14F-4D97-AF65-F5344CB8AC3E}">
        <p14:creationId xmlns:p14="http://schemas.microsoft.com/office/powerpoint/2010/main" val="74008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smtClean="0"/>
              <a:t>Μικροπλαστικά</a:t>
            </a:r>
            <a:r>
              <a:rPr lang="en-US"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fontScale="62500" lnSpcReduction="20000"/>
          </a:bodyPr>
          <a:lstStyle/>
          <a:p>
            <a:pPr marL="0" indent="0">
              <a:spcAft>
                <a:spcPts val="0"/>
              </a:spcAft>
              <a:buNone/>
            </a:pPr>
            <a:r>
              <a:rPr lang="el-GR" dirty="0"/>
              <a:t>Ορισμένες στρατηγικές για την αντιμετώπιση της </a:t>
            </a:r>
            <a:r>
              <a:rPr lang="el-GR" dirty="0" smtClean="0"/>
              <a:t>ρύπανσης </a:t>
            </a:r>
            <a:r>
              <a:rPr lang="el-GR" dirty="0"/>
              <a:t>από </a:t>
            </a:r>
            <a:r>
              <a:rPr lang="el-GR" dirty="0" err="1"/>
              <a:t>μικροπλαστικά</a:t>
            </a:r>
            <a:r>
              <a:rPr lang="el-GR" dirty="0"/>
              <a:t> </a:t>
            </a:r>
            <a:r>
              <a:rPr lang="el-GR" dirty="0" smtClean="0"/>
              <a:t>περιλαμβάνουν </a:t>
            </a:r>
            <a:r>
              <a:rPr lang="el-GR" dirty="0"/>
              <a:t>τη μείωση της κατανάλωσης </a:t>
            </a:r>
            <a:r>
              <a:rPr lang="el-GR" dirty="0" smtClean="0"/>
              <a:t>πλαστικού καθώς και ενημέρωση –ευαισθητοποίηση και εφαρμογή προγραμμάτων ανακύκλωσης πλαστικών</a:t>
            </a:r>
            <a:r>
              <a:rPr lang="el-GR" dirty="0"/>
              <a:t>. </a:t>
            </a:r>
            <a:endParaRPr lang="el-GR" dirty="0" smtClean="0"/>
          </a:p>
          <a:p>
            <a:pPr marL="0" indent="0">
              <a:spcAft>
                <a:spcPts val="0"/>
              </a:spcAft>
              <a:buNone/>
            </a:pPr>
            <a:r>
              <a:rPr lang="el-GR" dirty="0"/>
              <a:t>Ο</a:t>
            </a:r>
            <a:r>
              <a:rPr lang="el-GR" dirty="0" smtClean="0"/>
              <a:t>ι </a:t>
            </a:r>
            <a:r>
              <a:rPr lang="el-GR" dirty="0"/>
              <a:t>υπάρχουσες εγκαταστάσεις επεξεργασίας λυμάτων </a:t>
            </a:r>
            <a:r>
              <a:rPr lang="el-GR" dirty="0" smtClean="0"/>
              <a:t>μπορούν </a:t>
            </a:r>
            <a:r>
              <a:rPr lang="el-GR" dirty="0"/>
              <a:t>να </a:t>
            </a:r>
            <a:r>
              <a:rPr lang="el-GR" dirty="0" smtClean="0"/>
              <a:t>αναβαθμιστούν </a:t>
            </a:r>
            <a:r>
              <a:rPr lang="el-GR" dirty="0"/>
              <a:t>χρησιμοποιώντας σύγχρονες τεχνολογίες </a:t>
            </a:r>
            <a:r>
              <a:rPr lang="el-GR" dirty="0" smtClean="0"/>
              <a:t>φιλτραρίσματος </a:t>
            </a:r>
            <a:r>
              <a:rPr lang="el-GR" dirty="0" err="1" smtClean="0"/>
              <a:t>μικροπλαστικών</a:t>
            </a:r>
            <a:r>
              <a:rPr lang="el-GR" dirty="0" smtClean="0"/>
              <a:t>  </a:t>
            </a:r>
            <a:r>
              <a:rPr lang="el-GR" dirty="0"/>
              <a:t>πριν απελευθερωθούν σε </a:t>
            </a:r>
            <a:r>
              <a:rPr lang="el-GR" dirty="0" smtClean="0"/>
              <a:t>υδάτινους αποδέκτες. </a:t>
            </a:r>
            <a:r>
              <a:rPr lang="el-GR" dirty="0"/>
              <a:t>Επιπλέον, οι κανόνες θα πρέπει να εφαρμόζονται αυστηρά στις μονάδες επεξεργασίας λυμάτων περιορίζοντας </a:t>
            </a:r>
            <a:r>
              <a:rPr lang="el-GR" dirty="0" smtClean="0"/>
              <a:t>τις ποσότητες </a:t>
            </a:r>
            <a:r>
              <a:rPr lang="el-GR" dirty="0" err="1"/>
              <a:t>μικροπλαστικών</a:t>
            </a:r>
            <a:r>
              <a:rPr lang="el-GR" dirty="0"/>
              <a:t> που </a:t>
            </a:r>
            <a:r>
              <a:rPr lang="el-GR" dirty="0" smtClean="0"/>
              <a:t>επιτρέπονται </a:t>
            </a:r>
            <a:r>
              <a:rPr lang="el-GR" dirty="0"/>
              <a:t>στα λύματα. </a:t>
            </a:r>
            <a:endParaRPr lang="el-GR" dirty="0" smtClean="0"/>
          </a:p>
          <a:p>
            <a:pPr marL="0" indent="0">
              <a:spcAft>
                <a:spcPts val="0"/>
              </a:spcAft>
              <a:buNone/>
            </a:pPr>
            <a:r>
              <a:rPr lang="el-GR" dirty="0" smtClean="0"/>
              <a:t>Η </a:t>
            </a:r>
            <a:r>
              <a:rPr lang="el-GR" dirty="0"/>
              <a:t>δημιουργία νέων υποκατάστατων πλαστικών </a:t>
            </a:r>
            <a:r>
              <a:rPr lang="el-GR" dirty="0" smtClean="0"/>
              <a:t> </a:t>
            </a:r>
            <a:r>
              <a:rPr lang="el-GR" dirty="0"/>
              <a:t>θα πρέπει να προωθηθεί με την </a:t>
            </a:r>
            <a:r>
              <a:rPr lang="el-GR" dirty="0" smtClean="0"/>
              <a:t>χρηματοδότηση ερευνητικών ιδρυμάτων. </a:t>
            </a:r>
            <a:r>
              <a:rPr lang="el-GR" dirty="0"/>
              <a:t>Αυτό μπορεί να ενθαρρύνει την ανάπτυξη πλαστικών εναλλακτικών υλικών και υλικών που διασπώνται γρηγορότερα στο περιβάλλον.</a:t>
            </a:r>
          </a:p>
        </p:txBody>
      </p:sp>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0276" y="1772816"/>
            <a:ext cx="6583693" cy="3291847"/>
          </a:xfrm>
          <a:prstGeom prst="rect">
            <a:avLst/>
          </a:prstGeom>
        </p:spPr>
      </p:pic>
    </p:spTree>
    <p:extLst>
      <p:ext uri="{BB962C8B-B14F-4D97-AF65-F5344CB8AC3E}">
        <p14:creationId xmlns:p14="http://schemas.microsoft.com/office/powerpoint/2010/main" val="217964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dirty="0" smtClean="0"/>
              <a:t>Εισαγωγή</a:t>
            </a:r>
            <a:r>
              <a:rPr lang="en-US" dirty="0" smtClean="0"/>
              <a:t> </a:t>
            </a:r>
            <a:endParaRPr lang="el-GR" dirty="0">
              <a:latin typeface="Cambria" panose="02040503050406030204" pitchFamily="18" charset="0"/>
              <a:ea typeface="Cambria" panose="02040503050406030204" pitchFamily="18" charset="0"/>
            </a:endParaRPr>
          </a:p>
        </p:txBody>
      </p:sp>
      <p:pic>
        <p:nvPicPr>
          <p:cNvPr id="5" name="Θέση περιεχομένου 4"/>
          <p:cNvPicPr>
            <a:picLocks noGrp="1"/>
          </p:cNvPicPr>
          <p:nvPr>
            <p:ph idx="1"/>
          </p:nvPr>
        </p:nvPicPr>
        <p:blipFill rotWithShape="1">
          <a:blip r:embed="rId3"/>
          <a:srcRect l="20467" t="16695" r="21021" b="6250"/>
          <a:stretch/>
        </p:blipFill>
        <p:spPr bwMode="auto">
          <a:xfrm>
            <a:off x="261764" y="260649"/>
            <a:ext cx="11593287" cy="6192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288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fontScale="92500" lnSpcReduction="20000"/>
          </a:bodyPr>
          <a:lstStyle/>
          <a:p>
            <a:pPr marL="0" indent="0">
              <a:spcAft>
                <a:spcPts val="0"/>
              </a:spcAft>
              <a:buNone/>
            </a:pPr>
            <a:r>
              <a:rPr lang="el-GR" dirty="0">
                <a:latin typeface="Times New Roman" panose="02020603050405020304" pitchFamily="18" charset="0"/>
                <a:ea typeface="Times New Roman" panose="02020603050405020304" pitchFamily="18" charset="0"/>
              </a:rPr>
              <a:t>Ο όρος «</a:t>
            </a:r>
            <a:r>
              <a:rPr lang="el-GR" dirty="0" err="1">
                <a:latin typeface="Times New Roman" panose="02020603050405020304" pitchFamily="18" charset="0"/>
                <a:ea typeface="Times New Roman" panose="02020603050405020304" pitchFamily="18" charset="0"/>
              </a:rPr>
              <a:t>βιοπλαστικά</a:t>
            </a:r>
            <a:r>
              <a:rPr lang="el-GR" dirty="0">
                <a:latin typeface="Times New Roman" panose="02020603050405020304" pitchFamily="18" charset="0"/>
                <a:ea typeface="Times New Roman" panose="02020603050405020304" pitchFamily="18" charset="0"/>
              </a:rPr>
              <a:t>» έχει εμφανιστεί τελευταία μιας και εμφανίζεται σε σχετικές νομοθεσίες της ΕΕ </a:t>
            </a:r>
            <a:r>
              <a:rPr lang="el-GR" dirty="0" smtClean="0">
                <a:latin typeface="Times New Roman" panose="02020603050405020304" pitchFamily="18" charset="0"/>
                <a:ea typeface="Times New Roman" panose="02020603050405020304" pitchFamily="18" charset="0"/>
              </a:rPr>
              <a:t>. </a:t>
            </a:r>
            <a:r>
              <a:rPr lang="el-GR" dirty="0">
                <a:latin typeface="Times New Roman" panose="02020603050405020304" pitchFamily="18" charset="0"/>
                <a:ea typeface="Times New Roman" panose="02020603050405020304" pitchFamily="18" charset="0"/>
              </a:rPr>
              <a:t>Ο όρος </a:t>
            </a:r>
            <a:r>
              <a:rPr lang="el-GR" dirty="0" err="1">
                <a:latin typeface="Times New Roman" panose="02020603050405020304" pitchFamily="18" charset="0"/>
                <a:ea typeface="Times New Roman" panose="02020603050405020304" pitchFamily="18" charset="0"/>
              </a:rPr>
              <a:t>βιοπλαστικά</a:t>
            </a:r>
            <a:r>
              <a:rPr lang="el-GR" dirty="0">
                <a:latin typeface="Times New Roman" panose="02020603050405020304" pitchFamily="18" charset="0"/>
                <a:ea typeface="Times New Roman" panose="02020603050405020304" pitchFamily="18" charset="0"/>
              </a:rPr>
              <a:t> χρησιμοποιείται για να περιγράψει φιλικά προς το περιβάλλον πλαστικά που μπορούν είτε να βασίζονται σε βιολογικά υλικά (</a:t>
            </a:r>
            <a:r>
              <a:rPr lang="el-GR" i="1" dirty="0" err="1">
                <a:latin typeface="Times New Roman" panose="02020603050405020304" pitchFamily="18" charset="0"/>
                <a:ea typeface="Times New Roman" panose="02020603050405020304" pitchFamily="18" charset="0"/>
              </a:rPr>
              <a:t>βιοβασιζόμενα</a:t>
            </a:r>
            <a:r>
              <a:rPr lang="el-GR" i="1" dirty="0">
                <a:latin typeface="Times New Roman" panose="02020603050405020304" pitchFamily="18" charset="0"/>
                <a:ea typeface="Times New Roman" panose="02020603050405020304" pitchFamily="18" charset="0"/>
              </a:rPr>
              <a:t> - </a:t>
            </a:r>
            <a:r>
              <a:rPr lang="en-US" i="1" dirty="0" err="1">
                <a:latin typeface="Times New Roman" panose="02020603050405020304" pitchFamily="18" charset="0"/>
                <a:ea typeface="Times New Roman" panose="02020603050405020304" pitchFamily="18" charset="0"/>
              </a:rPr>
              <a:t>biobased</a:t>
            </a:r>
            <a:r>
              <a:rPr lang="el-GR" dirty="0">
                <a:latin typeface="Times New Roman" panose="02020603050405020304" pitchFamily="18" charset="0"/>
                <a:ea typeface="Times New Roman" panose="02020603050405020304" pitchFamily="18" charset="0"/>
              </a:rPr>
              <a:t>), είτε να είναι </a:t>
            </a:r>
            <a:r>
              <a:rPr lang="el-GR" i="1" dirty="0" err="1">
                <a:latin typeface="Times New Roman" panose="02020603050405020304" pitchFamily="18" charset="0"/>
                <a:ea typeface="Times New Roman" panose="02020603050405020304" pitchFamily="18" charset="0"/>
              </a:rPr>
              <a:t>βιοαποδομήσιμα</a:t>
            </a:r>
            <a:r>
              <a:rPr lang="el-GR" dirty="0">
                <a:latin typeface="Times New Roman" panose="02020603050405020304" pitchFamily="18" charset="0"/>
                <a:ea typeface="Times New Roman" panose="02020603050405020304" pitchFamily="18" charset="0"/>
              </a:rPr>
              <a:t> (</a:t>
            </a:r>
            <a:r>
              <a:rPr lang="en-US" i="1" dirty="0">
                <a:latin typeface="Times New Roman" panose="02020603050405020304" pitchFamily="18" charset="0"/>
                <a:ea typeface="Times New Roman" panose="02020603050405020304" pitchFamily="18" charset="0"/>
              </a:rPr>
              <a:t>biodegradable</a:t>
            </a:r>
            <a:r>
              <a:rPr lang="el-GR" dirty="0">
                <a:latin typeface="Times New Roman" panose="02020603050405020304" pitchFamily="18" charset="0"/>
                <a:ea typeface="Times New Roman" panose="02020603050405020304" pitchFamily="18" charset="0"/>
              </a:rPr>
              <a:t>) ή να διαθέτουν και τις δύο αυτές ιδιότητες. Συγκεκριμένα</a:t>
            </a:r>
            <a:r>
              <a:rPr lang="el-GR" dirty="0" smtClean="0">
                <a:latin typeface="Times New Roman" panose="02020603050405020304" pitchFamily="18" charset="0"/>
                <a:ea typeface="Times New Roman" panose="02020603050405020304" pitchFamily="18" charset="0"/>
              </a:rPr>
              <a:t>, </a:t>
            </a:r>
            <a:r>
              <a:rPr lang="el-GR" dirty="0" err="1">
                <a:latin typeface="Times New Roman" panose="02020603050405020304" pitchFamily="18" charset="0"/>
                <a:ea typeface="Times New Roman" panose="02020603050405020304" pitchFamily="18" charset="0"/>
              </a:rPr>
              <a:t>βιοβασιζόμενα</a:t>
            </a:r>
            <a:r>
              <a:rPr lang="el-GR" dirty="0">
                <a:latin typeface="Times New Roman" panose="02020603050405020304" pitchFamily="18" charset="0"/>
                <a:ea typeface="Times New Roman" panose="02020603050405020304" pitchFamily="18" charset="0"/>
              </a:rPr>
              <a:t> πλαστικά (</a:t>
            </a:r>
            <a:r>
              <a:rPr lang="en-US" dirty="0" err="1">
                <a:latin typeface="Times New Roman" panose="02020603050405020304" pitchFamily="18" charset="0"/>
                <a:ea typeface="Times New Roman" panose="02020603050405020304" pitchFamily="18" charset="0"/>
              </a:rPr>
              <a:t>biobased</a:t>
            </a:r>
            <a:r>
              <a:rPr lang="el-GR" dirty="0">
                <a:latin typeface="Times New Roman" panose="02020603050405020304" pitchFamily="18" charset="0"/>
                <a:ea typeface="Times New Roman" panose="02020603050405020304" pitchFamily="18" charset="0"/>
              </a:rPr>
              <a:t>) ονομάζονται τα πολυμερή που ο άνθρακάς τους παράγεται μερικώς ή πλήρως από ανανεώσιμους πόρους, όπως πρωτεΐνες και λιπίδια </a:t>
            </a:r>
            <a:endParaRPr lang="el-GR" dirty="0"/>
          </a:p>
        </p:txBody>
      </p:sp>
      <p:pic>
        <p:nvPicPr>
          <p:cNvPr id="3" name="Εικόνα 2"/>
          <p:cNvPicPr>
            <a:picLocks noChangeAspect="1"/>
          </p:cNvPicPr>
          <p:nvPr/>
        </p:nvPicPr>
        <p:blipFill rotWithShape="1">
          <a:blip r:embed="rId3" cstate="print">
            <a:extLst>
              <a:ext uri="{28A0092B-C50C-407E-A947-70E740481C1C}">
                <a14:useLocalDpi xmlns:a14="http://schemas.microsoft.com/office/drawing/2010/main" val="0"/>
              </a:ext>
            </a:extLst>
          </a:blip>
          <a:srcRect r="914" b="9051"/>
          <a:stretch/>
        </p:blipFill>
        <p:spPr>
          <a:xfrm>
            <a:off x="5590356" y="980728"/>
            <a:ext cx="4845092" cy="4725144"/>
          </a:xfrm>
          <a:prstGeom prst="rect">
            <a:avLst/>
          </a:prstGeom>
        </p:spPr>
      </p:pic>
    </p:spTree>
    <p:extLst>
      <p:ext uri="{BB962C8B-B14F-4D97-AF65-F5344CB8AC3E}">
        <p14:creationId xmlns:p14="http://schemas.microsoft.com/office/powerpoint/2010/main" val="165442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pic>
        <p:nvPicPr>
          <p:cNvPr id="8" name="Θέση περιεχομένου 7"/>
          <p:cNvPicPr>
            <a:picLocks noGrp="1"/>
          </p:cNvPicPr>
          <p:nvPr>
            <p:ph idx="1"/>
          </p:nvPr>
        </p:nvPicPr>
        <p:blipFill rotWithShape="1">
          <a:blip r:embed="rId3"/>
          <a:srcRect l="14327" t="32749" r="15122" b="8390"/>
          <a:stretch/>
        </p:blipFill>
        <p:spPr bwMode="auto">
          <a:xfrm>
            <a:off x="1125860" y="1052736"/>
            <a:ext cx="10297144" cy="5472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256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fontScale="85000" lnSpcReduction="20000"/>
          </a:bodyPr>
          <a:lstStyle/>
          <a:p>
            <a:pPr marL="0" indent="0">
              <a:spcAft>
                <a:spcPts val="0"/>
              </a:spcAft>
              <a:buNone/>
            </a:pPr>
            <a:r>
              <a:rPr lang="el-GR" dirty="0">
                <a:latin typeface="Times New Roman" panose="02020603050405020304" pitchFamily="18" charset="0"/>
                <a:ea typeface="Times New Roman" panose="02020603050405020304" pitchFamily="18" charset="0"/>
              </a:rPr>
              <a:t>Τα </a:t>
            </a:r>
            <a:r>
              <a:rPr lang="el-GR" dirty="0" err="1">
                <a:latin typeface="Times New Roman" panose="02020603050405020304" pitchFamily="18" charset="0"/>
                <a:ea typeface="Times New Roman" panose="02020603050405020304" pitchFamily="18" charset="0"/>
              </a:rPr>
              <a:t>βιοαποδομήσιμα</a:t>
            </a:r>
            <a:r>
              <a:rPr lang="el-GR" dirty="0">
                <a:latin typeface="Times New Roman" panose="02020603050405020304" pitchFamily="18" charset="0"/>
                <a:ea typeface="Times New Roman" panose="02020603050405020304" pitchFamily="18" charset="0"/>
              </a:rPr>
              <a:t> πλαστικά είναι τα πολυμερή που είναι ικανά να </a:t>
            </a:r>
            <a:r>
              <a:rPr lang="el-GR" dirty="0" err="1">
                <a:latin typeface="Times New Roman" panose="02020603050405020304" pitchFamily="18" charset="0"/>
                <a:ea typeface="Times New Roman" panose="02020603050405020304" pitchFamily="18" charset="0"/>
              </a:rPr>
              <a:t>ανοργανοποιούνται</a:t>
            </a:r>
            <a:r>
              <a:rPr lang="el-GR" dirty="0">
                <a:latin typeface="Times New Roman" panose="02020603050405020304" pitchFamily="18" charset="0"/>
                <a:ea typeface="Times New Roman" panose="02020603050405020304" pitchFamily="18" charset="0"/>
              </a:rPr>
              <a:t> προς διοξείδιο του άνθρακα, μεθάνιο, νερό, ανόργανες ενώσεις ή βιομάζα μέσω της </a:t>
            </a:r>
            <a:r>
              <a:rPr lang="el-GR" dirty="0" err="1">
                <a:latin typeface="Times New Roman" panose="02020603050405020304" pitchFamily="18" charset="0"/>
                <a:ea typeface="Times New Roman" panose="02020603050405020304" pitchFamily="18" charset="0"/>
              </a:rPr>
              <a:t>ενζυματικής</a:t>
            </a:r>
            <a:r>
              <a:rPr lang="el-GR" dirty="0">
                <a:latin typeface="Times New Roman" panose="02020603050405020304" pitchFamily="18" charset="0"/>
                <a:ea typeface="Times New Roman" panose="02020603050405020304" pitchFamily="18" charset="0"/>
              </a:rPr>
              <a:t> δράσης βακτηρίων, αλγών και μυκήτων, υπό κατάλληλες περιβαλλοντικές συνθήκες και σε συγκεκριμένο χρονικό διάστημα. Τα </a:t>
            </a:r>
            <a:r>
              <a:rPr lang="el-GR" dirty="0" err="1">
                <a:latin typeface="Times New Roman" panose="02020603050405020304" pitchFamily="18" charset="0"/>
                <a:ea typeface="Times New Roman" panose="02020603050405020304" pitchFamily="18" charset="0"/>
              </a:rPr>
              <a:t>βιοαποδομήσιμα</a:t>
            </a:r>
            <a:r>
              <a:rPr lang="el-GR" dirty="0">
                <a:latin typeface="Times New Roman" panose="02020603050405020304" pitchFamily="18" charset="0"/>
                <a:ea typeface="Times New Roman" panose="02020603050405020304" pitchFamily="18" charset="0"/>
              </a:rPr>
              <a:t> πλαστικά συχνά διαφοροποιούνται από τα </a:t>
            </a:r>
            <a:r>
              <a:rPr lang="el-GR" dirty="0" err="1">
                <a:latin typeface="Times New Roman" panose="02020603050405020304" pitchFamily="18" charset="0"/>
                <a:ea typeface="Times New Roman" panose="02020603050405020304" pitchFamily="18" charset="0"/>
              </a:rPr>
              <a:t>λιπασματοποιήσιμα</a:t>
            </a:r>
            <a:r>
              <a:rPr lang="el-GR" dirty="0">
                <a:latin typeface="Times New Roman" panose="02020603050405020304" pitchFamily="18" charset="0"/>
                <a:ea typeface="Times New Roman" panose="02020603050405020304" pitchFamily="18" charset="0"/>
              </a:rPr>
              <a:t> πλαστικά (</a:t>
            </a:r>
            <a:r>
              <a:rPr lang="en-US" dirty="0">
                <a:latin typeface="Times New Roman" panose="02020603050405020304" pitchFamily="18" charset="0"/>
                <a:ea typeface="Times New Roman" panose="02020603050405020304" pitchFamily="18" charset="0"/>
              </a:rPr>
              <a:t>compostable</a:t>
            </a:r>
            <a:r>
              <a:rPr lang="el-GR" dirty="0">
                <a:latin typeface="Times New Roman" panose="02020603050405020304" pitchFamily="18" charset="0"/>
                <a:ea typeface="Times New Roman" panose="02020603050405020304" pitchFamily="18" charset="0"/>
              </a:rPr>
              <a:t>) με την έννοια ό</a:t>
            </a:r>
            <a:r>
              <a:rPr lang="el-GR" dirty="0" smtClean="0">
                <a:latin typeface="Times New Roman" panose="02020603050405020304" pitchFamily="18" charset="0"/>
                <a:ea typeface="Times New Roman" panose="02020603050405020304" pitchFamily="18" charset="0"/>
              </a:rPr>
              <a:t>τι </a:t>
            </a:r>
            <a:r>
              <a:rPr lang="el-GR" dirty="0">
                <a:latin typeface="Times New Roman" panose="02020603050405020304" pitchFamily="18" charset="0"/>
                <a:ea typeface="Times New Roman" panose="02020603050405020304" pitchFamily="18" charset="0"/>
              </a:rPr>
              <a:t>είναι μόνο </a:t>
            </a:r>
            <a:r>
              <a:rPr lang="el-GR" dirty="0" err="1">
                <a:latin typeface="Times New Roman" panose="02020603050405020304" pitchFamily="18" charset="0"/>
                <a:ea typeface="Times New Roman" panose="02020603050405020304" pitchFamily="18" charset="0"/>
              </a:rPr>
              <a:t>βιοαποδομήσιμα</a:t>
            </a:r>
            <a:r>
              <a:rPr lang="el-GR" dirty="0">
                <a:latin typeface="Times New Roman" panose="02020603050405020304" pitchFamily="18" charset="0"/>
                <a:ea typeface="Times New Roman" panose="02020603050405020304" pitchFamily="18" charset="0"/>
              </a:rPr>
              <a:t> σε περιβάλλον </a:t>
            </a:r>
            <a:r>
              <a:rPr lang="el-GR" dirty="0" err="1">
                <a:latin typeface="Times New Roman" panose="02020603050405020304" pitchFamily="18" charset="0"/>
                <a:ea typeface="Times New Roman" panose="02020603050405020304" pitchFamily="18" charset="0"/>
              </a:rPr>
              <a:t>κομποστοποίησης</a:t>
            </a:r>
            <a:r>
              <a:rPr lang="el-GR" dirty="0">
                <a:latin typeface="Times New Roman" panose="02020603050405020304" pitchFamily="18" charset="0"/>
                <a:ea typeface="Times New Roman" panose="02020603050405020304" pitchFamily="18" charset="0"/>
              </a:rPr>
              <a:t> (αερόβιο περιβάλλον) και συγκρίνονται πάντα σε σχέση με ένα μάρτυρα (κυτταρίνη) σε ίδιο περιβάλλον.</a:t>
            </a:r>
            <a:endParaRPr lang="el-GR" dirty="0"/>
          </a:p>
        </p:txBody>
      </p:sp>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259" y="1268760"/>
            <a:ext cx="6772817" cy="4149080"/>
          </a:xfrm>
          <a:prstGeom prst="rect">
            <a:avLst/>
          </a:prstGeom>
        </p:spPr>
      </p:pic>
    </p:spTree>
    <p:extLst>
      <p:ext uri="{BB962C8B-B14F-4D97-AF65-F5344CB8AC3E}">
        <p14:creationId xmlns:p14="http://schemas.microsoft.com/office/powerpoint/2010/main" val="211103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a:bodyPr>
          <a:lstStyle/>
          <a:p>
            <a:pPr marL="0" indent="0">
              <a:spcAft>
                <a:spcPts val="0"/>
              </a:spcAft>
              <a:buNone/>
            </a:pPr>
            <a:r>
              <a:rPr lang="el-GR" dirty="0">
                <a:latin typeface="Times New Roman" panose="02020603050405020304" pitchFamily="18" charset="0"/>
                <a:ea typeface="Times New Roman" panose="02020603050405020304" pitchFamily="18" charset="0"/>
              </a:rPr>
              <a:t>Συνεπώς, δεν είναι </a:t>
            </a:r>
            <a:r>
              <a:rPr lang="el-GR" dirty="0" err="1">
                <a:latin typeface="Times New Roman" panose="02020603050405020304" pitchFamily="18" charset="0"/>
                <a:ea typeface="Times New Roman" panose="02020603050405020304" pitchFamily="18" charset="0"/>
              </a:rPr>
              <a:t>βιοαποδομήσιμα</a:t>
            </a:r>
            <a:r>
              <a:rPr lang="el-GR" dirty="0">
                <a:latin typeface="Times New Roman" panose="02020603050405020304" pitchFamily="18" charset="0"/>
                <a:ea typeface="Times New Roman" panose="02020603050405020304" pitchFamily="18" charset="0"/>
              </a:rPr>
              <a:t> όλα τα </a:t>
            </a:r>
            <a:r>
              <a:rPr lang="el-GR" dirty="0" err="1">
                <a:latin typeface="Times New Roman" panose="02020603050405020304" pitchFamily="18" charset="0"/>
                <a:ea typeface="Times New Roman" panose="02020603050405020304" pitchFamily="18" charset="0"/>
              </a:rPr>
              <a:t>βιοπλαστικά</a:t>
            </a:r>
            <a:r>
              <a:rPr lang="el-GR" dirty="0">
                <a:latin typeface="Times New Roman" panose="02020603050405020304" pitchFamily="18" charset="0"/>
                <a:ea typeface="Times New Roman" panose="02020603050405020304" pitchFamily="18" charset="0"/>
              </a:rPr>
              <a:t>. Επίσης, μπορεί να έχουμε </a:t>
            </a:r>
            <a:r>
              <a:rPr lang="el-GR" dirty="0" err="1">
                <a:latin typeface="Times New Roman" panose="02020603050405020304" pitchFamily="18" charset="0"/>
                <a:ea typeface="Times New Roman" panose="02020603050405020304" pitchFamily="18" charset="0"/>
              </a:rPr>
              <a:t>βιοαποδομήσιμα</a:t>
            </a:r>
            <a:r>
              <a:rPr lang="el-GR" dirty="0">
                <a:latin typeface="Times New Roman" panose="02020603050405020304" pitchFamily="18" charset="0"/>
                <a:ea typeface="Times New Roman" panose="02020603050405020304" pitchFamily="18" charset="0"/>
              </a:rPr>
              <a:t> πλαστικά που δεν είναι </a:t>
            </a:r>
            <a:r>
              <a:rPr lang="el-GR" dirty="0" err="1">
                <a:latin typeface="Times New Roman" panose="02020603050405020304" pitchFamily="18" charset="0"/>
                <a:ea typeface="Times New Roman" panose="02020603050405020304" pitchFamily="18" charset="0"/>
              </a:rPr>
              <a:t>βιοβασιζόμενα</a:t>
            </a:r>
            <a:r>
              <a:rPr lang="el-GR" dirty="0">
                <a:latin typeface="Times New Roman" panose="02020603050405020304" pitchFamily="18" charset="0"/>
                <a:ea typeface="Times New Roman" panose="02020603050405020304" pitchFamily="18" charset="0"/>
              </a:rPr>
              <a:t>, αλλά να προέρχονται από πετροχημικά υλικά. </a:t>
            </a:r>
            <a:r>
              <a:rPr lang="el-GR" dirty="0" smtClean="0">
                <a:latin typeface="Times New Roman" panose="02020603050405020304" pitchFamily="18" charset="0"/>
                <a:ea typeface="Times New Roman" panose="02020603050405020304" pitchFamily="18" charset="0"/>
              </a:rPr>
              <a:t>Ο </a:t>
            </a:r>
            <a:r>
              <a:rPr lang="el-GR" dirty="0">
                <a:latin typeface="Times New Roman" panose="02020603050405020304" pitchFamily="18" charset="0"/>
                <a:ea typeface="Times New Roman" panose="02020603050405020304" pitchFamily="18" charset="0"/>
              </a:rPr>
              <a:t>πίνακας δείχνει τις διαφοροποιήσεις συμβατικών πλαστικών και </a:t>
            </a:r>
            <a:r>
              <a:rPr lang="el-GR" dirty="0" err="1">
                <a:latin typeface="Times New Roman" panose="02020603050405020304" pitchFamily="18" charset="0"/>
                <a:ea typeface="Times New Roman" panose="02020603050405020304" pitchFamily="18" charset="0"/>
              </a:rPr>
              <a:t>βιοπλαστικών</a:t>
            </a:r>
            <a:r>
              <a:rPr lang="el-GR" dirty="0">
                <a:latin typeface="Times New Roman" panose="02020603050405020304" pitchFamily="18" charset="0"/>
                <a:ea typeface="Times New Roman" panose="02020603050405020304" pitchFamily="18" charset="0"/>
              </a:rPr>
              <a:t>.</a:t>
            </a:r>
            <a:endParaRPr lang="el-GR" dirty="0"/>
          </a:p>
        </p:txBody>
      </p:sp>
      <p:graphicFrame>
        <p:nvGraphicFramePr>
          <p:cNvPr id="4" name="Πίνακας 3"/>
          <p:cNvGraphicFramePr>
            <a:graphicFrameLocks noGrp="1"/>
          </p:cNvGraphicFramePr>
          <p:nvPr>
            <p:extLst>
              <p:ext uri="{D42A27DB-BD31-4B8C-83A1-F6EECF244321}">
                <p14:modId xmlns:p14="http://schemas.microsoft.com/office/powerpoint/2010/main" val="3918277307"/>
              </p:ext>
            </p:extLst>
          </p:nvPr>
        </p:nvGraphicFramePr>
        <p:xfrm>
          <a:off x="4942284" y="1628800"/>
          <a:ext cx="5444996" cy="3291840"/>
        </p:xfrm>
        <a:graphic>
          <a:graphicData uri="http://schemas.openxmlformats.org/drawingml/2006/table">
            <a:tbl>
              <a:tblPr firstRow="1" firstCol="1" bandRow="1"/>
              <a:tblGrid>
                <a:gridCol w="936104"/>
                <a:gridCol w="1249591"/>
                <a:gridCol w="1068734"/>
                <a:gridCol w="1252629"/>
                <a:gridCol w="937938"/>
              </a:tblGrid>
              <a:tr h="190500">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Πλαστικό</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Τύπος</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Πηγή παρασκευής</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Βιοαποδομήσιμο</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Παράδειγμα</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endParaRPr lang="el-GR" sz="1000">
                        <a:effectLst/>
                        <a:latin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Συμβατικό πλαστικό</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Ορυκτό καύσιμο (πετρέλαιο, φυσικό αέριο)</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Οχι</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rPr>
                        <a:t>PE, PS, PVC, PP, PC</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endParaRPr lang="el-GR" sz="1000" dirty="0">
                        <a:effectLst/>
                        <a:latin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Βιοβασιζόμενο</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Ανανεώσιμες πηγές</a:t>
                      </a:r>
                      <a:r>
                        <a:rPr lang="en-US" sz="1200">
                          <a:solidFill>
                            <a:srgbClr val="000000"/>
                          </a:solidFill>
                          <a:effectLst/>
                          <a:latin typeface="Times New Roman" panose="02020603050405020304" pitchFamily="18" charset="0"/>
                          <a:ea typeface="Times New Roman" panose="02020603050405020304" pitchFamily="18" charset="0"/>
                        </a:rPr>
                        <a:t> (</a:t>
                      </a:r>
                      <a:r>
                        <a:rPr lang="el-GR" sz="1200">
                          <a:solidFill>
                            <a:srgbClr val="000000"/>
                          </a:solidFill>
                          <a:effectLst/>
                          <a:latin typeface="Times New Roman" panose="02020603050405020304" pitchFamily="18" charset="0"/>
                          <a:ea typeface="Times New Roman" panose="02020603050405020304" pitchFamily="18" charset="0"/>
                        </a:rPr>
                        <a:t>καλαμπόκι, ζαχαρότευτλο</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Οχι</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rPr>
                        <a:t>Bio-PE, Bio-PET, Bio-PVC</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381000">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Βιοπλαστικά</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Βιοαποδομήσιμο</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Ορυκτό καύσιμο (πετρέλαιο, φυσικό αέριο)</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Ναι</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tcPr>
                </a:tc>
                <a:tc>
                  <a:txBody>
                    <a:bodyPr/>
                    <a:lstStyle/>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rPr>
                        <a:t>PBS, PCL, PBAT</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tcPr>
                </a:tc>
              </a:tr>
              <a:tr h="381000">
                <a:tc>
                  <a:txBody>
                    <a:bodyPr/>
                    <a:lstStyle/>
                    <a:p>
                      <a:endParaRPr lang="el-GR" sz="1000">
                        <a:effectLst/>
                        <a:latin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Βιοβασιζόμενο και βιοαποδομήσιμο </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Ανανεώσιμες πηγές</a:t>
                      </a:r>
                      <a:r>
                        <a:rPr lang="en-US" sz="1200">
                          <a:solidFill>
                            <a:srgbClr val="000000"/>
                          </a:solidFill>
                          <a:effectLst/>
                          <a:latin typeface="Times New Roman" panose="02020603050405020304" pitchFamily="18" charset="0"/>
                          <a:ea typeface="Times New Roman" panose="02020603050405020304" pitchFamily="18" charset="0"/>
                        </a:rPr>
                        <a:t> (</a:t>
                      </a:r>
                      <a:r>
                        <a:rPr lang="el-GR" sz="1200">
                          <a:solidFill>
                            <a:srgbClr val="000000"/>
                          </a:solidFill>
                          <a:effectLst/>
                          <a:latin typeface="Times New Roman" panose="02020603050405020304" pitchFamily="18" charset="0"/>
                          <a:ea typeface="Times New Roman" panose="02020603050405020304" pitchFamily="18" charset="0"/>
                        </a:rPr>
                        <a:t>καλαμπόκι, ζαχαρότευτλο</a:t>
                      </a:r>
                      <a:r>
                        <a:rPr lang="en-US" sz="1200">
                          <a:solidFill>
                            <a:srgbClr val="000000"/>
                          </a:solidFill>
                          <a:effectLst/>
                          <a:latin typeface="Times New Roman" panose="02020603050405020304" pitchFamily="18" charset="0"/>
                          <a:ea typeface="Times New Roman" panose="02020603050405020304" pitchFamily="18" charset="0"/>
                        </a:rPr>
                        <a:t>)</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200">
                          <a:solidFill>
                            <a:srgbClr val="000000"/>
                          </a:solidFill>
                          <a:effectLst/>
                          <a:latin typeface="Times New Roman" panose="02020603050405020304" pitchFamily="18" charset="0"/>
                          <a:ea typeface="Times New Roman" panose="02020603050405020304" pitchFamily="18" charset="0"/>
                        </a:rPr>
                        <a:t>Ναι</a:t>
                      </a:r>
                      <a:endParaRPr lang="el-GR" sz="12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PHA, PHB, PLA</a:t>
                      </a:r>
                      <a:endParaRPr lang="el-GR" sz="120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Ορθογώνιο 4"/>
          <p:cNvSpPr/>
          <p:nvPr/>
        </p:nvSpPr>
        <p:spPr>
          <a:xfrm>
            <a:off x="5734372" y="1268760"/>
            <a:ext cx="4006353" cy="276999"/>
          </a:xfrm>
          <a:prstGeom prst="rect">
            <a:avLst/>
          </a:prstGeom>
        </p:spPr>
        <p:txBody>
          <a:bodyPr wrap="none">
            <a:spAutoFit/>
          </a:bodyPr>
          <a:lstStyle/>
          <a:p>
            <a:pPr algn="ctr">
              <a:spcAft>
                <a:spcPts val="0"/>
              </a:spcAft>
            </a:pPr>
            <a:r>
              <a:rPr lang="el-GR" sz="1200" dirty="0">
                <a:latin typeface="Times New Roman" panose="02020603050405020304" pitchFamily="18" charset="0"/>
                <a:ea typeface="Times New Roman" panose="02020603050405020304" pitchFamily="18" charset="0"/>
              </a:rPr>
              <a:t>Πίνακας 2.5 Κατηγοριοποιήσεις πλαστικών και </a:t>
            </a:r>
            <a:r>
              <a:rPr lang="el-GR" sz="1200" dirty="0" err="1">
                <a:latin typeface="Times New Roman" panose="02020603050405020304" pitchFamily="18" charset="0"/>
                <a:ea typeface="Times New Roman" panose="02020603050405020304" pitchFamily="18" charset="0"/>
              </a:rPr>
              <a:t>βιοπλαστικών</a:t>
            </a:r>
            <a:endParaRPr lang="el-GR" sz="1200" dirty="0">
              <a:effectLst/>
              <a:latin typeface="Times New Roman" panose="02020603050405020304" pitchFamily="18" charset="0"/>
              <a:ea typeface="Times New Roman" panose="02020603050405020304" pitchFamily="18" charset="0"/>
            </a:endParaRPr>
          </a:p>
        </p:txBody>
      </p:sp>
      <p:sp>
        <p:nvSpPr>
          <p:cNvPr id="6" name="Ορθογώνιο 5"/>
          <p:cNvSpPr/>
          <p:nvPr/>
        </p:nvSpPr>
        <p:spPr>
          <a:xfrm>
            <a:off x="4691135" y="4941168"/>
            <a:ext cx="6092825" cy="461665"/>
          </a:xfrm>
          <a:prstGeom prst="rect">
            <a:avLst/>
          </a:prstGeom>
        </p:spPr>
        <p:txBody>
          <a:bodyPr>
            <a:spAutoFit/>
          </a:bodyPr>
          <a:lstStyle/>
          <a:p>
            <a:pPr>
              <a:spcAft>
                <a:spcPts val="0"/>
              </a:spcAft>
            </a:pPr>
            <a:r>
              <a:rPr lang="el-GR" sz="1200" dirty="0">
                <a:solidFill>
                  <a:srgbClr val="000000"/>
                </a:solidFill>
                <a:latin typeface="Times New Roman" panose="02020603050405020304" pitchFamily="18" charset="0"/>
                <a:ea typeface="Times New Roman" panose="02020603050405020304" pitchFamily="18" charset="0"/>
              </a:rPr>
              <a:t>Πηγή</a:t>
            </a:r>
            <a:r>
              <a:rPr lang="en-GB" sz="1200" dirty="0">
                <a:solidFill>
                  <a:srgbClr val="000000"/>
                </a:solidFill>
                <a:latin typeface="Times New Roman" panose="02020603050405020304" pitchFamily="18" charset="0"/>
                <a:ea typeface="Times New Roman" panose="02020603050405020304" pitchFamily="18" charset="0"/>
              </a:rPr>
              <a:t>: </a:t>
            </a:r>
            <a:r>
              <a:rPr lang="en-US" sz="1200" dirty="0" err="1">
                <a:solidFill>
                  <a:srgbClr val="000000"/>
                </a:solidFill>
                <a:latin typeface="Times New Roman" panose="02020603050405020304" pitchFamily="18" charset="0"/>
                <a:ea typeface="Times New Roman" panose="02020603050405020304" pitchFamily="18" charset="0"/>
              </a:rPr>
              <a:t>Pilla</a:t>
            </a:r>
            <a:r>
              <a:rPr lang="en-US" sz="1200" dirty="0">
                <a:solidFill>
                  <a:srgbClr val="000000"/>
                </a:solidFill>
                <a:latin typeface="Times New Roman" panose="02020603050405020304" pitchFamily="18" charset="0"/>
                <a:ea typeface="Times New Roman" panose="02020603050405020304" pitchFamily="18" charset="0"/>
              </a:rPr>
              <a:t>, 2011; Sivan, 2011; </a:t>
            </a:r>
            <a:r>
              <a:rPr lang="en-US" sz="1200" dirty="0" err="1">
                <a:solidFill>
                  <a:srgbClr val="000000"/>
                </a:solidFill>
                <a:latin typeface="Times New Roman" panose="02020603050405020304" pitchFamily="18" charset="0"/>
                <a:ea typeface="Times New Roman" panose="02020603050405020304" pitchFamily="18" charset="0"/>
              </a:rPr>
              <a:t>Runjić-Sokele</a:t>
            </a:r>
            <a:r>
              <a:rPr lang="en-US" sz="1200" dirty="0">
                <a:solidFill>
                  <a:srgbClr val="000000"/>
                </a:solidFill>
                <a:latin typeface="Times New Roman" panose="02020603050405020304" pitchFamily="18" charset="0"/>
                <a:ea typeface="Times New Roman" panose="02020603050405020304" pitchFamily="18" charset="0"/>
              </a:rPr>
              <a:t> and </a:t>
            </a:r>
            <a:r>
              <a:rPr lang="en-US" sz="1200" dirty="0" err="1">
                <a:solidFill>
                  <a:srgbClr val="000000"/>
                </a:solidFill>
                <a:latin typeface="Times New Roman" panose="02020603050405020304" pitchFamily="18" charset="0"/>
                <a:ea typeface="Times New Roman" panose="02020603050405020304" pitchFamily="18" charset="0"/>
              </a:rPr>
              <a:t>Pilipović</a:t>
            </a:r>
            <a:r>
              <a:rPr lang="en-US" sz="1200" dirty="0">
                <a:solidFill>
                  <a:srgbClr val="000000"/>
                </a:solidFill>
                <a:latin typeface="Times New Roman" panose="02020603050405020304" pitchFamily="18" charset="0"/>
                <a:ea typeface="Times New Roman" panose="02020603050405020304" pitchFamily="18" charset="0"/>
              </a:rPr>
              <a:t>, 2017, </a:t>
            </a:r>
            <a:r>
              <a:rPr lang="en-US" sz="1200" dirty="0" err="1">
                <a:solidFill>
                  <a:srgbClr val="000000"/>
                </a:solidFill>
                <a:latin typeface="Times New Roman" panose="02020603050405020304" pitchFamily="18" charset="0"/>
                <a:ea typeface="Times New Roman" panose="02020603050405020304" pitchFamily="18" charset="0"/>
              </a:rPr>
              <a:t>Emadian</a:t>
            </a:r>
            <a:r>
              <a:rPr lang="en-US" sz="1200" dirty="0">
                <a:solidFill>
                  <a:srgbClr val="000000"/>
                </a:solidFill>
                <a:latin typeface="Times New Roman" panose="02020603050405020304" pitchFamily="18" charset="0"/>
                <a:ea typeface="Times New Roman" panose="02020603050405020304" pitchFamily="18" charset="0"/>
              </a:rPr>
              <a:t> et al., 2017, </a:t>
            </a:r>
            <a:r>
              <a:rPr lang="en-US" sz="1200" dirty="0" err="1">
                <a:solidFill>
                  <a:srgbClr val="000000"/>
                </a:solidFill>
                <a:latin typeface="Times New Roman" panose="02020603050405020304" pitchFamily="18" charset="0"/>
                <a:ea typeface="Times New Roman" panose="02020603050405020304" pitchFamily="18" charset="0"/>
              </a:rPr>
              <a:t>Arrieta</a:t>
            </a:r>
            <a:r>
              <a:rPr lang="en-US" sz="1200" dirty="0">
                <a:solidFill>
                  <a:srgbClr val="000000"/>
                </a:solidFill>
                <a:latin typeface="Times New Roman" panose="02020603050405020304" pitchFamily="18" charset="0"/>
                <a:ea typeface="Times New Roman" panose="02020603050405020304" pitchFamily="18" charset="0"/>
              </a:rPr>
              <a:t> et al., 2014; Gomez and Michel, 2013</a:t>
            </a:r>
            <a:endParaRPr lang="el-GR"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833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9751060" cy="5516323"/>
          </a:xfrm>
        </p:spPr>
        <p:txBody>
          <a:bodyPr rtlCol="0">
            <a:normAutofit fontScale="85000" lnSpcReduction="10000"/>
          </a:bodyPr>
          <a:lstStyle/>
          <a:p>
            <a:pPr marL="0" indent="0">
              <a:spcAft>
                <a:spcPts val="0"/>
              </a:spcAft>
              <a:buNone/>
            </a:pPr>
            <a:r>
              <a:rPr lang="el-GR" dirty="0">
                <a:latin typeface="Times New Roman" panose="02020603050405020304" pitchFamily="18" charset="0"/>
                <a:ea typeface="Times New Roman" panose="02020603050405020304" pitchFamily="18" charset="0"/>
              </a:rPr>
              <a:t>Ένα </a:t>
            </a:r>
            <a:r>
              <a:rPr lang="el-GR" dirty="0" err="1">
                <a:latin typeface="Times New Roman" panose="02020603050405020304" pitchFamily="18" charset="0"/>
                <a:ea typeface="Times New Roman" panose="02020603050405020304" pitchFamily="18" charset="0"/>
              </a:rPr>
              <a:t>βιοπλαστικό</a:t>
            </a:r>
            <a:r>
              <a:rPr lang="el-GR" dirty="0">
                <a:latin typeface="Times New Roman" panose="02020603050405020304" pitchFamily="18" charset="0"/>
                <a:ea typeface="Times New Roman" panose="02020603050405020304" pitchFamily="18" charset="0"/>
              </a:rPr>
              <a:t> πρέπει να πληροί συγκεκριμένες προϋποθέσεις για να θεωρηθεί </a:t>
            </a:r>
            <a:r>
              <a:rPr lang="el-GR" dirty="0" err="1">
                <a:latin typeface="Times New Roman" panose="02020603050405020304" pitchFamily="18" charset="0"/>
                <a:ea typeface="Times New Roman" panose="02020603050405020304" pitchFamily="18" charset="0"/>
              </a:rPr>
              <a:t>λιπασματοποιήσιμο</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compostable</a:t>
            </a:r>
            <a:r>
              <a:rPr lang="el-GR" dirty="0">
                <a:latin typeface="Times New Roman" panose="02020603050405020304" pitchFamily="18" charset="0"/>
                <a:ea typeface="Times New Roman" panose="02020603050405020304" pitchFamily="18" charset="0"/>
              </a:rPr>
              <a:t>). Σύμφωνα με το πρότυπο ΕΝ</a:t>
            </a:r>
            <a:r>
              <a:rPr lang="en-GB" dirty="0">
                <a:latin typeface="Times New Roman" panose="02020603050405020304" pitchFamily="18" charset="0"/>
                <a:ea typeface="Times New Roman" panose="02020603050405020304" pitchFamily="18" charset="0"/>
              </a:rPr>
              <a:t>-13432 “</a:t>
            </a:r>
            <a:r>
              <a:rPr lang="en-US" dirty="0">
                <a:latin typeface="Times New Roman" panose="02020603050405020304" pitchFamily="18" charset="0"/>
                <a:ea typeface="Times New Roman" panose="02020603050405020304" pitchFamily="18" charset="0"/>
              </a:rPr>
              <a:t>Requirements for packaging recoverable through composting and biodegradation”</a:t>
            </a:r>
            <a:r>
              <a:rPr lang="en-GB" dirty="0">
                <a:latin typeface="Times New Roman" panose="02020603050405020304" pitchFamily="18" charset="0"/>
                <a:ea typeface="Times New Roman" panose="02020603050405020304" pitchFamily="18" charset="0"/>
              </a:rPr>
              <a:t>, </a:t>
            </a:r>
            <a:r>
              <a:rPr lang="el-GR" dirty="0">
                <a:latin typeface="Times New Roman" panose="02020603050405020304" pitchFamily="18" charset="0"/>
                <a:ea typeface="Times New Roman" panose="02020603050405020304" pitchFamily="18" charset="0"/>
              </a:rPr>
              <a:t>οι προϋποθέσεις αυτές είναι</a:t>
            </a:r>
            <a:r>
              <a:rPr lang="en-GB" dirty="0">
                <a:latin typeface="Times New Roman" panose="02020603050405020304" pitchFamily="18" charset="0"/>
                <a:ea typeface="Times New Roman" panose="02020603050405020304" pitchFamily="18" charset="0"/>
              </a:rPr>
              <a:t>: </a:t>
            </a:r>
            <a:endParaRPr lang="el-GR"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l-GR" dirty="0">
                <a:latin typeface="Times New Roman" panose="02020603050405020304" pitchFamily="18" charset="0"/>
                <a:ea typeface="Times New Roman" panose="02020603050405020304" pitchFamily="18" charset="0"/>
              </a:rPr>
              <a:t>Η χημική σύσταση του </a:t>
            </a:r>
            <a:r>
              <a:rPr lang="el-GR" dirty="0" err="1">
                <a:latin typeface="Times New Roman" panose="02020603050405020304" pitchFamily="18" charset="0"/>
                <a:ea typeface="Times New Roman" panose="02020603050405020304" pitchFamily="18" charset="0"/>
              </a:rPr>
              <a:t>βιοπλαστικού</a:t>
            </a:r>
            <a:r>
              <a:rPr lang="el-GR" dirty="0">
                <a:latin typeface="Times New Roman" panose="02020603050405020304" pitchFamily="18" charset="0"/>
                <a:ea typeface="Times New Roman" panose="02020603050405020304" pitchFamily="18" charset="0"/>
              </a:rPr>
              <a:t> πρέπει να είναι τουλάχιστον 50% οργανική ύλη (% </a:t>
            </a:r>
            <a:r>
              <a:rPr lang="el-GR" dirty="0" err="1">
                <a:latin typeface="Times New Roman" panose="02020603050405020304" pitchFamily="18" charset="0"/>
                <a:ea typeface="Times New Roman" panose="02020603050405020304" pitchFamily="18" charset="0"/>
              </a:rPr>
              <a:t>ξ.β</a:t>
            </a:r>
            <a:r>
              <a:rPr lang="el-GR" dirty="0">
                <a:latin typeface="Times New Roman" panose="02020603050405020304" pitchFamily="18" charset="0"/>
                <a:ea typeface="Times New Roman" panose="02020603050405020304" pitchFamily="18" charset="0"/>
              </a:rPr>
              <a:t>.) </a:t>
            </a:r>
          </a:p>
          <a:p>
            <a:pPr marL="342900" lvl="0" indent="-342900" algn="just">
              <a:spcAft>
                <a:spcPts val="0"/>
              </a:spcAft>
              <a:buFont typeface="Symbol" panose="05050102010706020507" pitchFamily="18" charset="2"/>
              <a:buChar char=""/>
            </a:pPr>
            <a:r>
              <a:rPr lang="el-GR" dirty="0">
                <a:latin typeface="Times New Roman" panose="02020603050405020304" pitchFamily="18" charset="0"/>
                <a:ea typeface="Times New Roman" panose="02020603050405020304" pitchFamily="18" charset="0"/>
              </a:rPr>
              <a:t>Το υλικό πρέπει να είναι </a:t>
            </a:r>
            <a:r>
              <a:rPr lang="el-GR" dirty="0" err="1">
                <a:latin typeface="Times New Roman" panose="02020603050405020304" pitchFamily="18" charset="0"/>
                <a:ea typeface="Times New Roman" panose="02020603050405020304" pitchFamily="18" charset="0"/>
              </a:rPr>
              <a:t>βιοαποδομήσιμο</a:t>
            </a:r>
            <a:r>
              <a:rPr lang="el-GR" dirty="0">
                <a:latin typeface="Times New Roman" panose="02020603050405020304" pitchFamily="18" charset="0"/>
                <a:ea typeface="Times New Roman" panose="02020603050405020304" pitchFamily="18" charset="0"/>
              </a:rPr>
              <a:t> κατά τουλάχιστον 90% </a:t>
            </a:r>
            <a:r>
              <a:rPr lang="el-GR" dirty="0" err="1">
                <a:latin typeface="Times New Roman" panose="02020603050405020304" pitchFamily="18" charset="0"/>
                <a:ea typeface="Times New Roman" panose="02020603050405020304" pitchFamily="18" charset="0"/>
              </a:rPr>
              <a:t>ξ.β</a:t>
            </a:r>
            <a:r>
              <a:rPr lang="el-GR" dirty="0">
                <a:latin typeface="Times New Roman" panose="02020603050405020304" pitchFamily="18" charset="0"/>
                <a:ea typeface="Times New Roman" panose="02020603050405020304" pitchFamily="18" charset="0"/>
              </a:rPr>
              <a:t>. σε διάστημα 180 ημέρων σε ελεγχόμενο περιβάλλον </a:t>
            </a:r>
            <a:r>
              <a:rPr lang="el-GR" dirty="0" err="1">
                <a:latin typeface="Times New Roman" panose="02020603050405020304" pitchFamily="18" charset="0"/>
                <a:ea typeface="Times New Roman" panose="02020603050405020304" pitchFamily="18" charset="0"/>
              </a:rPr>
              <a:t>κομποστοποίησης</a:t>
            </a:r>
            <a:r>
              <a:rPr lang="el-GR" dirty="0">
                <a:latin typeface="Times New Roman" panose="02020603050405020304" pitchFamily="18" charset="0"/>
                <a:ea typeface="Times New Roman" panose="02020603050405020304" pitchFamily="18" charset="0"/>
              </a:rPr>
              <a:t>,  μέσω παραγωγής </a:t>
            </a:r>
            <a:r>
              <a:rPr lang="en-GB" dirty="0">
                <a:latin typeface="Times New Roman" panose="02020603050405020304" pitchFamily="18" charset="0"/>
                <a:ea typeface="Times New Roman" panose="02020603050405020304" pitchFamily="18" charset="0"/>
              </a:rPr>
              <a:t>CO</a:t>
            </a:r>
            <a:r>
              <a:rPr lang="el-GR" baseline="-25000" dirty="0">
                <a:latin typeface="Times New Roman" panose="02020603050405020304" pitchFamily="18" charset="0"/>
                <a:ea typeface="Times New Roman" panose="02020603050405020304" pitchFamily="18" charset="0"/>
              </a:rPr>
              <a:t>2</a:t>
            </a:r>
            <a:r>
              <a:rPr lang="el-GR" dirty="0">
                <a:latin typeface="Times New Roman" panose="02020603050405020304" pitchFamily="18" charset="0"/>
                <a:ea typeface="Times New Roman" panose="02020603050405020304" pitchFamily="18" charset="0"/>
              </a:rPr>
              <a:t>,</a:t>
            </a:r>
          </a:p>
          <a:p>
            <a:pPr marL="342900" lvl="0" indent="-342900" algn="just">
              <a:spcAft>
                <a:spcPts val="0"/>
              </a:spcAft>
              <a:buFont typeface="Symbol" panose="05050102010706020507" pitchFamily="18" charset="2"/>
              <a:buChar char=""/>
            </a:pPr>
            <a:r>
              <a:rPr lang="el-GR" dirty="0">
                <a:latin typeface="Times New Roman" panose="02020603050405020304" pitchFamily="18" charset="0"/>
                <a:ea typeface="Times New Roman" panose="02020603050405020304" pitchFamily="18" charset="0"/>
              </a:rPr>
              <a:t>Ο ρυθμός </a:t>
            </a:r>
            <a:r>
              <a:rPr lang="el-GR" dirty="0" err="1">
                <a:latin typeface="Times New Roman" panose="02020603050405020304" pitchFamily="18" charset="0"/>
                <a:ea typeface="Times New Roman" panose="02020603050405020304" pitchFamily="18" charset="0"/>
              </a:rPr>
              <a:t>βιοαποδόμησης</a:t>
            </a:r>
            <a:r>
              <a:rPr lang="el-GR" dirty="0">
                <a:latin typeface="Times New Roman" panose="02020603050405020304" pitchFamily="18" charset="0"/>
                <a:ea typeface="Times New Roman" panose="02020603050405020304" pitchFamily="18" charset="0"/>
              </a:rPr>
              <a:t> του </a:t>
            </a:r>
            <a:r>
              <a:rPr lang="el-GR" dirty="0" err="1">
                <a:latin typeface="Times New Roman" panose="02020603050405020304" pitchFamily="18" charset="0"/>
                <a:ea typeface="Times New Roman" panose="02020603050405020304" pitchFamily="18" charset="0"/>
              </a:rPr>
              <a:t>βιοπλαστικού</a:t>
            </a:r>
            <a:r>
              <a:rPr lang="el-GR" dirty="0">
                <a:latin typeface="Times New Roman" panose="02020603050405020304" pitchFamily="18" charset="0"/>
                <a:ea typeface="Times New Roman" panose="02020603050405020304" pitchFamily="18" charset="0"/>
              </a:rPr>
              <a:t> να είναι παρόμοιος με εκείνον των φυσικών υλικών, όπως φύλλα, γρασίδι, χαρτί και υπολείμματα φαγητών,</a:t>
            </a:r>
          </a:p>
          <a:p>
            <a:pPr marL="342900" lvl="0" indent="-342900" algn="just">
              <a:spcAft>
                <a:spcPts val="0"/>
              </a:spcAft>
              <a:buFont typeface="Symbol" panose="05050102010706020507" pitchFamily="18" charset="2"/>
              <a:buChar char=""/>
            </a:pPr>
            <a:r>
              <a:rPr lang="el-GR" dirty="0">
                <a:latin typeface="Times New Roman" panose="02020603050405020304" pitchFamily="18" charset="0"/>
                <a:ea typeface="Times New Roman" panose="02020603050405020304" pitchFamily="18" charset="0"/>
              </a:rPr>
              <a:t>Το </a:t>
            </a:r>
            <a:r>
              <a:rPr lang="el-GR" dirty="0" err="1">
                <a:latin typeface="Times New Roman" panose="02020603050405020304" pitchFamily="18" charset="0"/>
                <a:ea typeface="Times New Roman" panose="02020603050405020304" pitchFamily="18" charset="0"/>
              </a:rPr>
              <a:t>βιοπλαστικό</a:t>
            </a:r>
            <a:r>
              <a:rPr lang="el-GR" dirty="0">
                <a:latin typeface="Times New Roman" panose="02020603050405020304" pitchFamily="18" charset="0"/>
                <a:ea typeface="Times New Roman" panose="02020603050405020304" pitchFamily="18" charset="0"/>
              </a:rPr>
              <a:t> πρέπει να μετατραπεί κατά τουλάχιστον 90% </a:t>
            </a:r>
            <a:r>
              <a:rPr lang="el-GR" dirty="0" err="1">
                <a:latin typeface="Times New Roman" panose="02020603050405020304" pitchFamily="18" charset="0"/>
                <a:ea typeface="Times New Roman" panose="02020603050405020304" pitchFamily="18" charset="0"/>
              </a:rPr>
              <a:t>κ.β</a:t>
            </a:r>
            <a:r>
              <a:rPr lang="el-GR" dirty="0">
                <a:latin typeface="Times New Roman" panose="02020603050405020304" pitchFamily="18" charset="0"/>
                <a:ea typeface="Times New Roman" panose="02020603050405020304" pitchFamily="18" charset="0"/>
              </a:rPr>
              <a:t>. σε θραύσματα μικρότερα των 2 </a:t>
            </a:r>
            <a:r>
              <a:rPr lang="en-US" dirty="0">
                <a:latin typeface="Times New Roman" panose="02020603050405020304" pitchFamily="18" charset="0"/>
                <a:ea typeface="Times New Roman" panose="02020603050405020304" pitchFamily="18" charset="0"/>
              </a:rPr>
              <a:t>mm</a:t>
            </a:r>
            <a:r>
              <a:rPr lang="el-GR" dirty="0">
                <a:latin typeface="Times New Roman" panose="02020603050405020304" pitchFamily="18" charset="0"/>
                <a:ea typeface="Times New Roman" panose="02020603050405020304" pitchFamily="18" charset="0"/>
              </a:rPr>
              <a:t>, όταν έλθει σε επαφή με οργανικά υλικά μετά από περίοδο 3 μηνών, </a:t>
            </a:r>
          </a:p>
          <a:p>
            <a:pPr marL="342900" lvl="0" indent="-342900" algn="just">
              <a:spcAft>
                <a:spcPts val="0"/>
              </a:spcAft>
              <a:buFont typeface="Symbol" panose="05050102010706020507" pitchFamily="18" charset="2"/>
              <a:buChar char=""/>
            </a:pPr>
            <a:r>
              <a:rPr lang="el-GR" dirty="0">
                <a:latin typeface="Times New Roman" panose="02020603050405020304" pitchFamily="18" charset="0"/>
                <a:ea typeface="Times New Roman" panose="02020603050405020304" pitchFamily="18" charset="0"/>
              </a:rPr>
              <a:t>Η συγκέντρωση </a:t>
            </a:r>
            <a:r>
              <a:rPr lang="el-GR" dirty="0" err="1">
                <a:latin typeface="Times New Roman" panose="02020603050405020304" pitchFamily="18" charset="0"/>
                <a:ea typeface="Times New Roman" panose="02020603050405020304" pitchFamily="18" charset="0"/>
              </a:rPr>
              <a:t>βαρέων</a:t>
            </a:r>
            <a:r>
              <a:rPr lang="el-GR" dirty="0">
                <a:latin typeface="Times New Roman" panose="02020603050405020304" pitchFamily="18" charset="0"/>
                <a:ea typeface="Times New Roman" panose="02020603050405020304" pitchFamily="18" charset="0"/>
              </a:rPr>
              <a:t> μετάλλων που θα υπάρχουν στο τελικό </a:t>
            </a:r>
            <a:r>
              <a:rPr lang="el-GR" dirty="0" err="1">
                <a:latin typeface="Times New Roman" panose="02020603050405020304" pitchFamily="18" charset="0"/>
                <a:ea typeface="Times New Roman" panose="02020603050405020304" pitchFamily="18" charset="0"/>
              </a:rPr>
              <a:t>κομποστοποιημένο</a:t>
            </a:r>
            <a:r>
              <a:rPr lang="el-GR" dirty="0">
                <a:latin typeface="Times New Roman" panose="02020603050405020304" pitchFamily="18" charset="0"/>
                <a:ea typeface="Times New Roman" panose="02020603050405020304" pitchFamily="18" charset="0"/>
              </a:rPr>
              <a:t> υλικό (στο οποίο περιέχεται το </a:t>
            </a:r>
            <a:r>
              <a:rPr lang="el-GR" dirty="0" err="1">
                <a:latin typeface="Times New Roman" panose="02020603050405020304" pitchFamily="18" charset="0"/>
                <a:ea typeface="Times New Roman" panose="02020603050405020304" pitchFamily="18" charset="0"/>
              </a:rPr>
              <a:t>βιοπλαστικό</a:t>
            </a:r>
            <a:r>
              <a:rPr lang="el-GR" dirty="0">
                <a:latin typeface="Times New Roman" panose="02020603050405020304" pitchFamily="18" charset="0"/>
                <a:ea typeface="Times New Roman" panose="02020603050405020304" pitchFamily="18" charset="0"/>
              </a:rPr>
              <a:t>) δεν πρέπει να υπερβεί τα κατά περίπτωση καθορισμένα όρια. </a:t>
            </a:r>
          </a:p>
          <a:p>
            <a:pPr marL="342900" lvl="0" indent="-342900" algn="just">
              <a:spcAft>
                <a:spcPts val="0"/>
              </a:spcAft>
              <a:buFont typeface="Symbol" panose="05050102010706020507" pitchFamily="18" charset="2"/>
              <a:buChar char=""/>
            </a:pPr>
            <a:r>
              <a:rPr lang="el-GR" dirty="0">
                <a:latin typeface="Times New Roman" panose="02020603050405020304" pitchFamily="18" charset="0"/>
                <a:ea typeface="Times New Roman" panose="02020603050405020304" pitchFamily="18" charset="0"/>
              </a:rPr>
              <a:t>Η παρουσία του </a:t>
            </a:r>
            <a:r>
              <a:rPr lang="el-GR" dirty="0" err="1">
                <a:latin typeface="Times New Roman" panose="02020603050405020304" pitchFamily="18" charset="0"/>
                <a:ea typeface="Times New Roman" panose="02020603050405020304" pitchFamily="18" charset="0"/>
              </a:rPr>
              <a:t>βιοπλαστικού</a:t>
            </a:r>
            <a:r>
              <a:rPr lang="el-GR" dirty="0">
                <a:latin typeface="Times New Roman" panose="02020603050405020304" pitchFamily="18" charset="0"/>
                <a:ea typeface="Times New Roman" panose="02020603050405020304" pitchFamily="18" charset="0"/>
              </a:rPr>
              <a:t> δεν πρέπει να δημιουργεί αρνητικές επιπτώσεις στη διεργασία της </a:t>
            </a:r>
            <a:r>
              <a:rPr lang="el-GR" dirty="0" err="1">
                <a:latin typeface="Times New Roman" panose="02020603050405020304" pitchFamily="18" charset="0"/>
                <a:ea typeface="Times New Roman" panose="02020603050405020304" pitchFamily="18" charset="0"/>
              </a:rPr>
              <a:t>κομποστοποίησης</a:t>
            </a:r>
            <a:r>
              <a:rPr lang="el-GR" dirty="0">
                <a:latin typeface="Times New Roman" panose="02020603050405020304" pitchFamily="18" charset="0"/>
                <a:ea typeface="Times New Roman" panose="02020603050405020304" pitchFamily="18" charset="0"/>
              </a:rPr>
              <a:t> ή στους οργανισμούς που εμπλέκονται σε αυτήν.</a:t>
            </a:r>
          </a:p>
          <a:p>
            <a:pPr marL="0" indent="0">
              <a:spcAft>
                <a:spcPts val="0"/>
              </a:spcAft>
              <a:buNone/>
            </a:pPr>
            <a:endParaRPr lang="el-GR" dirty="0"/>
          </a:p>
        </p:txBody>
      </p:sp>
    </p:spTree>
    <p:extLst>
      <p:ext uri="{BB962C8B-B14F-4D97-AF65-F5344CB8AC3E}">
        <p14:creationId xmlns:p14="http://schemas.microsoft.com/office/powerpoint/2010/main" val="63390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9751060" cy="5516323"/>
          </a:xfrm>
        </p:spPr>
        <p:txBody>
          <a:bodyPr rtlCol="0">
            <a:normAutofit lnSpcReduction="10000"/>
          </a:bodyPr>
          <a:lstStyle/>
          <a:p>
            <a:pPr>
              <a:spcAft>
                <a:spcPts val="0"/>
              </a:spcAft>
              <a:buFont typeface="Wingdings" panose="05000000000000000000" pitchFamily="2" charset="2"/>
              <a:buChar char="q"/>
            </a:pPr>
            <a:r>
              <a:rPr lang="el-GR" dirty="0">
                <a:latin typeface="Times New Roman" panose="02020603050405020304" pitchFamily="18" charset="0"/>
                <a:ea typeface="Times New Roman" panose="02020603050405020304" pitchFamily="18" charset="0"/>
              </a:rPr>
              <a:t>Υπάρχουν διάφορα πρότυπα για μετρήσεις της </a:t>
            </a:r>
            <a:r>
              <a:rPr lang="el-GR" dirty="0" err="1">
                <a:latin typeface="Times New Roman" panose="02020603050405020304" pitchFamily="18" charset="0"/>
                <a:ea typeface="Times New Roman" panose="02020603050405020304" pitchFamily="18" charset="0"/>
              </a:rPr>
              <a:t>βιοαποδομησιμότητας</a:t>
            </a:r>
            <a:r>
              <a:rPr lang="el-GR" dirty="0">
                <a:latin typeface="Times New Roman" panose="02020603050405020304" pitchFamily="18" charset="0"/>
                <a:ea typeface="Times New Roman" panose="02020603050405020304" pitchFamily="18" charset="0"/>
              </a:rPr>
              <a:t> των </a:t>
            </a:r>
            <a:r>
              <a:rPr lang="el-GR" dirty="0" err="1">
                <a:latin typeface="Times New Roman" panose="02020603050405020304" pitchFamily="18" charset="0"/>
                <a:ea typeface="Times New Roman" panose="02020603050405020304" pitchFamily="18" charset="0"/>
              </a:rPr>
              <a:t>βιοπλαστικών</a:t>
            </a:r>
            <a:r>
              <a:rPr lang="el-GR" dirty="0">
                <a:latin typeface="Times New Roman" panose="02020603050405020304" pitchFamily="18" charset="0"/>
                <a:ea typeface="Times New Roman" panose="02020603050405020304" pitchFamily="18" charset="0"/>
              </a:rPr>
              <a:t>, όπως τα:</a:t>
            </a:r>
          </a:p>
          <a:p>
            <a:pPr>
              <a:spcAft>
                <a:spcPts val="0"/>
              </a:spcAft>
              <a:buFont typeface="Wingdings" panose="05000000000000000000" pitchFamily="2" charset="2"/>
              <a:buChar char="ü"/>
            </a:pPr>
            <a:r>
              <a:rPr lang="en-US" dirty="0">
                <a:latin typeface="Times New Roman" panose="02020603050405020304" pitchFamily="18" charset="0"/>
                <a:ea typeface="Times New Roman" panose="02020603050405020304" pitchFamily="18" charset="0"/>
              </a:rPr>
              <a:t>EN</a:t>
            </a:r>
            <a:r>
              <a:rPr lang="el-GR" dirty="0">
                <a:latin typeface="Times New Roman" panose="02020603050405020304" pitchFamily="18" charset="0"/>
                <a:ea typeface="Times New Roman" panose="02020603050405020304" pitchFamily="18" charset="0"/>
              </a:rPr>
              <a:t> 14995: Αφορά όχι μόνο πλαστικά συσκευασίας αλλά πλαστικά γενικότερα, </a:t>
            </a:r>
            <a:endParaRPr lang="el-GR" dirty="0" smtClean="0">
              <a:latin typeface="Times New Roman" panose="02020603050405020304" pitchFamily="18" charset="0"/>
              <a:ea typeface="Times New Roman" panose="02020603050405020304" pitchFamily="18" charset="0"/>
            </a:endParaRPr>
          </a:p>
          <a:p>
            <a:pPr>
              <a:spcAft>
                <a:spcPts val="0"/>
              </a:spcAft>
              <a:buFont typeface="Wingdings" panose="05000000000000000000" pitchFamily="2" charset="2"/>
              <a:buChar char="ü"/>
            </a:pPr>
            <a:r>
              <a:rPr lang="en-US" dirty="0" smtClean="0">
                <a:latin typeface="Times New Roman" panose="02020603050405020304" pitchFamily="18" charset="0"/>
                <a:ea typeface="Times New Roman" panose="02020603050405020304" pitchFamily="18" charset="0"/>
              </a:rPr>
              <a:t>EN</a:t>
            </a:r>
            <a:r>
              <a:rPr lang="el-GR" dirty="0">
                <a:latin typeface="Times New Roman" panose="02020603050405020304" pitchFamily="18" charset="0"/>
                <a:ea typeface="Times New Roman" panose="02020603050405020304" pitchFamily="18" charset="0"/>
              </a:rPr>
              <a:t>17033: Αφορά πλαστικά που χρησιμοποιούνται στη γεωργία (μεμβράνες) κατά τα οποία επιθυμείται 90% </a:t>
            </a:r>
            <a:r>
              <a:rPr lang="el-GR" dirty="0" err="1">
                <a:latin typeface="Times New Roman" panose="02020603050405020304" pitchFamily="18" charset="0"/>
                <a:ea typeface="Times New Roman" panose="02020603050405020304" pitchFamily="18" charset="0"/>
              </a:rPr>
              <a:t>βιοαποδόμηση</a:t>
            </a:r>
            <a:r>
              <a:rPr lang="el-GR" dirty="0">
                <a:latin typeface="Times New Roman" panose="02020603050405020304" pitchFamily="18" charset="0"/>
                <a:ea typeface="Times New Roman" panose="02020603050405020304" pitchFamily="18" charset="0"/>
              </a:rPr>
              <a:t> μετά από 2 έτη στους 25</a:t>
            </a:r>
            <a:r>
              <a:rPr lang="en-US" dirty="0">
                <a:latin typeface="Times New Roman" panose="02020603050405020304" pitchFamily="18" charset="0"/>
                <a:ea typeface="Times New Roman" panose="02020603050405020304" pitchFamily="18" charset="0"/>
              </a:rPr>
              <a:t>C</a:t>
            </a:r>
            <a:r>
              <a:rPr lang="el-GR" dirty="0">
                <a:latin typeface="Times New Roman" panose="02020603050405020304" pitchFamily="18" charset="0"/>
                <a:ea typeface="Times New Roman" panose="02020603050405020304" pitchFamily="18" charset="0"/>
              </a:rPr>
              <a:t>, </a:t>
            </a:r>
            <a:endParaRPr lang="el-GR" dirty="0" smtClean="0">
              <a:latin typeface="Times New Roman" panose="02020603050405020304" pitchFamily="18" charset="0"/>
              <a:ea typeface="Times New Roman" panose="02020603050405020304" pitchFamily="18" charset="0"/>
            </a:endParaRPr>
          </a:p>
          <a:p>
            <a:pPr>
              <a:spcAft>
                <a:spcPts val="0"/>
              </a:spcAft>
              <a:buFont typeface="Wingdings" panose="05000000000000000000" pitchFamily="2" charset="2"/>
              <a:buChar char="ü"/>
            </a:pPr>
            <a:r>
              <a:rPr lang="en-US" dirty="0" smtClean="0">
                <a:latin typeface="Times New Roman" panose="02020603050405020304" pitchFamily="18" charset="0"/>
                <a:ea typeface="Times New Roman" panose="02020603050405020304" pitchFamily="18" charset="0"/>
              </a:rPr>
              <a:t>EN</a:t>
            </a:r>
            <a:r>
              <a:rPr lang="el-GR" dirty="0">
                <a:latin typeface="Times New Roman" panose="02020603050405020304" pitchFamily="18" charset="0"/>
                <a:ea typeface="Times New Roman" panose="02020603050405020304" pitchFamily="18" charset="0"/>
              </a:rPr>
              <a:t>-16785-1,2: Αφορούν στη μέτρηση του </a:t>
            </a:r>
            <a:r>
              <a:rPr lang="el-GR" dirty="0" err="1">
                <a:latin typeface="Times New Roman" panose="02020603050405020304" pitchFamily="18" charset="0"/>
                <a:ea typeface="Times New Roman" panose="02020603050405020304" pitchFamily="18" charset="0"/>
              </a:rPr>
              <a:t>βιοβασιζόμενου</a:t>
            </a:r>
            <a:r>
              <a:rPr lang="el-GR" dirty="0">
                <a:latin typeface="Times New Roman" panose="02020603050405020304" pitchFamily="18" charset="0"/>
                <a:ea typeface="Times New Roman" panose="02020603050405020304" pitchFamily="18" charset="0"/>
              </a:rPr>
              <a:t> περιεχομένου είτε μέσω ανάλυσης με </a:t>
            </a:r>
            <a:r>
              <a:rPr lang="el-GR" dirty="0" err="1">
                <a:latin typeface="Times New Roman" panose="02020603050405020304" pitchFamily="18" charset="0"/>
                <a:ea typeface="Times New Roman" panose="02020603050405020304" pitchFamily="18" charset="0"/>
              </a:rPr>
              <a:t>ραδιοάνθρακα</a:t>
            </a:r>
            <a:r>
              <a:rPr lang="el-GR" dirty="0">
                <a:latin typeface="Times New Roman" panose="02020603050405020304" pitchFamily="18" charset="0"/>
                <a:ea typeface="Times New Roman" panose="02020603050405020304" pitchFamily="18" charset="0"/>
              </a:rPr>
              <a:t> είτε στοιχειακής ανάλυσης, </a:t>
            </a:r>
            <a:endParaRPr lang="el-GR" dirty="0" smtClean="0">
              <a:latin typeface="Times New Roman" panose="02020603050405020304" pitchFamily="18" charset="0"/>
              <a:ea typeface="Times New Roman" panose="02020603050405020304" pitchFamily="18" charset="0"/>
            </a:endParaRPr>
          </a:p>
          <a:p>
            <a:pPr>
              <a:spcAft>
                <a:spcPts val="0"/>
              </a:spcAft>
              <a:buFont typeface="Wingdings" panose="05000000000000000000" pitchFamily="2" charset="2"/>
              <a:buChar char="ü"/>
            </a:pPr>
            <a:r>
              <a:rPr lang="en-US" dirty="0" smtClean="0">
                <a:latin typeface="Times New Roman" panose="02020603050405020304" pitchFamily="18" charset="0"/>
                <a:ea typeface="Times New Roman" panose="02020603050405020304" pitchFamily="18" charset="0"/>
              </a:rPr>
              <a:t>ISO</a:t>
            </a:r>
            <a:r>
              <a:rPr lang="el-GR" dirty="0" smtClean="0">
                <a:latin typeface="Times New Roman" panose="02020603050405020304" pitchFamily="18" charset="0"/>
                <a:ea typeface="Times New Roman" panose="02020603050405020304" pitchFamily="18" charset="0"/>
              </a:rPr>
              <a:t> </a:t>
            </a:r>
            <a:r>
              <a:rPr lang="el-GR" dirty="0">
                <a:latin typeface="Times New Roman" panose="02020603050405020304" pitchFamily="18" charset="0"/>
                <a:ea typeface="Times New Roman" panose="02020603050405020304" pitchFamily="18" charset="0"/>
              </a:rPr>
              <a:t>18606: Συσκευασία και περιβάλλον – Οργανική ανακύκλωση, </a:t>
            </a:r>
            <a:endParaRPr lang="el-GR" dirty="0" smtClean="0">
              <a:latin typeface="Times New Roman" panose="02020603050405020304" pitchFamily="18" charset="0"/>
              <a:ea typeface="Times New Roman" panose="02020603050405020304" pitchFamily="18" charset="0"/>
            </a:endParaRPr>
          </a:p>
          <a:p>
            <a:pPr>
              <a:spcAft>
                <a:spcPts val="0"/>
              </a:spcAft>
              <a:buFont typeface="Wingdings" panose="05000000000000000000" pitchFamily="2" charset="2"/>
              <a:buChar char="ü"/>
            </a:pPr>
            <a:r>
              <a:rPr lang="en-US" dirty="0" smtClean="0">
                <a:latin typeface="Times New Roman" panose="02020603050405020304" pitchFamily="18" charset="0"/>
                <a:ea typeface="Times New Roman" panose="02020603050405020304" pitchFamily="18" charset="0"/>
              </a:rPr>
              <a:t>ISO</a:t>
            </a:r>
            <a:r>
              <a:rPr lang="el-GR" dirty="0" smtClean="0">
                <a:latin typeface="Times New Roman" panose="02020603050405020304" pitchFamily="18" charset="0"/>
                <a:ea typeface="Times New Roman" panose="02020603050405020304" pitchFamily="18" charset="0"/>
              </a:rPr>
              <a:t> </a:t>
            </a:r>
            <a:r>
              <a:rPr lang="el-GR" dirty="0">
                <a:latin typeface="Times New Roman" panose="02020603050405020304" pitchFamily="18" charset="0"/>
                <a:ea typeface="Times New Roman" panose="02020603050405020304" pitchFamily="18" charset="0"/>
              </a:rPr>
              <a:t>17088: Κριτήρια για </a:t>
            </a:r>
            <a:r>
              <a:rPr lang="el-GR" dirty="0" err="1">
                <a:latin typeface="Times New Roman" panose="02020603050405020304" pitchFamily="18" charset="0"/>
                <a:ea typeface="Times New Roman" panose="02020603050405020304" pitchFamily="18" charset="0"/>
              </a:rPr>
              <a:t>λιπασματοποιήσιμα</a:t>
            </a:r>
            <a:r>
              <a:rPr lang="el-GR" dirty="0">
                <a:latin typeface="Times New Roman" panose="02020603050405020304" pitchFamily="18" charset="0"/>
                <a:ea typeface="Times New Roman" panose="02020603050405020304" pitchFamily="18" charset="0"/>
              </a:rPr>
              <a:t> πλαστικά, </a:t>
            </a:r>
            <a:endParaRPr lang="el-GR" dirty="0" smtClean="0">
              <a:latin typeface="Times New Roman" panose="02020603050405020304" pitchFamily="18" charset="0"/>
              <a:ea typeface="Times New Roman" panose="02020603050405020304" pitchFamily="18" charset="0"/>
            </a:endParaRPr>
          </a:p>
          <a:p>
            <a:pPr>
              <a:spcAft>
                <a:spcPts val="0"/>
              </a:spcAft>
              <a:buFont typeface="Wingdings" panose="05000000000000000000" pitchFamily="2" charset="2"/>
              <a:buChar char="ü"/>
            </a:pPr>
            <a:r>
              <a:rPr lang="en-US" dirty="0" smtClean="0">
                <a:latin typeface="Times New Roman" panose="02020603050405020304" pitchFamily="18" charset="0"/>
                <a:ea typeface="Times New Roman" panose="02020603050405020304" pitchFamily="18" charset="0"/>
              </a:rPr>
              <a:t>ASTM </a:t>
            </a:r>
            <a:r>
              <a:rPr lang="en-US" dirty="0">
                <a:latin typeface="Times New Roman" panose="02020603050405020304" pitchFamily="18" charset="0"/>
                <a:ea typeface="Times New Roman" panose="02020603050405020304" pitchFamily="18" charset="0"/>
              </a:rPr>
              <a:t>D</a:t>
            </a:r>
            <a:r>
              <a:rPr lang="el-GR" dirty="0">
                <a:latin typeface="Times New Roman" panose="02020603050405020304" pitchFamily="18" charset="0"/>
                <a:ea typeface="Times New Roman" panose="02020603050405020304" pitchFamily="18" charset="0"/>
              </a:rPr>
              <a:t>6691, </a:t>
            </a:r>
            <a:r>
              <a:rPr lang="en-US" dirty="0">
                <a:latin typeface="Times New Roman" panose="02020603050405020304" pitchFamily="18" charset="0"/>
                <a:ea typeface="Times New Roman" panose="02020603050405020304" pitchFamily="18" charset="0"/>
              </a:rPr>
              <a:t>D</a:t>
            </a:r>
            <a:r>
              <a:rPr lang="el-GR" dirty="0">
                <a:latin typeface="Times New Roman" panose="02020603050405020304" pitchFamily="18" charset="0"/>
                <a:ea typeface="Times New Roman" panose="02020603050405020304" pitchFamily="18" charset="0"/>
              </a:rPr>
              <a:t>6692, </a:t>
            </a:r>
            <a:r>
              <a:rPr lang="en-US" dirty="0">
                <a:latin typeface="Times New Roman" panose="02020603050405020304" pitchFamily="18" charset="0"/>
                <a:ea typeface="Times New Roman" panose="02020603050405020304" pitchFamily="18" charset="0"/>
              </a:rPr>
              <a:t>D</a:t>
            </a:r>
            <a:r>
              <a:rPr lang="el-GR" dirty="0">
                <a:latin typeface="Times New Roman" panose="02020603050405020304" pitchFamily="18" charset="0"/>
                <a:ea typeface="Times New Roman" panose="02020603050405020304" pitchFamily="18" charset="0"/>
              </a:rPr>
              <a:t>7473: Αφορούν δοκιμές ελέγχου </a:t>
            </a:r>
            <a:r>
              <a:rPr lang="el-GR" dirty="0" err="1">
                <a:latin typeface="Times New Roman" panose="02020603050405020304" pitchFamily="18" charset="0"/>
                <a:ea typeface="Times New Roman" panose="02020603050405020304" pitchFamily="18" charset="0"/>
              </a:rPr>
              <a:t>βιοαποδομησιμότητας</a:t>
            </a:r>
            <a:r>
              <a:rPr lang="el-GR" dirty="0">
                <a:latin typeface="Times New Roman" panose="02020603050405020304" pitchFamily="18" charset="0"/>
                <a:ea typeface="Times New Roman" panose="02020603050405020304" pitchFamily="18" charset="0"/>
              </a:rPr>
              <a:t> πλαστικών υλικών σε θαλάσσια περιβάλλοντα.</a:t>
            </a:r>
          </a:p>
          <a:p>
            <a:pPr marL="0" indent="0">
              <a:spcAft>
                <a:spcPts val="0"/>
              </a:spcAft>
              <a:buNone/>
            </a:pPr>
            <a:endParaRPr lang="el-GR" dirty="0"/>
          </a:p>
        </p:txBody>
      </p:sp>
    </p:spTree>
    <p:extLst>
      <p:ext uri="{BB962C8B-B14F-4D97-AF65-F5344CB8AC3E}">
        <p14:creationId xmlns:p14="http://schemas.microsoft.com/office/powerpoint/2010/main" val="17688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smtClean="0"/>
              <a:t>Μικροπλαστικά</a:t>
            </a:r>
            <a:r>
              <a:rPr lang="en-US"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1407179"/>
            <a:ext cx="3435369" cy="5089872"/>
          </a:xfrm>
        </p:spPr>
        <p:txBody>
          <a:bodyPr rtlCol="0">
            <a:normAutofit/>
          </a:bodyPr>
          <a:lstStyle/>
          <a:p>
            <a:pPr marL="0" indent="0">
              <a:buNone/>
            </a:pPr>
            <a:r>
              <a:rPr lang="el-GR" dirty="0">
                <a:latin typeface="Times New Roman" panose="02020603050405020304" pitchFamily="18" charset="0"/>
                <a:ea typeface="Times New Roman" panose="02020603050405020304" pitchFamily="18" charset="0"/>
              </a:rPr>
              <a:t>Ο όρος </a:t>
            </a:r>
            <a:r>
              <a:rPr lang="el-GR" dirty="0" err="1">
                <a:latin typeface="Times New Roman" panose="02020603050405020304" pitchFamily="18" charset="0"/>
                <a:ea typeface="Times New Roman" panose="02020603050405020304" pitchFamily="18" charset="0"/>
              </a:rPr>
              <a:t>μικροπλαστικά</a:t>
            </a:r>
            <a:r>
              <a:rPr lang="el-GR" dirty="0">
                <a:latin typeface="Times New Roman" panose="02020603050405020304" pitchFamily="18" charset="0"/>
                <a:ea typeface="Times New Roman" panose="02020603050405020304" pitchFamily="18" charset="0"/>
              </a:rPr>
              <a:t> αφορά πλαστικά μεγέθους &lt; 5 </a:t>
            </a:r>
            <a:r>
              <a:rPr lang="en-US" dirty="0">
                <a:latin typeface="Times New Roman" panose="02020603050405020304" pitchFamily="18" charset="0"/>
                <a:ea typeface="Times New Roman" panose="02020603050405020304" pitchFamily="18" charset="0"/>
              </a:rPr>
              <a:t>mm</a:t>
            </a:r>
            <a:r>
              <a:rPr lang="el-GR" dirty="0">
                <a:latin typeface="Times New Roman" panose="02020603050405020304" pitchFamily="18" charset="0"/>
                <a:ea typeface="Times New Roman" panose="02020603050405020304" pitchFamily="18" charset="0"/>
              </a:rPr>
              <a:t>, που μπορούν να φτάσουν και μέχρι μερικά </a:t>
            </a:r>
            <a:r>
              <a:rPr lang="en-US" dirty="0">
                <a:latin typeface="Times New Roman" panose="02020603050405020304" pitchFamily="18" charset="0"/>
                <a:ea typeface="Times New Roman" panose="02020603050405020304" pitchFamily="18" charset="0"/>
              </a:rPr>
              <a:t>nm</a:t>
            </a:r>
            <a:r>
              <a:rPr lang="el-GR" dirty="0">
                <a:latin typeface="Times New Roman" panose="02020603050405020304" pitchFamily="18" charset="0"/>
                <a:ea typeface="Times New Roman" panose="02020603050405020304" pitchFamily="18" charset="0"/>
              </a:rPr>
              <a:t> (οπότε ορίζονται ως </a:t>
            </a:r>
            <a:r>
              <a:rPr lang="el-GR" dirty="0" err="1">
                <a:latin typeface="Times New Roman" panose="02020603050405020304" pitchFamily="18" charset="0"/>
                <a:ea typeface="Times New Roman" panose="02020603050405020304" pitchFamily="18" charset="0"/>
              </a:rPr>
              <a:t>νανοπλαστικά</a:t>
            </a:r>
            <a:r>
              <a:rPr lang="el-GR" dirty="0">
                <a:latin typeface="Times New Roman" panose="02020603050405020304" pitchFamily="18" charset="0"/>
                <a:ea typeface="Times New Roman" panose="02020603050405020304" pitchFamily="18" charset="0"/>
              </a:rPr>
              <a:t> με μεγέθη 1-100 </a:t>
            </a:r>
            <a:r>
              <a:rPr lang="en-US" dirty="0">
                <a:latin typeface="Times New Roman" panose="02020603050405020304" pitchFamily="18" charset="0"/>
                <a:ea typeface="Times New Roman" panose="02020603050405020304" pitchFamily="18" charset="0"/>
              </a:rPr>
              <a:t>nm</a:t>
            </a:r>
            <a:r>
              <a:rPr lang="el-GR" dirty="0" smtClean="0">
                <a:latin typeface="Times New Roman" panose="02020603050405020304" pitchFamily="18" charset="0"/>
                <a:ea typeface="Times New Roman" panose="02020603050405020304" pitchFamily="18" charset="0"/>
              </a:rPr>
              <a:t>). </a:t>
            </a:r>
            <a:r>
              <a:rPr lang="el-GR" dirty="0">
                <a:latin typeface="Times New Roman" panose="02020603050405020304" pitchFamily="18" charset="0"/>
                <a:ea typeface="Times New Roman" panose="02020603050405020304" pitchFamily="18" charset="0"/>
              </a:rPr>
              <a:t>Διαχωρίζονται σε πρωτογενή και δευτερογενή </a:t>
            </a:r>
            <a:r>
              <a:rPr lang="el-GR" dirty="0" err="1">
                <a:latin typeface="Times New Roman" panose="02020603050405020304" pitchFamily="18" charset="0"/>
                <a:ea typeface="Times New Roman" panose="02020603050405020304" pitchFamily="18" charset="0"/>
              </a:rPr>
              <a:t>μικροπλαστικά</a:t>
            </a:r>
            <a:r>
              <a:rPr lang="el-GR" dirty="0">
                <a:latin typeface="Times New Roman" panose="02020603050405020304" pitchFamily="18" charset="0"/>
                <a:ea typeface="Times New Roman" panose="02020603050405020304" pitchFamily="18" charset="0"/>
              </a:rPr>
              <a:t> </a:t>
            </a:r>
            <a:endParaRPr lang="el-GR" dirty="0"/>
          </a:p>
        </p:txBody>
      </p:sp>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308" y="1412776"/>
            <a:ext cx="5845660" cy="3288184"/>
          </a:xfrm>
          <a:prstGeom prst="rect">
            <a:avLst/>
          </a:prstGeom>
        </p:spPr>
      </p:pic>
    </p:spTree>
    <p:extLst>
      <p:ext uri="{BB962C8B-B14F-4D97-AF65-F5344CB8AC3E}">
        <p14:creationId xmlns:p14="http://schemas.microsoft.com/office/powerpoint/2010/main" val="10164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90890" y="287785"/>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pic>
        <p:nvPicPr>
          <p:cNvPr id="5" name="Θέση περιεχομένου 4"/>
          <p:cNvPicPr>
            <a:picLocks noGrp="1"/>
          </p:cNvPicPr>
          <p:nvPr>
            <p:ph idx="1"/>
          </p:nvPr>
        </p:nvPicPr>
        <p:blipFill rotWithShape="1">
          <a:blip r:embed="rId3"/>
          <a:srcRect l="8427" t="36601" r="51481" b="11815"/>
          <a:stretch/>
        </p:blipFill>
        <p:spPr bwMode="auto">
          <a:xfrm>
            <a:off x="909836" y="836713"/>
            <a:ext cx="10513168" cy="56166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013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fontScale="70000" lnSpcReduction="20000"/>
          </a:bodyPr>
          <a:lstStyle/>
          <a:p>
            <a:pPr marL="0" indent="0">
              <a:spcAft>
                <a:spcPts val="0"/>
              </a:spcAft>
              <a:buNone/>
            </a:pPr>
            <a:r>
              <a:rPr lang="el-GR" dirty="0"/>
              <a:t>Τα </a:t>
            </a:r>
            <a:r>
              <a:rPr lang="el-GR" dirty="0" err="1"/>
              <a:t>βιοπλαστικά</a:t>
            </a:r>
            <a:r>
              <a:rPr lang="el-GR" dirty="0"/>
              <a:t> υφίστανται τρία στάδια αποικοδόμησης, (i) </a:t>
            </a:r>
            <a:r>
              <a:rPr lang="el-GR" dirty="0" err="1"/>
              <a:t>βιοαποδόμηση</a:t>
            </a:r>
            <a:r>
              <a:rPr lang="el-GR" dirty="0"/>
              <a:t> ή αλλοίωση </a:t>
            </a:r>
            <a:r>
              <a:rPr lang="el-GR" dirty="0" smtClean="0"/>
              <a:t>των χημικών, μηχανικών, </a:t>
            </a:r>
            <a:r>
              <a:rPr lang="el-GR" dirty="0"/>
              <a:t>και </a:t>
            </a:r>
            <a:r>
              <a:rPr lang="el-GR" dirty="0" smtClean="0"/>
              <a:t>φυσικοχημικών ιδιοτήτων του πολυμερούς </a:t>
            </a:r>
            <a:r>
              <a:rPr lang="el-GR" dirty="0"/>
              <a:t>ως αποτέλεσμα της ανάπτυξης μικροοργανισμών στην επιφάνεια του πολυμερούς και της απελευθέρωσης των ενζύμων, (</a:t>
            </a:r>
            <a:r>
              <a:rPr lang="el-GR" dirty="0" err="1"/>
              <a:t>ii</a:t>
            </a:r>
            <a:r>
              <a:rPr lang="el-GR" dirty="0"/>
              <a:t>) </a:t>
            </a:r>
            <a:r>
              <a:rPr lang="el-GR" dirty="0" err="1"/>
              <a:t>βιο</a:t>
            </a:r>
            <a:r>
              <a:rPr lang="el-GR" dirty="0"/>
              <a:t>-θρυμματισμός, στον οποίο οι μικροοργανισμοί διασπούν τα πολυμερή σε μονομερή και ολιγομερή και (</a:t>
            </a:r>
            <a:r>
              <a:rPr lang="el-GR" dirty="0" err="1"/>
              <a:t>iii</a:t>
            </a:r>
            <a:r>
              <a:rPr lang="el-GR" dirty="0"/>
              <a:t>) </a:t>
            </a:r>
            <a:r>
              <a:rPr lang="el-GR" dirty="0" err="1"/>
              <a:t>βιοαφομοίωση</a:t>
            </a:r>
            <a:r>
              <a:rPr lang="el-GR" dirty="0"/>
              <a:t>, κατά την οποία οι μικροοργανισμοί λαμβάνουν τον άνθρακα, την ενέργεια και τα θρεπτικά συστατικά που χρειάζονται από τα διασπασμένα πολυμερή και μετατρέπουν τον άνθρακα σε βιομάζα, </a:t>
            </a:r>
            <a:r>
              <a:rPr lang="el-GR" dirty="0" err="1"/>
              <a:t>βιοπλαστικό</a:t>
            </a:r>
            <a:r>
              <a:rPr lang="el-GR" dirty="0"/>
              <a:t> και CO2 (</a:t>
            </a:r>
            <a:r>
              <a:rPr lang="el-GR" dirty="0" err="1"/>
              <a:t>Emadian</a:t>
            </a:r>
            <a:r>
              <a:rPr lang="el-GR" dirty="0"/>
              <a:t> </a:t>
            </a:r>
            <a:r>
              <a:rPr lang="el-GR" dirty="0" err="1"/>
              <a:t>et</a:t>
            </a:r>
            <a:r>
              <a:rPr lang="el-GR" dirty="0"/>
              <a:t> </a:t>
            </a:r>
            <a:r>
              <a:rPr lang="el-GR" dirty="0" err="1"/>
              <a:t>al</a:t>
            </a:r>
            <a:r>
              <a:rPr lang="el-GR" dirty="0"/>
              <a:t>., 2017; </a:t>
            </a:r>
            <a:r>
              <a:rPr lang="el-GR" dirty="0" err="1"/>
              <a:t>Jaiswal</a:t>
            </a:r>
            <a:r>
              <a:rPr lang="el-GR" dirty="0"/>
              <a:t> </a:t>
            </a:r>
            <a:r>
              <a:rPr lang="el-GR" dirty="0" err="1"/>
              <a:t>et</a:t>
            </a:r>
            <a:r>
              <a:rPr lang="el-GR" dirty="0"/>
              <a:t> </a:t>
            </a:r>
            <a:r>
              <a:rPr lang="el-GR" dirty="0" err="1"/>
              <a:t>al</a:t>
            </a:r>
            <a:r>
              <a:rPr lang="el-GR" dirty="0"/>
              <a:t>., 2020; </a:t>
            </a:r>
            <a:r>
              <a:rPr lang="el-GR" dirty="0" err="1"/>
              <a:t>Shen</a:t>
            </a:r>
            <a:r>
              <a:rPr lang="el-GR" dirty="0"/>
              <a:t> </a:t>
            </a:r>
            <a:r>
              <a:rPr lang="el-GR" dirty="0" err="1"/>
              <a:t>et</a:t>
            </a:r>
            <a:r>
              <a:rPr lang="el-GR" dirty="0"/>
              <a:t> </a:t>
            </a:r>
            <a:r>
              <a:rPr lang="el-GR" dirty="0" err="1"/>
              <a:t>al</a:t>
            </a:r>
            <a:r>
              <a:rPr lang="el-GR" dirty="0"/>
              <a:t>., 2020). Τα συστατικά των </a:t>
            </a:r>
            <a:r>
              <a:rPr lang="el-GR" dirty="0" err="1"/>
              <a:t>βιοπλαστικών</a:t>
            </a:r>
            <a:r>
              <a:rPr lang="el-GR" dirty="0"/>
              <a:t> επίσης (</a:t>
            </a:r>
            <a:r>
              <a:rPr lang="el-GR" dirty="0" err="1"/>
              <a:t>Adhikari</a:t>
            </a:r>
            <a:r>
              <a:rPr lang="el-GR" dirty="0"/>
              <a:t> </a:t>
            </a:r>
            <a:r>
              <a:rPr lang="el-GR" dirty="0" err="1"/>
              <a:t>et</a:t>
            </a:r>
            <a:r>
              <a:rPr lang="el-GR" dirty="0"/>
              <a:t> </a:t>
            </a:r>
            <a:r>
              <a:rPr lang="el-GR" dirty="0" err="1"/>
              <a:t>al</a:t>
            </a:r>
            <a:r>
              <a:rPr lang="el-GR" dirty="0"/>
              <a:t>., 2016) το μέγεθος και το πάχος τους, επηρεάζουν τον ρυθμό με τον οποίο </a:t>
            </a:r>
            <a:r>
              <a:rPr lang="el-GR" dirty="0" err="1" smtClean="0"/>
              <a:t>αποικοδομούνται</a:t>
            </a:r>
            <a:r>
              <a:rPr lang="el-GR" dirty="0" smtClean="0"/>
              <a:t>. </a:t>
            </a:r>
            <a:endParaRPr lang="el-GR" dirty="0"/>
          </a:p>
        </p:txBody>
      </p:sp>
      <p:pic>
        <p:nvPicPr>
          <p:cNvPr id="5" name="Εικόνα 4"/>
          <p:cNvPicPr/>
          <p:nvPr/>
        </p:nvPicPr>
        <p:blipFill rotWithShape="1">
          <a:blip r:embed="rId3"/>
          <a:srcRect l="49602" t="10916" r="9223" b="13741"/>
          <a:stretch/>
        </p:blipFill>
        <p:spPr bwMode="auto">
          <a:xfrm>
            <a:off x="5950396" y="1196752"/>
            <a:ext cx="5256584" cy="47525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563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90890" y="287785"/>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pic>
        <p:nvPicPr>
          <p:cNvPr id="6" name="Θέση περιεχομένου 5"/>
          <p:cNvPicPr>
            <a:picLocks noGrp="1"/>
          </p:cNvPicPr>
          <p:nvPr>
            <p:ph idx="1"/>
          </p:nvPr>
        </p:nvPicPr>
        <p:blipFill rotWithShape="1">
          <a:blip r:embed="rId3"/>
          <a:srcRect l="12762" t="9204" r="15603" b="8604"/>
          <a:stretch/>
        </p:blipFill>
        <p:spPr bwMode="auto">
          <a:xfrm>
            <a:off x="621804" y="1052736"/>
            <a:ext cx="10801200" cy="5472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045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90890" y="287785"/>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pic>
        <p:nvPicPr>
          <p:cNvPr id="5" name="Θέση περιεχομένου 4"/>
          <p:cNvPicPr>
            <a:picLocks noGrp="1"/>
          </p:cNvPicPr>
          <p:nvPr>
            <p:ph idx="1"/>
          </p:nvPr>
        </p:nvPicPr>
        <p:blipFill rotWithShape="1">
          <a:blip r:embed="rId3"/>
          <a:srcRect l="6140" t="11130" r="50638" b="6678"/>
          <a:stretch/>
        </p:blipFill>
        <p:spPr bwMode="auto">
          <a:xfrm>
            <a:off x="1701924" y="836713"/>
            <a:ext cx="8712967" cy="5544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724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90890" y="287785"/>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pic>
        <p:nvPicPr>
          <p:cNvPr id="6" name="Θέση περιεχομένου 5"/>
          <p:cNvPicPr>
            <a:picLocks noGrp="1"/>
          </p:cNvPicPr>
          <p:nvPr>
            <p:ph idx="1"/>
          </p:nvPr>
        </p:nvPicPr>
        <p:blipFill rotWithShape="1">
          <a:blip r:embed="rId3"/>
          <a:srcRect l="7224" t="31464" r="50758" b="13741"/>
          <a:stretch/>
        </p:blipFill>
        <p:spPr bwMode="auto">
          <a:xfrm>
            <a:off x="1773932" y="836713"/>
            <a:ext cx="8712968" cy="56166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603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90890" y="287785"/>
            <a:ext cx="9751060" cy="548928"/>
          </a:xfrm>
        </p:spPr>
        <p:txBody>
          <a:bodyPr rtlCol="0">
            <a:normAutofit fontScale="90000"/>
          </a:bodyPr>
          <a:lstStyle/>
          <a:p>
            <a:pPr algn="ctr" rtl="0"/>
            <a:r>
              <a:rPr lang="el-GR" dirty="0" err="1" smtClean="0"/>
              <a:t>Βιοπλαστικά</a:t>
            </a:r>
            <a:r>
              <a:rPr lang="en-US" dirty="0" smtClean="0"/>
              <a:t> </a:t>
            </a:r>
            <a:endParaRPr lang="el-GR" dirty="0">
              <a:latin typeface="Cambria" panose="02040503050406030204" pitchFamily="18" charset="0"/>
              <a:ea typeface="Cambria" panose="02040503050406030204" pitchFamily="18" charset="0"/>
            </a:endParaRPr>
          </a:p>
        </p:txBody>
      </p:sp>
      <p:pic>
        <p:nvPicPr>
          <p:cNvPr id="5" name="Θέση περιεχομένου 4"/>
          <p:cNvPicPr>
            <a:picLocks noGrp="1"/>
          </p:cNvPicPr>
          <p:nvPr>
            <p:ph idx="1"/>
          </p:nvPr>
        </p:nvPicPr>
        <p:blipFill rotWithShape="1">
          <a:blip r:embed="rId3"/>
          <a:srcRect l="49482" t="10916" r="7658" b="37928"/>
          <a:stretch/>
        </p:blipFill>
        <p:spPr bwMode="auto">
          <a:xfrm>
            <a:off x="1989956" y="836713"/>
            <a:ext cx="8352928" cy="56886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950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flipV="1">
            <a:off x="1218883" y="386081"/>
            <a:ext cx="9751060" cy="45719"/>
          </a:xfrm>
        </p:spPr>
        <p:txBody>
          <a:bodyPr>
            <a:normAutofit fontScale="90000"/>
          </a:bodyPr>
          <a:lstStyle/>
          <a:p>
            <a:endParaRPr lang="el-GR" dirty="0"/>
          </a:p>
        </p:txBody>
      </p:sp>
      <p:sp>
        <p:nvSpPr>
          <p:cNvPr id="3" name="Θέση περιεχομένου 2"/>
          <p:cNvSpPr>
            <a:spLocks noGrp="1"/>
          </p:cNvSpPr>
          <p:nvPr>
            <p:ph idx="1"/>
          </p:nvPr>
        </p:nvSpPr>
        <p:spPr>
          <a:xfrm>
            <a:off x="1218883" y="548680"/>
            <a:ext cx="9751060" cy="5521920"/>
          </a:xfrm>
        </p:spPr>
        <p:txBody>
          <a:bodyPr/>
          <a:lstStyle/>
          <a:p>
            <a:pPr marL="0" indent="0">
              <a:buNone/>
            </a:pPr>
            <a:endParaRPr lang="el-GR" dirty="0"/>
          </a:p>
        </p:txBody>
      </p:sp>
      <p:pic>
        <p:nvPicPr>
          <p:cNvPr id="4" name="Θέση εικόνας 18" descr="Εικόνα που δείχνει τη φύση&#10;&#10;Περιγραφή που δημιουργήθηκε με πολύ υψηλή αξιοπιστία">
            <a:extLst>
              <a:ext uri="{FF2B5EF4-FFF2-40B4-BE49-F238E27FC236}">
                <a16:creationId xmlns:a16="http://schemas.microsoft.com/office/drawing/2014/main" xmlns="" id="{7DD607C7-7CF7-4A0F-BFF7-6F3C46205E68}"/>
              </a:ext>
            </a:extLst>
          </p:cNvPr>
          <p:cNvPicPr>
            <a:picLocks noChangeAspect="1"/>
          </p:cNvPicPr>
          <p:nvPr/>
        </p:nvPicPr>
        <p:blipFill>
          <a:blip r:embed="rId2" cstate="screen">
            <a:extLst>
              <a:ext uri="{28A0092B-C50C-407E-A947-70E740481C1C}">
                <a14:useLocalDpi xmlns:a14="http://schemas.microsoft.com/office/drawing/2010/main"/>
              </a:ext>
            </a:extLst>
          </a:blip>
          <a:srcRect l="11" r="11"/>
          <a:stretch>
            <a:fillRect/>
          </a:stretch>
        </p:blipFill>
        <p:spPr>
          <a:xfrm>
            <a:off x="86715" y="23336"/>
            <a:ext cx="12018572" cy="6684572"/>
          </a:xfrm>
          <a:prstGeom prst="rect">
            <a:avLst/>
          </a:prstGeom>
          <a:solidFill>
            <a:sysClr val="window" lastClr="FFFFFF">
              <a:lumMod val="85000"/>
            </a:sysClr>
          </a:solidFill>
        </p:spPr>
      </p:pic>
      <p:sp>
        <p:nvSpPr>
          <p:cNvPr id="6" name="Υπότιτλος 6">
            <a:extLst>
              <a:ext uri="{FF2B5EF4-FFF2-40B4-BE49-F238E27FC236}">
                <a16:creationId xmlns:a16="http://schemas.microsoft.com/office/drawing/2014/main" xmlns="" id="{ACCCCDAD-0E0B-437F-8CAA-0536470B2E2F}"/>
              </a:ext>
            </a:extLst>
          </p:cNvPr>
          <p:cNvSpPr txBox="1">
            <a:spLocks/>
          </p:cNvSpPr>
          <p:nvPr/>
        </p:nvSpPr>
        <p:spPr>
          <a:xfrm>
            <a:off x="1485900" y="3309640"/>
            <a:ext cx="5544616" cy="1604172"/>
          </a:xfrm>
          <a:prstGeom prst="rect">
            <a:avLst/>
          </a:prstGeom>
          <a:solidFill>
            <a:sysClr val="windowText" lastClr="000000">
              <a:alpha val="90000"/>
            </a:sysClr>
          </a:solidFill>
        </p:spPr>
        <p:txBody>
          <a:bodyPr vert="horz" lIns="216000" tIns="144000" rIns="57600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100" b="0" i="0" u="none" strike="noStrike" kern="1200" cap="none" spc="0" normalizeH="0" baseline="0" noProof="0" dirty="0" smtClean="0">
                <a:ln>
                  <a:noFill/>
                </a:ln>
                <a:solidFill>
                  <a:sysClr val="window" lastClr="FFFFFF"/>
                </a:solidFill>
                <a:effectLst/>
                <a:uLnTx/>
                <a:uFillTx/>
              </a:rPr>
              <a:t>Δ</a:t>
            </a:r>
            <a:r>
              <a:rPr lang="el-GR" sz="2100" dirty="0" smtClean="0">
                <a:solidFill>
                  <a:sysClr val="window" lastClr="FFFFFF"/>
                </a:solidFill>
              </a:rPr>
              <a:t>ρ. </a:t>
            </a:r>
            <a:r>
              <a:rPr lang="el-GR" sz="2100" dirty="0" err="1" smtClean="0">
                <a:solidFill>
                  <a:sysClr val="window" lastClr="FFFFFF"/>
                </a:solidFill>
              </a:rPr>
              <a:t>Γκαρμπούνης</a:t>
            </a:r>
            <a:r>
              <a:rPr lang="el-GR" sz="2100" dirty="0" smtClean="0">
                <a:solidFill>
                  <a:sysClr val="window" lastClr="FFFFFF"/>
                </a:solidFill>
              </a:rPr>
              <a:t> Γεώργιος</a:t>
            </a:r>
            <a:endParaRPr lang="en-US" sz="2100" dirty="0" smtClean="0">
              <a:solidFill>
                <a:sysClr val="window" lastClr="FFFFFF"/>
              </a:solidFill>
            </a:endParaRPr>
          </a:p>
          <a:p>
            <a:pPr lvl="0"/>
            <a:r>
              <a:rPr lang="el-GR" sz="2100" dirty="0">
                <a:solidFill>
                  <a:prstClr val="white"/>
                </a:solidFill>
              </a:rPr>
              <a:t>Μεταδιδακτορικός ερευνητής ΤΜΠ </a:t>
            </a:r>
            <a:r>
              <a:rPr lang="el-GR" sz="2100" dirty="0" smtClean="0">
                <a:solidFill>
                  <a:prstClr val="white"/>
                </a:solidFill>
              </a:rPr>
              <a:t>ΔΠΘ</a:t>
            </a:r>
            <a:endParaRPr lang="en-US" sz="2100" dirty="0" smtClean="0">
              <a:solidFill>
                <a:prstClr val="white"/>
              </a:solidFill>
              <a:latin typeface="Rockwell"/>
            </a:endParaRPr>
          </a:p>
          <a:p>
            <a:pPr lvl="0">
              <a:defRPr/>
            </a:pPr>
            <a:r>
              <a:rPr lang="en-US" sz="2100" dirty="0" smtClean="0">
                <a:solidFill>
                  <a:sysClr val="window" lastClr="FFFFFF"/>
                </a:solidFill>
              </a:rPr>
              <a:t>ggkarmpo@env.duth.gr</a:t>
            </a:r>
            <a:r>
              <a:rPr lang="el-GR" sz="2100" dirty="0" smtClean="0">
                <a:solidFill>
                  <a:sysClr val="window" lastClr="FFFFFF"/>
                </a:solidFill>
              </a:rPr>
              <a:t> </a:t>
            </a:r>
            <a:endParaRPr kumimoji="0" lang="el-GR" sz="2100" b="0" i="0" u="none" strike="noStrike" kern="1200" cap="none" spc="0" normalizeH="0" baseline="0" noProof="0" dirty="0">
              <a:ln>
                <a:noFill/>
              </a:ln>
              <a:solidFill>
                <a:sysClr val="window" lastClr="FFFFFF"/>
              </a:solidFill>
              <a:effectLst/>
              <a:uLnTx/>
              <a:uFillTx/>
            </a:endParaRPr>
          </a:p>
        </p:txBody>
      </p:sp>
      <p:sp>
        <p:nvSpPr>
          <p:cNvPr id="7" name="Τίτλος 2">
            <a:extLst>
              <a:ext uri="{FF2B5EF4-FFF2-40B4-BE49-F238E27FC236}">
                <a16:creationId xmlns:a16="http://schemas.microsoft.com/office/drawing/2014/main" xmlns="" id="{EBDC24D3-EEF0-4B69-A174-E4DFF7884894}"/>
              </a:ext>
            </a:extLst>
          </p:cNvPr>
          <p:cNvSpPr txBox="1">
            <a:spLocks/>
          </p:cNvSpPr>
          <p:nvPr/>
        </p:nvSpPr>
        <p:spPr>
          <a:xfrm>
            <a:off x="1485900" y="1911222"/>
            <a:ext cx="9217024" cy="1449788"/>
          </a:xfrm>
          <a:prstGeom prst="rect">
            <a:avLst/>
          </a:prstGeom>
          <a:solidFill>
            <a:sysClr val="windowText" lastClr="000000">
              <a:alpha val="80000"/>
            </a:sysClr>
          </a:solidFill>
        </p:spPr>
        <p:txBody>
          <a:bodyPr vert="horz" lIns="288000" tIns="0" rIns="2160000" bIns="144000" rtlCol="0" anchor="b" anchorCtr="0">
            <a:noAutofit/>
          </a:bodyPr>
          <a:lstStyle>
            <a:lvl1pPr algn="r" defTabSz="914400" rtl="0" eaLnBrk="1" latinLnBrk="0" hangingPunct="1">
              <a:lnSpc>
                <a:spcPct val="90000"/>
              </a:lnSpc>
              <a:spcBef>
                <a:spcPct val="0"/>
              </a:spcBef>
              <a:buNone/>
              <a:defRPr sz="6400" kern="1200" spc="-15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el-GR" dirty="0" smtClean="0">
                <a:solidFill>
                  <a:sysClr val="window" lastClr="FFFFFF"/>
                </a:solidFill>
              </a:rPr>
              <a:t>Σας ευχαριστώ πολύ</a:t>
            </a:r>
            <a:endParaRPr kumimoji="0" lang="el-GR" sz="6400" b="0" i="0" u="none" strike="noStrike" kern="1200" cap="none" spc="-15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224253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smtClean="0"/>
              <a:t>Μικροπλαστικά</a:t>
            </a:r>
            <a:r>
              <a:rPr lang="en-US"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fontScale="77500" lnSpcReduction="20000"/>
          </a:bodyPr>
          <a:lstStyle/>
          <a:p>
            <a:pPr>
              <a:spcAft>
                <a:spcPts val="0"/>
              </a:spcAft>
            </a:pPr>
            <a:r>
              <a:rPr lang="el-GR" b="1" dirty="0">
                <a:latin typeface="Times New Roman" panose="02020603050405020304" pitchFamily="18" charset="0"/>
                <a:ea typeface="Times New Roman" panose="02020603050405020304" pitchFamily="18" charset="0"/>
              </a:rPr>
              <a:t>Πρωτογενή ΜΠ: </a:t>
            </a:r>
            <a:r>
              <a:rPr lang="el-GR" dirty="0">
                <a:latin typeface="Times New Roman" panose="02020603050405020304" pitchFamily="18" charset="0"/>
                <a:ea typeface="Times New Roman" panose="02020603050405020304" pitchFamily="18" charset="0"/>
              </a:rPr>
              <a:t>Πρώτη ύλη για τη βιομηχανία παραγωγής </a:t>
            </a:r>
            <a:r>
              <a:rPr lang="el-GR" dirty="0" err="1">
                <a:latin typeface="Times New Roman" panose="02020603050405020304" pitchFamily="18" charset="0"/>
                <a:ea typeface="Times New Roman" panose="02020603050405020304" pitchFamily="18" charset="0"/>
              </a:rPr>
              <a:t>μακροπλαστικών</a:t>
            </a:r>
            <a:r>
              <a:rPr lang="el-GR" dirty="0">
                <a:latin typeface="Times New Roman" panose="02020603050405020304" pitchFamily="18" charset="0"/>
                <a:ea typeface="Times New Roman" panose="02020603050405020304" pitchFamily="18" charset="0"/>
              </a:rPr>
              <a:t>. Λόγω διαρροών (π.χ. κατά τη μεταφορά) μπορούν να διαρρεύσουν στο περιβάλλον. Επίσης, εδώ περιλαμβάνονται και τα καταναλωτικά </a:t>
            </a:r>
            <a:r>
              <a:rPr lang="el-GR" dirty="0" err="1">
                <a:latin typeface="Times New Roman" panose="02020603050405020304" pitchFamily="18" charset="0"/>
                <a:ea typeface="Times New Roman" panose="02020603050405020304" pitchFamily="18" charset="0"/>
              </a:rPr>
              <a:t>μικροπλαστικά</a:t>
            </a:r>
            <a:r>
              <a:rPr lang="el-GR" dirty="0">
                <a:latin typeface="Times New Roman" panose="02020603050405020304" pitchFamily="18" charset="0"/>
                <a:ea typeface="Times New Roman" panose="02020603050405020304" pitchFamily="18" charset="0"/>
              </a:rPr>
              <a:t>, που έχουν παρασκευαστεί εξαρχής ως </a:t>
            </a:r>
            <a:r>
              <a:rPr lang="el-GR" dirty="0" err="1">
                <a:latin typeface="Times New Roman" panose="02020603050405020304" pitchFamily="18" charset="0"/>
                <a:ea typeface="Times New Roman" panose="02020603050405020304" pitchFamily="18" charset="0"/>
              </a:rPr>
              <a:t>μικροπλαστικά</a:t>
            </a:r>
            <a:r>
              <a:rPr lang="el-GR" dirty="0">
                <a:latin typeface="Times New Roman" panose="02020603050405020304" pitchFamily="18" charset="0"/>
                <a:ea typeface="Times New Roman" panose="02020603050405020304" pitchFamily="18" charset="0"/>
              </a:rPr>
              <a:t> και μπορούν να αποτελούν συστατικά πολλών προϊόντων (παιχνίδια, καλλυντικά </a:t>
            </a:r>
            <a:r>
              <a:rPr lang="el-GR" dirty="0" err="1">
                <a:latin typeface="Times New Roman" panose="02020603050405020304" pitchFamily="18" charset="0"/>
                <a:ea typeface="Times New Roman" panose="02020603050405020304" pitchFamily="18" charset="0"/>
              </a:rPr>
              <a:t>κ.λ.π</a:t>
            </a:r>
            <a:r>
              <a:rPr lang="el-GR" dirty="0" smtClean="0">
                <a:latin typeface="Times New Roman" panose="02020603050405020304" pitchFamily="18" charset="0"/>
                <a:ea typeface="Times New Roman" panose="02020603050405020304" pitchFamily="18" charset="0"/>
              </a:rPr>
              <a:t>).</a:t>
            </a:r>
            <a:endParaRPr lang="en-US" dirty="0" smtClean="0">
              <a:latin typeface="Times New Roman" panose="02020603050405020304" pitchFamily="18" charset="0"/>
              <a:ea typeface="Times New Roman" panose="02020603050405020304" pitchFamily="18" charset="0"/>
            </a:endParaRPr>
          </a:p>
          <a:p>
            <a:pPr>
              <a:spcAft>
                <a:spcPts val="0"/>
              </a:spcAft>
            </a:pPr>
            <a:r>
              <a:rPr lang="el-GR" b="1" dirty="0">
                <a:latin typeface="Times New Roman" panose="02020603050405020304" pitchFamily="18" charset="0"/>
                <a:ea typeface="Times New Roman" panose="02020603050405020304" pitchFamily="18" charset="0"/>
              </a:rPr>
              <a:t>Δευτερογενή ΜΠ: </a:t>
            </a:r>
            <a:r>
              <a:rPr lang="el-GR" dirty="0">
                <a:latin typeface="Times New Roman" panose="02020603050405020304" pitchFamily="18" charset="0"/>
                <a:ea typeface="Times New Roman" panose="02020603050405020304" pitchFamily="18" charset="0"/>
              </a:rPr>
              <a:t>Προέρχονται από θρυμματισμό </a:t>
            </a:r>
            <a:r>
              <a:rPr lang="el-GR" dirty="0" err="1">
                <a:latin typeface="Times New Roman" panose="02020603050405020304" pitchFamily="18" charset="0"/>
                <a:ea typeface="Times New Roman" panose="02020603050405020304" pitchFamily="18" charset="0"/>
              </a:rPr>
              <a:t>μακροπλαστικών</a:t>
            </a:r>
            <a:r>
              <a:rPr lang="el-GR" dirty="0">
                <a:latin typeface="Times New Roman" panose="02020603050405020304" pitchFamily="18" charset="0"/>
                <a:ea typeface="Times New Roman" panose="02020603050405020304" pitchFamily="18" charset="0"/>
              </a:rPr>
              <a:t> (π.χ. απορριμματικά πλαστικά συσκευασιών, πλαστικά θερμοκηπίων) λόγω φυσικής φθοράς τους από τον ήλιο, άνεμο </a:t>
            </a:r>
            <a:r>
              <a:rPr lang="el-GR" dirty="0" err="1">
                <a:latin typeface="Times New Roman" panose="02020603050405020304" pitchFamily="18" charset="0"/>
                <a:ea typeface="Times New Roman" panose="02020603050405020304" pitchFamily="18" charset="0"/>
              </a:rPr>
              <a:t>κ.λ.π</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weathering</a:t>
            </a:r>
            <a:r>
              <a:rPr lang="el-GR" dirty="0">
                <a:latin typeface="Times New Roman" panose="02020603050405020304" pitchFamily="18" charset="0"/>
                <a:ea typeface="Times New Roman" panose="02020603050405020304" pitchFamily="18" charset="0"/>
              </a:rPr>
              <a:t>).</a:t>
            </a:r>
          </a:p>
          <a:p>
            <a:pPr marL="0" indent="0">
              <a:buNone/>
            </a:pPr>
            <a:endParaRPr lang="el-GR" dirty="0"/>
          </a:p>
        </p:txBody>
      </p:sp>
      <p:pic>
        <p:nvPicPr>
          <p:cNvPr id="4" name="Εικόνα 3"/>
          <p:cNvPicPr>
            <a:picLocks noChangeAspect="1"/>
          </p:cNvPicPr>
          <p:nvPr/>
        </p:nvPicPr>
        <p:blipFill>
          <a:blip r:embed="rId3"/>
          <a:stretch>
            <a:fillRect/>
          </a:stretch>
        </p:blipFill>
        <p:spPr>
          <a:xfrm>
            <a:off x="5374332" y="1031005"/>
            <a:ext cx="4846267" cy="4846267"/>
          </a:xfrm>
          <a:prstGeom prst="rect">
            <a:avLst/>
          </a:prstGeom>
        </p:spPr>
      </p:pic>
    </p:spTree>
    <p:extLst>
      <p:ext uri="{BB962C8B-B14F-4D97-AF65-F5344CB8AC3E}">
        <p14:creationId xmlns:p14="http://schemas.microsoft.com/office/powerpoint/2010/main" val="352185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p:cNvPicPr>
          <p:nvPr>
            <p:ph idx="1"/>
          </p:nvPr>
        </p:nvPicPr>
        <p:blipFill rotWithShape="1">
          <a:blip r:embed="rId2"/>
          <a:srcRect l="20226" t="16481" r="21864" b="10959"/>
          <a:stretch/>
        </p:blipFill>
        <p:spPr bwMode="auto">
          <a:xfrm>
            <a:off x="477788" y="332656"/>
            <a:ext cx="11233248" cy="6120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724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smtClean="0"/>
              <a:t>Μικροπλαστικά</a:t>
            </a:r>
            <a:r>
              <a:rPr lang="en-US"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a:bodyPr>
          <a:lstStyle/>
          <a:p>
            <a:pPr marL="0" indent="0">
              <a:spcAft>
                <a:spcPts val="0"/>
              </a:spcAft>
              <a:buNone/>
            </a:pPr>
            <a:r>
              <a:rPr lang="el-GR" dirty="0">
                <a:latin typeface="Times New Roman" panose="02020603050405020304" pitchFamily="18" charset="0"/>
                <a:ea typeface="Times New Roman" panose="02020603050405020304" pitchFamily="18" charset="0"/>
              </a:rPr>
              <a:t>Τα </a:t>
            </a:r>
            <a:r>
              <a:rPr lang="el-GR" dirty="0" err="1">
                <a:latin typeface="Times New Roman" panose="02020603050405020304" pitchFamily="18" charset="0"/>
                <a:ea typeface="Times New Roman" panose="02020603050405020304" pitchFamily="18" charset="0"/>
              </a:rPr>
              <a:t>μικροπλαστικά</a:t>
            </a:r>
            <a:r>
              <a:rPr lang="el-GR" dirty="0">
                <a:latin typeface="Times New Roman" panose="02020603050405020304" pitchFamily="18" charset="0"/>
                <a:ea typeface="Times New Roman" panose="02020603050405020304" pitchFamily="18" charset="0"/>
              </a:rPr>
              <a:t> εμφανίζονται πλέον στα υγρά απόβλητα, σε επιφανειακά νερά, σε εδάφη και </a:t>
            </a:r>
            <a:r>
              <a:rPr lang="el-GR" dirty="0" smtClean="0">
                <a:latin typeface="Times New Roman" panose="02020603050405020304" pitchFamily="18" charset="0"/>
                <a:ea typeface="Times New Roman" panose="02020603050405020304" pitchFamily="18" charset="0"/>
              </a:rPr>
              <a:t>στην ατμόσφαιρα</a:t>
            </a:r>
            <a:r>
              <a:rPr lang="el-GR" dirty="0">
                <a:latin typeface="Times New Roman" panose="02020603050405020304" pitchFamily="18" charset="0"/>
                <a:ea typeface="Times New Roman" panose="02020603050405020304" pitchFamily="18" charset="0"/>
              </a:rPr>
              <a:t>, ως αποτέλεσμα των ανθρωπογενών δραστηριοτήτων. </a:t>
            </a:r>
            <a:endParaRPr lang="en-US" dirty="0" smtClean="0">
              <a:latin typeface="Times New Roman" panose="02020603050405020304" pitchFamily="18" charset="0"/>
              <a:ea typeface="Times New Roman" panose="02020603050405020304" pitchFamily="18" charset="0"/>
            </a:endParaRPr>
          </a:p>
          <a:p>
            <a:pPr marL="0" indent="0">
              <a:spcAft>
                <a:spcPts val="0"/>
              </a:spcAft>
              <a:buNone/>
            </a:pPr>
            <a:r>
              <a:rPr lang="el-GR" dirty="0">
                <a:latin typeface="Times New Roman" panose="02020603050405020304" pitchFamily="18" charset="0"/>
                <a:ea typeface="Times New Roman" panose="02020603050405020304" pitchFamily="18" charset="0"/>
              </a:rPr>
              <a:t>Με τις υπάρχουσες αναλυτικές τεχνικές, μπορεί να </a:t>
            </a:r>
            <a:r>
              <a:rPr lang="el-GR" dirty="0" err="1">
                <a:latin typeface="Times New Roman" panose="02020603050405020304" pitchFamily="18" charset="0"/>
                <a:ea typeface="Times New Roman" panose="02020603050405020304" pitchFamily="18" charset="0"/>
              </a:rPr>
              <a:t>ταυτοποιηθεί</a:t>
            </a:r>
            <a:r>
              <a:rPr lang="el-GR" dirty="0">
                <a:latin typeface="Times New Roman" panose="02020603050405020304" pitchFamily="18" charset="0"/>
                <a:ea typeface="Times New Roman" panose="02020603050405020304" pitchFamily="18" charset="0"/>
              </a:rPr>
              <a:t> το είδος του ΜΠ (π.χ. </a:t>
            </a:r>
            <a:r>
              <a:rPr lang="en-US" dirty="0">
                <a:latin typeface="Times New Roman" panose="02020603050405020304" pitchFamily="18" charset="0"/>
                <a:ea typeface="Times New Roman" panose="02020603050405020304" pitchFamily="18" charset="0"/>
              </a:rPr>
              <a:t>PET</a:t>
            </a:r>
            <a:r>
              <a:rPr lang="el-GR" dirty="0">
                <a:latin typeface="Times New Roman" panose="02020603050405020304" pitchFamily="18" charset="0"/>
                <a:ea typeface="Times New Roman" panose="02020603050405020304" pitchFamily="18" charset="0"/>
              </a:rPr>
              <a:t>) σε μέγεθος μέχρι 10 μ</a:t>
            </a:r>
            <a:r>
              <a:rPr lang="en-US" dirty="0">
                <a:latin typeface="Times New Roman" panose="02020603050405020304" pitchFamily="18" charset="0"/>
                <a:ea typeface="Times New Roman" panose="02020603050405020304" pitchFamily="18" charset="0"/>
              </a:rPr>
              <a:t>m</a:t>
            </a:r>
            <a:r>
              <a:rPr lang="el-GR" dirty="0">
                <a:latin typeface="Times New Roman" panose="02020603050405020304" pitchFamily="18" charset="0"/>
                <a:ea typeface="Times New Roman" panose="02020603050405020304" pitchFamily="18" charset="0"/>
              </a:rPr>
              <a:t>. </a:t>
            </a:r>
            <a:endParaRPr lang="el-GR" dirty="0"/>
          </a:p>
        </p:txBody>
      </p:sp>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900" y="1484784"/>
            <a:ext cx="5999043" cy="3749402"/>
          </a:xfrm>
          <a:prstGeom prst="rect">
            <a:avLst/>
          </a:prstGeom>
        </p:spPr>
      </p:pic>
    </p:spTree>
    <p:extLst>
      <p:ext uri="{BB962C8B-B14F-4D97-AF65-F5344CB8AC3E}">
        <p14:creationId xmlns:p14="http://schemas.microsoft.com/office/powerpoint/2010/main" val="152159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smtClean="0"/>
              <a:t>Μικροπλαστικά</a:t>
            </a:r>
            <a:r>
              <a:rPr lang="en-US"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fontScale="70000" lnSpcReduction="20000"/>
          </a:bodyPr>
          <a:lstStyle/>
          <a:p>
            <a:pPr>
              <a:spcAft>
                <a:spcPts val="0"/>
              </a:spcAft>
            </a:pPr>
            <a:r>
              <a:rPr lang="el-GR" dirty="0" smtClean="0">
                <a:latin typeface="Times New Roman" panose="02020603050405020304" pitchFamily="18" charset="0"/>
                <a:ea typeface="Times New Roman" panose="02020603050405020304" pitchFamily="18" charset="0"/>
              </a:rPr>
              <a:t>Η </a:t>
            </a:r>
            <a:r>
              <a:rPr lang="el-GR" dirty="0">
                <a:latin typeface="Times New Roman" panose="02020603050405020304" pitchFamily="18" charset="0"/>
                <a:ea typeface="Times New Roman" panose="02020603050405020304" pitchFamily="18" charset="0"/>
              </a:rPr>
              <a:t>παρουσία των ΜΠ σε εκροές Μονάδων Επεξεργασίας Υγρών Αποβλήτων (ΜΕΥΑ) οφείλεται στο </a:t>
            </a:r>
            <a:r>
              <a:rPr lang="el-GR" dirty="0" err="1">
                <a:latin typeface="Times New Roman" panose="02020603050405020304" pitchFamily="18" charset="0"/>
                <a:ea typeface="Times New Roman" panose="02020603050405020304" pitchFamily="18" charset="0"/>
              </a:rPr>
              <a:t>οτι</a:t>
            </a:r>
            <a:r>
              <a:rPr lang="el-GR" dirty="0">
                <a:latin typeface="Times New Roman" panose="02020603050405020304" pitchFamily="18" charset="0"/>
                <a:ea typeface="Times New Roman" panose="02020603050405020304" pitchFamily="18" charset="0"/>
              </a:rPr>
              <a:t> τα ΜΠ δεν μπορούν να απομακρυνθούν από τους μηχανισμούς επεξεργασίας των ΜΕΥΑ, που έτσι και αλλιώς επικεντρώνονται στην </a:t>
            </a:r>
            <a:r>
              <a:rPr lang="el-GR" dirty="0" err="1">
                <a:latin typeface="Times New Roman" panose="02020603050405020304" pitchFamily="18" charset="0"/>
                <a:ea typeface="Times New Roman" panose="02020603050405020304" pitchFamily="18" charset="0"/>
              </a:rPr>
              <a:t>απομείωση</a:t>
            </a:r>
            <a:r>
              <a:rPr lang="el-GR" dirty="0">
                <a:latin typeface="Times New Roman" panose="02020603050405020304" pitchFamily="18" charset="0"/>
                <a:ea typeface="Times New Roman" panose="02020603050405020304" pitchFamily="18" charset="0"/>
              </a:rPr>
              <a:t> του οργανικού φορτίου των λυμάτων. Παράδειγμα, οι σχάρες των ΜΕΥΑ δεν μπορούν να συγκρατήσουν τα ΜΠ , όπως ίνες ρούχων, αλλά και </a:t>
            </a:r>
            <a:r>
              <a:rPr lang="el-GR" dirty="0" err="1">
                <a:latin typeface="Times New Roman" panose="02020603050405020304" pitchFamily="18" charset="0"/>
                <a:ea typeface="Times New Roman" panose="02020603050405020304" pitchFamily="18" charset="0"/>
              </a:rPr>
              <a:t>μακροπλαστικά</a:t>
            </a:r>
            <a:r>
              <a:rPr lang="el-GR" dirty="0">
                <a:latin typeface="Times New Roman" panose="02020603050405020304" pitchFamily="18" charset="0"/>
                <a:ea typeface="Times New Roman" panose="02020603050405020304" pitchFamily="18" charset="0"/>
              </a:rPr>
              <a:t>, όπως οι </a:t>
            </a:r>
            <a:r>
              <a:rPr lang="el-GR" dirty="0" err="1">
                <a:latin typeface="Times New Roman" panose="02020603050405020304" pitchFamily="18" charset="0"/>
                <a:ea typeface="Times New Roman" panose="02020603050405020304" pitchFamily="18" charset="0"/>
              </a:rPr>
              <a:t>μπατονέτες</a:t>
            </a:r>
            <a:r>
              <a:rPr lang="el-GR" dirty="0">
                <a:latin typeface="Times New Roman" panose="02020603050405020304" pitchFamily="18" charset="0"/>
                <a:ea typeface="Times New Roman" panose="02020603050405020304" pitchFamily="18" charset="0"/>
              </a:rPr>
              <a:t>, τα οποία είτε μεταφέρονται στη βιολογική ιλύ μετά από την καθίζηση είτε παραμένουν στο υπερκείμενο υγρό και διαφεύγουν με το επεξεργασμένο λύμα στον τελικό αποδέκτη. Η παρουσία των ΜΠ στην ιλύ πρέπει να ληφθεί υπόψη κατά την εφαρμογή της αφυδατωμένης ιλύος σε εδάφη. Σε κάθε περίπτωση (</a:t>
            </a:r>
            <a:r>
              <a:rPr lang="en-US" dirty="0">
                <a:latin typeface="Times New Roman" panose="02020603050405020304" pitchFamily="18" charset="0"/>
                <a:ea typeface="Times New Roman" panose="02020603050405020304" pitchFamily="18" charset="0"/>
              </a:rPr>
              <a:t>IWA</a:t>
            </a:r>
            <a:r>
              <a:rPr lang="el-GR" dirty="0">
                <a:latin typeface="Times New Roman" panose="02020603050405020304" pitchFamily="18" charset="0"/>
                <a:ea typeface="Times New Roman" panose="02020603050405020304" pitchFamily="18" charset="0"/>
              </a:rPr>
              <a:t>, 2019), οι ΜΕΥΑ μπορούν να μειώσουν τα ΜΠ των εισερχομένων λυμάτων κατά 98%.</a:t>
            </a:r>
          </a:p>
          <a:p>
            <a:pPr marL="0" indent="0">
              <a:spcAft>
                <a:spcPts val="0"/>
              </a:spcAft>
              <a:buNone/>
            </a:pPr>
            <a:endParaRPr lang="el-GR" dirty="0"/>
          </a:p>
        </p:txBody>
      </p:sp>
      <p:pic>
        <p:nvPicPr>
          <p:cNvPr id="4" name="Εικόνα 3"/>
          <p:cNvPicPr>
            <a:picLocks noChangeAspect="1"/>
          </p:cNvPicPr>
          <p:nvPr/>
        </p:nvPicPr>
        <p:blipFill>
          <a:blip r:embed="rId3"/>
          <a:stretch>
            <a:fillRect/>
          </a:stretch>
        </p:blipFill>
        <p:spPr>
          <a:xfrm>
            <a:off x="4654252" y="1529656"/>
            <a:ext cx="6840760" cy="3842071"/>
          </a:xfrm>
          <a:prstGeom prst="rect">
            <a:avLst/>
          </a:prstGeom>
        </p:spPr>
      </p:pic>
    </p:spTree>
    <p:extLst>
      <p:ext uri="{BB962C8B-B14F-4D97-AF65-F5344CB8AC3E}">
        <p14:creationId xmlns:p14="http://schemas.microsoft.com/office/powerpoint/2010/main" val="169995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dirty="0" err="1" smtClean="0"/>
              <a:t>Μικροπλαστικά</a:t>
            </a:r>
            <a:r>
              <a:rPr lang="el-GR" smtClean="0"/>
              <a:t> </a:t>
            </a:r>
            <a:r>
              <a:rPr lang="en-US"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fontScale="92500"/>
          </a:bodyPr>
          <a:lstStyle/>
          <a:p>
            <a:pPr marL="0" indent="0">
              <a:spcAft>
                <a:spcPts val="0"/>
              </a:spcAft>
              <a:buNone/>
            </a:pPr>
            <a:r>
              <a:rPr lang="el-GR" dirty="0">
                <a:latin typeface="Times New Roman" panose="02020603050405020304" pitchFamily="18" charset="0"/>
                <a:ea typeface="Times New Roman" panose="02020603050405020304" pitchFamily="18" charset="0"/>
              </a:rPr>
              <a:t>Το αντικείμενο των ΜΠ είναι ένα αναδυόμενο ερευνητικό αντικείμενο. Η περιβαλλοντική τους όχληση έχει να κάνει με το </a:t>
            </a:r>
            <a:r>
              <a:rPr lang="el-GR" dirty="0">
                <a:latin typeface="Times New Roman" panose="02020603050405020304" pitchFamily="18" charset="0"/>
                <a:ea typeface="Times New Roman" panose="02020603050405020304" pitchFamily="18" charset="0"/>
              </a:rPr>
              <a:t>ό</a:t>
            </a:r>
            <a:r>
              <a:rPr lang="el-GR" dirty="0" smtClean="0">
                <a:latin typeface="Times New Roman" panose="02020603050405020304" pitchFamily="18" charset="0"/>
                <a:ea typeface="Times New Roman" panose="02020603050405020304" pitchFamily="18" charset="0"/>
              </a:rPr>
              <a:t>τι </a:t>
            </a:r>
            <a:r>
              <a:rPr lang="el-GR" dirty="0">
                <a:latin typeface="Times New Roman" panose="02020603050405020304" pitchFamily="18" charset="0"/>
                <a:ea typeface="Times New Roman" panose="02020603050405020304" pitchFamily="18" charset="0"/>
              </a:rPr>
              <a:t>τα </a:t>
            </a:r>
            <a:r>
              <a:rPr lang="el-GR" dirty="0" err="1">
                <a:latin typeface="Times New Roman" panose="02020603050405020304" pitchFamily="18" charset="0"/>
                <a:ea typeface="Times New Roman" panose="02020603050405020304" pitchFamily="18" charset="0"/>
              </a:rPr>
              <a:t>μικροπλαστικά</a:t>
            </a:r>
            <a:r>
              <a:rPr lang="el-GR" dirty="0">
                <a:latin typeface="Times New Roman" panose="02020603050405020304" pitchFamily="18" charset="0"/>
                <a:ea typeface="Times New Roman" panose="02020603050405020304" pitchFamily="18" charset="0"/>
              </a:rPr>
              <a:t> μπορούν να προσροφούν οργανικές ενώσεις, μικροοργανισμούς και μέταλλα και να τα μεταφέρουν </a:t>
            </a:r>
            <a:r>
              <a:rPr lang="el-GR" dirty="0" err="1">
                <a:latin typeface="Times New Roman" panose="02020603050405020304" pitchFamily="18" charset="0"/>
                <a:ea typeface="Times New Roman" panose="02020603050405020304" pitchFamily="18" charset="0"/>
              </a:rPr>
              <a:t>εκροφώντας</a:t>
            </a:r>
            <a:r>
              <a:rPr lang="el-GR" dirty="0">
                <a:latin typeface="Times New Roman" panose="02020603050405020304" pitchFamily="18" charset="0"/>
                <a:ea typeface="Times New Roman" panose="02020603050405020304" pitchFamily="18" charset="0"/>
              </a:rPr>
              <a:t> κάποια από αυτά αργότερα κάπου αλλού, </a:t>
            </a:r>
            <a:r>
              <a:rPr lang="el-GR" dirty="0" err="1">
                <a:latin typeface="Times New Roman" panose="02020603050405020304" pitchFamily="18" charset="0"/>
                <a:ea typeface="Times New Roman" panose="02020603050405020304" pitchFamily="18" charset="0"/>
              </a:rPr>
              <a:t>επιμολύντας</a:t>
            </a:r>
            <a:r>
              <a:rPr lang="el-GR" dirty="0">
                <a:latin typeface="Times New Roman" panose="02020603050405020304" pitchFamily="18" charset="0"/>
                <a:ea typeface="Times New Roman" panose="02020603050405020304" pitchFamily="18" charset="0"/>
              </a:rPr>
              <a:t> τελικά άλλα συστήματα. Οι κινητικές προσρόφησης και </a:t>
            </a:r>
            <a:r>
              <a:rPr lang="el-GR" dirty="0" err="1">
                <a:latin typeface="Times New Roman" panose="02020603050405020304" pitchFamily="18" charset="0"/>
                <a:ea typeface="Times New Roman" panose="02020603050405020304" pitchFamily="18" charset="0"/>
              </a:rPr>
              <a:t>εκρόφησης</a:t>
            </a:r>
            <a:r>
              <a:rPr lang="el-GR" dirty="0">
                <a:latin typeface="Times New Roman" panose="02020603050405020304" pitchFamily="18" charset="0"/>
                <a:ea typeface="Times New Roman" panose="02020603050405020304" pitchFamily="18" charset="0"/>
              </a:rPr>
              <a:t> αποτελούν τρέχοντα ερευνητικό τομέα.</a:t>
            </a:r>
            <a:endParaRPr lang="el-GR" dirty="0"/>
          </a:p>
        </p:txBody>
      </p:sp>
      <p:pic>
        <p:nvPicPr>
          <p:cNvPr id="4" name="Εικόνα 3"/>
          <p:cNvPicPr>
            <a:picLocks noChangeAspect="1"/>
          </p:cNvPicPr>
          <p:nvPr/>
        </p:nvPicPr>
        <p:blipFill>
          <a:blip r:embed="rId3"/>
          <a:stretch>
            <a:fillRect/>
          </a:stretch>
        </p:blipFill>
        <p:spPr>
          <a:xfrm>
            <a:off x="5014292" y="1700808"/>
            <a:ext cx="6243620" cy="3506691"/>
          </a:xfrm>
          <a:prstGeom prst="rect">
            <a:avLst/>
          </a:prstGeom>
        </p:spPr>
      </p:pic>
    </p:spTree>
    <p:extLst>
      <p:ext uri="{BB962C8B-B14F-4D97-AF65-F5344CB8AC3E}">
        <p14:creationId xmlns:p14="http://schemas.microsoft.com/office/powerpoint/2010/main" val="104093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smtClean="0"/>
              <a:t>Μικροπλαστικά</a:t>
            </a:r>
            <a:r>
              <a:rPr lang="en-US"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fontScale="70000" lnSpcReduction="20000"/>
          </a:bodyPr>
          <a:lstStyle/>
          <a:p>
            <a:pPr marL="0" indent="0">
              <a:spcAft>
                <a:spcPts val="0"/>
              </a:spcAft>
              <a:buNone/>
            </a:pPr>
            <a:r>
              <a:rPr lang="el-GR" dirty="0">
                <a:latin typeface="Times New Roman" panose="02020603050405020304" pitchFamily="18" charset="0"/>
                <a:ea typeface="Times New Roman" panose="02020603050405020304" pitchFamily="18" charset="0"/>
              </a:rPr>
              <a:t>Ταυτόχρονα, τα </a:t>
            </a:r>
            <a:r>
              <a:rPr lang="el-GR" dirty="0" err="1">
                <a:latin typeface="Times New Roman" panose="02020603050405020304" pitchFamily="18" charset="0"/>
                <a:ea typeface="Times New Roman" panose="02020603050405020304" pitchFamily="18" charset="0"/>
              </a:rPr>
              <a:t>μικροπλαστικά</a:t>
            </a:r>
            <a:r>
              <a:rPr lang="el-GR" dirty="0">
                <a:latin typeface="Times New Roman" panose="02020603050405020304" pitchFamily="18" charset="0"/>
                <a:ea typeface="Times New Roman" panose="02020603050405020304" pitchFamily="18" charset="0"/>
              </a:rPr>
              <a:t> μπορούν να απελευθερώσουν ενώσεις που ήδη περιέχονται σε αυτά (ως συστατικά της παρασκευής τους, δηλαδή ως πρόσθετες ουσίες), όπως είναι οι </a:t>
            </a:r>
            <a:r>
              <a:rPr lang="el-GR" dirty="0" err="1">
                <a:latin typeface="Times New Roman" panose="02020603050405020304" pitchFamily="18" charset="0"/>
                <a:ea typeface="Times New Roman" panose="02020603050405020304" pitchFamily="18" charset="0"/>
              </a:rPr>
              <a:t>φθαλικοί</a:t>
            </a:r>
            <a:r>
              <a:rPr lang="el-GR" dirty="0">
                <a:latin typeface="Times New Roman" panose="02020603050405020304" pitchFamily="18" charset="0"/>
                <a:ea typeface="Times New Roman" panose="02020603050405020304" pitchFamily="18" charset="0"/>
              </a:rPr>
              <a:t> εστέρες (κάνουν τα πλαστικά </a:t>
            </a:r>
            <a:r>
              <a:rPr lang="el-GR" dirty="0" smtClean="0">
                <a:latin typeface="Times New Roman" panose="02020603050405020304" pitchFamily="18" charset="0"/>
                <a:ea typeface="Times New Roman" panose="02020603050405020304" pitchFamily="18" charset="0"/>
              </a:rPr>
              <a:t>πιο </a:t>
            </a:r>
            <a:r>
              <a:rPr lang="el-GR" dirty="0">
                <a:latin typeface="Times New Roman" panose="02020603050405020304" pitchFamily="18" charset="0"/>
                <a:ea typeface="Times New Roman" panose="02020603050405020304" pitchFamily="18" charset="0"/>
              </a:rPr>
              <a:t>εύκαμπτα), που έχουν κατηγορηθεί ως </a:t>
            </a:r>
            <a:r>
              <a:rPr lang="el-GR" dirty="0" err="1">
                <a:latin typeface="Times New Roman" panose="02020603050405020304" pitchFamily="18" charset="0"/>
                <a:ea typeface="Times New Roman" panose="02020603050405020304" pitchFamily="18" charset="0"/>
              </a:rPr>
              <a:t>διαταράκτες</a:t>
            </a:r>
            <a:r>
              <a:rPr lang="el-GR" dirty="0">
                <a:latin typeface="Times New Roman" panose="02020603050405020304" pitchFamily="18" charset="0"/>
                <a:ea typeface="Times New Roman" panose="02020603050405020304" pitchFamily="18" charset="0"/>
              </a:rPr>
              <a:t> ορμονών (</a:t>
            </a:r>
            <a:r>
              <a:rPr lang="en-US" dirty="0">
                <a:latin typeface="Times New Roman" panose="02020603050405020304" pitchFamily="18" charset="0"/>
                <a:ea typeface="Times New Roman" panose="02020603050405020304" pitchFamily="18" charset="0"/>
              </a:rPr>
              <a:t>endocrine disruptors</a:t>
            </a:r>
            <a:r>
              <a:rPr lang="el-GR" dirty="0">
                <a:latin typeface="Times New Roman" panose="02020603050405020304" pitchFamily="18" charset="0"/>
                <a:ea typeface="Times New Roman" panose="02020603050405020304" pitchFamily="18" charset="0"/>
              </a:rPr>
              <a:t>). Όταν αυτές οι ενώσεις εκλύονται σε υδάτινα περιβάλλοντα, μπορούν να περάσουν στην τροφική αλυσίδα και να καταλήξουν στον ανθρώπινο οργανισμό. Παράδειγμα, σε γυναίκες με συνεχόμενες αποβολές έχουν παρατηρηθεί αυξημένα ποσοστά </a:t>
            </a:r>
            <a:r>
              <a:rPr lang="el-GR" dirty="0" err="1">
                <a:latin typeface="Times New Roman" panose="02020603050405020304" pitchFamily="18" charset="0"/>
                <a:ea typeface="Times New Roman" panose="02020603050405020304" pitchFamily="18" charset="0"/>
              </a:rPr>
              <a:t>μεταβολιτών</a:t>
            </a:r>
            <a:r>
              <a:rPr lang="el-GR" dirty="0">
                <a:latin typeface="Times New Roman" panose="02020603050405020304" pitchFamily="18" charset="0"/>
                <a:ea typeface="Times New Roman" panose="02020603050405020304" pitchFamily="18" charset="0"/>
              </a:rPr>
              <a:t> </a:t>
            </a:r>
            <a:r>
              <a:rPr lang="el-GR" dirty="0" err="1">
                <a:latin typeface="Times New Roman" panose="02020603050405020304" pitchFamily="18" charset="0"/>
                <a:ea typeface="Times New Roman" panose="02020603050405020304" pitchFamily="18" charset="0"/>
              </a:rPr>
              <a:t>φθαλικών</a:t>
            </a:r>
            <a:r>
              <a:rPr lang="el-GR" dirty="0">
                <a:latin typeface="Times New Roman" panose="02020603050405020304" pitchFamily="18" charset="0"/>
                <a:ea typeface="Times New Roman" panose="02020603050405020304" pitchFamily="18" charset="0"/>
              </a:rPr>
              <a:t> εστέρων στα ούρα τους. Τα </a:t>
            </a:r>
            <a:r>
              <a:rPr lang="el-GR" dirty="0" err="1">
                <a:latin typeface="Times New Roman" panose="02020603050405020304" pitchFamily="18" charset="0"/>
                <a:ea typeface="Times New Roman" panose="02020603050405020304" pitchFamily="18" charset="0"/>
              </a:rPr>
              <a:t>φθαλικά</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phthalates</a:t>
            </a:r>
            <a:r>
              <a:rPr lang="el-GR"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phthalic</a:t>
            </a:r>
            <a:r>
              <a:rPr lang="en-US" dirty="0">
                <a:latin typeface="Times New Roman" panose="02020603050405020304" pitchFamily="18" charset="0"/>
                <a:ea typeface="Times New Roman" panose="02020603050405020304" pitchFamily="18" charset="0"/>
              </a:rPr>
              <a:t> esters</a:t>
            </a:r>
            <a:r>
              <a:rPr lang="el-GR" dirty="0">
                <a:latin typeface="Times New Roman" panose="02020603050405020304" pitchFamily="18" charset="0"/>
                <a:ea typeface="Times New Roman" panose="02020603050405020304" pitchFamily="18" charset="0"/>
              </a:rPr>
              <a:t>), που είναι οργανικές ενώσεις που περιέχονται στα πλαστικά, έχουν επίσης κατηγορηθεί για θηλυκοποίηση αρσενικών και μείωση γονιμότητας σπέρματος.</a:t>
            </a:r>
          </a:p>
          <a:p>
            <a:pPr marL="0" indent="0">
              <a:spcAft>
                <a:spcPts val="0"/>
              </a:spcAft>
              <a:buNone/>
            </a:pPr>
            <a:endParaRPr lang="el-GR" dirty="0"/>
          </a:p>
        </p:txBody>
      </p:sp>
      <p:pic>
        <p:nvPicPr>
          <p:cNvPr id="2" name="Εικόνα 1"/>
          <p:cNvPicPr>
            <a:picLocks noChangeAspect="1"/>
          </p:cNvPicPr>
          <p:nvPr/>
        </p:nvPicPr>
        <p:blipFill rotWithShape="1">
          <a:blip r:embed="rId3" cstate="print">
            <a:extLst>
              <a:ext uri="{28A0092B-C50C-407E-A947-70E740481C1C}">
                <a14:useLocalDpi xmlns:a14="http://schemas.microsoft.com/office/drawing/2010/main" val="0"/>
              </a:ext>
            </a:extLst>
          </a:blip>
          <a:srcRect r="539" b="8205"/>
          <a:stretch/>
        </p:blipFill>
        <p:spPr>
          <a:xfrm>
            <a:off x="5878388" y="1124744"/>
            <a:ext cx="4608512" cy="4104456"/>
          </a:xfrm>
          <a:prstGeom prst="rect">
            <a:avLst/>
          </a:prstGeom>
        </p:spPr>
      </p:pic>
    </p:spTree>
    <p:extLst>
      <p:ext uri="{BB962C8B-B14F-4D97-AF65-F5344CB8AC3E}">
        <p14:creationId xmlns:p14="http://schemas.microsoft.com/office/powerpoint/2010/main" val="183738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1218883" y="431800"/>
            <a:ext cx="9751060" cy="548928"/>
          </a:xfrm>
        </p:spPr>
        <p:txBody>
          <a:bodyPr rtlCol="0">
            <a:normAutofit fontScale="90000"/>
          </a:bodyPr>
          <a:lstStyle/>
          <a:p>
            <a:pPr algn="ctr" rtl="0"/>
            <a:r>
              <a:rPr lang="el-GR" smtClean="0"/>
              <a:t>Μικροπλαστικά</a:t>
            </a:r>
            <a:r>
              <a:rPr lang="en-US" smtClean="0"/>
              <a:t> </a:t>
            </a:r>
            <a:endParaRPr lang="el-GR" dirty="0">
              <a:latin typeface="Cambria" panose="02040503050406030204" pitchFamily="18" charset="0"/>
              <a:ea typeface="Cambria" panose="02040503050406030204" pitchFamily="18" charset="0"/>
            </a:endParaRPr>
          </a:p>
        </p:txBody>
      </p:sp>
      <p:sp>
        <p:nvSpPr>
          <p:cNvPr id="14" name="Σύμβολο κράτησης θέσης περιεχομένου 13"/>
          <p:cNvSpPr>
            <a:spLocks noGrp="1"/>
          </p:cNvSpPr>
          <p:nvPr>
            <p:ph idx="1"/>
          </p:nvPr>
        </p:nvSpPr>
        <p:spPr>
          <a:xfrm>
            <a:off x="1218883" y="980728"/>
            <a:ext cx="3435369" cy="5516323"/>
          </a:xfrm>
        </p:spPr>
        <p:txBody>
          <a:bodyPr rtlCol="0">
            <a:normAutofit fontScale="62500" lnSpcReduction="20000"/>
          </a:bodyPr>
          <a:lstStyle/>
          <a:p>
            <a:pPr marL="0" indent="0">
              <a:spcAft>
                <a:spcPts val="0"/>
              </a:spcAft>
              <a:buNone/>
            </a:pPr>
            <a:r>
              <a:rPr lang="en-US" dirty="0" smtClean="0"/>
              <a:t>H</a:t>
            </a:r>
            <a:r>
              <a:rPr lang="el-GR" dirty="0" smtClean="0"/>
              <a:t> κατάποση</a:t>
            </a:r>
            <a:r>
              <a:rPr lang="en-US" dirty="0" smtClean="0"/>
              <a:t> </a:t>
            </a:r>
            <a:r>
              <a:rPr lang="el-GR" dirty="0" smtClean="0"/>
              <a:t>ΜΠ από θαλάσσιους οργανισμούς </a:t>
            </a:r>
            <a:r>
              <a:rPr lang="el-GR" dirty="0"/>
              <a:t>έχει βρεθεί ότι έχει επιζήμιες επιπτώσεις σε </a:t>
            </a:r>
            <a:r>
              <a:rPr lang="el-GR" dirty="0" smtClean="0"/>
              <a:t>αυτούς, συμπεριλαμβανομένης </a:t>
            </a:r>
            <a:r>
              <a:rPr lang="el-GR" dirty="0"/>
              <a:t>της σωματικής βλάβης, διαταραχών στην ορμονική ισορροπία και πιθανής θνησιμότητας. Επιπλέον, πρέπει να σημειωθεί ότι αυτά τα σωματίδια έχουν τη δυνατότητα να δρουν ως φορείς για πρόσθετους ρύπους, επιδεινώνοντας έτσι τις περίπλοκες οικολογικές επιπτώσεις που σχετίζονται με τη </a:t>
            </a:r>
            <a:r>
              <a:rPr lang="el-GR" dirty="0" smtClean="0"/>
              <a:t> ρύπανση από </a:t>
            </a:r>
            <a:r>
              <a:rPr lang="el-GR" dirty="0" err="1" smtClean="0"/>
              <a:t>μικροπλαστικά</a:t>
            </a:r>
            <a:r>
              <a:rPr lang="el-GR" dirty="0" smtClean="0"/>
              <a:t>. </a:t>
            </a:r>
          </a:p>
          <a:p>
            <a:pPr marL="0" indent="0">
              <a:spcAft>
                <a:spcPts val="0"/>
              </a:spcAft>
              <a:buNone/>
            </a:pPr>
            <a:r>
              <a:rPr lang="el-GR" dirty="0"/>
              <a:t>Παγκοσμίως, ο μέσος άνθρωπος καταναλώνει πάνω από 20 κιλά </a:t>
            </a:r>
            <a:r>
              <a:rPr lang="el-GR" dirty="0" smtClean="0"/>
              <a:t> </a:t>
            </a:r>
            <a:r>
              <a:rPr lang="el-GR" dirty="0"/>
              <a:t>θαλασσινών </a:t>
            </a:r>
            <a:r>
              <a:rPr lang="el-GR" dirty="0" smtClean="0"/>
              <a:t>ετησίως. Στις </a:t>
            </a:r>
            <a:r>
              <a:rPr lang="el-GR" dirty="0"/>
              <a:t>ΗΠΑ, η ποσότητα αυτή είναι μόνο 7 κιλά. Π</a:t>
            </a:r>
            <a:r>
              <a:rPr lang="el-GR" dirty="0" smtClean="0"/>
              <a:t>ερισσότερο </a:t>
            </a:r>
            <a:r>
              <a:rPr lang="el-GR" dirty="0"/>
              <a:t>από το 90% των θαλασσινών που εισάγονται στις ΗΠΑ προέρχονταν από περιοχές με υψηλά επίπεδα διαρροής απορριμμάτων και </a:t>
            </a:r>
            <a:r>
              <a:rPr lang="el-GR" dirty="0" smtClean="0"/>
              <a:t>ρύπανσης </a:t>
            </a:r>
            <a:r>
              <a:rPr lang="el-GR" dirty="0"/>
              <a:t>από </a:t>
            </a:r>
            <a:r>
              <a:rPr lang="el-GR" dirty="0" smtClean="0"/>
              <a:t>πλαστικά. </a:t>
            </a:r>
          </a:p>
          <a:p>
            <a:pPr marL="0" indent="0">
              <a:spcAft>
                <a:spcPts val="0"/>
              </a:spcAft>
              <a:buNone/>
            </a:pPr>
            <a:r>
              <a:rPr lang="el-GR" dirty="0"/>
              <a:t>Τα </a:t>
            </a:r>
            <a:r>
              <a:rPr lang="el-GR" dirty="0" err="1"/>
              <a:t>μικροπλαστικά</a:t>
            </a:r>
            <a:r>
              <a:rPr lang="el-GR" dirty="0"/>
              <a:t> </a:t>
            </a:r>
            <a:r>
              <a:rPr lang="el-GR" dirty="0" smtClean="0"/>
              <a:t> </a:t>
            </a:r>
            <a:r>
              <a:rPr lang="el-GR" dirty="0"/>
              <a:t>στο έδαφος μπορούν να επηρεάσουν τη σύνθεση της </a:t>
            </a:r>
            <a:r>
              <a:rPr lang="el-GR" dirty="0" err="1"/>
              <a:t>μικροχλωρίδας</a:t>
            </a:r>
            <a:r>
              <a:rPr lang="el-GR" dirty="0"/>
              <a:t> του εδάφους, τις μεταβολικές διεργασίες και τη συνολική </a:t>
            </a:r>
            <a:r>
              <a:rPr lang="el-GR" dirty="0" smtClean="0"/>
              <a:t>λειτουργικότητά του. </a:t>
            </a:r>
            <a:r>
              <a:rPr lang="el-GR" dirty="0"/>
              <a:t>Αυτό, με τη σειρά του, μπορεί να οδηγήσει σε σημαντικές επιπτώσεις στη φυτική </a:t>
            </a:r>
            <a:r>
              <a:rPr lang="el-GR" dirty="0" smtClean="0"/>
              <a:t>παραγωγή.</a:t>
            </a:r>
            <a:endParaRPr lang="el-GR" dirty="0"/>
          </a:p>
        </p:txBody>
      </p:sp>
      <p:pic>
        <p:nvPicPr>
          <p:cNvPr id="3" name="Εικόνα 2"/>
          <p:cNvPicPr>
            <a:picLocks noChangeAspect="1"/>
          </p:cNvPicPr>
          <p:nvPr/>
        </p:nvPicPr>
        <p:blipFill>
          <a:blip r:embed="rId3"/>
          <a:stretch>
            <a:fillRect/>
          </a:stretch>
        </p:blipFill>
        <p:spPr>
          <a:xfrm>
            <a:off x="5230316" y="1772816"/>
            <a:ext cx="6028196" cy="3385699"/>
          </a:xfrm>
          <a:prstGeom prst="rect">
            <a:avLst/>
          </a:prstGeom>
        </p:spPr>
      </p:pic>
    </p:spTree>
    <p:extLst>
      <p:ext uri="{BB962C8B-B14F-4D97-AF65-F5344CB8AC3E}">
        <p14:creationId xmlns:p14="http://schemas.microsoft.com/office/powerpoint/2010/main" val="387807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Κλασική βιβλίων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Office_9533583_TF02801059_TF02801059" id="{40BD5653-0C8D-4E14-ADCD-FD678A24EE14}" vid="{85720E60-E181-4C8C-AE81-383411213581}"/>
    </a:ext>
  </a:extLst>
</a:theme>
</file>

<file path=ppt/theme/theme2.xml><?xml version="1.0" encoding="utf-8"?>
<a:theme xmlns:a="http://schemas.openxmlformats.org/drawingml/2006/main" name="Θέμα του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Θέμα του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D80E12-3BE9-4746-820E-FFB249F467F2}">
  <ds:schemaRefs>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http://purl.org/dc/terms/"/>
    <ds:schemaRef ds:uri="4873beb7-5857-4685-be1f-d57550cc96cc"/>
    <ds:schemaRef ds:uri="http://schemas.microsoft.com/office/2006/metadata/properties"/>
    <ds:schemaRef ds:uri="http://purl.org/dc/elements/1.1/"/>
    <ds:schemaRef ds:uri="http://purl.org/dc/dcmitype/"/>
  </ds:schemaRefs>
</ds:datastoreItem>
</file>

<file path=customXml/itemProps3.xml><?xml version="1.0" encoding="utf-8"?>
<ds:datastoreItem xmlns:ds="http://schemas.openxmlformats.org/officeDocument/2006/customXml" ds:itemID="{8D003AC8-209A-4321-A17C-1B7A206433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Κλασική παρουσίαση βιβλίου για εκπαιδευτικά ιδρύματα (ευρεία οθόνη)</Template>
  <TotalTime>23272</TotalTime>
  <Words>1745</Words>
  <Application>Microsoft Office PowerPoint</Application>
  <PresentationFormat>Προσαρμογή</PresentationFormat>
  <Paragraphs>112</Paragraphs>
  <Slides>26</Slides>
  <Notes>24</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26</vt:i4>
      </vt:variant>
    </vt:vector>
  </HeadingPairs>
  <TitlesOfParts>
    <vt:vector size="34" baseType="lpstr">
      <vt:lpstr>Arial</vt:lpstr>
      <vt:lpstr>Cambria</vt:lpstr>
      <vt:lpstr>Constantia</vt:lpstr>
      <vt:lpstr>Rockwell</vt:lpstr>
      <vt:lpstr>Symbol</vt:lpstr>
      <vt:lpstr>Times New Roman</vt:lpstr>
      <vt:lpstr>Wingdings</vt:lpstr>
      <vt:lpstr>Κλασική βιβλίων 16x9</vt:lpstr>
      <vt:lpstr> Μικροπλαστικά και βιοπλαστικά</vt:lpstr>
      <vt:lpstr>Μικροπλαστικά </vt:lpstr>
      <vt:lpstr>Μικροπλαστικά </vt:lpstr>
      <vt:lpstr>Παρουσίαση του PowerPoint</vt:lpstr>
      <vt:lpstr>Μικροπλαστικά </vt:lpstr>
      <vt:lpstr>Μικροπλαστικά </vt:lpstr>
      <vt:lpstr>Μικροπλαστικά  </vt:lpstr>
      <vt:lpstr>Μικροπλαστικά </vt:lpstr>
      <vt:lpstr>Μικροπλαστικά </vt:lpstr>
      <vt:lpstr>Εισαγωγή </vt:lpstr>
      <vt:lpstr>Μικροπλαστικά </vt:lpstr>
      <vt:lpstr>Μικροπλαστικά </vt:lpstr>
      <vt:lpstr>Εισαγωγή </vt:lpstr>
      <vt:lpstr>Βιοπλαστικά </vt:lpstr>
      <vt:lpstr>Βιοπλαστικά </vt:lpstr>
      <vt:lpstr>Βιοπλαστικά </vt:lpstr>
      <vt:lpstr>Βιοπλαστικά </vt:lpstr>
      <vt:lpstr>Βιοπλαστικά </vt:lpstr>
      <vt:lpstr>Βιοπλαστικά </vt:lpstr>
      <vt:lpstr>Βιοπλαστικά </vt:lpstr>
      <vt:lpstr>Βιοπλαστικά </vt:lpstr>
      <vt:lpstr>Βιοπλαστικά </vt:lpstr>
      <vt:lpstr>Βιοπλαστικά </vt:lpstr>
      <vt:lpstr>Βιοπλαστικά </vt:lpstr>
      <vt:lpstr>Βιοπλαστικά </vt:lpstr>
      <vt:lpstr>Παρουσίαση του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Διάταξη τίτλου</dc:title>
  <dc:creator>User</dc:creator>
  <cp:lastModifiedBy>User</cp:lastModifiedBy>
  <cp:revision>463</cp:revision>
  <dcterms:created xsi:type="dcterms:W3CDTF">2024-01-21T06:41:56Z</dcterms:created>
  <dcterms:modified xsi:type="dcterms:W3CDTF">2024-04-21T12:34:03Z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