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314" r:id="rId2"/>
    <p:sldId id="315" r:id="rId3"/>
    <p:sldId id="317" r:id="rId4"/>
    <p:sldId id="334" r:id="rId5"/>
    <p:sldId id="333" r:id="rId6"/>
    <p:sldId id="330" r:id="rId7"/>
    <p:sldId id="318" r:id="rId8"/>
    <p:sldId id="319" r:id="rId9"/>
    <p:sldId id="331" r:id="rId10"/>
    <p:sldId id="320" r:id="rId11"/>
    <p:sldId id="321" r:id="rId12"/>
    <p:sldId id="322" r:id="rId13"/>
    <p:sldId id="324" r:id="rId14"/>
    <p:sldId id="325" r:id="rId15"/>
    <p:sldId id="326" r:id="rId16"/>
    <p:sldId id="327" r:id="rId17"/>
    <p:sldId id="328" r:id="rId18"/>
    <p:sldId id="335" r:id="rId19"/>
    <p:sldId id="336" r:id="rId20"/>
    <p:sldId id="337" r:id="rId21"/>
    <p:sldId id="338" r:id="rId22"/>
    <p:sldId id="339" r:id="rId23"/>
    <p:sldId id="340" r:id="rId24"/>
    <p:sldId id="386" r:id="rId25"/>
    <p:sldId id="341" r:id="rId26"/>
    <p:sldId id="342" r:id="rId27"/>
    <p:sldId id="343" r:id="rId28"/>
    <p:sldId id="387" r:id="rId29"/>
    <p:sldId id="391" r:id="rId30"/>
    <p:sldId id="390" r:id="rId31"/>
    <p:sldId id="344" r:id="rId32"/>
    <p:sldId id="389" r:id="rId33"/>
    <p:sldId id="392" r:id="rId34"/>
    <p:sldId id="393" r:id="rId35"/>
    <p:sldId id="398" r:id="rId36"/>
    <p:sldId id="399" r:id="rId37"/>
    <p:sldId id="400" r:id="rId38"/>
    <p:sldId id="40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AFAF"/>
    <a:srgbClr val="73AD8D"/>
    <a:srgbClr val="0652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5" d="100"/>
          <a:sy n="85" d="100"/>
        </p:scale>
        <p:origin x="456" y="67"/>
      </p:cViewPr>
      <p:guideLst>
        <p:guide orient="horz" pos="2047"/>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2C55D41A-7988-45EF-8B80-3AD2B51D3A72}" type="datetimeFigureOut">
              <a:rPr lang="el-GR" smtClean="0"/>
              <a:t>17/4/2024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18129510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C55D41A-7988-45EF-8B80-3AD2B51D3A72}" type="datetimeFigureOut">
              <a:rPr lang="el-GR" smtClean="0"/>
              <a:t>17/4/2024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243189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C55D41A-7988-45EF-8B80-3AD2B51D3A72}" type="datetimeFigureOut">
              <a:rPr lang="el-GR" smtClean="0"/>
              <a:t>17/4/2024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150743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2C55D41A-7988-45EF-8B80-3AD2B51D3A72}" type="datetimeFigureOut">
              <a:rPr lang="el-GR" smtClean="0"/>
              <a:t>17/4/2024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200225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7" name="Date Placeholder 6"/>
          <p:cNvSpPr>
            <a:spLocks noGrp="1"/>
          </p:cNvSpPr>
          <p:nvPr>
            <p:ph type="dt" sz="half" idx="10"/>
          </p:nvPr>
        </p:nvSpPr>
        <p:spPr/>
        <p:txBody>
          <a:bodyPr/>
          <a:lstStyle/>
          <a:p>
            <a:fld id="{2C55D41A-7988-45EF-8B80-3AD2B51D3A72}" type="datetimeFigureOut">
              <a:rPr lang="el-GR" smtClean="0"/>
              <a:t>17/4/2024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14224146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Date Placeholder 7"/>
          <p:cNvSpPr>
            <a:spLocks noGrp="1"/>
          </p:cNvSpPr>
          <p:nvPr>
            <p:ph type="dt" sz="half" idx="10"/>
          </p:nvPr>
        </p:nvSpPr>
        <p:spPr/>
        <p:txBody>
          <a:bodyPr/>
          <a:lstStyle/>
          <a:p>
            <a:fld id="{2C55D41A-7988-45EF-8B80-3AD2B51D3A72}" type="datetimeFigureOut">
              <a:rPr lang="el-GR" smtClean="0"/>
              <a:t>17/4/2024</a:t>
            </a:fld>
            <a:endParaRPr lang="el-GR"/>
          </a:p>
        </p:txBody>
      </p:sp>
      <p:sp>
        <p:nvSpPr>
          <p:cNvPr id="9" name="Footer Placeholder 8"/>
          <p:cNvSpPr>
            <a:spLocks noGrp="1"/>
          </p:cNvSpPr>
          <p:nvPr>
            <p:ph type="ftr" sz="quarter" idx="11"/>
          </p:nvPr>
        </p:nvSpPr>
        <p:spPr/>
        <p:txBody>
          <a:bodyPr/>
          <a:lstStyle/>
          <a:p>
            <a:endParaRPr lang="el-GR"/>
          </a:p>
        </p:txBody>
      </p:sp>
      <p:sp>
        <p:nvSpPr>
          <p:cNvPr id="10" name="Slide Number Placeholder 9"/>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247939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583436" y="3143250"/>
            <a:ext cx="4270248" cy="259677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7" name="Date Placeholder 6"/>
          <p:cNvSpPr>
            <a:spLocks noGrp="1"/>
          </p:cNvSpPr>
          <p:nvPr>
            <p:ph type="dt" sz="half" idx="10"/>
          </p:nvPr>
        </p:nvSpPr>
        <p:spPr/>
        <p:txBody>
          <a:bodyPr/>
          <a:lstStyle/>
          <a:p>
            <a:fld id="{2C55D41A-7988-45EF-8B80-3AD2B51D3A72}" type="datetimeFigureOut">
              <a:rPr lang="el-GR" smtClean="0"/>
              <a:t>17/4/2024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B941CFA-E689-4FAF-ACD5-374C3332F27A}" type="slidenum">
              <a:rPr lang="el-GR" smtClean="0"/>
              <a:t>‹#›</a:t>
            </a:fld>
            <a:endParaRPr lang="el-G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42423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C55D41A-7988-45EF-8B80-3AD2B51D3A72}" type="datetimeFigureOut">
              <a:rPr lang="el-GR" smtClean="0"/>
              <a:t>17/4/2024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386383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5D41A-7988-45EF-8B80-3AD2B51D3A72}" type="datetimeFigureOut">
              <a:rPr lang="el-GR" smtClean="0"/>
              <a:t>17/4/2024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47714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9" name="Date Placeholder 8"/>
          <p:cNvSpPr>
            <a:spLocks noGrp="1"/>
          </p:cNvSpPr>
          <p:nvPr>
            <p:ph type="dt" sz="half" idx="10"/>
          </p:nvPr>
        </p:nvSpPr>
        <p:spPr/>
        <p:txBody>
          <a:bodyPr/>
          <a:lstStyle/>
          <a:p>
            <a:fld id="{2C55D41A-7988-45EF-8B80-3AD2B51D3A72}" type="datetimeFigureOut">
              <a:rPr lang="el-GR" smtClean="0"/>
              <a:t>17/4/2024</a:t>
            </a:fld>
            <a:endParaRPr lang="el-G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l-GR"/>
          </a:p>
        </p:txBody>
      </p:sp>
      <p:sp>
        <p:nvSpPr>
          <p:cNvPr id="11" name="Slide Number Placeholder 10"/>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146409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C55D41A-7988-45EF-8B80-3AD2B51D3A72}" type="datetimeFigureOut">
              <a:rPr lang="el-GR" smtClean="0"/>
              <a:t>17/4/2024</a:t>
            </a:fld>
            <a:endParaRPr lang="el-G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l-GR"/>
          </a:p>
        </p:txBody>
      </p:sp>
      <p:sp>
        <p:nvSpPr>
          <p:cNvPr id="10" name="Slide Number Placeholder 9"/>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289504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C55D41A-7988-45EF-8B80-3AD2B51D3A72}" type="datetimeFigureOut">
              <a:rPr lang="el-GR" smtClean="0"/>
              <a:t>17/4/2024</a:t>
            </a:fld>
            <a:endParaRPr lang="el-G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l-G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B941CFA-E689-4FAF-ACD5-374C3332F27A}" type="slidenum">
              <a:rPr lang="el-GR" smtClean="0"/>
              <a:t>‹#›</a:t>
            </a:fld>
            <a:endParaRPr lang="el-GR"/>
          </a:p>
        </p:txBody>
      </p:sp>
    </p:spTree>
    <p:extLst>
      <p:ext uri="{BB962C8B-B14F-4D97-AF65-F5344CB8AC3E}">
        <p14:creationId xmlns:p14="http://schemas.microsoft.com/office/powerpoint/2010/main" val="250393379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deed.en"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worldhistory.org/trans/el/1-15899/n/"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www.bergbaumuseum.de/en/visit/permament-exhibition/special-exhibitions/the-uluburun-shipwreck"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B6B65-20EE-448C-B6C1-EA0F3D5CEFA2}"/>
              </a:ext>
            </a:extLst>
          </p:cNvPr>
          <p:cNvSpPr txBox="1"/>
          <p:nvPr/>
        </p:nvSpPr>
        <p:spPr>
          <a:xfrm>
            <a:off x="3062731" y="307392"/>
            <a:ext cx="6209414" cy="800219"/>
          </a:xfrm>
          <a:prstGeom prst="rect">
            <a:avLst/>
          </a:prstGeom>
          <a:noFill/>
        </p:spPr>
        <p:txBody>
          <a:bodyPr wrap="square" rtlCol="0">
            <a:spAutoFit/>
          </a:bodyPr>
          <a:lstStyle/>
          <a:p>
            <a:pPr algn="ctr"/>
            <a:r>
              <a:rPr lang="el-GR" sz="2800" b="1" i="1" dirty="0">
                <a:solidFill>
                  <a:srgbClr val="92D050"/>
                </a:solidFill>
                <a:latin typeface="Book Antiqua" panose="02040602050305030304" pitchFamily="18" charset="0"/>
              </a:rPr>
              <a:t>Αρχαιολογικά και άλλα τεκμήρια</a:t>
            </a:r>
            <a:endParaRPr lang="el-GR" sz="2800" i="1" dirty="0">
              <a:solidFill>
                <a:srgbClr val="92D050"/>
              </a:solidFill>
              <a:latin typeface="Book Antiqua" panose="02040602050305030304" pitchFamily="18" charset="0"/>
            </a:endParaRPr>
          </a:p>
          <a:p>
            <a:endParaRPr lang="el-GR" dirty="0"/>
          </a:p>
        </p:txBody>
      </p:sp>
      <p:sp>
        <p:nvSpPr>
          <p:cNvPr id="3" name="TextBox 2">
            <a:extLst>
              <a:ext uri="{FF2B5EF4-FFF2-40B4-BE49-F238E27FC236}">
                <a16:creationId xmlns:a16="http://schemas.microsoft.com/office/drawing/2014/main" id="{283C7C90-D084-47EB-9D1D-ADEC3C332EBB}"/>
              </a:ext>
            </a:extLst>
          </p:cNvPr>
          <p:cNvSpPr txBox="1"/>
          <p:nvPr/>
        </p:nvSpPr>
        <p:spPr>
          <a:xfrm>
            <a:off x="1457215" y="960971"/>
            <a:ext cx="9420446" cy="6001643"/>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Στενή συνεργασία μεταξύ του κράτους των Χετταίων και του Ανατολικού Αιγαίου τοποθετείται χρονολογικά στο β΄ μισό του 14</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αι. π.Χ.</a:t>
            </a:r>
          </a:p>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Εμπορικές συναλλαγές.</a:t>
            </a:r>
          </a:p>
          <a:p>
            <a:pPr algn="just"/>
            <a:r>
              <a:rPr lang="el-GR" sz="2400" i="1" dirty="0">
                <a:solidFill>
                  <a:schemeClr val="bg1"/>
                </a:solidFill>
                <a:latin typeface="Book Antiqua" panose="02040602050305030304" pitchFamily="18" charset="0"/>
              </a:rPr>
              <a:t>Περιορισμένη, ωστόσο, ποσότητα μυκηναϊκής κεραμικής στο εσωτερικό της Μ. Ασίας.: Σύμφωνα με τον </a:t>
            </a:r>
            <a:r>
              <a:rPr lang="en-US" sz="2400" i="1" dirty="0">
                <a:solidFill>
                  <a:schemeClr val="bg1"/>
                </a:solidFill>
                <a:latin typeface="Book Antiqua" panose="02040602050305030304" pitchFamily="18" charset="0"/>
              </a:rPr>
              <a:t>Bryce</a:t>
            </a:r>
            <a:r>
              <a:rPr lang="el-GR" sz="2400" i="1" dirty="0">
                <a:solidFill>
                  <a:schemeClr val="bg1"/>
                </a:solidFill>
                <a:latin typeface="Book Antiqua" panose="02040602050305030304" pitchFamily="18" charset="0"/>
              </a:rPr>
              <a:t>, πιθανοί λόγοι μπορεί να είναι:           </a:t>
            </a:r>
          </a:p>
          <a:p>
            <a:pPr algn="just"/>
            <a:r>
              <a:rPr lang="el-GR" sz="2400" i="1" dirty="0">
                <a:solidFill>
                  <a:schemeClr val="bg1"/>
                </a:solidFill>
                <a:latin typeface="Book Antiqua" panose="02040602050305030304" pitchFamily="18" charset="0"/>
              </a:rPr>
              <a:t>                                                  </a:t>
            </a:r>
            <a:r>
              <a:rPr lang="el-GR" sz="2000" i="1" dirty="0">
                <a:solidFill>
                  <a:schemeClr val="bg1"/>
                </a:solidFill>
                <a:latin typeface="Book Antiqua" panose="02040602050305030304" pitchFamily="18" charset="0"/>
              </a:rPr>
              <a:t>αντι-χεττιτικό πνεύμα</a:t>
            </a:r>
          </a:p>
          <a:p>
            <a:pPr algn="just"/>
            <a:r>
              <a:rPr lang="el-GR" sz="2400" i="1" dirty="0">
                <a:solidFill>
                  <a:schemeClr val="bg1"/>
                </a:solidFill>
                <a:latin typeface="Book Antiqua" panose="02040602050305030304" pitchFamily="18" charset="0"/>
              </a:rPr>
              <a:t>                                                  </a:t>
            </a:r>
            <a:r>
              <a:rPr lang="el-GR" sz="2000" i="1" dirty="0">
                <a:solidFill>
                  <a:schemeClr val="bg1"/>
                </a:solidFill>
                <a:latin typeface="Book Antiqua" panose="02040602050305030304" pitchFamily="18" charset="0"/>
              </a:rPr>
              <a:t>επικινδυνότητα διέλευσης των οδικών δικτύων  </a:t>
            </a:r>
            <a:endParaRPr lang="el-GR" sz="2400" i="1" dirty="0">
              <a:solidFill>
                <a:schemeClr val="bg1"/>
              </a:solidFill>
              <a:latin typeface="Book Antiqua" panose="02040602050305030304" pitchFamily="18" charset="0"/>
            </a:endParaRPr>
          </a:p>
          <a:p>
            <a:pPr algn="just">
              <a:lnSpc>
                <a:spcPct val="150000"/>
              </a:lnSpc>
            </a:pPr>
            <a:r>
              <a:rPr lang="el-GR" sz="2400" i="1" dirty="0">
                <a:solidFill>
                  <a:schemeClr val="bg1"/>
                </a:solidFill>
                <a:latin typeface="Book Antiqua" panose="02040602050305030304" pitchFamily="18" charset="0"/>
              </a:rPr>
              <a:t>Υποστηρίζει επίσης, την άποψη ότι η επικοινωνία των δύο λαών γινόταν με έμμεσο τρόπο και όχι άμεσο. Πρόσβαση των εμπόρων Χετταίων στα μυκηναϊκά προϊόντα, τα οποία ήταν πολύ γνωστά, στις περιοχές της ανατολικής ακτής της Μεσογείου.</a:t>
            </a:r>
          </a:p>
          <a:p>
            <a:r>
              <a:rPr lang="el-GR" dirty="0"/>
              <a:t>               </a:t>
            </a:r>
          </a:p>
          <a:p>
            <a:r>
              <a:rPr lang="el-GR" dirty="0"/>
              <a:t>  </a:t>
            </a:r>
          </a:p>
        </p:txBody>
      </p:sp>
      <p:cxnSp>
        <p:nvCxnSpPr>
          <p:cNvPr id="9" name="Ευθύγραμμο βέλος σύνδεσης 8">
            <a:extLst>
              <a:ext uri="{FF2B5EF4-FFF2-40B4-BE49-F238E27FC236}">
                <a16:creationId xmlns:a16="http://schemas.microsoft.com/office/drawing/2014/main" id="{A80DB45D-3716-42CB-9944-351349F58FED}"/>
              </a:ext>
            </a:extLst>
          </p:cNvPr>
          <p:cNvCxnSpPr>
            <a:cxnSpLocks/>
          </p:cNvCxnSpPr>
          <p:nvPr/>
        </p:nvCxnSpPr>
        <p:spPr>
          <a:xfrm>
            <a:off x="4580175" y="3597928"/>
            <a:ext cx="711363" cy="0"/>
          </a:xfrm>
          <a:prstGeom prst="straightConnector1">
            <a:avLst/>
          </a:prstGeom>
          <a:ln w="3492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B58BB19B-1601-4AA3-9785-C1BDED873092}"/>
              </a:ext>
            </a:extLst>
          </p:cNvPr>
          <p:cNvCxnSpPr>
            <a:cxnSpLocks/>
          </p:cNvCxnSpPr>
          <p:nvPr/>
        </p:nvCxnSpPr>
        <p:spPr>
          <a:xfrm>
            <a:off x="4612074" y="3613780"/>
            <a:ext cx="620829" cy="350747"/>
          </a:xfrm>
          <a:prstGeom prst="straightConnector1">
            <a:avLst/>
          </a:prstGeom>
          <a:ln w="349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97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890DB4-9066-4456-9ED8-DD51D35492AC}"/>
              </a:ext>
            </a:extLst>
          </p:cNvPr>
          <p:cNvSpPr txBox="1"/>
          <p:nvPr/>
        </p:nvSpPr>
        <p:spPr>
          <a:xfrm>
            <a:off x="5536377" y="4954770"/>
            <a:ext cx="6443332" cy="1415772"/>
          </a:xfrm>
          <a:prstGeom prst="rect">
            <a:avLst/>
          </a:prstGeom>
          <a:noFill/>
        </p:spPr>
        <p:txBody>
          <a:bodyPr wrap="square" rtlCol="0">
            <a:spAutoFit/>
          </a:bodyPr>
          <a:lstStyle/>
          <a:p>
            <a:r>
              <a:rPr lang="el-GR" i="1" dirty="0">
                <a:latin typeface="Book Antiqua" panose="02040602050305030304" pitchFamily="18" charset="0"/>
              </a:rPr>
              <a:t>Χρυσό μενταγιόν. Απεικονίζεται θεά που κρατά δύο αντιλόπες στα χέρια της. τέλη 14ου αιώνα π.Χ. π.Χ., από το ναυάγιο του Ουλουμπουρούν. </a:t>
            </a:r>
          </a:p>
          <a:p>
            <a:r>
              <a:rPr lang="en-US" sz="1600" i="1" dirty="0">
                <a:latin typeface="Book Antiqua" panose="02040602050305030304" pitchFamily="18" charset="0"/>
              </a:rPr>
              <a:t>https://www.bergbaumuseum.de/en/visit/permament-exhibition/special-exhibitions/the-uluburun-shipwreck</a:t>
            </a:r>
            <a:endParaRPr lang="el-GR" sz="1600" i="1" dirty="0">
              <a:latin typeface="Book Antiqua" panose="02040602050305030304" pitchFamily="18" charset="0"/>
            </a:endParaRPr>
          </a:p>
        </p:txBody>
      </p:sp>
      <p:pic>
        <p:nvPicPr>
          <p:cNvPr id="4" name="Εικόνα 3">
            <a:extLst>
              <a:ext uri="{FF2B5EF4-FFF2-40B4-BE49-F238E27FC236}">
                <a16:creationId xmlns:a16="http://schemas.microsoft.com/office/drawing/2014/main" id="{823F5AF3-8C0C-4952-84EC-09F2CF075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18" y="202922"/>
            <a:ext cx="5275659" cy="6452155"/>
          </a:xfrm>
          <a:prstGeom prst="rect">
            <a:avLst/>
          </a:prstGeom>
          <a:ln>
            <a:noFill/>
          </a:ln>
          <a:effectLst>
            <a:softEdge rad="112500"/>
          </a:effectLst>
        </p:spPr>
      </p:pic>
    </p:spTree>
    <p:extLst>
      <p:ext uri="{BB962C8B-B14F-4D97-AF65-F5344CB8AC3E}">
        <p14:creationId xmlns:p14="http://schemas.microsoft.com/office/powerpoint/2010/main" val="594185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3BA0F51-073F-4FD7-B951-14D4C161C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53" y="898451"/>
            <a:ext cx="7610674" cy="5061098"/>
          </a:xfrm>
          <a:prstGeom prst="rect">
            <a:avLst/>
          </a:prstGeom>
          <a:ln>
            <a:noFill/>
          </a:ln>
          <a:effectLst>
            <a:softEdge rad="112500"/>
          </a:effectLst>
        </p:spPr>
      </p:pic>
      <p:sp>
        <p:nvSpPr>
          <p:cNvPr id="5" name="TextBox 4">
            <a:extLst>
              <a:ext uri="{FF2B5EF4-FFF2-40B4-BE49-F238E27FC236}">
                <a16:creationId xmlns:a16="http://schemas.microsoft.com/office/drawing/2014/main" id="{3A92AE8C-63AD-4970-B5EE-53EB425BDA5B}"/>
              </a:ext>
            </a:extLst>
          </p:cNvPr>
          <p:cNvSpPr txBox="1"/>
          <p:nvPr/>
        </p:nvSpPr>
        <p:spPr>
          <a:xfrm>
            <a:off x="7778227" y="3644941"/>
            <a:ext cx="3473556" cy="2585323"/>
          </a:xfrm>
          <a:prstGeom prst="rect">
            <a:avLst/>
          </a:prstGeom>
          <a:noFill/>
        </p:spPr>
        <p:txBody>
          <a:bodyPr wrap="square" rtlCol="0">
            <a:spAutoFit/>
          </a:bodyPr>
          <a:lstStyle/>
          <a:p>
            <a:pPr algn="just"/>
            <a:r>
              <a:rPr lang="el-GR" i="1" dirty="0">
                <a:latin typeface="Book Antiqua" panose="02040602050305030304" pitchFamily="18" charset="0"/>
              </a:rPr>
              <a:t>Πυξίδα από ελεφαντόδοντο με φτερά που εκτείνονται στα πλάγια. Τέλη 14ου αιώνα π.Χ. π.Χ., από το ναυάγιο του Ουλουμπουρούν. </a:t>
            </a:r>
          </a:p>
          <a:p>
            <a:pPr algn="just"/>
            <a:r>
              <a:rPr lang="en-US" i="1" dirty="0">
                <a:latin typeface="Book Antiqua" panose="02040602050305030304" pitchFamily="18" charset="0"/>
              </a:rPr>
              <a:t>https://www.bergbaumuseum.de/en/visit/permament-exhibition/special-exhibitions/the-uluburun-shipwreck</a:t>
            </a:r>
            <a:endParaRPr lang="el-GR" i="1" dirty="0">
              <a:latin typeface="Book Antiqua" panose="02040602050305030304" pitchFamily="18" charset="0"/>
            </a:endParaRPr>
          </a:p>
          <a:p>
            <a:pPr algn="just"/>
            <a:endParaRPr lang="el-GR" dirty="0"/>
          </a:p>
        </p:txBody>
      </p:sp>
    </p:spTree>
    <p:extLst>
      <p:ext uri="{BB962C8B-B14F-4D97-AF65-F5344CB8AC3E}">
        <p14:creationId xmlns:p14="http://schemas.microsoft.com/office/powerpoint/2010/main" val="171375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62FCA35-DFCF-4BE8-A85B-0DFA6CDD6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100"/>
            <a:ext cx="7906466" cy="5257800"/>
          </a:xfrm>
          <a:prstGeom prst="rect">
            <a:avLst/>
          </a:prstGeom>
          <a:ln>
            <a:noFill/>
          </a:ln>
          <a:effectLst>
            <a:softEdge rad="112500"/>
          </a:effectLst>
        </p:spPr>
      </p:pic>
      <p:sp>
        <p:nvSpPr>
          <p:cNvPr id="4" name="TextBox 3">
            <a:extLst>
              <a:ext uri="{FF2B5EF4-FFF2-40B4-BE49-F238E27FC236}">
                <a16:creationId xmlns:a16="http://schemas.microsoft.com/office/drawing/2014/main" id="{C5C4AAD5-003D-4A27-AD01-4C53F1491B04}"/>
              </a:ext>
            </a:extLst>
          </p:cNvPr>
          <p:cNvSpPr txBox="1"/>
          <p:nvPr/>
        </p:nvSpPr>
        <p:spPr>
          <a:xfrm>
            <a:off x="7906466" y="4311433"/>
            <a:ext cx="4412511" cy="1938992"/>
          </a:xfrm>
          <a:prstGeom prst="rect">
            <a:avLst/>
          </a:prstGeom>
          <a:noFill/>
        </p:spPr>
        <p:txBody>
          <a:bodyPr wrap="square" rtlCol="0">
            <a:spAutoFit/>
          </a:bodyPr>
          <a:lstStyle/>
          <a:p>
            <a:r>
              <a:rPr lang="el-GR" i="1" dirty="0">
                <a:latin typeface="Book Antiqua" panose="02040602050305030304" pitchFamily="18" charset="0"/>
              </a:rPr>
              <a:t>Μενταγιόν από μασίφ χρυσό σε σχήμα γερακιού. Τέλη 14ου αιώνα π.Χ., από το ναυάγιο του Ουλουμπουρούν. </a:t>
            </a:r>
            <a:r>
              <a:rPr lang="en-US" sz="1600" i="1" dirty="0">
                <a:latin typeface="Book Antiqua" panose="02040602050305030304" pitchFamily="18" charset="0"/>
              </a:rPr>
              <a:t>https://www.bergbaumuseum.de/en/visit/permament-exhibition/special-exhibitions/the-uluburun-shipwreck</a:t>
            </a:r>
            <a:endParaRPr lang="el-GR" sz="1600" i="1" dirty="0">
              <a:latin typeface="Book Antiqua" panose="02040602050305030304" pitchFamily="18" charset="0"/>
            </a:endParaRPr>
          </a:p>
          <a:p>
            <a:endParaRPr lang="el-GR" dirty="0"/>
          </a:p>
        </p:txBody>
      </p:sp>
    </p:spTree>
    <p:extLst>
      <p:ext uri="{BB962C8B-B14F-4D97-AF65-F5344CB8AC3E}">
        <p14:creationId xmlns:p14="http://schemas.microsoft.com/office/powerpoint/2010/main" val="149525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2.bp.blogspot.com/--Wwd7iuYsRI/VVpOhvVtJcI/AAAAAAAAOAc/maC8oCV0LAY/s400/8%2B%CE%A4%CE%91%CE%9B%CE%91%CE%9D%CE%A4%CE%9F%2B%2B%CE%A7%CE%91%CE%9B%CE%9A%CE%9F%CE%A5%2B(%CE%9C%CE%95%2B%2B%CE%93%CE%A9%CE%9D%CE%99%CE%95%CE%A3%2C%2B4%2B%2B%CE%9B%CE%91%CE%92%CE%95%CE%A3%2B%2B%CE%93%CE%99%CE%91%2B%2B%CE%95%CE%A5%CE%9A%CE%9F%CE%9B%CE%97%2B%2B%CE%9C%CE%95%CE%A4%CE%91%CE%A6%CE%9F%CE%A1%CE%91).png">
            <a:extLst>
              <a:ext uri="{FF2B5EF4-FFF2-40B4-BE49-F238E27FC236}">
                <a16:creationId xmlns:a16="http://schemas.microsoft.com/office/drawing/2014/main" id="{15C886F8-DBD2-4702-AF61-881BA74B8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09103" cy="38167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BD0762-A814-4C1A-8CE8-DB38ECE37D7F}"/>
              </a:ext>
            </a:extLst>
          </p:cNvPr>
          <p:cNvSpPr txBox="1"/>
          <p:nvPr/>
        </p:nvSpPr>
        <p:spPr>
          <a:xfrm>
            <a:off x="127589" y="3816757"/>
            <a:ext cx="6481513" cy="1107996"/>
          </a:xfrm>
          <a:prstGeom prst="rect">
            <a:avLst/>
          </a:prstGeom>
          <a:noFill/>
        </p:spPr>
        <p:txBody>
          <a:bodyPr wrap="square" rtlCol="0">
            <a:spAutoFit/>
          </a:bodyPr>
          <a:lstStyle/>
          <a:p>
            <a:r>
              <a:rPr lang="el-GR" sz="1600" i="1" dirty="0">
                <a:latin typeface="Book Antiqua" panose="02040602050305030304" pitchFamily="18" charset="0"/>
              </a:rPr>
              <a:t>Τάλαντο  χαλκού (με  γωνίες, 4  λαβές  για  εύκολη  μεταφορά) </a:t>
            </a:r>
          </a:p>
          <a:p>
            <a:r>
              <a:rPr lang="en-US" sz="1600" i="1" dirty="0">
                <a:latin typeface="Book Antiqua" panose="02040602050305030304" pitchFamily="18" charset="0"/>
              </a:rPr>
              <a:t>https://www.bergbaumuseum.de/en/visit/permament-exhibition/special-exhibitions/the-uluburun-shipwreck</a:t>
            </a:r>
            <a:endParaRPr lang="el-GR" sz="1600" i="1" dirty="0">
              <a:latin typeface="Book Antiqua" panose="02040602050305030304" pitchFamily="18" charset="0"/>
            </a:endParaRPr>
          </a:p>
          <a:p>
            <a:endParaRPr lang="el-GR" i="1" dirty="0">
              <a:latin typeface="Book Antiqua" panose="02040602050305030304" pitchFamily="18" charset="0"/>
            </a:endParaRPr>
          </a:p>
        </p:txBody>
      </p:sp>
      <p:sp>
        <p:nvSpPr>
          <p:cNvPr id="4" name="AutoShape 6" descr="Findings from 3,300-year-old Uluburun shipwreck reveal complex trade network">
            <a:extLst>
              <a:ext uri="{FF2B5EF4-FFF2-40B4-BE49-F238E27FC236}">
                <a16:creationId xmlns:a16="http://schemas.microsoft.com/office/drawing/2014/main" id="{7A5F8FCF-24B7-4062-BD2B-B9AB74166E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Εικόνα 5">
            <a:extLst>
              <a:ext uri="{FF2B5EF4-FFF2-40B4-BE49-F238E27FC236}">
                <a16:creationId xmlns:a16="http://schemas.microsoft.com/office/drawing/2014/main" id="{6173DEE2-CBD7-433D-929C-AD3F38490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0" y="3486150"/>
            <a:ext cx="5829300" cy="3371850"/>
          </a:xfrm>
          <a:prstGeom prst="rect">
            <a:avLst/>
          </a:prstGeom>
          <a:ln>
            <a:noFill/>
          </a:ln>
          <a:effectLst>
            <a:softEdge rad="112500"/>
          </a:effectLst>
        </p:spPr>
      </p:pic>
    </p:spTree>
    <p:extLst>
      <p:ext uri="{BB962C8B-B14F-4D97-AF65-F5344CB8AC3E}">
        <p14:creationId xmlns:p14="http://schemas.microsoft.com/office/powerpoint/2010/main" val="27974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D5943B-1CCC-478B-94B3-CA1BDBC6BE9B}"/>
              </a:ext>
            </a:extLst>
          </p:cNvPr>
          <p:cNvSpPr txBox="1"/>
          <p:nvPr/>
        </p:nvSpPr>
        <p:spPr>
          <a:xfrm>
            <a:off x="2002465" y="630159"/>
            <a:ext cx="8187070" cy="5909310"/>
          </a:xfrm>
          <a:prstGeom prst="rect">
            <a:avLst/>
          </a:prstGeom>
          <a:noFill/>
        </p:spPr>
        <p:txBody>
          <a:bodyPr wrap="square" rtlCol="0">
            <a:spAutoFit/>
          </a:bodyPr>
          <a:lstStyle/>
          <a:p>
            <a:pPr algn="ctr">
              <a:lnSpc>
                <a:spcPct val="150000"/>
              </a:lnSpc>
            </a:pPr>
            <a:r>
              <a:rPr lang="en-US" sz="2400" b="1" i="1" dirty="0">
                <a:latin typeface="Book Antiqua" panose="02040602050305030304" pitchFamily="18" charset="0"/>
              </a:rPr>
              <a:t>B</a:t>
            </a:r>
            <a:r>
              <a:rPr lang="el-GR" sz="2400" b="1" i="1" dirty="0">
                <a:latin typeface="Book Antiqua" panose="02040602050305030304" pitchFamily="18" charset="0"/>
              </a:rPr>
              <a:t>. Αρχιτεκτονική</a:t>
            </a:r>
            <a:endParaRPr lang="el-GR" sz="2400" i="1" dirty="0">
              <a:latin typeface="Book Antiqua" panose="02040602050305030304" pitchFamily="18" charset="0"/>
            </a:endParaRPr>
          </a:p>
          <a:p>
            <a:pPr algn="just">
              <a:lnSpc>
                <a:spcPct val="150000"/>
              </a:lnSpc>
            </a:pPr>
            <a:r>
              <a:rPr lang="el-GR" sz="2400" i="1" dirty="0">
                <a:solidFill>
                  <a:schemeClr val="bg1"/>
                </a:solidFill>
                <a:latin typeface="Book Antiqua" panose="02040602050305030304" pitchFamily="18" charset="0"/>
              </a:rPr>
              <a:t>Παρατηρούνται «</a:t>
            </a:r>
            <a:r>
              <a:rPr lang="el-GR" sz="2400" i="1" u="sng" dirty="0">
                <a:solidFill>
                  <a:schemeClr val="bg1"/>
                </a:solidFill>
                <a:latin typeface="Book Antiqua" panose="02040602050305030304" pitchFamily="18" charset="0"/>
              </a:rPr>
              <a:t>κοινά» χαρακτηριστικά</a:t>
            </a:r>
            <a:r>
              <a:rPr lang="el-GR" sz="2400" i="1" dirty="0">
                <a:solidFill>
                  <a:schemeClr val="bg1"/>
                </a:solidFill>
                <a:latin typeface="Book Antiqua" panose="02040602050305030304" pitchFamily="18" charset="0"/>
              </a:rPr>
              <a:t> μεταξύ της μυκηναϊκής και χεττιτικής αρχιτεκτονικής, την περίοδο διακυβέρνησης του βασιλιά Χαττουσίλη Γ΄ και του γιου του  Τουντχαλιία Δ΄ (περίπου μέσα 13</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αι. π. Χ.).Κατά τη διάρκεια βασιλείας τους παρατηρείται έντονη οικοδομική δραστηριότητα με την ανέγερση νέων κτιριακών εγκαταστάσεων.</a:t>
            </a:r>
          </a:p>
          <a:p>
            <a:pPr algn="just">
              <a:lnSpc>
                <a:spcPct val="150000"/>
              </a:lnSpc>
            </a:pPr>
            <a:r>
              <a:rPr lang="el-GR" sz="2400" i="1" dirty="0">
                <a:solidFill>
                  <a:schemeClr val="bg1"/>
                </a:solidFill>
                <a:latin typeface="Book Antiqua" panose="02040602050305030304" pitchFamily="18" charset="0"/>
              </a:rPr>
              <a:t>Στην ηπειρωτική Ελλάδα (Τίρυνθα, Πύλο, Μυκήνες) την ίδια περίοδο, παρατηρείται, επίσης, σημαντική οικοδομική δραστηριότητα.</a:t>
            </a:r>
          </a:p>
          <a:p>
            <a:endParaRPr lang="el-GR" dirty="0"/>
          </a:p>
        </p:txBody>
      </p:sp>
    </p:spTree>
    <p:extLst>
      <p:ext uri="{BB962C8B-B14F-4D97-AF65-F5344CB8AC3E}">
        <p14:creationId xmlns:p14="http://schemas.microsoft.com/office/powerpoint/2010/main" val="287018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3CC136-20CC-472B-BA96-56779BE1239A}"/>
              </a:ext>
            </a:extLst>
          </p:cNvPr>
          <p:cNvSpPr txBox="1"/>
          <p:nvPr/>
        </p:nvSpPr>
        <p:spPr>
          <a:xfrm>
            <a:off x="46074" y="3827722"/>
            <a:ext cx="6528390" cy="584775"/>
          </a:xfrm>
          <a:prstGeom prst="rect">
            <a:avLst/>
          </a:prstGeom>
          <a:noFill/>
        </p:spPr>
        <p:txBody>
          <a:bodyPr wrap="square" rtlCol="0">
            <a:spAutoFit/>
          </a:bodyPr>
          <a:lstStyle/>
          <a:p>
            <a:r>
              <a:rPr lang="el-GR" sz="1600" i="1" dirty="0">
                <a:latin typeface="Book Antiqua" panose="02040602050305030304" pitchFamily="18" charset="0"/>
              </a:rPr>
              <a:t>Η «Πύλη των Λεόντων» στο τείχος της Άνω Πόλης, στην Χαττούσα (Κοπανιάς, 2018, σελ. 130, εικ. 4.49)</a:t>
            </a:r>
          </a:p>
        </p:txBody>
      </p:sp>
      <p:pic>
        <p:nvPicPr>
          <p:cNvPr id="4" name="Εικόνα 3">
            <a:extLst>
              <a:ext uri="{FF2B5EF4-FFF2-40B4-BE49-F238E27FC236}">
                <a16:creationId xmlns:a16="http://schemas.microsoft.com/office/drawing/2014/main" id="{F90428EC-E553-48FC-8E54-C2F3C10D533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55488" y="2094608"/>
            <a:ext cx="5691960" cy="4051004"/>
          </a:xfrm>
          <a:prstGeom prst="rect">
            <a:avLst/>
          </a:prstGeom>
          <a:ln>
            <a:noFill/>
          </a:ln>
          <a:effectLst>
            <a:softEdge rad="112500"/>
          </a:effectLst>
        </p:spPr>
      </p:pic>
      <p:pic>
        <p:nvPicPr>
          <p:cNvPr id="5" name="Εικόνα 4" descr="Μία από τις πύλες της πόλης Hatussa. Τα δύο πέτρινα λιοντάρια τοποθετήθηκαν εκεί για να διώξουν το κακό. Ο ρόλος τους ήταν να προστατεύουν τους ανθρώπους – πηγή: Daniel Schwemer">
            <a:extLst>
              <a:ext uri="{FF2B5EF4-FFF2-40B4-BE49-F238E27FC236}">
                <a16:creationId xmlns:a16="http://schemas.microsoft.com/office/drawing/2014/main" id="{3AA86FED-6D9F-4F67-A5DC-17180910DA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074" y="159490"/>
            <a:ext cx="6209414" cy="3668232"/>
          </a:xfrm>
          <a:prstGeom prst="rect">
            <a:avLst/>
          </a:prstGeom>
          <a:ln>
            <a:noFill/>
          </a:ln>
          <a:effectLst>
            <a:softEdge rad="112500"/>
          </a:effectLst>
        </p:spPr>
      </p:pic>
      <p:sp>
        <p:nvSpPr>
          <p:cNvPr id="6" name="TextBox 5">
            <a:extLst>
              <a:ext uri="{FF2B5EF4-FFF2-40B4-BE49-F238E27FC236}">
                <a16:creationId xmlns:a16="http://schemas.microsoft.com/office/drawing/2014/main" id="{6AA2F0E7-F3F7-4963-BBEF-C8F8D0FF5E7C}"/>
              </a:ext>
            </a:extLst>
          </p:cNvPr>
          <p:cNvSpPr txBox="1"/>
          <p:nvPr/>
        </p:nvSpPr>
        <p:spPr>
          <a:xfrm>
            <a:off x="6634713" y="6273225"/>
            <a:ext cx="5312735" cy="584775"/>
          </a:xfrm>
          <a:prstGeom prst="rect">
            <a:avLst/>
          </a:prstGeom>
          <a:noFill/>
        </p:spPr>
        <p:txBody>
          <a:bodyPr wrap="square" rtlCol="0">
            <a:spAutoFit/>
          </a:bodyPr>
          <a:lstStyle/>
          <a:p>
            <a:r>
              <a:rPr lang="el-GR" sz="1600" i="1" dirty="0">
                <a:latin typeface="Book Antiqua" panose="02040602050305030304" pitchFamily="18" charset="0"/>
              </a:rPr>
              <a:t>Αναπαράσταση από τον </a:t>
            </a:r>
            <a:r>
              <a:rPr lang="en-US" sz="1600" i="1" dirty="0">
                <a:latin typeface="Book Antiqua" panose="02040602050305030304" pitchFamily="18" charset="0"/>
              </a:rPr>
              <a:t>H</a:t>
            </a:r>
            <a:r>
              <a:rPr lang="el-GR" sz="1600" i="1" dirty="0">
                <a:latin typeface="Book Antiqua" panose="02040602050305030304" pitchFamily="18" charset="0"/>
              </a:rPr>
              <a:t>. </a:t>
            </a:r>
            <a:r>
              <a:rPr lang="en-US" sz="1600" i="1" dirty="0">
                <a:latin typeface="Book Antiqua" panose="02040602050305030304" pitchFamily="18" charset="0"/>
              </a:rPr>
              <a:t>Schriever</a:t>
            </a:r>
            <a:r>
              <a:rPr lang="el-GR" sz="1600" i="1" dirty="0">
                <a:latin typeface="Book Antiqua" panose="02040602050305030304" pitchFamily="18" charset="0"/>
              </a:rPr>
              <a:t> (Κοπανιάς, 2018, σελ. 130, εικ. 4.49). </a:t>
            </a:r>
          </a:p>
        </p:txBody>
      </p:sp>
    </p:spTree>
    <p:extLst>
      <p:ext uri="{BB962C8B-B14F-4D97-AF65-F5344CB8AC3E}">
        <p14:creationId xmlns:p14="http://schemas.microsoft.com/office/powerpoint/2010/main" val="22075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658222E-CBEB-460F-AF28-2AF2EB15B9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0242" y="248648"/>
            <a:ext cx="5755758" cy="4199862"/>
          </a:xfrm>
          <a:prstGeom prst="rect">
            <a:avLst/>
          </a:prstGeom>
          <a:ln>
            <a:noFill/>
          </a:ln>
          <a:effectLst>
            <a:softEdge rad="112500"/>
          </a:effectLst>
        </p:spPr>
      </p:pic>
      <p:pic>
        <p:nvPicPr>
          <p:cNvPr id="3" name="Εικόνα 2">
            <a:extLst>
              <a:ext uri="{FF2B5EF4-FFF2-40B4-BE49-F238E27FC236}">
                <a16:creationId xmlns:a16="http://schemas.microsoft.com/office/drawing/2014/main" id="{63B332A0-41AA-440B-801F-C07B78DACD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91330" y="1923277"/>
            <a:ext cx="4862808" cy="4042808"/>
          </a:xfrm>
          <a:prstGeom prst="rect">
            <a:avLst/>
          </a:prstGeom>
          <a:ln>
            <a:noFill/>
          </a:ln>
          <a:effectLst>
            <a:softEdge rad="112500"/>
          </a:effectLst>
        </p:spPr>
      </p:pic>
      <p:sp>
        <p:nvSpPr>
          <p:cNvPr id="4" name="TextBox 3">
            <a:extLst>
              <a:ext uri="{FF2B5EF4-FFF2-40B4-BE49-F238E27FC236}">
                <a16:creationId xmlns:a16="http://schemas.microsoft.com/office/drawing/2014/main" id="{61A25834-068B-48D9-ACA6-BECD0C13782F}"/>
              </a:ext>
            </a:extLst>
          </p:cNvPr>
          <p:cNvSpPr txBox="1"/>
          <p:nvPr/>
        </p:nvSpPr>
        <p:spPr>
          <a:xfrm>
            <a:off x="71955" y="4369983"/>
            <a:ext cx="6060558" cy="1015663"/>
          </a:xfrm>
          <a:prstGeom prst="rect">
            <a:avLst/>
          </a:prstGeom>
          <a:noFill/>
        </p:spPr>
        <p:txBody>
          <a:bodyPr wrap="square" rtlCol="0">
            <a:spAutoFit/>
          </a:bodyPr>
          <a:lstStyle/>
          <a:p>
            <a:r>
              <a:rPr lang="el-GR" i="1" dirty="0">
                <a:latin typeface="Book Antiqua" panose="02040602050305030304" pitchFamily="18" charset="0"/>
              </a:rPr>
              <a:t>                         Η Πύλη των Λεόντων στις Μυκήνες </a:t>
            </a:r>
            <a:r>
              <a:rPr lang="el-GR" sz="1400" i="1" dirty="0">
                <a:latin typeface="Book Antiqua" panose="02040602050305030304" pitchFamily="18" charset="0"/>
              </a:rPr>
              <a:t>https://www.archaiologia.gr/blog/photo/%CF%80%CF%8D%CE%BB%CE%B7-%CF%84%CF%89%CE%BD-%CE%BB%CE%B5%CF%8E%CE%BD%CF%84%CF%89%CE%BD/</a:t>
            </a:r>
          </a:p>
        </p:txBody>
      </p:sp>
      <p:sp>
        <p:nvSpPr>
          <p:cNvPr id="5" name="TextBox 4">
            <a:extLst>
              <a:ext uri="{FF2B5EF4-FFF2-40B4-BE49-F238E27FC236}">
                <a16:creationId xmlns:a16="http://schemas.microsoft.com/office/drawing/2014/main" id="{8E2CEA2C-6617-4CB8-959E-2F1968860710}"/>
              </a:ext>
            </a:extLst>
          </p:cNvPr>
          <p:cNvSpPr txBox="1"/>
          <p:nvPr/>
        </p:nvSpPr>
        <p:spPr>
          <a:xfrm>
            <a:off x="6599275" y="5997983"/>
            <a:ext cx="5592725" cy="523220"/>
          </a:xfrm>
          <a:prstGeom prst="rect">
            <a:avLst/>
          </a:prstGeom>
          <a:noFill/>
        </p:spPr>
        <p:txBody>
          <a:bodyPr wrap="square" rtlCol="0">
            <a:spAutoFit/>
          </a:bodyPr>
          <a:lstStyle/>
          <a:p>
            <a:r>
              <a:rPr lang="el-GR" sz="1400" i="1" dirty="0">
                <a:latin typeface="Book Antiqua" panose="02040602050305030304" pitchFamily="18" charset="0"/>
              </a:rPr>
              <a:t>https://www.in.gr/2020/08/31/stories/features/pyli-ton-leonton-istoria-tis-epivlitikis-eisodou-stis-mykines-pou-mayrise-apo-ti-fotia/</a:t>
            </a:r>
          </a:p>
        </p:txBody>
      </p:sp>
    </p:spTree>
    <p:extLst>
      <p:ext uri="{BB962C8B-B14F-4D97-AF65-F5344CB8AC3E}">
        <p14:creationId xmlns:p14="http://schemas.microsoft.com/office/powerpoint/2010/main" val="143161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39419CC-0284-43A4-B5AE-D14EF162AC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526" y="159488"/>
            <a:ext cx="6184051" cy="3998927"/>
          </a:xfrm>
          <a:prstGeom prst="rect">
            <a:avLst/>
          </a:prstGeom>
          <a:ln>
            <a:noFill/>
          </a:ln>
          <a:effectLst>
            <a:softEdge rad="112500"/>
          </a:effectLst>
        </p:spPr>
      </p:pic>
      <p:pic>
        <p:nvPicPr>
          <p:cNvPr id="3" name="Εικόνα 2">
            <a:extLst>
              <a:ext uri="{FF2B5EF4-FFF2-40B4-BE49-F238E27FC236}">
                <a16:creationId xmlns:a16="http://schemas.microsoft.com/office/drawing/2014/main" id="{8CFA5CA7-9B65-4752-A1F6-8F5366936F2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29423" y="2158951"/>
            <a:ext cx="6184051" cy="3998928"/>
          </a:xfrm>
          <a:prstGeom prst="rect">
            <a:avLst/>
          </a:prstGeom>
          <a:ln>
            <a:noFill/>
          </a:ln>
          <a:effectLst>
            <a:softEdge rad="112500"/>
          </a:effectLst>
        </p:spPr>
      </p:pic>
      <p:sp>
        <p:nvSpPr>
          <p:cNvPr id="4" name="TextBox 3">
            <a:extLst>
              <a:ext uri="{FF2B5EF4-FFF2-40B4-BE49-F238E27FC236}">
                <a16:creationId xmlns:a16="http://schemas.microsoft.com/office/drawing/2014/main" id="{2CB1DB83-6074-4D22-B4A2-416D128F81D6}"/>
              </a:ext>
            </a:extLst>
          </p:cNvPr>
          <p:cNvSpPr txBox="1"/>
          <p:nvPr/>
        </p:nvSpPr>
        <p:spPr>
          <a:xfrm>
            <a:off x="6095999" y="6157878"/>
            <a:ext cx="5850897" cy="646331"/>
          </a:xfrm>
          <a:prstGeom prst="rect">
            <a:avLst/>
          </a:prstGeom>
          <a:noFill/>
        </p:spPr>
        <p:txBody>
          <a:bodyPr wrap="square" rtlCol="0">
            <a:spAutoFit/>
          </a:bodyPr>
          <a:lstStyle/>
          <a:p>
            <a:r>
              <a:rPr lang="el-GR" i="1" dirty="0">
                <a:latin typeface="Book Antiqua" panose="02040602050305030304" pitchFamily="18" charset="0"/>
              </a:rPr>
              <a:t>Τοίχος ναού στο</a:t>
            </a:r>
            <a:r>
              <a:rPr lang="el-GR" b="1" i="1" dirty="0">
                <a:latin typeface="Book Antiqua" panose="02040602050305030304" pitchFamily="18" charset="0"/>
              </a:rPr>
              <a:t> </a:t>
            </a:r>
            <a:r>
              <a:rPr lang="el-GR" i="1" dirty="0">
                <a:latin typeface="Book Antiqua" panose="02040602050305030304" pitchFamily="18" charset="0"/>
              </a:rPr>
              <a:t>Boğazköy (Παπαρδέλης, 2021, σελ. 22, εικ. 6)</a:t>
            </a:r>
          </a:p>
          <a:p>
            <a:endParaRPr lang="el-GR" dirty="0"/>
          </a:p>
        </p:txBody>
      </p:sp>
      <p:sp>
        <p:nvSpPr>
          <p:cNvPr id="5" name="TextBox 4">
            <a:extLst>
              <a:ext uri="{FF2B5EF4-FFF2-40B4-BE49-F238E27FC236}">
                <a16:creationId xmlns:a16="http://schemas.microsoft.com/office/drawing/2014/main" id="{C828EB5B-241A-401D-9E25-D38883B98F49}"/>
              </a:ext>
            </a:extLst>
          </p:cNvPr>
          <p:cNvSpPr txBox="1"/>
          <p:nvPr/>
        </p:nvSpPr>
        <p:spPr>
          <a:xfrm>
            <a:off x="170122" y="4158415"/>
            <a:ext cx="5850897" cy="923330"/>
          </a:xfrm>
          <a:prstGeom prst="rect">
            <a:avLst/>
          </a:prstGeom>
          <a:noFill/>
        </p:spPr>
        <p:txBody>
          <a:bodyPr wrap="square" rtlCol="0">
            <a:spAutoFit/>
          </a:bodyPr>
          <a:lstStyle/>
          <a:p>
            <a:r>
              <a:rPr lang="el-GR" i="1" dirty="0">
                <a:latin typeface="Book Antiqua" panose="02040602050305030304" pitchFamily="18" charset="0"/>
              </a:rPr>
              <a:t>Τοίχος του διαδρόμου του Θησαυρού του Ατρέα (Παπαρδέλης, 2021, σελ. 22, εικ. 6)</a:t>
            </a:r>
          </a:p>
          <a:p>
            <a:endParaRPr lang="el-GR" dirty="0"/>
          </a:p>
        </p:txBody>
      </p:sp>
    </p:spTree>
    <p:extLst>
      <p:ext uri="{BB962C8B-B14F-4D97-AF65-F5344CB8AC3E}">
        <p14:creationId xmlns:p14="http://schemas.microsoft.com/office/powerpoint/2010/main" val="1392763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88A8552-B74E-4093-A091-6A8EB119BDE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84110" y="104347"/>
            <a:ext cx="9023780" cy="6181474"/>
          </a:xfrm>
          <a:prstGeom prst="rect">
            <a:avLst/>
          </a:prstGeom>
          <a:ln>
            <a:noFill/>
          </a:ln>
          <a:effectLst>
            <a:softEdge rad="112500"/>
          </a:effectLst>
        </p:spPr>
      </p:pic>
      <p:sp>
        <p:nvSpPr>
          <p:cNvPr id="3" name="TextBox 2">
            <a:extLst>
              <a:ext uri="{FF2B5EF4-FFF2-40B4-BE49-F238E27FC236}">
                <a16:creationId xmlns:a16="http://schemas.microsoft.com/office/drawing/2014/main" id="{6BBA7303-A77B-45F2-B15D-25924A252C4B}"/>
              </a:ext>
            </a:extLst>
          </p:cNvPr>
          <p:cNvSpPr txBox="1"/>
          <p:nvPr/>
        </p:nvSpPr>
        <p:spPr>
          <a:xfrm>
            <a:off x="1499050" y="6277168"/>
            <a:ext cx="9572706" cy="646331"/>
          </a:xfrm>
          <a:prstGeom prst="rect">
            <a:avLst/>
          </a:prstGeom>
          <a:noFill/>
        </p:spPr>
        <p:txBody>
          <a:bodyPr wrap="square" rtlCol="0">
            <a:spAutoFit/>
          </a:bodyPr>
          <a:lstStyle/>
          <a:p>
            <a:r>
              <a:rPr lang="el-GR" i="1" dirty="0">
                <a:latin typeface="Book Antiqua" panose="02040602050305030304" pitchFamily="18" charset="0"/>
              </a:rPr>
              <a:t>Θολωτές σήραγγες: Αριστερά της Τίρυνθας. Δεξιά της Ḫattuša (Παπαρδέλης, 2021, σελ. 23, εικ. 7)</a:t>
            </a:r>
          </a:p>
          <a:p>
            <a:endParaRPr lang="el-GR" dirty="0"/>
          </a:p>
        </p:txBody>
      </p:sp>
    </p:spTree>
    <p:extLst>
      <p:ext uri="{BB962C8B-B14F-4D97-AF65-F5344CB8AC3E}">
        <p14:creationId xmlns:p14="http://schemas.microsoft.com/office/powerpoint/2010/main" val="275641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65BE2-E786-4CCA-99E1-280D28FD39DE}"/>
              </a:ext>
            </a:extLst>
          </p:cNvPr>
          <p:cNvSpPr txBox="1"/>
          <p:nvPr/>
        </p:nvSpPr>
        <p:spPr>
          <a:xfrm>
            <a:off x="2306375" y="1305341"/>
            <a:ext cx="7722126" cy="4247317"/>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Το γεγονός της ύπαρξης αρκετών κοινών χαρακτηριστικών στοιχείων στην αρχιτεκτονική της Χαττούσας και κάποιων μυκηναϊκών πόλεων</a:t>
            </a:r>
          </a:p>
          <a:p>
            <a:pPr algn="just">
              <a:lnSpc>
                <a:spcPct val="150000"/>
              </a:lnSpc>
            </a:pPr>
            <a:r>
              <a:rPr lang="el-GR" sz="2400" i="1" dirty="0">
                <a:solidFill>
                  <a:schemeClr val="bg1"/>
                </a:solidFill>
                <a:latin typeface="Book Antiqua" panose="02040602050305030304" pitchFamily="18" charset="0"/>
              </a:rPr>
              <a:t>              θεωρούνται προϊόντα πολιτισμικών ανταλλαγών, ως αποτέλεσμα της επικοινωνίας μεταξύ των αριστοκρατικών μελών των κοινωνιών των Χετταίων και των Μυκηναίων, αντίστοιχα.   </a:t>
            </a:r>
          </a:p>
          <a:p>
            <a:endParaRPr lang="el-GR" dirty="0"/>
          </a:p>
        </p:txBody>
      </p:sp>
      <p:sp>
        <p:nvSpPr>
          <p:cNvPr id="3" name="Βέλος: Δεξιό 2">
            <a:extLst>
              <a:ext uri="{FF2B5EF4-FFF2-40B4-BE49-F238E27FC236}">
                <a16:creationId xmlns:a16="http://schemas.microsoft.com/office/drawing/2014/main" id="{30FFFB8B-987D-46DA-9099-F47F10D50CD9}"/>
              </a:ext>
            </a:extLst>
          </p:cNvPr>
          <p:cNvSpPr/>
          <p:nvPr/>
        </p:nvSpPr>
        <p:spPr>
          <a:xfrm>
            <a:off x="2441743" y="3133724"/>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33360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847293-3E35-45D4-9D8B-5AD64E01EF48}"/>
              </a:ext>
            </a:extLst>
          </p:cNvPr>
          <p:cNvSpPr txBox="1"/>
          <p:nvPr/>
        </p:nvSpPr>
        <p:spPr>
          <a:xfrm>
            <a:off x="-315030" y="472020"/>
            <a:ext cx="4181950" cy="1200329"/>
          </a:xfrm>
          <a:prstGeom prst="rect">
            <a:avLst/>
          </a:prstGeom>
          <a:noFill/>
        </p:spPr>
        <p:txBody>
          <a:bodyPr wrap="square" rtlCol="0">
            <a:spAutoFit/>
          </a:bodyPr>
          <a:lstStyle/>
          <a:p>
            <a:pPr algn="ctr"/>
            <a:r>
              <a:rPr lang="el-GR" sz="2400" i="1" dirty="0">
                <a:latin typeface="Book Antiqua" panose="02040602050305030304" pitchFamily="18" charset="0"/>
              </a:rPr>
              <a:t> Στοιχεία, που ενισχύουν την άποψη περί εμπορικών συναλλαγών.</a:t>
            </a:r>
          </a:p>
        </p:txBody>
      </p:sp>
      <p:pic>
        <p:nvPicPr>
          <p:cNvPr id="1026" name="Picture 2" descr="Trade routes in the Eastern Mediterranean during the Bronze Age. (Simeon Netchev/CC BY-NC-SA 4.0)">
            <a:extLst>
              <a:ext uri="{FF2B5EF4-FFF2-40B4-BE49-F238E27FC236}">
                <a16:creationId xmlns:a16="http://schemas.microsoft.com/office/drawing/2014/main" id="{BB674958-2888-4313-BC5C-D1A012326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083" y="974796"/>
            <a:ext cx="8544917" cy="4908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DDE9C6C-958A-4DDB-A63D-54F93D2C2785}"/>
              </a:ext>
            </a:extLst>
          </p:cNvPr>
          <p:cNvSpPr txBox="1"/>
          <p:nvPr/>
        </p:nvSpPr>
        <p:spPr>
          <a:xfrm>
            <a:off x="272144" y="1818588"/>
            <a:ext cx="3295021" cy="4154984"/>
          </a:xfrm>
          <a:prstGeom prst="rect">
            <a:avLst/>
          </a:prstGeom>
          <a:noFill/>
        </p:spPr>
        <p:txBody>
          <a:bodyPr wrap="square" rtlCol="0">
            <a:spAutoFit/>
          </a:bodyPr>
          <a:lstStyle/>
          <a:p>
            <a:pPr algn="just"/>
            <a:r>
              <a:rPr lang="el-GR" sz="2200" i="1" dirty="0">
                <a:solidFill>
                  <a:schemeClr val="bg1"/>
                </a:solidFill>
                <a:latin typeface="Book Antiqua" panose="02040602050305030304" pitchFamily="18" charset="0"/>
              </a:rPr>
              <a:t>Ωστόσο, στοιχεία, που υποδηλώνουν </a:t>
            </a:r>
            <a:r>
              <a:rPr lang="en-US" sz="2200" b="1" i="1" dirty="0">
                <a:latin typeface="Book Antiqua" panose="02040602050305030304" pitchFamily="18" charset="0"/>
              </a:rPr>
              <a:t>A</a:t>
            </a:r>
            <a:r>
              <a:rPr lang="el-GR" sz="2200" i="1" dirty="0">
                <a:latin typeface="Book Antiqua" panose="02040602050305030304" pitchFamily="18" charset="0"/>
              </a:rPr>
              <a:t>.</a:t>
            </a:r>
            <a:r>
              <a:rPr lang="el-GR" sz="2200" i="1" dirty="0">
                <a:solidFill>
                  <a:schemeClr val="bg1"/>
                </a:solidFill>
                <a:latin typeface="Book Antiqua" panose="02040602050305030304" pitchFamily="18" charset="0"/>
              </a:rPr>
              <a:t> </a:t>
            </a:r>
            <a:r>
              <a:rPr lang="el-GR" sz="2200" i="1" u="sng" dirty="0">
                <a:solidFill>
                  <a:schemeClr val="bg1"/>
                </a:solidFill>
                <a:latin typeface="Book Antiqua" panose="02040602050305030304" pitchFamily="18" charset="0"/>
              </a:rPr>
              <a:t>εμπορικές συναλλαγές </a:t>
            </a:r>
            <a:r>
              <a:rPr lang="en-US" sz="2200" b="1" i="1" dirty="0">
                <a:latin typeface="Book Antiqua" panose="02040602050305030304" pitchFamily="18" charset="0"/>
              </a:rPr>
              <a:t>B</a:t>
            </a:r>
            <a:r>
              <a:rPr lang="en-US" sz="2200" i="1" dirty="0">
                <a:latin typeface="Book Antiqua" panose="02040602050305030304" pitchFamily="18" charset="0"/>
              </a:rPr>
              <a:t>.</a:t>
            </a:r>
            <a:r>
              <a:rPr lang="el-GR" sz="2200" i="1" dirty="0">
                <a:solidFill>
                  <a:schemeClr val="bg1"/>
                </a:solidFill>
                <a:latin typeface="Book Antiqua" panose="02040602050305030304" pitchFamily="18" charset="0"/>
              </a:rPr>
              <a:t> </a:t>
            </a:r>
            <a:r>
              <a:rPr lang="el-GR" sz="2200" i="1" u="sng" dirty="0">
                <a:solidFill>
                  <a:schemeClr val="bg1"/>
                </a:solidFill>
                <a:latin typeface="Book Antiqua" panose="02040602050305030304" pitchFamily="18" charset="0"/>
              </a:rPr>
              <a:t>πολιτιστικές επιρροές </a:t>
            </a:r>
            <a:r>
              <a:rPr lang="el-GR" sz="2200" i="1" dirty="0">
                <a:solidFill>
                  <a:schemeClr val="bg1"/>
                </a:solidFill>
                <a:latin typeface="Book Antiqua" panose="02040602050305030304" pitchFamily="18" charset="0"/>
              </a:rPr>
              <a:t>και ενισχύουν την άποψη περί επικοινωνίας και συνεργασίας μεταξύ των λαών της Μεσογείου, γενικότερα, προκύπτουν από το ναυάγιο του </a:t>
            </a:r>
            <a:r>
              <a:rPr lang="en-US" sz="2200" i="1" dirty="0">
                <a:solidFill>
                  <a:schemeClr val="bg1"/>
                </a:solidFill>
                <a:latin typeface="Book Antiqua" panose="02040602050305030304" pitchFamily="18" charset="0"/>
              </a:rPr>
              <a:t>Uluburun</a:t>
            </a:r>
            <a:r>
              <a:rPr lang="el-GR" sz="2200" i="1" dirty="0">
                <a:solidFill>
                  <a:schemeClr val="bg1"/>
                </a:solidFill>
                <a:latin typeface="Book Antiqua" panose="02040602050305030304" pitchFamily="18" charset="0"/>
              </a:rPr>
              <a:t>, από τα κοινά στοιχεία που παρατηρούνται στην αρχιτεκτονική κτλ.</a:t>
            </a:r>
          </a:p>
        </p:txBody>
      </p:sp>
      <p:sp>
        <p:nvSpPr>
          <p:cNvPr id="4" name="TextBox 3">
            <a:extLst>
              <a:ext uri="{FF2B5EF4-FFF2-40B4-BE49-F238E27FC236}">
                <a16:creationId xmlns:a16="http://schemas.microsoft.com/office/drawing/2014/main" id="{EA5863F5-929A-41A0-B0F5-EF77BC863E55}"/>
              </a:ext>
            </a:extLst>
          </p:cNvPr>
          <p:cNvSpPr txBox="1"/>
          <p:nvPr/>
        </p:nvSpPr>
        <p:spPr>
          <a:xfrm>
            <a:off x="3647083" y="5883203"/>
            <a:ext cx="8187069" cy="584775"/>
          </a:xfrm>
          <a:prstGeom prst="rect">
            <a:avLst/>
          </a:prstGeom>
          <a:noFill/>
        </p:spPr>
        <p:txBody>
          <a:bodyPr wrap="square" rtlCol="0">
            <a:spAutoFit/>
          </a:bodyPr>
          <a:lstStyle/>
          <a:p>
            <a:r>
              <a:rPr lang="el-GR" sz="1600" i="1" dirty="0">
                <a:latin typeface="Book Antiqua" panose="02040602050305030304" pitchFamily="18" charset="0"/>
              </a:rPr>
              <a:t>Εμπορικοί δρόμοι στην Ανατολική Μεσόγειο κατά την Εποχή του Χαλκού. (</a:t>
            </a:r>
            <a:r>
              <a:rPr lang="el-GR" sz="1600" i="1" dirty="0" err="1">
                <a:latin typeface="Book Antiqua" panose="02040602050305030304" pitchFamily="18" charset="0"/>
              </a:rPr>
              <a:t>Simeon</a:t>
            </a:r>
            <a:r>
              <a:rPr lang="el-GR" sz="1600" i="1" dirty="0">
                <a:latin typeface="Book Antiqua" panose="02040602050305030304" pitchFamily="18" charset="0"/>
              </a:rPr>
              <a:t> </a:t>
            </a:r>
            <a:r>
              <a:rPr lang="el-GR" sz="1600" i="1" dirty="0" err="1">
                <a:latin typeface="Book Antiqua" panose="02040602050305030304" pitchFamily="18" charset="0"/>
              </a:rPr>
              <a:t>Netchev</a:t>
            </a:r>
            <a:r>
              <a:rPr lang="el-GR" sz="1600" i="1" dirty="0">
                <a:latin typeface="Book Antiqua" panose="02040602050305030304" pitchFamily="18" charset="0"/>
              </a:rPr>
              <a:t>/ </a:t>
            </a:r>
            <a:r>
              <a:rPr lang="el-GR" sz="1600" b="1" i="1" dirty="0">
                <a:latin typeface="Book Antiqua" panose="02040602050305030304" pitchFamily="18" charset="0"/>
                <a:hlinkClick r:id="rId3"/>
              </a:rPr>
              <a:t>CC BY-NC-SA 4.0</a:t>
            </a:r>
            <a:r>
              <a:rPr lang="el-GR" sz="1600" i="1" dirty="0">
                <a:latin typeface="Book Antiqua" panose="02040602050305030304" pitchFamily="18" charset="0"/>
              </a:rPr>
              <a:t> )</a:t>
            </a:r>
            <a:endParaRPr lang="el-GR" sz="1600" dirty="0">
              <a:latin typeface="Book Antiqua" panose="02040602050305030304" pitchFamily="18" charset="0"/>
            </a:endParaRPr>
          </a:p>
        </p:txBody>
      </p:sp>
    </p:spTree>
    <p:extLst>
      <p:ext uri="{BB962C8B-B14F-4D97-AF65-F5344CB8AC3E}">
        <p14:creationId xmlns:p14="http://schemas.microsoft.com/office/powerpoint/2010/main" val="4121939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16B590-D05D-4B98-B911-1BF0BC20510A}"/>
              </a:ext>
            </a:extLst>
          </p:cNvPr>
          <p:cNvSpPr txBox="1"/>
          <p:nvPr/>
        </p:nvSpPr>
        <p:spPr>
          <a:xfrm>
            <a:off x="554065" y="0"/>
            <a:ext cx="11083870" cy="6601807"/>
          </a:xfrm>
          <a:prstGeom prst="rect">
            <a:avLst/>
          </a:prstGeom>
          <a:noFill/>
        </p:spPr>
        <p:txBody>
          <a:bodyPr wrap="square" rtlCol="0">
            <a:spAutoFit/>
          </a:bodyPr>
          <a:lstStyle/>
          <a:p>
            <a:pPr marL="342900" indent="-342900">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Ορισμένοι μελετητές υποστηρίζουν και το ενδεχόμενο πρόσκλησης τεχνιτών από την Ανατολή, στην Ελλάδα, προκειμένου να εξυπηρετήσουν τις ανάγκες ανέγερσης των μνημειακών κτιρίων, τον 13</a:t>
            </a:r>
            <a:r>
              <a:rPr lang="el-GR" sz="2400" i="1" baseline="30000" dirty="0">
                <a:solidFill>
                  <a:schemeClr val="bg1"/>
                </a:solidFill>
                <a:latin typeface="Book Antiqua" panose="02040602050305030304" pitchFamily="18" charset="0"/>
              </a:rPr>
              <a:t>ο</a:t>
            </a:r>
            <a:r>
              <a:rPr lang="el-GR" sz="2400" i="1" dirty="0">
                <a:solidFill>
                  <a:schemeClr val="bg1"/>
                </a:solidFill>
                <a:latin typeface="Book Antiqua" panose="02040602050305030304" pitchFamily="18" charset="0"/>
              </a:rPr>
              <a:t> αι. π.Χ.</a:t>
            </a:r>
          </a:p>
          <a:p>
            <a:pPr marL="342900" indent="-342900">
              <a:lnSpc>
                <a:spcPct val="150000"/>
              </a:lnSpc>
              <a:buFont typeface="Courier New" panose="02070309020205020404" pitchFamily="49" charset="0"/>
              <a:buChar char="o"/>
            </a:pPr>
            <a:endParaRPr lang="el-GR" sz="2400" i="1" dirty="0">
              <a:solidFill>
                <a:schemeClr val="bg1"/>
              </a:solidFill>
              <a:latin typeface="Book Antiqua" panose="02040602050305030304" pitchFamily="18" charset="0"/>
            </a:endParaRPr>
          </a:p>
          <a:p>
            <a:pPr>
              <a:lnSpc>
                <a:spcPct val="150000"/>
              </a:lnSpc>
            </a:pPr>
            <a:r>
              <a:rPr lang="el-GR" sz="2400" i="1" u="sng" dirty="0">
                <a:solidFill>
                  <a:schemeClr val="bg1"/>
                </a:solidFill>
                <a:latin typeface="Book Antiqua" panose="02040602050305030304" pitchFamily="18" charset="0"/>
              </a:rPr>
              <a:t>Στράβων Γεωγραφικά 8, 6, 11.</a:t>
            </a:r>
          </a:p>
          <a:p>
            <a:pPr algn="just">
              <a:lnSpc>
                <a:spcPct val="150000"/>
              </a:lnSpc>
            </a:pPr>
            <a:r>
              <a:rPr lang="el-GR" sz="2400" i="1" dirty="0">
                <a:solidFill>
                  <a:schemeClr val="bg1"/>
                </a:solidFill>
                <a:latin typeface="Book Antiqua" panose="02040602050305030304" pitchFamily="18" charset="0"/>
              </a:rPr>
              <a:t>«</a:t>
            </a:r>
            <a:r>
              <a:rPr lang="el-GR" sz="2200" i="1" dirty="0">
                <a:solidFill>
                  <a:schemeClr val="bg1"/>
                </a:solidFill>
                <a:latin typeface="Book Antiqua" panose="02040602050305030304" pitchFamily="18" charset="0"/>
              </a:rPr>
              <a:t>Φαίνεται ότι την Τίρυνθα χρησιμοποίησε ως ορμητήριο ο Προίτος και έβαλε τους Κύκλωπες να την τειχίσουν , επτά συνολικά, που τους έλεγαν στομαχόχειρες, επειδή κέρδιζαν το ψωμί τους με την τέχνη τους και </a:t>
            </a:r>
            <a:r>
              <a:rPr lang="el-GR" sz="2200" i="1" u="sng" dirty="0">
                <a:solidFill>
                  <a:schemeClr val="bg1"/>
                </a:solidFill>
                <a:latin typeface="Book Antiqua" panose="02040602050305030304" pitchFamily="18" charset="0"/>
              </a:rPr>
              <a:t>τους μετακάλεσαν από </a:t>
            </a:r>
            <a:r>
              <a:rPr lang="el-GR" sz="2200" i="1" u="sng">
                <a:solidFill>
                  <a:schemeClr val="bg1"/>
                </a:solidFill>
                <a:latin typeface="Book Antiqua" panose="02040602050305030304" pitchFamily="18" charset="0"/>
              </a:rPr>
              <a:t>τη Λυκία</a:t>
            </a:r>
            <a:r>
              <a:rPr lang="el-GR" sz="2200" i="1">
                <a:solidFill>
                  <a:schemeClr val="bg1"/>
                </a:solidFill>
                <a:latin typeface="Book Antiqua" panose="02040602050305030304" pitchFamily="18" charset="0"/>
              </a:rPr>
              <a:t>. </a:t>
            </a:r>
            <a:r>
              <a:rPr lang="el-GR" sz="2200" i="1" dirty="0">
                <a:solidFill>
                  <a:schemeClr val="bg1"/>
                </a:solidFill>
                <a:latin typeface="Book Antiqua" panose="02040602050305030304" pitchFamily="18" charset="0"/>
              </a:rPr>
              <a:t>Και ίσως οι σπηλιές στην περιοχή της Ναυπλίας και τα έργα επάνω τους  </a:t>
            </a:r>
            <a:r>
              <a:rPr lang="el-GR" sz="2200" i="1" u="sng" dirty="0">
                <a:solidFill>
                  <a:schemeClr val="bg1"/>
                </a:solidFill>
                <a:latin typeface="Book Antiqua" panose="02040602050305030304" pitchFamily="18" charset="0"/>
              </a:rPr>
              <a:t>να είναι έργα επώνυμα δικά τους</a:t>
            </a:r>
            <a:r>
              <a:rPr lang="el-GR" sz="2200" i="1" dirty="0">
                <a:solidFill>
                  <a:schemeClr val="bg1"/>
                </a:solidFill>
                <a:latin typeface="Book Antiqua" panose="02040602050305030304" pitchFamily="18" charset="0"/>
              </a:rPr>
              <a:t>». Μτφ. Θεοδωρίδης Πάνος.  </a:t>
            </a:r>
          </a:p>
          <a:p>
            <a:pPr algn="just">
              <a:lnSpc>
                <a:spcPct val="150000"/>
              </a:lnSpc>
            </a:pPr>
            <a:endParaRPr lang="el-GR" sz="2400" i="1" u="sng" dirty="0">
              <a:solidFill>
                <a:schemeClr val="bg1"/>
              </a:solidFill>
              <a:latin typeface="Book Antiqua" panose="02040602050305030304" pitchFamily="18" charset="0"/>
            </a:endParaRPr>
          </a:p>
          <a:p>
            <a:pPr>
              <a:lnSpc>
                <a:spcPct val="150000"/>
              </a:lnSpc>
            </a:pPr>
            <a:r>
              <a:rPr lang="el-GR" sz="2400" i="1" dirty="0">
                <a:solidFill>
                  <a:schemeClr val="bg1"/>
                </a:solidFill>
                <a:latin typeface="Book Antiqua" panose="02040602050305030304" pitchFamily="18" charset="0"/>
              </a:rPr>
              <a:t> Ο χαρακτήρας των πολιτιστικών ανταλλαγών ήταν αμφίδρομος.               Δεν αποκλείουμε το ενδεχόμενο επιρροής από τον κόσμο του Αιγαίου  προς τους Χετταίους. </a:t>
            </a:r>
          </a:p>
        </p:txBody>
      </p:sp>
      <p:sp>
        <p:nvSpPr>
          <p:cNvPr id="4" name="Βέλος: Δεξιό 3">
            <a:extLst>
              <a:ext uri="{FF2B5EF4-FFF2-40B4-BE49-F238E27FC236}">
                <a16:creationId xmlns:a16="http://schemas.microsoft.com/office/drawing/2014/main" id="{A4BD5703-6EA2-4851-B46A-6C0C02B1EF39}"/>
              </a:ext>
            </a:extLst>
          </p:cNvPr>
          <p:cNvSpPr/>
          <p:nvPr/>
        </p:nvSpPr>
        <p:spPr>
          <a:xfrm>
            <a:off x="8588798" y="5594315"/>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solidFill>
                <a:schemeClr val="bg1"/>
              </a:solidFill>
            </a:endParaRPr>
          </a:p>
        </p:txBody>
      </p:sp>
    </p:spTree>
    <p:extLst>
      <p:ext uri="{BB962C8B-B14F-4D97-AF65-F5344CB8AC3E}">
        <p14:creationId xmlns:p14="http://schemas.microsoft.com/office/powerpoint/2010/main" val="346024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FEC12E-5823-4901-B086-DC239965E804}"/>
              </a:ext>
            </a:extLst>
          </p:cNvPr>
          <p:cNvSpPr txBox="1"/>
          <p:nvPr/>
        </p:nvSpPr>
        <p:spPr>
          <a:xfrm>
            <a:off x="534471" y="277530"/>
            <a:ext cx="11196083" cy="6894195"/>
          </a:xfrm>
          <a:prstGeom prst="rect">
            <a:avLst/>
          </a:prstGeom>
          <a:noFill/>
        </p:spPr>
        <p:txBody>
          <a:bodyPr wrap="square" rtlCol="0">
            <a:spAutoFit/>
          </a:bodyPr>
          <a:lstStyle/>
          <a:p>
            <a:pPr algn="ctr">
              <a:lnSpc>
                <a:spcPct val="150000"/>
              </a:lnSpc>
            </a:pPr>
            <a:r>
              <a:rPr lang="el-GR" sz="2200" b="1" i="1" dirty="0">
                <a:latin typeface="Book Antiqua" panose="02040602050305030304" pitchFamily="18" charset="0"/>
              </a:rPr>
              <a:t>Γ. </a:t>
            </a:r>
            <a:r>
              <a:rPr lang="el-GR" sz="2400" b="1" i="1" dirty="0">
                <a:latin typeface="Book Antiqua" panose="02040602050305030304" pitchFamily="18" charset="0"/>
              </a:rPr>
              <a:t>Κοινά ονόματα, τα οποία απαντώνται τόσο στη Μικρά Ασία, όσο και στην μυκηναϊκή Ελλάδα: </a:t>
            </a:r>
          </a:p>
          <a:p>
            <a:pPr algn="just">
              <a:lnSpc>
                <a:spcPct val="150000"/>
              </a:lnSpc>
            </a:pPr>
            <a:r>
              <a:rPr lang="el-GR" sz="2200" b="1" i="1" dirty="0">
                <a:latin typeface="Book Antiqua" panose="02040602050305030304" pitchFamily="18" charset="0"/>
              </a:rPr>
              <a:t>Σαπφώ.</a:t>
            </a:r>
          </a:p>
          <a:p>
            <a:pPr algn="just">
              <a:lnSpc>
                <a:spcPct val="150000"/>
              </a:lnSpc>
            </a:pPr>
            <a:r>
              <a:rPr lang="el-GR" sz="2200" i="1" dirty="0">
                <a:solidFill>
                  <a:schemeClr val="bg1"/>
                </a:solidFill>
                <a:latin typeface="Book Antiqua" panose="02040602050305030304" pitchFamily="18" charset="0"/>
              </a:rPr>
              <a:t>Αναφορικά με την ετυμολογική ανάλυση του ονόματος, υποστηρίζεται από τους επιστήμονες ότι η προέλευση του εν λόγω ονόματος εντοπίζεται στο μικρασιατικό-χεττιτικό λεξιλόγιο και εννοιολογικά αποδίδεται, είτε σε άνθρωπο με υπερφυσικές δυνάμεις, είτε με το χεττιτικό επίθετο </a:t>
            </a:r>
            <a:r>
              <a:rPr lang="en-US" sz="2200" i="1" dirty="0">
                <a:solidFill>
                  <a:schemeClr val="bg1"/>
                </a:solidFill>
                <a:latin typeface="Book Antiqua" panose="02040602050305030304" pitchFamily="18" charset="0"/>
              </a:rPr>
              <a:t>suppis</a:t>
            </a:r>
            <a:r>
              <a:rPr lang="el-GR" sz="2200" i="1" dirty="0">
                <a:solidFill>
                  <a:schemeClr val="bg1"/>
                </a:solidFill>
                <a:latin typeface="Book Antiqua" panose="02040602050305030304" pitchFamily="18" charset="0"/>
              </a:rPr>
              <a:t>=</a:t>
            </a:r>
            <a:r>
              <a:rPr lang="en-US" sz="2200" i="1" dirty="0">
                <a:solidFill>
                  <a:schemeClr val="bg1"/>
                </a:solidFill>
                <a:latin typeface="Book Antiqua" panose="02040602050305030304" pitchFamily="18" charset="0"/>
              </a:rPr>
              <a:t>o</a:t>
            </a:r>
            <a:r>
              <a:rPr lang="el-GR" sz="2200" i="1" dirty="0">
                <a:solidFill>
                  <a:schemeClr val="bg1"/>
                </a:solidFill>
                <a:latin typeface="Book Antiqua" panose="02040602050305030304" pitchFamily="18" charset="0"/>
              </a:rPr>
              <a:t> «εξαγνεισθείς», ο «καθαρθείς».</a:t>
            </a:r>
          </a:p>
          <a:p>
            <a:pPr algn="just">
              <a:lnSpc>
                <a:spcPct val="150000"/>
              </a:lnSpc>
            </a:pPr>
            <a:r>
              <a:rPr lang="el-GR" sz="2200" b="1" i="1" dirty="0">
                <a:latin typeface="Book Antiqua" panose="02040602050305030304" pitchFamily="18" charset="0"/>
              </a:rPr>
              <a:t>Μυρτίλος (ή Μυρσίλιος) και Μυρσίλος</a:t>
            </a:r>
            <a:r>
              <a:rPr lang="el-GR" sz="2200" i="1" dirty="0">
                <a:latin typeface="Book Antiqua" panose="02040602050305030304" pitchFamily="18" charset="0"/>
              </a:rPr>
              <a:t>.</a:t>
            </a:r>
          </a:p>
          <a:p>
            <a:pPr algn="just">
              <a:lnSpc>
                <a:spcPct val="150000"/>
              </a:lnSpc>
            </a:pPr>
            <a:r>
              <a:rPr lang="el-GR" sz="2200" i="1" dirty="0">
                <a:solidFill>
                  <a:schemeClr val="bg1"/>
                </a:solidFill>
                <a:latin typeface="Book Antiqua" panose="02040602050305030304" pitchFamily="18" charset="0"/>
              </a:rPr>
              <a:t>Υποστηρίζεται ότι έχει χεττιτικές ρίζες  και συνδέεται με το βασιλιά των Χετταίων, Μουρσίλη. </a:t>
            </a:r>
          </a:p>
          <a:p>
            <a:pPr algn="just">
              <a:lnSpc>
                <a:spcPct val="150000"/>
              </a:lnSpc>
            </a:pPr>
            <a:r>
              <a:rPr lang="el-GR" sz="2200" i="1" dirty="0">
                <a:solidFill>
                  <a:schemeClr val="bg1"/>
                </a:solidFill>
                <a:latin typeface="Book Antiqua" panose="02040602050305030304" pitchFamily="18" charset="0"/>
              </a:rPr>
              <a:t>Στην αρχαία Ελλάδα, το όνομα αυτό συναντάται α) στον τύραννο της Μυτιλήνης (6</a:t>
            </a:r>
            <a:r>
              <a:rPr lang="el-GR" sz="2200" i="1" baseline="30000" dirty="0">
                <a:solidFill>
                  <a:schemeClr val="bg1"/>
                </a:solidFill>
                <a:latin typeface="Book Antiqua" panose="02040602050305030304" pitchFamily="18" charset="0"/>
              </a:rPr>
              <a:t>ος</a:t>
            </a:r>
            <a:r>
              <a:rPr lang="el-GR" sz="2200" i="1" dirty="0">
                <a:solidFill>
                  <a:schemeClr val="bg1"/>
                </a:solidFill>
                <a:latin typeface="Book Antiqua" panose="02040602050305030304" pitchFamily="18" charset="0"/>
              </a:rPr>
              <a:t> αι. π.Χ.) και β) στον ιστοριογράφο, από τη Μήθυμνα της Λέσβου (3</a:t>
            </a:r>
            <a:r>
              <a:rPr lang="el-GR" sz="2200" i="1" baseline="30000" dirty="0">
                <a:solidFill>
                  <a:schemeClr val="bg1"/>
                </a:solidFill>
                <a:latin typeface="Book Antiqua" panose="02040602050305030304" pitchFamily="18" charset="0"/>
              </a:rPr>
              <a:t>ος</a:t>
            </a:r>
            <a:r>
              <a:rPr lang="el-GR" sz="2200" i="1" dirty="0">
                <a:solidFill>
                  <a:schemeClr val="bg1"/>
                </a:solidFill>
                <a:latin typeface="Book Antiqua" panose="02040602050305030304" pitchFamily="18" charset="0"/>
              </a:rPr>
              <a:t> αι. π.Χ.), στον οποίο αποδίδεται η συγγραφή του ιατρικού έργου Λεσβιακά. </a:t>
            </a:r>
          </a:p>
          <a:p>
            <a:endParaRPr lang="el-GR" sz="2200" dirty="0">
              <a:latin typeface="Book Antiqua" panose="02040602050305030304" pitchFamily="18" charset="0"/>
            </a:endParaRPr>
          </a:p>
          <a:p>
            <a:endParaRPr lang="el-GR" dirty="0"/>
          </a:p>
        </p:txBody>
      </p:sp>
    </p:spTree>
    <p:extLst>
      <p:ext uri="{BB962C8B-B14F-4D97-AF65-F5344CB8AC3E}">
        <p14:creationId xmlns:p14="http://schemas.microsoft.com/office/powerpoint/2010/main" val="439469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D6A4F-BF2F-42F8-9BEF-3C5A74CEFC05}"/>
              </a:ext>
            </a:extLst>
          </p:cNvPr>
          <p:cNvSpPr txBox="1"/>
          <p:nvPr/>
        </p:nvSpPr>
        <p:spPr>
          <a:xfrm>
            <a:off x="2038978" y="565576"/>
            <a:ext cx="8187070" cy="5909310"/>
          </a:xfrm>
          <a:prstGeom prst="rect">
            <a:avLst/>
          </a:prstGeom>
          <a:noFill/>
        </p:spPr>
        <p:txBody>
          <a:bodyPr wrap="square" rtlCol="0">
            <a:spAutoFit/>
          </a:bodyPr>
          <a:lstStyle/>
          <a:p>
            <a:pPr algn="just">
              <a:lnSpc>
                <a:spcPct val="150000"/>
              </a:lnSpc>
            </a:pPr>
            <a:r>
              <a:rPr lang="el-GR" sz="2400" i="1" u="sng" dirty="0">
                <a:solidFill>
                  <a:schemeClr val="bg1"/>
                </a:solidFill>
                <a:latin typeface="Book Antiqua" panose="02040602050305030304" pitchFamily="18" charset="0"/>
              </a:rPr>
              <a:t>Και οι δύο περιπτώσεις </a:t>
            </a:r>
            <a:r>
              <a:rPr lang="el-GR" sz="2400" i="1" dirty="0">
                <a:solidFill>
                  <a:schemeClr val="bg1"/>
                </a:solidFill>
                <a:latin typeface="Book Antiqua" panose="02040602050305030304" pitchFamily="18" charset="0"/>
              </a:rPr>
              <a:t>συνδέονται με το νησί της Λέσβου </a:t>
            </a:r>
            <a:r>
              <a:rPr lang="el-GR" sz="2400" b="1" i="1" dirty="0">
                <a:latin typeface="Book Antiqua" panose="02040602050305030304" pitchFamily="18" charset="0"/>
              </a:rPr>
              <a:t>(</a:t>
            </a:r>
            <a:r>
              <a:rPr lang="en-US" sz="2400" b="1" i="1" dirty="0">
                <a:latin typeface="Book Antiqua" panose="02040602050305030304" pitchFamily="18" charset="0"/>
              </a:rPr>
              <a:t>Lazpas</a:t>
            </a:r>
            <a:r>
              <a:rPr lang="el-GR" sz="2400" b="1" i="1" dirty="0">
                <a:latin typeface="Book Antiqua" panose="02040602050305030304" pitchFamily="18" charset="0"/>
              </a:rPr>
              <a:t>)</a:t>
            </a:r>
            <a:r>
              <a:rPr lang="el-GR" sz="2400" i="1" dirty="0">
                <a:latin typeface="Book Antiqua" panose="02040602050305030304" pitchFamily="18" charset="0"/>
              </a:rPr>
              <a:t>.</a:t>
            </a:r>
          </a:p>
          <a:p>
            <a:pPr algn="just">
              <a:lnSpc>
                <a:spcPct val="150000"/>
              </a:lnSpc>
            </a:pPr>
            <a:r>
              <a:rPr lang="en-US" sz="2400" i="1" dirty="0">
                <a:solidFill>
                  <a:schemeClr val="bg1"/>
                </a:solidFill>
                <a:latin typeface="Book Antiqua" panose="02040602050305030304" pitchFamily="18" charset="0"/>
              </a:rPr>
              <a:t>             </a:t>
            </a:r>
            <a:r>
              <a:rPr lang="el-GR" sz="2400" i="1" dirty="0">
                <a:solidFill>
                  <a:schemeClr val="bg1"/>
                </a:solidFill>
                <a:latin typeface="Book Antiqua" panose="02040602050305030304" pitchFamily="18" charset="0"/>
              </a:rPr>
              <a:t>Υποδηλώνεται η ύπαρξη πολιτισμικών επαφών της Λέσβου</a:t>
            </a:r>
            <a:r>
              <a:rPr lang="en-US" sz="2400" i="1" dirty="0">
                <a:solidFill>
                  <a:schemeClr val="bg1"/>
                </a:solidFill>
                <a:latin typeface="Book Antiqua" panose="02040602050305030304" pitchFamily="18" charset="0"/>
              </a:rPr>
              <a:t> </a:t>
            </a:r>
            <a:r>
              <a:rPr lang="el-GR" sz="2400" i="1" dirty="0">
                <a:solidFill>
                  <a:schemeClr val="bg1"/>
                </a:solidFill>
                <a:latin typeface="Book Antiqua" panose="02040602050305030304" pitchFamily="18" charset="0"/>
              </a:rPr>
              <a:t>με την ενδοχώρα της Μικράς Ασίας, η γεωγραφική θέση της οποίας, στο ΒΑ Αιγαίο, υπήρξε στρατηγικής σημασίας - δίαυλος επικοινωνίας, μεταξύ των Χετταίων και της ηπειρωτικής Ελλάδας. </a:t>
            </a:r>
          </a:p>
          <a:p>
            <a:pPr algn="just">
              <a:lnSpc>
                <a:spcPct val="150000"/>
              </a:lnSpc>
            </a:pPr>
            <a:r>
              <a:rPr lang="el-GR" sz="2400" i="1" dirty="0">
                <a:solidFill>
                  <a:schemeClr val="bg1"/>
                </a:solidFill>
                <a:latin typeface="Book Antiqua" panose="02040602050305030304" pitchFamily="18" charset="0"/>
              </a:rPr>
              <a:t>Όλα τα παραπάνω συνηγορούν στο γεγονός μιας αμφίδρομης πολιτισμικής ανταλλαγής και μιας επικοινωνίας μεταξύ του κράτους των Χετταίων και του μυκηναϊκού κόσμου. </a:t>
            </a:r>
          </a:p>
          <a:p>
            <a:endParaRPr lang="el-GR" dirty="0"/>
          </a:p>
        </p:txBody>
      </p:sp>
      <p:sp>
        <p:nvSpPr>
          <p:cNvPr id="3" name="Βέλος: Δεξιό 2">
            <a:extLst>
              <a:ext uri="{FF2B5EF4-FFF2-40B4-BE49-F238E27FC236}">
                <a16:creationId xmlns:a16="http://schemas.microsoft.com/office/drawing/2014/main" id="{9A8AF9F4-C962-4102-8DA4-31FF6F41DCDD}"/>
              </a:ext>
            </a:extLst>
          </p:cNvPr>
          <p:cNvSpPr/>
          <p:nvPr/>
        </p:nvSpPr>
        <p:spPr>
          <a:xfrm>
            <a:off x="2204232" y="1891179"/>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426921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DB6676-5CCF-4598-A0FC-1C80BE9CF7F1}"/>
              </a:ext>
            </a:extLst>
          </p:cNvPr>
          <p:cNvSpPr txBox="1"/>
          <p:nvPr/>
        </p:nvSpPr>
        <p:spPr>
          <a:xfrm>
            <a:off x="85060" y="138224"/>
            <a:ext cx="12106940" cy="800219"/>
          </a:xfrm>
          <a:prstGeom prst="rect">
            <a:avLst/>
          </a:prstGeom>
          <a:noFill/>
        </p:spPr>
        <p:txBody>
          <a:bodyPr wrap="square" rtlCol="0">
            <a:spAutoFit/>
          </a:bodyPr>
          <a:lstStyle/>
          <a:p>
            <a:pPr algn="ctr"/>
            <a:r>
              <a:rPr lang="el-GR" sz="2800" b="1" i="1" dirty="0">
                <a:solidFill>
                  <a:srgbClr val="92D050"/>
                </a:solidFill>
                <a:latin typeface="Book Antiqua" panose="02040602050305030304" pitchFamily="18" charset="0"/>
              </a:rPr>
              <a:t>Η περίοπτη θέση της Αχχιγιάβας στην διεθνή πολιτική σκηνή.</a:t>
            </a:r>
            <a:endParaRPr lang="el-GR" sz="2800" dirty="0">
              <a:solidFill>
                <a:srgbClr val="92D050"/>
              </a:solidFill>
              <a:latin typeface="Book Antiqua" panose="02040602050305030304" pitchFamily="18" charset="0"/>
            </a:endParaRPr>
          </a:p>
          <a:p>
            <a:endParaRPr lang="el-GR" dirty="0">
              <a:solidFill>
                <a:srgbClr val="73AD8D"/>
              </a:solidFill>
            </a:endParaRPr>
          </a:p>
        </p:txBody>
      </p:sp>
      <p:sp>
        <p:nvSpPr>
          <p:cNvPr id="3" name="TextBox 2">
            <a:extLst>
              <a:ext uri="{FF2B5EF4-FFF2-40B4-BE49-F238E27FC236}">
                <a16:creationId xmlns:a16="http://schemas.microsoft.com/office/drawing/2014/main" id="{C359E330-432A-4A81-9838-A6A0BCD4D3B5}"/>
              </a:ext>
            </a:extLst>
          </p:cNvPr>
          <p:cNvSpPr txBox="1"/>
          <p:nvPr/>
        </p:nvSpPr>
        <p:spPr>
          <a:xfrm rot="10800000" flipH="1" flipV="1">
            <a:off x="150628" y="596260"/>
            <a:ext cx="11890744" cy="6647974"/>
          </a:xfrm>
          <a:prstGeom prst="rect">
            <a:avLst/>
          </a:prstGeom>
          <a:noFill/>
        </p:spPr>
        <p:txBody>
          <a:bodyPr wrap="square" rtlCol="0">
            <a:spAutoFit/>
          </a:bodyPr>
          <a:lstStyle/>
          <a:p>
            <a:r>
              <a:rPr lang="el-GR" sz="2400" i="1" dirty="0">
                <a:solidFill>
                  <a:schemeClr val="bg1"/>
                </a:solidFill>
                <a:latin typeface="Book Antiqua" panose="02040602050305030304" pitchFamily="18" charset="0"/>
              </a:rPr>
              <a:t>Κατά την περίοδο βασιλείας του βασιλιά Χαττουσίλη Γ΄ (1267-1237 π.Χ.).</a:t>
            </a:r>
          </a:p>
          <a:p>
            <a:endParaRPr lang="el-GR" sz="2400" i="1" dirty="0">
              <a:solidFill>
                <a:schemeClr val="bg1"/>
              </a:solidFill>
              <a:latin typeface="Book Antiqua" panose="02040602050305030304" pitchFamily="18" charset="0"/>
            </a:endParaRPr>
          </a:p>
          <a:p>
            <a:pPr marL="285750" indent="-285750">
              <a:buFont typeface="Courier New" panose="02070309020205020404" pitchFamily="49" charset="0"/>
              <a:buChar char="o"/>
            </a:pPr>
            <a:r>
              <a:rPr lang="el-GR" sz="2400" i="1" dirty="0">
                <a:solidFill>
                  <a:schemeClr val="bg1"/>
                </a:solidFill>
                <a:latin typeface="Book Antiqua" panose="02040602050305030304" pitchFamily="18" charset="0"/>
              </a:rPr>
              <a:t>Διπλωματική «</a:t>
            </a:r>
            <a:r>
              <a:rPr lang="el-GR" sz="2400" i="1" u="sng" dirty="0">
                <a:solidFill>
                  <a:schemeClr val="bg1"/>
                </a:solidFill>
                <a:latin typeface="Book Antiqua" panose="02040602050305030304" pitchFamily="18" charset="0"/>
              </a:rPr>
              <a:t>επιστολή του </a:t>
            </a:r>
            <a:r>
              <a:rPr lang="en-US" sz="2400" i="1" u="sng" dirty="0">
                <a:solidFill>
                  <a:schemeClr val="bg1"/>
                </a:solidFill>
                <a:latin typeface="Book Antiqua" panose="02040602050305030304" pitchFamily="18" charset="0"/>
              </a:rPr>
              <a:t>Tawagalawa</a:t>
            </a:r>
            <a:r>
              <a:rPr lang="el-GR" sz="2400" i="1" u="sng" dirty="0">
                <a:solidFill>
                  <a:schemeClr val="bg1"/>
                </a:solidFill>
                <a:latin typeface="Book Antiqua" panose="02040602050305030304" pitchFamily="18" charset="0"/>
              </a:rPr>
              <a:t>» </a:t>
            </a:r>
            <a:r>
              <a:rPr lang="el-GR" sz="2400" i="1" dirty="0">
                <a:solidFill>
                  <a:schemeClr val="bg1"/>
                </a:solidFill>
                <a:latin typeface="Book Antiqua" panose="02040602050305030304" pitchFamily="18" charset="0"/>
              </a:rPr>
              <a:t>(μέσα 13</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αι. π.Χ.).</a:t>
            </a:r>
          </a:p>
          <a:p>
            <a:pPr algn="just">
              <a:lnSpc>
                <a:spcPct val="150000"/>
              </a:lnSpc>
            </a:pPr>
            <a:r>
              <a:rPr lang="el-GR" sz="2200" i="1" dirty="0">
                <a:solidFill>
                  <a:schemeClr val="bg1"/>
                </a:solidFill>
                <a:latin typeface="Book Antiqua" panose="02040602050305030304" pitchFamily="18" charset="0"/>
              </a:rPr>
              <a:t>Πρόκειται για επιστολή που έγραψε πιθανόν ο  Χαττουσίλης Γ΄ στον  βασιλιά της Αχχιγιάβας, , ο οποίος μας είναι άγνωστος και αφορά τον </a:t>
            </a:r>
            <a:r>
              <a:rPr lang="en-US" sz="2200" i="1" dirty="0">
                <a:solidFill>
                  <a:schemeClr val="bg1"/>
                </a:solidFill>
                <a:latin typeface="Book Antiqua" panose="02040602050305030304" pitchFamily="18" charset="0"/>
              </a:rPr>
              <a:t>Tawagalawa</a:t>
            </a:r>
            <a:r>
              <a:rPr lang="el-GR" sz="2200" i="1" dirty="0">
                <a:solidFill>
                  <a:schemeClr val="bg1"/>
                </a:solidFill>
                <a:latin typeface="Book Antiqua" panose="02040602050305030304" pitchFamily="18" charset="0"/>
              </a:rPr>
              <a:t> (Ταβαγκαλαβα) (πιθανόν πρόκειται για το μυκηναϊκό όνομα </a:t>
            </a:r>
            <a:r>
              <a:rPr lang="en-US" sz="2200" i="1" dirty="0">
                <a:solidFill>
                  <a:schemeClr val="bg1"/>
                </a:solidFill>
                <a:latin typeface="Book Antiqua" panose="02040602050305030304" pitchFamily="18" charset="0"/>
              </a:rPr>
              <a:t>E</a:t>
            </a:r>
            <a:r>
              <a:rPr lang="el-GR" sz="2200" i="1" dirty="0">
                <a:solidFill>
                  <a:schemeClr val="bg1"/>
                </a:solidFill>
                <a:latin typeface="Book Antiqua" panose="02040602050305030304" pitchFamily="18" charset="0"/>
              </a:rPr>
              <a:t>-</a:t>
            </a:r>
            <a:r>
              <a:rPr lang="en-US" sz="2200" i="1" dirty="0">
                <a:solidFill>
                  <a:schemeClr val="bg1"/>
                </a:solidFill>
                <a:latin typeface="Book Antiqua" panose="02040602050305030304" pitchFamily="18" charset="0"/>
              </a:rPr>
              <a:t>te</a:t>
            </a:r>
            <a:r>
              <a:rPr lang="el-GR" sz="2200" i="1" dirty="0">
                <a:solidFill>
                  <a:schemeClr val="bg1"/>
                </a:solidFill>
                <a:latin typeface="Book Antiqua" panose="02040602050305030304" pitchFamily="18" charset="0"/>
              </a:rPr>
              <a:t>-</a:t>
            </a:r>
            <a:r>
              <a:rPr lang="en-US" sz="2200" i="1" dirty="0">
                <a:solidFill>
                  <a:schemeClr val="bg1"/>
                </a:solidFill>
                <a:latin typeface="Book Antiqua" panose="02040602050305030304" pitchFamily="18" charset="0"/>
              </a:rPr>
              <a:t>wo</a:t>
            </a:r>
            <a:r>
              <a:rPr lang="el-GR" sz="2200" i="1" dirty="0">
                <a:solidFill>
                  <a:schemeClr val="bg1"/>
                </a:solidFill>
                <a:latin typeface="Book Antiqua" panose="02040602050305030304" pitchFamily="18" charset="0"/>
              </a:rPr>
              <a:t>-</a:t>
            </a:r>
            <a:r>
              <a:rPr lang="en-US" sz="2200" i="1" dirty="0">
                <a:solidFill>
                  <a:schemeClr val="bg1"/>
                </a:solidFill>
                <a:latin typeface="Book Antiqua" panose="02040602050305030304" pitchFamily="18" charset="0"/>
              </a:rPr>
              <a:t>ke</a:t>
            </a:r>
            <a:r>
              <a:rPr lang="el-GR" sz="2200" i="1" dirty="0">
                <a:solidFill>
                  <a:schemeClr val="bg1"/>
                </a:solidFill>
                <a:latin typeface="Book Antiqua" panose="02040602050305030304" pitchFamily="18" charset="0"/>
              </a:rPr>
              <a:t>-</a:t>
            </a:r>
            <a:r>
              <a:rPr lang="en-US" sz="2200" i="1" dirty="0">
                <a:solidFill>
                  <a:schemeClr val="bg1"/>
                </a:solidFill>
                <a:latin typeface="Book Antiqua" panose="02040602050305030304" pitchFamily="18" charset="0"/>
              </a:rPr>
              <a:t>le</a:t>
            </a:r>
            <a:r>
              <a:rPr lang="el-GR" sz="2200" i="1" dirty="0">
                <a:solidFill>
                  <a:schemeClr val="bg1"/>
                </a:solidFill>
                <a:latin typeface="Book Antiqua" panose="02040602050305030304" pitchFamily="18" charset="0"/>
              </a:rPr>
              <a:t>-</a:t>
            </a:r>
            <a:r>
              <a:rPr lang="en-US" sz="2200" i="1" dirty="0">
                <a:solidFill>
                  <a:schemeClr val="bg1"/>
                </a:solidFill>
                <a:latin typeface="Book Antiqua" panose="02040602050305030304" pitchFamily="18" charset="0"/>
              </a:rPr>
              <a:t>we</a:t>
            </a:r>
            <a:r>
              <a:rPr lang="el-GR" sz="2200" i="1" dirty="0">
                <a:solidFill>
                  <a:schemeClr val="bg1"/>
                </a:solidFill>
                <a:latin typeface="Book Antiqua" panose="02040602050305030304" pitchFamily="18" charset="0"/>
              </a:rPr>
              <a:t>= Ετεοκλής), αδερφό του βασιλιά της Αχχιγιάβας.</a:t>
            </a:r>
          </a:p>
          <a:p>
            <a:pPr algn="just">
              <a:lnSpc>
                <a:spcPct val="150000"/>
              </a:lnSpc>
            </a:pPr>
            <a:r>
              <a:rPr lang="el-GR" sz="2200" i="1" dirty="0">
                <a:solidFill>
                  <a:schemeClr val="bg1"/>
                </a:solidFill>
                <a:latin typeface="Book Antiqua" panose="02040602050305030304" pitchFamily="18" charset="0"/>
              </a:rPr>
              <a:t>«….. και για το θέμα αυτό στον </a:t>
            </a:r>
            <a:r>
              <a:rPr lang="el-GR" sz="2200" b="1" i="1" u="sng" dirty="0">
                <a:solidFill>
                  <a:schemeClr val="bg1"/>
                </a:solidFill>
                <a:latin typeface="Book Antiqua" panose="02040602050305030304" pitchFamily="18" charset="0"/>
              </a:rPr>
              <a:t>αδελφό μου</a:t>
            </a:r>
            <a:r>
              <a:rPr lang="el-GR" sz="2200" b="1" i="1" dirty="0">
                <a:solidFill>
                  <a:schemeClr val="bg1"/>
                </a:solidFill>
                <a:latin typeface="Book Antiqua" panose="02040602050305030304" pitchFamily="18" charset="0"/>
              </a:rPr>
              <a:t>, </a:t>
            </a:r>
            <a:r>
              <a:rPr lang="el-GR" sz="2200" i="1" dirty="0">
                <a:solidFill>
                  <a:schemeClr val="bg1"/>
                </a:solidFill>
                <a:latin typeface="Book Antiqua" panose="02040602050305030304" pitchFamily="18" charset="0"/>
              </a:rPr>
              <a:t>τον βασιλιά της χώρας Αχχιγιάβας, θα γράψω επιστολή….».</a:t>
            </a:r>
          </a:p>
          <a:p>
            <a:pPr algn="just">
              <a:lnSpc>
                <a:spcPct val="150000"/>
              </a:lnSpc>
            </a:pPr>
            <a:r>
              <a:rPr lang="el-GR" sz="2200" i="1" dirty="0">
                <a:solidFill>
                  <a:schemeClr val="bg1"/>
                </a:solidFill>
                <a:latin typeface="Book Antiqua" panose="02040602050305030304" pitchFamily="18" charset="0"/>
              </a:rPr>
              <a:t>«Αδελφός» = ισάξιος, της ίδιας ισχύος. </a:t>
            </a:r>
          </a:p>
          <a:p>
            <a:pPr algn="just">
              <a:lnSpc>
                <a:spcPct val="150000"/>
              </a:lnSpc>
            </a:pPr>
            <a:r>
              <a:rPr lang="el-GR" sz="2200" i="1" dirty="0">
                <a:solidFill>
                  <a:schemeClr val="bg1"/>
                </a:solidFill>
                <a:latin typeface="Book Antiqua" panose="02040602050305030304" pitchFamily="18" charset="0"/>
              </a:rPr>
              <a:t>Ίσος προς τον Χετταίο βασιλιά, αλλά και προς τους άλλους βασιλείς των μεγάλων ανατολικών βασιλείων, της ΥΕΧ.</a:t>
            </a:r>
          </a:p>
          <a:p>
            <a:pPr algn="just">
              <a:lnSpc>
                <a:spcPct val="150000"/>
              </a:lnSpc>
            </a:pPr>
            <a:r>
              <a:rPr lang="el-GR" sz="2200" i="1" dirty="0">
                <a:solidFill>
                  <a:schemeClr val="bg1"/>
                </a:solidFill>
                <a:latin typeface="Book Antiqua" panose="02040602050305030304" pitchFamily="18" charset="0"/>
              </a:rPr>
              <a:t>Με άλλα λόγια, διαφαίνεται η σημαντική πολιτική θέση του βασιλιά της Αχχιγιάβας στην Ανατολική Μεσόγειο.</a:t>
            </a:r>
          </a:p>
          <a:p>
            <a:pPr marL="285750" indent="-285750">
              <a:buFont typeface="Courier New" panose="02070309020205020404" pitchFamily="49" charset="0"/>
              <a:buChar char="o"/>
            </a:pPr>
            <a:endParaRPr lang="el-GR" sz="24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060402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F4775F-1A81-4021-9B05-9A6602E8FDCF}"/>
              </a:ext>
            </a:extLst>
          </p:cNvPr>
          <p:cNvSpPr txBox="1"/>
          <p:nvPr/>
        </p:nvSpPr>
        <p:spPr>
          <a:xfrm>
            <a:off x="1719836" y="908118"/>
            <a:ext cx="9090542" cy="5078313"/>
          </a:xfrm>
          <a:prstGeom prst="rect">
            <a:avLst/>
          </a:prstGeom>
          <a:noFill/>
        </p:spPr>
        <p:txBody>
          <a:bodyPr wrap="square" rtlCol="0">
            <a:spAutoFit/>
          </a:bodyPr>
          <a:lstStyle/>
          <a:p>
            <a:pPr algn="just">
              <a:lnSpc>
                <a:spcPct val="150000"/>
              </a:lnSpc>
            </a:pPr>
            <a:r>
              <a:rPr lang="el-GR" sz="2400" i="1" dirty="0">
                <a:solidFill>
                  <a:schemeClr val="bg1"/>
                </a:solidFill>
                <a:latin typeface="Book Antiqua" panose="02040602050305030304" pitchFamily="18" charset="0"/>
              </a:rPr>
              <a:t>Η συγκεκριμένη προσφώνηση, σε διαφορετική χρονική περίοδο, πιθανότατα είχε διαφορετική σημασία, από τη δηλωτική  έννοια των σχέσεων μεταξύ κρατών της ίδιας ισχύος και να αφορούσε </a:t>
            </a:r>
            <a:r>
              <a:rPr lang="el-GR" sz="2400" i="1" u="sng" dirty="0">
                <a:solidFill>
                  <a:schemeClr val="bg1"/>
                </a:solidFill>
                <a:latin typeface="Book Antiqua" panose="02040602050305030304" pitchFamily="18" charset="0"/>
              </a:rPr>
              <a:t>σχέσεις κρατών με βάση τα οικονομικά συμφέροντα.</a:t>
            </a:r>
          </a:p>
          <a:p>
            <a:pPr algn="just">
              <a:lnSpc>
                <a:spcPct val="150000"/>
              </a:lnSpc>
            </a:pPr>
            <a:r>
              <a:rPr lang="el-GR" sz="2400" i="1" dirty="0">
                <a:solidFill>
                  <a:schemeClr val="bg1"/>
                </a:solidFill>
                <a:latin typeface="Book Antiqua" panose="02040602050305030304" pitchFamily="18" charset="0"/>
              </a:rPr>
              <a:t>Παράδειγμα αποτελεί η αλληλογραφία μεταξύ του βασιλιά της </a:t>
            </a:r>
            <a:r>
              <a:rPr lang="en-US" sz="2400" i="1" dirty="0">
                <a:solidFill>
                  <a:schemeClr val="bg1"/>
                </a:solidFill>
                <a:latin typeface="Book Antiqua" panose="02040602050305030304" pitchFamily="18" charset="0"/>
              </a:rPr>
              <a:t>Alasiya (</a:t>
            </a:r>
            <a:r>
              <a:rPr lang="el-GR" sz="2400" i="1" dirty="0">
                <a:solidFill>
                  <a:schemeClr val="bg1"/>
                </a:solidFill>
                <a:latin typeface="Book Antiqua" panose="02040602050305030304" pitchFamily="18" charset="0"/>
              </a:rPr>
              <a:t>Κύπρου) και του Αιγύπτιου Φαραώ Ραμσή Β΄</a:t>
            </a:r>
            <a:r>
              <a:rPr lang="en-US" sz="2400" i="1" dirty="0">
                <a:solidFill>
                  <a:schemeClr val="bg1"/>
                </a:solidFill>
                <a:latin typeface="Book Antiqua" panose="02040602050305030304" pitchFamily="18" charset="0"/>
              </a:rPr>
              <a:t> </a:t>
            </a:r>
            <a:r>
              <a:rPr lang="el-GR" sz="2400" i="1" dirty="0">
                <a:solidFill>
                  <a:schemeClr val="bg1"/>
                </a:solidFill>
                <a:latin typeface="Book Antiqua" panose="02040602050305030304" pitchFamily="18" charset="0"/>
              </a:rPr>
              <a:t>(14</a:t>
            </a:r>
            <a:r>
              <a:rPr lang="el-GR" sz="2400" i="1" baseline="30000" dirty="0">
                <a:solidFill>
                  <a:schemeClr val="bg1"/>
                </a:solidFill>
                <a:latin typeface="Book Antiqua" panose="02040602050305030304" pitchFamily="18" charset="0"/>
              </a:rPr>
              <a:t>ος</a:t>
            </a:r>
            <a:r>
              <a:rPr lang="el-GR" sz="2400" i="1" dirty="0">
                <a:solidFill>
                  <a:schemeClr val="bg1"/>
                </a:solidFill>
                <a:latin typeface="Book Antiqua" panose="02040602050305030304" pitchFamily="18" charset="0"/>
              </a:rPr>
              <a:t> αι. π.Χ.), που εντοπίστηκε στο αρχεία της Αμάρνα (Αίγυπτος), απαριθμώντας 350 επιστολές.</a:t>
            </a:r>
          </a:p>
          <a:p>
            <a:pPr algn="just">
              <a:lnSpc>
                <a:spcPct val="150000"/>
              </a:lnSpc>
            </a:pPr>
            <a:r>
              <a:rPr lang="el-GR" sz="2400" i="1" dirty="0">
                <a:solidFill>
                  <a:schemeClr val="bg1"/>
                </a:solidFill>
                <a:latin typeface="Book Antiqua" panose="02040602050305030304" pitchFamily="18" charset="0"/>
              </a:rPr>
              <a:t>               Πιθανόν η Κύπρος σημαντική εμπορική δύναμη της εποχής.</a:t>
            </a:r>
          </a:p>
        </p:txBody>
      </p:sp>
      <p:sp>
        <p:nvSpPr>
          <p:cNvPr id="3" name="Βέλος: Δεξιό 2">
            <a:extLst>
              <a:ext uri="{FF2B5EF4-FFF2-40B4-BE49-F238E27FC236}">
                <a16:creationId xmlns:a16="http://schemas.microsoft.com/office/drawing/2014/main" id="{2B103351-AEDE-4ADC-9F81-FC05BD6E10C6}"/>
              </a:ext>
            </a:extLst>
          </p:cNvPr>
          <p:cNvSpPr/>
          <p:nvPr/>
        </p:nvSpPr>
        <p:spPr>
          <a:xfrm>
            <a:off x="1857835" y="5492852"/>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068137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912062-3703-484F-A8A7-8788B8D964BB}"/>
              </a:ext>
            </a:extLst>
          </p:cNvPr>
          <p:cNvSpPr txBox="1"/>
          <p:nvPr/>
        </p:nvSpPr>
        <p:spPr>
          <a:xfrm>
            <a:off x="2990592" y="467832"/>
            <a:ext cx="6283842" cy="800219"/>
          </a:xfrm>
          <a:prstGeom prst="rect">
            <a:avLst/>
          </a:prstGeom>
          <a:noFill/>
        </p:spPr>
        <p:txBody>
          <a:bodyPr wrap="square" rtlCol="0">
            <a:spAutoFit/>
          </a:bodyPr>
          <a:lstStyle/>
          <a:p>
            <a:pPr algn="ctr"/>
            <a:r>
              <a:rPr lang="el-GR" sz="2800" b="1" i="1" dirty="0">
                <a:solidFill>
                  <a:srgbClr val="92D050"/>
                </a:solidFill>
                <a:latin typeface="Book Antiqua" panose="02040602050305030304" pitchFamily="18" charset="0"/>
              </a:rPr>
              <a:t>Όμηρος και Χετταίοι</a:t>
            </a:r>
            <a:endParaRPr lang="el-GR" sz="2800" i="1" dirty="0">
              <a:solidFill>
                <a:srgbClr val="92D050"/>
              </a:solidFill>
              <a:latin typeface="Book Antiqua" panose="02040602050305030304" pitchFamily="18" charset="0"/>
            </a:endParaRPr>
          </a:p>
          <a:p>
            <a:endParaRPr lang="el-GR" dirty="0"/>
          </a:p>
        </p:txBody>
      </p:sp>
      <p:sp>
        <p:nvSpPr>
          <p:cNvPr id="4" name="TextBox 3">
            <a:extLst>
              <a:ext uri="{FF2B5EF4-FFF2-40B4-BE49-F238E27FC236}">
                <a16:creationId xmlns:a16="http://schemas.microsoft.com/office/drawing/2014/main" id="{2BC64551-7FF9-424F-A77E-FFE91891CF19}"/>
              </a:ext>
            </a:extLst>
          </p:cNvPr>
          <p:cNvSpPr txBox="1"/>
          <p:nvPr/>
        </p:nvSpPr>
        <p:spPr>
          <a:xfrm>
            <a:off x="1951795" y="1268050"/>
            <a:ext cx="8361436" cy="738664"/>
          </a:xfrm>
          <a:prstGeom prst="rect">
            <a:avLst/>
          </a:prstGeom>
          <a:noFill/>
        </p:spPr>
        <p:txBody>
          <a:bodyPr wrap="square" rtlCol="0">
            <a:spAutoFit/>
          </a:bodyPr>
          <a:lstStyle/>
          <a:p>
            <a:pPr algn="ctr"/>
            <a:r>
              <a:rPr lang="el-GR" sz="2400" i="1" dirty="0">
                <a:solidFill>
                  <a:schemeClr val="bg1"/>
                </a:solidFill>
                <a:latin typeface="Book Antiqua" panose="02040602050305030304" pitchFamily="18" charset="0"/>
              </a:rPr>
              <a:t>Απουσία του ονόματος «Χετταίοι» από την Ιλιάδα του Ομήρου.</a:t>
            </a:r>
          </a:p>
          <a:p>
            <a:endParaRPr lang="el-GR" dirty="0"/>
          </a:p>
        </p:txBody>
      </p:sp>
      <p:sp>
        <p:nvSpPr>
          <p:cNvPr id="5" name="TextBox 4">
            <a:extLst>
              <a:ext uri="{FF2B5EF4-FFF2-40B4-BE49-F238E27FC236}">
                <a16:creationId xmlns:a16="http://schemas.microsoft.com/office/drawing/2014/main" id="{1F1EFD03-10B4-4FAB-A818-F9D8F10241B8}"/>
              </a:ext>
            </a:extLst>
          </p:cNvPr>
          <p:cNvSpPr txBox="1"/>
          <p:nvPr/>
        </p:nvSpPr>
        <p:spPr>
          <a:xfrm>
            <a:off x="582486" y="2006714"/>
            <a:ext cx="4755225" cy="3924151"/>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l-GR" sz="2200" i="1" dirty="0">
                <a:solidFill>
                  <a:schemeClr val="bg1"/>
                </a:solidFill>
                <a:latin typeface="Book Antiqua" panose="02040602050305030304" pitchFamily="18" charset="0"/>
              </a:rPr>
              <a:t>Κυρίαρχη και δυναμική παρουσία των Χετταίων στη Μικρά Ασία.</a:t>
            </a:r>
          </a:p>
          <a:p>
            <a:pPr marL="342900" indent="-342900" algn="just">
              <a:lnSpc>
                <a:spcPct val="150000"/>
              </a:lnSpc>
              <a:buFont typeface="Courier New" panose="02070309020205020404" pitchFamily="49" charset="0"/>
              <a:buChar char="o"/>
            </a:pPr>
            <a:r>
              <a:rPr lang="el-GR" sz="2200" i="1" dirty="0">
                <a:solidFill>
                  <a:schemeClr val="bg1"/>
                </a:solidFill>
                <a:latin typeface="Book Antiqua" panose="02040602050305030304" pitchFamily="18" charset="0"/>
              </a:rPr>
              <a:t>Διαρκείς επαφές των Χετταίων με το βασίλειο της Αχχιγιάβας.                                                   </a:t>
            </a:r>
          </a:p>
          <a:p>
            <a:pPr marL="342900" indent="-342900" algn="just">
              <a:lnSpc>
                <a:spcPct val="150000"/>
              </a:lnSpc>
              <a:buFont typeface="Courier New" panose="02070309020205020404" pitchFamily="49" charset="0"/>
              <a:buChar char="o"/>
            </a:pPr>
            <a:r>
              <a:rPr lang="el-GR" sz="2200" i="1" dirty="0">
                <a:solidFill>
                  <a:schemeClr val="bg1"/>
                </a:solidFill>
                <a:latin typeface="Book Antiqua" panose="02040602050305030304" pitchFamily="18" charset="0"/>
              </a:rPr>
              <a:t>Η Τροία (</a:t>
            </a:r>
            <a:r>
              <a:rPr lang="en-US" sz="2200" i="1" dirty="0">
                <a:solidFill>
                  <a:schemeClr val="bg1"/>
                </a:solidFill>
                <a:latin typeface="Book Antiqua" panose="02040602050305030304" pitchFamily="18" charset="0"/>
              </a:rPr>
              <a:t>Wilusa</a:t>
            </a:r>
            <a:r>
              <a:rPr lang="el-GR" sz="2200" i="1" dirty="0">
                <a:solidFill>
                  <a:schemeClr val="bg1"/>
                </a:solidFill>
                <a:latin typeface="Book Antiqua" panose="02040602050305030304" pitchFamily="18" charset="0"/>
              </a:rPr>
              <a:t>) υποτελές κρατίδιο του χεττιτικού κράτος, για πολλά χρόνια.</a:t>
            </a:r>
          </a:p>
          <a:p>
            <a:endParaRPr lang="el-GR" dirty="0"/>
          </a:p>
        </p:txBody>
      </p:sp>
      <p:sp>
        <p:nvSpPr>
          <p:cNvPr id="6" name="Δεξί άγκιστρο 5">
            <a:extLst>
              <a:ext uri="{FF2B5EF4-FFF2-40B4-BE49-F238E27FC236}">
                <a16:creationId xmlns:a16="http://schemas.microsoft.com/office/drawing/2014/main" id="{3246FEF2-9D42-49E0-B717-18BF60DD3D4D}"/>
              </a:ext>
            </a:extLst>
          </p:cNvPr>
          <p:cNvSpPr/>
          <p:nvPr/>
        </p:nvSpPr>
        <p:spPr>
          <a:xfrm>
            <a:off x="5337711" y="2166449"/>
            <a:ext cx="988828" cy="3264196"/>
          </a:xfrm>
          <a:prstGeom prst="righ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7" name="TextBox 6">
            <a:extLst>
              <a:ext uri="{FF2B5EF4-FFF2-40B4-BE49-F238E27FC236}">
                <a16:creationId xmlns:a16="http://schemas.microsoft.com/office/drawing/2014/main" id="{CED91B48-2FC6-4D75-938D-7CB7C322D403}"/>
              </a:ext>
            </a:extLst>
          </p:cNvPr>
          <p:cNvSpPr txBox="1"/>
          <p:nvPr/>
        </p:nvSpPr>
        <p:spPr>
          <a:xfrm>
            <a:off x="6547183" y="2598218"/>
            <a:ext cx="5223059" cy="2400657"/>
          </a:xfrm>
          <a:prstGeom prst="rect">
            <a:avLst/>
          </a:prstGeom>
          <a:noFill/>
        </p:spPr>
        <p:txBody>
          <a:bodyPr wrap="square" rtlCol="0">
            <a:spAutoFit/>
          </a:bodyPr>
          <a:lstStyle/>
          <a:p>
            <a:pPr algn="just">
              <a:lnSpc>
                <a:spcPct val="150000"/>
              </a:lnSpc>
            </a:pPr>
            <a:r>
              <a:rPr lang="el-GR" sz="2200" i="1" dirty="0">
                <a:solidFill>
                  <a:schemeClr val="bg1"/>
                </a:solidFill>
                <a:latin typeface="Book Antiqua" panose="02040602050305030304" pitchFamily="18" charset="0"/>
              </a:rPr>
              <a:t>Γιατί λοιπόν, ο Όμηρος δεν κάνει αναφορά στους Χετταίους, οι οποίοι δεν αναφέρονται ούτε στον κατάλογο των συμμάχων των Τρώων;</a:t>
            </a:r>
            <a:endParaRPr lang="el-GR" sz="2200" dirty="0">
              <a:solidFill>
                <a:schemeClr val="bg1"/>
              </a:solidFill>
              <a:latin typeface="Book Antiqua" panose="02040602050305030304" pitchFamily="18" charset="0"/>
            </a:endParaRPr>
          </a:p>
          <a:p>
            <a:endParaRPr lang="el-GR" dirty="0"/>
          </a:p>
        </p:txBody>
      </p:sp>
      <p:sp>
        <p:nvSpPr>
          <p:cNvPr id="8" name="TextBox 7">
            <a:extLst>
              <a:ext uri="{FF2B5EF4-FFF2-40B4-BE49-F238E27FC236}">
                <a16:creationId xmlns:a16="http://schemas.microsoft.com/office/drawing/2014/main" id="{0D88C7D0-6DB2-4BB2-BFFD-7D78ED2FA15F}"/>
              </a:ext>
            </a:extLst>
          </p:cNvPr>
          <p:cNvSpPr txBox="1"/>
          <p:nvPr/>
        </p:nvSpPr>
        <p:spPr>
          <a:xfrm>
            <a:off x="6547183" y="4851287"/>
            <a:ext cx="4454875" cy="1754326"/>
          </a:xfrm>
          <a:prstGeom prst="rect">
            <a:avLst/>
          </a:prstGeom>
          <a:noFill/>
        </p:spPr>
        <p:txBody>
          <a:bodyPr wrap="square" rtlCol="0">
            <a:spAutoFit/>
          </a:bodyPr>
          <a:lstStyle/>
          <a:p>
            <a:pPr algn="just">
              <a:lnSpc>
                <a:spcPct val="150000"/>
              </a:lnSpc>
            </a:pPr>
            <a:r>
              <a:rPr lang="el-GR" b="1" dirty="0"/>
              <a:t>*</a:t>
            </a:r>
            <a:r>
              <a:rPr lang="el-GR" i="1" dirty="0">
                <a:latin typeface="Book Antiqua" panose="02040602050305030304" pitchFamily="18" charset="0"/>
              </a:rPr>
              <a:t>Προβληματισμός και για την απουσία των μεγάλων ιωνικών πόλεων, της Εφέσου και της Σμύρνης από την Ιλιάδα, ενώ αντίθετα υπάρχει αναφορά της Μιλήτου.</a:t>
            </a:r>
          </a:p>
        </p:txBody>
      </p:sp>
    </p:spTree>
    <p:extLst>
      <p:ext uri="{BB962C8B-B14F-4D97-AF65-F5344CB8AC3E}">
        <p14:creationId xmlns:p14="http://schemas.microsoft.com/office/powerpoint/2010/main" val="1573574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9B0D95-8BB8-44BE-AA00-BB36936C17F9}"/>
              </a:ext>
            </a:extLst>
          </p:cNvPr>
          <p:cNvSpPr txBox="1"/>
          <p:nvPr/>
        </p:nvSpPr>
        <p:spPr>
          <a:xfrm>
            <a:off x="299318" y="322954"/>
            <a:ext cx="11666389" cy="5524589"/>
          </a:xfrm>
          <a:prstGeom prst="rect">
            <a:avLst/>
          </a:prstGeom>
          <a:noFill/>
        </p:spPr>
        <p:txBody>
          <a:bodyPr wrap="square" rtlCol="0">
            <a:spAutoFit/>
          </a:bodyPr>
          <a:lstStyle/>
          <a:p>
            <a:pPr>
              <a:lnSpc>
                <a:spcPct val="150000"/>
              </a:lnSpc>
            </a:pPr>
            <a:r>
              <a:rPr lang="el-GR" sz="2400" b="1" i="1" dirty="0">
                <a:solidFill>
                  <a:schemeClr val="bg1"/>
                </a:solidFill>
                <a:latin typeface="Book Antiqua" panose="02040602050305030304" pitchFamily="18" charset="0"/>
              </a:rPr>
              <a:t>Μήπως ο Όμηρος αναφέρεται σε αυτούς με άλλο όνομα;</a:t>
            </a:r>
          </a:p>
          <a:p>
            <a:pPr>
              <a:lnSpc>
                <a:spcPct val="150000"/>
              </a:lnSpc>
            </a:pPr>
            <a:r>
              <a:rPr lang="el-GR" sz="2400" i="1" dirty="0">
                <a:solidFill>
                  <a:schemeClr val="bg1"/>
                </a:solidFill>
                <a:latin typeface="Book Antiqua" panose="02040602050305030304" pitchFamily="18" charset="0"/>
              </a:rPr>
              <a:t>Προσπάθεια ταύτισης του ονόματος </a:t>
            </a:r>
            <a:r>
              <a:rPr lang="en-US" sz="2400" i="1" dirty="0">
                <a:solidFill>
                  <a:schemeClr val="bg1"/>
                </a:solidFill>
                <a:latin typeface="Book Antiqua" panose="02040602050305030304" pitchFamily="18" charset="0"/>
              </a:rPr>
              <a:t>Hatti </a:t>
            </a:r>
            <a:r>
              <a:rPr lang="el-GR" sz="2400" i="1" dirty="0">
                <a:solidFill>
                  <a:schemeClr val="bg1"/>
                </a:solidFill>
                <a:latin typeface="Book Antiqua" panose="02040602050305030304" pitchFamily="18" charset="0"/>
              </a:rPr>
              <a:t>με το όνομα Κήτειοι, στην Οδύσσεια του Ομήρου (λ, 520-521):</a:t>
            </a:r>
            <a:endParaRPr lang="el-GR" sz="2200" i="1" dirty="0">
              <a:solidFill>
                <a:schemeClr val="bg1"/>
              </a:solidFill>
              <a:latin typeface="Book Antiqua" panose="02040602050305030304" pitchFamily="18" charset="0"/>
            </a:endParaRPr>
          </a:p>
          <a:p>
            <a:pPr>
              <a:lnSpc>
                <a:spcPct val="150000"/>
              </a:lnSpc>
            </a:pPr>
            <a:r>
              <a:rPr lang="el-GR" sz="2200" i="1" dirty="0">
                <a:solidFill>
                  <a:schemeClr val="bg1"/>
                </a:solidFill>
                <a:latin typeface="Book Antiqua" panose="02040602050305030304" pitchFamily="18" charset="0"/>
              </a:rPr>
              <a:t>«…ἥρω᾿ Εὐρύπυλον, πολλοὶ δ᾿ ἀμφ᾿ αὐτὸν ἑταῖροι</a:t>
            </a:r>
            <a:br>
              <a:rPr lang="el-GR" sz="2200" i="1" dirty="0">
                <a:solidFill>
                  <a:schemeClr val="bg1"/>
                </a:solidFill>
                <a:latin typeface="Book Antiqua" panose="02040602050305030304" pitchFamily="18" charset="0"/>
              </a:rPr>
            </a:br>
            <a:r>
              <a:rPr lang="el-GR" sz="2200" i="1" dirty="0">
                <a:solidFill>
                  <a:schemeClr val="bg1"/>
                </a:solidFill>
                <a:latin typeface="Book Antiqua" panose="02040602050305030304" pitchFamily="18" charset="0"/>
              </a:rPr>
              <a:t>Κήτειοι κτείνοντο γυναίων εἵνεκα δώρων.»</a:t>
            </a:r>
          </a:p>
          <a:p>
            <a:pPr>
              <a:lnSpc>
                <a:spcPct val="150000"/>
              </a:lnSpc>
            </a:pPr>
            <a:r>
              <a:rPr lang="el-GR" sz="2200" dirty="0"/>
              <a:t>                                                        </a:t>
            </a:r>
            <a:r>
              <a:rPr lang="el-GR" sz="2000" i="1" dirty="0">
                <a:latin typeface="Book Antiqua" panose="02040602050305030304" pitchFamily="18" charset="0"/>
              </a:rPr>
              <a:t>«…θὰ πῶ ὅμως τὸν Εὐρύπυλο, τὸ γόνο τοῦ Τηλέφου, πολλοί γύρω από αυτόν Κήτειοι  εταίροι σκοτώνονται ένεκα γυναικείων δώρων». </a:t>
            </a:r>
            <a:endParaRPr lang="el-GR" sz="2000" i="1" dirty="0">
              <a:solidFill>
                <a:schemeClr val="bg1"/>
              </a:solidFill>
              <a:latin typeface="Book Antiqua" panose="02040602050305030304" pitchFamily="18" charset="0"/>
            </a:endParaRPr>
          </a:p>
          <a:p>
            <a:r>
              <a:rPr lang="en-US" sz="2000" i="1" dirty="0">
                <a:solidFill>
                  <a:schemeClr val="bg1"/>
                </a:solidFill>
                <a:latin typeface="Book Antiqua" panose="02040602050305030304" pitchFamily="18" charset="0"/>
              </a:rPr>
              <a:t>                 </a:t>
            </a:r>
          </a:p>
          <a:p>
            <a:pPr marL="342900" indent="-342900">
              <a:buFont typeface="Courier New" panose="02070309020205020404" pitchFamily="49" charset="0"/>
              <a:buChar char="o"/>
            </a:pPr>
            <a:r>
              <a:rPr lang="el-GR" sz="2400" i="1" dirty="0">
                <a:solidFill>
                  <a:schemeClr val="bg1"/>
                </a:solidFill>
                <a:latin typeface="Book Antiqua" panose="02040602050305030304" pitchFamily="18" charset="0"/>
              </a:rPr>
              <a:t>Κήτειοι </a:t>
            </a:r>
            <a:r>
              <a:rPr lang="en-US" sz="2400" i="1" dirty="0">
                <a:solidFill>
                  <a:schemeClr val="bg1"/>
                </a:solidFill>
                <a:latin typeface="Book Antiqua" panose="02040602050305030304" pitchFamily="18" charset="0"/>
              </a:rPr>
              <a:t>             Hatti</a:t>
            </a:r>
          </a:p>
          <a:p>
            <a:pPr marL="342900" indent="-342900">
              <a:buFont typeface="Courier New" panose="02070309020205020404" pitchFamily="49" charset="0"/>
              <a:buChar char="o"/>
            </a:pPr>
            <a:r>
              <a:rPr lang="el-GR" sz="2400" i="1" dirty="0">
                <a:solidFill>
                  <a:schemeClr val="bg1"/>
                </a:solidFill>
                <a:latin typeface="Book Antiqua" panose="02040602050305030304" pitchFamily="18" charset="0"/>
              </a:rPr>
              <a:t>Τήλεφος</a:t>
            </a:r>
            <a:r>
              <a:rPr lang="en-US" sz="2400" i="1" dirty="0">
                <a:solidFill>
                  <a:schemeClr val="bg1"/>
                </a:solidFill>
                <a:latin typeface="Book Antiqua" panose="02040602050305030304" pitchFamily="18" charset="0"/>
              </a:rPr>
              <a:t> </a:t>
            </a:r>
            <a:r>
              <a:rPr lang="el-GR" sz="2400" i="1" dirty="0">
                <a:solidFill>
                  <a:schemeClr val="bg1"/>
                </a:solidFill>
                <a:latin typeface="Book Antiqua" panose="02040602050305030304" pitchFamily="18" charset="0"/>
              </a:rPr>
              <a:t> </a:t>
            </a:r>
            <a:r>
              <a:rPr lang="en-US" sz="2400" i="1" dirty="0">
                <a:solidFill>
                  <a:schemeClr val="bg1"/>
                </a:solidFill>
                <a:latin typeface="Book Antiqua" panose="02040602050305030304" pitchFamily="18" charset="0"/>
              </a:rPr>
              <a:t>          Telipinou</a:t>
            </a:r>
          </a:p>
          <a:p>
            <a:pPr marL="342900" indent="-342900">
              <a:buFont typeface="Courier New" panose="02070309020205020404" pitchFamily="49" charset="0"/>
              <a:buChar char="o"/>
            </a:pPr>
            <a:r>
              <a:rPr lang="el-GR" sz="2400" i="1" dirty="0">
                <a:solidFill>
                  <a:schemeClr val="bg1"/>
                </a:solidFill>
                <a:latin typeface="Book Antiqua" panose="02040602050305030304" pitchFamily="18" charset="0"/>
              </a:rPr>
              <a:t>Αντιστοιχία του ονόματος «Κήτειοι» με προσωπικά ονόματα, που έχουν ως θέμα το «</a:t>
            </a:r>
            <a:r>
              <a:rPr lang="en-US" sz="2400" i="1" dirty="0">
                <a:solidFill>
                  <a:schemeClr val="bg1"/>
                </a:solidFill>
                <a:latin typeface="Book Antiqua" panose="02040602050305030304" pitchFamily="18" charset="0"/>
              </a:rPr>
              <a:t>keti</a:t>
            </a:r>
            <a:r>
              <a:rPr lang="el-GR" sz="2400" i="1" dirty="0">
                <a:solidFill>
                  <a:schemeClr val="bg1"/>
                </a:solidFill>
                <a:latin typeface="Book Antiqua" panose="02040602050305030304" pitchFamily="18" charset="0"/>
              </a:rPr>
              <a:t>», σε πινακίδες Γραμμικής Β΄.</a:t>
            </a:r>
          </a:p>
        </p:txBody>
      </p:sp>
      <p:sp>
        <p:nvSpPr>
          <p:cNvPr id="3" name="Βέλος: Δεξιό 2">
            <a:extLst>
              <a:ext uri="{FF2B5EF4-FFF2-40B4-BE49-F238E27FC236}">
                <a16:creationId xmlns:a16="http://schemas.microsoft.com/office/drawing/2014/main" id="{8211C8F3-EC54-4314-AA68-96810461EA65}"/>
              </a:ext>
            </a:extLst>
          </p:cNvPr>
          <p:cNvSpPr/>
          <p:nvPr/>
        </p:nvSpPr>
        <p:spPr>
          <a:xfrm>
            <a:off x="1890097" y="4740733"/>
            <a:ext cx="767649"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4" name="Βέλος: Δεξιό 3">
            <a:extLst>
              <a:ext uri="{FF2B5EF4-FFF2-40B4-BE49-F238E27FC236}">
                <a16:creationId xmlns:a16="http://schemas.microsoft.com/office/drawing/2014/main" id="{57C89AB5-DF3C-4FEC-A076-672A2C59526C}"/>
              </a:ext>
            </a:extLst>
          </p:cNvPr>
          <p:cNvSpPr/>
          <p:nvPr/>
        </p:nvSpPr>
        <p:spPr>
          <a:xfrm>
            <a:off x="1836931" y="4393346"/>
            <a:ext cx="767649"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713041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7B31A9-5A1C-47EF-B786-82BB4484DA17}"/>
              </a:ext>
            </a:extLst>
          </p:cNvPr>
          <p:cNvSpPr txBox="1"/>
          <p:nvPr/>
        </p:nvSpPr>
        <p:spPr>
          <a:xfrm>
            <a:off x="704592" y="201783"/>
            <a:ext cx="10855842" cy="1892826"/>
          </a:xfrm>
          <a:prstGeom prst="rect">
            <a:avLst/>
          </a:prstGeom>
          <a:noFill/>
        </p:spPr>
        <p:txBody>
          <a:bodyPr wrap="square" rtlCol="0">
            <a:spAutoFit/>
          </a:bodyPr>
          <a:lstStyle/>
          <a:p>
            <a:pPr lvl="0">
              <a:lnSpc>
                <a:spcPct val="150000"/>
              </a:lnSpc>
            </a:pPr>
            <a:r>
              <a:rPr lang="el-GR" sz="2200" b="1" i="1" dirty="0">
                <a:solidFill>
                  <a:schemeClr val="bg1"/>
                </a:solidFill>
                <a:latin typeface="Book Antiqua" panose="02040602050305030304" pitchFamily="18" charset="0"/>
              </a:rPr>
              <a:t>1</a:t>
            </a:r>
            <a:r>
              <a:rPr lang="el-GR" sz="2200" i="1" dirty="0">
                <a:solidFill>
                  <a:schemeClr val="bg1"/>
                </a:solidFill>
                <a:latin typeface="Book Antiqua" panose="02040602050305030304" pitchFamily="18" charset="0"/>
              </a:rPr>
              <a:t>. Τα έργα του Ομήρου δεν αποτελούν ιστορικές πηγές, ούτε το χρονικό του βασιλέα, που έλαβε μέρος στον Τρωικό πόλεμο. Αποτελούν </a:t>
            </a:r>
            <a:r>
              <a:rPr lang="el-GR" sz="2200" i="1" u="sng" dirty="0">
                <a:solidFill>
                  <a:schemeClr val="bg1"/>
                </a:solidFill>
                <a:latin typeface="Book Antiqua" panose="02040602050305030304" pitchFamily="18" charset="0"/>
              </a:rPr>
              <a:t>ποιητικά έργα. </a:t>
            </a:r>
            <a:endParaRPr lang="el-GR" sz="2200" u="sng" dirty="0">
              <a:solidFill>
                <a:schemeClr val="bg1"/>
              </a:solidFill>
              <a:latin typeface="Book Antiqua" panose="02040602050305030304" pitchFamily="18" charset="0"/>
            </a:endParaRPr>
          </a:p>
          <a:p>
            <a:pPr>
              <a:lnSpc>
                <a:spcPct val="150000"/>
              </a:lnSpc>
            </a:pPr>
            <a:r>
              <a:rPr lang="el-GR" sz="2200" b="1" i="1" dirty="0">
                <a:solidFill>
                  <a:schemeClr val="bg1"/>
                </a:solidFill>
                <a:latin typeface="Book Antiqua" panose="02040602050305030304" pitchFamily="18" charset="0"/>
              </a:rPr>
              <a:t>Συνεπώς </a:t>
            </a:r>
            <a:r>
              <a:rPr lang="el-GR" sz="2200" i="1" dirty="0">
                <a:solidFill>
                  <a:schemeClr val="bg1"/>
                </a:solidFill>
                <a:latin typeface="Book Antiqua" panose="02040602050305030304" pitchFamily="18" charset="0"/>
              </a:rPr>
              <a:t>δεν υπάρχει λόγος αναφοράς των Χετταίων από τον Όμηρο.</a:t>
            </a:r>
            <a:endParaRPr lang="el-GR" sz="2200" dirty="0">
              <a:solidFill>
                <a:schemeClr val="bg1"/>
              </a:solidFill>
              <a:latin typeface="Book Antiqua" panose="02040602050305030304" pitchFamily="18" charset="0"/>
            </a:endParaRPr>
          </a:p>
          <a:p>
            <a:endParaRPr lang="el-GR" dirty="0"/>
          </a:p>
        </p:txBody>
      </p:sp>
      <p:sp>
        <p:nvSpPr>
          <p:cNvPr id="3" name="TextBox 2">
            <a:extLst>
              <a:ext uri="{FF2B5EF4-FFF2-40B4-BE49-F238E27FC236}">
                <a16:creationId xmlns:a16="http://schemas.microsoft.com/office/drawing/2014/main" id="{F85383A0-62DF-471A-932A-2AE754FCCD61}"/>
              </a:ext>
            </a:extLst>
          </p:cNvPr>
          <p:cNvSpPr txBox="1"/>
          <p:nvPr/>
        </p:nvSpPr>
        <p:spPr>
          <a:xfrm>
            <a:off x="668079" y="1716167"/>
            <a:ext cx="10855842" cy="4939814"/>
          </a:xfrm>
          <a:prstGeom prst="rect">
            <a:avLst/>
          </a:prstGeom>
          <a:noFill/>
        </p:spPr>
        <p:txBody>
          <a:bodyPr wrap="square" rtlCol="0">
            <a:spAutoFit/>
          </a:bodyPr>
          <a:lstStyle/>
          <a:p>
            <a:pPr algn="just">
              <a:lnSpc>
                <a:spcPct val="150000"/>
              </a:lnSpc>
            </a:pPr>
            <a:r>
              <a:rPr lang="el-GR" sz="2200" b="1" i="1" dirty="0">
                <a:solidFill>
                  <a:schemeClr val="bg1"/>
                </a:solidFill>
                <a:latin typeface="Book Antiqua" panose="02040602050305030304" pitchFamily="18" charset="0"/>
              </a:rPr>
              <a:t>2</a:t>
            </a:r>
            <a:r>
              <a:rPr lang="el-GR" sz="2200" i="1" dirty="0">
                <a:solidFill>
                  <a:schemeClr val="bg1"/>
                </a:solidFill>
                <a:latin typeface="Book Antiqua" panose="02040602050305030304" pitchFamily="18" charset="0"/>
              </a:rPr>
              <a:t>. Συμμαχία των Χετταίων με τους Τρώες: γεγονός, που αγνοούσε ο Όμηρος και συνδέεται με τη μάχη του  Kadesh (1274 π.Χ.) (Βασίλειο του Καντές, 25 χλμ. νότια της σύγχρονης συριακής πόλης </a:t>
            </a:r>
            <a:r>
              <a:rPr lang="en-US" sz="2200" i="1" dirty="0">
                <a:solidFill>
                  <a:schemeClr val="bg1"/>
                </a:solidFill>
                <a:latin typeface="Book Antiqua" panose="02040602050305030304" pitchFamily="18" charset="0"/>
              </a:rPr>
              <a:t>Homs</a:t>
            </a:r>
            <a:r>
              <a:rPr lang="el-GR" sz="2200" i="1" dirty="0">
                <a:solidFill>
                  <a:schemeClr val="bg1"/>
                </a:solidFill>
                <a:latin typeface="Book Antiqua" panose="02040602050305030304" pitchFamily="18" charset="0"/>
              </a:rPr>
              <a:t>), μεταξύ του Αιγύπτιου φαραώ Ραμσή Β΄ και του Χετταίου βασιλιά </a:t>
            </a:r>
            <a:r>
              <a:rPr lang="en-US" sz="2200" i="1" dirty="0">
                <a:solidFill>
                  <a:schemeClr val="bg1"/>
                </a:solidFill>
                <a:latin typeface="Book Antiqua" panose="02040602050305030304" pitchFamily="18" charset="0"/>
              </a:rPr>
              <a:t>Muwattalli B</a:t>
            </a:r>
            <a:r>
              <a:rPr lang="el-GR" sz="2200" i="1" dirty="0">
                <a:solidFill>
                  <a:schemeClr val="bg1"/>
                </a:solidFill>
                <a:latin typeface="Book Antiqua" panose="02040602050305030304" pitchFamily="18" charset="0"/>
              </a:rPr>
              <a:t>΄ με σκοπό την απόκτηση εξουσίας της Συρίας:           Μεγάλες απώλειες τόσο των χεττιτικών δυνάμεων, όσο και των αιγυπτιακών.                               </a:t>
            </a:r>
          </a:p>
          <a:p>
            <a:pPr algn="just">
              <a:lnSpc>
                <a:spcPct val="150000"/>
              </a:lnSpc>
            </a:pPr>
            <a:r>
              <a:rPr lang="el-GR" sz="2200" i="1" dirty="0">
                <a:solidFill>
                  <a:schemeClr val="bg1"/>
                </a:solidFill>
                <a:latin typeface="Book Antiqua" panose="02040602050305030304" pitchFamily="18" charset="0"/>
              </a:rPr>
              <a:t>                                                                               Πιθανόν χαλάρωση χεττιτικής κυριαρχίας στην δυτική Μικρά Ασία, όπως στην περιοχή της Τρωάδας.  Επομένως, πιθανότητα απαλλαγής από την χεττιτική επιτήρηση και τη διάλυση της συμμαχίας- υποτέλειας της Τροίας προς τους Χετταίους, </a:t>
            </a:r>
            <a:r>
              <a:rPr lang="el-GR" sz="2200" i="1" u="sng" dirty="0">
                <a:solidFill>
                  <a:schemeClr val="bg1"/>
                </a:solidFill>
                <a:latin typeface="Book Antiqua" panose="02040602050305030304" pitchFamily="18" charset="0"/>
              </a:rPr>
              <a:t>με την προϋπόθεση </a:t>
            </a:r>
            <a:r>
              <a:rPr lang="el-GR" sz="2200" i="1" dirty="0">
                <a:solidFill>
                  <a:schemeClr val="bg1"/>
                </a:solidFill>
                <a:latin typeface="Book Antiqua" panose="02040602050305030304" pitchFamily="18" charset="0"/>
              </a:rPr>
              <a:t>ότι ο Τρωικός πόλεμος έπεται της μάχης του Καντές.</a:t>
            </a:r>
            <a:endParaRPr lang="el-GR" sz="2200" dirty="0">
              <a:solidFill>
                <a:schemeClr val="bg1"/>
              </a:solidFill>
              <a:latin typeface="Book Antiqua" panose="02040602050305030304" pitchFamily="18" charset="0"/>
            </a:endParaRPr>
          </a:p>
          <a:p>
            <a:endParaRPr lang="el-GR" dirty="0"/>
          </a:p>
        </p:txBody>
      </p:sp>
      <p:sp>
        <p:nvSpPr>
          <p:cNvPr id="4" name="Βέλος: Δεξιό 3">
            <a:extLst>
              <a:ext uri="{FF2B5EF4-FFF2-40B4-BE49-F238E27FC236}">
                <a16:creationId xmlns:a16="http://schemas.microsoft.com/office/drawing/2014/main" id="{3524A323-19A5-49CA-ADFB-B15196EB2D16}"/>
              </a:ext>
            </a:extLst>
          </p:cNvPr>
          <p:cNvSpPr/>
          <p:nvPr/>
        </p:nvSpPr>
        <p:spPr>
          <a:xfrm>
            <a:off x="6019079" y="3429000"/>
            <a:ext cx="767649"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5" name="Βέλος: Δεξιό 4">
            <a:extLst>
              <a:ext uri="{FF2B5EF4-FFF2-40B4-BE49-F238E27FC236}">
                <a16:creationId xmlns:a16="http://schemas.microsoft.com/office/drawing/2014/main" id="{2617D359-1E29-4F6E-8F79-ACE9A61FAACC}"/>
              </a:ext>
            </a:extLst>
          </p:cNvPr>
          <p:cNvSpPr/>
          <p:nvPr/>
        </p:nvSpPr>
        <p:spPr>
          <a:xfrm>
            <a:off x="5387180" y="4444189"/>
            <a:ext cx="767649" cy="283851"/>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902855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2723A4C-1A6A-46DB-823D-69BC9FC895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98549" y="502890"/>
            <a:ext cx="6067927" cy="5852219"/>
          </a:xfrm>
          <a:prstGeom prst="rect">
            <a:avLst/>
          </a:prstGeom>
          <a:ln>
            <a:noFill/>
          </a:ln>
          <a:effectLst>
            <a:softEdge rad="112500"/>
          </a:effectLst>
        </p:spPr>
      </p:pic>
    </p:spTree>
    <p:extLst>
      <p:ext uri="{BB962C8B-B14F-4D97-AF65-F5344CB8AC3E}">
        <p14:creationId xmlns:p14="http://schemas.microsoft.com/office/powerpoint/2010/main" val="152774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F9EA6E70-8EF1-4307-905D-539972FB04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0005" y="431280"/>
            <a:ext cx="9885016" cy="5706516"/>
          </a:xfrm>
          <a:prstGeom prst="rect">
            <a:avLst/>
          </a:prstGeom>
          <a:ln>
            <a:noFill/>
          </a:ln>
          <a:effectLst>
            <a:softEdge rad="112500"/>
          </a:effectLst>
        </p:spPr>
      </p:pic>
      <p:sp>
        <p:nvSpPr>
          <p:cNvPr id="5" name="TextBox 4">
            <a:extLst>
              <a:ext uri="{FF2B5EF4-FFF2-40B4-BE49-F238E27FC236}">
                <a16:creationId xmlns:a16="http://schemas.microsoft.com/office/drawing/2014/main" id="{D3B8D53B-23F0-48B4-9175-82C62B38D780}"/>
              </a:ext>
            </a:extLst>
          </p:cNvPr>
          <p:cNvSpPr txBox="1"/>
          <p:nvPr/>
        </p:nvSpPr>
        <p:spPr>
          <a:xfrm>
            <a:off x="712941" y="6103554"/>
            <a:ext cx="11610193" cy="646331"/>
          </a:xfrm>
          <a:prstGeom prst="rect">
            <a:avLst/>
          </a:prstGeom>
          <a:noFill/>
        </p:spPr>
        <p:txBody>
          <a:bodyPr wrap="square" rtlCol="0">
            <a:spAutoFit/>
          </a:bodyPr>
          <a:lstStyle/>
          <a:p>
            <a:r>
              <a:rPr lang="el-GR" i="1" dirty="0">
                <a:latin typeface="Book Antiqua" panose="02040602050305030304" pitchFamily="18" charset="0"/>
              </a:rPr>
              <a:t>Αιγυπτιακό ανάγλυφο στο οποίο απεικονίζεται η μάχη του Καντές (</a:t>
            </a:r>
            <a:r>
              <a:rPr lang="en-US" i="1" dirty="0">
                <a:latin typeface="Book Antiqua" panose="02040602050305030304" pitchFamily="18" charset="0"/>
              </a:rPr>
              <a:t>Abu Simbel</a:t>
            </a:r>
            <a:r>
              <a:rPr lang="el-GR" i="1" dirty="0">
                <a:latin typeface="Book Antiqua" panose="02040602050305030304" pitchFamily="18" charset="0"/>
              </a:rPr>
              <a:t>),(Κοπανιάς, 2018, σελ. 123, εικ. 4.37).</a:t>
            </a:r>
          </a:p>
          <a:p>
            <a:endParaRPr lang="el-GR" dirty="0"/>
          </a:p>
        </p:txBody>
      </p:sp>
    </p:spTree>
    <p:extLst>
      <p:ext uri="{BB962C8B-B14F-4D97-AF65-F5344CB8AC3E}">
        <p14:creationId xmlns:p14="http://schemas.microsoft.com/office/powerpoint/2010/main" val="164012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C:\Users\LAPTOP\Pictures\Screenshots\Στιγμιότυπο οθόνης 2024-02-25 225541.png">
            <a:extLst>
              <a:ext uri="{FF2B5EF4-FFF2-40B4-BE49-F238E27FC236}">
                <a16:creationId xmlns:a16="http://schemas.microsoft.com/office/drawing/2014/main" id="{37880B71-BF54-4083-AA4C-2E8253934C1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363" y="1278326"/>
            <a:ext cx="7148676" cy="5070394"/>
          </a:xfrm>
          <a:prstGeom prst="rect">
            <a:avLst/>
          </a:prstGeom>
          <a:ln>
            <a:noFill/>
          </a:ln>
          <a:effectLst>
            <a:softEdge rad="112500"/>
          </a:effectLst>
        </p:spPr>
      </p:pic>
      <p:sp>
        <p:nvSpPr>
          <p:cNvPr id="4" name="TextBox 3">
            <a:extLst>
              <a:ext uri="{FF2B5EF4-FFF2-40B4-BE49-F238E27FC236}">
                <a16:creationId xmlns:a16="http://schemas.microsoft.com/office/drawing/2014/main" id="{E5DA326A-0C4F-400E-A5C1-099BA4971DCD}"/>
              </a:ext>
            </a:extLst>
          </p:cNvPr>
          <p:cNvSpPr txBox="1"/>
          <p:nvPr/>
        </p:nvSpPr>
        <p:spPr>
          <a:xfrm>
            <a:off x="7446230" y="5164175"/>
            <a:ext cx="3983770" cy="830997"/>
          </a:xfrm>
          <a:prstGeom prst="rect">
            <a:avLst/>
          </a:prstGeom>
          <a:noFill/>
        </p:spPr>
        <p:txBody>
          <a:bodyPr wrap="square" rtlCol="0">
            <a:spAutoFit/>
          </a:bodyPr>
          <a:lstStyle/>
          <a:p>
            <a:r>
              <a:rPr lang="en-US" sz="1600" i="1" dirty="0">
                <a:latin typeface="Book Antiqua" panose="02040602050305030304" pitchFamily="18" charset="0"/>
              </a:rPr>
              <a:t>http://www.arxeion-politismou.gr/2022/12/kassiteros-apo-Ouzbekistan.html</a:t>
            </a:r>
            <a:endParaRPr lang="el-GR" sz="1600" i="1" dirty="0">
              <a:latin typeface="Book Antiqua" panose="02040602050305030304" pitchFamily="18" charset="0"/>
            </a:endParaRPr>
          </a:p>
        </p:txBody>
      </p:sp>
      <p:sp>
        <p:nvSpPr>
          <p:cNvPr id="5" name="TextBox 4">
            <a:extLst>
              <a:ext uri="{FF2B5EF4-FFF2-40B4-BE49-F238E27FC236}">
                <a16:creationId xmlns:a16="http://schemas.microsoft.com/office/drawing/2014/main" id="{52D3A2C8-B0FF-4896-B9F2-8020514D14D8}"/>
              </a:ext>
            </a:extLst>
          </p:cNvPr>
          <p:cNvSpPr txBox="1"/>
          <p:nvPr/>
        </p:nvSpPr>
        <p:spPr>
          <a:xfrm>
            <a:off x="471097" y="403024"/>
            <a:ext cx="11212286" cy="1107996"/>
          </a:xfrm>
          <a:prstGeom prst="rect">
            <a:avLst/>
          </a:prstGeom>
          <a:noFill/>
        </p:spPr>
        <p:txBody>
          <a:bodyPr wrap="square" rtlCol="0">
            <a:spAutoFit/>
          </a:bodyPr>
          <a:lstStyle/>
          <a:p>
            <a:r>
              <a:rPr lang="el-GR" sz="2400" i="1" dirty="0">
                <a:latin typeface="Book Antiqua" panose="02040602050305030304" pitchFamily="18" charset="0"/>
              </a:rPr>
              <a:t>Α.</a:t>
            </a:r>
            <a:r>
              <a:rPr lang="el-GR" sz="2400" i="1" dirty="0">
                <a:solidFill>
                  <a:schemeClr val="bg1"/>
                </a:solidFill>
                <a:latin typeface="Book Antiqua" panose="02040602050305030304" pitchFamily="18" charset="0"/>
              </a:rPr>
              <a:t> </a:t>
            </a:r>
            <a:r>
              <a:rPr lang="el-GR" sz="2400" b="1" i="1" dirty="0">
                <a:latin typeface="Book Antiqua" panose="02040602050305030304" pitchFamily="18" charset="0"/>
              </a:rPr>
              <a:t>Ναυάγιο του </a:t>
            </a:r>
            <a:r>
              <a:rPr lang="en-US" sz="2400" b="1" i="1" dirty="0">
                <a:latin typeface="Book Antiqua" panose="02040602050305030304" pitchFamily="18" charset="0"/>
              </a:rPr>
              <a:t>Uluburun</a:t>
            </a:r>
            <a:r>
              <a:rPr lang="el-GR" sz="2400" b="1" i="1" dirty="0">
                <a:latin typeface="Book Antiqua" panose="02040602050305030304" pitchFamily="18" charset="0"/>
              </a:rPr>
              <a:t> (Ουλουμπουρούν) 9 χλμ.  (</a:t>
            </a:r>
            <a:r>
              <a:rPr lang="en-US" sz="2400" b="1" i="1" dirty="0">
                <a:latin typeface="Book Antiqua" panose="02040602050305030304" pitchFamily="18" charset="0"/>
              </a:rPr>
              <a:t>NA </a:t>
            </a:r>
            <a:r>
              <a:rPr lang="el-GR" sz="2400" b="1" i="1" dirty="0">
                <a:latin typeface="Book Antiqua" panose="02040602050305030304" pitchFamily="18" charset="0"/>
              </a:rPr>
              <a:t>) από το Κας (Αντίφελλος) της Τουρκίας, τέλη 14</a:t>
            </a:r>
            <a:r>
              <a:rPr lang="el-GR" sz="2400" b="1" i="1" baseline="30000" dirty="0">
                <a:latin typeface="Book Antiqua" panose="02040602050305030304" pitchFamily="18" charset="0"/>
              </a:rPr>
              <a:t>ου</a:t>
            </a:r>
            <a:r>
              <a:rPr lang="el-GR" sz="2400" b="1" i="1" dirty="0">
                <a:latin typeface="Book Antiqua" panose="02040602050305030304" pitchFamily="18" charset="0"/>
              </a:rPr>
              <a:t> αι. π.Χ.</a:t>
            </a:r>
          </a:p>
          <a:p>
            <a:endParaRPr lang="el-GR" dirty="0"/>
          </a:p>
        </p:txBody>
      </p:sp>
      <p:pic>
        <p:nvPicPr>
          <p:cNvPr id="6" name="Εικόνα 5">
            <a:extLst>
              <a:ext uri="{FF2B5EF4-FFF2-40B4-BE49-F238E27FC236}">
                <a16:creationId xmlns:a16="http://schemas.microsoft.com/office/drawing/2014/main" id="{FBF53EF3-DB10-4C51-B3BC-2AB55820C6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46593" y="1278326"/>
            <a:ext cx="5274310" cy="3955415"/>
          </a:xfrm>
          <a:prstGeom prst="rect">
            <a:avLst/>
          </a:prstGeom>
          <a:ln>
            <a:noFill/>
          </a:ln>
          <a:effectLst>
            <a:softEdge rad="112500"/>
          </a:effectLst>
        </p:spPr>
      </p:pic>
    </p:spTree>
    <p:extLst>
      <p:ext uri="{BB962C8B-B14F-4D97-AF65-F5344CB8AC3E}">
        <p14:creationId xmlns:p14="http://schemas.microsoft.com/office/powerpoint/2010/main" val="2145255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218043-A4CA-4DC0-8763-D196338A8D2A}"/>
              </a:ext>
            </a:extLst>
          </p:cNvPr>
          <p:cNvSpPr txBox="1"/>
          <p:nvPr/>
        </p:nvSpPr>
        <p:spPr>
          <a:xfrm>
            <a:off x="749499" y="35763"/>
            <a:ext cx="10835877" cy="6786473"/>
          </a:xfrm>
          <a:prstGeom prst="rect">
            <a:avLst/>
          </a:prstGeom>
          <a:noFill/>
        </p:spPr>
        <p:txBody>
          <a:bodyPr wrap="square" rtlCol="0">
            <a:spAutoFit/>
          </a:bodyPr>
          <a:lstStyle/>
          <a:p>
            <a:pPr algn="ctr">
              <a:lnSpc>
                <a:spcPct val="150000"/>
              </a:lnSpc>
            </a:pPr>
            <a:r>
              <a:rPr lang="el-GR" sz="2400" b="1" i="1" dirty="0">
                <a:solidFill>
                  <a:schemeClr val="bg1"/>
                </a:solidFill>
                <a:latin typeface="Book Antiqua" panose="02040602050305030304" pitchFamily="18" charset="0"/>
              </a:rPr>
              <a:t>«Επιστολή της </a:t>
            </a:r>
            <a:r>
              <a:rPr lang="en-US" sz="2400" b="1" i="1" dirty="0">
                <a:solidFill>
                  <a:schemeClr val="bg1"/>
                </a:solidFill>
                <a:latin typeface="Book Antiqua" panose="02040602050305030304" pitchFamily="18" charset="0"/>
              </a:rPr>
              <a:t>Milawata</a:t>
            </a:r>
            <a:r>
              <a:rPr lang="el-GR" sz="2400" b="1" i="1" dirty="0">
                <a:solidFill>
                  <a:schemeClr val="bg1"/>
                </a:solidFill>
                <a:latin typeface="Book Antiqua" panose="02040602050305030304" pitchFamily="18" charset="0"/>
              </a:rPr>
              <a:t>»</a:t>
            </a:r>
            <a:r>
              <a:rPr lang="el-GR" sz="2400" i="1" dirty="0">
                <a:solidFill>
                  <a:schemeClr val="bg1"/>
                </a:solidFill>
                <a:latin typeface="Book Antiqua" panose="02040602050305030304" pitchFamily="18" charset="0"/>
              </a:rPr>
              <a:t> (Μίλητος):</a:t>
            </a:r>
          </a:p>
          <a:p>
            <a:pPr algn="ctr">
              <a:lnSpc>
                <a:spcPct val="150000"/>
              </a:lnSpc>
            </a:pPr>
            <a:r>
              <a:rPr lang="el-GR" sz="2200" i="1" dirty="0">
                <a:solidFill>
                  <a:schemeClr val="bg1"/>
                </a:solidFill>
                <a:latin typeface="Book Antiqua" panose="02040602050305030304" pitchFamily="18" charset="0"/>
              </a:rPr>
              <a:t>Περιγραφή της πολιτικής κατάστασης στη δυτική Μικρά Ασία, πιθανόν στα χρόνια βασιλείας του Τουντχαλιία Δ΄</a:t>
            </a:r>
          </a:p>
          <a:p>
            <a:pPr algn="just">
              <a:lnSpc>
                <a:spcPct val="150000"/>
              </a:lnSpc>
            </a:pPr>
            <a:r>
              <a:rPr lang="el-GR" sz="2400" i="1" dirty="0">
                <a:solidFill>
                  <a:schemeClr val="bg1"/>
                </a:solidFill>
                <a:latin typeface="Book Antiqua" panose="02040602050305030304" pitchFamily="18" charset="0"/>
              </a:rPr>
              <a:t>«</a:t>
            </a:r>
            <a:r>
              <a:rPr lang="el-GR" sz="2200" i="1" dirty="0">
                <a:solidFill>
                  <a:schemeClr val="bg1"/>
                </a:solidFill>
                <a:latin typeface="Book Antiqua" panose="02040602050305030304" pitchFamily="18" charset="0"/>
              </a:rPr>
              <a:t>Τον καιρό όταν ο Piyamaraduš[ … ]» </a:t>
            </a:r>
            <a:r>
              <a:rPr lang="el-GR" sz="2200" b="1" i="1" dirty="0">
                <a:solidFill>
                  <a:schemeClr val="bg1"/>
                </a:solidFill>
                <a:latin typeface="Book Antiqua" panose="02040602050305030304" pitchFamily="18" charset="0"/>
              </a:rPr>
              <a:t>(AhT 5, §6’, 10). </a:t>
            </a:r>
            <a:endParaRPr lang="el-GR" sz="2200" dirty="0">
              <a:solidFill>
                <a:schemeClr val="bg1"/>
              </a:solidFill>
              <a:latin typeface="Book Antiqua" panose="02040602050305030304" pitchFamily="18" charset="0"/>
            </a:endParaRPr>
          </a:p>
          <a:p>
            <a:pPr algn="just">
              <a:lnSpc>
                <a:spcPct val="150000"/>
              </a:lnSpc>
            </a:pPr>
            <a:r>
              <a:rPr lang="el-GR" sz="2200" b="1" i="1" dirty="0">
                <a:solidFill>
                  <a:schemeClr val="bg1"/>
                </a:solidFill>
                <a:latin typeface="Book Antiqua" panose="02040602050305030304" pitchFamily="18" charset="0"/>
              </a:rPr>
              <a:t>«</a:t>
            </a:r>
            <a:r>
              <a:rPr lang="el-GR" sz="2200" i="1" dirty="0">
                <a:solidFill>
                  <a:schemeClr val="bg1"/>
                </a:solidFill>
                <a:latin typeface="Book Antiqua" panose="02040602050305030304" pitchFamily="18" charset="0"/>
              </a:rPr>
              <a:t>Τώρα, γιε μου, όσο φροντίζετε την ευημερία της Αυτού Μεγαλειότητάς Μου, Εγώ, η Αυτού Μεγαλειότητά Μου, θα εμπιστευτώ την καλή σας θέληση. Επέστρεψε τον </a:t>
            </a:r>
            <a:r>
              <a:rPr lang="el-GR" sz="2200" b="1" i="1" u="sng" dirty="0">
                <a:solidFill>
                  <a:schemeClr val="bg1"/>
                </a:solidFill>
                <a:latin typeface="Book Antiqua" panose="02040602050305030304" pitchFamily="18" charset="0"/>
              </a:rPr>
              <a:t>Walmu </a:t>
            </a:r>
            <a:r>
              <a:rPr lang="el-GR" sz="2200" i="1" dirty="0">
                <a:solidFill>
                  <a:schemeClr val="bg1"/>
                </a:solidFill>
                <a:latin typeface="Book Antiqua" panose="02040602050305030304" pitchFamily="18" charset="0"/>
              </a:rPr>
              <a:t>σε μένα, γιε μου, ώστε να τον επανεγκαταστήσω στη βασιλεία της γης της </a:t>
            </a:r>
            <a:r>
              <a:rPr lang="el-GR" sz="2200" i="1" u="sng" dirty="0">
                <a:solidFill>
                  <a:schemeClr val="bg1"/>
                </a:solidFill>
                <a:latin typeface="Book Antiqua" panose="02040602050305030304" pitchFamily="18" charset="0"/>
              </a:rPr>
              <a:t>Wilusa.</a:t>
            </a:r>
            <a:r>
              <a:rPr lang="el-GR" sz="2200" i="1" dirty="0">
                <a:solidFill>
                  <a:schemeClr val="bg1"/>
                </a:solidFill>
                <a:latin typeface="Book Antiqua" panose="02040602050305030304" pitchFamily="18" charset="0"/>
              </a:rPr>
              <a:t> [Θα είναι] τώρα βασιλιάς της γης της Wilusa, όπως ήταν και παλαιότερα. Θα είναι τώρα ο στρατιωτικός υποτελής μας, όπως [ήταν] στο παρελθόν .» </a:t>
            </a:r>
            <a:r>
              <a:rPr lang="el-GR" sz="2200" b="1" i="1" dirty="0">
                <a:solidFill>
                  <a:schemeClr val="bg1"/>
                </a:solidFill>
                <a:latin typeface="Book Antiqua" panose="02040602050305030304" pitchFamily="18" charset="0"/>
              </a:rPr>
              <a:t>(AhT 5, §7, 40-44). </a:t>
            </a:r>
            <a:r>
              <a:rPr lang="el-GR" sz="2200" dirty="0">
                <a:solidFill>
                  <a:schemeClr val="bg1"/>
                </a:solidFill>
                <a:latin typeface="Book Antiqua" panose="02040602050305030304" pitchFamily="18" charset="0"/>
              </a:rPr>
              <a:t> </a:t>
            </a:r>
          </a:p>
          <a:p>
            <a:pPr algn="just">
              <a:lnSpc>
                <a:spcPct val="150000"/>
              </a:lnSpc>
            </a:pPr>
            <a:r>
              <a:rPr lang="el-GR" sz="2200" b="1" i="1" dirty="0">
                <a:solidFill>
                  <a:schemeClr val="bg1"/>
                </a:solidFill>
                <a:latin typeface="Book Antiqua" panose="02040602050305030304" pitchFamily="18" charset="0"/>
              </a:rPr>
              <a:t>«</a:t>
            </a:r>
            <a:r>
              <a:rPr lang="el-GR" sz="2200" i="1" dirty="0">
                <a:solidFill>
                  <a:schemeClr val="bg1"/>
                </a:solidFill>
                <a:latin typeface="Book Antiqua" panose="02040602050305030304" pitchFamily="18" charset="0"/>
              </a:rPr>
              <a:t>Καθώς εγώ, η Μεγαλειότητά Μου, και (εσύ), ο γιος μου </a:t>
            </a:r>
            <a:r>
              <a:rPr lang="el-GR" sz="2200" i="1" u="sng" dirty="0">
                <a:solidFill>
                  <a:schemeClr val="bg1"/>
                </a:solidFill>
                <a:latin typeface="Book Antiqua" panose="02040602050305030304" pitchFamily="18" charset="0"/>
              </a:rPr>
              <a:t>έχουμε καθιερώσει τα σύνορα της γης της Milawata, </a:t>
            </a:r>
            <a:r>
              <a:rPr lang="el-GR" sz="2200" i="1" dirty="0">
                <a:solidFill>
                  <a:schemeClr val="bg1"/>
                </a:solidFill>
                <a:latin typeface="Book Antiqua" panose="02040602050305030304" pitchFamily="18" charset="0"/>
              </a:rPr>
              <a:t>εσύ [δεν] θα αποφύγεις την [καλή θέληση] σου. Εγώ, η Μεγαλειότητά Μου, [θα εμπιστευθώ] ολόψυχα την καλή σου θέληση. [Και το … ]που δεν σου έδωσα στο παραμεθόριο έδαφος της γης της Milawata […]» </a:t>
            </a:r>
            <a:r>
              <a:rPr lang="el-GR" sz="2200" b="1" i="1" dirty="0">
                <a:solidFill>
                  <a:schemeClr val="bg1"/>
                </a:solidFill>
                <a:latin typeface="Book Antiqua" panose="02040602050305030304" pitchFamily="18" charset="0"/>
              </a:rPr>
              <a:t>(AhT 5- §8, 45-47) .</a:t>
            </a:r>
            <a:endParaRPr lang="el-GR" sz="22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107005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7CCB89-0FCD-4059-A67A-6F315279B64A}"/>
              </a:ext>
            </a:extLst>
          </p:cNvPr>
          <p:cNvSpPr txBox="1"/>
          <p:nvPr/>
        </p:nvSpPr>
        <p:spPr>
          <a:xfrm>
            <a:off x="1087364" y="580670"/>
            <a:ext cx="10090298" cy="5909310"/>
          </a:xfrm>
          <a:prstGeom prst="rect">
            <a:avLst/>
          </a:prstGeom>
          <a:noFill/>
        </p:spPr>
        <p:txBody>
          <a:bodyPr wrap="square" rtlCol="0">
            <a:spAutoFit/>
          </a:bodyPr>
          <a:lstStyle/>
          <a:p>
            <a:pPr algn="ctr">
              <a:lnSpc>
                <a:spcPct val="150000"/>
              </a:lnSpc>
            </a:pPr>
            <a:r>
              <a:rPr lang="el-GR" sz="2400" b="1" i="1" dirty="0">
                <a:solidFill>
                  <a:schemeClr val="bg1"/>
                </a:solidFill>
                <a:latin typeface="Book Antiqua" panose="02040602050305030304" pitchFamily="18" charset="0"/>
              </a:rPr>
              <a:t>«Επιστολή της </a:t>
            </a:r>
            <a:r>
              <a:rPr lang="en-US" sz="2400" b="1" i="1" dirty="0">
                <a:solidFill>
                  <a:schemeClr val="bg1"/>
                </a:solidFill>
                <a:latin typeface="Book Antiqua" panose="02040602050305030304" pitchFamily="18" charset="0"/>
              </a:rPr>
              <a:t>Milawata</a:t>
            </a:r>
            <a:r>
              <a:rPr lang="el-GR" sz="2400" b="1" i="1" dirty="0">
                <a:solidFill>
                  <a:schemeClr val="bg1"/>
                </a:solidFill>
                <a:latin typeface="Book Antiqua" panose="02040602050305030304" pitchFamily="18" charset="0"/>
              </a:rPr>
              <a:t>»</a:t>
            </a:r>
            <a:r>
              <a:rPr lang="el-GR" sz="2400" i="1" dirty="0">
                <a:solidFill>
                  <a:schemeClr val="bg1"/>
                </a:solidFill>
                <a:latin typeface="Book Antiqua" panose="02040602050305030304" pitchFamily="18" charset="0"/>
              </a:rPr>
              <a:t> (Μίλητος)</a:t>
            </a:r>
            <a:endParaRPr lang="en-US" sz="2400" i="1" dirty="0">
              <a:solidFill>
                <a:schemeClr val="bg1"/>
              </a:solidFill>
              <a:latin typeface="Book Antiqua" panose="02040602050305030304" pitchFamily="18" charset="0"/>
            </a:endParaRPr>
          </a:p>
          <a:p>
            <a:pPr algn="ctr">
              <a:lnSpc>
                <a:spcPct val="150000"/>
              </a:lnSpc>
            </a:pPr>
            <a:r>
              <a:rPr lang="el-GR" b="1" dirty="0"/>
              <a:t> </a:t>
            </a:r>
            <a:r>
              <a:rPr lang="el-GR" sz="2400" i="1" dirty="0">
                <a:solidFill>
                  <a:schemeClr val="bg1"/>
                </a:solidFill>
                <a:latin typeface="Book Antiqua" panose="02040602050305030304" pitchFamily="18" charset="0"/>
              </a:rPr>
              <a:t>Τέλη του 13ου αιώνα π.Χ. </a:t>
            </a:r>
          </a:p>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Περιγράφει την πολιτική κατάσταση της Μ. Ασίας.</a:t>
            </a:r>
          </a:p>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Ο αποστολέας και ο παραλήπτης της επιστολής είναι άγνωστοι. Ωστόσο, πιθανολογείται ότι αποστολέας ήταν ο </a:t>
            </a:r>
            <a:r>
              <a:rPr lang="el-GR" sz="2400" dirty="0">
                <a:latin typeface="Book Antiqua" panose="02040602050305030304" pitchFamily="18" charset="0"/>
              </a:rPr>
              <a:t> </a:t>
            </a:r>
            <a:r>
              <a:rPr lang="el-GR" sz="2400" i="1" dirty="0">
                <a:solidFill>
                  <a:schemeClr val="bg1"/>
                </a:solidFill>
                <a:latin typeface="Book Antiqua" panose="02040602050305030304" pitchFamily="18" charset="0"/>
              </a:rPr>
              <a:t>Tudhaliya IV (1237-1209 π.Χ.), ένας από τους διαδόχους του Muwattalli ΙΙ και αποστολέας πιθανότατα κάποιος υποτελής ηγέτης.</a:t>
            </a:r>
            <a:endParaRPr lang="en-US" sz="2400" i="1" dirty="0">
              <a:solidFill>
                <a:schemeClr val="bg1"/>
              </a:solidFill>
              <a:latin typeface="Book Antiqua" panose="02040602050305030304" pitchFamily="18" charset="0"/>
            </a:endParaRPr>
          </a:p>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Δεν αναφέρεται το όνομα </a:t>
            </a:r>
            <a:r>
              <a:rPr lang="en-US" sz="2400" i="1" dirty="0">
                <a:solidFill>
                  <a:schemeClr val="bg1"/>
                </a:solidFill>
                <a:latin typeface="Book Antiqua" panose="02040602050305030304" pitchFamily="18" charset="0"/>
              </a:rPr>
              <a:t>Ahhiyawa</a:t>
            </a:r>
            <a:r>
              <a:rPr lang="el-GR" sz="2400" i="1" dirty="0">
                <a:solidFill>
                  <a:schemeClr val="bg1"/>
                </a:solidFill>
                <a:latin typeface="Book Antiqua" panose="02040602050305030304" pitchFamily="18" charset="0"/>
              </a:rPr>
              <a:t> στο σωζόμενο τμήμα της επιστολής, ωστόσο, υπάρχει αναφορά προσώπων και περιοχών, που εμπλέκονται άμεσα στην αντιπαλότητα των Χετταίων και της </a:t>
            </a:r>
            <a:r>
              <a:rPr lang="en-US" sz="2400" i="1" dirty="0">
                <a:solidFill>
                  <a:schemeClr val="bg1"/>
                </a:solidFill>
                <a:latin typeface="Book Antiqua" panose="02040602050305030304" pitchFamily="18" charset="0"/>
              </a:rPr>
              <a:t>Ahhiyawa.</a:t>
            </a:r>
            <a:r>
              <a:rPr lang="el-GR" sz="2400" i="1" dirty="0">
                <a:solidFill>
                  <a:schemeClr val="bg1"/>
                </a:solidFill>
                <a:latin typeface="Book Antiqua" panose="02040602050305030304" pitchFamily="18" charset="0"/>
              </a:rPr>
              <a:t> </a:t>
            </a:r>
          </a:p>
          <a:p>
            <a:endParaRPr lang="el-GR" dirty="0"/>
          </a:p>
        </p:txBody>
      </p:sp>
    </p:spTree>
    <p:extLst>
      <p:ext uri="{BB962C8B-B14F-4D97-AF65-F5344CB8AC3E}">
        <p14:creationId xmlns:p14="http://schemas.microsoft.com/office/powerpoint/2010/main" val="151272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8CA5C0-06B9-47A1-8905-11B32238FC50}"/>
              </a:ext>
            </a:extLst>
          </p:cNvPr>
          <p:cNvSpPr txBox="1"/>
          <p:nvPr/>
        </p:nvSpPr>
        <p:spPr>
          <a:xfrm>
            <a:off x="1132017" y="948690"/>
            <a:ext cx="9927966" cy="5909310"/>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Η Μίλητος υπήρξε μυκηναϊκό κέντρο στα δυτικά παράλια της Μ. Ασίας. Λειτουργούσε και ως βάση για μυκηναϊκές δραστηριότητες στην περιοχή. </a:t>
            </a:r>
          </a:p>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Επομένως το γεγονός ότι η Μίλητος ήταν το μυκηναϊκό κέντρο στην περιοχή αυτή, πιθανόν διατηρήθηκε στην μνήμη των Ελλήνων αοιδών έντονα, επισκιάζοντας το ρόλο των άλλων ιωνικών πόλεων </a:t>
            </a:r>
            <a:r>
              <a:rPr lang="el-GR" sz="2400" i="1" u="sng" dirty="0">
                <a:solidFill>
                  <a:schemeClr val="bg1"/>
                </a:solidFill>
                <a:latin typeface="Book Antiqua" panose="02040602050305030304" pitchFamily="18" charset="0"/>
              </a:rPr>
              <a:t>δικαιολογώντας έτσι και την παρουσία της Μιλήτου στο ομηρικό έπος.</a:t>
            </a:r>
          </a:p>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Η έντονη παρουσία των εκπροσώπων της Αχχιγιάβας στα δυτικά παράλια της Μικράς Ασίας κατά το β΄ μισό του 13</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αι. π.Χ.     </a:t>
            </a:r>
            <a:r>
              <a:rPr lang="en-US" sz="2400" i="1" dirty="0">
                <a:solidFill>
                  <a:schemeClr val="bg1"/>
                </a:solidFill>
                <a:latin typeface="Book Antiqua" panose="02040602050305030304" pitchFamily="18" charset="0"/>
              </a:rPr>
              <a:t>   </a:t>
            </a:r>
            <a:r>
              <a:rPr lang="el-GR" sz="2400" i="1" dirty="0">
                <a:solidFill>
                  <a:schemeClr val="bg1"/>
                </a:solidFill>
                <a:latin typeface="Book Antiqua" panose="02040602050305030304" pitchFamily="18" charset="0"/>
              </a:rPr>
              <a:t>   ενισχύουν την άποψη περί χαλάρωσης της χεττιτικής κυριαρχίας. </a:t>
            </a:r>
            <a:endParaRPr lang="el-GR" sz="2400" dirty="0">
              <a:solidFill>
                <a:schemeClr val="bg1"/>
              </a:solidFill>
              <a:latin typeface="Book Antiqua" panose="02040602050305030304" pitchFamily="18" charset="0"/>
            </a:endParaRPr>
          </a:p>
          <a:p>
            <a:pPr algn="just">
              <a:lnSpc>
                <a:spcPct val="150000"/>
              </a:lnSpc>
            </a:pPr>
            <a:r>
              <a:rPr lang="el-GR" sz="2400" i="1" dirty="0">
                <a:solidFill>
                  <a:schemeClr val="bg1"/>
                </a:solidFill>
                <a:latin typeface="Book Antiqua" panose="02040602050305030304" pitchFamily="18" charset="0"/>
              </a:rPr>
              <a:t> </a:t>
            </a:r>
            <a:endParaRPr lang="el-GR" sz="2400" dirty="0">
              <a:solidFill>
                <a:schemeClr val="bg1"/>
              </a:solidFill>
              <a:latin typeface="Book Antiqua" panose="02040602050305030304" pitchFamily="18" charset="0"/>
            </a:endParaRPr>
          </a:p>
          <a:p>
            <a:endParaRPr lang="el-GR" dirty="0"/>
          </a:p>
        </p:txBody>
      </p:sp>
      <p:sp>
        <p:nvSpPr>
          <p:cNvPr id="4" name="Βέλος: Δεξιό 3">
            <a:extLst>
              <a:ext uri="{FF2B5EF4-FFF2-40B4-BE49-F238E27FC236}">
                <a16:creationId xmlns:a16="http://schemas.microsoft.com/office/drawing/2014/main" id="{264EACDF-6F24-499C-B2BE-CE740FA2D5B0}"/>
              </a:ext>
            </a:extLst>
          </p:cNvPr>
          <p:cNvSpPr/>
          <p:nvPr/>
        </p:nvSpPr>
        <p:spPr>
          <a:xfrm>
            <a:off x="7396386" y="5037101"/>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88764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DE4CF6-F1EC-443A-BAE1-5602B8493FEC}"/>
              </a:ext>
            </a:extLst>
          </p:cNvPr>
          <p:cNvSpPr txBox="1"/>
          <p:nvPr/>
        </p:nvSpPr>
        <p:spPr>
          <a:xfrm>
            <a:off x="2206810" y="0"/>
            <a:ext cx="7921256" cy="523220"/>
          </a:xfrm>
          <a:prstGeom prst="rect">
            <a:avLst/>
          </a:prstGeom>
          <a:noFill/>
        </p:spPr>
        <p:txBody>
          <a:bodyPr wrap="square" rtlCol="0">
            <a:spAutoFit/>
          </a:bodyPr>
          <a:lstStyle/>
          <a:p>
            <a:pPr algn="ctr"/>
            <a:r>
              <a:rPr lang="el-GR" sz="2800" b="1" i="1" dirty="0">
                <a:solidFill>
                  <a:srgbClr val="92D050"/>
                </a:solidFill>
                <a:latin typeface="Book Antiqua" panose="02040602050305030304" pitchFamily="18" charset="0"/>
              </a:rPr>
              <a:t>Συμπεράσματα και σκέψεις</a:t>
            </a:r>
          </a:p>
        </p:txBody>
      </p:sp>
      <p:sp>
        <p:nvSpPr>
          <p:cNvPr id="3" name="TextBox 2">
            <a:extLst>
              <a:ext uri="{FF2B5EF4-FFF2-40B4-BE49-F238E27FC236}">
                <a16:creationId xmlns:a16="http://schemas.microsoft.com/office/drawing/2014/main" id="{B8FC6660-F7EC-4F33-9B21-CBAF859780EC}"/>
              </a:ext>
            </a:extLst>
          </p:cNvPr>
          <p:cNvSpPr txBox="1"/>
          <p:nvPr/>
        </p:nvSpPr>
        <p:spPr>
          <a:xfrm>
            <a:off x="205628" y="523220"/>
            <a:ext cx="11923620" cy="618630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l-GR" sz="2200" i="1" dirty="0">
                <a:solidFill>
                  <a:schemeClr val="bg1"/>
                </a:solidFill>
                <a:latin typeface="Book Antiqua" panose="02040602050305030304" pitchFamily="18" charset="0"/>
              </a:rPr>
              <a:t>Αναφορά των Μυκηναίων στα χεττιτικά αρχεία.</a:t>
            </a:r>
          </a:p>
          <a:p>
            <a:pPr marL="285750" indent="-285750" algn="just">
              <a:lnSpc>
                <a:spcPct val="150000"/>
              </a:lnSpc>
              <a:buFont typeface="Wingdings" panose="05000000000000000000" pitchFamily="2" charset="2"/>
              <a:buChar char="q"/>
            </a:pPr>
            <a:r>
              <a:rPr lang="el-GR" sz="2200" i="1" dirty="0">
                <a:solidFill>
                  <a:schemeClr val="bg1"/>
                </a:solidFill>
                <a:latin typeface="Book Antiqua" panose="02040602050305030304" pitchFamily="18" charset="0"/>
              </a:rPr>
              <a:t>Αναφορά της έντονης  δράσης των Μυκηναίων στα δυτικά παράλια της Μικράς Ασίας δημιουργώντας  σε κάποιες περιπτώσεις και σοβαρά διπλωματικά ζητήματα. Το ενδιαφέρον των Ελλήνων Μυκηναίων για την περιοχή αυτή, καθώς και για τα ανατολικά νησιά του Αιγαίου, τοποθετείται από τα τέλη του 15</a:t>
            </a:r>
            <a:r>
              <a:rPr lang="el-GR" sz="2200" i="1" baseline="30000" dirty="0">
                <a:solidFill>
                  <a:schemeClr val="bg1"/>
                </a:solidFill>
                <a:latin typeface="Book Antiqua" panose="02040602050305030304" pitchFamily="18" charset="0"/>
              </a:rPr>
              <a:t>ου</a:t>
            </a:r>
            <a:r>
              <a:rPr lang="el-GR" sz="2200" i="1" dirty="0">
                <a:solidFill>
                  <a:schemeClr val="bg1"/>
                </a:solidFill>
                <a:latin typeface="Book Antiqua" panose="02040602050305030304" pitchFamily="18" charset="0"/>
              </a:rPr>
              <a:t> αι. π.Χ. έως και τα τέλη της μυκηναϊκής εποχή, γεγονός, που ενισχύεται και από αρχαιολογικά δεδομένα. Το ενδιαφέρον αυτό  συνεχίστηκε και τους επόμενους αιώνες.             </a:t>
            </a:r>
          </a:p>
          <a:p>
            <a:pPr algn="just">
              <a:lnSpc>
                <a:spcPct val="150000"/>
              </a:lnSpc>
            </a:pPr>
            <a:r>
              <a:rPr lang="el-GR" sz="2200" i="1" dirty="0">
                <a:latin typeface="Book Antiqua" panose="02040602050305030304" pitchFamily="18" charset="0"/>
              </a:rPr>
              <a:t>                  </a:t>
            </a:r>
            <a:r>
              <a:rPr lang="el-GR" sz="2200" i="1" dirty="0">
                <a:solidFill>
                  <a:schemeClr val="bg1"/>
                </a:solidFill>
                <a:latin typeface="Book Antiqua" panose="02040602050305030304" pitchFamily="18" charset="0"/>
              </a:rPr>
              <a:t>Σοβαρό ενδεχόμενο η πρόκληση συγκρούσεων μεταξύ Χετταίων και Αχαιών κατά    </a:t>
            </a:r>
          </a:p>
          <a:p>
            <a:pPr algn="just">
              <a:lnSpc>
                <a:spcPct val="150000"/>
              </a:lnSpc>
            </a:pPr>
            <a:r>
              <a:rPr lang="el-GR" sz="2200" i="1" dirty="0">
                <a:solidFill>
                  <a:schemeClr val="bg1"/>
                </a:solidFill>
                <a:latin typeface="Book Antiqua" panose="02040602050305030304" pitchFamily="18" charset="0"/>
              </a:rPr>
              <a:t>   τη διάρκεια των επαφών.                      </a:t>
            </a:r>
          </a:p>
          <a:p>
            <a:pPr algn="just">
              <a:lnSpc>
                <a:spcPct val="150000"/>
              </a:lnSpc>
            </a:pPr>
            <a:r>
              <a:rPr lang="el-GR" sz="2200" i="1" dirty="0">
                <a:solidFill>
                  <a:schemeClr val="bg1"/>
                </a:solidFill>
                <a:latin typeface="Book Antiqua" panose="02040602050305030304" pitchFamily="18" charset="0"/>
              </a:rPr>
              <a:t>                  Θα μπορούσε να πραγματοποιηθεί μία εκστρατεία ενός ελληνικού βασιλείου στην </a:t>
            </a:r>
          </a:p>
          <a:p>
            <a:pPr algn="just">
              <a:lnSpc>
                <a:spcPct val="150000"/>
              </a:lnSpc>
            </a:pPr>
            <a:r>
              <a:rPr lang="el-GR" sz="2200" i="1" dirty="0">
                <a:solidFill>
                  <a:schemeClr val="bg1"/>
                </a:solidFill>
                <a:latin typeface="Book Antiqua" panose="02040602050305030304" pitchFamily="18" charset="0"/>
              </a:rPr>
              <a:t>   περιοχή της Τρωάδας επεκτείνοντας και ισχυροποιώντας την ελληνική κυριαρχία στα δυτικά </a:t>
            </a:r>
          </a:p>
          <a:p>
            <a:pPr algn="just">
              <a:lnSpc>
                <a:spcPct val="150000"/>
              </a:lnSpc>
            </a:pPr>
            <a:r>
              <a:rPr lang="el-GR" sz="2200" i="1" dirty="0">
                <a:solidFill>
                  <a:schemeClr val="bg1"/>
                </a:solidFill>
                <a:latin typeface="Book Antiqua" panose="02040602050305030304" pitchFamily="18" charset="0"/>
              </a:rPr>
              <a:t>   παράλια , λαμβάνοντας υπόψη και τη σημαντική στρατηγική θέση της, η οποία ένωνε το  Αιγαίο </a:t>
            </a:r>
          </a:p>
          <a:p>
            <a:pPr algn="just">
              <a:lnSpc>
                <a:spcPct val="150000"/>
              </a:lnSpc>
            </a:pPr>
            <a:r>
              <a:rPr lang="el-GR" sz="2200" i="1" dirty="0">
                <a:solidFill>
                  <a:schemeClr val="bg1"/>
                </a:solidFill>
                <a:latin typeface="Book Antiqua" panose="02040602050305030304" pitchFamily="18" charset="0"/>
              </a:rPr>
              <a:t>   με την  Προποντίδα  και τον Εύξεινο Πόντο με τον ανεξερεύνητο πλούτο του. </a:t>
            </a:r>
          </a:p>
        </p:txBody>
      </p:sp>
      <p:sp>
        <p:nvSpPr>
          <p:cNvPr id="4" name="Βέλος: Δεξιό 3">
            <a:extLst>
              <a:ext uri="{FF2B5EF4-FFF2-40B4-BE49-F238E27FC236}">
                <a16:creationId xmlns:a16="http://schemas.microsoft.com/office/drawing/2014/main" id="{44E491C3-DBCC-4636-9CBE-1EEF1FE37D9E}"/>
              </a:ext>
            </a:extLst>
          </p:cNvPr>
          <p:cNvSpPr/>
          <p:nvPr/>
        </p:nvSpPr>
        <p:spPr>
          <a:xfrm>
            <a:off x="546842" y="3723405"/>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8" name="Βέλος: Δεξιό 7">
            <a:extLst>
              <a:ext uri="{FF2B5EF4-FFF2-40B4-BE49-F238E27FC236}">
                <a16:creationId xmlns:a16="http://schemas.microsoft.com/office/drawing/2014/main" id="{8B945E34-C715-47FD-BE99-320CE45FCD3E}"/>
              </a:ext>
            </a:extLst>
          </p:cNvPr>
          <p:cNvSpPr/>
          <p:nvPr/>
        </p:nvSpPr>
        <p:spPr>
          <a:xfrm>
            <a:off x="546841" y="4741290"/>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431145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992EA-712F-4E64-98B1-44D54331ED88}"/>
              </a:ext>
            </a:extLst>
          </p:cNvPr>
          <p:cNvSpPr txBox="1"/>
          <p:nvPr/>
        </p:nvSpPr>
        <p:spPr>
          <a:xfrm>
            <a:off x="191386" y="297712"/>
            <a:ext cx="12000614" cy="7525137"/>
          </a:xfrm>
          <a:prstGeom prst="rect">
            <a:avLst/>
          </a:prstGeom>
          <a:noFill/>
        </p:spPr>
        <p:txBody>
          <a:bodyPr wrap="square" rtlCol="0">
            <a:spAutoFit/>
          </a:bodyPr>
          <a:lstStyle/>
          <a:p>
            <a:pPr marL="285750" indent="-285750" algn="just">
              <a:buFont typeface="Wingdings" panose="05000000000000000000" pitchFamily="2" charset="2"/>
              <a:buChar char="q"/>
            </a:pPr>
            <a:endParaRPr lang="el-GR" dirty="0"/>
          </a:p>
          <a:p>
            <a:pPr marL="285750" indent="-285750" algn="just">
              <a:lnSpc>
                <a:spcPct val="150000"/>
              </a:lnSpc>
              <a:buFont typeface="Wingdings" panose="05000000000000000000" pitchFamily="2" charset="2"/>
              <a:buChar char="q"/>
            </a:pPr>
            <a:r>
              <a:rPr lang="el-GR" dirty="0">
                <a:solidFill>
                  <a:schemeClr val="bg1"/>
                </a:solidFill>
              </a:rPr>
              <a:t> </a:t>
            </a:r>
            <a:r>
              <a:rPr lang="el-GR" dirty="0"/>
              <a:t> </a:t>
            </a:r>
            <a:r>
              <a:rPr lang="el-GR" sz="2200" i="1" dirty="0">
                <a:solidFill>
                  <a:schemeClr val="bg1"/>
                </a:solidFill>
                <a:latin typeface="Book Antiqua" panose="02040602050305030304" pitchFamily="18" charset="0"/>
              </a:rPr>
              <a:t>Αναγνώριση της σπουδαιότητας και της ισχύος του κράτους της </a:t>
            </a:r>
            <a:r>
              <a:rPr lang="en-US" sz="2200" i="1" dirty="0">
                <a:solidFill>
                  <a:schemeClr val="bg1"/>
                </a:solidFill>
                <a:latin typeface="Book Antiqua" panose="02040602050305030304" pitchFamily="18" charset="0"/>
              </a:rPr>
              <a:t>Ahhiyawa, </a:t>
            </a:r>
            <a:r>
              <a:rPr lang="el-GR" sz="2200" i="1" dirty="0">
                <a:solidFill>
                  <a:schemeClr val="bg1"/>
                </a:solidFill>
                <a:latin typeface="Book Antiqua" panose="02040602050305030304" pitchFamily="18" charset="0"/>
              </a:rPr>
              <a:t>καθώς και του ηγεμόνα της (τουλάχιστον κατά τον 13ο αι. π.Χ.), από το χεττιτικό κράτος και τον βασιλέα του («</a:t>
            </a:r>
            <a:r>
              <a:rPr lang="el-GR" sz="2200" i="1" u="sng" dirty="0">
                <a:solidFill>
                  <a:schemeClr val="bg1"/>
                </a:solidFill>
                <a:latin typeface="Book Antiqua" panose="02040602050305030304" pitchFamily="18" charset="0"/>
              </a:rPr>
              <a:t>επιστολή του </a:t>
            </a:r>
            <a:r>
              <a:rPr lang="en-US" sz="2200" i="1" u="sng" dirty="0">
                <a:solidFill>
                  <a:schemeClr val="bg1"/>
                </a:solidFill>
                <a:latin typeface="Book Antiqua" panose="02040602050305030304" pitchFamily="18" charset="0"/>
              </a:rPr>
              <a:t>Tawagalawa</a:t>
            </a:r>
            <a:r>
              <a:rPr lang="el-GR" sz="2200" i="1" u="sng" dirty="0">
                <a:solidFill>
                  <a:schemeClr val="bg1"/>
                </a:solidFill>
                <a:latin typeface="Book Antiqua" panose="02040602050305030304" pitchFamily="18" charset="0"/>
              </a:rPr>
              <a:t>» ).</a:t>
            </a:r>
            <a:endParaRPr lang="el-GR" sz="2200" i="1" dirty="0">
              <a:solidFill>
                <a:schemeClr val="bg1"/>
              </a:solidFill>
              <a:latin typeface="Book Antiqua" panose="02040602050305030304" pitchFamily="18" charset="0"/>
            </a:endParaRPr>
          </a:p>
          <a:p>
            <a:pPr algn="just">
              <a:lnSpc>
                <a:spcPct val="150000"/>
              </a:lnSpc>
            </a:pPr>
            <a:r>
              <a:rPr lang="el-GR" sz="2200" i="1" dirty="0">
                <a:solidFill>
                  <a:schemeClr val="bg1"/>
                </a:solidFill>
                <a:latin typeface="Book Antiqua" panose="02040602050305030304" pitchFamily="18" charset="0"/>
              </a:rPr>
              <a:t>                  Παρουσία ενός καλά οργανωμένου συστήματος διοίκησης με γραφειοκρατική  </a:t>
            </a:r>
          </a:p>
          <a:p>
            <a:pPr algn="just">
              <a:lnSpc>
                <a:spcPct val="150000"/>
              </a:lnSpc>
            </a:pPr>
            <a:r>
              <a:rPr lang="el-GR" sz="2200" i="1" dirty="0">
                <a:solidFill>
                  <a:schemeClr val="bg1"/>
                </a:solidFill>
                <a:latin typeface="Book Antiqua" panose="02040602050305030304" pitchFamily="18" charset="0"/>
              </a:rPr>
              <a:t>   δομή για την άσκηση της κεντρικής εξουσίας, γεγονός που επιβεβαιώνεται και από  </a:t>
            </a:r>
          </a:p>
          <a:p>
            <a:pPr algn="just">
              <a:lnSpc>
                <a:spcPct val="150000"/>
              </a:lnSpc>
            </a:pPr>
            <a:r>
              <a:rPr lang="el-GR" sz="2200" i="1" dirty="0">
                <a:solidFill>
                  <a:schemeClr val="bg1"/>
                </a:solidFill>
                <a:latin typeface="Book Antiqua" panose="02040602050305030304" pitchFamily="18" charset="0"/>
              </a:rPr>
              <a:t>   την ευρεία χρήση της γραμμικής Β΄ (μολονότι δεν έχουν βρεθεί  </a:t>
            </a:r>
          </a:p>
          <a:p>
            <a:pPr algn="just">
              <a:lnSpc>
                <a:spcPct val="150000"/>
              </a:lnSpc>
            </a:pPr>
            <a:r>
              <a:rPr lang="el-GR" sz="2200" i="1" dirty="0">
                <a:solidFill>
                  <a:schemeClr val="bg1"/>
                </a:solidFill>
                <a:latin typeface="Book Antiqua" panose="02040602050305030304" pitchFamily="18" charset="0"/>
              </a:rPr>
              <a:t>   αποθηκευτικοί  χώροι  αλληλογραφίας, στα μυκηναϊκά κέντρα, ανάλογοι των </a:t>
            </a:r>
          </a:p>
          <a:p>
            <a:pPr algn="just">
              <a:lnSpc>
                <a:spcPct val="150000"/>
              </a:lnSpc>
            </a:pPr>
            <a:r>
              <a:rPr lang="el-GR" sz="2200" i="1" dirty="0">
                <a:solidFill>
                  <a:schemeClr val="bg1"/>
                </a:solidFill>
                <a:latin typeface="Book Antiqua" panose="02040602050305030304" pitchFamily="18" charset="0"/>
              </a:rPr>
              <a:t>   χεττιτικών και άλλων ανατολικών αρχείων. Ωστόσο, αυτό δεν σημαίνει ότι δεν υπήρξαν. ). </a:t>
            </a:r>
            <a:endParaRPr lang="el-GR" dirty="0"/>
          </a:p>
          <a:p>
            <a:pPr algn="just">
              <a:lnSpc>
                <a:spcPct val="150000"/>
              </a:lnSpc>
            </a:pPr>
            <a:r>
              <a:rPr lang="el-GR" sz="2200" i="1" dirty="0">
                <a:solidFill>
                  <a:schemeClr val="bg1"/>
                </a:solidFill>
                <a:latin typeface="Book Antiqua" panose="02040602050305030304" pitchFamily="18" charset="0"/>
              </a:rPr>
              <a:t>                 Ύπαρξη στενών διπλωματικών σχέσεων των Μυκηναίων με τους  </a:t>
            </a:r>
          </a:p>
          <a:p>
            <a:pPr algn="just">
              <a:lnSpc>
                <a:spcPct val="150000"/>
              </a:lnSpc>
            </a:pPr>
            <a:r>
              <a:rPr lang="el-GR" sz="2200" i="1" dirty="0">
                <a:solidFill>
                  <a:schemeClr val="bg1"/>
                </a:solidFill>
                <a:latin typeface="Book Antiqua" panose="02040602050305030304" pitchFamily="18" charset="0"/>
              </a:rPr>
              <a:t>   ομολόγους τους.</a:t>
            </a:r>
          </a:p>
          <a:p>
            <a:pPr algn="just">
              <a:lnSpc>
                <a:spcPct val="150000"/>
              </a:lnSpc>
            </a:pPr>
            <a:r>
              <a:rPr lang="el-GR" sz="2200" i="1" dirty="0">
                <a:solidFill>
                  <a:schemeClr val="bg1"/>
                </a:solidFill>
                <a:latin typeface="Book Antiqua" panose="02040602050305030304" pitchFamily="18" charset="0"/>
              </a:rPr>
              <a:t>                 Στο πλαίσιο των διπλωματικών επαφών, οι Έλληνες ήρθαν σε επαφή με τα  </a:t>
            </a:r>
          </a:p>
          <a:p>
            <a:pPr algn="just">
              <a:lnSpc>
                <a:spcPct val="150000"/>
              </a:lnSpc>
            </a:pPr>
            <a:r>
              <a:rPr lang="el-GR" sz="2200" i="1" dirty="0">
                <a:solidFill>
                  <a:schemeClr val="bg1"/>
                </a:solidFill>
                <a:latin typeface="Book Antiqua" panose="02040602050305030304" pitchFamily="18" charset="0"/>
              </a:rPr>
              <a:t>   πολιτισμικά επιτεύγματα των λαών της Εγγύς Ανατολής, όπως με το χεττιτικό βασίλειο. </a:t>
            </a:r>
          </a:p>
          <a:p>
            <a:pPr marL="285750" indent="-285750" algn="just">
              <a:lnSpc>
                <a:spcPct val="150000"/>
              </a:lnSpc>
              <a:buFont typeface="Wingdings" panose="05000000000000000000" pitchFamily="2" charset="2"/>
              <a:buChar char="q"/>
            </a:pPr>
            <a:endParaRPr lang="el-GR" sz="2200" i="1" dirty="0">
              <a:solidFill>
                <a:schemeClr val="bg1"/>
              </a:solidFill>
              <a:latin typeface="Book Antiqua" panose="02040602050305030304" pitchFamily="18" charset="0"/>
            </a:endParaRPr>
          </a:p>
          <a:p>
            <a:pPr algn="just"/>
            <a:endParaRPr lang="el-GR" dirty="0"/>
          </a:p>
          <a:p>
            <a:pPr algn="just"/>
            <a:endParaRPr lang="el-GR" dirty="0"/>
          </a:p>
        </p:txBody>
      </p:sp>
      <p:sp>
        <p:nvSpPr>
          <p:cNvPr id="3" name="Βέλος: Δεξιό 2">
            <a:extLst>
              <a:ext uri="{FF2B5EF4-FFF2-40B4-BE49-F238E27FC236}">
                <a16:creationId xmlns:a16="http://schemas.microsoft.com/office/drawing/2014/main" id="{D2753BDD-D3DC-4405-8CA2-DBE90D30B54F}"/>
              </a:ext>
            </a:extLst>
          </p:cNvPr>
          <p:cNvSpPr/>
          <p:nvPr/>
        </p:nvSpPr>
        <p:spPr>
          <a:xfrm>
            <a:off x="457921" y="4819318"/>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4" name="Βέλος: Δεξιό 3">
            <a:extLst>
              <a:ext uri="{FF2B5EF4-FFF2-40B4-BE49-F238E27FC236}">
                <a16:creationId xmlns:a16="http://schemas.microsoft.com/office/drawing/2014/main" id="{B5219B49-168F-47AB-85A4-AEE04585FC22}"/>
              </a:ext>
            </a:extLst>
          </p:cNvPr>
          <p:cNvSpPr/>
          <p:nvPr/>
        </p:nvSpPr>
        <p:spPr>
          <a:xfrm>
            <a:off x="423510" y="5762853"/>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5" name="Βέλος: Δεξιό 4">
            <a:extLst>
              <a:ext uri="{FF2B5EF4-FFF2-40B4-BE49-F238E27FC236}">
                <a16:creationId xmlns:a16="http://schemas.microsoft.com/office/drawing/2014/main" id="{8EF5C8D2-4D81-4D64-98D0-CD71F047CCE6}"/>
              </a:ext>
            </a:extLst>
          </p:cNvPr>
          <p:cNvSpPr/>
          <p:nvPr/>
        </p:nvSpPr>
        <p:spPr>
          <a:xfrm>
            <a:off x="457920" y="2263239"/>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508414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1F69DE-7B58-4ABD-8E65-C930EBF9A022}"/>
              </a:ext>
            </a:extLst>
          </p:cNvPr>
          <p:cNvSpPr txBox="1"/>
          <p:nvPr/>
        </p:nvSpPr>
        <p:spPr>
          <a:xfrm>
            <a:off x="555736" y="151179"/>
            <a:ext cx="11636264" cy="6632393"/>
          </a:xfrm>
          <a:prstGeom prst="rect">
            <a:avLst/>
          </a:prstGeom>
          <a:noFill/>
        </p:spPr>
        <p:txBody>
          <a:bodyPr wrap="square" rtlCol="0">
            <a:spAutoFit/>
          </a:bodyPr>
          <a:lstStyle/>
          <a:p>
            <a:pPr algn="just">
              <a:lnSpc>
                <a:spcPct val="150000"/>
              </a:lnSpc>
            </a:pPr>
            <a:r>
              <a:rPr lang="el-GR" sz="2200" i="1" u="sng" dirty="0">
                <a:solidFill>
                  <a:schemeClr val="bg1"/>
                </a:solidFill>
                <a:latin typeface="Book Antiqua" panose="02040602050305030304" pitchFamily="18" charset="0"/>
              </a:rPr>
              <a:t>Το γεγονός της επαφής των μυκηναίων με τον πολιτισμό των ανατολικών βασιλείων </a:t>
            </a:r>
            <a:r>
              <a:rPr lang="el-GR" sz="2200" i="1" dirty="0">
                <a:solidFill>
                  <a:schemeClr val="bg1"/>
                </a:solidFill>
                <a:latin typeface="Book Antiqua" panose="02040602050305030304" pitchFamily="18" charset="0"/>
              </a:rPr>
              <a:t>δεν σημαίνει ότι </a:t>
            </a:r>
            <a:r>
              <a:rPr lang="el-GR" sz="2200" b="1" i="1" dirty="0">
                <a:solidFill>
                  <a:schemeClr val="bg1"/>
                </a:solidFill>
                <a:latin typeface="Book Antiqua" panose="02040602050305030304" pitchFamily="18" charset="0"/>
              </a:rPr>
              <a:t>στα μυκηναϊκά κέντρα δεν είχε ήδη καλλιεργηθεί σημαντική ποιητική και μουσική παράδοση.</a:t>
            </a:r>
            <a:r>
              <a:rPr lang="el-GR" sz="2200" i="1" dirty="0">
                <a:solidFill>
                  <a:schemeClr val="bg1"/>
                </a:solidFill>
                <a:latin typeface="Book Antiqua" panose="02040602050305030304" pitchFamily="18" charset="0"/>
              </a:rPr>
              <a:t> </a:t>
            </a:r>
            <a:r>
              <a:rPr lang="el-GR" sz="2200" i="1" dirty="0">
                <a:latin typeface="Book Antiqua" panose="02040602050305030304" pitchFamily="18" charset="0"/>
              </a:rPr>
              <a:t>Η επαφή αποτέλεσε έναυσμα μιας περαιτέρω καλλιτεχνικής  εξέλιξης.</a:t>
            </a:r>
            <a:endParaRPr lang="el-GR" sz="2200" i="1" dirty="0">
              <a:solidFill>
                <a:schemeClr val="bg1"/>
              </a:solidFill>
              <a:latin typeface="Book Antiqua" panose="02040602050305030304" pitchFamily="18" charset="0"/>
            </a:endParaRPr>
          </a:p>
          <a:p>
            <a:pPr algn="just">
              <a:lnSpc>
                <a:spcPct val="150000"/>
              </a:lnSpc>
            </a:pPr>
            <a:r>
              <a:rPr lang="el-GR" sz="2200" i="1" dirty="0">
                <a:solidFill>
                  <a:schemeClr val="bg1"/>
                </a:solidFill>
                <a:latin typeface="Book Antiqua" panose="02040602050305030304" pitchFamily="18" charset="0"/>
              </a:rPr>
              <a:t>Το γεγονός, αυτό ενισχύεται από την παρουσία των μινωικών και  μυκηναϊκών τοιχογραφιών, οι οποίες φέρουν  μουσικές σκηνές, στοιχείο, που προϋποθέτει την ύπαρξη ανάλογης ποιητικής και μουσικής παράδοσης.  </a:t>
            </a:r>
            <a:endParaRPr lang="en-US" sz="2200" i="1" dirty="0">
              <a:solidFill>
                <a:schemeClr val="bg1"/>
              </a:solidFill>
              <a:latin typeface="Book Antiqua" panose="02040602050305030304" pitchFamily="18" charset="0"/>
            </a:endParaRPr>
          </a:p>
          <a:p>
            <a:pPr algn="just">
              <a:lnSpc>
                <a:spcPct val="150000"/>
              </a:lnSpc>
            </a:pPr>
            <a:endParaRPr lang="el-GR" sz="2200" i="1" dirty="0">
              <a:latin typeface="Book Antiqua" panose="02040602050305030304" pitchFamily="18" charset="0"/>
            </a:endParaRPr>
          </a:p>
          <a:p>
            <a:pPr algn="just">
              <a:lnSpc>
                <a:spcPct val="150000"/>
              </a:lnSpc>
            </a:pPr>
            <a:endParaRPr lang="el-GR" sz="2200" i="1" dirty="0">
              <a:latin typeface="Book Antiqua" panose="02040602050305030304" pitchFamily="18" charset="0"/>
            </a:endParaRPr>
          </a:p>
          <a:p>
            <a:pPr algn="just">
              <a:lnSpc>
                <a:spcPct val="150000"/>
              </a:lnSpc>
            </a:pPr>
            <a:endParaRPr lang="el-GR" sz="2200" i="1" dirty="0">
              <a:latin typeface="Book Antiqua" panose="02040602050305030304" pitchFamily="18" charset="0"/>
            </a:endParaRPr>
          </a:p>
          <a:p>
            <a:pPr algn="just">
              <a:lnSpc>
                <a:spcPct val="150000"/>
              </a:lnSpc>
            </a:pPr>
            <a:r>
              <a:rPr lang="el-GR" sz="2200" i="1" dirty="0">
                <a:latin typeface="Book Antiqua" panose="02040602050305030304" pitchFamily="18" charset="0"/>
              </a:rPr>
              <a:t>                                    </a:t>
            </a:r>
          </a:p>
          <a:p>
            <a:pPr algn="just">
              <a:lnSpc>
                <a:spcPct val="150000"/>
              </a:lnSpc>
            </a:pPr>
            <a:r>
              <a:rPr lang="el-GR" sz="2200" i="1" dirty="0">
                <a:latin typeface="Book Antiqua" panose="02040602050305030304" pitchFamily="18" charset="0"/>
              </a:rPr>
              <a:t>                                                                                         </a:t>
            </a:r>
            <a:r>
              <a:rPr lang="el-GR" sz="1600" i="1" dirty="0">
                <a:latin typeface="Book Antiqua" panose="02040602050305030304" pitchFamily="18" charset="0"/>
              </a:rPr>
              <a:t>Μυκηναϊκή τοιχογραφία από το ανάκτορο της Πύλου                               </a:t>
            </a:r>
            <a:endParaRPr lang="en-US" sz="1600" i="1" dirty="0">
              <a:latin typeface="Book Antiqua" panose="02040602050305030304" pitchFamily="18" charset="0"/>
            </a:endParaRPr>
          </a:p>
          <a:p>
            <a:pPr algn="just">
              <a:lnSpc>
                <a:spcPct val="150000"/>
              </a:lnSpc>
            </a:pPr>
            <a:r>
              <a:rPr lang="el-GR" sz="1600" i="1" dirty="0">
                <a:latin typeface="Book Antiqua" panose="02040602050305030304" pitchFamily="18" charset="0"/>
              </a:rPr>
              <a:t> </a:t>
            </a:r>
          </a:p>
          <a:p>
            <a:pPr algn="just">
              <a:lnSpc>
                <a:spcPct val="150000"/>
              </a:lnSpc>
            </a:pPr>
            <a:r>
              <a:rPr lang="el-GR" sz="1600" i="1" dirty="0">
                <a:latin typeface="Book Antiqua" panose="02040602050305030304" pitchFamily="18" charset="0"/>
              </a:rPr>
              <a:t>                                                                                                                      </a:t>
            </a:r>
            <a:r>
              <a:rPr lang="el-GR" i="1" dirty="0">
                <a:latin typeface="Book Antiqua" panose="02040602050305030304" pitchFamily="18" charset="0"/>
              </a:rPr>
              <a:t>Μυκηναϊκή τοιχογραφία από το ανάκτορο της Πύλου.</a:t>
            </a:r>
          </a:p>
        </p:txBody>
      </p:sp>
      <p:pic>
        <p:nvPicPr>
          <p:cNvPr id="1026" name="Picture 2" descr="http://katsba.ueuo.com/dim/c/toixografies/Mykhn-mousikos.gif">
            <a:extLst>
              <a:ext uri="{FF2B5EF4-FFF2-40B4-BE49-F238E27FC236}">
                <a16:creationId xmlns:a16="http://schemas.microsoft.com/office/drawing/2014/main" id="{E38F7BC4-0254-4923-856D-284C60DF9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311" y="2690038"/>
            <a:ext cx="6440354" cy="3625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258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32CC64-4527-42C5-8BE0-E5C5DA974245}"/>
              </a:ext>
            </a:extLst>
          </p:cNvPr>
          <p:cNvSpPr txBox="1"/>
          <p:nvPr/>
        </p:nvSpPr>
        <p:spPr>
          <a:xfrm>
            <a:off x="561052" y="394692"/>
            <a:ext cx="11142922" cy="6463308"/>
          </a:xfrm>
          <a:prstGeom prst="rect">
            <a:avLst/>
          </a:prstGeom>
          <a:noFill/>
        </p:spPr>
        <p:txBody>
          <a:bodyPr wrap="square" rtlCol="0">
            <a:spAutoFit/>
          </a:bodyPr>
          <a:lstStyle/>
          <a:p>
            <a:pPr algn="just">
              <a:lnSpc>
                <a:spcPct val="150000"/>
              </a:lnSpc>
            </a:pPr>
            <a:r>
              <a:rPr lang="el-GR" sz="2200" i="1" dirty="0">
                <a:solidFill>
                  <a:schemeClr val="bg1"/>
                </a:solidFill>
                <a:latin typeface="Book Antiqua" panose="02040602050305030304" pitchFamily="18" charset="0"/>
              </a:rPr>
              <a:t>Επίσης, εάν κάποιες από τις θεότητες, που αναφέρονται στη Γραμμική Β΄ διατηρήθηκαν μέχρι και τους ιστορικούς χρόνους  και πρόκειται για τους θεούς, που απαντώνται στον Όμηρο              το γεγονός αυτό προϋποθέτει την ύπαρξη σημαντικής μυκηναϊκής ποιητικής, μυθολογικής παράδοσης.</a:t>
            </a:r>
          </a:p>
          <a:p>
            <a:pPr algn="just">
              <a:lnSpc>
                <a:spcPct val="150000"/>
              </a:lnSpc>
            </a:pPr>
            <a:endParaRPr lang="el-GR" sz="2200" i="1" dirty="0">
              <a:solidFill>
                <a:schemeClr val="bg1"/>
              </a:solidFill>
              <a:latin typeface="Book Antiqua" panose="02040602050305030304" pitchFamily="18" charset="0"/>
            </a:endParaRPr>
          </a:p>
          <a:p>
            <a:pPr algn="just">
              <a:lnSpc>
                <a:spcPct val="150000"/>
              </a:lnSpc>
            </a:pPr>
            <a:r>
              <a:rPr lang="el-GR" sz="2200" i="1" dirty="0">
                <a:solidFill>
                  <a:schemeClr val="bg1"/>
                </a:solidFill>
                <a:latin typeface="Book Antiqua" panose="02040602050305030304" pitchFamily="18" charset="0"/>
              </a:rPr>
              <a:t>Παραδείγματα μυκηναϊκής μυθολογικής και θρησκευτικής παράδοσης: </a:t>
            </a:r>
          </a:p>
          <a:p>
            <a:pPr marL="285750" indent="-285750" algn="just">
              <a:lnSpc>
                <a:spcPct val="150000"/>
              </a:lnSpc>
              <a:buFont typeface="Wingdings" panose="05000000000000000000" pitchFamily="2" charset="2"/>
              <a:buChar char="q"/>
            </a:pPr>
            <a:r>
              <a:rPr lang="el-GR" sz="2200" i="1" dirty="0">
                <a:solidFill>
                  <a:schemeClr val="bg1"/>
                </a:solidFill>
                <a:latin typeface="Book Antiqua" panose="02040602050305030304" pitchFamily="18" charset="0"/>
              </a:rPr>
              <a:t>Απεικόνιση του γρύπα σε κοσμήματα από ελεφαντοστό από τον τάφο του «Γρύπα Πολεμιστή» (τέλη 15</a:t>
            </a:r>
            <a:r>
              <a:rPr lang="el-GR" sz="2200" i="1" baseline="30000" dirty="0">
                <a:solidFill>
                  <a:schemeClr val="bg1"/>
                </a:solidFill>
                <a:latin typeface="Book Antiqua" panose="02040602050305030304" pitchFamily="18" charset="0"/>
              </a:rPr>
              <a:t>ου</a:t>
            </a:r>
            <a:r>
              <a:rPr lang="el-GR" sz="2200" i="1" dirty="0">
                <a:solidFill>
                  <a:schemeClr val="bg1"/>
                </a:solidFill>
                <a:latin typeface="Book Antiqua" panose="02040602050305030304" pitchFamily="18" charset="0"/>
              </a:rPr>
              <a:t>αι. π.Χ.).</a:t>
            </a:r>
            <a:endParaRPr lang="en-US" sz="2200" i="1" dirty="0">
              <a:solidFill>
                <a:schemeClr val="bg1"/>
              </a:solidFill>
              <a:latin typeface="Book Antiqua" panose="02040602050305030304" pitchFamily="18" charset="0"/>
            </a:endParaRPr>
          </a:p>
          <a:p>
            <a:pPr marL="285750" indent="-285750" algn="just">
              <a:lnSpc>
                <a:spcPct val="150000"/>
              </a:lnSpc>
              <a:buFont typeface="Wingdings" panose="05000000000000000000" pitchFamily="2" charset="2"/>
              <a:buChar char="q"/>
            </a:pPr>
            <a:r>
              <a:rPr lang="el-GR" sz="2200" i="1" dirty="0">
                <a:solidFill>
                  <a:schemeClr val="bg1"/>
                </a:solidFill>
                <a:latin typeface="Book Antiqua" panose="02040602050305030304" pitchFamily="18" charset="0"/>
              </a:rPr>
              <a:t>Το χεττιτικό κείμενο χρησμοδοσίας του βασιλιά Μουρσίλη Β΄, με αναφορά στον </a:t>
            </a:r>
            <a:r>
              <a:rPr lang="en-US" sz="2200" i="1" dirty="0">
                <a:solidFill>
                  <a:schemeClr val="bg1"/>
                </a:solidFill>
                <a:latin typeface="Book Antiqua" panose="02040602050305030304" pitchFamily="18" charset="0"/>
              </a:rPr>
              <a:t>Antarawiya,</a:t>
            </a:r>
            <a:r>
              <a:rPr lang="bg-BG" sz="2200" i="1" dirty="0">
                <a:solidFill>
                  <a:schemeClr val="bg1"/>
                </a:solidFill>
                <a:latin typeface="Book Antiqua" panose="02040602050305030304" pitchFamily="18" charset="0"/>
              </a:rPr>
              <a:t> </a:t>
            </a:r>
            <a:r>
              <a:rPr lang="el-GR" sz="2200" i="1" dirty="0">
                <a:solidFill>
                  <a:schemeClr val="bg1"/>
                </a:solidFill>
                <a:latin typeface="Book Antiqua" panose="02040602050305030304" pitchFamily="18" charset="0"/>
              </a:rPr>
              <a:t>τον επίσημο εκπρόσωπο συνοδείας των δύο αγαλμάτων και  ο ιερέας τέλεσης των λατρευτικών ιεροτελεστιών.            Οργανωμένο λατρευτικό τυπικό και θρησκευτική παράδοση των θεοτήτων της μυκηναϊκής εποχής. </a:t>
            </a:r>
          </a:p>
          <a:p>
            <a:pPr marL="285750" indent="-285750">
              <a:buFont typeface="Wingdings" panose="05000000000000000000" pitchFamily="2" charset="2"/>
              <a:buChar char="q"/>
            </a:pPr>
            <a:endParaRPr lang="el-GR" dirty="0"/>
          </a:p>
        </p:txBody>
      </p:sp>
      <p:sp>
        <p:nvSpPr>
          <p:cNvPr id="6" name="Βέλος: Δεξιό 5">
            <a:extLst>
              <a:ext uri="{FF2B5EF4-FFF2-40B4-BE49-F238E27FC236}">
                <a16:creationId xmlns:a16="http://schemas.microsoft.com/office/drawing/2014/main" id="{BC53F9AC-52E2-4DBB-910C-41ADB94565A5}"/>
              </a:ext>
            </a:extLst>
          </p:cNvPr>
          <p:cNvSpPr/>
          <p:nvPr/>
        </p:nvSpPr>
        <p:spPr>
          <a:xfrm>
            <a:off x="10303671" y="1127230"/>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8" name="Βέλος: Δεξιό 7">
            <a:extLst>
              <a:ext uri="{FF2B5EF4-FFF2-40B4-BE49-F238E27FC236}">
                <a16:creationId xmlns:a16="http://schemas.microsoft.com/office/drawing/2014/main" id="{5828D68B-2620-4AC5-9D1C-8E7AF58B7254}"/>
              </a:ext>
            </a:extLst>
          </p:cNvPr>
          <p:cNvSpPr/>
          <p:nvPr/>
        </p:nvSpPr>
        <p:spPr>
          <a:xfrm>
            <a:off x="2515843" y="5630014"/>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650122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F4DC3B-F921-4C90-B721-BC12E8126A0C}"/>
              </a:ext>
            </a:extLst>
          </p:cNvPr>
          <p:cNvSpPr txBox="1"/>
          <p:nvPr/>
        </p:nvSpPr>
        <p:spPr>
          <a:xfrm>
            <a:off x="1418395" y="1286541"/>
            <a:ext cx="9428236" cy="4106830"/>
          </a:xfrm>
          <a:prstGeom prst="rect">
            <a:avLst/>
          </a:prstGeom>
          <a:noFill/>
        </p:spPr>
        <p:txBody>
          <a:bodyPr wrap="square" rtlCol="0">
            <a:spAutoFit/>
          </a:bodyPr>
          <a:lstStyle/>
          <a:p>
            <a:pPr algn="just">
              <a:lnSpc>
                <a:spcPct val="150000"/>
              </a:lnSpc>
            </a:pPr>
            <a:r>
              <a:rPr lang="el-GR" sz="2200" i="1" dirty="0">
                <a:solidFill>
                  <a:schemeClr val="bg1"/>
                </a:solidFill>
                <a:latin typeface="Book Antiqua" panose="02040602050305030304" pitchFamily="18" charset="0"/>
              </a:rPr>
              <a:t>Η διατήρηση της προφορικής παράδοσης, με παραλλαγές και με πιθανά πολιτιστικά στοιχεία της Ανατολής, ως αποτέλεσμα της συχνής επικοινωνίας, είχε σαν ενδεχόμενο,  ο Όμηρος παραλαμβάνοντας την, να  την ενσωμάτωσε στο έργο του, κατόπιν σχετικής επεξεργασίας. </a:t>
            </a:r>
          </a:p>
          <a:p>
            <a:pPr algn="just">
              <a:lnSpc>
                <a:spcPct val="150000"/>
              </a:lnSpc>
            </a:pPr>
            <a:r>
              <a:rPr lang="el-GR" sz="2200" i="1" dirty="0">
                <a:solidFill>
                  <a:schemeClr val="bg1"/>
                </a:solidFill>
                <a:latin typeface="Book Antiqua" panose="02040602050305030304" pitchFamily="18" charset="0"/>
              </a:rPr>
              <a:t>            Ωστόσο, η ανασύνθεση των ιστορικών γεγονότων, της  Ύστερης Εποχής του Χαλκού, αποτελεί ένα δύσκολο εγχείρημα, καθώς οι περιορισμένες  γραπτές και αρχαιολογικές πηγές, δεν διευκολύνουν, για την εξαγωγή ασφαλών συμπερασμάτων.  </a:t>
            </a:r>
          </a:p>
        </p:txBody>
      </p:sp>
      <p:sp>
        <p:nvSpPr>
          <p:cNvPr id="3" name="Βέλος: Δεξιό 2">
            <a:extLst>
              <a:ext uri="{FF2B5EF4-FFF2-40B4-BE49-F238E27FC236}">
                <a16:creationId xmlns:a16="http://schemas.microsoft.com/office/drawing/2014/main" id="{A67BD375-42CF-4B92-AFFC-F5425DB6D30A}"/>
              </a:ext>
            </a:extLst>
          </p:cNvPr>
          <p:cNvSpPr/>
          <p:nvPr/>
        </p:nvSpPr>
        <p:spPr>
          <a:xfrm>
            <a:off x="1418395" y="3488476"/>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793951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C:\Users\LAPTOP\Pictures\Screenshots\Στιγμιότυπο οθόνης 2024-02-19 194232.png">
            <a:extLst>
              <a:ext uri="{FF2B5EF4-FFF2-40B4-BE49-F238E27FC236}">
                <a16:creationId xmlns:a16="http://schemas.microsoft.com/office/drawing/2014/main" id="{8053B14B-80BE-4DAD-8089-FEE099AE00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443" y="270510"/>
            <a:ext cx="4457700" cy="6316980"/>
          </a:xfrm>
          <a:prstGeom prst="rect">
            <a:avLst/>
          </a:prstGeom>
          <a:ln>
            <a:noFill/>
          </a:ln>
          <a:effectLst>
            <a:softEdge rad="112500"/>
          </a:effectLst>
        </p:spPr>
      </p:pic>
      <p:sp>
        <p:nvSpPr>
          <p:cNvPr id="3" name="TextBox 2">
            <a:extLst>
              <a:ext uri="{FF2B5EF4-FFF2-40B4-BE49-F238E27FC236}">
                <a16:creationId xmlns:a16="http://schemas.microsoft.com/office/drawing/2014/main" id="{D6F3A20F-0D56-445C-928C-C8DCD3257E68}"/>
              </a:ext>
            </a:extLst>
          </p:cNvPr>
          <p:cNvSpPr txBox="1"/>
          <p:nvPr/>
        </p:nvSpPr>
        <p:spPr>
          <a:xfrm>
            <a:off x="5425260" y="3928246"/>
            <a:ext cx="4457699" cy="2929754"/>
          </a:xfrm>
          <a:prstGeom prst="rect">
            <a:avLst/>
          </a:prstGeom>
          <a:noFill/>
        </p:spPr>
        <p:txBody>
          <a:bodyPr wrap="square" rtlCol="0">
            <a:spAutoFit/>
          </a:bodyPr>
          <a:lstStyle/>
          <a:p>
            <a:pPr algn="just">
              <a:lnSpc>
                <a:spcPct val="150000"/>
              </a:lnSpc>
            </a:pPr>
            <a:r>
              <a:rPr lang="el-GR" sz="2200" i="1" dirty="0">
                <a:solidFill>
                  <a:schemeClr val="bg1"/>
                </a:solidFill>
                <a:latin typeface="Book Antiqua" panose="02040602050305030304" pitchFamily="18" charset="0"/>
              </a:rPr>
              <a:t>Πολιτιστική σύνδεση του ελληνικού πολιτισμού με τον ανατολικό κόσμο, από την Ύστερη  εποχή του Χαλκού, βάσει αρχαιολογικών, ιστορικών  και άλλων δεδομένων.</a:t>
            </a:r>
          </a:p>
          <a:p>
            <a:endParaRPr lang="el-GR" dirty="0"/>
          </a:p>
        </p:txBody>
      </p:sp>
    </p:spTree>
    <p:extLst>
      <p:ext uri="{BB962C8B-B14F-4D97-AF65-F5344CB8AC3E}">
        <p14:creationId xmlns:p14="http://schemas.microsoft.com/office/powerpoint/2010/main" val="400682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E3BD6DB-3879-43B1-8D89-2A1C867A516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94403" y="2458173"/>
            <a:ext cx="5835868" cy="3899528"/>
          </a:xfrm>
          <a:prstGeom prst="rect">
            <a:avLst/>
          </a:prstGeom>
          <a:ln>
            <a:noFill/>
          </a:ln>
          <a:effectLst>
            <a:softEdge rad="112500"/>
          </a:effectLst>
        </p:spPr>
      </p:pic>
      <p:sp>
        <p:nvSpPr>
          <p:cNvPr id="5" name="TextBox 4">
            <a:extLst>
              <a:ext uri="{FF2B5EF4-FFF2-40B4-BE49-F238E27FC236}">
                <a16:creationId xmlns:a16="http://schemas.microsoft.com/office/drawing/2014/main" id="{9D1CCEAC-3E18-4D94-B702-950924792B44}"/>
              </a:ext>
            </a:extLst>
          </p:cNvPr>
          <p:cNvSpPr txBox="1"/>
          <p:nvPr/>
        </p:nvSpPr>
        <p:spPr>
          <a:xfrm>
            <a:off x="4188496" y="6242447"/>
            <a:ext cx="7647682" cy="615553"/>
          </a:xfrm>
          <a:prstGeom prst="rect">
            <a:avLst/>
          </a:prstGeom>
          <a:noFill/>
        </p:spPr>
        <p:txBody>
          <a:bodyPr wrap="square" rtlCol="0">
            <a:spAutoFit/>
          </a:bodyPr>
          <a:lstStyle/>
          <a:p>
            <a:pPr algn="ctr"/>
            <a:r>
              <a:rPr lang="el-GR" i="1" dirty="0">
                <a:latin typeface="Book Antiqua" panose="02040602050305030304" pitchFamily="18" charset="0"/>
              </a:rPr>
              <a:t>Αναπαράσταση του φορτίου του πλοίου. </a:t>
            </a:r>
          </a:p>
          <a:p>
            <a:pPr algn="ctr"/>
            <a:r>
              <a:rPr lang="el-GR" sz="1600" i="1" u="sng" dirty="0">
                <a:latin typeface="Book Antiqua" panose="02040602050305030304" pitchFamily="18" charset="0"/>
                <a:hlinkClick r:id="rId3"/>
              </a:rPr>
              <a:t>https://www.worldhistory.org/trans/el/1-15899/n/</a:t>
            </a:r>
            <a:endParaRPr lang="el-GR" sz="1600" i="1" dirty="0">
              <a:latin typeface="Book Antiqua" panose="02040602050305030304" pitchFamily="18" charset="0"/>
            </a:endParaRPr>
          </a:p>
        </p:txBody>
      </p:sp>
      <p:pic>
        <p:nvPicPr>
          <p:cNvPr id="6" name="Εικόνα 5">
            <a:extLst>
              <a:ext uri="{FF2B5EF4-FFF2-40B4-BE49-F238E27FC236}">
                <a16:creationId xmlns:a16="http://schemas.microsoft.com/office/drawing/2014/main" id="{9B1A4C33-D944-46A7-BD63-5562ECBCB77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797" y="192522"/>
            <a:ext cx="5274310" cy="4304665"/>
          </a:xfrm>
          <a:prstGeom prst="rect">
            <a:avLst/>
          </a:prstGeom>
          <a:ln>
            <a:noFill/>
          </a:ln>
          <a:effectLst>
            <a:softEdge rad="112500"/>
          </a:effectLst>
        </p:spPr>
      </p:pic>
      <p:sp>
        <p:nvSpPr>
          <p:cNvPr id="7" name="TextBox 6">
            <a:extLst>
              <a:ext uri="{FF2B5EF4-FFF2-40B4-BE49-F238E27FC236}">
                <a16:creationId xmlns:a16="http://schemas.microsoft.com/office/drawing/2014/main" id="{09A6EFDE-561A-4D82-A9CE-45A5CF18B359}"/>
              </a:ext>
            </a:extLst>
          </p:cNvPr>
          <p:cNvSpPr txBox="1"/>
          <p:nvPr/>
        </p:nvSpPr>
        <p:spPr>
          <a:xfrm>
            <a:off x="446313" y="4486302"/>
            <a:ext cx="4376057" cy="615553"/>
          </a:xfrm>
          <a:prstGeom prst="rect">
            <a:avLst/>
          </a:prstGeom>
          <a:noFill/>
        </p:spPr>
        <p:txBody>
          <a:bodyPr wrap="square" rtlCol="0">
            <a:spAutoFit/>
          </a:bodyPr>
          <a:lstStyle/>
          <a:p>
            <a:r>
              <a:rPr lang="el-GR" i="1" dirty="0">
                <a:latin typeface="Book Antiqua" panose="02040602050305030304" pitchFamily="18" charset="0"/>
              </a:rPr>
              <a:t>Αναπαράσταση του πλοίου του </a:t>
            </a:r>
            <a:r>
              <a:rPr lang="en-US" i="1" dirty="0">
                <a:latin typeface="Book Antiqua" panose="02040602050305030304" pitchFamily="18" charset="0"/>
              </a:rPr>
              <a:t>Uluburun</a:t>
            </a:r>
            <a:r>
              <a:rPr lang="el-GR" i="1" dirty="0">
                <a:latin typeface="Book Antiqua" panose="02040602050305030304" pitchFamily="18" charset="0"/>
              </a:rPr>
              <a:t>. </a:t>
            </a:r>
            <a:r>
              <a:rPr lang="el-GR" sz="1600" i="1" u="sng" dirty="0">
                <a:latin typeface="Book Antiqua" panose="02040602050305030304" pitchFamily="18" charset="0"/>
                <a:hlinkClick r:id="rId3"/>
              </a:rPr>
              <a:t>https://www.worldhistory.org/trans/el/1-15899/n/</a:t>
            </a:r>
            <a:endParaRPr lang="el-GR" sz="1600" i="1" dirty="0">
              <a:latin typeface="Book Antiqua" panose="02040602050305030304" pitchFamily="18" charset="0"/>
            </a:endParaRPr>
          </a:p>
        </p:txBody>
      </p:sp>
    </p:spTree>
    <p:extLst>
      <p:ext uri="{BB962C8B-B14F-4D97-AF65-F5344CB8AC3E}">
        <p14:creationId xmlns:p14="http://schemas.microsoft.com/office/powerpoint/2010/main" val="258609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Η τοποθεσία του ναυαγίου του Uluburun, όπως φαίνεται από το βαθύτερο άκρο, δείχνει εκτοπισμένες άγκυρες που είχαν αρχικά στοιβαστεί κοντά στην πλώρη.  (ΣΕ ΕΝΑ)">
            <a:extLst>
              <a:ext uri="{FF2B5EF4-FFF2-40B4-BE49-F238E27FC236}">
                <a16:creationId xmlns:a16="http://schemas.microsoft.com/office/drawing/2014/main" id="{A1078E07-63F8-4C0A-A8A2-6210DAEAE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068" y="221458"/>
            <a:ext cx="4622932" cy="64150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Εικόνα 5">
            <a:extLst>
              <a:ext uri="{FF2B5EF4-FFF2-40B4-BE49-F238E27FC236}">
                <a16:creationId xmlns:a16="http://schemas.microsoft.com/office/drawing/2014/main" id="{7B343A17-6598-46B5-B816-3653BBD9E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810" y="221459"/>
            <a:ext cx="4132600" cy="6415082"/>
          </a:xfrm>
          <a:prstGeom prst="rect">
            <a:avLst/>
          </a:prstGeom>
          <a:ln>
            <a:noFill/>
          </a:ln>
          <a:effectLst>
            <a:softEdge rad="112500"/>
          </a:effectLst>
        </p:spPr>
      </p:pic>
      <p:pic>
        <p:nvPicPr>
          <p:cNvPr id="8" name="Εικόνα 7">
            <a:extLst>
              <a:ext uri="{FF2B5EF4-FFF2-40B4-BE49-F238E27FC236}">
                <a16:creationId xmlns:a16="http://schemas.microsoft.com/office/drawing/2014/main" id="{3C9A2C88-5937-49A3-B117-2AE256A90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1458"/>
            <a:ext cx="4332408" cy="6415083"/>
          </a:xfrm>
          <a:prstGeom prst="rect">
            <a:avLst/>
          </a:prstGeom>
          <a:ln>
            <a:noFill/>
          </a:ln>
          <a:effectLst>
            <a:softEdge rad="112500"/>
          </a:effectLst>
        </p:spPr>
      </p:pic>
    </p:spTree>
    <p:extLst>
      <p:ext uri="{BB962C8B-B14F-4D97-AF65-F5344CB8AC3E}">
        <p14:creationId xmlns:p14="http://schemas.microsoft.com/office/powerpoint/2010/main" val="5923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F681B30-36F0-4C69-838D-63D5BAAD9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3" y="1469674"/>
            <a:ext cx="12192000" cy="3559878"/>
          </a:xfrm>
          <a:prstGeom prst="rect">
            <a:avLst/>
          </a:prstGeom>
        </p:spPr>
      </p:pic>
      <p:sp>
        <p:nvSpPr>
          <p:cNvPr id="4" name="TextBox 3">
            <a:extLst>
              <a:ext uri="{FF2B5EF4-FFF2-40B4-BE49-F238E27FC236}">
                <a16:creationId xmlns:a16="http://schemas.microsoft.com/office/drawing/2014/main" id="{2FDC4585-04E7-45D8-A09A-BD74F53C14D2}"/>
              </a:ext>
            </a:extLst>
          </p:cNvPr>
          <p:cNvSpPr txBox="1"/>
          <p:nvPr/>
        </p:nvSpPr>
        <p:spPr>
          <a:xfrm>
            <a:off x="988827" y="5203660"/>
            <a:ext cx="11079126" cy="338554"/>
          </a:xfrm>
          <a:prstGeom prst="rect">
            <a:avLst/>
          </a:prstGeom>
          <a:noFill/>
        </p:spPr>
        <p:txBody>
          <a:bodyPr wrap="square" rtlCol="0">
            <a:spAutoFit/>
          </a:bodyPr>
          <a:lstStyle/>
          <a:p>
            <a:r>
              <a:rPr lang="en-US" sz="1600" i="1" dirty="0">
                <a:latin typeface="Book Antiqua" panose="02040602050305030304" pitchFamily="18" charset="0"/>
                <a:hlinkClick r:id="rId3"/>
              </a:rPr>
              <a:t>https://www.bergbaumuseum.de/en/visit/permament-exhibition/special-exhibitions/the-uluburun-shipwreck</a:t>
            </a:r>
            <a:endParaRPr lang="el-GR" sz="1600" i="1" dirty="0">
              <a:latin typeface="Book Antiqua" panose="02040602050305030304" pitchFamily="18" charset="0"/>
            </a:endParaRPr>
          </a:p>
        </p:txBody>
      </p:sp>
    </p:spTree>
    <p:extLst>
      <p:ext uri="{BB962C8B-B14F-4D97-AF65-F5344CB8AC3E}">
        <p14:creationId xmlns:p14="http://schemas.microsoft.com/office/powerpoint/2010/main" val="131673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D36072-1A68-44FF-81AD-F2A157F7586C}"/>
              </a:ext>
            </a:extLst>
          </p:cNvPr>
          <p:cNvSpPr txBox="1"/>
          <p:nvPr/>
        </p:nvSpPr>
        <p:spPr>
          <a:xfrm>
            <a:off x="5882247" y="5901070"/>
            <a:ext cx="3965944" cy="584775"/>
          </a:xfrm>
          <a:prstGeom prst="rect">
            <a:avLst/>
          </a:prstGeom>
          <a:noFill/>
        </p:spPr>
        <p:txBody>
          <a:bodyPr wrap="square" rtlCol="0">
            <a:spAutoFit/>
          </a:bodyPr>
          <a:lstStyle/>
          <a:p>
            <a:r>
              <a:rPr lang="en-US" sz="1600" i="1" dirty="0">
                <a:latin typeface="Book Antiqua" panose="02040602050305030304" pitchFamily="18" charset="0"/>
              </a:rPr>
              <a:t>https://www.archaeological.org/pdfs/education/cargoes/Cargoes_Chapter4.pdf</a:t>
            </a:r>
            <a:endParaRPr lang="el-GR" sz="1600" i="1" dirty="0">
              <a:latin typeface="Book Antiqua" panose="02040602050305030304" pitchFamily="18" charset="0"/>
            </a:endParaRPr>
          </a:p>
        </p:txBody>
      </p:sp>
      <p:pic>
        <p:nvPicPr>
          <p:cNvPr id="6" name="Εικόνα 5">
            <a:extLst>
              <a:ext uri="{FF2B5EF4-FFF2-40B4-BE49-F238E27FC236}">
                <a16:creationId xmlns:a16="http://schemas.microsoft.com/office/drawing/2014/main" id="{990DD931-2073-48F3-81C4-5C169444F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43" y="95250"/>
            <a:ext cx="5172075" cy="6667500"/>
          </a:xfrm>
          <a:prstGeom prst="rect">
            <a:avLst/>
          </a:prstGeom>
          <a:ln>
            <a:noFill/>
          </a:ln>
          <a:effectLst>
            <a:softEdge rad="112500"/>
          </a:effectLst>
        </p:spPr>
      </p:pic>
    </p:spTree>
    <p:extLst>
      <p:ext uri="{BB962C8B-B14F-4D97-AF65-F5344CB8AC3E}">
        <p14:creationId xmlns:p14="http://schemas.microsoft.com/office/powerpoint/2010/main" val="109479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ιγυπτιακός σκαραβαίος που ονομάζει τη βασίλισσα Νεφερτίτη.  (ΣΕ ΕΝΑ)">
            <a:extLst>
              <a:ext uri="{FF2B5EF4-FFF2-40B4-BE49-F238E27FC236}">
                <a16:creationId xmlns:a16="http://schemas.microsoft.com/office/drawing/2014/main" id="{D3C89A95-86A1-47F0-B50B-32CDDAE79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37" y="720897"/>
            <a:ext cx="4369981" cy="5711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35601D-4A87-4F9A-8DE7-1B9FEED691D6}"/>
              </a:ext>
            </a:extLst>
          </p:cNvPr>
          <p:cNvSpPr txBox="1"/>
          <p:nvPr/>
        </p:nvSpPr>
        <p:spPr>
          <a:xfrm>
            <a:off x="4774018" y="5156790"/>
            <a:ext cx="4922874" cy="1415772"/>
          </a:xfrm>
          <a:prstGeom prst="rect">
            <a:avLst/>
          </a:prstGeom>
          <a:noFill/>
        </p:spPr>
        <p:txBody>
          <a:bodyPr wrap="square" rtlCol="0">
            <a:spAutoFit/>
          </a:bodyPr>
          <a:lstStyle/>
          <a:p>
            <a:r>
              <a:rPr lang="el-GR" i="1" dirty="0">
                <a:latin typeface="Book Antiqua" panose="02040602050305030304" pitchFamily="18" charset="0"/>
              </a:rPr>
              <a:t>Χρυσός σκαραβαίος με το όνομα της Νεφερτίτης, σύζυγος του φαραώ Ακενατών (της 18</a:t>
            </a:r>
            <a:r>
              <a:rPr lang="el-GR" i="1" baseline="30000" dirty="0">
                <a:latin typeface="Book Antiqua" panose="02040602050305030304" pitchFamily="18" charset="0"/>
              </a:rPr>
              <a:t>ης</a:t>
            </a:r>
            <a:r>
              <a:rPr lang="el-GR" i="1" dirty="0">
                <a:latin typeface="Book Antiqua" panose="02040602050305030304" pitchFamily="18" charset="0"/>
              </a:rPr>
              <a:t> Δυναστείας) </a:t>
            </a:r>
          </a:p>
          <a:p>
            <a:r>
              <a:rPr lang="en-US" sz="1600" i="1" dirty="0">
                <a:latin typeface="Book Antiqua" panose="02040602050305030304" pitchFamily="18" charset="0"/>
              </a:rPr>
              <a:t>https://www.ancient-origins.net/artifacts-other-artifacts/uluburun-shipwrecks-001962</a:t>
            </a:r>
            <a:endParaRPr lang="el-GR" sz="1600" i="1" dirty="0">
              <a:latin typeface="Book Antiqua" panose="02040602050305030304" pitchFamily="18" charset="0"/>
            </a:endParaRPr>
          </a:p>
        </p:txBody>
      </p:sp>
    </p:spTree>
    <p:extLst>
      <p:ext uri="{BB962C8B-B14F-4D97-AF65-F5344CB8AC3E}">
        <p14:creationId xmlns:p14="http://schemas.microsoft.com/office/powerpoint/2010/main" val="144301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ww.ancient-origins.net/sites/default/files/Cypriot.jpg">
            <a:extLst>
              <a:ext uri="{FF2B5EF4-FFF2-40B4-BE49-F238E27FC236}">
                <a16:creationId xmlns:a16="http://schemas.microsoft.com/office/drawing/2014/main" id="{76E53221-2C19-4E87-A0E6-7DAAEF462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204" y="191386"/>
            <a:ext cx="3695699" cy="67682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28EC45-69B9-4C44-A012-7CA1761E19F1}"/>
              </a:ext>
            </a:extLst>
          </p:cNvPr>
          <p:cNvSpPr txBox="1"/>
          <p:nvPr/>
        </p:nvSpPr>
        <p:spPr>
          <a:xfrm>
            <a:off x="4082903" y="5879803"/>
            <a:ext cx="4731489" cy="584775"/>
          </a:xfrm>
          <a:prstGeom prst="rect">
            <a:avLst/>
          </a:prstGeom>
          <a:noFill/>
        </p:spPr>
        <p:txBody>
          <a:bodyPr wrap="square" rtlCol="0">
            <a:spAutoFit/>
          </a:bodyPr>
          <a:lstStyle/>
          <a:p>
            <a:r>
              <a:rPr lang="en-US" sz="1600" i="1" dirty="0">
                <a:latin typeface="Book Antiqua" panose="02040602050305030304" pitchFamily="18" charset="0"/>
              </a:rPr>
              <a:t>https://www.ancient-origins.net/artifacts-other-artifacts/uluburun-shipwrecks-001962</a:t>
            </a:r>
            <a:endParaRPr lang="el-GR" sz="1600" i="1" dirty="0">
              <a:latin typeface="Book Antiqua" panose="02040602050305030304" pitchFamily="18" charset="0"/>
            </a:endParaRPr>
          </a:p>
        </p:txBody>
      </p:sp>
    </p:spTree>
    <p:extLst>
      <p:ext uri="{BB962C8B-B14F-4D97-AF65-F5344CB8AC3E}">
        <p14:creationId xmlns:p14="http://schemas.microsoft.com/office/powerpoint/2010/main" val="3033280310"/>
      </p:ext>
    </p:extLst>
  </p:cSld>
  <p:clrMapOvr>
    <a:masterClrMapping/>
  </p:clrMapOvr>
</p:sld>
</file>

<file path=ppt/theme/theme1.xml><?xml version="1.0" encoding="utf-8"?>
<a:theme xmlns:a="http://schemas.openxmlformats.org/drawingml/2006/main" name="Δέμα">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Δέμ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Γυαλιστερό">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TotalTime>6520</TotalTime>
  <Words>2735</Words>
  <Application>Microsoft Office PowerPoint</Application>
  <PresentationFormat>Ευρεία οθόνη</PresentationFormat>
  <Paragraphs>140</Paragraphs>
  <Slides>38</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38</vt:i4>
      </vt:variant>
    </vt:vector>
  </HeadingPairs>
  <TitlesOfParts>
    <vt:vector size="45" baseType="lpstr">
      <vt:lpstr>Arial</vt:lpstr>
      <vt:lpstr>Book Antiqua</vt:lpstr>
      <vt:lpstr>Corbel</vt:lpstr>
      <vt:lpstr>Courier New</vt:lpstr>
      <vt:lpstr>Gill Sans MT</vt:lpstr>
      <vt:lpstr>Wingdings</vt:lpstr>
      <vt:lpstr>Δέμα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LAPTOP</dc:creator>
  <cp:lastModifiedBy>LAPTOP</cp:lastModifiedBy>
  <cp:revision>358</cp:revision>
  <dcterms:created xsi:type="dcterms:W3CDTF">2024-02-19T21:31:32Z</dcterms:created>
  <dcterms:modified xsi:type="dcterms:W3CDTF">2024-04-17T19:20:35Z</dcterms:modified>
</cp:coreProperties>
</file>