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sldIdLst>
    <p:sldId id="414" r:id="rId2"/>
    <p:sldId id="378" r:id="rId3"/>
    <p:sldId id="381" r:id="rId4"/>
    <p:sldId id="383" r:id="rId5"/>
    <p:sldId id="380" r:id="rId6"/>
    <p:sldId id="376" r:id="rId7"/>
    <p:sldId id="375" r:id="rId8"/>
    <p:sldId id="385" r:id="rId9"/>
    <p:sldId id="386" r:id="rId10"/>
    <p:sldId id="388" r:id="rId11"/>
    <p:sldId id="389" r:id="rId12"/>
    <p:sldId id="403" r:id="rId13"/>
    <p:sldId id="402" r:id="rId14"/>
    <p:sldId id="390" r:id="rId15"/>
    <p:sldId id="405" r:id="rId16"/>
    <p:sldId id="391" r:id="rId17"/>
    <p:sldId id="406" r:id="rId18"/>
    <p:sldId id="392" r:id="rId19"/>
    <p:sldId id="407" r:id="rId20"/>
    <p:sldId id="393" r:id="rId21"/>
    <p:sldId id="409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3333FF"/>
    <a:srgbClr val="B2B2B2"/>
    <a:srgbClr val="006600"/>
    <a:srgbClr val="33CC33"/>
    <a:srgbClr val="008000"/>
    <a:srgbClr val="FFFF99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42" autoAdjust="0"/>
    <p:restoredTop sz="94660"/>
  </p:normalViewPr>
  <p:slideViewPr>
    <p:cSldViewPr>
      <p:cViewPr varScale="1">
        <p:scale>
          <a:sx n="67" d="100"/>
          <a:sy n="67" d="100"/>
        </p:scale>
        <p:origin x="130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DBCA945-EDEF-48AC-B5F9-639F0C7893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7550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B698C8-67A7-49B7-9247-BD6841B33C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9416E7-4BBA-41DC-B744-AFBC7CB7B5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145A0-0B2E-48BF-B8EF-06F85794C8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EB91FE-132E-4807-8349-128A41498A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5237AE-791F-464C-8514-229B3BECD1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4983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4983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C6BBEA-6CC5-4B98-B6E6-82DD7D517D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DD9E6E-8C51-438D-BAE2-F204DBB29E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EFB0F-6F48-4AC1-BBA7-6C7B34145C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4A9D5C-18A1-4ECC-B9D0-07F4F86504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1BA539-9365-4AC2-AFDF-B4B85019EE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21E341-5778-446C-87F1-F46FF927EB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43000"/>
            <a:ext cx="8229600" cy="498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0AE61999-E4F4-42B8-9C7C-026B7A112D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20000"/>
        </a:spcAft>
        <a:buClr>
          <a:srgbClr val="FF0000"/>
        </a:buClr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20000"/>
        </a:spcAft>
        <a:buClr>
          <a:srgbClr val="FF0000"/>
        </a:buClr>
        <a:buFont typeface="Wingdings" pitchFamily="2" charset="2"/>
        <a:buChar char="ü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20000"/>
        </a:spcAft>
        <a:buChar char="•"/>
        <a:defRPr sz="2400">
          <a:solidFill>
            <a:schemeClr val="tx1"/>
          </a:solidFill>
          <a:latin typeface="Times New Roman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20000"/>
        </a:spcAft>
        <a:buChar char="–"/>
        <a:defRPr sz="2000">
          <a:solidFill>
            <a:schemeClr val="tx1"/>
          </a:solidFill>
          <a:latin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2000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fontAlgn="base">
        <a:spcBef>
          <a:spcPct val="20000"/>
        </a:spcBef>
        <a:spcAft>
          <a:spcPct val="2000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fontAlgn="base">
        <a:spcBef>
          <a:spcPct val="20000"/>
        </a:spcBef>
        <a:spcAft>
          <a:spcPct val="2000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fontAlgn="base">
        <a:spcBef>
          <a:spcPct val="20000"/>
        </a:spcBef>
        <a:spcAft>
          <a:spcPct val="2000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fontAlgn="base">
        <a:spcBef>
          <a:spcPct val="20000"/>
        </a:spcBef>
        <a:spcAft>
          <a:spcPct val="2000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w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image" Target="../media/image25.wmf"/><Relationship Id="rId7" Type="http://schemas.openxmlformats.org/officeDocument/2006/relationships/image" Target="../media/image29.png"/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wmf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438400"/>
            <a:ext cx="9144000" cy="2057400"/>
          </a:xfrm>
        </p:spPr>
        <p:txBody>
          <a:bodyPr/>
          <a:lstStyle/>
          <a:p>
            <a:pPr algn="ctr" eaLnBrk="1" hangingPunct="1"/>
            <a:r>
              <a:rPr lang="el-GR" sz="2800" dirty="0" smtClean="0">
                <a:solidFill>
                  <a:srgbClr val="C00000"/>
                </a:solidFill>
              </a:rPr>
              <a:t>Κεφάλαιο </a:t>
            </a:r>
            <a:r>
              <a:rPr lang="en-US" sz="2800" dirty="0" smtClean="0">
                <a:solidFill>
                  <a:srgbClr val="C00000"/>
                </a:solidFill>
              </a:rPr>
              <a:t>5</a:t>
            </a:r>
            <a:r>
              <a:rPr lang="en-US" b="0" dirty="0" smtClean="0"/>
              <a:t/>
            </a:r>
            <a:br>
              <a:rPr lang="en-US" b="0" dirty="0" smtClean="0"/>
            </a:br>
            <a:r>
              <a:rPr lang="el-GR" dirty="0" smtClean="0">
                <a:solidFill>
                  <a:srgbClr val="0000FF"/>
                </a:solidFill>
              </a:rPr>
              <a:t>Ο πρώτος νόμος σε ανοικτά συστήματα (σε όγκους ελέγχου)</a:t>
            </a:r>
            <a:endParaRPr lang="en-US" sz="3200" dirty="0" smtClean="0">
              <a:solidFill>
                <a:srgbClr val="0000FF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5257800"/>
            <a:ext cx="4495800" cy="762000"/>
          </a:xfrm>
          <a:solidFill>
            <a:schemeClr val="accent5">
              <a:lumMod val="75000"/>
            </a:schemeClr>
          </a:solidFill>
        </p:spPr>
        <p:txBody>
          <a:bodyPr/>
          <a:lstStyle/>
          <a:p>
            <a:pPr eaLnBrk="1" hangingPunct="1">
              <a:spcBef>
                <a:spcPts val="300"/>
              </a:spcBef>
              <a:spcAft>
                <a:spcPts val="300"/>
              </a:spcAft>
              <a:defRPr/>
            </a:pPr>
            <a:r>
              <a:rPr lang="el-GR" sz="1800" dirty="0" smtClean="0">
                <a:solidFill>
                  <a:srgbClr val="996633"/>
                </a:solidFill>
                <a:latin typeface="Arial" charset="0"/>
              </a:rPr>
              <a:t>Επιμέλεια διαφάνειας</a:t>
            </a:r>
            <a:endParaRPr lang="en-US" sz="1800" dirty="0" smtClean="0">
              <a:solidFill>
                <a:srgbClr val="996633"/>
              </a:solidFill>
              <a:latin typeface="Arial" charset="0"/>
            </a:endParaRPr>
          </a:p>
          <a:p>
            <a:pPr eaLnBrk="1" hangingPunct="1"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000" b="1" dirty="0" smtClean="0">
                <a:solidFill>
                  <a:srgbClr val="996633"/>
                </a:solidFill>
                <a:latin typeface="Arial" charset="0"/>
              </a:rPr>
              <a:t>Mehmet </a:t>
            </a:r>
            <a:r>
              <a:rPr lang="en-US" sz="2000" b="1" dirty="0" err="1" smtClean="0">
                <a:solidFill>
                  <a:srgbClr val="996633"/>
                </a:solidFill>
                <a:latin typeface="Arial" charset="0"/>
              </a:rPr>
              <a:t>Kanoglu</a:t>
            </a:r>
            <a:endParaRPr lang="en-US" sz="1800" b="1" dirty="0" smtClean="0">
              <a:solidFill>
                <a:srgbClr val="996633"/>
              </a:solidFill>
              <a:latin typeface="Arial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1496235" y="6353175"/>
            <a:ext cx="604518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dirty="0">
                <a:cs typeface="Times New Roman" pitchFamily="18" charset="0"/>
              </a:rPr>
              <a:t>Copyright </a:t>
            </a:r>
            <a:r>
              <a:rPr lang="en-US" sz="1200" dirty="0" smtClean="0">
                <a:cs typeface="Times New Roman" pitchFamily="18" charset="0"/>
              </a:rPr>
              <a:t>© 2015 </a:t>
            </a:r>
            <a:r>
              <a:rPr lang="en-US" sz="1200" dirty="0">
                <a:cs typeface="Times New Roman" pitchFamily="18" charset="0"/>
              </a:rPr>
              <a:t>The McGraw-Hill Education. </a:t>
            </a:r>
            <a:r>
              <a:rPr lang="el-GR" sz="1200" dirty="0" smtClean="0">
                <a:cs typeface="Times New Roman" pitchFamily="18" charset="0"/>
              </a:rPr>
              <a:t>Με την επιφύλαξη παντός δικαιώματος</a:t>
            </a:r>
            <a:r>
              <a:rPr lang="en-US" sz="1200" dirty="0" smtClean="0">
                <a:cs typeface="Times New Roman" pitchFamily="18" charset="0"/>
              </a:rPr>
              <a:t>.</a:t>
            </a:r>
            <a:endParaRPr lang="en-US" sz="1200" dirty="0">
              <a:cs typeface="Times New Roman" pitchFamily="18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-1" y="685800"/>
            <a:ext cx="7048919" cy="1292662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r"/>
            <a:r>
              <a:rPr lang="el-GR" sz="2200" b="1" dirty="0" smtClean="0">
                <a:solidFill>
                  <a:schemeClr val="bg2"/>
                </a:solidFill>
              </a:rPr>
              <a:t>Θερμοδυναμική για Μηχανικούς</a:t>
            </a:r>
            <a:endParaRPr lang="tr-TR" sz="2200" b="1" dirty="0" smtClean="0">
              <a:solidFill>
                <a:schemeClr val="bg2"/>
              </a:solidFill>
            </a:endParaRPr>
          </a:p>
          <a:p>
            <a:pPr algn="r"/>
            <a:r>
              <a:rPr lang="tr-TR" sz="2000" b="1" dirty="0" smtClean="0">
                <a:solidFill>
                  <a:schemeClr val="bg2"/>
                </a:solidFill>
              </a:rPr>
              <a:t>8</a:t>
            </a:r>
            <a:r>
              <a:rPr lang="el-GR" sz="2000" b="1" baseline="30000" dirty="0" smtClean="0">
                <a:solidFill>
                  <a:schemeClr val="bg2"/>
                </a:solidFill>
              </a:rPr>
              <a:t>η</a:t>
            </a:r>
            <a:r>
              <a:rPr lang="el-GR" sz="2000" b="1" dirty="0" smtClean="0">
                <a:solidFill>
                  <a:schemeClr val="bg2"/>
                </a:solidFill>
              </a:rPr>
              <a:t> έκδοση</a:t>
            </a:r>
            <a:r>
              <a:rPr lang="en-US" sz="2400" b="1" dirty="0" smtClean="0">
                <a:solidFill>
                  <a:schemeClr val="bg2"/>
                </a:solidFill>
              </a:rPr>
              <a:t/>
            </a:r>
            <a:br>
              <a:rPr lang="en-US" sz="2400" b="1" dirty="0" smtClean="0">
                <a:solidFill>
                  <a:schemeClr val="bg2"/>
                </a:solidFill>
              </a:rPr>
            </a:br>
            <a:r>
              <a:rPr lang="en-US" b="1" dirty="0" err="1" smtClean="0">
                <a:solidFill>
                  <a:schemeClr val="bg2"/>
                </a:solidFill>
              </a:rPr>
              <a:t>Yunus</a:t>
            </a:r>
            <a:r>
              <a:rPr lang="en-US" b="1" dirty="0" smtClean="0">
                <a:solidFill>
                  <a:schemeClr val="bg2"/>
                </a:solidFill>
              </a:rPr>
              <a:t> A. </a:t>
            </a:r>
            <a:r>
              <a:rPr lang="tr-TR" b="1" dirty="0" smtClean="0">
                <a:solidFill>
                  <a:schemeClr val="bg2"/>
                </a:solidFill>
              </a:rPr>
              <a:t>Ç</a:t>
            </a:r>
            <a:r>
              <a:rPr lang="en-US" b="1" dirty="0" err="1" smtClean="0">
                <a:solidFill>
                  <a:schemeClr val="bg2"/>
                </a:solidFill>
              </a:rPr>
              <a:t>engel</a:t>
            </a:r>
            <a:r>
              <a:rPr lang="en-US" b="1" dirty="0" smtClean="0">
                <a:solidFill>
                  <a:schemeClr val="bg2"/>
                </a:solidFill>
              </a:rPr>
              <a:t>, Michael A. Boles</a:t>
            </a:r>
          </a:p>
          <a:p>
            <a:pPr algn="r"/>
            <a:r>
              <a:rPr lang="el-GR" b="1" dirty="0" smtClean="0">
                <a:solidFill>
                  <a:schemeClr val="bg2"/>
                </a:solidFill>
              </a:rPr>
              <a:t>Εκδόσεις </a:t>
            </a:r>
            <a:r>
              <a:rPr lang="el-GR" b="1" dirty="0" err="1" smtClean="0">
                <a:solidFill>
                  <a:schemeClr val="bg2"/>
                </a:solidFill>
              </a:rPr>
              <a:t>Τζιόλα</a:t>
            </a:r>
            <a:r>
              <a:rPr lang="en-US" b="1" dirty="0" smtClean="0">
                <a:solidFill>
                  <a:schemeClr val="bg2"/>
                </a:solidFill>
              </a:rPr>
              <a:t>, </a:t>
            </a:r>
            <a:r>
              <a:rPr lang="en-US" b="1" dirty="0">
                <a:solidFill>
                  <a:schemeClr val="bg2"/>
                </a:solidFill>
              </a:rPr>
              <a:t>20</a:t>
            </a:r>
            <a:r>
              <a:rPr lang="tr-TR" b="1" dirty="0">
                <a:solidFill>
                  <a:schemeClr val="bg2"/>
                </a:solidFill>
              </a:rPr>
              <a:t>15</a:t>
            </a:r>
            <a:endParaRPr lang="en-US" b="1" dirty="0">
              <a:solidFill>
                <a:schemeClr val="bg2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31" t="15719" r="9422" b="11545"/>
          <a:stretch/>
        </p:blipFill>
        <p:spPr>
          <a:xfrm>
            <a:off x="7162800" y="152400"/>
            <a:ext cx="1828800" cy="2324101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648200" y="5257800"/>
            <a:ext cx="4495800" cy="7620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itchFamily="2" charset="2"/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2000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2000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2000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2000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2000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2000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2000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spcBef>
                <a:spcPts val="300"/>
              </a:spcBef>
              <a:spcAft>
                <a:spcPts val="300"/>
              </a:spcAft>
              <a:defRPr/>
            </a:pPr>
            <a:r>
              <a:rPr lang="el-GR" sz="1800" kern="0" dirty="0" smtClean="0">
                <a:solidFill>
                  <a:srgbClr val="996633"/>
                </a:solidFill>
                <a:latin typeface="Arial" charset="0"/>
              </a:rPr>
              <a:t>Επιμέλεια ελληνικής έκδοσης </a:t>
            </a:r>
            <a:endParaRPr lang="en-US" sz="1800" kern="0" dirty="0" smtClean="0">
              <a:solidFill>
                <a:srgbClr val="996633"/>
              </a:solidFill>
              <a:latin typeface="Arial" charset="0"/>
            </a:endParaRPr>
          </a:p>
          <a:p>
            <a:pPr eaLnBrk="1" hangingPunct="1">
              <a:spcBef>
                <a:spcPts val="300"/>
              </a:spcBef>
              <a:spcAft>
                <a:spcPts val="300"/>
              </a:spcAft>
              <a:defRPr/>
            </a:pPr>
            <a:r>
              <a:rPr lang="el-GR" sz="2000" b="1" kern="0" dirty="0" smtClean="0">
                <a:solidFill>
                  <a:srgbClr val="996633"/>
                </a:solidFill>
                <a:latin typeface="Arial" charset="0"/>
              </a:rPr>
              <a:t>Δημήτρης </a:t>
            </a:r>
            <a:r>
              <a:rPr lang="el-GR" sz="2000" b="1" kern="0" dirty="0" err="1" smtClean="0">
                <a:solidFill>
                  <a:srgbClr val="996633"/>
                </a:solidFill>
                <a:latin typeface="Arial" charset="0"/>
              </a:rPr>
              <a:t>Τερτίπης</a:t>
            </a:r>
            <a:endParaRPr lang="en-US" sz="1800" b="1" kern="0" dirty="0" smtClean="0">
              <a:solidFill>
                <a:srgbClr val="996633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028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3CC2F95-078F-47E3-8F16-6B96AEDB508B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5105400" y="-53440"/>
            <a:ext cx="4191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l-GR" sz="2800" b="1" dirty="0" smtClean="0">
                <a:solidFill>
                  <a:srgbClr val="FF0000"/>
                </a:solidFill>
              </a:rPr>
              <a:t>Ακροφύσια &amp; </a:t>
            </a:r>
            <a:r>
              <a:rPr lang="el-GR" sz="2800" b="1" dirty="0" err="1" smtClean="0">
                <a:solidFill>
                  <a:srgbClr val="FF0000"/>
                </a:solidFill>
              </a:rPr>
              <a:t>Διαχύτες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8436" name="Rectangle 5"/>
          <p:cNvSpPr>
            <a:spLocks noChangeArrowheads="1"/>
          </p:cNvSpPr>
          <p:nvPr/>
        </p:nvSpPr>
        <p:spPr bwMode="auto">
          <a:xfrm>
            <a:off x="3368760" y="858974"/>
            <a:ext cx="4191000" cy="219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15000"/>
              </a:spcBef>
              <a:spcAft>
                <a:spcPct val="15000"/>
              </a:spcAft>
            </a:pPr>
            <a:r>
              <a:rPr lang="en-US" dirty="0" smtClean="0"/>
              <a:t>A </a:t>
            </a:r>
            <a:r>
              <a:rPr lang="en-US" b="1" dirty="0">
                <a:solidFill>
                  <a:srgbClr val="CC00CC"/>
                </a:solidFill>
              </a:rPr>
              <a:t>nozzle</a:t>
            </a:r>
            <a:r>
              <a:rPr lang="en-US" b="1" dirty="0"/>
              <a:t> </a:t>
            </a:r>
            <a:r>
              <a:rPr lang="en-US" dirty="0"/>
              <a:t>is a device that </a:t>
            </a:r>
            <a:r>
              <a:rPr lang="en-US" i="1" dirty="0">
                <a:solidFill>
                  <a:srgbClr val="3333FF"/>
                </a:solidFill>
              </a:rPr>
              <a:t>increases the velocity of a fluid</a:t>
            </a:r>
            <a:r>
              <a:rPr lang="en-US" i="1" dirty="0"/>
              <a:t> </a:t>
            </a:r>
            <a:r>
              <a:rPr lang="en-US" dirty="0"/>
              <a:t>at the expense of pressure. </a:t>
            </a:r>
            <a:endParaRPr lang="el-GR" dirty="0" smtClean="0"/>
          </a:p>
          <a:p>
            <a:pPr>
              <a:spcBef>
                <a:spcPct val="15000"/>
              </a:spcBef>
              <a:spcAft>
                <a:spcPct val="15000"/>
              </a:spcAft>
            </a:pPr>
            <a:endParaRPr lang="en-US" dirty="0"/>
          </a:p>
          <a:p>
            <a:pPr>
              <a:spcBef>
                <a:spcPct val="15000"/>
              </a:spcBef>
              <a:spcAft>
                <a:spcPct val="15000"/>
              </a:spcAft>
            </a:pPr>
            <a:r>
              <a:rPr lang="en-US" dirty="0"/>
              <a:t>A </a:t>
            </a:r>
            <a:r>
              <a:rPr lang="en-US" b="1" dirty="0">
                <a:solidFill>
                  <a:srgbClr val="CC00CC"/>
                </a:solidFill>
              </a:rPr>
              <a:t>diffuser</a:t>
            </a:r>
            <a:r>
              <a:rPr lang="en-US" b="1" dirty="0"/>
              <a:t> </a:t>
            </a:r>
            <a:r>
              <a:rPr lang="en-US" dirty="0"/>
              <a:t>is a device that </a:t>
            </a:r>
            <a:r>
              <a:rPr lang="en-US" i="1" dirty="0">
                <a:solidFill>
                  <a:srgbClr val="3333FF"/>
                </a:solidFill>
              </a:rPr>
              <a:t>increases the pressure of a fluid</a:t>
            </a:r>
            <a:r>
              <a:rPr lang="en-US" i="1" dirty="0"/>
              <a:t> </a:t>
            </a:r>
            <a:r>
              <a:rPr lang="en-US" dirty="0"/>
              <a:t>by slowing it down. </a:t>
            </a:r>
            <a:endParaRPr lang="el-GR" dirty="0" smtClean="0"/>
          </a:p>
        </p:txBody>
      </p:sp>
      <p:sp>
        <p:nvSpPr>
          <p:cNvPr id="18437" name="Text Box 10"/>
          <p:cNvSpPr txBox="1">
            <a:spLocks noChangeArrowheads="1"/>
          </p:cNvSpPr>
          <p:nvPr/>
        </p:nvSpPr>
        <p:spPr bwMode="auto">
          <a:xfrm>
            <a:off x="30932" y="3789734"/>
            <a:ext cx="91130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2400" dirty="0" smtClean="0">
                <a:solidFill>
                  <a:srgbClr val="CC00CC"/>
                </a:solidFill>
              </a:rPr>
              <a:t>Ισοζύγιο ενέργειας σε διαχύτη ή </a:t>
            </a:r>
            <a:r>
              <a:rPr lang="el-GR" sz="2400" dirty="0" err="1" smtClean="0">
                <a:solidFill>
                  <a:srgbClr val="CC00CC"/>
                </a:solidFill>
              </a:rPr>
              <a:t>ακροφύσιο</a:t>
            </a:r>
            <a:r>
              <a:rPr lang="el-GR" sz="2400" dirty="0" smtClean="0">
                <a:solidFill>
                  <a:srgbClr val="CC00CC"/>
                </a:solidFill>
              </a:rPr>
              <a:t> (</a:t>
            </a:r>
            <a:r>
              <a:rPr lang="en-US" sz="2400" dirty="0" smtClean="0">
                <a:solidFill>
                  <a:srgbClr val="CC00CC"/>
                </a:solidFill>
              </a:rPr>
              <a:t>Q = W = 0):</a:t>
            </a:r>
            <a:endParaRPr lang="en-US" sz="2400" dirty="0">
              <a:solidFill>
                <a:srgbClr val="CC00CC"/>
              </a:solidFill>
            </a:endParaRPr>
          </a:p>
        </p:txBody>
      </p:sp>
      <p:pic>
        <p:nvPicPr>
          <p:cNvPr id="18438" name="Picture 1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7E7E8"/>
              </a:clrFrom>
              <a:clrTo>
                <a:srgbClr val="E7E7E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43200" y="4392101"/>
            <a:ext cx="4109573" cy="1484126"/>
          </a:xfrm>
          <a:prstGeom prst="rect">
            <a:avLst/>
          </a:prstGeom>
          <a:noFill/>
          <a:ln w="19050">
            <a:solidFill>
              <a:schemeClr val="bg2"/>
            </a:solidFill>
            <a:miter lim="800000"/>
            <a:headEnd/>
            <a:tailEnd/>
          </a:ln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7" y="266441"/>
            <a:ext cx="3309253" cy="3392425"/>
          </a:xfrm>
          <a:prstGeom prst="rect">
            <a:avLst/>
          </a:prstGeom>
        </p:spPr>
      </p:pic>
      <p:sp>
        <p:nvSpPr>
          <p:cNvPr id="8" name="6 Dikdörtgen"/>
          <p:cNvSpPr>
            <a:spLocks noChangeArrowheads="1"/>
          </p:cNvSpPr>
          <p:nvPr/>
        </p:nvSpPr>
        <p:spPr bwMode="auto">
          <a:xfrm>
            <a:off x="30932" y="627886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2400" b="1" dirty="0" smtClean="0"/>
              <a:t>ΠΑΡΑΔΕΙΓΜΑ </a:t>
            </a:r>
            <a:r>
              <a:rPr lang="el-GR" sz="2400" b="1" dirty="0" smtClean="0"/>
              <a:t>5.4 και 5.5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38C4C37-AB58-4D7C-866A-6CE3764DE117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21507" name="Rectangle 2"/>
          <p:cNvSpPr>
            <a:spLocks noChangeArrowheads="1"/>
          </p:cNvSpPr>
          <p:nvPr/>
        </p:nvSpPr>
        <p:spPr bwMode="auto">
          <a:xfrm>
            <a:off x="0" y="76200"/>
            <a:ext cx="9144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l-GR" sz="2800" b="1" dirty="0" smtClean="0">
                <a:solidFill>
                  <a:srgbClr val="FF0000"/>
                </a:solidFill>
              </a:rPr>
              <a:t>Στρόβιλοι &amp; Συμπιεστές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1508" name="Rectangle 5"/>
          <p:cNvSpPr>
            <a:spLocks noChangeArrowheads="1"/>
          </p:cNvSpPr>
          <p:nvPr/>
        </p:nvSpPr>
        <p:spPr bwMode="auto">
          <a:xfrm>
            <a:off x="76200" y="990600"/>
            <a:ext cx="9067800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15000"/>
              </a:spcBef>
              <a:spcAft>
                <a:spcPct val="15000"/>
              </a:spcAft>
            </a:pPr>
            <a:r>
              <a:rPr lang="el-GR" sz="2000" dirty="0"/>
              <a:t>Ο </a:t>
            </a:r>
            <a:r>
              <a:rPr lang="el-GR" sz="2000" b="1" dirty="0" smtClean="0">
                <a:solidFill>
                  <a:srgbClr val="3333FF"/>
                </a:solidFill>
              </a:rPr>
              <a:t>στρόβιλος </a:t>
            </a:r>
            <a:r>
              <a:rPr lang="el-GR" sz="2000" dirty="0" smtClean="0"/>
              <a:t>οδηγεί τη γεννήτρια σε θερμικούς ή υδροηλεκτρικούς σταθμούς. Καθώς το ρευστό διέρχεται από το στρόβιλο, παράγεται έργο από τα πτερύγια που είναι προσαρμοσμένα στην άτρακτο του στροβίλου, περιστρέφοντάς την</a:t>
            </a:r>
            <a:r>
              <a:rPr lang="el-GR" sz="2000" dirty="0" smtClean="0"/>
              <a:t>.</a:t>
            </a:r>
          </a:p>
          <a:p>
            <a:pPr>
              <a:spcBef>
                <a:spcPct val="15000"/>
              </a:spcBef>
              <a:spcAft>
                <a:spcPct val="15000"/>
              </a:spcAft>
            </a:pPr>
            <a:endParaRPr lang="en-US" sz="2000" dirty="0"/>
          </a:p>
          <a:p>
            <a:pPr>
              <a:spcBef>
                <a:spcPct val="15000"/>
              </a:spcBef>
              <a:spcAft>
                <a:spcPct val="15000"/>
              </a:spcAft>
            </a:pPr>
            <a:r>
              <a:rPr lang="el-GR" sz="2000" dirty="0" smtClean="0"/>
              <a:t>Οι </a:t>
            </a:r>
            <a:r>
              <a:rPr lang="el-GR" sz="2000" b="1" dirty="0" smtClean="0">
                <a:solidFill>
                  <a:srgbClr val="3333FF"/>
                </a:solidFill>
              </a:rPr>
              <a:t>συμπιεστές</a:t>
            </a:r>
            <a:r>
              <a:rPr lang="en-US" sz="2000" dirty="0" smtClean="0"/>
              <a:t>, </a:t>
            </a:r>
            <a:r>
              <a:rPr lang="el-GR" sz="2000" dirty="0" smtClean="0"/>
              <a:t>όπως επίσης κι οι </a:t>
            </a:r>
            <a:r>
              <a:rPr lang="el-GR" sz="2000" b="1" dirty="0" smtClean="0">
                <a:solidFill>
                  <a:srgbClr val="3333FF"/>
                </a:solidFill>
              </a:rPr>
              <a:t>αντλίες </a:t>
            </a:r>
            <a:r>
              <a:rPr lang="el-GR" sz="2000" dirty="0" smtClean="0"/>
              <a:t>κι οι </a:t>
            </a:r>
            <a:r>
              <a:rPr lang="el-GR" sz="2000" b="1" dirty="0" smtClean="0">
                <a:solidFill>
                  <a:srgbClr val="3333FF"/>
                </a:solidFill>
              </a:rPr>
              <a:t>ανεμιστήρες</a:t>
            </a:r>
            <a:r>
              <a:rPr lang="en-US" sz="2000" dirty="0" smtClean="0"/>
              <a:t>, </a:t>
            </a:r>
            <a:r>
              <a:rPr lang="el-GR" sz="2000" dirty="0" smtClean="0"/>
              <a:t>είναι μηχανές αύξησης της πίεσης ενός ρευστού. Σε αυτές παρέχεται έργο από μια εξωτερική πηγή, μέσω μιας στρεφόμενης ατράκτου.</a:t>
            </a:r>
            <a:r>
              <a:rPr lang="en-US" sz="2000" dirty="0" smtClean="0"/>
              <a:t> </a:t>
            </a:r>
            <a:endParaRPr lang="el-GR" sz="2000" dirty="0" smtClean="0"/>
          </a:p>
          <a:p>
            <a:pPr>
              <a:spcBef>
                <a:spcPct val="15000"/>
              </a:spcBef>
              <a:spcAft>
                <a:spcPct val="15000"/>
              </a:spcAft>
            </a:pPr>
            <a:endParaRPr lang="el-GR" sz="2000" dirty="0" smtClean="0"/>
          </a:p>
          <a:p>
            <a:pPr>
              <a:spcBef>
                <a:spcPct val="15000"/>
              </a:spcBef>
              <a:spcAft>
                <a:spcPct val="15000"/>
              </a:spcAft>
            </a:pPr>
            <a:r>
              <a:rPr lang="el-GR" sz="2000" dirty="0" smtClean="0"/>
              <a:t>Ένας</a:t>
            </a:r>
            <a:r>
              <a:rPr lang="en-US" sz="2000" dirty="0" smtClean="0"/>
              <a:t> </a:t>
            </a:r>
            <a:r>
              <a:rPr lang="el-GR" sz="2000" b="1" i="1" dirty="0" smtClean="0">
                <a:solidFill>
                  <a:srgbClr val="CC00CC"/>
                </a:solidFill>
              </a:rPr>
              <a:t>ανεμιστήρας </a:t>
            </a:r>
            <a:r>
              <a:rPr lang="el-GR" sz="2000" dirty="0" smtClean="0"/>
              <a:t>αυξάνει αμελητέα την πίεση ενός αερίου. Η βασική χρήση του είναι να κινήσει το αέριο</a:t>
            </a:r>
            <a:r>
              <a:rPr lang="el-GR" sz="2000" dirty="0" smtClean="0"/>
              <a:t>.</a:t>
            </a:r>
          </a:p>
          <a:p>
            <a:pPr>
              <a:spcBef>
                <a:spcPct val="15000"/>
              </a:spcBef>
              <a:spcAft>
                <a:spcPct val="15000"/>
              </a:spcAft>
            </a:pPr>
            <a:endParaRPr lang="en-US" sz="2000" dirty="0"/>
          </a:p>
          <a:p>
            <a:pPr>
              <a:spcBef>
                <a:spcPct val="15000"/>
              </a:spcBef>
              <a:spcAft>
                <a:spcPct val="15000"/>
              </a:spcAft>
            </a:pPr>
            <a:r>
              <a:rPr lang="el-GR" sz="2000" dirty="0"/>
              <a:t>Ένας</a:t>
            </a:r>
            <a:r>
              <a:rPr lang="en-US" sz="2000" dirty="0" smtClean="0"/>
              <a:t> </a:t>
            </a:r>
            <a:r>
              <a:rPr lang="el-GR" sz="2000" b="1" i="1" dirty="0" smtClean="0">
                <a:solidFill>
                  <a:srgbClr val="CC00CC"/>
                </a:solidFill>
              </a:rPr>
              <a:t>συμπιεστής</a:t>
            </a:r>
            <a:r>
              <a:rPr lang="el-GR" sz="2000" dirty="0" smtClean="0"/>
              <a:t> μπορεί να αυξήσει την πίεση ενός αερίου μέχρι πολύ μεγάλες πιέσεις</a:t>
            </a:r>
            <a:r>
              <a:rPr lang="el-GR" sz="2000" dirty="0" smtClean="0"/>
              <a:t>.</a:t>
            </a:r>
          </a:p>
          <a:p>
            <a:pPr>
              <a:spcBef>
                <a:spcPct val="15000"/>
              </a:spcBef>
              <a:spcAft>
                <a:spcPct val="15000"/>
              </a:spcAft>
            </a:pPr>
            <a:endParaRPr lang="en-US" sz="2000" dirty="0"/>
          </a:p>
          <a:p>
            <a:pPr>
              <a:spcBef>
                <a:spcPct val="15000"/>
              </a:spcBef>
              <a:spcAft>
                <a:spcPct val="15000"/>
              </a:spcAft>
            </a:pPr>
            <a:r>
              <a:rPr lang="el-GR" sz="2000" dirty="0" smtClean="0"/>
              <a:t>Μια </a:t>
            </a:r>
            <a:r>
              <a:rPr lang="el-GR" sz="2000" b="1" i="1" dirty="0" smtClean="0">
                <a:solidFill>
                  <a:srgbClr val="CC00CC"/>
                </a:solidFill>
              </a:rPr>
              <a:t>αντλία </a:t>
            </a:r>
            <a:r>
              <a:rPr lang="el-GR" sz="2000" dirty="0" smtClean="0"/>
              <a:t>λειτουργεί όπως ένας συμπιεστής, που δε διακινεί αέρια αλλά υγρά.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2A5EC8A-EC89-42FA-84BB-E20A97375386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22532" name="6 Dikdörtgen"/>
          <p:cNvSpPr>
            <a:spLocks noChangeArrowheads="1"/>
          </p:cNvSpPr>
          <p:nvPr/>
        </p:nvSpPr>
        <p:spPr bwMode="auto">
          <a:xfrm>
            <a:off x="-34705" y="78239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2400" b="1" dirty="0" smtClean="0"/>
              <a:t>ΠΑΡΑΔΕΙΓΜΑ 5.6</a:t>
            </a:r>
            <a:endParaRPr lang="tr-TR" sz="2400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1143000"/>
            <a:ext cx="4267200" cy="41209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C264330-85AB-4BB7-BA5F-E64D7B6A65C5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23555" name="2 Dikdörtgen"/>
          <p:cNvSpPr>
            <a:spLocks noChangeArrowheads="1"/>
          </p:cNvSpPr>
          <p:nvPr/>
        </p:nvSpPr>
        <p:spPr bwMode="auto">
          <a:xfrm>
            <a:off x="-2" y="7620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2400" b="1" dirty="0"/>
              <a:t>ΠΑΡΑΔΕΙΓΜΑ </a:t>
            </a:r>
            <a:r>
              <a:rPr lang="el-GR" sz="2400" b="1" dirty="0" smtClean="0"/>
              <a:t>5.7</a:t>
            </a:r>
            <a:endParaRPr lang="tr-TR" sz="2400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537571"/>
            <a:ext cx="4419600" cy="58635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18B71C3-1A0B-4334-96AA-367646076720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24579" name="Rectangle 2"/>
          <p:cNvSpPr>
            <a:spLocks noChangeArrowheads="1"/>
          </p:cNvSpPr>
          <p:nvPr/>
        </p:nvSpPr>
        <p:spPr bwMode="auto">
          <a:xfrm>
            <a:off x="90179" y="62002"/>
            <a:ext cx="883920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l-GR" sz="2800" b="1" dirty="0" smtClean="0">
                <a:solidFill>
                  <a:srgbClr val="FF0000"/>
                </a:solidFill>
              </a:rPr>
              <a:t>Στραγγαλιστικές βαλβίδες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4580" name="Rectangle 3"/>
          <p:cNvSpPr>
            <a:spLocks noChangeArrowheads="1"/>
          </p:cNvSpPr>
          <p:nvPr/>
        </p:nvSpPr>
        <p:spPr bwMode="auto">
          <a:xfrm>
            <a:off x="128279" y="653602"/>
            <a:ext cx="8839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15000"/>
              </a:spcBef>
              <a:spcAft>
                <a:spcPct val="15000"/>
              </a:spcAft>
            </a:pPr>
            <a:r>
              <a:rPr lang="el-GR" dirty="0" smtClean="0"/>
              <a:t>Ως </a:t>
            </a:r>
            <a:r>
              <a:rPr lang="el-GR" b="1" dirty="0" smtClean="0"/>
              <a:t>στραγγαλιστικές βαλβίδες</a:t>
            </a:r>
            <a:r>
              <a:rPr lang="en-US" dirty="0" smtClean="0"/>
              <a:t> </a:t>
            </a:r>
            <a:r>
              <a:rPr lang="el-GR" dirty="0" smtClean="0"/>
              <a:t>χαρακτηρίζονται </a:t>
            </a:r>
            <a:r>
              <a:rPr lang="el-GR" i="1" dirty="0" smtClean="0">
                <a:solidFill>
                  <a:srgbClr val="CC00CC"/>
                </a:solidFill>
              </a:rPr>
              <a:t>κάθε είδους συσκευή περιορισμού της ροής</a:t>
            </a:r>
            <a:r>
              <a:rPr lang="en-US" i="1" dirty="0" smtClean="0"/>
              <a:t> </a:t>
            </a:r>
            <a:r>
              <a:rPr lang="el-GR" dirty="0" smtClean="0"/>
              <a:t>που προκαλεί σημαντική πτώση της πίεσης της ροής, μετά τη βαλβίδα</a:t>
            </a:r>
            <a:r>
              <a:rPr lang="en-US" dirty="0" smtClean="0"/>
              <a:t>. </a:t>
            </a:r>
            <a:endParaRPr lang="en-US" dirty="0"/>
          </a:p>
        </p:txBody>
      </p:sp>
      <p:pic>
        <p:nvPicPr>
          <p:cNvPr id="24581" name="Picture 1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24400" y="1487739"/>
            <a:ext cx="2457752" cy="800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4" name="Text Box 17"/>
          <p:cNvSpPr txBox="1">
            <a:spLocks noChangeArrowheads="1"/>
          </p:cNvSpPr>
          <p:nvPr/>
        </p:nvSpPr>
        <p:spPr bwMode="auto">
          <a:xfrm>
            <a:off x="128279" y="1464554"/>
            <a:ext cx="36379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dirty="0" smtClean="0">
                <a:solidFill>
                  <a:srgbClr val="CC00CC"/>
                </a:solidFill>
              </a:rPr>
              <a:t>Ισοζύγιο ενέργειας (</a:t>
            </a:r>
            <a:r>
              <a:rPr lang="en-US" dirty="0" smtClean="0">
                <a:solidFill>
                  <a:srgbClr val="CC00CC"/>
                </a:solidFill>
              </a:rPr>
              <a:t>Q = W = </a:t>
            </a:r>
            <a:r>
              <a:rPr lang="en-US" dirty="0" smtClean="0">
                <a:solidFill>
                  <a:srgbClr val="CC00CC"/>
                </a:solidFill>
              </a:rPr>
              <a:t>0</a:t>
            </a:r>
            <a:r>
              <a:rPr lang="el-GR" dirty="0" smtClean="0">
                <a:solidFill>
                  <a:srgbClr val="CC00CC"/>
                </a:solidFill>
              </a:rPr>
              <a:t>)</a:t>
            </a:r>
            <a:endParaRPr lang="en-US" dirty="0">
              <a:solidFill>
                <a:srgbClr val="CC00CC"/>
              </a:solidFill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29" y="2432054"/>
            <a:ext cx="3581400" cy="3391828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150" y="3276600"/>
            <a:ext cx="4383024" cy="2049640"/>
          </a:xfrm>
          <a:prstGeom prst="rect">
            <a:avLst/>
          </a:prstGeom>
        </p:spPr>
      </p:pic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457200" y="5888637"/>
            <a:ext cx="285864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2400" dirty="0" smtClean="0"/>
              <a:t>Στραγγαλιστικές βαλβίδες</a:t>
            </a:r>
            <a:endParaRPr lang="tr-TR" sz="2400" dirty="0"/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3920150" y="5387931"/>
            <a:ext cx="43830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200" dirty="0" smtClean="0"/>
              <a:t>Η θερμοκρασία ενός ιδανικού αερίου παραμένει σταθερή κατά το στραγγαλισμό.</a:t>
            </a:r>
            <a:endParaRPr lang="tr-T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B312A26-31B0-43F5-8FB6-4C5EBB19E66C}" type="slidenum">
              <a:rPr lang="en-US" smtClean="0"/>
              <a:pPr/>
              <a:t>15</a:t>
            </a:fld>
            <a:endParaRPr lang="en-US" smtClean="0"/>
          </a:p>
        </p:txBody>
      </p:sp>
      <p:pic>
        <p:nvPicPr>
          <p:cNvPr id="25606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9000" y="327215"/>
            <a:ext cx="44005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6 Dikdörtgen"/>
          <p:cNvSpPr>
            <a:spLocks noChangeArrowheads="1"/>
          </p:cNvSpPr>
          <p:nvPr/>
        </p:nvSpPr>
        <p:spPr bwMode="auto">
          <a:xfrm>
            <a:off x="0" y="22860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2400" b="1" dirty="0"/>
              <a:t>ΠΑΡΑΔΕΙΓΜΑ </a:t>
            </a:r>
            <a:r>
              <a:rPr lang="en-US" sz="2400" b="1" dirty="0" smtClean="0"/>
              <a:t>5.8</a:t>
            </a:r>
            <a:endParaRPr lang="tr-TR" sz="2400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1" y="1524000"/>
            <a:ext cx="9106729" cy="41372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CEAFD2B-E6E4-450C-B05C-4A5D3A97B7EC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26627" name="Rectangle 2"/>
          <p:cNvSpPr>
            <a:spLocks noChangeArrowheads="1"/>
          </p:cNvSpPr>
          <p:nvPr/>
        </p:nvSpPr>
        <p:spPr bwMode="auto">
          <a:xfrm>
            <a:off x="381000" y="76200"/>
            <a:ext cx="365760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l-GR" sz="2800" b="1" dirty="0" smtClean="0">
                <a:solidFill>
                  <a:srgbClr val="FF0000"/>
                </a:solidFill>
              </a:rPr>
              <a:t>Θάλαμοι ανάμειξης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6628" name="Rectangle 3"/>
          <p:cNvSpPr>
            <a:spLocks noChangeArrowheads="1"/>
          </p:cNvSpPr>
          <p:nvPr/>
        </p:nvSpPr>
        <p:spPr bwMode="auto">
          <a:xfrm>
            <a:off x="381000" y="685800"/>
            <a:ext cx="4572000" cy="5478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l-GR" sz="2000" dirty="0" smtClean="0"/>
              <a:t>Σε τεχνικές εφαρμογές, η περιοχή κατά την οποία λαμβάνει χώρα η διεργασία της ανάμειξης καλείται</a:t>
            </a:r>
            <a:r>
              <a:rPr lang="en-US" sz="2000" dirty="0" smtClean="0"/>
              <a:t> </a:t>
            </a:r>
            <a:r>
              <a:rPr lang="el-GR" sz="2000" b="1" dirty="0" smtClean="0"/>
              <a:t>θάλαμος ανάμειξης</a:t>
            </a:r>
            <a:r>
              <a:rPr lang="en-US" sz="2000" dirty="0" smtClean="0"/>
              <a:t>.</a:t>
            </a:r>
            <a:endParaRPr lang="tr-TR" sz="20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l-GR" sz="2000" dirty="0" smtClean="0"/>
              <a:t>Ο θάλαμος ανάμειξης δεν είναι ακριβώς ένας «θάλαμος». Ένας σωλήνας Τ ή μια μπαταρία λουτρού λειτουργούν ως θάλαμοι ανάμειξης για τα ρεύματα κρύου και ζεστού νερού.</a:t>
            </a:r>
            <a:endParaRPr lang="en-US" sz="20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l-GR" sz="2000" dirty="0" smtClean="0"/>
              <a:t>Η αρχή διατήρησης της μάζας στο θάλαμο ανάμειξης επιβάλλει το άθροισμα των μαζών όλων των εισερχομένων ροών να είναι ίσο προς το αντίστοιχο των εξερχομένων ροών</a:t>
            </a:r>
            <a:r>
              <a:rPr lang="tr-TR" sz="2000" dirty="0" smtClean="0"/>
              <a:t>.</a:t>
            </a:r>
            <a:endParaRPr lang="tr-TR" sz="20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l-GR" sz="2000" dirty="0" smtClean="0"/>
              <a:t>Ανάλογα, δε, εφαρμόζεται κι η αρχή διατήρησης της ενέργειας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232" y="76200"/>
            <a:ext cx="4262007" cy="4572000"/>
          </a:xfrm>
          <a:prstGeom prst="rect">
            <a:avLst/>
          </a:prstGeom>
        </p:spPr>
      </p:pic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5182352" y="4840784"/>
            <a:ext cx="3693739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2000" dirty="0" smtClean="0"/>
              <a:t>Ο σωλήνας Τ μιας ντουζιέρας αποτελεί το θάλαμο ανάμειξης τη θερμής και της ψυχρής ροής νερού.</a:t>
            </a:r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5620" y="420498"/>
            <a:ext cx="37719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1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37D6039-FF28-4F11-AF8A-6B8DAE78F6FE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27651" name="2 Dikdörtgen"/>
          <p:cNvSpPr>
            <a:spLocks noChangeArrowheads="1"/>
          </p:cNvSpPr>
          <p:nvPr/>
        </p:nvSpPr>
        <p:spPr bwMode="auto">
          <a:xfrm>
            <a:off x="-55830" y="-23060"/>
            <a:ext cx="4114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2400" b="1" dirty="0"/>
              <a:t>ΠΑΡΑΔΕΙΓΜΑ </a:t>
            </a:r>
            <a:r>
              <a:rPr lang="en-US" sz="2400" b="1" dirty="0" smtClean="0"/>
              <a:t>5.9</a:t>
            </a:r>
            <a:endParaRPr lang="tr-TR" sz="2400" dirty="0"/>
          </a:p>
        </p:txBody>
      </p:sp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DEF1EE"/>
              </a:clrFrom>
              <a:clrTo>
                <a:srgbClr val="DEF1E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63999" y="2935098"/>
            <a:ext cx="299604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5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DEF1EE"/>
              </a:clrFrom>
              <a:clrTo>
                <a:srgbClr val="DEF1E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1570" y="4333009"/>
            <a:ext cx="5888369" cy="868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Metin kutusu"/>
          <p:cNvSpPr txBox="1"/>
          <p:nvPr/>
        </p:nvSpPr>
        <p:spPr>
          <a:xfrm>
            <a:off x="1431956" y="2168788"/>
            <a:ext cx="1295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150 </a:t>
            </a:r>
            <a:r>
              <a:rPr lang="tr-TR" dirty="0" err="1" smtClean="0"/>
              <a:t>kPa</a:t>
            </a:r>
            <a:endParaRPr lang="tr-TR" dirty="0"/>
          </a:p>
        </p:txBody>
      </p:sp>
      <p:sp>
        <p:nvSpPr>
          <p:cNvPr id="9" name="8 Metin kutusu"/>
          <p:cNvSpPr txBox="1"/>
          <p:nvPr/>
        </p:nvSpPr>
        <p:spPr>
          <a:xfrm>
            <a:off x="566596" y="410362"/>
            <a:ext cx="838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60</a:t>
            </a:r>
            <a:r>
              <a:rPr lang="tr-TR" dirty="0" smtClean="0">
                <a:sym typeface="Symbol"/>
              </a:rPr>
              <a:t></a:t>
            </a:r>
            <a:r>
              <a:rPr lang="tr-TR" dirty="0" smtClean="0"/>
              <a:t>C</a:t>
            </a:r>
            <a:endParaRPr lang="tr-TR" dirty="0"/>
          </a:p>
        </p:txBody>
      </p:sp>
      <p:sp>
        <p:nvSpPr>
          <p:cNvPr id="10" name="9 Metin kutusu"/>
          <p:cNvSpPr txBox="1"/>
          <p:nvPr/>
        </p:nvSpPr>
        <p:spPr>
          <a:xfrm>
            <a:off x="685800" y="2996684"/>
            <a:ext cx="838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10</a:t>
            </a:r>
            <a:r>
              <a:rPr lang="tr-TR" dirty="0" smtClean="0">
                <a:sym typeface="Symbol"/>
              </a:rPr>
              <a:t></a:t>
            </a:r>
            <a:r>
              <a:rPr lang="tr-TR" dirty="0" smtClean="0"/>
              <a:t>C</a:t>
            </a:r>
            <a:endParaRPr lang="tr-TR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3211245" y="2992132"/>
            <a:ext cx="762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45</a:t>
            </a:r>
            <a:r>
              <a:rPr lang="tr-TR" dirty="0" smtClean="0">
                <a:sym typeface="Symbol"/>
              </a:rPr>
              <a:t></a:t>
            </a:r>
            <a:r>
              <a:rPr lang="tr-TR" dirty="0" smtClean="0"/>
              <a:t>C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2CC0E3A-68F1-4B09-9331-5F2FEF46C40A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28675" name="Rectangle 2"/>
          <p:cNvSpPr>
            <a:spLocks noChangeArrowheads="1"/>
          </p:cNvSpPr>
          <p:nvPr/>
        </p:nvSpPr>
        <p:spPr bwMode="auto">
          <a:xfrm>
            <a:off x="3505200" y="381000"/>
            <a:ext cx="5181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l-GR" sz="2800" b="1" dirty="0" smtClean="0">
                <a:solidFill>
                  <a:srgbClr val="FF0000"/>
                </a:solidFill>
              </a:rPr>
              <a:t>Εναλλάκτες θερμότητας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8676" name="Rectangle 3"/>
          <p:cNvSpPr>
            <a:spLocks noChangeArrowheads="1"/>
          </p:cNvSpPr>
          <p:nvPr/>
        </p:nvSpPr>
        <p:spPr bwMode="auto">
          <a:xfrm>
            <a:off x="3505200" y="1066800"/>
            <a:ext cx="55626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dirty="0" smtClean="0"/>
              <a:t>Οι </a:t>
            </a:r>
            <a:r>
              <a:rPr lang="el-GR" b="1" dirty="0" smtClean="0"/>
              <a:t>εναλλάκτες θερμότητας</a:t>
            </a:r>
            <a:r>
              <a:rPr lang="en-US" b="1" dirty="0" smtClean="0"/>
              <a:t> </a:t>
            </a:r>
            <a:r>
              <a:rPr lang="el-GR" dirty="0" smtClean="0"/>
              <a:t>είναι συσκευές, εντός των οποίων δύο ρεύματα ρευστών συναλλάσσουν θερμότητα χωρίς να αναμειγνύονται</a:t>
            </a:r>
            <a:r>
              <a:rPr lang="en-US" dirty="0" smtClean="0"/>
              <a:t>. </a:t>
            </a:r>
            <a:endParaRPr lang="tr-TR" dirty="0"/>
          </a:p>
          <a:p>
            <a:endParaRPr lang="tr-TR" dirty="0"/>
          </a:p>
          <a:p>
            <a:r>
              <a:rPr lang="el-GR" dirty="0" smtClean="0"/>
              <a:t>Οι εναλλάκτες θερμότητες χρησιμοποιούνται ευρέως σε βιομηχανικές εγκαταστάσεις και παράγονται σε διάφορα σχήματα και μεγέθη.</a:t>
            </a:r>
            <a:endParaRPr lang="en-US" dirty="0"/>
          </a:p>
        </p:txBody>
      </p:sp>
      <p:sp>
        <p:nvSpPr>
          <p:cNvPr id="28677" name="Rectangle 13"/>
          <p:cNvSpPr>
            <a:spLocks noChangeArrowheads="1"/>
          </p:cNvSpPr>
          <p:nvPr/>
        </p:nvSpPr>
        <p:spPr bwMode="auto">
          <a:xfrm>
            <a:off x="304800" y="4744674"/>
            <a:ext cx="303498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l-GR" sz="1600" dirty="0" smtClean="0">
                <a:solidFill>
                  <a:srgbClr val="3333FF"/>
                </a:solidFill>
              </a:rPr>
              <a:t>Η μετάδοση θερμότητας που σχετίζεται με έναν εναλλάκτη μπορεί να είναι μηδενική ή μη μηδενική, ανάλογα με το πώς έχει επιλεγεί ο Ο.Ε..</a:t>
            </a:r>
            <a:endParaRPr lang="en-US" sz="1600" dirty="0">
              <a:solidFill>
                <a:srgbClr val="3333FF"/>
              </a:solidFill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81000"/>
            <a:ext cx="3061594" cy="2742144"/>
          </a:xfrm>
          <a:prstGeom prst="rect">
            <a:avLst/>
          </a:prstGeom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28601" y="3124200"/>
            <a:ext cx="306159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200" dirty="0" smtClean="0"/>
              <a:t>Στην απλούστερη μορφή του, ένας εναλλάκτης θερμότητας αποτελείται από 2 ομόκεντρους σωλήνες.</a:t>
            </a:r>
            <a:endParaRPr lang="tr-TR" sz="1200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9376" y="3250525"/>
            <a:ext cx="5678424" cy="28175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8E7372E-8296-4EE6-B764-01B8A38BD10B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29699" name="2 Dikdörtgen"/>
          <p:cNvSpPr>
            <a:spLocks noChangeArrowheads="1"/>
          </p:cNvSpPr>
          <p:nvPr/>
        </p:nvSpPr>
        <p:spPr bwMode="auto">
          <a:xfrm>
            <a:off x="0" y="15240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2400" b="1" dirty="0"/>
              <a:t>ΠΑΡΑΔΕΙΓΜΑ </a:t>
            </a:r>
            <a:r>
              <a:rPr lang="el-GR" sz="2400" b="1" dirty="0" smtClean="0"/>
              <a:t>5.</a:t>
            </a:r>
            <a:r>
              <a:rPr lang="en-US" sz="2400" b="1" dirty="0" smtClean="0"/>
              <a:t>10</a:t>
            </a:r>
            <a:endParaRPr lang="tr-TR" sz="2400" dirty="0"/>
          </a:p>
        </p:txBody>
      </p:sp>
      <p:pic>
        <p:nvPicPr>
          <p:cNvPr id="29702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DEF1EE"/>
              </a:clrFrom>
              <a:clrTo>
                <a:srgbClr val="DEF1E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43200" y="1828800"/>
            <a:ext cx="6092283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406" y="852254"/>
            <a:ext cx="2326911" cy="2843510"/>
          </a:xfrm>
          <a:prstGeom prst="rect">
            <a:avLst/>
          </a:prstGeom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DEF1EE"/>
              </a:clrFrom>
              <a:clrTo>
                <a:srgbClr val="DEF1E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86200" y="4782199"/>
            <a:ext cx="4427405" cy="930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125" y="4003376"/>
            <a:ext cx="3582924" cy="2344045"/>
          </a:xfrm>
          <a:prstGeom prst="rect">
            <a:avLst/>
          </a:prstGeom>
        </p:spPr>
      </p:pic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-26406" y="3679607"/>
            <a:ext cx="917040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dirty="0" smtClean="0"/>
              <a:t>Η μετάδοση θερμότητας εξαρτάται από τη χάραξη του όγκου ελέγχου!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858000" y="6400800"/>
            <a:ext cx="2133600" cy="320675"/>
          </a:xfrm>
          <a:noFill/>
        </p:spPr>
        <p:txBody>
          <a:bodyPr/>
          <a:lstStyle/>
          <a:p>
            <a:fld id="{970E4EAA-0FED-4C22-80E2-AD33AFCE1861}" type="slidenum">
              <a:rPr lang="en-US" smtClean="0"/>
              <a:pPr/>
              <a:t>2</a:t>
            </a:fld>
            <a:endParaRPr lang="en-US" dirty="0" smtClean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98438"/>
            <a:ext cx="8650224" cy="639762"/>
          </a:xfrm>
          <a:solidFill>
            <a:srgbClr val="92D050"/>
          </a:solidFill>
        </p:spPr>
        <p:txBody>
          <a:bodyPr/>
          <a:lstStyle/>
          <a:p>
            <a:pPr eaLnBrk="1" hangingPunct="1"/>
            <a:r>
              <a:rPr lang="el-GR" dirty="0" smtClean="0">
                <a:solidFill>
                  <a:srgbClr val="C00000"/>
                </a:solidFill>
              </a:rPr>
              <a:t>Διατήρηση της μάζας</a:t>
            </a:r>
            <a:endParaRPr lang="en-US" b="0" dirty="0" smtClean="0">
              <a:solidFill>
                <a:srgbClr val="C00000"/>
              </a:solidFill>
            </a:endParaRPr>
          </a:p>
        </p:txBody>
      </p:sp>
      <p:sp>
        <p:nvSpPr>
          <p:cNvPr id="4100" name="Rectangle 6"/>
          <p:cNvSpPr>
            <a:spLocks noChangeArrowheads="1"/>
          </p:cNvSpPr>
          <p:nvPr/>
        </p:nvSpPr>
        <p:spPr bwMode="auto">
          <a:xfrm>
            <a:off x="152400" y="974725"/>
            <a:ext cx="8726424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10000"/>
              </a:spcBef>
              <a:spcAft>
                <a:spcPct val="10000"/>
              </a:spcAft>
            </a:pPr>
            <a:r>
              <a:rPr lang="el-GR" sz="1900" b="1" i="1" dirty="0">
                <a:solidFill>
                  <a:srgbClr val="CC00CC"/>
                </a:solidFill>
              </a:rPr>
              <a:t>Όγκοι ελέγχου (ανοικτά συστήματα)</a:t>
            </a:r>
            <a:r>
              <a:rPr lang="en-US" sz="1900" dirty="0"/>
              <a:t>: </a:t>
            </a:r>
            <a:r>
              <a:rPr lang="el-GR" sz="1900" dirty="0"/>
              <a:t>Μπορεί να διέρχεται μάζα από τα όρια του συστήματος</a:t>
            </a:r>
            <a:r>
              <a:rPr lang="el-GR" sz="1900" dirty="0" smtClean="0"/>
              <a:t>.</a:t>
            </a:r>
          </a:p>
          <a:p>
            <a:pPr>
              <a:lnSpc>
                <a:spcPct val="90000"/>
              </a:lnSpc>
              <a:spcBef>
                <a:spcPct val="10000"/>
              </a:spcBef>
              <a:spcAft>
                <a:spcPct val="10000"/>
              </a:spcAft>
            </a:pPr>
            <a:endParaRPr lang="en-US" sz="1900" dirty="0"/>
          </a:p>
          <a:p>
            <a:pPr>
              <a:lnSpc>
                <a:spcPct val="90000"/>
              </a:lnSpc>
              <a:spcBef>
                <a:spcPct val="10000"/>
              </a:spcBef>
              <a:spcAft>
                <a:spcPct val="10000"/>
              </a:spcAft>
            </a:pPr>
            <a:r>
              <a:rPr lang="el-GR" sz="1900" b="1" dirty="0" smtClean="0">
                <a:solidFill>
                  <a:srgbClr val="CC00CC"/>
                </a:solidFill>
              </a:rPr>
              <a:t>Διατήρηση </a:t>
            </a:r>
            <a:r>
              <a:rPr lang="el-GR" sz="1900" b="1" dirty="0" smtClean="0">
                <a:solidFill>
                  <a:srgbClr val="CC00CC"/>
                </a:solidFill>
              </a:rPr>
              <a:t>της μάζας</a:t>
            </a:r>
            <a:r>
              <a:rPr lang="en-US" sz="1900" dirty="0" smtClean="0"/>
              <a:t>:</a:t>
            </a:r>
            <a:endParaRPr lang="en-US" sz="1900" dirty="0"/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95400" y="3887606"/>
            <a:ext cx="6963066" cy="682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3000" y="5032002"/>
            <a:ext cx="7013616" cy="622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Εικόνα 1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0600" y="2499758"/>
            <a:ext cx="7604170" cy="1105649"/>
          </a:xfrm>
          <a:prstGeom prst="rect">
            <a:avLst/>
          </a:prstGeom>
        </p:spPr>
      </p:pic>
      <p:sp>
        <p:nvSpPr>
          <p:cNvPr id="14" name="Rectangle 19"/>
          <p:cNvSpPr>
            <a:spLocks noChangeArrowheads="1"/>
          </p:cNvSpPr>
          <p:nvPr/>
        </p:nvSpPr>
        <p:spPr bwMode="auto">
          <a:xfrm>
            <a:off x="1066800" y="5996261"/>
            <a:ext cx="6858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dirty="0" smtClean="0"/>
              <a:t>Οι παραπάνω εξισώσεις συχνά αναφέρονται ως </a:t>
            </a:r>
            <a:r>
              <a:rPr lang="el-GR" b="1" dirty="0" smtClean="0">
                <a:solidFill>
                  <a:srgbClr val="3333FF"/>
                </a:solidFill>
              </a:rPr>
              <a:t>ισοζύγιο μάζας</a:t>
            </a:r>
            <a:r>
              <a:rPr lang="el-GR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254B906-F769-457E-B93C-BEF90994761F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31747" name="Rectangle 2"/>
          <p:cNvSpPr>
            <a:spLocks noChangeArrowheads="1"/>
          </p:cNvSpPr>
          <p:nvPr/>
        </p:nvSpPr>
        <p:spPr bwMode="auto">
          <a:xfrm>
            <a:off x="0" y="152400"/>
            <a:ext cx="914400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l-GR" sz="2800" b="1" dirty="0" smtClean="0">
                <a:solidFill>
                  <a:srgbClr val="FF0000"/>
                </a:solidFill>
              </a:rPr>
              <a:t>Ροή σε σωλήνες και σε αεραγωγούς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31748" name="Rectangle 3"/>
          <p:cNvSpPr>
            <a:spLocks noChangeArrowheads="1"/>
          </p:cNvSpPr>
          <p:nvPr/>
        </p:nvSpPr>
        <p:spPr bwMode="auto">
          <a:xfrm>
            <a:off x="533400" y="838200"/>
            <a:ext cx="80010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2000" dirty="0" smtClean="0"/>
              <a:t>Η διακίνηση υγρών ή αερίων σε σωλήνες κι αγωγούς αποτελεί βασικό μέρος πολλών τεχνικών εφαρμογών</a:t>
            </a:r>
            <a:r>
              <a:rPr lang="en-US" sz="2000" dirty="0" smtClean="0"/>
              <a:t>. </a:t>
            </a:r>
            <a:endParaRPr lang="tr-TR" sz="2000" dirty="0"/>
          </a:p>
          <a:p>
            <a:endParaRPr lang="tr-TR" sz="2000" dirty="0"/>
          </a:p>
          <a:p>
            <a:r>
              <a:rPr lang="el-GR" sz="2000" dirty="0" smtClean="0"/>
              <a:t>Η ροή μέσω σωλήνων ή αεραγωγών γενικά προσομοιώνεται ως σταθεροποιημένη ροή.</a:t>
            </a:r>
            <a:endParaRPr lang="en-US" sz="2000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667000"/>
            <a:ext cx="3962400" cy="2021941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137" y="2667000"/>
            <a:ext cx="3621839" cy="2021941"/>
          </a:xfrm>
          <a:prstGeom prst="rect">
            <a:avLst/>
          </a:prstGeom>
        </p:spPr>
      </p:pic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533400" y="4688941"/>
            <a:ext cx="3962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200" dirty="0" smtClean="0"/>
              <a:t>Οι απώλειες θερμότητας από ένα θερμό ρεύμα εντός μη μονωμένου σωλήνα προς το ψυχρό περιβάλλον ενδέχεται να είναι υψηλές.</a:t>
            </a:r>
            <a:endParaRPr lang="tr-TR" sz="1200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4949136" y="4688941"/>
            <a:ext cx="36218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200" dirty="0" smtClean="0"/>
              <a:t>Η ροή μέσω σωλήνα ή αεραγωγού εμπεριέχει ταυτόχρονα περισσότερες από μια μορφές έργου.</a:t>
            </a:r>
            <a:endParaRPr lang="tr-T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1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72922EB-7911-46E0-B994-13C145BD7D8B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32774" name="5 Dikdörtgen"/>
          <p:cNvSpPr>
            <a:spLocks noChangeArrowheads="1"/>
          </p:cNvSpPr>
          <p:nvPr/>
        </p:nvSpPr>
        <p:spPr bwMode="auto">
          <a:xfrm>
            <a:off x="0" y="228600"/>
            <a:ext cx="91075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2400" b="1" dirty="0"/>
              <a:t>ΠΑΡΑΔΕΙΓΜΑ </a:t>
            </a:r>
            <a:r>
              <a:rPr lang="el-GR" sz="2400" b="1" dirty="0" smtClean="0"/>
              <a:t>5.</a:t>
            </a:r>
            <a:r>
              <a:rPr lang="en-US" sz="2400" b="1" dirty="0" smtClean="0"/>
              <a:t>11</a:t>
            </a:r>
            <a:endParaRPr lang="tr-TR" sz="2400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762000"/>
            <a:ext cx="3496718" cy="2636520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762000"/>
            <a:ext cx="5221343" cy="2636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28CF949-B159-4A38-9877-12245D5940C3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4335"/>
            <a:ext cx="8229600" cy="639763"/>
          </a:xfrm>
        </p:spPr>
        <p:txBody>
          <a:bodyPr/>
          <a:lstStyle/>
          <a:p>
            <a:pPr eaLnBrk="1" hangingPunct="1"/>
            <a:r>
              <a:rPr lang="el-GR" dirty="0" smtClean="0"/>
              <a:t>Παροχές μάζας &amp; όγκου σε αγωγό</a:t>
            </a:r>
            <a:endParaRPr lang="en-US" b="0" dirty="0" smtClean="0"/>
          </a:p>
        </p:txBody>
      </p:sp>
      <p:pic>
        <p:nvPicPr>
          <p:cNvPr id="5125" name="Picture 1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599" y="3094037"/>
            <a:ext cx="5590497" cy="902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7" name="Text Box 17"/>
          <p:cNvSpPr txBox="1">
            <a:spLocks noChangeArrowheads="1"/>
          </p:cNvSpPr>
          <p:nvPr/>
        </p:nvSpPr>
        <p:spPr bwMode="auto">
          <a:xfrm>
            <a:off x="176729" y="2126875"/>
            <a:ext cx="4269941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000" dirty="0" smtClean="0"/>
              <a:t>Παροχή όγκου </a:t>
            </a:r>
            <a:r>
              <a:rPr lang="el-GR" dirty="0" smtClean="0"/>
              <a:t>(όπου </a:t>
            </a:r>
            <a:r>
              <a:rPr lang="en-US" dirty="0" err="1" smtClean="0"/>
              <a:t>Vavg</a:t>
            </a:r>
            <a:r>
              <a:rPr lang="en-US" dirty="0" smtClean="0"/>
              <a:t> </a:t>
            </a:r>
            <a:r>
              <a:rPr lang="el-GR" dirty="0" smtClean="0"/>
              <a:t>η μέση ταχύτητα  και</a:t>
            </a:r>
            <a:r>
              <a:rPr lang="en-US" dirty="0" smtClean="0"/>
              <a:t> Ac</a:t>
            </a:r>
            <a:r>
              <a:rPr lang="el-GR" dirty="0" smtClean="0"/>
              <a:t> η διατομή του αγωγού) </a:t>
            </a:r>
            <a:endParaRPr lang="en-US" dirty="0"/>
          </a:p>
        </p:txBody>
      </p:sp>
      <p:pic>
        <p:nvPicPr>
          <p:cNvPr id="5132" name="Picture 1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30412" y="1162083"/>
            <a:ext cx="2416259" cy="1077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3" name="Text Box 16"/>
          <p:cNvSpPr txBox="1">
            <a:spLocks noChangeArrowheads="1"/>
          </p:cNvSpPr>
          <p:nvPr/>
        </p:nvSpPr>
        <p:spPr bwMode="auto">
          <a:xfrm>
            <a:off x="38326" y="1540647"/>
            <a:ext cx="2133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000" dirty="0" smtClean="0"/>
              <a:t>Παροχή μάζας</a:t>
            </a:r>
            <a:endParaRPr lang="en-US" sz="2000" dirty="0"/>
          </a:p>
        </p:txBody>
      </p:sp>
      <p:pic>
        <p:nvPicPr>
          <p:cNvPr id="5134" name="Picture 1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800" y="4895794"/>
            <a:ext cx="5704511" cy="696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Δεξιό άγκιστρο 1"/>
          <p:cNvSpPr/>
          <p:nvPr/>
        </p:nvSpPr>
        <p:spPr>
          <a:xfrm>
            <a:off x="5717740" y="1076681"/>
            <a:ext cx="1165226" cy="2777495"/>
          </a:xfrm>
          <a:prstGeom prst="rightBrace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46FFA59-BAF0-419B-B887-8280A07E38F3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2803"/>
            <a:ext cx="9144000" cy="440597"/>
          </a:xfrm>
        </p:spPr>
        <p:txBody>
          <a:bodyPr/>
          <a:lstStyle/>
          <a:p>
            <a:pPr algn="ctr" eaLnBrk="1" hangingPunct="1"/>
            <a:r>
              <a:rPr lang="el-GR" sz="2400" dirty="0" smtClean="0"/>
              <a:t>Ισοζύγιο μάζας σε διεργασίες σταθεροποιημένης ροής</a:t>
            </a:r>
            <a:endParaRPr lang="en-US" sz="2400" b="0" dirty="0" smtClean="0"/>
          </a:p>
        </p:txBody>
      </p:sp>
      <p:sp>
        <p:nvSpPr>
          <p:cNvPr id="9220" name="Rectangle 6"/>
          <p:cNvSpPr>
            <a:spLocks noChangeArrowheads="1"/>
          </p:cNvSpPr>
          <p:nvPr/>
        </p:nvSpPr>
        <p:spPr bwMode="auto">
          <a:xfrm>
            <a:off x="0" y="622283"/>
            <a:ext cx="9144000" cy="128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15000"/>
              </a:spcBef>
              <a:spcAft>
                <a:spcPct val="15000"/>
              </a:spcAft>
            </a:pPr>
            <a:r>
              <a:rPr lang="el-GR" dirty="0" smtClean="0"/>
              <a:t>Σε μια διεργασία σταθεροποιημένης ροής</a:t>
            </a:r>
            <a:r>
              <a:rPr lang="en-US" dirty="0" smtClean="0"/>
              <a:t>, </a:t>
            </a:r>
            <a:r>
              <a:rPr lang="el-GR" dirty="0" smtClean="0"/>
              <a:t>η ολική μάζα που περιέχεται σε έναν όγκο ελέγχου δε μεταβάλλεται με το χρόνο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i="1" dirty="0" err="1"/>
              <a:t>m</a:t>
            </a:r>
            <a:r>
              <a:rPr lang="en-US" baseline="-25000" dirty="0" err="1"/>
              <a:t>CV</a:t>
            </a:r>
            <a:r>
              <a:rPr lang="en-US" dirty="0"/>
              <a:t> = </a:t>
            </a:r>
            <a:r>
              <a:rPr lang="en-US" dirty="0" err="1" smtClean="0"/>
              <a:t>const</a:t>
            </a:r>
            <a:r>
              <a:rPr lang="el-GR" dirty="0" smtClean="0"/>
              <a:t>.</a:t>
            </a:r>
            <a:r>
              <a:rPr lang="en-US" dirty="0" smtClean="0"/>
              <a:t>). </a:t>
            </a:r>
            <a:endParaRPr lang="en-US" dirty="0"/>
          </a:p>
          <a:p>
            <a:pPr algn="ctr">
              <a:spcBef>
                <a:spcPct val="15000"/>
              </a:spcBef>
              <a:spcAft>
                <a:spcPct val="15000"/>
              </a:spcAft>
            </a:pPr>
            <a:r>
              <a:rPr lang="el-GR" dirty="0" smtClean="0">
                <a:solidFill>
                  <a:srgbClr val="CC00CC"/>
                </a:solidFill>
              </a:rPr>
              <a:t>η </a:t>
            </a:r>
            <a:r>
              <a:rPr lang="el-GR" dirty="0" smtClean="0">
                <a:solidFill>
                  <a:srgbClr val="CC00CC"/>
                </a:solidFill>
              </a:rPr>
              <a:t>συνολική μάζα που εισέρχεται στον όγκο ελέγχου θα είναι ίση με εκείνη που εξέρχεται από αυτόν</a:t>
            </a:r>
            <a:r>
              <a:rPr lang="en-US" dirty="0" smtClean="0">
                <a:solidFill>
                  <a:srgbClr val="008000"/>
                </a:solidFill>
              </a:rPr>
              <a:t>.</a:t>
            </a:r>
            <a:endParaRPr lang="en-US" dirty="0">
              <a:solidFill>
                <a:srgbClr val="008000"/>
              </a:solidFill>
            </a:endParaRPr>
          </a:p>
        </p:txBody>
      </p:sp>
      <p:pic>
        <p:nvPicPr>
          <p:cNvPr id="9222" name="Picture 8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85207" y="2716320"/>
            <a:ext cx="4063368" cy="752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05620" y="4228941"/>
            <a:ext cx="5924805" cy="475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4" name="Text Box 10"/>
          <p:cNvSpPr txBox="1">
            <a:spLocks noChangeArrowheads="1"/>
          </p:cNvSpPr>
          <p:nvPr/>
        </p:nvSpPr>
        <p:spPr bwMode="auto">
          <a:xfrm>
            <a:off x="4191000" y="2107149"/>
            <a:ext cx="279358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dirty="0" smtClean="0"/>
              <a:t>πολλές </a:t>
            </a:r>
            <a:r>
              <a:rPr lang="el-GR" dirty="0" smtClean="0"/>
              <a:t>είσοδοι κι </a:t>
            </a:r>
            <a:r>
              <a:rPr lang="el-GR" dirty="0" smtClean="0"/>
              <a:t>έξοδοι</a:t>
            </a:r>
            <a:endParaRPr lang="en-US" dirty="0"/>
          </a:p>
        </p:txBody>
      </p:sp>
      <p:sp>
        <p:nvSpPr>
          <p:cNvPr id="9226" name="Rectangle 12"/>
          <p:cNvSpPr>
            <a:spLocks noChangeArrowheads="1"/>
          </p:cNvSpPr>
          <p:nvPr/>
        </p:nvSpPr>
        <p:spPr bwMode="auto">
          <a:xfrm>
            <a:off x="0" y="5663029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2000" dirty="0" smtClean="0">
                <a:solidFill>
                  <a:srgbClr val="3333FF"/>
                </a:solidFill>
              </a:rPr>
              <a:t>Πολλές συσκευές (π.χ. ακροφύσια, </a:t>
            </a:r>
            <a:r>
              <a:rPr lang="el-GR" sz="2000" dirty="0" err="1" smtClean="0">
                <a:solidFill>
                  <a:srgbClr val="3333FF"/>
                </a:solidFill>
              </a:rPr>
              <a:t>διαχύτες</a:t>
            </a:r>
            <a:r>
              <a:rPr lang="el-GR" sz="2000" dirty="0" smtClean="0">
                <a:solidFill>
                  <a:srgbClr val="3333FF"/>
                </a:solidFill>
              </a:rPr>
              <a:t>, στρόβιλοι, συμπιεστές, αντλίες κ.λπ.) έχουν μία είσοδο και μία έξοδο</a:t>
            </a:r>
            <a:r>
              <a:rPr lang="en-US" sz="2000" dirty="0" smtClean="0">
                <a:solidFill>
                  <a:srgbClr val="3333FF"/>
                </a:solidFill>
              </a:rPr>
              <a:t>.</a:t>
            </a:r>
            <a:endParaRPr lang="en-US" sz="2000" dirty="0">
              <a:solidFill>
                <a:srgbClr val="3333FF"/>
              </a:solidFill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482850"/>
            <a:ext cx="2764253" cy="2743200"/>
          </a:xfrm>
          <a:prstGeom prst="rect">
            <a:avLst/>
          </a:prstGeom>
        </p:spPr>
      </p:pic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4267200" y="3757850"/>
            <a:ext cx="3886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dirty="0" smtClean="0"/>
              <a:t>μία </a:t>
            </a:r>
            <a:r>
              <a:rPr lang="el-GR" dirty="0" smtClean="0"/>
              <a:t>είσοδος και </a:t>
            </a:r>
            <a:r>
              <a:rPr lang="el-GR" dirty="0" smtClean="0"/>
              <a:t>μία έξοδος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57F839D-A0E8-496F-BBC3-BEE3F9F9A41B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" y="51995"/>
            <a:ext cx="7391400" cy="710005"/>
          </a:xfrm>
          <a:solidFill>
            <a:srgbClr val="92D050"/>
          </a:solidFill>
        </p:spPr>
        <p:txBody>
          <a:bodyPr/>
          <a:lstStyle/>
          <a:p>
            <a:pPr eaLnBrk="1" hangingPunct="1"/>
            <a:r>
              <a:rPr lang="el-GR" sz="2800" dirty="0" smtClean="0">
                <a:solidFill>
                  <a:srgbClr val="C00000"/>
                </a:solidFill>
              </a:rPr>
              <a:t>Έργο ροής &amp; Ενέργεια ρέοντος ρευστού</a:t>
            </a:r>
            <a:endParaRPr lang="en-US" sz="2800" b="0" dirty="0" smtClean="0">
              <a:solidFill>
                <a:srgbClr val="C00000"/>
              </a:solidFill>
            </a:endParaRPr>
          </a:p>
        </p:txBody>
      </p:sp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0" y="851910"/>
            <a:ext cx="914399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b="1" dirty="0" smtClean="0">
                <a:solidFill>
                  <a:srgbClr val="CC00CC"/>
                </a:solidFill>
              </a:rPr>
              <a:t>Έργο ροής</a:t>
            </a:r>
            <a:r>
              <a:rPr lang="en-US" dirty="0" smtClean="0"/>
              <a:t>: </a:t>
            </a:r>
            <a:r>
              <a:rPr lang="el-GR" dirty="0" smtClean="0"/>
              <a:t>είναι το έργο που απαιτείται για να ωθήσει μια μάζα εντός ή εκτός ενός όγκου </a:t>
            </a:r>
            <a:r>
              <a:rPr lang="el-GR" dirty="0" smtClean="0"/>
              <a:t>ελέγχου</a:t>
            </a:r>
            <a:endParaRPr lang="en-US" dirty="0"/>
          </a:p>
        </p:txBody>
      </p:sp>
      <p:pic>
        <p:nvPicPr>
          <p:cNvPr id="11269" name="Picture 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9525" y="3556228"/>
            <a:ext cx="1158377" cy="31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82043" y="4142091"/>
            <a:ext cx="4949344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00200" y="4969320"/>
            <a:ext cx="6172569" cy="751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8751" y="1371600"/>
            <a:ext cx="3087624" cy="19800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4152328-C63F-4997-9081-20EC7B8F5972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57150"/>
            <a:ext cx="7848600" cy="639762"/>
          </a:xfrm>
        </p:spPr>
        <p:txBody>
          <a:bodyPr/>
          <a:lstStyle/>
          <a:p>
            <a:pPr eaLnBrk="1" hangingPunct="1"/>
            <a:r>
              <a:rPr lang="el-GR" dirty="0" smtClean="0"/>
              <a:t>Ενέργεια που μεταφέρεται μέσω μάζας</a:t>
            </a:r>
            <a:endParaRPr lang="en-US" b="0" dirty="0" smtClean="0"/>
          </a:p>
        </p:txBody>
      </p:sp>
      <p:pic>
        <p:nvPicPr>
          <p:cNvPr id="13316" name="Picture 8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989"/>
          <a:stretch/>
        </p:blipFill>
        <p:spPr bwMode="auto">
          <a:xfrm>
            <a:off x="1139535" y="830043"/>
            <a:ext cx="6416965" cy="2205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Rectangle 11"/>
          <p:cNvSpPr>
            <a:spLocks noChangeArrowheads="1"/>
          </p:cNvSpPr>
          <p:nvPr/>
        </p:nvSpPr>
        <p:spPr bwMode="auto">
          <a:xfrm>
            <a:off x="4724400" y="3868738"/>
            <a:ext cx="426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dirty="0" smtClean="0"/>
              <a:t>Όταν η κινητική κι η δυναμική ενέργεια του ρευστού είναι αμελητέες, τότε:</a:t>
            </a:r>
            <a:endParaRPr lang="en-US" dirty="0"/>
          </a:p>
        </p:txBody>
      </p:sp>
      <p:pic>
        <p:nvPicPr>
          <p:cNvPr id="13318" name="Picture 1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24399" y="4675982"/>
            <a:ext cx="2653525" cy="581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1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0599" y="5603080"/>
            <a:ext cx="2828119" cy="721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98" y="3732276"/>
            <a:ext cx="3757877" cy="24542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7CA1E6B-4076-4485-902A-48DB481174FF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3176"/>
            <a:ext cx="5638799" cy="792162"/>
          </a:xfrm>
        </p:spPr>
        <p:txBody>
          <a:bodyPr/>
          <a:lstStyle/>
          <a:p>
            <a:pPr eaLnBrk="1" hangingPunct="1"/>
            <a:r>
              <a:rPr lang="el-GR" sz="2600" dirty="0" smtClean="0">
                <a:solidFill>
                  <a:srgbClr val="A50021"/>
                </a:solidFill>
              </a:rPr>
              <a:t>Ισοζύγια μάζας &amp; ενέργειας υπό συνθήκες σταθεροποιημένης ροής</a:t>
            </a:r>
            <a:endParaRPr lang="en-US" sz="2600" dirty="0" smtClean="0">
              <a:solidFill>
                <a:srgbClr val="A50021"/>
              </a:solidFill>
            </a:endParaRPr>
          </a:p>
        </p:txBody>
      </p:sp>
      <p:sp>
        <p:nvSpPr>
          <p:cNvPr id="15364" name="Text Box 12"/>
          <p:cNvSpPr txBox="1">
            <a:spLocks noChangeArrowheads="1"/>
          </p:cNvSpPr>
          <p:nvPr/>
        </p:nvSpPr>
        <p:spPr bwMode="auto">
          <a:xfrm>
            <a:off x="56356" y="881182"/>
            <a:ext cx="23622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200" dirty="0" smtClean="0">
                <a:solidFill>
                  <a:srgbClr val="CC00CC"/>
                </a:solidFill>
              </a:rPr>
              <a:t>Ισοζύγιο μάζας</a:t>
            </a:r>
            <a:endParaRPr lang="en-US" sz="2200" dirty="0">
              <a:solidFill>
                <a:srgbClr val="CC00CC"/>
              </a:solidFill>
            </a:endParaRPr>
          </a:p>
        </p:txBody>
      </p:sp>
      <p:sp>
        <p:nvSpPr>
          <p:cNvPr id="15365" name="Text Box 14"/>
          <p:cNvSpPr txBox="1">
            <a:spLocks noChangeArrowheads="1"/>
          </p:cNvSpPr>
          <p:nvPr/>
        </p:nvSpPr>
        <p:spPr bwMode="auto">
          <a:xfrm>
            <a:off x="19051" y="3165523"/>
            <a:ext cx="28194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200" dirty="0" smtClean="0">
                <a:solidFill>
                  <a:srgbClr val="CC00CC"/>
                </a:solidFill>
              </a:rPr>
              <a:t>Ισοζύγιο ενέργειας</a:t>
            </a:r>
            <a:endParaRPr lang="en-US" sz="2200" dirty="0">
              <a:solidFill>
                <a:srgbClr val="CC00CC"/>
              </a:solidFill>
            </a:endParaRPr>
          </a:p>
        </p:txBody>
      </p:sp>
      <p:pic>
        <p:nvPicPr>
          <p:cNvPr id="15368" name="Picture 18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09031" y="872593"/>
            <a:ext cx="3585078" cy="74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9" name="Picture 1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93234" y="1641941"/>
            <a:ext cx="1846436" cy="616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0" name="Picture 2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85252" y="1623811"/>
            <a:ext cx="3090013" cy="634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3810000"/>
            <a:ext cx="7909916" cy="1377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2C3F1EC-4B25-48F6-8BC6-480A50FE4CAE}" type="slidenum">
              <a:rPr lang="en-US" smtClean="0"/>
              <a:pPr/>
              <a:t>8</a:t>
            </a:fld>
            <a:endParaRPr lang="en-US" smtClean="0"/>
          </a:p>
        </p:txBody>
      </p:sp>
      <p:pic>
        <p:nvPicPr>
          <p:cNvPr id="16398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58016" y="1785421"/>
            <a:ext cx="5630721" cy="771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9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10203" y="2687757"/>
            <a:ext cx="4943637" cy="738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0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81400" y="3572039"/>
            <a:ext cx="1421391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1" name="Picture 8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38800" y="3640561"/>
            <a:ext cx="1409596" cy="426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2" name="Picture 9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54885" y="4872293"/>
            <a:ext cx="5398786" cy="944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403" name="Text Box 14"/>
          <p:cNvSpPr txBox="1">
            <a:spLocks noChangeArrowheads="1"/>
          </p:cNvSpPr>
          <p:nvPr/>
        </p:nvSpPr>
        <p:spPr bwMode="auto">
          <a:xfrm>
            <a:off x="28575" y="4347312"/>
            <a:ext cx="59435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dirty="0" smtClean="0"/>
              <a:t>Όταν οι κινητικές &amp; δυναμικές ενέργειες είναι αμελητέες:</a:t>
            </a:r>
            <a:endParaRPr lang="en-US" dirty="0"/>
          </a:p>
        </p:txBody>
      </p:sp>
      <p:sp>
        <p:nvSpPr>
          <p:cNvPr id="16390" name="Text Box 15"/>
          <p:cNvSpPr txBox="1">
            <a:spLocks noChangeArrowheads="1"/>
          </p:cNvSpPr>
          <p:nvPr/>
        </p:nvSpPr>
        <p:spPr bwMode="auto">
          <a:xfrm>
            <a:off x="-76200" y="6221526"/>
            <a:ext cx="443606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dirty="0" smtClean="0">
                <a:solidFill>
                  <a:srgbClr val="3333FF"/>
                </a:solidFill>
              </a:rPr>
              <a:t>Οι μονάδες </a:t>
            </a:r>
            <a:r>
              <a:rPr lang="en-US" dirty="0" smtClean="0">
                <a:solidFill>
                  <a:srgbClr val="3333FF"/>
                </a:solidFill>
              </a:rPr>
              <a:t>m</a:t>
            </a:r>
            <a:r>
              <a:rPr lang="en-US" baseline="30000" dirty="0" smtClean="0">
                <a:solidFill>
                  <a:srgbClr val="3333FF"/>
                </a:solidFill>
              </a:rPr>
              <a:t>2</a:t>
            </a:r>
            <a:r>
              <a:rPr lang="en-US" dirty="0" smtClean="0">
                <a:solidFill>
                  <a:srgbClr val="3333FF"/>
                </a:solidFill>
              </a:rPr>
              <a:t>/s</a:t>
            </a:r>
            <a:r>
              <a:rPr lang="en-US" baseline="30000" dirty="0" smtClean="0">
                <a:solidFill>
                  <a:srgbClr val="3333FF"/>
                </a:solidFill>
              </a:rPr>
              <a:t>2</a:t>
            </a:r>
            <a:r>
              <a:rPr lang="en-US" dirty="0" smtClean="0">
                <a:solidFill>
                  <a:srgbClr val="3333FF"/>
                </a:solidFill>
              </a:rPr>
              <a:t> </a:t>
            </a:r>
            <a:r>
              <a:rPr lang="el-GR" dirty="0" smtClean="0">
                <a:solidFill>
                  <a:srgbClr val="3333FF"/>
                </a:solidFill>
              </a:rPr>
              <a:t>&amp; </a:t>
            </a:r>
            <a:r>
              <a:rPr lang="en-US" dirty="0" smtClean="0">
                <a:solidFill>
                  <a:srgbClr val="3333FF"/>
                </a:solidFill>
              </a:rPr>
              <a:t>J/kg</a:t>
            </a:r>
            <a:r>
              <a:rPr lang="el-GR" dirty="0" smtClean="0">
                <a:solidFill>
                  <a:srgbClr val="3333FF"/>
                </a:solidFill>
              </a:rPr>
              <a:t> είναι ισοδύναμες</a:t>
            </a:r>
            <a:r>
              <a:rPr lang="en-US" dirty="0" smtClean="0">
                <a:solidFill>
                  <a:srgbClr val="3333FF"/>
                </a:solidFill>
              </a:rPr>
              <a:t>.</a:t>
            </a:r>
            <a:endParaRPr lang="en-US" dirty="0">
              <a:solidFill>
                <a:srgbClr val="3333FF"/>
              </a:solidFill>
            </a:endParaRPr>
          </a:p>
        </p:txBody>
      </p:sp>
      <p:pic>
        <p:nvPicPr>
          <p:cNvPr id="16392" name="Picture 25"/>
          <p:cNvPicPr>
            <a:picLocks noChangeAspect="1" noChangeArrowheads="1"/>
          </p:cNvPicPr>
          <p:nvPr/>
        </p:nvPicPr>
        <p:blipFill rotWithShape="1">
          <a:blip r:embed="rId7"/>
          <a:srcRect b="57143"/>
          <a:stretch/>
        </p:blipFill>
        <p:spPr bwMode="auto">
          <a:xfrm>
            <a:off x="4667308" y="6153150"/>
            <a:ext cx="267652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-8393" y="1893995"/>
            <a:ext cx="312042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dirty="0" smtClean="0"/>
              <a:t>Για μία είσοδο και μία έξοδο:</a:t>
            </a:r>
            <a:endParaRPr lang="en-US" dirty="0"/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21879" y="2908689"/>
            <a:ext cx="312042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dirty="0" smtClean="0"/>
              <a:t>και ανά μονάδα μάζας:</a:t>
            </a:r>
            <a:endParaRPr lang="en-US" dirty="0"/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21879" y="3726845"/>
            <a:ext cx="312042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dirty="0" smtClean="0"/>
              <a:t>όπου:</a:t>
            </a:r>
            <a:endParaRPr lang="en-US" dirty="0"/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3985" y="210662"/>
            <a:ext cx="7909916" cy="1377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17AC541-BBC7-4330-A131-B130C2BCD0F2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17411" name="Rectangle 2"/>
          <p:cNvSpPr>
            <a:spLocks noChangeArrowheads="1"/>
          </p:cNvSpPr>
          <p:nvPr/>
        </p:nvSpPr>
        <p:spPr bwMode="auto">
          <a:xfrm>
            <a:off x="152400" y="198438"/>
            <a:ext cx="8839200" cy="639762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l-GR" sz="3000" b="1" dirty="0" smtClean="0">
                <a:solidFill>
                  <a:srgbClr val="C00000"/>
                </a:solidFill>
              </a:rPr>
              <a:t>Συσκευές σταθεροποιημένης ροής</a:t>
            </a:r>
            <a:endParaRPr lang="en-US" sz="3000" b="1" dirty="0">
              <a:solidFill>
                <a:srgbClr val="C00000"/>
              </a:solidFill>
            </a:endParaRPr>
          </a:p>
        </p:txBody>
      </p:sp>
      <p:sp>
        <p:nvSpPr>
          <p:cNvPr id="17414" name="Rectangle 4"/>
          <p:cNvSpPr>
            <a:spLocks noChangeArrowheads="1"/>
          </p:cNvSpPr>
          <p:nvPr/>
        </p:nvSpPr>
        <p:spPr bwMode="auto">
          <a:xfrm>
            <a:off x="2362200" y="6431715"/>
            <a:ext cx="6019800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l-GR" sz="1500" dirty="0" smtClean="0">
                <a:solidFill>
                  <a:srgbClr val="3333FF"/>
                </a:solidFill>
              </a:rPr>
              <a:t>Βιομηχανικός </a:t>
            </a:r>
            <a:r>
              <a:rPr lang="el-GR" sz="1500" dirty="0" err="1" smtClean="0">
                <a:solidFill>
                  <a:srgbClr val="3333FF"/>
                </a:solidFill>
              </a:rPr>
              <a:t>αεριστρόβιλος</a:t>
            </a:r>
            <a:r>
              <a:rPr lang="el-GR" sz="1500" dirty="0" smtClean="0">
                <a:solidFill>
                  <a:srgbClr val="3333FF"/>
                </a:solidFill>
              </a:rPr>
              <a:t> για ηλεκτροπαραγωγή.</a:t>
            </a:r>
            <a:endParaRPr lang="en-US" sz="1500" dirty="0">
              <a:solidFill>
                <a:srgbClr val="3333FF"/>
              </a:solidFill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00" y="878640"/>
            <a:ext cx="9006483" cy="50649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2579</TotalTime>
  <Words>789</Words>
  <Application>Microsoft Office PowerPoint</Application>
  <PresentationFormat>On-screen Show (4:3)</PresentationFormat>
  <Paragraphs>107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Symbol</vt:lpstr>
      <vt:lpstr>Times New Roman</vt:lpstr>
      <vt:lpstr>Wingdings</vt:lpstr>
      <vt:lpstr>Default Design</vt:lpstr>
      <vt:lpstr>Κεφάλαιο 5 Ο πρώτος νόμος σε ανοικτά συστήματα (σε όγκους ελέγχου)</vt:lpstr>
      <vt:lpstr>Διατήρηση της μάζας</vt:lpstr>
      <vt:lpstr>Παροχές μάζας &amp; όγκου σε αγωγό</vt:lpstr>
      <vt:lpstr>Ισοζύγιο μάζας σε διεργασίες σταθεροποιημένης ροής</vt:lpstr>
      <vt:lpstr>Έργο ροής &amp; Ενέργεια ρέοντος ρευστού</vt:lpstr>
      <vt:lpstr>Ενέργεια που μεταφέρεται μέσω μάζας</vt:lpstr>
      <vt:lpstr>Ισοζύγια μάζας &amp; ενέργειας υπό συνθήκες σταθεροποιημένης ροής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DC-UOIT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  INTRODUCTION AND BASIC CONCEPTS</dc:title>
  <dc:creator>WinXP Tablet</dc:creator>
  <cp:lastModifiedBy>user</cp:lastModifiedBy>
  <cp:revision>700</cp:revision>
  <dcterms:created xsi:type="dcterms:W3CDTF">2007-03-22T19:44:56Z</dcterms:created>
  <dcterms:modified xsi:type="dcterms:W3CDTF">2018-10-18T20:10:09Z</dcterms:modified>
</cp:coreProperties>
</file>