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82" r:id="rId2"/>
    <p:sldId id="283" r:id="rId3"/>
    <p:sldId id="285" r:id="rId4"/>
    <p:sldId id="286" r:id="rId5"/>
    <p:sldId id="313" r:id="rId6"/>
    <p:sldId id="288" r:id="rId7"/>
    <p:sldId id="314" r:id="rId8"/>
    <p:sldId id="275" r:id="rId9"/>
    <p:sldId id="272" r:id="rId10"/>
    <p:sldId id="266" r:id="rId11"/>
    <p:sldId id="267" r:id="rId12"/>
    <p:sldId id="315" r:id="rId13"/>
    <p:sldId id="271" r:id="rId14"/>
    <p:sldId id="287" r:id="rId15"/>
    <p:sldId id="316" r:id="rId16"/>
    <p:sldId id="321" r:id="rId17"/>
    <p:sldId id="318" r:id="rId18"/>
    <p:sldId id="319" r:id="rId19"/>
    <p:sldId id="317" r:id="rId20"/>
    <p:sldId id="322" r:id="rId21"/>
    <p:sldId id="323" r:id="rId22"/>
    <p:sldId id="336" r:id="rId23"/>
    <p:sldId id="325" r:id="rId24"/>
    <p:sldId id="327" r:id="rId25"/>
    <p:sldId id="289" r:id="rId26"/>
    <p:sldId id="331" r:id="rId27"/>
    <p:sldId id="290" r:id="rId28"/>
    <p:sldId id="291" r:id="rId29"/>
    <p:sldId id="292" r:id="rId30"/>
    <p:sldId id="293" r:id="rId31"/>
    <p:sldId id="294" r:id="rId32"/>
    <p:sldId id="295" r:id="rId33"/>
    <p:sldId id="296" r:id="rId34"/>
    <p:sldId id="297" r:id="rId35"/>
    <p:sldId id="299" r:id="rId36"/>
    <p:sldId id="301" r:id="rId37"/>
    <p:sldId id="300" r:id="rId38"/>
    <p:sldId id="302" r:id="rId39"/>
    <p:sldId id="303" r:id="rId40"/>
    <p:sldId id="304" r:id="rId41"/>
    <p:sldId id="305" r:id="rId42"/>
    <p:sldId id="306" r:id="rId43"/>
    <p:sldId id="307" r:id="rId44"/>
    <p:sldId id="309" r:id="rId45"/>
    <p:sldId id="308" r:id="rId46"/>
    <p:sldId id="310" r:id="rId47"/>
    <p:sldId id="311" r:id="rId48"/>
    <p:sldId id="261" r:id="rId49"/>
    <p:sldId id="257" r:id="rId50"/>
    <p:sldId id="258" r:id="rId51"/>
    <p:sldId id="260" r:id="rId52"/>
    <p:sldId id="263" r:id="rId53"/>
    <p:sldId id="333" r:id="rId54"/>
    <p:sldId id="312" r:id="rId55"/>
    <p:sldId id="277" r:id="rId56"/>
    <p:sldId id="328" r:id="rId57"/>
    <p:sldId id="329" r:id="rId58"/>
    <p:sldId id="334" r:id="rId59"/>
    <p:sldId id="335" r:id="rId60"/>
    <p:sldId id="284" r:id="rId61"/>
    <p:sldId id="330" r:id="rId62"/>
    <p:sldId id="276" r:id="rId63"/>
    <p:sldId id="273" r:id="rId64"/>
    <p:sldId id="280" r:id="rId65"/>
    <p:sldId id="278" r:id="rId6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9" d="100"/>
          <a:sy n="79" d="100"/>
        </p:scale>
        <p:origin x="-154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9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0B8AD-710D-4B22-A7DD-1488618093D0}" type="datetimeFigureOut">
              <a:rPr lang="el-GR" smtClean="0"/>
              <a:pPr/>
              <a:t>6/12/2019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98473-84CB-4E82-B336-655815FBC76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l-G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37546EB-4BB5-4BD3-B68F-B73AA8A105AC}" type="slidenum">
              <a:rPr lang="el-GR" smtClean="0"/>
              <a:pPr/>
              <a:t>34</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537546EB-4BB5-4BD3-B68F-B73AA8A105AC}" type="slidenum">
              <a:rPr lang="el-GR" smtClean="0"/>
              <a:pPr/>
              <a:t>45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DC98473-84CB-4E82-B336-655815FBC764}" type="slidenum">
              <a:rPr lang="el-GR" smtClean="0"/>
              <a:pPr/>
              <a:t>59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2962828-8C16-4DC4-831C-CC803B37EB68}" type="datetimeFigureOut">
              <a:rPr lang="el-GR" smtClean="0"/>
              <a:pPr/>
              <a:t>6/12/2019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6EE2963-4074-419E-9782-9AFBADF8707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2962828-8C16-4DC4-831C-CC803B37EB68}" type="datetimeFigureOut">
              <a:rPr lang="el-GR" smtClean="0"/>
              <a:pPr/>
              <a:t>6/12/2019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6EE2963-4074-419E-9782-9AFBADF8707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2962828-8C16-4DC4-831C-CC803B37EB68}" type="datetimeFigureOut">
              <a:rPr lang="el-GR" smtClean="0"/>
              <a:pPr/>
              <a:t>6/12/2019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6EE2963-4074-419E-9782-9AFBADF8707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2962828-8C16-4DC4-831C-CC803B37EB68}" type="datetimeFigureOut">
              <a:rPr lang="el-GR" smtClean="0"/>
              <a:pPr/>
              <a:t>6/12/2019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6EE2963-4074-419E-9782-9AFBADF8707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2962828-8C16-4DC4-831C-CC803B37EB68}" type="datetimeFigureOut">
              <a:rPr lang="el-GR" smtClean="0"/>
              <a:pPr/>
              <a:t>6/12/2019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6EE2963-4074-419E-9782-9AFBADF8707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2962828-8C16-4DC4-831C-CC803B37EB68}" type="datetimeFigureOut">
              <a:rPr lang="el-GR" smtClean="0"/>
              <a:pPr/>
              <a:t>6/12/2019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6EE2963-4074-419E-9782-9AFBADF8707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2962828-8C16-4DC4-831C-CC803B37EB68}" type="datetimeFigureOut">
              <a:rPr lang="el-GR" smtClean="0"/>
              <a:pPr/>
              <a:t>6/12/2019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6EE2963-4074-419E-9782-9AFBADF8707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2962828-8C16-4DC4-831C-CC803B37EB68}" type="datetimeFigureOut">
              <a:rPr lang="el-GR" smtClean="0"/>
              <a:pPr/>
              <a:t>6/12/2019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6EE2963-4074-419E-9782-9AFBADF8707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2962828-8C16-4DC4-831C-CC803B37EB68}" type="datetimeFigureOut">
              <a:rPr lang="el-GR" smtClean="0"/>
              <a:pPr/>
              <a:t>6/12/2019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6EE2963-4074-419E-9782-9AFBADF8707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2962828-8C16-4DC4-831C-CC803B37EB68}" type="datetimeFigureOut">
              <a:rPr lang="el-GR" smtClean="0"/>
              <a:pPr/>
              <a:t>6/12/2019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6EE2963-4074-419E-9782-9AFBADF8707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2962828-8C16-4DC4-831C-CC803B37EB68}" type="datetimeFigureOut">
              <a:rPr lang="el-GR" smtClean="0"/>
              <a:pPr/>
              <a:t>6/12/2019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6EE2963-4074-419E-9782-9AFBADF8707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62828-8C16-4DC4-831C-CC803B37EB68}" type="datetimeFigureOut">
              <a:rPr lang="el-GR" smtClean="0"/>
              <a:pPr/>
              <a:t>6/12/2019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E2963-4074-419E-9782-9AFBADF8707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cbi.nlm.nih.gov/pubmed/2867082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ee the source image"/>
          <p:cNvPicPr>
            <a:picLocks noChangeAspect="1" noChangeArrowheads="1"/>
          </p:cNvPicPr>
          <p:nvPr/>
        </p:nvPicPr>
        <p:blipFill>
          <a:blip r:embed="rId2"/>
          <a:srcRect/>
          <a:stretch>
            <a:fillRect/>
          </a:stretch>
        </p:blipFill>
        <p:spPr bwMode="auto">
          <a:xfrm>
            <a:off x="0" y="142852"/>
            <a:ext cx="5269661" cy="65008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1 - Τίτλος"/>
          <p:cNvSpPr>
            <a:spLocks noGrp="1"/>
          </p:cNvSpPr>
          <p:nvPr>
            <p:ph type="ctrTitle"/>
          </p:nvPr>
        </p:nvSpPr>
        <p:spPr>
          <a:xfrm>
            <a:off x="3571868" y="500042"/>
            <a:ext cx="5143536" cy="4214842"/>
          </a:xfrm>
          <a:effectLst>
            <a:softEdge rad="317500"/>
          </a:effectLst>
        </p:spPr>
        <p:style>
          <a:lnRef idx="2">
            <a:schemeClr val="dk1"/>
          </a:lnRef>
          <a:fillRef idx="1">
            <a:schemeClr val="lt1"/>
          </a:fillRef>
          <a:effectRef idx="0">
            <a:schemeClr val="dk1"/>
          </a:effectRef>
          <a:fontRef idx="minor">
            <a:schemeClr val="dk1"/>
          </a:fontRef>
        </p:style>
        <p:txBody>
          <a:bodyPr>
            <a:normAutofit/>
          </a:bodyPr>
          <a:lstStyle/>
          <a:p>
            <a:r>
              <a:rPr lang="el-GR" sz="2800" b="1" dirty="0" smtClean="0">
                <a:latin typeface="Comic Sans MS" pitchFamily="66" charset="0"/>
              </a:rPr>
              <a:t>Πόνος –</a:t>
            </a:r>
            <a:r>
              <a:rPr lang="en-US" sz="2800" b="1" dirty="0" smtClean="0">
                <a:latin typeface="Comic Sans MS" pitchFamily="66" charset="0"/>
              </a:rPr>
              <a:t/>
            </a:r>
            <a:br>
              <a:rPr lang="en-US" sz="2800" b="1" dirty="0" smtClean="0">
                <a:latin typeface="Comic Sans MS" pitchFamily="66" charset="0"/>
              </a:rPr>
            </a:br>
            <a:r>
              <a:rPr lang="el-GR" sz="2800" b="1" dirty="0" smtClean="0">
                <a:latin typeface="Comic Sans MS" pitchFamily="66" charset="0"/>
              </a:rPr>
              <a:t>Ιατρείο πόνου και </a:t>
            </a:r>
            <a:r>
              <a:rPr lang="el-GR" sz="2800" b="1" dirty="0" err="1" smtClean="0">
                <a:latin typeface="Comic Sans MS" pitchFamily="66" charset="0"/>
              </a:rPr>
              <a:t>Παρηγορικής</a:t>
            </a:r>
            <a:r>
              <a:rPr lang="el-GR" sz="2800" b="1" dirty="0" smtClean="0">
                <a:latin typeface="Comic Sans MS" pitchFamily="66" charset="0"/>
              </a:rPr>
              <a:t> φροντίδας </a:t>
            </a:r>
            <a:endParaRPr lang="el-GR" sz="2800" b="1" dirty="0">
              <a:latin typeface="Comic Sans MS" pitchFamily="66" charset="0"/>
            </a:endParaRPr>
          </a:p>
        </p:txBody>
      </p:sp>
      <p:sp>
        <p:nvSpPr>
          <p:cNvPr id="3" name="2 - Υπότιτλος"/>
          <p:cNvSpPr>
            <a:spLocks noGrp="1"/>
          </p:cNvSpPr>
          <p:nvPr>
            <p:ph type="subTitle" idx="1"/>
          </p:nvPr>
        </p:nvSpPr>
        <p:spPr>
          <a:xfrm>
            <a:off x="1428728" y="4714884"/>
            <a:ext cx="6343672" cy="1357322"/>
          </a:xfrm>
          <a:effectLst>
            <a:softEdge rad="317500"/>
          </a:effectLst>
        </p:spPr>
        <p:style>
          <a:lnRef idx="2">
            <a:schemeClr val="dk1"/>
          </a:lnRef>
          <a:fillRef idx="1">
            <a:schemeClr val="lt1"/>
          </a:fillRef>
          <a:effectRef idx="0">
            <a:schemeClr val="dk1"/>
          </a:effectRef>
          <a:fontRef idx="minor">
            <a:schemeClr val="dk1"/>
          </a:fontRef>
        </p:style>
        <p:txBody>
          <a:bodyPr/>
          <a:lstStyle/>
          <a:p>
            <a:r>
              <a:rPr lang="el-GR" dirty="0" smtClean="0">
                <a:solidFill>
                  <a:schemeClr val="tx1"/>
                </a:solidFill>
                <a:latin typeface="Comic Sans MS" pitchFamily="66" charset="0"/>
              </a:rPr>
              <a:t>Πελαγία </a:t>
            </a:r>
            <a:r>
              <a:rPr lang="el-GR" dirty="0" err="1" smtClean="0">
                <a:solidFill>
                  <a:schemeClr val="tx1"/>
                </a:solidFill>
                <a:latin typeface="Comic Sans MS" pitchFamily="66" charset="0"/>
              </a:rPr>
              <a:t>Χλωροπούλου</a:t>
            </a:r>
            <a:r>
              <a:rPr lang="el-GR" dirty="0" smtClean="0">
                <a:solidFill>
                  <a:schemeClr val="tx1"/>
                </a:solidFill>
                <a:latin typeface="Comic Sans MS" pitchFamily="66" charset="0"/>
              </a:rPr>
              <a:t> </a:t>
            </a:r>
          </a:p>
          <a:p>
            <a:r>
              <a:rPr lang="el-GR" dirty="0" smtClean="0">
                <a:solidFill>
                  <a:schemeClr val="tx1"/>
                </a:solidFill>
                <a:latin typeface="Comic Sans MS" pitchFamily="66" charset="0"/>
              </a:rPr>
              <a:t>Επίκουρος Καθηγήτρια ΔΠΘ</a:t>
            </a:r>
            <a:endParaRPr lang="el-GR" dirty="0">
              <a:solidFill>
                <a:schemeClr val="tx1"/>
              </a:solidFill>
              <a:latin typeface="Comic Sans MS" pitchFamily="66" charset="0"/>
            </a:endParaRPr>
          </a:p>
        </p:txBody>
      </p:sp>
      <p:pic>
        <p:nvPicPr>
          <p:cNvPr id="40962" name="Picture 2" descr="Αποτέλεσμα εικόνας για cancer "/>
          <p:cNvPicPr>
            <a:picLocks noChangeAspect="1" noChangeArrowheads="1"/>
          </p:cNvPicPr>
          <p:nvPr/>
        </p:nvPicPr>
        <p:blipFill>
          <a:blip r:embed="rId3" cstate="print"/>
          <a:srcRect/>
          <a:stretch>
            <a:fillRect/>
          </a:stretch>
        </p:blipFill>
        <p:spPr bwMode="auto">
          <a:xfrm rot="10800000" flipV="1">
            <a:off x="7299343" y="142852"/>
            <a:ext cx="1844657" cy="184947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Καρκίνος </a:t>
            </a:r>
            <a:endParaRPr lang="el-GR" dirty="0">
              <a:latin typeface="Comic Sans MS" pitchFamily="66" charset="0"/>
            </a:endParaRPr>
          </a:p>
        </p:txBody>
      </p:sp>
      <p:sp>
        <p:nvSpPr>
          <p:cNvPr id="3" name="2 - Θέση περιεχομένου"/>
          <p:cNvSpPr>
            <a:spLocks noGrp="1"/>
          </p:cNvSpPr>
          <p:nvPr>
            <p:ph idx="1"/>
          </p:nvPr>
        </p:nvSpPr>
        <p:spPr>
          <a:xfrm>
            <a:off x="457200" y="1285860"/>
            <a:ext cx="8229600" cy="5357850"/>
          </a:xfrm>
        </p:spPr>
        <p:txBody>
          <a:bodyPr>
            <a:normAutofit fontScale="55000" lnSpcReduction="20000"/>
          </a:bodyPr>
          <a:lstStyle/>
          <a:p>
            <a:r>
              <a:rPr lang="el-GR" sz="4200" dirty="0" smtClean="0">
                <a:latin typeface="Comic Sans MS" pitchFamily="66" charset="0"/>
              </a:rPr>
              <a:t>2</a:t>
            </a:r>
            <a:r>
              <a:rPr lang="el-GR" sz="4200" baseline="30000" dirty="0" smtClean="0">
                <a:latin typeface="Comic Sans MS" pitchFamily="66" charset="0"/>
              </a:rPr>
              <a:t>η</a:t>
            </a:r>
            <a:r>
              <a:rPr lang="el-GR" sz="4200" dirty="0" smtClean="0">
                <a:latin typeface="Comic Sans MS" pitchFamily="66" charset="0"/>
              </a:rPr>
              <a:t> αιτία θανάτου παγκοσμίως.</a:t>
            </a:r>
            <a:endParaRPr lang="en-US" sz="4200" dirty="0">
              <a:latin typeface="Comic Sans MS" pitchFamily="66" charset="0"/>
            </a:endParaRPr>
          </a:p>
          <a:p>
            <a:r>
              <a:rPr lang="el-GR" sz="4200" dirty="0" smtClean="0">
                <a:latin typeface="Comic Sans MS" pitchFamily="66" charset="0"/>
              </a:rPr>
              <a:t>Αποτελεί το </a:t>
            </a:r>
            <a:r>
              <a:rPr lang="en-US" sz="4200" dirty="0" smtClean="0">
                <a:latin typeface="Comic Sans MS" pitchFamily="66" charset="0"/>
              </a:rPr>
              <a:t>70</a:t>
            </a:r>
            <a:r>
              <a:rPr lang="en-US" sz="4200" dirty="0">
                <a:latin typeface="Comic Sans MS" pitchFamily="66" charset="0"/>
              </a:rPr>
              <a:t>% </a:t>
            </a:r>
            <a:r>
              <a:rPr lang="el-GR" sz="4200" dirty="0" smtClean="0">
                <a:latin typeface="Comic Sans MS" pitchFamily="66" charset="0"/>
              </a:rPr>
              <a:t>των θανάτων στις οικονομικά ασθενέστερες χώρες.</a:t>
            </a:r>
            <a:endParaRPr lang="en-US" sz="4200" dirty="0">
              <a:latin typeface="Comic Sans MS" pitchFamily="66" charset="0"/>
            </a:endParaRPr>
          </a:p>
          <a:p>
            <a:r>
              <a:rPr lang="el-GR" sz="4200" dirty="0" smtClean="0">
                <a:latin typeface="Comic Sans MS" pitchFamily="66" charset="0"/>
              </a:rPr>
              <a:t>Το 1/3 των θανάτων από </a:t>
            </a:r>
            <a:r>
              <a:rPr lang="en-US" sz="4200" dirty="0" smtClean="0">
                <a:latin typeface="Comic Sans MS" pitchFamily="66" charset="0"/>
              </a:rPr>
              <a:t>Ca</a:t>
            </a:r>
            <a:r>
              <a:rPr lang="el-GR" sz="4200" dirty="0" smtClean="0">
                <a:latin typeface="Comic Sans MS" pitchFamily="66" charset="0"/>
              </a:rPr>
              <a:t> οφείλεται σε 5 βασικές αιτίες συμπεριφοράς:</a:t>
            </a:r>
          </a:p>
          <a:p>
            <a:pPr marL="971550" lvl="1" indent="-514350">
              <a:buFont typeface="+mj-lt"/>
              <a:buAutoNum type="arabicPeriod"/>
            </a:pPr>
            <a:r>
              <a:rPr lang="el-GR" sz="4200" dirty="0" smtClean="0">
                <a:latin typeface="Comic Sans MS" pitchFamily="66" charset="0"/>
              </a:rPr>
              <a:t>Αυξημένο ΒΜΙ</a:t>
            </a:r>
          </a:p>
          <a:p>
            <a:pPr marL="971550" lvl="1" indent="-514350">
              <a:buFont typeface="+mj-lt"/>
              <a:buAutoNum type="arabicPeriod"/>
            </a:pPr>
            <a:r>
              <a:rPr lang="el-GR" sz="4200" dirty="0" smtClean="0">
                <a:latin typeface="Comic Sans MS" pitchFamily="66" charset="0"/>
              </a:rPr>
              <a:t>Μικρή κατανάλωση φρούτων και λαχανικών</a:t>
            </a:r>
          </a:p>
          <a:p>
            <a:pPr marL="971550" lvl="1" indent="-514350">
              <a:buFont typeface="+mj-lt"/>
              <a:buAutoNum type="arabicPeriod"/>
            </a:pPr>
            <a:r>
              <a:rPr lang="el-GR" sz="4200" dirty="0" smtClean="0">
                <a:latin typeface="Comic Sans MS" pitchFamily="66" charset="0"/>
              </a:rPr>
              <a:t>Μειωμένη σωματική άσκηση</a:t>
            </a:r>
          </a:p>
          <a:p>
            <a:pPr marL="971550" lvl="1" indent="-514350">
              <a:buFont typeface="+mj-lt"/>
              <a:buAutoNum type="arabicPeriod"/>
            </a:pPr>
            <a:r>
              <a:rPr lang="el-GR" sz="4200" dirty="0" smtClean="0">
                <a:latin typeface="Comic Sans MS" pitchFamily="66" charset="0"/>
              </a:rPr>
              <a:t>Αλκοόλ</a:t>
            </a:r>
          </a:p>
          <a:p>
            <a:pPr marL="971550" lvl="1" indent="-514350">
              <a:buFont typeface="+mj-lt"/>
              <a:buAutoNum type="arabicPeriod"/>
            </a:pPr>
            <a:r>
              <a:rPr lang="el-GR" sz="4200" dirty="0" smtClean="0">
                <a:latin typeface="Comic Sans MS" pitchFamily="66" charset="0"/>
              </a:rPr>
              <a:t>Κάπνισμα</a:t>
            </a:r>
            <a:endParaRPr lang="en-US" sz="4200" dirty="0">
              <a:latin typeface="Comic Sans MS" pitchFamily="66" charset="0"/>
            </a:endParaRPr>
          </a:p>
          <a:p>
            <a:pPr lvl="1"/>
            <a:r>
              <a:rPr lang="el-GR" sz="3800" dirty="0" smtClean="0">
                <a:latin typeface="Comic Sans MS" pitchFamily="66" charset="0"/>
              </a:rPr>
              <a:t>Το κάπνισμα αποτελεί τη σημαντικότερη αιτία θανάτου </a:t>
            </a:r>
            <a:r>
              <a:rPr lang="en-US" sz="3800" dirty="0" smtClean="0">
                <a:latin typeface="Comic Sans MS" pitchFamily="66" charset="0"/>
              </a:rPr>
              <a:t>(22</a:t>
            </a:r>
            <a:r>
              <a:rPr lang="en-US" sz="3800" dirty="0">
                <a:latin typeface="Comic Sans MS" pitchFamily="66" charset="0"/>
              </a:rPr>
              <a:t>% </a:t>
            </a:r>
            <a:r>
              <a:rPr lang="el-GR" sz="3800" dirty="0" smtClean="0">
                <a:latin typeface="Comic Sans MS" pitchFamily="66" charset="0"/>
              </a:rPr>
              <a:t>των θανάτων από </a:t>
            </a:r>
            <a:r>
              <a:rPr lang="en-US" sz="3800" dirty="0" smtClean="0">
                <a:latin typeface="Comic Sans MS" pitchFamily="66" charset="0"/>
              </a:rPr>
              <a:t>Ca(2</a:t>
            </a:r>
            <a:r>
              <a:rPr lang="en-US" sz="3800" dirty="0">
                <a:latin typeface="Comic Sans MS" pitchFamily="66" charset="0"/>
              </a:rPr>
              <a:t>).</a:t>
            </a:r>
          </a:p>
          <a:p>
            <a:r>
              <a:rPr lang="en-US" sz="4200" dirty="0" smtClean="0">
                <a:latin typeface="Comic Sans MS" pitchFamily="66" charset="0"/>
              </a:rPr>
              <a:t>Ca</a:t>
            </a:r>
            <a:r>
              <a:rPr lang="el-GR" sz="4200" dirty="0" smtClean="0">
                <a:latin typeface="Comic Sans MS" pitchFamily="66" charset="0"/>
              </a:rPr>
              <a:t>. Λοιμώδους αιτιολογίας όπως από </a:t>
            </a:r>
            <a:r>
              <a:rPr lang="en-US" sz="4200" dirty="0" smtClean="0">
                <a:latin typeface="Comic Sans MS" pitchFamily="66" charset="0"/>
              </a:rPr>
              <a:t>HPV Helicobacter pylori, Hepatitis B, Hepatitis C , Epstein-Barr,</a:t>
            </a:r>
            <a:r>
              <a:rPr lang="el-GR" sz="4200" dirty="0" smtClean="0">
                <a:latin typeface="Comic Sans MS" pitchFamily="66" charset="0"/>
              </a:rPr>
              <a:t>είναι υπεύθυνοι για το </a:t>
            </a:r>
            <a:r>
              <a:rPr lang="en-US" sz="4200" dirty="0" smtClean="0">
                <a:latin typeface="Comic Sans MS" pitchFamily="66" charset="0"/>
              </a:rPr>
              <a:t> 25</a:t>
            </a:r>
            <a:r>
              <a:rPr lang="en-US" sz="4200" dirty="0">
                <a:latin typeface="Comic Sans MS" pitchFamily="66" charset="0"/>
              </a:rPr>
              <a:t>% </a:t>
            </a:r>
            <a:r>
              <a:rPr lang="el-GR" sz="4200" dirty="0" smtClean="0">
                <a:latin typeface="Comic Sans MS" pitchFamily="66" charset="0"/>
              </a:rPr>
              <a:t>των καρκίνων σε οικονομικά ασθενέστερες χώρες</a:t>
            </a:r>
            <a:r>
              <a:rPr lang="en-US" sz="4200" dirty="0" smtClean="0">
                <a:latin typeface="Comic Sans MS" pitchFamily="66" charset="0"/>
              </a:rPr>
              <a:t> </a:t>
            </a:r>
            <a:r>
              <a:rPr lang="en-US" sz="4200" dirty="0">
                <a:latin typeface="Comic Sans MS" pitchFamily="66" charset="0"/>
              </a:rPr>
              <a:t>(3).</a:t>
            </a:r>
          </a:p>
          <a:p>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Οι Συχνότερες μορφές  </a:t>
            </a:r>
            <a:endParaRPr lang="el-GR" dirty="0">
              <a:latin typeface="Comic Sans MS" pitchFamily="66" charset="0"/>
            </a:endParaRPr>
          </a:p>
        </p:txBody>
      </p:sp>
      <p:sp>
        <p:nvSpPr>
          <p:cNvPr id="3" name="2 - Θέση περιεχομένου"/>
          <p:cNvSpPr>
            <a:spLocks noGrp="1"/>
          </p:cNvSpPr>
          <p:nvPr>
            <p:ph idx="1"/>
          </p:nvPr>
        </p:nvSpPr>
        <p:spPr/>
        <p:txBody>
          <a:bodyPr>
            <a:normAutofit/>
          </a:bodyPr>
          <a:lstStyle/>
          <a:p>
            <a:pPr marL="514350" indent="-514350">
              <a:buFont typeface="+mj-lt"/>
              <a:buAutoNum type="arabicPeriod"/>
            </a:pPr>
            <a:r>
              <a:rPr lang="el-GR" dirty="0" smtClean="0">
                <a:latin typeface="Comic Sans MS" pitchFamily="66" charset="0"/>
              </a:rPr>
              <a:t>Πνεύμονα </a:t>
            </a:r>
            <a:r>
              <a:rPr lang="en-US" dirty="0" smtClean="0">
                <a:latin typeface="Comic Sans MS" pitchFamily="66" charset="0"/>
              </a:rPr>
              <a:t> </a:t>
            </a:r>
            <a:r>
              <a:rPr lang="en-US" dirty="0">
                <a:latin typeface="Comic Sans MS" pitchFamily="66" charset="0"/>
              </a:rPr>
              <a:t>(2.09 million </a:t>
            </a:r>
            <a:r>
              <a:rPr lang="en-US" dirty="0" smtClean="0">
                <a:latin typeface="Comic Sans MS" pitchFamily="66" charset="0"/>
              </a:rPr>
              <a:t>cases)</a:t>
            </a:r>
            <a:endParaRPr lang="el-GR" dirty="0" smtClean="0">
              <a:latin typeface="Comic Sans MS" pitchFamily="66" charset="0"/>
            </a:endParaRPr>
          </a:p>
          <a:p>
            <a:pPr marL="514350" indent="-514350">
              <a:buFont typeface="+mj-lt"/>
              <a:buAutoNum type="arabicPeriod"/>
            </a:pPr>
            <a:r>
              <a:rPr lang="el-GR" dirty="0" smtClean="0">
                <a:latin typeface="Comic Sans MS" pitchFamily="66" charset="0"/>
              </a:rPr>
              <a:t>Μαστού</a:t>
            </a:r>
            <a:r>
              <a:rPr lang="en-US" dirty="0" smtClean="0">
                <a:latin typeface="Comic Sans MS" pitchFamily="66" charset="0"/>
              </a:rPr>
              <a:t> </a:t>
            </a:r>
            <a:r>
              <a:rPr lang="en-US" dirty="0">
                <a:latin typeface="Comic Sans MS" pitchFamily="66" charset="0"/>
              </a:rPr>
              <a:t>(2.09 million cases</a:t>
            </a:r>
            <a:r>
              <a:rPr lang="en-US" dirty="0" smtClean="0">
                <a:latin typeface="Comic Sans MS" pitchFamily="66" charset="0"/>
              </a:rPr>
              <a:t>)</a:t>
            </a:r>
            <a:endParaRPr lang="el-GR" dirty="0" smtClean="0">
              <a:latin typeface="Comic Sans MS" pitchFamily="66" charset="0"/>
            </a:endParaRPr>
          </a:p>
          <a:p>
            <a:pPr marL="514350" indent="-514350">
              <a:buFont typeface="+mj-lt"/>
              <a:buAutoNum type="arabicPeriod"/>
            </a:pPr>
            <a:r>
              <a:rPr lang="el-GR" dirty="0" err="1" smtClean="0">
                <a:latin typeface="Comic Sans MS" pitchFamily="66" charset="0"/>
              </a:rPr>
              <a:t>Ορθοπρωκτικού</a:t>
            </a:r>
            <a:r>
              <a:rPr lang="el-GR" dirty="0" smtClean="0">
                <a:latin typeface="Comic Sans MS" pitchFamily="66" charset="0"/>
              </a:rPr>
              <a:t> </a:t>
            </a:r>
            <a:r>
              <a:rPr lang="en-US" dirty="0" smtClean="0">
                <a:latin typeface="Comic Sans MS" pitchFamily="66" charset="0"/>
              </a:rPr>
              <a:t> </a:t>
            </a:r>
            <a:r>
              <a:rPr lang="en-US" dirty="0">
                <a:latin typeface="Comic Sans MS" pitchFamily="66" charset="0"/>
              </a:rPr>
              <a:t>(1.80 million cases</a:t>
            </a:r>
            <a:r>
              <a:rPr lang="en-US" dirty="0" smtClean="0">
                <a:latin typeface="Comic Sans MS" pitchFamily="66" charset="0"/>
              </a:rPr>
              <a:t>)</a:t>
            </a:r>
            <a:endParaRPr lang="el-GR" dirty="0" smtClean="0">
              <a:latin typeface="Comic Sans MS" pitchFamily="66" charset="0"/>
            </a:endParaRPr>
          </a:p>
          <a:p>
            <a:pPr marL="514350" indent="-514350">
              <a:buFont typeface="+mj-lt"/>
              <a:buAutoNum type="arabicPeriod"/>
            </a:pPr>
            <a:r>
              <a:rPr lang="el-GR" dirty="0" smtClean="0">
                <a:latin typeface="Comic Sans MS" pitchFamily="66" charset="0"/>
              </a:rPr>
              <a:t>Προστάτη</a:t>
            </a:r>
            <a:r>
              <a:rPr lang="en-US" dirty="0" smtClean="0">
                <a:latin typeface="Comic Sans MS" pitchFamily="66" charset="0"/>
              </a:rPr>
              <a:t> </a:t>
            </a:r>
            <a:r>
              <a:rPr lang="en-US" dirty="0">
                <a:latin typeface="Comic Sans MS" pitchFamily="66" charset="0"/>
              </a:rPr>
              <a:t>(1.28 million cases</a:t>
            </a:r>
            <a:r>
              <a:rPr lang="en-US" dirty="0" smtClean="0">
                <a:latin typeface="Comic Sans MS" pitchFamily="66" charset="0"/>
              </a:rPr>
              <a:t>)</a:t>
            </a:r>
            <a:endParaRPr lang="el-GR" dirty="0" smtClean="0">
              <a:latin typeface="Comic Sans MS" pitchFamily="66" charset="0"/>
            </a:endParaRPr>
          </a:p>
          <a:p>
            <a:pPr marL="514350" indent="-514350">
              <a:buFont typeface="+mj-lt"/>
              <a:buAutoNum type="arabicPeriod"/>
            </a:pPr>
            <a:r>
              <a:rPr lang="el-GR" dirty="0" smtClean="0">
                <a:latin typeface="Comic Sans MS" pitchFamily="66" charset="0"/>
              </a:rPr>
              <a:t>Καρκίνος του Δέρματος</a:t>
            </a:r>
            <a:r>
              <a:rPr lang="en-US" dirty="0" smtClean="0">
                <a:latin typeface="Comic Sans MS" pitchFamily="66" charset="0"/>
              </a:rPr>
              <a:t> </a:t>
            </a:r>
            <a:r>
              <a:rPr lang="en-US" dirty="0">
                <a:latin typeface="Comic Sans MS" pitchFamily="66" charset="0"/>
              </a:rPr>
              <a:t>(non-melanoma) (1.04 million cases</a:t>
            </a:r>
            <a:r>
              <a:rPr lang="en-US" dirty="0" smtClean="0">
                <a:latin typeface="Comic Sans MS" pitchFamily="66" charset="0"/>
              </a:rPr>
              <a:t>)</a:t>
            </a:r>
            <a:endParaRPr lang="el-GR" dirty="0" smtClean="0">
              <a:latin typeface="Comic Sans MS" pitchFamily="66" charset="0"/>
            </a:endParaRPr>
          </a:p>
          <a:p>
            <a:pPr marL="514350" indent="-514350">
              <a:buFont typeface="+mj-lt"/>
              <a:buAutoNum type="arabicPeriod"/>
            </a:pPr>
            <a:r>
              <a:rPr lang="el-GR" dirty="0" smtClean="0">
                <a:latin typeface="Comic Sans MS" pitchFamily="66" charset="0"/>
              </a:rPr>
              <a:t>Στομάχου </a:t>
            </a:r>
            <a:r>
              <a:rPr lang="en-US" dirty="0" smtClean="0">
                <a:latin typeface="Comic Sans MS" pitchFamily="66" charset="0"/>
              </a:rPr>
              <a:t> </a:t>
            </a:r>
            <a:r>
              <a:rPr lang="en-US" dirty="0">
                <a:latin typeface="Comic Sans MS" pitchFamily="66" charset="0"/>
              </a:rPr>
              <a:t>(1.03 million cases)</a:t>
            </a:r>
          </a:p>
          <a:p>
            <a:pPr>
              <a:buNone/>
            </a:pP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omic Sans MS" pitchFamily="66" charset="0"/>
              </a:rPr>
              <a:t>Οι συχνότερες αιτίες θανάτου</a:t>
            </a:r>
            <a:br>
              <a:rPr lang="el-GR" dirty="0" smtClean="0">
                <a:latin typeface="Comic Sans MS" pitchFamily="66" charset="0"/>
              </a:rPr>
            </a:br>
            <a:r>
              <a:rPr lang="el-GR" dirty="0" smtClean="0">
                <a:latin typeface="Comic Sans MS" pitchFamily="66" charset="0"/>
              </a:rPr>
              <a:t>από Καρκίνο είναι: </a:t>
            </a:r>
            <a:endParaRPr lang="el-GR" dirty="0">
              <a:latin typeface="Comic Sans MS" pitchFamily="66" charset="0"/>
            </a:endParaRPr>
          </a:p>
        </p:txBody>
      </p:sp>
      <p:sp>
        <p:nvSpPr>
          <p:cNvPr id="3" name="2 - Θέση περιεχομένου"/>
          <p:cNvSpPr>
            <a:spLocks noGrp="1"/>
          </p:cNvSpPr>
          <p:nvPr>
            <p:ph idx="1"/>
          </p:nvPr>
        </p:nvSpPr>
        <p:spPr/>
        <p:txBody>
          <a:bodyPr/>
          <a:lstStyle/>
          <a:p>
            <a:pPr>
              <a:buNone/>
            </a:pPr>
            <a:endParaRPr lang="en-US" dirty="0" smtClean="0">
              <a:latin typeface="Comic Sans MS" pitchFamily="66" charset="0"/>
            </a:endParaRPr>
          </a:p>
          <a:p>
            <a:pPr marL="514350" indent="-514350">
              <a:buFont typeface="+mj-lt"/>
              <a:buAutoNum type="arabicPeriod"/>
            </a:pPr>
            <a:r>
              <a:rPr lang="el-GR" dirty="0" smtClean="0">
                <a:latin typeface="Comic Sans MS" pitchFamily="66" charset="0"/>
              </a:rPr>
              <a:t>Πνεύμονα</a:t>
            </a:r>
            <a:r>
              <a:rPr lang="en-US" dirty="0" smtClean="0">
                <a:latin typeface="Comic Sans MS" pitchFamily="66" charset="0"/>
              </a:rPr>
              <a:t> (1.76 million deaths)</a:t>
            </a:r>
            <a:endParaRPr lang="el-GR" dirty="0" smtClean="0">
              <a:latin typeface="Comic Sans MS" pitchFamily="66" charset="0"/>
            </a:endParaRPr>
          </a:p>
          <a:p>
            <a:pPr marL="514350" indent="-514350">
              <a:buFont typeface="+mj-lt"/>
              <a:buAutoNum type="arabicPeriod"/>
            </a:pPr>
            <a:r>
              <a:rPr lang="el-GR" dirty="0" err="1" smtClean="0">
                <a:latin typeface="Comic Sans MS" pitchFamily="66" charset="0"/>
              </a:rPr>
              <a:t>Ορθοπρωκτικός</a:t>
            </a:r>
            <a:r>
              <a:rPr lang="el-GR" dirty="0" smtClean="0">
                <a:latin typeface="Comic Sans MS" pitchFamily="66" charset="0"/>
              </a:rPr>
              <a:t> </a:t>
            </a:r>
            <a:r>
              <a:rPr lang="en-US" dirty="0" smtClean="0">
                <a:latin typeface="Comic Sans MS" pitchFamily="66" charset="0"/>
              </a:rPr>
              <a:t>(862 000 deaths)</a:t>
            </a:r>
            <a:endParaRPr lang="el-GR" dirty="0" smtClean="0">
              <a:latin typeface="Comic Sans MS" pitchFamily="66" charset="0"/>
            </a:endParaRPr>
          </a:p>
          <a:p>
            <a:pPr marL="514350" indent="-514350">
              <a:buFont typeface="+mj-lt"/>
              <a:buAutoNum type="arabicPeriod"/>
            </a:pPr>
            <a:r>
              <a:rPr lang="el-GR" dirty="0" smtClean="0">
                <a:latin typeface="Comic Sans MS" pitchFamily="66" charset="0"/>
              </a:rPr>
              <a:t>Στομάχου</a:t>
            </a:r>
            <a:r>
              <a:rPr lang="en-US" dirty="0" smtClean="0">
                <a:latin typeface="Comic Sans MS" pitchFamily="66" charset="0"/>
              </a:rPr>
              <a:t> (783 000 deaths)</a:t>
            </a:r>
            <a:endParaRPr lang="el-GR" dirty="0" smtClean="0">
              <a:latin typeface="Comic Sans MS" pitchFamily="66" charset="0"/>
            </a:endParaRPr>
          </a:p>
          <a:p>
            <a:pPr marL="514350" indent="-514350">
              <a:buFont typeface="+mj-lt"/>
              <a:buAutoNum type="arabicPeriod"/>
            </a:pPr>
            <a:r>
              <a:rPr lang="el-GR" dirty="0" smtClean="0">
                <a:latin typeface="Comic Sans MS" pitchFamily="66" charset="0"/>
              </a:rPr>
              <a:t>Ήπατος</a:t>
            </a:r>
            <a:r>
              <a:rPr lang="en-US" dirty="0" smtClean="0">
                <a:latin typeface="Comic Sans MS" pitchFamily="66" charset="0"/>
              </a:rPr>
              <a:t> (782 000 deaths)</a:t>
            </a:r>
            <a:endParaRPr lang="el-GR" dirty="0" smtClean="0">
              <a:latin typeface="Comic Sans MS" pitchFamily="66" charset="0"/>
            </a:endParaRPr>
          </a:p>
          <a:p>
            <a:pPr marL="514350" indent="-514350">
              <a:buFont typeface="+mj-lt"/>
              <a:buAutoNum type="arabicPeriod"/>
            </a:pPr>
            <a:r>
              <a:rPr lang="el-GR" dirty="0" smtClean="0">
                <a:latin typeface="Comic Sans MS" pitchFamily="66" charset="0"/>
              </a:rPr>
              <a:t>Μαστού</a:t>
            </a:r>
            <a:r>
              <a:rPr lang="en-US" dirty="0" smtClean="0">
                <a:latin typeface="Comic Sans MS" pitchFamily="66" charset="0"/>
              </a:rPr>
              <a:t> (627 000 deaths)</a:t>
            </a:r>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Αποτέλεσμα εικόνας για κοστος φαρμακων"/>
          <p:cNvPicPr>
            <a:picLocks noChangeAspect="1" noChangeArrowheads="1"/>
          </p:cNvPicPr>
          <p:nvPr/>
        </p:nvPicPr>
        <p:blipFill>
          <a:blip r:embed="rId2">
            <a:lum bright="52000" contrast="-58000"/>
          </a:blip>
          <a:srcRect/>
          <a:stretch>
            <a:fillRect/>
          </a:stretch>
        </p:blipFill>
        <p:spPr bwMode="auto">
          <a:xfrm>
            <a:off x="428596" y="480973"/>
            <a:ext cx="8429684" cy="6205545"/>
          </a:xfrm>
          <a:prstGeom prst="rect">
            <a:avLst/>
          </a:prstGeom>
          <a:noFill/>
        </p:spPr>
      </p:pic>
      <p:sp>
        <p:nvSpPr>
          <p:cNvPr id="2" name="1 - Τίτλος"/>
          <p:cNvSpPr>
            <a:spLocks noGrp="1"/>
          </p:cNvSpPr>
          <p:nvPr>
            <p:ph type="title"/>
          </p:nvPr>
        </p:nvSpPr>
        <p:spPr/>
        <p:txBody>
          <a:bodyPr/>
          <a:lstStyle/>
          <a:p>
            <a:r>
              <a:rPr lang="el-GR" dirty="0" smtClean="0">
                <a:latin typeface="Comic Sans MS" pitchFamily="66" charset="0"/>
              </a:rPr>
              <a:t>Κόστος </a:t>
            </a:r>
            <a:endParaRPr lang="el-GR" dirty="0">
              <a:latin typeface="Comic Sans MS" pitchFamily="66" charset="0"/>
            </a:endParaRPr>
          </a:p>
        </p:txBody>
      </p:sp>
      <p:sp>
        <p:nvSpPr>
          <p:cNvPr id="3" name="2 - Θέση περιεχομένου"/>
          <p:cNvSpPr>
            <a:spLocks noGrp="1"/>
          </p:cNvSpPr>
          <p:nvPr>
            <p:ph idx="1"/>
          </p:nvPr>
        </p:nvSpPr>
        <p:spPr/>
        <p:txBody>
          <a:bodyPr>
            <a:normAutofit lnSpcReduction="10000"/>
          </a:bodyPr>
          <a:lstStyle/>
          <a:p>
            <a:r>
              <a:rPr lang="el-GR" dirty="0" smtClean="0">
                <a:latin typeface="Comic Sans MS" pitchFamily="66" charset="0"/>
              </a:rPr>
              <a:t>Το 2010 ξοδεύτηκαν 1.6 $ τρίλιων για τη θεραπεία καρκίνου.</a:t>
            </a:r>
          </a:p>
          <a:p>
            <a:r>
              <a:rPr lang="el-GR" dirty="0" smtClean="0">
                <a:latin typeface="Comic Sans MS" pitchFamily="66" charset="0"/>
              </a:rPr>
              <a:t>Μόνο η μια</a:t>
            </a:r>
            <a:r>
              <a:rPr lang="en-US" dirty="0" smtClean="0">
                <a:latin typeface="Comic Sans MS" pitchFamily="66" charset="0"/>
              </a:rPr>
              <a:t> 1 </a:t>
            </a:r>
            <a:r>
              <a:rPr lang="el-GR" dirty="0" smtClean="0">
                <a:latin typeface="Comic Sans MS" pitchFamily="66" charset="0"/>
              </a:rPr>
              <a:t>στις</a:t>
            </a:r>
            <a:r>
              <a:rPr lang="en-US" dirty="0" smtClean="0">
                <a:latin typeface="Comic Sans MS" pitchFamily="66" charset="0"/>
              </a:rPr>
              <a:t> 5 </a:t>
            </a:r>
            <a:r>
              <a:rPr lang="el-GR" dirty="0" smtClean="0">
                <a:latin typeface="Comic Sans MS" pitchFamily="66" charset="0"/>
              </a:rPr>
              <a:t>αναπτυσσόμενες και υπό ανάπτυξη χώρες έχουν την οικονομική δυνατότητα να αντιμετωπίσουν τον Καρκίνο με την κατάλληλη  υποδομή και θεραπεία. </a:t>
            </a:r>
            <a:endParaRPr lang="el-GR" b="1" dirty="0" smtClean="0">
              <a:latin typeface="Comic Sans MS" pitchFamily="66" charset="0"/>
            </a:endParaRPr>
          </a:p>
          <a:p>
            <a:r>
              <a:rPr lang="en-US" b="1" dirty="0" smtClean="0">
                <a:latin typeface="Comic Sans MS" pitchFamily="66" charset="0"/>
              </a:rPr>
              <a:t> </a:t>
            </a:r>
            <a:r>
              <a:rPr lang="el-GR" dirty="0" smtClean="0">
                <a:latin typeface="Comic Sans MS" pitchFamily="66" charset="0"/>
              </a:rPr>
              <a:t>Ενώ το30-50% του καρκίνου μπορεί να προληφθεί.</a:t>
            </a:r>
          </a:p>
        </p:txBody>
      </p:sp>
      <p:sp>
        <p:nvSpPr>
          <p:cNvPr id="3074" name="AutoShape 2" descr="Αποτέλεσμα εικόνας για Κόστ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6" name="AutoShape 4" descr="Αποτέλεσμα εικόνας για Κόστ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78" name="AutoShape 6" descr="Αποτέλεσμα εικόνας για Κόστ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0" name="AutoShape 8" descr="Αποτέλεσμα εικόνας για Κόστ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2" name="AutoShape 10" descr="Αποτέλεσμα εικόνας για Κόστος Φαρμάκω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Αποτελέσματα εικόνων για flag of europe"/>
          <p:cNvPicPr>
            <a:picLocks noChangeAspect="1" noChangeArrowheads="1"/>
          </p:cNvPicPr>
          <p:nvPr/>
        </p:nvPicPr>
        <p:blipFill>
          <a:blip r:embed="rId2" cstate="print"/>
          <a:srcRect/>
          <a:stretch>
            <a:fillRect/>
          </a:stretch>
        </p:blipFill>
        <p:spPr bwMode="auto">
          <a:xfrm>
            <a:off x="0" y="-571528"/>
            <a:ext cx="9144000" cy="6703016"/>
          </a:xfrm>
          <a:prstGeom prst="rect">
            <a:avLst/>
          </a:prstGeom>
          <a:ln>
            <a:noFill/>
          </a:ln>
          <a:effectLst>
            <a:outerShdw blurRad="292100" dist="139700" dir="2700000" algn="tl" rotWithShape="0">
              <a:srgbClr val="333333">
                <a:alpha val="65000"/>
              </a:srgbClr>
            </a:outerShdw>
          </a:effectLst>
        </p:spPr>
      </p:pic>
      <p:sp>
        <p:nvSpPr>
          <p:cNvPr id="2" name="1 - Τίτλος"/>
          <p:cNvSpPr>
            <a:spLocks noGrp="1"/>
          </p:cNvSpPr>
          <p:nvPr>
            <p:ph type="title"/>
          </p:nvPr>
        </p:nvSpPr>
        <p:spPr>
          <a:xfrm>
            <a:off x="3143240" y="571480"/>
            <a:ext cx="2736304" cy="792088"/>
          </a:xfrm>
          <a:effectLst>
            <a:softEdge rad="127000"/>
          </a:effectLst>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3600" dirty="0">
                <a:latin typeface="Comic Sans MS" pitchFamily="66" charset="0"/>
              </a:rPr>
              <a:t/>
            </a:r>
            <a:br>
              <a:rPr lang="en-US" sz="3600" dirty="0">
                <a:latin typeface="Comic Sans MS" pitchFamily="66" charset="0"/>
              </a:rPr>
            </a:br>
            <a:r>
              <a:rPr lang="en-US" sz="3600" dirty="0">
                <a:latin typeface="Comic Sans MS" pitchFamily="66" charset="0"/>
              </a:rPr>
              <a:t>2050</a:t>
            </a:r>
            <a:r>
              <a:rPr lang="el-GR" dirty="0">
                <a:latin typeface="Comic Sans MS" pitchFamily="66" charset="0"/>
              </a:rPr>
              <a:t/>
            </a:r>
            <a:br>
              <a:rPr lang="el-GR" dirty="0">
                <a:latin typeface="Comic Sans MS" pitchFamily="66" charset="0"/>
              </a:rPr>
            </a:br>
            <a:endParaRPr lang="el-GR" dirty="0"/>
          </a:p>
        </p:txBody>
      </p:sp>
      <p:sp>
        <p:nvSpPr>
          <p:cNvPr id="3" name="2 - Θέση περιεχομένου"/>
          <p:cNvSpPr>
            <a:spLocks noGrp="1"/>
          </p:cNvSpPr>
          <p:nvPr>
            <p:ph idx="1"/>
          </p:nvPr>
        </p:nvSpPr>
        <p:spPr>
          <a:xfrm>
            <a:off x="357158" y="3214686"/>
            <a:ext cx="8424936" cy="1577336"/>
          </a:xfrm>
          <a:effectLst>
            <a:outerShdw blurRad="40000" dist="20000" dir="5400000" rotWithShape="0">
              <a:srgbClr val="000000">
                <a:alpha val="38000"/>
              </a:srgbClr>
            </a:outerShdw>
            <a:softEdge rad="127000"/>
          </a:effectLst>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l-GR" sz="2400" dirty="0">
                <a:latin typeface="Comic Sans MS" pitchFamily="66" charset="0"/>
              </a:rPr>
              <a:t>Ευρώπη </a:t>
            </a:r>
            <a:r>
              <a:rPr lang="en-US" sz="2400" dirty="0">
                <a:latin typeface="Comic Sans MS" pitchFamily="66" charset="0"/>
              </a:rPr>
              <a:t>10</a:t>
            </a:r>
            <a:r>
              <a:rPr lang="el-GR" sz="2400" dirty="0">
                <a:latin typeface="Comic Sans MS" pitchFamily="66" charset="0"/>
              </a:rPr>
              <a:t>%</a:t>
            </a:r>
            <a:r>
              <a:rPr lang="en-US" sz="2400" dirty="0">
                <a:latin typeface="Comic Sans MS" pitchFamily="66" charset="0"/>
              </a:rPr>
              <a:t> </a:t>
            </a:r>
            <a:r>
              <a:rPr lang="el-GR" sz="2400" dirty="0">
                <a:latin typeface="Comic Sans MS" pitchFamily="66" charset="0"/>
              </a:rPr>
              <a:t>του πληθυσμού θα είναι άνω</a:t>
            </a:r>
            <a:r>
              <a:rPr lang="en-US" sz="2400" dirty="0">
                <a:latin typeface="Comic Sans MS" pitchFamily="66" charset="0"/>
              </a:rPr>
              <a:t> </a:t>
            </a:r>
            <a:r>
              <a:rPr lang="el-GR" sz="2400" dirty="0">
                <a:latin typeface="Comic Sans MS" pitchFamily="66" charset="0"/>
              </a:rPr>
              <a:t>των </a:t>
            </a:r>
            <a:r>
              <a:rPr lang="en-US" sz="2400" dirty="0">
                <a:latin typeface="Comic Sans MS" pitchFamily="66" charset="0"/>
              </a:rPr>
              <a:t>80 </a:t>
            </a:r>
            <a:r>
              <a:rPr lang="el-GR" sz="2400" dirty="0">
                <a:latin typeface="Comic Sans MS" pitchFamily="66" charset="0"/>
              </a:rPr>
              <a:t>χρόνων</a:t>
            </a:r>
            <a:r>
              <a:rPr lang="en-US" sz="2400" dirty="0" smtClean="0">
                <a:latin typeface="Comic Sans MS" pitchFamily="66" charset="0"/>
              </a:rPr>
              <a:t>.</a:t>
            </a:r>
            <a:endParaRPr lang="el-GR" sz="2400" dirty="0" smtClean="0">
              <a:latin typeface="Comic Sans MS" pitchFamily="66" charset="0"/>
            </a:endParaRPr>
          </a:p>
          <a:p>
            <a:pPr>
              <a:buNone/>
            </a:pPr>
            <a:r>
              <a:rPr lang="el-GR" sz="2400" dirty="0" smtClean="0">
                <a:latin typeface="Comic Sans MS" pitchFamily="66" charset="0"/>
              </a:rPr>
              <a:t>Νέοι ασθενείς από Καρκίνο θα είναι 27 εκ.</a:t>
            </a:r>
          </a:p>
          <a:p>
            <a:pPr>
              <a:buNone/>
            </a:pPr>
            <a:r>
              <a:rPr lang="el-GR" sz="2400" dirty="0" smtClean="0">
                <a:latin typeface="Comic Sans MS" pitchFamily="66" charset="0"/>
              </a:rPr>
              <a:t> και 17.5 εκ. εξ  αυτών θα πεθάνει.</a:t>
            </a:r>
            <a:r>
              <a:rPr lang="en-US" sz="2400" dirty="0" smtClean="0">
                <a:latin typeface="Comic Sans MS" pitchFamily="66" charset="0"/>
              </a:rPr>
              <a:t> </a:t>
            </a:r>
            <a:endParaRPr lang="el-GR" sz="2400" dirty="0">
              <a:latin typeface="Comic Sans MS" pitchFamily="66" charset="0"/>
            </a:endParaRPr>
          </a:p>
        </p:txBody>
      </p:sp>
      <p:sp>
        <p:nvSpPr>
          <p:cNvPr id="4" name="3 - Ορθογώνιο"/>
          <p:cNvSpPr/>
          <p:nvPr/>
        </p:nvSpPr>
        <p:spPr>
          <a:xfrm>
            <a:off x="0" y="6211669"/>
            <a:ext cx="914400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00050" indent="-400050"/>
            <a:r>
              <a:rPr lang="en-US" dirty="0">
                <a:latin typeface="Comic Sans MS" pitchFamily="66" charset="0"/>
              </a:rPr>
              <a:t>                    DEMOGRAPHIC PROFILE OF THE OLDER POPULATION</a:t>
            </a:r>
            <a:r>
              <a:rPr lang="el-GR" dirty="0">
                <a:latin typeface="Comic Sans MS" pitchFamily="66" charset="0"/>
              </a:rPr>
              <a:t> </a:t>
            </a:r>
            <a:endParaRPr lang="en-US" dirty="0">
              <a:latin typeface="Comic Sans MS" pitchFamily="66" charset="0"/>
            </a:endParaRPr>
          </a:p>
          <a:p>
            <a:pPr marL="400050" indent="-400050"/>
            <a:r>
              <a:rPr lang="en-US" dirty="0">
                <a:latin typeface="Comic Sans MS" pitchFamily="66" charset="0"/>
              </a:rPr>
              <a:t>                             Population Division, DESA, United Nations </a:t>
            </a:r>
            <a:endParaRPr lang="el-GR" dirty="0">
              <a:latin typeface="Comic Sans MS" pitchFamily="66" charset="0"/>
            </a:endParaRPr>
          </a:p>
        </p:txBody>
      </p:sp>
      <p:sp>
        <p:nvSpPr>
          <p:cNvPr id="35842" name="AutoShape 2" descr="Αποτελέσματα εικόνων για flag of europ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5844" name="AutoShape 4" descr="Αποτελέσματα εικόνων για flag of europ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56"/>
            <a:ext cx="8229600" cy="703282"/>
          </a:xfrm>
        </p:spPr>
        <p:txBody>
          <a:bodyPr>
            <a:normAutofit fontScale="90000"/>
          </a:bodyPr>
          <a:lstStyle/>
          <a:p>
            <a:r>
              <a:rPr lang="en-US" sz="1300" dirty="0" smtClean="0"/>
              <a:t/>
            </a:r>
            <a:br>
              <a:rPr lang="en-US" sz="1300" dirty="0" smtClean="0"/>
            </a:br>
            <a:r>
              <a:rPr lang="en-US" sz="1600" b="1" dirty="0" smtClean="0">
                <a:latin typeface="Comic Sans MS" pitchFamily="66" charset="0"/>
              </a:rPr>
              <a:t>Inadequate treatment practices for pain relief and adverse event management in cancer patients across 10 countries/regions in Asia: a call for greater efforts to improve standards for patient care</a:t>
            </a:r>
            <a:br>
              <a:rPr lang="en-US" sz="1600" b="1" dirty="0" smtClean="0">
                <a:latin typeface="Comic Sans MS" pitchFamily="66" charset="0"/>
              </a:rPr>
            </a:br>
            <a:r>
              <a:rPr lang="en-US" sz="1600" u="sng" dirty="0" smtClean="0">
                <a:latin typeface="Comic Sans MS" pitchFamily="66" charset="0"/>
              </a:rPr>
              <a:t> </a:t>
            </a:r>
            <a:r>
              <a:rPr lang="en-US" sz="1300" u="sng" dirty="0" smtClean="0">
                <a:latin typeface="Comic Sans MS" pitchFamily="66" charset="0"/>
              </a:rPr>
              <a:t>Ho KY</a:t>
            </a:r>
            <a:r>
              <a:rPr lang="en-US" sz="1300" u="sng" baseline="30000" dirty="0" smtClean="0">
                <a:latin typeface="Comic Sans MS" pitchFamily="66" charset="0"/>
              </a:rPr>
              <a:t>  </a:t>
            </a:r>
            <a:r>
              <a:rPr lang="en-US" sz="1300" u="sng" dirty="0" smtClean="0">
                <a:latin typeface="Comic Sans MS" pitchFamily="66" charset="0"/>
              </a:rPr>
              <a:t> et al</a:t>
            </a:r>
            <a:br>
              <a:rPr lang="en-US" sz="1300" u="sng" dirty="0" smtClean="0">
                <a:latin typeface="Comic Sans MS" pitchFamily="66" charset="0"/>
              </a:rPr>
            </a:br>
            <a:r>
              <a:rPr lang="en-US" sz="1300" u="sng" dirty="0" smtClean="0">
                <a:latin typeface="Comic Sans MS" pitchFamily="66" charset="0"/>
                <a:hlinkClick r:id="rId2" tooltip="Asia-Pacific journal of clinical oncology."/>
              </a:rPr>
              <a:t> Asia Pac J </a:t>
            </a:r>
            <a:r>
              <a:rPr lang="en-US" sz="1300" u="sng" dirty="0" err="1" smtClean="0">
                <a:latin typeface="Comic Sans MS" pitchFamily="66" charset="0"/>
                <a:hlinkClick r:id="rId2" tooltip="Asia-Pacific journal of clinical oncology."/>
              </a:rPr>
              <a:t>Clin</a:t>
            </a:r>
            <a:r>
              <a:rPr lang="en-US" sz="1300" u="sng" dirty="0" smtClean="0">
                <a:latin typeface="Comic Sans MS" pitchFamily="66" charset="0"/>
                <a:hlinkClick r:id="rId2" tooltip="Asia-Pacific journal of clinical oncology."/>
              </a:rPr>
              <a:t> </a:t>
            </a:r>
            <a:r>
              <a:rPr lang="en-US" sz="1300" u="sng" dirty="0" err="1" smtClean="0">
                <a:latin typeface="Comic Sans MS" pitchFamily="66" charset="0"/>
                <a:hlinkClick r:id="rId2" tooltip="Asia-Pacific journal of clinical oncology."/>
              </a:rPr>
              <a:t>Oncol</a:t>
            </a:r>
            <a:r>
              <a:rPr lang="en-US" sz="1300" u="sng" dirty="0" smtClean="0">
                <a:latin typeface="Comic Sans MS" pitchFamily="66" charset="0"/>
                <a:hlinkClick r:id="rId2" tooltip="Asia-Pacific journal of clinical oncology."/>
              </a:rPr>
              <a:t>.</a:t>
            </a:r>
            <a:r>
              <a:rPr lang="en-US" sz="1300" dirty="0" smtClean="0">
                <a:latin typeface="Comic Sans MS" pitchFamily="66" charset="0"/>
              </a:rPr>
              <a:t> 2018 Jun;14(3):159-166 </a:t>
            </a:r>
            <a:r>
              <a:rPr lang="en-US" sz="1300" b="1" dirty="0" smtClean="0"/>
              <a:t/>
            </a:r>
            <a:br>
              <a:rPr lang="en-US" sz="1300" b="1" dirty="0" smtClean="0"/>
            </a:br>
            <a:endParaRPr lang="el-GR" sz="1300" dirty="0"/>
          </a:p>
        </p:txBody>
      </p:sp>
      <p:sp>
        <p:nvSpPr>
          <p:cNvPr id="3" name="2 - Θέση περιεχομένου"/>
          <p:cNvSpPr>
            <a:spLocks noGrp="1"/>
          </p:cNvSpPr>
          <p:nvPr>
            <p:ph idx="1"/>
          </p:nvPr>
        </p:nvSpPr>
        <p:spPr/>
        <p:txBody>
          <a:bodyPr>
            <a:normAutofit fontScale="92500" lnSpcReduction="20000"/>
          </a:bodyPr>
          <a:lstStyle/>
          <a:p>
            <a:r>
              <a:rPr lang="en-US" dirty="0" smtClean="0"/>
              <a:t> </a:t>
            </a:r>
            <a:r>
              <a:rPr lang="en-US" dirty="0" smtClean="0">
                <a:latin typeface="Comic Sans MS" pitchFamily="66" charset="0"/>
              </a:rPr>
              <a:t>10 </a:t>
            </a:r>
            <a:r>
              <a:rPr lang="el-GR" dirty="0" smtClean="0">
                <a:latin typeface="Comic Sans MS" pitchFamily="66" charset="0"/>
              </a:rPr>
              <a:t>χώρες της Ασίας</a:t>
            </a:r>
            <a:r>
              <a:rPr lang="en-US" dirty="0" smtClean="0">
                <a:latin typeface="Comic Sans MS" pitchFamily="66" charset="0"/>
              </a:rPr>
              <a:t>.</a:t>
            </a:r>
          </a:p>
          <a:p>
            <a:r>
              <a:rPr lang="el-GR" b="1" dirty="0" smtClean="0">
                <a:latin typeface="Comic Sans MS" pitchFamily="66" charset="0"/>
              </a:rPr>
              <a:t>Συμπεράσματα:</a:t>
            </a:r>
          </a:p>
          <a:p>
            <a:pPr marL="514350" indent="-514350">
              <a:buFont typeface="+mj-lt"/>
              <a:buAutoNum type="alphaLcParenR"/>
            </a:pPr>
            <a:r>
              <a:rPr lang="el-GR" dirty="0" smtClean="0">
                <a:latin typeface="Comic Sans MS" pitchFamily="66" charset="0"/>
              </a:rPr>
              <a:t>Ο καρκινικός πόνος </a:t>
            </a:r>
            <a:r>
              <a:rPr lang="el-GR" dirty="0" err="1" smtClean="0">
                <a:latin typeface="Comic Sans MS" pitchFamily="66" charset="0"/>
              </a:rPr>
              <a:t>υποθεραπεύεται</a:t>
            </a:r>
            <a:r>
              <a:rPr lang="el-GR" dirty="0" smtClean="0">
                <a:latin typeface="Comic Sans MS" pitchFamily="66" charset="0"/>
              </a:rPr>
              <a:t> και </a:t>
            </a:r>
            <a:r>
              <a:rPr lang="el-GR" dirty="0" err="1" smtClean="0">
                <a:latin typeface="Comic Sans MS" pitchFamily="66" charset="0"/>
              </a:rPr>
              <a:t>υποθεραπεύθηκε</a:t>
            </a:r>
            <a:r>
              <a:rPr lang="el-GR" dirty="0" smtClean="0">
                <a:latin typeface="Comic Sans MS" pitchFamily="66" charset="0"/>
              </a:rPr>
              <a:t> </a:t>
            </a:r>
            <a:r>
              <a:rPr lang="el-GR" dirty="0" smtClean="0">
                <a:latin typeface="Comic Sans MS" pitchFamily="66" charset="0"/>
              </a:rPr>
              <a:t>ακόμα και στους συγκεκριμένους συμμετέχοντες.  </a:t>
            </a:r>
          </a:p>
          <a:p>
            <a:pPr marL="514350" indent="-514350">
              <a:buFont typeface="+mj-lt"/>
              <a:buAutoNum type="alphaLcParenR"/>
            </a:pPr>
            <a:r>
              <a:rPr lang="el-GR" dirty="0" smtClean="0">
                <a:latin typeface="Comic Sans MS" pitchFamily="66" charset="0"/>
              </a:rPr>
              <a:t>Η </a:t>
            </a:r>
            <a:r>
              <a:rPr lang="el-GR" dirty="0" err="1" smtClean="0">
                <a:latin typeface="Comic Sans MS" pitchFamily="66" charset="0"/>
              </a:rPr>
              <a:t>υποθεραπεία</a:t>
            </a:r>
            <a:r>
              <a:rPr lang="el-GR" dirty="0" smtClean="0">
                <a:latin typeface="Comic Sans MS" pitchFamily="66" charset="0"/>
              </a:rPr>
              <a:t> συνοδεύεται από αρνητικά συναισθήματα του ασθενούς και χειρότερη έκβαση της νόσου.</a:t>
            </a:r>
          </a:p>
          <a:p>
            <a:pPr marL="514350" indent="-514350">
              <a:buFont typeface="+mj-lt"/>
              <a:buAutoNum type="alphaLcParenR"/>
            </a:pPr>
            <a:r>
              <a:rPr lang="el-GR" dirty="0" smtClean="0">
                <a:latin typeface="Comic Sans MS" pitchFamily="66" charset="0"/>
              </a:rPr>
              <a:t>Θα πρέπει να δοθεί από το Ιατρικό προσωπικό μεγαλύτερη προσοχή στην καλύτερη θεραπεία του πόνου.</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 TextBox"/>
          <p:cNvSpPr txBox="1"/>
          <p:nvPr/>
        </p:nvSpPr>
        <p:spPr>
          <a:xfrm>
            <a:off x="1547664" y="2384440"/>
            <a:ext cx="2720857" cy="731932"/>
          </a:xfrm>
          <a:prstGeom prst="rect">
            <a:avLst/>
          </a:prstGeom>
          <a:solidFill>
            <a:schemeClr val="bg2"/>
          </a:solidFill>
          <a:ln>
            <a:solidFill>
              <a:srgbClr val="FF0000"/>
            </a:solidFill>
          </a:ln>
          <a:effectLst>
            <a:glow rad="101600">
              <a:schemeClr val="accent4">
                <a:satMod val="175000"/>
                <a:alpha val="40000"/>
              </a:schemeClr>
            </a:glow>
            <a:softEdge rad="317500"/>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20000"/>
              </a:lnSpc>
            </a:pPr>
            <a:r>
              <a:rPr lang="el-GR" b="1" spc="50" dirty="0" smtClean="0">
                <a:ln w="11430"/>
                <a:solidFill>
                  <a:srgbClr val="0000FF"/>
                </a:solidFill>
                <a:effectLst>
                  <a:outerShdw blurRad="76200" dist="50800" dir="5400000" algn="tl" rotWithShape="0">
                    <a:srgbClr val="000000">
                      <a:alpha val="65000"/>
                    </a:srgbClr>
                  </a:outerShdw>
                </a:effectLst>
                <a:latin typeface="Comic Sans MS" pitchFamily="66" charset="0"/>
              </a:rPr>
              <a:t>Ο καρκινικός πόνος είναι</a:t>
            </a:r>
          </a:p>
        </p:txBody>
      </p:sp>
      <p:sp>
        <p:nvSpPr>
          <p:cNvPr id="15" name="14 - TextBox"/>
          <p:cNvSpPr txBox="1"/>
          <p:nvPr/>
        </p:nvSpPr>
        <p:spPr>
          <a:xfrm>
            <a:off x="4266625" y="2245978"/>
            <a:ext cx="4305903" cy="1006429"/>
          </a:xfrm>
          <a:prstGeom prst="rect">
            <a:avLst/>
          </a:prstGeom>
          <a:noFill/>
          <a:ln>
            <a:noFill/>
          </a:ln>
          <a:effectLst>
            <a:glow rad="101600">
              <a:schemeClr val="accent2">
                <a:satMod val="175000"/>
                <a:alpha val="40000"/>
              </a:schemeClr>
            </a:glow>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10000"/>
              </a:lnSpc>
              <a:buFont typeface="Arial" pitchFamily="34" charset="0"/>
              <a:buChar char="•"/>
            </a:pPr>
            <a:r>
              <a:rPr lang="el-GR" b="1" spc="50" dirty="0" smtClean="0">
                <a:ln w="11430"/>
                <a:effectLst>
                  <a:outerShdw blurRad="76200" dist="50800" dir="5400000" algn="tl" rotWithShape="0">
                    <a:srgbClr val="000000">
                      <a:alpha val="65000"/>
                    </a:srgbClr>
                  </a:outerShdw>
                </a:effectLst>
                <a:latin typeface="Arial Black" pitchFamily="34" charset="0"/>
              </a:rPr>
              <a:t> </a:t>
            </a:r>
            <a:r>
              <a:rPr lang="el-GR" b="1" spc="50" dirty="0" err="1" smtClean="0">
                <a:ln w="11430"/>
                <a:effectLst>
                  <a:outerShdw blurRad="76200" dist="50800" dir="5400000" algn="tl" rotWithShape="0">
                    <a:srgbClr val="000000">
                      <a:alpha val="65000"/>
                    </a:srgbClr>
                  </a:outerShdw>
                </a:effectLst>
                <a:latin typeface="Comic Sans MS" pitchFamily="66" charset="0"/>
              </a:rPr>
              <a:t>Αλγαισθητικός</a:t>
            </a:r>
            <a:r>
              <a:rPr lang="el-GR" b="1" dirty="0" smtClean="0">
                <a:solidFill>
                  <a:srgbClr val="0000FF"/>
                </a:solidFill>
                <a:latin typeface="Comic Sans MS" pitchFamily="66" charset="0"/>
              </a:rPr>
              <a:t> [βλάβη]</a:t>
            </a:r>
            <a:endParaRPr lang="el-GR" b="1" spc="50" dirty="0" smtClean="0">
              <a:ln w="11430"/>
              <a:effectLst>
                <a:outerShdw blurRad="76200" dist="50800" dir="5400000" algn="tl" rotWithShape="0">
                  <a:srgbClr val="000000">
                    <a:alpha val="65000"/>
                  </a:srgbClr>
                </a:outerShdw>
              </a:effectLst>
              <a:latin typeface="Comic Sans MS" pitchFamily="66" charset="0"/>
            </a:endParaRPr>
          </a:p>
          <a:p>
            <a:pPr>
              <a:lnSpc>
                <a:spcPct val="110000"/>
              </a:lnSpc>
              <a:buFont typeface="Arial" pitchFamily="34" charset="0"/>
              <a:buChar char="•"/>
            </a:pPr>
            <a:r>
              <a:rPr lang="el-GR" b="1" spc="50" dirty="0" smtClean="0">
                <a:ln w="11430"/>
                <a:effectLst>
                  <a:outerShdw blurRad="76200" dist="50800" dir="5400000" algn="tl" rotWithShape="0">
                    <a:srgbClr val="000000">
                      <a:alpha val="65000"/>
                    </a:srgbClr>
                  </a:outerShdw>
                </a:effectLst>
                <a:latin typeface="Comic Sans MS" pitchFamily="66" charset="0"/>
              </a:rPr>
              <a:t> Νευροπαθητικός</a:t>
            </a:r>
            <a:r>
              <a:rPr lang="el-GR" b="1" dirty="0" smtClean="0">
                <a:solidFill>
                  <a:srgbClr val="0000FF"/>
                </a:solidFill>
                <a:latin typeface="Comic Sans MS" pitchFamily="66" charset="0"/>
              </a:rPr>
              <a:t> [</a:t>
            </a:r>
            <a:r>
              <a:rPr lang="el-GR" b="1" dirty="0" err="1" smtClean="0">
                <a:solidFill>
                  <a:srgbClr val="0000FF"/>
                </a:solidFill>
                <a:latin typeface="Comic Sans MS" pitchFamily="66" charset="0"/>
              </a:rPr>
              <a:t>δυσλειτουργεία</a:t>
            </a:r>
            <a:r>
              <a:rPr lang="el-GR" b="1" dirty="0" smtClean="0">
                <a:solidFill>
                  <a:srgbClr val="0000FF"/>
                </a:solidFill>
                <a:latin typeface="Comic Sans MS" pitchFamily="66" charset="0"/>
              </a:rPr>
              <a:t>]</a:t>
            </a:r>
            <a:endParaRPr lang="el-GR" b="1" spc="50" dirty="0" smtClean="0">
              <a:ln w="11430"/>
              <a:effectLst>
                <a:outerShdw blurRad="76200" dist="50800" dir="5400000" algn="tl" rotWithShape="0">
                  <a:srgbClr val="000000">
                    <a:alpha val="65000"/>
                  </a:srgbClr>
                </a:outerShdw>
              </a:effectLst>
              <a:latin typeface="Comic Sans MS" pitchFamily="66" charset="0"/>
            </a:endParaRPr>
          </a:p>
          <a:p>
            <a:pPr>
              <a:lnSpc>
                <a:spcPct val="110000"/>
              </a:lnSpc>
              <a:buFont typeface="Arial" pitchFamily="34" charset="0"/>
              <a:buChar char="•"/>
            </a:pPr>
            <a:r>
              <a:rPr lang="el-GR" b="1" spc="50" dirty="0" smtClean="0">
                <a:ln w="11430"/>
                <a:effectLst>
                  <a:outerShdw blurRad="76200" dist="50800" dir="5400000" algn="tl" rotWithShape="0">
                    <a:srgbClr val="000000">
                      <a:alpha val="65000"/>
                    </a:srgbClr>
                  </a:outerShdw>
                </a:effectLst>
                <a:latin typeface="Comic Sans MS" pitchFamily="66" charset="0"/>
              </a:rPr>
              <a:t> Ψυχογενής</a:t>
            </a:r>
            <a:endParaRPr lang="el-GR" b="1" spc="50" dirty="0">
              <a:ln w="11430"/>
              <a:effectLst>
                <a:outerShdw blurRad="76200" dist="50800" dir="5400000" algn="tl" rotWithShape="0">
                  <a:srgbClr val="000000">
                    <a:alpha val="65000"/>
                  </a:srgbClr>
                </a:outerShdw>
              </a:effectLst>
              <a:latin typeface="Comic Sans MS" pitchFamily="66" charset="0"/>
            </a:endParaRPr>
          </a:p>
        </p:txBody>
      </p:sp>
      <p:sp>
        <p:nvSpPr>
          <p:cNvPr id="10" name="9 - TextBox"/>
          <p:cNvSpPr txBox="1"/>
          <p:nvPr/>
        </p:nvSpPr>
        <p:spPr>
          <a:xfrm>
            <a:off x="1000100" y="1052736"/>
            <a:ext cx="7215238" cy="1040285"/>
          </a:xfrm>
          <a:prstGeom prst="rect">
            <a:avLst/>
          </a:prstGeom>
          <a:noFill/>
        </p:spPr>
        <p:txBody>
          <a:bodyPr wrap="square" rtlCol="0">
            <a:spAutoFit/>
          </a:bodyPr>
          <a:lstStyle/>
          <a:p>
            <a:pPr>
              <a:lnSpc>
                <a:spcPct val="110000"/>
              </a:lnSpc>
              <a:defRPr/>
            </a:pPr>
            <a:r>
              <a:rPr lang="el-GR" sz="2800" dirty="0" smtClean="0">
                <a:latin typeface="Comic Sans MS" pitchFamily="66" charset="0"/>
              </a:rPr>
              <a:t>Δεν αποτελεί ιδιαίτερο είδος πόνου, αλλά συνήθως είναι σύνθετος.</a:t>
            </a:r>
            <a:endParaRPr lang="el-GR" sz="2800" dirty="0">
              <a:latin typeface="Comic Sans MS" pitchFamily="66" charset="0"/>
            </a:endParaRPr>
          </a:p>
        </p:txBody>
      </p:sp>
      <p:sp>
        <p:nvSpPr>
          <p:cNvPr id="16" name="15 - TextBox"/>
          <p:cNvSpPr txBox="1"/>
          <p:nvPr/>
        </p:nvSpPr>
        <p:spPr>
          <a:xfrm>
            <a:off x="928662" y="3910365"/>
            <a:ext cx="7286676" cy="9787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lnSpc>
                <a:spcPct val="120000"/>
              </a:lnSpc>
              <a:defRPr/>
            </a:pPr>
            <a:r>
              <a:rPr lang="el-GR" sz="2400" dirty="0" smtClean="0">
                <a:latin typeface="Comic Sans MS" pitchFamily="66" charset="0"/>
              </a:rPr>
              <a:t>Και κατά κανόνα είναι χρόνιος πόνος με παροξύνσεις</a:t>
            </a:r>
            <a:r>
              <a:rPr lang="el-GR" dirty="0" smtClean="0"/>
              <a:t>.</a:t>
            </a:r>
          </a:p>
        </p:txBody>
      </p:sp>
      <p:sp>
        <p:nvSpPr>
          <p:cNvPr id="8" name="7 - TextBox"/>
          <p:cNvSpPr txBox="1"/>
          <p:nvPr/>
        </p:nvSpPr>
        <p:spPr>
          <a:xfrm>
            <a:off x="1857356" y="5214950"/>
            <a:ext cx="5386725"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b="1" spc="50" dirty="0" smtClean="0">
                <a:ln w="11430"/>
                <a:effectLst>
                  <a:outerShdw blurRad="76200" dist="50800" dir="5400000" algn="tl" rotWithShape="0">
                    <a:srgbClr val="000000">
                      <a:alpha val="65000"/>
                    </a:srgbClr>
                  </a:outerShdw>
                </a:effectLst>
                <a:latin typeface="Comic Sans MS" pitchFamily="66" charset="0"/>
              </a:rPr>
              <a:t>Εμφανίζεται σε κάθε θέση</a:t>
            </a:r>
          </a:p>
          <a:p>
            <a:pPr algn="ctr"/>
            <a:r>
              <a:rPr lang="el-GR" b="1" spc="50" dirty="0" smtClean="0">
                <a:ln w="11430"/>
                <a:effectLst>
                  <a:outerShdw blurRad="76200" dist="50800" dir="5400000" algn="tl" rotWithShape="0">
                    <a:srgbClr val="000000">
                      <a:alpha val="65000"/>
                    </a:srgbClr>
                  </a:outerShdw>
                </a:effectLst>
                <a:latin typeface="Comic Sans MS" pitchFamily="66" charset="0"/>
              </a:rPr>
              <a:t>και με κάθε μορφή.</a:t>
            </a:r>
          </a:p>
        </p:txBody>
      </p:sp>
      <p:sp>
        <p:nvSpPr>
          <p:cNvPr id="9" name="8 - TextBox"/>
          <p:cNvSpPr txBox="1"/>
          <p:nvPr/>
        </p:nvSpPr>
        <p:spPr>
          <a:xfrm>
            <a:off x="168361" y="71414"/>
            <a:ext cx="8787019" cy="498598"/>
          </a:xfrm>
          <a:prstGeom prst="rect">
            <a:avLst/>
          </a:prstGeom>
          <a:ln/>
        </p:spPr>
        <p:style>
          <a:lnRef idx="0">
            <a:schemeClr val="dk1"/>
          </a:lnRef>
          <a:fillRef idx="3">
            <a:schemeClr val="dk1"/>
          </a:fillRef>
          <a:effectRef idx="3">
            <a:schemeClr val="dk1"/>
          </a:effectRef>
          <a:fontRef idx="minor">
            <a:schemeClr val="lt1"/>
          </a:fontRef>
        </p:style>
        <p:txBody>
          <a:bodyPr wrap="square" rtlCol="0">
            <a:spAutoFit/>
          </a:bodyPr>
          <a:lstStyle/>
          <a:p>
            <a:pPr algn="ctr">
              <a:lnSpc>
                <a:spcPct val="110000"/>
              </a:lnSpc>
            </a:pPr>
            <a:r>
              <a:rPr lang="el-GR" sz="2400" b="1" dirty="0" smtClean="0">
                <a:solidFill>
                  <a:schemeClr val="bg1"/>
                </a:solidFill>
                <a:effectLst>
                  <a:outerShdw blurRad="38100" dist="38100" dir="2700000" algn="tl">
                    <a:srgbClr val="000000">
                      <a:alpha val="43137"/>
                    </a:srgbClr>
                  </a:outerShdw>
                </a:effectLst>
                <a:latin typeface="Comic Sans MS" pitchFamily="66" charset="0"/>
              </a:rPr>
              <a:t>ΚΑΡΚΙΝΙΚΟΣ ΠΟΝΟΣ</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Τύπος του πόνου</a:t>
            </a:r>
            <a:endParaRPr lang="el-GR" dirty="0">
              <a:latin typeface="Comic Sans MS" pitchFamily="66" charset="0"/>
            </a:endParaRPr>
          </a:p>
        </p:txBody>
      </p:sp>
      <p:sp>
        <p:nvSpPr>
          <p:cNvPr id="3" name="2 - Θέση περιεχομένου"/>
          <p:cNvSpPr>
            <a:spLocks noGrp="1"/>
          </p:cNvSpPr>
          <p:nvPr>
            <p:ph idx="1"/>
          </p:nvPr>
        </p:nvSpPr>
        <p:spPr/>
        <p:txBody>
          <a:bodyPr>
            <a:normAutofit fontScale="92500"/>
          </a:bodyPr>
          <a:lstStyle/>
          <a:p>
            <a:r>
              <a:rPr lang="el-GR" b="1" dirty="0" err="1" smtClean="0">
                <a:solidFill>
                  <a:srgbClr val="0070C0"/>
                </a:solidFill>
                <a:latin typeface="Comic Sans MS" pitchFamily="66" charset="0"/>
              </a:rPr>
              <a:t>Αλγαισθητικός</a:t>
            </a:r>
            <a:r>
              <a:rPr lang="el-GR" b="1" dirty="0" smtClean="0">
                <a:solidFill>
                  <a:srgbClr val="0070C0"/>
                </a:solidFill>
                <a:latin typeface="Comic Sans MS" pitchFamily="66" charset="0"/>
              </a:rPr>
              <a:t>:</a:t>
            </a:r>
          </a:p>
          <a:p>
            <a:pPr marL="971550" lvl="1" indent="-514350">
              <a:buFont typeface="+mj-lt"/>
              <a:buAutoNum type="arabicPeriod"/>
            </a:pPr>
            <a:r>
              <a:rPr lang="el-GR" dirty="0" smtClean="0">
                <a:latin typeface="Comic Sans MS" pitchFamily="66" charset="0"/>
              </a:rPr>
              <a:t>Παρεγχυματικός( </a:t>
            </a:r>
            <a:r>
              <a:rPr lang="en-US" dirty="0" smtClean="0">
                <a:latin typeface="Comic Sans MS" pitchFamily="66" charset="0"/>
              </a:rPr>
              <a:t>Ca </a:t>
            </a:r>
            <a:r>
              <a:rPr lang="el-GR" dirty="0" smtClean="0">
                <a:latin typeface="Comic Sans MS" pitchFamily="66" charset="0"/>
              </a:rPr>
              <a:t>παγκρέατος, νεφρού..)</a:t>
            </a:r>
          </a:p>
          <a:p>
            <a:pPr marL="971550" lvl="1" indent="-514350">
              <a:buFont typeface="+mj-lt"/>
              <a:buAutoNum type="arabicPeriod"/>
            </a:pPr>
            <a:r>
              <a:rPr lang="el-GR" dirty="0" smtClean="0">
                <a:latin typeface="Comic Sans MS" pitchFamily="66" charset="0"/>
              </a:rPr>
              <a:t>Σωματικός (</a:t>
            </a:r>
            <a:r>
              <a:rPr lang="el-GR" dirty="0" err="1" smtClean="0">
                <a:latin typeface="Comic Sans MS" pitchFamily="66" charset="0"/>
              </a:rPr>
              <a:t>μυοσκελετικός</a:t>
            </a:r>
            <a:r>
              <a:rPr lang="el-GR" dirty="0" smtClean="0">
                <a:latin typeface="Comic Sans MS" pitchFamily="66" charset="0"/>
              </a:rPr>
              <a:t> από ΜΕΤΑ οστών)</a:t>
            </a:r>
          </a:p>
          <a:p>
            <a:r>
              <a:rPr lang="el-GR" b="1" dirty="0" smtClean="0">
                <a:solidFill>
                  <a:srgbClr val="0070C0"/>
                </a:solidFill>
                <a:latin typeface="Comic Sans MS" pitchFamily="66" charset="0"/>
              </a:rPr>
              <a:t>Νευροπαθητικός:</a:t>
            </a:r>
            <a:r>
              <a:rPr lang="el-GR" dirty="0" smtClean="0">
                <a:latin typeface="Comic Sans MS" pitchFamily="66" charset="0"/>
              </a:rPr>
              <a:t> (Απαιτητικός και δύσκολος στη θεραπεία. Οφείλεται σε καταστροφή του νευρικού ιστού.)</a:t>
            </a:r>
          </a:p>
          <a:p>
            <a:pPr marL="971550" lvl="1" indent="-514350">
              <a:buFont typeface="+mj-lt"/>
              <a:buAutoNum type="arabicPeriod"/>
            </a:pPr>
            <a:r>
              <a:rPr lang="el-GR" dirty="0" smtClean="0">
                <a:latin typeface="Comic Sans MS" pitchFamily="66" charset="0"/>
              </a:rPr>
              <a:t>Πίεση νεύρου</a:t>
            </a:r>
          </a:p>
          <a:p>
            <a:pPr marL="971550" lvl="1" indent="-514350">
              <a:buFont typeface="+mj-lt"/>
              <a:buAutoNum type="arabicPeriod"/>
            </a:pPr>
            <a:r>
              <a:rPr lang="el-GR" dirty="0" smtClean="0">
                <a:latin typeface="Comic Sans MS" pitchFamily="66" charset="0"/>
              </a:rPr>
              <a:t>ΧΜΘ</a:t>
            </a:r>
          </a:p>
          <a:p>
            <a:pPr marL="971550" lvl="1" indent="-514350">
              <a:buFont typeface="+mj-lt"/>
              <a:buAutoNum type="arabicPeriod"/>
            </a:pPr>
            <a:r>
              <a:rPr lang="el-GR" dirty="0" smtClean="0">
                <a:latin typeface="Comic Sans MS" pitchFamily="66" charset="0"/>
              </a:rPr>
              <a:t>Ακτινοβολία</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latin typeface="Comic Sans MS" pitchFamily="66" charset="0"/>
              </a:rPr>
              <a:t>Παροξυσμικός</a:t>
            </a:r>
            <a:r>
              <a:rPr lang="el-GR" dirty="0" smtClean="0">
                <a:latin typeface="Comic Sans MS" pitchFamily="66" charset="0"/>
              </a:rPr>
              <a:t> πόνος </a:t>
            </a:r>
            <a:endParaRPr lang="el-GR" dirty="0">
              <a:latin typeface="Comic Sans MS" pitchFamily="66" charset="0"/>
            </a:endParaRPr>
          </a:p>
        </p:txBody>
      </p:sp>
      <p:sp>
        <p:nvSpPr>
          <p:cNvPr id="3" name="2 - Θέση περιεχομένου"/>
          <p:cNvSpPr>
            <a:spLocks noGrp="1"/>
          </p:cNvSpPr>
          <p:nvPr>
            <p:ph idx="1"/>
          </p:nvPr>
        </p:nvSpPr>
        <p:spPr/>
        <p:txBody>
          <a:bodyPr>
            <a:normAutofit lnSpcReduction="10000"/>
          </a:bodyPr>
          <a:lstStyle/>
          <a:p>
            <a:r>
              <a:rPr lang="el-GR" dirty="0" smtClean="0">
                <a:latin typeface="Comic Sans MS" pitchFamily="66" charset="0"/>
              </a:rPr>
              <a:t>Εμφανίζεται στο 80% των καρκινοπαθών ασθενών, οι οποίοι εμφανίζουν σταθερό επίμονο πόνο ελεγχόμενο με οπιοειδή</a:t>
            </a:r>
          </a:p>
          <a:p>
            <a:r>
              <a:rPr lang="el-GR" dirty="0" smtClean="0">
                <a:latin typeface="Comic Sans MS" pitchFamily="66" charset="0"/>
              </a:rPr>
              <a:t>Ο πόνος είναι οξύς, πολύ έντονος- αβάσταχτος </a:t>
            </a:r>
          </a:p>
          <a:p>
            <a:r>
              <a:rPr lang="el-GR" dirty="0" smtClean="0">
                <a:latin typeface="Comic Sans MS" pitchFamily="66" charset="0"/>
              </a:rPr>
              <a:t>Η διάρκεια του είναι από 3- 30</a:t>
            </a:r>
            <a:r>
              <a:rPr lang="en-US" dirty="0" smtClean="0">
                <a:latin typeface="Comic Sans MS" pitchFamily="66" charset="0"/>
              </a:rPr>
              <a:t> min.</a:t>
            </a:r>
          </a:p>
          <a:p>
            <a:r>
              <a:rPr lang="el-GR" dirty="0" smtClean="0">
                <a:latin typeface="Comic Sans MS" pitchFamily="66" charset="0"/>
              </a:rPr>
              <a:t>Είναι συνδεδεμένος με λειτουργική δυσλειτουργία και ψυχολογική κατάρρευση</a:t>
            </a:r>
          </a:p>
          <a:p>
            <a:r>
              <a:rPr lang="el-GR" dirty="0" smtClean="0">
                <a:latin typeface="Comic Sans MS" pitchFamily="66" charset="0"/>
              </a:rPr>
              <a:t>Η θεραπεία του είναι ιδιαίτερη. </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Αιτίες του Καρκινικού πόνου</a:t>
            </a:r>
            <a:endParaRPr lang="el-GR" dirty="0">
              <a:latin typeface="Comic Sans MS" pitchFamily="66" charset="0"/>
            </a:endParaRPr>
          </a:p>
        </p:txBody>
      </p:sp>
      <p:sp>
        <p:nvSpPr>
          <p:cNvPr id="3" name="2 - Θέση περιεχομένου"/>
          <p:cNvSpPr>
            <a:spLocks noGrp="1"/>
          </p:cNvSpPr>
          <p:nvPr>
            <p:ph idx="1"/>
          </p:nvPr>
        </p:nvSpPr>
        <p:spPr>
          <a:xfrm>
            <a:off x="457200" y="1600200"/>
            <a:ext cx="8229600" cy="5257800"/>
          </a:xfrm>
        </p:spPr>
        <p:txBody>
          <a:bodyPr>
            <a:normAutofit fontScale="62500" lnSpcReduction="20000"/>
          </a:bodyPr>
          <a:lstStyle/>
          <a:p>
            <a:r>
              <a:rPr lang="el-GR" dirty="0" smtClean="0">
                <a:latin typeface="Comic Sans MS" pitchFamily="66" charset="0"/>
              </a:rPr>
              <a:t>Πόνος από τον ίδιο τον όγκο ή τις ΜΕΤΑ.(60-90%)</a:t>
            </a:r>
          </a:p>
          <a:p>
            <a:pPr marL="971550" lvl="1" indent="-514350">
              <a:buFont typeface="+mj-lt"/>
              <a:buAutoNum type="alphaLcParenR"/>
            </a:pPr>
            <a:r>
              <a:rPr lang="el-GR" dirty="0" smtClean="0">
                <a:latin typeface="Comic Sans MS" pitchFamily="66" charset="0"/>
              </a:rPr>
              <a:t>Πίεση νεύρου</a:t>
            </a:r>
          </a:p>
          <a:p>
            <a:pPr marL="971550" lvl="1" indent="-514350">
              <a:buFont typeface="+mj-lt"/>
              <a:buAutoNum type="alphaLcParenR"/>
            </a:pPr>
            <a:r>
              <a:rPr lang="el-GR" dirty="0" smtClean="0">
                <a:latin typeface="Comic Sans MS" pitchFamily="66" charset="0"/>
              </a:rPr>
              <a:t>Ρήξη οργάνου</a:t>
            </a:r>
          </a:p>
          <a:p>
            <a:pPr marL="971550" lvl="1" indent="-514350">
              <a:buFont typeface="+mj-lt"/>
              <a:buAutoNum type="alphaLcParenR"/>
            </a:pPr>
            <a:r>
              <a:rPr lang="el-GR" dirty="0" smtClean="0">
                <a:latin typeface="Comic Sans MS" pitchFamily="66" charset="0"/>
              </a:rPr>
              <a:t>Διήθηση ιστών</a:t>
            </a:r>
          </a:p>
          <a:p>
            <a:r>
              <a:rPr lang="el-GR" dirty="0" smtClean="0">
                <a:latin typeface="Comic Sans MS" pitchFamily="66" charset="0"/>
              </a:rPr>
              <a:t>Πόνος προερχόμενος από τις θεραπευτικές και Διαγνωστικές επεμβάσεις</a:t>
            </a:r>
            <a:r>
              <a:rPr lang="el-GR" dirty="0" smtClean="0">
                <a:latin typeface="Comic Sans MS" pitchFamily="66" charset="0"/>
                <a:sym typeface="Wingdings" pitchFamily="2" charset="2"/>
              </a:rPr>
              <a:t>(5-20%)</a:t>
            </a:r>
            <a:endParaRPr lang="el-GR" dirty="0" smtClean="0">
              <a:latin typeface="Comic Sans MS" pitchFamily="66" charset="0"/>
            </a:endParaRPr>
          </a:p>
          <a:p>
            <a:pPr marL="971550" lvl="1" indent="-514350">
              <a:buFont typeface="+mj-lt"/>
              <a:buAutoNum type="alphaLcParenR"/>
            </a:pPr>
            <a:r>
              <a:rPr lang="el-GR" dirty="0" smtClean="0">
                <a:latin typeface="Comic Sans MS" pitchFamily="66" charset="0"/>
              </a:rPr>
              <a:t>ΧΜΘ</a:t>
            </a:r>
          </a:p>
          <a:p>
            <a:pPr marL="971550" lvl="1" indent="-514350">
              <a:buFont typeface="+mj-lt"/>
              <a:buAutoNum type="alphaLcParenR"/>
            </a:pPr>
            <a:r>
              <a:rPr lang="el-GR" dirty="0" smtClean="0">
                <a:latin typeface="Comic Sans MS" pitchFamily="66" charset="0"/>
              </a:rPr>
              <a:t>ΑΘΡ</a:t>
            </a:r>
          </a:p>
          <a:p>
            <a:pPr marL="971550" lvl="1" indent="-514350">
              <a:buFont typeface="+mj-lt"/>
              <a:buAutoNum type="alphaLcParenR"/>
            </a:pPr>
            <a:r>
              <a:rPr lang="el-GR" dirty="0" smtClean="0">
                <a:latin typeface="Comic Sans MS" pitchFamily="66" charset="0"/>
              </a:rPr>
              <a:t>Βιοψία</a:t>
            </a:r>
          </a:p>
          <a:p>
            <a:pPr marL="971550" lvl="1" indent="-514350">
              <a:buFont typeface="+mj-lt"/>
              <a:buAutoNum type="alphaLcParenR"/>
            </a:pPr>
            <a:r>
              <a:rPr lang="el-GR" dirty="0" smtClean="0">
                <a:latin typeface="Comic Sans MS" pitchFamily="66" charset="0"/>
              </a:rPr>
              <a:t>Χειρουργικές επεμβάσεις</a:t>
            </a:r>
          </a:p>
          <a:p>
            <a:pPr marL="571500" indent="-514350"/>
            <a:r>
              <a:rPr lang="el-GR" dirty="0" smtClean="0">
                <a:latin typeface="Comic Sans MS" pitchFamily="66" charset="0"/>
              </a:rPr>
              <a:t>Συνέπεια του Καρκίνου</a:t>
            </a:r>
            <a:r>
              <a:rPr lang="el-GR" dirty="0" smtClean="0">
                <a:latin typeface="Comic Sans MS" pitchFamily="66" charset="0"/>
                <a:sym typeface="Wingdings" pitchFamily="2" charset="2"/>
              </a:rPr>
              <a:t>(15-25%)</a:t>
            </a:r>
          </a:p>
          <a:p>
            <a:pPr marL="971550" lvl="1" indent="-514350">
              <a:buFont typeface="+mj-lt"/>
              <a:buAutoNum type="alphaLcParenR"/>
            </a:pPr>
            <a:r>
              <a:rPr lang="el-GR" dirty="0" smtClean="0">
                <a:latin typeface="Comic Sans MS" pitchFamily="66" charset="0"/>
                <a:sym typeface="Wingdings" pitchFamily="2" charset="2"/>
              </a:rPr>
              <a:t>Λοιμώξεις</a:t>
            </a:r>
          </a:p>
          <a:p>
            <a:pPr marL="971550" lvl="1" indent="-514350">
              <a:buFont typeface="+mj-lt"/>
              <a:buAutoNum type="alphaLcParenR"/>
            </a:pPr>
            <a:r>
              <a:rPr lang="el-GR" dirty="0" err="1" smtClean="0">
                <a:latin typeface="Comic Sans MS" pitchFamily="66" charset="0"/>
                <a:sym typeface="Wingdings" pitchFamily="2" charset="2"/>
              </a:rPr>
              <a:t>Λεμφοίδημα</a:t>
            </a:r>
            <a:endParaRPr lang="el-GR" dirty="0" smtClean="0">
              <a:latin typeface="Comic Sans MS" pitchFamily="66" charset="0"/>
              <a:sym typeface="Wingdings" pitchFamily="2" charset="2"/>
            </a:endParaRPr>
          </a:p>
          <a:p>
            <a:pPr marL="571500" indent="-514350"/>
            <a:r>
              <a:rPr lang="el-GR" dirty="0" err="1" smtClean="0">
                <a:latin typeface="Comic Sans MS" pitchFamily="66" charset="0"/>
                <a:sym typeface="Wingdings" pitchFamily="2" charset="2"/>
              </a:rPr>
              <a:t>Συνοσηρότητα</a:t>
            </a:r>
            <a:r>
              <a:rPr lang="el-GR" dirty="0" smtClean="0">
                <a:latin typeface="Comic Sans MS" pitchFamily="66" charset="0"/>
                <a:sym typeface="Wingdings" pitchFamily="2" charset="2"/>
              </a:rPr>
              <a:t>: (3-10%)</a:t>
            </a:r>
          </a:p>
          <a:p>
            <a:pPr marL="971550" lvl="1" indent="-514350">
              <a:buFont typeface="+mj-lt"/>
              <a:buAutoNum type="alphaLcParenR"/>
            </a:pPr>
            <a:r>
              <a:rPr lang="el-GR" dirty="0" smtClean="0">
                <a:latin typeface="Comic Sans MS" pitchFamily="66" charset="0"/>
                <a:sym typeface="Wingdings" pitchFamily="2" charset="2"/>
              </a:rPr>
              <a:t>ΣΔ</a:t>
            </a:r>
          </a:p>
          <a:p>
            <a:pPr marL="971550" lvl="1" indent="-514350">
              <a:buFont typeface="+mj-lt"/>
              <a:buAutoNum type="alphaLcParenR"/>
            </a:pPr>
            <a:r>
              <a:rPr lang="el-GR" dirty="0" err="1" smtClean="0">
                <a:latin typeface="Comic Sans MS" pitchFamily="66" charset="0"/>
                <a:sym typeface="Wingdings" pitchFamily="2" charset="2"/>
              </a:rPr>
              <a:t>Πολυνευροπάθεια</a:t>
            </a:r>
            <a:endParaRPr lang="el-GR" dirty="0" smtClean="0">
              <a:latin typeface="Comic Sans MS" pitchFamily="66" charset="0"/>
              <a:sym typeface="Wingdings" pitchFamily="2" charset="2"/>
            </a:endParaRPr>
          </a:p>
          <a:p>
            <a:pPr marL="971550" lvl="1" indent="-514350">
              <a:buFont typeface="+mj-lt"/>
              <a:buAutoNum type="alphaLcParenR"/>
            </a:pPr>
            <a:r>
              <a:rPr lang="el-GR" dirty="0" smtClean="0">
                <a:latin typeface="Comic Sans MS" pitchFamily="66" charset="0"/>
                <a:sym typeface="Wingdings" pitchFamily="2" charset="2"/>
              </a:rPr>
              <a:t>Κεφαλαλγία ..</a:t>
            </a:r>
            <a:endParaRPr lang="el-GR" dirty="0" smtClean="0">
              <a:latin typeface="Comic Sans MS" pitchFamily="66" charset="0"/>
            </a:endParaRPr>
          </a:p>
          <a:p>
            <a:pPr marL="571500" indent="-514350"/>
            <a:endParaRPr lang="el-GR" dirty="0" smtClean="0">
              <a:latin typeface="Comic Sans MS" pitchFamily="66" charset="0"/>
            </a:endParaRPr>
          </a:p>
          <a:p>
            <a:pPr marL="971550" lvl="1" indent="-514350">
              <a:buFont typeface="+mj-lt"/>
              <a:buAutoNum type="alphaLcParenR"/>
            </a:pPr>
            <a:endParaRPr lang="el-GR" dirty="0">
              <a:latin typeface="Comic Sans MS" pitchFamily="66" charset="0"/>
            </a:endParaRPr>
          </a:p>
        </p:txBody>
      </p:sp>
      <p:pic>
        <p:nvPicPr>
          <p:cNvPr id="4" name="Picture 10" descr="Αποτέλεσμα εικόνας για cancer pain"/>
          <p:cNvPicPr>
            <a:picLocks noChangeAspect="1" noChangeArrowheads="1"/>
          </p:cNvPicPr>
          <p:nvPr/>
        </p:nvPicPr>
        <p:blipFill>
          <a:blip r:embed="rId2" cstate="print"/>
          <a:srcRect/>
          <a:stretch>
            <a:fillRect/>
          </a:stretch>
        </p:blipFill>
        <p:spPr bwMode="auto">
          <a:xfrm>
            <a:off x="4929190" y="3173441"/>
            <a:ext cx="3097673" cy="368455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omic Sans MS" pitchFamily="66" charset="0"/>
              </a:rPr>
              <a:t>Πόνος</a:t>
            </a:r>
            <a:br>
              <a:rPr lang="el-GR" dirty="0" smtClean="0">
                <a:latin typeface="Comic Sans MS" pitchFamily="66" charset="0"/>
              </a:rPr>
            </a:br>
            <a:r>
              <a:rPr lang="el-GR" b="1" dirty="0">
                <a:solidFill>
                  <a:srgbClr val="C00000"/>
                </a:solidFill>
                <a:latin typeface="Comic Sans MS" pitchFamily="66" charset="0"/>
              </a:rPr>
              <a:t> ΠΕΝΟΜΑΙ</a:t>
            </a:r>
            <a:r>
              <a:rPr lang="el-GR" b="1" dirty="0" smtClean="0">
                <a:solidFill>
                  <a:srgbClr val="C00000"/>
                </a:solidFill>
                <a:latin typeface="Comic Sans MS" pitchFamily="66" charset="0"/>
              </a:rPr>
              <a:t> </a:t>
            </a:r>
            <a:endParaRPr lang="el-GR" b="1" dirty="0">
              <a:solidFill>
                <a:srgbClr val="C00000"/>
              </a:solidFill>
              <a:latin typeface="Comic Sans MS" pitchFamily="66" charset="0"/>
            </a:endParaRPr>
          </a:p>
        </p:txBody>
      </p:sp>
      <p:sp>
        <p:nvSpPr>
          <p:cNvPr id="3" name="2 - Θέση περιεχομένου"/>
          <p:cNvSpPr>
            <a:spLocks noGrp="1"/>
          </p:cNvSpPr>
          <p:nvPr>
            <p:ph idx="1"/>
          </p:nvPr>
        </p:nvSpPr>
        <p:spPr>
          <a:xfrm>
            <a:off x="4214810" y="2071678"/>
            <a:ext cx="4471990" cy="4054485"/>
          </a:xfrm>
        </p:spPr>
        <p:txBody>
          <a:bodyPr>
            <a:normAutofit/>
          </a:bodyPr>
          <a:lstStyle/>
          <a:p>
            <a:r>
              <a:rPr lang="el-GR" dirty="0" smtClean="0">
                <a:latin typeface="Comic Sans MS" pitchFamily="66" charset="0"/>
              </a:rPr>
              <a:t>Στη μυθολογία ο Πόνος ήταν ο Θεός της ωδίνης και του μόχθου.</a:t>
            </a:r>
          </a:p>
          <a:p>
            <a:pPr lvl="1">
              <a:buFont typeface="Wingdings" pitchFamily="2" charset="2"/>
              <a:buChar char="ü"/>
            </a:pPr>
            <a:r>
              <a:rPr lang="el-GR" b="1" dirty="0" smtClean="0">
                <a:latin typeface="Comic Sans MS" pitchFamily="66" charset="0"/>
              </a:rPr>
              <a:t>Μάνα:</a:t>
            </a:r>
            <a:r>
              <a:rPr lang="el-GR" dirty="0" smtClean="0">
                <a:latin typeface="Comic Sans MS" pitchFamily="66" charset="0"/>
              </a:rPr>
              <a:t> Η Έριδα κόρη της νύχτας.</a:t>
            </a:r>
          </a:p>
          <a:p>
            <a:pPr lvl="1">
              <a:buFont typeface="Wingdings" pitchFamily="2" charset="2"/>
              <a:buChar char="ü"/>
            </a:pPr>
            <a:r>
              <a:rPr lang="el-GR" b="1" dirty="0" smtClean="0">
                <a:latin typeface="Comic Sans MS" pitchFamily="66" charset="0"/>
              </a:rPr>
              <a:t>Αδέλφια:</a:t>
            </a:r>
            <a:r>
              <a:rPr lang="el-GR" dirty="0" smtClean="0">
                <a:latin typeface="Comic Sans MS" pitchFamily="66" charset="0"/>
              </a:rPr>
              <a:t> Λήθη, Λοιμός, Άλγος, Όρκος</a:t>
            </a:r>
          </a:p>
          <a:p>
            <a:endParaRPr lang="el-GR" dirty="0">
              <a:latin typeface="Comic Sans MS" pitchFamily="66" charset="0"/>
            </a:endParaRPr>
          </a:p>
        </p:txBody>
      </p:sp>
      <p:pic>
        <p:nvPicPr>
          <p:cNvPr id="4" name="Picture 2" descr="See the source image"/>
          <p:cNvPicPr>
            <a:picLocks noChangeAspect="1" noChangeArrowheads="1"/>
          </p:cNvPicPr>
          <p:nvPr/>
        </p:nvPicPr>
        <p:blipFill>
          <a:blip r:embed="rId2"/>
          <a:srcRect/>
          <a:stretch>
            <a:fillRect/>
          </a:stretch>
        </p:blipFill>
        <p:spPr bwMode="auto">
          <a:xfrm>
            <a:off x="500034" y="1785926"/>
            <a:ext cx="3937764" cy="48577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omic Sans MS" pitchFamily="66" charset="0"/>
              </a:rPr>
              <a:t>Εμπόδια της αποτελεσματικής θεραπείας του πόνου είναι:</a:t>
            </a:r>
            <a:endParaRPr lang="el-GR" dirty="0">
              <a:latin typeface="Comic Sans MS" pitchFamily="66" charset="0"/>
            </a:endParaRPr>
          </a:p>
        </p:txBody>
      </p:sp>
      <p:sp>
        <p:nvSpPr>
          <p:cNvPr id="3" name="2 - Θέση περιεχομένου"/>
          <p:cNvSpPr>
            <a:spLocks noGrp="1"/>
          </p:cNvSpPr>
          <p:nvPr>
            <p:ph idx="1"/>
          </p:nvPr>
        </p:nvSpPr>
        <p:spPr>
          <a:xfrm>
            <a:off x="500034" y="1928802"/>
            <a:ext cx="8186766" cy="4197361"/>
          </a:xfrm>
        </p:spPr>
        <p:txBody>
          <a:bodyPr/>
          <a:lstStyle/>
          <a:p>
            <a:r>
              <a:rPr lang="el-GR" dirty="0" smtClean="0">
                <a:latin typeface="Comic Sans MS" pitchFamily="66" charset="0"/>
              </a:rPr>
              <a:t>Προβλήματα που σχετίζονται με το </a:t>
            </a:r>
            <a:r>
              <a:rPr lang="el-GR" b="1" dirty="0" smtClean="0">
                <a:latin typeface="Comic Sans MS" pitchFamily="66" charset="0"/>
              </a:rPr>
              <a:t>Ιατρικό προσωπικό</a:t>
            </a:r>
            <a:r>
              <a:rPr lang="en-US" dirty="0" smtClean="0">
                <a:latin typeface="Comic Sans MS" pitchFamily="66" charset="0"/>
              </a:rPr>
              <a:t>.</a:t>
            </a:r>
            <a:endParaRPr lang="el-GR" dirty="0" smtClean="0">
              <a:latin typeface="Comic Sans MS" pitchFamily="66" charset="0"/>
            </a:endParaRPr>
          </a:p>
          <a:p>
            <a:r>
              <a:rPr lang="el-GR" dirty="0" smtClean="0">
                <a:latin typeface="Comic Sans MS" pitchFamily="66" charset="0"/>
              </a:rPr>
              <a:t>Προβλήματα που έχουν σχέση με τον </a:t>
            </a:r>
            <a:r>
              <a:rPr lang="el-GR" b="1" dirty="0" smtClean="0">
                <a:latin typeface="Comic Sans MS" pitchFamily="66" charset="0"/>
              </a:rPr>
              <a:t>ασθενή</a:t>
            </a:r>
            <a:r>
              <a:rPr lang="en-US" dirty="0" smtClean="0">
                <a:latin typeface="Comic Sans MS" pitchFamily="66" charset="0"/>
              </a:rPr>
              <a:t>.</a:t>
            </a:r>
            <a:endParaRPr lang="el-GR" dirty="0" smtClean="0">
              <a:latin typeface="Comic Sans MS" pitchFamily="66" charset="0"/>
            </a:endParaRPr>
          </a:p>
          <a:p>
            <a:r>
              <a:rPr lang="el-GR" dirty="0" smtClean="0">
                <a:latin typeface="Comic Sans MS" pitchFamily="66" charset="0"/>
              </a:rPr>
              <a:t>Προβλήματα που αφορούν το </a:t>
            </a:r>
            <a:r>
              <a:rPr lang="el-GR" b="1" dirty="0" smtClean="0">
                <a:latin typeface="Comic Sans MS" pitchFamily="66" charset="0"/>
              </a:rPr>
              <a:t>σύστημα υγείας.</a:t>
            </a:r>
            <a:endParaRPr lang="el-GR" b="1" dirty="0">
              <a:latin typeface="Comic Sans MS" pitchFamily="66" charset="0"/>
            </a:endParaRPr>
          </a:p>
        </p:txBody>
      </p:sp>
      <p:pic>
        <p:nvPicPr>
          <p:cNvPr id="77826" name="Picture 2" descr="Αποτέλεσμα εικόνας για εμποδια στιβου"/>
          <p:cNvPicPr>
            <a:picLocks noChangeAspect="1" noChangeArrowheads="1"/>
          </p:cNvPicPr>
          <p:nvPr/>
        </p:nvPicPr>
        <p:blipFill>
          <a:blip r:embed="rId2"/>
          <a:srcRect/>
          <a:stretch>
            <a:fillRect/>
          </a:stretch>
        </p:blipFill>
        <p:spPr bwMode="auto">
          <a:xfrm>
            <a:off x="5929322" y="4643446"/>
            <a:ext cx="2381250" cy="18573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368412"/>
          </a:xfrm>
        </p:spPr>
        <p:txBody>
          <a:bodyPr>
            <a:normAutofit fontScale="90000"/>
          </a:bodyPr>
          <a:lstStyle/>
          <a:p>
            <a:r>
              <a:rPr lang="en-US" dirty="0" smtClean="0">
                <a:latin typeface="Comic Sans MS" pitchFamily="66" charset="0"/>
              </a:rPr>
              <a:t/>
            </a:r>
            <a:br>
              <a:rPr lang="en-US" dirty="0" smtClean="0">
                <a:latin typeface="Comic Sans MS" pitchFamily="66" charset="0"/>
              </a:rPr>
            </a:br>
            <a:r>
              <a:rPr lang="el-GR" dirty="0" smtClean="0">
                <a:latin typeface="Comic Sans MS" pitchFamily="66" charset="0"/>
              </a:rPr>
              <a:t>Προβλήματα που σχετίζονται με το Ιατρικό προσωπικό</a:t>
            </a:r>
            <a:br>
              <a:rPr lang="el-GR" dirty="0" smtClean="0">
                <a:latin typeface="Comic Sans MS" pitchFamily="66" charset="0"/>
              </a:rPr>
            </a:br>
            <a:endParaRPr lang="el-GR" dirty="0"/>
          </a:p>
        </p:txBody>
      </p:sp>
      <p:sp>
        <p:nvSpPr>
          <p:cNvPr id="3" name="2 - Θέση περιεχομένου"/>
          <p:cNvSpPr>
            <a:spLocks noGrp="1"/>
          </p:cNvSpPr>
          <p:nvPr>
            <p:ph idx="1"/>
          </p:nvPr>
        </p:nvSpPr>
        <p:spPr>
          <a:xfrm>
            <a:off x="457200" y="2071678"/>
            <a:ext cx="8229600" cy="4054485"/>
          </a:xfrm>
        </p:spPr>
        <p:txBody>
          <a:bodyPr/>
          <a:lstStyle/>
          <a:p>
            <a:r>
              <a:rPr lang="el-GR" dirty="0" smtClean="0">
                <a:latin typeface="Comic Sans MS" pitchFamily="66" charset="0"/>
              </a:rPr>
              <a:t>Ανεπαρκής γνώση του πόνου και της θεραπείας του</a:t>
            </a:r>
            <a:r>
              <a:rPr lang="en-US" dirty="0" smtClean="0">
                <a:latin typeface="Comic Sans MS" pitchFamily="66" charset="0"/>
              </a:rPr>
              <a:t>.</a:t>
            </a:r>
            <a:endParaRPr lang="el-GR" dirty="0" smtClean="0">
              <a:latin typeface="Comic Sans MS" pitchFamily="66" charset="0"/>
            </a:endParaRPr>
          </a:p>
          <a:p>
            <a:r>
              <a:rPr lang="el-GR" dirty="0" smtClean="0">
                <a:latin typeface="Comic Sans MS" pitchFamily="66" charset="0"/>
              </a:rPr>
              <a:t>Φόβος παρενεργειών των φαρμάκων</a:t>
            </a:r>
            <a:r>
              <a:rPr lang="en-US" dirty="0" smtClean="0">
                <a:latin typeface="Comic Sans MS" pitchFamily="66" charset="0"/>
              </a:rPr>
              <a:t>.</a:t>
            </a:r>
            <a:endParaRPr lang="el-GR" dirty="0" smtClean="0">
              <a:latin typeface="Comic Sans MS" pitchFamily="66" charset="0"/>
            </a:endParaRPr>
          </a:p>
          <a:p>
            <a:r>
              <a:rPr lang="el-GR" dirty="0" smtClean="0">
                <a:latin typeface="Comic Sans MS" pitchFamily="66" charset="0"/>
              </a:rPr>
              <a:t>Φόβος ανάπτυξη ανοχής</a:t>
            </a:r>
            <a:r>
              <a:rPr lang="en-US" dirty="0" smtClean="0">
                <a:latin typeface="Comic Sans MS" pitchFamily="66" charset="0"/>
              </a:rPr>
              <a:t>.</a:t>
            </a:r>
            <a:endParaRPr lang="el-GR" dirty="0" smtClean="0">
              <a:latin typeface="Comic Sans MS" pitchFamily="66" charset="0"/>
            </a:endParaRPr>
          </a:p>
          <a:p>
            <a:r>
              <a:rPr lang="el-GR" dirty="0" smtClean="0">
                <a:latin typeface="Comic Sans MS" pitchFamily="66" charset="0"/>
              </a:rPr>
              <a:t>Φόβος εθισμού</a:t>
            </a:r>
            <a:r>
              <a:rPr lang="en-US" dirty="0" smtClean="0">
                <a:latin typeface="Comic Sans MS" pitchFamily="66" charset="0"/>
              </a:rPr>
              <a:t>.</a:t>
            </a:r>
            <a:endParaRPr lang="el-GR" dirty="0" smtClean="0">
              <a:latin typeface="Comic Sans MS" pitchFamily="66" charset="0"/>
            </a:endParaRPr>
          </a:p>
          <a:p>
            <a:endParaRPr lang="el-GR" dirty="0">
              <a:latin typeface="Comic Sans MS" pitchFamily="66" charset="0"/>
            </a:endParaRPr>
          </a:p>
        </p:txBody>
      </p:sp>
      <p:pic>
        <p:nvPicPr>
          <p:cNvPr id="4" name="Picture 2" descr="Αποτέλεσμα εικόνας για cancer pain"/>
          <p:cNvPicPr>
            <a:picLocks noChangeAspect="1" noChangeArrowheads="1"/>
          </p:cNvPicPr>
          <p:nvPr/>
        </p:nvPicPr>
        <p:blipFill>
          <a:blip r:embed="rId2" cstate="print"/>
          <a:srcRect/>
          <a:stretch>
            <a:fillRect/>
          </a:stretch>
        </p:blipFill>
        <p:spPr bwMode="auto">
          <a:xfrm>
            <a:off x="6444500" y="3643314"/>
            <a:ext cx="2417994" cy="321468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omic Sans MS" pitchFamily="66" charset="0"/>
              </a:rPr>
              <a:t>Προβλήματα που έχουν σχέση με τον ασθενή</a:t>
            </a:r>
            <a:br>
              <a:rPr lang="el-GR" dirty="0" smtClean="0">
                <a:latin typeface="Comic Sans MS" pitchFamily="66" charset="0"/>
              </a:rPr>
            </a:br>
            <a:endParaRPr lang="el-GR" dirty="0"/>
          </a:p>
        </p:txBody>
      </p:sp>
      <p:sp>
        <p:nvSpPr>
          <p:cNvPr id="3" name="2 - Θέση περιεχομένου"/>
          <p:cNvSpPr>
            <a:spLocks noGrp="1"/>
          </p:cNvSpPr>
          <p:nvPr>
            <p:ph idx="1"/>
          </p:nvPr>
        </p:nvSpPr>
        <p:spPr/>
        <p:txBody>
          <a:bodyPr/>
          <a:lstStyle/>
          <a:p>
            <a:r>
              <a:rPr lang="el-GR" dirty="0" smtClean="0">
                <a:latin typeface="Comic Sans MS" pitchFamily="66" charset="0"/>
              </a:rPr>
              <a:t>Ο ασθενής εστιάζει κυρίως στη νόσο του</a:t>
            </a:r>
          </a:p>
          <a:p>
            <a:r>
              <a:rPr lang="el-GR" dirty="0" smtClean="0">
                <a:latin typeface="Comic Sans MS" pitchFamily="66" charset="0"/>
              </a:rPr>
              <a:t>Είναι ένας ασθενής που πάσχει από </a:t>
            </a:r>
            <a:r>
              <a:rPr lang="el-GR" dirty="0" err="1" smtClean="0">
                <a:latin typeface="Comic Sans MS" pitchFamily="66" charset="0"/>
              </a:rPr>
              <a:t>πολυφαρμακεία</a:t>
            </a:r>
            <a:r>
              <a:rPr lang="el-GR" dirty="0" smtClean="0">
                <a:latin typeface="Comic Sans MS" pitchFamily="66" charset="0"/>
              </a:rPr>
              <a:t>, δεν θέλει περισσότερα.</a:t>
            </a:r>
          </a:p>
          <a:p>
            <a:r>
              <a:rPr lang="el-GR" dirty="0" smtClean="0">
                <a:latin typeface="Comic Sans MS" pitchFamily="66" charset="0"/>
              </a:rPr>
              <a:t>Θέλει να δείχνει «καλός» ασθενής, να μη δυσαρεστεί το γιατρό του</a:t>
            </a:r>
          </a:p>
          <a:p>
            <a:r>
              <a:rPr lang="el-GR" dirty="0" smtClean="0">
                <a:latin typeface="Comic Sans MS" pitchFamily="66" charset="0"/>
              </a:rPr>
              <a:t>Διστάζει να μιλάει για τον πόνο του</a:t>
            </a:r>
          </a:p>
          <a:p>
            <a:r>
              <a:rPr lang="el-GR" dirty="0" smtClean="0">
                <a:latin typeface="Comic Sans MS" pitchFamily="66" charset="0"/>
              </a:rPr>
              <a:t>Φοβάται την εξάρτηση από τα οπιοειδή</a:t>
            </a:r>
            <a:endParaRPr lang="el-GR" dirty="0">
              <a:latin typeface="Comic Sans MS" pitchFamily="66" charset="0"/>
            </a:endParaRPr>
          </a:p>
        </p:txBody>
      </p:sp>
      <p:pic>
        <p:nvPicPr>
          <p:cNvPr id="4" name="Picture 6" descr="Cancer Pain and PEMF Therapy"/>
          <p:cNvPicPr>
            <a:picLocks noChangeAspect="1" noChangeArrowheads="1"/>
          </p:cNvPicPr>
          <p:nvPr/>
        </p:nvPicPr>
        <p:blipFill>
          <a:blip r:embed="rId2" cstate="print"/>
          <a:srcRect/>
          <a:stretch>
            <a:fillRect/>
          </a:stretch>
        </p:blipFill>
        <p:spPr bwMode="auto">
          <a:xfrm>
            <a:off x="571472" y="642918"/>
            <a:ext cx="1643043" cy="8215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omic Sans MS" pitchFamily="66" charset="0"/>
              </a:rPr>
              <a:t>Προβλήματα που αφορούν το σύστημα υγείας</a:t>
            </a:r>
            <a:endParaRPr lang="el-GR" dirty="0"/>
          </a:p>
        </p:txBody>
      </p:sp>
      <p:sp>
        <p:nvSpPr>
          <p:cNvPr id="3" name="2 - Θέση περιεχομένου"/>
          <p:cNvSpPr>
            <a:spLocks noGrp="1"/>
          </p:cNvSpPr>
          <p:nvPr>
            <p:ph idx="1"/>
          </p:nvPr>
        </p:nvSpPr>
        <p:spPr>
          <a:xfrm>
            <a:off x="457200" y="2143116"/>
            <a:ext cx="8229600" cy="3983047"/>
          </a:xfrm>
        </p:spPr>
        <p:txBody>
          <a:bodyPr/>
          <a:lstStyle/>
          <a:p>
            <a:r>
              <a:rPr lang="el-GR" dirty="0" smtClean="0">
                <a:latin typeface="Comic Sans MS" pitchFamily="66" charset="0"/>
              </a:rPr>
              <a:t>Το σύστημα υγείας </a:t>
            </a:r>
            <a:r>
              <a:rPr lang="en-US" dirty="0" smtClean="0">
                <a:latin typeface="Comic Sans MS" pitchFamily="66" charset="0"/>
              </a:rPr>
              <a:t>“</a:t>
            </a:r>
            <a:r>
              <a:rPr lang="el-GR" dirty="0" smtClean="0">
                <a:latin typeface="Comic Sans MS" pitchFamily="66" charset="0"/>
              </a:rPr>
              <a:t>αδιαφορεί</a:t>
            </a:r>
            <a:r>
              <a:rPr lang="en-US" dirty="0" smtClean="0">
                <a:latin typeface="Comic Sans MS" pitchFamily="66" charset="0"/>
              </a:rPr>
              <a:t>”</a:t>
            </a:r>
            <a:r>
              <a:rPr lang="el-GR" dirty="0" smtClean="0">
                <a:latin typeface="Comic Sans MS" pitchFamily="66" charset="0"/>
              </a:rPr>
              <a:t> για τον πόνο των ασθενών</a:t>
            </a:r>
            <a:r>
              <a:rPr lang="en-US" dirty="0" smtClean="0">
                <a:latin typeface="Comic Sans MS" pitchFamily="66" charset="0"/>
              </a:rPr>
              <a:t>.</a:t>
            </a:r>
            <a:endParaRPr lang="el-GR" dirty="0" smtClean="0">
              <a:latin typeface="Comic Sans MS" pitchFamily="66" charset="0"/>
            </a:endParaRPr>
          </a:p>
          <a:p>
            <a:r>
              <a:rPr lang="el-GR" dirty="0" smtClean="0">
                <a:latin typeface="Comic Sans MS" pitchFamily="66" charset="0"/>
              </a:rPr>
              <a:t>Δεν έχει</a:t>
            </a:r>
            <a:r>
              <a:rPr lang="en-US" dirty="0" smtClean="0">
                <a:latin typeface="Comic Sans MS" pitchFamily="66" charset="0"/>
              </a:rPr>
              <a:t> </a:t>
            </a:r>
            <a:r>
              <a:rPr lang="el-GR" dirty="0" smtClean="0">
                <a:latin typeface="Comic Sans MS" pitchFamily="66" charset="0"/>
              </a:rPr>
              <a:t>δεδομένα του κόστους- οφέλους</a:t>
            </a:r>
          </a:p>
          <a:p>
            <a:r>
              <a:rPr lang="el-GR" dirty="0" smtClean="0">
                <a:latin typeface="Comic Sans MS" pitchFamily="66" charset="0"/>
              </a:rPr>
              <a:t>Επομένως δεν έχει  σχέδιο αντιμετώπισης του.</a:t>
            </a:r>
            <a:endParaRPr lang="el-GR" dirty="0">
              <a:latin typeface="Comic Sans MS" pitchFamily="66" charset="0"/>
            </a:endParaRPr>
          </a:p>
        </p:txBody>
      </p:sp>
      <p:pic>
        <p:nvPicPr>
          <p:cNvPr id="48130" name="Picture 2" descr="Εμφάνιση της εικόνας προέλευσης"/>
          <p:cNvPicPr>
            <a:picLocks noChangeAspect="1" noChangeArrowheads="1"/>
          </p:cNvPicPr>
          <p:nvPr/>
        </p:nvPicPr>
        <p:blipFill>
          <a:blip r:embed="rId2"/>
          <a:srcRect/>
          <a:stretch>
            <a:fillRect/>
          </a:stretch>
        </p:blipFill>
        <p:spPr bwMode="auto">
          <a:xfrm>
            <a:off x="2857488" y="4289849"/>
            <a:ext cx="3429024" cy="256815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latin typeface="Comic Sans MS" pitchFamily="66" charset="0"/>
              </a:rPr>
              <a:t>Ερωτηματικά</a:t>
            </a:r>
            <a:r>
              <a:rPr lang="el-GR" dirty="0" smtClean="0"/>
              <a:t>  </a:t>
            </a:r>
            <a:endParaRPr lang="el-GR" dirty="0"/>
          </a:p>
        </p:txBody>
      </p:sp>
      <p:sp>
        <p:nvSpPr>
          <p:cNvPr id="3" name="2 - Θέση περιεχομένου"/>
          <p:cNvSpPr>
            <a:spLocks noGrp="1"/>
          </p:cNvSpPr>
          <p:nvPr>
            <p:ph idx="1"/>
          </p:nvPr>
        </p:nvSpPr>
        <p:spPr/>
        <p:txBody>
          <a:bodyPr/>
          <a:lstStyle/>
          <a:p>
            <a:r>
              <a:rPr lang="el-GR" b="1" dirty="0" smtClean="0">
                <a:latin typeface="Comic Sans MS" pitchFamily="66" charset="0"/>
              </a:rPr>
              <a:t>Ποιοι </a:t>
            </a:r>
            <a:r>
              <a:rPr lang="el-GR" b="1" smtClean="0">
                <a:latin typeface="Comic Sans MS" pitchFamily="66" charset="0"/>
              </a:rPr>
              <a:t>είναι </a:t>
            </a:r>
            <a:r>
              <a:rPr lang="el-GR" b="1" smtClean="0">
                <a:latin typeface="Comic Sans MS" pitchFamily="66" charset="0"/>
              </a:rPr>
              <a:t>υπεύθυνοι </a:t>
            </a:r>
            <a:r>
              <a:rPr lang="el-GR" b="1" dirty="0" smtClean="0">
                <a:latin typeface="Comic Sans MS" pitchFamily="66" charset="0"/>
              </a:rPr>
              <a:t>για τη θεραπεία του πόνου;</a:t>
            </a:r>
          </a:p>
          <a:p>
            <a:pPr lvl="1"/>
            <a:r>
              <a:rPr lang="el-GR" dirty="0" smtClean="0">
                <a:latin typeface="Comic Sans MS" pitchFamily="66" charset="0"/>
              </a:rPr>
              <a:t>Γιατροί;</a:t>
            </a:r>
          </a:p>
          <a:p>
            <a:pPr lvl="1"/>
            <a:r>
              <a:rPr lang="el-GR" dirty="0" smtClean="0">
                <a:latin typeface="Comic Sans MS" pitchFamily="66" charset="0"/>
              </a:rPr>
              <a:t>Νοσηλευτές;</a:t>
            </a:r>
          </a:p>
          <a:p>
            <a:pPr lvl="1"/>
            <a:r>
              <a:rPr lang="el-GR" dirty="0" smtClean="0">
                <a:latin typeface="Comic Sans MS" pitchFamily="66" charset="0"/>
              </a:rPr>
              <a:t>Κοινότητα;</a:t>
            </a:r>
          </a:p>
          <a:p>
            <a:pPr lvl="1"/>
            <a:r>
              <a:rPr lang="el-GR" dirty="0" smtClean="0">
                <a:latin typeface="Comic Sans MS" pitchFamily="66" charset="0"/>
              </a:rPr>
              <a:t>Υπουργείο Υγείας;</a:t>
            </a:r>
          </a:p>
          <a:p>
            <a:pPr lvl="1"/>
            <a:endParaRPr lang="el-GR" dirty="0" smtClean="0">
              <a:latin typeface="Comic Sans MS" pitchFamily="66" charset="0"/>
            </a:endParaRPr>
          </a:p>
          <a:p>
            <a:r>
              <a:rPr lang="el-GR" b="1" dirty="0" smtClean="0">
                <a:latin typeface="Comic Sans MS" pitchFamily="66" charset="0"/>
              </a:rPr>
              <a:t>Υπάρχουν ειδικά Ιατρεία;</a:t>
            </a:r>
            <a:endParaRPr lang="el-GR" b="1" dirty="0">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Comic Sans MS" pitchFamily="66" charset="0"/>
              </a:rPr>
              <a:t>Ομάδα</a:t>
            </a:r>
            <a:endParaRPr lang="el-GR" dirty="0">
              <a:latin typeface="Comic Sans MS" pitchFamily="66" charset="0"/>
            </a:endParaRPr>
          </a:p>
        </p:txBody>
      </p:sp>
      <p:pic>
        <p:nvPicPr>
          <p:cNvPr id="67586" name="Picture 2" descr="ÎÏÎ¿ÏÎ­Î»ÎµÏÎ¼Î± ÎµÎ¹ÎºÏÎ½Î±Ï Î³Î¹Î± Î¿Î¼Î±Î´Î±"/>
          <p:cNvPicPr>
            <a:picLocks noChangeAspect="1" noChangeArrowheads="1"/>
          </p:cNvPicPr>
          <p:nvPr/>
        </p:nvPicPr>
        <p:blipFill>
          <a:blip r:embed="rId2"/>
          <a:srcRect/>
          <a:stretch>
            <a:fillRect/>
          </a:stretch>
        </p:blipFill>
        <p:spPr bwMode="auto">
          <a:xfrm>
            <a:off x="-12914" y="1142984"/>
            <a:ext cx="9156914" cy="5715015"/>
          </a:xfrm>
          <a:prstGeom prst="rect">
            <a:avLst/>
          </a:prstGeom>
          <a:noFill/>
        </p:spPr>
      </p:pic>
      <p:sp>
        <p:nvSpPr>
          <p:cNvPr id="6" name="5 - Θέση περιεχομένου"/>
          <p:cNvSpPr>
            <a:spLocks noGrp="1"/>
          </p:cNvSpPr>
          <p:nvPr>
            <p:ph idx="1"/>
          </p:nvPr>
        </p:nvSpPr>
        <p:spPr/>
        <p:txBody>
          <a:bodyPr/>
          <a:lstStyle/>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Ειδικά Ιατρεία</a:t>
            </a:r>
            <a:endParaRPr lang="el-GR" dirty="0"/>
          </a:p>
        </p:txBody>
      </p:sp>
      <p:sp>
        <p:nvSpPr>
          <p:cNvPr id="3" name="2 - Θέση κειμένου"/>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l-GR" dirty="0" smtClean="0">
                <a:latin typeface="Comic Sans MS" pitchFamily="66" charset="0"/>
              </a:rPr>
              <a:t>Ιατρείο πόνου </a:t>
            </a:r>
          </a:p>
        </p:txBody>
      </p:sp>
      <p:sp>
        <p:nvSpPr>
          <p:cNvPr id="4" name="3 - Θέση περιεχομένου"/>
          <p:cNvSpPr>
            <a:spLocks noGrp="1"/>
          </p:cNvSpPr>
          <p:nvPr>
            <p:ph sz="half" idx="2"/>
          </p:nvPr>
        </p:nvSpPr>
        <p:spPr/>
        <p:txBody>
          <a:bodyPr/>
          <a:lstStyle/>
          <a:p>
            <a:endParaRPr lang="el-GR" dirty="0"/>
          </a:p>
        </p:txBody>
      </p:sp>
      <p:sp>
        <p:nvSpPr>
          <p:cNvPr id="5" name="4 - Θέση κειμένου"/>
          <p:cNvSpPr>
            <a:spLocks noGrp="1"/>
          </p:cNvSpPr>
          <p:nvPr>
            <p:ph type="body" sz="quarter" idx="3"/>
          </p:nvPr>
        </p:nvSpPr>
        <p:spPr/>
        <p:style>
          <a:lnRef idx="1">
            <a:schemeClr val="dk1"/>
          </a:lnRef>
          <a:fillRef idx="2">
            <a:schemeClr val="dk1"/>
          </a:fillRef>
          <a:effectRef idx="1">
            <a:schemeClr val="dk1"/>
          </a:effectRef>
          <a:fontRef idx="minor">
            <a:schemeClr val="dk1"/>
          </a:fontRef>
        </p:style>
        <p:txBody>
          <a:bodyPr/>
          <a:lstStyle/>
          <a:p>
            <a:r>
              <a:rPr lang="el-GR" dirty="0" err="1" smtClean="0">
                <a:latin typeface="Comic Sans MS" pitchFamily="66" charset="0"/>
              </a:rPr>
              <a:t>Παρηγορική</a:t>
            </a:r>
            <a:r>
              <a:rPr lang="el-GR" dirty="0" smtClean="0">
                <a:latin typeface="Comic Sans MS" pitchFamily="66" charset="0"/>
              </a:rPr>
              <a:t> φροντίδα</a:t>
            </a:r>
            <a:endParaRPr lang="el-GR" dirty="0" smtClean="0"/>
          </a:p>
        </p:txBody>
      </p:sp>
      <p:sp>
        <p:nvSpPr>
          <p:cNvPr id="6" name="5 - Θέση περιεχομένου"/>
          <p:cNvSpPr>
            <a:spLocks noGrp="1"/>
          </p:cNvSpPr>
          <p:nvPr>
            <p:ph sz="quarter" idx="4"/>
          </p:nvPr>
        </p:nvSpPr>
        <p:spPr/>
        <p:txBody>
          <a:bodyPr/>
          <a:lstStyle/>
          <a:p>
            <a:endParaRPr lang="el-GR"/>
          </a:p>
        </p:txBody>
      </p:sp>
      <p:pic>
        <p:nvPicPr>
          <p:cNvPr id="7" name="Picture 2" descr="Εμφάνιση της εικόνας προέλευσης"/>
          <p:cNvPicPr>
            <a:picLocks noChangeAspect="1" noChangeArrowheads="1"/>
          </p:cNvPicPr>
          <p:nvPr/>
        </p:nvPicPr>
        <p:blipFill>
          <a:blip r:embed="rId2"/>
          <a:srcRect/>
          <a:stretch>
            <a:fillRect/>
          </a:stretch>
        </p:blipFill>
        <p:spPr bwMode="auto">
          <a:xfrm>
            <a:off x="500034" y="3143248"/>
            <a:ext cx="3854776" cy="2619372"/>
          </a:xfrm>
          <a:prstGeom prst="rect">
            <a:avLst/>
          </a:prstGeom>
          <a:noFill/>
        </p:spPr>
      </p:pic>
      <p:pic>
        <p:nvPicPr>
          <p:cNvPr id="8" name="Picture 4" descr="Εμφάνιση της εικόνας προέλευσης"/>
          <p:cNvPicPr>
            <a:picLocks noChangeAspect="1" noChangeArrowheads="1"/>
          </p:cNvPicPr>
          <p:nvPr/>
        </p:nvPicPr>
        <p:blipFill>
          <a:blip r:embed="rId3" cstate="print"/>
          <a:srcRect/>
          <a:stretch>
            <a:fillRect/>
          </a:stretch>
        </p:blipFill>
        <p:spPr bwMode="auto">
          <a:xfrm>
            <a:off x="4572000" y="3286124"/>
            <a:ext cx="4447911" cy="157018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latin typeface="Comic Sans MS" pitchFamily="66" charset="0"/>
              </a:rPr>
              <a:t>IASP</a:t>
            </a:r>
            <a:endParaRPr lang="el-GR" dirty="0">
              <a:latin typeface="Comic Sans MS" pitchFamily="66" charset="0"/>
            </a:endParaRPr>
          </a:p>
        </p:txBody>
      </p:sp>
      <p:sp>
        <p:nvSpPr>
          <p:cNvPr id="3" name="2 - Θέση περιεχομένου"/>
          <p:cNvSpPr>
            <a:spLocks noGrp="1"/>
          </p:cNvSpPr>
          <p:nvPr>
            <p:ph idx="1"/>
          </p:nvPr>
        </p:nvSpPr>
        <p:spPr/>
        <p:txBody>
          <a:bodyPr/>
          <a:lstStyle/>
          <a:p>
            <a:pPr algn="ctr">
              <a:buNone/>
            </a:pPr>
            <a:r>
              <a:rPr lang="el-GR" sz="2800" dirty="0" smtClean="0">
                <a:latin typeface="Comic Sans MS" pitchFamily="66" charset="0"/>
              </a:rPr>
              <a:t>Έμφαση στην </a:t>
            </a:r>
            <a:r>
              <a:rPr lang="el-GR" sz="2800" b="1" dirty="0" smtClean="0">
                <a:latin typeface="Comic Sans MS" pitchFamily="66" charset="0"/>
              </a:rPr>
              <a:t>Πολύ- Επιστημονική ομάδα </a:t>
            </a:r>
            <a:r>
              <a:rPr lang="el-GR" sz="2800" dirty="0" smtClean="0">
                <a:latin typeface="Comic Sans MS" pitchFamily="66" charset="0"/>
              </a:rPr>
              <a:t>για την αντιμετώπιση του πόνου</a:t>
            </a:r>
          </a:p>
          <a:p>
            <a:pPr algn="ctr">
              <a:buNone/>
            </a:pPr>
            <a:r>
              <a:rPr lang="el-GR" sz="2800" dirty="0" smtClean="0">
                <a:latin typeface="Comic Sans MS" pitchFamily="66" charset="0"/>
              </a:rPr>
              <a:t> (Οξέος και Χρόνιου)</a:t>
            </a:r>
            <a:endParaRPr lang="el-GR" sz="2800" dirty="0"/>
          </a:p>
        </p:txBody>
      </p:sp>
      <p:sp>
        <p:nvSpPr>
          <p:cNvPr id="95234" name="AutoShape 2" descr="ÎÏÎ¿ÏÎ­Î»ÎµÏÎ¼Î± ÎµÎ¹ÎºÏÎ½Î±Ï Î³Î¹Î± multidisciplinary team (MD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95236" name="AutoShape 4" descr="ÎÏÎ¿ÏÎ­Î»ÎµÏÎ¼Î± ÎµÎ¹ÎºÏÎ½Î±Ï Î³Î¹Î± multidisciplinary team (MD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95238" name="Picture 6" descr="ÎÏÎ¿ÏÎ­Î»ÎµÏÎ¼Î± ÎµÎ¹ÎºÏÎ½Î±Ï Î³Î¹Î± multidisciplinary team (MDT)"/>
          <p:cNvPicPr>
            <a:picLocks noChangeAspect="1" noChangeArrowheads="1"/>
          </p:cNvPicPr>
          <p:nvPr/>
        </p:nvPicPr>
        <p:blipFill>
          <a:blip r:embed="rId2"/>
          <a:srcRect/>
          <a:stretch>
            <a:fillRect/>
          </a:stretch>
        </p:blipFill>
        <p:spPr bwMode="auto">
          <a:xfrm>
            <a:off x="1214414" y="3429000"/>
            <a:ext cx="6667500" cy="32575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0" y="6000768"/>
            <a:ext cx="91440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b="1" dirty="0" smtClean="0"/>
              <a:t>Core Standards for</a:t>
            </a:r>
          </a:p>
          <a:p>
            <a:r>
              <a:rPr lang="en-US" b="1" dirty="0" smtClean="0"/>
              <a:t>Pain Management Services</a:t>
            </a:r>
          </a:p>
          <a:p>
            <a:r>
              <a:rPr lang="en-US" b="1" dirty="0" smtClean="0"/>
              <a:t>in the UK</a:t>
            </a:r>
            <a:endParaRPr lang="el-GR" dirty="0"/>
          </a:p>
        </p:txBody>
      </p:sp>
      <p:sp>
        <p:nvSpPr>
          <p:cNvPr id="2" name="1 - Τίτλος"/>
          <p:cNvSpPr>
            <a:spLocks noGrp="1"/>
          </p:cNvSpPr>
          <p:nvPr>
            <p:ph type="title"/>
          </p:nvPr>
        </p:nvSpPr>
        <p:spPr/>
        <p:txBody>
          <a:bodyPr>
            <a:normAutofit/>
          </a:bodyPr>
          <a:lstStyle/>
          <a:p>
            <a:r>
              <a:rPr lang="el-GR" b="1" dirty="0" smtClean="0">
                <a:latin typeface="Comic Sans MS" pitchFamily="66" charset="0"/>
              </a:rPr>
              <a:t>Ομάδα διαχείρισης πόνου</a:t>
            </a:r>
            <a:endParaRPr lang="el-GR" dirty="0">
              <a:latin typeface="Comic Sans MS" pitchFamily="66" charset="0"/>
            </a:endParaRPr>
          </a:p>
        </p:txBody>
      </p:sp>
      <p:sp>
        <p:nvSpPr>
          <p:cNvPr id="3" name="2 - Θέση περιεχομένου"/>
          <p:cNvSpPr>
            <a:spLocks noGrp="1"/>
          </p:cNvSpPr>
          <p:nvPr>
            <p:ph idx="1"/>
          </p:nvPr>
        </p:nvSpPr>
        <p:spPr>
          <a:xfrm>
            <a:off x="457200" y="1600201"/>
            <a:ext cx="8229600" cy="4329130"/>
          </a:xfrm>
        </p:spPr>
        <p:txBody>
          <a:bodyPr>
            <a:normAutofit/>
          </a:bodyPr>
          <a:lstStyle/>
          <a:p>
            <a:pPr marL="514350" indent="-514350">
              <a:buFont typeface="Wingdings" pitchFamily="2" charset="2"/>
              <a:buChar char="Ø"/>
            </a:pPr>
            <a:r>
              <a:rPr lang="el-GR" b="1" dirty="0" smtClean="0">
                <a:latin typeface="Comic Sans MS" pitchFamily="66" charset="0"/>
              </a:rPr>
              <a:t>Διεπιστημονική  ομάδα (ομάδα πολλών ειδικοτήτων)</a:t>
            </a:r>
            <a:endParaRPr lang="en-US" b="1" dirty="0" smtClean="0">
              <a:latin typeface="Comic Sans MS" pitchFamily="66" charset="0"/>
            </a:endParaRPr>
          </a:p>
          <a:p>
            <a:pPr lvl="1"/>
            <a:r>
              <a:rPr lang="el-GR" b="1" dirty="0" smtClean="0">
                <a:latin typeface="Comic Sans MS" pitchFamily="66" charset="0"/>
              </a:rPr>
              <a:t>Γιατροί </a:t>
            </a:r>
            <a:endParaRPr lang="en-US" b="1" dirty="0" smtClean="0">
              <a:latin typeface="Comic Sans MS" pitchFamily="66" charset="0"/>
            </a:endParaRPr>
          </a:p>
          <a:p>
            <a:pPr lvl="1"/>
            <a:r>
              <a:rPr lang="el-GR" b="1" dirty="0" smtClean="0">
                <a:latin typeface="Comic Sans MS" pitchFamily="66" charset="0"/>
              </a:rPr>
              <a:t>Νοσηλευτικό προσωπικό</a:t>
            </a:r>
            <a:endParaRPr lang="en-US" b="1" dirty="0" smtClean="0">
              <a:latin typeface="Comic Sans MS" pitchFamily="66" charset="0"/>
            </a:endParaRPr>
          </a:p>
          <a:p>
            <a:pPr lvl="1"/>
            <a:r>
              <a:rPr lang="el-GR" b="1" dirty="0" smtClean="0">
                <a:latin typeface="Comic Sans MS" pitchFamily="66" charset="0"/>
              </a:rPr>
              <a:t>Εργασιοθεραπευτές </a:t>
            </a:r>
          </a:p>
          <a:p>
            <a:pPr lvl="1"/>
            <a:r>
              <a:rPr lang="el-GR" b="1" dirty="0" smtClean="0">
                <a:latin typeface="Comic Sans MS" pitchFamily="66" charset="0"/>
              </a:rPr>
              <a:t>Φυσιοθεραπευτές</a:t>
            </a:r>
          </a:p>
          <a:p>
            <a:pPr lvl="1"/>
            <a:r>
              <a:rPr lang="el-GR" b="1" dirty="0" smtClean="0">
                <a:latin typeface="Comic Sans MS" pitchFamily="66" charset="0"/>
              </a:rPr>
              <a:t>Ψυχολόγοι </a:t>
            </a:r>
          </a:p>
          <a:p>
            <a:pPr lvl="1"/>
            <a:r>
              <a:rPr lang="el-GR" b="1" dirty="0" smtClean="0">
                <a:latin typeface="Comic Sans MS" pitchFamily="66" charset="0"/>
              </a:rPr>
              <a:t>Διοικητικοί υπάλληλοι </a:t>
            </a:r>
            <a:endParaRPr lang="el-GR" b="1" dirty="0">
              <a:latin typeface="Comic Sans MS" pitchFamily="66" charset="0"/>
            </a:endParaRPr>
          </a:p>
        </p:txBody>
      </p:sp>
      <p:pic>
        <p:nvPicPr>
          <p:cNvPr id="1026" name="Picture 2"/>
          <p:cNvPicPr>
            <a:picLocks noChangeAspect="1" noChangeArrowheads="1"/>
          </p:cNvPicPr>
          <p:nvPr/>
        </p:nvPicPr>
        <p:blipFill>
          <a:blip r:embed="rId2"/>
          <a:srcRect/>
          <a:stretch>
            <a:fillRect/>
          </a:stretch>
        </p:blipFill>
        <p:spPr bwMode="auto">
          <a:xfrm>
            <a:off x="6143636" y="3571876"/>
            <a:ext cx="2819400" cy="828675"/>
          </a:xfrm>
          <a:prstGeom prst="rect">
            <a:avLst/>
          </a:prstGeom>
          <a:noFill/>
          <a:ln w="9525">
            <a:noFill/>
            <a:miter lim="800000"/>
            <a:headEnd/>
            <a:tailEnd/>
          </a:ln>
          <a:effectLst/>
        </p:spPr>
      </p:pic>
      <p:sp>
        <p:nvSpPr>
          <p:cNvPr id="5" name="4 - Ορθογώνιο"/>
          <p:cNvSpPr/>
          <p:nvPr/>
        </p:nvSpPr>
        <p:spPr>
          <a:xfrm rot="10800000" flipV="1">
            <a:off x="4066368" y="6117851"/>
            <a:ext cx="2277286" cy="369332"/>
          </a:xfrm>
          <a:prstGeom prst="rect">
            <a:avLst/>
          </a:prstGeom>
        </p:spPr>
        <p:txBody>
          <a:bodyPr wrap="square">
            <a:spAutoFit/>
          </a:bodyPr>
          <a:lstStyle/>
          <a:p>
            <a:r>
              <a:rPr lang="en-US" b="1" dirty="0" smtClean="0"/>
              <a:t>October 2015</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4" name="Picture 6" descr="Î ÏÏÎ½Î¿Ï"/>
          <p:cNvPicPr>
            <a:picLocks noChangeAspect="1" noChangeArrowheads="1"/>
          </p:cNvPicPr>
          <p:nvPr/>
        </p:nvPicPr>
        <p:blipFill>
          <a:blip r:embed="rId2"/>
          <a:srcRect/>
          <a:stretch>
            <a:fillRect/>
          </a:stretch>
        </p:blipFill>
        <p:spPr bwMode="auto">
          <a:xfrm>
            <a:off x="714348" y="571480"/>
            <a:ext cx="7620000" cy="6096001"/>
          </a:xfrm>
          <a:prstGeom prst="rect">
            <a:avLst/>
          </a:prstGeom>
          <a:noFill/>
        </p:spPr>
      </p:pic>
      <p:sp>
        <p:nvSpPr>
          <p:cNvPr id="2" name="1 - Τίτλος"/>
          <p:cNvSpPr>
            <a:spLocks noGrp="1"/>
          </p:cNvSpPr>
          <p:nvPr>
            <p:ph type="title"/>
          </p:nvPr>
        </p:nvSpPr>
        <p:spPr>
          <a:xfrm>
            <a:off x="428596" y="274638"/>
            <a:ext cx="8258204" cy="115409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l-GR" dirty="0" smtClean="0">
                <a:latin typeface="Comic Sans MS" pitchFamily="66" charset="0"/>
              </a:rPr>
              <a:t>Προϋποθέσεις λειτουργίας Ομάδας </a:t>
            </a:r>
            <a:endParaRPr lang="el-GR" dirty="0"/>
          </a:p>
        </p:txBody>
      </p:sp>
      <p:sp>
        <p:nvSpPr>
          <p:cNvPr id="3" name="2 - Θέση περιεχομένου"/>
          <p:cNvSpPr>
            <a:spLocks noGrp="1"/>
          </p:cNvSpPr>
          <p:nvPr>
            <p:ph sz="half" idx="1"/>
          </p:nvPr>
        </p:nvSpPr>
        <p:spPr>
          <a:xfrm>
            <a:off x="457200" y="2000239"/>
            <a:ext cx="4257676" cy="928695"/>
          </a:xfrm>
          <a:effectLst>
            <a:softEdge rad="127000"/>
          </a:effectLst>
        </p:spPr>
        <p:style>
          <a:lnRef idx="2">
            <a:schemeClr val="accent2"/>
          </a:lnRef>
          <a:fillRef idx="1">
            <a:schemeClr val="lt1"/>
          </a:fillRef>
          <a:effectRef idx="0">
            <a:schemeClr val="accent2"/>
          </a:effectRef>
          <a:fontRef idx="minor">
            <a:schemeClr val="dk1"/>
          </a:fontRef>
        </p:style>
        <p:txBody>
          <a:bodyPr>
            <a:normAutofit/>
          </a:bodyPr>
          <a:lstStyle/>
          <a:p>
            <a:r>
              <a:rPr lang="el-GR" b="1" dirty="0" smtClean="0">
                <a:latin typeface="Comic Sans MS" pitchFamily="66" charset="0"/>
              </a:rPr>
              <a:t>Χρόνιου πόνου </a:t>
            </a:r>
            <a:endParaRPr lang="el-GR" b="1" dirty="0">
              <a:latin typeface="Comic Sans MS" pitchFamily="66" charset="0"/>
            </a:endParaRPr>
          </a:p>
        </p:txBody>
      </p:sp>
      <p:sp>
        <p:nvSpPr>
          <p:cNvPr id="4" name="3 - Θέση περιεχομένου"/>
          <p:cNvSpPr>
            <a:spLocks noGrp="1"/>
          </p:cNvSpPr>
          <p:nvPr>
            <p:ph sz="half" idx="2"/>
          </p:nvPr>
        </p:nvSpPr>
        <p:spPr>
          <a:xfrm>
            <a:off x="4286248" y="3286124"/>
            <a:ext cx="4000528" cy="785818"/>
          </a:xfrm>
          <a:effectLst>
            <a:softEdge rad="127000"/>
          </a:effectLst>
        </p:spPr>
        <p:style>
          <a:lnRef idx="2">
            <a:schemeClr val="accent2"/>
          </a:lnRef>
          <a:fillRef idx="1">
            <a:schemeClr val="lt1"/>
          </a:fillRef>
          <a:effectRef idx="0">
            <a:schemeClr val="accent2"/>
          </a:effectRef>
          <a:fontRef idx="minor">
            <a:schemeClr val="dk1"/>
          </a:fontRef>
        </p:style>
        <p:txBody>
          <a:bodyPr>
            <a:normAutofit/>
          </a:bodyPr>
          <a:lstStyle/>
          <a:p>
            <a:r>
              <a:rPr lang="el-GR" b="1" dirty="0" smtClean="0">
                <a:latin typeface="Comic Sans MS" pitchFamily="66" charset="0"/>
              </a:rPr>
              <a:t>Καρκινικού πόνου</a:t>
            </a:r>
            <a:endParaRPr lang="el-GR" b="1" dirty="0">
              <a:latin typeface="Comic Sans MS" pitchFamily="66" charset="0"/>
            </a:endParaRPr>
          </a:p>
        </p:txBody>
      </p:sp>
      <p:sp>
        <p:nvSpPr>
          <p:cNvPr id="68610" name="AutoShape 2" descr="ÎÏÎ¿ÏÎ­Î»ÎµÏÎ¼Î± ÎµÎ¹ÎºÏÎ½Î±Ï Î³Î¹Î± ÏÎ¿Î½Î¿Ï"/>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8612" name="AutoShape 4" descr="ÎÏÎ¿ÏÎ­Î»ÎµÏÎ¼Î± ÎµÎ¹ÎºÏÎ½Î±Ï Î³Î¹Î± ÏÎ¿Î½Î¿Ï"/>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additive="base">
                                        <p:cTn id="1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4">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00042"/>
            <a:ext cx="8229600" cy="5626121"/>
          </a:xfrm>
        </p:spPr>
        <p:txBody>
          <a:bodyPr/>
          <a:lstStyle/>
          <a:p>
            <a:r>
              <a:rPr lang="el-GR" dirty="0" smtClean="0">
                <a:latin typeface="Comic Sans MS" pitchFamily="66" charset="0"/>
              </a:rPr>
              <a:t>Το λεξιλόγιο του πόνου χάνεται στα βάθη της ιστορίας της ανθρωπότητας και των πολιτισμών, όπως άλλωστε και οι προσπάθειες του ανθρώπου να τον αντιμετωπίσει ή έστω να τον περιορίσει</a:t>
            </a:r>
          </a:p>
        </p:txBody>
      </p:sp>
      <p:pic>
        <p:nvPicPr>
          <p:cNvPr id="48130" name="Picture 2" descr="ÎÏÎ¿ÏÎ­Î»ÎµÏÎ¼Î± ÎµÎ¹ÎºÏÎ½Î±Ï Î³Î¹Î± history of the pain"/>
          <p:cNvPicPr>
            <a:picLocks noChangeAspect="1" noChangeArrowheads="1"/>
          </p:cNvPicPr>
          <p:nvPr/>
        </p:nvPicPr>
        <p:blipFill>
          <a:blip r:embed="rId2"/>
          <a:srcRect/>
          <a:stretch>
            <a:fillRect/>
          </a:stretch>
        </p:blipFill>
        <p:spPr bwMode="auto">
          <a:xfrm>
            <a:off x="-785850" y="3286124"/>
            <a:ext cx="12192000" cy="3810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500034" y="2000240"/>
            <a:ext cx="3995766" cy="4125923"/>
          </a:xfrm>
        </p:spPr>
        <p:txBody>
          <a:bodyPr>
            <a:normAutofit fontScale="77500" lnSpcReduction="20000"/>
          </a:bodyPr>
          <a:lstStyle/>
          <a:p>
            <a:r>
              <a:rPr lang="el-GR" dirty="0" smtClean="0">
                <a:latin typeface="Comic Sans MS" pitchFamily="66" charset="0"/>
              </a:rPr>
              <a:t>Οι ασθενείς παραπέμπονται είτε από τις 1</a:t>
            </a:r>
            <a:r>
              <a:rPr lang="el-GR" baseline="30000" dirty="0" smtClean="0">
                <a:latin typeface="Comic Sans MS" pitchFamily="66" charset="0"/>
              </a:rPr>
              <a:t>ο</a:t>
            </a:r>
            <a:r>
              <a:rPr lang="el-GR" dirty="0" smtClean="0">
                <a:latin typeface="Comic Sans MS" pitchFamily="66" charset="0"/>
              </a:rPr>
              <a:t> </a:t>
            </a:r>
            <a:r>
              <a:rPr lang="el-GR" dirty="0" err="1" smtClean="0">
                <a:latin typeface="Comic Sans MS" pitchFamily="66" charset="0"/>
              </a:rPr>
              <a:t>βάθμιες</a:t>
            </a:r>
            <a:r>
              <a:rPr lang="el-GR" dirty="0" smtClean="0">
                <a:latin typeface="Comic Sans MS" pitchFamily="66" charset="0"/>
              </a:rPr>
              <a:t>, είτε από τις    2</a:t>
            </a:r>
            <a:r>
              <a:rPr lang="el-GR" baseline="30000" dirty="0" smtClean="0">
                <a:latin typeface="Comic Sans MS" pitchFamily="66" charset="0"/>
              </a:rPr>
              <a:t>ο</a:t>
            </a:r>
            <a:r>
              <a:rPr lang="el-GR" dirty="0" smtClean="0">
                <a:latin typeface="Comic Sans MS" pitchFamily="66" charset="0"/>
              </a:rPr>
              <a:t> </a:t>
            </a:r>
            <a:r>
              <a:rPr lang="el-GR" dirty="0" err="1" smtClean="0">
                <a:latin typeface="Comic Sans MS" pitchFamily="66" charset="0"/>
              </a:rPr>
              <a:t>βάθμιες</a:t>
            </a:r>
            <a:r>
              <a:rPr lang="el-GR" dirty="0" smtClean="0">
                <a:latin typeface="Comic Sans MS" pitchFamily="66" charset="0"/>
              </a:rPr>
              <a:t> μονάδες υγείας.</a:t>
            </a:r>
          </a:p>
          <a:p>
            <a:r>
              <a:rPr lang="el-GR" b="1" dirty="0" smtClean="0">
                <a:latin typeface="Comic Sans MS" pitchFamily="66" charset="0"/>
              </a:rPr>
              <a:t>Ο αριθμός των εργαζομένων είναι ανάλογος του πληθυσμού εξυπηρέτησης</a:t>
            </a:r>
          </a:p>
          <a:p>
            <a:r>
              <a:rPr lang="el-GR" dirty="0" smtClean="0">
                <a:latin typeface="Comic Sans MS" pitchFamily="66" charset="0"/>
              </a:rPr>
              <a:t>Η δομή της ομάδας εξαρτάται από τοπικούς παράγοντες π.χ.</a:t>
            </a:r>
          </a:p>
          <a:p>
            <a:pPr lvl="1"/>
            <a:r>
              <a:rPr lang="el-GR" dirty="0" smtClean="0">
                <a:latin typeface="Comic Sans MS" pitchFamily="66" charset="0"/>
              </a:rPr>
              <a:t>Αγροτικές περιοχές</a:t>
            </a:r>
          </a:p>
          <a:p>
            <a:pPr lvl="1"/>
            <a:r>
              <a:rPr lang="el-GR" dirty="0" smtClean="0">
                <a:latin typeface="Comic Sans MS" pitchFamily="66" charset="0"/>
              </a:rPr>
              <a:t>Απόσταση από το κέντρο κλπ</a:t>
            </a:r>
          </a:p>
          <a:p>
            <a:endParaRPr lang="el-GR" dirty="0"/>
          </a:p>
        </p:txBody>
      </p:sp>
      <p:sp>
        <p:nvSpPr>
          <p:cNvPr id="5" name="1 - Τίτλος"/>
          <p:cNvSpPr>
            <a:spLocks noGrp="1"/>
          </p:cNvSpPr>
          <p:nvPr>
            <p:ph type="title"/>
          </p:nvPr>
        </p:nvSpPr>
        <p:spPr>
          <a:xfrm>
            <a:off x="428625" y="274638"/>
            <a:ext cx="8258175" cy="1582726"/>
          </a:xfrm>
        </p:spPr>
        <p:txBody>
          <a:bodyPr>
            <a:normAutofit/>
          </a:bodyPr>
          <a:lstStyle/>
          <a:p>
            <a:r>
              <a:rPr lang="el-GR" dirty="0" smtClean="0">
                <a:latin typeface="Comic Sans MS" pitchFamily="66" charset="0"/>
              </a:rPr>
              <a:t>Προϋποθέσεις λειτουργίας Ομάδας  χρόνιου πόνου</a:t>
            </a:r>
            <a:endParaRPr lang="el-GR" dirty="0"/>
          </a:p>
        </p:txBody>
      </p:sp>
      <p:pic>
        <p:nvPicPr>
          <p:cNvPr id="6" name="Picture 2" descr="ÎÏÎ¿ÏÎ­Î»ÎµÏÎ¼Î± ÎµÎ¹ÎºÏÎ½Î±Ï Î³Î¹Î± multidisciplinary team (MDT)"/>
          <p:cNvPicPr>
            <a:picLocks noGrp="1" noChangeAspect="1" noChangeArrowheads="1"/>
          </p:cNvPicPr>
          <p:nvPr>
            <p:ph sz="half" idx="2"/>
          </p:nvPr>
        </p:nvPicPr>
        <p:blipFill>
          <a:blip r:embed="rId2"/>
          <a:srcRect/>
          <a:stretch>
            <a:fillRect/>
          </a:stretch>
        </p:blipFill>
        <p:spPr bwMode="auto">
          <a:xfrm>
            <a:off x="4648200" y="2516981"/>
            <a:ext cx="4038600" cy="2692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Ιατρικό προσωπικό </a:t>
            </a:r>
            <a:endParaRPr lang="el-GR" dirty="0">
              <a:latin typeface="Comic Sans MS" pitchFamily="66" charset="0"/>
            </a:endParaRPr>
          </a:p>
        </p:txBody>
      </p:sp>
      <p:sp>
        <p:nvSpPr>
          <p:cNvPr id="3" name="2 - Θέση περιεχομένου"/>
          <p:cNvSpPr>
            <a:spLocks noGrp="1"/>
          </p:cNvSpPr>
          <p:nvPr>
            <p:ph idx="1"/>
          </p:nvPr>
        </p:nvSpPr>
        <p:spPr>
          <a:xfrm>
            <a:off x="457200" y="1600200"/>
            <a:ext cx="8229600" cy="4829196"/>
          </a:xfrm>
        </p:spPr>
        <p:txBody>
          <a:bodyPr>
            <a:normAutofit fontScale="77500" lnSpcReduction="20000"/>
          </a:bodyPr>
          <a:lstStyle/>
          <a:p>
            <a:r>
              <a:rPr lang="el-GR" dirty="0" smtClean="0">
                <a:latin typeface="Comic Sans MS" pitchFamily="66" charset="0"/>
              </a:rPr>
              <a:t>Πρέπει να είναι εκπαιδευμένο σύμφωνα με τις </a:t>
            </a:r>
            <a:r>
              <a:rPr lang="el-GR" b="1" dirty="0" smtClean="0">
                <a:latin typeface="Comic Sans MS" pitchFamily="66" charset="0"/>
              </a:rPr>
              <a:t>διεθνείς προδιαγραφές.</a:t>
            </a:r>
          </a:p>
          <a:p>
            <a:r>
              <a:rPr lang="el-GR" dirty="0" smtClean="0">
                <a:latin typeface="Comic Sans MS" pitchFamily="66" charset="0"/>
              </a:rPr>
              <a:t>Γιατροί Πολλών ειδικοτήτων.</a:t>
            </a:r>
          </a:p>
          <a:p>
            <a:r>
              <a:rPr lang="el-GR" b="1" dirty="0" smtClean="0">
                <a:latin typeface="Comic Sans MS" pitchFamily="66" charset="0"/>
              </a:rPr>
              <a:t>Πρέπει να παρέχουν Διάγνωση, φαρμακευτική θεραπεία, αντιμετώπιση των ψυχικών και σωματικών προβλημάτων με την κατάλληλη συνεργασία, διατηρώντας την αξιοπρέπεια, την ασφάλεια και την εχεμύθεια του ασθενούς.</a:t>
            </a:r>
          </a:p>
          <a:p>
            <a:r>
              <a:rPr lang="el-GR" dirty="0" smtClean="0">
                <a:latin typeface="Comic Sans MS" pitchFamily="66" charset="0"/>
              </a:rPr>
              <a:t>Να είναι σε θέση να οργανώνει και να διεκπεραιώνει την </a:t>
            </a:r>
            <a:r>
              <a:rPr lang="el-GR" b="1" dirty="0" smtClean="0">
                <a:latin typeface="Comic Sans MS" pitchFamily="66" charset="0"/>
              </a:rPr>
              <a:t>επεμβατική διαχείριση του πόνου.</a:t>
            </a:r>
            <a:r>
              <a:rPr lang="el-GR" dirty="0" smtClean="0">
                <a:latin typeface="Comic Sans MS" pitchFamily="66" charset="0"/>
              </a:rPr>
              <a:t> </a:t>
            </a:r>
          </a:p>
          <a:p>
            <a:r>
              <a:rPr lang="el-GR" b="1" dirty="0" smtClean="0">
                <a:latin typeface="Comic Sans MS" pitchFamily="66" charset="0"/>
              </a:rPr>
              <a:t>Ιδιαίτερη εκπαίδευση χρειάζεται ο γιατρός που ασχολείται με τον παιδιατρικό χρόνιο ή καρκινικό  πόνο.</a:t>
            </a:r>
          </a:p>
          <a:p>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85000" lnSpcReduction="10000"/>
          </a:bodyPr>
          <a:lstStyle/>
          <a:p>
            <a:r>
              <a:rPr lang="el-GR" dirty="0" smtClean="0">
                <a:latin typeface="Comic Sans MS" pitchFamily="66" charset="0"/>
              </a:rPr>
              <a:t>Να διατηρεί ένα </a:t>
            </a:r>
            <a:r>
              <a:rPr lang="el-GR" b="1" dirty="0" smtClean="0">
                <a:latin typeface="Comic Sans MS" pitchFamily="66" charset="0"/>
              </a:rPr>
              <a:t>ημερολόγιο των δραστηριοτήτων </a:t>
            </a:r>
            <a:r>
              <a:rPr lang="el-GR" dirty="0" smtClean="0">
                <a:latin typeface="Comic Sans MS" pitchFamily="66" charset="0"/>
              </a:rPr>
              <a:t>του και του απαιτούμενου χρόνου.</a:t>
            </a:r>
          </a:p>
          <a:p>
            <a:r>
              <a:rPr lang="el-GR" dirty="0" smtClean="0">
                <a:latin typeface="Comic Sans MS" pitchFamily="66" charset="0"/>
              </a:rPr>
              <a:t>Να σημειώνει αναλυτικά </a:t>
            </a:r>
            <a:r>
              <a:rPr lang="el-GR" b="1" dirty="0" smtClean="0">
                <a:latin typeface="Comic Sans MS" pitchFamily="66" charset="0"/>
              </a:rPr>
              <a:t>την εξέλιξη της θεραπείας και τα αποτελέσματα της </a:t>
            </a:r>
            <a:r>
              <a:rPr lang="el-GR" dirty="0" smtClean="0">
                <a:latin typeface="Comic Sans MS" pitchFamily="66" charset="0"/>
              </a:rPr>
              <a:t>και να ενημερώνει τους συνεργάτες του και τον οικογενειακό γιατρό.</a:t>
            </a:r>
          </a:p>
          <a:p>
            <a:r>
              <a:rPr lang="el-GR" dirty="0" smtClean="0">
                <a:latin typeface="Comic Sans MS" pitchFamily="66" charset="0"/>
              </a:rPr>
              <a:t>Να κάνει </a:t>
            </a:r>
            <a:r>
              <a:rPr lang="el-GR" b="1" dirty="0" smtClean="0">
                <a:latin typeface="Comic Sans MS" pitchFamily="66" charset="0"/>
              </a:rPr>
              <a:t>διαλογή</a:t>
            </a:r>
            <a:r>
              <a:rPr lang="el-GR" dirty="0" smtClean="0">
                <a:latin typeface="Comic Sans MS" pitchFamily="66" charset="0"/>
              </a:rPr>
              <a:t> των περιπτώσεων στις οποίες πρέπει να γίνει χειρουργική θεραπεία.</a:t>
            </a:r>
          </a:p>
          <a:p>
            <a:pPr>
              <a:buFont typeface="Wingdings" pitchFamily="2" charset="2"/>
              <a:buChar char="Ø"/>
            </a:pPr>
            <a:r>
              <a:rPr lang="el-GR" dirty="0" smtClean="0">
                <a:latin typeface="Comic Sans MS" pitchFamily="66" charset="0"/>
              </a:rPr>
              <a:t> </a:t>
            </a:r>
            <a:r>
              <a:rPr lang="el-GR" b="1" dirty="0" smtClean="0">
                <a:latin typeface="Comic Sans MS" pitchFamily="66" charset="0"/>
              </a:rPr>
              <a:t>Η έρευνα, η αξιολόγηση, η καινοτομία, η βελτίωση της ποιότητας είναι απαραίτητα για την ασφάλεια του ασθενούς </a:t>
            </a:r>
            <a:endParaRPr lang="el-GR" b="1" dirty="0">
              <a:latin typeface="Comic Sans MS" pitchFamily="66" charset="0"/>
            </a:endParaRPr>
          </a:p>
        </p:txBody>
      </p:sp>
      <p:sp>
        <p:nvSpPr>
          <p:cNvPr id="4" name="1 - Τίτλος"/>
          <p:cNvSpPr>
            <a:spLocks noGrp="1"/>
          </p:cNvSpPr>
          <p:nvPr>
            <p:ph type="title"/>
          </p:nvPr>
        </p:nvSpPr>
        <p:spPr/>
        <p:txBody>
          <a:bodyPr/>
          <a:lstStyle/>
          <a:p>
            <a:r>
              <a:rPr lang="el-GR" dirty="0" smtClean="0">
                <a:latin typeface="Comic Sans MS" pitchFamily="66" charset="0"/>
              </a:rPr>
              <a:t>Ιατρικό προσωπικό </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Νοσηλευτικό προσωπικό  </a:t>
            </a:r>
            <a:endParaRPr lang="el-GR" dirty="0">
              <a:latin typeface="Comic Sans MS" pitchFamily="66" charset="0"/>
            </a:endParaRPr>
          </a:p>
        </p:txBody>
      </p:sp>
      <p:sp>
        <p:nvSpPr>
          <p:cNvPr id="3" name="2 - Θέση περιεχομένου"/>
          <p:cNvSpPr>
            <a:spLocks noGrp="1"/>
          </p:cNvSpPr>
          <p:nvPr>
            <p:ph idx="1"/>
          </p:nvPr>
        </p:nvSpPr>
        <p:spPr/>
        <p:txBody>
          <a:bodyPr>
            <a:normAutofit fontScale="70000" lnSpcReduction="20000"/>
          </a:bodyPr>
          <a:lstStyle/>
          <a:p>
            <a:r>
              <a:rPr lang="el-GR" dirty="0" smtClean="0">
                <a:latin typeface="Comic Sans MS" pitchFamily="66" charset="0"/>
              </a:rPr>
              <a:t>Θα πρέπει να είναι κατάλληλα εκπαιδευμένο για να είναι σε θέση να εκτιμήσει τον πόνο με τα ειδικά εργαλεία. </a:t>
            </a:r>
          </a:p>
          <a:p>
            <a:r>
              <a:rPr lang="el-GR" dirty="0" smtClean="0">
                <a:latin typeface="Comic Sans MS" pitchFamily="66" charset="0"/>
              </a:rPr>
              <a:t>Να έχει γνώση των ειδικών τεχνικών  και των εξειδικευμένων φαρμάκων </a:t>
            </a:r>
            <a:r>
              <a:rPr lang="en-US" dirty="0" smtClean="0"/>
              <a:t>(</a:t>
            </a:r>
            <a:r>
              <a:rPr lang="en-US" dirty="0" smtClean="0">
                <a:latin typeface="Comic Sans MS" pitchFamily="66" charset="0"/>
              </a:rPr>
              <a:t>Wells-</a:t>
            </a:r>
            <a:r>
              <a:rPr lang="en-US" dirty="0" err="1" smtClean="0">
                <a:latin typeface="Comic Sans MS" pitchFamily="66" charset="0"/>
              </a:rPr>
              <a:t>Ferdmanet</a:t>
            </a:r>
            <a:r>
              <a:rPr lang="en-US" dirty="0" smtClean="0">
                <a:latin typeface="Comic Sans MS" pitchFamily="66" charset="0"/>
              </a:rPr>
              <a:t> al., 2002). (EB2–)</a:t>
            </a:r>
            <a:endParaRPr lang="el-GR" dirty="0" smtClean="0">
              <a:latin typeface="Comic Sans MS" pitchFamily="66" charset="0"/>
            </a:endParaRPr>
          </a:p>
          <a:p>
            <a:r>
              <a:rPr lang="el-GR" dirty="0" smtClean="0">
                <a:latin typeface="Comic Sans MS" pitchFamily="66" charset="0"/>
              </a:rPr>
              <a:t>Θα πρέπει να γνωρίζει τα όρια των κλινικών τους δυνατοτήτων και να ζητά βοήθεια. </a:t>
            </a:r>
          </a:p>
          <a:p>
            <a:r>
              <a:rPr lang="el-GR" dirty="0" smtClean="0">
                <a:latin typeface="Comic Sans MS" pitchFamily="66" charset="0"/>
              </a:rPr>
              <a:t>Να παρακολουθεί τη σχετική βιβλιογραφία και να μεταφέρει τα ευρήματα στην κλινική πράξη  </a:t>
            </a:r>
          </a:p>
          <a:p>
            <a:r>
              <a:rPr lang="el-GR" b="1" dirty="0" smtClean="0">
                <a:latin typeface="Comic Sans MS" pitchFamily="66" charset="0"/>
              </a:rPr>
              <a:t>Να έχει την ικανότητα να εκπαιδεύει τον ασθενή, το περιβάλλον του και το κοινό.</a:t>
            </a:r>
          </a:p>
          <a:p>
            <a:r>
              <a:rPr lang="el-GR" dirty="0" smtClean="0">
                <a:latin typeface="Comic Sans MS" pitchFamily="66" charset="0"/>
              </a:rPr>
              <a:t>Να εκπαιδεύει άλλες νοσηλεύτριες.</a:t>
            </a:r>
          </a:p>
          <a:p>
            <a:r>
              <a:rPr lang="el-GR" dirty="0" smtClean="0">
                <a:latin typeface="Comic Sans MS" pitchFamily="66" charset="0"/>
              </a:rPr>
              <a:t> Να αξιολογείται τακτικά.</a:t>
            </a:r>
          </a:p>
          <a:p>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258204" cy="1154098"/>
          </a:xfrm>
        </p:spPr>
        <p:txBody>
          <a:bodyPr/>
          <a:lstStyle/>
          <a:p>
            <a:r>
              <a:rPr lang="el-GR" dirty="0" smtClean="0">
                <a:latin typeface="Comic Sans MS" pitchFamily="66" charset="0"/>
              </a:rPr>
              <a:t>Εργασιοθεραπεία </a:t>
            </a:r>
            <a:endParaRPr lang="el-GR" dirty="0">
              <a:latin typeface="Comic Sans MS" pitchFamily="66" charset="0"/>
            </a:endParaRPr>
          </a:p>
        </p:txBody>
      </p:sp>
      <p:sp>
        <p:nvSpPr>
          <p:cNvPr id="3" name="2 - Θέση περιεχομένου"/>
          <p:cNvSpPr>
            <a:spLocks noGrp="1"/>
          </p:cNvSpPr>
          <p:nvPr>
            <p:ph idx="1"/>
          </p:nvPr>
        </p:nvSpPr>
        <p:spPr>
          <a:xfrm>
            <a:off x="457200" y="1928802"/>
            <a:ext cx="8229600" cy="4197361"/>
          </a:xfrm>
        </p:spPr>
        <p:txBody>
          <a:bodyPr>
            <a:normAutofit fontScale="77500" lnSpcReduction="20000"/>
          </a:bodyPr>
          <a:lstStyle/>
          <a:p>
            <a:r>
              <a:rPr lang="el-GR" dirty="0" smtClean="0">
                <a:latin typeface="Comic Sans MS" pitchFamily="66" charset="0"/>
              </a:rPr>
              <a:t>Ο χρόνιος πόνος επηρεάζει την επιλογή και το επίπεδο συμμετοχής στην απασχόληση</a:t>
            </a:r>
            <a:r>
              <a:rPr lang="en-US" dirty="0" smtClean="0">
                <a:latin typeface="Comic Sans MS" pitchFamily="66" charset="0"/>
              </a:rPr>
              <a:t> (</a:t>
            </a:r>
            <a:r>
              <a:rPr lang="en-US" dirty="0" err="1" smtClean="0">
                <a:latin typeface="Comic Sans MS" pitchFamily="66" charset="0"/>
              </a:rPr>
              <a:t>Aegler</a:t>
            </a:r>
            <a:r>
              <a:rPr lang="en-US" dirty="0" smtClean="0">
                <a:latin typeface="Comic Sans MS" pitchFamily="66" charset="0"/>
              </a:rPr>
              <a:t> &amp; </a:t>
            </a:r>
            <a:r>
              <a:rPr lang="en-US" dirty="0" err="1" smtClean="0">
                <a:latin typeface="Comic Sans MS" pitchFamily="66" charset="0"/>
              </a:rPr>
              <a:t>Satnik</a:t>
            </a:r>
            <a:r>
              <a:rPr lang="en-US" dirty="0" smtClean="0">
                <a:latin typeface="Comic Sans MS" pitchFamily="66" charset="0"/>
              </a:rPr>
              <a:t>, 2009) (EB2+).</a:t>
            </a:r>
          </a:p>
          <a:p>
            <a:r>
              <a:rPr lang="el-GR" dirty="0" smtClean="0">
                <a:latin typeface="Comic Sans MS" pitchFamily="66" charset="0"/>
              </a:rPr>
              <a:t>Ο εργασιοθεραπευτής καθορίζει την </a:t>
            </a:r>
            <a:r>
              <a:rPr lang="el-GR" b="1" u="sng" dirty="0" smtClean="0">
                <a:latin typeface="Comic Sans MS" pitchFamily="66" charset="0"/>
              </a:rPr>
              <a:t>ευζωία</a:t>
            </a:r>
            <a:r>
              <a:rPr lang="el-GR" dirty="0" smtClean="0">
                <a:latin typeface="Comic Sans MS" pitchFamily="66" charset="0"/>
              </a:rPr>
              <a:t> του ασθενούς καλύπτοντας τις δραστηριότητες της αυτοεξυπηρέτησης, της εργασίας και της διασκέδασης.</a:t>
            </a:r>
          </a:p>
          <a:p>
            <a:r>
              <a:rPr lang="el-GR" dirty="0" smtClean="0">
                <a:latin typeface="Comic Sans MS" pitchFamily="66" charset="0"/>
              </a:rPr>
              <a:t>Είναι ιδανικά τοποθετημένος στην ομάδα διαχείρισης του πόνου διότι </a:t>
            </a:r>
            <a:r>
              <a:rPr lang="el-GR" b="1" dirty="0" smtClean="0">
                <a:latin typeface="Comic Sans MS" pitchFamily="66" charset="0"/>
              </a:rPr>
              <a:t>βελτιώνει την ικανότητα του ασθενή για τις καθημερινές του δραστηριότητες, τις οποίες ο πόνος μειώνει</a:t>
            </a:r>
            <a:r>
              <a:rPr lang="en-US" b="1" dirty="0" smtClean="0"/>
              <a:t> </a:t>
            </a:r>
            <a:r>
              <a:rPr lang="en-US" dirty="0" smtClean="0">
                <a:latin typeface="Comic Sans MS" pitchFamily="66" charset="0"/>
              </a:rPr>
              <a:t>(Turk et al., 2008; (EB1+); </a:t>
            </a:r>
            <a:r>
              <a:rPr lang="en-US" dirty="0" err="1" smtClean="0">
                <a:latin typeface="Comic Sans MS" pitchFamily="66" charset="0"/>
              </a:rPr>
              <a:t>Stanos</a:t>
            </a:r>
            <a:r>
              <a:rPr lang="en-US" dirty="0" smtClean="0">
                <a:latin typeface="Comic Sans MS" pitchFamily="66" charset="0"/>
              </a:rPr>
              <a:t> &amp; Houle,2006 (EB1+); </a:t>
            </a:r>
            <a:r>
              <a:rPr lang="en-US" dirty="0" err="1" smtClean="0">
                <a:latin typeface="Comic Sans MS" pitchFamily="66" charset="0"/>
              </a:rPr>
              <a:t>Demoulin</a:t>
            </a:r>
            <a:r>
              <a:rPr lang="en-US" dirty="0" smtClean="0">
                <a:latin typeface="Comic Sans MS" pitchFamily="66" charset="0"/>
              </a:rPr>
              <a:t> et al., 2010 (EB2+)). </a:t>
            </a:r>
            <a:endParaRPr lang="el-GR" dirty="0" smtClean="0">
              <a:latin typeface="Comic Sans MS"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Εργασιοθεραπεία </a:t>
            </a:r>
            <a:endParaRPr lang="el-GR" dirty="0"/>
          </a:p>
        </p:txBody>
      </p:sp>
      <p:sp>
        <p:nvSpPr>
          <p:cNvPr id="3" name="2 - Θέση περιεχομένου"/>
          <p:cNvSpPr>
            <a:spLocks noGrp="1"/>
          </p:cNvSpPr>
          <p:nvPr>
            <p:ph idx="1"/>
          </p:nvPr>
        </p:nvSpPr>
        <p:spPr/>
        <p:txBody>
          <a:bodyPr>
            <a:normAutofit/>
          </a:bodyPr>
          <a:lstStyle/>
          <a:p>
            <a:r>
              <a:rPr lang="el-GR" dirty="0" smtClean="0">
                <a:latin typeface="Comic Sans MS" pitchFamily="66" charset="0"/>
              </a:rPr>
              <a:t>Βοηθάει τον ασθενή στην επιστροφή στην εργασία του.</a:t>
            </a:r>
            <a:endParaRPr lang="en-US" dirty="0" smtClean="0">
              <a:latin typeface="Comic Sans MS" pitchFamily="66" charset="0"/>
            </a:endParaRPr>
          </a:p>
          <a:p>
            <a:r>
              <a:rPr lang="el-GR" dirty="0" smtClean="0">
                <a:latin typeface="Comic Sans MS" pitchFamily="66" charset="0"/>
              </a:rPr>
              <a:t>Οι ομάδες ασθενών θα πρέπει να απαρτίζονται από 8-12 μέλη</a:t>
            </a:r>
            <a:r>
              <a:rPr lang="en-US" dirty="0" smtClean="0">
                <a:latin typeface="Comic Sans MS" pitchFamily="66" charset="0"/>
              </a:rPr>
              <a:t> </a:t>
            </a:r>
            <a:r>
              <a:rPr lang="el-GR" dirty="0" smtClean="0">
                <a:latin typeface="Comic Sans MS" pitchFamily="66" charset="0"/>
              </a:rPr>
              <a:t>για να υπάρχει όφελος για όλους</a:t>
            </a:r>
          </a:p>
          <a:p>
            <a:r>
              <a:rPr lang="el-GR" dirty="0" smtClean="0">
                <a:latin typeface="Comic Sans MS" pitchFamily="66" charset="0"/>
              </a:rPr>
              <a:t>Παρέχει τον κατάλληλο εξοπλισμό όπου απαιτείται.</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Ψυχολόγος </a:t>
            </a:r>
            <a:endParaRPr lang="el-GR" dirty="0">
              <a:latin typeface="Comic Sans MS" pitchFamily="66" charset="0"/>
            </a:endParaRPr>
          </a:p>
        </p:txBody>
      </p:sp>
      <p:sp>
        <p:nvSpPr>
          <p:cNvPr id="3" name="2 - Θέση περιεχομένου"/>
          <p:cNvSpPr>
            <a:spLocks noGrp="1"/>
          </p:cNvSpPr>
          <p:nvPr>
            <p:ph idx="1"/>
          </p:nvPr>
        </p:nvSpPr>
        <p:spPr/>
        <p:txBody>
          <a:bodyPr>
            <a:normAutofit fontScale="92500" lnSpcReduction="20000"/>
          </a:bodyPr>
          <a:lstStyle/>
          <a:p>
            <a:r>
              <a:rPr lang="el-GR" b="1" dirty="0" smtClean="0">
                <a:latin typeface="Comic Sans MS" pitchFamily="66" charset="0"/>
              </a:rPr>
              <a:t>Είναι η καρδιά της ομάδας.</a:t>
            </a:r>
          </a:p>
          <a:p>
            <a:r>
              <a:rPr lang="el-GR" dirty="0" smtClean="0">
                <a:latin typeface="Comic Sans MS" pitchFamily="66" charset="0"/>
              </a:rPr>
              <a:t>Πρέπει να έχει ειδικευθεί στον πόνο. </a:t>
            </a:r>
          </a:p>
          <a:p>
            <a:r>
              <a:rPr lang="el-GR" dirty="0" smtClean="0">
                <a:latin typeface="Comic Sans MS" pitchFamily="66" charset="0"/>
              </a:rPr>
              <a:t>Πολλές φορές οι κλινικοί ψυχολόγοι είναι επικεφαλείς των προγραμμάτων αντιμετώπισης πόνου.</a:t>
            </a:r>
            <a:endParaRPr lang="en-US" dirty="0" smtClean="0">
              <a:latin typeface="Comic Sans MS" pitchFamily="66" charset="0"/>
            </a:endParaRPr>
          </a:p>
          <a:p>
            <a:r>
              <a:rPr lang="el-GR" b="1" dirty="0" smtClean="0">
                <a:latin typeface="Comic Sans MS" pitchFamily="66" charset="0"/>
              </a:rPr>
              <a:t>Πρέπει να έχει επαρκή εκπαίδευση στις </a:t>
            </a:r>
            <a:r>
              <a:rPr lang="el-GR" b="1" dirty="0" err="1" smtClean="0">
                <a:latin typeface="Comic Sans MS" pitchFamily="66" charset="0"/>
              </a:rPr>
              <a:t>γνωσιακές</a:t>
            </a:r>
            <a:r>
              <a:rPr lang="el-GR" b="1" dirty="0" smtClean="0">
                <a:latin typeface="Comic Sans MS" pitchFamily="66" charset="0"/>
              </a:rPr>
              <a:t> και </a:t>
            </a:r>
            <a:r>
              <a:rPr lang="el-GR" b="1" dirty="0" err="1" smtClean="0">
                <a:latin typeface="Comic Sans MS" pitchFamily="66" charset="0"/>
              </a:rPr>
              <a:t>συμπεριφορικές</a:t>
            </a:r>
            <a:r>
              <a:rPr lang="el-GR" b="1" dirty="0" smtClean="0">
                <a:latin typeface="Comic Sans MS" pitchFamily="66" charset="0"/>
              </a:rPr>
              <a:t> τεχνικές</a:t>
            </a:r>
          </a:p>
          <a:p>
            <a:r>
              <a:rPr lang="el-GR" b="1" dirty="0" smtClean="0">
                <a:latin typeface="Comic Sans MS" pitchFamily="66" charset="0"/>
              </a:rPr>
              <a:t>Ο παιδοψυχολόγος που θα ασχοληθεί με τον παιδιατρικό ασθενή και το χρόνιο πόνο πρέπει να έχει λάβει ειδική εκπαίδευση.</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Φυσιοθεραπευτές </a:t>
            </a:r>
            <a:endParaRPr lang="el-GR" dirty="0">
              <a:latin typeface="Comic Sans MS" pitchFamily="66" charset="0"/>
            </a:endParaRPr>
          </a:p>
        </p:txBody>
      </p:sp>
      <p:sp>
        <p:nvSpPr>
          <p:cNvPr id="3" name="2 - Θέση περιεχομένου"/>
          <p:cNvSpPr>
            <a:spLocks noGrp="1"/>
          </p:cNvSpPr>
          <p:nvPr>
            <p:ph idx="1"/>
          </p:nvPr>
        </p:nvSpPr>
        <p:spPr/>
        <p:txBody>
          <a:bodyPr>
            <a:normAutofit fontScale="85000" lnSpcReduction="20000"/>
          </a:bodyPr>
          <a:lstStyle/>
          <a:p>
            <a:r>
              <a:rPr lang="el-GR" dirty="0" smtClean="0">
                <a:latin typeface="Comic Sans MS" pitchFamily="66" charset="0"/>
              </a:rPr>
              <a:t>Βελτιώνουν τη </a:t>
            </a:r>
            <a:r>
              <a:rPr lang="el-GR" b="1" dirty="0" smtClean="0">
                <a:latin typeface="Comic Sans MS" pitchFamily="66" charset="0"/>
              </a:rPr>
              <a:t>λειτουργία και την κίνηση.</a:t>
            </a:r>
          </a:p>
          <a:p>
            <a:r>
              <a:rPr lang="el-GR" dirty="0" smtClean="0">
                <a:latin typeface="Comic Sans MS" pitchFamily="66" charset="0"/>
              </a:rPr>
              <a:t>Να έχει </a:t>
            </a:r>
            <a:r>
              <a:rPr lang="el-GR" b="1" dirty="0" smtClean="0">
                <a:latin typeface="Comic Sans MS" pitchFamily="66" charset="0"/>
              </a:rPr>
              <a:t>γνώσεις ολιστικής αντιμετώπισης </a:t>
            </a:r>
            <a:r>
              <a:rPr lang="el-GR" dirty="0" smtClean="0">
                <a:latin typeface="Comic Sans MS" pitchFamily="66" charset="0"/>
              </a:rPr>
              <a:t>του πόνου.</a:t>
            </a:r>
          </a:p>
          <a:p>
            <a:r>
              <a:rPr lang="el-GR" dirty="0" smtClean="0">
                <a:latin typeface="Comic Sans MS" pitchFamily="66" charset="0"/>
              </a:rPr>
              <a:t>Θεραπεύει είτε </a:t>
            </a:r>
            <a:r>
              <a:rPr lang="el-GR" b="1" dirty="0" smtClean="0">
                <a:latin typeface="Comic Sans MS" pitchFamily="66" charset="0"/>
              </a:rPr>
              <a:t>εξατομικευμένα τον άρρωστο, είτε σε ομάδες.</a:t>
            </a:r>
          </a:p>
          <a:p>
            <a:r>
              <a:rPr lang="el-GR" dirty="0" smtClean="0">
                <a:latin typeface="Comic Sans MS" pitchFamily="66" charset="0"/>
              </a:rPr>
              <a:t>Ενθαρρύνει τη δραστηριότητα των ασθενών με ασκήσεις.</a:t>
            </a:r>
          </a:p>
          <a:p>
            <a:r>
              <a:rPr lang="el-GR" dirty="0" smtClean="0">
                <a:latin typeface="Comic Sans MS" pitchFamily="66" charset="0"/>
              </a:rPr>
              <a:t>Είναι γνώστης της χρήσης της ηλεκτροθεραπείας και του </a:t>
            </a:r>
            <a:r>
              <a:rPr lang="en-US" dirty="0" smtClean="0">
                <a:latin typeface="Comic Sans MS" pitchFamily="66" charset="0"/>
              </a:rPr>
              <a:t>TENS</a:t>
            </a:r>
            <a:r>
              <a:rPr lang="el-GR" dirty="0" smtClean="0">
                <a:latin typeface="Comic Sans MS" pitchFamily="66" charset="0"/>
              </a:rPr>
              <a:t>.</a:t>
            </a:r>
          </a:p>
          <a:p>
            <a:r>
              <a:rPr lang="el-GR" dirty="0" smtClean="0">
                <a:latin typeface="Comic Sans MS" pitchFamily="66" charset="0"/>
              </a:rPr>
              <a:t>Στο πλαίσιο της φυσιοθεραπείας ενθαρρύνει τους ασθενείς να ασκηθούν στην βάδιση, το χορό, το </a:t>
            </a:r>
            <a:r>
              <a:rPr lang="en-US" dirty="0" smtClean="0">
                <a:latin typeface="Comic Sans MS" pitchFamily="66" charset="0"/>
              </a:rPr>
              <a:t>tai chi, </a:t>
            </a:r>
            <a:r>
              <a:rPr lang="el-GR" dirty="0" smtClean="0">
                <a:latin typeface="Comic Sans MS" pitchFamily="66" charset="0"/>
              </a:rPr>
              <a:t>τη </a:t>
            </a:r>
            <a:r>
              <a:rPr lang="en-US" dirty="0" smtClean="0">
                <a:latin typeface="Comic Sans MS" pitchFamily="66" charset="0"/>
              </a:rPr>
              <a:t>yoga,</a:t>
            </a:r>
            <a:r>
              <a:rPr lang="el-GR" dirty="0" smtClean="0">
                <a:latin typeface="Comic Sans MS" pitchFamily="66" charset="0"/>
              </a:rPr>
              <a:t> την κολύμβηση κλπ.</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Διοικητική υποστήριξη </a:t>
            </a:r>
            <a:endParaRPr lang="el-GR" dirty="0">
              <a:latin typeface="Comic Sans MS" pitchFamily="66" charset="0"/>
            </a:endParaRPr>
          </a:p>
        </p:txBody>
      </p:sp>
      <p:sp>
        <p:nvSpPr>
          <p:cNvPr id="3" name="2 - Θέση περιεχομένου"/>
          <p:cNvSpPr>
            <a:spLocks noGrp="1"/>
          </p:cNvSpPr>
          <p:nvPr>
            <p:ph idx="1"/>
          </p:nvPr>
        </p:nvSpPr>
        <p:spPr/>
        <p:txBody>
          <a:bodyPr>
            <a:normAutofit lnSpcReduction="10000"/>
          </a:bodyPr>
          <a:lstStyle/>
          <a:p>
            <a:r>
              <a:rPr lang="el-GR" dirty="0" smtClean="0">
                <a:latin typeface="Comic Sans MS" pitchFamily="66" charset="0"/>
              </a:rPr>
              <a:t>Γραμματειακή υποστήριξη για την επικοινωνία με άλλες ειδικότητες.</a:t>
            </a:r>
          </a:p>
          <a:p>
            <a:r>
              <a:rPr lang="el-GR" dirty="0" smtClean="0">
                <a:latin typeface="Comic Sans MS" pitchFamily="66" charset="0"/>
              </a:rPr>
              <a:t>Οργάνωση αξιολογήσεων.</a:t>
            </a:r>
          </a:p>
          <a:p>
            <a:r>
              <a:rPr lang="el-GR" dirty="0" smtClean="0">
                <a:latin typeface="Comic Sans MS" pitchFamily="66" charset="0"/>
              </a:rPr>
              <a:t>Συλλογή και διανομή του υλικού.</a:t>
            </a:r>
          </a:p>
          <a:p>
            <a:r>
              <a:rPr lang="el-GR" dirty="0" smtClean="0">
                <a:latin typeface="Comic Sans MS" pitchFamily="66" charset="0"/>
              </a:rPr>
              <a:t>Αλληλογραφία.</a:t>
            </a:r>
          </a:p>
          <a:p>
            <a:r>
              <a:rPr lang="el-GR" b="1" dirty="0" smtClean="0">
                <a:latin typeface="Comic Sans MS" pitchFamily="66" charset="0"/>
              </a:rPr>
              <a:t>Τα μέλη της πρέπει να έχουν άριστες επικοινωνιακές ικανότητες γιατί έρχονται πρώτοι σε επαφή με τον ασθενή.</a:t>
            </a:r>
            <a:endParaRPr lang="el-GR" b="1" dirty="0">
              <a:latin typeface="Comic Sans MS"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74638"/>
            <a:ext cx="8258204" cy="1154098"/>
          </a:xfrm>
        </p:spPr>
        <p:txBody>
          <a:bodyPr/>
          <a:lstStyle/>
          <a:p>
            <a:r>
              <a:rPr lang="el-GR" dirty="0" smtClean="0">
                <a:latin typeface="Comic Sans MS" pitchFamily="66" charset="0"/>
              </a:rPr>
              <a:t>Λειτουργία ομάδας</a:t>
            </a:r>
            <a:endParaRPr lang="el-GR" dirty="0">
              <a:latin typeface="Comic Sans MS" pitchFamily="66" charset="0"/>
            </a:endParaRPr>
          </a:p>
        </p:txBody>
      </p:sp>
      <p:sp>
        <p:nvSpPr>
          <p:cNvPr id="3" name="2 - Θέση περιεχομένου"/>
          <p:cNvSpPr>
            <a:spLocks noGrp="1"/>
          </p:cNvSpPr>
          <p:nvPr>
            <p:ph idx="1"/>
          </p:nvPr>
        </p:nvSpPr>
        <p:spPr/>
        <p:txBody>
          <a:bodyPr>
            <a:normAutofit/>
          </a:bodyPr>
          <a:lstStyle/>
          <a:p>
            <a:r>
              <a:rPr lang="el-GR" dirty="0" smtClean="0">
                <a:latin typeface="Comic Sans MS" pitchFamily="66" charset="0"/>
              </a:rPr>
              <a:t>Απαιτεί τακτικές συναντήσεις για την καλύτερη κατανόηση των απαιτήσεων των ασθενών και την προσφορά του προσωπικού.</a:t>
            </a:r>
          </a:p>
          <a:p>
            <a:r>
              <a:rPr lang="el-GR" dirty="0" smtClean="0">
                <a:latin typeface="Comic Sans MS" pitchFamily="66" charset="0"/>
              </a:rPr>
              <a:t>Πρέπει να υπάρχει εκτίμηση μεταξύ των μελών.</a:t>
            </a:r>
          </a:p>
          <a:p>
            <a:r>
              <a:rPr lang="el-GR" dirty="0" smtClean="0">
                <a:latin typeface="Comic Sans MS" pitchFamily="66" charset="0"/>
              </a:rPr>
              <a:t>Όλη η ομάδα επωφελείται από τη συζήτηση  με τον κλινικό ψυχολόγο </a:t>
            </a:r>
            <a:r>
              <a:rPr lang="en-US" dirty="0" smtClean="0"/>
              <a:t>.</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Î ÏÎ­ÏÎ½Î· ÎµÎ¯Î½Î±Î¹ Î­Î½Î± ÏÏÏÏÎ¯ Î¼Îµ ÏÎ¿ Î¿ÏÎ¿Î¯Î¿ Î´Î¯Î½ÎµÎ¹Ï Î¼Î¿ÏÏÎ® ÏÏÎ·Î½ ÏÏÎ±Î³Î¼Î±ÏÎ¹ÎºÏÏÎ·ÏÎ±"/>
          <p:cNvPicPr>
            <a:picLocks noChangeAspect="1" noChangeArrowheads="1"/>
          </p:cNvPicPr>
          <p:nvPr/>
        </p:nvPicPr>
        <p:blipFill>
          <a:blip r:embed="rId2"/>
          <a:srcRect/>
          <a:stretch>
            <a:fillRect/>
          </a:stretch>
        </p:blipFill>
        <p:spPr bwMode="auto">
          <a:xfrm>
            <a:off x="0" y="1285860"/>
            <a:ext cx="9778075" cy="5572140"/>
          </a:xfrm>
          <a:prstGeom prst="rect">
            <a:avLst/>
          </a:prstGeom>
          <a:ln>
            <a:noFill/>
          </a:ln>
          <a:effectLst>
            <a:outerShdw blurRad="190500" algn="tl" rotWithShape="0">
              <a:srgbClr val="000000">
                <a:alpha val="70000"/>
              </a:srgbClr>
            </a:outerShdw>
          </a:effectLst>
        </p:spPr>
      </p:pic>
      <p:sp>
        <p:nvSpPr>
          <p:cNvPr id="2" name="1 - Τίτλος"/>
          <p:cNvSpPr>
            <a:spLocks noGrp="1"/>
          </p:cNvSpPr>
          <p:nvPr>
            <p:ph type="title"/>
          </p:nvPr>
        </p:nvSpPr>
        <p:spPr/>
        <p:txBody>
          <a:bodyPr>
            <a:normAutofit/>
          </a:bodyPr>
          <a:lstStyle/>
          <a:p>
            <a:r>
              <a:rPr lang="el-GR" b="1" dirty="0" smtClean="0">
                <a:latin typeface="Comic Sans MS" pitchFamily="66" charset="0"/>
              </a:rPr>
              <a:t>Ιατρική: </a:t>
            </a:r>
            <a:r>
              <a:rPr lang="el-GR" dirty="0" smtClean="0">
                <a:latin typeface="Comic Sans MS" pitchFamily="66" charset="0"/>
              </a:rPr>
              <a:t>επιστήμη και τέχνη</a:t>
            </a:r>
            <a:endParaRPr lang="el-GR" dirty="0">
              <a:latin typeface="Comic Sans MS" pitchFamily="66" charset="0"/>
            </a:endParaRPr>
          </a:p>
        </p:txBody>
      </p:sp>
      <p:sp>
        <p:nvSpPr>
          <p:cNvPr id="3" name="2 - Θέση περιεχομένου"/>
          <p:cNvSpPr>
            <a:spLocks noGrp="1"/>
          </p:cNvSpPr>
          <p:nvPr>
            <p:ph idx="1"/>
          </p:nvPr>
        </p:nvSpPr>
        <p:spPr>
          <a:xfrm>
            <a:off x="857224" y="2000241"/>
            <a:ext cx="7429552" cy="3571900"/>
          </a:xfrm>
          <a:effectLst>
            <a:softEdge rad="317500"/>
          </a:effectLst>
        </p:spPr>
        <p:style>
          <a:lnRef idx="2">
            <a:schemeClr val="accent6"/>
          </a:lnRef>
          <a:fillRef idx="1">
            <a:schemeClr val="lt1"/>
          </a:fillRef>
          <a:effectRef idx="0">
            <a:schemeClr val="accent6"/>
          </a:effectRef>
          <a:fontRef idx="minor">
            <a:schemeClr val="dk1"/>
          </a:fontRef>
        </p:style>
        <p:txBody>
          <a:bodyPr>
            <a:normAutofit/>
          </a:bodyPr>
          <a:lstStyle/>
          <a:p>
            <a:r>
              <a:rPr lang="el-GR" b="1" dirty="0" smtClean="0">
                <a:latin typeface="Comic Sans MS" pitchFamily="66" charset="0"/>
              </a:rPr>
              <a:t>Επιστήμη</a:t>
            </a:r>
            <a:r>
              <a:rPr lang="el-GR" dirty="0" smtClean="0">
                <a:latin typeface="Comic Sans MS" pitchFamily="66" charset="0"/>
              </a:rPr>
              <a:t>  είναι η εξακριβωμένη και τεκμηριωμένη γνώση. </a:t>
            </a:r>
          </a:p>
          <a:p>
            <a:r>
              <a:rPr lang="el-GR" b="1" dirty="0" smtClean="0">
                <a:latin typeface="Comic Sans MS" pitchFamily="66" charset="0"/>
              </a:rPr>
              <a:t>Τέχνη</a:t>
            </a:r>
            <a:r>
              <a:rPr lang="el-GR" dirty="0" smtClean="0">
                <a:latin typeface="Comic Sans MS" pitchFamily="66" charset="0"/>
              </a:rPr>
              <a:t> είναι η ψυχική δημιουργία που προκαλεί έλξη στα ανθρώπινα συναισθήματα, διεγείροντας τον νου ή και το συναίσθημα. </a:t>
            </a:r>
            <a:endParaRPr lang="el-GR" dirty="0">
              <a:latin typeface="Comic Sans MS" pitchFamily="66" charset="0"/>
            </a:endParaRPr>
          </a:p>
        </p:txBody>
      </p:sp>
      <p:sp>
        <p:nvSpPr>
          <p:cNvPr id="27650" name="AutoShape 2" descr="ÎÏÎ¿ÏÎ­Î»ÎµÏÎ¼Î± ÎµÎ¹ÎºÏÎ½Î±Ï Î³Î¹Î± ÏÎµÏÎ½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6082" name="Picture 2" descr="ÎÏÎ¿ÏÎ­Î»ÎµÏÎ¼Î± ÎµÎ¹ÎºÏÎ½Î±Ï Î³Î¹Î± Î±Î¹Î½ÏÏÎ±Î¹Î½ Î´ÏÏÎ»ÎµÎ¾Î¹Î±"/>
          <p:cNvPicPr>
            <a:picLocks noChangeAspect="1" noChangeArrowheads="1"/>
          </p:cNvPicPr>
          <p:nvPr/>
        </p:nvPicPr>
        <p:blipFill>
          <a:blip r:embed="rId3"/>
          <a:srcRect/>
          <a:stretch>
            <a:fillRect/>
          </a:stretch>
        </p:blipFill>
        <p:spPr bwMode="auto">
          <a:xfrm>
            <a:off x="5357818" y="2500306"/>
            <a:ext cx="1148110" cy="64294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571480"/>
            <a:ext cx="8186766" cy="1500198"/>
          </a:xfrm>
        </p:spPr>
        <p:txBody>
          <a:bodyPr>
            <a:normAutofit fontScale="90000"/>
          </a:bodyPr>
          <a:lstStyle/>
          <a:p>
            <a:r>
              <a:rPr lang="el-GR" sz="3100" b="1" dirty="0" smtClean="0">
                <a:latin typeface="Comic Sans MS" pitchFamily="66" charset="0"/>
              </a:rPr>
              <a:t>Κατευθυντήριες οδηγίες για τα επιθυμητά χαρακτηριστικά των εγκαταστάσεων της θεραπείας πόνου</a:t>
            </a:r>
            <a:r>
              <a:rPr lang="en-US" dirty="0" smtClean="0"/>
              <a:t/>
            </a:r>
            <a:br>
              <a:rPr lang="en-US" dirty="0" smtClean="0"/>
            </a:br>
            <a:endParaRPr lang="el-GR" dirty="0"/>
          </a:p>
        </p:txBody>
      </p:sp>
      <p:sp>
        <p:nvSpPr>
          <p:cNvPr id="3" name="2 - Θέση περιεχομένου"/>
          <p:cNvSpPr>
            <a:spLocks noGrp="1"/>
          </p:cNvSpPr>
          <p:nvPr>
            <p:ph idx="1"/>
          </p:nvPr>
        </p:nvSpPr>
        <p:spPr>
          <a:xfrm>
            <a:off x="357158" y="2928934"/>
            <a:ext cx="8229600" cy="3357586"/>
          </a:xfrm>
        </p:spPr>
        <p:txBody>
          <a:bodyPr>
            <a:normAutofit/>
          </a:bodyPr>
          <a:lstStyle/>
          <a:p>
            <a:pPr>
              <a:buNone/>
            </a:pPr>
            <a:r>
              <a:rPr lang="en-US" b="1" i="1" dirty="0" smtClean="0">
                <a:solidFill>
                  <a:srgbClr val="C00000"/>
                </a:solidFill>
              </a:rPr>
              <a:t>   IASP May 2009</a:t>
            </a:r>
            <a:r>
              <a:rPr lang="en-US" i="1" dirty="0" smtClean="0">
                <a:solidFill>
                  <a:srgbClr val="C00000"/>
                </a:solidFill>
              </a:rPr>
              <a:t>.</a:t>
            </a:r>
            <a:endParaRPr lang="en-US" b="1" u="sng" dirty="0" smtClean="0">
              <a:latin typeface="Comic Sans MS" pitchFamily="66" charset="0"/>
            </a:endParaRPr>
          </a:p>
          <a:p>
            <a:r>
              <a:rPr lang="en-US" b="1" dirty="0" smtClean="0">
                <a:latin typeface="Comic Sans MS" pitchFamily="66" charset="0"/>
              </a:rPr>
              <a:t>IASP </a:t>
            </a:r>
            <a:r>
              <a:rPr lang="el-GR" b="1" dirty="0" smtClean="0">
                <a:latin typeface="Comic Sans MS" pitchFamily="66" charset="0"/>
              </a:rPr>
              <a:t>πιστεύει ότι οι ασθενείς από άκρη σα άκρη του κόσμου θα ωφεληθούν από τη δημιουργία εγκαταστάσεων θεραπείας του πόνου με συγκεκριμένες</a:t>
            </a:r>
            <a:r>
              <a:rPr lang="en-US" b="1" dirty="0" smtClean="0">
                <a:latin typeface="Comic Sans MS" pitchFamily="66" charset="0"/>
              </a:rPr>
              <a:t> </a:t>
            </a:r>
            <a:r>
              <a:rPr lang="el-GR" b="1" dirty="0" smtClean="0">
                <a:latin typeface="Comic Sans MS" pitchFamily="66" charset="0"/>
              </a:rPr>
              <a:t>προδιαγραφές</a:t>
            </a:r>
            <a:r>
              <a:rPr lang="el-GR" dirty="0" smtClean="0">
                <a:latin typeface="Comic Sans MS" pitchFamily="66" charset="0"/>
              </a:rPr>
              <a:t>.</a:t>
            </a:r>
          </a:p>
          <a:p>
            <a:endParaRPr lang="el-GR" dirty="0"/>
          </a:p>
        </p:txBody>
      </p:sp>
      <p:sp>
        <p:nvSpPr>
          <p:cNvPr id="43010" name="AutoShape 2" descr="ÎÏÎ¿ÏÎ­Î»ÎµÏÎ¼Î± ÎµÎ¹ÎºÏÎ½Î±Ï Î³Î¹Î± ias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3012" name="AutoShape 4" descr="ÎÏÎ¿ÏÎ­Î»ÎµÏÎ¼Î± ÎµÎ¹ÎºÏÎ½Î±Ï Î³Î¹Î± ias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3016" name="Picture 8" descr="https://europeanpainfederation.org/wp-content/uploads/2018/10/iasp.jpg"/>
          <p:cNvPicPr>
            <a:picLocks noChangeAspect="1" noChangeArrowheads="1"/>
          </p:cNvPicPr>
          <p:nvPr/>
        </p:nvPicPr>
        <p:blipFill>
          <a:blip r:embed="rId2" cstate="print"/>
          <a:srcRect/>
          <a:stretch>
            <a:fillRect/>
          </a:stretch>
        </p:blipFill>
        <p:spPr bwMode="auto">
          <a:xfrm>
            <a:off x="2285984" y="1676003"/>
            <a:ext cx="4500594" cy="131532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1500198"/>
          </a:xfrm>
        </p:spPr>
        <p:txBody>
          <a:bodyPr>
            <a:noAutofit/>
          </a:bodyPr>
          <a:lstStyle/>
          <a:p>
            <a:r>
              <a:rPr lang="el-GR" sz="3600" dirty="0" smtClean="0">
                <a:latin typeface="Comic Sans MS" pitchFamily="66" charset="0"/>
              </a:rPr>
              <a:t>Ταξινόμηση των Κέντρων Αντιμετώπισης του πόνου</a:t>
            </a:r>
            <a:r>
              <a:rPr lang="en-US" sz="3600" dirty="0" smtClean="0"/>
              <a:t/>
            </a:r>
            <a:br>
              <a:rPr lang="en-US" sz="3600" dirty="0" smtClean="0"/>
            </a:br>
            <a:endParaRPr lang="el-GR" sz="3600" dirty="0"/>
          </a:p>
        </p:txBody>
      </p:sp>
      <p:sp>
        <p:nvSpPr>
          <p:cNvPr id="3" name="2 - Θέση περιεχομένου"/>
          <p:cNvSpPr>
            <a:spLocks noGrp="1"/>
          </p:cNvSpPr>
          <p:nvPr>
            <p:ph idx="1"/>
          </p:nvPr>
        </p:nvSpPr>
        <p:spPr>
          <a:xfrm>
            <a:off x="457200" y="2643182"/>
            <a:ext cx="8229600" cy="3482981"/>
          </a:xfrm>
        </p:spPr>
        <p:txBody>
          <a:bodyPr>
            <a:normAutofit/>
          </a:bodyPr>
          <a:lstStyle/>
          <a:p>
            <a:pPr>
              <a:buNone/>
            </a:pPr>
            <a:r>
              <a:rPr lang="en-US" sz="1800" b="1" dirty="0" smtClean="0"/>
              <a:t>1</a:t>
            </a:r>
            <a:r>
              <a:rPr lang="en-US" sz="1800" b="1" dirty="0" smtClean="0">
                <a:latin typeface="Comic Sans MS" pitchFamily="66" charset="0"/>
              </a:rPr>
              <a:t>.</a:t>
            </a:r>
            <a:r>
              <a:rPr lang="en-US" sz="2400" dirty="0" smtClean="0">
                <a:latin typeface="Comic Sans MS" pitchFamily="66" charset="0"/>
              </a:rPr>
              <a:t> </a:t>
            </a:r>
            <a:r>
              <a:rPr lang="el-GR" sz="2400" b="1" u="sng" dirty="0" smtClean="0">
                <a:latin typeface="Comic Sans MS" pitchFamily="66" charset="0"/>
              </a:rPr>
              <a:t>Μονάδα πόνου </a:t>
            </a:r>
            <a:r>
              <a:rPr lang="el-GR" sz="2400" dirty="0" smtClean="0">
                <a:latin typeface="Comic Sans MS" pitchFamily="66" charset="0"/>
              </a:rPr>
              <a:t>(</a:t>
            </a:r>
            <a:r>
              <a:rPr lang="en-US" sz="2400" dirty="0" smtClean="0">
                <a:latin typeface="Comic Sans MS" pitchFamily="66" charset="0"/>
              </a:rPr>
              <a:t>Pain treatment facility</a:t>
            </a:r>
            <a:r>
              <a:rPr lang="el-GR" sz="2400" dirty="0" smtClean="0">
                <a:latin typeface="Comic Sans MS" pitchFamily="66" charset="0"/>
              </a:rPr>
              <a:t>=</a:t>
            </a:r>
            <a:r>
              <a:rPr lang="en-US" sz="2400" b="1" i="1" dirty="0" smtClean="0">
                <a:latin typeface="Comic Sans MS" pitchFamily="66" charset="0"/>
              </a:rPr>
              <a:t> </a:t>
            </a:r>
            <a:r>
              <a:rPr lang="en-US" sz="2400" dirty="0" smtClean="0">
                <a:latin typeface="Comic Sans MS" pitchFamily="66" charset="0"/>
              </a:rPr>
              <a:t>Pain unit </a:t>
            </a:r>
            <a:r>
              <a:rPr lang="el-GR" sz="2400" dirty="0" smtClean="0">
                <a:latin typeface="Comic Sans MS" pitchFamily="66" charset="0"/>
              </a:rPr>
              <a:t>)</a:t>
            </a:r>
          </a:p>
          <a:p>
            <a:pPr>
              <a:buNone/>
            </a:pPr>
            <a:r>
              <a:rPr lang="en-US" sz="2400" b="1" dirty="0" smtClean="0">
                <a:latin typeface="Comic Sans MS" pitchFamily="66" charset="0"/>
              </a:rPr>
              <a:t>2.</a:t>
            </a:r>
            <a:r>
              <a:rPr lang="en-US" sz="2400" dirty="0" smtClean="0">
                <a:latin typeface="Comic Sans MS" pitchFamily="66" charset="0"/>
              </a:rPr>
              <a:t> </a:t>
            </a:r>
            <a:r>
              <a:rPr lang="el-GR" sz="2400" b="1" u="sng" dirty="0" smtClean="0">
                <a:latin typeface="Comic Sans MS" pitchFamily="66" charset="0"/>
              </a:rPr>
              <a:t>Διεπιστημονικό Κέντρο πόνου </a:t>
            </a:r>
            <a:r>
              <a:rPr lang="el-GR" sz="2400" dirty="0" smtClean="0">
                <a:latin typeface="Comic Sans MS" pitchFamily="66" charset="0"/>
              </a:rPr>
              <a:t>(</a:t>
            </a:r>
            <a:r>
              <a:rPr lang="en-US" sz="2400" dirty="0" smtClean="0">
                <a:latin typeface="Comic Sans MS" pitchFamily="66" charset="0"/>
              </a:rPr>
              <a:t>Multidisciplinary pain center</a:t>
            </a:r>
            <a:r>
              <a:rPr lang="el-GR" sz="2400" dirty="0" smtClean="0">
                <a:latin typeface="Comic Sans MS" pitchFamily="66" charset="0"/>
              </a:rPr>
              <a:t>)</a:t>
            </a:r>
          </a:p>
          <a:p>
            <a:pPr>
              <a:buNone/>
            </a:pPr>
            <a:r>
              <a:rPr lang="en-US" sz="2400" b="1" dirty="0" smtClean="0">
                <a:latin typeface="Comic Sans MS" pitchFamily="66" charset="0"/>
              </a:rPr>
              <a:t>3.</a:t>
            </a:r>
            <a:r>
              <a:rPr lang="en-US" sz="2400" dirty="0" smtClean="0">
                <a:latin typeface="Comic Sans MS" pitchFamily="66" charset="0"/>
              </a:rPr>
              <a:t> </a:t>
            </a:r>
            <a:r>
              <a:rPr lang="el-GR" sz="2400" b="1" u="sng" dirty="0" smtClean="0">
                <a:latin typeface="Comic Sans MS" pitchFamily="66" charset="0"/>
              </a:rPr>
              <a:t>Διεπιστημονική Κλινική αντιμετώπισης πόνου </a:t>
            </a:r>
            <a:r>
              <a:rPr lang="el-GR" sz="2400" dirty="0" smtClean="0">
                <a:latin typeface="Comic Sans MS" pitchFamily="66" charset="0"/>
              </a:rPr>
              <a:t>(</a:t>
            </a:r>
            <a:r>
              <a:rPr lang="en-US" sz="2400" dirty="0" smtClean="0">
                <a:latin typeface="Comic Sans MS" pitchFamily="66" charset="0"/>
              </a:rPr>
              <a:t>Multidisciplinary pain clinic</a:t>
            </a:r>
            <a:r>
              <a:rPr lang="el-GR" sz="2400" dirty="0" smtClean="0">
                <a:latin typeface="Comic Sans MS" pitchFamily="66" charset="0"/>
              </a:rPr>
              <a:t>)</a:t>
            </a:r>
          </a:p>
          <a:p>
            <a:pPr>
              <a:buNone/>
            </a:pPr>
            <a:r>
              <a:rPr lang="en-US" sz="2400" b="1" dirty="0" smtClean="0">
                <a:latin typeface="Comic Sans MS" pitchFamily="66" charset="0"/>
              </a:rPr>
              <a:t>4.</a:t>
            </a:r>
            <a:r>
              <a:rPr lang="el-GR" sz="2400" b="1" u="sng" dirty="0" smtClean="0">
                <a:latin typeface="Comic Sans MS" pitchFamily="66" charset="0"/>
              </a:rPr>
              <a:t>Κλινική Αντιμετώπισης πόνου </a:t>
            </a:r>
            <a:r>
              <a:rPr lang="en-US" sz="2400" dirty="0" smtClean="0">
                <a:latin typeface="Comic Sans MS" pitchFamily="66" charset="0"/>
              </a:rPr>
              <a:t> </a:t>
            </a:r>
            <a:r>
              <a:rPr lang="el-GR" sz="2400" dirty="0" smtClean="0">
                <a:latin typeface="Comic Sans MS" pitchFamily="66" charset="0"/>
              </a:rPr>
              <a:t>(</a:t>
            </a:r>
            <a:r>
              <a:rPr lang="en-US" sz="2400" dirty="0" smtClean="0">
                <a:latin typeface="Comic Sans MS" pitchFamily="66" charset="0"/>
              </a:rPr>
              <a:t>Pain clinic</a:t>
            </a:r>
            <a:r>
              <a:rPr lang="el-GR" sz="2400" dirty="0" smtClean="0">
                <a:latin typeface="Comic Sans MS" pitchFamily="66" charset="0"/>
              </a:rPr>
              <a:t>)</a:t>
            </a:r>
          </a:p>
          <a:p>
            <a:pPr>
              <a:buNone/>
            </a:pPr>
            <a:r>
              <a:rPr lang="en-US" sz="2400" b="1" dirty="0" smtClean="0">
                <a:latin typeface="Comic Sans MS" pitchFamily="66" charset="0"/>
              </a:rPr>
              <a:t>5.</a:t>
            </a:r>
            <a:r>
              <a:rPr lang="en-US" sz="2400" u="sng" dirty="0" smtClean="0">
                <a:latin typeface="Comic Sans MS" pitchFamily="66" charset="0"/>
              </a:rPr>
              <a:t> </a:t>
            </a:r>
            <a:r>
              <a:rPr lang="el-GR" sz="2400" b="1" u="sng" dirty="0" smtClean="0">
                <a:latin typeface="Comic Sans MS" pitchFamily="66" charset="0"/>
              </a:rPr>
              <a:t>Τροποποιημένη –</a:t>
            </a:r>
            <a:r>
              <a:rPr lang="el-GR" sz="2400" b="1" u="sng" dirty="0" err="1" smtClean="0">
                <a:latin typeface="Comic Sans MS" pitchFamily="66" charset="0"/>
              </a:rPr>
              <a:t>στοχευμένη</a:t>
            </a:r>
            <a:r>
              <a:rPr lang="el-GR" sz="2400" b="1" u="sng" dirty="0" smtClean="0">
                <a:latin typeface="Comic Sans MS" pitchFamily="66" charset="0"/>
              </a:rPr>
              <a:t> κλινική </a:t>
            </a:r>
            <a:r>
              <a:rPr lang="el-GR" sz="2400" u="sng" dirty="0" smtClean="0">
                <a:latin typeface="Comic Sans MS" pitchFamily="66" charset="0"/>
              </a:rPr>
              <a:t>(</a:t>
            </a:r>
            <a:r>
              <a:rPr lang="en-US" sz="2400" dirty="0" smtClean="0">
                <a:latin typeface="Comic Sans MS" pitchFamily="66" charset="0"/>
              </a:rPr>
              <a:t>Modality-oriented clinic</a:t>
            </a:r>
            <a:r>
              <a:rPr lang="el-GR" sz="2400" dirty="0" smtClean="0">
                <a:latin typeface="Comic Sans MS" pitchFamily="66" charset="0"/>
              </a:rPr>
              <a:t>)</a:t>
            </a:r>
          </a:p>
          <a:p>
            <a:pPr>
              <a:buNone/>
            </a:pPr>
            <a:endParaRPr lang="el-GR" sz="1800" dirty="0">
              <a:latin typeface="Comic Sans MS" pitchFamily="66"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654164"/>
          </a:xfrm>
        </p:spPr>
        <p:txBody>
          <a:bodyPr>
            <a:normAutofit/>
          </a:bodyPr>
          <a:lstStyle/>
          <a:p>
            <a:r>
              <a:rPr lang="el-GR" b="1" dirty="0" smtClean="0">
                <a:latin typeface="Comic Sans MS" pitchFamily="66" charset="0"/>
              </a:rPr>
              <a:t>Μονάδα θεραπείας πόνου</a:t>
            </a:r>
            <a:br>
              <a:rPr lang="el-GR" b="1" dirty="0" smtClean="0">
                <a:latin typeface="Comic Sans MS" pitchFamily="66" charset="0"/>
              </a:rPr>
            </a:br>
            <a:r>
              <a:rPr lang="en-US" b="1" i="1" dirty="0" smtClean="0">
                <a:latin typeface="Comic Sans MS" pitchFamily="66" charset="0"/>
              </a:rPr>
              <a:t> </a:t>
            </a:r>
            <a:r>
              <a:rPr lang="en-US" sz="2200" b="1" i="1" dirty="0" smtClean="0">
                <a:latin typeface="Comic Sans MS" pitchFamily="66" charset="0"/>
              </a:rPr>
              <a:t>Pain treatment facility </a:t>
            </a:r>
            <a:r>
              <a:rPr lang="el-GR" sz="2200" b="1" i="1" dirty="0" smtClean="0">
                <a:latin typeface="Comic Sans MS" pitchFamily="66" charset="0"/>
              </a:rPr>
              <a:t>=</a:t>
            </a:r>
            <a:r>
              <a:rPr lang="en-US" sz="2200" b="1" i="1" dirty="0" smtClean="0">
                <a:latin typeface="Comic Sans MS" pitchFamily="66" charset="0"/>
              </a:rPr>
              <a:t>Pain unit </a:t>
            </a:r>
            <a:endParaRPr lang="el-GR" sz="2200" dirty="0">
              <a:latin typeface="Comic Sans MS" pitchFamily="66" charset="0"/>
            </a:endParaRPr>
          </a:p>
        </p:txBody>
      </p:sp>
      <p:sp>
        <p:nvSpPr>
          <p:cNvPr id="3" name="2 - Θέση περιεχομένου"/>
          <p:cNvSpPr>
            <a:spLocks noGrp="1"/>
          </p:cNvSpPr>
          <p:nvPr>
            <p:ph idx="1"/>
          </p:nvPr>
        </p:nvSpPr>
        <p:spPr>
          <a:xfrm>
            <a:off x="457200" y="2000240"/>
            <a:ext cx="8229600" cy="4125923"/>
          </a:xfrm>
        </p:spPr>
        <p:txBody>
          <a:bodyPr>
            <a:normAutofit/>
          </a:bodyPr>
          <a:lstStyle/>
          <a:p>
            <a:pPr>
              <a:buFont typeface="Wingdings" pitchFamily="2" charset="2"/>
              <a:buChar char="Ø"/>
            </a:pPr>
            <a:r>
              <a:rPr lang="el-GR" b="1" dirty="0" smtClean="0">
                <a:latin typeface="Comic Sans MS" pitchFamily="66" charset="0"/>
              </a:rPr>
              <a:t>Γενικός όρος </a:t>
            </a:r>
            <a:r>
              <a:rPr lang="el-GR" dirty="0" smtClean="0">
                <a:latin typeface="Comic Sans MS" pitchFamily="66" charset="0"/>
              </a:rPr>
              <a:t>που περιγράφει όλες τις δυνατότητες θεραπείας του πόνου, ανεξάρτητα του προσωπικού που απασχολείται ή των τύπων των ασθενειών που εξυπηρετούνται.</a:t>
            </a:r>
            <a:endParaRPr lang="el-GR" dirty="0">
              <a:latin typeface="Comic Sans MS" pitchFamily="66" charset="0"/>
            </a:endParaRPr>
          </a:p>
        </p:txBody>
      </p:sp>
      <p:sp>
        <p:nvSpPr>
          <p:cNvPr id="40962" name="AutoShape 2" descr="ÎÏÎ¿ÏÎ­Î»ÎµÏÎ¼Î± ÎµÎ¹ÎºÏÎ½Î±Ï Î³Î¹Î± pain clin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0964" name="AutoShape 4" descr="ÎÏÎ¿ÏÎ­Î»ÎµÏÎ¼Î± ÎµÎ¹ÎºÏÎ½Î±Ï Î³Î¹Î± pain clin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0966" name="AutoShape 6" descr="ÎÏÎ¿ÏÎ­Î»ÎµÏÎ¼Î± ÎµÎ¹ÎºÏÎ½Î±Ï Î³Î¹Î± pain clin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0968" name="Picture 8" descr="Î ÎµÎ¹ÎºÏÎ½Î± Î¯ÏÏÏ ÏÎµÏÎ¹Î­ÏÎµÎ¹: ÎºÎµÎ¯Î¼ÎµÎ½Î¿ ÏÎ¿Ï Î»Î­ÎµÎ¹ &quot;the painclinia&quot;"/>
          <p:cNvPicPr>
            <a:picLocks noChangeAspect="1" noChangeArrowheads="1"/>
          </p:cNvPicPr>
          <p:nvPr/>
        </p:nvPicPr>
        <p:blipFill>
          <a:blip r:embed="rId2" cstate="print"/>
          <a:srcRect/>
          <a:stretch>
            <a:fillRect/>
          </a:stretch>
        </p:blipFill>
        <p:spPr bwMode="auto">
          <a:xfrm>
            <a:off x="3786182" y="4714884"/>
            <a:ext cx="1714487" cy="17144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atin typeface="Comic Sans MS" pitchFamily="66" charset="0"/>
              </a:rPr>
              <a:t>Διεπιστημονικό Κέντρο πόνου</a:t>
            </a:r>
            <a:br>
              <a:rPr lang="el-GR" b="1" dirty="0" smtClean="0">
                <a:latin typeface="Comic Sans MS" pitchFamily="66" charset="0"/>
              </a:rPr>
            </a:br>
            <a:r>
              <a:rPr lang="en-US" b="1" i="1" dirty="0" smtClean="0">
                <a:latin typeface="Comic Sans MS" pitchFamily="66" charset="0"/>
              </a:rPr>
              <a:t> </a:t>
            </a:r>
            <a:r>
              <a:rPr lang="en-US" sz="2200" b="1" i="1" dirty="0" smtClean="0">
                <a:latin typeface="Comic Sans MS" pitchFamily="66" charset="0"/>
              </a:rPr>
              <a:t>Multidisciplinary pain center</a:t>
            </a:r>
            <a:endParaRPr lang="el-GR" sz="2200" dirty="0"/>
          </a:p>
        </p:txBody>
      </p:sp>
      <p:sp>
        <p:nvSpPr>
          <p:cNvPr id="3" name="2 - Θέση περιεχομένου"/>
          <p:cNvSpPr>
            <a:spLocks noGrp="1"/>
          </p:cNvSpPr>
          <p:nvPr>
            <p:ph idx="1"/>
          </p:nvPr>
        </p:nvSpPr>
        <p:spPr>
          <a:xfrm>
            <a:off x="457200" y="1600200"/>
            <a:ext cx="8229600" cy="5900766"/>
          </a:xfrm>
        </p:spPr>
        <p:txBody>
          <a:bodyPr>
            <a:normAutofit fontScale="47500" lnSpcReduction="20000"/>
          </a:bodyPr>
          <a:lstStyle/>
          <a:p>
            <a:pPr>
              <a:buNone/>
            </a:pPr>
            <a:endParaRPr lang="el-GR" i="1" dirty="0" smtClean="0">
              <a:latin typeface="Comic Sans MS" pitchFamily="66" charset="0"/>
            </a:endParaRPr>
          </a:p>
          <a:p>
            <a:pPr>
              <a:buFont typeface="Wingdings" pitchFamily="2" charset="2"/>
              <a:buChar char="Ø"/>
            </a:pPr>
            <a:r>
              <a:rPr lang="el-GR" sz="3800" b="1" dirty="0" smtClean="0">
                <a:latin typeface="Comic Sans MS" pitchFamily="66" charset="0"/>
              </a:rPr>
              <a:t>Τα μεγαλύτερα θεραπευτήρια πόνου</a:t>
            </a:r>
            <a:r>
              <a:rPr lang="el-GR" sz="3800" dirty="0" smtClean="0">
                <a:latin typeface="Comic Sans MS" pitchFamily="66" charset="0"/>
              </a:rPr>
              <a:t>. Αποτελείται από:</a:t>
            </a:r>
          </a:p>
          <a:p>
            <a:pPr marL="514350" indent="-514350">
              <a:buFont typeface="+mj-lt"/>
              <a:buAutoNum type="alphaLcParenR"/>
            </a:pPr>
            <a:r>
              <a:rPr lang="el-GR" sz="3800" b="1" dirty="0" smtClean="0">
                <a:latin typeface="Comic Sans MS" pitchFamily="66" charset="0"/>
              </a:rPr>
              <a:t>Προσωπικό κατάλληλο </a:t>
            </a:r>
            <a:r>
              <a:rPr lang="el-GR" sz="3800" dirty="0" smtClean="0">
                <a:latin typeface="Comic Sans MS" pitchFamily="66" charset="0"/>
              </a:rPr>
              <a:t>για φυσική, ψυχική, φαρμακευτική θεραπεία, </a:t>
            </a:r>
            <a:r>
              <a:rPr lang="el-GR" sz="3800" dirty="0" err="1" smtClean="0">
                <a:latin typeface="Comic Sans MS" pitchFamily="66" charset="0"/>
              </a:rPr>
              <a:t>εργοθεραπεία</a:t>
            </a:r>
            <a:r>
              <a:rPr lang="el-GR" sz="3800" dirty="0" smtClean="0">
                <a:latin typeface="Comic Sans MS" pitchFamily="66" charset="0"/>
              </a:rPr>
              <a:t> , κοινωνικό προσανατολισμό του πάσχοντος από χρόνιο πόνο.</a:t>
            </a:r>
          </a:p>
          <a:p>
            <a:pPr marL="514350" indent="-514350">
              <a:buFont typeface="+mj-lt"/>
              <a:buAutoNum type="alphaLcParenR"/>
            </a:pPr>
            <a:r>
              <a:rPr lang="el-GR" sz="3800" dirty="0" smtClean="0">
                <a:latin typeface="Comic Sans MS" pitchFamily="66" charset="0"/>
              </a:rPr>
              <a:t>Πλήρες ωράριο υποστήριξης ασθενών.</a:t>
            </a:r>
          </a:p>
          <a:p>
            <a:pPr marL="514350" indent="-514350">
              <a:buFont typeface="+mj-lt"/>
              <a:buAutoNum type="alphaLcParenR"/>
            </a:pPr>
            <a:r>
              <a:rPr lang="el-GR" sz="3800" dirty="0" smtClean="0">
                <a:latin typeface="Comic Sans MS" pitchFamily="66" charset="0"/>
              </a:rPr>
              <a:t>Περιλαμβάνει </a:t>
            </a:r>
            <a:r>
              <a:rPr lang="el-GR" sz="3800" b="1" dirty="0" smtClean="0">
                <a:latin typeface="Comic Sans MS" pitchFamily="66" charset="0"/>
              </a:rPr>
              <a:t>επιστημονικό, διδακτικό και κλινικό έργο. </a:t>
            </a:r>
            <a:r>
              <a:rPr lang="el-GR" sz="3800" dirty="0" smtClean="0">
                <a:latin typeface="Comic Sans MS" pitchFamily="66" charset="0"/>
              </a:rPr>
              <a:t>Ιδανικά αποτελεί </a:t>
            </a:r>
            <a:r>
              <a:rPr lang="el-GR" sz="3800" b="1" dirty="0" smtClean="0">
                <a:latin typeface="Comic Sans MS" pitchFamily="66" charset="0"/>
              </a:rPr>
              <a:t>μέρος των πανεπιστημιακών κλινικών.</a:t>
            </a:r>
          </a:p>
          <a:p>
            <a:pPr marL="514350" indent="-514350">
              <a:buFont typeface="+mj-lt"/>
              <a:buAutoNum type="alphaLcParenR"/>
            </a:pPr>
            <a:r>
              <a:rPr lang="el-GR" sz="3800" dirty="0" smtClean="0">
                <a:latin typeface="Comic Sans MS" pitchFamily="66" charset="0"/>
              </a:rPr>
              <a:t>Τα κλινικά προγράμματα ελέγχονται από διευθυντή με άδεια άσκησης  για τον πόνο</a:t>
            </a:r>
          </a:p>
          <a:p>
            <a:pPr marL="514350" indent="-514350">
              <a:buFont typeface="+mj-lt"/>
              <a:buAutoNum type="alphaLcParenR"/>
            </a:pPr>
            <a:r>
              <a:rPr lang="el-GR" sz="3800" dirty="0" smtClean="0">
                <a:latin typeface="Comic Sans MS" pitchFamily="66" charset="0"/>
              </a:rPr>
              <a:t>Περιλαμβάνει </a:t>
            </a:r>
            <a:r>
              <a:rPr lang="el-GR" sz="3800" b="1" dirty="0" smtClean="0">
                <a:latin typeface="Comic Sans MS" pitchFamily="66" charset="0"/>
              </a:rPr>
              <a:t>εσωτερικούς και εξωτερικούς ασθενείς</a:t>
            </a:r>
          </a:p>
          <a:p>
            <a:pPr marL="514350" indent="-514350">
              <a:buFont typeface="+mj-lt"/>
              <a:buAutoNum type="alphaLcParenR"/>
            </a:pPr>
            <a:r>
              <a:rPr lang="el-GR" sz="3800" dirty="0" smtClean="0">
                <a:latin typeface="Comic Sans MS" pitchFamily="66" charset="0"/>
              </a:rPr>
              <a:t> Το </a:t>
            </a:r>
            <a:r>
              <a:rPr lang="en-US" sz="3800" dirty="0" smtClean="0">
                <a:latin typeface="Comic Sans MS" pitchFamily="66" charset="0"/>
              </a:rPr>
              <a:t>MPC </a:t>
            </a:r>
            <a:r>
              <a:rPr lang="el-GR" sz="3800" dirty="0" smtClean="0">
                <a:latin typeface="Comic Sans MS" pitchFamily="66" charset="0"/>
              </a:rPr>
              <a:t>οφείλει να έχει </a:t>
            </a:r>
            <a:r>
              <a:rPr lang="el-GR" sz="3800" b="1" dirty="0" smtClean="0">
                <a:latin typeface="Comic Sans MS" pitchFamily="66" charset="0"/>
              </a:rPr>
              <a:t>διαγνωστικές και θεραπευτικές υπηρεσίες που εγγυούνται τη σωστή  φαρμακευτική αγωγή, την γνωμάτευση του προβλήματος του ασθενούς, την πρόσβαση στο φάκελο του ασθενούς και τον έλεγχο των προηγούμενων ιατρικών διαγνωστικών εξετάσεων, τη φυσική εξέταση , την ψυχολογική αξιολόγηση και ψυχοθεραπεία, τη φυσιοθεραπεία, τις εναλλακτικές θεραπευτικές τεχνικές</a:t>
            </a:r>
            <a:r>
              <a:rPr lang="el-GR" sz="3800" dirty="0" smtClean="0">
                <a:latin typeface="Comic Sans MS" pitchFamily="66" charset="0"/>
              </a:rPr>
              <a:t>. </a:t>
            </a:r>
          </a:p>
          <a:p>
            <a:pPr marL="514350" indent="-514350">
              <a:buFont typeface="+mj-lt"/>
              <a:buAutoNum type="alphaLcParenR"/>
            </a:pPr>
            <a:r>
              <a:rPr lang="el-GR" sz="3800" dirty="0" smtClean="0">
                <a:latin typeface="Comic Sans MS" pitchFamily="66" charset="0"/>
              </a:rPr>
              <a:t>Οι επαγγελματίες υγείας θα πρέπει να </a:t>
            </a:r>
            <a:r>
              <a:rPr lang="el-GR" sz="3800" b="1" dirty="0" smtClean="0">
                <a:latin typeface="Comic Sans MS" pitchFamily="66" charset="0"/>
              </a:rPr>
              <a:t>επικοινωνούν σε καθημερινή βάση μεταξύ τους</a:t>
            </a:r>
          </a:p>
          <a:p>
            <a:pPr marL="514350" indent="-514350">
              <a:buFont typeface="+mj-lt"/>
              <a:buAutoNum type="alphaLcParenR"/>
            </a:pPr>
            <a:r>
              <a:rPr lang="el-GR" sz="3800" dirty="0" smtClean="0">
                <a:latin typeface="Comic Sans MS" pitchFamily="66" charset="0"/>
              </a:rPr>
              <a:t>Θεραπεία πόνου και έλεγχος των αποτελεσμάτων των θεραπευτικών πρωτοκόλλων </a:t>
            </a:r>
          </a:p>
          <a:p>
            <a:pPr marL="514350" indent="-514350">
              <a:buFont typeface="+mj-lt"/>
              <a:buAutoNum type="alphaLcParenR"/>
            </a:pPr>
            <a:endParaRPr lang="el-GR" dirty="0" smtClean="0">
              <a:latin typeface="Comic Sans MS" pitchFamily="66" charset="0"/>
            </a:endParaRPr>
          </a:p>
          <a:p>
            <a:pPr marL="514350" indent="-514350">
              <a:buFont typeface="+mj-lt"/>
              <a:buAutoNum type="alphaLcParenR"/>
            </a:pPr>
            <a:endParaRPr lang="el-GR" dirty="0" smtClean="0">
              <a:latin typeface="Comic Sans MS" pitchFamily="66" charset="0"/>
            </a:endParaRPr>
          </a:p>
          <a:p>
            <a:pPr>
              <a:buNone/>
            </a:pPr>
            <a:endParaRPr lang="el-GR" dirty="0" smtClean="0">
              <a:latin typeface="Comic Sans MS" pitchFamily="66" charset="0"/>
            </a:endParaRPr>
          </a:p>
          <a:p>
            <a:pPr>
              <a:buNone/>
            </a:pPr>
            <a:endParaRPr lang="el-G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i2.wp.com/lipsonpain.flywheelsites.com/wp-content/uploads/2017/08/Lipson-Multidisciplinary-Process-V2-Large.png?zoom=1.25&amp;w=1080"/>
          <p:cNvPicPr>
            <a:picLocks noChangeAspect="1" noChangeArrowheads="1"/>
          </p:cNvPicPr>
          <p:nvPr/>
        </p:nvPicPr>
        <p:blipFill>
          <a:blip r:embed="rId2"/>
          <a:srcRect/>
          <a:stretch>
            <a:fillRect/>
          </a:stretch>
        </p:blipFill>
        <p:spPr bwMode="auto">
          <a:xfrm>
            <a:off x="428596" y="357166"/>
            <a:ext cx="8135295" cy="6012000"/>
          </a:xfrm>
          <a:prstGeom prst="rect">
            <a:avLst/>
          </a:prstGeom>
          <a:noFill/>
        </p:spPr>
      </p:pic>
      <p:sp>
        <p:nvSpPr>
          <p:cNvPr id="3" name="2 - Ορθογώνιο"/>
          <p:cNvSpPr/>
          <p:nvPr/>
        </p:nvSpPr>
        <p:spPr>
          <a:xfrm>
            <a:off x="3786182" y="500042"/>
            <a:ext cx="1571636" cy="8572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l-GR" sz="1600" b="1" dirty="0" smtClean="0">
                <a:latin typeface="Comic Sans MS" pitchFamily="66" charset="0"/>
              </a:rPr>
              <a:t>Διαγνωστικές υπηρεσίες </a:t>
            </a:r>
            <a:endParaRPr lang="el-GR" sz="1600" dirty="0"/>
          </a:p>
        </p:txBody>
      </p:sp>
      <p:sp>
        <p:nvSpPr>
          <p:cNvPr id="6" name="5 - Ορθογώνιο"/>
          <p:cNvSpPr/>
          <p:nvPr/>
        </p:nvSpPr>
        <p:spPr>
          <a:xfrm>
            <a:off x="5715008" y="1428736"/>
            <a:ext cx="1714512"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l-GR" b="1" dirty="0" smtClean="0">
                <a:latin typeface="Comic Sans MS" pitchFamily="66" charset="0"/>
              </a:rPr>
              <a:t>Θεραπευτικές υπηρεσίες </a:t>
            </a:r>
            <a:endParaRPr lang="el-GR" dirty="0"/>
          </a:p>
        </p:txBody>
      </p:sp>
      <p:sp>
        <p:nvSpPr>
          <p:cNvPr id="7" name="6 - Ορθογώνιο"/>
          <p:cNvSpPr/>
          <p:nvPr/>
        </p:nvSpPr>
        <p:spPr>
          <a:xfrm>
            <a:off x="1071538" y="1500174"/>
            <a:ext cx="2143140" cy="70008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l-GR" b="1" dirty="0" err="1" smtClean="0">
                <a:latin typeface="Comic Sans MS" pitchFamily="66" charset="0"/>
              </a:rPr>
              <a:t>Εργοθεραπεία</a:t>
            </a:r>
            <a:r>
              <a:rPr lang="el-GR" dirty="0" smtClean="0"/>
              <a:t> </a:t>
            </a:r>
            <a:endParaRPr lang="el-GR" dirty="0"/>
          </a:p>
        </p:txBody>
      </p:sp>
      <p:sp>
        <p:nvSpPr>
          <p:cNvPr id="8" name="7 - Ορθογώνιο"/>
          <p:cNvSpPr/>
          <p:nvPr/>
        </p:nvSpPr>
        <p:spPr>
          <a:xfrm>
            <a:off x="1357290" y="4429132"/>
            <a:ext cx="1857388" cy="64294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l-GR" b="1" dirty="0" smtClean="0">
                <a:latin typeface="Comic Sans MS" pitchFamily="66" charset="0"/>
              </a:rPr>
              <a:t>Φυσιοθεραπεία</a:t>
            </a:r>
            <a:endParaRPr lang="el-GR" dirty="0"/>
          </a:p>
        </p:txBody>
      </p:sp>
      <p:sp>
        <p:nvSpPr>
          <p:cNvPr id="9" name="8 - Ορθογώνιο"/>
          <p:cNvSpPr/>
          <p:nvPr/>
        </p:nvSpPr>
        <p:spPr>
          <a:xfrm>
            <a:off x="214282" y="2714620"/>
            <a:ext cx="2143140" cy="100013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l-GR" b="1" dirty="0" smtClean="0">
                <a:latin typeface="Comic Sans MS" pitchFamily="66" charset="0"/>
              </a:rPr>
              <a:t>Εναλλακτικές θεραπευτικές τεχνικές</a:t>
            </a:r>
            <a:r>
              <a:rPr lang="el-GR" dirty="0" smtClean="0">
                <a:latin typeface="Comic Sans MS" pitchFamily="66" charset="0"/>
              </a:rPr>
              <a:t>. </a:t>
            </a:r>
            <a:endParaRPr lang="el-GR" dirty="0"/>
          </a:p>
        </p:txBody>
      </p:sp>
      <p:sp>
        <p:nvSpPr>
          <p:cNvPr id="10" name="9 - Ορθογώνιο"/>
          <p:cNvSpPr/>
          <p:nvPr/>
        </p:nvSpPr>
        <p:spPr>
          <a:xfrm>
            <a:off x="6643702" y="2786058"/>
            <a:ext cx="1714512"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l-GR" b="1" dirty="0" err="1" smtClean="0">
                <a:latin typeface="Comic Sans MS" pitchFamily="66" charset="0"/>
              </a:rPr>
              <a:t>Στοχευμένη</a:t>
            </a:r>
            <a:r>
              <a:rPr lang="el-GR" b="1" dirty="0" smtClean="0"/>
              <a:t> </a:t>
            </a:r>
            <a:r>
              <a:rPr lang="el-GR" b="1" dirty="0" smtClean="0">
                <a:latin typeface="Comic Sans MS" pitchFamily="66" charset="0"/>
              </a:rPr>
              <a:t>θεραπεία</a:t>
            </a:r>
            <a:endParaRPr lang="el-GR" b="1" dirty="0">
              <a:latin typeface="Comic Sans MS" pitchFamily="66" charset="0"/>
            </a:endParaRPr>
          </a:p>
        </p:txBody>
      </p:sp>
      <p:sp>
        <p:nvSpPr>
          <p:cNvPr id="11" name="10 - Ορθογώνιο"/>
          <p:cNvSpPr/>
          <p:nvPr/>
        </p:nvSpPr>
        <p:spPr>
          <a:xfrm>
            <a:off x="5857884" y="4286256"/>
            <a:ext cx="1714512"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l-GR" b="1" dirty="0" smtClean="0">
                <a:latin typeface="Comic Sans MS" pitchFamily="66" charset="0"/>
              </a:rPr>
              <a:t>Ψυχοθεραπεία</a:t>
            </a:r>
            <a:endParaRPr lang="el-GR" dirty="0"/>
          </a:p>
        </p:txBody>
      </p:sp>
      <p:sp>
        <p:nvSpPr>
          <p:cNvPr id="12" name="11 - Ορθογώνιο"/>
          <p:cNvSpPr/>
          <p:nvPr/>
        </p:nvSpPr>
        <p:spPr>
          <a:xfrm>
            <a:off x="3643306" y="5357826"/>
            <a:ext cx="1928826" cy="84296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l-GR" b="1" dirty="0" smtClean="0">
                <a:latin typeface="Comic Sans MS" pitchFamily="66" charset="0"/>
              </a:rPr>
              <a:t>Αλλαγές του τρόπου ζωής</a:t>
            </a:r>
            <a:endParaRPr lang="el-GR" b="1" dirty="0">
              <a:latin typeface="Comic Sans MS" pitchFamily="66"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917596"/>
          </a:xfrm>
        </p:spPr>
        <p:txBody>
          <a:bodyPr>
            <a:normAutofit fontScale="90000"/>
          </a:bodyPr>
          <a:lstStyle/>
          <a:p>
            <a:r>
              <a:rPr lang="el-GR" sz="4000" b="1" dirty="0" smtClean="0">
                <a:latin typeface="Comic Sans MS" pitchFamily="66" charset="0"/>
              </a:rPr>
              <a:t>Κλινική Αντιμετώπισης πόνου </a:t>
            </a:r>
            <a:br>
              <a:rPr lang="el-GR" sz="4000" b="1" dirty="0" smtClean="0">
                <a:latin typeface="Comic Sans MS" pitchFamily="66" charset="0"/>
              </a:rPr>
            </a:br>
            <a:r>
              <a:rPr lang="en-US" dirty="0" smtClean="0">
                <a:latin typeface="Comic Sans MS" pitchFamily="66" charset="0"/>
              </a:rPr>
              <a:t> </a:t>
            </a:r>
            <a:r>
              <a:rPr lang="el-GR" sz="2200" i="1" dirty="0" smtClean="0">
                <a:latin typeface="Comic Sans MS" pitchFamily="66" charset="0"/>
              </a:rPr>
              <a:t>(</a:t>
            </a:r>
            <a:r>
              <a:rPr lang="en-US" sz="2200" i="1" dirty="0" smtClean="0">
                <a:latin typeface="Comic Sans MS" pitchFamily="66" charset="0"/>
              </a:rPr>
              <a:t>Pain clinic</a:t>
            </a:r>
            <a:r>
              <a:rPr lang="el-GR" sz="2200" i="1" dirty="0" smtClean="0">
                <a:latin typeface="Comic Sans MS" pitchFamily="66" charset="0"/>
              </a:rPr>
              <a:t>)</a:t>
            </a:r>
            <a:endParaRPr lang="el-GR" sz="2200" i="1" dirty="0"/>
          </a:p>
        </p:txBody>
      </p:sp>
      <p:sp>
        <p:nvSpPr>
          <p:cNvPr id="3" name="2 - Θέση περιεχομένου"/>
          <p:cNvSpPr>
            <a:spLocks noGrp="1"/>
          </p:cNvSpPr>
          <p:nvPr>
            <p:ph idx="1"/>
          </p:nvPr>
        </p:nvSpPr>
        <p:spPr/>
        <p:txBody>
          <a:bodyPr>
            <a:normAutofit fontScale="62500" lnSpcReduction="20000"/>
          </a:bodyPr>
          <a:lstStyle/>
          <a:p>
            <a:r>
              <a:rPr lang="el-GR" dirty="0" smtClean="0">
                <a:latin typeface="Comic Sans MS" pitchFamily="66" charset="0"/>
              </a:rPr>
              <a:t>Μπορεί να είναι </a:t>
            </a:r>
            <a:r>
              <a:rPr lang="el-GR" b="1" dirty="0" smtClean="0">
                <a:latin typeface="Comic Sans MS" pitchFamily="66" charset="0"/>
              </a:rPr>
              <a:t>μεγάλη ή μικρή αλλά ποτέ δεν πρέπει να αποτελείται από έναν μόνο γιατρό.</a:t>
            </a:r>
          </a:p>
          <a:p>
            <a:r>
              <a:rPr lang="el-GR" dirty="0" smtClean="0">
                <a:latin typeface="Comic Sans MS" pitchFamily="66" charset="0"/>
              </a:rPr>
              <a:t>Εάν ένας γιατρός δουλεύει μέσα σε ένα οργανωμένο ίδρυμα και προσφέρει κατάλληλη  συμβουλευτική και θεραπευτική εξυπηρέτηση τότε πληροί τις προϋποθέσεις  μιας κλινικής αντιμετώπισης πόνου, όπου ο ασθενής πλήρως έχει εκτιμηθεί και αντιμετωπιστεί.</a:t>
            </a:r>
          </a:p>
          <a:p>
            <a:r>
              <a:rPr lang="el-GR" dirty="0" smtClean="0">
                <a:latin typeface="Comic Sans MS" pitchFamily="66" charset="0"/>
              </a:rPr>
              <a:t>Μπορεί να είναι εξειδικευμένη στην αντιμετώπιση του πόνου μιας περιοχής του σώματος.</a:t>
            </a:r>
          </a:p>
          <a:p>
            <a:r>
              <a:rPr lang="el-GR" dirty="0" smtClean="0">
                <a:latin typeface="Comic Sans MS" pitchFamily="66" charset="0"/>
              </a:rPr>
              <a:t>Συμπεριλαμβάνει τη θεραπεία του χρόνιου πόνου (Διάγνωση και θεραπεία)</a:t>
            </a:r>
          </a:p>
          <a:p>
            <a:r>
              <a:rPr lang="el-GR" dirty="0" smtClean="0">
                <a:latin typeface="Comic Sans MS" pitchFamily="66" charset="0"/>
              </a:rPr>
              <a:t>Η διαφορά από την </a:t>
            </a:r>
            <a:r>
              <a:rPr lang="el-GR" dirty="0" smtClean="0">
                <a:effectLst>
                  <a:outerShdw blurRad="38100" dist="38100" dir="2700000" algn="tl">
                    <a:srgbClr val="000000">
                      <a:alpha val="43137"/>
                    </a:srgbClr>
                  </a:outerShdw>
                </a:effectLst>
                <a:latin typeface="Comic Sans MS" pitchFamily="66" charset="0"/>
              </a:rPr>
              <a:t>Διεπιστημονική Κλινική αντιμετώπισης πόνου</a:t>
            </a:r>
            <a:r>
              <a:rPr lang="el-GR" dirty="0" smtClean="0">
                <a:latin typeface="Comic Sans MS" pitchFamily="66" charset="0"/>
              </a:rPr>
              <a:t> και το </a:t>
            </a:r>
            <a:r>
              <a:rPr lang="el-GR" dirty="0" smtClean="0">
                <a:effectLst>
                  <a:outerShdw blurRad="38100" dist="38100" dir="2700000" algn="tl">
                    <a:srgbClr val="000000">
                      <a:alpha val="43137"/>
                    </a:srgbClr>
                  </a:outerShdw>
                </a:effectLst>
                <a:latin typeface="Comic Sans MS" pitchFamily="66" charset="0"/>
              </a:rPr>
              <a:t>Διεπιστημονικό Κέντρο πόνου </a:t>
            </a:r>
            <a:r>
              <a:rPr lang="el-GR" dirty="0" smtClean="0">
                <a:latin typeface="Comic Sans MS" pitchFamily="66" charset="0"/>
              </a:rPr>
              <a:t>είναι ότι δεν προσφέρει τη δυνατότητα της  διεπιστημονικής εκτίμησης και αντιμετώπισης του πόνου</a:t>
            </a:r>
            <a:r>
              <a:rPr lang="en-US" dirty="0" smtClean="0">
                <a:latin typeface="Comic Sans MS" pitchFamily="66" charset="0"/>
              </a:rPr>
              <a:t>. </a:t>
            </a:r>
            <a:endParaRPr lang="el-GR" dirty="0" smtClean="0">
              <a:latin typeface="Comic Sans MS" pitchFamily="66" charset="0"/>
            </a:endParaRPr>
          </a:p>
          <a:p>
            <a:r>
              <a:rPr lang="el-GR" dirty="0" smtClean="0">
                <a:latin typeface="Comic Sans MS" pitchFamily="66" charset="0"/>
              </a:rPr>
              <a:t>Πρέπει και αυτές οι κλινικές να ενθαρρύνονται για τη διεξαγωγή ερευνητικών πρωτόκολλων, αλλά δεν υποχρεούται</a:t>
            </a:r>
            <a:r>
              <a:rPr lang="en-US" dirty="0" smtClean="0"/>
              <a:t>.</a:t>
            </a:r>
          </a:p>
          <a:p>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439850"/>
          </a:xfrm>
        </p:spPr>
        <p:txBody>
          <a:bodyPr>
            <a:normAutofit fontScale="90000"/>
          </a:bodyPr>
          <a:lstStyle/>
          <a:p>
            <a:r>
              <a:rPr lang="el-GR" sz="3600" b="1" dirty="0" smtClean="0">
                <a:latin typeface="Comic Sans MS" pitchFamily="66" charset="0"/>
              </a:rPr>
              <a:t/>
            </a:r>
            <a:br>
              <a:rPr lang="el-GR" sz="3600" b="1" dirty="0" smtClean="0">
                <a:latin typeface="Comic Sans MS" pitchFamily="66" charset="0"/>
              </a:rPr>
            </a:br>
            <a:r>
              <a:rPr lang="el-GR" sz="3600" b="1" dirty="0" smtClean="0">
                <a:latin typeface="Comic Sans MS" pitchFamily="66" charset="0"/>
              </a:rPr>
              <a:t>Τροποποιημένη – </a:t>
            </a:r>
            <a:r>
              <a:rPr lang="el-GR" sz="3600" b="1" dirty="0" err="1" smtClean="0">
                <a:latin typeface="Comic Sans MS" pitchFamily="66" charset="0"/>
              </a:rPr>
              <a:t>Στοχευμένη</a:t>
            </a:r>
            <a:r>
              <a:rPr lang="el-GR" sz="3600" b="1" dirty="0" smtClean="0">
                <a:latin typeface="Comic Sans MS" pitchFamily="66" charset="0"/>
              </a:rPr>
              <a:t> Κλινική </a:t>
            </a:r>
            <a:br>
              <a:rPr lang="el-GR" sz="3600" b="1" dirty="0" smtClean="0">
                <a:latin typeface="Comic Sans MS" pitchFamily="66" charset="0"/>
              </a:rPr>
            </a:br>
            <a:r>
              <a:rPr lang="el-GR" sz="3600" b="1" dirty="0" smtClean="0">
                <a:latin typeface="Comic Sans MS" pitchFamily="66" charset="0"/>
              </a:rPr>
              <a:t> </a:t>
            </a:r>
            <a:r>
              <a:rPr lang="el-GR" sz="2200" dirty="0" smtClean="0">
                <a:latin typeface="Comic Sans MS" pitchFamily="66" charset="0"/>
              </a:rPr>
              <a:t>(</a:t>
            </a:r>
            <a:r>
              <a:rPr lang="en-US" sz="2200" dirty="0" smtClean="0">
                <a:latin typeface="Comic Sans MS" pitchFamily="66" charset="0"/>
              </a:rPr>
              <a:t>Modality-oriented clinic</a:t>
            </a:r>
            <a:r>
              <a:rPr lang="el-GR" sz="2200" dirty="0" smtClean="0">
                <a:latin typeface="Comic Sans MS" pitchFamily="66" charset="0"/>
              </a:rPr>
              <a:t>)</a:t>
            </a:r>
            <a:r>
              <a:rPr lang="el-GR" dirty="0" smtClean="0">
                <a:latin typeface="Comic Sans MS" pitchFamily="66" charset="0"/>
              </a:rPr>
              <a:t/>
            </a:r>
            <a:br>
              <a:rPr lang="el-GR" dirty="0" smtClean="0">
                <a:latin typeface="Comic Sans MS" pitchFamily="66" charset="0"/>
              </a:rPr>
            </a:b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n-US" b="1" dirty="0" smtClean="0"/>
              <a:t/>
            </a:r>
            <a:br>
              <a:rPr lang="en-US" b="1" dirty="0" smtClean="0"/>
            </a:br>
            <a:r>
              <a:rPr lang="el-GR" b="1" dirty="0" smtClean="0">
                <a:latin typeface="Comic Sans MS" pitchFamily="66" charset="0"/>
              </a:rPr>
              <a:t>Παρέχει συγκεκριμένους τύπους θεραπείας </a:t>
            </a:r>
            <a:r>
              <a:rPr lang="el-GR" b="1" dirty="0" err="1" smtClean="0">
                <a:latin typeface="Comic Sans MS" pitchFamily="66" charset="0"/>
              </a:rPr>
              <a:t>π.χ</a:t>
            </a:r>
            <a:endParaRPr lang="el-GR" b="1" dirty="0" smtClean="0">
              <a:latin typeface="Comic Sans MS" pitchFamily="66" charset="0"/>
            </a:endParaRPr>
          </a:p>
          <a:p>
            <a:pPr marL="514350" indent="-514350">
              <a:buFont typeface="+mj-lt"/>
              <a:buAutoNum type="arabicPeriod"/>
            </a:pPr>
            <a:r>
              <a:rPr lang="el-GR" dirty="0" smtClean="0">
                <a:latin typeface="Comic Sans MS" pitchFamily="66" charset="0"/>
              </a:rPr>
              <a:t>Κλινική Βελονισμού</a:t>
            </a:r>
          </a:p>
          <a:p>
            <a:pPr marL="514350" indent="-514350">
              <a:buFont typeface="+mj-lt"/>
              <a:buAutoNum type="arabicPeriod"/>
            </a:pPr>
            <a:r>
              <a:rPr lang="el-GR" dirty="0" smtClean="0">
                <a:latin typeface="Comic Sans MS" pitchFamily="66" charset="0"/>
              </a:rPr>
              <a:t>Β</a:t>
            </a:r>
            <a:r>
              <a:rPr lang="en-US" dirty="0" err="1" smtClean="0">
                <a:latin typeface="Comic Sans MS" pitchFamily="66" charset="0"/>
              </a:rPr>
              <a:t>iofeedback</a:t>
            </a:r>
            <a:r>
              <a:rPr lang="en-US" dirty="0" smtClean="0">
                <a:latin typeface="Comic Sans MS" pitchFamily="66" charset="0"/>
              </a:rPr>
              <a:t> clinic, etc. </a:t>
            </a:r>
            <a:endParaRPr lang="el-GR" dirty="0" smtClean="0">
              <a:latin typeface="Comic Sans MS" pitchFamily="66" charset="0"/>
            </a:endParaRPr>
          </a:p>
          <a:p>
            <a:pPr marL="514350" indent="-514350">
              <a:buNone/>
            </a:pPr>
            <a:r>
              <a:rPr lang="el-GR" b="1" dirty="0" smtClean="0">
                <a:latin typeface="Comic Sans MS" pitchFamily="66" charset="0"/>
              </a:rPr>
              <a:t>  Ή μπορεί να λειτουργεί σαν κλινική συγκεκριμένων συνδρόμων π.χ</a:t>
            </a:r>
            <a:r>
              <a:rPr lang="el-GR" dirty="0" smtClean="0">
                <a:latin typeface="Comic Sans MS" pitchFamily="66" charset="0"/>
              </a:rPr>
              <a:t>.</a:t>
            </a:r>
          </a:p>
          <a:p>
            <a:pPr marL="514350" indent="-514350">
              <a:buFont typeface="+mj-lt"/>
              <a:buAutoNum type="arabicPeriod"/>
            </a:pPr>
            <a:r>
              <a:rPr lang="el-GR" dirty="0" smtClean="0">
                <a:latin typeface="Comic Sans MS" pitchFamily="66" charset="0"/>
              </a:rPr>
              <a:t>Κλινική Κεφαλαλγιών</a:t>
            </a:r>
          </a:p>
          <a:p>
            <a:pPr marL="514350" indent="-514350">
              <a:buFont typeface="+mj-lt"/>
              <a:buAutoNum type="arabicPeriod"/>
            </a:pPr>
            <a:r>
              <a:rPr lang="el-GR" dirty="0" smtClean="0">
                <a:latin typeface="Comic Sans MS" pitchFamily="66" charset="0"/>
              </a:rPr>
              <a:t>Κλινική νευρολογικής βλάβης κλπ</a:t>
            </a:r>
          </a:p>
          <a:p>
            <a:pPr marL="514350" indent="-514350">
              <a:buFont typeface="+mj-lt"/>
              <a:buAutoNum type="arabicPeriod"/>
            </a:pPr>
            <a:endParaRPr lang="el-GR" dirty="0">
              <a:latin typeface="Comic Sans MS" pitchFamily="66" charset="0"/>
            </a:endParaRPr>
          </a:p>
        </p:txBody>
      </p:sp>
      <p:pic>
        <p:nvPicPr>
          <p:cNvPr id="32770" name="Picture 2" descr="Î£ÏÎµÏÎ¹ÎºÎ® ÎµÎ¹ÎºÏÎ½Î±"/>
          <p:cNvPicPr>
            <a:picLocks noChangeAspect="1" noChangeArrowheads="1"/>
          </p:cNvPicPr>
          <p:nvPr/>
        </p:nvPicPr>
        <p:blipFill>
          <a:blip r:embed="rId2"/>
          <a:srcRect/>
          <a:stretch>
            <a:fillRect/>
          </a:stretch>
        </p:blipFill>
        <p:spPr bwMode="auto">
          <a:xfrm>
            <a:off x="6286512" y="2500306"/>
            <a:ext cx="2571768" cy="171451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28860" y="5786454"/>
            <a:ext cx="6300774" cy="928694"/>
          </a:xfrm>
        </p:spPr>
        <p:txBody>
          <a:bodyPr>
            <a:noAutofit/>
          </a:bodyPr>
          <a:lstStyle/>
          <a:p>
            <a:r>
              <a:rPr lang="en-US" sz="1400" dirty="0" smtClean="0">
                <a:latin typeface="Comic Sans MS" pitchFamily="66" charset="0"/>
              </a:rPr>
              <a:t>Guidelines for Pain Management</a:t>
            </a:r>
            <a:r>
              <a:rPr lang="el-GR" sz="1400" dirty="0" smtClean="0">
                <a:latin typeface="Comic Sans MS" pitchFamily="66" charset="0"/>
              </a:rPr>
              <a:t> </a:t>
            </a:r>
            <a:r>
              <a:rPr lang="en-US" sz="1400" dirty="0" err="1" smtClean="0">
                <a:latin typeface="Comic Sans MS" pitchFamily="66" charset="0"/>
              </a:rPr>
              <a:t>Programmes</a:t>
            </a:r>
            <a:r>
              <a:rPr lang="en-US" sz="1400" dirty="0" smtClean="0">
                <a:latin typeface="Comic Sans MS" pitchFamily="66" charset="0"/>
              </a:rPr>
              <a:t> for adults</a:t>
            </a:r>
            <a:br>
              <a:rPr lang="en-US" sz="1400" dirty="0" smtClean="0">
                <a:latin typeface="Comic Sans MS" pitchFamily="66" charset="0"/>
              </a:rPr>
            </a:br>
            <a:r>
              <a:rPr lang="en-US" sz="1400" i="1" dirty="0" smtClean="0">
                <a:latin typeface="Comic Sans MS" pitchFamily="66" charset="0"/>
              </a:rPr>
              <a:t>An evidence-based review prepared on behalf of the British Pain</a:t>
            </a:r>
            <a:r>
              <a:rPr lang="el-GR" sz="1400" i="1" dirty="0" smtClean="0">
                <a:latin typeface="Comic Sans MS" pitchFamily="66" charset="0"/>
              </a:rPr>
              <a:t> </a:t>
            </a:r>
            <a:r>
              <a:rPr lang="en-US" sz="1400" i="1" dirty="0" smtClean="0">
                <a:latin typeface="Comic Sans MS" pitchFamily="66" charset="0"/>
              </a:rPr>
              <a:t>Society</a:t>
            </a:r>
            <a:r>
              <a:rPr lang="el-GR" sz="1400" i="1" dirty="0" smtClean="0">
                <a:latin typeface="Comic Sans MS" pitchFamily="66" charset="0"/>
              </a:rPr>
              <a:t/>
            </a:r>
            <a:br>
              <a:rPr lang="el-GR" sz="1400" i="1" dirty="0" smtClean="0">
                <a:latin typeface="Comic Sans MS" pitchFamily="66" charset="0"/>
              </a:rPr>
            </a:br>
            <a:r>
              <a:rPr lang="en-US" sz="1400" dirty="0" smtClean="0">
                <a:latin typeface="Comic Sans MS" pitchFamily="66" charset="0"/>
              </a:rPr>
              <a:t> </a:t>
            </a:r>
            <a:r>
              <a:rPr lang="en-US" sz="1200" dirty="0" smtClean="0">
                <a:latin typeface="Comic Sans MS" pitchFamily="66" charset="0"/>
              </a:rPr>
              <a:t>November 2013</a:t>
            </a:r>
            <a:br>
              <a:rPr lang="en-US" sz="1200" dirty="0" smtClean="0">
                <a:latin typeface="Comic Sans MS" pitchFamily="66" charset="0"/>
              </a:rPr>
            </a:br>
            <a:r>
              <a:rPr lang="en-US" sz="1200" dirty="0" smtClean="0">
                <a:latin typeface="Comic Sans MS" pitchFamily="66" charset="0"/>
              </a:rPr>
              <a:t>To be reviewed October 2018 The British Pain Society</a:t>
            </a:r>
            <a:endParaRPr lang="el-GR" sz="1200" dirty="0">
              <a:latin typeface="Comic Sans MS" pitchFamily="66" charset="0"/>
            </a:endParaRPr>
          </a:p>
        </p:txBody>
      </p:sp>
      <p:sp>
        <p:nvSpPr>
          <p:cNvPr id="3" name="2 - Θέση περιεχομένου"/>
          <p:cNvSpPr>
            <a:spLocks noGrp="1"/>
          </p:cNvSpPr>
          <p:nvPr>
            <p:ph sz="half" idx="1"/>
          </p:nvPr>
        </p:nvSpPr>
        <p:spPr/>
        <p:txBody>
          <a:bodyPr>
            <a:normAutofit fontScale="92500" lnSpcReduction="20000"/>
          </a:bodyPr>
          <a:lstStyle/>
          <a:p>
            <a:r>
              <a:rPr lang="el-GR" dirty="0" smtClean="0">
                <a:latin typeface="Comic Sans MS" pitchFamily="66" charset="0"/>
              </a:rPr>
              <a:t>Η θεραπεία του πόνου που  βασίζεται στην </a:t>
            </a:r>
            <a:r>
              <a:rPr lang="el-GR" b="1" dirty="0" smtClean="0">
                <a:latin typeface="Comic Sans MS" pitchFamily="66" charset="0"/>
              </a:rPr>
              <a:t>ψυχολογία, στη </a:t>
            </a:r>
            <a:r>
              <a:rPr lang="el-GR" b="1" dirty="0" err="1" smtClean="0">
                <a:latin typeface="Comic Sans MS" pitchFamily="66" charset="0"/>
              </a:rPr>
              <a:t>γνωσιακή</a:t>
            </a:r>
            <a:r>
              <a:rPr lang="el-GR" b="1" dirty="0" smtClean="0">
                <a:latin typeface="Comic Sans MS" pitchFamily="66" charset="0"/>
              </a:rPr>
              <a:t> και κοινωνική συμπεριφορά αποτελεί τη θεραπεία επιλογής</a:t>
            </a:r>
            <a:r>
              <a:rPr lang="en-US" dirty="0" smtClean="0"/>
              <a:t>. </a:t>
            </a:r>
            <a:r>
              <a:rPr lang="en-US" dirty="0" smtClean="0">
                <a:latin typeface="Comic Sans MS" pitchFamily="66" charset="0"/>
              </a:rPr>
              <a:t>(Morley et al., 1999; </a:t>
            </a:r>
            <a:r>
              <a:rPr lang="en-US" dirty="0" err="1" smtClean="0">
                <a:latin typeface="Comic Sans MS" pitchFamily="66" charset="0"/>
              </a:rPr>
              <a:t>Guzm</a:t>
            </a:r>
            <a:r>
              <a:rPr lang="el-GR" dirty="0" smtClean="0">
                <a:latin typeface="Comic Sans MS" pitchFamily="66" charset="0"/>
              </a:rPr>
              <a:t>α</a:t>
            </a:r>
            <a:r>
              <a:rPr lang="en-US" dirty="0" smtClean="0">
                <a:latin typeface="Comic Sans MS" pitchFamily="66" charset="0"/>
              </a:rPr>
              <a:t>n et al., 2001; European Guidelines, 2004; </a:t>
            </a:r>
            <a:r>
              <a:rPr lang="en-US" dirty="0" err="1" smtClean="0">
                <a:latin typeface="Comic Sans MS" pitchFamily="66" charset="0"/>
              </a:rPr>
              <a:t>Koes</a:t>
            </a:r>
            <a:r>
              <a:rPr lang="en-US" dirty="0" smtClean="0">
                <a:latin typeface="Comic Sans MS" pitchFamily="66" charset="0"/>
              </a:rPr>
              <a:t> et al., 2006;</a:t>
            </a:r>
            <a:r>
              <a:rPr lang="da-DK" dirty="0" smtClean="0">
                <a:latin typeface="Comic Sans MS" pitchFamily="66" charset="0"/>
              </a:rPr>
              <a:t>Hoffman et al., 2007; Williams et al., 2012). (EB1++)</a:t>
            </a:r>
            <a:endParaRPr lang="en-US" dirty="0" smtClean="0">
              <a:latin typeface="Comic Sans MS" pitchFamily="66" charset="0"/>
            </a:endParaRPr>
          </a:p>
          <a:p>
            <a:endParaRPr lang="el-GR" dirty="0"/>
          </a:p>
        </p:txBody>
      </p:sp>
      <p:pic>
        <p:nvPicPr>
          <p:cNvPr id="1026" name="Picture 2"/>
          <p:cNvPicPr>
            <a:picLocks noGrp="1" noChangeAspect="1" noChangeArrowheads="1"/>
          </p:cNvPicPr>
          <p:nvPr>
            <p:ph sz="half" idx="2"/>
          </p:nvPr>
        </p:nvPicPr>
        <p:blipFill>
          <a:blip r:embed="rId2"/>
          <a:srcRect/>
          <a:stretch>
            <a:fillRect/>
          </a:stretch>
        </p:blipFill>
        <p:spPr bwMode="auto">
          <a:xfrm>
            <a:off x="4714876" y="2285992"/>
            <a:ext cx="4038600" cy="2497555"/>
          </a:xfrm>
          <a:prstGeom prst="rect">
            <a:avLst/>
          </a:prstGeom>
          <a:noFill/>
          <a:ln w="9525">
            <a:noFill/>
            <a:miter lim="800000"/>
            <a:headEnd/>
            <a:tailEnd/>
          </a:ln>
          <a:effectLst/>
        </p:spPr>
      </p:pic>
      <p:sp>
        <p:nvSpPr>
          <p:cNvPr id="5" name="1 - Τίτλος"/>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1"/>
                </a:solidFill>
                <a:effectLst/>
                <a:uLnTx/>
                <a:uFillTx/>
                <a:latin typeface="Comic Sans MS" pitchFamily="66" charset="0"/>
                <a:ea typeface="+mj-ea"/>
                <a:cs typeface="+mj-cs"/>
              </a:rPr>
              <a:t>Συμπεράσματα</a:t>
            </a:r>
            <a:endParaRPr kumimoji="0" lang="el-GR" sz="4400" b="0"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latin typeface="Comic Sans MS" pitchFamily="66" charset="0"/>
              </a:rPr>
              <a:t>Παρηγορικής</a:t>
            </a:r>
            <a:r>
              <a:rPr lang="el-GR" dirty="0" smtClean="0">
                <a:latin typeface="Comic Sans MS" pitchFamily="66" charset="0"/>
              </a:rPr>
              <a:t> φροντίδας</a:t>
            </a:r>
            <a:endParaRPr lang="el-GR" dirty="0"/>
          </a:p>
        </p:txBody>
      </p:sp>
      <p:sp>
        <p:nvSpPr>
          <p:cNvPr id="3" name="2 - Θέση περιεχομένου"/>
          <p:cNvSpPr>
            <a:spLocks noGrp="1"/>
          </p:cNvSpPr>
          <p:nvPr>
            <p:ph idx="1"/>
          </p:nvPr>
        </p:nvSpPr>
        <p:spPr/>
        <p:txBody>
          <a:bodyPr>
            <a:normAutofit/>
          </a:bodyPr>
          <a:lstStyle/>
          <a:p>
            <a:r>
              <a:rPr lang="el-GR" dirty="0" smtClean="0">
                <a:latin typeface="Comic Sans MS" pitchFamily="66" charset="0"/>
              </a:rPr>
              <a:t>40 εκ. το χρόνο έχουν ανάγκη από </a:t>
            </a:r>
            <a:r>
              <a:rPr lang="el-GR" dirty="0" err="1" smtClean="0">
                <a:latin typeface="Comic Sans MS" pitchFamily="66" charset="0"/>
              </a:rPr>
              <a:t>Παρηγορική</a:t>
            </a:r>
            <a:r>
              <a:rPr lang="el-GR" dirty="0" smtClean="0">
                <a:latin typeface="Comic Sans MS" pitchFamily="66" charset="0"/>
              </a:rPr>
              <a:t> φροντίδα</a:t>
            </a:r>
          </a:p>
          <a:p>
            <a:r>
              <a:rPr lang="el-GR" dirty="0" smtClean="0">
                <a:latin typeface="Comic Sans MS" pitchFamily="66" charset="0"/>
              </a:rPr>
              <a:t>20 εκ. ασθενών βρίσκονται στο τέλος της ζωής τους, τα 18 εκ. αυτών δεν την έχουν</a:t>
            </a:r>
            <a:r>
              <a:rPr lang="en-US" dirty="0" smtClean="0"/>
              <a:t>.</a:t>
            </a:r>
            <a:endParaRPr lang="el-GR" dirty="0" smtClean="0"/>
          </a:p>
          <a:p>
            <a:r>
              <a:rPr lang="el-GR" dirty="0" smtClean="0">
                <a:latin typeface="Comic Sans MS" pitchFamily="66" charset="0"/>
              </a:rPr>
              <a:t>Το </a:t>
            </a:r>
            <a:r>
              <a:rPr lang="en-US" dirty="0" smtClean="0">
                <a:latin typeface="Comic Sans MS" pitchFamily="66" charset="0"/>
              </a:rPr>
              <a:t>78% </a:t>
            </a:r>
            <a:r>
              <a:rPr lang="el-GR" dirty="0" smtClean="0">
                <a:latin typeface="Comic Sans MS" pitchFamily="66" charset="0"/>
              </a:rPr>
              <a:t>όσων έχουν πρόσβαση στη φροντίδα αυτή ζουν σε αναπτυγμένες χώρες.</a:t>
            </a:r>
            <a:endParaRPr lang="el-GR" dirty="0">
              <a:latin typeface="Comic Sans MS" pitchFamily="66" charset="0"/>
            </a:endParaRPr>
          </a:p>
        </p:txBody>
      </p:sp>
      <p:sp>
        <p:nvSpPr>
          <p:cNvPr id="16388" name="AutoShape 4" descr="Αποτέλεσμα εικόνας για world health organis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6390" name="AutoShape 6" descr="Αποτέλεσμα εικόνας για world health organis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6392" name="Picture 8" descr="Αποτέλεσμα εικόνας για world health organisation"/>
          <p:cNvPicPr>
            <a:picLocks noChangeAspect="1" noChangeArrowheads="1"/>
          </p:cNvPicPr>
          <p:nvPr/>
        </p:nvPicPr>
        <p:blipFill>
          <a:blip r:embed="rId2"/>
          <a:srcRect/>
          <a:stretch>
            <a:fillRect/>
          </a:stretch>
        </p:blipFill>
        <p:spPr bwMode="auto">
          <a:xfrm>
            <a:off x="2285984" y="5500702"/>
            <a:ext cx="4071966" cy="1628787"/>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latin typeface="Comic Sans MS" pitchFamily="66" charset="0"/>
              </a:rPr>
              <a:t>Τι είναι η </a:t>
            </a:r>
            <a:r>
              <a:rPr lang="el-GR" b="1" dirty="0" err="1">
                <a:latin typeface="Comic Sans MS" pitchFamily="66" charset="0"/>
              </a:rPr>
              <a:t>Παρηγορική</a:t>
            </a:r>
            <a:r>
              <a:rPr lang="el-GR" b="1" dirty="0">
                <a:latin typeface="Comic Sans MS" pitchFamily="66" charset="0"/>
              </a:rPr>
              <a:t> Φροντίδα</a:t>
            </a:r>
            <a:r>
              <a:rPr lang="el-GR" b="1" dirty="0"/>
              <a:t/>
            </a:r>
            <a:br>
              <a:rPr lang="el-GR" b="1" dirty="0"/>
            </a:br>
            <a:endParaRPr lang="el-GR" dirty="0"/>
          </a:p>
        </p:txBody>
      </p:sp>
      <p:sp>
        <p:nvSpPr>
          <p:cNvPr id="3" name="2 - Θέση περιεχομένου"/>
          <p:cNvSpPr>
            <a:spLocks noGrp="1"/>
          </p:cNvSpPr>
          <p:nvPr>
            <p:ph idx="1"/>
          </p:nvPr>
        </p:nvSpPr>
        <p:spPr>
          <a:noFill/>
        </p:spPr>
        <p:txBody>
          <a:bodyPr>
            <a:normAutofit fontScale="92500"/>
          </a:bodyPr>
          <a:lstStyle/>
          <a:p>
            <a:pPr fontAlgn="base">
              <a:buNone/>
            </a:pPr>
            <a:r>
              <a:rPr lang="el-GR" b="1" dirty="0" smtClean="0">
                <a:latin typeface="Comic Sans MS" pitchFamily="66" charset="0"/>
              </a:rPr>
              <a:t>(Παγκόσμιος </a:t>
            </a:r>
            <a:r>
              <a:rPr lang="el-GR" b="1" dirty="0">
                <a:latin typeface="Comic Sans MS" pitchFamily="66" charset="0"/>
              </a:rPr>
              <a:t>Οργανισμός Υγείας 2002):</a:t>
            </a:r>
          </a:p>
          <a:p>
            <a:pPr fontAlgn="base"/>
            <a:r>
              <a:rPr lang="el-GR" dirty="0">
                <a:latin typeface="Comic Sans MS" pitchFamily="66" charset="0"/>
              </a:rPr>
              <a:t>Είναι μια προσέγγιση που </a:t>
            </a:r>
            <a:r>
              <a:rPr lang="el-GR" u="sng" dirty="0">
                <a:uFill>
                  <a:solidFill>
                    <a:srgbClr val="FFC000"/>
                  </a:solidFill>
                </a:uFill>
                <a:latin typeface="Comic Sans MS" pitchFamily="66" charset="0"/>
              </a:rPr>
              <a:t>βελτιώνει την ποιότητα ζωής των ασθενών και των οικογενειών τους, </a:t>
            </a:r>
            <a:r>
              <a:rPr lang="el-GR" dirty="0">
                <a:latin typeface="Comic Sans MS" pitchFamily="66" charset="0"/>
              </a:rPr>
              <a:t>που υποφέρουν από νοσήματα απειλητικά για τη ζωή τους, </a:t>
            </a:r>
            <a:r>
              <a:rPr lang="el-GR" u="heavy" dirty="0">
                <a:uFill>
                  <a:solidFill>
                    <a:srgbClr val="FFC000"/>
                  </a:solidFill>
                </a:uFill>
                <a:latin typeface="Comic Sans MS" pitchFamily="66" charset="0"/>
              </a:rPr>
              <a:t>μέσω της πρόληψης, εκτίμησης και αντιμετώπισης του πόνου και των λοιπών συνοδών συμπτωμάτων, καθώς και των ψυχολογικών, κοινωνικών και πνευματικών αναγκών </a:t>
            </a:r>
            <a:r>
              <a:rPr lang="el-GR" u="heavy" dirty="0" smtClean="0">
                <a:uFill>
                  <a:solidFill>
                    <a:srgbClr val="FFC000"/>
                  </a:solidFill>
                </a:uFill>
                <a:latin typeface="Comic Sans MS" pitchFamily="66" charset="0"/>
              </a:rPr>
              <a:t>τους</a:t>
            </a:r>
            <a:r>
              <a:rPr lang="el-GR" i="1" u="sng" dirty="0" smtClean="0">
                <a:latin typeface="Comic Sans MS" pitchFamily="66" charset="0"/>
              </a:rPr>
              <a:t>…</a:t>
            </a:r>
            <a:endParaRPr lang="el-GR" i="1" u="sng" dirty="0">
              <a:latin typeface="Comic Sans MS" pitchFamily="66" charset="0"/>
            </a:endParaRPr>
          </a:p>
        </p:txBody>
      </p:sp>
      <p:pic>
        <p:nvPicPr>
          <p:cNvPr id="15362" name="Picture 2" descr="Αποτέλεσμα εικόνας για world health organisation"/>
          <p:cNvPicPr>
            <a:picLocks noChangeAspect="1" noChangeArrowheads="1"/>
          </p:cNvPicPr>
          <p:nvPr/>
        </p:nvPicPr>
        <p:blipFill>
          <a:blip r:embed="rId2" cstate="print"/>
          <a:srcRect/>
          <a:stretch>
            <a:fillRect/>
          </a:stretch>
        </p:blipFill>
        <p:spPr bwMode="auto">
          <a:xfrm>
            <a:off x="3214678" y="857232"/>
            <a:ext cx="2083557" cy="83342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714488"/>
          </a:xfrm>
        </p:spPr>
        <p:style>
          <a:lnRef idx="0">
            <a:schemeClr val="dk1"/>
          </a:lnRef>
          <a:fillRef idx="3">
            <a:schemeClr val="dk1"/>
          </a:fillRef>
          <a:effectRef idx="3">
            <a:schemeClr val="dk1"/>
          </a:effectRef>
          <a:fontRef idx="minor">
            <a:schemeClr val="lt1"/>
          </a:fontRef>
        </p:style>
        <p:txBody>
          <a:bodyPr/>
          <a:lstStyle/>
          <a:p>
            <a:r>
              <a:rPr lang="el-GR" dirty="0" smtClean="0">
                <a:latin typeface="Comic Sans MS" pitchFamily="66" charset="0"/>
              </a:rPr>
              <a:t>Ορισμός Πόνου </a:t>
            </a:r>
            <a:endParaRPr lang="el-GR" dirty="0">
              <a:latin typeface="Comic Sans MS" pitchFamily="66" charset="0"/>
            </a:endParaRPr>
          </a:p>
        </p:txBody>
      </p:sp>
      <p:sp>
        <p:nvSpPr>
          <p:cNvPr id="3" name="2 - Θέση περιεχομένου"/>
          <p:cNvSpPr>
            <a:spLocks noGrp="1"/>
          </p:cNvSpPr>
          <p:nvPr>
            <p:ph idx="1"/>
          </p:nvPr>
        </p:nvSpPr>
        <p:spPr>
          <a:xfrm>
            <a:off x="0" y="1600200"/>
            <a:ext cx="9144000" cy="5257800"/>
          </a:xfrm>
        </p:spPr>
        <p:style>
          <a:lnRef idx="0">
            <a:schemeClr val="dk1"/>
          </a:lnRef>
          <a:fillRef idx="3">
            <a:schemeClr val="dk1"/>
          </a:fillRef>
          <a:effectRef idx="3">
            <a:schemeClr val="dk1"/>
          </a:effectRef>
          <a:fontRef idx="minor">
            <a:schemeClr val="lt1"/>
          </a:fontRef>
        </p:style>
        <p:txBody>
          <a:bodyPr>
            <a:normAutofit/>
          </a:bodyPr>
          <a:lstStyle/>
          <a:p>
            <a:pPr>
              <a:buNone/>
            </a:pPr>
            <a:r>
              <a:rPr lang="el-GR" sz="4400" dirty="0" smtClean="0"/>
              <a:t>      </a:t>
            </a:r>
          </a:p>
          <a:p>
            <a:pPr algn="ctr">
              <a:buNone/>
            </a:pPr>
            <a:r>
              <a:rPr lang="el-GR" sz="4400" dirty="0" smtClean="0"/>
              <a:t>  </a:t>
            </a:r>
            <a:r>
              <a:rPr lang="en-US" sz="4400" dirty="0" smtClean="0"/>
              <a:t>       </a:t>
            </a:r>
            <a:r>
              <a:rPr lang="el-GR" sz="4400" dirty="0" smtClean="0"/>
              <a:t>Είναι μια δυσάρεστη </a:t>
            </a:r>
            <a:endParaRPr lang="en-US" sz="4400" dirty="0" smtClean="0"/>
          </a:p>
          <a:p>
            <a:pPr algn="ctr">
              <a:buNone/>
            </a:pPr>
            <a:r>
              <a:rPr lang="el-GR" sz="4400" dirty="0" smtClean="0"/>
              <a:t>αισθητική και συναισθηματική εμπειρία </a:t>
            </a:r>
            <a:endParaRPr lang="en-US" sz="4400" dirty="0" smtClean="0"/>
          </a:p>
          <a:p>
            <a:pPr algn="ctr">
              <a:buNone/>
            </a:pPr>
            <a:r>
              <a:rPr lang="el-GR" sz="4400" dirty="0" smtClean="0"/>
              <a:t>ή περιγράφεται ως τέτοια….</a:t>
            </a:r>
            <a:endParaRPr lang="el-GR" sz="4400" dirty="0"/>
          </a:p>
        </p:txBody>
      </p:sp>
      <p:pic>
        <p:nvPicPr>
          <p:cNvPr id="67586" name="Picture 2" descr="The International Association for the Study of Pain"/>
          <p:cNvPicPr>
            <a:picLocks noChangeAspect="1" noChangeArrowheads="1"/>
          </p:cNvPicPr>
          <p:nvPr/>
        </p:nvPicPr>
        <p:blipFill>
          <a:blip r:embed="rId2">
            <a:lum bright="30000"/>
          </a:blip>
          <a:srcRect/>
          <a:stretch>
            <a:fillRect/>
          </a:stretch>
        </p:blipFill>
        <p:spPr bwMode="auto">
          <a:xfrm>
            <a:off x="3000364" y="1142983"/>
            <a:ext cx="3357586" cy="128588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latin typeface="Comic Sans MS" pitchFamily="66" charset="0"/>
              </a:rPr>
              <a:t>Παρηγορικής</a:t>
            </a:r>
            <a:r>
              <a:rPr lang="el-GR" dirty="0" smtClean="0">
                <a:latin typeface="Comic Sans MS" pitchFamily="66" charset="0"/>
              </a:rPr>
              <a:t> φροντίδας</a:t>
            </a:r>
            <a:endParaRPr lang="el-GR" dirty="0"/>
          </a:p>
        </p:txBody>
      </p:sp>
      <p:sp>
        <p:nvSpPr>
          <p:cNvPr id="3" name="2 - Θέση περιεχομένου"/>
          <p:cNvSpPr>
            <a:spLocks noGrp="1"/>
          </p:cNvSpPr>
          <p:nvPr>
            <p:ph idx="1"/>
          </p:nvPr>
        </p:nvSpPr>
        <p:spPr>
          <a:xfrm>
            <a:off x="457200" y="1857364"/>
            <a:ext cx="8229600" cy="4268799"/>
          </a:xfrm>
        </p:spPr>
        <p:txBody>
          <a:bodyPr>
            <a:normAutofit/>
          </a:bodyPr>
          <a:lstStyle/>
          <a:p>
            <a:r>
              <a:rPr lang="el-GR" dirty="0" smtClean="0">
                <a:latin typeface="Comic Sans MS" pitchFamily="66" charset="0"/>
              </a:rPr>
              <a:t>Το κλειδί της </a:t>
            </a:r>
            <a:r>
              <a:rPr lang="el-GR" dirty="0" err="1" smtClean="0">
                <a:latin typeface="Comic Sans MS" pitchFamily="66" charset="0"/>
              </a:rPr>
              <a:t>παρηγορικής</a:t>
            </a:r>
            <a:r>
              <a:rPr lang="el-GR" dirty="0" smtClean="0">
                <a:latin typeface="Comic Sans MS" pitchFamily="66" charset="0"/>
              </a:rPr>
              <a:t> φροντίδας είναι η ουσιαστική αντιμετώπιση του πόνου και των συνοδών συμπτωμάτων που αυτός επιφέρει, ιδιαίτερα στους ασθενείς που διανύουν το τελευταίο διάστημα της ζωής τους.</a:t>
            </a:r>
            <a:r>
              <a:rPr lang="en-US" dirty="0" smtClean="0">
                <a:latin typeface="Comic Sans MS" pitchFamily="66" charset="0"/>
              </a:rPr>
              <a:t>. </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latin typeface="Comic Sans MS" pitchFamily="66" charset="0"/>
              </a:rPr>
              <a:t>Παρηγορικής</a:t>
            </a:r>
            <a:r>
              <a:rPr lang="el-GR" dirty="0" smtClean="0">
                <a:latin typeface="Comic Sans MS" pitchFamily="66" charset="0"/>
              </a:rPr>
              <a:t> φροντίδας</a:t>
            </a:r>
            <a:br>
              <a:rPr lang="el-GR" dirty="0" smtClean="0">
                <a:latin typeface="Comic Sans MS" pitchFamily="66" charset="0"/>
              </a:rPr>
            </a:b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latin typeface="Comic Sans MS" pitchFamily="66" charset="0"/>
              </a:rPr>
              <a:t>Η </a:t>
            </a:r>
            <a:r>
              <a:rPr lang="el-GR" dirty="0" err="1" smtClean="0">
                <a:latin typeface="Comic Sans MS" pitchFamily="66" charset="0"/>
              </a:rPr>
              <a:t>Παρηγορική</a:t>
            </a:r>
            <a:r>
              <a:rPr lang="el-GR" dirty="0" smtClean="0">
                <a:latin typeface="Comic Sans MS" pitchFamily="66" charset="0"/>
              </a:rPr>
              <a:t> φροντίδα και η θεραπεία του πόνου αποτελούν ανθρώπινα δικαιώματα.</a:t>
            </a:r>
          </a:p>
          <a:p>
            <a:r>
              <a:rPr lang="el-GR" dirty="0" smtClean="0">
                <a:latin typeface="Comic Sans MS" pitchFamily="66" charset="0"/>
              </a:rPr>
              <a:t>Δικαίωμα για κάθε άνθρωπο αποτελεί η πρόσβαση του στα καλύτερα κέντρα περίθαλψης με τις  υψηλότερες από άποψη ποιότητας εφικτές προδιαγραφές για την εξασφάλιση της σωματικής του και ψυχικής του υγείας.</a:t>
            </a:r>
            <a:endParaRPr lang="el-G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latin typeface="Comic Sans MS" pitchFamily="66" charset="0"/>
              </a:rPr>
              <a:t>Παρηγορικής</a:t>
            </a:r>
            <a:r>
              <a:rPr lang="el-GR" dirty="0" smtClean="0">
                <a:latin typeface="Comic Sans MS" pitchFamily="66" charset="0"/>
              </a:rPr>
              <a:t> φροντίδας</a:t>
            </a:r>
            <a:endParaRPr lang="el-GR" dirty="0"/>
          </a:p>
        </p:txBody>
      </p:sp>
      <p:sp>
        <p:nvSpPr>
          <p:cNvPr id="3" name="2 - Θέση περιεχομένου"/>
          <p:cNvSpPr>
            <a:spLocks noGrp="1"/>
          </p:cNvSpPr>
          <p:nvPr>
            <p:ph idx="1"/>
          </p:nvPr>
        </p:nvSpPr>
        <p:spPr/>
        <p:txBody>
          <a:bodyPr>
            <a:normAutofit/>
          </a:bodyPr>
          <a:lstStyle/>
          <a:p>
            <a:r>
              <a:rPr lang="el-GR" dirty="0" err="1" smtClean="0">
                <a:latin typeface="Comic Sans MS" pitchFamily="66" charset="0"/>
              </a:rPr>
              <a:t>Παρηγορική</a:t>
            </a:r>
            <a:r>
              <a:rPr lang="el-GR" dirty="0" smtClean="0">
                <a:latin typeface="Comic Sans MS" pitchFamily="66" charset="0"/>
              </a:rPr>
              <a:t> φροντίδα οργανωμένα σύμφωνα με τον Παγκόσμιο Οργανισμό Κάλυψης υπάρχει μονό σε </a:t>
            </a:r>
            <a:r>
              <a:rPr lang="en-US" dirty="0" smtClean="0">
                <a:latin typeface="Comic Sans MS" pitchFamily="66" charset="0"/>
              </a:rPr>
              <a:t>20</a:t>
            </a:r>
            <a:r>
              <a:rPr lang="el-GR" dirty="0" smtClean="0">
                <a:latin typeface="Comic Sans MS" pitchFamily="66" charset="0"/>
              </a:rPr>
              <a:t> χώρες.</a:t>
            </a:r>
          </a:p>
          <a:p>
            <a:r>
              <a:rPr lang="en-US" dirty="0" smtClean="0">
                <a:latin typeface="Comic Sans MS" pitchFamily="66" charset="0"/>
              </a:rPr>
              <a:t>18 </a:t>
            </a:r>
            <a:r>
              <a:rPr lang="el-GR" dirty="0" smtClean="0">
                <a:latin typeface="Comic Sans MS" pitchFamily="66" charset="0"/>
              </a:rPr>
              <a:t>εκ. άνθρωποι πεθαίνουν κάθε χρόνο χωρίς ο πόνος τους να έχει αντιμετωπιστεί.</a:t>
            </a:r>
            <a:r>
              <a:rPr lang="en-US" dirty="0" smtClean="0">
                <a:latin typeface="Comic Sans MS" pitchFamily="66" charset="0"/>
              </a:rPr>
              <a:t> </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Εμφάνιση της εικόνας προέλευσης"/>
          <p:cNvPicPr>
            <a:picLocks noChangeAspect="1" noChangeArrowheads="1"/>
          </p:cNvPicPr>
          <p:nvPr/>
        </p:nvPicPr>
        <p:blipFill>
          <a:blip r:embed="rId2"/>
          <a:srcRect/>
          <a:stretch>
            <a:fillRect/>
          </a:stretch>
        </p:blipFill>
        <p:spPr bwMode="auto">
          <a:xfrm>
            <a:off x="142845" y="1328160"/>
            <a:ext cx="9001156" cy="424395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fontAlgn="t"/>
            <a:r>
              <a:rPr lang="en-US" sz="1800" dirty="0" smtClean="0"/>
              <a:t/>
            </a:r>
            <a:br>
              <a:rPr lang="en-US" sz="1800" dirty="0" smtClean="0"/>
            </a:br>
            <a:r>
              <a:rPr lang="en-US" sz="2800" dirty="0" smtClean="0">
                <a:latin typeface="Comic Sans MS" pitchFamily="66" charset="0"/>
              </a:rPr>
              <a:t>Team Networking in Palliative Care</a:t>
            </a:r>
            <a:r>
              <a:rPr lang="en-US" sz="1800" dirty="0" smtClean="0">
                <a:latin typeface="Comic Sans MS" pitchFamily="66" charset="0"/>
              </a:rPr>
              <a:t/>
            </a:r>
            <a:br>
              <a:rPr lang="en-US" sz="1800" dirty="0" smtClean="0">
                <a:latin typeface="Comic Sans MS" pitchFamily="66" charset="0"/>
              </a:rPr>
            </a:br>
            <a:r>
              <a:rPr lang="en-US" sz="1800" dirty="0" smtClean="0">
                <a:latin typeface="Comic Sans MS" pitchFamily="66" charset="0"/>
              </a:rPr>
              <a:t> </a:t>
            </a:r>
            <a:r>
              <a:rPr lang="en-US" sz="1800" dirty="0" err="1" smtClean="0">
                <a:latin typeface="Comic Sans MS" pitchFamily="66" charset="0"/>
              </a:rPr>
              <a:t>ndian</a:t>
            </a:r>
            <a:r>
              <a:rPr lang="en-US" sz="1800" dirty="0" smtClean="0">
                <a:latin typeface="Comic Sans MS" pitchFamily="66" charset="0"/>
              </a:rPr>
              <a:t> J </a:t>
            </a:r>
            <a:r>
              <a:rPr lang="en-US" sz="1800" dirty="0" err="1" smtClean="0">
                <a:latin typeface="Comic Sans MS" pitchFamily="66" charset="0"/>
              </a:rPr>
              <a:t>Palliat</a:t>
            </a:r>
            <a:r>
              <a:rPr lang="en-US" sz="1800" dirty="0" smtClean="0">
                <a:latin typeface="Comic Sans MS" pitchFamily="66" charset="0"/>
              </a:rPr>
              <a:t> Care</a:t>
            </a:r>
            <a:r>
              <a:rPr lang="el-GR" sz="1800" dirty="0" smtClean="0">
                <a:latin typeface="Comic Sans MS" pitchFamily="66" charset="0"/>
              </a:rPr>
              <a:t>,</a:t>
            </a:r>
            <a:r>
              <a:rPr lang="en-US" sz="1800" dirty="0" smtClean="0">
                <a:latin typeface="Comic Sans MS" pitchFamily="66" charset="0"/>
              </a:rPr>
              <a:t> 2011 Jan; 17(</a:t>
            </a:r>
            <a:r>
              <a:rPr lang="en-US" sz="1800" dirty="0" err="1" smtClean="0">
                <a:latin typeface="Comic Sans MS" pitchFamily="66" charset="0"/>
              </a:rPr>
              <a:t>Suppl</a:t>
            </a:r>
            <a:r>
              <a:rPr lang="en-US" sz="1800" dirty="0" smtClean="0">
                <a:latin typeface="Comic Sans MS" pitchFamily="66" charset="0"/>
              </a:rPr>
              <a:t>): S17–S19</a:t>
            </a:r>
            <a:endParaRPr lang="el-GR" sz="1800" dirty="0">
              <a:latin typeface="Comic Sans MS" pitchFamily="66" charset="0"/>
            </a:endParaRPr>
          </a:p>
        </p:txBody>
      </p:sp>
      <p:sp>
        <p:nvSpPr>
          <p:cNvPr id="3" name="2 - Θέση περιεχομένου"/>
          <p:cNvSpPr>
            <a:spLocks noGrp="1"/>
          </p:cNvSpPr>
          <p:nvPr>
            <p:ph idx="1"/>
          </p:nvPr>
        </p:nvSpPr>
        <p:spPr/>
        <p:txBody>
          <a:bodyPr/>
          <a:lstStyle/>
          <a:p>
            <a:r>
              <a:rPr lang="en-US" dirty="0" smtClean="0">
                <a:latin typeface="Comic Sans MS" pitchFamily="66" charset="0"/>
              </a:rPr>
              <a:t>Finally, another emerging form of networking involves </a:t>
            </a:r>
            <a:r>
              <a:rPr lang="en-US" b="1" u="sng" dirty="0" smtClean="0">
                <a:latin typeface="Comic Sans MS" pitchFamily="66" charset="0"/>
              </a:rPr>
              <a:t>international</a:t>
            </a:r>
            <a:r>
              <a:rPr lang="en-US" dirty="0" smtClean="0">
                <a:latin typeface="Comic Sans MS" pitchFamily="66" charset="0"/>
              </a:rPr>
              <a:t> </a:t>
            </a:r>
            <a:r>
              <a:rPr lang="en-US" b="1" u="sng" dirty="0" smtClean="0">
                <a:latin typeface="Comic Sans MS" pitchFamily="66" charset="0"/>
              </a:rPr>
              <a:t>collaborations</a:t>
            </a:r>
            <a:r>
              <a:rPr lang="en-US" dirty="0" smtClean="0">
                <a:latin typeface="Comic Sans MS" pitchFamily="66" charset="0"/>
              </a:rPr>
              <a:t>. For example, Project </a:t>
            </a:r>
            <a:r>
              <a:rPr lang="en-US" dirty="0" err="1" smtClean="0">
                <a:latin typeface="Comic Sans MS" pitchFamily="66" charset="0"/>
              </a:rPr>
              <a:t>Hamrahi</a:t>
            </a:r>
            <a:r>
              <a:rPr lang="en-US" dirty="0" smtClean="0">
                <a:latin typeface="Comic Sans MS" pitchFamily="66" charset="0"/>
              </a:rPr>
              <a:t> is a collaboration between Australasian Palliative Link International (APLI) and </a:t>
            </a:r>
            <a:r>
              <a:rPr lang="en-US" dirty="0" err="1" smtClean="0">
                <a:latin typeface="Comic Sans MS" pitchFamily="66" charset="0"/>
              </a:rPr>
              <a:t>Pallium</a:t>
            </a:r>
            <a:r>
              <a:rPr lang="en-US" dirty="0" smtClean="0">
                <a:latin typeface="Comic Sans MS" pitchFamily="66" charset="0"/>
              </a:rPr>
              <a:t> India, developed to assist new services in India in their development of palliative care. The focus is particularly on cancer centers.</a:t>
            </a:r>
            <a:endParaRPr lang="el-GR" dirty="0">
              <a:latin typeface="Comic Sans MS" pitchFamily="66"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s://www.who.int/images/default-source/infographics/cancer/better-results.jpg?sfvrsn=40259cc3_6"/>
          <p:cNvPicPr>
            <a:picLocks noChangeAspect="1" noChangeArrowheads="1"/>
          </p:cNvPicPr>
          <p:nvPr/>
        </p:nvPicPr>
        <p:blipFill>
          <a:blip r:embed="rId2" cstate="print"/>
          <a:srcRect/>
          <a:stretch>
            <a:fillRect/>
          </a:stretch>
        </p:blipFill>
        <p:spPr bwMode="auto">
          <a:xfrm>
            <a:off x="1214438" y="0"/>
            <a:ext cx="6858000" cy="6858000"/>
          </a:xfrm>
          <a:prstGeom prst="rect">
            <a:avLst/>
          </a:prstGeom>
          <a:noFill/>
        </p:spPr>
      </p:pic>
      <p:sp>
        <p:nvSpPr>
          <p:cNvPr id="4" name="3 - Στρογγυλεμένο ορθογώνιο"/>
          <p:cNvSpPr/>
          <p:nvPr/>
        </p:nvSpPr>
        <p:spPr>
          <a:xfrm>
            <a:off x="1643042" y="3857628"/>
            <a:ext cx="4071966" cy="15716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Στρογγυλεμένο ορθογώνιο"/>
          <p:cNvSpPr/>
          <p:nvPr/>
        </p:nvSpPr>
        <p:spPr>
          <a:xfrm>
            <a:off x="3071802" y="2071678"/>
            <a:ext cx="4286280" cy="10001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latin typeface="Comic Sans MS" pitchFamily="66" charset="0"/>
              </a:rPr>
              <a:t>Ιατρείο Πόνου &amp; </a:t>
            </a:r>
            <a:br>
              <a:rPr lang="el-GR" dirty="0" smtClean="0">
                <a:latin typeface="Comic Sans MS" pitchFamily="66" charset="0"/>
              </a:rPr>
            </a:br>
            <a:r>
              <a:rPr lang="el-GR" dirty="0" err="1" smtClean="0">
                <a:latin typeface="Comic Sans MS" pitchFamily="66" charset="0"/>
              </a:rPr>
              <a:t>Παρηγορικής</a:t>
            </a:r>
            <a:r>
              <a:rPr lang="el-GR" dirty="0" smtClean="0">
                <a:latin typeface="Comic Sans MS" pitchFamily="66" charset="0"/>
              </a:rPr>
              <a:t> φροντίδας  </a:t>
            </a:r>
            <a:endParaRPr lang="el-GR" dirty="0">
              <a:latin typeface="Comic Sans MS" pitchFamily="66" charset="0"/>
            </a:endParaRPr>
          </a:p>
        </p:txBody>
      </p:sp>
      <p:sp>
        <p:nvSpPr>
          <p:cNvPr id="3" name="2 - Θέση περιεχομένου"/>
          <p:cNvSpPr>
            <a:spLocks noGrp="1"/>
          </p:cNvSpPr>
          <p:nvPr>
            <p:ph idx="1"/>
          </p:nvPr>
        </p:nvSpPr>
        <p:spPr/>
        <p:txBody>
          <a:bodyPr/>
          <a:lstStyle/>
          <a:p>
            <a:endParaRPr lang="el-GR" dirty="0"/>
          </a:p>
        </p:txBody>
      </p:sp>
      <p:sp>
        <p:nvSpPr>
          <p:cNvPr id="86018" name="AutoShape 2" descr="Αποτέλεσμα εικόνας για νοσοκομειο αλεξανδρουπολη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6020" name="Picture 4" descr="https://www.xronos.gr/filesVolume/drupal-files/files/styles/original/public/field/image/32423452356-30.jpg?itok=mpfICtTR&amp;c=c76cd5c114bc8f1cb1df68fa44589311"/>
          <p:cNvPicPr>
            <a:picLocks noChangeAspect="1" noChangeArrowheads="1"/>
          </p:cNvPicPr>
          <p:nvPr/>
        </p:nvPicPr>
        <p:blipFill>
          <a:blip r:embed="rId2"/>
          <a:srcRect/>
          <a:stretch>
            <a:fillRect/>
          </a:stretch>
        </p:blipFill>
        <p:spPr bwMode="auto">
          <a:xfrm>
            <a:off x="928662" y="1857364"/>
            <a:ext cx="7046920" cy="4741008"/>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7.500 επισκέψεις</a:t>
            </a:r>
            <a:r>
              <a:rPr lang="el-GR" dirty="0" smtClean="0"/>
              <a:t> </a:t>
            </a:r>
            <a:endParaRPr lang="el-GR" dirty="0"/>
          </a:p>
        </p:txBody>
      </p:sp>
      <p:sp>
        <p:nvSpPr>
          <p:cNvPr id="3" name="2 - Θέση περιεχομένου"/>
          <p:cNvSpPr>
            <a:spLocks noGrp="1"/>
          </p:cNvSpPr>
          <p:nvPr>
            <p:ph idx="1"/>
          </p:nvPr>
        </p:nvSpPr>
        <p:spPr/>
        <p:txBody>
          <a:bodyPr/>
          <a:lstStyle/>
          <a:p>
            <a:endParaRPr lang="el-GR" dirty="0"/>
          </a:p>
        </p:txBody>
      </p:sp>
      <p:pic>
        <p:nvPicPr>
          <p:cNvPr id="91138" name="Picture 2" descr="Θεσσαλονίκη: Εγκαινιάστηκε το ανακαινισμένο Τμήμα Ακτινοθεραπευτικής Ογκολογίας στο Θεαγένειο"/>
          <p:cNvPicPr>
            <a:picLocks noChangeAspect="1" noChangeArrowheads="1"/>
          </p:cNvPicPr>
          <p:nvPr/>
        </p:nvPicPr>
        <p:blipFill>
          <a:blip r:embed="rId2"/>
          <a:srcRect/>
          <a:stretch>
            <a:fillRect/>
          </a:stretch>
        </p:blipFill>
        <p:spPr bwMode="auto">
          <a:xfrm>
            <a:off x="1071538" y="1928802"/>
            <a:ext cx="7334250" cy="4124326"/>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dirty="0"/>
          </a:p>
        </p:txBody>
      </p:sp>
      <p:pic>
        <p:nvPicPr>
          <p:cNvPr id="89090" name="Picture 2" descr="Εμφάνιση της εικόνας προέλευσης"/>
          <p:cNvPicPr>
            <a:picLocks noChangeAspect="1" noChangeArrowheads="1"/>
          </p:cNvPicPr>
          <p:nvPr/>
        </p:nvPicPr>
        <p:blipFill>
          <a:blip r:embed="rId2"/>
          <a:srcRect/>
          <a:stretch>
            <a:fillRect/>
          </a:stretch>
        </p:blipFill>
        <p:spPr bwMode="auto">
          <a:xfrm>
            <a:off x="-1285916" y="-428652"/>
            <a:ext cx="11430000" cy="76200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90116" name="Picture 4" descr="Εμφάνιση της εικόνας προέλευσης"/>
          <p:cNvPicPr>
            <a:picLocks noChangeAspect="1" noChangeArrowheads="1"/>
          </p:cNvPicPr>
          <p:nvPr/>
        </p:nvPicPr>
        <p:blipFill>
          <a:blip r:embed="rId3"/>
          <a:srcRect/>
          <a:stretch>
            <a:fillRect/>
          </a:stretch>
        </p:blipFill>
        <p:spPr bwMode="auto">
          <a:xfrm>
            <a:off x="-1928858" y="-6215130"/>
            <a:ext cx="11430000" cy="17145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357298"/>
          </a:xfrm>
        </p:spPr>
        <p:style>
          <a:lnRef idx="0">
            <a:schemeClr val="dk1"/>
          </a:lnRef>
          <a:fillRef idx="3">
            <a:schemeClr val="dk1"/>
          </a:fillRef>
          <a:effectRef idx="3">
            <a:schemeClr val="dk1"/>
          </a:effectRef>
          <a:fontRef idx="minor">
            <a:schemeClr val="lt1"/>
          </a:fontRef>
        </p:style>
        <p:txBody>
          <a:bodyPr/>
          <a:lstStyle/>
          <a:p>
            <a:r>
              <a:rPr lang="el-GR" dirty="0" smtClean="0">
                <a:latin typeface="Comic Sans MS" pitchFamily="66" charset="0"/>
              </a:rPr>
              <a:t>Πόνος </a:t>
            </a:r>
            <a:endParaRPr lang="el-GR" dirty="0">
              <a:latin typeface="Comic Sans MS" pitchFamily="66" charset="0"/>
            </a:endParaRPr>
          </a:p>
        </p:txBody>
      </p:sp>
      <p:sp>
        <p:nvSpPr>
          <p:cNvPr id="3" name="2 - Θέση περιεχομένου"/>
          <p:cNvSpPr>
            <a:spLocks noGrp="1"/>
          </p:cNvSpPr>
          <p:nvPr>
            <p:ph idx="1"/>
          </p:nvPr>
        </p:nvSpPr>
        <p:spPr/>
        <p:txBody>
          <a:bodyPr/>
          <a:lstStyle/>
          <a:p>
            <a:endParaRPr lang="el-GR" dirty="0"/>
          </a:p>
        </p:txBody>
      </p:sp>
      <p:pic>
        <p:nvPicPr>
          <p:cNvPr id="6" name="Picture 4" descr="ÎÏÎ¿ÏÎ­Î»ÎµÏÎ¼Î± ÎµÎ¹ÎºÏÎ½Î±Ï Î³Î¹Î± Pain is a biopsychosocial experience"/>
          <p:cNvPicPr>
            <a:picLocks noChangeAspect="1" noChangeArrowheads="1"/>
          </p:cNvPicPr>
          <p:nvPr/>
        </p:nvPicPr>
        <p:blipFill>
          <a:blip r:embed="rId2"/>
          <a:srcRect/>
          <a:stretch>
            <a:fillRect/>
          </a:stretch>
        </p:blipFill>
        <p:spPr bwMode="auto">
          <a:xfrm>
            <a:off x="211769" y="1357298"/>
            <a:ext cx="8932231" cy="5351925"/>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Πανδώρα </a:t>
            </a:r>
            <a:endParaRPr lang="el-GR" dirty="0">
              <a:latin typeface="Comic Sans MS" pitchFamily="66" charset="0"/>
            </a:endParaRPr>
          </a:p>
        </p:txBody>
      </p:sp>
      <p:sp>
        <p:nvSpPr>
          <p:cNvPr id="3" name="2 - Θέση περιεχομένου"/>
          <p:cNvSpPr>
            <a:spLocks noGrp="1"/>
          </p:cNvSpPr>
          <p:nvPr>
            <p:ph sz="half" idx="1"/>
          </p:nvPr>
        </p:nvSpPr>
        <p:spPr/>
        <p:txBody>
          <a:bodyPr>
            <a:normAutofit fontScale="92500" lnSpcReduction="20000"/>
          </a:bodyPr>
          <a:lstStyle/>
          <a:p>
            <a:r>
              <a:rPr lang="el-GR" dirty="0" smtClean="0">
                <a:latin typeface="Comic Sans MS" pitchFamily="66" charset="0"/>
              </a:rPr>
              <a:t>Η πρώτη θνητή γυναίκα</a:t>
            </a:r>
          </a:p>
          <a:p>
            <a:r>
              <a:rPr lang="el-GR" dirty="0" smtClean="0">
                <a:latin typeface="Comic Sans MS" pitchFamily="66" charset="0"/>
              </a:rPr>
              <a:t>Αιτία όλων των δεινών από ανοησία, περιέργεια ή σκόπιμα</a:t>
            </a:r>
          </a:p>
          <a:p>
            <a:r>
              <a:rPr lang="el-GR" dirty="0" smtClean="0">
                <a:latin typeface="Comic Sans MS" pitchFamily="66" charset="0"/>
              </a:rPr>
              <a:t>Η Πανδώρα σύμφωνα με το μύθο αποδέσμευσε και σκόρπισε στην ανθρωπότητα όλα τα δεινά και τις ασθένειες που ήταν κρυμμένες σε ένα πιθάρι</a:t>
            </a:r>
          </a:p>
          <a:p>
            <a:r>
              <a:rPr lang="el-GR" b="1" dirty="0" smtClean="0">
                <a:latin typeface="Comic Sans MS" pitchFamily="66" charset="0"/>
              </a:rPr>
              <a:t>Εκτός της Ελπίδας</a:t>
            </a:r>
            <a:endParaRPr lang="el-GR" b="1" dirty="0">
              <a:latin typeface="Comic Sans MS" pitchFamily="66" charset="0"/>
            </a:endParaRPr>
          </a:p>
        </p:txBody>
      </p:sp>
      <p:sp>
        <p:nvSpPr>
          <p:cNvPr id="4" name="3 - Θέση περιεχομένου"/>
          <p:cNvSpPr>
            <a:spLocks noGrp="1"/>
          </p:cNvSpPr>
          <p:nvPr>
            <p:ph sz="half" idx="2"/>
          </p:nvPr>
        </p:nvSpPr>
        <p:spPr/>
        <p:txBody>
          <a:bodyPr>
            <a:normAutofit fontScale="92500" lnSpcReduction="20000"/>
          </a:bodyPr>
          <a:lstStyle/>
          <a:p>
            <a:endParaRPr lang="el-GR" dirty="0"/>
          </a:p>
        </p:txBody>
      </p:sp>
      <p:pic>
        <p:nvPicPr>
          <p:cNvPr id="1026" name="Picture 2" descr="Pandora - John William Waterhouse.jpg"/>
          <p:cNvPicPr>
            <a:picLocks noChangeAspect="1" noChangeArrowheads="1"/>
          </p:cNvPicPr>
          <p:nvPr/>
        </p:nvPicPr>
        <p:blipFill>
          <a:blip r:embed="rId2"/>
          <a:srcRect/>
          <a:stretch>
            <a:fillRect/>
          </a:stretch>
        </p:blipFill>
        <p:spPr bwMode="auto">
          <a:xfrm>
            <a:off x="5429256" y="1285860"/>
            <a:ext cx="3071834" cy="54062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Comic Sans MS" pitchFamily="66" charset="0"/>
              </a:rPr>
              <a:t>Ευχαριστώ </a:t>
            </a:r>
            <a:endParaRPr lang="el-GR" dirty="0">
              <a:latin typeface="Comic Sans MS" pitchFamily="66" charset="0"/>
            </a:endParaRPr>
          </a:p>
        </p:txBody>
      </p:sp>
      <p:sp>
        <p:nvSpPr>
          <p:cNvPr id="3" name="2 - Θέση περιεχομένου"/>
          <p:cNvSpPr>
            <a:spLocks noGrp="1"/>
          </p:cNvSpPr>
          <p:nvPr>
            <p:ph idx="1"/>
          </p:nvPr>
        </p:nvSpPr>
        <p:spPr/>
        <p:txBody>
          <a:bodyPr/>
          <a:lstStyle/>
          <a:p>
            <a:endParaRPr lang="el-GR"/>
          </a:p>
        </p:txBody>
      </p:sp>
      <p:pic>
        <p:nvPicPr>
          <p:cNvPr id="92162" name="Picture 2" descr="Αποτέλεσμα εικόνας για keep walking quotes"/>
          <p:cNvPicPr>
            <a:picLocks noChangeAspect="1" noChangeArrowheads="1"/>
          </p:cNvPicPr>
          <p:nvPr/>
        </p:nvPicPr>
        <p:blipFill>
          <a:blip r:embed="rId2"/>
          <a:srcRect/>
          <a:stretch>
            <a:fillRect/>
          </a:stretch>
        </p:blipFill>
        <p:spPr bwMode="auto">
          <a:xfrm>
            <a:off x="0" y="1357298"/>
            <a:ext cx="9223456" cy="521495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www.who.int/images/default-source/infographics/cancer/administration-of-medicine.jpg?sfvrsn=5f8d56f5_6"/>
          <p:cNvPicPr>
            <a:picLocks noChangeAspect="1" noChangeArrowheads="1"/>
          </p:cNvPicPr>
          <p:nvPr/>
        </p:nvPicPr>
        <p:blipFill>
          <a:blip r:embed="rId2" cstate="print"/>
          <a:srcRect/>
          <a:stretch>
            <a:fillRect/>
          </a:stretch>
        </p:blipFill>
        <p:spPr bwMode="auto">
          <a:xfrm>
            <a:off x="3071954" y="0"/>
            <a:ext cx="6072046" cy="6072046"/>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www.who.int/images/default-source/infographics/cancer/guidelines-for-the-management-of-cancer-pain.jpg?sfvrsn=c9f27a68_6"/>
          <p:cNvPicPr>
            <a:picLocks noChangeAspect="1" noChangeArrowheads="1"/>
          </p:cNvPicPr>
          <p:nvPr/>
        </p:nvPicPr>
        <p:blipFill>
          <a:blip r:embed="rId2"/>
          <a:srcRect/>
          <a:stretch>
            <a:fillRect/>
          </a:stretch>
        </p:blipFill>
        <p:spPr bwMode="auto">
          <a:xfrm>
            <a:off x="2786050" y="214290"/>
            <a:ext cx="4314825" cy="6096001"/>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Αποτέλεσμα εικόνας για cancer pain"/>
          <p:cNvPicPr>
            <a:picLocks noChangeAspect="1" noChangeArrowheads="1"/>
          </p:cNvPicPr>
          <p:nvPr/>
        </p:nvPicPr>
        <p:blipFill>
          <a:blip r:embed="rId2"/>
          <a:srcRect/>
          <a:stretch>
            <a:fillRect/>
          </a:stretch>
        </p:blipFill>
        <p:spPr bwMode="auto">
          <a:xfrm>
            <a:off x="2786050" y="0"/>
            <a:ext cx="5117496" cy="6803631"/>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Αποτέλεσμα εικόνας για pain medical  clinical"/>
          <p:cNvPicPr>
            <a:picLocks noChangeAspect="1" noChangeArrowheads="1"/>
          </p:cNvPicPr>
          <p:nvPr/>
        </p:nvPicPr>
        <p:blipFill>
          <a:blip r:embed="rId2"/>
          <a:srcRect/>
          <a:stretch>
            <a:fillRect/>
          </a:stretch>
        </p:blipFill>
        <p:spPr bwMode="auto">
          <a:xfrm>
            <a:off x="571472" y="1142984"/>
            <a:ext cx="2619375" cy="2886076"/>
          </a:xfrm>
          <a:prstGeom prst="rect">
            <a:avLst/>
          </a:prstGeom>
          <a:noFill/>
        </p:spPr>
      </p:pic>
      <p:sp>
        <p:nvSpPr>
          <p:cNvPr id="35844" name="AutoShape 4" descr="Αποτέλεσμα εικόνας για pain medical  clinic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5846" name="AutoShape 6" descr="Αποτέλεσμα εικόνας για pain medical  clinic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5848" name="AutoShape 8" descr="Αποτέλεσμα εικόνας για pain medical  clinic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5850" name="Picture 10" descr="Αποτέλεσμα εικόνας για cancer pain"/>
          <p:cNvPicPr>
            <a:picLocks noChangeAspect="1" noChangeArrowheads="1"/>
          </p:cNvPicPr>
          <p:nvPr/>
        </p:nvPicPr>
        <p:blipFill>
          <a:blip r:embed="rId3"/>
          <a:srcRect/>
          <a:stretch>
            <a:fillRect/>
          </a:stretch>
        </p:blipFill>
        <p:spPr bwMode="auto">
          <a:xfrm>
            <a:off x="2428860" y="-142900"/>
            <a:ext cx="5740276" cy="682783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428868"/>
            <a:ext cx="3900486" cy="1428760"/>
          </a:xfrm>
        </p:spPr>
        <p:txBody>
          <a:bodyPr>
            <a:normAutofit fontScale="90000"/>
          </a:bodyPr>
          <a:lstStyle/>
          <a:p>
            <a:r>
              <a:rPr lang="el-GR" dirty="0" smtClean="0">
                <a:latin typeface="Comic Sans MS" pitchFamily="66" charset="0"/>
              </a:rPr>
              <a:t>Καρκινικός Πόνος </a:t>
            </a:r>
            <a:endParaRPr lang="el-GR" dirty="0">
              <a:latin typeface="Comic Sans MS" pitchFamily="66" charset="0"/>
            </a:endParaRPr>
          </a:p>
        </p:txBody>
      </p:sp>
      <p:pic>
        <p:nvPicPr>
          <p:cNvPr id="41986" name="Picture 2" descr="Discover the Different Types of Cancer Pain #cancer #chronicpain"/>
          <p:cNvPicPr>
            <a:picLocks noChangeAspect="1" noChangeArrowheads="1"/>
          </p:cNvPicPr>
          <p:nvPr/>
        </p:nvPicPr>
        <p:blipFill>
          <a:blip r:embed="rId2"/>
          <a:srcRect/>
          <a:stretch>
            <a:fillRect/>
          </a:stretch>
        </p:blipFill>
        <p:spPr bwMode="auto">
          <a:xfrm>
            <a:off x="4143372" y="8106"/>
            <a:ext cx="5000628" cy="684989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www.who.int/images/default-source/infographics/cancer/cancer-pain-experience.jpg?sfvrsn=1e14ac92_4"/>
          <p:cNvPicPr>
            <a:picLocks noChangeAspect="1" noChangeArrowheads="1"/>
          </p:cNvPicPr>
          <p:nvPr/>
        </p:nvPicPr>
        <p:blipFill>
          <a:blip r:embed="rId2" cstate="print"/>
          <a:srcRect/>
          <a:stretch>
            <a:fillRect/>
          </a:stretch>
        </p:blipFill>
        <p:spPr bwMode="auto">
          <a:xfrm>
            <a:off x="1071594" y="0"/>
            <a:ext cx="6858000" cy="6858000"/>
          </a:xfrm>
          <a:prstGeom prst="rect">
            <a:avLst/>
          </a:prstGeom>
          <a:noFill/>
        </p:spPr>
      </p:pic>
      <p:sp>
        <p:nvSpPr>
          <p:cNvPr id="4" name="3 - Στρογγυλεμένο ορθογώνιο"/>
          <p:cNvSpPr/>
          <p:nvPr/>
        </p:nvSpPr>
        <p:spPr>
          <a:xfrm>
            <a:off x="5000628" y="3571876"/>
            <a:ext cx="2571768" cy="20002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Στρογγυλεμένο ορθογώνιο"/>
          <p:cNvSpPr/>
          <p:nvPr/>
        </p:nvSpPr>
        <p:spPr>
          <a:xfrm>
            <a:off x="2928926" y="1643050"/>
            <a:ext cx="3057540" cy="177165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who.int/images/default-source/infographics/cancer/cancer-pain-infographic1.jpg?sfvrsn=a95f38ce_5"/>
          <p:cNvPicPr>
            <a:picLocks noChangeAspect="1" noChangeArrowheads="1"/>
          </p:cNvPicPr>
          <p:nvPr/>
        </p:nvPicPr>
        <p:blipFill>
          <a:blip r:embed="rId2"/>
          <a:srcRect/>
          <a:stretch>
            <a:fillRect/>
          </a:stretch>
        </p:blipFill>
        <p:spPr bwMode="auto">
          <a:xfrm>
            <a:off x="1357289" y="-1857412"/>
            <a:ext cx="6320587" cy="8929750"/>
          </a:xfrm>
          <a:prstGeom prst="rect">
            <a:avLst/>
          </a:prstGeom>
          <a:noFill/>
        </p:spPr>
      </p:pic>
      <p:sp>
        <p:nvSpPr>
          <p:cNvPr id="3" name="2 - Στρογγυλεμένο ορθογώνιο"/>
          <p:cNvSpPr/>
          <p:nvPr/>
        </p:nvSpPr>
        <p:spPr>
          <a:xfrm>
            <a:off x="1714480" y="500042"/>
            <a:ext cx="1785950" cy="85725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Στρογγυλεμένο ορθογώνιο"/>
          <p:cNvSpPr/>
          <p:nvPr/>
        </p:nvSpPr>
        <p:spPr>
          <a:xfrm>
            <a:off x="3714744" y="500042"/>
            <a:ext cx="1714512" cy="8572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Στρογγυλεμένο ορθογώνιο"/>
          <p:cNvSpPr/>
          <p:nvPr/>
        </p:nvSpPr>
        <p:spPr>
          <a:xfrm>
            <a:off x="5643570" y="571480"/>
            <a:ext cx="1785950" cy="7858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1785918" y="4071942"/>
            <a:ext cx="5715040" cy="1643074"/>
          </a:xfrm>
          <a:prstGeom prst="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latin typeface="Comic Sans MS" pitchFamily="66" charset="0"/>
              </a:rPr>
              <a:t>300000 παιδιά από 0-19 χρόνων καινούρια θύματα</a:t>
            </a:r>
            <a:endParaRPr lang="el-GR" sz="2800" b="1" dirty="0">
              <a:solidFill>
                <a:schemeClr val="tx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wipe(down)">
                                      <p:cBhvr>
                                        <p:cTn id="27" dur="500"/>
                                        <p:tgtEl>
                                          <p:spTgt spid="6">
                                            <p:bg/>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down)">
                                      <p:cBhvr>
                                        <p:cTn id="3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build="allAtOnce"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1330</TotalTime>
  <Words>2101</Words>
  <Application>Microsoft Office PowerPoint</Application>
  <PresentationFormat>Προβολή στην οθόνη (4:3)</PresentationFormat>
  <Paragraphs>282</Paragraphs>
  <Slides>65</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65</vt:i4>
      </vt:variant>
    </vt:vector>
  </HeadingPairs>
  <TitlesOfParts>
    <vt:vector size="66" baseType="lpstr">
      <vt:lpstr>Θέμα του Office</vt:lpstr>
      <vt:lpstr>Πόνος – Ιατρείο πόνου και Παρηγορικής φροντίδας </vt:lpstr>
      <vt:lpstr>Πόνος  ΠΕΝΟΜΑΙ </vt:lpstr>
      <vt:lpstr>Διαφάνεια 3</vt:lpstr>
      <vt:lpstr>Ιατρική: επιστήμη και τέχνη</vt:lpstr>
      <vt:lpstr>Ορισμός Πόνου </vt:lpstr>
      <vt:lpstr>Πόνος </vt:lpstr>
      <vt:lpstr>Καρκινικός Πόνος </vt:lpstr>
      <vt:lpstr>Διαφάνεια 8</vt:lpstr>
      <vt:lpstr>Διαφάνεια 9</vt:lpstr>
      <vt:lpstr>Καρκίνος </vt:lpstr>
      <vt:lpstr>Οι Συχνότερες μορφές  </vt:lpstr>
      <vt:lpstr>Οι συχνότερες αιτίες θανάτου από Καρκίνο είναι: </vt:lpstr>
      <vt:lpstr>Κόστος </vt:lpstr>
      <vt:lpstr> 2050 </vt:lpstr>
      <vt:lpstr> Inadequate treatment practices for pain relief and adverse event management in cancer patients across 10 countries/regions in Asia: a call for greater efforts to improve standards for patient care  Ho KY   et al  Asia Pac J Clin Oncol. 2018 Jun;14(3):159-166  </vt:lpstr>
      <vt:lpstr>Διαφάνεια 16</vt:lpstr>
      <vt:lpstr>Τύπος του πόνου</vt:lpstr>
      <vt:lpstr>Παροξυσμικός πόνος </vt:lpstr>
      <vt:lpstr>Αιτίες του Καρκινικού πόνου</vt:lpstr>
      <vt:lpstr>Εμπόδια της αποτελεσματικής θεραπείας του πόνου είναι:</vt:lpstr>
      <vt:lpstr> Προβλήματα που σχετίζονται με το Ιατρικό προσωπικό </vt:lpstr>
      <vt:lpstr>Προβλήματα που έχουν σχέση με τον ασθενή </vt:lpstr>
      <vt:lpstr>Προβλήματα που αφορούν το σύστημα υγείας</vt:lpstr>
      <vt:lpstr>Ερωτηματικά  </vt:lpstr>
      <vt:lpstr>Ομάδα</vt:lpstr>
      <vt:lpstr>Ειδικά Ιατρεία</vt:lpstr>
      <vt:lpstr>IASP</vt:lpstr>
      <vt:lpstr>Ομάδα διαχείρισης πόνου</vt:lpstr>
      <vt:lpstr>Προϋποθέσεις λειτουργίας Ομάδας </vt:lpstr>
      <vt:lpstr>Προϋποθέσεις λειτουργίας Ομάδας  χρόνιου πόνου</vt:lpstr>
      <vt:lpstr>Ιατρικό προσωπικό </vt:lpstr>
      <vt:lpstr>Ιατρικό προσωπικό </vt:lpstr>
      <vt:lpstr>Νοσηλευτικό προσωπικό  </vt:lpstr>
      <vt:lpstr>Εργασιοθεραπεία </vt:lpstr>
      <vt:lpstr>Εργασιοθεραπεία </vt:lpstr>
      <vt:lpstr>Ψυχολόγος </vt:lpstr>
      <vt:lpstr>Φυσιοθεραπευτές </vt:lpstr>
      <vt:lpstr>Διοικητική υποστήριξη </vt:lpstr>
      <vt:lpstr>Λειτουργία ομάδας</vt:lpstr>
      <vt:lpstr>Κατευθυντήριες οδηγίες για τα επιθυμητά χαρακτηριστικά των εγκαταστάσεων της θεραπείας πόνου </vt:lpstr>
      <vt:lpstr>Ταξινόμηση των Κέντρων Αντιμετώπισης του πόνου </vt:lpstr>
      <vt:lpstr>Μονάδα θεραπείας πόνου  Pain treatment facility =Pain unit </vt:lpstr>
      <vt:lpstr>Διεπιστημονικό Κέντρο πόνου  Multidisciplinary pain center</vt:lpstr>
      <vt:lpstr>Διαφάνεια 44</vt:lpstr>
      <vt:lpstr>Κλινική Αντιμετώπισης πόνου   (Pain clinic)</vt:lpstr>
      <vt:lpstr> Τροποποιημένη – Στοχευμένη Κλινική   (Modality-oriented clinic) </vt:lpstr>
      <vt:lpstr>Guidelines for Pain Management Programmes for adults An evidence-based review prepared on behalf of the British Pain Society  November 2013 To be reviewed October 2018 The British Pain Society</vt:lpstr>
      <vt:lpstr>Παρηγορικής φροντίδας</vt:lpstr>
      <vt:lpstr>Τι είναι η Παρηγορική Φροντίδα </vt:lpstr>
      <vt:lpstr>Παρηγορικής φροντίδας</vt:lpstr>
      <vt:lpstr>Παρηγορικής φροντίδας </vt:lpstr>
      <vt:lpstr>Παρηγορικής φροντίδας</vt:lpstr>
      <vt:lpstr>Διαφάνεια 53</vt:lpstr>
      <vt:lpstr> Team Networking in Palliative Care  ndian J Palliat Care, 2011 Jan; 17(Suppl): S17–S19</vt:lpstr>
      <vt:lpstr>Διαφάνεια 55</vt:lpstr>
      <vt:lpstr>Ιατρείο Πόνου &amp;  Παρηγορικής φροντίδας  </vt:lpstr>
      <vt:lpstr>7.500 επισκέψεις </vt:lpstr>
      <vt:lpstr>Διαφάνεια 58</vt:lpstr>
      <vt:lpstr>Διαφάνεια 59</vt:lpstr>
      <vt:lpstr>Πανδώρα </vt:lpstr>
      <vt:lpstr>Ευχαριστώ </vt:lpstr>
      <vt:lpstr>Διαφάνεια 62</vt:lpstr>
      <vt:lpstr>Διαφάνεια 63</vt:lpstr>
      <vt:lpstr>Διαφάνεια 64</vt:lpstr>
      <vt:lpstr>Διαφάνεια 65</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Πόνος –Ιατρείο πόνου και Παρηγορικής φροντίδας </dc:title>
  <dc:creator>HP</dc:creator>
  <cp:lastModifiedBy>HP</cp:lastModifiedBy>
  <cp:revision>137</cp:revision>
  <dcterms:created xsi:type="dcterms:W3CDTF">2019-11-22T20:05:50Z</dcterms:created>
  <dcterms:modified xsi:type="dcterms:W3CDTF">2019-12-06T10:14:12Z</dcterms:modified>
</cp:coreProperties>
</file>