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27-02-23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27-02-23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27-02-23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27-02-23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27-02-23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l-GR" sz="4200" b="1" dirty="0" smtClean="0">
                <a:latin typeface="Times New Roman" panose="02020603050405020304" pitchFamily="18" charset="0"/>
                <a:cs typeface="Times New Roman" panose="02020603050405020304" pitchFamily="18" charset="0"/>
              </a:rPr>
              <a:t>Σύγχρονες Προσεγγίσεις στην Παιδική Λογοτεχνία και Εκπαιδευτική Πράξη </a:t>
            </a:r>
            <a:endParaRPr lang="en-US" sz="4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800600"/>
            <a:ext cx="6400800" cy="1295400"/>
          </a:xfrm>
        </p:spPr>
        <p:txBody>
          <a:bodyPr/>
          <a:lstStyle/>
          <a:p>
            <a:r>
              <a:rPr lang="el-GR" dirty="0" smtClean="0">
                <a:latin typeface="Times New Roman" panose="02020603050405020304" pitchFamily="18" charset="0"/>
                <a:cs typeface="Times New Roman" panose="02020603050405020304" pitchFamily="18" charset="0"/>
              </a:rPr>
              <a:t>Καρανικολάου Θεοπούλα </a:t>
            </a:r>
          </a:p>
          <a:p>
            <a:r>
              <a:rPr lang="el-GR" dirty="0" smtClean="0">
                <a:latin typeface="Times New Roman" panose="02020603050405020304" pitchFamily="18" charset="0"/>
                <a:cs typeface="Times New Roman" panose="02020603050405020304" pitchFamily="18" charset="0"/>
              </a:rPr>
              <a:t>Διδάκτωρ Δ.Π.Θ.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246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a:bodyPr>
          <a:lstStyle/>
          <a:p>
            <a:r>
              <a:rPr lang="el-GR" sz="2400" dirty="0" smtClean="0"/>
              <a:t>Προκειμένου να αποσαφηνιστούν οι σχέσεις λ</a:t>
            </a:r>
            <a:r>
              <a:rPr lang="el-GR" sz="2400" dirty="0"/>
              <a:t>έ</a:t>
            </a:r>
            <a:r>
              <a:rPr lang="el-GR" sz="2400" dirty="0" smtClean="0"/>
              <a:t>ξεων και εικόνων οι μελετητές της παιδικής λογοτεχνίας ακολουθούν δύο γραμμές:</a:t>
            </a:r>
          </a:p>
          <a:p>
            <a:r>
              <a:rPr lang="el-GR" sz="2400" dirty="0" smtClean="0"/>
              <a:t>Α) η προσπάθεια ταξινόμησης των ποιοτικών και ποσοτικών διαφορών που παρουσιάζει η σχέση οπτικού και λεκτικού κειμένου </a:t>
            </a:r>
          </a:p>
          <a:p>
            <a:r>
              <a:rPr lang="el-GR" sz="2400" dirty="0" smtClean="0"/>
              <a:t>Β) η ανάπτυξη ενός θεωρητικού προβληματισμού γύρω από την εγγενή διαφορετικότητα λέξεων και εικόνων </a:t>
            </a:r>
          </a:p>
          <a:p>
            <a:r>
              <a:rPr lang="el-GR" sz="2400" dirty="0" smtClean="0"/>
              <a:t>Μια προσπάθεια κατηγοριοποίησης είναι η ταξινόμηση των εικονογραφημένων παιδικών βιβλίων σύμφωνα με τον βαθμό σημαντικότητας των δύο μέσων</a:t>
            </a:r>
          </a:p>
          <a:p>
            <a:r>
              <a:rPr lang="el-GR" sz="2400" dirty="0" smtClean="0"/>
              <a:t>Από αυτή την προσέγγιση προκύπτει ένα φάσμα κατηγοριών το οποίο ξεκινά από τα βιβλία στα οποία οι εικόνες παίζουν έναν περισσότερο διακοσμητικό ρόλο σε σχέση με το κείμενο. Μετά έχουμε τα βιβλία στα οποία εικόνες και κείμενο επαναλαμβάνουν την ίδια αφήγηση, με αποτέλεσμα η ιστορία να λέγεται δύο φορές (</a:t>
            </a:r>
            <a:r>
              <a:rPr lang="en-US" sz="2400" dirty="0" smtClean="0"/>
              <a:t>twice told stories). </a:t>
            </a:r>
            <a:r>
              <a:rPr lang="el-GR" sz="2400" dirty="0" smtClean="0"/>
              <a:t> </a:t>
            </a:r>
            <a:endParaRPr lang="en-US" sz="2400" dirty="0"/>
          </a:p>
        </p:txBody>
      </p:sp>
    </p:spTree>
    <p:extLst>
      <p:ext uri="{BB962C8B-B14F-4D97-AF65-F5344CB8AC3E}">
        <p14:creationId xmlns:p14="http://schemas.microsoft.com/office/powerpoint/2010/main" val="2797723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592763"/>
          </a:xfrm>
        </p:spPr>
        <p:txBody>
          <a:bodyPr>
            <a:normAutofit fontScale="92500" lnSpcReduction="20000"/>
          </a:bodyPr>
          <a:lstStyle/>
          <a:p>
            <a:r>
              <a:rPr lang="el-GR" sz="2400" dirty="0" smtClean="0"/>
              <a:t>Μια άλλη κατηγορία είναι αυτή όπου λέξεις και εικόνες είναι </a:t>
            </a:r>
            <a:r>
              <a:rPr lang="el-GR" sz="2400" dirty="0" err="1" smtClean="0"/>
              <a:t>αλληλοξαρτημένες</a:t>
            </a:r>
            <a:r>
              <a:rPr lang="el-GR" sz="2400" dirty="0" smtClean="0"/>
              <a:t> κατά την αφήγηση (</a:t>
            </a:r>
            <a:r>
              <a:rPr lang="en-US" sz="2400" dirty="0" smtClean="0"/>
              <a:t>independent tales)</a:t>
            </a:r>
            <a:endParaRPr lang="el-GR" sz="2400" dirty="0" smtClean="0"/>
          </a:p>
          <a:p>
            <a:r>
              <a:rPr lang="el-GR" sz="2400" dirty="0" smtClean="0"/>
              <a:t>Φυσικά αυτές είναι μόνο μερικές από τις προσεγγίσεις κατηγοριοποίησης. Κάθε θεωρητικός προσπαθεί να προσεγγίσει το θέμα με τον δικό του τρόπο με αποτέλεσμα να προτείνονται διάφορα μοντέλα ταξινόμησης,</a:t>
            </a:r>
            <a:r>
              <a:rPr lang="el-GR" sz="2400" dirty="0"/>
              <a:t> </a:t>
            </a:r>
            <a:r>
              <a:rPr lang="el-GR" sz="2400" dirty="0" smtClean="0"/>
              <a:t>πολλά από τα οποία τίθενται υπό αμφισβήτηση </a:t>
            </a:r>
          </a:p>
          <a:p>
            <a:r>
              <a:rPr lang="el-GR" sz="2400" dirty="0" smtClean="0"/>
              <a:t>Μια δημοφιλής προσέγγιση του θέματος επιχειρούν οι </a:t>
            </a:r>
            <a:r>
              <a:rPr lang="en-US" sz="2400" dirty="0" err="1" smtClean="0"/>
              <a:t>Nikolajeva</a:t>
            </a:r>
            <a:r>
              <a:rPr lang="en-US" sz="2400" dirty="0" smtClean="0"/>
              <a:t> </a:t>
            </a:r>
            <a:r>
              <a:rPr lang="el-GR" sz="2400" dirty="0" smtClean="0"/>
              <a:t>και </a:t>
            </a:r>
            <a:r>
              <a:rPr lang="en-US" sz="2400" dirty="0" smtClean="0"/>
              <a:t>Scott</a:t>
            </a:r>
            <a:r>
              <a:rPr lang="el-GR" sz="2400" dirty="0" smtClean="0"/>
              <a:t>, οι οποίες προτείνουν ένα σχήμα πολλαπλών κατηγοριών. Πρόκειται για μια περίπλοκη κατηγοριοποίηση που λαμβάνει υπόψη της τόσο ποσοτικά όσο και ποιοτικά δεδομένα </a:t>
            </a:r>
          </a:p>
          <a:p>
            <a:r>
              <a:rPr lang="el-GR" sz="2400" dirty="0" smtClean="0"/>
              <a:t>Από αυτήν προκύπτει ένα συνεχές δίπολο σχέσεων που διαβαθμίζεται ως εξής: </a:t>
            </a:r>
          </a:p>
          <a:p>
            <a:pPr marL="0" indent="0">
              <a:buNone/>
            </a:pPr>
            <a:r>
              <a:rPr lang="el-GR" sz="2400" dirty="0" smtClean="0"/>
              <a:t>Α) </a:t>
            </a:r>
            <a:r>
              <a:rPr lang="el-GR" sz="2400" b="1" dirty="0" smtClean="0"/>
              <a:t>συμμετρικά: </a:t>
            </a:r>
            <a:r>
              <a:rPr lang="el-GR" sz="2400" dirty="0" smtClean="0"/>
              <a:t>βιβλία στα οποία λέξεις και εικόνες θεωρούνται εξίσου περιττές αφού και τα δύο λένε ακριβώς την ίδια ιστορία </a:t>
            </a:r>
          </a:p>
          <a:p>
            <a:pPr marL="0" indent="0">
              <a:buNone/>
            </a:pPr>
            <a:r>
              <a:rPr lang="el-GR" sz="2400" dirty="0" smtClean="0"/>
              <a:t>Β)</a:t>
            </a:r>
            <a:r>
              <a:rPr lang="el-GR" sz="2400" b="1" dirty="0" smtClean="0"/>
              <a:t> αντιθετικά: </a:t>
            </a:r>
            <a:r>
              <a:rPr lang="el-GR" sz="2400" dirty="0" smtClean="0"/>
              <a:t>βιβλία όπου λέξεις και εικόνες παρουσιάζουν αντιθετική σχέση μεταξύ τους, δηλαδή διαφωνούν πλήρως σε αυτά που περιγράφουν</a:t>
            </a:r>
            <a:endParaRPr lang="en-US" sz="2400" dirty="0" smtClean="0"/>
          </a:p>
          <a:p>
            <a:endParaRPr lang="en-US" sz="2400" dirty="0"/>
          </a:p>
        </p:txBody>
      </p:sp>
    </p:spTree>
    <p:extLst>
      <p:ext uri="{BB962C8B-B14F-4D97-AF65-F5344CB8AC3E}">
        <p14:creationId xmlns:p14="http://schemas.microsoft.com/office/powerpoint/2010/main" val="4198626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a:bodyPr>
          <a:lstStyle/>
          <a:p>
            <a:pPr marL="0" indent="0">
              <a:buNone/>
            </a:pPr>
            <a:r>
              <a:rPr lang="el-GR" sz="2400" dirty="0" smtClean="0"/>
              <a:t>Γ) </a:t>
            </a:r>
            <a:r>
              <a:rPr lang="el-GR" sz="2400" b="1" dirty="0" smtClean="0"/>
              <a:t>ενδιάμεσες σχέσεις:</a:t>
            </a:r>
            <a:r>
              <a:rPr lang="el-GR" sz="2400" dirty="0" smtClean="0"/>
              <a:t> βιβλία στα οποία οι εικόνες εμπλουτίζουν το λεκτικό κείμενο άλλοτε λιγότερο και άλλοτε περισσότερο </a:t>
            </a:r>
          </a:p>
          <a:p>
            <a:r>
              <a:rPr lang="el-GR" sz="2400" dirty="0" smtClean="0"/>
              <a:t>Αυτές οι σχέσεις ανάμεσα σε λέξεις και εικόνες μπορούν να εντοπιστούν σε διαφορετικά σημεία: </a:t>
            </a:r>
          </a:p>
          <a:p>
            <a:pPr marL="457200" indent="-457200">
              <a:buAutoNum type="arabicParenR"/>
            </a:pPr>
            <a:r>
              <a:rPr lang="el-GR" sz="2400" u="sng" dirty="0" smtClean="0"/>
              <a:t>Στο ακροατήριο</a:t>
            </a:r>
            <a:r>
              <a:rPr lang="el-GR" sz="2400" dirty="0"/>
              <a:t>:</a:t>
            </a:r>
            <a:r>
              <a:rPr lang="el-GR" sz="2400" dirty="0" smtClean="0"/>
              <a:t> π.χ. διαφορετικά καλύπτουν τα νοηματικά κενά οι ενήλικες και διαφορετικά οι ανήλικοι αναγνώστες </a:t>
            </a:r>
          </a:p>
          <a:p>
            <a:pPr marL="457200" indent="-457200">
              <a:buAutoNum type="arabicParenR"/>
            </a:pPr>
            <a:r>
              <a:rPr lang="el-GR" sz="2400" dirty="0" smtClean="0"/>
              <a:t> </a:t>
            </a:r>
            <a:r>
              <a:rPr lang="el-GR" sz="2400" u="sng" dirty="0" smtClean="0"/>
              <a:t>Στο στυλ</a:t>
            </a:r>
            <a:r>
              <a:rPr lang="el-GR" sz="2400" dirty="0" smtClean="0"/>
              <a:t>: π.χ. μια </a:t>
            </a:r>
            <a:r>
              <a:rPr lang="el-GR" sz="2400" dirty="0" err="1" smtClean="0"/>
              <a:t>γκροτέσκ</a:t>
            </a:r>
            <a:r>
              <a:rPr lang="el-GR" sz="2400" dirty="0" smtClean="0"/>
              <a:t> εικονογράφηση μπορεί να αλλάξει τελείως το ύφος ενός κειμένου </a:t>
            </a:r>
          </a:p>
          <a:p>
            <a:pPr marL="457200" indent="-457200">
              <a:buAutoNum type="arabicParenR"/>
            </a:pPr>
            <a:r>
              <a:rPr lang="el-GR" sz="2400" u="sng" dirty="0" smtClean="0"/>
              <a:t>Στο είδος</a:t>
            </a:r>
            <a:r>
              <a:rPr lang="el-GR" sz="2400" dirty="0" smtClean="0"/>
              <a:t>: π.χ. το κείμενο μπορεί να προσεγγίζει ρεαλιστικά την ιστορία ενώ η εικονογράφηση φανταστικά </a:t>
            </a:r>
          </a:p>
          <a:p>
            <a:pPr marL="457200" indent="-457200">
              <a:buAutoNum type="arabicParenR"/>
            </a:pPr>
            <a:r>
              <a:rPr lang="el-GR" sz="2400" u="sng" dirty="0" smtClean="0"/>
              <a:t>Στην αντιστοιχία/αντιπαραβολή</a:t>
            </a:r>
            <a:r>
              <a:rPr lang="el-GR" sz="2400" dirty="0" smtClean="0"/>
              <a:t>: π.χ. μία ιστορία του λεκτικού κειμένου μπορεί να αντιστοιχεί σε δύο διαφορετικές ιστορίες της εικονογράφησης </a:t>
            </a:r>
          </a:p>
          <a:p>
            <a:pPr marL="457200" indent="-457200">
              <a:buAutoNum type="arabicParenR"/>
            </a:pPr>
            <a:r>
              <a:rPr lang="el-GR" sz="2400" u="sng" dirty="0" smtClean="0"/>
              <a:t>Στην οπτική</a:t>
            </a:r>
            <a:r>
              <a:rPr lang="el-GR" sz="2400" dirty="0" smtClean="0"/>
              <a:t>: η φύση των λέξεων να ‘λένε’ και των εικόνων να ‘δείχνουν’ </a:t>
            </a:r>
            <a:endParaRPr lang="en-US" sz="2400" dirty="0"/>
          </a:p>
        </p:txBody>
      </p:sp>
    </p:spTree>
    <p:extLst>
      <p:ext uri="{BB962C8B-B14F-4D97-AF65-F5344CB8AC3E}">
        <p14:creationId xmlns:p14="http://schemas.microsoft.com/office/powerpoint/2010/main" val="3946253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pPr marL="0" indent="0">
              <a:buNone/>
            </a:pPr>
            <a:r>
              <a:rPr lang="el-GR" sz="2400" dirty="0" smtClean="0"/>
              <a:t>6) </a:t>
            </a:r>
            <a:r>
              <a:rPr lang="el-GR" sz="2400" u="sng" dirty="0" smtClean="0"/>
              <a:t>Στους χαρακτήρες</a:t>
            </a:r>
            <a:r>
              <a:rPr lang="el-GR" sz="2400" dirty="0" smtClean="0"/>
              <a:t>: δηλαδή πώς αποδίδονται λεκτικά και πώς αποδίδονται οπτικά </a:t>
            </a:r>
          </a:p>
          <a:p>
            <a:pPr marL="0" indent="0">
              <a:buNone/>
            </a:pPr>
            <a:r>
              <a:rPr lang="el-GR" sz="2400" dirty="0" smtClean="0"/>
              <a:t>7) </a:t>
            </a:r>
            <a:r>
              <a:rPr lang="el-GR" sz="2400" u="sng" dirty="0" smtClean="0"/>
              <a:t>Στη </a:t>
            </a:r>
            <a:r>
              <a:rPr lang="el-GR" sz="2400" u="sng" dirty="0" err="1" smtClean="0"/>
              <a:t>μεταμυθοπλασία</a:t>
            </a:r>
            <a:r>
              <a:rPr lang="el-GR" sz="2400" dirty="0" smtClean="0"/>
              <a:t>: π.χ. η χρήση </a:t>
            </a:r>
            <a:r>
              <a:rPr lang="el-GR" sz="2400" dirty="0" err="1" smtClean="0"/>
              <a:t>υπερ</a:t>
            </a:r>
            <a:r>
              <a:rPr lang="el-GR" sz="2400" dirty="0" smtClean="0"/>
              <a:t>-κυριολεξίας, δηλαδή οι λέξεις να λένε κάτι μεταφορικά και οι εικόνες να το αποδίδουν κυριολεκτικά (για παράδειγμα ‘ρίχνει καρεκλοπόδαρα’)</a:t>
            </a:r>
          </a:p>
          <a:p>
            <a:pPr marL="0" indent="0">
              <a:buNone/>
            </a:pPr>
            <a:r>
              <a:rPr lang="el-GR" sz="2400" dirty="0" smtClean="0"/>
              <a:t>8) </a:t>
            </a:r>
            <a:r>
              <a:rPr lang="el-GR" sz="2400" u="sng" dirty="0" smtClean="0"/>
              <a:t>Στο χώρο και το χρόνο</a:t>
            </a:r>
            <a:r>
              <a:rPr lang="el-GR" sz="2400" dirty="0" smtClean="0"/>
              <a:t>: δηλαδή στη δυνατότητα των λέξεων να περιγράφουν καλύτερα χρονικές σχέσεις και των εικόνων να περιγράφουν καλύτερα τοπικές </a:t>
            </a:r>
          </a:p>
          <a:p>
            <a:r>
              <a:rPr lang="el-GR" sz="2400" dirty="0" smtClean="0"/>
              <a:t>Οι παραπάνω κατηγοριοποιήσεις μας βοηθούν να κατανοήσουμε την πολυπλοκότητα των σχέσεων μεταξύ εικόνας και κειμένου και αναδεικνύουν τον πλουραλισμό του εικονογραφημένου παιδικού βιβλίου. Ακριβώς όμως επειδή αυτός ο πλουραλισμός χαρακτηρίζει αυτό το είδος βιβλίων πολλοί υποστηρίζουν πως δεν υπάρχει ανάγκη κατηγοριοποίησης αυτής της </a:t>
            </a:r>
            <a:r>
              <a:rPr lang="el-GR" sz="2400" dirty="0" err="1" smtClean="0"/>
              <a:t>πολυτροπικότητας</a:t>
            </a:r>
            <a:r>
              <a:rPr lang="el-GR" sz="2400" smtClean="0"/>
              <a:t> </a:t>
            </a:r>
            <a:endParaRPr lang="en-US" sz="2400" dirty="0"/>
          </a:p>
        </p:txBody>
      </p:sp>
    </p:spTree>
    <p:extLst>
      <p:ext uri="{BB962C8B-B14F-4D97-AF65-F5344CB8AC3E}">
        <p14:creationId xmlns:p14="http://schemas.microsoft.com/office/powerpoint/2010/main" val="3193523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l-GR" sz="3200" dirty="0" smtClean="0"/>
              <a:t>Ορίζοντας το εικονογραφημένο παιδικό βιβλίο </a:t>
            </a:r>
            <a:endParaRPr lang="en-US" sz="3200" dirty="0"/>
          </a:p>
        </p:txBody>
      </p:sp>
      <p:sp>
        <p:nvSpPr>
          <p:cNvPr id="3" name="Content Placeholder 2"/>
          <p:cNvSpPr>
            <a:spLocks noGrp="1"/>
          </p:cNvSpPr>
          <p:nvPr>
            <p:ph idx="1"/>
          </p:nvPr>
        </p:nvSpPr>
        <p:spPr/>
        <p:txBody>
          <a:bodyPr>
            <a:normAutofit fontScale="92500"/>
          </a:bodyPr>
          <a:lstStyle/>
          <a:p>
            <a:r>
              <a:rPr lang="el-GR" sz="2400" dirty="0" smtClean="0"/>
              <a:t>Η έννοια του εικονογραφημένου παιδικού βιβλίου είναι ευρεία μιας και περιλαμβάνει μια μεγάλη γκάμα αναγνωσμάτων. Για τον λόγο αυτό και η προσέγγιση του όρου μπορεί να θεωρηθεί ιδιαιτέρως δύσκολη </a:t>
            </a:r>
          </a:p>
          <a:p>
            <a:r>
              <a:rPr lang="el-GR" sz="2400" dirty="0" smtClean="0"/>
              <a:t>Αρχικά ως εικονογραφημένα παιδικά μπορούν να χαρακτηριστούν διαφορετικά μεταξύ τους κείμενα όπως ποιηματάκια, σύντομες ιστορίες, βιβλία γνώσεων, μύθοι ακόμη και αλφαβητάρια. Πρόκειται για κείμενα από διάφορα λογοτεχνικά και μη λογοτεχνικά είδη. </a:t>
            </a:r>
            <a:r>
              <a:rPr lang="el-GR" sz="2400" dirty="0"/>
              <a:t>Άρα λοιπόν μιλάμε για μια κατηγορία βιβλίων τα οποία ξεφεύγουν από τα αυστηρά όρια ενός </a:t>
            </a:r>
            <a:r>
              <a:rPr lang="el-GR" sz="2400" dirty="0" err="1"/>
              <a:t>κειμενικού</a:t>
            </a:r>
            <a:r>
              <a:rPr lang="el-GR" sz="2400" dirty="0"/>
              <a:t> είδους.</a:t>
            </a:r>
            <a:endParaRPr lang="el-GR" sz="2400" dirty="0" smtClean="0"/>
          </a:p>
          <a:p>
            <a:r>
              <a:rPr lang="el-GR" sz="2400" dirty="0" smtClean="0"/>
              <a:t>Το εικονογραφημένο παιδικό βιβλίο λοιπόν είναι </a:t>
            </a:r>
          </a:p>
          <a:p>
            <a:pPr marL="0" indent="0">
              <a:buNone/>
            </a:pPr>
            <a:r>
              <a:rPr lang="el-GR" sz="2400" b="1" dirty="0"/>
              <a:t> </a:t>
            </a:r>
            <a:r>
              <a:rPr lang="el-GR" sz="2400" b="1" dirty="0" smtClean="0"/>
              <a:t>     δια-ειδολογικό </a:t>
            </a:r>
          </a:p>
        </p:txBody>
      </p:sp>
    </p:spTree>
    <p:extLst>
      <p:ext uri="{BB962C8B-B14F-4D97-AF65-F5344CB8AC3E}">
        <p14:creationId xmlns:p14="http://schemas.microsoft.com/office/powerpoint/2010/main" val="1440815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lnSpcReduction="10000"/>
          </a:bodyPr>
          <a:lstStyle/>
          <a:p>
            <a:r>
              <a:rPr lang="el-GR" sz="2400" dirty="0" smtClean="0"/>
              <a:t>Παράλληλα και ο χαρακτηρισμός ‘παιδικό’ δεν φαίνεται να είναι απόλυτα ακριβής μιας και τα βιβλία αυτά απευθύνονται σε μεγάλη ηλικιακή γκάμα κοινού </a:t>
            </a:r>
          </a:p>
          <a:p>
            <a:r>
              <a:rPr lang="el-GR" sz="2400" dirty="0" smtClean="0"/>
              <a:t>Ως παιδικά βιβλία μπορούν να χαρακτηριστούν εκείνα που απευθύνονται σε βρέφη αλλά και εκείνα που απευθύνονται σε εφήβους </a:t>
            </a:r>
          </a:p>
          <a:p>
            <a:r>
              <a:rPr lang="el-GR" sz="2400" dirty="0" smtClean="0"/>
              <a:t>Συγχρόνως όμως τα παιδικά βιβλία στοχεύουν και στον ενήλικο αναγνώστη εφόσον η πλειοψηφία τους διαβάζεται πρωτίστως και κυρίως από ενήλικες οι οποίοι συχνά παίζουν τον ρόλο του συν-αναγνώστη </a:t>
            </a:r>
          </a:p>
          <a:p>
            <a:r>
              <a:rPr lang="el-GR" sz="2400" dirty="0" smtClean="0"/>
              <a:t>Έτσι τα βιβλία αυτά αν και ‘παιδικά’ απευθύνονται σε ένα </a:t>
            </a:r>
            <a:r>
              <a:rPr lang="el-GR" sz="2400" dirty="0"/>
              <a:t>ε</a:t>
            </a:r>
            <a:r>
              <a:rPr lang="el-GR" sz="2400" dirty="0" smtClean="0"/>
              <a:t>υρύ κοινό γεγονός που τα καθιστά ένα </a:t>
            </a:r>
            <a:r>
              <a:rPr lang="el-GR" sz="2400" b="1" dirty="0" smtClean="0"/>
              <a:t>δια-ηλικιακό</a:t>
            </a:r>
            <a:r>
              <a:rPr lang="el-GR" sz="2400" dirty="0" smtClean="0"/>
              <a:t> είδος </a:t>
            </a:r>
          </a:p>
          <a:p>
            <a:r>
              <a:rPr lang="el-GR" sz="2400" dirty="0" smtClean="0"/>
              <a:t>Στην πραγματικότητα ακόμη και ο όρος βιβλίο μπορεί να τεθεί υπό αμφισβήτηση αν αναλογιστεί κανείς τα ποικίλα αντικείμενα (ιδίως για τις πολύ μικρές ηλικίες) τα οποία αναγνωρίζονται ως βιβλία (π.χ. υφασμάτινα, πλαστικά, ξύλινα, χνουδωτά)</a:t>
            </a:r>
          </a:p>
        </p:txBody>
      </p:sp>
    </p:spTree>
    <p:extLst>
      <p:ext uri="{BB962C8B-B14F-4D97-AF65-F5344CB8AC3E}">
        <p14:creationId xmlns:p14="http://schemas.microsoft.com/office/powerpoint/2010/main" val="616197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lnSpcReduction="20000"/>
          </a:bodyPr>
          <a:lstStyle/>
          <a:p>
            <a:r>
              <a:rPr lang="el-GR" sz="2400" dirty="0" smtClean="0"/>
              <a:t>Μέσα σε όλη αυτή την πολύ-</a:t>
            </a:r>
            <a:r>
              <a:rPr lang="el-GR" sz="2400" dirty="0" err="1" smtClean="0"/>
              <a:t>τροπικότητ</a:t>
            </a:r>
            <a:r>
              <a:rPr lang="el-GR" sz="2400" dirty="0" err="1"/>
              <a:t>α</a:t>
            </a:r>
            <a:r>
              <a:rPr lang="el-GR" sz="2400" dirty="0" smtClean="0"/>
              <a:t> μοναδική σταθερά των βιβλίων αυτών φαίνεται να είναι η εικόνα </a:t>
            </a:r>
          </a:p>
          <a:p>
            <a:r>
              <a:rPr lang="el-GR" sz="2400" dirty="0" smtClean="0"/>
              <a:t>Η ύπαρξη της εικόνας αποτελεί την μοναδική αναγκαία συνθήκη προκειμένου ένα βιβλίο να χαρακτηριστεί παιδικό εικονογραφημένο </a:t>
            </a:r>
          </a:p>
          <a:p>
            <a:r>
              <a:rPr lang="el-GR" sz="2400" dirty="0" smtClean="0"/>
              <a:t>Βέβαια, το γεγονός ότι η ύπαρξη εικόνας είναι απαραίτητη προκειμένου να θεωρηθεί ένα βιβλίο ότι ανήκει στο συγκεκριμένο είδος δεν σημαίνει ότι κάθε βιβλίο που περιέχει εικόνες θεωρείται εικονογραφημένο </a:t>
            </a:r>
          </a:p>
          <a:p>
            <a:r>
              <a:rPr lang="el-GR" sz="2400" dirty="0" smtClean="0"/>
              <a:t>Για παράδειγμα το βιβλίο της </a:t>
            </a:r>
            <a:r>
              <a:rPr lang="el-GR" sz="2400" dirty="0" err="1" smtClean="0"/>
              <a:t>Άλκης</a:t>
            </a:r>
            <a:r>
              <a:rPr lang="el-GR" sz="2400" dirty="0" smtClean="0"/>
              <a:t> </a:t>
            </a:r>
            <a:r>
              <a:rPr lang="el-GR" sz="2400" dirty="0" err="1" smtClean="0"/>
              <a:t>Ζέη</a:t>
            </a:r>
            <a:r>
              <a:rPr lang="el-GR" sz="2400" dirty="0" smtClean="0"/>
              <a:t>, </a:t>
            </a:r>
            <a:r>
              <a:rPr lang="el-GR" sz="2400" i="1" dirty="0" smtClean="0"/>
              <a:t>Θείος Πλάτων</a:t>
            </a:r>
            <a:r>
              <a:rPr lang="el-GR" sz="2400" dirty="0" smtClean="0"/>
              <a:t>, είναι παιδικό (απευθύνεται σε παιδιά από οκτώ ετών και πάνω) και περιέχει και εικόνες. Παρόλα αυτά δεν θεωρείται εικονογραφημένο </a:t>
            </a:r>
          </a:p>
          <a:p>
            <a:r>
              <a:rPr lang="el-GR" sz="2400" dirty="0" smtClean="0"/>
              <a:t>Αυτό δεν οφείλεται στο γεγονός ότι οι εικόνες του μπορεί να είναι ασπρόμαυρες, ούτε στο γεγονός ότι μπορεί να είναι λίγες σε σχέση με το κείμενο </a:t>
            </a:r>
          </a:p>
          <a:p>
            <a:r>
              <a:rPr lang="el-GR" sz="2400" dirty="0" smtClean="0"/>
              <a:t>Τα </a:t>
            </a:r>
            <a:r>
              <a:rPr lang="en-US" sz="2400" dirty="0" smtClean="0"/>
              <a:t>comics </a:t>
            </a:r>
            <a:r>
              <a:rPr lang="el-GR" sz="2400" dirty="0" smtClean="0"/>
              <a:t>περιέχουν περισσότερο εικόνα παρά κείμενο και παρόλα αυτά δεν ανήκουν στην κατηγορία καθώς αρχικά τα περισσότερα απευθύνονται σε ενήλικες </a:t>
            </a:r>
            <a:endParaRPr lang="en-US" sz="2400" dirty="0"/>
          </a:p>
        </p:txBody>
      </p:sp>
    </p:spTree>
    <p:extLst>
      <p:ext uri="{BB962C8B-B14F-4D97-AF65-F5344CB8AC3E}">
        <p14:creationId xmlns:p14="http://schemas.microsoft.com/office/powerpoint/2010/main" val="2744749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a:bodyPr>
          <a:lstStyle/>
          <a:p>
            <a:r>
              <a:rPr lang="el-GR" sz="2400" dirty="0" smtClean="0"/>
              <a:t>Έτσι προκειμένου να χαρακτηριστεί ένα βιβλίο ως εικονογραφημένο δεν αρκεί απλά να έχει εικόνες λίγες ή πολλές, ασπρόμαυρες ή έγχρωμες </a:t>
            </a:r>
          </a:p>
          <a:p>
            <a:r>
              <a:rPr lang="el-GR" sz="2400" dirty="0" smtClean="0"/>
              <a:t>Αυτό που έχει σημασία είναι  λειτουργία των εικόνων μέσα στο κείμενο </a:t>
            </a:r>
          </a:p>
          <a:p>
            <a:r>
              <a:rPr lang="el-GR" sz="2400" dirty="0" smtClean="0"/>
              <a:t>Δηλαδή οι εικόνες θα πρέπει να συμμετέχουν στην αφήγηση μαζί με τις λέξεις προκειμένου να εκτυλιχθεί μια ιστορία </a:t>
            </a:r>
          </a:p>
          <a:p>
            <a:r>
              <a:rPr lang="el-GR" sz="2400" dirty="0" smtClean="0"/>
              <a:t>Ο προσδιορισμός της έννοιας γίνεται ακόμη πιο περίπλοκος στην Ελλάδα καθώς με τον γενικευτικό όρο ‘εικονογραφημένο παιδικό βιβλίο’ εννοούμε τόσο τα </a:t>
            </a:r>
            <a:r>
              <a:rPr lang="en-US" sz="2400" dirty="0" smtClean="0"/>
              <a:t>illustrated books </a:t>
            </a:r>
            <a:r>
              <a:rPr lang="el-GR" sz="2400" dirty="0" smtClean="0"/>
              <a:t>όσο και τα </a:t>
            </a:r>
            <a:r>
              <a:rPr lang="en-US" sz="2400" dirty="0" smtClean="0"/>
              <a:t>picture books </a:t>
            </a:r>
            <a:r>
              <a:rPr lang="el-GR" sz="2400" dirty="0" smtClean="0"/>
              <a:t>παρότι τα δυο αυτά είδη διαφέρουν πολύ μεταξύ τους </a:t>
            </a:r>
          </a:p>
          <a:p>
            <a:r>
              <a:rPr lang="el-GR" sz="2400" dirty="0" smtClean="0"/>
              <a:t>Ως </a:t>
            </a:r>
            <a:r>
              <a:rPr lang="en-US" sz="2400" dirty="0" smtClean="0"/>
              <a:t>illustrated books</a:t>
            </a:r>
            <a:r>
              <a:rPr lang="el-GR" sz="2400" dirty="0" smtClean="0"/>
              <a:t> χαρακτηρίζονται τα βιβλία εκείνα όπου το κείμενο παίζει πρωταρχικό ρόλο στην αφήγηση καθώς προηγείται της εικόνας. Σε αυτά τα βιβλία η ιστορία βασίζεται περισσότερο στο κείμενο ενώ η εικονογράφηση έρχεται δεύτερη </a:t>
            </a:r>
          </a:p>
          <a:p>
            <a:endParaRPr lang="en-US" sz="2400" dirty="0"/>
          </a:p>
        </p:txBody>
      </p:sp>
    </p:spTree>
    <p:extLst>
      <p:ext uri="{BB962C8B-B14F-4D97-AF65-F5344CB8AC3E}">
        <p14:creationId xmlns:p14="http://schemas.microsoft.com/office/powerpoint/2010/main" val="1649178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el-GR" sz="2400" dirty="0" smtClean="0"/>
              <a:t>Από την άλλη ως </a:t>
            </a:r>
            <a:r>
              <a:rPr lang="en-US" sz="2400" dirty="0" smtClean="0"/>
              <a:t>picture books </a:t>
            </a:r>
            <a:r>
              <a:rPr lang="el-GR" sz="2400" dirty="0" smtClean="0"/>
              <a:t>(ή </a:t>
            </a:r>
            <a:r>
              <a:rPr lang="en-US" sz="2400" dirty="0" err="1" smtClean="0"/>
              <a:t>piturebooks</a:t>
            </a:r>
            <a:r>
              <a:rPr lang="en-US" sz="2400" dirty="0" smtClean="0"/>
              <a:t>) </a:t>
            </a:r>
            <a:r>
              <a:rPr lang="el-GR" sz="2400" dirty="0" smtClean="0"/>
              <a:t>χαρακτηρίζονται τα βιβλία εκείνα όπου κείμενο και εικόνα συνεργούν προκειμένου να ξετυλιχθεί πλήρως η αφήγηση μιας ιστορίας </a:t>
            </a:r>
          </a:p>
          <a:p>
            <a:r>
              <a:rPr lang="el-GR" sz="2400" dirty="0" smtClean="0"/>
              <a:t>Με άλλα λόγια αυτά τα βιβλία δεν μπορούν να γίνουν πλήρως κατανοητά αν διαβάσουμε μόνο το κείμενο ή δούμε μόνο τις εικόνες </a:t>
            </a:r>
          </a:p>
          <a:p>
            <a:r>
              <a:rPr lang="el-GR" sz="2400" dirty="0" smtClean="0"/>
              <a:t>Η διαφορά ανάμεσα στα </a:t>
            </a:r>
            <a:r>
              <a:rPr lang="en-US" sz="2400" dirty="0" smtClean="0"/>
              <a:t>illustrated books </a:t>
            </a:r>
            <a:r>
              <a:rPr lang="el-GR" sz="2400" dirty="0" smtClean="0"/>
              <a:t>και στα </a:t>
            </a:r>
            <a:r>
              <a:rPr lang="en-US" sz="2400" dirty="0" smtClean="0"/>
              <a:t>picture books </a:t>
            </a:r>
            <a:r>
              <a:rPr lang="el-GR" sz="2400" dirty="0" smtClean="0"/>
              <a:t>δεν είναι ποσοτική αλλά ποιοτική </a:t>
            </a:r>
          </a:p>
          <a:p>
            <a:r>
              <a:rPr lang="el-GR" sz="2400" dirty="0" smtClean="0"/>
              <a:t>Αυτό βέβαια δεν σημαίνει ότι οι εικόνες στα </a:t>
            </a:r>
            <a:r>
              <a:rPr lang="en-US" sz="2400" dirty="0" smtClean="0"/>
              <a:t>illustrated books </a:t>
            </a:r>
            <a:r>
              <a:rPr lang="el-GR" sz="2400" dirty="0" smtClean="0"/>
              <a:t>δεν συμβάλουν με τον δικό τους τρόπο στην ιστορία. Εξάλλου ακόμη και όταν ένα κείμενο και μια εικόνα αναφέρονται στο ίδιο θέμα/γεγονός δεν είναι εφικτό να αποδίδουν ακριβώς τις </a:t>
            </a:r>
            <a:r>
              <a:rPr lang="el-GR" sz="2400" dirty="0"/>
              <a:t>ί</a:t>
            </a:r>
            <a:r>
              <a:rPr lang="el-GR" sz="2400" dirty="0" smtClean="0"/>
              <a:t>διες πληροφορίες </a:t>
            </a:r>
          </a:p>
          <a:p>
            <a:r>
              <a:rPr lang="el-GR" sz="2400" dirty="0" smtClean="0"/>
              <a:t>Ποτέ δεν μπορούν να ταυτιστούν απόλυτα. Αυτό γίνεται εμφανές και στις επανεκδόσεις των κλασικών παραμυθιών όπου έχουμε το ίδιο ουσιαστικά κείμενο με διαφορετική εικονογράφηση. Κάθε εικονογράφηση μπορεί να προσδώσει νέα αισθητική ακόμη και διαφορετική ερμηνεία στο κλασικό κείμενο </a:t>
            </a:r>
            <a:endParaRPr lang="el-GR" sz="2400" dirty="0"/>
          </a:p>
        </p:txBody>
      </p:sp>
    </p:spTree>
    <p:extLst>
      <p:ext uri="{BB962C8B-B14F-4D97-AF65-F5344CB8AC3E}">
        <p14:creationId xmlns:p14="http://schemas.microsoft.com/office/powerpoint/2010/main" val="1870549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lnSpcReduction="10000"/>
          </a:bodyPr>
          <a:lstStyle/>
          <a:p>
            <a:r>
              <a:rPr lang="el-GR" sz="2400" dirty="0" smtClean="0"/>
              <a:t>Παράλληλα σε ορισμένα βιβλία παρατηρείται μια σχετική αστάθεια στην σχέση κειμένου – εικόνας. Δηλαδή ένα βιβλίο μπορεί σε κάποιες σελίδες του να δίνει βαρύτητα στο κείμενο και σε άλλες στην εικόνα </a:t>
            </a:r>
          </a:p>
          <a:p>
            <a:r>
              <a:rPr lang="el-GR" sz="2400" dirty="0" smtClean="0"/>
              <a:t>Σαν αποτέλεσμα προκύπτει ένα βιβλίο το οποίο παλινδρομεί ανάμεσα στο </a:t>
            </a:r>
            <a:r>
              <a:rPr lang="en-US" sz="2400" dirty="0" smtClean="0"/>
              <a:t>illustrated </a:t>
            </a:r>
            <a:r>
              <a:rPr lang="el-GR" sz="2400" dirty="0" smtClean="0"/>
              <a:t>και στο </a:t>
            </a:r>
            <a:r>
              <a:rPr lang="en-US" sz="2400" dirty="0" smtClean="0"/>
              <a:t>picture book</a:t>
            </a:r>
            <a:r>
              <a:rPr lang="el-GR" sz="2400" dirty="0" smtClean="0"/>
              <a:t>. Ως εκ τούτου είναι δύσκολο να το κατατάξουμε με σαφήνεια σε ένα είδος</a:t>
            </a:r>
          </a:p>
          <a:p>
            <a:r>
              <a:rPr lang="el-GR" sz="2400" dirty="0" smtClean="0"/>
              <a:t>Βέβαια αυτό αποτελεί πρόβλημα μόνο για τους θεωρητικούς του είδους οι οποίοι ασχολούνται με την κατηγοριοποίηση και την ταξινόμηση.  Αντίθετα το αναγνωστικό κοινό μπορεί να απολαύσει ένα βιβλίο χωρίς να ενδιαφέρεται να του βάλει ‘ταμπέλα’</a:t>
            </a:r>
          </a:p>
          <a:p>
            <a:r>
              <a:rPr lang="el-GR" sz="2400" dirty="0" smtClean="0"/>
              <a:t>Ενίοτε δε, κάποια από τα αποκαλούμενα </a:t>
            </a:r>
            <a:r>
              <a:rPr lang="en-US" sz="2400" dirty="0" smtClean="0"/>
              <a:t>picture books </a:t>
            </a:r>
            <a:r>
              <a:rPr lang="el-GR" sz="2400" dirty="0" smtClean="0"/>
              <a:t>λένε μια ιστορία χρησιμοποιώντας ως μοναδικό αφηγηματικό μέσο την εικόνα. Τα βιβλία αυτά δεν περιέχουν καθόλου κείμενο και ολόκληρη η ιστορία ξετυλίγεται μέσω της εικονογράφησης (π.χ. </a:t>
            </a:r>
            <a:r>
              <a:rPr lang="en-US" sz="2400" dirty="0" smtClean="0"/>
              <a:t>The Snowman)</a:t>
            </a:r>
            <a:endParaRPr lang="el-GR" sz="2400" dirty="0" smtClean="0"/>
          </a:p>
          <a:p>
            <a:endParaRPr lang="el-GR" sz="2400" dirty="0" smtClean="0"/>
          </a:p>
        </p:txBody>
      </p:sp>
    </p:spTree>
    <p:extLst>
      <p:ext uri="{BB962C8B-B14F-4D97-AF65-F5344CB8AC3E}">
        <p14:creationId xmlns:p14="http://schemas.microsoft.com/office/powerpoint/2010/main" val="561997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92500" lnSpcReduction="20000"/>
          </a:bodyPr>
          <a:lstStyle/>
          <a:p>
            <a:r>
              <a:rPr lang="el-GR" sz="2400" dirty="0" smtClean="0"/>
              <a:t>Στην πραγματικότητα ο όρος ‘εικόνα’ αδυνατεί να περιγράψει την ιδιαιτερότητα αυτών των βιβλίων καθώς αυτό που τα χαρακτηρίζει δεν είναι η ύπαρξη μεμονωμένων εικόνων ως ξεχωριστά στιγμιότυπα αλλά η διαδοχή τους και η άρρηκτη μεταξύ τους σχέση</a:t>
            </a:r>
          </a:p>
          <a:p>
            <a:r>
              <a:rPr lang="el-GR" sz="2400" dirty="0" smtClean="0"/>
              <a:t>Παράλληλα στο εικονογραφημένο παιδικό βιβλίο το κείμενο θα επηρεάζεται πάντα από την εικονογράφηση, όπως αντίστοιχα και οι εικόνες θα επηρεάζονται από το κείμενο </a:t>
            </a:r>
          </a:p>
          <a:p>
            <a:r>
              <a:rPr lang="el-GR" sz="2400" dirty="0" smtClean="0"/>
              <a:t>Για τον λόγο αυτό: </a:t>
            </a:r>
          </a:p>
          <a:p>
            <a:pPr marL="0" indent="0">
              <a:buNone/>
            </a:pPr>
            <a:r>
              <a:rPr lang="el-GR" sz="2400" b="1" dirty="0"/>
              <a:t>	</a:t>
            </a:r>
            <a:r>
              <a:rPr lang="el-GR" sz="2400" b="1" dirty="0" smtClean="0"/>
              <a:t>οπτικό κείμενο + λεκτικό κείμενο = συνολικό κείμενο </a:t>
            </a:r>
          </a:p>
          <a:p>
            <a:r>
              <a:rPr lang="el-GR" sz="2400" dirty="0" smtClean="0"/>
              <a:t>Ακόμη, επειδή ο όρος εικονογραφημένα παιδικά έχει μια ευρεία χρήση περιλαμβάνοντας μια μεγάλη γκάμα ετερογενών κειμένων και σχέσεων κειμένου – εικόνας, συχνά χρησιμοποιείται ο όρος </a:t>
            </a:r>
            <a:r>
              <a:rPr lang="el-GR" sz="2400" dirty="0" err="1" smtClean="0"/>
              <a:t>εικονοκείμενο</a:t>
            </a:r>
            <a:r>
              <a:rPr lang="el-GR" sz="2400" dirty="0" smtClean="0"/>
              <a:t> ή </a:t>
            </a:r>
            <a:r>
              <a:rPr lang="el-GR" sz="2400" dirty="0" err="1" smtClean="0"/>
              <a:t>εικονοβιβλίο</a:t>
            </a:r>
            <a:r>
              <a:rPr lang="el-GR" sz="2400" dirty="0" smtClean="0"/>
              <a:t> για να περιγράψει τα λεγόμενα </a:t>
            </a:r>
            <a:r>
              <a:rPr lang="en-US" sz="2400" dirty="0" smtClean="0"/>
              <a:t>picture books</a:t>
            </a:r>
            <a:r>
              <a:rPr lang="el-GR" sz="2400" dirty="0" smtClean="0"/>
              <a:t>. Βέβαια η ορολογία αυτή δεν είναι ιδιαίτερα διαδεδομένη στο ευρύ κοινό. </a:t>
            </a:r>
          </a:p>
          <a:p>
            <a:r>
              <a:rPr lang="el-GR" sz="2400" dirty="0" smtClean="0"/>
              <a:t>Γενικά τα θέματα που αφορούν νέες ορολογίες και προσπαθούν να προσδιορίσουν το είδος είναι υπό συζήτηση τόσο στην Ελλάδα όσο και στο εξωτερικό </a:t>
            </a:r>
          </a:p>
          <a:p>
            <a:endParaRPr lang="el-GR" sz="2400" dirty="0" smtClean="0"/>
          </a:p>
          <a:p>
            <a:pPr marL="0" indent="0">
              <a:buNone/>
            </a:pPr>
            <a:endParaRPr lang="el-GR" sz="2400" dirty="0" smtClean="0"/>
          </a:p>
        </p:txBody>
      </p:sp>
    </p:spTree>
    <p:extLst>
      <p:ext uri="{BB962C8B-B14F-4D97-AF65-F5344CB8AC3E}">
        <p14:creationId xmlns:p14="http://schemas.microsoft.com/office/powerpoint/2010/main" val="3258087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l-GR" sz="2400" dirty="0" smtClean="0"/>
              <a:t>Το εικονογραφημένο παιδικό βιβλίο αποτελεί ένα ευέλικτο και πολυσυλλεκτικό μέσο αφού δέχεται και ενσωματώνει επιδράσεις από διαφορετικά αφηγηματικά είδη όπως ο κινηματογράφος, το θέατρο, τα κόμικς</a:t>
            </a:r>
          </a:p>
          <a:p>
            <a:r>
              <a:rPr lang="el-GR" sz="2400" dirty="0" smtClean="0"/>
              <a:t>Μέσα από αυτή την πολυσυλλεκτικότητά του, το εικονογραφημένο παιδικό βιβλίο μπορεί να χαρακτηριστεί και </a:t>
            </a:r>
            <a:r>
              <a:rPr lang="el-GR" sz="2400" b="1" dirty="0" smtClean="0"/>
              <a:t>δια-</a:t>
            </a:r>
            <a:r>
              <a:rPr lang="el-GR" sz="2400" b="1" dirty="0" err="1" smtClean="0"/>
              <a:t>μεσικό</a:t>
            </a:r>
            <a:r>
              <a:rPr lang="el-GR" sz="2400" b="1" dirty="0" smtClean="0"/>
              <a:t> </a:t>
            </a:r>
          </a:p>
          <a:p>
            <a:endParaRPr lang="el-GR" sz="2400" b="1" dirty="0"/>
          </a:p>
          <a:p>
            <a:endParaRPr lang="el-GR" sz="2400" b="1" dirty="0" smtClean="0"/>
          </a:p>
          <a:p>
            <a:pPr marL="0" indent="0" algn="ctr">
              <a:buNone/>
            </a:pPr>
            <a:r>
              <a:rPr lang="el-GR" sz="2400" b="1" dirty="0" smtClean="0"/>
              <a:t>Δια-κωδικό </a:t>
            </a:r>
          </a:p>
          <a:p>
            <a:r>
              <a:rPr lang="el-GR" sz="2400" dirty="0" smtClean="0"/>
              <a:t>Το εικονογραφημένο παιδικό βιβλίο είναι ένα είδος σαφώς </a:t>
            </a:r>
            <a:r>
              <a:rPr lang="el-GR" sz="2400" dirty="0" err="1" smtClean="0"/>
              <a:t>πολυτροπικό</a:t>
            </a:r>
            <a:r>
              <a:rPr lang="el-GR" sz="2400" dirty="0" smtClean="0"/>
              <a:t> όχι επειδή έχουμε εικόνες δίπλα σε λέξεις αλλά επειδή τα δύο αυτά μέσα, οι δύο αυτοί κώδικες επικοινωνίας παρουσιάζουν μια ισότιμη και αμοιβαία σχέση εξάρτησης </a:t>
            </a:r>
          </a:p>
        </p:txBody>
      </p:sp>
      <p:cxnSp>
        <p:nvCxnSpPr>
          <p:cNvPr id="5" name="Straight Connector 4"/>
          <p:cNvCxnSpPr/>
          <p:nvPr/>
        </p:nvCxnSpPr>
        <p:spPr>
          <a:xfrm>
            <a:off x="2209800" y="3657600"/>
            <a:ext cx="4114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7136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2430</TotalTime>
  <Words>1450</Words>
  <Application>Microsoft Office PowerPoint</Application>
  <PresentationFormat>On-screen Show (4:3)</PresentationFormat>
  <Paragraphs>67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Σύγχρονες Προσεγγίσεις στην Παιδική Λογοτεχνία και Εκπαιδευτική Πράξη </vt:lpstr>
      <vt:lpstr>Ορίζοντας το εικονογραφημένο παιδικό βιβλίο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 </dc:title>
  <dc:creator>asismanidis</dc:creator>
  <cp:lastModifiedBy>asismanidis</cp:lastModifiedBy>
  <cp:revision>31</cp:revision>
  <dcterms:created xsi:type="dcterms:W3CDTF">2006-08-16T00:00:00Z</dcterms:created>
  <dcterms:modified xsi:type="dcterms:W3CDTF">2023-03-01T09:51:25Z</dcterms:modified>
</cp:coreProperties>
</file>