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77" r:id="rId7"/>
    <p:sldId id="266" r:id="rId8"/>
    <p:sldId id="271" r:id="rId9"/>
    <p:sldId id="267" r:id="rId10"/>
    <p:sldId id="268" r:id="rId11"/>
    <p:sldId id="270" r:id="rId12"/>
    <p:sldId id="260" r:id="rId13"/>
    <p:sldId id="261" r:id="rId14"/>
    <p:sldId id="262" r:id="rId15"/>
    <p:sldId id="263" r:id="rId16"/>
    <p:sldId id="273" r:id="rId17"/>
    <p:sldId id="272" r:id="rId18"/>
    <p:sldId id="292" r:id="rId19"/>
    <p:sldId id="286" r:id="rId20"/>
    <p:sldId id="288" r:id="rId21"/>
    <p:sldId id="290" r:id="rId22"/>
    <p:sldId id="309" r:id="rId23"/>
    <p:sldId id="274" r:id="rId24"/>
    <p:sldId id="275" r:id="rId25"/>
    <p:sldId id="276" r:id="rId26"/>
    <p:sldId id="278" r:id="rId27"/>
    <p:sldId id="279" r:id="rId28"/>
    <p:sldId id="280" r:id="rId29"/>
    <p:sldId id="281" r:id="rId30"/>
    <p:sldId id="283" r:id="rId31"/>
    <p:sldId id="293" r:id="rId32"/>
    <p:sldId id="311" r:id="rId33"/>
    <p:sldId id="310" r:id="rId34"/>
    <p:sldId id="314" r:id="rId35"/>
    <p:sldId id="312" r:id="rId36"/>
    <p:sldId id="317" r:id="rId37"/>
    <p:sldId id="313" r:id="rId38"/>
    <p:sldId id="316" r:id="rId39"/>
    <p:sldId id="315" r:id="rId40"/>
    <p:sldId id="295" r:id="rId41"/>
    <p:sldId id="294" r:id="rId42"/>
    <p:sldId id="296" r:id="rId43"/>
    <p:sldId id="297" r:id="rId44"/>
    <p:sldId id="308" r:id="rId45"/>
    <p:sldId id="299" r:id="rId46"/>
    <p:sldId id="300" r:id="rId47"/>
    <p:sldId id="305" r:id="rId48"/>
    <p:sldId id="306" r:id="rId49"/>
    <p:sldId id="307" r:id="rId50"/>
    <p:sldId id="301" r:id="rId51"/>
    <p:sldId id="304" r:id="rId52"/>
    <p:sldId id="302" r:id="rId53"/>
    <p:sldId id="303"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4B459B6-E8FD-45E7-9292-A955D20F40C9}"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6DA45AB-E029-4F7C-8897-0963E152F37C}" type="datetimeFigureOut">
              <a:rPr lang="el-GR" smtClean="0"/>
              <a:pPr/>
              <a:t>16/12/2020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4B459B6-E8FD-45E7-9292-A955D20F40C9}"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6DA45AB-E029-4F7C-8897-0963E152F37C}" type="datetimeFigureOut">
              <a:rPr lang="el-GR" smtClean="0"/>
              <a:pPr/>
              <a:t>16/12/2020</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4B459B6-E8FD-45E7-9292-A955D20F40C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620689"/>
            <a:ext cx="7772400" cy="2016223"/>
          </a:xfrm>
        </p:spPr>
        <p:txBody>
          <a:bodyPr>
            <a:normAutofit/>
          </a:bodyPr>
          <a:lstStyle/>
          <a:p>
            <a:r>
              <a:rPr lang="el-GR" sz="4800" b="1" dirty="0" smtClean="0"/>
              <a:t>Η </a:t>
            </a:r>
            <a:r>
              <a:rPr lang="el-GR" sz="4800" b="1" dirty="0" err="1" smtClean="0"/>
              <a:t>επιτΟπια</a:t>
            </a:r>
            <a:r>
              <a:rPr lang="el-GR" sz="4800" b="1" dirty="0" smtClean="0"/>
              <a:t> </a:t>
            </a:r>
            <a:r>
              <a:rPr lang="el-GR" sz="4800" b="1" dirty="0" err="1" smtClean="0"/>
              <a:t>Ερευνα</a:t>
            </a:r>
            <a:r>
              <a:rPr lang="el-GR" sz="4800" b="1" dirty="0" smtClean="0"/>
              <a:t> </a:t>
            </a:r>
            <a:br>
              <a:rPr lang="el-GR" sz="4800" b="1" dirty="0" smtClean="0"/>
            </a:br>
            <a:r>
              <a:rPr lang="el-GR" sz="4800" b="1" dirty="0" smtClean="0"/>
              <a:t>και η </a:t>
            </a:r>
            <a:r>
              <a:rPr lang="el-GR" sz="4800" b="1" dirty="0" err="1" smtClean="0"/>
              <a:t>ερμηνεΙα</a:t>
            </a:r>
            <a:r>
              <a:rPr lang="el-GR" sz="4800" b="1" dirty="0" smtClean="0"/>
              <a:t> </a:t>
            </a:r>
            <a:r>
              <a:rPr lang="el-GR" sz="4800" b="1" dirty="0" err="1" smtClean="0"/>
              <a:t>τηΣ</a:t>
            </a:r>
            <a:endParaRPr lang="el-GR" sz="4800" b="1" dirty="0"/>
          </a:p>
        </p:txBody>
      </p:sp>
      <p:sp>
        <p:nvSpPr>
          <p:cNvPr id="3" name="2 - Υπότιτλος"/>
          <p:cNvSpPr>
            <a:spLocks noGrp="1"/>
          </p:cNvSpPr>
          <p:nvPr>
            <p:ph type="subTitle" idx="1"/>
          </p:nvPr>
        </p:nvSpPr>
        <p:spPr>
          <a:xfrm>
            <a:off x="1371600" y="2780928"/>
            <a:ext cx="6400800" cy="2857872"/>
          </a:xfrm>
        </p:spPr>
        <p:txBody>
          <a:bodyPr>
            <a:noAutofit/>
          </a:bodyPr>
          <a:lstStyle/>
          <a:p>
            <a:r>
              <a:rPr lang="el-GR" sz="3600" dirty="0" smtClean="0">
                <a:solidFill>
                  <a:schemeClr val="tx1"/>
                </a:solidFill>
              </a:rPr>
              <a:t>Η θεωρία χωρίς τα εμπειρικά δεδομένα είναι κενή, αλλά και τα εμπειρικά δεδομένα χωρίς τη θεωρία είναι τυφλά </a:t>
            </a:r>
          </a:p>
          <a:p>
            <a:r>
              <a:rPr lang="el-GR" sz="3600" dirty="0" smtClean="0">
                <a:solidFill>
                  <a:schemeClr val="tx1"/>
                </a:solidFill>
              </a:rPr>
              <a:t>(</a:t>
            </a:r>
            <a:r>
              <a:rPr lang="en-US" sz="3600" dirty="0" smtClean="0">
                <a:solidFill>
                  <a:schemeClr val="tx1"/>
                </a:solidFill>
              </a:rPr>
              <a:t>C. Wright Mills)</a:t>
            </a:r>
            <a:endParaRPr lang="el-GR" sz="3600" dirty="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alul.jpg"/>
          <p:cNvPicPr>
            <a:picLocks noGrp="1" noChangeAspect="1"/>
          </p:cNvPicPr>
          <p:nvPr>
            <p:ph idx="1"/>
          </p:nvPr>
        </p:nvPicPr>
        <p:blipFill>
          <a:blip r:embed="rId2" cstate="print"/>
          <a:stretch>
            <a:fillRect/>
          </a:stretch>
        </p:blipFill>
        <p:spPr>
          <a:xfrm>
            <a:off x="395536" y="260648"/>
            <a:ext cx="8280919" cy="6336704"/>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zoom.jpg"/>
          <p:cNvPicPr>
            <a:picLocks noGrp="1" noChangeAspect="1"/>
          </p:cNvPicPr>
          <p:nvPr>
            <p:ph idx="1"/>
          </p:nvPr>
        </p:nvPicPr>
        <p:blipFill>
          <a:blip r:embed="rId2" cstate="print"/>
          <a:stretch>
            <a:fillRect/>
          </a:stretch>
        </p:blipFill>
        <p:spPr>
          <a:xfrm>
            <a:off x="467544" y="260648"/>
            <a:ext cx="8208911" cy="6408712"/>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Πιθανοί περιορισμοί… </a:t>
            </a:r>
            <a:endParaRPr lang="el-GR" dirty="0"/>
          </a:p>
        </p:txBody>
      </p:sp>
      <p:pic>
        <p:nvPicPr>
          <p:cNvPr id="4" name="3 - Θέση περιεχομένου" descr="770.jpg"/>
          <p:cNvPicPr>
            <a:picLocks noGrp="1" noChangeAspect="1"/>
          </p:cNvPicPr>
          <p:nvPr>
            <p:ph idx="1"/>
          </p:nvPr>
        </p:nvPicPr>
        <p:blipFill>
          <a:blip r:embed="rId2" cstate="print"/>
          <a:stretch>
            <a:fillRect/>
          </a:stretch>
        </p:blipFill>
        <p:spPr>
          <a:xfrm>
            <a:off x="899592" y="1268760"/>
            <a:ext cx="7416824" cy="5328592"/>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πιθανοί περιορισμοί που λέγαμε…</a:t>
            </a:r>
            <a:endParaRPr lang="el-GR" dirty="0"/>
          </a:p>
        </p:txBody>
      </p:sp>
      <p:sp>
        <p:nvSpPr>
          <p:cNvPr id="3" name="2 - Θέση περιεχομένου"/>
          <p:cNvSpPr>
            <a:spLocks noGrp="1"/>
          </p:cNvSpPr>
          <p:nvPr>
            <p:ph idx="1"/>
          </p:nvPr>
        </p:nvSpPr>
        <p:spPr/>
        <p:txBody>
          <a:bodyPr>
            <a:normAutofit/>
          </a:bodyPr>
          <a:lstStyle/>
          <a:p>
            <a:r>
              <a:rPr lang="el-GR" sz="3200" dirty="0" smtClean="0"/>
              <a:t>Η μη γνώση της γλώσσας</a:t>
            </a:r>
          </a:p>
          <a:p>
            <a:r>
              <a:rPr lang="el-GR" sz="3200" dirty="0" smtClean="0"/>
              <a:t>Η μη γνώση των πολιτισμικών κωδίκων (πχ ένδυση)</a:t>
            </a:r>
          </a:p>
          <a:p>
            <a:r>
              <a:rPr lang="el-GR" sz="3200" dirty="0" smtClean="0"/>
              <a:t>Οι </a:t>
            </a:r>
            <a:r>
              <a:rPr lang="el-GR" sz="3200" dirty="0" err="1" smtClean="0"/>
              <a:t>έμφυλες</a:t>
            </a:r>
            <a:r>
              <a:rPr lang="el-GR" sz="3200" dirty="0" smtClean="0"/>
              <a:t> προκαταλήψεις</a:t>
            </a:r>
          </a:p>
          <a:p>
            <a:r>
              <a:rPr lang="el-GR" sz="3200" dirty="0" smtClean="0"/>
              <a:t>Οι «επαγγελματίες» πληροφορητές</a:t>
            </a:r>
          </a:p>
          <a:p>
            <a:r>
              <a:rPr lang="el-GR" sz="3200" dirty="0" smtClean="0"/>
              <a:t>Προβλήματα στη συνέντευξη και στην παρατήρηση (</a:t>
            </a:r>
            <a:r>
              <a:rPr lang="en-US" sz="3200" dirty="0" smtClean="0"/>
              <a:t>the interviewer’s and observer’s effect)</a:t>
            </a:r>
            <a:r>
              <a:rPr lang="el-GR" sz="3200" dirty="0" smtClean="0"/>
              <a:t>  </a:t>
            </a:r>
            <a:endParaRPr lang="el-GR" sz="3200"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Μεταπολεμικά και κυρίως μετά το 1980…</a:t>
            </a:r>
            <a:endParaRPr lang="el-GR" dirty="0"/>
          </a:p>
        </p:txBody>
      </p:sp>
      <p:sp>
        <p:nvSpPr>
          <p:cNvPr id="3" name="2 - Θέση περιεχομένου"/>
          <p:cNvSpPr>
            <a:spLocks noGrp="1"/>
          </p:cNvSpPr>
          <p:nvPr>
            <p:ph idx="1"/>
          </p:nvPr>
        </p:nvSpPr>
        <p:spPr/>
        <p:txBody>
          <a:bodyPr/>
          <a:lstStyle/>
          <a:p>
            <a:r>
              <a:rPr lang="el-GR" sz="3600" dirty="0" smtClean="0"/>
              <a:t>Η ανθρωπολογία οίκοι</a:t>
            </a:r>
          </a:p>
          <a:p>
            <a:r>
              <a:rPr lang="el-GR" sz="3600" dirty="0" smtClean="0"/>
              <a:t>Ιθαγενής διαχείριση του πολιτισμού</a:t>
            </a:r>
          </a:p>
          <a:p>
            <a:r>
              <a:rPr lang="el-GR" sz="3600" dirty="0" smtClean="0"/>
              <a:t>Επιτόπια έρευνα στην ίδια την κοινωνία του ανθρωπολόγου</a:t>
            </a:r>
          </a:p>
          <a:p>
            <a:r>
              <a:rPr lang="el-GR" sz="3600" dirty="0" smtClean="0"/>
              <a:t>Εξαφάνιση φυλετικών κοινωνιών</a:t>
            </a:r>
          </a:p>
          <a:p>
            <a:r>
              <a:rPr lang="el-GR" sz="3600" dirty="0" smtClean="0"/>
              <a:t>Δυσδιάκριτα τα όρια ανάμεσα στο Οικείο και το ξένο</a:t>
            </a:r>
          </a:p>
          <a:p>
            <a:pPr>
              <a:buNone/>
            </a:pPr>
            <a:endParaRPr lang="el-GR" dirty="0"/>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Το πρόβλημα της μετάφρασης</a:t>
            </a:r>
            <a:endParaRPr lang="el-GR" dirty="0"/>
          </a:p>
        </p:txBody>
      </p:sp>
      <p:sp>
        <p:nvSpPr>
          <p:cNvPr id="3" name="2 - Θέση περιεχομένου"/>
          <p:cNvSpPr>
            <a:spLocks noGrp="1"/>
          </p:cNvSpPr>
          <p:nvPr>
            <p:ph idx="1"/>
          </p:nvPr>
        </p:nvSpPr>
        <p:spPr/>
        <p:txBody>
          <a:bodyPr>
            <a:noAutofit/>
          </a:bodyPr>
          <a:lstStyle/>
          <a:p>
            <a:r>
              <a:rPr lang="el-GR" sz="3200" dirty="0" err="1" smtClean="0"/>
              <a:t>Ημική</a:t>
            </a:r>
            <a:r>
              <a:rPr lang="el-GR" sz="3200" dirty="0" smtClean="0"/>
              <a:t> (</a:t>
            </a:r>
            <a:r>
              <a:rPr lang="en-US" sz="3200" dirty="0" err="1" smtClean="0"/>
              <a:t>emic</a:t>
            </a:r>
            <a:r>
              <a:rPr lang="en-US" sz="3200" dirty="0" smtClean="0"/>
              <a:t>) </a:t>
            </a:r>
            <a:r>
              <a:rPr lang="el-GR" sz="3200" dirty="0" smtClean="0"/>
              <a:t>και </a:t>
            </a:r>
            <a:r>
              <a:rPr lang="el-GR" sz="3200" dirty="0" err="1" smtClean="0"/>
              <a:t>ητική</a:t>
            </a:r>
            <a:r>
              <a:rPr lang="en-US" sz="3200" dirty="0" smtClean="0"/>
              <a:t> (</a:t>
            </a:r>
            <a:r>
              <a:rPr lang="en-US" sz="3200" dirty="0" err="1" smtClean="0"/>
              <a:t>etic</a:t>
            </a:r>
            <a:r>
              <a:rPr lang="en-US" sz="3200" dirty="0" smtClean="0"/>
              <a:t>)</a:t>
            </a:r>
            <a:r>
              <a:rPr lang="el-GR" sz="3200" dirty="0" smtClean="0"/>
              <a:t> προσέγγιση: </a:t>
            </a:r>
          </a:p>
          <a:p>
            <a:pPr>
              <a:buNone/>
            </a:pPr>
            <a:r>
              <a:rPr lang="el-GR" sz="3200" dirty="0" smtClean="0"/>
              <a:t>     εκ των έσω, εκ των έξω</a:t>
            </a:r>
          </a:p>
          <a:p>
            <a:r>
              <a:rPr lang="el-GR" sz="3200" dirty="0" smtClean="0"/>
              <a:t>Από τη σκοπιά του ιθαγενούς</a:t>
            </a:r>
          </a:p>
          <a:p>
            <a:r>
              <a:rPr lang="el-GR" sz="3200" dirty="0" smtClean="0"/>
              <a:t>Η διάκριση εισήχθη στην ανθρωπολογία από τον </a:t>
            </a:r>
            <a:r>
              <a:rPr lang="en-US" sz="3200" dirty="0" smtClean="0"/>
              <a:t>Marvin Harris (</a:t>
            </a:r>
            <a:r>
              <a:rPr lang="el-GR" sz="3200" dirty="0" smtClean="0"/>
              <a:t>1964, 1979) αλλά αναπτύχθηκε για πρώτη φορά από τον γλωσσολόγο </a:t>
            </a:r>
            <a:r>
              <a:rPr lang="en-US" sz="3200" dirty="0" err="1" smtClean="0"/>
              <a:t>Keneth</a:t>
            </a:r>
            <a:r>
              <a:rPr lang="en-US" sz="3200" dirty="0" smtClean="0"/>
              <a:t> Pike </a:t>
            </a:r>
            <a:r>
              <a:rPr lang="el-GR" sz="3200" dirty="0" smtClean="0"/>
              <a:t>ο οποίος άντλησε τους όρους από τη σχέση ανάμεσα στους ήχους και το νόημα των ήχων </a:t>
            </a:r>
            <a:endParaRPr lang="el-GR" sz="32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Δύο παράμετροι που πρέπει να συνυπολογίζονται</a:t>
            </a:r>
            <a:endParaRPr lang="el-GR" dirty="0"/>
          </a:p>
        </p:txBody>
      </p:sp>
      <p:sp>
        <p:nvSpPr>
          <p:cNvPr id="3" name="2 - Θέση περιεχομένου"/>
          <p:cNvSpPr>
            <a:spLocks noGrp="1"/>
          </p:cNvSpPr>
          <p:nvPr>
            <p:ph idx="1"/>
          </p:nvPr>
        </p:nvSpPr>
        <p:spPr/>
        <p:txBody>
          <a:bodyPr/>
          <a:lstStyle/>
          <a:p>
            <a:endParaRPr lang="el-GR" dirty="0" smtClean="0"/>
          </a:p>
          <a:p>
            <a:r>
              <a:rPr lang="el-GR" sz="3600" dirty="0" smtClean="0"/>
              <a:t>Έμφαση στη μελέτη του εθνογραφικού παρόντος</a:t>
            </a:r>
          </a:p>
          <a:p>
            <a:endParaRPr lang="el-GR" sz="3600" dirty="0" smtClean="0"/>
          </a:p>
          <a:p>
            <a:r>
              <a:rPr lang="el-GR" sz="3600" dirty="0" smtClean="0"/>
              <a:t>Έμφαση στη μελέτη της ιστορικής διάστασης</a:t>
            </a:r>
            <a:endParaRPr lang="el-GR" sz="3600" dirty="0"/>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42918"/>
          </a:xfrm>
        </p:spPr>
        <p:txBody>
          <a:bodyPr>
            <a:normAutofit fontScale="90000"/>
          </a:bodyPr>
          <a:lstStyle/>
          <a:p>
            <a:r>
              <a:rPr lang="en-US" dirty="0" smtClean="0"/>
              <a:t>Going native… </a:t>
            </a:r>
            <a:r>
              <a:rPr lang="el-GR" dirty="0" smtClean="0"/>
              <a:t>αλλά με μέτρο!!!</a:t>
            </a:r>
            <a:endParaRPr lang="el-GR" dirty="0"/>
          </a:p>
        </p:txBody>
      </p:sp>
      <p:sp>
        <p:nvSpPr>
          <p:cNvPr id="3" name="2 - Θέση περιεχομένου"/>
          <p:cNvSpPr>
            <a:spLocks noGrp="1"/>
          </p:cNvSpPr>
          <p:nvPr>
            <p:ph idx="1"/>
          </p:nvPr>
        </p:nvSpPr>
        <p:spPr>
          <a:xfrm>
            <a:off x="0" y="785794"/>
            <a:ext cx="8929718" cy="6072206"/>
          </a:xfrm>
        </p:spPr>
        <p:txBody>
          <a:bodyPr>
            <a:normAutofit fontScale="32500" lnSpcReduction="20000"/>
          </a:bodyPr>
          <a:lstStyle/>
          <a:p>
            <a:pPr>
              <a:buNone/>
            </a:pPr>
            <a:r>
              <a:rPr lang="el-GR" dirty="0" smtClean="0"/>
              <a:t>               </a:t>
            </a:r>
            <a:r>
              <a:rPr lang="el-GR" sz="11200" dirty="0" smtClean="0"/>
              <a:t>Ο </a:t>
            </a:r>
            <a:r>
              <a:rPr lang="el-GR" sz="11200" b="1" dirty="0" smtClean="0"/>
              <a:t>Κάρλος </a:t>
            </a:r>
            <a:r>
              <a:rPr lang="el-GR" sz="11200" b="1" dirty="0" err="1" smtClean="0"/>
              <a:t>Καστανιέδα</a:t>
            </a:r>
            <a:r>
              <a:rPr lang="el-GR" sz="11200" dirty="0" smtClean="0"/>
              <a:t> </a:t>
            </a:r>
            <a:r>
              <a:rPr lang="el-GR" sz="11200" i="1" dirty="0" smtClean="0"/>
              <a:t>(</a:t>
            </a:r>
            <a:r>
              <a:rPr lang="el-GR" sz="11200" i="1" dirty="0" err="1" smtClean="0"/>
              <a:t>Carlos</a:t>
            </a:r>
            <a:r>
              <a:rPr lang="el-GR" sz="11200" i="1" dirty="0" smtClean="0"/>
              <a:t> </a:t>
            </a:r>
            <a:r>
              <a:rPr lang="el-GR" sz="11200" i="1" dirty="0" err="1" smtClean="0"/>
              <a:t>César</a:t>
            </a:r>
            <a:r>
              <a:rPr lang="el-GR" sz="11200" i="1" dirty="0" smtClean="0"/>
              <a:t> </a:t>
            </a:r>
            <a:r>
              <a:rPr lang="el-GR" sz="11200" i="1" dirty="0" err="1" smtClean="0"/>
              <a:t>Salvador</a:t>
            </a:r>
            <a:r>
              <a:rPr lang="el-GR" sz="11200" i="1" dirty="0" smtClean="0"/>
              <a:t> </a:t>
            </a:r>
            <a:r>
              <a:rPr lang="el-GR" sz="11200" i="1" dirty="0" err="1" smtClean="0"/>
              <a:t>Arana</a:t>
            </a:r>
            <a:r>
              <a:rPr lang="el-GR" sz="11200" i="1" dirty="0" smtClean="0"/>
              <a:t> </a:t>
            </a:r>
            <a:r>
              <a:rPr lang="el-GR" sz="11200" i="1" dirty="0" err="1" smtClean="0"/>
              <a:t>Castañeda</a:t>
            </a:r>
            <a:r>
              <a:rPr lang="el-GR" sz="11200" i="1" dirty="0" smtClean="0"/>
              <a:t>)</a:t>
            </a:r>
            <a:r>
              <a:rPr lang="el-GR" sz="11200" dirty="0" smtClean="0"/>
              <a:t>  (25 Δεκεμβρίου 1925 – 27 Απριλίου 1998) γεννήθηκε στο Περού και ήταν Αμερικανός ανθρωπολόγος και συγγραφέας. Ξεκινώντας το 1968 με τη δημοσίευση του </a:t>
            </a:r>
            <a:r>
              <a:rPr lang="el-GR" sz="11200" i="1" dirty="0" smtClean="0"/>
              <a:t>Οι Διδασκαλίες του Δον Χουάν</a:t>
            </a:r>
            <a:r>
              <a:rPr lang="el-GR" sz="11200" dirty="0" smtClean="0"/>
              <a:t>, ο </a:t>
            </a:r>
            <a:r>
              <a:rPr lang="el-GR" sz="11200" dirty="0" err="1" smtClean="0"/>
              <a:t>Καστανιέδα</a:t>
            </a:r>
            <a:r>
              <a:rPr lang="el-GR" sz="11200" dirty="0" smtClean="0"/>
              <a:t> έγραψε μια σειρά βιβλίων που περιγράφει τη μαθητεία του στον παραδοσιακό </a:t>
            </a:r>
            <a:r>
              <a:rPr lang="el-GR" sz="11200" dirty="0" err="1" smtClean="0"/>
              <a:t>Μεσο</a:t>
            </a:r>
            <a:r>
              <a:rPr lang="el-GR" sz="11200" dirty="0" smtClean="0"/>
              <a:t>-αμερικανικό σαμανισμό. Τα 12 βιβλία του έχουν πουλήσει περισσότερα από 8 εκατομμύρια αντίτυπα σε 17 χώρες. </a:t>
            </a:r>
            <a:endParaRPr lang="el-GR" sz="11200" dirty="0"/>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hqdefault.jpg"/>
          <p:cNvPicPr>
            <a:picLocks noGrp="1" noChangeAspect="1" noChangeArrowheads="1"/>
          </p:cNvPicPr>
          <p:nvPr>
            <p:ph idx="1"/>
          </p:nvPr>
        </p:nvPicPr>
        <p:blipFill>
          <a:blip r:embed="rId2"/>
          <a:srcRect/>
          <a:stretch>
            <a:fillRect/>
          </a:stretch>
        </p:blipFill>
        <p:spPr bwMode="auto">
          <a:xfrm>
            <a:off x="500034" y="285728"/>
            <a:ext cx="8643966" cy="6215106"/>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285728"/>
            <a:ext cx="8229600" cy="6023632"/>
          </a:xfrm>
        </p:spPr>
        <p:txBody>
          <a:bodyPr>
            <a:normAutofit lnSpcReduction="10000"/>
          </a:bodyPr>
          <a:lstStyle/>
          <a:p>
            <a:pPr>
              <a:buNone/>
            </a:pPr>
            <a:r>
              <a:rPr lang="el-GR" sz="3200" b="1" i="1" dirty="0" smtClean="0"/>
              <a:t>     Δεν έχει σημασία ποιο μονοπάτι θα διαλέξεις. Υπάρχουν ένα εκατομμύριο μονοπάτια και όλα είναι ίδια γιατί δεν οδηγούν πουθενά. Αρκεί το μονοπάτι να το ακολουθήσεις χωρίς φόβο και χωρίς φιλοδοξία. Και αρκεί το μονοπάτι να έχει καρδιά…</a:t>
            </a:r>
            <a:endParaRPr lang="en-US" sz="3200" b="1" i="1" dirty="0" smtClean="0"/>
          </a:p>
          <a:p>
            <a:pPr>
              <a:buNone/>
            </a:pPr>
            <a:r>
              <a:rPr lang="el-GR" sz="3200" b="1" i="1" dirty="0" smtClean="0"/>
              <a:t>     </a:t>
            </a:r>
          </a:p>
          <a:p>
            <a:pPr>
              <a:buNone/>
            </a:pPr>
            <a:r>
              <a:rPr lang="el-GR" sz="3200" b="1" i="1" dirty="0" smtClean="0"/>
              <a:t>     Όταν νιώθεις σημαντικός, γίνεσαι βαρύς, αδέξιος, ματαιόδοξος. Για να γίνεις όμως Άνθρωπος του Φωτός, πρέπει να είσαι ελαφρύς και ρευστός…</a:t>
            </a:r>
            <a:endParaRPr lang="el-GR" sz="3200" i="1" dirty="0" smtClean="0"/>
          </a:p>
          <a:p>
            <a:pPr>
              <a:buNone/>
            </a:pPr>
            <a:endParaRPr lang="el-GR" b="1" dirty="0" smtClean="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Επιτόπια έρευνα</a:t>
            </a:r>
            <a:endParaRPr lang="el-GR" dirty="0"/>
          </a:p>
        </p:txBody>
      </p:sp>
      <p:sp>
        <p:nvSpPr>
          <p:cNvPr id="3" name="2 - Θέση περιεχομένου"/>
          <p:cNvSpPr>
            <a:spLocks noGrp="1"/>
          </p:cNvSpPr>
          <p:nvPr>
            <p:ph idx="1"/>
          </p:nvPr>
        </p:nvSpPr>
        <p:spPr/>
        <p:txBody>
          <a:bodyPr>
            <a:normAutofit/>
          </a:bodyPr>
          <a:lstStyle/>
          <a:p>
            <a:r>
              <a:rPr lang="el-GR" dirty="0" smtClean="0"/>
              <a:t>Βασική προϋπόθεση είναι η προσπάθεια του ερευνητή να συμμετάσχει όσο το δυνατόν περισσότερο στην τοπική ζωή</a:t>
            </a:r>
          </a:p>
          <a:p>
            <a:r>
              <a:rPr lang="el-GR" dirty="0" smtClean="0"/>
              <a:t>Έμφαση στη μελέτη του συγχρονικού παρόντος</a:t>
            </a:r>
          </a:p>
          <a:p>
            <a:r>
              <a:rPr lang="el-GR" dirty="0" smtClean="0"/>
              <a:t>Συμμετοχική παρατήρηση </a:t>
            </a:r>
          </a:p>
          <a:p>
            <a:r>
              <a:rPr lang="el-GR" dirty="0" smtClean="0"/>
              <a:t>Η επιτόπια έρευνα τότε και τώρα, στα χωριά και σε περιορισμένους πληθυσμούς &amp; στα σύγχρονα αστικά κέντρα («εστιασμένη εθνογραφία» ή </a:t>
            </a:r>
            <a:r>
              <a:rPr lang="en-US" dirty="0" smtClean="0"/>
              <a:t>“focused ethnography”)</a:t>
            </a:r>
            <a:endParaRPr lang="el-GR" dirty="0"/>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428604"/>
            <a:ext cx="8229600" cy="6429396"/>
          </a:xfrm>
        </p:spPr>
        <p:txBody>
          <a:bodyPr>
            <a:normAutofit/>
          </a:bodyPr>
          <a:lstStyle/>
          <a:p>
            <a:pPr>
              <a:buNone/>
            </a:pPr>
            <a:r>
              <a:rPr lang="el-GR" b="1" i="1" dirty="0" smtClean="0"/>
              <a:t>    </a:t>
            </a:r>
            <a:r>
              <a:rPr lang="el-GR" sz="3600" b="1" i="1" dirty="0" smtClean="0"/>
              <a:t>Ένας άνθρωπος παίρνει το δρόμο της γνώσης όπως ακριβώς πηγαίνει και στον πόλεμο: με πλήρη συνείδηση, γεμάτος φόβο, σεβασμό, και απόλυτη αυτοπεποίθηση. Το να βαδίζεις προς τη γνώση ή να πηγαίνεις στον πόλεμο με οποιονδήποτε άλλο τρόπο είναι σφάλμα, και όποιος το κάνει μετανιώνει για το δρόμο που ακολούθησε…</a:t>
            </a:r>
            <a:r>
              <a:rPr lang="el-GR" sz="3600" i="1" dirty="0" smtClean="0"/>
              <a:t/>
            </a:r>
            <a:br>
              <a:rPr lang="el-GR" sz="3600" i="1" dirty="0" smtClean="0"/>
            </a:br>
            <a:endParaRPr lang="el-GR" sz="3600" i="1" dirty="0"/>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castaneda3.jpg"/>
          <p:cNvPicPr>
            <a:picLocks noGrp="1" noChangeAspect="1" noChangeArrowheads="1"/>
          </p:cNvPicPr>
          <p:nvPr>
            <p:ph idx="1"/>
          </p:nvPr>
        </p:nvPicPr>
        <p:blipFill>
          <a:blip r:embed="rId2"/>
          <a:srcRect/>
          <a:stretch>
            <a:fillRect/>
          </a:stretch>
        </p:blipFill>
        <p:spPr bwMode="auto">
          <a:xfrm>
            <a:off x="1357290" y="428604"/>
            <a:ext cx="6000792" cy="6143668"/>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642910" y="642918"/>
            <a:ext cx="7643866" cy="6215082"/>
          </a:xfrm>
        </p:spPr>
        <p:txBody>
          <a:bodyPr>
            <a:normAutofit fontScale="40000" lnSpcReduction="20000"/>
          </a:bodyPr>
          <a:lstStyle/>
          <a:p>
            <a:pPr>
              <a:buNone/>
            </a:pPr>
            <a:r>
              <a:rPr lang="el-GR" sz="8600" dirty="0" smtClean="0"/>
              <a:t>     Στα βιβλία του, ο </a:t>
            </a:r>
            <a:r>
              <a:rPr lang="el-GR" sz="8600" dirty="0" err="1" smtClean="0"/>
              <a:t>Καστανιέδα</a:t>
            </a:r>
            <a:r>
              <a:rPr lang="el-GR" sz="8600" dirty="0" smtClean="0"/>
              <a:t> διηγείται σε πρώτο πρόσωπο αυτά που υποστηρίζει ότι αποτελούν τη μαθητεία του σε έναν </a:t>
            </a:r>
            <a:r>
              <a:rPr lang="el-GR" sz="8600" dirty="0" err="1" smtClean="0"/>
              <a:t>Γιάκι</a:t>
            </a:r>
            <a:r>
              <a:rPr lang="el-GR" sz="8600" dirty="0" smtClean="0"/>
              <a:t> Σαμάνο που ονομάζεται Δον Χουάν </a:t>
            </a:r>
            <a:r>
              <a:rPr lang="el-GR" sz="8600" dirty="0" err="1" smtClean="0"/>
              <a:t>Μάτους</a:t>
            </a:r>
            <a:r>
              <a:rPr lang="el-GR" sz="8600" dirty="0" smtClean="0"/>
              <a:t> τον οποίο συνάντησε το 1960. Ο </a:t>
            </a:r>
            <a:r>
              <a:rPr lang="el-GR" sz="8600" dirty="0" err="1" smtClean="0"/>
              <a:t>Καστανιέδα</a:t>
            </a:r>
            <a:r>
              <a:rPr lang="el-GR" sz="8600" dirty="0" smtClean="0"/>
              <a:t> έγραψε ότι αναγνωρίστηκε από τον Δον Χουάν </a:t>
            </a:r>
            <a:r>
              <a:rPr lang="el-GR" sz="8600" dirty="0" err="1" smtClean="0"/>
              <a:t>Μάτους</a:t>
            </a:r>
            <a:r>
              <a:rPr lang="el-GR" sz="8600" dirty="0" smtClean="0"/>
              <a:t> να έχει τον ενεργειακό σχηματισμό του «</a:t>
            </a:r>
            <a:r>
              <a:rPr lang="el-GR" sz="8600" dirty="0" err="1" smtClean="0"/>
              <a:t>ναγουάλ</a:t>
            </a:r>
            <a:r>
              <a:rPr lang="el-GR" sz="8600" dirty="0" smtClean="0"/>
              <a:t>», τον οποίο εφόσον τον διάλεγε το πνεύμα θα μπορούσε να γίνει ο ηγέτης μιας ομάδας πολεμιστών. </a:t>
            </a:r>
          </a:p>
          <a:p>
            <a:pPr>
              <a:buNone/>
            </a:pPr>
            <a:r>
              <a:rPr lang="el-GR" sz="8600" dirty="0" smtClean="0"/>
              <a:t>     </a:t>
            </a:r>
          </a:p>
          <a:p>
            <a:pPr>
              <a:buNone/>
            </a:pPr>
            <a:r>
              <a:rPr lang="el-GR" sz="8600"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Τρόποι σκέψης!</a:t>
            </a:r>
            <a:endParaRPr lang="el-GR" dirty="0"/>
          </a:p>
        </p:txBody>
      </p:sp>
      <p:sp>
        <p:nvSpPr>
          <p:cNvPr id="3" name="2 - Θέση περιεχομένου"/>
          <p:cNvSpPr>
            <a:spLocks noGrp="1"/>
          </p:cNvSpPr>
          <p:nvPr>
            <p:ph idx="1"/>
          </p:nvPr>
        </p:nvSpPr>
        <p:spPr/>
        <p:txBody>
          <a:bodyPr>
            <a:noAutofit/>
          </a:bodyPr>
          <a:lstStyle/>
          <a:p>
            <a:r>
              <a:rPr lang="el-GR" dirty="0" smtClean="0"/>
              <a:t>Η υπόθεση </a:t>
            </a:r>
            <a:r>
              <a:rPr lang="en-US" dirty="0" smtClean="0"/>
              <a:t>Whorf (1956) </a:t>
            </a:r>
            <a:r>
              <a:rPr lang="el-GR" dirty="0" smtClean="0"/>
              <a:t>και το πρόβλημα της μετάφρασης</a:t>
            </a:r>
          </a:p>
          <a:p>
            <a:r>
              <a:rPr lang="en-US" dirty="0" smtClean="0"/>
              <a:t>Ed. Sapir </a:t>
            </a:r>
            <a:r>
              <a:rPr lang="el-GR" dirty="0" smtClean="0"/>
              <a:t>γλωσσολόγος, δάσκαλος του </a:t>
            </a:r>
            <a:r>
              <a:rPr lang="en-US" dirty="0" smtClean="0"/>
              <a:t>Whorf</a:t>
            </a:r>
          </a:p>
          <a:p>
            <a:pPr>
              <a:buNone/>
            </a:pPr>
            <a:r>
              <a:rPr lang="el-GR" dirty="0" smtClean="0"/>
              <a:t>    «Υπάρχει ένας εσωτερικός δεσμός ανάμεσα στο </a:t>
            </a:r>
            <a:r>
              <a:rPr lang="el-GR" dirty="0" err="1" smtClean="0"/>
              <a:t>βιόκοσμο</a:t>
            </a:r>
            <a:r>
              <a:rPr lang="el-GR" dirty="0" smtClean="0"/>
              <a:t> ενός λαού και τη γλώσσα του. Ο κάθε λαός αναπτύσσει τα γλωσσικά εργαλεία που χρειάζεται  για να αντιμετωπίσει τις ανάγκες του και ως εκ τούτου η γλώσσα μπορεί να αποτελέσει σημαντική πηγή γνώσης  για τον τρόπο σκέψης ενός λαού, την κοσμολογία και την καθημερινή του ζωή»</a:t>
            </a:r>
            <a:endParaRPr lang="en-US" dirty="0" smtClean="0"/>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παράδειγμα της ινδιάνικης φυλής </a:t>
            </a:r>
            <a:r>
              <a:rPr lang="en-US" dirty="0" smtClean="0"/>
              <a:t>Hopi</a:t>
            </a:r>
            <a:endParaRPr lang="el-GR" dirty="0"/>
          </a:p>
        </p:txBody>
      </p:sp>
      <p:sp>
        <p:nvSpPr>
          <p:cNvPr id="3" name="2 - Θέση περιεχομένου"/>
          <p:cNvSpPr>
            <a:spLocks noGrp="1"/>
          </p:cNvSpPr>
          <p:nvPr>
            <p:ph idx="1"/>
          </p:nvPr>
        </p:nvSpPr>
        <p:spPr/>
        <p:txBody>
          <a:bodyPr>
            <a:normAutofit/>
          </a:bodyPr>
          <a:lstStyle/>
          <a:p>
            <a:r>
              <a:rPr lang="el-GR" sz="3600" dirty="0" smtClean="0"/>
              <a:t>Η γλώσσα τους είναι προσανατολισμένη στις διαδικασίες και την κίνηση ενώ οι ευρωπαϊκές γλώσσες στα πράγματα και γενικότερα τα ουσιαστικά</a:t>
            </a:r>
          </a:p>
          <a:p>
            <a:r>
              <a:rPr lang="el-GR" sz="3600" dirty="0" smtClean="0"/>
              <a:t>Σχέση της γλώσσας με τον μη γλωσσικό κόσμο!</a:t>
            </a:r>
          </a:p>
          <a:p>
            <a:r>
              <a:rPr lang="el-GR" sz="3600" dirty="0" smtClean="0"/>
              <a:t>Υπάρχει «προ-λογικός νους»; </a:t>
            </a:r>
            <a:endParaRPr lang="el-GR" sz="3600" dirty="0"/>
          </a:p>
        </p:txBody>
      </p:sp>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417638"/>
          </a:xfrm>
        </p:spPr>
        <p:txBody>
          <a:bodyPr/>
          <a:lstStyle/>
          <a:p>
            <a:r>
              <a:rPr lang="el-GR" dirty="0" smtClean="0"/>
              <a:t>Η έννοια του προ-λογικού νου…</a:t>
            </a:r>
            <a:endParaRPr lang="el-GR" dirty="0"/>
          </a:p>
        </p:txBody>
      </p:sp>
      <p:sp>
        <p:nvSpPr>
          <p:cNvPr id="3" name="2 - Θέση περιεχομένου"/>
          <p:cNvSpPr>
            <a:spLocks noGrp="1"/>
          </p:cNvSpPr>
          <p:nvPr>
            <p:ph idx="1"/>
          </p:nvPr>
        </p:nvSpPr>
        <p:spPr>
          <a:xfrm>
            <a:off x="457200" y="1052736"/>
            <a:ext cx="8229600" cy="5256624"/>
          </a:xfrm>
        </p:spPr>
        <p:txBody>
          <a:bodyPr>
            <a:noAutofit/>
          </a:bodyPr>
          <a:lstStyle/>
          <a:p>
            <a:r>
              <a:rPr lang="el-GR" dirty="0" smtClean="0"/>
              <a:t>Οι </a:t>
            </a:r>
            <a:r>
              <a:rPr lang="en-US" dirty="0" err="1" smtClean="0"/>
              <a:t>Bororo</a:t>
            </a:r>
            <a:r>
              <a:rPr lang="en-US" dirty="0" smtClean="0"/>
              <a:t> </a:t>
            </a:r>
            <a:r>
              <a:rPr lang="el-GR" dirty="0" smtClean="0"/>
              <a:t>του Αμαζονίου περιγράφουν τους εαυτούς τους ως …κόκκινους παπαγάλους(!!!)</a:t>
            </a:r>
          </a:p>
          <a:p>
            <a:r>
              <a:rPr lang="el-GR" dirty="0" smtClean="0"/>
              <a:t>Πώς μπορεί κάποιος να θεωρεί ότι είναι παπαγάλος και άνθρωπος ταυτόχρονα;</a:t>
            </a:r>
          </a:p>
          <a:p>
            <a:r>
              <a:rPr lang="el-GR" dirty="0" smtClean="0"/>
              <a:t>Αρχή της αντίφασης (Αριστοτέλης)</a:t>
            </a:r>
          </a:p>
          <a:p>
            <a:r>
              <a:rPr lang="el-GR" dirty="0" smtClean="0"/>
              <a:t>Τελικά οι </a:t>
            </a:r>
            <a:r>
              <a:rPr lang="en-US" dirty="0" err="1" smtClean="0"/>
              <a:t>Bororo</a:t>
            </a:r>
            <a:r>
              <a:rPr lang="en-US" dirty="0" smtClean="0"/>
              <a:t> </a:t>
            </a:r>
            <a:r>
              <a:rPr lang="el-GR" dirty="0" smtClean="0"/>
              <a:t>σκέφτονται λογικά; Μήπως τελικά οι </a:t>
            </a:r>
            <a:r>
              <a:rPr lang="en-US" dirty="0" err="1" smtClean="0"/>
              <a:t>Bororo</a:t>
            </a:r>
            <a:r>
              <a:rPr lang="en-US" dirty="0" smtClean="0"/>
              <a:t> </a:t>
            </a:r>
            <a:r>
              <a:rPr lang="el-GR" dirty="0" smtClean="0"/>
              <a:t>θεωρώντας τους εαυτούς τους παπαγάλους έχουν κατά νου ένα ιθαγενές σύστημα ταξινόμησης; </a:t>
            </a:r>
          </a:p>
          <a:p>
            <a:r>
              <a:rPr lang="el-GR" dirty="0" smtClean="0"/>
              <a:t>Μήπως τελικά μπορούμε να εξηγήσουμε τι εννοούν αν ανατρέξουμε στις αρχές του τοτεμισμού (συμβολικός αλλά και πρακτικός χαρακτήρας) </a:t>
            </a:r>
            <a:endParaRPr lang="el-GR" dirty="0"/>
          </a:p>
        </p:txBody>
      </p:sp>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ζήτημα της διαπολιτισμικής μετάφρασης</a:t>
            </a:r>
            <a:endParaRPr lang="el-GR" dirty="0"/>
          </a:p>
        </p:txBody>
      </p:sp>
      <p:sp>
        <p:nvSpPr>
          <p:cNvPr id="3" name="2 - Θέση περιεχομένου"/>
          <p:cNvSpPr>
            <a:spLocks noGrp="1"/>
          </p:cNvSpPr>
          <p:nvPr>
            <p:ph idx="1"/>
          </p:nvPr>
        </p:nvSpPr>
        <p:spPr/>
        <p:txBody>
          <a:bodyPr>
            <a:noAutofit/>
          </a:bodyPr>
          <a:lstStyle/>
          <a:p>
            <a:r>
              <a:rPr lang="el-GR" sz="3200" dirty="0" smtClean="0"/>
              <a:t>Υπάρχουν πολιτισμικά ιδιαίτεροι τρόποι σκέψης οι οποίοι ακολουθούν διαφορετικές λογικές και δεν μπορούν να αναπαραχθούν πιστά σε μια ξένη γλώσσα</a:t>
            </a:r>
          </a:p>
          <a:p>
            <a:r>
              <a:rPr lang="el-GR" sz="3200" dirty="0" smtClean="0"/>
              <a:t>Οι διαφορετικοί τρόποι σκέψης δεν είναι «έμφυτοι». Γι αυτό το λόγο πρέπει να μελετάμε τον πολιτισμό και την κοινωνική οργάνωση (για να τους ταξινομήσουμε, να τους καταλάβουμε και να τους μεταφράσουμε)</a:t>
            </a:r>
            <a:endParaRPr lang="el-GR" sz="3200"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Μαγεία και γνώση μεταξύ των </a:t>
            </a:r>
            <a:r>
              <a:rPr lang="en-US" dirty="0" err="1" smtClean="0"/>
              <a:t>Azande</a:t>
            </a:r>
            <a:endParaRPr lang="el-GR" dirty="0"/>
          </a:p>
        </p:txBody>
      </p:sp>
      <p:sp>
        <p:nvSpPr>
          <p:cNvPr id="3" name="2 - Θέση περιεχομένου"/>
          <p:cNvSpPr>
            <a:spLocks noGrp="1"/>
          </p:cNvSpPr>
          <p:nvPr>
            <p:ph idx="1"/>
          </p:nvPr>
        </p:nvSpPr>
        <p:spPr>
          <a:xfrm>
            <a:off x="0" y="1600200"/>
            <a:ext cx="9144000" cy="4709160"/>
          </a:xfrm>
        </p:spPr>
        <p:txBody>
          <a:bodyPr>
            <a:noAutofit/>
          </a:bodyPr>
          <a:lstStyle/>
          <a:p>
            <a:r>
              <a:rPr lang="el-GR" dirty="0" smtClean="0"/>
              <a:t>Φυλή που ζει στο Ν. Σουδάν, μελετήθηκε τη στα τέλη της δεκαετίας του 1920 από τον </a:t>
            </a:r>
            <a:r>
              <a:rPr lang="en-US" dirty="0" smtClean="0"/>
              <a:t>Evans-Pritchard. </a:t>
            </a:r>
          </a:p>
          <a:p>
            <a:r>
              <a:rPr lang="el-GR" dirty="0" smtClean="0"/>
              <a:t>Πιστεύουν στην ύπαρξη πολλών και διαφορετικών πνευμάτων και στα πνεύματα των προγόνων</a:t>
            </a:r>
          </a:p>
          <a:p>
            <a:r>
              <a:rPr lang="el-GR" dirty="0" smtClean="0"/>
              <a:t>Ως μαγεία μπορεί να οριστεί η ικανότητα ενός ατόμου να προκαλεί δυστυχία με πνευματιστικό τρόπο στους άλλους</a:t>
            </a:r>
          </a:p>
          <a:p>
            <a:r>
              <a:rPr lang="el-GR" dirty="0" smtClean="0"/>
              <a:t>Σε αντίθεση με τη μαγγανεία, η οποία χρησιμοποιεί φάρμακα και μαγικές συνταγές, η μαγεία είναι καθαρά πνευματιστική και ακούσια: η δύναμή της συνίσταται στο γεγονός ότι δρα ενώ ο φορέας της (δηλ. ο μάγος) κοιμάται… (συχνά ασυνείδητη, αντίθεση με τη μαγγανεία)</a:t>
            </a:r>
            <a:endParaRPr lang="el-GR" dirty="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l-GR" dirty="0" smtClean="0"/>
              <a:t>Τι εξηγεί η μαγεία στους </a:t>
            </a:r>
            <a:r>
              <a:rPr lang="en-US" dirty="0" err="1" smtClean="0"/>
              <a:t>Azande</a:t>
            </a:r>
            <a:r>
              <a:rPr lang="el-GR" dirty="0" smtClean="0"/>
              <a:t>;</a:t>
            </a:r>
            <a:endParaRPr lang="el-GR" dirty="0"/>
          </a:p>
        </p:txBody>
      </p:sp>
      <p:sp>
        <p:nvSpPr>
          <p:cNvPr id="3" name="2 - Θέση περιεχομένου"/>
          <p:cNvSpPr>
            <a:spLocks noGrp="1"/>
          </p:cNvSpPr>
          <p:nvPr>
            <p:ph idx="1"/>
          </p:nvPr>
        </p:nvSpPr>
        <p:spPr>
          <a:xfrm>
            <a:off x="0" y="1052736"/>
            <a:ext cx="9144000" cy="5256624"/>
          </a:xfrm>
        </p:spPr>
        <p:txBody>
          <a:bodyPr>
            <a:noAutofit/>
          </a:bodyPr>
          <a:lstStyle/>
          <a:p>
            <a:r>
              <a:rPr lang="el-GR" sz="3200" dirty="0" smtClean="0"/>
              <a:t>Όταν ο απλός λόγος αποτυγχάνει: κακοτυχία, ατύχημα, αδυναμία επίτευξης στόχου (πχ. παρατεταμένη ξηρασία, κατάρρευση σιταποθήκης ή ακόμη και «κακό» κυνήγι…</a:t>
            </a:r>
          </a:p>
          <a:p>
            <a:r>
              <a:rPr lang="el-GR" sz="3200" dirty="0" smtClean="0"/>
              <a:t>Απουσία επιστημονικών εξηγήσεων</a:t>
            </a:r>
          </a:p>
          <a:p>
            <a:r>
              <a:rPr lang="el-GR" sz="3200" dirty="0" smtClean="0"/>
              <a:t>Η πίστη στη μαγεία δεν είναι ασύμβατη με την πίστη στην αιτιότητα</a:t>
            </a:r>
          </a:p>
          <a:p>
            <a:r>
              <a:rPr lang="el-GR" sz="3200" dirty="0" smtClean="0"/>
              <a:t>Η κατηγορία για άσκηση μαγείας λειτουργεί ως εξισορροπητικός μηχανισμός της δεδομένης κοινωνίας / έλεγχος της αποκλίνουσας συμπεριφοράς (</a:t>
            </a:r>
            <a:r>
              <a:rPr lang="el-GR" sz="3200" dirty="0" err="1" smtClean="0"/>
              <a:t>δομολειτουργιστικό</a:t>
            </a:r>
            <a:r>
              <a:rPr lang="el-GR" sz="3200" dirty="0" smtClean="0"/>
              <a:t> μοντέλο)  </a:t>
            </a:r>
            <a:endParaRPr lang="el-GR" sz="3200" dirty="0"/>
          </a:p>
        </p:txBody>
      </p:sp>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124744"/>
          </a:xfrm>
        </p:spPr>
        <p:txBody>
          <a:bodyPr>
            <a:normAutofit fontScale="90000"/>
          </a:bodyPr>
          <a:lstStyle/>
          <a:p>
            <a:r>
              <a:rPr lang="en-US" dirty="0" smtClean="0"/>
              <a:t>Durkheim &amp; </a:t>
            </a:r>
            <a:r>
              <a:rPr lang="en-US" dirty="0" err="1" smtClean="0"/>
              <a:t>Mauss</a:t>
            </a:r>
            <a:r>
              <a:rPr lang="en-US" dirty="0" smtClean="0"/>
              <a:t> (1963 [1903]), </a:t>
            </a:r>
            <a:r>
              <a:rPr lang="en-US" i="1" dirty="0" smtClean="0"/>
              <a:t>Primitive Classification</a:t>
            </a:r>
            <a:endParaRPr lang="el-GR" i="1" dirty="0"/>
          </a:p>
        </p:txBody>
      </p:sp>
      <p:sp>
        <p:nvSpPr>
          <p:cNvPr id="3" name="2 - Θέση περιεχομένου"/>
          <p:cNvSpPr>
            <a:spLocks noGrp="1"/>
          </p:cNvSpPr>
          <p:nvPr>
            <p:ph idx="1"/>
          </p:nvPr>
        </p:nvSpPr>
        <p:spPr>
          <a:xfrm>
            <a:off x="0" y="1052736"/>
            <a:ext cx="9144000" cy="5256624"/>
          </a:xfrm>
        </p:spPr>
        <p:txBody>
          <a:bodyPr>
            <a:noAutofit/>
          </a:bodyPr>
          <a:lstStyle/>
          <a:p>
            <a:r>
              <a:rPr lang="el-GR" dirty="0" smtClean="0"/>
              <a:t>Το βιβλίο πραγματεύεται τα «πρωτόγονα» συστήματα ταξινόμησης</a:t>
            </a:r>
          </a:p>
          <a:p>
            <a:r>
              <a:rPr lang="el-GR" dirty="0" smtClean="0"/>
              <a:t>Η ταξινόμηση σημαίνει τη διαίρεση των ανθρώπων, των αντικειμένων, των ζώων και άλλων σύμφωνα με τις εκάστοτε πολιτισμικές κατηγορίες</a:t>
            </a:r>
          </a:p>
          <a:p>
            <a:r>
              <a:rPr lang="el-GR" dirty="0" smtClean="0"/>
              <a:t>Διαφορετικά </a:t>
            </a:r>
            <a:r>
              <a:rPr lang="el-GR" dirty="0" err="1" smtClean="0"/>
              <a:t>γνωσιακά</a:t>
            </a:r>
            <a:r>
              <a:rPr lang="el-GR" dirty="0" smtClean="0"/>
              <a:t> συστήματα, διαφορετικά μοντέλα σκέψης</a:t>
            </a:r>
          </a:p>
          <a:p>
            <a:r>
              <a:rPr lang="el-GR" dirty="0" smtClean="0"/>
              <a:t>Όπως η πίστη στη μαγεία μπορεί να φαίνεται παράλογη στον εθνοκεντρικό παρατηρητή, έτσι και τα διαφορετικά συστήματα ταξινόμησης μπορεί να φαντάζουν μη συστηματικά σε όσους θεωρούν δεδομένο το δυτικό ταξινομικό σύστημα (το παράδειγμα των ταξινομικών ανωμαλιών στο έργο της </a:t>
            </a:r>
            <a:r>
              <a:rPr lang="en-US" dirty="0" smtClean="0"/>
              <a:t>Mary Douglas)</a:t>
            </a:r>
            <a:r>
              <a:rPr lang="el-GR" dirty="0" smtClean="0"/>
              <a:t>  </a:t>
            </a:r>
            <a:endParaRPr lang="el-GR"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Κλασικές μέθοδοι</a:t>
            </a:r>
            <a:endParaRPr lang="el-GR" dirty="0"/>
          </a:p>
        </p:txBody>
      </p:sp>
      <p:sp>
        <p:nvSpPr>
          <p:cNvPr id="3" name="2 - Θέση περιεχομένου"/>
          <p:cNvSpPr>
            <a:spLocks noGrp="1"/>
          </p:cNvSpPr>
          <p:nvPr>
            <p:ph idx="1"/>
          </p:nvPr>
        </p:nvSpPr>
        <p:spPr/>
        <p:txBody>
          <a:bodyPr>
            <a:normAutofit/>
          </a:bodyPr>
          <a:lstStyle/>
          <a:p>
            <a:r>
              <a:rPr lang="el-GR" dirty="0" smtClean="0"/>
              <a:t>Ημερολόγιο</a:t>
            </a:r>
          </a:p>
          <a:p>
            <a:r>
              <a:rPr lang="el-GR" dirty="0" smtClean="0"/>
              <a:t>Εθνογραφικές σημειώσεις</a:t>
            </a:r>
          </a:p>
          <a:p>
            <a:r>
              <a:rPr lang="el-GR" dirty="0" smtClean="0"/>
              <a:t>Παρατηρήσεις</a:t>
            </a:r>
          </a:p>
          <a:p>
            <a:r>
              <a:rPr lang="el-GR" dirty="0" smtClean="0"/>
              <a:t>Συμμετοχικές παρατηρήσεις</a:t>
            </a:r>
          </a:p>
          <a:p>
            <a:r>
              <a:rPr lang="el-GR" dirty="0" smtClean="0"/>
              <a:t>Συνεντεύξεις (δομημένες- </a:t>
            </a:r>
            <a:r>
              <a:rPr lang="el-GR" dirty="0" err="1" smtClean="0"/>
              <a:t>ημιδομημένες</a:t>
            </a:r>
            <a:r>
              <a:rPr lang="el-GR" dirty="0" smtClean="0"/>
              <a:t>)</a:t>
            </a:r>
          </a:p>
          <a:p>
            <a:r>
              <a:rPr lang="el-GR" dirty="0" smtClean="0"/>
              <a:t>Συζητήσεις (ομαδικές)</a:t>
            </a:r>
          </a:p>
          <a:p>
            <a:r>
              <a:rPr lang="el-GR" dirty="0" smtClean="0"/>
              <a:t>Καταγραφές (</a:t>
            </a:r>
            <a:r>
              <a:rPr lang="el-GR" dirty="0" err="1" smtClean="0"/>
              <a:t>οπτικο</a:t>
            </a:r>
            <a:r>
              <a:rPr lang="el-GR" dirty="0" smtClean="0"/>
              <a:t>-ακουστικό υλικό)</a:t>
            </a:r>
            <a:endParaRPr lang="en-US" dirty="0" smtClean="0"/>
          </a:p>
          <a:p>
            <a:r>
              <a:rPr lang="el-GR" dirty="0" smtClean="0"/>
              <a:t>Η ανεκτίμητη αξία των πληροφορητών</a:t>
            </a:r>
            <a:endParaRPr lang="el-GR" dirty="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52736"/>
          </a:xfrm>
        </p:spPr>
        <p:txBody>
          <a:bodyPr>
            <a:normAutofit fontScale="90000"/>
          </a:bodyPr>
          <a:lstStyle/>
          <a:p>
            <a:r>
              <a:rPr lang="en-US" dirty="0" smtClean="0"/>
              <a:t>Levi-Strauss, </a:t>
            </a:r>
            <a:r>
              <a:rPr lang="el-GR" dirty="0" smtClean="0"/>
              <a:t>1962, </a:t>
            </a:r>
            <a:r>
              <a:rPr lang="el-GR" i="1" dirty="0" smtClean="0"/>
              <a:t>Άγρια Σκέψη</a:t>
            </a:r>
            <a:endParaRPr lang="el-GR" i="1" dirty="0"/>
          </a:p>
        </p:txBody>
      </p:sp>
      <p:sp>
        <p:nvSpPr>
          <p:cNvPr id="3" name="2 - Θέση περιεχομένου"/>
          <p:cNvSpPr>
            <a:spLocks noGrp="1"/>
          </p:cNvSpPr>
          <p:nvPr>
            <p:ph idx="1"/>
          </p:nvPr>
        </p:nvSpPr>
        <p:spPr>
          <a:xfrm>
            <a:off x="0" y="836712"/>
            <a:ext cx="9144000" cy="5472648"/>
          </a:xfrm>
        </p:spPr>
        <p:txBody>
          <a:bodyPr>
            <a:noAutofit/>
          </a:bodyPr>
          <a:lstStyle/>
          <a:p>
            <a:r>
              <a:rPr lang="el-GR" sz="3200" dirty="0" smtClean="0"/>
              <a:t>«Ψυχρές» (παραδοσιακές) και «θερμές» (σύγχρονες) κοινωνίες : οι ψυχρές αλλάζουν με αργούς ρυθμούς ενώ οι θερμές αντιμετωπίζουν την αλλαγή ως αναπόφευκτη</a:t>
            </a:r>
          </a:p>
          <a:p>
            <a:r>
              <a:rPr lang="el-GR" sz="3200" dirty="0" smtClean="0"/>
              <a:t>Ο ρόλος της γραφής: η γραφή παίζει σημαντικό ρόλο στην κοινωνική οργάνωση, στην επιτήρηση και τον έλεγχο μεγάλων πληθυσμιακών ομάδων και αναδεικνύεται σε κομβική τεχνική στην πολιτική διοίκηση των σύνθετων κοινωνιών</a:t>
            </a:r>
          </a:p>
          <a:p>
            <a:r>
              <a:rPr lang="el-GR" sz="3200" dirty="0" smtClean="0"/>
              <a:t>Στις περισσότερες εγγράμματες κοινωνίες η γραφή συνδέεται με τη δημιουργία αρχείων άρα και ιστορίας </a:t>
            </a:r>
            <a:endParaRPr lang="el-GR" sz="3200"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785926"/>
            <a:ext cx="9144000" cy="4523434"/>
          </a:xfrm>
        </p:spPr>
        <p:txBody>
          <a:bodyPr>
            <a:noAutofit/>
          </a:bodyPr>
          <a:lstStyle/>
          <a:p>
            <a:r>
              <a:rPr lang="el-GR" sz="3200" dirty="0" smtClean="0"/>
              <a:t>Συστήματα οσμών, (κ)οσμολογίες, οσφρητικά τοπία…</a:t>
            </a:r>
          </a:p>
          <a:p>
            <a:endParaRPr lang="el-GR" sz="3200" dirty="0" smtClean="0"/>
          </a:p>
          <a:p>
            <a:r>
              <a:rPr lang="el-GR" sz="3200" dirty="0" smtClean="0"/>
              <a:t>Πώς είναι να ζει κανείς σε μια κοινωνία η οποία αντιλαμβάνεται τον χρόνο ως μια διαδοχή οσμών;</a:t>
            </a:r>
          </a:p>
          <a:p>
            <a:pPr>
              <a:buNone/>
            </a:pPr>
            <a:endParaRPr lang="el-GR" sz="3200" dirty="0" smtClean="0"/>
          </a:p>
          <a:p>
            <a:r>
              <a:rPr lang="el-GR" sz="3200" dirty="0" smtClean="0"/>
              <a:t>Υπάρχουν πολλά σύμπαντα οσμής αλλά και διαφορετικά συστήματα οσφρητικής ταξινόμησης</a:t>
            </a:r>
          </a:p>
        </p:txBody>
      </p:sp>
      <p:sp>
        <p:nvSpPr>
          <p:cNvPr id="4" name="3 - Τίτλος"/>
          <p:cNvSpPr>
            <a:spLocks noGrp="1"/>
          </p:cNvSpPr>
          <p:nvPr>
            <p:ph type="title"/>
          </p:nvPr>
        </p:nvSpPr>
        <p:spPr/>
        <p:txBody>
          <a:bodyPr>
            <a:normAutofit fontScale="90000"/>
          </a:bodyPr>
          <a:lstStyle/>
          <a:p>
            <a:r>
              <a:rPr lang="el-GR" dirty="0" smtClean="0"/>
              <a:t>Παραδείγματα άλλων τρόπων σκέψης και πολλαπλών παραδόσεων</a:t>
            </a:r>
            <a:endParaRPr lang="el-GR" dirty="0"/>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Άρωμα. Η πολιτισμική ιστορία της οσμής, </a:t>
            </a:r>
            <a:r>
              <a:rPr lang="el-GR" dirty="0" smtClean="0"/>
              <a:t>2005, </a:t>
            </a:r>
            <a:r>
              <a:rPr lang="el-GR" dirty="0" err="1" smtClean="0"/>
              <a:t>Constance</a:t>
            </a:r>
            <a:r>
              <a:rPr lang="el-GR" dirty="0" smtClean="0"/>
              <a:t> </a:t>
            </a:r>
            <a:r>
              <a:rPr lang="el-GR" dirty="0" err="1" smtClean="0"/>
              <a:t>Classen</a:t>
            </a:r>
            <a:endParaRPr lang="el-GR" dirty="0"/>
          </a:p>
        </p:txBody>
      </p:sp>
      <p:pic>
        <p:nvPicPr>
          <p:cNvPr id="1026" name="Picture 2" descr="C:\Users\Χρήστης\Desktop\image.jpg"/>
          <p:cNvPicPr>
            <a:picLocks noGrp="1" noChangeAspect="1" noChangeArrowheads="1"/>
          </p:cNvPicPr>
          <p:nvPr>
            <p:ph idx="1"/>
          </p:nvPr>
        </p:nvPicPr>
        <p:blipFill>
          <a:blip r:embed="rId2"/>
          <a:srcRect/>
          <a:stretch>
            <a:fillRect/>
          </a:stretch>
        </p:blipFill>
        <p:spPr bwMode="auto">
          <a:xfrm>
            <a:off x="0" y="1785926"/>
            <a:ext cx="9144000" cy="5072074"/>
          </a:xfrm>
          <a:prstGeom prst="rect">
            <a:avLst/>
          </a:prstGeom>
          <a:noFill/>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572272"/>
          </a:xfrm>
        </p:spPr>
        <p:txBody>
          <a:bodyPr>
            <a:normAutofit lnSpcReduction="10000"/>
          </a:bodyPr>
          <a:lstStyle/>
          <a:p>
            <a:pPr>
              <a:buNone/>
            </a:pPr>
            <a:r>
              <a:rPr lang="el-GR" dirty="0" smtClean="0"/>
              <a:t>     </a:t>
            </a:r>
            <a:r>
              <a:rPr lang="el-GR" sz="3200" dirty="0" smtClean="0"/>
              <a:t>Ρόδο, μόσχος, λιβάνι, μύρο - οι οσμές ανέκαθεν συνδέονταν με τη μαγεία, τη θεραπεία και τη σεξουαλική δύναμη. Όμως το τι θεωρείται αρωματικό διαφέρει πολύ από πολιτισμό σε πολιτισμό και από τη μία ιστορική περίοδο στην άλλη.</a:t>
            </a:r>
            <a:br>
              <a:rPr lang="el-GR" sz="3200" dirty="0" smtClean="0"/>
            </a:br>
            <a:r>
              <a:rPr lang="el-GR" sz="3200" i="1" dirty="0" smtClean="0"/>
              <a:t>Το Άρωμα</a:t>
            </a:r>
            <a:r>
              <a:rPr lang="el-GR" sz="3200" dirty="0" smtClean="0"/>
              <a:t> αποκαλύπτει τη μυστική ιστορία των οσμών: Πρόκειται για ένα ταξίδι που μας οδηγεί να ανακαλύψουμε τα αρωματικά φίλτρα του Ειρηνικού και των Άνδεων, να αποτυπώσουμε τα "οσφρητικά τοπία" διαφόρων πολιτισμών και να κατανοήσουμε τους ρόλους που έπαιξαν οι οσμές στο πέρασμα της ιστορίας.</a:t>
            </a:r>
            <a:br>
              <a:rPr lang="el-GR" sz="3200" dirty="0" smtClean="0"/>
            </a:br>
            <a:endParaRPr lang="el-GR" sz="3200" dirty="0"/>
          </a:p>
        </p:txBody>
      </p:sp>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krasodad - aromata - santorini.jpg"/>
          <p:cNvPicPr>
            <a:picLocks noGrp="1" noChangeAspect="1" noChangeArrowheads="1"/>
          </p:cNvPicPr>
          <p:nvPr>
            <p:ph idx="1"/>
          </p:nvPr>
        </p:nvPicPr>
        <p:blipFill>
          <a:blip r:embed="rId2"/>
          <a:srcRect/>
          <a:stretch>
            <a:fillRect/>
          </a:stretch>
        </p:blipFill>
        <p:spPr bwMode="auto">
          <a:xfrm>
            <a:off x="357158" y="285728"/>
            <a:ext cx="8429684" cy="6572272"/>
          </a:xfrm>
          <a:prstGeom prst="rect">
            <a:avLst/>
          </a:prstGeom>
          <a:noFill/>
        </p:spPr>
      </p:pic>
    </p:spTree>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142844" y="428604"/>
            <a:ext cx="9001156" cy="6429396"/>
          </a:xfrm>
        </p:spPr>
        <p:txBody>
          <a:bodyPr>
            <a:normAutofit fontScale="85000" lnSpcReduction="20000"/>
          </a:bodyPr>
          <a:lstStyle/>
          <a:p>
            <a:pPr>
              <a:buNone/>
            </a:pPr>
            <a:r>
              <a:rPr lang="el-GR" sz="3600" dirty="0" smtClean="0"/>
              <a:t>    </a:t>
            </a:r>
            <a:r>
              <a:rPr lang="el-GR" sz="4300" dirty="0" smtClean="0"/>
              <a:t>Η όσφρηση κατέχει στο αριστοτελικό σύστημα των πέντε αισθήσεων την τρίτη θέση μετά από την όραση και την ακοή, τις κυρίως γνωσιολογικές αισθήσεις. Και αυτό γιατί η οσμή συνδυάζει την αισθηματική διάσταση του ευχάριστου ή δυσάρεστου, την πολιτισμική διάσταση των κανόνων της ευωδίας ή δυσοσμίας και την κοινωνική διάσταση του περιβάλλοντος των ανθρωπίνων επαφών. </a:t>
            </a:r>
            <a:br>
              <a:rPr lang="el-GR" sz="4300" dirty="0" smtClean="0"/>
            </a:br>
            <a:r>
              <a:rPr lang="el-GR" sz="4300" dirty="0" smtClean="0"/>
              <a:t/>
            </a:r>
            <a:br>
              <a:rPr lang="el-GR" sz="4300" dirty="0" smtClean="0"/>
            </a:br>
            <a:r>
              <a:rPr lang="el-GR" dirty="0" smtClean="0"/>
              <a:t/>
            </a:r>
            <a:br>
              <a:rPr lang="el-GR" dirty="0" smtClean="0"/>
            </a:br>
            <a:r>
              <a:rPr lang="el-GR" dirty="0" smtClean="0"/>
              <a:t/>
            </a:r>
            <a:br>
              <a:rPr lang="el-GR" dirty="0" smtClean="0"/>
            </a:br>
            <a:endParaRPr lang="el-GR" dirty="0"/>
          </a:p>
        </p:txBody>
      </p:sp>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28596" y="285728"/>
            <a:ext cx="8143932" cy="6572272"/>
          </a:xfrm>
        </p:spPr>
        <p:txBody>
          <a:bodyPr>
            <a:normAutofit/>
          </a:bodyPr>
          <a:lstStyle/>
          <a:p>
            <a:pPr>
              <a:buNone/>
            </a:pPr>
            <a:r>
              <a:rPr lang="el-GR" dirty="0" smtClean="0"/>
              <a:t>     Μία από τις σημαντικότερες πηγές πληροφοριών είναι το κείμενο "</a:t>
            </a:r>
            <a:r>
              <a:rPr lang="el-GR" dirty="0" err="1" smtClean="0"/>
              <a:t>Δειπνοσοφισταί</a:t>
            </a:r>
            <a:r>
              <a:rPr lang="el-GR" dirty="0" smtClean="0"/>
              <a:t>" του </a:t>
            </a:r>
            <a:r>
              <a:rPr lang="el-GR" dirty="0" err="1" smtClean="0"/>
              <a:t>Αθήναιου</a:t>
            </a:r>
            <a:r>
              <a:rPr lang="el-GR" dirty="0" smtClean="0"/>
              <a:t> εκ Ναυκράτιδος. Προέλευση του κειμένου είναι ο βυζαντινός κώδικας από τη βιβλιοθήκη της Κωνσταντινουπόλεως που εμφανίστηκε το 1423 στη Βενετία. Θέμα των "</a:t>
            </a:r>
            <a:r>
              <a:rPr lang="el-GR" dirty="0" err="1" smtClean="0"/>
              <a:t>Δειπνοσοφιστών</a:t>
            </a:r>
            <a:r>
              <a:rPr lang="el-GR" dirty="0" smtClean="0"/>
              <a:t>" είναι μία ιδεατή συνεστίαση, συμπόσιο ή δείπνος, που λαμβάνει χώρα στον οίκο ενός Ρωμαίου το 228 </a:t>
            </a:r>
            <a:r>
              <a:rPr lang="el-GR" dirty="0" err="1" smtClean="0"/>
              <a:t>μ.Χ.στη</a:t>
            </a:r>
            <a:r>
              <a:rPr lang="el-GR" dirty="0" smtClean="0"/>
              <a:t> Ρώμη. Στο δείπνο παίρνουν μέρος τριάντα ιστορικές προσωπικότητες, Έλληνες και Ρωμαίοι, που συζητούν περί πολιτισμικής και κοινωνικής ζωής, περί εθίμων και ηθών, με αναφορά στη μυθολογία, στην ιστορία, στη φιλοσοφία και στη ποίηση.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214346" y="214290"/>
            <a:ext cx="9358346" cy="6858048"/>
          </a:xfrm>
        </p:spPr>
        <p:txBody>
          <a:bodyPr>
            <a:noAutofit/>
          </a:bodyPr>
          <a:lstStyle/>
          <a:p>
            <a:pPr>
              <a:buNone/>
            </a:pPr>
            <a:r>
              <a:rPr lang="el-GR" sz="3600" dirty="0" smtClean="0"/>
              <a:t>    Απαραίτητα στις συνεστιάσεις και στις εορταστικές τελετές των ευπόρων ήταν οι στέφανοι από κισσό, δάφνη, μυρτιά, κωνοφόρα, σέλινο, άνηθο, δυόσμο, τριαντάφυλλα, μενεξέδες και άνθη εποχής. Τα στεφάνια βαπτίζονταν  σε αρωματικά έλαια και από ιατρικής απόψεως η ευωδία και οι αναθυμιάσεις τους δρούσαν κατά του πονοκεφάλου, της ζάλης του κρασιού, της δυσοσμίας του στόματος, και της δυσπεψίας, όπως αναφέρει ο </a:t>
            </a:r>
            <a:r>
              <a:rPr lang="el-GR" sz="3600" dirty="0" err="1" smtClean="0"/>
              <a:t>Αθήναιος</a:t>
            </a:r>
            <a:r>
              <a:rPr lang="el-GR" sz="3600" dirty="0" smtClean="0"/>
              <a:t>. </a:t>
            </a:r>
            <a:br>
              <a:rPr lang="el-GR" sz="3600" dirty="0" smtClean="0"/>
            </a:br>
            <a:r>
              <a:rPr lang="el-GR" sz="3600" dirty="0" smtClean="0"/>
              <a:t/>
            </a:r>
            <a:br>
              <a:rPr lang="el-GR" sz="3600" dirty="0" smtClean="0"/>
            </a:br>
            <a:endParaRPr lang="el-GR" sz="3600" dirty="0"/>
          </a:p>
        </p:txBody>
      </p:sp>
    </p:spTree>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285728"/>
            <a:ext cx="9144000" cy="6572272"/>
          </a:xfrm>
        </p:spPr>
        <p:txBody>
          <a:bodyPr>
            <a:normAutofit/>
          </a:bodyPr>
          <a:lstStyle/>
          <a:p>
            <a:pPr>
              <a:buNone/>
            </a:pPr>
            <a:r>
              <a:rPr lang="el-GR" sz="3200" dirty="0" smtClean="0"/>
              <a:t>    Όσον αφορά το </a:t>
            </a:r>
            <a:r>
              <a:rPr lang="el-GR" sz="3200" smtClean="0"/>
              <a:t>ανθρώπινο σώμα υγεία </a:t>
            </a:r>
            <a:r>
              <a:rPr lang="el-GR" sz="3200" dirty="0" smtClean="0"/>
              <a:t>και καλλωπισμός συμβαδίζουν. Ο άνθρωπος έπρεπε να είναι ωραίος και καθαρός. Μετά το λουτρό στη καθημερινή ζωή, μετά το λουτρό των ξένων και μετά το λουτρό των αθλητών ακολουθούσε τριβή του σώματος με ελαιώδεις αρωματικές ουσίες όπως μαθαίνουμε από τον </a:t>
            </a:r>
            <a:r>
              <a:rPr lang="el-GR" sz="3200" dirty="0" err="1" smtClean="0"/>
              <a:t>Αθήναιο</a:t>
            </a:r>
            <a:r>
              <a:rPr lang="el-GR" sz="3200" dirty="0" smtClean="0"/>
              <a:t>, αλλά αυτό πάντα με μέτρο. Το σαπούνι δεν ήταν γνωστό. Στο νερό του λουτρού προσέθεταν νάτριο και άλλα άλατα. Ο Θουκυδίδης αναφέρει ότι στο νερό του λουτρού που προερχόταν από τη πηγή Καλλιρρόη προσέθεταν ελαιόλαδο, αμυγδαλέλαιο και καρυδέλαιο.</a:t>
            </a:r>
            <a:r>
              <a:rPr lang="el-GR" dirty="0" smtClean="0"/>
              <a:t> </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arxaioelliniko-trapezi-etrogan-arxaioi-ellines.jpg"/>
          <p:cNvPicPr>
            <a:picLocks noGrp="1" noChangeAspect="1" noChangeArrowheads="1"/>
          </p:cNvPicPr>
          <p:nvPr>
            <p:ph idx="1"/>
          </p:nvPr>
        </p:nvPicPr>
        <p:blipFill>
          <a:blip r:embed="rId2"/>
          <a:srcRect/>
          <a:stretch>
            <a:fillRect/>
          </a:stretch>
        </p:blipFill>
        <p:spPr bwMode="auto">
          <a:xfrm>
            <a:off x="571472" y="285728"/>
            <a:ext cx="8143932" cy="6357982"/>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92696"/>
            <a:ext cx="8229600" cy="724942"/>
          </a:xfrm>
        </p:spPr>
        <p:txBody>
          <a:bodyPr>
            <a:normAutofit fontScale="90000"/>
          </a:bodyPr>
          <a:lstStyle/>
          <a:p>
            <a:r>
              <a:rPr lang="el-GR" dirty="0" smtClean="0"/>
              <a:t>Δεν υπάρχει απλή και συγκεκριμένη συνταγή για τη διενέργεια της επιτόπιας έρευνας….</a:t>
            </a:r>
            <a:endParaRPr lang="el-GR" dirty="0"/>
          </a:p>
        </p:txBody>
      </p:sp>
      <p:sp>
        <p:nvSpPr>
          <p:cNvPr id="3" name="2 - Θέση περιεχομένου"/>
          <p:cNvSpPr>
            <a:spLocks noGrp="1"/>
          </p:cNvSpPr>
          <p:nvPr>
            <p:ph idx="1"/>
          </p:nvPr>
        </p:nvSpPr>
        <p:spPr>
          <a:xfrm>
            <a:off x="457200" y="2276872"/>
            <a:ext cx="8229600" cy="4392488"/>
          </a:xfrm>
        </p:spPr>
        <p:txBody>
          <a:bodyPr>
            <a:normAutofit/>
          </a:bodyPr>
          <a:lstStyle/>
          <a:p>
            <a:pPr>
              <a:buFontTx/>
              <a:buChar char="-"/>
            </a:pPr>
            <a:r>
              <a:rPr lang="en-US" dirty="0" smtClean="0"/>
              <a:t>Westermarck</a:t>
            </a:r>
            <a:r>
              <a:rPr lang="el-GR" dirty="0" smtClean="0"/>
              <a:t>:</a:t>
            </a:r>
            <a:r>
              <a:rPr lang="en-US" dirty="0" smtClean="0"/>
              <a:t> </a:t>
            </a:r>
            <a:r>
              <a:rPr lang="el-GR" dirty="0" smtClean="0"/>
              <a:t>«Μη μιλάς με έναν πληροφορητή περισσότερο από είκοσι λεπτά γιατί αν δε βαρεθείς εσύ, θα βαρεθεί αυτός…»</a:t>
            </a:r>
          </a:p>
          <a:p>
            <a:pPr>
              <a:buFontTx/>
              <a:buChar char="-"/>
            </a:pPr>
            <a:r>
              <a:rPr lang="en-US" dirty="0" smtClean="0"/>
              <a:t>Evans-Pritchard: </a:t>
            </a:r>
            <a:r>
              <a:rPr lang="el-GR" dirty="0" smtClean="0"/>
              <a:t>«Πολύ καλή συμβουλή αν και μάλλον ανεπαρκής…»</a:t>
            </a:r>
          </a:p>
          <a:p>
            <a:pPr>
              <a:buFontTx/>
              <a:buChar char="-"/>
            </a:pPr>
            <a:r>
              <a:rPr lang="en-US" dirty="0" smtClean="0"/>
              <a:t>Al. Haddon: </a:t>
            </a:r>
            <a:r>
              <a:rPr lang="el-GR" dirty="0" smtClean="0"/>
              <a:t>«Πρέπει να φέρεσαι σαν κύριος…»</a:t>
            </a:r>
          </a:p>
          <a:p>
            <a:pPr>
              <a:buFontTx/>
              <a:buChar char="-"/>
            </a:pPr>
            <a:r>
              <a:rPr lang="en-US" dirty="0" smtClean="0"/>
              <a:t>Ch. </a:t>
            </a:r>
            <a:r>
              <a:rPr lang="en-US" dirty="0" err="1" smtClean="0"/>
              <a:t>Selingman</a:t>
            </a:r>
            <a:r>
              <a:rPr lang="en-US" dirty="0" smtClean="0"/>
              <a:t>: </a:t>
            </a:r>
            <a:r>
              <a:rPr lang="el-GR" dirty="0" smtClean="0"/>
              <a:t>«10 </a:t>
            </a:r>
            <a:r>
              <a:rPr lang="el-GR" dirty="0" err="1" smtClean="0"/>
              <a:t>γραμ</a:t>
            </a:r>
            <a:r>
              <a:rPr lang="el-GR" dirty="0" smtClean="0"/>
              <a:t>. κινίνο κάθε βράδυ και να αποφεύγεις τις γυναίκες…»</a:t>
            </a:r>
          </a:p>
          <a:p>
            <a:pPr>
              <a:buFontTx/>
              <a:buChar char="-"/>
            </a:pPr>
            <a:r>
              <a:rPr lang="en-US" dirty="0" smtClean="0"/>
              <a:t>B. Malinowski: </a:t>
            </a:r>
            <a:r>
              <a:rPr lang="el-GR" dirty="0" smtClean="0"/>
              <a:t>«Να μην είσαι ηλίθιος…»</a:t>
            </a:r>
          </a:p>
          <a:p>
            <a:pPr>
              <a:buFontTx/>
              <a:buChar char="-"/>
            </a:pPr>
            <a:endParaRPr lang="el-GR" dirty="0" smtClean="0"/>
          </a:p>
          <a:p>
            <a:pPr>
              <a:buFontTx/>
              <a:buChar char="-"/>
            </a:pPr>
            <a:endParaRPr lang="el-GR" dirty="0"/>
          </a:p>
        </p:txBody>
      </p:sp>
    </p:spTree>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Στις ζούγκλες των νησιών </a:t>
            </a:r>
            <a:r>
              <a:rPr lang="el-GR" dirty="0" err="1" smtClean="0"/>
              <a:t>Άνταμαν</a:t>
            </a:r>
            <a:endParaRPr lang="el-GR" dirty="0"/>
          </a:p>
        </p:txBody>
      </p:sp>
      <p:sp>
        <p:nvSpPr>
          <p:cNvPr id="3" name="2 - Θέση περιεχομένου"/>
          <p:cNvSpPr>
            <a:spLocks noGrp="1"/>
          </p:cNvSpPr>
          <p:nvPr>
            <p:ph idx="1"/>
          </p:nvPr>
        </p:nvSpPr>
        <p:spPr/>
        <p:txBody>
          <a:bodyPr>
            <a:normAutofit/>
          </a:bodyPr>
          <a:lstStyle/>
          <a:p>
            <a:r>
              <a:rPr lang="el-GR" sz="3600" dirty="0" smtClean="0"/>
              <a:t>Οι κάτοικοι των νησιών έχουν δημιουργήσει το ημερολόγιό τους δίνοντας στις διαφορετικές περιόδους του έτους τα ονόματα λουλουδιών που ανθίζουν τις διαφορετικές εποχές. Το έτος είναι δηλαδή ένας κύκλος οσμών.</a:t>
            </a:r>
          </a:p>
          <a:p>
            <a:r>
              <a:rPr lang="el-GR" sz="3600" dirty="0" smtClean="0"/>
              <a:t>Τα αρώματα αντιπροσωπεύουν τη ζωτική ενέργεια και η όσφρηση δύναμη </a:t>
            </a:r>
            <a:endParaRPr lang="el-GR" sz="3600" dirty="0"/>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a:t>
            </a:r>
            <a:r>
              <a:rPr lang="el-GR" sz="3600" dirty="0" smtClean="0"/>
              <a:t>Ένα κορίτσι παίρνει το όνομα του άνθους που ευδοκιμεί όταν έχει την πρώτη της εμμηνόρροια, περίοδος που ονομάζεται η «ανθοφορούσα εποχή» της. Κρατά αυτό το όνομα του άνθους μέχρι να γεννήσει το πρώτο της παιδί και ύστερα αποκαλείται και πάλι με τα το όνομα που της έδωσαν όταν γεννήθηκε</a:t>
            </a:r>
            <a:endParaRPr lang="el-GR" sz="3600" dirty="0"/>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κάτοικοι των νησιών </a:t>
            </a:r>
            <a:r>
              <a:rPr lang="el-GR" dirty="0" err="1" smtClean="0"/>
              <a:t>Άνταμαν</a:t>
            </a:r>
            <a:endParaRPr lang="el-GR" dirty="0"/>
          </a:p>
        </p:txBody>
      </p:sp>
      <p:sp>
        <p:nvSpPr>
          <p:cNvPr id="3" name="2 - Θέση περιεχομένου"/>
          <p:cNvSpPr>
            <a:spLocks noGrp="1"/>
          </p:cNvSpPr>
          <p:nvPr>
            <p:ph idx="1"/>
          </p:nvPr>
        </p:nvSpPr>
        <p:spPr>
          <a:xfrm>
            <a:off x="457200" y="1214422"/>
            <a:ext cx="8229600" cy="5094938"/>
          </a:xfrm>
        </p:spPr>
        <p:txBody>
          <a:bodyPr>
            <a:noAutofit/>
          </a:bodyPr>
          <a:lstStyle/>
          <a:p>
            <a:pPr>
              <a:buNone/>
            </a:pPr>
            <a:r>
              <a:rPr lang="el-GR" sz="3600" dirty="0" smtClean="0"/>
              <a:t>    Ελέγχουν πολύ προσεκτικά την οσφρητική περίμετρο του χωριού τους γιατί πιστεύουν ότι κάθε πνεύμα που διασχίζει τα νησιά χρησιμοποιεί την οσμή για να εντοπίσει τον άνθρωπο που του αντιστοιχεί… Πιστεύουν ότι η επαφή με τα πνεύματα όταν δε γίνεται κατά τη διάρκεια κάποιας τελετής είναι πολύ επικίνδυνη και πρέπει να αποφεύγεται…</a:t>
            </a:r>
            <a:endParaRPr lang="el-GR" sz="3600" dirty="0"/>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Σέρερ</a:t>
            </a:r>
            <a:r>
              <a:rPr lang="el-GR" dirty="0" smtClean="0"/>
              <a:t> </a:t>
            </a:r>
            <a:r>
              <a:rPr lang="el-GR" dirty="0" err="1" smtClean="0"/>
              <a:t>Ντουτ</a:t>
            </a:r>
            <a:r>
              <a:rPr lang="el-GR" dirty="0" smtClean="0"/>
              <a:t> της Σενεγάλης</a:t>
            </a:r>
            <a:endParaRPr lang="el-GR" dirty="0"/>
          </a:p>
        </p:txBody>
      </p:sp>
      <p:sp>
        <p:nvSpPr>
          <p:cNvPr id="3" name="2 - Θέση περιεχομένου"/>
          <p:cNvSpPr>
            <a:spLocks noGrp="1"/>
          </p:cNvSpPr>
          <p:nvPr>
            <p:ph idx="1"/>
          </p:nvPr>
        </p:nvSpPr>
        <p:spPr/>
        <p:txBody>
          <a:bodyPr>
            <a:normAutofit/>
          </a:bodyPr>
          <a:lstStyle/>
          <a:p>
            <a:r>
              <a:rPr lang="el-GR" sz="3600" dirty="0" smtClean="0"/>
              <a:t>Σύμφωνα με τις Αφρικανικές οσμολογίες οι Ευρωπαίοι έχουν τη φήμη ότι δεν πλένονται!</a:t>
            </a:r>
          </a:p>
          <a:p>
            <a:endParaRPr lang="el-GR" sz="3600" dirty="0" smtClean="0"/>
          </a:p>
          <a:p>
            <a:r>
              <a:rPr lang="el-GR" sz="3600" dirty="0" smtClean="0"/>
              <a:t>Μια μητέρα προειδοποιεί το παιδί της όταν δε θέλει να πλυθεί:</a:t>
            </a:r>
          </a:p>
          <a:p>
            <a:pPr>
              <a:buNone/>
            </a:pPr>
            <a:r>
              <a:rPr lang="el-GR" sz="3600" dirty="0" smtClean="0"/>
              <a:t> «Θα μυρίζεις ούρα σαν τους λευκούς!»</a:t>
            </a:r>
          </a:p>
          <a:p>
            <a:endParaRPr lang="el-GR" sz="3600" dirty="0"/>
          </a:p>
        </p:txBody>
      </p:sp>
    </p:spTree>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Map_of_River_Niger.svg.png"/>
          <p:cNvPicPr>
            <a:picLocks noGrp="1" noChangeAspect="1" noChangeArrowheads="1"/>
          </p:cNvPicPr>
          <p:nvPr>
            <p:ph idx="1"/>
          </p:nvPr>
        </p:nvPicPr>
        <p:blipFill>
          <a:blip r:embed="rId2"/>
          <a:srcRect/>
          <a:stretch>
            <a:fillRect/>
          </a:stretch>
        </p:blipFill>
        <p:spPr bwMode="auto">
          <a:xfrm>
            <a:off x="428596" y="357166"/>
            <a:ext cx="8286808" cy="6215106"/>
          </a:xfrm>
          <a:prstGeom prst="rect">
            <a:avLst/>
          </a:prstGeom>
          <a:noFill/>
        </p:spPr>
      </p:pic>
    </p:spTree>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0" y="214290"/>
            <a:ext cx="9144000" cy="6643710"/>
          </a:xfrm>
        </p:spPr>
        <p:txBody>
          <a:bodyPr/>
          <a:lstStyle/>
          <a:p>
            <a:pPr>
              <a:buNone/>
            </a:pPr>
            <a:r>
              <a:rPr lang="el-GR" dirty="0" smtClean="0"/>
              <a:t>    </a:t>
            </a:r>
            <a:r>
              <a:rPr lang="el-GR" sz="3600" dirty="0" smtClean="0"/>
              <a:t>Οι μυρωδιές πάντα αψηφούσαν τις απόπειρες λογικής ή αντικειμενικής ταξινόμησης και πιθανόν πάντοτε θα τις αψηφούν. Αλλά ακριβώς επειδή οι οσμολογίες είναι σε τόσο μεγάλο βαθμό φορείς αξιών, είναι και τόσο αποκαλυπτικές όσον αφορά στα ουσιαστικά ενδιαφέροντα μιας κοινωνίας. Η αλήθεια είναι πως τα συστήματα οσφρητικής ταξινόμησης έχουν ένα νόημα, μια λογική, όμως αυτή η λογική είναι τοπική, δική τους και όχι παγκόσμια.</a:t>
            </a:r>
            <a:endParaRPr lang="el-GR" sz="3600" dirty="0"/>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Γλώσσα </a:t>
            </a:r>
            <a:r>
              <a:rPr lang="el-GR" dirty="0" err="1" smtClean="0"/>
              <a:t>Κέτσουα</a:t>
            </a:r>
            <a:r>
              <a:rPr lang="el-GR" dirty="0" smtClean="0"/>
              <a:t> των Ίνκας</a:t>
            </a:r>
            <a:endParaRPr lang="el-GR" dirty="0"/>
          </a:p>
        </p:txBody>
      </p:sp>
      <p:sp>
        <p:nvSpPr>
          <p:cNvPr id="3" name="2 - Θέση περιεχομένου"/>
          <p:cNvSpPr>
            <a:spLocks noGrp="1"/>
          </p:cNvSpPr>
          <p:nvPr>
            <p:ph idx="1"/>
          </p:nvPr>
        </p:nvSpPr>
        <p:spPr/>
        <p:txBody>
          <a:bodyPr>
            <a:normAutofit lnSpcReduction="10000"/>
          </a:bodyPr>
          <a:lstStyle/>
          <a:p>
            <a:r>
              <a:rPr lang="el-GR" sz="3600" dirty="0" smtClean="0"/>
              <a:t>Μυρίζω ωραία μυρωδιά</a:t>
            </a:r>
          </a:p>
          <a:p>
            <a:r>
              <a:rPr lang="el-GR" sz="3600" dirty="0" smtClean="0"/>
              <a:t>Μυρίζω άσχημη μυρωδιά</a:t>
            </a:r>
          </a:p>
          <a:p>
            <a:r>
              <a:rPr lang="el-GR" sz="3600" dirty="0" smtClean="0"/>
              <a:t>Όλα τα μέλη μιας ομάδας μυρίζουν κάτι</a:t>
            </a:r>
          </a:p>
          <a:p>
            <a:r>
              <a:rPr lang="el-GR" sz="3600" dirty="0" smtClean="0"/>
              <a:t>Αναγκάζω κάποιον να μυρίσει κάτι</a:t>
            </a:r>
          </a:p>
          <a:p>
            <a:r>
              <a:rPr lang="el-GR" sz="3600" dirty="0" smtClean="0"/>
              <a:t>Μυρίζομαι κρυφά κάτι που σχεδιάζεται</a:t>
            </a:r>
          </a:p>
          <a:p>
            <a:r>
              <a:rPr lang="el-GR" sz="3600" dirty="0" smtClean="0"/>
              <a:t>Με μυρίζουν, αφήνω κάποιον να με μυρίσει</a:t>
            </a:r>
          </a:p>
          <a:p>
            <a:r>
              <a:rPr lang="el-GR" sz="3600" dirty="0" smtClean="0"/>
              <a:t>Εισπνέω μυρωδιά φαγητού</a:t>
            </a:r>
          </a:p>
          <a:p>
            <a:endParaRPr lang="el-GR" dirty="0"/>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714356"/>
            <a:ext cx="9144000" cy="6143644"/>
          </a:xfrm>
        </p:spPr>
        <p:txBody>
          <a:bodyPr>
            <a:normAutofit fontScale="85000" lnSpcReduction="20000"/>
          </a:bodyPr>
          <a:lstStyle/>
          <a:p>
            <a:r>
              <a:rPr lang="el-GR" sz="3300" dirty="0" smtClean="0"/>
              <a:t>Οι </a:t>
            </a:r>
            <a:r>
              <a:rPr lang="el-GR" sz="3300" b="1" dirty="0" smtClean="0"/>
              <a:t>Ίνκας</a:t>
            </a:r>
            <a:r>
              <a:rPr lang="el-GR" sz="3300" dirty="0" smtClean="0"/>
              <a:t> ήταν πολιτισμός και αυτοκρατορία της Νότιας Αμερικής κατά την Προκολομβιανή εποχή, η οποία έπεσε με την κατάκτηση του Νέου Κόσμου από τους Ισπανούς. Πρωτεύουσα ήταν το Κούσκο στο σημερινό Περού. Σε μια έκταση από τον Ισημερινό μέχρι τη Χιλή και την Αργεντινή ζούσαν πάνω από 200 έθνη.</a:t>
            </a:r>
          </a:p>
          <a:p>
            <a:r>
              <a:rPr lang="el-GR" sz="3300" dirty="0" smtClean="0"/>
              <a:t>Τα σημαντικότερα ευρήματα βρίσκονται στους αρχαιολογικούς τόπους Κούσκο, Μάτσου </a:t>
            </a:r>
            <a:r>
              <a:rPr lang="el-GR" sz="3300" dirty="0" err="1" smtClean="0"/>
              <a:t>Πίτσου</a:t>
            </a:r>
            <a:r>
              <a:rPr lang="el-GR" sz="3300" dirty="0" smtClean="0"/>
              <a:t>, καθώς και στη λίμνη Τιτικάκα.</a:t>
            </a:r>
          </a:p>
          <a:p>
            <a:r>
              <a:rPr lang="el-GR" sz="3300" dirty="0" smtClean="0"/>
              <a:t>Η ονομασία </a:t>
            </a:r>
            <a:r>
              <a:rPr lang="el-GR" sz="3300" i="1" dirty="0" err="1" smtClean="0"/>
              <a:t>Ίνκα</a:t>
            </a:r>
            <a:r>
              <a:rPr lang="el-GR" sz="3300" dirty="0" smtClean="0"/>
              <a:t> προέρχεται από το έθνος </a:t>
            </a:r>
            <a:r>
              <a:rPr lang="el-GR" sz="3300" dirty="0" err="1" smtClean="0"/>
              <a:t>Ίνκα</a:t>
            </a:r>
            <a:r>
              <a:rPr lang="el-GR" sz="3300" dirty="0" smtClean="0"/>
              <a:t> και ερμηνευόταν ότι είναι από την ονομασία του θεού Ήλιου (</a:t>
            </a:r>
            <a:r>
              <a:rPr lang="el-GR" sz="3300" dirty="0" err="1" smtClean="0"/>
              <a:t>Ίντι</a:t>
            </a:r>
            <a:r>
              <a:rPr lang="el-GR" sz="3300" dirty="0" smtClean="0"/>
              <a:t>). Αργότερα, το ίδιο όνομα το έδωσαν και στους λαούς που υποτάχθηκαν στους </a:t>
            </a:r>
            <a:r>
              <a:rPr lang="el-GR" sz="3300" dirty="0" err="1" smtClean="0"/>
              <a:t>Ίνκα</a:t>
            </a:r>
            <a:r>
              <a:rPr lang="el-GR" sz="3300" dirty="0" smtClean="0"/>
              <a:t>. Η αυτοκρατορία των </a:t>
            </a:r>
            <a:r>
              <a:rPr lang="el-GR" sz="3300" dirty="0" err="1" smtClean="0"/>
              <a:t>Ίνκα</a:t>
            </a:r>
            <a:r>
              <a:rPr lang="el-GR" sz="3300" dirty="0" smtClean="0"/>
              <a:t> αρχίζει περίπου από το 1100 </a:t>
            </a:r>
            <a:r>
              <a:rPr lang="el-GR" sz="3300" dirty="0" err="1" smtClean="0"/>
              <a:t>μ.Χ</a:t>
            </a:r>
            <a:r>
              <a:rPr lang="el-GR" sz="3300" dirty="0" smtClean="0"/>
              <a:t>. και φτάνει μέχρι τον 15ο αιώνα, όταν καταλύεται από τον Ισπανό Φρανσίσκο </a:t>
            </a:r>
            <a:r>
              <a:rPr lang="el-GR" sz="3300" dirty="0" err="1" smtClean="0"/>
              <a:t>Πισάρρο</a:t>
            </a:r>
            <a:r>
              <a:rPr lang="el-GR" sz="3300" dirty="0" smtClean="0"/>
              <a:t>.</a:t>
            </a:r>
          </a:p>
          <a:p>
            <a:endParaRPr lang="el-GR" dirty="0"/>
          </a:p>
        </p:txBody>
      </p: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pol4.jpg"/>
          <p:cNvPicPr>
            <a:picLocks noGrp="1" noChangeAspect="1" noChangeArrowheads="1"/>
          </p:cNvPicPr>
          <p:nvPr>
            <p:ph idx="1"/>
          </p:nvPr>
        </p:nvPicPr>
        <p:blipFill>
          <a:blip r:embed="rId2"/>
          <a:srcRect/>
          <a:stretch>
            <a:fillRect/>
          </a:stretch>
        </p:blipFill>
        <p:spPr bwMode="auto">
          <a:xfrm>
            <a:off x="428596" y="285728"/>
            <a:ext cx="8286808" cy="6357982"/>
          </a:xfrm>
          <a:prstGeom prst="rect">
            <a:avLst/>
          </a:prstGeom>
          <a:noFill/>
        </p:spPr>
      </p:pic>
    </p:spTree>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ketsua1.jpg"/>
          <p:cNvPicPr>
            <a:picLocks noGrp="1" noChangeAspect="1" noChangeArrowheads="1"/>
          </p:cNvPicPr>
          <p:nvPr>
            <p:ph idx="1"/>
          </p:nvPr>
        </p:nvPicPr>
        <p:blipFill>
          <a:blip r:embed="rId2"/>
          <a:srcRect/>
          <a:stretch>
            <a:fillRect/>
          </a:stretch>
        </p:blipFill>
        <p:spPr bwMode="auto">
          <a:xfrm>
            <a:off x="1428728" y="357166"/>
            <a:ext cx="5643602" cy="6143668"/>
          </a:xfrm>
          <a:prstGeom prst="rect">
            <a:avLst/>
          </a:prstGeom>
          <a:noFill/>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ημερολόγιο του </a:t>
            </a:r>
            <a:r>
              <a:rPr lang="el-GR" dirty="0" err="1" smtClean="0"/>
              <a:t>Μαλινόφσκι</a:t>
            </a:r>
            <a:r>
              <a:rPr lang="el-GR" dirty="0" smtClean="0"/>
              <a:t>…</a:t>
            </a:r>
            <a:endParaRPr lang="el-GR"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a:t>
            </a:r>
            <a:r>
              <a:rPr lang="el-GR" sz="3200" dirty="0" smtClean="0"/>
              <a:t>Όταν είκοσι και πλέον χρόνια μετά τον θάνατό του δημοσιεύτηκαν τα προσωπικά του ημερολόγια (1967) προκλήθηκε μια έντονη συζήτηση γιατί αν και εξαιρετικός εθνογράφος δεν είχε καθόλου καλή γνώμη για τους νησιώτες των </a:t>
            </a:r>
            <a:r>
              <a:rPr lang="en-US" sz="3200" dirty="0" err="1" smtClean="0"/>
              <a:t>Trobriands</a:t>
            </a:r>
            <a:r>
              <a:rPr lang="en-US" sz="3200" dirty="0" smtClean="0"/>
              <a:t>! </a:t>
            </a:r>
            <a:r>
              <a:rPr lang="el-GR" sz="3200" dirty="0" smtClean="0"/>
              <a:t>Ο ίδιος τους αντιμετώπιζε ως άγριους, άπλυτους και αναφέρει πως συχνά με δυσκολία έβγαινε από την καλύβα του το πρωί για να δουλέψει…</a:t>
            </a:r>
            <a:endParaRPr lang="el-GR" sz="3200" dirty="0"/>
          </a:p>
        </p:txBody>
      </p:sp>
    </p:spTree>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Ντόγκον</a:t>
            </a:r>
            <a:r>
              <a:rPr lang="el-GR" dirty="0" smtClean="0"/>
              <a:t> στο Μάλι</a:t>
            </a:r>
            <a:endParaRPr lang="el-GR" dirty="0"/>
          </a:p>
        </p:txBody>
      </p:sp>
      <p:sp>
        <p:nvSpPr>
          <p:cNvPr id="3" name="2 - Θέση περιεχομένου"/>
          <p:cNvSpPr>
            <a:spLocks noGrp="1"/>
          </p:cNvSpPr>
          <p:nvPr>
            <p:ph idx="1"/>
          </p:nvPr>
        </p:nvSpPr>
        <p:spPr/>
        <p:txBody>
          <a:bodyPr>
            <a:normAutofit/>
          </a:bodyPr>
          <a:lstStyle/>
          <a:p>
            <a:r>
              <a:rPr lang="el-GR" sz="3600" dirty="0" smtClean="0"/>
              <a:t>Οι Ντογκόν «ακούν» μια οσμή Πιστεύουν ότι η ομιλία έχει μυρωδιά</a:t>
            </a:r>
          </a:p>
          <a:p>
            <a:r>
              <a:rPr lang="el-GR" sz="3600" dirty="0" smtClean="0"/>
              <a:t>Αντιστοιχίες των αισθήσεων</a:t>
            </a:r>
          </a:p>
          <a:p>
            <a:r>
              <a:rPr lang="el-GR" sz="3600" dirty="0" smtClean="0"/>
              <a:t>Αλληλένδετοι αισθητηριακοί κώδικες</a:t>
            </a:r>
          </a:p>
          <a:p>
            <a:r>
              <a:rPr lang="el-GR" sz="3600" dirty="0" smtClean="0"/>
              <a:t>Συναισθησία</a:t>
            </a:r>
          </a:p>
          <a:p>
            <a:r>
              <a:rPr lang="el-GR" sz="3600" dirty="0" smtClean="0"/>
              <a:t>Και τι γίνεται με το Δυτικό </a:t>
            </a:r>
            <a:r>
              <a:rPr lang="en-US" sz="3600" dirty="0" err="1" smtClean="0"/>
              <a:t>sensorium</a:t>
            </a:r>
            <a:r>
              <a:rPr lang="en-US" sz="3600" dirty="0" smtClean="0"/>
              <a:t>?</a:t>
            </a:r>
            <a:endParaRPr lang="el-GR" sz="3600" dirty="0"/>
          </a:p>
        </p:txBody>
      </p:sp>
    </p:spTree>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endParaRPr lang="el-GR" dirty="0"/>
          </a:p>
        </p:txBody>
      </p:sp>
      <p:sp>
        <p:nvSpPr>
          <p:cNvPr id="3" name="2 - Θέση περιεχομένου"/>
          <p:cNvSpPr>
            <a:spLocks noGrp="1"/>
          </p:cNvSpPr>
          <p:nvPr>
            <p:ph idx="1"/>
          </p:nvPr>
        </p:nvSpPr>
        <p:spPr>
          <a:xfrm>
            <a:off x="0" y="857232"/>
            <a:ext cx="9144000" cy="6000768"/>
          </a:xfrm>
        </p:spPr>
        <p:txBody>
          <a:bodyPr>
            <a:normAutofit/>
          </a:bodyPr>
          <a:lstStyle/>
          <a:p>
            <a:pPr>
              <a:buNone/>
            </a:pPr>
            <a:r>
              <a:rPr lang="el-GR" sz="3200" dirty="0" smtClean="0"/>
              <a:t>    Το Μάλι είναι κράτος της Δυτικής Αφρικής. Επί αποικιοκρατίας ονομαζόταν Γαλλικό Σουδάν. Συνορεύει στα βορειοανατολικά με την Αλγερία, στα ανατολικά με τον Νίγηρα, στα νότια με την Μπουρκίνα Φάσο, την Ακτή Ελεφαντοστού και τη Γουινέα, και στα δυτικά με τη Σενεγάλη και τη Μαυριτανία.</a:t>
            </a:r>
            <a:endParaRPr lang="el-GR" sz="3200" dirty="0"/>
          </a:p>
        </p:txBody>
      </p:sp>
    </p:spTree>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214422"/>
          </a:xfrm>
        </p:spPr>
        <p:txBody>
          <a:bodyPr/>
          <a:lstStyle/>
          <a:p>
            <a:r>
              <a:rPr lang="en-US" dirty="0" smtClean="0"/>
              <a:t>TVXS.GR</a:t>
            </a:r>
            <a:endParaRPr lang="el-GR" dirty="0"/>
          </a:p>
        </p:txBody>
      </p:sp>
      <p:sp>
        <p:nvSpPr>
          <p:cNvPr id="3" name="2 - Θέση περιεχομένου"/>
          <p:cNvSpPr>
            <a:spLocks noGrp="1"/>
          </p:cNvSpPr>
          <p:nvPr>
            <p:ph idx="1"/>
          </p:nvPr>
        </p:nvSpPr>
        <p:spPr>
          <a:xfrm>
            <a:off x="0" y="1071546"/>
            <a:ext cx="9144000" cy="5786454"/>
          </a:xfrm>
        </p:spPr>
        <p:txBody>
          <a:bodyPr>
            <a:normAutofit/>
          </a:bodyPr>
          <a:lstStyle/>
          <a:p>
            <a:pPr fontAlgn="base"/>
            <a:r>
              <a:rPr lang="el-GR" dirty="0" smtClean="0"/>
              <a:t>Βρετανοί επιστήμονες ανέπτυξαν μια τεχνική που καταγράφει και αρχειοθετεί τις μυρωδιές που αναδίδουν τα πολυκαιρισμένα βιβλία, θεωρώντας ότι και αυτές πρέπει να αντιμετωπίζονται ως σημαντικό τμήμα της πολιτιστικής κληρονομιάς.</a:t>
            </a:r>
          </a:p>
          <a:p>
            <a:pPr fontAlgn="base"/>
            <a:r>
              <a:rPr lang="el-GR" dirty="0" smtClean="0"/>
              <a:t>Ο λεγόμενος «Τροχός Οσμών Ιστορικών Βιβλίων», που δημιούργησαν ερευνητές του </a:t>
            </a:r>
            <a:r>
              <a:rPr lang="el-GR" dirty="0" err="1" smtClean="0"/>
              <a:t>University</a:t>
            </a:r>
            <a:r>
              <a:rPr lang="el-GR" dirty="0" smtClean="0"/>
              <a:t> </a:t>
            </a:r>
            <a:r>
              <a:rPr lang="el-GR" dirty="0" err="1" smtClean="0"/>
              <a:t>College</a:t>
            </a:r>
            <a:r>
              <a:rPr lang="el-GR" dirty="0" smtClean="0"/>
              <a:t> του Λονδίνου (UCL), συνδυάζει δύο στοιχεία για κάθε παλαιό βιβλίο: μια χημική ανάλυση των οργανικών πτητικών ουσιών που προσδίδουν στο βιβλίο τη χαρακτηριστική οσμή του, καθώς και μια περιγραφή της μυρωδιάς που κάνουν οι επισκέπτες όταν το μυρίζουν.</a:t>
            </a:r>
          </a:p>
          <a:p>
            <a:endParaRPr lang="el-GR" dirty="0"/>
          </a:p>
        </p:txBody>
      </p:sp>
    </p:spTree>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0" y="428604"/>
            <a:ext cx="9144000" cy="6429396"/>
          </a:xfrm>
        </p:spPr>
        <p:txBody>
          <a:bodyPr>
            <a:normAutofit/>
          </a:bodyPr>
          <a:lstStyle/>
          <a:p>
            <a:pPr>
              <a:buNone/>
            </a:pPr>
            <a:r>
              <a:rPr lang="el-GR" sz="3200" dirty="0" smtClean="0"/>
              <a:t>    Οι ερευνητές, με επικεφαλής τη </a:t>
            </a:r>
            <a:r>
              <a:rPr lang="el-GR" sz="3200" dirty="0" err="1" smtClean="0"/>
              <a:t>Σεσίλια</a:t>
            </a:r>
            <a:r>
              <a:rPr lang="el-GR" sz="3200" dirty="0" smtClean="0"/>
              <a:t> </a:t>
            </a:r>
            <a:r>
              <a:rPr lang="el-GR" sz="3200" dirty="0" err="1" smtClean="0"/>
              <a:t>Μπέμπριτζ</a:t>
            </a:r>
            <a:r>
              <a:rPr lang="el-GR" sz="3200" dirty="0" smtClean="0"/>
              <a:t>, που έκαναν τη σχετική δημοσίευση στο περιοδικό «</a:t>
            </a:r>
            <a:r>
              <a:rPr lang="el-GR" sz="3200" dirty="0" err="1" smtClean="0"/>
              <a:t>Heritage</a:t>
            </a:r>
            <a:r>
              <a:rPr lang="el-GR" sz="3200" dirty="0" smtClean="0"/>
              <a:t> </a:t>
            </a:r>
            <a:r>
              <a:rPr lang="el-GR" sz="3200" dirty="0" err="1" smtClean="0"/>
              <a:t>Science</a:t>
            </a:r>
            <a:r>
              <a:rPr lang="el-GR" sz="3200" dirty="0" smtClean="0"/>
              <a:t>», δήλωσαν ότι «από κοινού επιστήμονες και ιστορικοί πρέπει να αρχίσουν να </a:t>
            </a:r>
            <a:r>
              <a:rPr lang="el-GR" sz="3200" dirty="0" err="1" smtClean="0"/>
              <a:t>ταυτοποιούν</a:t>
            </a:r>
            <a:r>
              <a:rPr lang="el-GR" sz="3200" dirty="0" smtClean="0"/>
              <a:t>, να αναλύουν και να αρχειοθετούν τις μυρωδιές που έχουν πολιτιστική σημασία, όπως το άρωμα των παλαιών βιβλίων στις ιστορικές βιβλιοθήκες. Ο ρόλος των οσμών στον τρόπο που αντιλαμβανόμαστε την πολιτιστική κληρονομιά, δεν έχει συστηματικά εξερευνηθεί μέχρι σήμερα.</a:t>
            </a:r>
            <a:endParaRPr lang="el-GR" sz="3200" dirty="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latin typeface="Comic Sans MS" pitchFamily="66" charset="0"/>
              </a:rPr>
              <a:t> </a:t>
            </a:r>
            <a:r>
              <a:rPr lang="el-GR" dirty="0" smtClean="0">
                <a:latin typeface="Comic Sans MS" pitchFamily="66" charset="0"/>
              </a:rPr>
              <a:t/>
            </a:r>
            <a:br>
              <a:rPr lang="el-GR" dirty="0" smtClean="0">
                <a:latin typeface="Comic Sans MS" pitchFamily="66" charset="0"/>
              </a:rPr>
            </a:br>
            <a:r>
              <a:rPr lang="el-GR" dirty="0" smtClean="0">
                <a:latin typeface="Comic Sans MS" pitchFamily="66" charset="0"/>
              </a:rPr>
              <a:t/>
            </a:r>
            <a:br>
              <a:rPr lang="el-GR" dirty="0" smtClean="0">
                <a:latin typeface="Comic Sans MS" pitchFamily="66" charset="0"/>
              </a:rPr>
            </a:br>
            <a:r>
              <a:rPr lang="en-US" dirty="0" smtClean="0"/>
              <a:t>Malinowski, 1967, </a:t>
            </a:r>
            <a:r>
              <a:rPr lang="en-US" i="1" dirty="0" smtClean="0"/>
              <a:t>A Diary in the strict Sense of the Term</a:t>
            </a:r>
            <a:r>
              <a:rPr lang="en-US" dirty="0" smtClean="0"/>
              <a:t> </a:t>
            </a:r>
            <a:r>
              <a:rPr lang="en-US" dirty="0" smtClean="0">
                <a:latin typeface="Comic Sans MS" pitchFamily="66" charset="0"/>
              </a:rPr>
              <a:t>			                      </a:t>
            </a:r>
            <a:br>
              <a:rPr lang="en-US" dirty="0" smtClean="0">
                <a:latin typeface="Comic Sans MS" pitchFamily="66" charset="0"/>
              </a:rPr>
            </a:br>
            <a:endParaRPr lang="el-GR" dirty="0"/>
          </a:p>
        </p:txBody>
      </p:sp>
      <p:sp>
        <p:nvSpPr>
          <p:cNvPr id="3" name="2 - Θέση περιεχομένου"/>
          <p:cNvSpPr>
            <a:spLocks noGrp="1"/>
          </p:cNvSpPr>
          <p:nvPr>
            <p:ph idx="1"/>
          </p:nvPr>
        </p:nvSpPr>
        <p:spPr/>
        <p:txBody>
          <a:bodyPr>
            <a:normAutofit lnSpcReduction="10000"/>
          </a:bodyPr>
          <a:lstStyle/>
          <a:p>
            <a:pPr>
              <a:buNone/>
            </a:pPr>
            <a:endParaRPr lang="el-GR" dirty="0" smtClean="0">
              <a:latin typeface="Comic Sans MS" pitchFamily="66" charset="0"/>
            </a:endParaRPr>
          </a:p>
          <a:p>
            <a:pPr>
              <a:buNone/>
            </a:pPr>
            <a:r>
              <a:rPr lang="el-GR" dirty="0" smtClean="0">
                <a:latin typeface="Comic Sans MS" pitchFamily="66" charset="0"/>
              </a:rPr>
              <a:t>  </a:t>
            </a:r>
            <a:r>
              <a:rPr lang="el-GR" sz="4000" dirty="0" smtClean="0">
                <a:latin typeface="Comic Sans MS" pitchFamily="66" charset="0"/>
              </a:rPr>
              <a:t>«Βλέπω τη ζωή των ιθαγενών να στερείται οποιουδήποτε ενδιαφέροντος και να είναι τόσο μακρινή σε μένα όσο η ζωή ενός… σκυλιού» </a:t>
            </a:r>
          </a:p>
          <a:p>
            <a:pPr>
              <a:buNone/>
            </a:pPr>
            <a:endParaRPr lang="el-GR" sz="3600" dirty="0" smtClean="0">
              <a:latin typeface="Comic Sans MS" pitchFamily="66" charset="0"/>
            </a:endParaRPr>
          </a:p>
          <a:p>
            <a:pPr>
              <a:buNone/>
            </a:pPr>
            <a:r>
              <a:rPr lang="el-GR" dirty="0" smtClean="0"/>
              <a:t>!!!!!!!!!!!!!!!!!!!!!!!!!!!!!!!!!!!!!!!!!!!!!!!!!!!!!!</a:t>
            </a:r>
            <a:endParaRPr lang="el-GR"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ιστορικότητα της επιτόπιας έρευνας. Τότε και τώρα!</a:t>
            </a:r>
            <a:endParaRPr lang="el-GR" dirty="0"/>
          </a:p>
        </p:txBody>
      </p:sp>
      <p:pic>
        <p:nvPicPr>
          <p:cNvPr id="4" name="3 - Θέση περιεχομένου" descr="malinowski-trobriand.jpg"/>
          <p:cNvPicPr>
            <a:picLocks noGrp="1" noChangeAspect="1"/>
          </p:cNvPicPr>
          <p:nvPr>
            <p:ph idx="1"/>
          </p:nvPr>
        </p:nvPicPr>
        <p:blipFill>
          <a:blip r:embed="rId2" cstate="print"/>
          <a:stretch>
            <a:fillRect/>
          </a:stretch>
        </p:blipFill>
        <p:spPr>
          <a:xfrm>
            <a:off x="755576" y="1700808"/>
            <a:ext cx="7488832" cy="4752528"/>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malinowski-papua-02.jpg"/>
          <p:cNvPicPr>
            <a:picLocks noGrp="1" noChangeAspect="1"/>
          </p:cNvPicPr>
          <p:nvPr>
            <p:ph idx="1"/>
          </p:nvPr>
        </p:nvPicPr>
        <p:blipFill>
          <a:blip r:embed="rId2" cstate="print"/>
          <a:stretch>
            <a:fillRect/>
          </a:stretch>
        </p:blipFill>
        <p:spPr>
          <a:xfrm>
            <a:off x="467544" y="260648"/>
            <a:ext cx="8280919" cy="6192688"/>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e-e-evans-pritchard1.jpg"/>
          <p:cNvPicPr>
            <a:picLocks noGrp="1" noChangeAspect="1"/>
          </p:cNvPicPr>
          <p:nvPr>
            <p:ph idx="1"/>
          </p:nvPr>
        </p:nvPicPr>
        <p:blipFill>
          <a:blip r:embed="rId2" cstate="print"/>
          <a:stretch>
            <a:fillRect/>
          </a:stretch>
        </p:blipFill>
        <p:spPr>
          <a:xfrm>
            <a:off x="1000100" y="188640"/>
            <a:ext cx="7215238" cy="6480720"/>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481</TotalTime>
  <Words>2220</Words>
  <Application>Microsoft Office PowerPoint</Application>
  <PresentationFormat>Προβολή στην οθόνη (4:3)</PresentationFormat>
  <Paragraphs>145</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Αποκορύφωμα</vt:lpstr>
      <vt:lpstr>Η επιτΟπια Ερευνα  και η ερμηνεΙα τηΣ</vt:lpstr>
      <vt:lpstr>Επιτόπια έρευνα</vt:lpstr>
      <vt:lpstr>Κλασικές μέθοδοι</vt:lpstr>
      <vt:lpstr>Δεν υπάρχει απλή και συγκεκριμένη συνταγή για τη διενέργεια της επιτόπιας έρευνας….</vt:lpstr>
      <vt:lpstr>Το ημερολόγιο του Μαλινόφσκι…</vt:lpstr>
      <vt:lpstr>   Malinowski, 1967, A Diary in the strict Sense of the Term                           </vt:lpstr>
      <vt:lpstr>Η ιστορικότητα της επιτόπιας έρευνας. Τότε και τώρα!</vt:lpstr>
      <vt:lpstr>Διαφάνεια 8</vt:lpstr>
      <vt:lpstr>Διαφάνεια 9</vt:lpstr>
      <vt:lpstr>Διαφάνεια 10</vt:lpstr>
      <vt:lpstr>Διαφάνεια 11</vt:lpstr>
      <vt:lpstr>Πιθανοί περιορισμοί… </vt:lpstr>
      <vt:lpstr>Οι πιθανοί περιορισμοί που λέγαμε…</vt:lpstr>
      <vt:lpstr>Μεταπολεμικά και κυρίως μετά το 1980…</vt:lpstr>
      <vt:lpstr>Το πρόβλημα της μετάφρασης</vt:lpstr>
      <vt:lpstr>Δύο παράμετροι που πρέπει να συνυπολογίζονται</vt:lpstr>
      <vt:lpstr>Going native… αλλά με μέτρο!!!</vt:lpstr>
      <vt:lpstr>Διαφάνεια 18</vt:lpstr>
      <vt:lpstr>Διαφάνεια 19</vt:lpstr>
      <vt:lpstr>Διαφάνεια 20</vt:lpstr>
      <vt:lpstr>Διαφάνεια 21</vt:lpstr>
      <vt:lpstr>Διαφάνεια 22</vt:lpstr>
      <vt:lpstr>Τρόποι σκέψης!</vt:lpstr>
      <vt:lpstr>Το παράδειγμα της ινδιάνικης φυλής Hopi</vt:lpstr>
      <vt:lpstr>Η έννοια του προ-λογικού νου…</vt:lpstr>
      <vt:lpstr>Το ζήτημα της διαπολιτισμικής μετάφρασης</vt:lpstr>
      <vt:lpstr>Μαγεία και γνώση μεταξύ των Azande</vt:lpstr>
      <vt:lpstr>Τι εξηγεί η μαγεία στους Azande;</vt:lpstr>
      <vt:lpstr>Durkheim &amp; Mauss (1963 [1903]), Primitive Classification</vt:lpstr>
      <vt:lpstr>Levi-Strauss, 1962, Άγρια Σκέψη</vt:lpstr>
      <vt:lpstr>Παραδείγματα άλλων τρόπων σκέψης και πολλαπλών παραδόσεων</vt:lpstr>
      <vt:lpstr>Άρωμα. Η πολιτισμική ιστορία της οσμής, 2005, Constance Classen</vt:lpstr>
      <vt:lpstr>Διαφάνεια 33</vt:lpstr>
      <vt:lpstr>Διαφάνεια 34</vt:lpstr>
      <vt:lpstr>Διαφάνεια 35</vt:lpstr>
      <vt:lpstr>Διαφάνεια 36</vt:lpstr>
      <vt:lpstr>Διαφάνεια 37</vt:lpstr>
      <vt:lpstr>Διαφάνεια 38</vt:lpstr>
      <vt:lpstr>Διαφάνεια 39</vt:lpstr>
      <vt:lpstr>Στις ζούγκλες των νησιών Άνταμαν</vt:lpstr>
      <vt:lpstr>Διαφάνεια 41</vt:lpstr>
      <vt:lpstr>Οι κάτοικοι των νησιών Άνταμαν</vt:lpstr>
      <vt:lpstr>Σέρερ Ντουτ της Σενεγάλης</vt:lpstr>
      <vt:lpstr>Διαφάνεια 44</vt:lpstr>
      <vt:lpstr>Διαφάνεια 45</vt:lpstr>
      <vt:lpstr>Γλώσσα Κέτσουα των Ίνκας</vt:lpstr>
      <vt:lpstr>Διαφάνεια 47</vt:lpstr>
      <vt:lpstr>Διαφάνεια 48</vt:lpstr>
      <vt:lpstr>Διαφάνεια 49</vt:lpstr>
      <vt:lpstr>Ντόγκον στο Μάλι</vt:lpstr>
      <vt:lpstr>Διαφάνεια 51</vt:lpstr>
      <vt:lpstr>TVXS.GR</vt:lpstr>
      <vt:lpstr>Διαφάνεια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επιτόπια έρευνα και η ερμηνεία της</dc:title>
  <dc:creator>BALIA</dc:creator>
  <cp:lastModifiedBy>Χρήστης</cp:lastModifiedBy>
  <cp:revision>59</cp:revision>
  <dcterms:created xsi:type="dcterms:W3CDTF">2015-11-22T09:30:01Z</dcterms:created>
  <dcterms:modified xsi:type="dcterms:W3CDTF">2020-12-16T15:14:02Z</dcterms:modified>
</cp:coreProperties>
</file>