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8DAE6-87D4-41EA-B824-B7D2D91B9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7F87CE-C2EB-49FF-9EDB-6BC5C1BE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DADDC7-7FBD-405A-A958-4717CB57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CFAAB2-357C-4B63-BB86-9291E7C9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FB4E77-1493-40C4-A22C-B091EEB1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638EE-D858-449F-BBD2-CF85711A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84CF9B-AA5C-4FB7-BE90-FD5D96AE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1E6B1F-A509-4D10-9E66-B9D8BA20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123D9A-E70C-4550-96A9-C7978746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32E295-BA45-4AFE-8E48-4F469EB8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2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DC828F-D3AD-4036-9CAB-149642E26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EC095D-95E8-44B3-B8FE-F1C5DCDB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A96ADE-78C8-40AD-A216-52F7EE22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A2B07D-0A37-4938-947F-207A285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2228A1-A601-48E5-95B2-12C725B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37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0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01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9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6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5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28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1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E753B-E2BA-4C4A-A1F8-ED613B43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C06A26-137F-4670-A2FD-2390FFFA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7848D7-9F90-4FAD-A17F-AD7F6B57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4FC20B-5046-4B0D-A003-6B45359E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71D615-1E4F-4CA7-9BAC-D6EC3BE4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9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57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76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0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6B01E-5219-467D-AB9C-74DAA7C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D17869-490C-4C3E-AD73-F0FB83C1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042D73-6AF7-4BA9-B25C-4E72D762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E99DE1-824C-456C-88D9-D899F697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7F1B92-4718-41AD-8E9B-EDDCDAC5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6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2DE64-32D0-485E-BD33-EC79FFC1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0C8531-13E7-426D-BD99-7F4345361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813809-760F-467C-8357-B6A824E3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F6FAAF-A2B4-49DA-B7B9-DD451AC6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AC7297-CD86-4863-8207-943AF3F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25AB92-CAE5-4C73-8569-66760F38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8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E5671-BA4B-4CE4-A54A-CD9742C9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35E99B-3568-4ABF-AF5D-72CAB262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4B0E5C-6E2C-4A54-A104-0FBBD06F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230CAE-EA48-47F8-9ED3-443B4FCA9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5AB787-6422-4F2C-A0EC-5A62815B1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3EB974-5335-4A24-BC28-69CB5517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4CE6213-A442-4BD1-9DE5-0220C0EE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E9DB4F-56A6-4EAE-AD1C-372833C3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4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82DD49-2F3C-4CF8-A36C-94CD3D49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4DE129F-A70E-4803-996A-5B771931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8821CC0-D56F-4758-9307-5DC5C521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8FDA037-39C0-476B-9112-3709B705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3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EC62065-0158-464A-8F87-B5C37779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6A7523-1685-4877-BF80-26C6032E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94153E-ABA1-4718-A061-809C6C60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3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9E218-AC6E-4C19-9CAD-9F1F8C9D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5C83C7-6BB5-45EC-BA37-4640CE31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4D09797-D869-4ED2-B918-040BB1BB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5E079A-99F9-4F3C-B66F-CB0FBF74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A98137-5C19-469E-9F08-85A8047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F9391A-865C-4D94-AE77-D6797BAE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0AA3F-BC63-4D76-9DAC-C8DBF0C7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BEC3221-F45C-45D0-AD9A-7E3FD85A0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6CE96D-D538-4FCC-BDDF-F94B6BF2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2E7353-A3EB-4396-A634-AA08755E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9C7B85F-6281-48D4-B3AE-A194BE2B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A09F9B-091E-464F-8FB0-60B5CBB1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25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48C69D6-7D74-40DD-844A-FA0FD80C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65B8A3-CC01-421A-9B96-059B9816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3ED8DD-8CDE-4809-85A4-37E7288B8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C25F-D6CC-4058-BD88-459B4DB8EB17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C5EC4E-7837-4895-B244-8689FB7D6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B9A906-9ED0-47F9-81B3-814720D6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20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Παλινδρομηση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H</a:t>
                </a:r>
                <a:r>
                  <a:rPr lang="el-GR" dirty="0"/>
                  <a:t> ευθεία ελαχίστων τετραγώνων είναι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με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SS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𝜅𝛼𝜄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DA5437C-0608-4127-B219-99EA9DEDC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C3EEF7F3-DFB0-4D4E-BE9F-A20AC76F3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355831"/>
                  </p:ext>
                </p:extLst>
              </p:nvPr>
            </p:nvGraphicFramePr>
            <p:xfrm>
              <a:off x="1845568" y="2639908"/>
              <a:ext cx="8128000" cy="3832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5803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5986167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80377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426924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</a:rPr>
                            <a:t>xy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1871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441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9324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429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1521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36599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06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36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784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595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5691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735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2401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1817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=212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=64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=2150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ctrl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el-G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=7222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3094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C3EEF7F3-DFB0-4D4E-BE9F-A20AC76F3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355831"/>
                  </p:ext>
                </p:extLst>
              </p:nvPr>
            </p:nvGraphicFramePr>
            <p:xfrm>
              <a:off x="1845568" y="2639908"/>
              <a:ext cx="8128000" cy="38325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5803988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5986167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8037759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426924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</a:rPr>
                            <a:t>xy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8197" r="-599" b="-9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871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147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441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9324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429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1521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36599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06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36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784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6595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5691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735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2401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1817456"/>
                      </a:ext>
                    </a:extLst>
                  </a:tr>
                  <a:tr h="86582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9" t="-346479" r="-300299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299" t="-346479" r="-200299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901" t="-346479" r="-100901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000" t="-346479" r="-599" b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0947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092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E89A2BE-997B-4E20-85DE-A8DD16C8E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l-G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212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nary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=30,29</m:t>
                    </m:r>
                  </m:oMath>
                </a14:m>
                <a:r>
                  <a:rPr lang="en-US" sz="1800" i="1" dirty="0"/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l-G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nary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sz="1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sz="1800" dirty="0"/>
                  <a:t> = 2150 – 7*30,29 *9,14 = 211,71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=7222 −7 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30,29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=801,43</m:t>
                    </m:r>
                  </m:oMath>
                </a14:m>
                <a:endParaRPr lang="en-US" sz="1800" dirty="0"/>
              </a:p>
              <a:p>
                <a:r>
                  <a:rPr lang="el-GR" sz="1800" dirty="0"/>
                  <a:t>Άρα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SS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/>
                          <m:t>211,71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801,43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=0,264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9,14 -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0,264</m:t>
                    </m:r>
                  </m:oMath>
                </a14:m>
                <a:r>
                  <a:rPr lang="en-US" sz="1800" dirty="0"/>
                  <a:t> *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30,29</m:t>
                    </m:r>
                  </m:oMath>
                </a14:m>
                <a:r>
                  <a:rPr lang="en-US" sz="1800" dirty="0"/>
                  <a:t> = 1,141</a:t>
                </a:r>
              </a:p>
              <a:p>
                <a:r>
                  <a:rPr lang="en-US" sz="1800" dirty="0"/>
                  <a:t>H </a:t>
                </a:r>
                <a:r>
                  <a:rPr lang="el-GR" sz="1800" dirty="0"/>
                  <a:t>τιμή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l-GR" sz="1800" dirty="0"/>
                  <a:t> = 1,141 είναι η προβλεπόμενη από το μοντέλο μέση τιμή του βαθμού στο τεστ ενός φοιτητή που δεν μελέτησε καθόλου (χ=0). Η τιμή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l-GR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0,264</m:t>
                    </m:r>
                  </m:oMath>
                </a14:m>
                <a:r>
                  <a:rPr lang="el-GR" sz="1800" dirty="0"/>
                  <a:t> είναι η ίση με την αύξηση του βαθμού στο τεστ με μια παραπάνω ώρα μελέτης.</a:t>
                </a:r>
              </a:p>
              <a:p>
                <a:r>
                  <a:rPr lang="el-GR" sz="1800" dirty="0"/>
                  <a:t>γ) Για χ=20 </a:t>
                </a:r>
                <a14:m>
                  <m:oMath xmlns:m="http://schemas.openxmlformats.org/officeDocument/2006/math">
                    <m:r>
                      <a:rPr lang="el-G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acc>
                      <m:accPr>
                        <m:chr m:val="̂"/>
                        <m:ctrlP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= 6,421</a:t>
                </a:r>
                <a:r>
                  <a:rPr lang="el-GR" sz="1800" dirty="0"/>
                  <a:t> </a:t>
                </a:r>
              </a:p>
              <a:p>
                <a:endParaRPr lang="el-GR" sz="1800" dirty="0"/>
              </a:p>
              <a:p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E89A2BE-997B-4E20-85DE-A8DD16C8E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10152" r="-1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1A1B37D-0EE2-46B6-807D-5C0DEFE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</p:spTree>
    <p:extLst>
      <p:ext uri="{BB962C8B-B14F-4D97-AF65-F5344CB8AC3E}">
        <p14:creationId xmlns:p14="http://schemas.microsoft.com/office/powerpoint/2010/main" val="20589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89A2BE-997B-4E20-85DE-A8DD16C8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1800" dirty="0"/>
          </a:p>
          <a:p>
            <a:endParaRPr lang="el-GR" sz="18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1A1B37D-0EE2-46B6-807D-5C0DEFE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Τυπική απόκλιση των σφαλμάτων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8D8A80EF-EA6A-4712-AD28-19078E8B90CF}"/>
                  </a:ext>
                </a:extLst>
              </p:cNvPr>
              <p:cNvSpPr/>
              <p:nvPr/>
            </p:nvSpPr>
            <p:spPr>
              <a:xfrm>
                <a:off x="1413824" y="1845734"/>
                <a:ext cx="9680895" cy="8818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τυπική απόκλιση των σφαλμάτων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μας δείχνει πόσο μακριά από την ευθεία παλινδρόμησης βρίσκονται κατά μέσο όρο οι παρατηρήσεις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τη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ς Υ για δεδομένο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8D8A80EF-EA6A-4712-AD28-19078E8B9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24" y="1845734"/>
                <a:ext cx="9680895" cy="881855"/>
              </a:xfrm>
              <a:prstGeom prst="rect">
                <a:avLst/>
              </a:prstGeom>
              <a:blipFill>
                <a:blip r:embed="rId2"/>
                <a:stretch>
                  <a:fillRect l="-503" r="-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BA1ED4FF-0A5A-4B5D-92EE-158BE39879D8}"/>
                  </a:ext>
                </a:extLst>
              </p:cNvPr>
              <p:cNvSpPr/>
              <p:nvPr/>
            </p:nvSpPr>
            <p:spPr>
              <a:xfrm>
                <a:off x="1413824" y="2727589"/>
                <a:ext cx="9680895" cy="15306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στατιστικό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l-G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𝑆𝑆𝐸</m:t>
                        </m:r>
                      </m:num>
                      <m:den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 defTabSz="457200"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ένας αμερόληπτος εκτιμητής της διακύμανσης των σφαλ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μάτων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παλινδρόμησης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λέγεται δειγματική διακύμανση των σφαλμάτων, οπότε η παρατηρούμενη τιμή του αποτελεί μια εκτίμηση της διακύμανσης των σφαλμάτων του πληθυσμού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BA1ED4FF-0A5A-4B5D-92EE-158BE3987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24" y="2727589"/>
                <a:ext cx="9680895" cy="1530662"/>
              </a:xfrm>
              <a:prstGeom prst="rect">
                <a:avLst/>
              </a:prstGeom>
              <a:blipFill>
                <a:blip r:embed="rId3"/>
                <a:stretch>
                  <a:fillRect l="-503" r="-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4A7FAAB5-98AD-4C0D-A2E5-D85184947C32}"/>
                  </a:ext>
                </a:extLst>
              </p:cNvPr>
              <p:cNvSpPr/>
              <p:nvPr/>
            </p:nvSpPr>
            <p:spPr>
              <a:xfrm>
                <a:off x="1413824" y="4258251"/>
                <a:ext cx="9680895" cy="20093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Η παρατηρούμενη τιμή για ένα δείγμα του στατιστικού 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𝑆𝑆𝐸</m:t>
                              </m:r>
                            </m:num>
                            <m:den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μια εκτίμηση της </a:t>
                </a:r>
                <a:r>
                  <a:rPr kumimoji="0" lang="el-G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τυπι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κής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απόκλισης των σφαλμάτων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υπολογίζεται</a:t>
                </a:r>
                <a:r>
                  <a:rPr kumimoji="0" lang="el-GR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την σχέση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SS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nary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4A7FAAB5-98AD-4C0D-A2E5-D85184947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24" y="4258251"/>
                <a:ext cx="9680895" cy="2009384"/>
              </a:xfrm>
              <a:prstGeom prst="rect">
                <a:avLst/>
              </a:prstGeom>
              <a:blipFill>
                <a:blip r:embed="rId4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49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E89A2BE-997B-4E20-85DE-A8DD16C8E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1744" y="1845734"/>
                <a:ext cx="10058400" cy="402336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1800" dirty="0"/>
                  <a:t> Παράδειγμα</a:t>
                </a:r>
                <a:r>
                  <a:rPr lang="en-US" sz="1800" dirty="0"/>
                  <a:t>:</a:t>
                </a:r>
                <a:endParaRPr lang="el-GR" sz="1800" dirty="0"/>
              </a:p>
              <a:p>
                <a:pPr algn="just"/>
                <a:r>
                  <a:rPr lang="el-GR" sz="1800" dirty="0"/>
                  <a:t> Να βρεθεί μια εκτίμηση της τυπικής απόκλισης των σφαλμάτων του πληθυσμού για το μοντέλο  παλινδρόμησης του προηγούμενου παραδείγματος.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l-GR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SS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l-GR" sz="1800" dirty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l-G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l-G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=64</m:t>
                        </m:r>
                        <m:r>
                          <a:rPr lang="el-G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nary>
                  </m:oMath>
                </a14:m>
                <a:endParaRPr lang="el-GR" sz="1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=646 −7∗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9,14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=61,22</m:t>
                    </m:r>
                  </m:oMath>
                </a14:m>
                <a:endParaRPr lang="en-US" sz="1800" b="0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l-GR" sz="1800" dirty="0"/>
                  <a:t> 1,032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E89A2BE-997B-4E20-85DE-A8DD16C8E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1744" y="1845734"/>
                <a:ext cx="10058400" cy="4023360"/>
              </a:xfrm>
              <a:blipFill>
                <a:blip r:embed="rId2"/>
                <a:stretch>
                  <a:fillRect l="-424" t="-1212" r="-1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1A1B37D-0EE2-46B6-807D-5C0DEFE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Τυπική απόκλιση των σφαλμάτων</a:t>
            </a:r>
          </a:p>
        </p:txBody>
      </p:sp>
    </p:spTree>
    <p:extLst>
      <p:ext uri="{BB962C8B-B14F-4D97-AF65-F5344CB8AC3E}">
        <p14:creationId xmlns:p14="http://schemas.microsoft.com/office/powerpoint/2010/main" val="373932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41A1B37D-0EE2-46B6-807D-5C0DEFE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Συντελεστής προσδιορισμού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3D50DAA6-B454-4B9B-843A-B17D12801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2954626"/>
                <a:ext cx="10058400" cy="33815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Ως συνολικό άθροισμα τετραγώνων της Υ για ένα δείγμα μεγέθους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ορίζεται το στατιστικό</a:t>
                </a:r>
              </a:p>
              <a:p>
                <a:pPr lvl="0" algn="ctr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𝑌𝑖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𝑌𝑖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οι δειγματικές παρατηρήσεις και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η δειγματική μέση τιμή. Αποδεικνύεται ότι η παρατηρούμενη τιμή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του στατιστικού αυτού για ένα δείγμα υπολογίζεται πιο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ευκολα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την σχέση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3D50DAA6-B454-4B9B-843A-B17D12801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2954626"/>
                <a:ext cx="10058400" cy="3381519"/>
              </a:xfrm>
              <a:prstGeom prst="rect">
                <a:avLst/>
              </a:prstGeom>
              <a:blipFill>
                <a:blip r:embed="rId2"/>
                <a:stretch>
                  <a:fillRect l="-605" t="-1799" r="-1453" b="-7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50A0C07-03F8-4F1A-A46C-3D5C61C5FF91}"/>
              </a:ext>
            </a:extLst>
          </p:cNvPr>
          <p:cNvSpPr txBox="1"/>
          <p:nvPr/>
        </p:nvSpPr>
        <p:spPr>
          <a:xfrm>
            <a:off x="1096964" y="1958109"/>
            <a:ext cx="1020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 συντελεστής προσδιορισμού ενός μοντέλου γραμμικής παλινδρόμησης της τυχαίας μεταβλητής Υ</a:t>
            </a:r>
          </a:p>
          <a:p>
            <a:pPr algn="just"/>
            <a:r>
              <a:rPr lang="el-GR" dirty="0"/>
              <a:t> στην </a:t>
            </a:r>
            <a:r>
              <a:rPr lang="en-US" dirty="0"/>
              <a:t>x</a:t>
            </a:r>
            <a:r>
              <a:rPr lang="el-GR" dirty="0"/>
              <a:t> είναι ένα μέτρο του πόσο καλά η ανεξάρτητη μεταβλητή χ ερμηνεύει την εξαρτημένη μεταβλητή Υ.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6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1229B4-50A5-4F27-9A4F-6A7164E0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Εκτιμήσεις και έλεγχοι υποθέσεων για τους συντελεστές παλινδρόμησης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63F81FCF-6C5A-4AFA-948B-6D09FF61E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10058400" cy="9708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 δειγματικός συντελεστής παλινδρόμησης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είναι ένας σημειακός εκτιμητής του συντελεστή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παλινδρόμησης του πληθυσμού.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63F81FCF-6C5A-4AFA-948B-6D09FF61E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10058400" cy="970828"/>
              </a:xfrm>
              <a:prstGeom prst="rect">
                <a:avLst/>
              </a:prstGeom>
              <a:blipFill>
                <a:blip r:embed="rId2"/>
                <a:stretch>
                  <a:fillRect l="-605" r="-14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247DE021-770A-4ECC-BC74-F96569525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045981"/>
                <a:ext cx="10058400" cy="9708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 δειγματικός συντελεστής παλινδρόμησης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μια τυχαία μεταβλητή και έχει κατανομή πιθανότητας που  λέγεται δειγματική κατανομή.</a:t>
                </a: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247DE021-770A-4ECC-BC74-F9656952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045981"/>
                <a:ext cx="10058400" cy="970828"/>
              </a:xfrm>
              <a:prstGeom prst="rect">
                <a:avLst/>
              </a:prstGeom>
              <a:blipFill>
                <a:blip r:embed="rId3"/>
                <a:stretch>
                  <a:fillRect l="-605" r="-14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A523DE20-6BE6-4047-B582-D9F6BF201AF3}"/>
                  </a:ext>
                </a:extLst>
              </p:cNvPr>
              <p:cNvSpPr/>
              <p:nvPr/>
            </p:nvSpPr>
            <p:spPr>
              <a:xfrm>
                <a:off x="1096964" y="4128942"/>
                <a:ext cx="10058400" cy="217949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Μια εκτίμηση της τυπικής απόκλισης του δειγματικού συντελεστή παλινδρόμησης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είναι η παρατηρούμενη δειγματική τυπική απόκλιση του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el-G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sub>
                      </m:sSub>
                      <m:r>
                        <a:rPr kumimoji="0" lang="el-G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l-G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l-G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l-GR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SS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el-GR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𝑆𝑆𝐸</m:t>
                              </m:r>
                            </m:num>
                            <m:den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l-GR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A523DE20-6BE6-4047-B582-D9F6BF201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4" y="4128942"/>
                <a:ext cx="10058400" cy="2179494"/>
              </a:xfrm>
              <a:prstGeom prst="rect">
                <a:avLst/>
              </a:prstGeom>
              <a:blipFill>
                <a:blip r:embed="rId4"/>
                <a:stretch>
                  <a:fillRect l="-484" t="-556" r="-4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2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4423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l-GR" dirty="0"/>
                  <a:t>Να βρεθεί μια εκτίμηση της τυπικής απόκλισης του συντελεστή παλινδρόμησης του προηγούμενου παραδείγματος.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=0,264</m:t>
                    </m:r>
                  </m:oMath>
                </a14:m>
                <a:r>
                  <a:rPr lang="el-GR" dirty="0"/>
                  <a:t> και η παρατηρούμενη τιμή της δειγματικής τυπικής απόκλισης είναι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Από τον πίνακα υπολογίζουμε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=646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−7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=646 −7∗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9,14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=61,22</m:t>
                    </m:r>
                  </m:oMath>
                </a14:m>
                <a:endParaRPr lang="el-GR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SSE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=5,33</m:t>
                    </m:r>
                  </m:oMath>
                </a14:m>
                <a:endParaRPr lang="en-US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1,032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= 0,036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44230"/>
              </a:xfrm>
              <a:blipFill>
                <a:blip r:embed="rId2"/>
                <a:stretch>
                  <a:fillRect l="-606" t="-2058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Εκτιμήσεις και έλεγχοι υποθέσεων για τους συντελεστές παλινδρόμησης</a:t>
            </a:r>
          </a:p>
        </p:txBody>
      </p:sp>
    </p:spTree>
    <p:extLst>
      <p:ext uri="{BB962C8B-B14F-4D97-AF65-F5344CB8AC3E}">
        <p14:creationId xmlns:p14="http://schemas.microsoft.com/office/powerpoint/2010/main" val="183827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(μεγάλο δείγμα)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E63E6889-48A2-45F1-B201-D9B7906AA14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3743036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Ένα 100(1-α) % μονόπλευρο διάστημα εμπιστοσύνης από αριστερά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E63E6889-48A2-45F1-B201-D9B7906AA14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3743036"/>
                <a:ext cx="10058400" cy="1191491"/>
              </a:xfrm>
              <a:prstGeom prst="rect">
                <a:avLst/>
              </a:prstGeom>
              <a:blipFill>
                <a:blip r:embed="rId2"/>
                <a:stretch>
                  <a:fillRect l="-545" t="-5076" r="-14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8EAE2922-CDC8-4373-94A4-CE98C3C114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5086928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Ένα 100(1-α) % μονόπλευρο διάστημα εμπιστοσύνης από δεξιά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8EAE2922-CDC8-4373-94A4-CE98C3C1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86928"/>
                <a:ext cx="10058400" cy="1191491"/>
              </a:xfrm>
              <a:prstGeom prst="rect">
                <a:avLst/>
              </a:prstGeom>
              <a:blipFill>
                <a:blip r:embed="rId3"/>
                <a:stretch>
                  <a:fillRect l="-545" t="-3535" r="-1453" b="-30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8DEE5D89-BB4D-47E0-8327-A1E25A54FD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998950"/>
                <a:ext cx="10058400" cy="15827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το δείγμα είναι μεγάλο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n&gt;30)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ένα 100(1-α) % δίπλευρο διάστημα εμπιστοσύνης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η παρατηρούμενη δειγματική τυπική απόκλιση του β.</a:t>
                </a:r>
              </a:p>
            </p:txBody>
          </p:sp>
        </mc:Choice>
        <mc:Fallback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8DEE5D89-BB4D-47E0-8327-A1E25A54F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98950"/>
                <a:ext cx="10058400" cy="1582737"/>
              </a:xfrm>
              <a:prstGeom prst="rect">
                <a:avLst/>
              </a:prstGeom>
              <a:blipFill>
                <a:blip r:embed="rId4"/>
                <a:stretch>
                  <a:fillRect l="-484" t="-4962" r="-13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94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483C30-E7DB-4DA8-AB7A-5E7955C9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4230"/>
          </a:xfrm>
        </p:spPr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(μικρό δείγμα)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EF870E7-1FB2-4C97-B379-12E5A0A6E6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590349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Ένα 100(1-α) % μονόπλευρο διάστημα εμπιστοσύνης από αριστερά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AEF870E7-1FB2-4C97-B379-12E5A0A6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590349"/>
                <a:ext cx="10058400" cy="1191491"/>
              </a:xfrm>
              <a:prstGeom prst="rect">
                <a:avLst/>
              </a:prstGeom>
              <a:blipFill>
                <a:blip r:embed="rId2"/>
                <a:stretch>
                  <a:fillRect l="-605" t="-4061" r="-1453" b="-35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9DF268AA-8377-4204-BAE6-6544AD10D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4934241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Ένα 100(1-α) % μονόπλευρο διάστημα εμπιστοσύνης από δεξιά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 defTabSz="457200"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9DF268AA-8377-4204-BAE6-6544AD10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4934241"/>
                <a:ext cx="10058400" cy="1191491"/>
              </a:xfrm>
              <a:prstGeom prst="rect">
                <a:avLst/>
              </a:prstGeom>
              <a:blipFill>
                <a:blip r:embed="rId3"/>
                <a:stretch>
                  <a:fillRect l="-605" t="-3535" r="-1453" b="-30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Θέση περιεχομένου 3">
                <a:extLst>
                  <a:ext uri="{FF2B5EF4-FFF2-40B4-BE49-F238E27FC236}">
                    <a16:creationId xmlns:a16="http://schemas.microsoft.com/office/drawing/2014/main" id="{3464F72B-9340-4E0A-BE62-03F3ABC2D6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1846263"/>
                <a:ext cx="10058400" cy="15827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το δείγμα είναι μικρό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ένα 100(1-α) % δίπλευρο διάστημα εμπιστοσύνης για τον συντελεστή παλινδρόμησης β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κλίση της ευθείας παλινδρόμησης) του πληθυσμού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η παρατηρούμενη δειγματική τυπική απόκλιση του β.</a:t>
                </a:r>
              </a:p>
            </p:txBody>
          </p:sp>
        </mc:Choice>
        <mc:Fallback>
          <p:sp>
            <p:nvSpPr>
              <p:cNvPr id="8" name="Θέση περιεχομένου 3">
                <a:extLst>
                  <a:ext uri="{FF2B5EF4-FFF2-40B4-BE49-F238E27FC236}">
                    <a16:creationId xmlns:a16="http://schemas.microsoft.com/office/drawing/2014/main" id="{3464F72B-9340-4E0A-BE62-03F3ABC2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1846263"/>
                <a:ext cx="10058400" cy="1582737"/>
              </a:xfrm>
              <a:prstGeom prst="rect">
                <a:avLst/>
              </a:prstGeom>
              <a:blipFill>
                <a:blip r:embed="rId4"/>
                <a:stretch>
                  <a:fillRect l="-545" t="-4962" r="-13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28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483C30-E7DB-4DA8-AB7A-5E7955C9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4230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Παράδειγμα</a:t>
            </a:r>
            <a:r>
              <a:rPr lang="en-US" dirty="0"/>
              <a:t>:</a:t>
            </a:r>
          </a:p>
          <a:p>
            <a:pPr algn="just"/>
            <a:r>
              <a:rPr lang="el-GR" dirty="0"/>
              <a:t>Να βρεθούν για τον συντελεστή παλινδρόμησης του  πληθυσμού των προηγούμενων παραδειγμάτων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a) </a:t>
            </a:r>
            <a:r>
              <a:rPr lang="el-GR" dirty="0"/>
              <a:t>Ένα 95% διάστημα εμπιστοσύνης</a:t>
            </a:r>
          </a:p>
          <a:p>
            <a:pPr algn="just"/>
            <a:r>
              <a:rPr lang="en-US" dirty="0"/>
              <a:t>b) </a:t>
            </a:r>
            <a:r>
              <a:rPr lang="el-GR" dirty="0"/>
              <a:t>Ένα 99% μονόπλευρο διάστημα εμπιστοσύνης για το κάτω φράγμα</a:t>
            </a:r>
          </a:p>
          <a:p>
            <a:pPr algn="just"/>
            <a:r>
              <a:rPr lang="en-US" dirty="0"/>
              <a:t>c) </a:t>
            </a:r>
            <a:r>
              <a:rPr lang="el-GR" dirty="0"/>
              <a:t>Ένα 9</a:t>
            </a:r>
            <a:r>
              <a:rPr lang="en-US" dirty="0"/>
              <a:t>5</a:t>
            </a:r>
            <a:r>
              <a:rPr lang="el-GR" dirty="0"/>
              <a:t>% μονόπλευρο διάστημα εμπιστοσύνης για το άνω φράγμα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(μικρό δείγμα)</a:t>
            </a:r>
          </a:p>
        </p:txBody>
      </p:sp>
    </p:spTree>
    <p:extLst>
      <p:ext uri="{BB962C8B-B14F-4D97-AF65-F5344CB8AC3E}">
        <p14:creationId xmlns:p14="http://schemas.microsoft.com/office/powerpoint/2010/main" val="19945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11C08DD-04B6-406A-9176-6B146A491A42}"/>
              </a:ext>
            </a:extLst>
          </p:cNvPr>
          <p:cNvSpPr/>
          <p:nvPr/>
        </p:nvSpPr>
        <p:spPr>
          <a:xfrm>
            <a:off x="1286032" y="2555087"/>
            <a:ext cx="9680895" cy="1302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Ένα μοντέλο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απλ</a:t>
            </a:r>
            <a:r>
              <a:rPr 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ής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παλινδρόμησης είναι ένα μαθηματικό μοντέλο που δίνει τη μέση τιμή της εξαρτημένης μεταβλητής Υ ως συνάρτηση της ανεξάρτητης μεταβλητής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H x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θεωρείται δεδομένη και η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τυχαία μεταβλητή της οποίας τις τιμές εξηγεί ή προβλέπει το μοντέλο.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EC498-2CCD-42B8-BF9D-EC7E84050F2B}"/>
              </a:ext>
            </a:extLst>
          </p:cNvPr>
          <p:cNvSpPr txBox="1"/>
          <p:nvPr/>
        </p:nvSpPr>
        <p:spPr>
          <a:xfrm>
            <a:off x="1168866" y="1808759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πολλές περιπτώσεις θέλουμε να βρούμε την σχέση μεταξύ δύο μεταβλητών χ και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όπου οι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μεταβλητές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γνωστές πριν προκύψουν οι αντίστοιχες τιμές της άλλης μελλοντικής τυχαίας μεταβλητής Υ.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4FA0E-D6DD-4BB2-AC04-F9F24A9B1D52}"/>
                  </a:ext>
                </a:extLst>
              </p:cNvPr>
              <p:cNvSpPr txBox="1"/>
              <p:nvPr/>
            </p:nvSpPr>
            <p:spPr>
              <a:xfrm>
                <a:off x="1286032" y="4179329"/>
                <a:ext cx="1005840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πολλές περιπτώσεις υποθέτουμε η συνάρτηση ή το μαθηματικό μοντέλο που συνδέει τις 2 μεταβλητές είναι μιας δεδομένης μορφής, όπως γραμμική, δευτεροβάθμια, εκθετική </a:t>
                </a:r>
                <a:r>
                  <a:rPr lang="el-GR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κτλ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+γ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sup>
                    </m:s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4FA0E-D6DD-4BB2-AC04-F9F24A9B1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32" y="4179329"/>
                <a:ext cx="10058400" cy="946991"/>
              </a:xfrm>
              <a:prstGeom prst="rect">
                <a:avLst/>
              </a:prstGeom>
              <a:blipFill>
                <a:blip r:embed="rId2"/>
                <a:stretch>
                  <a:fillRect l="-545" t="-3871" r="-485" b="-7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44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3659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/>
                  <a:t>Επειδή το δείγμα είναι μικρό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=0,264</a:t>
                </a:r>
              </a:p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δειγματική απόκλιση του συντελεστή παλινδρόμησης είναι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Από τους προηγούμενους υπολογισμούς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1,032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= 0,036</a:t>
                </a:r>
                <a:endParaRPr lang="el-GR" dirty="0"/>
              </a:p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από τον πίνακα της κατανομής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t-student: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=2,571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36593"/>
              </a:xfrm>
              <a:blipFill>
                <a:blip r:embed="rId2"/>
                <a:stretch>
                  <a:fillRect l="-606" t="-14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(μικρό δείγμα)</a:t>
            </a:r>
          </a:p>
        </p:txBody>
      </p:sp>
    </p:spTree>
    <p:extLst>
      <p:ext uri="{BB962C8B-B14F-4D97-AF65-F5344CB8AC3E}">
        <p14:creationId xmlns:p14="http://schemas.microsoft.com/office/powerpoint/2010/main" val="9233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365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[0,171 , 0,284]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b)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51 </m:t>
                    </m:r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=3,365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dirty="0"/>
                  <a:t>)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(-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-0,319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2,015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6483C30-E7DB-4DA8-AB7A-5E7955C93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36593"/>
              </a:xfrm>
              <a:blipFill>
                <a:blip r:embed="rId2"/>
                <a:stretch>
                  <a:fillRect l="-970"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(μικρό δείγμα)</a:t>
            </a:r>
          </a:p>
        </p:txBody>
      </p:sp>
    </p:spTree>
    <p:extLst>
      <p:ext uri="{BB962C8B-B14F-4D97-AF65-F5344CB8AC3E}">
        <p14:creationId xmlns:p14="http://schemas.microsoft.com/office/powerpoint/2010/main" val="81271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Έλεγχοι υποθέσεων για τον συντελεστή παλινδρόμησης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E63E6889-48A2-45F1-B201-D9B7906AA14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5209530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Εάν η εναλλακτική υπόθεση είναι η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από αριστερά</a:t>
                </a:r>
              </a:p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περιοχή απόρριψης είναι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el-GR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l-GR" sz="1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Θέση περιεχομένου 3">
                <a:extLst>
                  <a:ext uri="{FF2B5EF4-FFF2-40B4-BE49-F238E27FC236}">
                    <a16:creationId xmlns:a16="http://schemas.microsoft.com/office/drawing/2014/main" id="{E63E6889-48A2-45F1-B201-D9B7906AA14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5209530"/>
                <a:ext cx="10058400" cy="1191491"/>
              </a:xfrm>
              <a:prstGeom prst="rect">
                <a:avLst/>
              </a:prstGeom>
              <a:blipFill>
                <a:blip r:embed="rId2"/>
                <a:stretch>
                  <a:fillRect l="-242" b="-3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8EAE2922-CDC8-4373-94A4-CE98C3C114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3849545"/>
                <a:ext cx="10058400" cy="13135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Εάν η εναλλακτική υπόθεση είναι η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από δεξιά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περιοχή απόρριψης είναι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8EAE2922-CDC8-4373-94A4-CE98C3C1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49545"/>
                <a:ext cx="10058400" cy="1313582"/>
              </a:xfrm>
              <a:prstGeom prst="rect">
                <a:avLst/>
              </a:prstGeom>
              <a:blipFill>
                <a:blip r:embed="rId3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8DEE5D89-BB4D-47E0-8327-A1E25A54FD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754257"/>
                <a:ext cx="10058400" cy="19911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το δείγμα είναι μεγάλο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n&gt;30)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υπόθεση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σε στάθμη σημαντικότητας α εάν η τιμή του στατιστικού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βρίσκεται στην περιοχή απόρριψης </a:t>
                </a: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Θέση περιεχομένου 3">
                <a:extLst>
                  <a:ext uri="{FF2B5EF4-FFF2-40B4-BE49-F238E27FC236}">
                    <a16:creationId xmlns:a16="http://schemas.microsoft.com/office/drawing/2014/main" id="{8DEE5D89-BB4D-47E0-8327-A1E25A54F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4257"/>
                <a:ext cx="10058400" cy="1991159"/>
              </a:xfrm>
              <a:prstGeom prst="rect">
                <a:avLst/>
              </a:prstGeom>
              <a:blipFill>
                <a:blip r:embed="rId4"/>
                <a:stretch>
                  <a:fillRect l="-242" t="-30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44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483C30-E7DB-4DA8-AB7A-5E7955C9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4230"/>
          </a:xfrm>
        </p:spPr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904B406-874E-444B-AAAD-107A297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Διαστήματα εμπιστοσύνης για τον συντελεστή παλινδρόμησης (μικρό δείγμα)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περιεχομένου 3">
                <a:extLst>
                  <a:ext uri="{FF2B5EF4-FFF2-40B4-BE49-F238E27FC236}">
                    <a16:creationId xmlns:a16="http://schemas.microsoft.com/office/drawing/2014/main" id="{A9B7B4F2-245E-43C5-909A-6057A2B8D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5076530"/>
                <a:ext cx="10058400" cy="11914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Εάν η εναλλακτική υπόθεση είναι η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από αριστερά</a:t>
                </a:r>
              </a:p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περιοχή απόρριψης είναι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l-GR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l-GR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Θέση περιεχομένου 3">
                <a:extLst>
                  <a:ext uri="{FF2B5EF4-FFF2-40B4-BE49-F238E27FC236}">
                    <a16:creationId xmlns:a16="http://schemas.microsoft.com/office/drawing/2014/main" id="{A9B7B4F2-245E-43C5-909A-6057A2B8D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76530"/>
                <a:ext cx="10058400" cy="1191491"/>
              </a:xfrm>
              <a:prstGeom prst="rect">
                <a:avLst/>
              </a:prstGeom>
              <a:blipFill>
                <a:blip r:embed="rId2"/>
                <a:stretch>
                  <a:fillRect l="-242" b="-2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Θέση περιεχομένου 3">
                <a:extLst>
                  <a:ext uri="{FF2B5EF4-FFF2-40B4-BE49-F238E27FC236}">
                    <a16:creationId xmlns:a16="http://schemas.microsoft.com/office/drawing/2014/main" id="{54AAC4F0-96BD-472D-ADB9-334D7F452B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3762948"/>
                <a:ext cx="10058400" cy="13135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Εάν η εναλλακτική υπόθεση είναι η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μονόπλευρος έλεγχος από δεξιά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περιοχή απόρριψης είναι 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l-GR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Θέση περιεχομένου 3">
                <a:extLst>
                  <a:ext uri="{FF2B5EF4-FFF2-40B4-BE49-F238E27FC236}">
                    <a16:creationId xmlns:a16="http://schemas.microsoft.com/office/drawing/2014/main" id="{54AAC4F0-96BD-472D-ADB9-334D7F45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62948"/>
                <a:ext cx="10058400" cy="1313582"/>
              </a:xfrm>
              <a:prstGeom prst="rect">
                <a:avLst/>
              </a:prstGeom>
              <a:blipFill>
                <a:blip r:embed="rId3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Θέση περιεχομένου 3">
                <a:extLst>
                  <a:ext uri="{FF2B5EF4-FFF2-40B4-BE49-F238E27FC236}">
                    <a16:creationId xmlns:a16="http://schemas.microsoft.com/office/drawing/2014/main" id="{A7713D6C-5E64-4AA7-B1BA-62F5E24E42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754257"/>
                <a:ext cx="10058400" cy="19911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7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το δείγμα είναι μεγάλο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η υπόθεση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Απορρίπτεται σε στάθμη σημαντικότητας α εάν η τιμή του στατιστικού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βρίσκεται στην περιοχή απόρριψης </a:t>
                </a:r>
              </a:p>
              <a:p>
                <a:pPr algn="just" defTabSz="457200">
                  <a:defRPr/>
                </a:pP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Θέση περιεχομένου 3">
                <a:extLst>
                  <a:ext uri="{FF2B5EF4-FFF2-40B4-BE49-F238E27FC236}">
                    <a16:creationId xmlns:a16="http://schemas.microsoft.com/office/drawing/2014/main" id="{A7713D6C-5E64-4AA7-B1BA-62F5E24E4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54257"/>
                <a:ext cx="10058400" cy="1991159"/>
              </a:xfrm>
              <a:prstGeom prst="rect">
                <a:avLst/>
              </a:prstGeom>
              <a:blipFill>
                <a:blip r:embed="rId4"/>
                <a:stretch>
                  <a:fillRect l="-242" t="-30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67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Από ένα δείγμα 100 παρατηρήσεων από ένα πληθυσμό προέκυψε η ευθεία παλινδρόμησης Υ στην </a:t>
                </a:r>
                <a:r>
                  <a:rPr lang="en-US" dirty="0"/>
                  <a:t>x: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=2,28+2,71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=535,27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/>
                  <a:t>SSE =153,33</a:t>
                </a:r>
              </a:p>
              <a:p>
                <a:pPr algn="just"/>
                <a:r>
                  <a:rPr lang="el-GR" dirty="0"/>
                  <a:t>α) Να εξεταστεί σε στάθμη σημαντικότητας 2% αν η κλίση της ευθείας παλινδρόμησης του πληθυσμού είναι θετική.</a:t>
                </a:r>
              </a:p>
              <a:p>
                <a:pPr algn="just"/>
                <a:r>
                  <a:rPr lang="el-GR" dirty="0"/>
                  <a:t>β) Να εξεταστεί σε στάθμη σημαντικότητας 1% αν η Υ εξαρτάται γραμμικά από την </a:t>
                </a:r>
                <a:r>
                  <a:rPr lang="en-US" dirty="0"/>
                  <a:t>x.</a:t>
                </a:r>
              </a:p>
              <a:p>
                <a:pPr algn="just"/>
                <a:r>
                  <a:rPr lang="el-GR" dirty="0"/>
                  <a:t>γ) Να εξεταστεί σε στάθμη σημαντικότητας 1% αν η κλίση της ευθείας παλινδρόμησης του πληθυσμού είναι μικρότερη από 2,8</a:t>
                </a:r>
              </a:p>
              <a:p>
                <a:pPr algn="just"/>
                <a:r>
                  <a:rPr lang="el-GR" dirty="0"/>
                  <a:t>δ) Να βρεθεί ένα διάστημα εμπιστοσύνης 95% για την κλίση της ευθείας παλινδρόμησης του πληθυσμού.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2273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2480927-974C-4E4D-8A01-EC57F42B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Έλεγχοι υποθέσεων για τον συντελεστή παλινδρόμησης</a:t>
            </a:r>
          </a:p>
        </p:txBody>
      </p:sp>
    </p:spTree>
    <p:extLst>
      <p:ext uri="{BB962C8B-B14F-4D97-AF65-F5344CB8AC3E}">
        <p14:creationId xmlns:p14="http://schemas.microsoft.com/office/powerpoint/2010/main" val="140810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l-GR" dirty="0"/>
                  <a:t>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Επειδή το δείγμα είναι μεγάλο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=1,320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SS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0,057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2,71</m:t>
                        </m:r>
                      </m:num>
                      <m:den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0,057</m:t>
                        </m:r>
                      </m:den>
                    </m:f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=47,5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και</m:t>
                    </m:r>
                    <m:r>
                      <a:rPr lang="el-G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=2,055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Άρα η ευθεία είναι θετική αφού η μηδενική υπόθεση απορρίπτεται.</a:t>
                </a:r>
              </a:p>
              <a:p>
                <a:pPr algn="just"/>
                <a:r>
                  <a:rPr lang="el-GR" dirty="0"/>
                  <a:t>β)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𝛽𝜊</m:t>
                    </m:r>
                  </m:oMath>
                </a14:m>
                <a:endParaRPr lang="el-GR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Επειδή το δείγμα είναι μεγάλο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2,71</m:t>
                        </m:r>
                      </m:num>
                      <m:den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0,057</m:t>
                        </m:r>
                      </m:den>
                    </m:f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=47,5</m:t>
                    </m:r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και</m:t>
                    </m:r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58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Άρα η Υ εξαρτάται γραμμικά από την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1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2480927-974C-4E4D-8A01-EC57F42B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Έλεγχοι υποθέσεων για τον συντελεστή παλινδρόμησης</a:t>
            </a:r>
          </a:p>
        </p:txBody>
      </p:sp>
    </p:spTree>
    <p:extLst>
      <p:ext uri="{BB962C8B-B14F-4D97-AF65-F5344CB8AC3E}">
        <p14:creationId xmlns:p14="http://schemas.microsoft.com/office/powerpoint/2010/main" val="189397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108F6-50E4-4FE4-A20A-C5EC7AC7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/>
              <a:t>Εκτίμηση της μέσης τιμής της 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0E884D9C-9A44-4D12-9394-13EC896B660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10058400" cy="11463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Μια εκτίμηση της μέσης τιμής Ε(Υ/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xo)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της Υ για δεδομένο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η προβλεπόμενη τιμής της Υ για το δεδομένο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</a:t>
                </a:r>
                <a:r>
                  <a:rPr lang="el-G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την ευθεία παλινδρόμησης που προκύπτει από το συγκεκριμένο δείγμα</a:t>
                </a:r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457200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l-G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Θέση περιεχομένου 3">
                <a:extLst>
                  <a:ext uri="{FF2B5EF4-FFF2-40B4-BE49-F238E27FC236}">
                    <a16:creationId xmlns:a16="http://schemas.microsoft.com/office/drawing/2014/main" id="{0E884D9C-9A44-4D12-9394-13EC896B660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10058400" cy="1146318"/>
              </a:xfrm>
              <a:prstGeom prst="rect">
                <a:avLst/>
              </a:prstGeom>
              <a:blipFill>
                <a:blip r:embed="rId2"/>
                <a:stretch>
                  <a:fillRect l="-303" r="-11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6199" y="3101486"/>
                <a:ext cx="10058400" cy="346991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Αν το δείγμα είναι μεγάλο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n&gt;30)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τότε ένα 100(1-α) % δίπλευρο διάστημα εμπιστοσύνης για την πρόβλεψη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 b="0" i="0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της μέσης τιμής Υ για δεδομένο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b="0" i="1" smtClean="0"/>
                          <m:t>𝑦</m:t>
                        </m:r>
                      </m:e>
                    </m:acc>
                    <m:r>
                      <a:rPr lang="en-US" sz="1700" b="0" i="0" smtClean="0"/>
                      <m:t>−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i="1"/>
                          <m:t>𝑧</m:t>
                        </m:r>
                      </m:e>
                      <m:sub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i="1"/>
                          <m:t>𝑦</m:t>
                        </m:r>
                      </m:e>
                    </m:acc>
                    <m:r>
                      <a:rPr lang="en-US" sz="1700" b="0" i="0" smtClean="0"/>
                      <m:t>+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i="1"/>
                          <m:t>𝑧</m:t>
                        </m:r>
                      </m:e>
                      <m:sub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l-GR" sz="1700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170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𝑥𝑜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η παρατηρούμενη δειγματική τυπική απόκλιση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Ένα 100(1-α) % μονόπλευρο διάστημα εμπιστοσύνης από αριστερά 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∞ )</a:t>
                </a: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Ένα 100(1-α) % μονόπλευρο διάστημα εμπιστοσύνης από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δεξιά 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(-∞ ,</a:t>
                </a:r>
                <a:r>
                  <a:rPr lang="el-GR" sz="1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1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99" y="3101486"/>
                <a:ext cx="10058400" cy="3469911"/>
              </a:xfrm>
              <a:prstGeom prst="rect">
                <a:avLst/>
              </a:prstGeom>
              <a:blipFill>
                <a:blip r:embed="rId3"/>
                <a:stretch>
                  <a:fillRect l="-303" r="-12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466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108F6-50E4-4FE4-A20A-C5EC7AC7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/>
              <a:t>Εκτίμηση της μέσης τιμής της 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1845734"/>
                <a:ext cx="10058400" cy="346991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Αν το δείγμα είναι μικρό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&lt;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30)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τότε ένα 100(1-α) % δίπλευρο διάστημα εμπιστοσύνης για την πρόβλεψη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 b="0" i="0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της μέσης τιμής Υ για δεδομένο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b="0" i="1" smtClean="0"/>
                          <m:t>𝑦</m:t>
                        </m:r>
                      </m:e>
                    </m:acc>
                    <m:r>
                      <a:rPr lang="en-US" sz="1700" b="0" i="0" smtClean="0"/>
                      <m:t>−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i="1"/>
                          <m:t>𝑦</m:t>
                        </m:r>
                      </m:e>
                    </m:acc>
                    <m:r>
                      <a:rPr lang="en-US" sz="1700" b="0" i="0" smtClean="0"/>
                      <m:t>+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l-GR" sz="1700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170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𝑥𝑜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η παρατηρούμενη δειγματική τυπική απόκλιση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Ένα 100(1-α) % μονόπλευρο διάστημα εμπιστοσύνης από αριστερά 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∞ )</a:t>
                </a: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Ένα 100(1-α) % μονόπλευρο διάστημα εμπιστοσύνης από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δεξιά 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(-∞ ,</a:t>
                </a:r>
                <a:r>
                  <a:rPr lang="el-GR" sz="17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17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3469911"/>
              </a:xfrm>
              <a:prstGeom prst="rect">
                <a:avLst/>
              </a:prstGeom>
              <a:blipFill>
                <a:blip r:embed="rId2"/>
                <a:stretch>
                  <a:fillRect l="-303" r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58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108F6-50E4-4FE4-A20A-C5EC7AC7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Πρόβλεψη μιας συγκεκριμένης τιμής της 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1882286"/>
                <a:ext cx="10058400" cy="32383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Αν το δείγμα είναι μεγάλο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n&gt;30)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τότε ένα 100(1-α) % δίπλευρο διάστημα εμπιστοσύνης για την πρόβλεψη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 b="0" i="0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της μέσης τιμής Υ για δεδομένο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είναι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b="0" i="1" smtClean="0"/>
                          <m:t>𝑦</m:t>
                        </m:r>
                      </m:e>
                    </m:acc>
                    <m:r>
                      <a:rPr lang="en-US" sz="1700" b="0" i="0" smtClean="0"/>
                      <m:t>−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i="1"/>
                          <m:t>𝑧</m:t>
                        </m:r>
                      </m:e>
                      <m:sub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/>
                        </m:ctrlPr>
                      </m:accPr>
                      <m:e>
                        <m:r>
                          <a:rPr lang="en-US" sz="1700" i="1"/>
                          <m:t>𝑦</m:t>
                        </m:r>
                      </m:e>
                    </m:acc>
                    <m:r>
                      <a:rPr lang="en-US" sz="1700" b="0" i="0" smtClean="0"/>
                      <m:t>+</m:t>
                    </m:r>
                    <m:sSub>
                      <m:sSubPr>
                        <m:ctrlPr>
                          <a:rPr lang="en-US" sz="1700" i="1"/>
                        </m:ctrlPr>
                      </m:sSubPr>
                      <m:e>
                        <m:r>
                          <a:rPr lang="en-US" sz="1700" i="1"/>
                          <m:t>𝑧</m:t>
                        </m:r>
                      </m:e>
                      <m:sub>
                        <m:r>
                          <a:rPr lang="en-US" sz="1700" i="1"/>
                          <m:t>𝑎</m:t>
                        </m:r>
                        <m:r>
                          <a:rPr lang="en-US" sz="1700" i="1"/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l-GR" sz="1700" i="1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sz="170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l-GR" sz="170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700" b="0" i="1" smtClean="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700" b="0" i="1" smtClean="0">
                                <a:solidFill>
                                  <a:srgbClr val="000000"/>
                                </a:solidFill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𝑥𝑜</m:t>
                                </m:r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rgbClr val="000000"/>
                                        </a:solidFill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rgbClr val="000000"/>
                                    </a:solidFill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η παρατηρούμενη δειγματική τυπική απόκλιση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700">
                            <a:solidFill>
                              <a:srgbClr val="000000"/>
                            </a:solidFill>
                            <a:cs typeface="Times New Roman" panose="02020603050405020304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just" defTabSz="457200">
                  <a:defRPr/>
                </a:pP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Αν το δείγμα είναι μικρό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l-GR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&lt;</a:t>
                </a: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30)</a:t>
                </a:r>
                <a:endParaRPr lang="el-GR" sz="17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ctr" defTabSz="457200">
                  <a:defRPr/>
                </a:pPr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7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7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6" name="Θέση περιεχομένου 3">
                <a:extLst>
                  <a:ext uri="{FF2B5EF4-FFF2-40B4-BE49-F238E27FC236}">
                    <a16:creationId xmlns:a16="http://schemas.microsoft.com/office/drawing/2014/main" id="{110E225B-D063-4906-87CF-01772EF5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82286"/>
                <a:ext cx="10058400" cy="3238355"/>
              </a:xfrm>
              <a:prstGeom prst="rect">
                <a:avLst/>
              </a:prstGeom>
              <a:blipFill>
                <a:blip r:embed="rId2"/>
                <a:stretch>
                  <a:fillRect l="-303" r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01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Να βρεθεί ένα διάστημα εμπιστοσύνης 99% για τον βαθμό στο τεστ ενός φοιτητή που μελέτησε 25 ώρες από τα προηγούμενα παραδείγματα, για την μέση τιμή της </a:t>
                </a:r>
                <a:r>
                  <a:rPr lang="en-US" dirty="0"/>
                  <a:t>Y </a:t>
                </a:r>
                <a:r>
                  <a:rPr lang="el-GR" dirty="0"/>
                  <a:t>και για μια συγκεκριμένη τιμή της Υ.</a:t>
                </a:r>
              </a:p>
              <a:p>
                <a:endParaRPr lang="el-GR" dirty="0"/>
              </a:p>
              <a:p>
                <a:r>
                  <a:rPr lang="el-GR" dirty="0"/>
                  <a:t>Επειδή έχουμε μικρό δείγμα 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=1,141+0,265∗25=7,741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𝑥𝑜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1,032</m:t>
                    </m:r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30,29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801,43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= 0,435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0,01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0,01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 = [5,987  ,  9,495]</a:t>
                </a:r>
              </a:p>
              <a:p>
                <a:pPr algn="ctr"/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758" b="-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2480927-974C-4E4D-8A01-EC57F42B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Έλεγχοι υποθέσεων για τον συντελεστή παλινδρόμησης</a:t>
            </a:r>
          </a:p>
        </p:txBody>
      </p:sp>
    </p:spTree>
    <p:extLst>
      <p:ext uri="{BB962C8B-B14F-4D97-AF65-F5344CB8AC3E}">
        <p14:creationId xmlns:p14="http://schemas.microsoft.com/office/powerpoint/2010/main" val="403568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/>
              <p:nvPr/>
            </p:nvSpPr>
            <p:spPr>
              <a:xfrm>
                <a:off x="1286032" y="1936069"/>
                <a:ext cx="9680895" cy="17121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Υποθέτοντας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ότι η μέση τιμή της εξαρτημένης μεταβλητής Υ είναι γραμμική συνάρτηση της ανεξάρτητης μεταβλητής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και ότι οι τιμές της Υ για δεδομένο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διαφέρουν από την μέση τιμή τους κατά μια τυχαία ποσότητα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που</a:t>
                </a:r>
                <a:r>
                  <a:rPr kumimoji="0" lang="el-GR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λέγεται τυχαίο σφάλμα παλινδρόμησης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το απλό γραμμικό μοντέλο παλινδρόμησης της Υ στη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 = a + bx +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32" y="1936069"/>
                <a:ext cx="9680895" cy="1712113"/>
              </a:xfrm>
              <a:prstGeom prst="rect">
                <a:avLst/>
              </a:prstGeom>
              <a:blipFill>
                <a:blip r:embed="rId2"/>
                <a:stretch>
                  <a:fillRect l="-629" r="-566" b="-3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A99E6315-D116-401A-9A3D-54E516CE0EDE}"/>
                  </a:ext>
                </a:extLst>
              </p:cNvPr>
              <p:cNvSpPr/>
              <p:nvPr/>
            </p:nvSpPr>
            <p:spPr>
              <a:xfrm>
                <a:off x="1286032" y="3902581"/>
                <a:ext cx="9680895" cy="8818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τυχαία μεταβλητή που ακολουθεί κανονική κατανομή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N(0,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και οι σταθερές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α,β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του μοντέλου εκτιμώνται με την βοήθεια ενός δείγματος τιμών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των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Υ.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A99E6315-D116-401A-9A3D-54E516CE0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32" y="3902581"/>
                <a:ext cx="9680895" cy="881855"/>
              </a:xfrm>
              <a:prstGeom prst="rect">
                <a:avLst/>
              </a:prstGeom>
              <a:blipFill>
                <a:blip r:embed="rId3"/>
                <a:stretch>
                  <a:fillRect l="-629" r="-566"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661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Να βρεθεί ένα διάστημα εμπιστοσύνης 99% για τον βαθμό στο τεστ ενός φοιτητή που μελέτησε 25 ώρες από τα προηγούμενα παραδείγματα, για την μέση τιμή της </a:t>
                </a:r>
                <a:r>
                  <a:rPr lang="en-US" dirty="0"/>
                  <a:t>Y </a:t>
                </a:r>
                <a:r>
                  <a:rPr lang="el-GR" dirty="0"/>
                  <a:t>και για μια συγκεκριμένη τιμή της Υ.</a:t>
                </a:r>
              </a:p>
              <a:p>
                <a:endParaRPr lang="el-GR" dirty="0"/>
              </a:p>
              <a:p>
                <a:r>
                  <a:rPr lang="el-GR" dirty="0"/>
                  <a:t>Επειδή έχουμε μικρό δείγμα </a:t>
                </a:r>
                <a:r>
                  <a:rPr lang="en-US" dirty="0"/>
                  <a:t>:</a:t>
                </a:r>
              </a:p>
              <a:p>
                <a:pPr algn="ctr" defTabSz="457200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]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=1,141+0,265∗25=7,741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𝑥𝑜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1,032</m:t>
                    </m:r>
                    <m:rad>
                      <m:radPr>
                        <m:degHide m:val="on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30,29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801,43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= 1,120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𝑦𝑝</m:t>
                            </m:r>
                          </m:e>
                        </m:acc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= [4,829  </a:t>
                </a:r>
                <a:r>
                  <a:rPr 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 10,653]</a:t>
                </a:r>
                <a:endParaRPr lang="en-US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B85FF4B-CA2B-4608-B665-1E0F426AE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758" b="-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B2480927-974C-4E4D-8A01-EC57F42B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Έλεγχοι υποθέσεων για τον συντελεστή παλινδρόμησης</a:t>
            </a:r>
          </a:p>
        </p:txBody>
      </p:sp>
    </p:spTree>
    <p:extLst>
      <p:ext uri="{BB962C8B-B14F-4D97-AF65-F5344CB8AC3E}">
        <p14:creationId xmlns:p14="http://schemas.microsoft.com/office/powerpoint/2010/main" val="315094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/>
              <p:nvPr/>
            </p:nvSpPr>
            <p:spPr>
              <a:xfrm>
                <a:off x="1276796" y="1961866"/>
                <a:ext cx="9680895" cy="336751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Συνάρτηση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Πιθανοφάνειας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l-G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l-G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G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να βρούμε το μέγιστο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ή αντίστοιχα το ελάχιστο της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𝑙𝑛𝐿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b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l-GR" sz="2000" dirty="0"/>
                              <m:t>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Πρέπει να επιλέξουμε τις τιμές των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που ελαχιστοποιούν την συνάρτηση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 defTabSz="45720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l-GR" sz="2000" dirty="0"/>
                              <m:t>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11C08DD-04B6-406A-9176-6B146A49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96" y="1961866"/>
                <a:ext cx="9680895" cy="3367516"/>
              </a:xfrm>
              <a:prstGeom prst="rect">
                <a:avLst/>
              </a:prstGeom>
              <a:blipFill>
                <a:blip r:embed="rId2"/>
                <a:stretch>
                  <a:fillRect l="-566" b="-10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2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5034D-A179-4B43-B4EC-F652E3691A1E}"/>
                  </a:ext>
                </a:extLst>
              </p:cNvPr>
              <p:cNvSpPr txBox="1"/>
              <p:nvPr/>
            </p:nvSpPr>
            <p:spPr>
              <a:xfrm>
                <a:off x="1376218" y="1930400"/>
                <a:ext cx="97794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/>
                  <a:t>Επειδή 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 είναι ανάλογη της κάθετης απόστασης του σημείου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από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την γραμμή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το </a:t>
                </a:r>
                <a:r>
                  <a:rPr lang="en-US" dirty="0"/>
                  <a:t>G(</a:t>
                </a:r>
                <a:r>
                  <a:rPr lang="en-US" dirty="0" err="1"/>
                  <a:t>a,b</a:t>
                </a:r>
                <a:r>
                  <a:rPr lang="en-US" dirty="0"/>
                  <a:t>) </a:t>
                </a:r>
                <a:r>
                  <a:rPr lang="el-GR" dirty="0"/>
                  <a:t>είναι ανάλογο του αθροίσματος των τετραγώνων αυτών των αποστάσεων.</a:t>
                </a:r>
                <a:r>
                  <a:rPr lang="en-US" dirty="0"/>
                  <a:t> </a:t>
                </a:r>
                <a:r>
                  <a:rPr lang="el-GR" dirty="0"/>
                  <a:t>Επομένως για να βρούμε την ευθεία που ταιριάζει καλύτερα στο συγκεκριμένο δείγμα αντίστοιχων τιμών των </a:t>
                </a:r>
                <a:r>
                  <a:rPr lang="en-US" dirty="0"/>
                  <a:t>x </a:t>
                </a:r>
                <a:r>
                  <a:rPr lang="el-GR" dirty="0"/>
                  <a:t>και </a:t>
                </a:r>
                <a:r>
                  <a:rPr lang="en-US" dirty="0"/>
                  <a:t>y</a:t>
                </a:r>
                <a:r>
                  <a:rPr lang="el-GR" dirty="0"/>
                  <a:t>, επιλέγουμε τα </a:t>
                </a:r>
                <a:r>
                  <a:rPr lang="en-US" dirty="0"/>
                  <a:t>a, b </a:t>
                </a:r>
                <a:r>
                  <a:rPr lang="el-GR" dirty="0"/>
                  <a:t>έτσι ώστε το άθροισμα των τετραγώνων των αποστάσεων των αντίστοιχων σημείων από την ευθεία </a:t>
                </a:r>
                <a:r>
                  <a:rPr lang="en-US" dirty="0"/>
                  <a:t>y</a:t>
                </a:r>
                <a:r>
                  <a:rPr lang="el-GR" dirty="0"/>
                  <a:t> = </a:t>
                </a:r>
                <a:r>
                  <a:rPr lang="en-US" dirty="0"/>
                  <a:t>ax + b</a:t>
                </a:r>
                <a:r>
                  <a:rPr lang="el-GR" dirty="0"/>
                  <a:t> να είναι ελάχιστο. Για τον λόγο αυτό η μέθοδος εύρεσης της ευθείας αυτής, δηλαδή των παραμέτρων </a:t>
                </a:r>
                <a:r>
                  <a:rPr lang="en-US" dirty="0"/>
                  <a:t>a</a:t>
                </a:r>
                <a:r>
                  <a:rPr lang="el-GR" dirty="0"/>
                  <a:t> και </a:t>
                </a:r>
                <a:r>
                  <a:rPr lang="en-US" dirty="0"/>
                  <a:t>b </a:t>
                </a:r>
                <a:r>
                  <a:rPr lang="el-GR" dirty="0"/>
                  <a:t>λέγεται μέθοδος ελαχίστων τετραγώνων και η ευθεία που προκύπτει λέγεται ευθεία ελαχίστων τετραγώνων.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5034D-A179-4B43-B4EC-F652E369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18" y="1930400"/>
                <a:ext cx="9779462" cy="2308324"/>
              </a:xfrm>
              <a:prstGeom prst="rect">
                <a:avLst/>
              </a:prstGeom>
              <a:blipFill>
                <a:blip r:embed="rId2"/>
                <a:stretch>
                  <a:fillRect l="-561" t="-1587" r="-9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 descr="Εικόνα που περιέχει φως, πίνακας, καθιστός, ώρα&#10;&#10;Περιγραφή που δημιουργήθηκε αυτόματα">
            <a:extLst>
              <a:ext uri="{FF2B5EF4-FFF2-40B4-BE49-F238E27FC236}">
                <a16:creationId xmlns:a16="http://schemas.microsoft.com/office/drawing/2014/main" id="{83E6BF8C-FDCB-4D49-80C3-8EE0E3C3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91" y="4017544"/>
            <a:ext cx="5184000" cy="27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5034D-A179-4B43-B4EC-F652E3691A1E}"/>
                  </a:ext>
                </a:extLst>
              </p:cNvPr>
              <p:cNvSpPr txBox="1"/>
              <p:nvPr/>
            </p:nvSpPr>
            <p:spPr>
              <a:xfrm>
                <a:off x="1660304" y="2081320"/>
                <a:ext cx="9779462" cy="339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Για το ελάχιστο της </a:t>
                </a:r>
                <a:r>
                  <a:rPr lang="en-US" dirty="0"/>
                  <a:t>G(</a:t>
                </a:r>
                <a:r>
                  <a:rPr lang="el-GR" dirty="0" err="1"/>
                  <a:t>α,β</a:t>
                </a:r>
                <a:r>
                  <a:rPr lang="el-GR" dirty="0"/>
                  <a:t>)</a:t>
                </a:r>
                <a:r>
                  <a:rPr lang="en-US" dirty="0"/>
                  <a:t> </a:t>
                </a:r>
                <a:r>
                  <a:rPr lang="el-GR" dirty="0"/>
                  <a:t>ισχύει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2∗</m:t>
                    </m:r>
                    <m:nary>
                      <m:naryPr>
                        <m:chr m:val="∑"/>
                        <m:sub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2∗</m:t>
                      </m:r>
                      <m:nary>
                        <m:naryPr>
                          <m:chr m:val="∑"/>
                          <m:sub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l-GR" dirty="0"/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nary>
                  </m:oMath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pPr algn="just"/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5034D-A179-4B43-B4EC-F652E369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04" y="2081320"/>
                <a:ext cx="9779462" cy="3399970"/>
              </a:xfrm>
              <a:prstGeom prst="rect">
                <a:avLst/>
              </a:prstGeom>
              <a:blipFill>
                <a:blip r:embed="rId2"/>
                <a:stretch>
                  <a:fillRect l="-498" t="-896" b="-11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5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9875C3F3-E261-4785-B7E1-209D8B71A8BB}"/>
                  </a:ext>
                </a:extLst>
              </p:cNvPr>
              <p:cNvSpPr/>
              <p:nvPr/>
            </p:nvSpPr>
            <p:spPr>
              <a:xfrm>
                <a:off x="1255552" y="1934157"/>
                <a:ext cx="9680895" cy="26840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Οι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εκτιμούμενες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ένα δείγμα τιμές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των συντελεστών α και β ενός μοντέλου απλής γραμμικής παλινδρόμησης της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στην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</a:t>
                </a:r>
                <a:endParaRPr lang="el-G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Υ</m:t>
                      </m:r>
                      <m:r>
                        <a:rPr lang="el-G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αx</m:t>
                      </m:r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ε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που ελαχιστοποιούν το άθροισμα των τετραγώνων των αποστάσεων των παρατηρούμενων τιμών από την ευθεία παλινδρόμησης είναι οι</a:t>
                </a:r>
              </a:p>
              <a:p>
                <a:pPr lvl="0" algn="ctr" defTabSz="457200"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SS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𝜅𝛼𝜄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οι μέσες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SS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𝑆𝑆</m:t>
                    </m:r>
                    <m:r>
                      <a:rPr lang="el-G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﷮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𝑥𝑥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τα αθροίσματα τετραγώνων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9875C3F3-E261-4785-B7E1-209D8B71A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2" y="1934157"/>
                <a:ext cx="9680895" cy="2684025"/>
              </a:xfrm>
              <a:prstGeom prst="rect">
                <a:avLst/>
              </a:prstGeom>
              <a:blipFill>
                <a:blip r:embed="rId2"/>
                <a:stretch>
                  <a:fillRect l="-629" r="-1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582003F-5BA0-4E4E-88FD-F7AB1B5B29B8}"/>
                  </a:ext>
                </a:extLst>
              </p:cNvPr>
              <p:cNvSpPr/>
              <p:nvPr/>
            </p:nvSpPr>
            <p:spPr>
              <a:xfrm>
                <a:off x="1255551" y="4802710"/>
                <a:ext cx="9680895" cy="8818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λέγεται δειγματικός συντελεστής παλινδρόμησης και είναι ίσος με τη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μεταβολή της εξαρτημένης μεταβλητής Υ για μοναδιαία μεταβολή της ανεξάρτητης μεταβλητής 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x.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582003F-5BA0-4E4E-88FD-F7AB1B5B2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1" y="4802710"/>
                <a:ext cx="9680895" cy="881855"/>
              </a:xfrm>
              <a:prstGeom prst="rect">
                <a:avLst/>
              </a:prstGeom>
              <a:blipFill>
                <a:blip r:embed="rId3"/>
                <a:stretch>
                  <a:fillRect l="-629" r="-566" b="-20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46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9875C3F3-E261-4785-B7E1-209D8B71A8BB}"/>
                  </a:ext>
                </a:extLst>
              </p:cNvPr>
              <p:cNvSpPr/>
              <p:nvPr/>
            </p:nvSpPr>
            <p:spPr>
              <a:xfrm>
                <a:off x="1255552" y="1934156"/>
                <a:ext cx="9680895" cy="35060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άθροισμα τετραγώνων των σφαλμάτων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τις δειγματικές παρατηρήσεις </a:t>
                </a:r>
              </a:p>
              <a:p>
                <a:pPr lvl="0" algn="ctr" defTabSz="45720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𝑌𝑖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</m:acc>
                            <m:r>
                              <m:rPr>
                                <m:brk m:alnAt="15"/>
                              </m:r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δειγματικές παρατηρήσεις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Υ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αντίστοιχες προβλεπόμενες τιμές από το μοντέλο παλινδρόμησης, γίνεται ελάχιστο για τις εκτιμώμενες από το μοντέλο παλινδρόμησης τιμές των συντελεστών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οι οποίες για αυτό λέγονται εκτιμήσεις ελαχίστων τετραγώνων. Η εκτίμηση του στατιστικού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για ένα δείγμα γίνεται με την βοήθεια των δειγματικών σφαλμάτων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για τις δειγματικές παρατηρήσεις </a:t>
                </a:r>
              </a:p>
              <a:p>
                <a:pPr lvl="0" algn="ctr" defTabSz="45720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m:rPr>
                                <m:brk m:alnAt="15"/>
                              </m:r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457200">
                  <a:defRPr/>
                </a:pP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𝑦𝑖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οι παρατηρούμενες δειγματικές τιμές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αντίστοιχες προβλεπόμενες από το μοντέλο τιμές τους.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9875C3F3-E261-4785-B7E1-209D8B71A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2" y="1934156"/>
                <a:ext cx="9680895" cy="3506061"/>
              </a:xfrm>
              <a:prstGeom prst="rect">
                <a:avLst/>
              </a:prstGeom>
              <a:blipFill>
                <a:blip r:embed="rId2"/>
                <a:stretch>
                  <a:fillRect l="-629" t="-520" r="-5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1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Γραμμική Παλινδρόμηση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:</a:t>
            </a:r>
          </a:p>
          <a:p>
            <a:pPr algn="just"/>
            <a:r>
              <a:rPr lang="el-GR" dirty="0"/>
              <a:t>Σε μια έρευνα για την μελέτη φοιτητών καταγράφτηκαν για ένα τυχαίο δείγμα φοιτητών ο χρόνος μελέτης για ένα τεστ </a:t>
            </a:r>
            <a:r>
              <a:rPr lang="en-US" dirty="0"/>
              <a:t>(x)</a:t>
            </a:r>
            <a:r>
              <a:rPr lang="el-GR" dirty="0"/>
              <a:t> και ο βαθμός σε ένα τεστ </a:t>
            </a:r>
            <a:r>
              <a:rPr lang="en-US" dirty="0"/>
              <a:t>(Y).</a:t>
            </a:r>
          </a:p>
          <a:p>
            <a:pPr algn="just"/>
            <a:endParaRPr lang="en-US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a) </a:t>
            </a:r>
            <a:r>
              <a:rPr lang="el-GR" dirty="0"/>
              <a:t>Να βρεθεί η ευθεία ελαχίστων τετραγώνων</a:t>
            </a:r>
          </a:p>
          <a:p>
            <a:r>
              <a:rPr lang="en-US" dirty="0"/>
              <a:t>b) </a:t>
            </a:r>
            <a:r>
              <a:rPr lang="el-GR" dirty="0"/>
              <a:t>Να δοθεί η ερμηνεία των συντελεστών του γραμμικού μοντέλου</a:t>
            </a:r>
          </a:p>
          <a:p>
            <a:r>
              <a:rPr lang="en-US" dirty="0"/>
              <a:t>c) </a:t>
            </a:r>
            <a:r>
              <a:rPr lang="el-GR" dirty="0"/>
              <a:t>Να βρεθεί ο προβλεπόμενος μέσος βαθμός ενός φοιτητή που αφιέρωσε 20 ώρες μελέτης</a:t>
            </a:r>
          </a:p>
        </p:txBody>
      </p:sp>
      <p:graphicFrame>
        <p:nvGraphicFramePr>
          <p:cNvPr id="4" name="Πίνακας 5">
            <a:extLst>
              <a:ext uri="{FF2B5EF4-FFF2-40B4-BE49-F238E27FC236}">
                <a16:creationId xmlns:a16="http://schemas.microsoft.com/office/drawing/2014/main" id="{70F7A9C5-830B-494D-82C5-CABC3ECB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42032"/>
              </p:ext>
            </p:extLst>
          </p:nvPr>
        </p:nvGraphicFramePr>
        <p:xfrm>
          <a:off x="2200676" y="311573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933291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54595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346349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1721637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954055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948791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860094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362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98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07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794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2754</Words>
  <Application>Microsoft Office PowerPoint</Application>
  <PresentationFormat>Ευρεία οθόνη</PresentationFormat>
  <Paragraphs>281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Θέμα του Office</vt:lpstr>
      <vt:lpstr>Ανασκόπηση</vt:lpstr>
      <vt:lpstr>Πιθανότητες και Στατιστική</vt:lpstr>
      <vt:lpstr>Απλή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Τυπική απόκλιση των σφαλμάτων</vt:lpstr>
      <vt:lpstr>Τυπική απόκλιση των σφαλμάτων</vt:lpstr>
      <vt:lpstr>Συντελεστής προσδιορισμού</vt:lpstr>
      <vt:lpstr>Εκτιμήσεις και έλεγχοι υποθέσεων για τους συντελεστές παλινδρόμησης</vt:lpstr>
      <vt:lpstr>Εκτιμήσεις και έλεγχοι υποθέσεων για τους συντελεστές παλινδρόμησης</vt:lpstr>
      <vt:lpstr>Διαστήματα εμπιστοσύνης για τον συντελεστή παλινδρόμησης (μεγάλο δείγμα)</vt:lpstr>
      <vt:lpstr>Διαστήματα εμπιστοσύνης για τον συντελεστή παλινδρόμησης (μικρό δείγμα)</vt:lpstr>
      <vt:lpstr>Διαστήματα εμπιστοσύνης για τον συντελεστή παλινδρόμησης (μικρό δείγμα)</vt:lpstr>
      <vt:lpstr>Διαστήματα εμπιστοσύνης για τον συντελεστή παλινδρόμησης (μικρό δείγμα)</vt:lpstr>
      <vt:lpstr>Διαστήματα εμπιστοσύνης για τον συντελεστή παλινδρόμησης (μικρό δείγμα)</vt:lpstr>
      <vt:lpstr>Έλεγχοι υποθέσεων για τον συντελεστή παλινδρόμησης</vt:lpstr>
      <vt:lpstr>Διαστήματα εμπιστοσύνης για τον συντελεστή παλινδρόμησης (μικρό δείγμα)</vt:lpstr>
      <vt:lpstr>Έλεγχοι υποθέσεων για τον συντελεστή παλινδρόμησης</vt:lpstr>
      <vt:lpstr>Έλεγχοι υποθέσεων για τον συντελεστή παλινδρόμησης</vt:lpstr>
      <vt:lpstr>Εκτίμηση της μέσης τιμής της Υ</vt:lpstr>
      <vt:lpstr>Εκτίμηση της μέσης τιμής της Υ</vt:lpstr>
      <vt:lpstr>Πρόβλεψη μιας συγκεκριμένης τιμής της Υ</vt:lpstr>
      <vt:lpstr>Έλεγχοι υποθέσεων για τον συντελεστή παλινδρόμησης</vt:lpstr>
      <vt:lpstr>Έλεγχοι υποθέσεων για τον συντελεστή παλινδρόμησης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158</cp:revision>
  <dcterms:created xsi:type="dcterms:W3CDTF">2020-04-27T08:47:19Z</dcterms:created>
  <dcterms:modified xsi:type="dcterms:W3CDTF">2020-05-29T06:37:44Z</dcterms:modified>
</cp:coreProperties>
</file>