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7" r:id="rId4"/>
    <p:sldId id="256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BEF"/>
    <a:srgbClr val="0D2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8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2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77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6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2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7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035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1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40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576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067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6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6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2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27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3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9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7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69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2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29FD-EDC8-41F9-BFE0-061D6F6A2DA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8A04-7BC3-465D-9F46-21618A7AE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6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3/20/2021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4276" y="519272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l-GR" sz="1800" dirty="0" err="1" smtClean="0"/>
              <a:t>Λαζαροσ</a:t>
            </a:r>
            <a:r>
              <a:rPr lang="el-GR" sz="1800" dirty="0" smtClean="0"/>
              <a:t> </a:t>
            </a:r>
            <a:r>
              <a:rPr lang="el-GR" sz="1800" dirty="0" err="1" smtClean="0"/>
              <a:t>ηλιαδησ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err="1" smtClean="0"/>
              <a:t>καθηγητησ</a:t>
            </a:r>
            <a:r>
              <a:rPr lang="el-GR" sz="1800" dirty="0" smtClean="0"/>
              <a:t> </a:t>
            </a:r>
            <a:r>
              <a:rPr lang="el-GR" sz="1800" dirty="0" err="1" smtClean="0"/>
              <a:t>πολυτεχνικησ</a:t>
            </a:r>
            <a:r>
              <a:rPr lang="el-GR" sz="1800" dirty="0" smtClean="0"/>
              <a:t> </a:t>
            </a:r>
            <a:r>
              <a:rPr lang="el-GR" sz="1800" dirty="0" err="1" smtClean="0"/>
              <a:t>δπθ</a:t>
            </a:r>
            <a:r>
              <a:rPr lang="en-US" sz="1800" dirty="0" smtClean="0"/>
              <a:t>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n-US" sz="1800" dirty="0" smtClean="0">
                <a:solidFill>
                  <a:srgbClr val="FFFF00"/>
                </a:solidFill>
              </a:rPr>
              <a:t>liliadis@civil.duth.gr</a:t>
            </a:r>
            <a:endParaRPr lang="en-GB" sz="18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12" y="328053"/>
            <a:ext cx="6827928" cy="46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4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Gradient Descent </a:t>
            </a:r>
            <a:r>
              <a:rPr lang="el-GR" b="1" i="1" dirty="0" err="1" smtClean="0">
                <a:solidFill>
                  <a:srgbClr val="FF0000"/>
                </a:solidFill>
              </a:rPr>
              <a:t>Αλλαγη</a:t>
            </a:r>
            <a:r>
              <a:rPr lang="el-GR" b="1" i="1" dirty="0" smtClean="0">
                <a:solidFill>
                  <a:srgbClr val="FF0000"/>
                </a:solidFill>
              </a:rPr>
              <a:t> </a:t>
            </a:r>
            <a:r>
              <a:rPr lang="el-GR" b="1" i="1" dirty="0" err="1" smtClean="0">
                <a:solidFill>
                  <a:srgbClr val="FF0000"/>
                </a:solidFill>
              </a:rPr>
              <a:t>βαρων</a:t>
            </a:r>
            <a:endParaRPr lang="el-GR" b="1" i="1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370"/>
            <a:ext cx="11772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56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 </a:t>
            </a:r>
            <a:r>
              <a:rPr lang="el-GR" b="1" dirty="0" err="1" smtClean="0">
                <a:solidFill>
                  <a:srgbClr val="002060"/>
                </a:solidFill>
              </a:rPr>
              <a:t>μΑΘΗΜΑΤΙΚΑ</a:t>
            </a:r>
            <a:r>
              <a:rPr lang="el-GR" b="1" dirty="0" smtClean="0">
                <a:solidFill>
                  <a:srgbClr val="002060"/>
                </a:solidFill>
              </a:rPr>
              <a:t> ΕΠΑΝΑΠΡΟΣΔΙΟΡΙΣΜΟΥ ΒΑΡΟΥΣ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" y="465667"/>
            <a:ext cx="12452180" cy="63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6933"/>
            <a:ext cx="12192000" cy="32173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ΆΛΛΑΓΗ ΒΑΡΩΝ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90" y="177800"/>
            <a:ext cx="3758314" cy="19737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4" y="2151591"/>
            <a:ext cx="11314286" cy="4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400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64" y="711200"/>
            <a:ext cx="9154583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133" y="256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ΝΕΑ ΒΑΡΗ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18532"/>
            <a:ext cx="12098867" cy="62653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984949"/>
            <a:ext cx="11460761" cy="47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" y="145057"/>
            <a:ext cx="10257895" cy="63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1.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2093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320938" y="-5904"/>
            <a:ext cx="6496593" cy="649408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742950" lvl="1" indent="-285750" algn="just" defTabSz="457200">
              <a:spcBef>
                <a:spcPct val="25000"/>
              </a:spcBef>
              <a:buFontTx/>
              <a:buChar char="–"/>
              <a:defRPr/>
            </a:pPr>
            <a:r>
              <a:rPr lang="el-GR" sz="1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Εκπαίδευση</a:t>
            </a:r>
          </a:p>
          <a:p>
            <a:pPr lvl="1" algn="just" defTabSz="457200">
              <a:spcBef>
                <a:spcPct val="25000"/>
              </a:spcBef>
              <a:defRPr/>
            </a:pPr>
            <a:r>
              <a:rPr lang="el-GR" sz="1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Οι μέθοδοι εκπαίδευσης μπορούν να διαχωριστούν σε:</a:t>
            </a:r>
          </a:p>
          <a:p>
            <a:pPr marL="1200150" lvl="2" indent="-285750" algn="just" defTabSz="457200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l-G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Επιβλεπόμενη (</a:t>
            </a:r>
            <a:r>
              <a:rPr lang="el-GR" sz="16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supervised</a:t>
            </a:r>
            <a:r>
              <a:rPr lang="el-G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l-GR" sz="16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learning</a:t>
            </a:r>
            <a:r>
              <a:rPr lang="el-G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) 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Το ΤΝΔ εκπαιδεύεται με συγκεκριμένες εισόδους οι οποίες ταιριάζουν με τις εξόδους. </a:t>
            </a:r>
          </a:p>
          <a:p>
            <a:pPr marL="1200150" lvl="2" indent="-285750" algn="just" defTabSz="457200"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el-G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Μη επιβλεπόμενη (</a:t>
            </a:r>
            <a:r>
              <a:rPr lang="el-GR" sz="16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unsupervised</a:t>
            </a:r>
            <a:r>
              <a:rPr lang="el-G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l-GR" sz="16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learning</a:t>
            </a:r>
            <a:r>
              <a:rPr lang="el-G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) 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	Μια μονάδα εξόδου εκπαιδεύεται να ανταποκρίνεται σε ομάδες προτύπων που υπάρχουν στην είσοδο..</a:t>
            </a:r>
          </a:p>
          <a:p>
            <a:pPr marL="1200150" lvl="2" indent="-285750" algn="just" defTabSz="457200">
              <a:spcBef>
                <a:spcPct val="25000"/>
              </a:spcBef>
              <a:buFont typeface="Wingdings" panose="05000000000000000000" pitchFamily="2" charset="2"/>
              <a:buChar char="ü"/>
              <a:defRPr/>
            </a:pPr>
            <a:r>
              <a:rPr lang="el-GR" sz="1600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Η εκπαίδευση δύο σταδίων </a:t>
            </a:r>
            <a:r>
              <a:rPr lang="el-GR" sz="1600" b="1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(</a:t>
            </a:r>
            <a:r>
              <a:rPr lang="el-GR" sz="1600" b="1" kern="0" dirty="0" err="1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semi-supervised</a:t>
            </a:r>
            <a:r>
              <a:rPr lang="el-GR" sz="1600" b="1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l-GR" sz="1600" b="1" kern="0" dirty="0" err="1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training</a:t>
            </a:r>
            <a:r>
              <a:rPr lang="el-GR" sz="1600" b="1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) 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sz="1600" b="1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	</a:t>
            </a:r>
            <a:r>
              <a:rPr lang="el-GR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Πρόκειται για τον συνδυασμό των παραπάνω μεθόδων εκπαίδευσης και εκτελείται σε δύο στάδια.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	Στο 1ο στάδιο, γίνεται εκπαίδευση χωρίς επίβλεψη, η οποία ομαδοποιεί τα δεδομένα εισόδου. 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	Στο 2ο στάδιο γίνεται εκπαίδευση με επίβλεψη και δημιουργείται η συνάρτηση απεικόνισης εισόδου – εξόδου. </a:t>
            </a:r>
          </a:p>
          <a:p>
            <a:pPr lvl="2" algn="just" defTabSz="457200">
              <a:spcBef>
                <a:spcPct val="25000"/>
              </a:spcBef>
              <a:defRPr/>
            </a:pPr>
            <a:r>
              <a:rPr lang="el-GR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	Οι ομάδες του 1ου σταδίου χρησιμεύουν για να </a:t>
            </a:r>
            <a:r>
              <a:rPr lang="el-GR" kern="0" dirty="0" err="1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αρχικοποιηθεί</a:t>
            </a:r>
            <a:r>
              <a:rPr lang="el-GR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το ΤΝΔ στο 2ο στάδιο</a:t>
            </a:r>
            <a:r>
              <a:rPr lang="el-GR" sz="1600" kern="0" dirty="0">
                <a:solidFill>
                  <a:srgbClr val="C623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2069" y="2516777"/>
            <a:ext cx="844730" cy="4093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080"/>
            <a:ext cx="5320938" cy="3901068"/>
          </a:xfrm>
          <a:prstGeom prst="rect">
            <a:avLst/>
          </a:prstGeom>
          <a:solidFill>
            <a:srgbClr val="12047A"/>
          </a:solidFill>
        </p:spPr>
        <p:txBody>
          <a:bodyPr wrap="square" rtlCol="0">
            <a:spAutoFit/>
          </a:bodyPr>
          <a:lstStyle/>
          <a:p>
            <a:pPr marL="1657350" lvl="3" indent="-285750" defTabSz="45720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Ενισχυόμενη μάθηση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(reinforcement learning)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  <a:p>
            <a:pPr marL="2114550" lvl="4" indent="-285750" defTabSz="457200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B</a:t>
            </a: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ασίζεται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σε διαδικασίες ανταμοιβής σε σχέση με το αποτέλεσμα.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  <a:p>
            <a:pPr marL="1200150" lvl="2" indent="-285750" defTabSz="457200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Προσαρμογή βαρών</a:t>
            </a:r>
          </a:p>
          <a:p>
            <a:pPr marL="1657350" lvl="3" indent="-285750" defTabSz="45720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Η εκπαίδευση αποσκοπεί στην αναπροσαρμογή των βαρών των συνδέσεων μεταξύ των νευρώνων του ΤΝΔ, σύμφωνα με κάποιο κανόνα μετατροπής (</a:t>
            </a: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Hebbian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L</a:t>
            </a: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earning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R</a:t>
            </a: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ule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).</a:t>
            </a:r>
          </a:p>
          <a:p>
            <a:pPr defTabSz="45720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47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PROPAGATION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2" y="572348"/>
            <a:ext cx="11934924" cy="62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2290" y="1"/>
            <a:ext cx="10251510" cy="713984"/>
          </a:xfrm>
        </p:spPr>
        <p:txBody>
          <a:bodyPr/>
          <a:lstStyle/>
          <a:p>
            <a:r>
              <a:rPr lang="el-GR" dirty="0" smtClean="0"/>
              <a:t>ΝΕΥΡΩΝΙΚΑ ΔΙΚΤΥΑ</a:t>
            </a:r>
            <a:endParaRPr lang="en-GB" dirty="0"/>
          </a:p>
        </p:txBody>
      </p:sp>
      <p:pic>
        <p:nvPicPr>
          <p:cNvPr id="4" name="Θέση περιεχομένου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26" y="713985"/>
            <a:ext cx="8091813" cy="506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88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3"/>
          <a:stretch/>
        </p:blipFill>
        <p:spPr bwMode="auto">
          <a:xfrm>
            <a:off x="1415442" y="2141950"/>
            <a:ext cx="9519780" cy="4070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Τίτλος 4"/>
          <p:cNvSpPr txBox="1">
            <a:spLocks noGrp="1"/>
          </p:cNvSpPr>
          <p:nvPr>
            <p:ph type="title"/>
          </p:nvPr>
        </p:nvSpPr>
        <p:spPr>
          <a:xfrm>
            <a:off x="363254" y="315074"/>
            <a:ext cx="10515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70C0"/>
                </a:solidFill>
              </a:rPr>
              <a:t>ΜΟΝΤΕΛΟ ΤΕΧΝΗΤΟΥ ΝΕΥΡΩΝΑ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 smtClean="0">
                <a:solidFill>
                  <a:srgbClr val="FF0000"/>
                </a:solidFill>
              </a:rPr>
              <a:t>Φ(Σ</a:t>
            </a:r>
            <a:r>
              <a:rPr lang="en-US" b="1" dirty="0" err="1" smtClean="0">
                <a:solidFill>
                  <a:srgbClr val="FF0000"/>
                </a:solidFill>
              </a:rPr>
              <a:t>XiWi</a:t>
            </a:r>
            <a:r>
              <a:rPr lang="el-GR" sz="2800" b="1" dirty="0" smtClean="0">
                <a:solidFill>
                  <a:srgbClr val="FF0000"/>
                </a:solidFill>
              </a:rPr>
              <a:t>) +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bias  </a:t>
            </a:r>
            <a:r>
              <a:rPr lang="el-GR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err="1" smtClean="0">
                <a:solidFill>
                  <a:srgbClr val="FF0000"/>
                </a:solidFill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</a:rPr>
              <a:t>=1 …. </a:t>
            </a:r>
            <a:r>
              <a:rPr lang="en-US" sz="1800" b="1" dirty="0">
                <a:solidFill>
                  <a:srgbClr val="FF0000"/>
                </a:solidFill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</a:rPr>
              <a:t>)  </a:t>
            </a:r>
            <a:r>
              <a:rPr lang="el-GR" sz="2000" b="1" dirty="0" smtClean="0">
                <a:solidFill>
                  <a:srgbClr val="FF0000"/>
                </a:solidFill>
              </a:rPr>
              <a:t>όπου </a:t>
            </a:r>
            <a:r>
              <a:rPr lang="en-US" sz="2000" b="1" dirty="0" smtClean="0">
                <a:solidFill>
                  <a:srgbClr val="FF0000"/>
                </a:solidFill>
              </a:rPr>
              <a:t>n </a:t>
            </a:r>
            <a:r>
              <a:rPr lang="el-GR" sz="2000" b="1" dirty="0" smtClean="0">
                <a:solidFill>
                  <a:srgbClr val="FF0000"/>
                </a:solidFill>
              </a:rPr>
              <a:t>το πλήθος των ανεξάρτητων μεταβλητών και  </a:t>
            </a:r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n-US" sz="2000" b="1" dirty="0" err="1" smtClean="0">
                <a:solidFill>
                  <a:srgbClr val="FF0000"/>
                </a:solidFill>
              </a:rPr>
              <a:t>XiWi</a:t>
            </a:r>
            <a:r>
              <a:rPr lang="el-GR" sz="2000" b="1" dirty="0" smtClean="0">
                <a:solidFill>
                  <a:srgbClr val="FF0000"/>
                </a:solidFill>
              </a:rPr>
              <a:t> είναι το άθροισμα των γινομένων </a:t>
            </a:r>
            <a:r>
              <a:rPr lang="en-US" sz="2000" b="1" dirty="0" err="1" smtClean="0">
                <a:solidFill>
                  <a:srgbClr val="FF0000"/>
                </a:solidFill>
              </a:rPr>
              <a:t>XiWi</a:t>
            </a:r>
            <a:r>
              <a:rPr lang="el-GR" sz="2000" b="1" dirty="0" smtClean="0">
                <a:solidFill>
                  <a:srgbClr val="FF0000"/>
                </a:solidFill>
              </a:rPr>
              <a:t> 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751438"/>
          </a:xfrm>
        </p:spPr>
        <p:txBody>
          <a:bodyPr/>
          <a:lstStyle/>
          <a:p>
            <a:r>
              <a:rPr lang="el-GR" dirty="0" smtClean="0"/>
              <a:t>ΣΥΝΑΡΤΗΣΕΙΣ ΕΝΕΡΓΟΠΟΙΗΣΗΣ</a:t>
            </a:r>
            <a:endParaRPr lang="en-GB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Ξάνθη, Μάρτιος 2021</a:t>
            </a: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ΤΜΗΜΑ ΠΟΛΙΤΙΚΩΝ ΜΗΧΑΝΙΚΩΝ ΔΠΘ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22B8-5124-4C34-8120-4041DC298C94}" type="slidenum">
              <a:rPr lang="el-GR" smtClean="0"/>
              <a:t>6</a:t>
            </a:fld>
            <a:endParaRPr lang="el-GR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26262" y="582184"/>
            <a:ext cx="8485977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Οι συναρτήσεις ενεργοποίησης είναι μαθηματικές εξισώσεις που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καθορίζουν την έξοδο ενός </a:t>
            </a:r>
            <a:r>
              <a:rPr lang="el-GR" altLang="en-US" sz="2100" dirty="0" err="1">
                <a:solidFill>
                  <a:srgbClr val="202124"/>
                </a:solidFill>
                <a:latin typeface="inherit"/>
              </a:rPr>
              <a:t>νευρωνικού</a:t>
            </a: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 δικτύου.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n-US" sz="2100" dirty="0">
              <a:solidFill>
                <a:srgbClr val="202124"/>
              </a:solidFill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 Η συνάρτηση συνδέεται με κάθε νευρώνα στο δίκτυο και καθορίζει εάν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θα πρέπει να ενεργοποιηθεί («</a:t>
            </a:r>
            <a:r>
              <a:rPr lang="el-GR" altLang="en-US" sz="2100" dirty="0" err="1">
                <a:solidFill>
                  <a:srgbClr val="202124"/>
                </a:solidFill>
                <a:latin typeface="inherit"/>
              </a:rPr>
              <a:t>πυροδοτείται</a:t>
            </a: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») ή όχι, με βάση το εάν η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100" dirty="0">
                <a:solidFill>
                  <a:srgbClr val="202124"/>
                </a:solidFill>
                <a:latin typeface="inherit"/>
              </a:rPr>
              <a:t>είσοδος κάθε νευρώνα είναι σχετική με την πρόβλεψη του μοντέλου.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n-US" sz="2100" dirty="0">
              <a:solidFill>
                <a:srgbClr val="202124"/>
              </a:solidFill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n-US" sz="2100" dirty="0">
              <a:solidFill>
                <a:srgbClr val="202124"/>
              </a:solidFill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n-US" sz="2100" dirty="0">
              <a:solidFill>
                <a:srgbClr val="202124"/>
              </a:solidFill>
              <a:latin typeface="inheri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80" y="2599814"/>
            <a:ext cx="5065695" cy="3667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0690" y="3084507"/>
            <a:ext cx="278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ΣΙΓΜΟΕΙΔΗΣ </a:t>
            </a:r>
            <a:r>
              <a:rPr lang="en-US" dirty="0"/>
              <a:t>SIGMOID</a:t>
            </a:r>
          </a:p>
          <a:p>
            <a:endParaRPr lang="en-US" dirty="0"/>
          </a:p>
          <a:p>
            <a:r>
              <a:rPr lang="el-GR" dirty="0">
                <a:solidFill>
                  <a:srgbClr val="FF0000"/>
                </a:solidFill>
              </a:rPr>
              <a:t>Συνήθεις συναρτήσεις Ενεργοποίησης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l-GR" dirty="0"/>
          </a:p>
          <a:p>
            <a:r>
              <a:rPr lang="el-GR" dirty="0"/>
              <a:t>ΕΦΑΠΤΟΜΕΝΗ ΥΠΕΡΒΟΛΟΕΙΔΗΣ </a:t>
            </a:r>
            <a:r>
              <a:rPr lang="en-US" dirty="0"/>
              <a:t>TANH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1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"/>
            <a:ext cx="12081933" cy="584200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1" y="948047"/>
            <a:ext cx="11495238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"/>
            <a:ext cx="12251267" cy="5926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 PASS </a:t>
            </a:r>
            <a:r>
              <a:rPr lang="el-GR" b="1" dirty="0" err="1" smtClean="0">
                <a:solidFill>
                  <a:srgbClr val="FF0000"/>
                </a:solidFill>
              </a:rPr>
              <a:t>Προωθηση</a:t>
            </a:r>
            <a:r>
              <a:rPr lang="el-GR" b="1" dirty="0" smtClean="0">
                <a:solidFill>
                  <a:srgbClr val="FF0000"/>
                </a:solidFill>
              </a:rPr>
              <a:t> προς το </a:t>
            </a:r>
            <a:r>
              <a:rPr lang="el-GR" b="1" dirty="0" err="1" smtClean="0">
                <a:solidFill>
                  <a:srgbClr val="FF0000"/>
                </a:solidFill>
              </a:rPr>
              <a:t>επιπεδο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εξοδου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01170"/>
            <a:ext cx="11150600" cy="62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067"/>
          </a:xfrm>
        </p:spPr>
        <p:txBody>
          <a:bodyPr/>
          <a:lstStyle/>
          <a:p>
            <a:r>
              <a:rPr lang="el-GR" dirty="0" smtClean="0"/>
              <a:t>ΕΥΡΕΣΗ ΣΦΑΛΜΑΤΟΣ!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7" y="526093"/>
            <a:ext cx="11016405" cy="63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182</Words>
  <Application>Microsoft Office PowerPoint</Application>
  <PresentationFormat>Ευρεία οθόνη</PresentationFormat>
  <Paragraphs>42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Century Gothic</vt:lpstr>
      <vt:lpstr>inherit</vt:lpstr>
      <vt:lpstr>Wingdings</vt:lpstr>
      <vt:lpstr>Wingdings 3</vt:lpstr>
      <vt:lpstr>Θέμα του Office</vt:lpstr>
      <vt:lpstr>Slice</vt:lpstr>
      <vt:lpstr>Λαζαροσ ηλιαδησ καθηγητησ πολυτεχνικησ δπθ   liliadis@civil.duth.gr</vt:lpstr>
      <vt:lpstr>Παρουσίαση του PowerPoint</vt:lpstr>
      <vt:lpstr>BACK PROPAGATION</vt:lpstr>
      <vt:lpstr>ΝΕΥΡΩΝΙΚΑ ΔΙΚΤΥΑ</vt:lpstr>
      <vt:lpstr>ΜΟΝΤΕΛΟ ΤΕΧΝΗΤΟΥ ΝΕΥΡΩΝΑ Φ(ΣXiWi) + bias  (i=1 …. n)  όπου n το πλήθος των ανεξάρτητων μεταβλητών και  ΣXiWi είναι το άθροισμα των γινομένων XiWi  </vt:lpstr>
      <vt:lpstr>ΣΥΝΑΡΤΗΣΕΙΣ ΕΝΕΡΓΟΠΟΙΗΣΗΣ</vt:lpstr>
      <vt:lpstr>Παρουσίαση του PowerPoint</vt:lpstr>
      <vt:lpstr>FORWARD PASS Προωθηση προς το επιπεδο εξοδου</vt:lpstr>
      <vt:lpstr>ΕΥΡΕΣΗ ΣΦΑΛΜΑΤΟΣ!</vt:lpstr>
      <vt:lpstr>  Gradient Descent Αλλαγη βαρων</vt:lpstr>
      <vt:lpstr>                 μΑΘΗΜΑΤΙΚΑ ΕΠΑΝΑΠΡΟΣΔΙΟΡΙΣΜΟΥ ΒΑΡΟΥΣ</vt:lpstr>
      <vt:lpstr>ΆΛΛΑΓΗ ΒΑΡΩΝ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17</cp:revision>
  <dcterms:created xsi:type="dcterms:W3CDTF">2020-02-19T19:58:23Z</dcterms:created>
  <dcterms:modified xsi:type="dcterms:W3CDTF">2021-03-20T21:33:12Z</dcterms:modified>
</cp:coreProperties>
</file>