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63" r:id="rId3"/>
    <p:sldId id="258" r:id="rId4"/>
    <p:sldId id="260" r:id="rId5"/>
    <p:sldId id="261" r:id="rId6"/>
    <p:sldId id="259" r:id="rId7"/>
    <p:sldId id="262" r:id="rId8"/>
    <p:sldId id="263" r:id="rId9"/>
    <p:sldId id="264" r:id="rId10"/>
    <p:sldId id="351" r:id="rId11"/>
    <p:sldId id="265" r:id="rId12"/>
    <p:sldId id="266" r:id="rId13"/>
    <p:sldId id="267" r:id="rId14"/>
    <p:sldId id="268" r:id="rId15"/>
    <p:sldId id="356" r:id="rId16"/>
    <p:sldId id="269" r:id="rId17"/>
    <p:sldId id="270" r:id="rId18"/>
    <p:sldId id="271" r:id="rId19"/>
    <p:sldId id="272" r:id="rId20"/>
    <p:sldId id="273" r:id="rId21"/>
    <p:sldId id="274" r:id="rId22"/>
    <p:sldId id="276" r:id="rId23"/>
    <p:sldId id="277" r:id="rId24"/>
    <p:sldId id="279" r:id="rId25"/>
    <p:sldId id="280" r:id="rId26"/>
    <p:sldId id="278" r:id="rId27"/>
    <p:sldId id="281" r:id="rId28"/>
    <p:sldId id="283" r:id="rId29"/>
    <p:sldId id="282" r:id="rId30"/>
    <p:sldId id="284" r:id="rId31"/>
    <p:sldId id="285" r:id="rId32"/>
    <p:sldId id="286" r:id="rId33"/>
    <p:sldId id="287" r:id="rId34"/>
    <p:sldId id="288" r:id="rId35"/>
    <p:sldId id="289" r:id="rId36"/>
    <p:sldId id="290" r:id="rId37"/>
    <p:sldId id="291" r:id="rId38"/>
    <p:sldId id="292" r:id="rId39"/>
    <p:sldId id="293" r:id="rId40"/>
    <p:sldId id="361" r:id="rId41"/>
    <p:sldId id="294" r:id="rId42"/>
    <p:sldId id="295" r:id="rId43"/>
    <p:sldId id="296" r:id="rId44"/>
    <p:sldId id="297" r:id="rId45"/>
    <p:sldId id="298" r:id="rId46"/>
    <p:sldId id="352" r:id="rId47"/>
    <p:sldId id="362" r:id="rId48"/>
    <p:sldId id="300" r:id="rId49"/>
    <p:sldId id="353" r:id="rId50"/>
    <p:sldId id="299" r:id="rId51"/>
    <p:sldId id="302" r:id="rId52"/>
    <p:sldId id="303" r:id="rId53"/>
    <p:sldId id="304" r:id="rId54"/>
    <p:sldId id="305" r:id="rId55"/>
    <p:sldId id="354" r:id="rId56"/>
    <p:sldId id="306" r:id="rId5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05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22/11/2018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22/11/2018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22/11/2018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22/11/2018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22/11/2018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22/11/2018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22/11/2018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a:bodyPr>
          <a:lstStyle/>
          <a:p>
            <a:pPr algn="ctr">
              <a:buNone/>
            </a:pPr>
            <a:endParaRPr lang="en-US" b="1" dirty="0" smtClean="0"/>
          </a:p>
          <a:p>
            <a:pPr algn="ctr">
              <a:buNone/>
            </a:pPr>
            <a:endParaRPr lang="en-US" b="1" dirty="0" smtClean="0"/>
          </a:p>
          <a:p>
            <a:pPr algn="ctr">
              <a:buNone/>
            </a:pPr>
            <a:r>
              <a:rPr lang="el-GR" sz="4400" b="1" dirty="0" smtClean="0"/>
              <a:t>ΟΜΙΛΙΑ – </a:t>
            </a:r>
            <a:r>
              <a:rPr lang="en-US" sz="4400" b="1" dirty="0" smtClean="0"/>
              <a:t>LANG</a:t>
            </a:r>
            <a:r>
              <a:rPr lang="el-GR" sz="4400" b="1" dirty="0" smtClean="0"/>
              <a:t>Α</a:t>
            </a:r>
            <a:r>
              <a:rPr lang="en-US" sz="4400" b="1" dirty="0" smtClean="0"/>
              <a:t>GE</a:t>
            </a:r>
          </a:p>
          <a:p>
            <a:pPr algn="ctr">
              <a:buNone/>
            </a:pPr>
            <a:r>
              <a:rPr lang="en-US" sz="4400" b="1" dirty="0" smtClean="0"/>
              <a:t>1. </a:t>
            </a:r>
            <a:r>
              <a:rPr lang="el-GR" sz="4400" b="1" dirty="0" smtClean="0"/>
              <a:t>Γενικά χαρακτηριστικά της ομιλίας  </a:t>
            </a:r>
            <a:endParaRPr lang="el-GR" sz="4400" dirty="0" smtClean="0"/>
          </a:p>
          <a:p>
            <a:pPr algn="ctr">
              <a:buNone/>
            </a:pPr>
            <a:endParaRPr lang="el-GR" sz="4400" dirty="0" smtClean="0"/>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800" b="1" i="1" dirty="0" smtClean="0"/>
              <a:t>1.1. </a:t>
            </a:r>
            <a:r>
              <a:rPr lang="el-GR" sz="1800" b="1" i="1" dirty="0" smtClean="0"/>
              <a:t>  Γραμμικότητα</a:t>
            </a:r>
            <a:endParaRPr lang="el-GR" sz="1800" dirty="0"/>
          </a:p>
        </p:txBody>
      </p:sp>
      <p:sp>
        <p:nvSpPr>
          <p:cNvPr id="3" name="2 - Θέση περιεχομένου"/>
          <p:cNvSpPr>
            <a:spLocks noGrp="1"/>
          </p:cNvSpPr>
          <p:nvPr>
            <p:ph idx="1"/>
          </p:nvPr>
        </p:nvSpPr>
        <p:spPr/>
        <p:txBody>
          <a:bodyPr/>
          <a:lstStyle/>
          <a:p>
            <a:pPr lvl="0" algn="just">
              <a:buNone/>
            </a:pPr>
            <a:r>
              <a:rPr lang="el-GR" dirty="0" smtClean="0"/>
              <a:t>(α) αντιπροσωπεύει κάποια χρονική έκταση. Ας εξετάσουμε τη διαφορά ανάμεσα σε μια εικόνα χωρίς λόγια και την προφορική της ανάπτυξη: η εικόνα είναι στατική ενώ η προφορική ανάπτυξη θα χρειασθεί να μιλήσουμε για κάποια δευτερόλεπτα.</a:t>
            </a:r>
          </a:p>
          <a:p>
            <a:pPr lvl="0" algn="just">
              <a:buNone/>
            </a:pPr>
            <a:r>
              <a:rPr lang="el-GR" dirty="0" smtClean="0"/>
              <a:t>(β) η χρονική έκταση μπορεί να μετρηθεί σε μια μόνο διάσταση, είναι μια γραμμή.  </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600" b="1" i="1" dirty="0" smtClean="0"/>
              <a:t>1.1. </a:t>
            </a:r>
            <a:r>
              <a:rPr lang="el-GR" sz="1600" b="1" i="1" dirty="0" smtClean="0"/>
              <a:t>  Γραμμικότητα</a:t>
            </a:r>
            <a:endParaRPr lang="el-GR" sz="1600" dirty="0"/>
          </a:p>
        </p:txBody>
      </p:sp>
      <p:sp>
        <p:nvSpPr>
          <p:cNvPr id="3" name="2 - Θέση περιεχομένου"/>
          <p:cNvSpPr>
            <a:spLocks noGrp="1"/>
          </p:cNvSpPr>
          <p:nvPr>
            <p:ph idx="1"/>
          </p:nvPr>
        </p:nvSpPr>
        <p:spPr/>
        <p:txBody>
          <a:bodyPr>
            <a:normAutofit fontScale="92500" lnSpcReduction="20000"/>
          </a:bodyPr>
          <a:lstStyle/>
          <a:p>
            <a:pPr algn="just"/>
            <a:r>
              <a:rPr lang="el-GR" sz="3400" dirty="0" smtClean="0"/>
              <a:t>Αντίθετα, στην περίπτωση της επικοινωνίας γραφικού τύπου, που γίνεται αντιληπτή με την όραση, ο θεατής μπορεί τόσο να δέχεται το μήνυμα σαν ένα όλο αλλά μπορεί και να προσέχει τα στοιχεία του μηνύματος το ένα ύστερα από το άλλο με όποια σειρά θέλει, χωρίς αυτό να επηρεάζει την αξία του μηνύματος. </a:t>
            </a:r>
          </a:p>
          <a:p>
            <a:pPr algn="just"/>
            <a:r>
              <a:rPr lang="el-GR" sz="3400" dirty="0" smtClean="0"/>
              <a:t>Ένα οπτικό σύστημα επικοινωνίας δεν είναι γραμμικό, έχει δύο διαστάσεις,  μήκος και πλάτος.</a:t>
            </a:r>
          </a:p>
          <a:p>
            <a:endParaRPr lang="el-GR" dirty="0" smtClean="0"/>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i="1" dirty="0" smtClean="0"/>
              <a:t>1. 2  Φωνητικός χαρακτήρας της ομιλίας –</a:t>
            </a:r>
            <a:r>
              <a:rPr lang="el-GR" sz="3200" dirty="0" smtClean="0"/>
              <a:t/>
            </a:r>
            <a:br>
              <a:rPr lang="el-GR" sz="3200" dirty="0" smtClean="0"/>
            </a:br>
            <a:r>
              <a:rPr lang="el-GR" sz="3200" b="1" i="1" dirty="0" smtClean="0"/>
              <a:t> 	προτεραιότητα του προφορικού λόγου</a:t>
            </a:r>
            <a:endParaRPr lang="el-GR" sz="32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Η ομιλία βασίζεται στην παραγωγή και στην πρόσληψη ήχων. Κάθε γλώσσα επιλέγει ελεύθερα τους συνδυασμούς των μονάδων έκφρασης που χρησιμοποιεί, δηλαδή των μονάδων ήχου, πάντα όμως μέσα στα όρια των δυνατοτήτων που έχουν τα </a:t>
            </a:r>
            <a:r>
              <a:rPr lang="el-GR" dirty="0" err="1" smtClean="0"/>
              <a:t>αρθρωτικά</a:t>
            </a:r>
            <a:r>
              <a:rPr lang="el-GR" dirty="0" smtClean="0"/>
              <a:t> όργανα του ανθρώπου. Για παράδειγμα, η ακολουθία  </a:t>
            </a:r>
            <a:r>
              <a:rPr lang="el-GR" b="1" i="1" dirty="0" smtClean="0"/>
              <a:t>[</a:t>
            </a:r>
            <a:r>
              <a:rPr lang="en-US" b="1" i="1" dirty="0" smtClean="0"/>
              <a:t>k</a:t>
            </a:r>
            <a:r>
              <a:rPr lang="el-GR" b="1" i="1" dirty="0" smtClean="0"/>
              <a:t>γ</a:t>
            </a:r>
            <a:r>
              <a:rPr lang="en-US" b="1" i="1" dirty="0" smtClean="0"/>
              <a:t>db</a:t>
            </a:r>
            <a:r>
              <a:rPr lang="el-GR" b="1" i="1" dirty="0" smtClean="0"/>
              <a:t>] </a:t>
            </a:r>
            <a:r>
              <a:rPr lang="el-GR" dirty="0" smtClean="0"/>
              <a:t> δεν μπορεί να αποδοθεί φωνητικά σε καμιά γλώσσα λόγω της ακολουθίας πολλών συμφώνων χωρίς ούτε ένα φωνήεν προκειμένου να ‘αναπνεύσει’ ο ομιλητής,  γι’ αυτό και δεν απαντά σε καμιά γλώσσα.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i="1" dirty="0" smtClean="0"/>
              <a:t>1. 2  Φωνητικός χαρακτήρας της ομιλίας –</a:t>
            </a:r>
            <a:r>
              <a:rPr lang="el-GR" sz="1600" dirty="0" smtClean="0"/>
              <a:t/>
            </a:r>
            <a:br>
              <a:rPr lang="el-GR" sz="1600" dirty="0" smtClean="0"/>
            </a:br>
            <a:r>
              <a:rPr lang="el-GR" sz="1600" b="1" i="1" dirty="0" smtClean="0"/>
              <a:t> 	προτεραιότητα του προφορικού λόγου</a:t>
            </a:r>
            <a:endParaRPr lang="el-GR" sz="1600" dirty="0"/>
          </a:p>
        </p:txBody>
      </p:sp>
      <p:sp>
        <p:nvSpPr>
          <p:cNvPr id="3" name="2 - Θέση περιεχομένου"/>
          <p:cNvSpPr>
            <a:spLocks noGrp="1"/>
          </p:cNvSpPr>
          <p:nvPr>
            <p:ph idx="1"/>
          </p:nvPr>
        </p:nvSpPr>
        <p:spPr/>
        <p:txBody>
          <a:bodyPr>
            <a:normAutofit/>
          </a:bodyPr>
          <a:lstStyle/>
          <a:p>
            <a:pPr algn="just"/>
            <a:r>
              <a:rPr lang="el-GR" dirty="0" smtClean="0"/>
              <a:t>Για τη γλωσσολογία το κύριο αντικείμενο μελέτης είναι η προφορική ομιλία, ο προφορικός λόγος του κάθε ομιλητή. </a:t>
            </a:r>
          </a:p>
          <a:p>
            <a:pPr algn="just">
              <a:buNone/>
            </a:pPr>
            <a:endParaRPr lang="el-GR" dirty="0" smtClean="0"/>
          </a:p>
          <a:p>
            <a:pPr algn="just"/>
            <a:r>
              <a:rPr lang="el-GR" dirty="0" smtClean="0"/>
              <a:t>Η γραπτή γλώσσα είναι δευτερογενής τόσο από </a:t>
            </a:r>
            <a:r>
              <a:rPr lang="el-GR" b="1" i="1" dirty="0" smtClean="0"/>
              <a:t>φυλογενετική  άποψη</a:t>
            </a:r>
            <a:r>
              <a:rPr lang="el-GR" dirty="0" smtClean="0"/>
              <a:t>  όσο και από </a:t>
            </a:r>
            <a:r>
              <a:rPr lang="el-GR" b="1" i="1" dirty="0" smtClean="0"/>
              <a:t>οντογενετική</a:t>
            </a:r>
            <a:endParaRPr lang="el-GR" dirty="0" smtClean="0"/>
          </a:p>
          <a:p>
            <a:endParaRPr lang="el-GR" dirty="0" smtClean="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600" b="1" dirty="0" smtClean="0"/>
              <a:t>1</a:t>
            </a:r>
            <a:r>
              <a:rPr lang="el-GR" sz="3600" b="1" dirty="0" smtClean="0"/>
              <a:t>.3  Το αυθαίρετο του γλωσσικού σημείου</a:t>
            </a:r>
            <a:endParaRPr lang="el-GR" sz="3600" dirty="0" smtClean="0"/>
          </a:p>
        </p:txBody>
      </p:sp>
      <p:sp>
        <p:nvSpPr>
          <p:cNvPr id="3" name="2 - Θέση περιεχομένου"/>
          <p:cNvSpPr>
            <a:spLocks noGrp="1"/>
          </p:cNvSpPr>
          <p:nvPr>
            <p:ph idx="1"/>
          </p:nvPr>
        </p:nvSpPr>
        <p:spPr/>
        <p:txBody>
          <a:bodyPr>
            <a:normAutofit/>
          </a:bodyPr>
          <a:lstStyle/>
          <a:p>
            <a:pPr algn="just"/>
            <a:r>
              <a:rPr lang="el-GR" b="1" i="1" dirty="0" smtClean="0"/>
              <a:t>Γλωσσικό σημείο</a:t>
            </a:r>
            <a:r>
              <a:rPr lang="el-GR" dirty="0" smtClean="0"/>
              <a:t> </a:t>
            </a:r>
            <a:r>
              <a:rPr lang="el-GR" b="1" i="1" dirty="0" smtClean="0"/>
              <a:t>(</a:t>
            </a:r>
            <a:r>
              <a:rPr lang="en-US" b="1" i="1" dirty="0" smtClean="0"/>
              <a:t>sign</a:t>
            </a:r>
            <a:r>
              <a:rPr lang="el-GR" b="1" i="1" dirty="0" smtClean="0"/>
              <a:t>) </a:t>
            </a:r>
            <a:r>
              <a:rPr lang="el-GR" dirty="0" smtClean="0"/>
              <a:t>κατά τον </a:t>
            </a:r>
            <a:r>
              <a:rPr lang="el-GR" dirty="0" err="1" smtClean="0"/>
              <a:t>Saussur</a:t>
            </a:r>
            <a:r>
              <a:rPr lang="en-US" dirty="0" smtClean="0"/>
              <a:t>e</a:t>
            </a:r>
            <a:r>
              <a:rPr lang="el-GR" dirty="0" smtClean="0"/>
              <a:t>, είναι το αποτέλεσμα του αμφίδρομου συνδυασμού δύο ψυχολογικών στοιχείων: μιας </a:t>
            </a:r>
            <a:r>
              <a:rPr lang="el-GR" b="1" i="1" dirty="0" smtClean="0"/>
              <a:t>έννοιας</a:t>
            </a:r>
            <a:r>
              <a:rPr lang="el-GR" dirty="0" smtClean="0"/>
              <a:t> και  μιας </a:t>
            </a:r>
            <a:r>
              <a:rPr lang="el-GR" b="1" i="1" dirty="0" smtClean="0"/>
              <a:t>ηχητικής ή ακουστικής εικόνας.</a:t>
            </a:r>
            <a:r>
              <a:rPr lang="el-GR" dirty="0" smtClean="0"/>
              <a:t> </a:t>
            </a: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smtClean="0"/>
              <a:t> </a:t>
            </a:r>
            <a:r>
              <a:rPr lang="el-GR" sz="1800" b="1" dirty="0" smtClean="0"/>
              <a:t>αυθαίρετο του γλωσσικού σημείου</a:t>
            </a:r>
            <a:endParaRPr lang="el-GR" sz="1800"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Η ακουστική εικόνα είναι η κατεξοχήν ‘φυσική’, ‘υλική’ παράσταση της λέξης ως γλωσσικού γεγονότος</a:t>
            </a:r>
          </a:p>
          <a:p>
            <a:pPr algn="just"/>
            <a:r>
              <a:rPr lang="el-GR" dirty="0" smtClean="0"/>
              <a:t>Δεν είναι ο υλικός ήχος, κάτι δηλαδή καθαρά φυσικό, αλλά το ψυχολογικό αποτύπωμα του ήχου, η παράσταση, που μας δίνει η μαρτυρία των αισθήσεών μας.  </a:t>
            </a:r>
          </a:p>
          <a:p>
            <a:pPr algn="just"/>
            <a:r>
              <a:rPr lang="el-GR" dirty="0" smtClean="0"/>
              <a:t>Λέμε ότι είναι ‘υλική’, αντιληπτή με τις αισθήσεις ΜΟΝΟ κατ’ αντίθεση προς τον άλλο όρο του συνδυασμού, την </a:t>
            </a:r>
            <a:r>
              <a:rPr lang="el-GR" b="1" i="1" dirty="0" smtClean="0"/>
              <a:t>έννοια, </a:t>
            </a:r>
            <a:r>
              <a:rPr lang="el-GR" dirty="0" smtClean="0"/>
              <a:t>η οποία είναι σαφώς απόλυτα αφηρημένη και αδύνατον να θεωρηθεί ‘υλική’ ή ‘αισθητή’ καθ’ οιονδήποτε τρόπο</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600" b="1" dirty="0" smtClean="0"/>
              <a:t>1</a:t>
            </a:r>
            <a:r>
              <a:rPr lang="el-GR" sz="1600" b="1" dirty="0" smtClean="0"/>
              <a:t>.3  Το αυθαίρετο του γλωσσικού σημείου</a:t>
            </a:r>
            <a:endParaRPr lang="el-GR" sz="1600" dirty="0"/>
          </a:p>
        </p:txBody>
      </p:sp>
      <p:sp>
        <p:nvSpPr>
          <p:cNvPr id="3" name="2 - Θέση περιεχομένου"/>
          <p:cNvSpPr>
            <a:spLocks noGrp="1"/>
          </p:cNvSpPr>
          <p:nvPr>
            <p:ph idx="1"/>
          </p:nvPr>
        </p:nvSpPr>
        <p:spPr/>
        <p:txBody>
          <a:bodyPr>
            <a:normAutofit lnSpcReduction="10000"/>
          </a:bodyPr>
          <a:lstStyle/>
          <a:p>
            <a:pPr algn="just"/>
            <a:r>
              <a:rPr lang="el-GR" sz="3400" dirty="0" smtClean="0"/>
              <a:t>Μ’ άλλα λόγια, η </a:t>
            </a:r>
            <a:r>
              <a:rPr lang="el-GR" sz="3400" b="1" i="1" dirty="0" smtClean="0"/>
              <a:t>έννοια</a:t>
            </a:r>
            <a:r>
              <a:rPr lang="el-GR" sz="3400" dirty="0" smtClean="0"/>
              <a:t> αναφέρεται στο αντικείμενο, συγκεκριμένο ή αφηρημένο, ενώ η  </a:t>
            </a:r>
            <a:r>
              <a:rPr lang="el-GR" sz="3400" b="1" i="1" dirty="0" smtClean="0"/>
              <a:t>ηχητική, ή ακουστική, εικόνα  </a:t>
            </a:r>
            <a:r>
              <a:rPr lang="el-GR" sz="3400" dirty="0" smtClean="0"/>
              <a:t>στη γλώσσα που χρησιμοποιείται για να το εκφράσει.  </a:t>
            </a:r>
            <a:endParaRPr lang="en-US" sz="3400" dirty="0" smtClean="0"/>
          </a:p>
          <a:p>
            <a:pPr algn="just"/>
            <a:r>
              <a:rPr lang="el-GR" sz="3400" dirty="0" smtClean="0"/>
              <a:t>Ο </a:t>
            </a:r>
            <a:r>
              <a:rPr lang="el-GR" sz="3400" dirty="0" err="1" smtClean="0"/>
              <a:t>Saussure</a:t>
            </a:r>
            <a:r>
              <a:rPr lang="el-GR" sz="3400" dirty="0" smtClean="0"/>
              <a:t> ονόμασε την έννοια  </a:t>
            </a:r>
            <a:r>
              <a:rPr lang="el-GR" sz="3400" b="1" i="1" dirty="0" smtClean="0"/>
              <a:t>σημαινόμενο</a:t>
            </a:r>
            <a:r>
              <a:rPr lang="fr-FR" sz="3400" b="1" i="1" dirty="0" smtClean="0"/>
              <a:t> (signifié)</a:t>
            </a:r>
            <a:r>
              <a:rPr lang="el-GR" sz="3400" dirty="0" smtClean="0"/>
              <a:t> και την ηχητική εικόνα -το μέσον δηλαδή,  </a:t>
            </a:r>
            <a:r>
              <a:rPr lang="el-GR" sz="3400" b="1" i="1" dirty="0" smtClean="0"/>
              <a:t>σημαίνον </a:t>
            </a:r>
            <a:r>
              <a:rPr lang="fr-FR" sz="3400" b="1" i="1" dirty="0" smtClean="0"/>
              <a:t>(signifiant).</a:t>
            </a:r>
          </a:p>
          <a:p>
            <a:pPr algn="just">
              <a:buNone/>
            </a:pPr>
            <a:endParaRPr lang="el-GR"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Γλωσσικό σημείο </a:t>
            </a:r>
            <a:endParaRPr lang="el-GR" dirty="0"/>
          </a:p>
        </p:txBody>
      </p:sp>
      <p:sp>
        <p:nvSpPr>
          <p:cNvPr id="3" name="2 - Θέση περιεχομένου"/>
          <p:cNvSpPr>
            <a:spLocks noGrp="1"/>
          </p:cNvSpPr>
          <p:nvPr>
            <p:ph idx="1"/>
          </p:nvPr>
        </p:nvSpPr>
        <p:spPr>
          <a:ln cmpd="sng">
            <a:solidFill>
              <a:schemeClr val="tx1"/>
            </a:solidFill>
          </a:ln>
        </p:spPr>
        <p:txBody>
          <a:bodyPr>
            <a:normAutofit/>
          </a:bodyPr>
          <a:lstStyle/>
          <a:p>
            <a:pPr>
              <a:buNone/>
            </a:pPr>
            <a:endParaRPr lang="el-GR" dirty="0" smtClean="0"/>
          </a:p>
          <a:p>
            <a:pPr>
              <a:buNone/>
            </a:pPr>
            <a:r>
              <a:rPr lang="el-GR" dirty="0" smtClean="0"/>
              <a:t>				σημαινόμενο</a:t>
            </a:r>
          </a:p>
          <a:p>
            <a:pPr>
              <a:buNone/>
            </a:pPr>
            <a:r>
              <a:rPr lang="el-GR" dirty="0" smtClean="0"/>
              <a:t>				      έννοια 			</a:t>
            </a:r>
          </a:p>
          <a:p>
            <a:pPr>
              <a:buNone/>
            </a:pPr>
            <a:r>
              <a:rPr lang="el-GR" dirty="0" smtClean="0"/>
              <a:t>				</a:t>
            </a:r>
          </a:p>
          <a:p>
            <a:pPr>
              <a:buNone/>
            </a:pPr>
            <a:r>
              <a:rPr lang="el-GR" dirty="0" smtClean="0"/>
              <a:t>				</a:t>
            </a:r>
            <a:r>
              <a:rPr lang="el-GR" sz="3000" dirty="0" smtClean="0"/>
              <a:t>σημαίνον</a:t>
            </a:r>
          </a:p>
          <a:p>
            <a:pPr>
              <a:buNone/>
            </a:pPr>
            <a:r>
              <a:rPr lang="el-GR" sz="3000" dirty="0" smtClean="0"/>
              <a:t>			ακουστική/ ηχητική εικόνα</a:t>
            </a:r>
            <a:endParaRPr lang="el-GR" sz="3000" dirty="0"/>
          </a:p>
        </p:txBody>
      </p:sp>
      <p:sp>
        <p:nvSpPr>
          <p:cNvPr id="4" name="3 - Έλλειψη"/>
          <p:cNvSpPr/>
          <p:nvPr/>
        </p:nvSpPr>
        <p:spPr>
          <a:xfrm>
            <a:off x="1500166" y="2214554"/>
            <a:ext cx="5857916" cy="321471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6" name="5 - Ευθεία γραμμή σύνδεσης"/>
          <p:cNvCxnSpPr>
            <a:endCxn id="4" idx="6"/>
          </p:cNvCxnSpPr>
          <p:nvPr/>
        </p:nvCxnSpPr>
        <p:spPr>
          <a:xfrm flipV="1">
            <a:off x="1571604" y="3821909"/>
            <a:ext cx="5786478" cy="3571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Χαρακτηριστικά του γλωσσικού σημείου </a:t>
            </a:r>
            <a:endParaRPr lang="el-GR" sz="3200" b="1" dirty="0"/>
          </a:p>
        </p:txBody>
      </p:sp>
      <p:sp>
        <p:nvSpPr>
          <p:cNvPr id="3" name="2 - Θέση περιεχομένου"/>
          <p:cNvSpPr>
            <a:spLocks noGrp="1"/>
          </p:cNvSpPr>
          <p:nvPr>
            <p:ph idx="1"/>
          </p:nvPr>
        </p:nvSpPr>
        <p:spPr/>
        <p:txBody>
          <a:bodyPr>
            <a:noAutofit/>
          </a:bodyPr>
          <a:lstStyle/>
          <a:p>
            <a:r>
              <a:rPr lang="el-GR" sz="1600" dirty="0" smtClean="0"/>
              <a:t> </a:t>
            </a:r>
            <a:r>
              <a:rPr lang="el-GR" sz="1800" dirty="0" smtClean="0"/>
              <a:t> </a:t>
            </a:r>
            <a:r>
              <a:rPr lang="el-GR" sz="1800" b="1" dirty="0" smtClean="0"/>
              <a:t>(α) </a:t>
            </a:r>
            <a:r>
              <a:rPr lang="el-GR" sz="1800" dirty="0" smtClean="0"/>
              <a:t> Είναι </a:t>
            </a:r>
            <a:r>
              <a:rPr lang="el-GR" sz="1800" b="1" i="1" dirty="0" smtClean="0"/>
              <a:t>αυθαίρετο</a:t>
            </a:r>
            <a:r>
              <a:rPr lang="el-GR" sz="1800" dirty="0" smtClean="0"/>
              <a:t> και η αυθαιρεσία αυτή συνεπάγεται ότι:</a:t>
            </a:r>
          </a:p>
          <a:p>
            <a:pPr>
              <a:buNone/>
            </a:pPr>
            <a:r>
              <a:rPr lang="el-GR" sz="1800" dirty="0" smtClean="0"/>
              <a:t>	(i)  Το σημαίνον επιλέγεται ελεύθερα είναι, όμως, δεδομένο για τη γλωσσική κοινότητα</a:t>
            </a:r>
          </a:p>
          <a:p>
            <a:pPr>
              <a:buNone/>
            </a:pPr>
            <a:r>
              <a:rPr lang="el-GR" sz="1800" dirty="0" smtClean="0"/>
              <a:t>	(</a:t>
            </a:r>
            <a:r>
              <a:rPr lang="en-US" sz="1800" dirty="0" smtClean="0"/>
              <a:t>ii</a:t>
            </a:r>
            <a:r>
              <a:rPr lang="el-GR" sz="1800" dirty="0" smtClean="0"/>
              <a:t>) Το αυθαίρετο φαίνεται ν’ αμφισβητούν οι ονοματοποιίες και τα επιφωνήματα. </a:t>
            </a:r>
          </a:p>
          <a:p>
            <a:pPr>
              <a:buNone/>
            </a:pPr>
            <a:r>
              <a:rPr lang="el-GR" sz="1800" dirty="0" smtClean="0"/>
              <a:t>	(i</a:t>
            </a:r>
            <a:r>
              <a:rPr lang="en-US" sz="1800" dirty="0" smtClean="0"/>
              <a:t>ii</a:t>
            </a:r>
            <a:r>
              <a:rPr lang="el-GR" sz="1800" dirty="0" smtClean="0"/>
              <a:t>)  Η αρχή της αυθαιρεσίας δεν ισχύει πάντα στον ίδιο βαθμό. </a:t>
            </a:r>
          </a:p>
          <a:p>
            <a:pPr algn="just">
              <a:buNone/>
            </a:pPr>
            <a:r>
              <a:rPr lang="el-GR" sz="1800" dirty="0" smtClean="0"/>
              <a:t>	Για τον </a:t>
            </a:r>
            <a:r>
              <a:rPr lang="el-GR" sz="1800" dirty="0" err="1" smtClean="0"/>
              <a:t>Saussure</a:t>
            </a:r>
            <a:r>
              <a:rPr lang="el-GR" sz="1800" dirty="0" smtClean="0"/>
              <a:t>, η αυθαιρεσία του γλωσσικού σημείου  ορίζεται ως σχέση </a:t>
            </a:r>
            <a:r>
              <a:rPr lang="el-GR" sz="1800" b="1" i="1" dirty="0" smtClean="0"/>
              <a:t>σημαίνοντος-σημαινομένου</a:t>
            </a:r>
            <a:r>
              <a:rPr lang="el-GR" sz="1800" dirty="0" smtClean="0"/>
              <a:t>, δεν περιλαμβάνει, δηλαδή, το πράγμα. </a:t>
            </a:r>
          </a:p>
          <a:p>
            <a:pPr algn="just">
              <a:buNone/>
            </a:pPr>
            <a:r>
              <a:rPr lang="el-GR" sz="1800" dirty="0" smtClean="0"/>
              <a:t>	Ωστόσο, στο βαθμό που το σημαινόμενο, ή, αλλιώς, η έννοια, είναι μια αντανάκλαση του πράγματος, αφού έχουν μεσολαβήσει οι διαδικασίες της γενίκευσης και της αφαίρεσης, είναι σαφές ότι η αυθαίρετη σχέση περιλαμβάνει και το  ‘πράγμα’ - η έννοια, ως γενικευμένη και αφηρημένη αντανάκλαση του ‘πράγματος’, συνδέεται αυθαίρετα με την ηχητική εικόνα  ( Σκεφθείτε την κατάκτηση της  έννοιας, π.χ.  ‘</a:t>
            </a:r>
            <a:r>
              <a:rPr lang="el-GR" sz="1800" dirty="0" err="1" smtClean="0"/>
              <a:t>ποτήρι΄</a:t>
            </a:r>
            <a:r>
              <a:rPr lang="el-GR" sz="1800" dirty="0" smtClean="0"/>
              <a:t> από ένα μικρό παιδί)</a:t>
            </a:r>
          </a:p>
          <a:p>
            <a:r>
              <a:rPr lang="el-GR" sz="1800" b="1" dirty="0" smtClean="0"/>
              <a:t>(β) </a:t>
            </a:r>
            <a:r>
              <a:rPr lang="el-GR" sz="1800" dirty="0" smtClean="0"/>
              <a:t> </a:t>
            </a:r>
            <a:r>
              <a:rPr lang="el-GR" sz="1800" b="1" i="1" u="sng" dirty="0" smtClean="0"/>
              <a:t>Γραμμικότητα</a:t>
            </a:r>
            <a:r>
              <a:rPr lang="el-GR" sz="1800" u="sng" dirty="0" smtClean="0"/>
              <a:t>:</a:t>
            </a:r>
            <a:r>
              <a:rPr lang="el-GR" sz="1800" dirty="0" smtClean="0"/>
              <a:t> το δεύτερο χαρακτηριστικό του γλωσσικού σημείου είναι η γραμμικότητα, όπως αναπτύχθηκε παραπάνω.</a:t>
            </a:r>
          </a:p>
          <a:p>
            <a:endParaRPr lang="el-GR"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dirty="0" smtClean="0"/>
              <a:t>1.4  Διπλή άρθρωση</a:t>
            </a:r>
            <a:r>
              <a:rPr lang="el-GR" dirty="0" smtClean="0"/>
              <a:t/>
            </a:r>
            <a:br>
              <a:rPr lang="el-GR" dirty="0" smtClean="0"/>
            </a:br>
            <a:r>
              <a:rPr lang="el-GR" dirty="0" smtClean="0"/>
              <a:t> </a:t>
            </a:r>
            <a:endParaRPr lang="el-GR" dirty="0"/>
          </a:p>
        </p:txBody>
      </p:sp>
      <p:sp>
        <p:nvSpPr>
          <p:cNvPr id="3" name="2 - Θέση περιεχομένου"/>
          <p:cNvSpPr>
            <a:spLocks noGrp="1"/>
          </p:cNvSpPr>
          <p:nvPr>
            <p:ph idx="1"/>
          </p:nvPr>
        </p:nvSpPr>
        <p:spPr/>
        <p:txBody>
          <a:bodyPr>
            <a:normAutofit fontScale="62500" lnSpcReduction="20000"/>
          </a:bodyPr>
          <a:lstStyle/>
          <a:p>
            <a:pPr algn="just"/>
            <a:r>
              <a:rPr lang="el-GR" sz="3800" dirty="0" smtClean="0"/>
              <a:t>Μ</a:t>
            </a:r>
            <a:r>
              <a:rPr lang="en-US" sz="3800" dirty="0" err="1" smtClean="0"/>
              <a:t>artinet</a:t>
            </a:r>
            <a:r>
              <a:rPr lang="el-GR" sz="3800" dirty="0" smtClean="0">
                <a:sym typeface="Wingdings" pitchFamily="2" charset="2"/>
              </a:rPr>
              <a:t> </a:t>
            </a:r>
            <a:r>
              <a:rPr lang="el-GR" sz="3800" b="1" i="1" u="sng" dirty="0" smtClean="0"/>
              <a:t>διπλή άρθρωση: </a:t>
            </a:r>
            <a:r>
              <a:rPr lang="el-GR" sz="3800" dirty="0" smtClean="0"/>
              <a:t>το  χαρακτηριστικό που φαίνεται να διακρίνει την ανθρώπινη γλώσσα από όλα τα άλλα συστήματα επικοινωνίας</a:t>
            </a:r>
          </a:p>
          <a:p>
            <a:pPr algn="just">
              <a:buNone/>
            </a:pPr>
            <a:r>
              <a:rPr lang="el-GR" sz="3800" dirty="0" smtClean="0"/>
              <a:t>	Παραδείγματα:</a:t>
            </a:r>
          </a:p>
          <a:p>
            <a:pPr>
              <a:buNone/>
            </a:pPr>
            <a:r>
              <a:rPr lang="el-GR" sz="3800" dirty="0" smtClean="0"/>
              <a:t>	Οι </a:t>
            </a:r>
            <a:r>
              <a:rPr lang="el-GR" sz="3800" b="1" i="1" dirty="0" smtClean="0"/>
              <a:t>φθόγγοι-</a:t>
            </a:r>
            <a:r>
              <a:rPr lang="el-GR" sz="3800" dirty="0" smtClean="0"/>
              <a:t> μονάδες ήχου χωρίς νόημα-</a:t>
            </a:r>
            <a:r>
              <a:rPr lang="el-GR" sz="3800" b="1" i="1" dirty="0" smtClean="0"/>
              <a:t> </a:t>
            </a:r>
            <a:r>
              <a:rPr lang="el-GR" sz="3800" dirty="0" smtClean="0"/>
              <a:t>της  ΚΝΕ  </a:t>
            </a:r>
            <a:r>
              <a:rPr lang="el-GR" sz="3800" b="1" dirty="0" smtClean="0"/>
              <a:t> </a:t>
            </a:r>
            <a:endParaRPr lang="el-GR" sz="3800" dirty="0" smtClean="0"/>
          </a:p>
          <a:p>
            <a:pPr>
              <a:buNone/>
            </a:pPr>
            <a:r>
              <a:rPr lang="el-GR" sz="5100" b="1" dirty="0" smtClean="0"/>
              <a:t>	[</a:t>
            </a:r>
            <a:r>
              <a:rPr lang="en-US" sz="5100" b="1" dirty="0" smtClean="0"/>
              <a:t>k</a:t>
            </a:r>
            <a:r>
              <a:rPr lang="el-GR" sz="5100" b="1" dirty="0" smtClean="0"/>
              <a:t>],   [m],   [r],   [a],   [</a:t>
            </a:r>
            <a:r>
              <a:rPr lang="en-US" sz="5100" b="1" dirty="0" err="1" smtClean="0"/>
              <a:t>i</a:t>
            </a:r>
            <a:r>
              <a:rPr lang="el-GR" sz="5100" b="1" dirty="0" smtClean="0"/>
              <a:t>],   [a]</a:t>
            </a:r>
            <a:r>
              <a:rPr lang="el-GR" sz="5100" dirty="0" smtClean="0"/>
              <a:t> </a:t>
            </a:r>
          </a:p>
          <a:p>
            <a:pPr>
              <a:buNone/>
            </a:pPr>
            <a:r>
              <a:rPr lang="el-GR" sz="5100" dirty="0" smtClean="0"/>
              <a:t>	</a:t>
            </a:r>
            <a:r>
              <a:rPr lang="el-GR" sz="3800" dirty="0" smtClean="0"/>
              <a:t>όταν συνδυαστούν μας δίνουν μονάδες με νόημα, </a:t>
            </a:r>
            <a:r>
              <a:rPr lang="el-GR" sz="3800" dirty="0" err="1" smtClean="0"/>
              <a:t>δλδ</a:t>
            </a:r>
            <a:r>
              <a:rPr lang="el-GR" sz="3800" dirty="0" smtClean="0"/>
              <a:t> λέξεις</a:t>
            </a:r>
          </a:p>
          <a:p>
            <a:pPr>
              <a:buNone/>
            </a:pPr>
            <a:r>
              <a:rPr lang="el-GR" dirty="0" smtClean="0"/>
              <a:t>	</a:t>
            </a:r>
          </a:p>
          <a:p>
            <a:pPr>
              <a:buNone/>
            </a:pPr>
            <a:r>
              <a:rPr lang="el-GR" b="1" dirty="0" smtClean="0"/>
              <a:t>	</a:t>
            </a:r>
            <a:r>
              <a:rPr lang="el-GR" sz="4500" b="1" dirty="0" smtClean="0"/>
              <a:t>[</a:t>
            </a:r>
            <a:r>
              <a:rPr lang="en-US" sz="4500" b="1" dirty="0" smtClean="0"/>
              <a:t>ka</a:t>
            </a:r>
            <a:r>
              <a:rPr lang="el-GR" sz="4500" b="1" dirty="0" smtClean="0"/>
              <a:t>΄</a:t>
            </a:r>
            <a:r>
              <a:rPr lang="en-US" sz="4500" b="1" dirty="0" err="1" smtClean="0"/>
              <a:t>mari</a:t>
            </a:r>
            <a:r>
              <a:rPr lang="el-GR" sz="4500" b="1" dirty="0" smtClean="0"/>
              <a:t>],   [</a:t>
            </a:r>
            <a:r>
              <a:rPr lang="en-US" sz="4500" b="1" dirty="0" smtClean="0"/>
              <a:t>ma</a:t>
            </a:r>
            <a:r>
              <a:rPr lang="el-GR" sz="4500" b="1" dirty="0" smtClean="0"/>
              <a:t>΄</a:t>
            </a:r>
            <a:r>
              <a:rPr lang="en-US" sz="4500" b="1" dirty="0" err="1" smtClean="0"/>
              <a:t>raki</a:t>
            </a:r>
            <a:r>
              <a:rPr lang="el-GR" sz="4500" b="1" dirty="0" smtClean="0"/>
              <a:t>],  [</a:t>
            </a:r>
            <a:r>
              <a:rPr lang="en-US" sz="4500" b="1" dirty="0" err="1" smtClean="0"/>
              <a:t>makri</a:t>
            </a:r>
            <a:r>
              <a:rPr lang="el-GR" sz="4500" b="1" dirty="0" smtClean="0"/>
              <a:t>΄</a:t>
            </a:r>
            <a:r>
              <a:rPr lang="en-US" sz="4500" b="1" dirty="0" smtClean="0"/>
              <a:t>a</a:t>
            </a:r>
            <a:r>
              <a:rPr lang="el-GR" sz="4500" b="1" dirty="0" smtClean="0"/>
              <a:t>],  [</a:t>
            </a:r>
            <a:r>
              <a:rPr lang="en-US" sz="4500" b="1" dirty="0" smtClean="0"/>
              <a:t>ma</a:t>
            </a:r>
            <a:r>
              <a:rPr lang="el-GR" sz="4500" b="1" dirty="0" smtClean="0"/>
              <a:t>΄</a:t>
            </a:r>
            <a:r>
              <a:rPr lang="en-US" sz="4500" b="1" dirty="0" err="1" smtClean="0"/>
              <a:t>kari</a:t>
            </a:r>
            <a:r>
              <a:rPr lang="el-GR" sz="4500" b="1" dirty="0" smtClean="0"/>
              <a:t>], [</a:t>
            </a:r>
            <a:r>
              <a:rPr lang="en-US" sz="4500" b="1" dirty="0" smtClean="0"/>
              <a:t>ma</a:t>
            </a:r>
            <a:r>
              <a:rPr lang="el-GR" sz="4500" b="1" dirty="0" smtClean="0"/>
              <a:t>΄</a:t>
            </a:r>
            <a:r>
              <a:rPr lang="en-US" sz="4500" b="1" dirty="0" err="1" smtClean="0"/>
              <a:t>rika</a:t>
            </a:r>
            <a:r>
              <a:rPr lang="el-GR" sz="4500" b="1" dirty="0" smtClean="0"/>
              <a:t>]  </a:t>
            </a:r>
            <a:endParaRPr lang="el-GR" sz="4500" dirty="0" smtClean="0"/>
          </a:p>
          <a:p>
            <a:pPr>
              <a:buNone/>
            </a:pPr>
            <a:r>
              <a:rPr lang="el-GR" sz="4500" b="1" dirty="0" smtClean="0"/>
              <a:t>	( &lt;καμάρι,  Μαράκι,  μακριά,  μακάρι,  Μαρίκα&gt; )</a:t>
            </a:r>
            <a:endParaRPr lang="el-GR" sz="45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1026" name="Picture 2" descr="C:\Users\ΚΑΜΠΑΚΗ\Desktop\ΣΚΙΤΣΑ ΜΠΟΣΤ\3C116241-DD42-4670-8160-FB8F983348F6.jpeg"/>
          <p:cNvPicPr>
            <a:picLocks noGrp="1" noChangeAspect="1" noChangeArrowheads="1"/>
          </p:cNvPicPr>
          <p:nvPr>
            <p:ph idx="1"/>
          </p:nvPr>
        </p:nvPicPr>
        <p:blipFill>
          <a:blip r:embed="rId2"/>
          <a:srcRect/>
          <a:stretch>
            <a:fillRect/>
          </a:stretch>
        </p:blipFill>
        <p:spPr bwMode="auto">
          <a:xfrm>
            <a:off x="2643174" y="1643050"/>
            <a:ext cx="3683097" cy="50400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400" b="1" dirty="0" smtClean="0"/>
              <a:t>1.4  Διπλή άρθρωση</a:t>
            </a:r>
            <a:endParaRPr lang="el-GR" sz="1400" dirty="0"/>
          </a:p>
        </p:txBody>
      </p:sp>
      <p:sp>
        <p:nvSpPr>
          <p:cNvPr id="3" name="2 - Θέση περιεχομένου"/>
          <p:cNvSpPr>
            <a:spLocks noGrp="1"/>
          </p:cNvSpPr>
          <p:nvPr>
            <p:ph idx="1"/>
          </p:nvPr>
        </p:nvSpPr>
        <p:spPr/>
        <p:txBody>
          <a:bodyPr>
            <a:noAutofit/>
          </a:bodyPr>
          <a:lstStyle/>
          <a:p>
            <a:pPr algn="just"/>
            <a:r>
              <a:rPr lang="el-GR" sz="3000" dirty="0" smtClean="0"/>
              <a:t>Μονάδες με νόημα-λέξεις/</a:t>
            </a:r>
            <a:r>
              <a:rPr lang="el-GR" sz="3000" dirty="0" err="1" smtClean="0"/>
              <a:t>φράσεις</a:t>
            </a:r>
            <a:r>
              <a:rPr lang="el-GR" sz="3000" dirty="0" err="1" smtClean="0">
                <a:sym typeface="Wingdings" pitchFamily="2" charset="2"/>
              </a:rPr>
              <a:t></a:t>
            </a:r>
            <a:r>
              <a:rPr lang="el-GR" sz="3000" b="1" i="1" dirty="0" err="1" smtClean="0"/>
              <a:t>μονάδες</a:t>
            </a:r>
            <a:r>
              <a:rPr lang="el-GR" sz="3000" b="1" i="1" dirty="0" smtClean="0"/>
              <a:t> του πρώτου επιπέδου άρθρωσης</a:t>
            </a:r>
          </a:p>
          <a:p>
            <a:pPr algn="just"/>
            <a:r>
              <a:rPr lang="el-GR" sz="3000" dirty="0" smtClean="0"/>
              <a:t> Μονάδες χωρίς νόημα - μονάδες ήχου, φωνήματα </a:t>
            </a:r>
            <a:r>
              <a:rPr lang="el-GR" sz="3000" dirty="0" err="1" smtClean="0">
                <a:sym typeface="Wingdings" pitchFamily="2" charset="2"/>
              </a:rPr>
              <a:t></a:t>
            </a:r>
            <a:r>
              <a:rPr lang="el-GR" sz="3000" b="1" i="1" dirty="0" err="1" smtClean="0"/>
              <a:t>μονάδες</a:t>
            </a:r>
            <a:r>
              <a:rPr lang="el-GR" sz="3000" b="1" i="1" dirty="0" smtClean="0"/>
              <a:t> δευτέρου επιπέδου</a:t>
            </a:r>
            <a:r>
              <a:rPr lang="el-GR" sz="3000" dirty="0" smtClean="0"/>
              <a:t> </a:t>
            </a:r>
            <a:r>
              <a:rPr lang="el-GR" sz="3000" b="1" i="1" dirty="0" smtClean="0"/>
              <a:t>άρθρωσης</a:t>
            </a:r>
            <a:r>
              <a:rPr lang="el-GR" sz="3000" dirty="0" smtClean="0"/>
              <a:t>.</a:t>
            </a:r>
          </a:p>
          <a:p>
            <a:pPr>
              <a:buNone/>
            </a:pPr>
            <a:r>
              <a:rPr lang="el-GR" sz="3000" dirty="0" smtClean="0"/>
              <a:t>	</a:t>
            </a:r>
            <a:r>
              <a:rPr lang="el-GR" sz="3000" b="1" i="1" dirty="0" smtClean="0"/>
              <a:t>Διπλή άρθρωση </a:t>
            </a:r>
            <a:r>
              <a:rPr lang="el-GR" sz="3000" dirty="0" smtClean="0"/>
              <a:t> </a:t>
            </a:r>
            <a:r>
              <a:rPr lang="el-GR" sz="3000" i="1" dirty="0" smtClean="0"/>
              <a:t>διαρθρώνεται</a:t>
            </a:r>
            <a:r>
              <a:rPr lang="el-GR" sz="3000" dirty="0" smtClean="0"/>
              <a:t> σε δύο επίπεδα </a:t>
            </a:r>
          </a:p>
          <a:p>
            <a:pPr>
              <a:buNone/>
            </a:pPr>
            <a:r>
              <a:rPr lang="el-GR" sz="3000" b="1" i="1" dirty="0" smtClean="0"/>
              <a:t>	1ο επίπεδο  ή  1η άρθρωση = μονάδες με νόημα</a:t>
            </a:r>
            <a:endParaRPr lang="el-GR" sz="3000" dirty="0" smtClean="0"/>
          </a:p>
          <a:p>
            <a:pPr>
              <a:buNone/>
            </a:pPr>
            <a:r>
              <a:rPr lang="el-GR" sz="3000" b="1" i="1" dirty="0" smtClean="0"/>
              <a:t>	2ο επίπεδο  ή   2η άρθρωση  = μονάδες χωρίς νόημα </a:t>
            </a:r>
            <a:endParaRPr lang="el-GR" sz="3000" dirty="0" smtClean="0"/>
          </a:p>
          <a:p>
            <a:pPr>
              <a:buNone/>
            </a:pP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3600" b="1" dirty="0" smtClean="0"/>
              <a:t/>
            </a:r>
            <a:br>
              <a:rPr lang="en-US" sz="3600" b="1" dirty="0" smtClean="0"/>
            </a:br>
            <a:r>
              <a:rPr lang="en-US" sz="3600" b="1" dirty="0" smtClean="0"/>
              <a:t>1</a:t>
            </a:r>
            <a:r>
              <a:rPr lang="el-GR" sz="3600" b="1" dirty="0" smtClean="0"/>
              <a:t>.5 Ασυνεχής χαρακτήρας των γλωσσικών μονάδων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Αρχή της πειραματικής φυσικής:  το ακουστικό σήμα, ως φυσικό μέγεθος, είναι συνεχές, δηλαδή, δεν μπορεί να αναλυθεί σε απόλυτα διακριτές μονάδες. </a:t>
            </a:r>
          </a:p>
          <a:p>
            <a:r>
              <a:rPr lang="el-GR" dirty="0" smtClean="0"/>
              <a:t>Για παράδειγμα, ανοίξτε τον απορροφητήρα της κουζίνας σας και θ’ ακούσετε έναν συνεχή ήχο, χωρίς καμιά απολύτως μελωδία ή ρυθμό. </a:t>
            </a:r>
          </a:p>
          <a:p>
            <a:r>
              <a:rPr lang="el-GR" dirty="0" smtClean="0"/>
              <a:t>Ακόμη, φυσήξτε ένα πνευστό και θα διαπιστώσετε ότι δεν βγαίνει μελωδία αλλά ένας μονότονος, εκνευριστικός ήχος.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600" b="1" dirty="0" smtClean="0"/>
              <a:t>1</a:t>
            </a:r>
            <a:r>
              <a:rPr lang="el-GR" sz="1600" b="1" dirty="0" smtClean="0"/>
              <a:t>.5 Ασυνεχής χαρακτήρας των γλωσσικών μονάδων</a:t>
            </a:r>
            <a:endParaRPr lang="el-GR" sz="1600" dirty="0"/>
          </a:p>
        </p:txBody>
      </p:sp>
      <p:sp>
        <p:nvSpPr>
          <p:cNvPr id="3" name="2 - Θέση περιεχομένου"/>
          <p:cNvSpPr>
            <a:spLocks noGrp="1"/>
          </p:cNvSpPr>
          <p:nvPr>
            <p:ph idx="1"/>
          </p:nvPr>
        </p:nvSpPr>
        <p:spPr/>
        <p:txBody>
          <a:bodyPr>
            <a:normAutofit fontScale="70000" lnSpcReduction="20000"/>
          </a:bodyPr>
          <a:lstStyle/>
          <a:p>
            <a:pPr algn="just"/>
            <a:r>
              <a:rPr lang="el-GR" sz="3300" dirty="0" smtClean="0"/>
              <a:t>Πώς θα παραχθεί μελωδία ή ρυθμός; Με τη χρήση των κλειδιών, βέβαια. </a:t>
            </a:r>
          </a:p>
          <a:p>
            <a:pPr algn="just">
              <a:buNone/>
            </a:pPr>
            <a:r>
              <a:rPr lang="el-GR" sz="3300" dirty="0" smtClean="0"/>
              <a:t>	Τα κλειδιά κόβουν τον διαρκή ήχο διακόπτοντας τη ροή του αέρα σε διαφορετικά κάθε φορά σημεία και έτσι παράγεται η μελωδία, που έχει πλέον νόημα. </a:t>
            </a:r>
          </a:p>
          <a:p>
            <a:pPr algn="just">
              <a:buNone/>
            </a:pPr>
            <a:r>
              <a:rPr lang="el-GR" sz="3300" dirty="0" smtClean="0"/>
              <a:t>	Τώρα μπορούμε να πούμε ότι παίζουμε ένα εμβατήριο, ένα βαλς, ένα ταγκό, έναν τσάμικο, έναν μπάλο ή μια </a:t>
            </a:r>
            <a:r>
              <a:rPr lang="el-GR" sz="3300" dirty="0" err="1" smtClean="0"/>
              <a:t>μπαϊντούσκα</a:t>
            </a:r>
            <a:r>
              <a:rPr lang="el-GR" sz="3300" dirty="0" smtClean="0"/>
              <a:t>. </a:t>
            </a:r>
          </a:p>
          <a:p>
            <a:pPr algn="just"/>
            <a:r>
              <a:rPr lang="el-GR" sz="3300" dirty="0" smtClean="0"/>
              <a:t>Μια άλλη εμπειρία που οι περισσότεροι έχουμε δοκιμάσει, είναι κατά την έκθεσή μας σε προφορικό λόγο άγνωστης γλώσσας: αισθανόμαστε ότι ακούμε ένα διαρκές βουητό, ένα </a:t>
            </a:r>
            <a:r>
              <a:rPr lang="el-GR" sz="3300" i="1" dirty="0" smtClean="0"/>
              <a:t>‘</a:t>
            </a:r>
            <a:r>
              <a:rPr lang="el-GR" sz="3300" i="1" dirty="0" err="1" smtClean="0"/>
              <a:t>μπαρ,μπαρ</a:t>
            </a:r>
            <a:r>
              <a:rPr lang="el-GR" sz="3300" i="1" dirty="0" smtClean="0"/>
              <a:t>, μπαρ’</a:t>
            </a:r>
            <a:r>
              <a:rPr lang="el-GR" sz="3300" dirty="0" smtClean="0"/>
              <a:t> χωρίς τη δυνατότητα διάκρισης λέξεων ή φράσεων. </a:t>
            </a:r>
          </a:p>
          <a:p>
            <a:pPr algn="just"/>
            <a:r>
              <a:rPr lang="el-GR" sz="3300" dirty="0" smtClean="0"/>
              <a:t>Ο</a:t>
            </a:r>
            <a:r>
              <a:rPr lang="el-GR" sz="3300" i="1" dirty="0" smtClean="0"/>
              <a:t> βαρβαρισμός </a:t>
            </a:r>
            <a:r>
              <a:rPr lang="el-GR" sz="3300" dirty="0" smtClean="0"/>
              <a:t>των αρχαίων Ελλήνων είναι μια ονοματοποιία του διαρκούς, χωρίς σημασία ήχου.</a:t>
            </a:r>
          </a:p>
          <a:p>
            <a:endParaRPr lang="el-GR" dirty="0" smtClean="0"/>
          </a:p>
          <a:p>
            <a:pPr>
              <a:buNone/>
            </a:pP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600" b="1" dirty="0" smtClean="0"/>
              <a:t>1</a:t>
            </a:r>
            <a:r>
              <a:rPr lang="el-GR" sz="1600" b="1" dirty="0" smtClean="0"/>
              <a:t>.5 Ασυνεχής χαρακτήρας των γλωσσικών μονάδων</a:t>
            </a:r>
            <a:endParaRPr lang="el-GR" sz="1600" dirty="0"/>
          </a:p>
        </p:txBody>
      </p:sp>
      <p:sp>
        <p:nvSpPr>
          <p:cNvPr id="3" name="2 - Θέση περιεχομένου"/>
          <p:cNvSpPr>
            <a:spLocks noGrp="1"/>
          </p:cNvSpPr>
          <p:nvPr>
            <p:ph idx="1"/>
          </p:nvPr>
        </p:nvSpPr>
        <p:spPr/>
        <p:txBody>
          <a:bodyPr>
            <a:normAutofit/>
          </a:bodyPr>
          <a:lstStyle/>
          <a:p>
            <a:pPr algn="just"/>
            <a:r>
              <a:rPr lang="el-GR" sz="3600" dirty="0" smtClean="0"/>
              <a:t>Ακουστικό σήμα στην φυσική του υπόσταση </a:t>
            </a:r>
            <a:r>
              <a:rPr lang="el-GR" sz="3600" dirty="0" smtClean="0">
                <a:sym typeface="Wingdings" pitchFamily="2" charset="2"/>
              </a:rPr>
              <a:t> </a:t>
            </a:r>
            <a:r>
              <a:rPr lang="el-GR" sz="3600" dirty="0" smtClean="0"/>
              <a:t>συνεχές </a:t>
            </a:r>
            <a:r>
              <a:rPr lang="el-GR" sz="3600" dirty="0" smtClean="0">
                <a:sym typeface="Wingdings" pitchFamily="2" charset="2"/>
              </a:rPr>
              <a:t> </a:t>
            </a:r>
            <a:r>
              <a:rPr lang="el-GR" sz="3600" dirty="0" smtClean="0"/>
              <a:t> δεν μπορεί να αναλυθεί σε </a:t>
            </a:r>
            <a:r>
              <a:rPr lang="el-GR" sz="3600" i="1" dirty="0" smtClean="0"/>
              <a:t>διακριτές</a:t>
            </a:r>
            <a:r>
              <a:rPr lang="el-GR" sz="3600" dirty="0" smtClean="0"/>
              <a:t> μονάδες </a:t>
            </a:r>
          </a:p>
          <a:p>
            <a:pPr algn="just">
              <a:buNone/>
            </a:pPr>
            <a:endParaRPr lang="el-GR" sz="3600" dirty="0" smtClean="0"/>
          </a:p>
          <a:p>
            <a:pPr algn="just"/>
            <a:r>
              <a:rPr lang="el-GR" sz="3600" dirty="0" smtClean="0"/>
              <a:t>Ακουστικό σήμα στη λειτουργία του μέσα στην ομιλία </a:t>
            </a:r>
            <a:r>
              <a:rPr lang="el-GR" sz="3600" dirty="0" smtClean="0">
                <a:sym typeface="Wingdings" pitchFamily="2" charset="2"/>
              </a:rPr>
              <a:t> </a:t>
            </a:r>
            <a:r>
              <a:rPr lang="el-GR" sz="3600" dirty="0" smtClean="0"/>
              <a:t> </a:t>
            </a:r>
            <a:r>
              <a:rPr lang="el-GR" sz="3600" i="1" dirty="0" smtClean="0"/>
              <a:t>ασυνεχές </a:t>
            </a:r>
            <a:r>
              <a:rPr lang="el-GR" sz="3600" i="1" dirty="0" smtClean="0">
                <a:sym typeface="Wingdings" pitchFamily="2" charset="2"/>
              </a:rPr>
              <a:t> </a:t>
            </a:r>
            <a:r>
              <a:rPr lang="el-GR" sz="3600" dirty="0" smtClean="0"/>
              <a:t>αναλύεται σε </a:t>
            </a:r>
            <a:r>
              <a:rPr lang="el-GR" sz="3600" i="1" dirty="0" smtClean="0"/>
              <a:t>διακριτές</a:t>
            </a:r>
            <a:r>
              <a:rPr lang="el-GR" sz="3600" dirty="0" smtClean="0"/>
              <a:t> μονάδες.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600" b="1" dirty="0" smtClean="0"/>
              <a:t>1</a:t>
            </a:r>
            <a:r>
              <a:rPr lang="el-GR" sz="1600" b="1" dirty="0" smtClean="0"/>
              <a:t>.5 Ασυνεχής χαρακτήρας των γλωσσικών μονάδων</a:t>
            </a:r>
            <a:endParaRPr lang="el-GR" sz="1600" dirty="0"/>
          </a:p>
        </p:txBody>
      </p:sp>
      <p:sp>
        <p:nvSpPr>
          <p:cNvPr id="3" name="2 - Θέση περιεχομένου"/>
          <p:cNvSpPr>
            <a:spLocks noGrp="1"/>
          </p:cNvSpPr>
          <p:nvPr>
            <p:ph idx="1"/>
          </p:nvPr>
        </p:nvSpPr>
        <p:spPr/>
        <p:txBody>
          <a:bodyPr>
            <a:noAutofit/>
          </a:bodyPr>
          <a:lstStyle/>
          <a:p>
            <a:pPr algn="just"/>
            <a:r>
              <a:rPr lang="el-GR" sz="3600" dirty="0" smtClean="0"/>
              <a:t>Συγκεκριμένα, όλοι μας ξέρουμε ότι μια πρόταση μπορεί ν’ αναλυθεί σε λέξεις και ότι οι λέξεις αναλύονται σε ξέχωρους ήχους. </a:t>
            </a:r>
          </a:p>
          <a:p>
            <a:pPr algn="just"/>
            <a:r>
              <a:rPr lang="el-GR" sz="3600" dirty="0" smtClean="0"/>
              <a:t>Αυτό αντανακλάται και στη γραφή που διαχωρίζει τις λέξεις και χρησιμοποιεί ξεχωριστά σύμβολα για τους ξεχωριστούς ήχους. </a:t>
            </a:r>
          </a:p>
          <a:p>
            <a:endParaRPr lang="el-GR" sz="3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600" b="1" dirty="0" smtClean="0"/>
              <a:t>1</a:t>
            </a:r>
            <a:r>
              <a:rPr lang="el-GR" sz="1600" b="1" dirty="0" smtClean="0"/>
              <a:t>.5 Ασυνεχής χαρακτήρας των γλωσσικών μονάδων</a:t>
            </a:r>
            <a:endParaRPr lang="el-GR" sz="1600" dirty="0"/>
          </a:p>
        </p:txBody>
      </p:sp>
      <p:sp>
        <p:nvSpPr>
          <p:cNvPr id="3" name="2 - Θέση περιεχομένου"/>
          <p:cNvSpPr>
            <a:spLocks noGrp="1"/>
          </p:cNvSpPr>
          <p:nvPr>
            <p:ph idx="1"/>
          </p:nvPr>
        </p:nvSpPr>
        <p:spPr/>
        <p:txBody>
          <a:bodyPr/>
          <a:lstStyle/>
          <a:p>
            <a:pPr algn="just"/>
            <a:r>
              <a:rPr lang="el-GR" sz="3600" dirty="0" smtClean="0"/>
              <a:t>Πώς εξηγείται αυτή η </a:t>
            </a:r>
            <a:r>
              <a:rPr lang="el-GR" sz="3600" i="1" dirty="0" smtClean="0"/>
              <a:t>λειτουργική</a:t>
            </a:r>
            <a:r>
              <a:rPr lang="el-GR" sz="3600" dirty="0" smtClean="0"/>
              <a:t> –και ΟΧΙ </a:t>
            </a:r>
            <a:r>
              <a:rPr lang="el-GR" sz="3600" i="1" dirty="0" smtClean="0"/>
              <a:t>φυσική</a:t>
            </a:r>
            <a:r>
              <a:rPr lang="el-GR" sz="3600" dirty="0" smtClean="0"/>
              <a:t>-ασυνέχεια του ηχητικού γλωσσικού σήματος; </a:t>
            </a:r>
          </a:p>
          <a:p>
            <a:pPr algn="just"/>
            <a:r>
              <a:rPr lang="el-GR" sz="3600" dirty="0" smtClean="0"/>
              <a:t>Το γεγονός ότι οι ήχοι που </a:t>
            </a:r>
            <a:r>
              <a:rPr lang="el-GR" sz="3600" i="1" dirty="0" smtClean="0"/>
              <a:t>συνδυάζονται</a:t>
            </a:r>
            <a:r>
              <a:rPr lang="el-GR" sz="3600" dirty="0" smtClean="0"/>
              <a:t> για να δημιουργήσουν το σημαίνον έχουν </a:t>
            </a:r>
            <a:r>
              <a:rPr lang="el-GR" sz="3600" i="1" dirty="0" smtClean="0"/>
              <a:t>διακριτική</a:t>
            </a:r>
            <a:r>
              <a:rPr lang="el-GR" sz="3600" dirty="0" smtClean="0"/>
              <a:t> (ή </a:t>
            </a:r>
            <a:r>
              <a:rPr lang="el-GR" sz="3600" i="1" dirty="0" smtClean="0"/>
              <a:t>αντιθετική</a:t>
            </a:r>
            <a:r>
              <a:rPr lang="el-GR" sz="3600" dirty="0" smtClean="0"/>
              <a:t>) λειτουργία.</a:t>
            </a:r>
          </a:p>
          <a:p>
            <a:pPr>
              <a:buNone/>
            </a:pP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600" b="1" dirty="0" smtClean="0"/>
              <a:t>1</a:t>
            </a:r>
            <a:r>
              <a:rPr lang="el-GR" sz="1600" b="1" dirty="0" smtClean="0"/>
              <a:t>.5 Ασυνεχής χαρακτήρας των γλωσσικών μονάδων</a:t>
            </a:r>
            <a:endParaRPr lang="el-GR" sz="1600" dirty="0"/>
          </a:p>
        </p:txBody>
      </p:sp>
      <p:sp>
        <p:nvSpPr>
          <p:cNvPr id="3" name="2 - Θέση περιεχομένου"/>
          <p:cNvSpPr>
            <a:spLocks noGrp="1"/>
          </p:cNvSpPr>
          <p:nvPr>
            <p:ph idx="1"/>
          </p:nvPr>
        </p:nvSpPr>
        <p:spPr/>
        <p:txBody>
          <a:bodyPr>
            <a:normAutofit fontScale="77500" lnSpcReduction="20000"/>
          </a:bodyPr>
          <a:lstStyle/>
          <a:p>
            <a:r>
              <a:rPr lang="el-GR" b="1" i="1" dirty="0" smtClean="0"/>
              <a:t>&lt;πόση&gt; </a:t>
            </a:r>
            <a:r>
              <a:rPr lang="el-GR" dirty="0" smtClean="0"/>
              <a:t> 		</a:t>
            </a:r>
            <a:r>
              <a:rPr lang="el-GR" b="1" i="1" dirty="0" smtClean="0"/>
              <a:t>&lt;΄</a:t>
            </a:r>
            <a:r>
              <a:rPr lang="en-US" b="1" i="1" dirty="0" err="1" smtClean="0"/>
              <a:t>posi</a:t>
            </a:r>
            <a:r>
              <a:rPr lang="el-GR" b="1" i="1" dirty="0" smtClean="0"/>
              <a:t>&gt;  </a:t>
            </a:r>
            <a:r>
              <a:rPr lang="el-GR" dirty="0" smtClean="0"/>
              <a:t> </a:t>
            </a:r>
          </a:p>
          <a:p>
            <a:pPr>
              <a:buNone/>
            </a:pPr>
            <a:endParaRPr lang="el-GR" dirty="0" smtClean="0"/>
          </a:p>
          <a:p>
            <a:pPr>
              <a:buNone/>
            </a:pPr>
            <a:r>
              <a:rPr lang="el-GR" sz="3600" b="1" dirty="0" smtClean="0"/>
              <a:t>	</a:t>
            </a:r>
            <a:r>
              <a:rPr lang="el-GR" sz="4000" b="1" dirty="0" smtClean="0"/>
              <a:t>΄</a:t>
            </a:r>
            <a:r>
              <a:rPr lang="en-US" sz="4000" b="1" dirty="0" smtClean="0">
                <a:solidFill>
                  <a:srgbClr val="FF0000"/>
                </a:solidFill>
              </a:rPr>
              <a:t>p </a:t>
            </a:r>
            <a:r>
              <a:rPr lang="en-US" sz="4000" b="1" dirty="0" smtClean="0"/>
              <a:t>o s </a:t>
            </a:r>
            <a:r>
              <a:rPr lang="en-US" sz="4000" b="1" dirty="0" err="1" smtClean="0"/>
              <a:t>i</a:t>
            </a:r>
            <a:r>
              <a:rPr lang="en-GB" sz="4000" b="1" dirty="0" smtClean="0"/>
              <a:t> / </a:t>
            </a:r>
            <a:r>
              <a:rPr lang="el-GR" sz="4000" b="1" dirty="0" err="1" smtClean="0"/>
              <a:t>΄</a:t>
            </a:r>
            <a:r>
              <a:rPr lang="el-GR" sz="4000" b="1" dirty="0" err="1" smtClean="0">
                <a:solidFill>
                  <a:srgbClr val="FF0000"/>
                </a:solidFill>
              </a:rPr>
              <a:t>δ</a:t>
            </a:r>
            <a:r>
              <a:rPr lang="el-GR" sz="4000" b="1" dirty="0" smtClean="0">
                <a:solidFill>
                  <a:srgbClr val="FF0000"/>
                </a:solidFill>
              </a:rPr>
              <a:t> </a:t>
            </a:r>
            <a:r>
              <a:rPr lang="en-US" sz="4000" b="1" dirty="0" smtClean="0"/>
              <a:t>o s </a:t>
            </a:r>
            <a:r>
              <a:rPr lang="en-US" sz="4000" b="1" dirty="0" err="1" smtClean="0"/>
              <a:t>i</a:t>
            </a:r>
            <a:r>
              <a:rPr lang="en-GB" sz="4000" b="1" dirty="0" smtClean="0"/>
              <a:t>  </a:t>
            </a:r>
            <a:r>
              <a:rPr lang="el-GR" sz="4000" b="1" dirty="0" smtClean="0"/>
              <a:t>     ΄</a:t>
            </a:r>
            <a:r>
              <a:rPr lang="en-US" sz="4000" b="1" dirty="0" smtClean="0"/>
              <a:t>p </a:t>
            </a:r>
            <a:r>
              <a:rPr lang="en-US" sz="4000" b="1" dirty="0" smtClean="0">
                <a:solidFill>
                  <a:srgbClr val="FF0000"/>
                </a:solidFill>
              </a:rPr>
              <a:t>o </a:t>
            </a:r>
            <a:r>
              <a:rPr lang="en-US" sz="4000" b="1" dirty="0" smtClean="0"/>
              <a:t>s </a:t>
            </a:r>
            <a:r>
              <a:rPr lang="en-US" sz="4000" b="1" dirty="0" err="1" smtClean="0"/>
              <a:t>i</a:t>
            </a:r>
            <a:r>
              <a:rPr lang="en-GB" sz="4000" b="1" dirty="0" smtClean="0"/>
              <a:t>/ </a:t>
            </a:r>
            <a:r>
              <a:rPr lang="el-GR" sz="4000" b="1" dirty="0" smtClean="0"/>
              <a:t>΄</a:t>
            </a:r>
            <a:r>
              <a:rPr lang="en-US" sz="4000" b="1" dirty="0" smtClean="0"/>
              <a:t>p</a:t>
            </a:r>
            <a:r>
              <a:rPr lang="en-US" sz="4000" b="1" dirty="0" smtClean="0">
                <a:solidFill>
                  <a:srgbClr val="FF0000"/>
                </a:solidFill>
              </a:rPr>
              <a:t> e </a:t>
            </a:r>
            <a:r>
              <a:rPr lang="en-US" sz="4000" b="1" dirty="0" smtClean="0"/>
              <a:t>s </a:t>
            </a:r>
            <a:r>
              <a:rPr lang="en-US" sz="4000" b="1" dirty="0" err="1" smtClean="0"/>
              <a:t>i</a:t>
            </a:r>
            <a:r>
              <a:rPr lang="en-GB" sz="4000" b="1" dirty="0" smtClean="0"/>
              <a:t> </a:t>
            </a:r>
            <a:endParaRPr lang="el-GR" sz="4000" b="1" dirty="0" smtClean="0"/>
          </a:p>
          <a:p>
            <a:pPr>
              <a:buNone/>
            </a:pPr>
            <a:r>
              <a:rPr lang="en-GB" sz="4000" b="1" dirty="0" smtClean="0"/>
              <a:t> </a:t>
            </a:r>
            <a:r>
              <a:rPr lang="el-GR" sz="4000" b="1" dirty="0" smtClean="0"/>
              <a:t>	΄</a:t>
            </a:r>
            <a:r>
              <a:rPr lang="en-US" sz="4000" b="1" dirty="0" smtClean="0"/>
              <a:t>p o </a:t>
            </a:r>
            <a:r>
              <a:rPr lang="en-US" sz="4000" b="1" dirty="0" smtClean="0">
                <a:solidFill>
                  <a:srgbClr val="FF0000"/>
                </a:solidFill>
              </a:rPr>
              <a:t>s </a:t>
            </a:r>
            <a:r>
              <a:rPr lang="en-US" sz="4000" b="1" dirty="0" err="1" smtClean="0"/>
              <a:t>i</a:t>
            </a:r>
            <a:r>
              <a:rPr lang="en-GB" sz="4000" b="1" dirty="0" smtClean="0"/>
              <a:t>/ </a:t>
            </a:r>
            <a:r>
              <a:rPr lang="el-GR" sz="4000" b="1" dirty="0" smtClean="0"/>
              <a:t>΄</a:t>
            </a:r>
            <a:r>
              <a:rPr lang="en-US" sz="4000" b="1" dirty="0" smtClean="0"/>
              <a:t>p o</a:t>
            </a:r>
            <a:r>
              <a:rPr lang="en-US" sz="4000" b="1" dirty="0" smtClean="0">
                <a:solidFill>
                  <a:srgbClr val="FF0000"/>
                </a:solidFill>
              </a:rPr>
              <a:t> l </a:t>
            </a:r>
            <a:r>
              <a:rPr lang="en-US" sz="4000" b="1" dirty="0" err="1" smtClean="0"/>
              <a:t>i</a:t>
            </a:r>
            <a:r>
              <a:rPr lang="en-GB" sz="4000" b="1" dirty="0" smtClean="0"/>
              <a:t>  </a:t>
            </a:r>
            <a:r>
              <a:rPr lang="el-GR" sz="4000" b="1" dirty="0" smtClean="0"/>
              <a:t>     ΄</a:t>
            </a:r>
            <a:r>
              <a:rPr lang="en-US" sz="4000" b="1" dirty="0" smtClean="0"/>
              <a:t>p o s </a:t>
            </a:r>
            <a:r>
              <a:rPr lang="en-US" sz="4000" b="1" dirty="0" err="1" smtClean="0">
                <a:solidFill>
                  <a:srgbClr val="FF0000"/>
                </a:solidFill>
              </a:rPr>
              <a:t>i</a:t>
            </a:r>
            <a:r>
              <a:rPr lang="en-US" sz="4000" b="1" dirty="0" smtClean="0">
                <a:solidFill>
                  <a:srgbClr val="FF0000"/>
                </a:solidFill>
              </a:rPr>
              <a:t> </a:t>
            </a:r>
            <a:r>
              <a:rPr lang="en-GB" sz="4000" b="1" dirty="0" smtClean="0"/>
              <a:t> /</a:t>
            </a:r>
            <a:r>
              <a:rPr lang="el-GR" sz="4000" b="1" dirty="0" smtClean="0"/>
              <a:t>΄</a:t>
            </a:r>
            <a:r>
              <a:rPr lang="en-US" sz="4000" b="1" dirty="0" smtClean="0"/>
              <a:t>p o s </a:t>
            </a:r>
            <a:r>
              <a:rPr lang="en-US" sz="4000" b="1" dirty="0" smtClean="0">
                <a:solidFill>
                  <a:srgbClr val="FF0000"/>
                </a:solidFill>
              </a:rPr>
              <a:t>a</a:t>
            </a:r>
            <a:endParaRPr lang="el-GR" sz="4000" b="1" dirty="0" smtClean="0">
              <a:solidFill>
                <a:srgbClr val="FF0000"/>
              </a:solidFill>
            </a:endParaRPr>
          </a:p>
          <a:p>
            <a:pPr algn="just">
              <a:buNone/>
            </a:pPr>
            <a:r>
              <a:rPr lang="el-GR" sz="4000" dirty="0" smtClean="0"/>
              <a:t>	</a:t>
            </a:r>
          </a:p>
          <a:p>
            <a:pPr algn="just">
              <a:buNone/>
            </a:pPr>
            <a:r>
              <a:rPr lang="el-GR" sz="4000" dirty="0" smtClean="0"/>
              <a:t>	Οι εναλλαγές  </a:t>
            </a:r>
            <a:r>
              <a:rPr lang="el-GR" sz="4000" b="1" dirty="0" smtClean="0">
                <a:solidFill>
                  <a:srgbClr val="FF0000"/>
                </a:solidFill>
              </a:rPr>
              <a:t>p/δ, ο/</a:t>
            </a:r>
            <a:r>
              <a:rPr lang="en-US" sz="4000" b="1" dirty="0" smtClean="0">
                <a:solidFill>
                  <a:srgbClr val="FF0000"/>
                </a:solidFill>
              </a:rPr>
              <a:t>e</a:t>
            </a:r>
            <a:r>
              <a:rPr lang="el-GR" sz="4000" b="1" dirty="0" smtClean="0">
                <a:solidFill>
                  <a:srgbClr val="FF0000"/>
                </a:solidFill>
              </a:rPr>
              <a:t>, </a:t>
            </a:r>
            <a:r>
              <a:rPr lang="en-US" sz="4000" b="1" dirty="0" smtClean="0">
                <a:solidFill>
                  <a:srgbClr val="FF0000"/>
                </a:solidFill>
              </a:rPr>
              <a:t>s</a:t>
            </a:r>
            <a:r>
              <a:rPr lang="el-GR" sz="4000" b="1" dirty="0" smtClean="0">
                <a:solidFill>
                  <a:srgbClr val="FF0000"/>
                </a:solidFill>
              </a:rPr>
              <a:t>/</a:t>
            </a:r>
            <a:r>
              <a:rPr lang="en-US" sz="4000" b="1" dirty="0" smtClean="0">
                <a:solidFill>
                  <a:srgbClr val="FF0000"/>
                </a:solidFill>
              </a:rPr>
              <a:t>l</a:t>
            </a:r>
            <a:r>
              <a:rPr lang="el-GR" sz="4000" b="1" dirty="0" smtClean="0">
                <a:solidFill>
                  <a:srgbClr val="FF0000"/>
                </a:solidFill>
              </a:rPr>
              <a:t>, </a:t>
            </a:r>
            <a:r>
              <a:rPr lang="en-US" sz="4000" b="1" dirty="0" err="1" smtClean="0">
                <a:solidFill>
                  <a:srgbClr val="FF0000"/>
                </a:solidFill>
              </a:rPr>
              <a:t>i</a:t>
            </a:r>
            <a:r>
              <a:rPr lang="el-GR" sz="4000" b="1" dirty="0" smtClean="0">
                <a:solidFill>
                  <a:srgbClr val="FF0000"/>
                </a:solidFill>
              </a:rPr>
              <a:t>/a </a:t>
            </a:r>
            <a:r>
              <a:rPr lang="el-GR" sz="4000" dirty="0" smtClean="0"/>
              <a:t>δημιουργούν διαφορετικές λέξεις για διαφορετικές έννοιες, δηλαδή </a:t>
            </a:r>
            <a:r>
              <a:rPr lang="el-GR" sz="4000" i="1" dirty="0" smtClean="0"/>
              <a:t>διακρίνουν</a:t>
            </a:r>
            <a:r>
              <a:rPr lang="el-GR" sz="4000" dirty="0" smtClean="0"/>
              <a:t> διαφορετικά νοήματα. Με άλλα λόγια έχουν </a:t>
            </a:r>
            <a:r>
              <a:rPr lang="el-GR" sz="4000" i="1" dirty="0" smtClean="0"/>
              <a:t>διακριτική</a:t>
            </a:r>
            <a:r>
              <a:rPr lang="el-GR" sz="4000" dirty="0" smtClean="0"/>
              <a:t> ή, αλλιώς, </a:t>
            </a:r>
            <a:r>
              <a:rPr lang="el-GR" sz="4000" i="1" dirty="0" smtClean="0"/>
              <a:t>αντιθετική</a:t>
            </a:r>
            <a:r>
              <a:rPr lang="el-GR" sz="4000" dirty="0" smtClean="0"/>
              <a:t> λειτουργία</a:t>
            </a:r>
          </a:p>
          <a:p>
            <a:pPr>
              <a:buNone/>
            </a:pPr>
            <a:endParaRPr lang="el-GR" sz="4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600" b="1" dirty="0" smtClean="0"/>
              <a:t>1</a:t>
            </a:r>
            <a:r>
              <a:rPr lang="el-GR" sz="1600" b="1" dirty="0" smtClean="0"/>
              <a:t>.5 Ασυνεχής χαρακτήρας των γλωσσικών μονάδων</a:t>
            </a:r>
            <a:endParaRPr lang="el-GR" sz="1600" dirty="0"/>
          </a:p>
        </p:txBody>
      </p:sp>
      <p:sp>
        <p:nvSpPr>
          <p:cNvPr id="3" name="2 - Θέση περιεχομένου"/>
          <p:cNvSpPr>
            <a:spLocks noGrp="1"/>
          </p:cNvSpPr>
          <p:nvPr>
            <p:ph idx="1"/>
          </p:nvPr>
        </p:nvSpPr>
        <p:spPr/>
        <p:txBody>
          <a:bodyPr>
            <a:noAutofit/>
          </a:bodyPr>
          <a:lstStyle/>
          <a:p>
            <a:pPr algn="just"/>
            <a:r>
              <a:rPr lang="el-GR" sz="2800" b="1" i="1" dirty="0" err="1" smtClean="0"/>
              <a:t>Ασυνέχεια</a:t>
            </a:r>
            <a:r>
              <a:rPr lang="el-GR" sz="2800" b="1" i="1" dirty="0" err="1" smtClean="0">
                <a:sym typeface="Wingdings" pitchFamily="2" charset="2"/>
              </a:rPr>
              <a:t></a:t>
            </a:r>
            <a:r>
              <a:rPr lang="el-GR" sz="2800" b="1" i="1" dirty="0" smtClean="0">
                <a:sym typeface="Wingdings" pitchFamily="2" charset="2"/>
              </a:rPr>
              <a:t> </a:t>
            </a:r>
            <a:r>
              <a:rPr lang="el-GR" sz="2800" dirty="0" smtClean="0"/>
              <a:t>προϊόν διακριτικής λειτουργίας. </a:t>
            </a:r>
          </a:p>
          <a:p>
            <a:pPr algn="just"/>
            <a:r>
              <a:rPr lang="el-GR" sz="2800" dirty="0" smtClean="0"/>
              <a:t>Πώς επιτυγχάνεται αυτή η ασυνέχεια της ομιλίας; Πώς καταφέρνουμε να κόψουμε τη συνεχή ροή του ήχου από τους πνεύμονές μας; </a:t>
            </a:r>
          </a:p>
          <a:p>
            <a:pPr algn="just"/>
            <a:r>
              <a:rPr lang="el-GR" sz="2800" dirty="0" smtClean="0"/>
              <a:t>Διαδικασία παρόμοια με αυτήν της λειτουργίας των κλειδιών ενός πνευστού μουσικού </a:t>
            </a:r>
            <a:r>
              <a:rPr lang="el-GR" sz="2800" dirty="0" err="1" smtClean="0"/>
              <a:t>οργάνου</a:t>
            </a:r>
            <a:r>
              <a:rPr lang="el-GR" sz="2800" dirty="0" err="1" smtClean="0">
                <a:sym typeface="Wingdings" pitchFamily="2" charset="2"/>
              </a:rPr>
              <a:t></a:t>
            </a:r>
            <a:r>
              <a:rPr lang="el-GR" sz="2800" dirty="0" smtClean="0"/>
              <a:t> διακόπτες της συνεχούς και χωρίς νόημα ροής του φυσικού ήχου και μόνον όταν τα πατήσουμε, δηλαδή τα  θέσουμε σε λειτουργία, δίνουν ρυθμό ή μελωδία και κατά συνέπεια αποκτούν κάποιο νόημα. </a:t>
            </a:r>
            <a:endParaRPr lang="el-GR"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800" b="1" dirty="0" smtClean="0"/>
              <a:t>1</a:t>
            </a:r>
            <a:r>
              <a:rPr lang="el-GR" sz="1800" b="1" dirty="0" smtClean="0"/>
              <a:t>.5 Ασυνεχής χαρακτήρας των γλωσσικών μονάδων</a:t>
            </a:r>
            <a:endParaRPr lang="el-GR" sz="1800" dirty="0"/>
          </a:p>
        </p:txBody>
      </p:sp>
      <p:sp>
        <p:nvSpPr>
          <p:cNvPr id="3" name="2 - Θέση περιεχομένου"/>
          <p:cNvSpPr>
            <a:spLocks noGrp="1"/>
          </p:cNvSpPr>
          <p:nvPr>
            <p:ph idx="1"/>
          </p:nvPr>
        </p:nvSpPr>
        <p:spPr/>
        <p:txBody>
          <a:bodyPr>
            <a:normAutofit/>
          </a:bodyPr>
          <a:lstStyle/>
          <a:p>
            <a:pPr algn="just"/>
            <a:r>
              <a:rPr lang="el-GR" dirty="0" smtClean="0"/>
              <a:t>Κάτι παρόμοιο γίνεται και με την ανθρώπινη φωνή. Μόνο που εδώ τα κλειδιά, οι διακόπτες της συνεχούς ροής, βρίσκονται εντός της στοματικής κοιλότητας και είναι η γλώσσα, κυρίως, αλλά και τα δόντια και ο ουρανίσκος και η υπερώα, όπως θα δούμε και παρακάτω αλλά και σε επόμενα εξάμηνα, όταν συζητήσουμε για την φωνητική και τη φωνολογία. </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800" b="1" dirty="0" smtClean="0"/>
              <a:t>1</a:t>
            </a:r>
            <a:r>
              <a:rPr lang="el-GR" sz="1800" b="1" dirty="0" smtClean="0"/>
              <a:t>.5 Ασυνεχής χαρακτήρας των γλωσσικών μονάδων</a:t>
            </a:r>
            <a:endParaRPr lang="el-GR" sz="1800" dirty="0"/>
          </a:p>
        </p:txBody>
      </p:sp>
      <p:sp>
        <p:nvSpPr>
          <p:cNvPr id="3" name="2 - Θέση περιεχομένου"/>
          <p:cNvSpPr>
            <a:spLocks noGrp="1"/>
          </p:cNvSpPr>
          <p:nvPr>
            <p:ph idx="1"/>
          </p:nvPr>
        </p:nvSpPr>
        <p:spPr/>
        <p:txBody>
          <a:bodyPr>
            <a:noAutofit/>
          </a:bodyPr>
          <a:lstStyle/>
          <a:p>
            <a:r>
              <a:rPr lang="el-GR" sz="2500" dirty="0" smtClean="0"/>
              <a:t>Η γλώσσα στα </a:t>
            </a:r>
            <a:r>
              <a:rPr lang="el-GR" sz="2500" b="1" dirty="0" smtClean="0"/>
              <a:t>[δ]   &amp; [θ] (</a:t>
            </a:r>
            <a:r>
              <a:rPr lang="el-GR" sz="2500" dirty="0" smtClean="0"/>
              <a:t> </a:t>
            </a:r>
            <a:r>
              <a:rPr lang="el-GR" sz="2500" b="1" dirty="0" smtClean="0"/>
              <a:t>&lt;δ&gt; </a:t>
            </a:r>
            <a:r>
              <a:rPr lang="el-GR" sz="2500" dirty="0" smtClean="0"/>
              <a:t>και </a:t>
            </a:r>
            <a:r>
              <a:rPr lang="el-GR" sz="2500" b="1" dirty="0" smtClean="0"/>
              <a:t>&lt;θ&gt; )</a:t>
            </a:r>
            <a:r>
              <a:rPr lang="el-GR" sz="2500" dirty="0" smtClean="0"/>
              <a:t>στις λέξεις &lt;</a:t>
            </a:r>
            <a:r>
              <a:rPr lang="el-GR" sz="2500" i="1" dirty="0" smtClean="0"/>
              <a:t>δέμα&gt; &lt;θέμα&gt;  ή    </a:t>
            </a:r>
            <a:r>
              <a:rPr lang="el-GR" sz="2500" dirty="0" smtClean="0"/>
              <a:t>στο </a:t>
            </a:r>
            <a:r>
              <a:rPr lang="el-GR" sz="2500" b="1" dirty="0" smtClean="0"/>
              <a:t> [</a:t>
            </a:r>
            <a:r>
              <a:rPr lang="en-US" sz="2500" b="1" dirty="0" smtClean="0"/>
              <a:t>l</a:t>
            </a:r>
            <a:r>
              <a:rPr lang="el-GR" sz="2500" b="1" dirty="0" smtClean="0"/>
              <a:t>]  (&lt;λ&gt;)  </a:t>
            </a:r>
            <a:r>
              <a:rPr lang="el-GR" sz="2500" dirty="0" smtClean="0"/>
              <a:t>στη λέξη &lt;</a:t>
            </a:r>
            <a:r>
              <a:rPr lang="el-GR" sz="2500" i="1" dirty="0" smtClean="0"/>
              <a:t>λαχείο</a:t>
            </a:r>
            <a:r>
              <a:rPr lang="el-GR" sz="2500" dirty="0" smtClean="0"/>
              <a:t>&gt;.</a:t>
            </a:r>
          </a:p>
          <a:p>
            <a:pPr algn="just"/>
            <a:r>
              <a:rPr lang="el-GR" sz="2500" dirty="0" smtClean="0"/>
              <a:t> Οι δυνατότητες παραγωγής τέτοιων ήχων είναι περιορισμένες, μιας και πρόκειται για ένα τόσο μικρό χώρο όσο μία στοματική κοιλότητα. </a:t>
            </a:r>
          </a:p>
          <a:p>
            <a:pPr algn="just"/>
            <a:r>
              <a:rPr lang="el-GR" sz="2500" dirty="0" smtClean="0"/>
              <a:t>Οι ελάχιστοι αυτοί διακριτοί ήχοι, οι ελάχιστες </a:t>
            </a:r>
            <a:r>
              <a:rPr lang="el-GR" sz="2500" i="1" dirty="0" smtClean="0"/>
              <a:t>ασυνεχείς</a:t>
            </a:r>
            <a:r>
              <a:rPr lang="el-GR" sz="2500" dirty="0" smtClean="0"/>
              <a:t> </a:t>
            </a:r>
            <a:r>
              <a:rPr lang="el-GR" sz="2500" i="1" dirty="0" smtClean="0"/>
              <a:t>διακριτικές</a:t>
            </a:r>
            <a:r>
              <a:rPr lang="el-GR" sz="2500" dirty="0" smtClean="0"/>
              <a:t> μονάδες, μέσα στο πλαίσιο της συγκεκριμένης γλώσσας, ονομάζονται </a:t>
            </a:r>
            <a:r>
              <a:rPr lang="el-GR" sz="2500" b="1" i="1" dirty="0" smtClean="0"/>
              <a:t>φωνήματα</a:t>
            </a:r>
            <a:r>
              <a:rPr lang="el-GR" sz="2500" dirty="0" smtClean="0"/>
              <a:t>. Η διπλή άρθρωση της ομιλίας βασίζεται σ’ αυτές ακριβώς τις, λίγες για κάθε γλώσσα, διακριτικές μονάδες, παράγοντα οικονομίας και οργάνωσης για όλες τις ανθρώπινης γλώσσες.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n-US" sz="3600" b="1" i="1" dirty="0" smtClean="0"/>
              <a:t>1.1. </a:t>
            </a:r>
            <a:r>
              <a:rPr lang="el-GR" sz="3600" b="1" i="1" dirty="0" smtClean="0"/>
              <a:t>  Γραμμικότητα</a:t>
            </a:r>
            <a:r>
              <a:rPr lang="el-GR" sz="3600" i="1" dirty="0" smtClean="0"/>
              <a:t/>
            </a:r>
            <a:br>
              <a:rPr lang="el-GR" sz="3600" i="1" dirty="0" smtClean="0"/>
            </a:br>
            <a:endParaRPr lang="el-GR" sz="3600" i="1" dirty="0"/>
          </a:p>
        </p:txBody>
      </p:sp>
      <p:sp>
        <p:nvSpPr>
          <p:cNvPr id="3" name="2 - Θέση περιεχομένου"/>
          <p:cNvSpPr>
            <a:spLocks noGrp="1"/>
          </p:cNvSpPr>
          <p:nvPr>
            <p:ph idx="1"/>
          </p:nvPr>
        </p:nvSpPr>
        <p:spPr/>
        <p:txBody>
          <a:bodyPr>
            <a:normAutofit fontScale="92500"/>
          </a:bodyPr>
          <a:lstStyle/>
          <a:p>
            <a:pPr algn="just"/>
            <a:r>
              <a:rPr lang="el-GR" dirty="0" smtClean="0"/>
              <a:t>Ο </a:t>
            </a:r>
            <a:r>
              <a:rPr lang="el-GR" dirty="0" err="1" smtClean="0"/>
              <a:t>Saussure</a:t>
            </a:r>
            <a:r>
              <a:rPr lang="el-GR" dirty="0" smtClean="0"/>
              <a:t> πρώτος επεσήμανε τη </a:t>
            </a:r>
            <a:r>
              <a:rPr lang="el-GR" i="1" dirty="0" smtClean="0"/>
              <a:t>γραμμικότητα</a:t>
            </a:r>
            <a:r>
              <a:rPr lang="el-GR" dirty="0" smtClean="0"/>
              <a:t> της ομιλίας:   </a:t>
            </a:r>
          </a:p>
          <a:p>
            <a:pPr algn="just"/>
            <a:r>
              <a:rPr lang="el-GR" dirty="0" smtClean="0"/>
              <a:t>Τα προφορικά </a:t>
            </a:r>
            <a:r>
              <a:rPr lang="el-GR" dirty="0" err="1" smtClean="0"/>
              <a:t>εκφωνήματα</a:t>
            </a:r>
            <a:r>
              <a:rPr lang="el-GR" dirty="0" smtClean="0"/>
              <a:t> εκτυλίσσονται υποχρεωτικά μέσα στο χρόνο και γίνονται αντιληπτά από την ακοή σαν μια διαδοχή, μια αλυσίδα. Αυτό φαίνεται καλύτερα μόλις τα παρουσιάσει κανείς με τη γραφή και μόλις υποκαταστήσει τη διαστημική γραμμή των γραφικών σημείων στη διαδοχή μέσα στο χρόνο..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800" b="1" dirty="0" smtClean="0"/>
              <a:t>1</a:t>
            </a:r>
            <a:r>
              <a:rPr lang="el-GR" sz="1800" b="1" dirty="0" smtClean="0"/>
              <a:t>.5 Ασυνεχής χαρακτήρας των γλωσσικών μονάδων</a:t>
            </a:r>
            <a:endParaRPr lang="el-GR" sz="1800"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Ο αριθμός των φωνημάτων σε κάθε γλώσσα είναι εξαιρετικά περιορισμένος, όμως αρκεί για την παραγωγή όλων των πιθανών λέξεων της συγκεκριμένης γλώσσας. </a:t>
            </a:r>
          </a:p>
          <a:p>
            <a:pPr algn="just"/>
            <a:r>
              <a:rPr lang="el-GR" dirty="0" smtClean="0"/>
              <a:t>Στη γαλλική του Παρισιού υπάρχουν 31 φωνήματα, στην ισπανική της Ν. Αμερικής 22, στην Κοινή Νεοελληνική (ΚΝΕ) (και όχι ιδιώματα ή διαλέκτους) από κάποιους γλωσσολόγους θεωρείται ότι υπάρχουν 25 φωνήματα –5 φωνήεντα και 20 σύμφωνα- ενώ άλλοι ανεβάζουν ή κατεβάζουν τον αριθμό τους ανάλογα με την επιστημονική τους ερμηνεία. </a:t>
            </a:r>
          </a:p>
          <a:p>
            <a:endParaRPr lang="el-GR" dirty="0" smtClean="0"/>
          </a:p>
          <a:p>
            <a:endParaRPr lang="el-GR" dirty="0" smtClean="0"/>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lgn="just"/>
            <a:r>
              <a:rPr lang="en-US" dirty="0" smtClean="0"/>
              <a:t>E</a:t>
            </a:r>
            <a:r>
              <a:rPr lang="el-GR" dirty="0" err="1" smtClean="0"/>
              <a:t>νδιαφέρον</a:t>
            </a:r>
            <a:r>
              <a:rPr lang="el-GR" dirty="0" smtClean="0"/>
              <a:t> παρουσιάζει η αναλογία σύμφωνων και φωνηέντων στις διάφορες γλώσσες: όσο περισσότερα τα σύμφωνα σε μια γλώσσα τόσο λιγότερα τα φωνήεντα. Έτσι, για παράδειγμα στη γλώσσα της Χαβάης έχουμε μόνο 8 σύμφωνα και πάνω από είκοσι φωνήεντα, στην αγγλική 24 σύμφωνα και τουλάχιστον δώδεκα φωνήεντα, ενώ στις </a:t>
            </a:r>
            <a:r>
              <a:rPr lang="el-GR" dirty="0" err="1" smtClean="0"/>
              <a:t>καυκασιανές</a:t>
            </a:r>
            <a:r>
              <a:rPr lang="el-GR" dirty="0" smtClean="0"/>
              <a:t> </a:t>
            </a:r>
            <a:r>
              <a:rPr lang="el-GR" b="1" i="1" dirty="0" err="1" smtClean="0"/>
              <a:t>ταμπασαράν</a:t>
            </a:r>
            <a:r>
              <a:rPr lang="el-GR" b="1" i="1" dirty="0" smtClean="0"/>
              <a:t> </a:t>
            </a:r>
            <a:r>
              <a:rPr lang="el-GR" dirty="0" smtClean="0"/>
              <a:t>και </a:t>
            </a:r>
            <a:r>
              <a:rPr lang="el-GR" b="1" i="1" dirty="0" err="1" smtClean="0"/>
              <a:t>ουμπύκ</a:t>
            </a:r>
            <a:r>
              <a:rPr lang="el-GR" dirty="0" smtClean="0"/>
              <a:t>  έχουμε 55 και 80 σύμφωνα αντίστοιχα και μόνο ένα ή δύο φωνήεντα  (</a:t>
            </a:r>
            <a:r>
              <a:rPr lang="en-US" dirty="0" smtClean="0"/>
              <a:t>W</a:t>
            </a:r>
            <a:r>
              <a:rPr lang="el-GR" dirty="0" smtClean="0"/>
              <a:t>. </a:t>
            </a:r>
            <a:r>
              <a:rPr lang="en-US" dirty="0" smtClean="0"/>
              <a:t>S</a:t>
            </a:r>
            <a:r>
              <a:rPr lang="el-GR" dirty="0" smtClean="0"/>
              <a:t>. </a:t>
            </a:r>
            <a:r>
              <a:rPr lang="en-US" dirty="0" smtClean="0"/>
              <a:t>Allen</a:t>
            </a:r>
            <a:r>
              <a:rPr lang="el-GR" dirty="0" smtClean="0"/>
              <a:t>, 2000).</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b="1" dirty="0" smtClean="0"/>
              <a:t/>
            </a:r>
            <a:br>
              <a:rPr lang="el-GR" sz="4000" b="1" dirty="0" smtClean="0"/>
            </a:br>
            <a:r>
              <a:rPr lang="el-GR" sz="4000" b="1" dirty="0" smtClean="0"/>
              <a:t>1.6  Παραγωγικότητα (ή δημιουργικότητα) </a:t>
            </a:r>
            <a:r>
              <a:rPr lang="el-GR" b="1" i="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lgn="just"/>
            <a:r>
              <a:rPr lang="el-GR" sz="2800" dirty="0" smtClean="0"/>
              <a:t>Αν ο αριθμός  των φωνημάτων είναι σε κάθε γλώσσα περιορισμένος, και ο αριθμός των λέξεων μετρήσιμος, το σύνολο των μηνυμάτων (προτάσεων) που μπορούν να παραχθούν είναι </a:t>
            </a:r>
            <a:r>
              <a:rPr lang="el-GR" sz="2800" i="1" dirty="0" smtClean="0"/>
              <a:t>ανοιχτό</a:t>
            </a:r>
            <a:r>
              <a:rPr lang="el-GR" sz="2800" dirty="0" smtClean="0"/>
              <a:t>, δηλ. δεν είναι μετρήσιμο. Υπάρχει η δυνατότητα να κατασκευάζονται και να ερμηνεύονται  καινούρια μηνύματα που δεν μπορούν να εντοπισθούν σε κανένα κατάλογο ή λεξικό όσο μεγάλο κι αν είναι. Λέμε, λοιπόν, ότι η ανθρώπινη γλώσσα  είναι ένας </a:t>
            </a:r>
            <a:r>
              <a:rPr lang="el-GR" sz="2800" i="1" dirty="0" smtClean="0"/>
              <a:t>ανοιχτός κώδικας.</a:t>
            </a:r>
            <a:r>
              <a:rPr lang="el-GR" sz="2800" dirty="0" smtClean="0"/>
              <a:t>  </a:t>
            </a:r>
          </a:p>
          <a:p>
            <a:pPr>
              <a:buNone/>
            </a:pPr>
            <a:endParaRPr lang="el-GR"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dirty="0" smtClean="0"/>
              <a:t>1.6  Παραγωγικότητα (ή δημιουργικότητα) </a:t>
            </a:r>
            <a:r>
              <a:rPr lang="el-GR" b="1" i="1" dirty="0" smtClean="0"/>
              <a:t>	</a:t>
            </a:r>
            <a:endParaRPr lang="el-GR" dirty="0"/>
          </a:p>
        </p:txBody>
      </p:sp>
      <p:sp>
        <p:nvSpPr>
          <p:cNvPr id="3" name="2 - Θέση περιεχομένου"/>
          <p:cNvSpPr>
            <a:spLocks noGrp="1"/>
          </p:cNvSpPr>
          <p:nvPr>
            <p:ph idx="1"/>
          </p:nvPr>
        </p:nvSpPr>
        <p:spPr/>
        <p:txBody>
          <a:bodyPr/>
          <a:lstStyle/>
          <a:p>
            <a:pPr algn="just"/>
            <a:r>
              <a:rPr lang="el-GR" dirty="0" smtClean="0"/>
              <a:t>Οι αρχές που διέπουν την κατασκευή των μηνυμάτων ή </a:t>
            </a:r>
            <a:r>
              <a:rPr lang="el-GR" dirty="0" err="1" smtClean="0"/>
              <a:t>εκφωνημάτων</a:t>
            </a:r>
            <a:r>
              <a:rPr lang="el-GR" dirty="0" smtClean="0"/>
              <a:t> είναι εξαιρετικά περίπλοκες και εξειδικευμένες. Επιπλέον η παραγωγικότητα των μηνυμάτων λείπει από άλλους κώδικες επικοινωνίας τόσο ζωικούς όσο και τεχνητούς. Είναι από τα σημαντικότερα χαρακτηριστικά της ανθρώπινης ομιλίας. </a:t>
            </a:r>
          </a:p>
          <a:p>
            <a:pPr>
              <a:buNone/>
            </a:pP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b="1" i="1" dirty="0" smtClean="0"/>
              <a:t/>
            </a:r>
            <a:br>
              <a:rPr lang="el-GR" sz="4000" b="1" i="1" dirty="0" smtClean="0"/>
            </a:br>
            <a:r>
              <a:rPr lang="el-GR" sz="4000" b="1" i="1" dirty="0" smtClean="0"/>
              <a:t>Σύγκριση της ομιλίας με άλλους κώδικες (α) τεχνητοί κώδικες </a:t>
            </a:r>
            <a:r>
              <a:rPr lang="el-GR" i="1" dirty="0" smtClean="0"/>
              <a:t/>
            </a:r>
            <a:br>
              <a:rPr lang="el-GR" i="1" dirty="0" smtClean="0"/>
            </a:br>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Προκειμένου να  ολοκληρώσουμε τα χαρακτηριστικά της ομιλίας, θα προσπαθήσουμε μία σύγκριση με τεχνητούς, κατασκευασμένους από τον άνθρωπο, δηλαδή, κώδικες. </a:t>
            </a:r>
            <a:endParaRPr lang="el-GR" i="1" dirty="0" smtClean="0"/>
          </a:p>
          <a:p>
            <a:pPr algn="just"/>
            <a:r>
              <a:rPr lang="el-GR" dirty="0" smtClean="0"/>
              <a:t>Παραδείγματα τεχνητών κωδίκων περιλαμβάνουν τα σήματα της τροχαίας, τα σήματα που δηλώνουν μάρκες αυτοκινήτων, τα ναυτικά σήματα, η γλώσσα των νευμάτων, ο κώδικας </a:t>
            </a:r>
            <a:r>
              <a:rPr lang="en-US" dirty="0" smtClean="0"/>
              <a:t>Braille</a:t>
            </a:r>
            <a:r>
              <a:rPr lang="el-GR" dirty="0" smtClean="0"/>
              <a:t> (</a:t>
            </a:r>
            <a:r>
              <a:rPr lang="el-GR" dirty="0" err="1" smtClean="0"/>
              <a:t>Μπραϊγ</a:t>
            </a:r>
            <a:r>
              <a:rPr lang="el-GR" dirty="0" smtClean="0"/>
              <a:t>), κ.τ.λ.. Όλα τα μηνύματα που εκφράζονται μέσω αυτών των κωδίκων μπορούν  να εκφρασθούν και με τη γλώσσα. Απ’ αυτή την πλευρά οι κώδικες προϋποθέτουν την γλώσσα.  </a:t>
            </a:r>
            <a:endParaRPr lang="el-GR" i="1" dirty="0" smtClean="0"/>
          </a:p>
          <a:p>
            <a:pPr algn="just"/>
            <a:r>
              <a:rPr lang="el-GR" dirty="0" smtClean="0"/>
              <a:t>Θα προχωρήσουμε εξετάζοντας αν ένας τεχνητός κώδικας  μπορεί να έχει τα χαρακτηριστικά  της ομιλίας που συζητήσαμε μέχρι  τώρα.</a:t>
            </a:r>
            <a:endParaRPr lang="el-GR" i="1" dirty="0" smtClean="0"/>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1800" b="1" i="1" dirty="0" smtClean="0"/>
              <a:t>Σύγκριση της ομιλίας με τεχνητούς κώδικες</a:t>
            </a:r>
            <a:endParaRPr lang="el-GR" sz="1800" dirty="0"/>
          </a:p>
        </p:txBody>
      </p:sp>
      <p:sp>
        <p:nvSpPr>
          <p:cNvPr id="3" name="2 - Θέση περιεχομένου"/>
          <p:cNvSpPr>
            <a:spLocks noGrp="1"/>
          </p:cNvSpPr>
          <p:nvPr>
            <p:ph idx="1"/>
          </p:nvPr>
        </p:nvSpPr>
        <p:spPr/>
        <p:txBody>
          <a:bodyPr/>
          <a:lstStyle/>
          <a:p>
            <a:pPr algn="just"/>
            <a:r>
              <a:rPr lang="el-GR" dirty="0" smtClean="0"/>
              <a:t>(α)  </a:t>
            </a:r>
            <a:r>
              <a:rPr lang="el-GR" b="1" i="1" dirty="0" smtClean="0"/>
              <a:t>γραμμικότητα: </a:t>
            </a:r>
            <a:r>
              <a:rPr lang="el-GR" dirty="0" smtClean="0"/>
              <a:t>Υπάρχει περίπτωση ένα οπτικό σημαίνον να έχει αυτή την ιδιότητα;</a:t>
            </a:r>
          </a:p>
          <a:p>
            <a:pPr algn="just"/>
            <a:r>
              <a:rPr lang="el-GR" dirty="0" smtClean="0"/>
              <a:t> Η απάντηση φαίνεται να είναι «όχι», σύμφωνα με ότι έχουμε πει προηγουμένως. Σκεφτείτε όμως…</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Σύγκριση της ομιλίας με τεχνητούς κώδικες</a:t>
            </a:r>
            <a:endParaRPr lang="el-GR" sz="1800" dirty="0"/>
          </a:p>
        </p:txBody>
      </p:sp>
      <p:sp>
        <p:nvSpPr>
          <p:cNvPr id="3" name="2 - Θέση περιεχομένου"/>
          <p:cNvSpPr>
            <a:spLocks noGrp="1"/>
          </p:cNvSpPr>
          <p:nvPr>
            <p:ph idx="1"/>
          </p:nvPr>
        </p:nvSpPr>
        <p:spPr/>
        <p:txBody>
          <a:bodyPr>
            <a:normAutofit fontScale="70000" lnSpcReduction="20000"/>
          </a:bodyPr>
          <a:lstStyle/>
          <a:p>
            <a:pPr algn="just"/>
            <a:r>
              <a:rPr lang="el-GR" dirty="0" smtClean="0"/>
              <a:t>(β)  </a:t>
            </a:r>
            <a:r>
              <a:rPr lang="el-GR" b="1" i="1" dirty="0" smtClean="0"/>
              <a:t>διπλή άρθρωση: </a:t>
            </a:r>
          </a:p>
          <a:p>
            <a:pPr algn="just"/>
            <a:endParaRPr lang="el-GR" b="1" i="1" dirty="0" smtClean="0"/>
          </a:p>
          <a:p>
            <a:pPr algn="just"/>
            <a:endParaRPr lang="el-GR" b="1" i="1" dirty="0" smtClean="0"/>
          </a:p>
          <a:p>
            <a:pPr algn="just">
              <a:buNone/>
            </a:pPr>
            <a:endParaRPr lang="el-GR" b="1" i="1" dirty="0" smtClean="0"/>
          </a:p>
          <a:p>
            <a:pPr algn="just"/>
            <a:endParaRPr lang="el-GR" b="1" i="1" dirty="0" smtClean="0"/>
          </a:p>
          <a:p>
            <a:pPr algn="just">
              <a:buNone/>
            </a:pPr>
            <a:endParaRPr lang="el-GR" b="1" i="1" dirty="0" smtClean="0"/>
          </a:p>
          <a:p>
            <a:pPr algn="just"/>
            <a:endParaRPr lang="el-GR" dirty="0" smtClean="0"/>
          </a:p>
          <a:p>
            <a:pPr algn="just"/>
            <a:endParaRPr lang="el-GR" sz="3300" dirty="0" smtClean="0"/>
          </a:p>
          <a:p>
            <a:pPr algn="just"/>
            <a:r>
              <a:rPr lang="el-GR" sz="3300" dirty="0" smtClean="0"/>
              <a:t>Όχι μόνο δεν έχουμε διπλή άρθρωση σ’ αυτό το σήμα μάρκας αυτοκινήτου, αλλά είναι σαφές ότι  έχουμε πλήρη απουσία άρθρωσης. Κι αυτό γιατί  δεν μπορεί ν’ αναλυθεί σε μονάδες που το συγκροτούν. Πρόκειται για σήμα </a:t>
            </a:r>
            <a:r>
              <a:rPr lang="el-GR" sz="3300" u="sng" dirty="0" smtClean="0"/>
              <a:t>χωρίς καθόλου άρθρωση.</a:t>
            </a:r>
            <a:r>
              <a:rPr lang="el-GR" sz="3300" dirty="0" smtClean="0"/>
              <a:t> Μόνο ολόκληρο σημαίνει κάτι. Τέτοιου είδους σήματα είναι όλες σχεδόν οι μάρκες, αυτοκινήτων</a:t>
            </a:r>
          </a:p>
          <a:p>
            <a:endParaRPr lang="el-GR" dirty="0"/>
          </a:p>
        </p:txBody>
      </p:sp>
      <p:sp>
        <p:nvSpPr>
          <p:cNvPr id="4" name="3 - Διάγραμμα ροής: Απόφαση"/>
          <p:cNvSpPr/>
          <p:nvPr/>
        </p:nvSpPr>
        <p:spPr>
          <a:xfrm>
            <a:off x="4143372" y="2071678"/>
            <a:ext cx="1143008" cy="1857388"/>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4 - Διάγραμμα ροής: Απόφαση"/>
          <p:cNvSpPr/>
          <p:nvPr/>
        </p:nvSpPr>
        <p:spPr>
          <a:xfrm>
            <a:off x="4143372" y="2000240"/>
            <a:ext cx="1143008" cy="1857388"/>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Διάγραμμα ροής: Απόφαση"/>
          <p:cNvSpPr/>
          <p:nvPr/>
        </p:nvSpPr>
        <p:spPr>
          <a:xfrm>
            <a:off x="4214810" y="2071678"/>
            <a:ext cx="1143008" cy="1857388"/>
          </a:xfrm>
          <a:prstGeom prst="flowChartDecisi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Διάγραμμα ροής: Απόφαση"/>
          <p:cNvSpPr/>
          <p:nvPr/>
        </p:nvSpPr>
        <p:spPr>
          <a:xfrm>
            <a:off x="4286248" y="2143116"/>
            <a:ext cx="1143008" cy="1857388"/>
          </a:xfrm>
          <a:prstGeom prst="flowChartDecisi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Σύγκριση της ομιλίας με τεχνητούς κώδικες</a:t>
            </a:r>
            <a:endParaRPr lang="el-GR" sz="1800" dirty="0"/>
          </a:p>
        </p:txBody>
      </p:sp>
      <p:sp>
        <p:nvSpPr>
          <p:cNvPr id="3" name="2 - Θέση περιεχομένου"/>
          <p:cNvSpPr>
            <a:spLocks noGrp="1"/>
          </p:cNvSpPr>
          <p:nvPr>
            <p:ph idx="1"/>
          </p:nvPr>
        </p:nvSpPr>
        <p:spPr/>
        <p:txBody>
          <a:bodyPr>
            <a:normAutofit/>
          </a:bodyPr>
          <a:lstStyle/>
          <a:p>
            <a:r>
              <a:rPr lang="el-GR" sz="2000" dirty="0" smtClean="0"/>
              <a:t>(β)  </a:t>
            </a:r>
            <a:r>
              <a:rPr lang="el-GR" sz="2000" b="1" i="1" dirty="0" smtClean="0"/>
              <a:t>διπλή άρθρωση:  ΕΔΏ ΤΙ ΕΧΟΥΜΕ; </a:t>
            </a:r>
          </a:p>
        </p:txBody>
      </p:sp>
      <p:sp>
        <p:nvSpPr>
          <p:cNvPr id="5" name="4 - Ορθογώνιο"/>
          <p:cNvSpPr/>
          <p:nvPr/>
        </p:nvSpPr>
        <p:spPr>
          <a:xfrm>
            <a:off x="3469486" y="3244334"/>
            <a:ext cx="184731" cy="369332"/>
          </a:xfrm>
          <a:prstGeom prst="rect">
            <a:avLst/>
          </a:prstGeom>
        </p:spPr>
        <p:txBody>
          <a:bodyPr wrap="none">
            <a:spAutoFit/>
          </a:bodyPr>
          <a:lstStyle/>
          <a:p>
            <a:pPr algn="just"/>
            <a:endParaRPr lang="el-GR" b="1" i="1" dirty="0" smtClean="0"/>
          </a:p>
        </p:txBody>
      </p:sp>
      <p:sp>
        <p:nvSpPr>
          <p:cNvPr id="6" name="5 - Έλλειψη"/>
          <p:cNvSpPr/>
          <p:nvPr/>
        </p:nvSpPr>
        <p:spPr>
          <a:xfrm>
            <a:off x="3214678" y="2428868"/>
            <a:ext cx="3414730" cy="2857520"/>
          </a:xfrm>
          <a:prstGeom prst="ellipse">
            <a:avLst/>
          </a:prstGeom>
          <a:noFill/>
          <a:ln w="254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7" name="16 - Ευθεία γραμμή σύνδεσης"/>
          <p:cNvCxnSpPr>
            <a:stCxn id="6" idx="1"/>
            <a:endCxn id="6" idx="5"/>
          </p:cNvCxnSpPr>
          <p:nvPr/>
        </p:nvCxnSpPr>
        <p:spPr>
          <a:xfrm rot="16200000" flipH="1">
            <a:off x="3911757" y="2650339"/>
            <a:ext cx="2020572" cy="2414578"/>
          </a:xfrm>
          <a:prstGeom prst="line">
            <a:avLst/>
          </a:prstGeom>
          <a:ln w="2540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Σύγκριση της ομιλίας με τεχνητούς κώδικες</a:t>
            </a:r>
            <a:endParaRPr lang="el-GR" sz="1800" dirty="0"/>
          </a:p>
        </p:txBody>
      </p:sp>
      <p:sp>
        <p:nvSpPr>
          <p:cNvPr id="3" name="2 - Θέση περιεχομένου"/>
          <p:cNvSpPr>
            <a:spLocks noGrp="1"/>
          </p:cNvSpPr>
          <p:nvPr>
            <p:ph idx="1"/>
          </p:nvPr>
        </p:nvSpPr>
        <p:spPr/>
        <p:txBody>
          <a:bodyPr/>
          <a:lstStyle/>
          <a:p>
            <a:pPr>
              <a:buNone/>
            </a:pPr>
            <a:r>
              <a:rPr lang="el-GR" sz="3600" dirty="0" smtClean="0"/>
              <a:t>…</a:t>
            </a:r>
            <a:r>
              <a:rPr lang="el-GR" sz="4800" dirty="0" smtClean="0"/>
              <a:t>	Σε αντίθεση με το σήμα (1) εδώ  μπορούμε να προχωρήσουμε σε παραπέρα ανάλυση:</a:t>
            </a:r>
          </a:p>
          <a:p>
            <a:pPr>
              <a:buNone/>
            </a:pPr>
            <a:endParaRPr lang="el-GR" sz="3600" dirty="0" smtClean="0"/>
          </a:p>
          <a:p>
            <a:pPr>
              <a:buNone/>
            </a:pP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Σύγκριση της ομιλίας με τεχνητούς κώδικες</a:t>
            </a:r>
            <a:endParaRPr lang="el-GR" sz="1800" dirty="0"/>
          </a:p>
        </p:txBody>
      </p:sp>
      <p:sp>
        <p:nvSpPr>
          <p:cNvPr id="3" name="2 - Θέση περιεχομένου"/>
          <p:cNvSpPr>
            <a:spLocks noGrp="1"/>
          </p:cNvSpPr>
          <p:nvPr>
            <p:ph idx="1"/>
          </p:nvPr>
        </p:nvSpPr>
        <p:spPr/>
        <p:txBody>
          <a:bodyPr/>
          <a:lstStyle/>
          <a:p>
            <a:pPr>
              <a:buNone/>
            </a:pPr>
            <a:r>
              <a:rPr lang="el-GR" b="1" dirty="0" smtClean="0"/>
              <a:t>Τουλάχιστον η μία εκ των δύο συνιστωσών 	έχει σημασία!!</a:t>
            </a:r>
            <a:r>
              <a:rPr lang="el-GR" sz="2400" dirty="0" smtClean="0"/>
              <a:t>	</a:t>
            </a:r>
          </a:p>
          <a:p>
            <a:pPr>
              <a:buNone/>
            </a:pPr>
            <a:endParaRPr lang="el-GR" sz="2400" dirty="0" smtClean="0"/>
          </a:p>
          <a:p>
            <a:pPr>
              <a:buNone/>
            </a:pPr>
            <a:endParaRPr lang="el-GR" sz="2400" dirty="0" smtClean="0"/>
          </a:p>
          <a:p>
            <a:pPr>
              <a:buNone/>
            </a:pPr>
            <a:r>
              <a:rPr lang="el-GR" dirty="0" smtClean="0"/>
              <a:t>				</a:t>
            </a:r>
            <a:endParaRPr lang="el-GR" dirty="0"/>
          </a:p>
        </p:txBody>
      </p:sp>
      <p:sp>
        <p:nvSpPr>
          <p:cNvPr id="6" name="5 - Έλλειψη"/>
          <p:cNvSpPr/>
          <p:nvPr/>
        </p:nvSpPr>
        <p:spPr>
          <a:xfrm>
            <a:off x="1214414" y="3214686"/>
            <a:ext cx="2914664" cy="2714644"/>
          </a:xfrm>
          <a:prstGeom prst="ellipse">
            <a:avLst/>
          </a:prstGeom>
          <a:noFill/>
          <a:ln w="254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8" name="7 - Ευθεία γραμμή σύνδεσης"/>
          <p:cNvCxnSpPr/>
          <p:nvPr/>
        </p:nvCxnSpPr>
        <p:spPr>
          <a:xfrm rot="16200000" flipH="1">
            <a:off x="5840573" y="3017683"/>
            <a:ext cx="2020572" cy="2414578"/>
          </a:xfrm>
          <a:prstGeom prst="line">
            <a:avLst/>
          </a:prstGeom>
          <a:ln w="2540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800" b="1" i="1" dirty="0" smtClean="0"/>
              <a:t>1.1. </a:t>
            </a:r>
            <a:r>
              <a:rPr lang="el-GR" sz="1800" b="1" i="1" dirty="0" smtClean="0"/>
              <a:t>  Γραμμικότητα</a:t>
            </a:r>
            <a:r>
              <a:rPr lang="el-GR" i="1" dirty="0" smtClean="0"/>
              <a:t/>
            </a:r>
            <a:br>
              <a:rPr lang="el-GR" i="1" dirty="0" smtClean="0"/>
            </a:br>
            <a:endParaRPr lang="el-GR" dirty="0"/>
          </a:p>
        </p:txBody>
      </p:sp>
      <p:sp>
        <p:nvSpPr>
          <p:cNvPr id="3" name="2 - Θέση περιεχομένου"/>
          <p:cNvSpPr>
            <a:spLocks noGrp="1"/>
          </p:cNvSpPr>
          <p:nvPr>
            <p:ph idx="1"/>
          </p:nvPr>
        </p:nvSpPr>
        <p:spPr/>
        <p:txBody>
          <a:bodyPr>
            <a:normAutofit/>
          </a:bodyPr>
          <a:lstStyle/>
          <a:p>
            <a:pPr algn="just"/>
            <a:r>
              <a:rPr lang="el-GR" dirty="0" smtClean="0"/>
              <a:t>ΠΟΤΕ δύο μονάδες δεν μπορούν μαζί να είναι στο ίδιο ακριβώς σημείο του μηνύματος, είτε προφορικού είτε γραπτού, και η σειρά με την οποία ακολουθούν η μία την άλλη είναι </a:t>
            </a:r>
            <a:r>
              <a:rPr lang="el-GR" i="1" dirty="0" smtClean="0"/>
              <a:t>λειτουργική, </a:t>
            </a:r>
            <a:r>
              <a:rPr lang="el-GR" dirty="0" smtClean="0"/>
              <a:t>έχει όπως λέμε </a:t>
            </a:r>
            <a:r>
              <a:rPr lang="el-GR" i="1" dirty="0" smtClean="0"/>
              <a:t>διακριτική αξία, </a:t>
            </a:r>
            <a:r>
              <a:rPr lang="el-GR" dirty="0" smtClean="0"/>
              <a:t>διακρίνει έννοιες τη μία από την άλλη, όπως θα δούμε και στο χαρακτηριστικό της ασυνέχειας παρακάτω. </a:t>
            </a: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sz="3600" dirty="0" smtClean="0"/>
              <a:t>ΑΡΑ </a:t>
            </a:r>
          </a:p>
          <a:p>
            <a:pPr>
              <a:buNone/>
            </a:pPr>
            <a:r>
              <a:rPr lang="el-GR" sz="3600" dirty="0" smtClean="0"/>
              <a:t>έχουμε την περίπτωση ενός σήματος με </a:t>
            </a:r>
            <a:r>
              <a:rPr lang="el-GR" sz="3600" u="sng" dirty="0" smtClean="0"/>
              <a:t>μία άρθρωση μόνο!!!</a:t>
            </a:r>
          </a:p>
          <a:p>
            <a:pPr>
              <a:buNone/>
            </a:pPr>
            <a:endParaRPr lang="el-GR" sz="3600" u="sng" dirty="0" smtClean="0"/>
          </a:p>
          <a:p>
            <a:pPr>
              <a:buNone/>
            </a:pPr>
            <a:r>
              <a:rPr lang="el-GR" sz="3600" dirty="0" smtClean="0"/>
              <a:t>ΗΤΟΙ</a:t>
            </a:r>
          </a:p>
          <a:p>
            <a:pPr>
              <a:buNone/>
            </a:pPr>
            <a:r>
              <a:rPr lang="el-GR" sz="3600" dirty="0" smtClean="0"/>
              <a:t>ΠΡΩΤΗ ΑΡΘΡΩΣΗ = ΜΟΝΑΔΑ ΜΕ ΝΟΗΜΑ </a:t>
            </a:r>
          </a:p>
          <a:p>
            <a:pPr>
              <a:buNone/>
            </a:pPr>
            <a:endParaRPr lang="el-GR" sz="3600" u="sng" dirty="0" smtClean="0"/>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Σύγκριση της ομιλίας με τεχνητούς κώδικες</a:t>
            </a:r>
            <a:endParaRPr lang="el-GR" sz="1800" dirty="0"/>
          </a:p>
        </p:txBody>
      </p:sp>
      <p:sp>
        <p:nvSpPr>
          <p:cNvPr id="3" name="2 - Θέση περιεχομένου"/>
          <p:cNvSpPr>
            <a:spLocks noGrp="1"/>
          </p:cNvSpPr>
          <p:nvPr>
            <p:ph idx="1"/>
          </p:nvPr>
        </p:nvSpPr>
        <p:spPr/>
        <p:txBody>
          <a:bodyPr>
            <a:normAutofit fontScale="85000" lnSpcReduction="10000"/>
          </a:bodyPr>
          <a:lstStyle/>
          <a:p>
            <a:pPr algn="just"/>
            <a:r>
              <a:rPr lang="el-GR" sz="4000" dirty="0" smtClean="0"/>
              <a:t>Άρα σ’  αυτήν την περίπτωση έχουμε να κάνουμε με σήμα με μία άρθρωση μόνο - την </a:t>
            </a:r>
            <a:r>
              <a:rPr lang="el-GR" sz="4000" b="1" i="1" dirty="0" smtClean="0"/>
              <a:t>πρώτη (1</a:t>
            </a:r>
            <a:r>
              <a:rPr lang="el-GR" sz="4000" b="1" i="1" baseline="30000" dirty="0" smtClean="0"/>
              <a:t>η</a:t>
            </a:r>
            <a:r>
              <a:rPr lang="el-GR" sz="4000" b="1" i="1" dirty="0" smtClean="0"/>
              <a:t>),</a:t>
            </a:r>
            <a:r>
              <a:rPr lang="el-GR" sz="4000" dirty="0" smtClean="0"/>
              <a:t> ενώ απουσιάζει το 2</a:t>
            </a:r>
            <a:r>
              <a:rPr lang="el-GR" sz="4000" baseline="30000" dirty="0" smtClean="0"/>
              <a:t>ο</a:t>
            </a:r>
            <a:r>
              <a:rPr lang="el-GR" sz="4000" dirty="0" smtClean="0"/>
              <a:t> - το κατώτερο επίπεδο, η 2</a:t>
            </a:r>
            <a:r>
              <a:rPr lang="el-GR" sz="4000" baseline="30000" dirty="0" smtClean="0"/>
              <a:t>η</a:t>
            </a:r>
            <a:r>
              <a:rPr lang="el-GR" sz="4000" dirty="0" smtClean="0"/>
              <a:t> άρθρωση,  το επίπεδο μονάδων χωρίς νόημα</a:t>
            </a:r>
          </a:p>
          <a:p>
            <a:pPr algn="just"/>
            <a:r>
              <a:rPr lang="el-GR" sz="4000" b="1" i="1" dirty="0" smtClean="0"/>
              <a:t>Διπλή άρθρωση,</a:t>
            </a:r>
            <a:r>
              <a:rPr lang="el-GR" sz="4000" dirty="0" smtClean="0"/>
              <a:t> απ’ την άλλη μεριά, έχουμε στα σήματα </a:t>
            </a:r>
            <a:r>
              <a:rPr lang="el-GR" sz="4000" dirty="0" err="1" smtClean="0"/>
              <a:t>Morse</a:t>
            </a:r>
            <a:r>
              <a:rPr lang="el-GR" sz="4000" dirty="0" smtClean="0"/>
              <a:t>, στον κώδικα </a:t>
            </a:r>
            <a:r>
              <a:rPr lang="en-US" sz="4000" dirty="0" smtClean="0"/>
              <a:t>Braille</a:t>
            </a:r>
            <a:r>
              <a:rPr lang="el-GR" sz="4000" dirty="0" smtClean="0"/>
              <a:t> (σύστημα ανάγνωσης  για τυφλούς)  και στη γλώσσα των νευμάτων.</a:t>
            </a:r>
          </a:p>
          <a:p>
            <a:pPr algn="just"/>
            <a:endParaRPr lang="el-GR" sz="40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i="1" dirty="0" smtClean="0"/>
              <a:t>Σύγκριση της ομιλίας με τεχνητούς κώδικες</a:t>
            </a:r>
            <a:endParaRPr lang="el-GR" sz="1600" dirty="0"/>
          </a:p>
        </p:txBody>
      </p:sp>
      <p:sp>
        <p:nvSpPr>
          <p:cNvPr id="3" name="2 - Θέση περιεχομένου"/>
          <p:cNvSpPr>
            <a:spLocks noGrp="1"/>
          </p:cNvSpPr>
          <p:nvPr>
            <p:ph idx="1"/>
          </p:nvPr>
        </p:nvSpPr>
        <p:spPr/>
        <p:txBody>
          <a:bodyPr/>
          <a:lstStyle/>
          <a:p>
            <a:pPr algn="just"/>
            <a:r>
              <a:rPr lang="el-GR" sz="3600" dirty="0" smtClean="0"/>
              <a:t>(γ)  </a:t>
            </a:r>
            <a:r>
              <a:rPr lang="el-GR" sz="3600" b="1" i="1" dirty="0" smtClean="0"/>
              <a:t>παραγωγικότητα</a:t>
            </a:r>
            <a:r>
              <a:rPr lang="el-GR" sz="3600" b="1" i="1" u="sng" dirty="0" smtClean="0"/>
              <a:t>:</a:t>
            </a:r>
            <a:r>
              <a:rPr lang="el-GR" sz="3600" b="1" i="1" dirty="0" smtClean="0"/>
              <a:t> </a:t>
            </a:r>
            <a:r>
              <a:rPr lang="el-GR" sz="3600" dirty="0" smtClean="0"/>
              <a:t>Φυσικά ο αριθμός των σημάτων της τροχαίας είναι πεπερασμένος. Δεν υπάρχει άπειρος αριθμός τους κι αν προταθεί καινούργιο το μαθαίνουμε όλοι.  Ο κώδικας σημάτων τροχαίας είνα</a:t>
            </a:r>
            <a:r>
              <a:rPr lang="el-GR" sz="3600" i="1" dirty="0" smtClean="0"/>
              <a:t>ι κλειστός κώδικας</a:t>
            </a:r>
            <a:r>
              <a:rPr lang="el-GR" sz="3600" dirty="0" smtClean="0"/>
              <a:t>, της γλώσσας </a:t>
            </a:r>
            <a:r>
              <a:rPr lang="el-GR" sz="3600" i="1" dirty="0" smtClean="0"/>
              <a:t>ανοιχτός.  </a:t>
            </a:r>
            <a:endParaRPr lang="el-GR" sz="3600" dirty="0" smtClean="0"/>
          </a:p>
          <a:p>
            <a:pPr>
              <a:buNone/>
            </a:pPr>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Σύγκριση της ομιλίας με τεχνητούς κώδικες</a:t>
            </a:r>
            <a:endParaRPr lang="el-GR" sz="1800" dirty="0"/>
          </a:p>
        </p:txBody>
      </p:sp>
      <p:sp>
        <p:nvSpPr>
          <p:cNvPr id="3" name="2 - Θέση περιεχομένου"/>
          <p:cNvSpPr>
            <a:spLocks noGrp="1"/>
          </p:cNvSpPr>
          <p:nvPr>
            <p:ph idx="1"/>
          </p:nvPr>
        </p:nvSpPr>
        <p:spPr/>
        <p:txBody>
          <a:bodyPr/>
          <a:lstStyle/>
          <a:p>
            <a:pPr algn="just"/>
            <a:r>
              <a:rPr lang="el-GR" dirty="0" smtClean="0"/>
              <a:t>(δ)  </a:t>
            </a:r>
            <a:r>
              <a:rPr lang="el-GR" b="1" i="1" dirty="0" smtClean="0"/>
              <a:t>αυθαιρεσία:</a:t>
            </a:r>
            <a:r>
              <a:rPr lang="el-GR" dirty="0" smtClean="0"/>
              <a:t> Κώδικες με διπλή άρθρωση (ομιλία, </a:t>
            </a:r>
            <a:r>
              <a:rPr lang="el-GR" dirty="0" err="1" smtClean="0"/>
              <a:t>Morse</a:t>
            </a:r>
            <a:r>
              <a:rPr lang="el-GR" dirty="0" smtClean="0"/>
              <a:t>, γλώσσα  νευμάτων) έχουν </a:t>
            </a:r>
            <a:r>
              <a:rPr lang="el-GR" u="sng" dirty="0" smtClean="0"/>
              <a:t>πάντοτε</a:t>
            </a:r>
            <a:r>
              <a:rPr lang="el-GR" dirty="0" smtClean="0"/>
              <a:t> το χαρακτηριστικό της αυθαιρεσίας. Δεν ισχύει όμως και το αντίστροφο. Έτσι, στα σήματα της τροχαίας, βρίσκει κανείς το στοιχείο της αυθαιρεσίας ενώ δεν υπάρχει διπλή άρθρωση.</a:t>
            </a:r>
          </a:p>
          <a:p>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just">
              <a:buNone/>
            </a:pPr>
            <a:r>
              <a:rPr lang="el-GR" sz="4000" dirty="0" smtClean="0"/>
              <a:t>	</a:t>
            </a:r>
          </a:p>
          <a:p>
            <a:pPr algn="just">
              <a:buNone/>
            </a:pPr>
            <a:r>
              <a:rPr lang="el-GR" sz="4000" dirty="0" smtClean="0"/>
              <a:t>Επανερχόμαστε στα χαρακτηριστικά της ομιλίας με βάση τη σύγκριση που κάναμε με τους τεχνητούς κώδικες.</a:t>
            </a:r>
            <a:endParaRPr lang="el-GR" sz="4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428604"/>
            <a:ext cx="8229600" cy="1143000"/>
          </a:xfrm>
        </p:spPr>
        <p:txBody>
          <a:bodyPr>
            <a:noAutofit/>
          </a:bodyPr>
          <a:lstStyle/>
          <a:p>
            <a:r>
              <a:rPr lang="el-GR" sz="3200" b="1" dirty="0" smtClean="0"/>
              <a:t/>
            </a:r>
            <a:br>
              <a:rPr lang="el-GR" sz="3200" b="1" dirty="0" smtClean="0"/>
            </a:br>
            <a:r>
              <a:rPr lang="el-GR" sz="3200" b="1" dirty="0" smtClean="0"/>
              <a:t/>
            </a:r>
            <a:br>
              <a:rPr lang="el-GR" sz="3200" b="1" dirty="0" smtClean="0"/>
            </a:br>
            <a:r>
              <a:rPr lang="el-GR" sz="3200" b="1" dirty="0" smtClean="0"/>
              <a:t/>
            </a:r>
            <a:br>
              <a:rPr lang="el-GR" sz="3200" b="1" dirty="0" smtClean="0"/>
            </a:br>
            <a:r>
              <a:rPr lang="el-GR" sz="3200" b="1" dirty="0" smtClean="0"/>
              <a:t>1.7  Η ανθρώπινη γλώσσα δεν είναι νομοθετημένη</a:t>
            </a:r>
            <a:r>
              <a:rPr lang="el-GR" sz="2400" b="1" dirty="0" smtClean="0"/>
              <a:t/>
            </a:r>
            <a:br>
              <a:rPr lang="el-GR" sz="2400" b="1" dirty="0" smtClean="0"/>
            </a:br>
            <a:r>
              <a:rPr lang="el-GR" sz="3200" dirty="0" smtClean="0"/>
              <a:t/>
            </a:r>
            <a:br>
              <a:rPr lang="el-GR" sz="3200" dirty="0" smtClean="0"/>
            </a:br>
            <a:r>
              <a:rPr lang="el-GR" sz="3200" dirty="0" smtClean="0"/>
              <a:t/>
            </a:r>
            <a:br>
              <a:rPr lang="el-GR" sz="3200" dirty="0" smtClean="0"/>
            </a:br>
            <a:endParaRPr lang="el-GR" sz="3200" dirty="0"/>
          </a:p>
        </p:txBody>
      </p:sp>
      <p:sp>
        <p:nvSpPr>
          <p:cNvPr id="3" name="2 - Θέση περιεχομένου"/>
          <p:cNvSpPr>
            <a:spLocks noGrp="1"/>
          </p:cNvSpPr>
          <p:nvPr>
            <p:ph idx="1"/>
          </p:nvPr>
        </p:nvSpPr>
        <p:spPr/>
        <p:txBody>
          <a:bodyPr>
            <a:normAutofit fontScale="92500" lnSpcReduction="20000"/>
          </a:bodyPr>
          <a:lstStyle/>
          <a:p>
            <a:pPr algn="just">
              <a:buNone/>
            </a:pPr>
            <a:r>
              <a:rPr lang="el-GR" sz="3900" b="1" dirty="0" smtClean="0"/>
              <a:t/>
            </a:r>
            <a:br>
              <a:rPr lang="el-GR" sz="3900" b="1" dirty="0" smtClean="0"/>
            </a:br>
            <a:r>
              <a:rPr lang="el-GR" sz="3900" dirty="0" smtClean="0"/>
              <a:t>Στην περίπτωση των τεχνητών κωδίκων ξέρουμε κατά κανόνα τον τόπο, χρόνο, πρόσωπο ή φορέα που τους νομοθέτησε, που διατύπωσε τους κανόνες λειτουργίας τους. Η γλώσσα δεν είναι </a:t>
            </a:r>
            <a:r>
              <a:rPr lang="el-GR" sz="3900" u="sng" dirty="0" smtClean="0"/>
              <a:t>νομοθετημένη</a:t>
            </a:r>
            <a:r>
              <a:rPr lang="el-GR" sz="3900" dirty="0" smtClean="0"/>
              <a:t> μ’ αυτήν την έννοια.</a:t>
            </a:r>
          </a:p>
          <a:p>
            <a:pPr>
              <a:buNone/>
            </a:pPr>
            <a:r>
              <a:rPr lang="el-GR" sz="3900" b="1" dirty="0" smtClean="0"/>
              <a:t> </a:t>
            </a:r>
            <a:r>
              <a:rPr lang="el-GR" b="1" dirty="0" smtClean="0"/>
              <a:t/>
            </a:r>
            <a:br>
              <a:rPr lang="el-GR" b="1" dirty="0" smtClean="0"/>
            </a:br>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1.8  Πολλαπλή σημασία</a:t>
            </a:r>
            <a:endParaRPr lang="el-GR" sz="3200" dirty="0"/>
          </a:p>
        </p:txBody>
      </p:sp>
      <p:sp>
        <p:nvSpPr>
          <p:cNvPr id="3" name="2 - Θέση περιεχομένου"/>
          <p:cNvSpPr>
            <a:spLocks noGrp="1"/>
          </p:cNvSpPr>
          <p:nvPr>
            <p:ph idx="1"/>
          </p:nvPr>
        </p:nvSpPr>
        <p:spPr/>
        <p:txBody>
          <a:bodyPr>
            <a:normAutofit/>
          </a:bodyPr>
          <a:lstStyle/>
          <a:p>
            <a:pPr algn="just">
              <a:buNone/>
            </a:pPr>
            <a:r>
              <a:rPr lang="el-GR" b="1" dirty="0" smtClean="0"/>
              <a:t>	</a:t>
            </a:r>
            <a:r>
              <a:rPr lang="el-GR" dirty="0" smtClean="0"/>
              <a:t>Οι τεχνητοί κώδικες επιτρέπουν την παραγωγή μηνυμάτων με περιεχόμενο που δεν επηρεάζεται από τα συμφραζόμενα, δηλαδή απ’ </a:t>
            </a:r>
            <a:r>
              <a:rPr lang="el-GR" dirty="0" err="1" smtClean="0"/>
              <a:t>ό,τι</a:t>
            </a:r>
            <a:r>
              <a:rPr lang="el-GR" dirty="0" smtClean="0"/>
              <a:t> προηγείται ή έπεται. Έτσι ένα σήμα της τροχαίας έχει πάντα το ίδιο περιεχόμενο, είτε βρίσκεται στην Αθήνα ή σ’ ένα χωριό της Κρήτης, είτε είναι χειμώνας ή καλοκαίρι, είτε «αποτείνεται» στον αρχιεπίσκοπο ή στον  ‘λαθρομετανάστη’. </a:t>
            </a:r>
          </a:p>
          <a:p>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a:bodyPr>
          <a:lstStyle/>
          <a:p>
            <a:pPr algn="just"/>
            <a:r>
              <a:rPr lang="el-GR" dirty="0" smtClean="0"/>
              <a:t>Επιπλέον, η ερμηνεία ενός </a:t>
            </a:r>
            <a:r>
              <a:rPr lang="el-GR" dirty="0" err="1" smtClean="0"/>
              <a:t>εκφωνήματος</a:t>
            </a:r>
            <a:r>
              <a:rPr lang="el-GR" dirty="0" smtClean="0"/>
              <a:t> έχει πολλαπλές όψεις. Δοκιμάστε, για παράδειγμα, να ερμηνεύσετε το </a:t>
            </a:r>
            <a:r>
              <a:rPr lang="el-GR" dirty="0" err="1" smtClean="0"/>
              <a:t>εκφώνημα</a:t>
            </a:r>
            <a:r>
              <a:rPr lang="el-GR" dirty="0" smtClean="0"/>
              <a:t> «Ο Νίκος έφυγε». Σκεφτήκατε πόσες διαφορετικές ερμηνείες μπορείτε να του δώσετε; Μέχρι και «μας άφησε χρόνους» ή «άλλαξε πολύ». </a:t>
            </a:r>
          </a:p>
          <a:p>
            <a:pPr algn="just"/>
            <a:r>
              <a:rPr lang="el-GR" dirty="0" smtClean="0"/>
              <a:t>Αυτό το χαρακτηριστικό συνδέεται άμεσα με το παρακάτω, την υποκειμενικότητα του ομιλητή/ακροατή. </a:t>
            </a:r>
          </a:p>
          <a:p>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
            </a:r>
            <a:br>
              <a:rPr lang="el-GR" sz="2700" b="1" dirty="0" smtClean="0"/>
            </a:br>
            <a:r>
              <a:rPr lang="el-GR" sz="2700" b="1" dirty="0" smtClean="0"/>
              <a:t/>
            </a:r>
            <a:br>
              <a:rPr lang="el-GR" sz="2700" b="1" dirty="0" smtClean="0"/>
            </a:br>
            <a:r>
              <a:rPr lang="el-GR" sz="2700" b="1" dirty="0" smtClean="0"/>
              <a:t/>
            </a:r>
            <a:br>
              <a:rPr lang="el-GR" sz="2700" b="1" dirty="0" smtClean="0"/>
            </a:br>
            <a:r>
              <a:rPr lang="el-GR" sz="2700" b="1" dirty="0" smtClean="0"/>
              <a:t>1.9  Υποκειμενικότητα ομιλητή/ακροατή </a:t>
            </a:r>
            <a:br>
              <a:rPr lang="el-GR" sz="2700" b="1" dirty="0" smtClean="0"/>
            </a:b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lgn="just">
              <a:buNone/>
            </a:pPr>
            <a:r>
              <a:rPr lang="el-GR" sz="3600" dirty="0" smtClean="0"/>
              <a:t>	Τεχνητοί </a:t>
            </a:r>
            <a:r>
              <a:rPr lang="el-GR" sz="3600" dirty="0" err="1" smtClean="0"/>
              <a:t>κώδικες</a:t>
            </a:r>
            <a:r>
              <a:rPr lang="el-GR" sz="3600" dirty="0" err="1" smtClean="0">
                <a:sym typeface="Wingdings" pitchFamily="2" charset="2"/>
              </a:rPr>
              <a:t></a:t>
            </a:r>
            <a:r>
              <a:rPr lang="el-GR" sz="3600" dirty="0" smtClean="0"/>
              <a:t> ΜΟΝΟ μεταφορά πληροφορίας </a:t>
            </a:r>
            <a:r>
              <a:rPr lang="el-GR" sz="3600" dirty="0" smtClean="0">
                <a:sym typeface="Wingdings" pitchFamily="2" charset="2"/>
              </a:rPr>
              <a:t> </a:t>
            </a:r>
            <a:r>
              <a:rPr lang="el-GR" sz="3600" i="1" dirty="0" smtClean="0"/>
              <a:t>αναφορική </a:t>
            </a:r>
            <a:r>
              <a:rPr lang="el-GR" sz="3600" dirty="0" smtClean="0"/>
              <a:t>λειτουργία. </a:t>
            </a:r>
          </a:p>
          <a:p>
            <a:pPr algn="just">
              <a:buNone/>
            </a:pPr>
            <a:r>
              <a:rPr lang="el-GR" sz="3600" dirty="0" smtClean="0"/>
              <a:t>	Ανθρώπινη </a:t>
            </a:r>
            <a:r>
              <a:rPr lang="el-GR" sz="3600" dirty="0" err="1" smtClean="0"/>
              <a:t>γλώσσα</a:t>
            </a:r>
            <a:r>
              <a:rPr lang="el-GR" sz="3600" dirty="0" err="1" smtClean="0">
                <a:sym typeface="Wingdings" pitchFamily="2" charset="2"/>
              </a:rPr>
              <a:t></a:t>
            </a:r>
            <a:r>
              <a:rPr lang="el-GR" sz="3600" dirty="0" smtClean="0"/>
              <a:t> επιτρέπει και την έκφραση της υποκειμενικότητας του ομιλητή. </a:t>
            </a:r>
          </a:p>
          <a:p>
            <a:pPr algn="just">
              <a:buNone/>
            </a:pPr>
            <a:r>
              <a:rPr lang="el-GR" sz="3600" dirty="0" smtClean="0"/>
              <a:t>Πχ. Τροχονόμος αντί σήμα της τροχαίας….</a:t>
            </a:r>
            <a:endParaRPr lang="el-GR" sz="3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b="1" dirty="0" smtClean="0"/>
              <a:t/>
            </a:r>
            <a:br>
              <a:rPr lang="el-GR" sz="3100" b="1" dirty="0" smtClean="0"/>
            </a:br>
            <a:r>
              <a:rPr lang="el-GR" sz="3100" b="1" dirty="0" smtClean="0"/>
              <a:t>1.10 Ομοιογένεια τεχνητών κωδίκων/</a:t>
            </a:r>
            <a:r>
              <a:rPr lang="el-GR" sz="3100" dirty="0" smtClean="0"/>
              <a:t/>
            </a:r>
            <a:br>
              <a:rPr lang="el-GR" sz="3100" dirty="0" smtClean="0"/>
            </a:br>
            <a:r>
              <a:rPr lang="el-GR" sz="3100" b="1" dirty="0" smtClean="0"/>
              <a:t> ανομοιογένεια ομιλίας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25000" lnSpcReduction="20000"/>
          </a:bodyPr>
          <a:lstStyle/>
          <a:p>
            <a:pPr algn="just">
              <a:buNone/>
            </a:pPr>
            <a:r>
              <a:rPr lang="el-GR" sz="6700" dirty="0" smtClean="0"/>
              <a:t>	</a:t>
            </a:r>
            <a:r>
              <a:rPr lang="el-GR" sz="12000" dirty="0" smtClean="0"/>
              <a:t>Τεχνητοί κώδικες </a:t>
            </a:r>
            <a:r>
              <a:rPr lang="el-GR" sz="12000" dirty="0" smtClean="0">
                <a:sym typeface="Wingdings" pitchFamily="2" charset="2"/>
              </a:rPr>
              <a:t> </a:t>
            </a:r>
            <a:r>
              <a:rPr lang="el-GR" sz="12000" dirty="0" smtClean="0"/>
              <a:t>ομοιογένεια (ιδίως οι </a:t>
            </a:r>
            <a:r>
              <a:rPr lang="el-GR" sz="12000" u="sng" dirty="0" smtClean="0"/>
              <a:t>κλειστοί</a:t>
            </a:r>
            <a:r>
              <a:rPr lang="el-GR" sz="12000" dirty="0" smtClean="0"/>
              <a:t>) </a:t>
            </a:r>
            <a:r>
              <a:rPr lang="el-GR" sz="12000" dirty="0" smtClean="0">
                <a:sym typeface="Wingdings" pitchFamily="2" charset="2"/>
              </a:rPr>
              <a:t> </a:t>
            </a:r>
            <a:r>
              <a:rPr lang="el-GR" sz="12000" dirty="0" smtClean="0"/>
              <a:t>ανταποκρίνονται σε ομοιογενείς επικοινωνιακές πρακτικές. </a:t>
            </a:r>
          </a:p>
          <a:p>
            <a:pPr algn="just">
              <a:buNone/>
            </a:pPr>
            <a:r>
              <a:rPr lang="el-GR" sz="12000" dirty="0" smtClean="0"/>
              <a:t>    Ομιλία </a:t>
            </a:r>
            <a:r>
              <a:rPr lang="el-GR" sz="12000" dirty="0" smtClean="0">
                <a:sym typeface="Wingdings" pitchFamily="2" charset="2"/>
              </a:rPr>
              <a:t> </a:t>
            </a:r>
            <a:r>
              <a:rPr lang="el-GR" sz="12000" dirty="0" smtClean="0"/>
              <a:t>ανομοιογενείς επικοινωνιακές πρακτικές </a:t>
            </a:r>
            <a:r>
              <a:rPr lang="el-GR" sz="12000" dirty="0" smtClean="0">
                <a:sym typeface="Wingdings" pitchFamily="2" charset="2"/>
              </a:rPr>
              <a:t> </a:t>
            </a:r>
            <a:r>
              <a:rPr lang="el-GR" sz="12000" dirty="0" smtClean="0"/>
              <a:t> ανομοιογένεια: </a:t>
            </a:r>
          </a:p>
          <a:p>
            <a:pPr algn="just">
              <a:buNone/>
            </a:pPr>
            <a:r>
              <a:rPr lang="el-GR" sz="12000" dirty="0" smtClean="0"/>
              <a:t>	κοινωνικές διάλεκτοι, που ανταποκρίνονται σε κοινωνικές διαφοροποιήσεις όπως η γλώσσα των νέων, των ανθρώπων τις νύχτας, της φυλακής, η γλώσσα των </a:t>
            </a:r>
            <a:r>
              <a:rPr lang="en-US" sz="12000" dirty="0" smtClean="0"/>
              <a:t>SMS</a:t>
            </a:r>
            <a:r>
              <a:rPr lang="el-GR" sz="12000" dirty="0" smtClean="0"/>
              <a:t>, διαφορές που συνδέονται με διαφορές ηλικίας (νεολαίας, φοιτητών), γεωγραφικές</a:t>
            </a:r>
          </a:p>
          <a:p>
            <a:endParaRPr lang="el-GR" sz="1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800" b="1" i="1" dirty="0" smtClean="0"/>
              <a:t>1.1. </a:t>
            </a:r>
            <a:r>
              <a:rPr lang="el-GR" sz="1800" b="1" i="1" dirty="0" smtClean="0"/>
              <a:t>  Γραμμικότητα</a:t>
            </a:r>
            <a:r>
              <a:rPr lang="el-GR" i="1" dirty="0" smtClean="0"/>
              <a:t/>
            </a:r>
            <a:br>
              <a:rPr lang="el-GR" i="1" dirty="0" smtClean="0"/>
            </a:br>
            <a:endParaRPr lang="el-GR" dirty="0"/>
          </a:p>
        </p:txBody>
      </p:sp>
      <p:sp>
        <p:nvSpPr>
          <p:cNvPr id="3" name="2 - Θέση περιεχομένου"/>
          <p:cNvSpPr>
            <a:spLocks noGrp="1"/>
          </p:cNvSpPr>
          <p:nvPr>
            <p:ph idx="1"/>
          </p:nvPr>
        </p:nvSpPr>
        <p:spPr/>
        <p:txBody>
          <a:bodyPr>
            <a:normAutofit/>
          </a:bodyPr>
          <a:lstStyle/>
          <a:p>
            <a:r>
              <a:rPr lang="el-GR" sz="3400" dirty="0" smtClean="0"/>
              <a:t>Δοκιμάστε να γράψετε δύο γράμματα μιας λέξης το ένα πάνω στο άλλο και θα έχετε μία μουντζούρα. </a:t>
            </a:r>
            <a:endParaRPr lang="en-US" sz="3400" dirty="0" smtClean="0"/>
          </a:p>
          <a:p>
            <a:r>
              <a:rPr lang="el-GR" sz="3400" dirty="0" smtClean="0"/>
              <a:t>Δοκιμάστε, τώρα,  να πείτε δύο φθόγγους μαζί, συγχρόνως, όχι με ελάχιστη έστω διαφορά: το αποτέλεσμα; Απλούστατα δεν θα βγει καθόλου ήχος, θα είναι σαν να πνίγεστε</a:t>
            </a:r>
            <a:r>
              <a:rPr lang="en-US" sz="3400" dirty="0" smtClean="0"/>
              <a:t>.</a:t>
            </a:r>
            <a:endParaRPr lang="el-GR" sz="3400" dirty="0"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b="1" i="1" dirty="0" smtClean="0"/>
              <a:t/>
            </a:r>
            <a:br>
              <a:rPr lang="el-GR" sz="4000" b="1" i="1" dirty="0" smtClean="0"/>
            </a:br>
            <a:r>
              <a:rPr lang="el-GR" sz="4000" b="1" i="1" dirty="0" smtClean="0"/>
              <a:t>Σύγκριση της ομιλίας με άλλους κώδικες (β) ζωικοί κώδικες </a:t>
            </a:r>
            <a:r>
              <a:rPr lang="el-GR" i="1" dirty="0" smtClean="0"/>
              <a:t/>
            </a:r>
            <a:br>
              <a:rPr lang="el-GR" i="1" dirty="0" smtClean="0"/>
            </a:br>
            <a:endParaRPr lang="el-GR" dirty="0"/>
          </a:p>
        </p:txBody>
      </p:sp>
      <p:sp>
        <p:nvSpPr>
          <p:cNvPr id="3" name="2 - Θέση περιεχομένου"/>
          <p:cNvSpPr>
            <a:spLocks noGrp="1"/>
          </p:cNvSpPr>
          <p:nvPr>
            <p:ph idx="1"/>
          </p:nvPr>
        </p:nvSpPr>
        <p:spPr/>
        <p:txBody>
          <a:bodyPr>
            <a:normAutofit fontScale="25000" lnSpcReduction="20000"/>
          </a:bodyPr>
          <a:lstStyle/>
          <a:p>
            <a:pPr algn="just">
              <a:buNone/>
            </a:pPr>
            <a:r>
              <a:rPr lang="el-GR" sz="6800" dirty="0" smtClean="0"/>
              <a:t>	</a:t>
            </a:r>
            <a:r>
              <a:rPr lang="el-GR" sz="10000" dirty="0" smtClean="0"/>
              <a:t>Επικοινωνία στα ζώα </a:t>
            </a:r>
            <a:r>
              <a:rPr lang="el-GR" sz="10000" dirty="0" smtClean="0">
                <a:sym typeface="Wingdings" pitchFamily="2" charset="2"/>
              </a:rPr>
              <a:t> </a:t>
            </a:r>
            <a:r>
              <a:rPr lang="el-GR" sz="10000" b="1" i="1" dirty="0" smtClean="0"/>
              <a:t>κραυγές</a:t>
            </a:r>
            <a:r>
              <a:rPr lang="el-GR" sz="10000" dirty="0" smtClean="0"/>
              <a:t> (απλές- πολύπλοκα τραγούδια των ωδικών πουλιών), </a:t>
            </a:r>
            <a:r>
              <a:rPr lang="el-GR" sz="10000" b="1" i="1" dirty="0" smtClean="0"/>
              <a:t>οσμές </a:t>
            </a:r>
            <a:r>
              <a:rPr lang="el-GR" sz="10000" dirty="0" smtClean="0"/>
              <a:t>και </a:t>
            </a:r>
            <a:r>
              <a:rPr lang="el-GR" sz="10000" b="1" i="1" dirty="0" smtClean="0"/>
              <a:t>κινήσεις</a:t>
            </a:r>
            <a:r>
              <a:rPr lang="el-GR" sz="10000" dirty="0" smtClean="0"/>
              <a:t>. </a:t>
            </a:r>
          </a:p>
          <a:p>
            <a:pPr algn="just">
              <a:buNone/>
            </a:pPr>
            <a:r>
              <a:rPr lang="el-GR" sz="10000" dirty="0" smtClean="0"/>
              <a:t>	Τα σήματα που ανταλλάσσονται  έχουν να κάνουν με:</a:t>
            </a:r>
            <a:r>
              <a:rPr lang="el-GR" sz="10000" i="1" dirty="0" smtClean="0"/>
              <a:t> </a:t>
            </a:r>
          </a:p>
          <a:p>
            <a:pPr algn="just">
              <a:buNone/>
            </a:pPr>
            <a:r>
              <a:rPr lang="el-GR" sz="11200" i="1" dirty="0" smtClean="0"/>
              <a:t>-σχέσεις μάνας-μικρών, </a:t>
            </a:r>
          </a:p>
          <a:p>
            <a:pPr algn="just">
              <a:buNone/>
            </a:pPr>
            <a:r>
              <a:rPr lang="el-GR" sz="11200" i="1" dirty="0" smtClean="0"/>
              <a:t>-αναπαραγωγικές σχέσεις,  </a:t>
            </a:r>
          </a:p>
          <a:p>
            <a:pPr algn="just">
              <a:buNone/>
            </a:pPr>
            <a:r>
              <a:rPr lang="el-GR" sz="11200" i="1" dirty="0" smtClean="0"/>
              <a:t>-σχέσεις μέσα στην ομάδα –όσα ζουν ομαδικά,</a:t>
            </a:r>
          </a:p>
          <a:p>
            <a:pPr algn="just">
              <a:buNone/>
            </a:pPr>
            <a:r>
              <a:rPr lang="el-GR" sz="11200" i="1" dirty="0" smtClean="0"/>
              <a:t>-καθορισμό της περιοχής του ζώου- άμυνα/κίνδυνο, </a:t>
            </a:r>
          </a:p>
          <a:p>
            <a:pPr algn="just">
              <a:buNone/>
            </a:pPr>
            <a:r>
              <a:rPr lang="el-GR" sz="11200" i="1" dirty="0" smtClean="0"/>
              <a:t>-τροφή    ΚΑΙ  </a:t>
            </a:r>
          </a:p>
          <a:p>
            <a:pPr algn="just">
              <a:buNone/>
            </a:pPr>
            <a:r>
              <a:rPr lang="el-GR" sz="11200" dirty="0" smtClean="0"/>
              <a:t> -έχουν κύρια </a:t>
            </a:r>
            <a:r>
              <a:rPr lang="el-GR" sz="11200" b="1" i="1" dirty="0" smtClean="0"/>
              <a:t>συγκινησιακό/</a:t>
            </a:r>
            <a:r>
              <a:rPr lang="el-GR" sz="11200" b="1" i="1" dirty="0" err="1" smtClean="0"/>
              <a:t>επιφωνηματικό</a:t>
            </a:r>
            <a:r>
              <a:rPr lang="el-GR" sz="11200" dirty="0" smtClean="0"/>
              <a:t> χαρακτήρα, δεν παρουσιάζουν ούτε αυθαιρεσία, ούτε διπλή άρθρωση, ούτε  παραγωγικότητα.</a:t>
            </a:r>
          </a:p>
          <a:p>
            <a:pPr>
              <a:buNone/>
            </a:pPr>
            <a:r>
              <a:rPr lang="el-GR" sz="10400" dirty="0" smtClean="0"/>
              <a:t> </a:t>
            </a:r>
          </a:p>
          <a:p>
            <a:pPr>
              <a:buNone/>
            </a:pPr>
            <a:endParaRPr lang="el-GR" sz="104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b="1" i="1" dirty="0" smtClean="0"/>
              <a:t>Σύγκριση της ομιλίας με άλλους κώδικες (β) ζωικοί κώδικες</a:t>
            </a:r>
            <a:endParaRPr lang="el-GR" sz="3600" dirty="0"/>
          </a:p>
        </p:txBody>
      </p:sp>
      <p:sp>
        <p:nvSpPr>
          <p:cNvPr id="3" name="2 - Θέση περιεχομένου"/>
          <p:cNvSpPr>
            <a:spLocks noGrp="1"/>
          </p:cNvSpPr>
          <p:nvPr>
            <p:ph idx="1"/>
          </p:nvPr>
        </p:nvSpPr>
        <p:spPr/>
        <p:txBody>
          <a:bodyPr/>
          <a:lstStyle/>
          <a:p>
            <a:pPr>
              <a:buNone/>
            </a:pPr>
            <a:endParaRPr lang="el-GR" dirty="0" smtClean="0"/>
          </a:p>
          <a:p>
            <a:r>
              <a:rPr lang="el-GR" sz="3600" dirty="0" smtClean="0"/>
              <a:t>Η σύγκριση των ζωικών κωδίκων με την ομιλία μας επιτρέπει να εντοπίσουμε τρία ακόμη χαρακτηριστικά της:</a:t>
            </a:r>
          </a:p>
          <a:p>
            <a:pPr>
              <a:buNone/>
            </a:pPr>
            <a:r>
              <a:rPr lang="el-GR" dirty="0" smtClean="0"/>
              <a:t> </a:t>
            </a:r>
            <a:endParaRPr lang="el-G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1.11 Μετάθεση (</a:t>
            </a:r>
            <a:r>
              <a:rPr lang="el-GR" b="1" dirty="0" err="1" smtClean="0"/>
              <a:t>displacement</a:t>
            </a:r>
            <a:r>
              <a:rPr lang="el-GR" b="1" dirty="0" smtClean="0"/>
              <a:t>)</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70000" lnSpcReduction="20000"/>
          </a:bodyPr>
          <a:lstStyle/>
          <a:p>
            <a:pPr algn="just">
              <a:buNone/>
            </a:pPr>
            <a:r>
              <a:rPr lang="el-GR" sz="3700" dirty="0" smtClean="0"/>
              <a:t>	Ζωικά σήματα </a:t>
            </a:r>
            <a:r>
              <a:rPr lang="el-GR" sz="3700" dirty="0" smtClean="0">
                <a:sym typeface="Wingdings" pitchFamily="2" charset="2"/>
              </a:rPr>
              <a:t> </a:t>
            </a:r>
            <a:r>
              <a:rPr lang="el-GR" sz="3700" dirty="0" err="1" smtClean="0"/>
              <a:t>προσδεδεμένα</a:t>
            </a:r>
            <a:r>
              <a:rPr lang="el-GR" sz="3700" dirty="0" smtClean="0"/>
              <a:t> σε κάποιο συγκεκριμένο, άμεσα παρόν, ερέθισμα.</a:t>
            </a:r>
          </a:p>
          <a:p>
            <a:pPr algn="just">
              <a:buNone/>
            </a:pPr>
            <a:r>
              <a:rPr lang="el-GR" sz="3700" dirty="0" smtClean="0"/>
              <a:t>Δεν εμφανίζονται χωρίς το άμεσο ερέθισμα. </a:t>
            </a:r>
          </a:p>
          <a:p>
            <a:pPr algn="just">
              <a:buNone/>
            </a:pPr>
            <a:r>
              <a:rPr lang="el-GR" sz="3700" dirty="0" smtClean="0"/>
              <a:t>Δεν γίνεται αναφορά σε γεγονότα περασμένα ή μελλοντικά. </a:t>
            </a:r>
          </a:p>
          <a:p>
            <a:pPr algn="just">
              <a:buNone/>
            </a:pPr>
            <a:r>
              <a:rPr lang="el-GR" sz="3700" dirty="0" smtClean="0"/>
              <a:t>	Η γλώσσα επιτρέπει αναφορά σε πρόσωπα, πράγματα, γεγονότα και καταστάσεις που δεν έχουν σχέση με την περίσταση της εκφώνησης, π.χ. η μάχη του Μαραθώνα έγινε το 490 </a:t>
            </a:r>
            <a:r>
              <a:rPr lang="el-GR" sz="3700" dirty="0" err="1" smtClean="0"/>
              <a:t>π.Χ.</a:t>
            </a:r>
            <a:r>
              <a:rPr lang="el-GR" sz="3700" dirty="0" smtClean="0"/>
              <a:t>  </a:t>
            </a:r>
          </a:p>
          <a:p>
            <a:pPr algn="just">
              <a:buNone/>
            </a:pPr>
            <a:r>
              <a:rPr lang="el-GR" sz="3700" dirty="0" smtClean="0"/>
              <a:t>Η </a:t>
            </a:r>
            <a:r>
              <a:rPr lang="el-GR" sz="3700" dirty="0" err="1" smtClean="0"/>
              <a:t>χωροχρονική</a:t>
            </a:r>
            <a:r>
              <a:rPr lang="el-GR" sz="3700" dirty="0" smtClean="0"/>
              <a:t> αυτή ανεξαρτησία λείπει παντελώς από τα ζωικά συστήματα επικοινωνίας, εκτός από το χορό των μελισσών – και πιθανόν από κάποιους χιμπαντζήδες</a:t>
            </a:r>
          </a:p>
          <a:p>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b="1" dirty="0" smtClean="0"/>
              <a:t/>
            </a:r>
            <a:br>
              <a:rPr lang="el-GR" sz="3100" b="1" dirty="0" smtClean="0"/>
            </a:br>
            <a:r>
              <a:rPr lang="el-GR" sz="3100" b="1" dirty="0" smtClean="0"/>
              <a:t/>
            </a:r>
            <a:br>
              <a:rPr lang="el-GR" sz="3100" b="1" dirty="0" smtClean="0"/>
            </a:br>
            <a:r>
              <a:rPr lang="el-GR" sz="3100" b="1" dirty="0" smtClean="0"/>
              <a:t>1.12  Η </a:t>
            </a:r>
            <a:r>
              <a:rPr lang="el-GR" sz="3100" b="1" dirty="0" err="1" smtClean="0"/>
              <a:t>εμφυτότητα</a:t>
            </a:r>
            <a:r>
              <a:rPr lang="el-GR" sz="3100" b="1" dirty="0" smtClean="0"/>
              <a:t> της ομιλίας </a:t>
            </a:r>
            <a:r>
              <a:rPr lang="el-GR" sz="3100" dirty="0" smtClean="0"/>
              <a:t/>
            </a:r>
            <a:br>
              <a:rPr lang="el-GR" sz="3100" dirty="0" smtClean="0"/>
            </a:br>
            <a:r>
              <a:rPr lang="el-GR" sz="3100" b="1" dirty="0" smtClean="0"/>
              <a:t>(σε σύγκριση με την </a:t>
            </a:r>
            <a:r>
              <a:rPr lang="el-GR" sz="3100" b="1" dirty="0" err="1" smtClean="0"/>
              <a:t>εμφυτότητα</a:t>
            </a:r>
            <a:r>
              <a:rPr lang="el-GR" sz="3100" b="1" dirty="0" smtClean="0"/>
              <a:t> των ζωικών κωδίκων)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lgn="just"/>
            <a:r>
              <a:rPr lang="el-GR" sz="2300" dirty="0" smtClean="0"/>
              <a:t>Ζωικοί κώδικες </a:t>
            </a:r>
            <a:r>
              <a:rPr lang="el-GR" sz="2300" dirty="0" smtClean="0">
                <a:sym typeface="Wingdings" pitchFamily="2" charset="2"/>
              </a:rPr>
              <a:t> </a:t>
            </a:r>
            <a:r>
              <a:rPr lang="el-GR" sz="2300" dirty="0" smtClean="0"/>
              <a:t>γενετική προίκα των ζώων/ έμφυτοι /συγκινησιακό χαρακτήρα  </a:t>
            </a:r>
          </a:p>
          <a:p>
            <a:pPr algn="just"/>
            <a:r>
              <a:rPr lang="el-GR" sz="2300" dirty="0" smtClean="0"/>
              <a:t>Οι γλωσσολόγοι συμφωνούν: η </a:t>
            </a:r>
            <a:r>
              <a:rPr lang="el-GR" sz="2300" i="1" dirty="0" smtClean="0"/>
              <a:t>προδιάθεση</a:t>
            </a:r>
            <a:r>
              <a:rPr lang="el-GR" sz="2300" dirty="0" smtClean="0"/>
              <a:t> για την εκμάθηση της γλώσσας είναι έμφυτη. </a:t>
            </a:r>
          </a:p>
          <a:p>
            <a:pPr algn="just"/>
            <a:r>
              <a:rPr lang="el-GR" sz="2300" dirty="0" smtClean="0"/>
              <a:t>Η υπόθεση της </a:t>
            </a:r>
            <a:r>
              <a:rPr lang="el-GR" sz="2300" dirty="0" err="1" smtClean="0"/>
              <a:t>εμφυτότητας</a:t>
            </a:r>
            <a:r>
              <a:rPr lang="el-GR" sz="2300" dirty="0" smtClean="0"/>
              <a:t> </a:t>
            </a:r>
            <a:r>
              <a:rPr lang="el-GR" sz="2300" dirty="0" smtClean="0">
                <a:sym typeface="Wingdings" pitchFamily="2" charset="2"/>
              </a:rPr>
              <a:t> </a:t>
            </a:r>
            <a:r>
              <a:rPr lang="el-GR" sz="2300" dirty="0" smtClean="0"/>
              <a:t>η γραμματική την οποία διαθέτουμε  υπερβαίνει κατά πολύ τη γραμματική την οποία μαθαίνουμε μέσω της γλωσσικής μας εμπειρίας. </a:t>
            </a:r>
          </a:p>
          <a:p>
            <a:pPr algn="just"/>
            <a:r>
              <a:rPr lang="el-GR" sz="2300" dirty="0" err="1" smtClean="0"/>
              <a:t>Δλδ</a:t>
            </a:r>
            <a:r>
              <a:rPr lang="el-GR" sz="2300" dirty="0" smtClean="0"/>
              <a:t> καταλήγουμε να γνωρίζουμε για τη γλώσσα πολύ περισσότερα απ’ όσα παρατίθενται ως παραδείγματα στη γλώσσα που ακούμε γύρω μας (</a:t>
            </a:r>
            <a:r>
              <a:rPr lang="el-GR" sz="2300" dirty="0" err="1" smtClean="0"/>
              <a:t>πβλ</a:t>
            </a:r>
            <a:r>
              <a:rPr lang="el-GR" sz="2300" dirty="0" smtClean="0"/>
              <a:t> </a:t>
            </a:r>
            <a:r>
              <a:rPr lang="el-GR" sz="2300" i="1" dirty="0" smtClean="0"/>
              <a:t>Τι έξυπνο παιδί έχω εγώ!!!)</a:t>
            </a:r>
            <a:r>
              <a:rPr lang="el-GR" sz="2300" dirty="0" smtClean="0"/>
              <a:t>. Αυτό το επιχείρημα για την </a:t>
            </a:r>
            <a:r>
              <a:rPr lang="el-GR" sz="2300" dirty="0" err="1" smtClean="0"/>
              <a:t>εμφυτότητα</a:t>
            </a:r>
            <a:r>
              <a:rPr lang="el-GR" sz="2300" dirty="0" smtClean="0"/>
              <a:t> της καθολικής γραμματικής ονομάζεται </a:t>
            </a:r>
            <a:r>
              <a:rPr lang="el-GR" sz="2300" i="1" dirty="0" smtClean="0"/>
              <a:t>ανεπάρκεια του ερεθίσματος.</a:t>
            </a:r>
            <a:r>
              <a:rPr lang="el-GR" sz="2300" dirty="0" smtClean="0"/>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1.12  Η </a:t>
            </a:r>
            <a:r>
              <a:rPr lang="el-GR" sz="1800" b="1" dirty="0" err="1" smtClean="0"/>
              <a:t>εμφυτότητα</a:t>
            </a:r>
            <a:r>
              <a:rPr lang="el-GR" sz="1800" b="1" dirty="0" smtClean="0"/>
              <a:t> της ομιλίας </a:t>
            </a:r>
            <a:r>
              <a:rPr lang="el-GR" sz="1800" dirty="0" smtClean="0"/>
              <a:t/>
            </a:r>
            <a:br>
              <a:rPr lang="el-GR" sz="1800" dirty="0" smtClean="0"/>
            </a:br>
            <a:r>
              <a:rPr lang="el-GR" sz="1800" b="1" dirty="0" smtClean="0"/>
              <a:t>(σε σύγκριση με την </a:t>
            </a:r>
            <a:r>
              <a:rPr lang="el-GR" sz="1800" b="1" dirty="0" err="1" smtClean="0"/>
              <a:t>εμφυτότητα</a:t>
            </a:r>
            <a:r>
              <a:rPr lang="el-GR" sz="1800" b="1" dirty="0" smtClean="0"/>
              <a:t> των ζωικών κωδίκων)</a:t>
            </a:r>
            <a:endParaRPr lang="el-GR" sz="1800" dirty="0"/>
          </a:p>
        </p:txBody>
      </p:sp>
      <p:sp>
        <p:nvSpPr>
          <p:cNvPr id="3" name="2 - Θέση περιεχομένου"/>
          <p:cNvSpPr>
            <a:spLocks noGrp="1"/>
          </p:cNvSpPr>
          <p:nvPr>
            <p:ph idx="1"/>
          </p:nvPr>
        </p:nvSpPr>
        <p:spPr/>
        <p:txBody>
          <a:bodyPr>
            <a:normAutofit fontScale="92500"/>
          </a:bodyPr>
          <a:lstStyle/>
          <a:p>
            <a:pPr algn="just"/>
            <a:r>
              <a:rPr lang="el-GR" sz="3400" dirty="0" smtClean="0"/>
              <a:t>Αν και τα παιδιά εκτίθενται σε πολλή ομιλία,  πολλά </a:t>
            </a:r>
            <a:r>
              <a:rPr lang="el-GR" sz="3400" dirty="0" err="1" smtClean="0"/>
              <a:t>εκφωνήματα</a:t>
            </a:r>
            <a:r>
              <a:rPr lang="el-GR" sz="3400" dirty="0" smtClean="0"/>
              <a:t> που ακούνε είναι ατελή με </a:t>
            </a:r>
            <a:r>
              <a:rPr lang="el-GR" sz="3400" dirty="0" err="1" smtClean="0"/>
              <a:t>αντιγραμματικές</a:t>
            </a:r>
            <a:r>
              <a:rPr lang="el-GR" sz="3400" dirty="0" smtClean="0"/>
              <a:t> ή ημιτελείς προτάσεις, αποτυχημένες εκκινήσεις, παραδρομές και, φυσικά, καμία πληροφορία για το πώς είναι το σωστό μιας και κάτι τέτοιο αποτελεί τμήμα της σχολικής διδασκαλίας. Κατ’ αυτή την έννοια, τα δεδομένα στα οποία εκτίθενται είναι ανεπαρκή.</a:t>
            </a:r>
          </a:p>
          <a:p>
            <a:endParaRPr lang="el-GR" sz="3400" dirty="0" smtClean="0"/>
          </a:p>
          <a:p>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700" b="1" dirty="0" smtClean="0"/>
              <a:t>1.12  Η </a:t>
            </a:r>
            <a:r>
              <a:rPr lang="el-GR" sz="2700" b="1" dirty="0" err="1" smtClean="0"/>
              <a:t>εμφυτότητα</a:t>
            </a:r>
            <a:r>
              <a:rPr lang="el-GR" sz="2700" b="1" dirty="0" smtClean="0"/>
              <a:t> της ομιλίας </a:t>
            </a:r>
            <a:r>
              <a:rPr lang="el-GR" sz="2700" dirty="0" smtClean="0"/>
              <a:t/>
            </a:r>
            <a:br>
              <a:rPr lang="el-GR" sz="2700" dirty="0" smtClean="0"/>
            </a:br>
            <a:r>
              <a:rPr lang="el-GR" sz="2700" b="1" dirty="0" smtClean="0"/>
              <a:t>(σε σύγκριση με την </a:t>
            </a:r>
            <a:r>
              <a:rPr lang="el-GR" sz="2700" b="1" dirty="0" err="1" smtClean="0"/>
              <a:t>εμφυτότητα</a:t>
            </a:r>
            <a:r>
              <a:rPr lang="el-GR" sz="2700" b="1" dirty="0" smtClean="0"/>
              <a:t> των ζωικών κωδίκων)</a:t>
            </a:r>
            <a:endParaRPr lang="el-GR" sz="2700" dirty="0"/>
          </a:p>
        </p:txBody>
      </p:sp>
      <p:sp>
        <p:nvSpPr>
          <p:cNvPr id="3" name="2 - Θέση περιεχομένου"/>
          <p:cNvSpPr>
            <a:spLocks noGrp="1"/>
          </p:cNvSpPr>
          <p:nvPr>
            <p:ph idx="1"/>
          </p:nvPr>
        </p:nvSpPr>
        <p:spPr/>
        <p:txBody>
          <a:bodyPr>
            <a:normAutofit lnSpcReduction="10000"/>
          </a:bodyPr>
          <a:lstStyle/>
          <a:p>
            <a:pPr algn="just"/>
            <a:r>
              <a:rPr lang="el-GR" dirty="0" smtClean="0"/>
              <a:t>Γενικά, το παιδί χρειάζεται σημαντικό χρόνο για να μάθει να μιλάει κι αυτό γιατί πρέπει να κατακτήσει ένα σύστημα όπου ο ήχος έχει κύρια  </a:t>
            </a:r>
            <a:r>
              <a:rPr lang="el-GR" i="1" dirty="0" smtClean="0"/>
              <a:t>παραστατική/αναφορική</a:t>
            </a:r>
            <a:r>
              <a:rPr lang="el-GR" dirty="0" smtClean="0"/>
              <a:t> λειτουργία, κι όχι </a:t>
            </a:r>
            <a:r>
              <a:rPr lang="el-GR" i="1" dirty="0" smtClean="0"/>
              <a:t>συγκινησιακή</a:t>
            </a:r>
            <a:r>
              <a:rPr lang="el-GR" dirty="0" smtClean="0"/>
              <a:t>. Αυτή δε η λειτουργία πραγματώνεται μέσα από μια αυθαίρετη σχέση σημαίνοντος-σημαινομένου. Είναι προφανές ότι ένα τέτοιο αυθαίρετο, παραστατικό/ αναφορικό σύστημα απαιτεί σημαντικό χρόνο μαθητείας. </a:t>
            </a:r>
          </a:p>
          <a:p>
            <a:pPr>
              <a:buNone/>
            </a:pPr>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b="1" dirty="0" smtClean="0"/>
              <a:t>1.13 Η ομιλία είναι διαθέσιμη σ’ όλα </a:t>
            </a:r>
            <a:r>
              <a:rPr lang="el-GR" sz="3600" dirty="0" smtClean="0"/>
              <a:t/>
            </a:r>
            <a:br>
              <a:rPr lang="el-GR" sz="3600" dirty="0" smtClean="0"/>
            </a:br>
            <a:r>
              <a:rPr lang="el-GR" sz="3600" b="1" dirty="0" smtClean="0"/>
              <a:t>τα μέλη μιας κοινότητας</a:t>
            </a:r>
            <a:endParaRPr lang="el-GR" sz="3600" dirty="0" smtClean="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Στην περίπτωση της ανθρώπινης γλώσσας όλα τα στοιχεία της είναι διαθέσιμα σ’ όλα τα μέλη της κοινότητας -με την εξαίρεση των πολύ μικρών ηλικιών.  Στα  ζώα, απ’ την άλλη μεριά, πολύ συχνά βρίσκουμε περιορισμούς στο ρεπερτόριο των σημάτων ανάλογα με το φύλο ή ακόμα ανάλογα με την αναπαραγωγική κατάσταση  (οίστρος).</a:t>
            </a:r>
          </a:p>
          <a:p>
            <a:pPr>
              <a:buNone/>
            </a:pPr>
            <a:r>
              <a:rPr lang="el-GR" b="1" dirty="0" smtClean="0"/>
              <a:t/>
            </a:r>
            <a:br>
              <a:rPr lang="el-GR" b="1" dirty="0" smtClean="0"/>
            </a:b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800" b="1" i="1" dirty="0" smtClean="0"/>
              <a:t>1.1. </a:t>
            </a:r>
            <a:r>
              <a:rPr lang="el-GR" sz="1800" b="1" i="1" dirty="0" smtClean="0"/>
              <a:t>  Γραμμικότητα</a:t>
            </a:r>
            <a:r>
              <a:rPr lang="el-GR" i="1" dirty="0" smtClean="0"/>
              <a:t/>
            </a:r>
            <a:br>
              <a:rPr lang="el-GR" i="1" dirty="0" smtClean="0"/>
            </a:b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Για παράδειγμα, η σειρά των τεσσάρων  φθόγγων  </a:t>
            </a:r>
            <a:r>
              <a:rPr lang="en-US" dirty="0" smtClean="0"/>
              <a:t> </a:t>
            </a:r>
            <a:endParaRPr lang="el-GR" dirty="0" smtClean="0"/>
          </a:p>
          <a:p>
            <a:pPr algn="ctr">
              <a:buNone/>
            </a:pPr>
            <a:r>
              <a:rPr lang="el-GR" sz="3600" b="1" dirty="0" smtClean="0"/>
              <a:t>[ a ],  [ e ],  [ m ] &amp;</a:t>
            </a:r>
            <a:r>
              <a:rPr lang="el-GR" b="1" dirty="0" smtClean="0"/>
              <a:t> </a:t>
            </a:r>
            <a:r>
              <a:rPr lang="el-GR" sz="3600" b="1" dirty="0" smtClean="0"/>
              <a:t>[ r ] </a:t>
            </a:r>
          </a:p>
          <a:p>
            <a:pPr>
              <a:buNone/>
            </a:pPr>
            <a:r>
              <a:rPr lang="el-GR" dirty="0" smtClean="0"/>
              <a:t>στις λέξεις της ΚΝΕ (Κοινή ΝΕ)</a:t>
            </a:r>
          </a:p>
          <a:p>
            <a:pPr algn="ctr">
              <a:buNone/>
            </a:pPr>
            <a:r>
              <a:rPr lang="el-GR" sz="3600" b="1" dirty="0" smtClean="0"/>
              <a:t>[</a:t>
            </a:r>
            <a:r>
              <a:rPr lang="el-GR" sz="3600" b="1" dirty="0" err="1" smtClean="0"/>
              <a:t>΄mera</a:t>
            </a:r>
            <a:r>
              <a:rPr lang="el-GR" sz="3600" b="1" dirty="0" smtClean="0"/>
              <a:t> ], [</a:t>
            </a:r>
            <a:r>
              <a:rPr lang="el-GR" sz="3600" b="1" dirty="0" err="1" smtClean="0"/>
              <a:t>΄rema</a:t>
            </a:r>
            <a:r>
              <a:rPr lang="el-GR" sz="3600" b="1" dirty="0" smtClean="0"/>
              <a:t> ] </a:t>
            </a:r>
            <a:r>
              <a:rPr lang="el-GR" sz="3600" dirty="0" smtClean="0"/>
              <a:t>και</a:t>
            </a:r>
            <a:r>
              <a:rPr lang="el-GR" sz="3600" b="1" dirty="0" smtClean="0"/>
              <a:t> [</a:t>
            </a:r>
            <a:r>
              <a:rPr lang="el-GR" sz="3600" b="1" dirty="0" err="1" smtClean="0"/>
              <a:t>΄erma</a:t>
            </a:r>
            <a:r>
              <a:rPr lang="el-GR" sz="3600" b="1" dirty="0" smtClean="0"/>
              <a:t> ]</a:t>
            </a:r>
            <a:endParaRPr lang="el-GR" sz="3600" dirty="0" smtClean="0"/>
          </a:p>
          <a:p>
            <a:pPr>
              <a:buNone/>
            </a:pPr>
            <a:r>
              <a:rPr lang="el-GR" dirty="0" smtClean="0"/>
              <a:t>	είναι απόλυτα συνδεδεμένη με  τη σημασία του μηνύματος και, συνεπώς, δεν υπάρχει περίπτωση να συγχέονται οι σημασίες.</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800" b="1" i="1" dirty="0" smtClean="0"/>
              <a:t>1.1. </a:t>
            </a:r>
            <a:r>
              <a:rPr lang="el-GR" sz="1800" b="1" i="1" dirty="0" smtClean="0"/>
              <a:t>  Γραμμικότητα</a:t>
            </a:r>
            <a:r>
              <a:rPr lang="el-GR" i="1" dirty="0" smtClean="0"/>
              <a:t/>
            </a:r>
            <a:br>
              <a:rPr lang="el-GR" i="1" dirty="0" smtClean="0"/>
            </a:br>
            <a:endParaRPr lang="el-GR" dirty="0"/>
          </a:p>
        </p:txBody>
      </p:sp>
      <p:sp>
        <p:nvSpPr>
          <p:cNvPr id="3" name="2 - Θέση περιεχομένου"/>
          <p:cNvSpPr>
            <a:spLocks noGrp="1"/>
          </p:cNvSpPr>
          <p:nvPr>
            <p:ph idx="1"/>
          </p:nvPr>
        </p:nvSpPr>
        <p:spPr/>
        <p:txBody>
          <a:bodyPr>
            <a:normAutofit lnSpcReduction="10000"/>
          </a:bodyPr>
          <a:lstStyle/>
          <a:p>
            <a:pPr>
              <a:buNone/>
            </a:pPr>
            <a:r>
              <a:rPr lang="en-US" dirty="0" smtClean="0"/>
              <a:t>	</a:t>
            </a:r>
            <a:r>
              <a:rPr lang="el-GR" dirty="0" smtClean="0"/>
              <a:t>Ακόμη, στις φθογγικές ακολουθίες</a:t>
            </a:r>
            <a:r>
              <a:rPr lang="el-GR" b="1" dirty="0" smtClean="0"/>
              <a:t>  </a:t>
            </a:r>
            <a:endParaRPr lang="el-GR" dirty="0" smtClean="0"/>
          </a:p>
          <a:p>
            <a:pPr algn="ctr">
              <a:buNone/>
            </a:pPr>
            <a:r>
              <a:rPr lang="el-GR" b="1" dirty="0" smtClean="0"/>
              <a:t>	</a:t>
            </a:r>
            <a:endParaRPr lang="en-US" b="1" dirty="0" smtClean="0"/>
          </a:p>
          <a:p>
            <a:pPr algn="ctr">
              <a:buNone/>
            </a:pPr>
            <a:r>
              <a:rPr lang="el-GR" b="1" dirty="0" smtClean="0"/>
              <a:t>[΄</a:t>
            </a:r>
            <a:r>
              <a:rPr lang="en-US" b="1" dirty="0" err="1" smtClean="0"/>
              <a:t>poli</a:t>
            </a:r>
            <a:r>
              <a:rPr lang="el-GR" b="1" dirty="0" smtClean="0"/>
              <a:t> ],  [΄</a:t>
            </a:r>
            <a:r>
              <a:rPr lang="en-US" b="1" dirty="0" err="1" smtClean="0"/>
              <a:t>lipo</a:t>
            </a:r>
            <a:r>
              <a:rPr lang="el-GR" b="1" dirty="0" smtClean="0"/>
              <a:t>],  [΄</a:t>
            </a:r>
            <a:r>
              <a:rPr lang="en-US" b="1" dirty="0" err="1" smtClean="0"/>
              <a:t>plio</a:t>
            </a:r>
            <a:r>
              <a:rPr lang="el-GR" b="1" dirty="0" smtClean="0"/>
              <a:t>], </a:t>
            </a:r>
            <a:r>
              <a:rPr lang="el-GR" dirty="0" smtClean="0"/>
              <a:t> </a:t>
            </a:r>
            <a:r>
              <a:rPr lang="el-GR" b="1" dirty="0" smtClean="0"/>
              <a:t>[</a:t>
            </a:r>
            <a:r>
              <a:rPr lang="en-US" b="1" dirty="0" smtClean="0"/>
              <a:t>o</a:t>
            </a:r>
            <a:r>
              <a:rPr lang="el-GR" b="1" dirty="0" smtClean="0"/>
              <a:t>΄</a:t>
            </a:r>
            <a:r>
              <a:rPr lang="en-US" b="1" dirty="0" err="1" smtClean="0"/>
              <a:t>pli</a:t>
            </a:r>
            <a:r>
              <a:rPr lang="el-GR" b="1" dirty="0" smtClean="0"/>
              <a:t>]   </a:t>
            </a:r>
            <a:r>
              <a:rPr lang="el-GR" dirty="0" smtClean="0"/>
              <a:t>και   </a:t>
            </a:r>
            <a:r>
              <a:rPr lang="el-GR" b="1" dirty="0" smtClean="0"/>
              <a:t>[</a:t>
            </a:r>
            <a:r>
              <a:rPr lang="en-US" b="1" dirty="0" smtClean="0"/>
              <a:t>pi</a:t>
            </a:r>
            <a:r>
              <a:rPr lang="el-GR" b="1" dirty="0" smtClean="0"/>
              <a:t>΄ </a:t>
            </a:r>
            <a:r>
              <a:rPr lang="en-US" b="1" dirty="0" smtClean="0"/>
              <a:t>lo</a:t>
            </a:r>
            <a:r>
              <a:rPr lang="el-GR" b="1" dirty="0" smtClean="0"/>
              <a:t>] </a:t>
            </a:r>
            <a:endParaRPr lang="el-GR" dirty="0" smtClean="0"/>
          </a:p>
          <a:p>
            <a:pPr>
              <a:buNone/>
            </a:pPr>
            <a:endParaRPr lang="en-US" dirty="0" smtClean="0"/>
          </a:p>
          <a:p>
            <a:pPr>
              <a:buNone/>
            </a:pPr>
            <a:r>
              <a:rPr lang="el-GR" dirty="0" smtClean="0"/>
              <a:t>	υπάρχουν ακριβώς οι ίδιοι φθόγγοι  </a:t>
            </a:r>
          </a:p>
          <a:p>
            <a:pPr algn="ctr">
              <a:buNone/>
            </a:pPr>
            <a:r>
              <a:rPr lang="el-GR" sz="3600" b="1" dirty="0" smtClean="0"/>
              <a:t>	[</a:t>
            </a:r>
            <a:r>
              <a:rPr lang="en-US" sz="3600" b="1" dirty="0" smtClean="0"/>
              <a:t>p</a:t>
            </a:r>
            <a:r>
              <a:rPr lang="el-GR" sz="3600" b="1" dirty="0" smtClean="0"/>
              <a:t>], [</a:t>
            </a:r>
            <a:r>
              <a:rPr lang="en-US" sz="3600" b="1" dirty="0" smtClean="0"/>
              <a:t>l</a:t>
            </a:r>
            <a:r>
              <a:rPr lang="el-GR" sz="3600" b="1" dirty="0" smtClean="0"/>
              <a:t>], [</a:t>
            </a:r>
            <a:r>
              <a:rPr lang="en-US" sz="3600" b="1" dirty="0" smtClean="0"/>
              <a:t>o</a:t>
            </a:r>
            <a:r>
              <a:rPr lang="el-GR" sz="3600" b="1" dirty="0" smtClean="0"/>
              <a:t>], [</a:t>
            </a:r>
            <a:r>
              <a:rPr lang="en-US" sz="3600" b="1" dirty="0" err="1" smtClean="0"/>
              <a:t>i</a:t>
            </a:r>
            <a:r>
              <a:rPr lang="el-GR" sz="3600" b="1" dirty="0" smtClean="0"/>
              <a:t>] </a:t>
            </a:r>
          </a:p>
          <a:p>
            <a:pPr>
              <a:buNone/>
            </a:pPr>
            <a:r>
              <a:rPr lang="el-GR" b="1" dirty="0" smtClean="0"/>
              <a:t>	 </a:t>
            </a:r>
            <a:r>
              <a:rPr lang="el-GR" dirty="0" smtClean="0"/>
              <a:t>όμως δεν υπάρχει περίπτωση να συγχέονται οι έννοιες ΛΟΓΩ ΤΗΣ ΓΡΑΜΜΙΚΟΤΗΤΑΣ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1800" b="1" i="1" dirty="0" smtClean="0"/>
              <a:t>1.1. </a:t>
            </a:r>
            <a:r>
              <a:rPr lang="el-GR" sz="1800" b="1" i="1" dirty="0" smtClean="0"/>
              <a:t>  Γραμμικότητα</a:t>
            </a:r>
            <a:r>
              <a:rPr lang="el-GR" i="1" dirty="0" smtClean="0"/>
              <a:t/>
            </a:r>
            <a:br>
              <a:rPr lang="el-GR" i="1" dirty="0" smtClean="0"/>
            </a:br>
            <a:endParaRPr lang="el-GR" dirty="0"/>
          </a:p>
        </p:txBody>
      </p:sp>
      <p:sp>
        <p:nvSpPr>
          <p:cNvPr id="3" name="2 - Θέση περιεχομένου"/>
          <p:cNvSpPr>
            <a:spLocks noGrp="1"/>
          </p:cNvSpPr>
          <p:nvPr>
            <p:ph idx="1"/>
          </p:nvPr>
        </p:nvSpPr>
        <p:spPr/>
        <p:txBody>
          <a:bodyPr>
            <a:normAutofit/>
          </a:bodyPr>
          <a:lstStyle/>
          <a:p>
            <a:pPr algn="just"/>
            <a:r>
              <a:rPr lang="el-GR" b="1" dirty="0" smtClean="0"/>
              <a:t> «Ο άντρας είδε τη γυναίκα» </a:t>
            </a:r>
            <a:r>
              <a:rPr lang="el-GR" dirty="0" smtClean="0"/>
              <a:t>δεν είναι το ίδιο με</a:t>
            </a:r>
            <a:r>
              <a:rPr lang="el-GR" b="1" dirty="0" smtClean="0"/>
              <a:t> </a:t>
            </a:r>
            <a:r>
              <a:rPr lang="el-GR" dirty="0" smtClean="0"/>
              <a:t>το</a:t>
            </a:r>
            <a:r>
              <a:rPr lang="el-GR" b="1" dirty="0" smtClean="0"/>
              <a:t> «Η γυναίκα είδε τον άντρα»: </a:t>
            </a:r>
            <a:r>
              <a:rPr lang="el-GR" dirty="0" smtClean="0"/>
              <a:t>Η πτώση &lt;</a:t>
            </a:r>
            <a:r>
              <a:rPr lang="el-GR" i="1" dirty="0" smtClean="0"/>
              <a:t>τη γυναίκα</a:t>
            </a:r>
            <a:r>
              <a:rPr lang="el-GR" dirty="0" smtClean="0"/>
              <a:t>&gt; αμέσως μας παραπέμπει στη λειτουργία της ως αντικειμένου (στην ελληνική γλώσσα το αντικείμενο είναι πάντα στην αιτιατική) σε αντίθεση με την ονομαστική  </a:t>
            </a:r>
            <a:r>
              <a:rPr lang="el-GR" i="1" dirty="0" smtClean="0"/>
              <a:t>&lt;η γυναίκα&gt; </a:t>
            </a:r>
            <a:r>
              <a:rPr lang="el-GR" dirty="0" smtClean="0"/>
              <a:t> που προαλείφεται για υποκείμενο (πάλι για την ΚΝΕ).</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357166"/>
            <a:ext cx="8229600" cy="1143000"/>
          </a:xfrm>
        </p:spPr>
        <p:txBody>
          <a:bodyPr>
            <a:normAutofit/>
          </a:bodyPr>
          <a:lstStyle/>
          <a:p>
            <a:r>
              <a:rPr lang="en-US" sz="1800" b="1" i="1" dirty="0" smtClean="0"/>
              <a:t>1.1. </a:t>
            </a:r>
            <a:r>
              <a:rPr lang="el-GR" sz="1800" b="1" i="1" dirty="0" smtClean="0"/>
              <a:t>  Γραμμικότητα</a:t>
            </a:r>
            <a:r>
              <a:rPr lang="el-GR" i="1" dirty="0" smtClean="0"/>
              <a:t/>
            </a:r>
            <a:br>
              <a:rPr lang="el-GR" i="1" dirty="0" smtClean="0"/>
            </a:b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Το χαρακτηριστικό αυτό της γραμμικότητας οφείλεται στην  ιδιαίτερη σχέση της γλώσσας με το φωνητικό της μέσον, δηλαδή την ομιλία.  Κι αυτό γιατί  το ηχητικό μήνυμα -όλες οι φυσικές γλώσσες είναι κατ’ αρχήν προφορικές/ ηχητικές-  εκτυλίσσεται αποκλειστικά μέσα στο χρόνο και αποκτά τα εξής χαρακτηριστικά: </a:t>
            </a:r>
          </a:p>
          <a:p>
            <a:pPr lvl="0" algn="just">
              <a:buNone/>
            </a:pPr>
            <a:r>
              <a:rPr lang="el-GR" dirty="0" smtClean="0"/>
              <a:t>	</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2092</TotalTime>
  <Words>2502</Words>
  <PresentationFormat>Προβολή στην οθόνη (4:3)</PresentationFormat>
  <Paragraphs>215</Paragraphs>
  <Slides>56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56</vt:i4>
      </vt:variant>
    </vt:vector>
  </HeadingPairs>
  <TitlesOfParts>
    <vt:vector size="57" baseType="lpstr">
      <vt:lpstr>Θέμα του Office</vt:lpstr>
      <vt:lpstr>Διαφάνεια 1</vt:lpstr>
      <vt:lpstr>Διαφάνεια 2</vt:lpstr>
      <vt:lpstr>1.1.   Γραμμικότητα </vt:lpstr>
      <vt:lpstr>1.1.   Γραμμικότητα </vt:lpstr>
      <vt:lpstr>1.1.   Γραμμικότητα </vt:lpstr>
      <vt:lpstr>1.1.   Γραμμικότητα </vt:lpstr>
      <vt:lpstr>1.1.   Γραμμικότητα </vt:lpstr>
      <vt:lpstr>1.1.   Γραμμικότητα </vt:lpstr>
      <vt:lpstr>1.1.   Γραμμικότητα </vt:lpstr>
      <vt:lpstr>1.1.   Γραμμικότητα</vt:lpstr>
      <vt:lpstr>1.1.   Γραμμικότητα</vt:lpstr>
      <vt:lpstr>1. 2  Φωνητικός χαρακτήρας της ομιλίας –   προτεραιότητα του προφορικού λόγου</vt:lpstr>
      <vt:lpstr>1. 2  Φωνητικός χαρακτήρας της ομιλίας –   προτεραιότητα του προφορικού λόγου</vt:lpstr>
      <vt:lpstr>1.3  Το αυθαίρετο του γλωσσικού σημείου</vt:lpstr>
      <vt:lpstr> αυθαίρετο του γλωσσικού σημείου</vt:lpstr>
      <vt:lpstr>1.3  Το αυθαίρετο του γλωσσικού σημείου</vt:lpstr>
      <vt:lpstr>Γλωσσικό σημείο </vt:lpstr>
      <vt:lpstr>Χαρακτηριστικά του γλωσσικού σημείου </vt:lpstr>
      <vt:lpstr>1.4  Διπλή άρθρωση  </vt:lpstr>
      <vt:lpstr>1.4  Διπλή άρθρωση</vt:lpstr>
      <vt:lpstr> 1.5 Ασυνεχής χαρακτήρας των γλωσσικών μονάδων </vt:lpstr>
      <vt:lpstr>1.5 Ασυνεχής χαρακτήρας των γλωσσικών μονάδων</vt:lpstr>
      <vt:lpstr>1.5 Ασυνεχής χαρακτήρας των γλωσσικών μονάδων</vt:lpstr>
      <vt:lpstr>1.5 Ασυνεχής χαρακτήρας των γλωσσικών μονάδων</vt:lpstr>
      <vt:lpstr>1.5 Ασυνεχής χαρακτήρας των γλωσσικών μονάδων</vt:lpstr>
      <vt:lpstr>1.5 Ασυνεχής χαρακτήρας των γλωσσικών μονάδων</vt:lpstr>
      <vt:lpstr>1.5 Ασυνεχής χαρακτήρας των γλωσσικών μονάδων</vt:lpstr>
      <vt:lpstr>1.5 Ασυνεχής χαρακτήρας των γλωσσικών μονάδων</vt:lpstr>
      <vt:lpstr>1.5 Ασυνεχής χαρακτήρας των γλωσσικών μονάδων</vt:lpstr>
      <vt:lpstr>1.5 Ασυνεχής χαρακτήρας των γλωσσικών μονάδων</vt:lpstr>
      <vt:lpstr>Διαφάνεια 31</vt:lpstr>
      <vt:lpstr> 1.6  Παραγωγικότητα (ή δημιουργικότητα)    </vt:lpstr>
      <vt:lpstr>1.6  Παραγωγικότητα (ή δημιουργικότητα)  </vt:lpstr>
      <vt:lpstr> Σύγκριση της ομιλίας με άλλους κώδικες (α) τεχνητοί κώδικες  </vt:lpstr>
      <vt:lpstr>Σύγκριση της ομιλίας με τεχνητούς κώδικες</vt:lpstr>
      <vt:lpstr>Σύγκριση της ομιλίας με τεχνητούς κώδικες</vt:lpstr>
      <vt:lpstr>Σύγκριση της ομιλίας με τεχνητούς κώδικες</vt:lpstr>
      <vt:lpstr>Σύγκριση της ομιλίας με τεχνητούς κώδικες</vt:lpstr>
      <vt:lpstr>Σύγκριση της ομιλίας με τεχνητούς κώδικες</vt:lpstr>
      <vt:lpstr>Διαφάνεια 40</vt:lpstr>
      <vt:lpstr>Σύγκριση της ομιλίας με τεχνητούς κώδικες</vt:lpstr>
      <vt:lpstr>Σύγκριση της ομιλίας με τεχνητούς κώδικες</vt:lpstr>
      <vt:lpstr>Σύγκριση της ομιλίας με τεχνητούς κώδικες</vt:lpstr>
      <vt:lpstr>Διαφάνεια 44</vt:lpstr>
      <vt:lpstr>   1.7  Η ανθρώπινη γλώσσα δεν είναι νομοθετημένη   </vt:lpstr>
      <vt:lpstr>1.8  Πολλαπλή σημασία</vt:lpstr>
      <vt:lpstr>Διαφάνεια 47</vt:lpstr>
      <vt:lpstr>   1.9  Υποκειμενικότητα ομιλητή/ακροατή   </vt:lpstr>
      <vt:lpstr> 1.10 Ομοιογένεια τεχνητών κωδίκων/  ανομοιογένεια ομιλίας </vt:lpstr>
      <vt:lpstr> Σύγκριση της ομιλίας με άλλους κώδικες (β) ζωικοί κώδικες  </vt:lpstr>
      <vt:lpstr>Σύγκριση της ομιλίας με άλλους κώδικες (β) ζωικοί κώδικες</vt:lpstr>
      <vt:lpstr>1.11 Μετάθεση (displacement) </vt:lpstr>
      <vt:lpstr>  1.12  Η εμφυτότητα της ομιλίας  (σε σύγκριση με την εμφυτότητα των ζωικών κωδίκων) </vt:lpstr>
      <vt:lpstr>1.12  Η εμφυτότητα της ομιλίας  (σε σύγκριση με την εμφυτότητα των ζωικών κωδίκων)</vt:lpstr>
      <vt:lpstr>1.12  Η εμφυτότητα της ομιλίας  (σε σύγκριση με την εμφυτότητα των ζωικών κωδίκων)</vt:lpstr>
      <vt:lpstr>1.13 Η ομιλία είναι διαθέσιμη σ’ όλα  τα μέλη μιας κοινότητας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cp:lastModifiedBy>ΚΑΜΠΑΚΗ</cp:lastModifiedBy>
  <cp:revision>83</cp:revision>
  <dcterms:modified xsi:type="dcterms:W3CDTF">2018-11-23T14:37:42Z</dcterms:modified>
</cp:coreProperties>
</file>