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383" r:id="rId3"/>
    <p:sldId id="384" r:id="rId4"/>
    <p:sldId id="385" r:id="rId5"/>
    <p:sldId id="386" r:id="rId6"/>
    <p:sldId id="387" r:id="rId7"/>
    <p:sldId id="388" r:id="rId8"/>
    <p:sldId id="389" r:id="rId9"/>
    <p:sldId id="419" r:id="rId10"/>
    <p:sldId id="420" r:id="rId11"/>
    <p:sldId id="422" r:id="rId12"/>
    <p:sldId id="421" r:id="rId13"/>
    <p:sldId id="423" r:id="rId14"/>
    <p:sldId id="424" r:id="rId15"/>
    <p:sldId id="413" r:id="rId16"/>
    <p:sldId id="414" r:id="rId17"/>
    <p:sldId id="415" r:id="rId18"/>
    <p:sldId id="416" r:id="rId19"/>
    <p:sldId id="417" r:id="rId20"/>
    <p:sldId id="299" r:id="rId21"/>
    <p:sldId id="41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s Theodorou" initials="MT" lastIdx="2" clrIdx="0">
    <p:extLst>
      <p:ext uri="{19B8F6BF-5375-455C-9EA6-DF929625EA0E}">
        <p15:presenceInfo xmlns:p15="http://schemas.microsoft.com/office/powerpoint/2012/main" userId="cb376a78d334e9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6F445-42E3-4BAE-963A-29AAA141A79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D708AFB-D3EA-4F1A-BA96-65E99D83064F}">
      <dgm:prSet custT="1"/>
      <dgm:spPr/>
      <dgm:t>
        <a:bodyPr/>
        <a:lstStyle/>
        <a:p>
          <a:r>
            <a:rPr lang="el-GR" sz="1600" dirty="0"/>
            <a:t>Η Πανδημία δημιούργησε </a:t>
          </a:r>
          <a:r>
            <a:rPr lang="el-GR" sz="1600" dirty="0">
              <a:solidFill>
                <a:schemeClr val="tx1"/>
              </a:solidFill>
            </a:rPr>
            <a:t>καινούργιες</a:t>
          </a:r>
          <a:r>
            <a:rPr lang="el-GR" sz="1600" dirty="0"/>
            <a:t> </a:t>
          </a:r>
          <a:r>
            <a:rPr lang="el-GR" sz="1600" u="sng" dirty="0"/>
            <a:t>προκλήσεις</a:t>
          </a:r>
          <a:r>
            <a:rPr lang="el-GR" sz="1600" dirty="0"/>
            <a:t> στις ηγεσίες όλων των χωρών.</a:t>
          </a:r>
          <a:endParaRPr lang="en-US" sz="1600" dirty="0"/>
        </a:p>
      </dgm:t>
    </dgm:pt>
    <dgm:pt modelId="{9BB5CBF8-FDDE-4A75-9658-8E2FD542B23F}" type="parTrans" cxnId="{A10A86B8-378C-4698-B0BC-E034E75228EA}">
      <dgm:prSet/>
      <dgm:spPr/>
      <dgm:t>
        <a:bodyPr/>
        <a:lstStyle/>
        <a:p>
          <a:endParaRPr lang="en-US" sz="1400"/>
        </a:p>
      </dgm:t>
    </dgm:pt>
    <dgm:pt modelId="{C477956F-D09A-4F51-95B1-AE0307BACB26}" type="sibTrans" cxnId="{A10A86B8-378C-4698-B0BC-E034E75228EA}">
      <dgm:prSet/>
      <dgm:spPr/>
      <dgm:t>
        <a:bodyPr/>
        <a:lstStyle/>
        <a:p>
          <a:endParaRPr lang="en-US"/>
        </a:p>
      </dgm:t>
    </dgm:pt>
    <dgm:pt modelId="{CDF25F3D-25A4-4A1A-A480-D2882F495398}">
      <dgm:prSet custT="1"/>
      <dgm:spPr/>
      <dgm:t>
        <a:bodyPr/>
        <a:lstStyle/>
        <a:p>
          <a:r>
            <a:rPr lang="el-GR" sz="1600" dirty="0"/>
            <a:t>Τα υγειονομικά </a:t>
          </a:r>
          <a:r>
            <a:rPr lang="el-GR" sz="1600" u="sng" dirty="0"/>
            <a:t>συστήματα</a:t>
          </a:r>
          <a:r>
            <a:rPr lang="el-GR" sz="1600" dirty="0"/>
            <a:t> δε </a:t>
          </a:r>
          <a:r>
            <a:rPr lang="el-GR" sz="1600" dirty="0">
              <a:solidFill>
                <a:schemeClr val="tx1"/>
              </a:solidFill>
            </a:rPr>
            <a:t>μπόρεσαν</a:t>
          </a:r>
          <a:r>
            <a:rPr lang="el-GR" sz="1600" dirty="0"/>
            <a:t> να προβλέψουν και να ελέγξουν </a:t>
          </a:r>
          <a:r>
            <a:rPr lang="el-GR" sz="1600" dirty="0">
              <a:solidFill>
                <a:schemeClr val="tx1"/>
              </a:solidFill>
            </a:rPr>
            <a:t>ούτε τα αποτελέσματα και της συνέπειες, ούτε και την ίδια την πανδημία.</a:t>
          </a:r>
          <a:endParaRPr lang="en-US" sz="1600" dirty="0">
            <a:solidFill>
              <a:schemeClr val="tx1"/>
            </a:solidFill>
          </a:endParaRPr>
        </a:p>
      </dgm:t>
    </dgm:pt>
    <dgm:pt modelId="{0FAAF0C6-3A97-4584-A765-8BB834A6A3B0}" type="parTrans" cxnId="{00D992DA-F7CD-466A-8EF4-BB2C1BEF0DD6}">
      <dgm:prSet/>
      <dgm:spPr/>
      <dgm:t>
        <a:bodyPr/>
        <a:lstStyle/>
        <a:p>
          <a:endParaRPr lang="en-US" sz="1400"/>
        </a:p>
      </dgm:t>
    </dgm:pt>
    <dgm:pt modelId="{9CA0F3EB-C786-46F1-8B03-EB551CE9F5BA}" type="sibTrans" cxnId="{00D992DA-F7CD-466A-8EF4-BB2C1BEF0DD6}">
      <dgm:prSet/>
      <dgm:spPr/>
      <dgm:t>
        <a:bodyPr/>
        <a:lstStyle/>
        <a:p>
          <a:endParaRPr lang="en-US"/>
        </a:p>
      </dgm:t>
    </dgm:pt>
    <dgm:pt modelId="{F1A7A58D-E901-41F5-BA3E-1998D3D867C7}">
      <dgm:prSet custT="1"/>
      <dgm:spPr/>
      <dgm:t>
        <a:bodyPr/>
        <a:lstStyle/>
        <a:p>
          <a:r>
            <a:rPr lang="el-GR" sz="1500" dirty="0"/>
            <a:t>Οι </a:t>
          </a:r>
          <a:r>
            <a:rPr lang="el-GR" sz="1500" u="sng" dirty="0"/>
            <a:t>οργανισμοί</a:t>
          </a:r>
          <a:r>
            <a:rPr lang="el-GR" sz="1500" dirty="0"/>
            <a:t> υγειονομικής φροντίδας ήταν ανέτοιμοι σε θέματα</a:t>
          </a:r>
          <a:r>
            <a:rPr lang="en-US" sz="1500" dirty="0"/>
            <a:t>:</a:t>
          </a:r>
          <a:r>
            <a:rPr lang="el-GR" sz="1500" dirty="0"/>
            <a:t> </a:t>
          </a:r>
        </a:p>
        <a:p>
          <a:r>
            <a:rPr lang="el-GR" sz="1500" dirty="0"/>
            <a:t>α. </a:t>
          </a:r>
          <a:r>
            <a:rPr lang="el-GR" sz="1500" dirty="0">
              <a:solidFill>
                <a:schemeClr val="tx1"/>
              </a:solidFill>
            </a:rPr>
            <a:t>κλινών εντατικής θεραπείας, </a:t>
          </a:r>
        </a:p>
        <a:p>
          <a:r>
            <a:rPr lang="el-GR" sz="1500" dirty="0">
              <a:solidFill>
                <a:schemeClr val="tx1"/>
              </a:solidFill>
            </a:rPr>
            <a:t>β. προμηθειών σε προστατευτικό υλικό, αναπνευστήρες και φάρμακα, </a:t>
          </a:r>
        </a:p>
        <a:p>
          <a:r>
            <a:rPr lang="el-GR" sz="1500" dirty="0">
              <a:solidFill>
                <a:schemeClr val="tx1"/>
              </a:solidFill>
            </a:rPr>
            <a:t>γ. εκπαίδευσης προσωπικού, σε θέματα </a:t>
          </a:r>
          <a:r>
            <a:rPr lang="el-GR" sz="1500" dirty="0" err="1">
              <a:solidFill>
                <a:schemeClr val="tx1"/>
              </a:solidFill>
            </a:rPr>
            <a:t>ιχνηλάτησης</a:t>
          </a:r>
          <a:r>
            <a:rPr lang="el-GR" sz="1500" dirty="0">
              <a:solidFill>
                <a:schemeClr val="tx1"/>
              </a:solidFill>
            </a:rPr>
            <a:t>, </a:t>
          </a:r>
        </a:p>
        <a:p>
          <a:r>
            <a:rPr lang="el-GR" sz="1500" dirty="0">
              <a:solidFill>
                <a:schemeClr val="tx1"/>
              </a:solidFill>
            </a:rPr>
            <a:t>δ. συμπληρωματική  χρηματοδότηση.</a:t>
          </a:r>
          <a:endParaRPr lang="en-US" sz="1500" dirty="0">
            <a:solidFill>
              <a:schemeClr val="tx1"/>
            </a:solidFill>
          </a:endParaRPr>
        </a:p>
      </dgm:t>
    </dgm:pt>
    <dgm:pt modelId="{DBB22A50-8E9D-4BE7-A3EF-E4899ABFD6DD}" type="parTrans" cxnId="{8A9AC602-9DFD-475B-B03D-DE8B1299C742}">
      <dgm:prSet/>
      <dgm:spPr/>
      <dgm:t>
        <a:bodyPr/>
        <a:lstStyle/>
        <a:p>
          <a:endParaRPr lang="en-US" sz="1400"/>
        </a:p>
      </dgm:t>
    </dgm:pt>
    <dgm:pt modelId="{49DD99ED-FCCB-433A-BAF3-189B4D452E20}" type="sibTrans" cxnId="{8A9AC602-9DFD-475B-B03D-DE8B1299C742}">
      <dgm:prSet/>
      <dgm:spPr/>
      <dgm:t>
        <a:bodyPr/>
        <a:lstStyle/>
        <a:p>
          <a:endParaRPr lang="en-US"/>
        </a:p>
      </dgm:t>
    </dgm:pt>
    <dgm:pt modelId="{17362FD3-C5F2-47CE-A00A-6998F8F03034}">
      <dgm:prSet custT="1"/>
      <dgm:spPr/>
      <dgm:t>
        <a:bodyPr/>
        <a:lstStyle/>
        <a:p>
          <a:endParaRPr lang="el-GR" sz="1300" dirty="0"/>
        </a:p>
        <a:p>
          <a:r>
            <a:rPr lang="el-GR" sz="1500" dirty="0"/>
            <a:t>Για να μειωθεί η </a:t>
          </a:r>
          <a:r>
            <a:rPr lang="el-GR" sz="1500" u="sng" dirty="0"/>
            <a:t>αβεβαιότητα</a:t>
          </a:r>
          <a:r>
            <a:rPr lang="el-GR" sz="1500" dirty="0"/>
            <a:t>, απαιτούνται οι (4) βασικές αρχές της επιστήμης της </a:t>
          </a:r>
          <a:r>
            <a:rPr lang="el-GR" sz="1500" u="sng" dirty="0"/>
            <a:t>διοίκησης</a:t>
          </a:r>
          <a:r>
            <a:rPr lang="el-GR" sz="1500" dirty="0"/>
            <a:t>, τώρα τουλάχιστον</a:t>
          </a:r>
          <a:r>
            <a:rPr lang="en-US" sz="1500" dirty="0"/>
            <a:t>: </a:t>
          </a:r>
          <a:endParaRPr lang="el-GR" sz="1500" dirty="0"/>
        </a:p>
        <a:p>
          <a:r>
            <a:rPr lang="el-GR" sz="1500" dirty="0"/>
            <a:t>α</a:t>
          </a:r>
          <a:r>
            <a:rPr lang="en-US" sz="1500" dirty="0"/>
            <a:t>. </a:t>
          </a:r>
          <a:r>
            <a:rPr lang="el-GR" sz="1500" dirty="0"/>
            <a:t>σχεδιασμός-προγραμματισμός, β. οργάνωση, </a:t>
          </a:r>
        </a:p>
        <a:p>
          <a:r>
            <a:rPr lang="el-GR" sz="1500" dirty="0"/>
            <a:t>γ. συντονισμός πόρων, δ. αξιολόγηση-έλεγχος</a:t>
          </a:r>
          <a:endParaRPr lang="en-US" sz="1500" dirty="0"/>
        </a:p>
      </dgm:t>
    </dgm:pt>
    <dgm:pt modelId="{8BE122AB-C9C6-4659-AA60-881E83795894}" type="parTrans" cxnId="{9AAE3D96-322B-436D-AAD7-436EA7E8DB25}">
      <dgm:prSet/>
      <dgm:spPr/>
      <dgm:t>
        <a:bodyPr/>
        <a:lstStyle/>
        <a:p>
          <a:endParaRPr lang="el-GR"/>
        </a:p>
      </dgm:t>
    </dgm:pt>
    <dgm:pt modelId="{5B694C3D-84E0-421D-889B-3809CDC06F39}" type="sibTrans" cxnId="{9AAE3D96-322B-436D-AAD7-436EA7E8DB25}">
      <dgm:prSet/>
      <dgm:spPr/>
      <dgm:t>
        <a:bodyPr/>
        <a:lstStyle/>
        <a:p>
          <a:endParaRPr lang="en-CY"/>
        </a:p>
      </dgm:t>
    </dgm:pt>
    <dgm:pt modelId="{FC624262-94AF-4A05-AE50-EFA813729C42}" type="pres">
      <dgm:prSet presAssocID="{F576F445-42E3-4BAE-963A-29AAA141A796}" presName="vert0" presStyleCnt="0">
        <dgm:presLayoutVars>
          <dgm:dir/>
          <dgm:animOne val="branch"/>
          <dgm:animLvl val="lvl"/>
        </dgm:presLayoutVars>
      </dgm:prSet>
      <dgm:spPr/>
    </dgm:pt>
    <dgm:pt modelId="{EA618194-FFD1-40B5-B360-45DF2DA7A53A}" type="pres">
      <dgm:prSet presAssocID="{3D708AFB-D3EA-4F1A-BA96-65E99D83064F}" presName="thickLine" presStyleLbl="alignNode1" presStyleIdx="0" presStyleCnt="4"/>
      <dgm:spPr/>
    </dgm:pt>
    <dgm:pt modelId="{8FF00D05-AE2D-4C26-B659-D782FA5A310B}" type="pres">
      <dgm:prSet presAssocID="{3D708AFB-D3EA-4F1A-BA96-65E99D83064F}" presName="horz1" presStyleCnt="0"/>
      <dgm:spPr/>
    </dgm:pt>
    <dgm:pt modelId="{BB7EEF15-ADEE-417D-8BB1-172CFA2964DF}" type="pres">
      <dgm:prSet presAssocID="{3D708AFB-D3EA-4F1A-BA96-65E99D83064F}" presName="tx1" presStyleLbl="revTx" presStyleIdx="0" presStyleCnt="4"/>
      <dgm:spPr/>
    </dgm:pt>
    <dgm:pt modelId="{735C8557-2F02-4AB2-9668-043A48313C6F}" type="pres">
      <dgm:prSet presAssocID="{3D708AFB-D3EA-4F1A-BA96-65E99D83064F}" presName="vert1" presStyleCnt="0"/>
      <dgm:spPr/>
    </dgm:pt>
    <dgm:pt modelId="{50AE4AE4-ECA3-4AD0-83A4-23C2FA42BF25}" type="pres">
      <dgm:prSet presAssocID="{CDF25F3D-25A4-4A1A-A480-D2882F495398}" presName="thickLine" presStyleLbl="alignNode1" presStyleIdx="1" presStyleCnt="4"/>
      <dgm:spPr/>
    </dgm:pt>
    <dgm:pt modelId="{ED4411DD-F427-4121-8F30-5462999EBF60}" type="pres">
      <dgm:prSet presAssocID="{CDF25F3D-25A4-4A1A-A480-D2882F495398}" presName="horz1" presStyleCnt="0"/>
      <dgm:spPr/>
    </dgm:pt>
    <dgm:pt modelId="{D640EFDC-2BBE-4811-BA32-AEBC2E4B8A1C}" type="pres">
      <dgm:prSet presAssocID="{CDF25F3D-25A4-4A1A-A480-D2882F495398}" presName="tx1" presStyleLbl="revTx" presStyleIdx="1" presStyleCnt="4"/>
      <dgm:spPr/>
    </dgm:pt>
    <dgm:pt modelId="{365686ED-0BF5-49C9-856E-5FCBDF461D46}" type="pres">
      <dgm:prSet presAssocID="{CDF25F3D-25A4-4A1A-A480-D2882F495398}" presName="vert1" presStyleCnt="0"/>
      <dgm:spPr/>
    </dgm:pt>
    <dgm:pt modelId="{30647625-0F7A-4F4E-AD75-9A97E238AED2}" type="pres">
      <dgm:prSet presAssocID="{F1A7A58D-E901-41F5-BA3E-1998D3D867C7}" presName="thickLine" presStyleLbl="alignNode1" presStyleIdx="2" presStyleCnt="4"/>
      <dgm:spPr/>
    </dgm:pt>
    <dgm:pt modelId="{8D9E31E8-B477-4415-94E4-F92972EDE6C0}" type="pres">
      <dgm:prSet presAssocID="{F1A7A58D-E901-41F5-BA3E-1998D3D867C7}" presName="horz1" presStyleCnt="0"/>
      <dgm:spPr/>
    </dgm:pt>
    <dgm:pt modelId="{8A077FE3-0C66-44D2-85F2-A1F228EE6444}" type="pres">
      <dgm:prSet presAssocID="{F1A7A58D-E901-41F5-BA3E-1998D3D867C7}" presName="tx1" presStyleLbl="revTx" presStyleIdx="2" presStyleCnt="4" custScaleY="132867"/>
      <dgm:spPr/>
    </dgm:pt>
    <dgm:pt modelId="{C17F737C-E054-4557-91DA-BEB8092A978D}" type="pres">
      <dgm:prSet presAssocID="{F1A7A58D-E901-41F5-BA3E-1998D3D867C7}" presName="vert1" presStyleCnt="0"/>
      <dgm:spPr/>
    </dgm:pt>
    <dgm:pt modelId="{4E401343-BB0C-47DB-B96C-58A0BE8A9E60}" type="pres">
      <dgm:prSet presAssocID="{17362FD3-C5F2-47CE-A00A-6998F8F03034}" presName="thickLine" presStyleLbl="alignNode1" presStyleIdx="3" presStyleCnt="4" custLinFactNeighborX="787" custLinFactNeighborY="8190"/>
      <dgm:spPr/>
    </dgm:pt>
    <dgm:pt modelId="{A5883D4B-BC1F-492B-AF9C-EE7A2971AE70}" type="pres">
      <dgm:prSet presAssocID="{17362FD3-C5F2-47CE-A00A-6998F8F03034}" presName="horz1" presStyleCnt="0"/>
      <dgm:spPr/>
    </dgm:pt>
    <dgm:pt modelId="{16DB6E66-BEDC-4BF4-96DC-3B2D0D512EC2}" type="pres">
      <dgm:prSet presAssocID="{17362FD3-C5F2-47CE-A00A-6998F8F03034}" presName="tx1" presStyleLbl="revTx" presStyleIdx="3" presStyleCnt="4" custScaleY="104512"/>
      <dgm:spPr/>
    </dgm:pt>
    <dgm:pt modelId="{FC522BFA-BF50-44D5-92A3-794AB6F2D917}" type="pres">
      <dgm:prSet presAssocID="{17362FD3-C5F2-47CE-A00A-6998F8F03034}" presName="vert1" presStyleCnt="0"/>
      <dgm:spPr/>
    </dgm:pt>
  </dgm:ptLst>
  <dgm:cxnLst>
    <dgm:cxn modelId="{ECEABA00-45ED-405D-A1EC-E053AB414238}" type="presOf" srcId="{F576F445-42E3-4BAE-963A-29AAA141A796}" destId="{FC624262-94AF-4A05-AE50-EFA813729C42}" srcOrd="0" destOrd="0" presId="urn:microsoft.com/office/officeart/2008/layout/LinedList"/>
    <dgm:cxn modelId="{8A9AC602-9DFD-475B-B03D-DE8B1299C742}" srcId="{F576F445-42E3-4BAE-963A-29AAA141A796}" destId="{F1A7A58D-E901-41F5-BA3E-1998D3D867C7}" srcOrd="2" destOrd="0" parTransId="{DBB22A50-8E9D-4BE7-A3EF-E4899ABFD6DD}" sibTransId="{49DD99ED-FCCB-433A-BAF3-189B4D452E20}"/>
    <dgm:cxn modelId="{E623495D-C05E-4E34-AD79-E35F8AE9B4A4}" type="presOf" srcId="{17362FD3-C5F2-47CE-A00A-6998F8F03034}" destId="{16DB6E66-BEDC-4BF4-96DC-3B2D0D512EC2}" srcOrd="0" destOrd="0" presId="urn:microsoft.com/office/officeart/2008/layout/LinedList"/>
    <dgm:cxn modelId="{3B8DA679-3869-4E0E-93DA-8102BB20F31A}" type="presOf" srcId="{3D708AFB-D3EA-4F1A-BA96-65E99D83064F}" destId="{BB7EEF15-ADEE-417D-8BB1-172CFA2964DF}" srcOrd="0" destOrd="0" presId="urn:microsoft.com/office/officeart/2008/layout/LinedList"/>
    <dgm:cxn modelId="{8F1B1981-AB02-4D54-81EB-C9182F758415}" type="presOf" srcId="{CDF25F3D-25A4-4A1A-A480-D2882F495398}" destId="{D640EFDC-2BBE-4811-BA32-AEBC2E4B8A1C}" srcOrd="0" destOrd="0" presId="urn:microsoft.com/office/officeart/2008/layout/LinedList"/>
    <dgm:cxn modelId="{9AAE3D96-322B-436D-AAD7-436EA7E8DB25}" srcId="{F576F445-42E3-4BAE-963A-29AAA141A796}" destId="{17362FD3-C5F2-47CE-A00A-6998F8F03034}" srcOrd="3" destOrd="0" parTransId="{8BE122AB-C9C6-4659-AA60-881E83795894}" sibTransId="{5B694C3D-84E0-421D-889B-3809CDC06F39}"/>
    <dgm:cxn modelId="{A10A86B8-378C-4698-B0BC-E034E75228EA}" srcId="{F576F445-42E3-4BAE-963A-29AAA141A796}" destId="{3D708AFB-D3EA-4F1A-BA96-65E99D83064F}" srcOrd="0" destOrd="0" parTransId="{9BB5CBF8-FDDE-4A75-9658-8E2FD542B23F}" sibTransId="{C477956F-D09A-4F51-95B1-AE0307BACB26}"/>
    <dgm:cxn modelId="{00D992DA-F7CD-466A-8EF4-BB2C1BEF0DD6}" srcId="{F576F445-42E3-4BAE-963A-29AAA141A796}" destId="{CDF25F3D-25A4-4A1A-A480-D2882F495398}" srcOrd="1" destOrd="0" parTransId="{0FAAF0C6-3A97-4584-A765-8BB834A6A3B0}" sibTransId="{9CA0F3EB-C786-46F1-8B03-EB551CE9F5BA}"/>
    <dgm:cxn modelId="{9662DBE6-A1E1-4126-909A-96A7A9C6FECF}" type="presOf" srcId="{F1A7A58D-E901-41F5-BA3E-1998D3D867C7}" destId="{8A077FE3-0C66-44D2-85F2-A1F228EE6444}" srcOrd="0" destOrd="0" presId="urn:microsoft.com/office/officeart/2008/layout/LinedList"/>
    <dgm:cxn modelId="{ACF3F051-36D3-4C0C-8EC4-0AFC66159190}" type="presParOf" srcId="{FC624262-94AF-4A05-AE50-EFA813729C42}" destId="{EA618194-FFD1-40B5-B360-45DF2DA7A53A}" srcOrd="0" destOrd="0" presId="urn:microsoft.com/office/officeart/2008/layout/LinedList"/>
    <dgm:cxn modelId="{33D0027A-0CAE-4E38-8041-C303D7343688}" type="presParOf" srcId="{FC624262-94AF-4A05-AE50-EFA813729C42}" destId="{8FF00D05-AE2D-4C26-B659-D782FA5A310B}" srcOrd="1" destOrd="0" presId="urn:microsoft.com/office/officeart/2008/layout/LinedList"/>
    <dgm:cxn modelId="{EA8BD4D9-AA06-49D7-89C0-1FE8C0C72FEB}" type="presParOf" srcId="{8FF00D05-AE2D-4C26-B659-D782FA5A310B}" destId="{BB7EEF15-ADEE-417D-8BB1-172CFA2964DF}" srcOrd="0" destOrd="0" presId="urn:microsoft.com/office/officeart/2008/layout/LinedList"/>
    <dgm:cxn modelId="{36C50A58-4036-4E8C-AAB7-6B0928708113}" type="presParOf" srcId="{8FF00D05-AE2D-4C26-B659-D782FA5A310B}" destId="{735C8557-2F02-4AB2-9668-043A48313C6F}" srcOrd="1" destOrd="0" presId="urn:microsoft.com/office/officeart/2008/layout/LinedList"/>
    <dgm:cxn modelId="{C66836B0-AA5F-46F2-9495-E91B6FECA804}" type="presParOf" srcId="{FC624262-94AF-4A05-AE50-EFA813729C42}" destId="{50AE4AE4-ECA3-4AD0-83A4-23C2FA42BF25}" srcOrd="2" destOrd="0" presId="urn:microsoft.com/office/officeart/2008/layout/LinedList"/>
    <dgm:cxn modelId="{8A63B5CD-3DAF-4B5D-8981-C42454B9E528}" type="presParOf" srcId="{FC624262-94AF-4A05-AE50-EFA813729C42}" destId="{ED4411DD-F427-4121-8F30-5462999EBF60}" srcOrd="3" destOrd="0" presId="urn:microsoft.com/office/officeart/2008/layout/LinedList"/>
    <dgm:cxn modelId="{C1B2F9A6-15BB-45F3-B747-9C089BCDDCED}" type="presParOf" srcId="{ED4411DD-F427-4121-8F30-5462999EBF60}" destId="{D640EFDC-2BBE-4811-BA32-AEBC2E4B8A1C}" srcOrd="0" destOrd="0" presId="urn:microsoft.com/office/officeart/2008/layout/LinedList"/>
    <dgm:cxn modelId="{9007FFE6-DAC5-4D95-8146-18BD61A38FB8}" type="presParOf" srcId="{ED4411DD-F427-4121-8F30-5462999EBF60}" destId="{365686ED-0BF5-49C9-856E-5FCBDF461D46}" srcOrd="1" destOrd="0" presId="urn:microsoft.com/office/officeart/2008/layout/LinedList"/>
    <dgm:cxn modelId="{3C772891-B94F-4F7A-9336-62C0175188E0}" type="presParOf" srcId="{FC624262-94AF-4A05-AE50-EFA813729C42}" destId="{30647625-0F7A-4F4E-AD75-9A97E238AED2}" srcOrd="4" destOrd="0" presId="urn:microsoft.com/office/officeart/2008/layout/LinedList"/>
    <dgm:cxn modelId="{2C7EADA6-C511-47E9-86AA-9AB53E29A035}" type="presParOf" srcId="{FC624262-94AF-4A05-AE50-EFA813729C42}" destId="{8D9E31E8-B477-4415-94E4-F92972EDE6C0}" srcOrd="5" destOrd="0" presId="urn:microsoft.com/office/officeart/2008/layout/LinedList"/>
    <dgm:cxn modelId="{E463AF4B-E570-4EF0-AD6D-402D1D21F4E9}" type="presParOf" srcId="{8D9E31E8-B477-4415-94E4-F92972EDE6C0}" destId="{8A077FE3-0C66-44D2-85F2-A1F228EE6444}" srcOrd="0" destOrd="0" presId="urn:microsoft.com/office/officeart/2008/layout/LinedList"/>
    <dgm:cxn modelId="{80D1E482-5EBD-467C-B11D-F0C8AADD6BFD}" type="presParOf" srcId="{8D9E31E8-B477-4415-94E4-F92972EDE6C0}" destId="{C17F737C-E054-4557-91DA-BEB8092A978D}" srcOrd="1" destOrd="0" presId="urn:microsoft.com/office/officeart/2008/layout/LinedList"/>
    <dgm:cxn modelId="{1849B4B7-81D9-4736-9074-58B51C891E34}" type="presParOf" srcId="{FC624262-94AF-4A05-AE50-EFA813729C42}" destId="{4E401343-BB0C-47DB-B96C-58A0BE8A9E60}" srcOrd="6" destOrd="0" presId="urn:microsoft.com/office/officeart/2008/layout/LinedList"/>
    <dgm:cxn modelId="{3D289681-6C9B-4859-9F83-FD19540E7F27}" type="presParOf" srcId="{FC624262-94AF-4A05-AE50-EFA813729C42}" destId="{A5883D4B-BC1F-492B-AF9C-EE7A2971AE70}" srcOrd="7" destOrd="0" presId="urn:microsoft.com/office/officeart/2008/layout/LinedList"/>
    <dgm:cxn modelId="{7AAAFEB6-61C9-4D4A-95D3-06B78D9685DE}" type="presParOf" srcId="{A5883D4B-BC1F-492B-AF9C-EE7A2971AE70}" destId="{16DB6E66-BEDC-4BF4-96DC-3B2D0D512EC2}" srcOrd="0" destOrd="0" presId="urn:microsoft.com/office/officeart/2008/layout/LinedList"/>
    <dgm:cxn modelId="{A9CDC83A-59AB-4FBC-B800-3D771C596D1B}" type="presParOf" srcId="{A5883D4B-BC1F-492B-AF9C-EE7A2971AE70}" destId="{FC522BFA-BF50-44D5-92A3-794AB6F2D9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D990DA-8556-492D-8A4B-A2910A5CB597}"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C25E0F0A-BA12-48A6-B802-80EBC26B83B2}">
      <dgm:prSet custT="1"/>
      <dgm:spPr/>
      <dgm:t>
        <a:bodyPr/>
        <a:lstStyle/>
        <a:p>
          <a:r>
            <a:rPr lang="el-GR" sz="1400" dirty="0"/>
            <a:t>Στο Α, η πρόσφατη κρίση της πανδημίας ανέδειξε όσα </a:t>
          </a:r>
          <a:r>
            <a:rPr lang="el-GR" sz="1400" dirty="0" err="1"/>
            <a:t>περιγράφηκαν</a:t>
          </a:r>
          <a:r>
            <a:rPr lang="el-GR" sz="1400" dirty="0"/>
            <a:t> ανωτέρω, στο πρώτο (α) επίπεδο. </a:t>
          </a:r>
          <a:r>
            <a:rPr lang="el-GR" sz="1400" b="1" u="sng" dirty="0"/>
            <a:t>Φορείς</a:t>
          </a:r>
          <a:r>
            <a:rPr lang="el-GR" sz="1400" dirty="0"/>
            <a:t> όπως ο ΕΟΔΥ (πρώην ΚΕΕΛΠΝΟ), ΚΕΣΥ, κ.α., «παραχώρησαν» τις αρμοδιότητές τους σε μια ad hoc Επιτροπή, καταξιωμένων κατά τα άλλα επιστημόνων, καθώς και άλλο Υπουργείο (Πολιτικής Προστασίας, κι όχι Υγείας), φανερώνοντας το πρόβλημα σχεδιασμού, ιδιαίτερα του περιφερειακού, των  υπηρεσιών δημόσιας υγείας, που πρέπει να δημιουργηθούν σε συνεργασία ΕΟΔΥ, Περιφερειών και ιατρικών σχολών (Αθήνα, Θεσσαλονίκη, Πάτρα-Γιάννινα, Λάρισα, Αλεξανδρούπολη, Ηράκλειο). </a:t>
          </a:r>
          <a:endParaRPr lang="en-US" sz="1400" dirty="0"/>
        </a:p>
      </dgm:t>
    </dgm:pt>
    <dgm:pt modelId="{901B2B68-5326-4CF6-A72C-3D01959C3D70}" type="parTrans" cxnId="{76704D70-54A6-4823-BBC3-39F21DFC1989}">
      <dgm:prSet/>
      <dgm:spPr/>
      <dgm:t>
        <a:bodyPr/>
        <a:lstStyle/>
        <a:p>
          <a:endParaRPr lang="en-US" sz="1400"/>
        </a:p>
      </dgm:t>
    </dgm:pt>
    <dgm:pt modelId="{B5D47FFC-8C16-4458-914C-87D6F8C02F04}" type="sibTrans" cxnId="{76704D70-54A6-4823-BBC3-39F21DFC1989}">
      <dgm:prSet/>
      <dgm:spPr/>
      <dgm:t>
        <a:bodyPr/>
        <a:lstStyle/>
        <a:p>
          <a:endParaRPr lang="en-US" sz="1400"/>
        </a:p>
      </dgm:t>
    </dgm:pt>
    <dgm:pt modelId="{6EE7DFD6-189F-4084-AEBF-5E20C1D7DBE5}">
      <dgm:prSet custT="1"/>
      <dgm:spPr/>
      <dgm:t>
        <a:bodyPr/>
        <a:lstStyle/>
        <a:p>
          <a:r>
            <a:rPr lang="el-GR" sz="1400" dirty="0"/>
            <a:t>Στο δεύτερο (β) χρειάζεται άμεσα ο σχεδιασμός του πρώτου κύκλου πρόληψης και προαγωγής της υγείας σε αυτά που αποκαλούμε </a:t>
          </a:r>
          <a:r>
            <a:rPr lang="el-GR" sz="1400" b="1" u="sng" dirty="0"/>
            <a:t>ΠΦΥ</a:t>
          </a:r>
          <a:r>
            <a:rPr lang="el-GR" sz="1400" dirty="0"/>
            <a:t> και προσωπικό γιατρό (γενικό, παθολόγο, παιδίατρο), ως παρακάτω. </a:t>
          </a:r>
          <a:endParaRPr lang="en-US" sz="1400" dirty="0"/>
        </a:p>
      </dgm:t>
    </dgm:pt>
    <dgm:pt modelId="{50801B13-5071-43E5-8D11-9CEC90E21CE9}" type="parTrans" cxnId="{BB8F6858-C778-45B8-8981-0BB1D593835B}">
      <dgm:prSet/>
      <dgm:spPr/>
      <dgm:t>
        <a:bodyPr/>
        <a:lstStyle/>
        <a:p>
          <a:endParaRPr lang="en-US" sz="1400"/>
        </a:p>
      </dgm:t>
    </dgm:pt>
    <dgm:pt modelId="{57F38ACD-5F86-43B4-BB65-D866E9E5DF77}" type="sibTrans" cxnId="{BB8F6858-C778-45B8-8981-0BB1D593835B}">
      <dgm:prSet/>
      <dgm:spPr/>
      <dgm:t>
        <a:bodyPr/>
        <a:lstStyle/>
        <a:p>
          <a:endParaRPr lang="en-US" sz="1400"/>
        </a:p>
      </dgm:t>
    </dgm:pt>
    <dgm:pt modelId="{17984871-B694-4FD5-914B-732FC17C3ED1}">
      <dgm:prSet custT="1"/>
      <dgm:spPr/>
      <dgm:t>
        <a:bodyPr/>
        <a:lstStyle/>
        <a:p>
          <a:r>
            <a:rPr lang="el-GR" sz="1400" dirty="0"/>
            <a:t>Τέλος, στο τρίτο (γ) απαιτείται ο σχεδιασμός του δεύτερου κύκλου, </a:t>
          </a:r>
          <a:r>
            <a:rPr lang="el-GR" sz="1400" b="1" u="sng" dirty="0" err="1"/>
            <a:t>εξωνοσοκομειακής</a:t>
          </a:r>
          <a:r>
            <a:rPr lang="el-GR" sz="1400" dirty="0"/>
            <a:t> κυρίως, παρακολούθησης χρόνιων νοσημάτων (και διαχείρισή τους), με ειδικούς γιατρούς (από </a:t>
          </a:r>
          <a:r>
            <a:rPr lang="el-GR" sz="1400" dirty="0" err="1"/>
            <a:t>solo</a:t>
          </a:r>
          <a:r>
            <a:rPr lang="el-GR" sz="1400" dirty="0"/>
            <a:t> </a:t>
          </a:r>
          <a:r>
            <a:rPr lang="el-GR" sz="1400" dirty="0" err="1"/>
            <a:t>practice</a:t>
          </a:r>
          <a:r>
            <a:rPr lang="el-GR" sz="1400" dirty="0"/>
            <a:t> σε </a:t>
          </a:r>
          <a:r>
            <a:rPr lang="el-GR" sz="1400" dirty="0" err="1"/>
            <a:t>group</a:t>
          </a:r>
          <a:r>
            <a:rPr lang="el-GR" sz="1400" dirty="0"/>
            <a:t> </a:t>
          </a:r>
          <a:r>
            <a:rPr lang="el-GR" sz="1400" dirty="0" err="1"/>
            <a:t>practice</a:t>
          </a:r>
          <a:r>
            <a:rPr lang="el-GR" sz="1400" dirty="0"/>
            <a:t>), και στόχο την αποσυμφόρηση των νοσοκομείων με τη σταθερή παρακολούθηση κι ανάλογη παραπομπή των ασθενών.</a:t>
          </a:r>
          <a:endParaRPr lang="en-US" sz="1400" dirty="0"/>
        </a:p>
      </dgm:t>
    </dgm:pt>
    <dgm:pt modelId="{37D58F77-3A0C-4DB0-8320-E4517E4F4082}" type="parTrans" cxnId="{98A32A65-8EA3-4964-82CA-6AF3F25238F6}">
      <dgm:prSet/>
      <dgm:spPr/>
      <dgm:t>
        <a:bodyPr/>
        <a:lstStyle/>
        <a:p>
          <a:endParaRPr lang="en-US" sz="1400"/>
        </a:p>
      </dgm:t>
    </dgm:pt>
    <dgm:pt modelId="{6F35E630-3D48-4BA8-8393-21D4C4C602A2}" type="sibTrans" cxnId="{98A32A65-8EA3-4964-82CA-6AF3F25238F6}">
      <dgm:prSet/>
      <dgm:spPr/>
      <dgm:t>
        <a:bodyPr/>
        <a:lstStyle/>
        <a:p>
          <a:endParaRPr lang="en-US" sz="1400"/>
        </a:p>
      </dgm:t>
    </dgm:pt>
    <dgm:pt modelId="{17F66186-EEEA-4542-B2D8-0CB735EB7E48}" type="pres">
      <dgm:prSet presAssocID="{25D990DA-8556-492D-8A4B-A2910A5CB597}" presName="linear" presStyleCnt="0">
        <dgm:presLayoutVars>
          <dgm:animLvl val="lvl"/>
          <dgm:resizeHandles val="exact"/>
        </dgm:presLayoutVars>
      </dgm:prSet>
      <dgm:spPr/>
    </dgm:pt>
    <dgm:pt modelId="{515AE53D-2096-4F01-951F-BC9D68335275}" type="pres">
      <dgm:prSet presAssocID="{C25E0F0A-BA12-48A6-B802-80EBC26B83B2}" presName="parentText" presStyleLbl="node1" presStyleIdx="0" presStyleCnt="3" custScaleY="131208">
        <dgm:presLayoutVars>
          <dgm:chMax val="0"/>
          <dgm:bulletEnabled val="1"/>
        </dgm:presLayoutVars>
      </dgm:prSet>
      <dgm:spPr/>
    </dgm:pt>
    <dgm:pt modelId="{889AEB20-722C-4013-9F47-C0803EF86E0D}" type="pres">
      <dgm:prSet presAssocID="{B5D47FFC-8C16-4458-914C-87D6F8C02F04}" presName="spacer" presStyleCnt="0"/>
      <dgm:spPr/>
    </dgm:pt>
    <dgm:pt modelId="{EC7CBBB4-13EC-4522-A139-A57448DC736C}" type="pres">
      <dgm:prSet presAssocID="{6EE7DFD6-189F-4084-AEBF-5E20C1D7DBE5}" presName="parentText" presStyleLbl="node1" presStyleIdx="1" presStyleCnt="3">
        <dgm:presLayoutVars>
          <dgm:chMax val="0"/>
          <dgm:bulletEnabled val="1"/>
        </dgm:presLayoutVars>
      </dgm:prSet>
      <dgm:spPr/>
    </dgm:pt>
    <dgm:pt modelId="{D6529CCB-35B7-4A12-AE2C-AC0CF4717F39}" type="pres">
      <dgm:prSet presAssocID="{57F38ACD-5F86-43B4-BB65-D866E9E5DF77}" presName="spacer" presStyleCnt="0"/>
      <dgm:spPr/>
    </dgm:pt>
    <dgm:pt modelId="{4553C58C-DEAC-424E-B633-F768540D2FC5}" type="pres">
      <dgm:prSet presAssocID="{17984871-B694-4FD5-914B-732FC17C3ED1}" presName="parentText" presStyleLbl="node1" presStyleIdx="2" presStyleCnt="3">
        <dgm:presLayoutVars>
          <dgm:chMax val="0"/>
          <dgm:bulletEnabled val="1"/>
        </dgm:presLayoutVars>
      </dgm:prSet>
      <dgm:spPr/>
    </dgm:pt>
  </dgm:ptLst>
  <dgm:cxnLst>
    <dgm:cxn modelId="{6572F700-2623-4A37-B925-1A81AA4D0891}" type="presOf" srcId="{17984871-B694-4FD5-914B-732FC17C3ED1}" destId="{4553C58C-DEAC-424E-B633-F768540D2FC5}" srcOrd="0" destOrd="0" presId="urn:microsoft.com/office/officeart/2005/8/layout/vList2"/>
    <dgm:cxn modelId="{81189323-4ABE-49B3-AF79-889C3FD75DE1}" type="presOf" srcId="{25D990DA-8556-492D-8A4B-A2910A5CB597}" destId="{17F66186-EEEA-4542-B2D8-0CB735EB7E48}" srcOrd="0" destOrd="0" presId="urn:microsoft.com/office/officeart/2005/8/layout/vList2"/>
    <dgm:cxn modelId="{98A32A65-8EA3-4964-82CA-6AF3F25238F6}" srcId="{25D990DA-8556-492D-8A4B-A2910A5CB597}" destId="{17984871-B694-4FD5-914B-732FC17C3ED1}" srcOrd="2" destOrd="0" parTransId="{37D58F77-3A0C-4DB0-8320-E4517E4F4082}" sibTransId="{6F35E630-3D48-4BA8-8393-21D4C4C602A2}"/>
    <dgm:cxn modelId="{76704D70-54A6-4823-BBC3-39F21DFC1989}" srcId="{25D990DA-8556-492D-8A4B-A2910A5CB597}" destId="{C25E0F0A-BA12-48A6-B802-80EBC26B83B2}" srcOrd="0" destOrd="0" parTransId="{901B2B68-5326-4CF6-A72C-3D01959C3D70}" sibTransId="{B5D47FFC-8C16-4458-914C-87D6F8C02F04}"/>
    <dgm:cxn modelId="{BB8F6858-C778-45B8-8981-0BB1D593835B}" srcId="{25D990DA-8556-492D-8A4B-A2910A5CB597}" destId="{6EE7DFD6-189F-4084-AEBF-5E20C1D7DBE5}" srcOrd="1" destOrd="0" parTransId="{50801B13-5071-43E5-8D11-9CEC90E21CE9}" sibTransId="{57F38ACD-5F86-43B4-BB65-D866E9E5DF77}"/>
    <dgm:cxn modelId="{702660C0-4A71-45B8-8FAD-BAFC0F58D796}" type="presOf" srcId="{C25E0F0A-BA12-48A6-B802-80EBC26B83B2}" destId="{515AE53D-2096-4F01-951F-BC9D68335275}" srcOrd="0" destOrd="0" presId="urn:microsoft.com/office/officeart/2005/8/layout/vList2"/>
    <dgm:cxn modelId="{140B5AD2-2234-434A-8FC1-79FC6A4EB420}" type="presOf" srcId="{6EE7DFD6-189F-4084-AEBF-5E20C1D7DBE5}" destId="{EC7CBBB4-13EC-4522-A139-A57448DC736C}" srcOrd="0" destOrd="0" presId="urn:microsoft.com/office/officeart/2005/8/layout/vList2"/>
    <dgm:cxn modelId="{F601B7EB-2F03-4ADA-ACD9-42337FC70A30}" type="presParOf" srcId="{17F66186-EEEA-4542-B2D8-0CB735EB7E48}" destId="{515AE53D-2096-4F01-951F-BC9D68335275}" srcOrd="0" destOrd="0" presId="urn:microsoft.com/office/officeart/2005/8/layout/vList2"/>
    <dgm:cxn modelId="{E15695C8-D939-4AD3-8647-BC636C0D4485}" type="presParOf" srcId="{17F66186-EEEA-4542-B2D8-0CB735EB7E48}" destId="{889AEB20-722C-4013-9F47-C0803EF86E0D}" srcOrd="1" destOrd="0" presId="urn:microsoft.com/office/officeart/2005/8/layout/vList2"/>
    <dgm:cxn modelId="{3008D79E-19DB-47D5-99E9-FA1ED87A6AB4}" type="presParOf" srcId="{17F66186-EEEA-4542-B2D8-0CB735EB7E48}" destId="{EC7CBBB4-13EC-4522-A139-A57448DC736C}" srcOrd="2" destOrd="0" presId="urn:microsoft.com/office/officeart/2005/8/layout/vList2"/>
    <dgm:cxn modelId="{53FA130F-827B-45FD-8074-2B54BAF6BEAD}" type="presParOf" srcId="{17F66186-EEEA-4542-B2D8-0CB735EB7E48}" destId="{D6529CCB-35B7-4A12-AE2C-AC0CF4717F39}" srcOrd="3" destOrd="0" presId="urn:microsoft.com/office/officeart/2005/8/layout/vList2"/>
    <dgm:cxn modelId="{50E742FC-5F9C-47CF-AAEB-08B9B48A8A4B}" type="presParOf" srcId="{17F66186-EEEA-4542-B2D8-0CB735EB7E48}" destId="{4553C58C-DEAC-424E-B633-F768540D2F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0E5C19-70D4-4CF9-9E58-D6084F4006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6F2439C-0D86-42EE-BA55-514988D7322F}">
      <dgm:prSet custT="1"/>
      <dgm:spPr/>
      <dgm:t>
        <a:bodyPr/>
        <a:lstStyle/>
        <a:p>
          <a:r>
            <a:rPr lang="el-GR" sz="1400" dirty="0"/>
            <a:t>Η «μετατροπή» του </a:t>
          </a:r>
          <a:r>
            <a:rPr lang="el-GR" sz="1400" b="1" dirty="0"/>
            <a:t>ΕΟΠΥΥ</a:t>
          </a:r>
          <a:r>
            <a:rPr lang="el-GR" sz="1400" dirty="0"/>
            <a:t> σε πλήρες &amp; ενιαίο ταμείο κοινωνικής ασφάλισης υγείας, με απόδοση των κοινωνικών και δημόσιων πόρων, αλλά και ρυθμιστή των αποζημιώσεων, είναι μια πρώτη εδώ προτεραιότητα. </a:t>
          </a:r>
          <a:endParaRPr lang="en-US" sz="1400" dirty="0"/>
        </a:p>
      </dgm:t>
    </dgm:pt>
    <dgm:pt modelId="{19BEC187-EC31-44B5-B791-4F6CDF894356}" type="parTrans" cxnId="{42B84ED5-9B4D-4A8A-AE9B-D11F5068FD1C}">
      <dgm:prSet/>
      <dgm:spPr/>
      <dgm:t>
        <a:bodyPr/>
        <a:lstStyle/>
        <a:p>
          <a:endParaRPr lang="en-US" sz="1400"/>
        </a:p>
      </dgm:t>
    </dgm:pt>
    <dgm:pt modelId="{4B807DA3-FAB1-4A5A-BA26-87F7430DB6D0}" type="sibTrans" cxnId="{42B84ED5-9B4D-4A8A-AE9B-D11F5068FD1C}">
      <dgm:prSet/>
      <dgm:spPr/>
      <dgm:t>
        <a:bodyPr/>
        <a:lstStyle/>
        <a:p>
          <a:endParaRPr lang="en-US" sz="1400"/>
        </a:p>
      </dgm:t>
    </dgm:pt>
    <dgm:pt modelId="{2290BE33-9DFE-4790-870C-77F05C153B6F}">
      <dgm:prSet custT="1"/>
      <dgm:spPr/>
      <dgm:t>
        <a:bodyPr/>
        <a:lstStyle/>
        <a:p>
          <a:r>
            <a:rPr lang="el-GR" sz="1400" dirty="0"/>
            <a:t>Η δεύτερη είναι η μετεξέλιξή του σε ένα </a:t>
          </a:r>
          <a:r>
            <a:rPr lang="el-GR" sz="1400" b="1" dirty="0"/>
            <a:t>αυτόνομο διοικητικά οργανισμό</a:t>
          </a:r>
          <a:r>
            <a:rPr lang="el-GR" sz="1400" dirty="0"/>
            <a:t>. </a:t>
          </a:r>
          <a:endParaRPr lang="en-US" sz="1400" dirty="0"/>
        </a:p>
      </dgm:t>
    </dgm:pt>
    <dgm:pt modelId="{72FED12C-FA45-4B69-8F0E-0E69E488941C}" type="parTrans" cxnId="{D24B0117-9489-40F4-BB43-C12C8872C583}">
      <dgm:prSet/>
      <dgm:spPr/>
      <dgm:t>
        <a:bodyPr/>
        <a:lstStyle/>
        <a:p>
          <a:endParaRPr lang="en-US" sz="1400"/>
        </a:p>
      </dgm:t>
    </dgm:pt>
    <dgm:pt modelId="{981C112E-A9D5-4E68-BF13-A38750D85D49}" type="sibTrans" cxnId="{D24B0117-9489-40F4-BB43-C12C8872C583}">
      <dgm:prSet/>
      <dgm:spPr/>
      <dgm:t>
        <a:bodyPr/>
        <a:lstStyle/>
        <a:p>
          <a:endParaRPr lang="en-US" sz="1400"/>
        </a:p>
      </dgm:t>
    </dgm:pt>
    <dgm:pt modelId="{03596C7E-919D-457B-AC11-6AA188B7F114}">
      <dgm:prSet custT="1"/>
      <dgm:spPr/>
      <dgm:t>
        <a:bodyPr/>
        <a:lstStyle/>
        <a:p>
          <a:r>
            <a:rPr lang="el-GR" sz="1400" dirty="0"/>
            <a:t>Η τρίτη είναι το σύγχρονο κι αποτελεσματικό κεντρικό και περιφερειακό </a:t>
          </a:r>
          <a:r>
            <a:rPr lang="el-GR" sz="1400" b="1" dirty="0" err="1"/>
            <a:t>management</a:t>
          </a:r>
          <a:r>
            <a:rPr lang="el-GR" sz="1400" dirty="0"/>
            <a:t>, με πλήρες κι ενιαίο πληροφοριακό σύστημα, συνδεδεμένο με τα ταμεία και το ΓΛΚ (εισφορές και επιχορηγήσεις), αλλά και τους </a:t>
          </a:r>
          <a:r>
            <a:rPr lang="el-GR" sz="1400" dirty="0" err="1"/>
            <a:t>παρόχους</a:t>
          </a:r>
          <a:r>
            <a:rPr lang="el-GR" sz="1400" dirty="0"/>
            <a:t>, μέσω της ηλεκτρονικής </a:t>
          </a:r>
          <a:r>
            <a:rPr lang="el-GR" sz="1400" dirty="0" err="1"/>
            <a:t>συνταγογράφησης</a:t>
          </a:r>
          <a:r>
            <a:rPr lang="el-GR" sz="1400" dirty="0"/>
            <a:t>, με σύγχρονο και πλήρη κανονισμό παροχών, που δε θα αλλάζει πριν κάνει το κύκλο του. </a:t>
          </a:r>
          <a:endParaRPr lang="en-US" sz="1400" dirty="0"/>
        </a:p>
      </dgm:t>
    </dgm:pt>
    <dgm:pt modelId="{2F442565-25D8-4508-9D75-C0B80B86B630}" type="parTrans" cxnId="{F10CF972-CE12-4792-9F6B-561D99A76515}">
      <dgm:prSet/>
      <dgm:spPr/>
      <dgm:t>
        <a:bodyPr/>
        <a:lstStyle/>
        <a:p>
          <a:endParaRPr lang="en-US" sz="1400"/>
        </a:p>
      </dgm:t>
    </dgm:pt>
    <dgm:pt modelId="{EF678D4F-0BB0-4C57-A016-4D49DAC3E441}" type="sibTrans" cxnId="{F10CF972-CE12-4792-9F6B-561D99A76515}">
      <dgm:prSet/>
      <dgm:spPr/>
      <dgm:t>
        <a:bodyPr/>
        <a:lstStyle/>
        <a:p>
          <a:endParaRPr lang="en-US" sz="1400"/>
        </a:p>
      </dgm:t>
    </dgm:pt>
    <dgm:pt modelId="{4F50BC92-FD45-455E-B9CF-668B59FC254A}">
      <dgm:prSet custT="1"/>
      <dgm:spPr/>
      <dgm:t>
        <a:bodyPr/>
        <a:lstStyle/>
        <a:p>
          <a:r>
            <a:rPr lang="el-GR" sz="1400" dirty="0"/>
            <a:t>Έτσι ο ΕΟΠΥΥ θα εισπράττει όλα όσα χρειάζεται ετησίως, ενώ θα ανταμείβει τους καλύτερους </a:t>
          </a:r>
          <a:r>
            <a:rPr lang="el-GR" sz="1400" dirty="0" err="1"/>
            <a:t>παρόχους</a:t>
          </a:r>
          <a:r>
            <a:rPr lang="el-GR" sz="1400" dirty="0"/>
            <a:t>, με συμβάσεις, που θα </a:t>
          </a:r>
          <a:r>
            <a:rPr lang="el-GR" sz="1400" dirty="0" err="1"/>
            <a:t>μετράται</a:t>
          </a:r>
          <a:r>
            <a:rPr lang="el-GR" sz="1400" dirty="0"/>
            <a:t> ποσοτικά και ποιοτικά το αποτέλεσμά τους, καθώς και με ανάλογες αποζημιώσεις (</a:t>
          </a:r>
          <a:r>
            <a:rPr lang="el-GR" sz="1400" i="1" dirty="0" err="1"/>
            <a:t>pay</a:t>
          </a:r>
          <a:r>
            <a:rPr lang="el-GR" sz="1400" i="1" dirty="0"/>
            <a:t> for </a:t>
          </a:r>
          <a:r>
            <a:rPr lang="el-GR" sz="1400" i="1" dirty="0" err="1"/>
            <a:t>performance</a:t>
          </a:r>
          <a:r>
            <a:rPr lang="el-GR" sz="1400" i="1" dirty="0"/>
            <a:t>, </a:t>
          </a:r>
          <a:r>
            <a:rPr lang="el-GR" sz="1400" i="1" dirty="0" err="1"/>
            <a:t>without</a:t>
          </a:r>
          <a:r>
            <a:rPr lang="el-GR" sz="1400" i="1" dirty="0"/>
            <a:t> </a:t>
          </a:r>
          <a:r>
            <a:rPr lang="en-US" sz="1400" i="1" dirty="0"/>
            <a:t>claw</a:t>
          </a:r>
          <a:r>
            <a:rPr lang="el-GR" sz="1400" i="1" dirty="0"/>
            <a:t>-</a:t>
          </a:r>
          <a:r>
            <a:rPr lang="en-US" sz="1400" i="1" dirty="0"/>
            <a:t>backs</a:t>
          </a:r>
          <a:r>
            <a:rPr lang="el-GR" sz="1400" i="1" dirty="0"/>
            <a:t>, </a:t>
          </a:r>
          <a:r>
            <a:rPr lang="el-GR" sz="1400" i="1" dirty="0" err="1"/>
            <a:t>etc</a:t>
          </a:r>
          <a:r>
            <a:rPr lang="el-GR" sz="1400" dirty="0"/>
            <a:t>.).</a:t>
          </a:r>
          <a:endParaRPr lang="en-US" sz="1400" dirty="0"/>
        </a:p>
      </dgm:t>
    </dgm:pt>
    <dgm:pt modelId="{207E8D02-EB01-41BA-B034-C6F9F89F9BD5}" type="parTrans" cxnId="{C44C6EFF-61B9-41CB-A7C4-9414890CBD61}">
      <dgm:prSet/>
      <dgm:spPr/>
      <dgm:t>
        <a:bodyPr/>
        <a:lstStyle/>
        <a:p>
          <a:endParaRPr lang="en-US" sz="1400"/>
        </a:p>
      </dgm:t>
    </dgm:pt>
    <dgm:pt modelId="{569E9628-1AC2-4893-AB16-3FB9C9E07562}" type="sibTrans" cxnId="{C44C6EFF-61B9-41CB-A7C4-9414890CBD61}">
      <dgm:prSet/>
      <dgm:spPr/>
      <dgm:t>
        <a:bodyPr/>
        <a:lstStyle/>
        <a:p>
          <a:endParaRPr lang="en-US" sz="1400"/>
        </a:p>
      </dgm:t>
    </dgm:pt>
    <dgm:pt modelId="{5169CE4A-7C3F-4DC1-8B49-C8F1E5EF4747}" type="pres">
      <dgm:prSet presAssocID="{5F0E5C19-70D4-4CF9-9E58-D6084F400605}" presName="linear" presStyleCnt="0">
        <dgm:presLayoutVars>
          <dgm:animLvl val="lvl"/>
          <dgm:resizeHandles val="exact"/>
        </dgm:presLayoutVars>
      </dgm:prSet>
      <dgm:spPr/>
    </dgm:pt>
    <dgm:pt modelId="{DE81E5C7-0AFB-4A17-B829-21F9DA0CFDC9}" type="pres">
      <dgm:prSet presAssocID="{A6F2439C-0D86-42EE-BA55-514988D7322F}" presName="parentText" presStyleLbl="node1" presStyleIdx="0" presStyleCnt="4" custScaleY="133879">
        <dgm:presLayoutVars>
          <dgm:chMax val="0"/>
          <dgm:bulletEnabled val="1"/>
        </dgm:presLayoutVars>
      </dgm:prSet>
      <dgm:spPr/>
    </dgm:pt>
    <dgm:pt modelId="{BC29E653-F95F-49FD-97C1-A519CF8160A9}" type="pres">
      <dgm:prSet presAssocID="{4B807DA3-FAB1-4A5A-BA26-87F7430DB6D0}" presName="spacer" presStyleCnt="0"/>
      <dgm:spPr/>
    </dgm:pt>
    <dgm:pt modelId="{FC4BE09A-D83A-4F44-A3FE-58366F2D0847}" type="pres">
      <dgm:prSet presAssocID="{2290BE33-9DFE-4790-870C-77F05C153B6F}" presName="parentText" presStyleLbl="node1" presStyleIdx="1" presStyleCnt="4">
        <dgm:presLayoutVars>
          <dgm:chMax val="0"/>
          <dgm:bulletEnabled val="1"/>
        </dgm:presLayoutVars>
      </dgm:prSet>
      <dgm:spPr/>
    </dgm:pt>
    <dgm:pt modelId="{579D170B-86F0-4CF1-8520-BF46EAF5F686}" type="pres">
      <dgm:prSet presAssocID="{981C112E-A9D5-4E68-BF13-A38750D85D49}" presName="spacer" presStyleCnt="0"/>
      <dgm:spPr/>
    </dgm:pt>
    <dgm:pt modelId="{35F55C1F-66FC-4185-A1A9-BF00B29C307C}" type="pres">
      <dgm:prSet presAssocID="{03596C7E-919D-457B-AC11-6AA188B7F114}" presName="parentText" presStyleLbl="node1" presStyleIdx="2" presStyleCnt="4">
        <dgm:presLayoutVars>
          <dgm:chMax val="0"/>
          <dgm:bulletEnabled val="1"/>
        </dgm:presLayoutVars>
      </dgm:prSet>
      <dgm:spPr/>
    </dgm:pt>
    <dgm:pt modelId="{A14B8BB3-B4CF-4D4D-BD58-FA9548A6CC4A}" type="pres">
      <dgm:prSet presAssocID="{EF678D4F-0BB0-4C57-A016-4D49DAC3E441}" presName="spacer" presStyleCnt="0"/>
      <dgm:spPr/>
    </dgm:pt>
    <dgm:pt modelId="{C4F61A5C-A4C0-4FAF-ACA7-273AFC348CF4}" type="pres">
      <dgm:prSet presAssocID="{4F50BC92-FD45-455E-B9CF-668B59FC254A}" presName="parentText" presStyleLbl="node1" presStyleIdx="3" presStyleCnt="4">
        <dgm:presLayoutVars>
          <dgm:chMax val="0"/>
          <dgm:bulletEnabled val="1"/>
        </dgm:presLayoutVars>
      </dgm:prSet>
      <dgm:spPr/>
    </dgm:pt>
  </dgm:ptLst>
  <dgm:cxnLst>
    <dgm:cxn modelId="{4E96850D-169E-4479-90F5-E259A38F3FB9}" type="presOf" srcId="{4F50BC92-FD45-455E-B9CF-668B59FC254A}" destId="{C4F61A5C-A4C0-4FAF-ACA7-273AFC348CF4}" srcOrd="0" destOrd="0" presId="urn:microsoft.com/office/officeart/2005/8/layout/vList2"/>
    <dgm:cxn modelId="{D24B0117-9489-40F4-BB43-C12C8872C583}" srcId="{5F0E5C19-70D4-4CF9-9E58-D6084F400605}" destId="{2290BE33-9DFE-4790-870C-77F05C153B6F}" srcOrd="1" destOrd="0" parTransId="{72FED12C-FA45-4B69-8F0E-0E69E488941C}" sibTransId="{981C112E-A9D5-4E68-BF13-A38750D85D49}"/>
    <dgm:cxn modelId="{505D7C44-4338-448B-B6FB-63D913B7D9BB}" type="presOf" srcId="{5F0E5C19-70D4-4CF9-9E58-D6084F400605}" destId="{5169CE4A-7C3F-4DC1-8B49-C8F1E5EF4747}" srcOrd="0" destOrd="0" presId="urn:microsoft.com/office/officeart/2005/8/layout/vList2"/>
    <dgm:cxn modelId="{F10CF972-CE12-4792-9F6B-561D99A76515}" srcId="{5F0E5C19-70D4-4CF9-9E58-D6084F400605}" destId="{03596C7E-919D-457B-AC11-6AA188B7F114}" srcOrd="2" destOrd="0" parTransId="{2F442565-25D8-4508-9D75-C0B80B86B630}" sibTransId="{EF678D4F-0BB0-4C57-A016-4D49DAC3E441}"/>
    <dgm:cxn modelId="{43CAFE8F-44C9-4BE9-B861-544B30387ADC}" type="presOf" srcId="{2290BE33-9DFE-4790-870C-77F05C153B6F}" destId="{FC4BE09A-D83A-4F44-A3FE-58366F2D0847}" srcOrd="0" destOrd="0" presId="urn:microsoft.com/office/officeart/2005/8/layout/vList2"/>
    <dgm:cxn modelId="{785252A1-47A9-4D13-AE6D-C6DF10586B6D}" type="presOf" srcId="{A6F2439C-0D86-42EE-BA55-514988D7322F}" destId="{DE81E5C7-0AFB-4A17-B829-21F9DA0CFDC9}" srcOrd="0" destOrd="0" presId="urn:microsoft.com/office/officeart/2005/8/layout/vList2"/>
    <dgm:cxn modelId="{DAA87ACF-E349-421A-82FC-3B6FC79AF8C0}" type="presOf" srcId="{03596C7E-919D-457B-AC11-6AA188B7F114}" destId="{35F55C1F-66FC-4185-A1A9-BF00B29C307C}" srcOrd="0" destOrd="0" presId="urn:microsoft.com/office/officeart/2005/8/layout/vList2"/>
    <dgm:cxn modelId="{42B84ED5-9B4D-4A8A-AE9B-D11F5068FD1C}" srcId="{5F0E5C19-70D4-4CF9-9E58-D6084F400605}" destId="{A6F2439C-0D86-42EE-BA55-514988D7322F}" srcOrd="0" destOrd="0" parTransId="{19BEC187-EC31-44B5-B791-4F6CDF894356}" sibTransId="{4B807DA3-FAB1-4A5A-BA26-87F7430DB6D0}"/>
    <dgm:cxn modelId="{C44C6EFF-61B9-41CB-A7C4-9414890CBD61}" srcId="{5F0E5C19-70D4-4CF9-9E58-D6084F400605}" destId="{4F50BC92-FD45-455E-B9CF-668B59FC254A}" srcOrd="3" destOrd="0" parTransId="{207E8D02-EB01-41BA-B034-C6F9F89F9BD5}" sibTransId="{569E9628-1AC2-4893-AB16-3FB9C9E07562}"/>
    <dgm:cxn modelId="{7C689BBF-734B-4945-ABB6-06AD544BD046}" type="presParOf" srcId="{5169CE4A-7C3F-4DC1-8B49-C8F1E5EF4747}" destId="{DE81E5C7-0AFB-4A17-B829-21F9DA0CFDC9}" srcOrd="0" destOrd="0" presId="urn:microsoft.com/office/officeart/2005/8/layout/vList2"/>
    <dgm:cxn modelId="{75396980-8C4F-4275-95F0-DB7835298F89}" type="presParOf" srcId="{5169CE4A-7C3F-4DC1-8B49-C8F1E5EF4747}" destId="{BC29E653-F95F-49FD-97C1-A519CF8160A9}" srcOrd="1" destOrd="0" presId="urn:microsoft.com/office/officeart/2005/8/layout/vList2"/>
    <dgm:cxn modelId="{AFBA75AD-1B77-45DF-A45A-82AE2F5A31F0}" type="presParOf" srcId="{5169CE4A-7C3F-4DC1-8B49-C8F1E5EF4747}" destId="{FC4BE09A-D83A-4F44-A3FE-58366F2D0847}" srcOrd="2" destOrd="0" presId="urn:microsoft.com/office/officeart/2005/8/layout/vList2"/>
    <dgm:cxn modelId="{7F32519B-F27A-4F8D-A825-5C14616A8C3D}" type="presParOf" srcId="{5169CE4A-7C3F-4DC1-8B49-C8F1E5EF4747}" destId="{579D170B-86F0-4CF1-8520-BF46EAF5F686}" srcOrd="3" destOrd="0" presId="urn:microsoft.com/office/officeart/2005/8/layout/vList2"/>
    <dgm:cxn modelId="{6E289E7C-322C-433E-B744-AAF411DD585C}" type="presParOf" srcId="{5169CE4A-7C3F-4DC1-8B49-C8F1E5EF4747}" destId="{35F55C1F-66FC-4185-A1A9-BF00B29C307C}" srcOrd="4" destOrd="0" presId="urn:microsoft.com/office/officeart/2005/8/layout/vList2"/>
    <dgm:cxn modelId="{DEE71A32-F9E6-4748-9F3C-DD6FB8E30598}" type="presParOf" srcId="{5169CE4A-7C3F-4DC1-8B49-C8F1E5EF4747}" destId="{A14B8BB3-B4CF-4D4D-BD58-FA9548A6CC4A}" srcOrd="5" destOrd="0" presId="urn:microsoft.com/office/officeart/2005/8/layout/vList2"/>
    <dgm:cxn modelId="{C0CBEBC1-DAEC-40B6-A4E4-C28D988F0369}" type="presParOf" srcId="{5169CE4A-7C3F-4DC1-8B49-C8F1E5EF4747}" destId="{C4F61A5C-A4C0-4FAF-ACA7-273AFC348C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5D8609-A009-42DA-9A43-CF38D462E42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523681D-3972-4E0A-98C0-132EE65B2D7C}">
      <dgm:prSet custT="1"/>
      <dgm:spPr/>
      <dgm:t>
        <a:bodyPr/>
        <a:lstStyle/>
        <a:p>
          <a:r>
            <a:rPr lang="el-GR" sz="1600" dirty="0"/>
            <a:t>τη δημόσια υγεία και την πρόληψη, που αναφέρθηκαν, με βάση τις λοιμώξεις και τα χρόνια νοσήματα, </a:t>
          </a:r>
          <a:endParaRPr lang="en-US" sz="1600" dirty="0"/>
        </a:p>
      </dgm:t>
    </dgm:pt>
    <dgm:pt modelId="{47745F44-875E-4E20-A9E6-E1F5EF448D5F}" type="parTrans" cxnId="{23BB0410-55AE-460C-B400-02A800ABD768}">
      <dgm:prSet/>
      <dgm:spPr/>
      <dgm:t>
        <a:bodyPr/>
        <a:lstStyle/>
        <a:p>
          <a:endParaRPr lang="en-US"/>
        </a:p>
      </dgm:t>
    </dgm:pt>
    <dgm:pt modelId="{D8E7E9B5-F29A-42B0-B4BB-0916E71A63D8}" type="sibTrans" cxnId="{23BB0410-55AE-460C-B400-02A800ABD768}">
      <dgm:prSet/>
      <dgm:spPr/>
      <dgm:t>
        <a:bodyPr/>
        <a:lstStyle/>
        <a:p>
          <a:endParaRPr lang="en-US"/>
        </a:p>
      </dgm:t>
    </dgm:pt>
    <dgm:pt modelId="{ED9F23F0-67DD-41CB-B1D5-DC7B6680AD4B}">
      <dgm:prSet custT="1"/>
      <dgm:spPr/>
      <dgm:t>
        <a:bodyPr/>
        <a:lstStyle/>
        <a:p>
          <a:r>
            <a:rPr lang="el-GR" sz="1300" dirty="0"/>
            <a:t>την ενίσχυση της πρωτοβάθμιας φροντίδας υγείας (</a:t>
          </a:r>
          <a:r>
            <a:rPr lang="el-GR" sz="1300" b="1" dirty="0"/>
            <a:t>ΠΦΥ</a:t>
          </a:r>
          <a:r>
            <a:rPr lang="el-GR" sz="1300" dirty="0"/>
            <a:t>), λαμβάνοντας υπόψη όλο το </a:t>
          </a:r>
          <a:r>
            <a:rPr lang="el-GR" sz="1300" dirty="0" err="1"/>
            <a:t>εξωνοσοκομειακό</a:t>
          </a:r>
          <a:r>
            <a:rPr lang="el-GR" sz="1300" dirty="0"/>
            <a:t> φάσμα διαθέσιμων κι αναγκαίων υπηρεσιών, με </a:t>
          </a:r>
          <a:r>
            <a:rPr lang="el-GR" sz="1300" b="1" dirty="0"/>
            <a:t>πρώτο</a:t>
          </a:r>
          <a:r>
            <a:rPr lang="el-GR" sz="1300" dirty="0"/>
            <a:t> κύκλο τους προσωπικούς γιατρούς (γενικούς, παθολόγους, παιδιάτρους) και διαβαθμισμένη, κατά κεφαλή ασφαλισμένου, στον ΕΟΠΥΥ, αμοιβή, καθώς και </a:t>
          </a:r>
          <a:r>
            <a:rPr lang="el-GR" sz="1300" b="1" dirty="0"/>
            <a:t>δεύτερο</a:t>
          </a:r>
          <a:r>
            <a:rPr lang="el-GR" sz="1300" dirty="0"/>
            <a:t> κύκλο (ειδικοί γιατροί και διαγνωστικά κέντρα) συμβεβλημένων (με </a:t>
          </a:r>
          <a:r>
            <a:rPr lang="el-GR" sz="1300" dirty="0" err="1"/>
            <a:t>επανακοστολογημένο</a:t>
          </a:r>
          <a:r>
            <a:rPr lang="el-GR" sz="1300" dirty="0"/>
            <a:t> </a:t>
          </a:r>
          <a:r>
            <a:rPr lang="el-GR" sz="1300" dirty="0" err="1"/>
            <a:t>fee</a:t>
          </a:r>
          <a:r>
            <a:rPr lang="el-GR" sz="1300" dirty="0"/>
            <a:t>-for-</a:t>
          </a:r>
          <a:r>
            <a:rPr lang="el-GR" sz="1300" dirty="0" err="1"/>
            <a:t>service</a:t>
          </a:r>
          <a:r>
            <a:rPr lang="el-GR" sz="1300" dirty="0"/>
            <a:t>), κ.α.,</a:t>
          </a:r>
          <a:endParaRPr lang="en-US" sz="1300" dirty="0"/>
        </a:p>
      </dgm:t>
    </dgm:pt>
    <dgm:pt modelId="{8E265765-D12A-47C2-8EDF-D8DE546297A0}" type="parTrans" cxnId="{B06EE3F7-130A-4EAF-8B0C-653EBD514CB1}">
      <dgm:prSet/>
      <dgm:spPr/>
      <dgm:t>
        <a:bodyPr/>
        <a:lstStyle/>
        <a:p>
          <a:endParaRPr lang="en-US"/>
        </a:p>
      </dgm:t>
    </dgm:pt>
    <dgm:pt modelId="{0B1671C3-34A0-4AF4-8EC0-C15354CE97A5}" type="sibTrans" cxnId="{B06EE3F7-130A-4EAF-8B0C-653EBD514CB1}">
      <dgm:prSet/>
      <dgm:spPr/>
      <dgm:t>
        <a:bodyPr/>
        <a:lstStyle/>
        <a:p>
          <a:endParaRPr lang="en-US"/>
        </a:p>
      </dgm:t>
    </dgm:pt>
    <dgm:pt modelId="{5266E065-E34D-44B8-AAB6-81D3B39CD413}">
      <dgm:prSet custT="1"/>
      <dgm:spPr/>
      <dgm:t>
        <a:bodyPr/>
        <a:lstStyle/>
        <a:p>
          <a:r>
            <a:rPr lang="el-GR" sz="1400" b="0" dirty="0"/>
            <a:t>ανασχεδιασμός του </a:t>
          </a:r>
          <a:r>
            <a:rPr lang="el-GR" sz="1400" b="1" dirty="0"/>
            <a:t>νοσοκομειακού χάρτη από το ΕΣΥ, με βάση τα 80 </a:t>
          </a:r>
          <a:r>
            <a:rPr lang="el-GR" sz="1400" dirty="0"/>
            <a:t>περίπου νοσοκομειακά συγκροτήματα, που δημιουργήθηκαν το 2012, αλλά δεν ολοκληρώθηκαν, με σύγχρονα τμήματα επειγόντων περιστατικών (ΤΕΠ), συνεπικουρούμενα από (π.χ. 40 περίπου καλύτερα) ιδιωτικά, όλα σε καθεστώς ετήσιων συμβάσεων με τον ΕΟΠΥΥ, και βάση </a:t>
          </a:r>
          <a:r>
            <a:rPr lang="el-GR" sz="1400" dirty="0" err="1"/>
            <a:t>αναθερωρημένα</a:t>
          </a:r>
          <a:r>
            <a:rPr lang="el-GR" sz="1400" dirty="0"/>
            <a:t> ΚΕΝ,</a:t>
          </a:r>
          <a:endParaRPr lang="en-US" sz="1400" dirty="0"/>
        </a:p>
      </dgm:t>
    </dgm:pt>
    <dgm:pt modelId="{35E4FE3C-A9EF-4B91-A5AA-FE3BFB9664DD}" type="parTrans" cxnId="{9A2B43EE-80AF-4710-B51E-978607922ADD}">
      <dgm:prSet/>
      <dgm:spPr/>
      <dgm:t>
        <a:bodyPr/>
        <a:lstStyle/>
        <a:p>
          <a:endParaRPr lang="en-US"/>
        </a:p>
      </dgm:t>
    </dgm:pt>
    <dgm:pt modelId="{618F6E7B-DF3F-49CE-AD89-FC6268023005}" type="sibTrans" cxnId="{9A2B43EE-80AF-4710-B51E-978607922ADD}">
      <dgm:prSet/>
      <dgm:spPr/>
      <dgm:t>
        <a:bodyPr/>
        <a:lstStyle/>
        <a:p>
          <a:endParaRPr lang="en-US"/>
        </a:p>
      </dgm:t>
    </dgm:pt>
    <dgm:pt modelId="{FB6B7B68-B57E-4977-813A-B9E5AD5352F9}">
      <dgm:prSet custT="1"/>
      <dgm:spPr/>
      <dgm:t>
        <a:bodyPr/>
        <a:lstStyle/>
        <a:p>
          <a:r>
            <a:rPr lang="el-GR" sz="1400" dirty="0"/>
            <a:t>ενιαία </a:t>
          </a:r>
          <a:r>
            <a:rPr lang="el-GR" sz="1400" b="1" dirty="0" err="1"/>
            <a:t>ψηφιοποίηση</a:t>
          </a:r>
          <a:r>
            <a:rPr lang="el-GR" sz="1400" dirty="0"/>
            <a:t> όλων των μορφών ηλεκτρονικής </a:t>
          </a:r>
          <a:r>
            <a:rPr lang="el-GR" sz="1400" dirty="0" err="1"/>
            <a:t>συνταγογράφησης</a:t>
          </a:r>
          <a:r>
            <a:rPr lang="el-GR" sz="1400" dirty="0"/>
            <a:t>, στον ΕΟΠΥΥ, κάτω από τον ηλεκτρονικό φάκελο υγείας (ΗΦΥ), που θα περιλαμβάνει όλα τα ανωτέρω, για καταγραφή, συλλογή κι αξιολόγηση, των αναγκαίων δεδομένων, περιοδικά κι ετήσια, με στόχο ενιαία διαχείριση του κάθε πολίτη-ασθενή κάτω από συγκεκριμένες διαδικασίες (πρωτόκολλα), </a:t>
          </a:r>
          <a:endParaRPr lang="en-US" sz="1400" dirty="0"/>
        </a:p>
      </dgm:t>
    </dgm:pt>
    <dgm:pt modelId="{4E20E6FA-26EB-426A-A495-B3A7EC850F0A}" type="parTrans" cxnId="{9394AAEB-D5D9-49EE-A3DA-EF3AF57F6AA1}">
      <dgm:prSet/>
      <dgm:spPr/>
      <dgm:t>
        <a:bodyPr/>
        <a:lstStyle/>
        <a:p>
          <a:endParaRPr lang="en-US"/>
        </a:p>
      </dgm:t>
    </dgm:pt>
    <dgm:pt modelId="{8A6F9669-2A6D-4AC0-8532-07466F5B03C6}" type="sibTrans" cxnId="{9394AAEB-D5D9-49EE-A3DA-EF3AF57F6AA1}">
      <dgm:prSet/>
      <dgm:spPr/>
      <dgm:t>
        <a:bodyPr/>
        <a:lstStyle/>
        <a:p>
          <a:endParaRPr lang="en-US"/>
        </a:p>
      </dgm:t>
    </dgm:pt>
    <dgm:pt modelId="{9C04FAEB-66CC-4F05-83B4-584AC5861940}">
      <dgm:prSet custT="1"/>
      <dgm:spPr/>
      <dgm:t>
        <a:bodyPr/>
        <a:lstStyle/>
        <a:p>
          <a:r>
            <a:rPr lang="el-GR" sz="1600" dirty="0"/>
            <a:t>ανασχεδιασμός του </a:t>
          </a:r>
          <a:r>
            <a:rPr lang="el-GR" sz="1600" b="1" dirty="0"/>
            <a:t>ανθρώπινου δυναμικού </a:t>
          </a:r>
          <a:r>
            <a:rPr lang="el-GR" sz="1600" dirty="0"/>
            <a:t>και της </a:t>
          </a:r>
          <a:r>
            <a:rPr lang="el-GR" sz="1600" b="1" dirty="0"/>
            <a:t>εκπαίδευσης</a:t>
          </a:r>
          <a:r>
            <a:rPr lang="el-GR" sz="1600" dirty="0"/>
            <a:t>,  με τη μετεκπαίδευση, με στόχο την αναγκαία και απαραίτητη ανανέωση του συστήματος υγείας, την </a:t>
          </a:r>
          <a:r>
            <a:rPr lang="el-GR" sz="1600" b="1" dirty="0"/>
            <a:t>αξιολόγηση</a:t>
          </a:r>
          <a:r>
            <a:rPr lang="el-GR" sz="1600" dirty="0"/>
            <a:t> και τις ανάλογες </a:t>
          </a:r>
          <a:r>
            <a:rPr lang="el-GR" sz="1600" b="1" dirty="0"/>
            <a:t>αμοιβές</a:t>
          </a:r>
          <a:r>
            <a:rPr lang="el-GR" sz="1600" dirty="0"/>
            <a:t> αντιστοίχως.</a:t>
          </a:r>
          <a:endParaRPr lang="en-US" sz="1600" dirty="0"/>
        </a:p>
      </dgm:t>
    </dgm:pt>
    <dgm:pt modelId="{26097E22-29D3-4826-995B-F858CB0F0245}" type="parTrans" cxnId="{BE6AEDD5-35CB-4566-AD7E-791E829DD830}">
      <dgm:prSet/>
      <dgm:spPr/>
      <dgm:t>
        <a:bodyPr/>
        <a:lstStyle/>
        <a:p>
          <a:endParaRPr lang="en-US"/>
        </a:p>
      </dgm:t>
    </dgm:pt>
    <dgm:pt modelId="{5AFC7BA7-2D08-44B2-BE25-A90EEB3CC027}" type="sibTrans" cxnId="{BE6AEDD5-35CB-4566-AD7E-791E829DD830}">
      <dgm:prSet/>
      <dgm:spPr/>
      <dgm:t>
        <a:bodyPr/>
        <a:lstStyle/>
        <a:p>
          <a:endParaRPr lang="en-US"/>
        </a:p>
      </dgm:t>
    </dgm:pt>
    <dgm:pt modelId="{CBC2EE83-49A8-4F33-BA52-52FAA7FC5C0D}" type="pres">
      <dgm:prSet presAssocID="{F75D8609-A009-42DA-9A43-CF38D462E422}" presName="linear" presStyleCnt="0">
        <dgm:presLayoutVars>
          <dgm:animLvl val="lvl"/>
          <dgm:resizeHandles val="exact"/>
        </dgm:presLayoutVars>
      </dgm:prSet>
      <dgm:spPr/>
    </dgm:pt>
    <dgm:pt modelId="{8D8A9E2B-F549-4FE4-A687-A90DED41D807}" type="pres">
      <dgm:prSet presAssocID="{3523681D-3972-4E0A-98C0-132EE65B2D7C}" presName="parentText" presStyleLbl="node1" presStyleIdx="0" presStyleCnt="5">
        <dgm:presLayoutVars>
          <dgm:chMax val="0"/>
          <dgm:bulletEnabled val="1"/>
        </dgm:presLayoutVars>
      </dgm:prSet>
      <dgm:spPr/>
    </dgm:pt>
    <dgm:pt modelId="{BB4C1D4B-E540-408A-9DB1-2930002799C5}" type="pres">
      <dgm:prSet presAssocID="{D8E7E9B5-F29A-42B0-B4BB-0916E71A63D8}" presName="spacer" presStyleCnt="0"/>
      <dgm:spPr/>
    </dgm:pt>
    <dgm:pt modelId="{E4BBA691-196F-4E96-8DB0-94C15E739424}" type="pres">
      <dgm:prSet presAssocID="{ED9F23F0-67DD-41CB-B1D5-DC7B6680AD4B}" presName="parentText" presStyleLbl="node1" presStyleIdx="1" presStyleCnt="5">
        <dgm:presLayoutVars>
          <dgm:chMax val="0"/>
          <dgm:bulletEnabled val="1"/>
        </dgm:presLayoutVars>
      </dgm:prSet>
      <dgm:spPr/>
    </dgm:pt>
    <dgm:pt modelId="{953614B3-7241-4917-BAB9-3B8D0DD5F9B5}" type="pres">
      <dgm:prSet presAssocID="{0B1671C3-34A0-4AF4-8EC0-C15354CE97A5}" presName="spacer" presStyleCnt="0"/>
      <dgm:spPr/>
    </dgm:pt>
    <dgm:pt modelId="{49FCD5B5-3174-457A-B5D0-9154101CC94F}" type="pres">
      <dgm:prSet presAssocID="{5266E065-E34D-44B8-AAB6-81D3B39CD413}" presName="parentText" presStyleLbl="node1" presStyleIdx="2" presStyleCnt="5">
        <dgm:presLayoutVars>
          <dgm:chMax val="0"/>
          <dgm:bulletEnabled val="1"/>
        </dgm:presLayoutVars>
      </dgm:prSet>
      <dgm:spPr/>
    </dgm:pt>
    <dgm:pt modelId="{E3DC3849-C324-4CD7-9361-513C16773A16}" type="pres">
      <dgm:prSet presAssocID="{618F6E7B-DF3F-49CE-AD89-FC6268023005}" presName="spacer" presStyleCnt="0"/>
      <dgm:spPr/>
    </dgm:pt>
    <dgm:pt modelId="{B3D96105-600B-484A-8918-AC862AA0E63F}" type="pres">
      <dgm:prSet presAssocID="{FB6B7B68-B57E-4977-813A-B9E5AD5352F9}" presName="parentText" presStyleLbl="node1" presStyleIdx="3" presStyleCnt="5">
        <dgm:presLayoutVars>
          <dgm:chMax val="0"/>
          <dgm:bulletEnabled val="1"/>
        </dgm:presLayoutVars>
      </dgm:prSet>
      <dgm:spPr/>
    </dgm:pt>
    <dgm:pt modelId="{4C3EAA9D-7435-4180-B62F-BA6C0A7D7CFD}" type="pres">
      <dgm:prSet presAssocID="{8A6F9669-2A6D-4AC0-8532-07466F5B03C6}" presName="spacer" presStyleCnt="0"/>
      <dgm:spPr/>
    </dgm:pt>
    <dgm:pt modelId="{70D3D0C5-E350-42CF-85E2-CE66E844D230}" type="pres">
      <dgm:prSet presAssocID="{9C04FAEB-66CC-4F05-83B4-584AC5861940}" presName="parentText" presStyleLbl="node1" presStyleIdx="4" presStyleCnt="5">
        <dgm:presLayoutVars>
          <dgm:chMax val="0"/>
          <dgm:bulletEnabled val="1"/>
        </dgm:presLayoutVars>
      </dgm:prSet>
      <dgm:spPr/>
    </dgm:pt>
  </dgm:ptLst>
  <dgm:cxnLst>
    <dgm:cxn modelId="{C8CF1302-48BE-4635-9960-5D0AFACCBA8E}" type="presOf" srcId="{F75D8609-A009-42DA-9A43-CF38D462E422}" destId="{CBC2EE83-49A8-4F33-BA52-52FAA7FC5C0D}" srcOrd="0" destOrd="0" presId="urn:microsoft.com/office/officeart/2005/8/layout/vList2"/>
    <dgm:cxn modelId="{23BB0410-55AE-460C-B400-02A800ABD768}" srcId="{F75D8609-A009-42DA-9A43-CF38D462E422}" destId="{3523681D-3972-4E0A-98C0-132EE65B2D7C}" srcOrd="0" destOrd="0" parTransId="{47745F44-875E-4E20-A9E6-E1F5EF448D5F}" sibTransId="{D8E7E9B5-F29A-42B0-B4BB-0916E71A63D8}"/>
    <dgm:cxn modelId="{F241981D-05E4-4691-A607-DDF22C1DDD01}" type="presOf" srcId="{5266E065-E34D-44B8-AAB6-81D3B39CD413}" destId="{49FCD5B5-3174-457A-B5D0-9154101CC94F}" srcOrd="0" destOrd="0" presId="urn:microsoft.com/office/officeart/2005/8/layout/vList2"/>
    <dgm:cxn modelId="{E757AB23-89D0-4B8F-811B-368C1725825C}" type="presOf" srcId="{ED9F23F0-67DD-41CB-B1D5-DC7B6680AD4B}" destId="{E4BBA691-196F-4E96-8DB0-94C15E739424}" srcOrd="0" destOrd="0" presId="urn:microsoft.com/office/officeart/2005/8/layout/vList2"/>
    <dgm:cxn modelId="{4E91AF5A-0860-4279-8370-4BADBBBD0ED6}" type="presOf" srcId="{FB6B7B68-B57E-4977-813A-B9E5AD5352F9}" destId="{B3D96105-600B-484A-8918-AC862AA0E63F}" srcOrd="0" destOrd="0" presId="urn:microsoft.com/office/officeart/2005/8/layout/vList2"/>
    <dgm:cxn modelId="{59FE1DB3-4437-4DC5-AD70-A4B6AE1857B3}" type="presOf" srcId="{9C04FAEB-66CC-4F05-83B4-584AC5861940}" destId="{70D3D0C5-E350-42CF-85E2-CE66E844D230}" srcOrd="0" destOrd="0" presId="urn:microsoft.com/office/officeart/2005/8/layout/vList2"/>
    <dgm:cxn modelId="{8E2EB2CA-6201-4F87-941D-F703504EDEB7}" type="presOf" srcId="{3523681D-3972-4E0A-98C0-132EE65B2D7C}" destId="{8D8A9E2B-F549-4FE4-A687-A90DED41D807}" srcOrd="0" destOrd="0" presId="urn:microsoft.com/office/officeart/2005/8/layout/vList2"/>
    <dgm:cxn modelId="{BE6AEDD5-35CB-4566-AD7E-791E829DD830}" srcId="{F75D8609-A009-42DA-9A43-CF38D462E422}" destId="{9C04FAEB-66CC-4F05-83B4-584AC5861940}" srcOrd="4" destOrd="0" parTransId="{26097E22-29D3-4826-995B-F858CB0F0245}" sibTransId="{5AFC7BA7-2D08-44B2-BE25-A90EEB3CC027}"/>
    <dgm:cxn modelId="{9394AAEB-D5D9-49EE-A3DA-EF3AF57F6AA1}" srcId="{F75D8609-A009-42DA-9A43-CF38D462E422}" destId="{FB6B7B68-B57E-4977-813A-B9E5AD5352F9}" srcOrd="3" destOrd="0" parTransId="{4E20E6FA-26EB-426A-A495-B3A7EC850F0A}" sibTransId="{8A6F9669-2A6D-4AC0-8532-07466F5B03C6}"/>
    <dgm:cxn modelId="{9A2B43EE-80AF-4710-B51E-978607922ADD}" srcId="{F75D8609-A009-42DA-9A43-CF38D462E422}" destId="{5266E065-E34D-44B8-AAB6-81D3B39CD413}" srcOrd="2" destOrd="0" parTransId="{35E4FE3C-A9EF-4B91-A5AA-FE3BFB9664DD}" sibTransId="{618F6E7B-DF3F-49CE-AD89-FC6268023005}"/>
    <dgm:cxn modelId="{B06EE3F7-130A-4EAF-8B0C-653EBD514CB1}" srcId="{F75D8609-A009-42DA-9A43-CF38D462E422}" destId="{ED9F23F0-67DD-41CB-B1D5-DC7B6680AD4B}" srcOrd="1" destOrd="0" parTransId="{8E265765-D12A-47C2-8EDF-D8DE546297A0}" sibTransId="{0B1671C3-34A0-4AF4-8EC0-C15354CE97A5}"/>
    <dgm:cxn modelId="{6543664A-4F5E-48BF-9614-4B6B4700E2E3}" type="presParOf" srcId="{CBC2EE83-49A8-4F33-BA52-52FAA7FC5C0D}" destId="{8D8A9E2B-F549-4FE4-A687-A90DED41D807}" srcOrd="0" destOrd="0" presId="urn:microsoft.com/office/officeart/2005/8/layout/vList2"/>
    <dgm:cxn modelId="{7C123662-26E0-495D-83AC-8AD98DBAC01A}" type="presParOf" srcId="{CBC2EE83-49A8-4F33-BA52-52FAA7FC5C0D}" destId="{BB4C1D4B-E540-408A-9DB1-2930002799C5}" srcOrd="1" destOrd="0" presId="urn:microsoft.com/office/officeart/2005/8/layout/vList2"/>
    <dgm:cxn modelId="{B04044B7-0233-4169-A4D5-51BFE2F33B83}" type="presParOf" srcId="{CBC2EE83-49A8-4F33-BA52-52FAA7FC5C0D}" destId="{E4BBA691-196F-4E96-8DB0-94C15E739424}" srcOrd="2" destOrd="0" presId="urn:microsoft.com/office/officeart/2005/8/layout/vList2"/>
    <dgm:cxn modelId="{3C676A95-7132-47A9-BF4E-4C7EBF89D94A}" type="presParOf" srcId="{CBC2EE83-49A8-4F33-BA52-52FAA7FC5C0D}" destId="{953614B3-7241-4917-BAB9-3B8D0DD5F9B5}" srcOrd="3" destOrd="0" presId="urn:microsoft.com/office/officeart/2005/8/layout/vList2"/>
    <dgm:cxn modelId="{1C8D40AD-6DD9-43DA-9774-43B70D8A4005}" type="presParOf" srcId="{CBC2EE83-49A8-4F33-BA52-52FAA7FC5C0D}" destId="{49FCD5B5-3174-457A-B5D0-9154101CC94F}" srcOrd="4" destOrd="0" presId="urn:microsoft.com/office/officeart/2005/8/layout/vList2"/>
    <dgm:cxn modelId="{DA2A79F6-7E02-4CBF-8454-7C1F11E79276}" type="presParOf" srcId="{CBC2EE83-49A8-4F33-BA52-52FAA7FC5C0D}" destId="{E3DC3849-C324-4CD7-9361-513C16773A16}" srcOrd="5" destOrd="0" presId="urn:microsoft.com/office/officeart/2005/8/layout/vList2"/>
    <dgm:cxn modelId="{F89F7705-E5EE-4E63-97D1-9692853A364E}" type="presParOf" srcId="{CBC2EE83-49A8-4F33-BA52-52FAA7FC5C0D}" destId="{B3D96105-600B-484A-8918-AC862AA0E63F}" srcOrd="6" destOrd="0" presId="urn:microsoft.com/office/officeart/2005/8/layout/vList2"/>
    <dgm:cxn modelId="{4D418E15-715A-43D8-8880-BD3BFD0431A0}" type="presParOf" srcId="{CBC2EE83-49A8-4F33-BA52-52FAA7FC5C0D}" destId="{4C3EAA9D-7435-4180-B62F-BA6C0A7D7CFD}" srcOrd="7" destOrd="0" presId="urn:microsoft.com/office/officeart/2005/8/layout/vList2"/>
    <dgm:cxn modelId="{31E546A6-9851-4673-BAE1-26296D474526}" type="presParOf" srcId="{CBC2EE83-49A8-4F33-BA52-52FAA7FC5C0D}" destId="{70D3D0C5-E350-42CF-85E2-CE66E844D2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65A44-4B8A-49CE-B02C-692B8D785F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27EFF1-2DD2-4078-8C74-EE45671A8C96}">
      <dgm:prSet/>
      <dgm:spPr/>
      <dgm:t>
        <a:bodyPr/>
        <a:lstStyle/>
        <a:p>
          <a:r>
            <a:rPr lang="el-GR"/>
            <a:t>Επικοινωνία</a:t>
          </a:r>
          <a:endParaRPr lang="en-US"/>
        </a:p>
      </dgm:t>
    </dgm:pt>
    <dgm:pt modelId="{A850B83A-219C-49C1-86EC-1D7C73703738}" type="parTrans" cxnId="{BCC19E62-9CB8-44E9-9F62-839D41EB30A4}">
      <dgm:prSet/>
      <dgm:spPr/>
      <dgm:t>
        <a:bodyPr/>
        <a:lstStyle/>
        <a:p>
          <a:endParaRPr lang="en-US"/>
        </a:p>
      </dgm:t>
    </dgm:pt>
    <dgm:pt modelId="{D8C4D950-0735-4AED-9BAD-FF9FA87E6C0F}" type="sibTrans" cxnId="{BCC19E62-9CB8-44E9-9F62-839D41EB30A4}">
      <dgm:prSet/>
      <dgm:spPr/>
      <dgm:t>
        <a:bodyPr/>
        <a:lstStyle/>
        <a:p>
          <a:endParaRPr lang="en-US"/>
        </a:p>
      </dgm:t>
    </dgm:pt>
    <dgm:pt modelId="{372E91FC-8974-458D-BD4A-423460902ABD}">
      <dgm:prSet/>
      <dgm:spPr/>
      <dgm:t>
        <a:bodyPr/>
        <a:lstStyle/>
        <a:p>
          <a:r>
            <a:rPr lang="el-GR"/>
            <a:t>Συνεργασία</a:t>
          </a:r>
          <a:endParaRPr lang="en-US"/>
        </a:p>
      </dgm:t>
    </dgm:pt>
    <dgm:pt modelId="{F42249C5-6E5A-4545-A201-3A2D6DA7B8C3}" type="parTrans" cxnId="{9B821C44-5576-4FF6-B860-020F55F10D53}">
      <dgm:prSet/>
      <dgm:spPr/>
      <dgm:t>
        <a:bodyPr/>
        <a:lstStyle/>
        <a:p>
          <a:endParaRPr lang="en-US"/>
        </a:p>
      </dgm:t>
    </dgm:pt>
    <dgm:pt modelId="{3BAB5562-1038-4224-95E7-84281B64DBE0}" type="sibTrans" cxnId="{9B821C44-5576-4FF6-B860-020F55F10D53}">
      <dgm:prSet/>
      <dgm:spPr/>
      <dgm:t>
        <a:bodyPr/>
        <a:lstStyle/>
        <a:p>
          <a:endParaRPr lang="en-US"/>
        </a:p>
      </dgm:t>
    </dgm:pt>
    <dgm:pt modelId="{F10B23E6-814A-4AE9-AFDB-59B1D2E3B83C}">
      <dgm:prSet/>
      <dgm:spPr/>
      <dgm:t>
        <a:bodyPr/>
        <a:lstStyle/>
        <a:p>
          <a:r>
            <a:rPr lang="el-GR"/>
            <a:t>Καινοτομία</a:t>
          </a:r>
          <a:endParaRPr lang="en-US"/>
        </a:p>
      </dgm:t>
    </dgm:pt>
    <dgm:pt modelId="{2F1851C0-963A-48CF-B814-40BBF5C1DA81}" type="parTrans" cxnId="{DCC0418B-3897-4A49-81DB-6A051CA923C5}">
      <dgm:prSet/>
      <dgm:spPr/>
      <dgm:t>
        <a:bodyPr/>
        <a:lstStyle/>
        <a:p>
          <a:endParaRPr lang="en-US"/>
        </a:p>
      </dgm:t>
    </dgm:pt>
    <dgm:pt modelId="{0D0E2886-A469-4ACF-A0DF-A0129C7C29B1}" type="sibTrans" cxnId="{DCC0418B-3897-4A49-81DB-6A051CA923C5}">
      <dgm:prSet/>
      <dgm:spPr/>
      <dgm:t>
        <a:bodyPr/>
        <a:lstStyle/>
        <a:p>
          <a:endParaRPr lang="en-US"/>
        </a:p>
      </dgm:t>
    </dgm:pt>
    <dgm:pt modelId="{97E4BBF4-64B5-4B18-837F-984750C0F0B9}">
      <dgm:prSet/>
      <dgm:spPr/>
      <dgm:t>
        <a:bodyPr/>
        <a:lstStyle/>
        <a:p>
          <a:r>
            <a:rPr lang="el-GR"/>
            <a:t>Πληροφόρηση</a:t>
          </a:r>
          <a:endParaRPr lang="en-US"/>
        </a:p>
      </dgm:t>
    </dgm:pt>
    <dgm:pt modelId="{B42D441A-E710-4357-96CB-FD4B0235A5D2}" type="parTrans" cxnId="{24687E83-1DDB-4001-B40E-A820021B23B0}">
      <dgm:prSet/>
      <dgm:spPr/>
      <dgm:t>
        <a:bodyPr/>
        <a:lstStyle/>
        <a:p>
          <a:endParaRPr lang="en-US"/>
        </a:p>
      </dgm:t>
    </dgm:pt>
    <dgm:pt modelId="{87C16396-5BAC-4838-A10C-5D2CD6DFC87D}" type="sibTrans" cxnId="{24687E83-1DDB-4001-B40E-A820021B23B0}">
      <dgm:prSet/>
      <dgm:spPr/>
      <dgm:t>
        <a:bodyPr/>
        <a:lstStyle/>
        <a:p>
          <a:endParaRPr lang="en-US"/>
        </a:p>
      </dgm:t>
    </dgm:pt>
    <dgm:pt modelId="{9D9350AB-5564-4F6F-98C7-A5A5C831D91F}">
      <dgm:prSet/>
      <dgm:spPr/>
      <dgm:t>
        <a:bodyPr/>
        <a:lstStyle/>
        <a:p>
          <a:r>
            <a:rPr lang="el-GR"/>
            <a:t>Τεκμηρίωση</a:t>
          </a:r>
          <a:endParaRPr lang="en-US"/>
        </a:p>
      </dgm:t>
    </dgm:pt>
    <dgm:pt modelId="{80A312FF-6374-49BD-BC07-876ECC3CA9C3}" type="parTrans" cxnId="{913E3E4C-428E-43DA-A6F3-1AA93D0F805C}">
      <dgm:prSet/>
      <dgm:spPr/>
      <dgm:t>
        <a:bodyPr/>
        <a:lstStyle/>
        <a:p>
          <a:endParaRPr lang="en-US"/>
        </a:p>
      </dgm:t>
    </dgm:pt>
    <dgm:pt modelId="{91F22239-7731-45A5-A579-586C0B2F413F}" type="sibTrans" cxnId="{913E3E4C-428E-43DA-A6F3-1AA93D0F805C}">
      <dgm:prSet/>
      <dgm:spPr/>
      <dgm:t>
        <a:bodyPr/>
        <a:lstStyle/>
        <a:p>
          <a:endParaRPr lang="en-US"/>
        </a:p>
      </dgm:t>
    </dgm:pt>
    <dgm:pt modelId="{F7FF3EB0-1332-4EBD-96D8-FA997D06B09A}">
      <dgm:prSet/>
      <dgm:spPr/>
      <dgm:t>
        <a:bodyPr/>
        <a:lstStyle/>
        <a:p>
          <a:r>
            <a:rPr lang="el-GR" dirty="0"/>
            <a:t>Νέα Προβλήματα - Ηγεσία</a:t>
          </a:r>
          <a:endParaRPr lang="en-US" dirty="0"/>
        </a:p>
      </dgm:t>
    </dgm:pt>
    <dgm:pt modelId="{6677D21F-EAD7-4133-ADA3-1DB8933E4E41}" type="parTrans" cxnId="{16686111-FFD5-4F64-9008-1ADCC7899D8F}">
      <dgm:prSet/>
      <dgm:spPr/>
      <dgm:t>
        <a:bodyPr/>
        <a:lstStyle/>
        <a:p>
          <a:endParaRPr lang="en-US"/>
        </a:p>
      </dgm:t>
    </dgm:pt>
    <dgm:pt modelId="{4C2D719A-01D6-4DC8-9C02-2A5EE036AE1E}" type="sibTrans" cxnId="{16686111-FFD5-4F64-9008-1ADCC7899D8F}">
      <dgm:prSet/>
      <dgm:spPr/>
      <dgm:t>
        <a:bodyPr/>
        <a:lstStyle/>
        <a:p>
          <a:endParaRPr lang="en-US"/>
        </a:p>
      </dgm:t>
    </dgm:pt>
    <dgm:pt modelId="{D2C763EE-A470-4184-9183-7E3759267AB1}" type="pres">
      <dgm:prSet presAssocID="{5D465A44-4B8A-49CE-B02C-692B8D785FFE}" presName="linear" presStyleCnt="0">
        <dgm:presLayoutVars>
          <dgm:animLvl val="lvl"/>
          <dgm:resizeHandles val="exact"/>
        </dgm:presLayoutVars>
      </dgm:prSet>
      <dgm:spPr/>
    </dgm:pt>
    <dgm:pt modelId="{61D8FDAD-DCBF-4926-9BC5-A229FE653C14}" type="pres">
      <dgm:prSet presAssocID="{5127EFF1-2DD2-4078-8C74-EE45671A8C96}" presName="parentText" presStyleLbl="node1" presStyleIdx="0" presStyleCnt="6">
        <dgm:presLayoutVars>
          <dgm:chMax val="0"/>
          <dgm:bulletEnabled val="1"/>
        </dgm:presLayoutVars>
      </dgm:prSet>
      <dgm:spPr/>
    </dgm:pt>
    <dgm:pt modelId="{ABCFEB21-08F6-4364-A8AE-150BCF9F3BCA}" type="pres">
      <dgm:prSet presAssocID="{D8C4D950-0735-4AED-9BAD-FF9FA87E6C0F}" presName="spacer" presStyleCnt="0"/>
      <dgm:spPr/>
    </dgm:pt>
    <dgm:pt modelId="{8185CFDD-3F09-47A0-866C-5C2A3314C31B}" type="pres">
      <dgm:prSet presAssocID="{372E91FC-8974-458D-BD4A-423460902ABD}" presName="parentText" presStyleLbl="node1" presStyleIdx="1" presStyleCnt="6">
        <dgm:presLayoutVars>
          <dgm:chMax val="0"/>
          <dgm:bulletEnabled val="1"/>
        </dgm:presLayoutVars>
      </dgm:prSet>
      <dgm:spPr/>
    </dgm:pt>
    <dgm:pt modelId="{599C11FC-FBB8-46CD-9C7A-646970123423}" type="pres">
      <dgm:prSet presAssocID="{3BAB5562-1038-4224-95E7-84281B64DBE0}" presName="spacer" presStyleCnt="0"/>
      <dgm:spPr/>
    </dgm:pt>
    <dgm:pt modelId="{4700D58B-C707-4278-BAC4-AA3395BF1189}" type="pres">
      <dgm:prSet presAssocID="{F10B23E6-814A-4AE9-AFDB-59B1D2E3B83C}" presName="parentText" presStyleLbl="node1" presStyleIdx="2" presStyleCnt="6">
        <dgm:presLayoutVars>
          <dgm:chMax val="0"/>
          <dgm:bulletEnabled val="1"/>
        </dgm:presLayoutVars>
      </dgm:prSet>
      <dgm:spPr/>
    </dgm:pt>
    <dgm:pt modelId="{20ED2950-E49B-4C4C-8EB3-91B96FB459D6}" type="pres">
      <dgm:prSet presAssocID="{0D0E2886-A469-4ACF-A0DF-A0129C7C29B1}" presName="spacer" presStyleCnt="0"/>
      <dgm:spPr/>
    </dgm:pt>
    <dgm:pt modelId="{D48EB3DB-26FF-4007-AA05-3212E42B8028}" type="pres">
      <dgm:prSet presAssocID="{97E4BBF4-64B5-4B18-837F-984750C0F0B9}" presName="parentText" presStyleLbl="node1" presStyleIdx="3" presStyleCnt="6">
        <dgm:presLayoutVars>
          <dgm:chMax val="0"/>
          <dgm:bulletEnabled val="1"/>
        </dgm:presLayoutVars>
      </dgm:prSet>
      <dgm:spPr/>
    </dgm:pt>
    <dgm:pt modelId="{2E6C5C62-AE6F-420E-B7B9-A06D08092300}" type="pres">
      <dgm:prSet presAssocID="{87C16396-5BAC-4838-A10C-5D2CD6DFC87D}" presName="spacer" presStyleCnt="0"/>
      <dgm:spPr/>
    </dgm:pt>
    <dgm:pt modelId="{54028490-E633-40B0-A5D7-2763D317F5B4}" type="pres">
      <dgm:prSet presAssocID="{9D9350AB-5564-4F6F-98C7-A5A5C831D91F}" presName="parentText" presStyleLbl="node1" presStyleIdx="4" presStyleCnt="6">
        <dgm:presLayoutVars>
          <dgm:chMax val="0"/>
          <dgm:bulletEnabled val="1"/>
        </dgm:presLayoutVars>
      </dgm:prSet>
      <dgm:spPr/>
    </dgm:pt>
    <dgm:pt modelId="{16DA7ADD-D2E9-4074-823E-068FAC625E97}" type="pres">
      <dgm:prSet presAssocID="{91F22239-7731-45A5-A579-586C0B2F413F}" presName="spacer" presStyleCnt="0"/>
      <dgm:spPr/>
    </dgm:pt>
    <dgm:pt modelId="{148B33CD-1D47-421C-B521-3A4D56461E68}" type="pres">
      <dgm:prSet presAssocID="{F7FF3EB0-1332-4EBD-96D8-FA997D06B09A}" presName="parentText" presStyleLbl="node1" presStyleIdx="5" presStyleCnt="6">
        <dgm:presLayoutVars>
          <dgm:chMax val="0"/>
          <dgm:bulletEnabled val="1"/>
        </dgm:presLayoutVars>
      </dgm:prSet>
      <dgm:spPr/>
    </dgm:pt>
  </dgm:ptLst>
  <dgm:cxnLst>
    <dgm:cxn modelId="{16686111-FFD5-4F64-9008-1ADCC7899D8F}" srcId="{5D465A44-4B8A-49CE-B02C-692B8D785FFE}" destId="{F7FF3EB0-1332-4EBD-96D8-FA997D06B09A}" srcOrd="5" destOrd="0" parTransId="{6677D21F-EAD7-4133-ADA3-1DB8933E4E41}" sibTransId="{4C2D719A-01D6-4DC8-9C02-2A5EE036AE1E}"/>
    <dgm:cxn modelId="{1FCFDA11-6B1D-4050-8262-14444F9C6F1C}" type="presOf" srcId="{97E4BBF4-64B5-4B18-837F-984750C0F0B9}" destId="{D48EB3DB-26FF-4007-AA05-3212E42B8028}" srcOrd="0" destOrd="0" presId="urn:microsoft.com/office/officeart/2005/8/layout/vList2"/>
    <dgm:cxn modelId="{998BD917-E82A-40A7-B750-FA62B760102D}" type="presOf" srcId="{5D465A44-4B8A-49CE-B02C-692B8D785FFE}" destId="{D2C763EE-A470-4184-9183-7E3759267AB1}" srcOrd="0" destOrd="0" presId="urn:microsoft.com/office/officeart/2005/8/layout/vList2"/>
    <dgm:cxn modelId="{923C0F2A-9E09-4604-8CF7-2D4659C72BE5}" type="presOf" srcId="{5127EFF1-2DD2-4078-8C74-EE45671A8C96}" destId="{61D8FDAD-DCBF-4926-9BC5-A229FE653C14}" srcOrd="0" destOrd="0" presId="urn:microsoft.com/office/officeart/2005/8/layout/vList2"/>
    <dgm:cxn modelId="{BCC19E62-9CB8-44E9-9F62-839D41EB30A4}" srcId="{5D465A44-4B8A-49CE-B02C-692B8D785FFE}" destId="{5127EFF1-2DD2-4078-8C74-EE45671A8C96}" srcOrd="0" destOrd="0" parTransId="{A850B83A-219C-49C1-86EC-1D7C73703738}" sibTransId="{D8C4D950-0735-4AED-9BAD-FF9FA87E6C0F}"/>
    <dgm:cxn modelId="{9B821C44-5576-4FF6-B860-020F55F10D53}" srcId="{5D465A44-4B8A-49CE-B02C-692B8D785FFE}" destId="{372E91FC-8974-458D-BD4A-423460902ABD}" srcOrd="1" destOrd="0" parTransId="{F42249C5-6E5A-4545-A201-3A2D6DA7B8C3}" sibTransId="{3BAB5562-1038-4224-95E7-84281B64DBE0}"/>
    <dgm:cxn modelId="{913E3E4C-428E-43DA-A6F3-1AA93D0F805C}" srcId="{5D465A44-4B8A-49CE-B02C-692B8D785FFE}" destId="{9D9350AB-5564-4F6F-98C7-A5A5C831D91F}" srcOrd="4" destOrd="0" parTransId="{80A312FF-6374-49BD-BC07-876ECC3CA9C3}" sibTransId="{91F22239-7731-45A5-A579-586C0B2F413F}"/>
    <dgm:cxn modelId="{24687E83-1DDB-4001-B40E-A820021B23B0}" srcId="{5D465A44-4B8A-49CE-B02C-692B8D785FFE}" destId="{97E4BBF4-64B5-4B18-837F-984750C0F0B9}" srcOrd="3" destOrd="0" parTransId="{B42D441A-E710-4357-96CB-FD4B0235A5D2}" sibTransId="{87C16396-5BAC-4838-A10C-5D2CD6DFC87D}"/>
    <dgm:cxn modelId="{BDD0A88A-3937-49E7-95AE-91A8DD50A5EF}" type="presOf" srcId="{9D9350AB-5564-4F6F-98C7-A5A5C831D91F}" destId="{54028490-E633-40B0-A5D7-2763D317F5B4}" srcOrd="0" destOrd="0" presId="urn:microsoft.com/office/officeart/2005/8/layout/vList2"/>
    <dgm:cxn modelId="{DCC0418B-3897-4A49-81DB-6A051CA923C5}" srcId="{5D465A44-4B8A-49CE-B02C-692B8D785FFE}" destId="{F10B23E6-814A-4AE9-AFDB-59B1D2E3B83C}" srcOrd="2" destOrd="0" parTransId="{2F1851C0-963A-48CF-B814-40BBF5C1DA81}" sibTransId="{0D0E2886-A469-4ACF-A0DF-A0129C7C29B1}"/>
    <dgm:cxn modelId="{87FF609E-B51B-446D-BEAC-BC1A2FD897EF}" type="presOf" srcId="{F7FF3EB0-1332-4EBD-96D8-FA997D06B09A}" destId="{148B33CD-1D47-421C-B521-3A4D56461E68}" srcOrd="0" destOrd="0" presId="urn:microsoft.com/office/officeart/2005/8/layout/vList2"/>
    <dgm:cxn modelId="{839B09AE-32A6-4B59-AD3C-F68FBC8327F9}" type="presOf" srcId="{F10B23E6-814A-4AE9-AFDB-59B1D2E3B83C}" destId="{4700D58B-C707-4278-BAC4-AA3395BF1189}" srcOrd="0" destOrd="0" presId="urn:microsoft.com/office/officeart/2005/8/layout/vList2"/>
    <dgm:cxn modelId="{687B7CDB-795C-4C52-8147-BC68C25AE73E}" type="presOf" srcId="{372E91FC-8974-458D-BD4A-423460902ABD}" destId="{8185CFDD-3F09-47A0-866C-5C2A3314C31B}" srcOrd="0" destOrd="0" presId="urn:microsoft.com/office/officeart/2005/8/layout/vList2"/>
    <dgm:cxn modelId="{A4493041-2318-49B6-9528-4C6C913C6D36}" type="presParOf" srcId="{D2C763EE-A470-4184-9183-7E3759267AB1}" destId="{61D8FDAD-DCBF-4926-9BC5-A229FE653C14}" srcOrd="0" destOrd="0" presId="urn:microsoft.com/office/officeart/2005/8/layout/vList2"/>
    <dgm:cxn modelId="{6F208EC0-7621-4879-BBDF-89AEAB61DB04}" type="presParOf" srcId="{D2C763EE-A470-4184-9183-7E3759267AB1}" destId="{ABCFEB21-08F6-4364-A8AE-150BCF9F3BCA}" srcOrd="1" destOrd="0" presId="urn:microsoft.com/office/officeart/2005/8/layout/vList2"/>
    <dgm:cxn modelId="{33FD976C-49EB-44C1-B59A-B08C63AD6348}" type="presParOf" srcId="{D2C763EE-A470-4184-9183-7E3759267AB1}" destId="{8185CFDD-3F09-47A0-866C-5C2A3314C31B}" srcOrd="2" destOrd="0" presId="urn:microsoft.com/office/officeart/2005/8/layout/vList2"/>
    <dgm:cxn modelId="{89135652-0BE0-483D-A8A9-7BDB130E1929}" type="presParOf" srcId="{D2C763EE-A470-4184-9183-7E3759267AB1}" destId="{599C11FC-FBB8-46CD-9C7A-646970123423}" srcOrd="3" destOrd="0" presId="urn:microsoft.com/office/officeart/2005/8/layout/vList2"/>
    <dgm:cxn modelId="{BA0BA8E1-1A38-47BE-BAF2-BAB7FD2D82DA}" type="presParOf" srcId="{D2C763EE-A470-4184-9183-7E3759267AB1}" destId="{4700D58B-C707-4278-BAC4-AA3395BF1189}" srcOrd="4" destOrd="0" presId="urn:microsoft.com/office/officeart/2005/8/layout/vList2"/>
    <dgm:cxn modelId="{35B74B9B-5A07-4F8A-B755-69EF9214D3E0}" type="presParOf" srcId="{D2C763EE-A470-4184-9183-7E3759267AB1}" destId="{20ED2950-E49B-4C4C-8EB3-91B96FB459D6}" srcOrd="5" destOrd="0" presId="urn:microsoft.com/office/officeart/2005/8/layout/vList2"/>
    <dgm:cxn modelId="{AD17749B-386C-422A-B667-A3344030EF01}" type="presParOf" srcId="{D2C763EE-A470-4184-9183-7E3759267AB1}" destId="{D48EB3DB-26FF-4007-AA05-3212E42B8028}" srcOrd="6" destOrd="0" presId="urn:microsoft.com/office/officeart/2005/8/layout/vList2"/>
    <dgm:cxn modelId="{27BE5F3A-7993-4524-9FCF-C65342DC4128}" type="presParOf" srcId="{D2C763EE-A470-4184-9183-7E3759267AB1}" destId="{2E6C5C62-AE6F-420E-B7B9-A06D08092300}" srcOrd="7" destOrd="0" presId="urn:microsoft.com/office/officeart/2005/8/layout/vList2"/>
    <dgm:cxn modelId="{65358ADA-E113-4084-82D5-E862E90E53CC}" type="presParOf" srcId="{D2C763EE-A470-4184-9183-7E3759267AB1}" destId="{54028490-E633-40B0-A5D7-2763D317F5B4}" srcOrd="8" destOrd="0" presId="urn:microsoft.com/office/officeart/2005/8/layout/vList2"/>
    <dgm:cxn modelId="{B11BC908-7915-4328-A8E4-8A6B3816CCD3}" type="presParOf" srcId="{D2C763EE-A470-4184-9183-7E3759267AB1}" destId="{16DA7ADD-D2E9-4074-823E-068FAC625E97}" srcOrd="9" destOrd="0" presId="urn:microsoft.com/office/officeart/2005/8/layout/vList2"/>
    <dgm:cxn modelId="{8814372A-585D-4436-BB86-A674901E3DBD}" type="presParOf" srcId="{D2C763EE-A470-4184-9183-7E3759267AB1}" destId="{148B33CD-1D47-421C-B521-3A4D56461E6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D2C47-C3E8-4813-9FF4-095DB109525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3F77805-AF16-406F-9B8F-E9FF36FECBC8}">
      <dgm:prSet custT="1"/>
      <dgm:spPr/>
      <dgm:t>
        <a:bodyPr/>
        <a:lstStyle/>
        <a:p>
          <a:r>
            <a:rPr lang="el-GR" sz="1600" u="sng" dirty="0"/>
            <a:t>Έκπληξη</a:t>
          </a:r>
          <a:r>
            <a:rPr lang="el-GR" sz="1600" dirty="0"/>
            <a:t> από ένα μέρος του κόσμου, που όμως εξαπλώθηκε παντού.</a:t>
          </a:r>
          <a:endParaRPr lang="en-US" sz="1600" dirty="0"/>
        </a:p>
      </dgm:t>
    </dgm:pt>
    <dgm:pt modelId="{50BC54C3-9061-4470-BA98-B7F3CD9EA199}" type="parTrans" cxnId="{FBE3F4E3-818E-4F15-A2EA-D86315F7028A}">
      <dgm:prSet/>
      <dgm:spPr/>
      <dgm:t>
        <a:bodyPr/>
        <a:lstStyle/>
        <a:p>
          <a:endParaRPr lang="en-US" sz="1400"/>
        </a:p>
      </dgm:t>
    </dgm:pt>
    <dgm:pt modelId="{81174A9A-7262-4244-AF32-AC635C66851F}" type="sibTrans" cxnId="{FBE3F4E3-818E-4F15-A2EA-D86315F7028A}">
      <dgm:prSet/>
      <dgm:spPr/>
      <dgm:t>
        <a:bodyPr/>
        <a:lstStyle/>
        <a:p>
          <a:endParaRPr lang="en-US" sz="1400"/>
        </a:p>
      </dgm:t>
    </dgm:pt>
    <dgm:pt modelId="{7371FA9C-3EF9-4D96-A77E-077EAEEB6384}">
      <dgm:prSet custT="1"/>
      <dgm:spPr/>
      <dgm:t>
        <a:bodyPr/>
        <a:lstStyle/>
        <a:p>
          <a:r>
            <a:rPr lang="el-GR" sz="1600" dirty="0"/>
            <a:t>(3) </a:t>
          </a:r>
          <a:r>
            <a:rPr lang="el-GR" sz="1600" u="sng" dirty="0"/>
            <a:t>Διαστάσεις</a:t>
          </a:r>
          <a:r>
            <a:rPr lang="en-US" sz="1600" dirty="0"/>
            <a:t>:</a:t>
          </a:r>
          <a:r>
            <a:rPr lang="el-GR" sz="1600" dirty="0"/>
            <a:t> πολυπλοκότητα (πόρων), ταχύτητα (εξάπλωσης), μη </a:t>
          </a:r>
          <a:r>
            <a:rPr lang="el-GR" sz="1600" dirty="0" err="1"/>
            <a:t>προβλεψιμότητα</a:t>
          </a:r>
          <a:r>
            <a:rPr lang="el-GR" sz="1600" dirty="0"/>
            <a:t>.</a:t>
          </a:r>
          <a:endParaRPr lang="en-US" sz="1600" dirty="0"/>
        </a:p>
      </dgm:t>
    </dgm:pt>
    <dgm:pt modelId="{4B0AB245-87A9-4725-8BDE-84B0504C0D36}" type="parTrans" cxnId="{81C55744-AB65-400F-882C-469F181E45A2}">
      <dgm:prSet/>
      <dgm:spPr/>
      <dgm:t>
        <a:bodyPr/>
        <a:lstStyle/>
        <a:p>
          <a:endParaRPr lang="en-US" sz="1400"/>
        </a:p>
      </dgm:t>
    </dgm:pt>
    <dgm:pt modelId="{E4381070-7A4D-43D2-8C74-9F874EA82E9E}" type="sibTrans" cxnId="{81C55744-AB65-400F-882C-469F181E45A2}">
      <dgm:prSet/>
      <dgm:spPr/>
      <dgm:t>
        <a:bodyPr/>
        <a:lstStyle/>
        <a:p>
          <a:endParaRPr lang="en-US" sz="1400"/>
        </a:p>
      </dgm:t>
    </dgm:pt>
    <dgm:pt modelId="{57C12FF9-5371-4DA5-91BC-2E0415CAE48A}">
      <dgm:prSet custT="1"/>
      <dgm:spPr/>
      <dgm:t>
        <a:bodyPr/>
        <a:lstStyle/>
        <a:p>
          <a:r>
            <a:rPr lang="el-GR" sz="1600" dirty="0">
              <a:solidFill>
                <a:schemeClr val="tx1"/>
              </a:solidFill>
            </a:rPr>
            <a:t>Σε </a:t>
          </a:r>
          <a:r>
            <a:rPr lang="el-GR" sz="1600" u="sng" dirty="0">
              <a:solidFill>
                <a:schemeClr val="tx1"/>
              </a:solidFill>
            </a:rPr>
            <a:t>10 μήνες </a:t>
          </a:r>
          <a:r>
            <a:rPr lang="el-GR" sz="1600" dirty="0">
              <a:solidFill>
                <a:schemeClr val="tx1"/>
              </a:solidFill>
            </a:rPr>
            <a:t>καταγράφηκαν περισσότερα από 46 εκατ. κρούσματα με 1.200.000 θανάτους.</a:t>
          </a:r>
          <a:endParaRPr lang="en-US" sz="1600" dirty="0">
            <a:solidFill>
              <a:schemeClr val="tx1"/>
            </a:solidFill>
          </a:endParaRPr>
        </a:p>
      </dgm:t>
    </dgm:pt>
    <dgm:pt modelId="{B97E9818-2810-4769-8F5D-C7EF4A55BD44}" type="parTrans" cxnId="{58C1D77F-1518-4E0C-AC9E-F24E9A0810F5}">
      <dgm:prSet/>
      <dgm:spPr/>
      <dgm:t>
        <a:bodyPr/>
        <a:lstStyle/>
        <a:p>
          <a:endParaRPr lang="en-US" sz="1400"/>
        </a:p>
      </dgm:t>
    </dgm:pt>
    <dgm:pt modelId="{5F645B4F-4381-4A6C-B497-D58318C65280}" type="sibTrans" cxnId="{58C1D77F-1518-4E0C-AC9E-F24E9A0810F5}">
      <dgm:prSet/>
      <dgm:spPr/>
      <dgm:t>
        <a:bodyPr/>
        <a:lstStyle/>
        <a:p>
          <a:endParaRPr lang="en-US" sz="1400"/>
        </a:p>
      </dgm:t>
    </dgm:pt>
    <dgm:pt modelId="{591D866D-65FC-4250-A0E9-EE3D45F58817}">
      <dgm:prSet custT="1"/>
      <dgm:spPr/>
      <dgm:t>
        <a:bodyPr/>
        <a:lstStyle/>
        <a:p>
          <a:r>
            <a:rPr lang="el-GR" sz="1600" dirty="0">
              <a:solidFill>
                <a:schemeClr val="tx1"/>
              </a:solidFill>
            </a:rPr>
            <a:t>Η </a:t>
          </a:r>
          <a:r>
            <a:rPr lang="el-GR" sz="1600" u="sng" dirty="0">
              <a:solidFill>
                <a:schemeClr val="tx1"/>
              </a:solidFill>
            </a:rPr>
            <a:t>κλινική γνώση</a:t>
          </a:r>
          <a:r>
            <a:rPr lang="el-GR" sz="1600" u="none" dirty="0">
              <a:solidFill>
                <a:schemeClr val="tx1"/>
              </a:solidFill>
            </a:rPr>
            <a:t> </a:t>
          </a:r>
          <a:r>
            <a:rPr lang="el-GR" sz="1600" dirty="0">
              <a:solidFill>
                <a:schemeClr val="tx1"/>
              </a:solidFill>
            </a:rPr>
            <a:t>δυσκολεύθηκε να εντοπίσει συμπτώματα, διαγνώσεις, θεραπείες, κ.α.</a:t>
          </a:r>
        </a:p>
        <a:p>
          <a:r>
            <a:rPr lang="el-GR" sz="1600" dirty="0">
              <a:solidFill>
                <a:schemeClr val="tx1"/>
              </a:solidFill>
            </a:rPr>
            <a:t>Εναποθέσαμε ελπίδες σε ένα </a:t>
          </a:r>
          <a:r>
            <a:rPr lang="el-GR" sz="1600" u="sng" dirty="0">
              <a:solidFill>
                <a:schemeClr val="tx1"/>
              </a:solidFill>
            </a:rPr>
            <a:t>εμβόλιο</a:t>
          </a:r>
          <a:r>
            <a:rPr lang="el-GR" sz="1600" dirty="0">
              <a:solidFill>
                <a:schemeClr val="tx1"/>
              </a:solidFill>
            </a:rPr>
            <a:t> που κι αυτό θέλει χρόνο για να παραχθεί με ασφάλεια-αποτελεσματικότητα.</a:t>
          </a:r>
          <a:endParaRPr lang="en-US" sz="1600" dirty="0">
            <a:solidFill>
              <a:schemeClr val="tx1"/>
            </a:solidFill>
          </a:endParaRPr>
        </a:p>
      </dgm:t>
    </dgm:pt>
    <dgm:pt modelId="{B5F1CE5B-E7F3-4A02-BAB8-F7BA2CAFA2E5}" type="parTrans" cxnId="{CCE92CF6-8CD0-4A62-9A5F-C5BBFAC38A17}">
      <dgm:prSet/>
      <dgm:spPr/>
      <dgm:t>
        <a:bodyPr/>
        <a:lstStyle/>
        <a:p>
          <a:endParaRPr lang="en-US" sz="1400"/>
        </a:p>
      </dgm:t>
    </dgm:pt>
    <dgm:pt modelId="{45580493-7F03-4FDA-A3FA-FE252AF09648}" type="sibTrans" cxnId="{CCE92CF6-8CD0-4A62-9A5F-C5BBFAC38A17}">
      <dgm:prSet/>
      <dgm:spPr/>
      <dgm:t>
        <a:bodyPr/>
        <a:lstStyle/>
        <a:p>
          <a:endParaRPr lang="en-US" sz="1400"/>
        </a:p>
      </dgm:t>
    </dgm:pt>
    <dgm:pt modelId="{D2F127E4-9957-4A4E-A6B0-09336EEE6408}">
      <dgm:prSet custT="1"/>
      <dgm:spPr/>
      <dgm:t>
        <a:bodyPr/>
        <a:lstStyle/>
        <a:p>
          <a:r>
            <a:rPr lang="el-GR" sz="1600" dirty="0"/>
            <a:t>Οι </a:t>
          </a:r>
          <a:r>
            <a:rPr lang="el-GR" sz="1600" u="sng" dirty="0"/>
            <a:t>οργανισμοί</a:t>
          </a:r>
          <a:r>
            <a:rPr lang="el-GR" sz="1600" dirty="0"/>
            <a:t> υγειονομικών φροντίδων ήθελαν χρόνο να προσαρμοσθούν, χωρίς να αφήσουν &amp; τις υπόλοιπες ασθένειες χωρίς τις ανάλογες φροντίδες.</a:t>
          </a:r>
          <a:endParaRPr lang="en-US" sz="1600" dirty="0"/>
        </a:p>
      </dgm:t>
    </dgm:pt>
    <dgm:pt modelId="{3A260CF9-4D3B-4BD0-9044-141E275260AA}" type="parTrans" cxnId="{ADE64B52-6032-499F-963E-7CFC55E64DFE}">
      <dgm:prSet/>
      <dgm:spPr/>
      <dgm:t>
        <a:bodyPr/>
        <a:lstStyle/>
        <a:p>
          <a:endParaRPr lang="en-US" sz="1400"/>
        </a:p>
      </dgm:t>
    </dgm:pt>
    <dgm:pt modelId="{B53B233B-3F8B-46F3-8E6A-39751A492413}" type="sibTrans" cxnId="{ADE64B52-6032-499F-963E-7CFC55E64DFE}">
      <dgm:prSet/>
      <dgm:spPr/>
      <dgm:t>
        <a:bodyPr/>
        <a:lstStyle/>
        <a:p>
          <a:endParaRPr lang="en-US" sz="1400"/>
        </a:p>
      </dgm:t>
    </dgm:pt>
    <dgm:pt modelId="{29C859DB-CB1E-4530-BF42-45C6D0D2C887}" type="pres">
      <dgm:prSet presAssocID="{D0CD2C47-C3E8-4813-9FF4-095DB1095259}" presName="vert0" presStyleCnt="0">
        <dgm:presLayoutVars>
          <dgm:dir/>
          <dgm:animOne val="branch"/>
          <dgm:animLvl val="lvl"/>
        </dgm:presLayoutVars>
      </dgm:prSet>
      <dgm:spPr/>
    </dgm:pt>
    <dgm:pt modelId="{99345C90-479F-443B-AD68-C8B4C265E8C7}" type="pres">
      <dgm:prSet presAssocID="{63F77805-AF16-406F-9B8F-E9FF36FECBC8}" presName="thickLine" presStyleLbl="alignNode1" presStyleIdx="0" presStyleCnt="5"/>
      <dgm:spPr/>
    </dgm:pt>
    <dgm:pt modelId="{BE839B74-07BC-44C1-88C9-944C01FC01E4}" type="pres">
      <dgm:prSet presAssocID="{63F77805-AF16-406F-9B8F-E9FF36FECBC8}" presName="horz1" presStyleCnt="0"/>
      <dgm:spPr/>
    </dgm:pt>
    <dgm:pt modelId="{C4FFA0EA-1EFB-487C-94CE-C2EEF271889A}" type="pres">
      <dgm:prSet presAssocID="{63F77805-AF16-406F-9B8F-E9FF36FECBC8}" presName="tx1" presStyleLbl="revTx" presStyleIdx="0" presStyleCnt="5"/>
      <dgm:spPr/>
    </dgm:pt>
    <dgm:pt modelId="{E1FD0E70-B8A2-4A94-9D9B-AF6B202DA501}" type="pres">
      <dgm:prSet presAssocID="{63F77805-AF16-406F-9B8F-E9FF36FECBC8}" presName="vert1" presStyleCnt="0"/>
      <dgm:spPr/>
    </dgm:pt>
    <dgm:pt modelId="{7B182881-3C98-46A3-B8D9-B944BA49BD79}" type="pres">
      <dgm:prSet presAssocID="{7371FA9C-3EF9-4D96-A77E-077EAEEB6384}" presName="thickLine" presStyleLbl="alignNode1" presStyleIdx="1" presStyleCnt="5"/>
      <dgm:spPr/>
    </dgm:pt>
    <dgm:pt modelId="{2EC841EE-8220-472B-A1FB-70E7E6B83BB7}" type="pres">
      <dgm:prSet presAssocID="{7371FA9C-3EF9-4D96-A77E-077EAEEB6384}" presName="horz1" presStyleCnt="0"/>
      <dgm:spPr/>
    </dgm:pt>
    <dgm:pt modelId="{BB6E79FE-F6DF-4353-9761-C75B54CD9F56}" type="pres">
      <dgm:prSet presAssocID="{7371FA9C-3EF9-4D96-A77E-077EAEEB6384}" presName="tx1" presStyleLbl="revTx" presStyleIdx="1" presStyleCnt="5"/>
      <dgm:spPr/>
    </dgm:pt>
    <dgm:pt modelId="{19EC1994-78CC-48EC-B842-66A927B9122C}" type="pres">
      <dgm:prSet presAssocID="{7371FA9C-3EF9-4D96-A77E-077EAEEB6384}" presName="vert1" presStyleCnt="0"/>
      <dgm:spPr/>
    </dgm:pt>
    <dgm:pt modelId="{F9F1CFA1-616F-456C-8EB7-D626ADFC06C7}" type="pres">
      <dgm:prSet presAssocID="{57C12FF9-5371-4DA5-91BC-2E0415CAE48A}" presName="thickLine" presStyleLbl="alignNode1" presStyleIdx="2" presStyleCnt="5"/>
      <dgm:spPr/>
    </dgm:pt>
    <dgm:pt modelId="{B9AEEE16-58D0-4FED-979A-156E89376BCC}" type="pres">
      <dgm:prSet presAssocID="{57C12FF9-5371-4DA5-91BC-2E0415CAE48A}" presName="horz1" presStyleCnt="0"/>
      <dgm:spPr/>
    </dgm:pt>
    <dgm:pt modelId="{3761D9B3-1666-4AC0-85C5-8927B17CC998}" type="pres">
      <dgm:prSet presAssocID="{57C12FF9-5371-4DA5-91BC-2E0415CAE48A}" presName="tx1" presStyleLbl="revTx" presStyleIdx="2" presStyleCnt="5" custLinFactNeighborX="352" custLinFactNeighborY="4535"/>
      <dgm:spPr/>
    </dgm:pt>
    <dgm:pt modelId="{568DE095-C8C2-476E-BA4D-B326574417E9}" type="pres">
      <dgm:prSet presAssocID="{57C12FF9-5371-4DA5-91BC-2E0415CAE48A}" presName="vert1" presStyleCnt="0"/>
      <dgm:spPr/>
    </dgm:pt>
    <dgm:pt modelId="{71E8CABD-AFF5-4E6C-8276-9BFEF11826D8}" type="pres">
      <dgm:prSet presAssocID="{591D866D-65FC-4250-A0E9-EE3D45F58817}" presName="thickLine" presStyleLbl="alignNode1" presStyleIdx="3" presStyleCnt="5"/>
      <dgm:spPr/>
    </dgm:pt>
    <dgm:pt modelId="{70400DE2-99BD-4EB1-B2A9-51F8FF5B7760}" type="pres">
      <dgm:prSet presAssocID="{591D866D-65FC-4250-A0E9-EE3D45F58817}" presName="horz1" presStyleCnt="0"/>
      <dgm:spPr/>
    </dgm:pt>
    <dgm:pt modelId="{35753AA4-6F1A-46D9-8C82-46C43DF5554A}" type="pres">
      <dgm:prSet presAssocID="{591D866D-65FC-4250-A0E9-EE3D45F58817}" presName="tx1" presStyleLbl="revTx" presStyleIdx="3" presStyleCnt="5" custScaleY="160187"/>
      <dgm:spPr/>
    </dgm:pt>
    <dgm:pt modelId="{B928A8AE-CF32-469E-B5BD-0D2FA52A1896}" type="pres">
      <dgm:prSet presAssocID="{591D866D-65FC-4250-A0E9-EE3D45F58817}" presName="vert1" presStyleCnt="0"/>
      <dgm:spPr/>
    </dgm:pt>
    <dgm:pt modelId="{347596E1-7342-4CB1-9CF2-071181B701E0}" type="pres">
      <dgm:prSet presAssocID="{D2F127E4-9957-4A4E-A6B0-09336EEE6408}" presName="thickLine" presStyleLbl="alignNode1" presStyleIdx="4" presStyleCnt="5"/>
      <dgm:spPr/>
    </dgm:pt>
    <dgm:pt modelId="{58D0BF39-6597-45EA-92C9-DB98F13BC523}" type="pres">
      <dgm:prSet presAssocID="{D2F127E4-9957-4A4E-A6B0-09336EEE6408}" presName="horz1" presStyleCnt="0"/>
      <dgm:spPr/>
    </dgm:pt>
    <dgm:pt modelId="{0821DC17-01F3-45F8-B0E1-88C8F5028F64}" type="pres">
      <dgm:prSet presAssocID="{D2F127E4-9957-4A4E-A6B0-09336EEE6408}" presName="tx1" presStyleLbl="revTx" presStyleIdx="4" presStyleCnt="5"/>
      <dgm:spPr/>
    </dgm:pt>
    <dgm:pt modelId="{DB5D6CDE-E6D7-4BDE-9D54-D35EA3F72123}" type="pres">
      <dgm:prSet presAssocID="{D2F127E4-9957-4A4E-A6B0-09336EEE6408}" presName="vert1" presStyleCnt="0"/>
      <dgm:spPr/>
    </dgm:pt>
  </dgm:ptLst>
  <dgm:cxnLst>
    <dgm:cxn modelId="{3D9DB802-F855-4C41-8930-7DB207B3BD53}" type="presOf" srcId="{57C12FF9-5371-4DA5-91BC-2E0415CAE48A}" destId="{3761D9B3-1666-4AC0-85C5-8927B17CC998}" srcOrd="0" destOrd="0" presId="urn:microsoft.com/office/officeart/2008/layout/LinedList"/>
    <dgm:cxn modelId="{08693F0F-CA95-4D8E-B127-6B0699B9FBA4}" type="presOf" srcId="{D2F127E4-9957-4A4E-A6B0-09336EEE6408}" destId="{0821DC17-01F3-45F8-B0E1-88C8F5028F64}" srcOrd="0" destOrd="0" presId="urn:microsoft.com/office/officeart/2008/layout/LinedList"/>
    <dgm:cxn modelId="{278FF621-37AB-4484-9E94-D9355B365D67}" type="presOf" srcId="{63F77805-AF16-406F-9B8F-E9FF36FECBC8}" destId="{C4FFA0EA-1EFB-487C-94CE-C2EEF271889A}" srcOrd="0" destOrd="0" presId="urn:microsoft.com/office/officeart/2008/layout/LinedList"/>
    <dgm:cxn modelId="{81C55744-AB65-400F-882C-469F181E45A2}" srcId="{D0CD2C47-C3E8-4813-9FF4-095DB1095259}" destId="{7371FA9C-3EF9-4D96-A77E-077EAEEB6384}" srcOrd="1" destOrd="0" parTransId="{4B0AB245-87A9-4725-8BDE-84B0504C0D36}" sibTransId="{E4381070-7A4D-43D2-8C74-9F874EA82E9E}"/>
    <dgm:cxn modelId="{ADE64B52-6032-499F-963E-7CFC55E64DFE}" srcId="{D0CD2C47-C3E8-4813-9FF4-095DB1095259}" destId="{D2F127E4-9957-4A4E-A6B0-09336EEE6408}" srcOrd="4" destOrd="0" parTransId="{3A260CF9-4D3B-4BD0-9044-141E275260AA}" sibTransId="{B53B233B-3F8B-46F3-8E6A-39751A492413}"/>
    <dgm:cxn modelId="{58C1D77F-1518-4E0C-AC9E-F24E9A0810F5}" srcId="{D0CD2C47-C3E8-4813-9FF4-095DB1095259}" destId="{57C12FF9-5371-4DA5-91BC-2E0415CAE48A}" srcOrd="2" destOrd="0" parTransId="{B97E9818-2810-4769-8F5D-C7EF4A55BD44}" sibTransId="{5F645B4F-4381-4A6C-B497-D58318C65280}"/>
    <dgm:cxn modelId="{935FAEAD-D2AF-441D-B4F0-A15C2B024500}" type="presOf" srcId="{7371FA9C-3EF9-4D96-A77E-077EAEEB6384}" destId="{BB6E79FE-F6DF-4353-9761-C75B54CD9F56}" srcOrd="0" destOrd="0" presId="urn:microsoft.com/office/officeart/2008/layout/LinedList"/>
    <dgm:cxn modelId="{BF1D13BA-A3E0-4332-8F30-93F4940D72AA}" type="presOf" srcId="{591D866D-65FC-4250-A0E9-EE3D45F58817}" destId="{35753AA4-6F1A-46D9-8C82-46C43DF5554A}" srcOrd="0" destOrd="0" presId="urn:microsoft.com/office/officeart/2008/layout/LinedList"/>
    <dgm:cxn modelId="{C630AAC8-AAD8-43C0-A86A-FD2F2D908032}" type="presOf" srcId="{D0CD2C47-C3E8-4813-9FF4-095DB1095259}" destId="{29C859DB-CB1E-4530-BF42-45C6D0D2C887}" srcOrd="0" destOrd="0" presId="urn:microsoft.com/office/officeart/2008/layout/LinedList"/>
    <dgm:cxn modelId="{FBE3F4E3-818E-4F15-A2EA-D86315F7028A}" srcId="{D0CD2C47-C3E8-4813-9FF4-095DB1095259}" destId="{63F77805-AF16-406F-9B8F-E9FF36FECBC8}" srcOrd="0" destOrd="0" parTransId="{50BC54C3-9061-4470-BA98-B7F3CD9EA199}" sibTransId="{81174A9A-7262-4244-AF32-AC635C66851F}"/>
    <dgm:cxn modelId="{CCE92CF6-8CD0-4A62-9A5F-C5BBFAC38A17}" srcId="{D0CD2C47-C3E8-4813-9FF4-095DB1095259}" destId="{591D866D-65FC-4250-A0E9-EE3D45F58817}" srcOrd="3" destOrd="0" parTransId="{B5F1CE5B-E7F3-4A02-BAB8-F7BA2CAFA2E5}" sibTransId="{45580493-7F03-4FDA-A3FA-FE252AF09648}"/>
    <dgm:cxn modelId="{073DEF9F-5936-4010-AD0A-CF4CEB545CC6}" type="presParOf" srcId="{29C859DB-CB1E-4530-BF42-45C6D0D2C887}" destId="{99345C90-479F-443B-AD68-C8B4C265E8C7}" srcOrd="0" destOrd="0" presId="urn:microsoft.com/office/officeart/2008/layout/LinedList"/>
    <dgm:cxn modelId="{2D132619-6F2A-495B-BB04-C0612D99B98A}" type="presParOf" srcId="{29C859DB-CB1E-4530-BF42-45C6D0D2C887}" destId="{BE839B74-07BC-44C1-88C9-944C01FC01E4}" srcOrd="1" destOrd="0" presId="urn:microsoft.com/office/officeart/2008/layout/LinedList"/>
    <dgm:cxn modelId="{85DF3201-5D46-4C93-876F-F3A5C5760076}" type="presParOf" srcId="{BE839B74-07BC-44C1-88C9-944C01FC01E4}" destId="{C4FFA0EA-1EFB-487C-94CE-C2EEF271889A}" srcOrd="0" destOrd="0" presId="urn:microsoft.com/office/officeart/2008/layout/LinedList"/>
    <dgm:cxn modelId="{63ADA89A-3118-4D44-9BE2-6FA9E36C8D54}" type="presParOf" srcId="{BE839B74-07BC-44C1-88C9-944C01FC01E4}" destId="{E1FD0E70-B8A2-4A94-9D9B-AF6B202DA501}" srcOrd="1" destOrd="0" presId="urn:microsoft.com/office/officeart/2008/layout/LinedList"/>
    <dgm:cxn modelId="{D28107D5-6989-4AB7-93F4-6A3924045C7E}" type="presParOf" srcId="{29C859DB-CB1E-4530-BF42-45C6D0D2C887}" destId="{7B182881-3C98-46A3-B8D9-B944BA49BD79}" srcOrd="2" destOrd="0" presId="urn:microsoft.com/office/officeart/2008/layout/LinedList"/>
    <dgm:cxn modelId="{243F73FB-586A-496E-937F-BED2E22B1BBB}" type="presParOf" srcId="{29C859DB-CB1E-4530-BF42-45C6D0D2C887}" destId="{2EC841EE-8220-472B-A1FB-70E7E6B83BB7}" srcOrd="3" destOrd="0" presId="urn:microsoft.com/office/officeart/2008/layout/LinedList"/>
    <dgm:cxn modelId="{5DA30751-ED14-4D59-85E5-4F5E6F613747}" type="presParOf" srcId="{2EC841EE-8220-472B-A1FB-70E7E6B83BB7}" destId="{BB6E79FE-F6DF-4353-9761-C75B54CD9F56}" srcOrd="0" destOrd="0" presId="urn:microsoft.com/office/officeart/2008/layout/LinedList"/>
    <dgm:cxn modelId="{D1459BA7-79B1-40FE-BC4A-BC3DB9D1790A}" type="presParOf" srcId="{2EC841EE-8220-472B-A1FB-70E7E6B83BB7}" destId="{19EC1994-78CC-48EC-B842-66A927B9122C}" srcOrd="1" destOrd="0" presId="urn:microsoft.com/office/officeart/2008/layout/LinedList"/>
    <dgm:cxn modelId="{DD11817C-798D-4FE7-8D1D-826A161C624E}" type="presParOf" srcId="{29C859DB-CB1E-4530-BF42-45C6D0D2C887}" destId="{F9F1CFA1-616F-456C-8EB7-D626ADFC06C7}" srcOrd="4" destOrd="0" presId="urn:microsoft.com/office/officeart/2008/layout/LinedList"/>
    <dgm:cxn modelId="{ED26B5A8-0F4A-4FFD-8535-C72DF89D77B3}" type="presParOf" srcId="{29C859DB-CB1E-4530-BF42-45C6D0D2C887}" destId="{B9AEEE16-58D0-4FED-979A-156E89376BCC}" srcOrd="5" destOrd="0" presId="urn:microsoft.com/office/officeart/2008/layout/LinedList"/>
    <dgm:cxn modelId="{91101C47-206A-4710-A3C4-E19EFE51B1EB}" type="presParOf" srcId="{B9AEEE16-58D0-4FED-979A-156E89376BCC}" destId="{3761D9B3-1666-4AC0-85C5-8927B17CC998}" srcOrd="0" destOrd="0" presId="urn:microsoft.com/office/officeart/2008/layout/LinedList"/>
    <dgm:cxn modelId="{67117843-84CE-45E3-B2AF-468F2F494B40}" type="presParOf" srcId="{B9AEEE16-58D0-4FED-979A-156E89376BCC}" destId="{568DE095-C8C2-476E-BA4D-B326574417E9}" srcOrd="1" destOrd="0" presId="urn:microsoft.com/office/officeart/2008/layout/LinedList"/>
    <dgm:cxn modelId="{3414EAE4-4806-4E37-8964-8787479751C0}" type="presParOf" srcId="{29C859DB-CB1E-4530-BF42-45C6D0D2C887}" destId="{71E8CABD-AFF5-4E6C-8276-9BFEF11826D8}" srcOrd="6" destOrd="0" presId="urn:microsoft.com/office/officeart/2008/layout/LinedList"/>
    <dgm:cxn modelId="{1151E0DE-1654-4BD7-AC73-AAFA1E03975B}" type="presParOf" srcId="{29C859DB-CB1E-4530-BF42-45C6D0D2C887}" destId="{70400DE2-99BD-4EB1-B2A9-51F8FF5B7760}" srcOrd="7" destOrd="0" presId="urn:microsoft.com/office/officeart/2008/layout/LinedList"/>
    <dgm:cxn modelId="{D69C8031-227D-42DB-BB30-B2EF7EC09C4A}" type="presParOf" srcId="{70400DE2-99BD-4EB1-B2A9-51F8FF5B7760}" destId="{35753AA4-6F1A-46D9-8C82-46C43DF5554A}" srcOrd="0" destOrd="0" presId="urn:microsoft.com/office/officeart/2008/layout/LinedList"/>
    <dgm:cxn modelId="{36A51251-084E-406F-9F37-01626FF80DC7}" type="presParOf" srcId="{70400DE2-99BD-4EB1-B2A9-51F8FF5B7760}" destId="{B928A8AE-CF32-469E-B5BD-0D2FA52A1896}" srcOrd="1" destOrd="0" presId="urn:microsoft.com/office/officeart/2008/layout/LinedList"/>
    <dgm:cxn modelId="{A140328E-BA3F-417C-A1C5-32A8D4FC118E}" type="presParOf" srcId="{29C859DB-CB1E-4530-BF42-45C6D0D2C887}" destId="{347596E1-7342-4CB1-9CF2-071181B701E0}" srcOrd="8" destOrd="0" presId="urn:microsoft.com/office/officeart/2008/layout/LinedList"/>
    <dgm:cxn modelId="{2CE6B235-C818-4C4F-826A-0E2300D8ECBA}" type="presParOf" srcId="{29C859DB-CB1E-4530-BF42-45C6D0D2C887}" destId="{58D0BF39-6597-45EA-92C9-DB98F13BC523}" srcOrd="9" destOrd="0" presId="urn:microsoft.com/office/officeart/2008/layout/LinedList"/>
    <dgm:cxn modelId="{494545A8-5E0F-4792-AA07-0D6C8E8E8A3A}" type="presParOf" srcId="{58D0BF39-6597-45EA-92C9-DB98F13BC523}" destId="{0821DC17-01F3-45F8-B0E1-88C8F5028F64}" srcOrd="0" destOrd="0" presId="urn:microsoft.com/office/officeart/2008/layout/LinedList"/>
    <dgm:cxn modelId="{F118F134-B0F8-46E9-9FF8-55AA0BDAFDA2}" type="presParOf" srcId="{58D0BF39-6597-45EA-92C9-DB98F13BC523}" destId="{DB5D6CDE-E6D7-4BDE-9D54-D35EA3F721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06CF0-F60D-46A2-A4F8-76F889A2419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BF0D128-F615-4AE1-8DA8-FC64EC3E0683}">
      <dgm:prSet/>
      <dgm:spPr/>
      <dgm:t>
        <a:bodyPr/>
        <a:lstStyle/>
        <a:p>
          <a:r>
            <a:rPr lang="el-GR" u="sng" dirty="0"/>
            <a:t>Διαχωρισμός</a:t>
          </a:r>
          <a:r>
            <a:rPr lang="el-GR" dirty="0"/>
            <a:t> σε Εθνικές και Διεθνείς</a:t>
          </a:r>
          <a:endParaRPr lang="en-US" dirty="0"/>
        </a:p>
      </dgm:t>
    </dgm:pt>
    <dgm:pt modelId="{6CC5C9F3-9196-405D-A2F2-13BDBB9BC87E}" type="parTrans" cxnId="{09092B7D-92F5-4592-A74B-76C702143D47}">
      <dgm:prSet/>
      <dgm:spPr/>
      <dgm:t>
        <a:bodyPr/>
        <a:lstStyle/>
        <a:p>
          <a:endParaRPr lang="en-US"/>
        </a:p>
      </dgm:t>
    </dgm:pt>
    <dgm:pt modelId="{BD835244-438A-4E75-B276-9E9A635082B7}" type="sibTrans" cxnId="{09092B7D-92F5-4592-A74B-76C702143D47}">
      <dgm:prSet/>
      <dgm:spPr/>
      <dgm:t>
        <a:bodyPr/>
        <a:lstStyle/>
        <a:p>
          <a:endParaRPr lang="en-US"/>
        </a:p>
      </dgm:t>
    </dgm:pt>
    <dgm:pt modelId="{FA768563-78FD-4D44-BA88-1E118D4A1D77}">
      <dgm:prSet/>
      <dgm:spPr/>
      <dgm:t>
        <a:bodyPr/>
        <a:lstStyle/>
        <a:p>
          <a:r>
            <a:rPr lang="el-GR" u="sng" dirty="0"/>
            <a:t>Συνεργασία</a:t>
          </a:r>
          <a:r>
            <a:rPr lang="el-GR" dirty="0"/>
            <a:t> αρχών Δημόσιας Υγείας, ΠΦΥ και Νοσοκομείων</a:t>
          </a:r>
          <a:endParaRPr lang="en-US" dirty="0"/>
        </a:p>
      </dgm:t>
    </dgm:pt>
    <dgm:pt modelId="{BA66009A-98C1-4708-8EA7-7298ED3F43AF}" type="parTrans" cxnId="{57C72965-5F43-4ACA-8ADE-18549916A295}">
      <dgm:prSet/>
      <dgm:spPr/>
      <dgm:t>
        <a:bodyPr/>
        <a:lstStyle/>
        <a:p>
          <a:endParaRPr lang="en-US"/>
        </a:p>
      </dgm:t>
    </dgm:pt>
    <dgm:pt modelId="{29968AE8-76B6-4D7F-816F-AA29049BAB45}" type="sibTrans" cxnId="{57C72965-5F43-4ACA-8ADE-18549916A295}">
      <dgm:prSet/>
      <dgm:spPr/>
      <dgm:t>
        <a:bodyPr/>
        <a:lstStyle/>
        <a:p>
          <a:endParaRPr lang="en-US"/>
        </a:p>
      </dgm:t>
    </dgm:pt>
    <dgm:pt modelId="{35468108-A0D5-465B-A50C-FFB4F1ED9169}">
      <dgm:prSet/>
      <dgm:spPr/>
      <dgm:t>
        <a:bodyPr/>
        <a:lstStyle/>
        <a:p>
          <a:r>
            <a:rPr lang="el-GR" u="sng" dirty="0"/>
            <a:t>Νοσηλεία</a:t>
          </a:r>
          <a:r>
            <a:rPr lang="el-GR" dirty="0"/>
            <a:t> Ασθενών σε Ειδικά Τμήματα και ΜΕΘ (πχ Ν. Υόρκη, 3 φορές των ‘φυσιολογικών’ περιστατικών)</a:t>
          </a:r>
          <a:endParaRPr lang="en-US" dirty="0"/>
        </a:p>
      </dgm:t>
    </dgm:pt>
    <dgm:pt modelId="{C2DC497C-D7D8-495A-B741-B4BB00ADDB55}" type="parTrans" cxnId="{F046E47C-4017-4F9B-8EFC-1750DE878B73}">
      <dgm:prSet/>
      <dgm:spPr/>
      <dgm:t>
        <a:bodyPr/>
        <a:lstStyle/>
        <a:p>
          <a:endParaRPr lang="en-US"/>
        </a:p>
      </dgm:t>
    </dgm:pt>
    <dgm:pt modelId="{17E90C33-FBD3-4E73-974D-76FA8BAC26C7}" type="sibTrans" cxnId="{F046E47C-4017-4F9B-8EFC-1750DE878B73}">
      <dgm:prSet/>
      <dgm:spPr/>
      <dgm:t>
        <a:bodyPr/>
        <a:lstStyle/>
        <a:p>
          <a:endParaRPr lang="en-US"/>
        </a:p>
      </dgm:t>
    </dgm:pt>
    <dgm:pt modelId="{9F11233B-307C-4931-8E55-EBB4B569A7CE}">
      <dgm:prSet/>
      <dgm:spPr/>
      <dgm:t>
        <a:bodyPr/>
        <a:lstStyle/>
        <a:p>
          <a:r>
            <a:rPr lang="el-GR" u="sng" dirty="0"/>
            <a:t>Πρωτόκολλα</a:t>
          </a:r>
          <a:r>
            <a:rPr lang="el-GR" dirty="0"/>
            <a:t> και Οδηγίες που σχεδιάζονταν-εφαρμόζονταν επί τόπου</a:t>
          </a:r>
          <a:endParaRPr lang="en-US" dirty="0"/>
        </a:p>
      </dgm:t>
    </dgm:pt>
    <dgm:pt modelId="{BB9AFE2E-7AC2-4F2D-85AF-55A85329FB5D}" type="parTrans" cxnId="{EB5EC8C4-254D-4EC9-9B4F-0DC8A495E6A0}">
      <dgm:prSet/>
      <dgm:spPr/>
      <dgm:t>
        <a:bodyPr/>
        <a:lstStyle/>
        <a:p>
          <a:endParaRPr lang="en-US"/>
        </a:p>
      </dgm:t>
    </dgm:pt>
    <dgm:pt modelId="{898FDA12-5D24-465E-A7A0-F9A09627A34E}" type="sibTrans" cxnId="{EB5EC8C4-254D-4EC9-9B4F-0DC8A495E6A0}">
      <dgm:prSet/>
      <dgm:spPr/>
      <dgm:t>
        <a:bodyPr/>
        <a:lstStyle/>
        <a:p>
          <a:endParaRPr lang="en-US"/>
        </a:p>
      </dgm:t>
    </dgm:pt>
    <dgm:pt modelId="{72D77570-5CD8-452D-8813-CA2224583BEB}">
      <dgm:prSet/>
      <dgm:spPr/>
      <dgm:t>
        <a:bodyPr/>
        <a:lstStyle/>
        <a:p>
          <a:r>
            <a:rPr lang="el-GR" u="sng" dirty="0"/>
            <a:t>Υγειονομική προστασία</a:t>
          </a:r>
          <a:r>
            <a:rPr lang="el-GR" dirty="0"/>
            <a:t>, εκπαίδευση και μεταφορά προσωπικού (γιατρών-νοσηλευτών) πρωτόγνωρη</a:t>
          </a:r>
          <a:endParaRPr lang="en-US" dirty="0"/>
        </a:p>
      </dgm:t>
    </dgm:pt>
    <dgm:pt modelId="{ACC009C2-A660-4EC8-9132-FDE0E1BE4BD0}" type="parTrans" cxnId="{4E9F806F-1560-4E6E-90F7-D9F90B33F35F}">
      <dgm:prSet/>
      <dgm:spPr/>
      <dgm:t>
        <a:bodyPr/>
        <a:lstStyle/>
        <a:p>
          <a:endParaRPr lang="en-US"/>
        </a:p>
      </dgm:t>
    </dgm:pt>
    <dgm:pt modelId="{0BACF2F5-8BB5-477E-A23A-FCF508AF8655}" type="sibTrans" cxnId="{4E9F806F-1560-4E6E-90F7-D9F90B33F35F}">
      <dgm:prSet/>
      <dgm:spPr/>
      <dgm:t>
        <a:bodyPr/>
        <a:lstStyle/>
        <a:p>
          <a:endParaRPr lang="en-US"/>
        </a:p>
      </dgm:t>
    </dgm:pt>
    <dgm:pt modelId="{B287F311-2DB9-49F4-8491-3C9DD1625DAD}">
      <dgm:prSet/>
      <dgm:spPr/>
      <dgm:t>
        <a:bodyPr/>
        <a:lstStyle/>
        <a:p>
          <a:r>
            <a:rPr lang="el-GR" u="sng" dirty="0"/>
            <a:t>Οικονομική</a:t>
          </a:r>
          <a:r>
            <a:rPr lang="el-GR" dirty="0"/>
            <a:t>, διοικητική, κ.α. δυσπραγία από την ακύρωση χιλιάδων προγραμματισμένων περιστατικών</a:t>
          </a:r>
          <a:endParaRPr lang="en-US" dirty="0"/>
        </a:p>
      </dgm:t>
    </dgm:pt>
    <dgm:pt modelId="{6A7B9648-F691-448C-A7AF-967699C0828D}" type="parTrans" cxnId="{B7474B5B-2D0E-4835-BCB7-762DAD3E4E1E}">
      <dgm:prSet/>
      <dgm:spPr/>
      <dgm:t>
        <a:bodyPr/>
        <a:lstStyle/>
        <a:p>
          <a:endParaRPr lang="en-US"/>
        </a:p>
      </dgm:t>
    </dgm:pt>
    <dgm:pt modelId="{172415AF-2B7F-474F-B5E2-179FE6208AC9}" type="sibTrans" cxnId="{B7474B5B-2D0E-4835-BCB7-762DAD3E4E1E}">
      <dgm:prSet/>
      <dgm:spPr/>
      <dgm:t>
        <a:bodyPr/>
        <a:lstStyle/>
        <a:p>
          <a:endParaRPr lang="en-US"/>
        </a:p>
      </dgm:t>
    </dgm:pt>
    <dgm:pt modelId="{6B202022-3986-4BA5-875D-B8F75136D313}" type="pres">
      <dgm:prSet presAssocID="{B9C06CF0-F60D-46A2-A4F8-76F889A2419D}" presName="vert0" presStyleCnt="0">
        <dgm:presLayoutVars>
          <dgm:dir/>
          <dgm:animOne val="branch"/>
          <dgm:animLvl val="lvl"/>
        </dgm:presLayoutVars>
      </dgm:prSet>
      <dgm:spPr/>
    </dgm:pt>
    <dgm:pt modelId="{1ACB565D-D2FF-4B0F-83A8-B929BE75974E}" type="pres">
      <dgm:prSet presAssocID="{DBF0D128-F615-4AE1-8DA8-FC64EC3E0683}" presName="thickLine" presStyleLbl="alignNode1" presStyleIdx="0" presStyleCnt="6"/>
      <dgm:spPr/>
    </dgm:pt>
    <dgm:pt modelId="{DA7B1D1A-7314-460E-B7E0-30322BC03DF9}" type="pres">
      <dgm:prSet presAssocID="{DBF0D128-F615-4AE1-8DA8-FC64EC3E0683}" presName="horz1" presStyleCnt="0"/>
      <dgm:spPr/>
    </dgm:pt>
    <dgm:pt modelId="{C75B0BAA-EA60-4B0B-8F2D-D12410D2399A}" type="pres">
      <dgm:prSet presAssocID="{DBF0D128-F615-4AE1-8DA8-FC64EC3E0683}" presName="tx1" presStyleLbl="revTx" presStyleIdx="0" presStyleCnt="6"/>
      <dgm:spPr/>
    </dgm:pt>
    <dgm:pt modelId="{D383FFA2-F593-462F-A8DE-7591B84B29C4}" type="pres">
      <dgm:prSet presAssocID="{DBF0D128-F615-4AE1-8DA8-FC64EC3E0683}" presName="vert1" presStyleCnt="0"/>
      <dgm:spPr/>
    </dgm:pt>
    <dgm:pt modelId="{99C3EE13-4F0C-4979-93C7-ECEAD36E9841}" type="pres">
      <dgm:prSet presAssocID="{FA768563-78FD-4D44-BA88-1E118D4A1D77}" presName="thickLine" presStyleLbl="alignNode1" presStyleIdx="1" presStyleCnt="6"/>
      <dgm:spPr/>
    </dgm:pt>
    <dgm:pt modelId="{0323363D-0AA3-4869-A469-C42411774208}" type="pres">
      <dgm:prSet presAssocID="{FA768563-78FD-4D44-BA88-1E118D4A1D77}" presName="horz1" presStyleCnt="0"/>
      <dgm:spPr/>
    </dgm:pt>
    <dgm:pt modelId="{D3DB467B-D924-4F0B-A785-E39839F73D44}" type="pres">
      <dgm:prSet presAssocID="{FA768563-78FD-4D44-BA88-1E118D4A1D77}" presName="tx1" presStyleLbl="revTx" presStyleIdx="1" presStyleCnt="6"/>
      <dgm:spPr/>
    </dgm:pt>
    <dgm:pt modelId="{784987AD-008E-461F-AD0E-B14D71D7985E}" type="pres">
      <dgm:prSet presAssocID="{FA768563-78FD-4D44-BA88-1E118D4A1D77}" presName="vert1" presStyleCnt="0"/>
      <dgm:spPr/>
    </dgm:pt>
    <dgm:pt modelId="{620A649E-3C49-4FBD-A690-41FAE319A667}" type="pres">
      <dgm:prSet presAssocID="{35468108-A0D5-465B-A50C-FFB4F1ED9169}" presName="thickLine" presStyleLbl="alignNode1" presStyleIdx="2" presStyleCnt="6"/>
      <dgm:spPr/>
    </dgm:pt>
    <dgm:pt modelId="{023B211D-2BAF-444A-A2B2-8A67BCEEF0CA}" type="pres">
      <dgm:prSet presAssocID="{35468108-A0D5-465B-A50C-FFB4F1ED9169}" presName="horz1" presStyleCnt="0"/>
      <dgm:spPr/>
    </dgm:pt>
    <dgm:pt modelId="{4E95F9D0-BA66-419E-B6A2-BAD1A9CB1B75}" type="pres">
      <dgm:prSet presAssocID="{35468108-A0D5-465B-A50C-FFB4F1ED9169}" presName="tx1" presStyleLbl="revTx" presStyleIdx="2" presStyleCnt="6"/>
      <dgm:spPr/>
    </dgm:pt>
    <dgm:pt modelId="{F813EB29-E91C-4AD0-B24E-B5EDA96FB008}" type="pres">
      <dgm:prSet presAssocID="{35468108-A0D5-465B-A50C-FFB4F1ED9169}" presName="vert1" presStyleCnt="0"/>
      <dgm:spPr/>
    </dgm:pt>
    <dgm:pt modelId="{BACF2EF9-85F1-429E-9497-D1AD3A05D583}" type="pres">
      <dgm:prSet presAssocID="{9F11233B-307C-4931-8E55-EBB4B569A7CE}" presName="thickLine" presStyleLbl="alignNode1" presStyleIdx="3" presStyleCnt="6"/>
      <dgm:spPr/>
    </dgm:pt>
    <dgm:pt modelId="{B3A789A4-26F3-4EED-881F-D08A7AA05B8C}" type="pres">
      <dgm:prSet presAssocID="{9F11233B-307C-4931-8E55-EBB4B569A7CE}" presName="horz1" presStyleCnt="0"/>
      <dgm:spPr/>
    </dgm:pt>
    <dgm:pt modelId="{1843349C-D9D4-4855-A848-1FE81A9FBFC3}" type="pres">
      <dgm:prSet presAssocID="{9F11233B-307C-4931-8E55-EBB4B569A7CE}" presName="tx1" presStyleLbl="revTx" presStyleIdx="3" presStyleCnt="6"/>
      <dgm:spPr/>
    </dgm:pt>
    <dgm:pt modelId="{A8550083-8EAF-4C33-ADE7-5488D1F51E83}" type="pres">
      <dgm:prSet presAssocID="{9F11233B-307C-4931-8E55-EBB4B569A7CE}" presName="vert1" presStyleCnt="0"/>
      <dgm:spPr/>
    </dgm:pt>
    <dgm:pt modelId="{F59676C2-13C7-47C1-B916-E8514619B3A6}" type="pres">
      <dgm:prSet presAssocID="{72D77570-5CD8-452D-8813-CA2224583BEB}" presName="thickLine" presStyleLbl="alignNode1" presStyleIdx="4" presStyleCnt="6"/>
      <dgm:spPr/>
    </dgm:pt>
    <dgm:pt modelId="{9FF9B9AB-A7EA-4253-9522-6BB6849CBC85}" type="pres">
      <dgm:prSet presAssocID="{72D77570-5CD8-452D-8813-CA2224583BEB}" presName="horz1" presStyleCnt="0"/>
      <dgm:spPr/>
    </dgm:pt>
    <dgm:pt modelId="{A5ACC042-026D-451A-8C18-8C5C5BB6EE5C}" type="pres">
      <dgm:prSet presAssocID="{72D77570-5CD8-452D-8813-CA2224583BEB}" presName="tx1" presStyleLbl="revTx" presStyleIdx="4" presStyleCnt="6"/>
      <dgm:spPr/>
    </dgm:pt>
    <dgm:pt modelId="{5E27B796-556B-4C0F-A946-545B7DF816B5}" type="pres">
      <dgm:prSet presAssocID="{72D77570-5CD8-452D-8813-CA2224583BEB}" presName="vert1" presStyleCnt="0"/>
      <dgm:spPr/>
    </dgm:pt>
    <dgm:pt modelId="{60763F1D-3878-494B-8637-2933FB2F23A8}" type="pres">
      <dgm:prSet presAssocID="{B287F311-2DB9-49F4-8491-3C9DD1625DAD}" presName="thickLine" presStyleLbl="alignNode1" presStyleIdx="5" presStyleCnt="6"/>
      <dgm:spPr/>
    </dgm:pt>
    <dgm:pt modelId="{91FA5CB3-049A-46B7-92C2-8F3FBAB42430}" type="pres">
      <dgm:prSet presAssocID="{B287F311-2DB9-49F4-8491-3C9DD1625DAD}" presName="horz1" presStyleCnt="0"/>
      <dgm:spPr/>
    </dgm:pt>
    <dgm:pt modelId="{E7C757C1-4715-4073-A382-777A4EB055A4}" type="pres">
      <dgm:prSet presAssocID="{B287F311-2DB9-49F4-8491-3C9DD1625DAD}" presName="tx1" presStyleLbl="revTx" presStyleIdx="5" presStyleCnt="6"/>
      <dgm:spPr/>
    </dgm:pt>
    <dgm:pt modelId="{942D1392-1EB4-4223-9EF2-1CC54BF9A9D7}" type="pres">
      <dgm:prSet presAssocID="{B287F311-2DB9-49F4-8491-3C9DD1625DAD}" presName="vert1" presStyleCnt="0"/>
      <dgm:spPr/>
    </dgm:pt>
  </dgm:ptLst>
  <dgm:cxnLst>
    <dgm:cxn modelId="{8B4EB615-C83B-43AF-BB49-8E81BED34990}" type="presOf" srcId="{B287F311-2DB9-49F4-8491-3C9DD1625DAD}" destId="{E7C757C1-4715-4073-A382-777A4EB055A4}" srcOrd="0" destOrd="0" presId="urn:microsoft.com/office/officeart/2008/layout/LinedList"/>
    <dgm:cxn modelId="{1D35C81B-5D4E-49AA-AAF2-51494650FF5E}" type="presOf" srcId="{72D77570-5CD8-452D-8813-CA2224583BEB}" destId="{A5ACC042-026D-451A-8C18-8C5C5BB6EE5C}" srcOrd="0" destOrd="0" presId="urn:microsoft.com/office/officeart/2008/layout/LinedList"/>
    <dgm:cxn modelId="{B7474B5B-2D0E-4835-BCB7-762DAD3E4E1E}" srcId="{B9C06CF0-F60D-46A2-A4F8-76F889A2419D}" destId="{B287F311-2DB9-49F4-8491-3C9DD1625DAD}" srcOrd="5" destOrd="0" parTransId="{6A7B9648-F691-448C-A7AF-967699C0828D}" sibTransId="{172415AF-2B7F-474F-B5E2-179FE6208AC9}"/>
    <dgm:cxn modelId="{57C72965-5F43-4ACA-8ADE-18549916A295}" srcId="{B9C06CF0-F60D-46A2-A4F8-76F889A2419D}" destId="{FA768563-78FD-4D44-BA88-1E118D4A1D77}" srcOrd="1" destOrd="0" parTransId="{BA66009A-98C1-4708-8EA7-7298ED3F43AF}" sibTransId="{29968AE8-76B6-4D7F-816F-AA29049BAB45}"/>
    <dgm:cxn modelId="{4E9F806F-1560-4E6E-90F7-D9F90B33F35F}" srcId="{B9C06CF0-F60D-46A2-A4F8-76F889A2419D}" destId="{72D77570-5CD8-452D-8813-CA2224583BEB}" srcOrd="4" destOrd="0" parTransId="{ACC009C2-A660-4EC8-9132-FDE0E1BE4BD0}" sibTransId="{0BACF2F5-8BB5-477E-A23A-FCF508AF8655}"/>
    <dgm:cxn modelId="{45967977-403F-482B-B824-041970DBE4BF}" type="presOf" srcId="{DBF0D128-F615-4AE1-8DA8-FC64EC3E0683}" destId="{C75B0BAA-EA60-4B0B-8F2D-D12410D2399A}" srcOrd="0" destOrd="0" presId="urn:microsoft.com/office/officeart/2008/layout/LinedList"/>
    <dgm:cxn modelId="{F046E47C-4017-4F9B-8EFC-1750DE878B73}" srcId="{B9C06CF0-F60D-46A2-A4F8-76F889A2419D}" destId="{35468108-A0D5-465B-A50C-FFB4F1ED9169}" srcOrd="2" destOrd="0" parTransId="{C2DC497C-D7D8-495A-B741-B4BB00ADDB55}" sibTransId="{17E90C33-FBD3-4E73-974D-76FA8BAC26C7}"/>
    <dgm:cxn modelId="{09092B7D-92F5-4592-A74B-76C702143D47}" srcId="{B9C06CF0-F60D-46A2-A4F8-76F889A2419D}" destId="{DBF0D128-F615-4AE1-8DA8-FC64EC3E0683}" srcOrd="0" destOrd="0" parTransId="{6CC5C9F3-9196-405D-A2F2-13BDBB9BC87E}" sibTransId="{BD835244-438A-4E75-B276-9E9A635082B7}"/>
    <dgm:cxn modelId="{1D1F3282-F6D9-450C-9B5A-1A6B5E6D4F88}" type="presOf" srcId="{35468108-A0D5-465B-A50C-FFB4F1ED9169}" destId="{4E95F9D0-BA66-419E-B6A2-BAD1A9CB1B75}" srcOrd="0" destOrd="0" presId="urn:microsoft.com/office/officeart/2008/layout/LinedList"/>
    <dgm:cxn modelId="{FA4A1297-1DA8-405F-98CF-D56445AEA8E9}" type="presOf" srcId="{FA768563-78FD-4D44-BA88-1E118D4A1D77}" destId="{D3DB467B-D924-4F0B-A785-E39839F73D44}" srcOrd="0" destOrd="0" presId="urn:microsoft.com/office/officeart/2008/layout/LinedList"/>
    <dgm:cxn modelId="{59D2E4B0-3646-48DA-A0D7-37DD79FD3E27}" type="presOf" srcId="{9F11233B-307C-4931-8E55-EBB4B569A7CE}" destId="{1843349C-D9D4-4855-A848-1FE81A9FBFC3}" srcOrd="0" destOrd="0" presId="urn:microsoft.com/office/officeart/2008/layout/LinedList"/>
    <dgm:cxn modelId="{EB5EC8C4-254D-4EC9-9B4F-0DC8A495E6A0}" srcId="{B9C06CF0-F60D-46A2-A4F8-76F889A2419D}" destId="{9F11233B-307C-4931-8E55-EBB4B569A7CE}" srcOrd="3" destOrd="0" parTransId="{BB9AFE2E-7AC2-4F2D-85AF-55A85329FB5D}" sibTransId="{898FDA12-5D24-465E-A7A0-F9A09627A34E}"/>
    <dgm:cxn modelId="{FEF93FD3-7994-4745-9633-567640DC9F29}" type="presOf" srcId="{B9C06CF0-F60D-46A2-A4F8-76F889A2419D}" destId="{6B202022-3986-4BA5-875D-B8F75136D313}" srcOrd="0" destOrd="0" presId="urn:microsoft.com/office/officeart/2008/layout/LinedList"/>
    <dgm:cxn modelId="{7B0DC08F-91B0-4C0C-9206-660B87FECBA3}" type="presParOf" srcId="{6B202022-3986-4BA5-875D-B8F75136D313}" destId="{1ACB565D-D2FF-4B0F-83A8-B929BE75974E}" srcOrd="0" destOrd="0" presId="urn:microsoft.com/office/officeart/2008/layout/LinedList"/>
    <dgm:cxn modelId="{36F5BFB2-CAB5-49E4-935C-B54578970B9F}" type="presParOf" srcId="{6B202022-3986-4BA5-875D-B8F75136D313}" destId="{DA7B1D1A-7314-460E-B7E0-30322BC03DF9}" srcOrd="1" destOrd="0" presId="urn:microsoft.com/office/officeart/2008/layout/LinedList"/>
    <dgm:cxn modelId="{C4AFA27A-058F-495E-B47C-60819E578793}" type="presParOf" srcId="{DA7B1D1A-7314-460E-B7E0-30322BC03DF9}" destId="{C75B0BAA-EA60-4B0B-8F2D-D12410D2399A}" srcOrd="0" destOrd="0" presId="urn:microsoft.com/office/officeart/2008/layout/LinedList"/>
    <dgm:cxn modelId="{6BD3486D-4163-4FED-BB6B-74A3A599D083}" type="presParOf" srcId="{DA7B1D1A-7314-460E-B7E0-30322BC03DF9}" destId="{D383FFA2-F593-462F-A8DE-7591B84B29C4}" srcOrd="1" destOrd="0" presId="urn:microsoft.com/office/officeart/2008/layout/LinedList"/>
    <dgm:cxn modelId="{E89DB856-7AB9-4323-9632-5CB2DC1C82F7}" type="presParOf" srcId="{6B202022-3986-4BA5-875D-B8F75136D313}" destId="{99C3EE13-4F0C-4979-93C7-ECEAD36E9841}" srcOrd="2" destOrd="0" presId="urn:microsoft.com/office/officeart/2008/layout/LinedList"/>
    <dgm:cxn modelId="{1163A928-C36B-4E7F-8D49-0D4C1C967A65}" type="presParOf" srcId="{6B202022-3986-4BA5-875D-B8F75136D313}" destId="{0323363D-0AA3-4869-A469-C42411774208}" srcOrd="3" destOrd="0" presId="urn:microsoft.com/office/officeart/2008/layout/LinedList"/>
    <dgm:cxn modelId="{8330C5DC-8A7D-44F0-930A-8D1A8B80667E}" type="presParOf" srcId="{0323363D-0AA3-4869-A469-C42411774208}" destId="{D3DB467B-D924-4F0B-A785-E39839F73D44}" srcOrd="0" destOrd="0" presId="urn:microsoft.com/office/officeart/2008/layout/LinedList"/>
    <dgm:cxn modelId="{0E2F5F90-FC10-40AC-BFD6-26CD7309330F}" type="presParOf" srcId="{0323363D-0AA3-4869-A469-C42411774208}" destId="{784987AD-008E-461F-AD0E-B14D71D7985E}" srcOrd="1" destOrd="0" presId="urn:microsoft.com/office/officeart/2008/layout/LinedList"/>
    <dgm:cxn modelId="{D880CFE2-0821-465A-8D36-F8147B294BD0}" type="presParOf" srcId="{6B202022-3986-4BA5-875D-B8F75136D313}" destId="{620A649E-3C49-4FBD-A690-41FAE319A667}" srcOrd="4" destOrd="0" presId="urn:microsoft.com/office/officeart/2008/layout/LinedList"/>
    <dgm:cxn modelId="{9AE3E96C-DA2C-4863-80A7-7BBB1FD81726}" type="presParOf" srcId="{6B202022-3986-4BA5-875D-B8F75136D313}" destId="{023B211D-2BAF-444A-A2B2-8A67BCEEF0CA}" srcOrd="5" destOrd="0" presId="urn:microsoft.com/office/officeart/2008/layout/LinedList"/>
    <dgm:cxn modelId="{700F596B-4D4E-42D6-85E7-21F78EB88316}" type="presParOf" srcId="{023B211D-2BAF-444A-A2B2-8A67BCEEF0CA}" destId="{4E95F9D0-BA66-419E-B6A2-BAD1A9CB1B75}" srcOrd="0" destOrd="0" presId="urn:microsoft.com/office/officeart/2008/layout/LinedList"/>
    <dgm:cxn modelId="{F9C26318-F548-4FDC-B585-085AA8DCA9A6}" type="presParOf" srcId="{023B211D-2BAF-444A-A2B2-8A67BCEEF0CA}" destId="{F813EB29-E91C-4AD0-B24E-B5EDA96FB008}" srcOrd="1" destOrd="0" presId="urn:microsoft.com/office/officeart/2008/layout/LinedList"/>
    <dgm:cxn modelId="{D9EC3D15-692E-4BEA-9444-521C6C101B0C}" type="presParOf" srcId="{6B202022-3986-4BA5-875D-B8F75136D313}" destId="{BACF2EF9-85F1-429E-9497-D1AD3A05D583}" srcOrd="6" destOrd="0" presId="urn:microsoft.com/office/officeart/2008/layout/LinedList"/>
    <dgm:cxn modelId="{06B71F44-305F-4F60-BB38-0459E25E9E84}" type="presParOf" srcId="{6B202022-3986-4BA5-875D-B8F75136D313}" destId="{B3A789A4-26F3-4EED-881F-D08A7AA05B8C}" srcOrd="7" destOrd="0" presId="urn:microsoft.com/office/officeart/2008/layout/LinedList"/>
    <dgm:cxn modelId="{D29878A5-FB67-479D-94C9-5124A2A75C41}" type="presParOf" srcId="{B3A789A4-26F3-4EED-881F-D08A7AA05B8C}" destId="{1843349C-D9D4-4855-A848-1FE81A9FBFC3}" srcOrd="0" destOrd="0" presId="urn:microsoft.com/office/officeart/2008/layout/LinedList"/>
    <dgm:cxn modelId="{7A9BB5BD-BE16-455A-980C-50161EB2EFE7}" type="presParOf" srcId="{B3A789A4-26F3-4EED-881F-D08A7AA05B8C}" destId="{A8550083-8EAF-4C33-ADE7-5488D1F51E83}" srcOrd="1" destOrd="0" presId="urn:microsoft.com/office/officeart/2008/layout/LinedList"/>
    <dgm:cxn modelId="{B293B901-51C5-4F43-8C6E-3878840AD546}" type="presParOf" srcId="{6B202022-3986-4BA5-875D-B8F75136D313}" destId="{F59676C2-13C7-47C1-B916-E8514619B3A6}" srcOrd="8" destOrd="0" presId="urn:microsoft.com/office/officeart/2008/layout/LinedList"/>
    <dgm:cxn modelId="{A8E91019-1B2F-46B1-84B0-5D37D0D5A315}" type="presParOf" srcId="{6B202022-3986-4BA5-875D-B8F75136D313}" destId="{9FF9B9AB-A7EA-4253-9522-6BB6849CBC85}" srcOrd="9" destOrd="0" presId="urn:microsoft.com/office/officeart/2008/layout/LinedList"/>
    <dgm:cxn modelId="{FFA257C7-F143-441A-8092-D47C63C4EDCE}" type="presParOf" srcId="{9FF9B9AB-A7EA-4253-9522-6BB6849CBC85}" destId="{A5ACC042-026D-451A-8C18-8C5C5BB6EE5C}" srcOrd="0" destOrd="0" presId="urn:microsoft.com/office/officeart/2008/layout/LinedList"/>
    <dgm:cxn modelId="{CED29B45-8610-4ECA-8221-D3D69556810C}" type="presParOf" srcId="{9FF9B9AB-A7EA-4253-9522-6BB6849CBC85}" destId="{5E27B796-556B-4C0F-A946-545B7DF816B5}" srcOrd="1" destOrd="0" presId="urn:microsoft.com/office/officeart/2008/layout/LinedList"/>
    <dgm:cxn modelId="{89BB47A4-3E91-4BAC-98BA-943DBB3BAD13}" type="presParOf" srcId="{6B202022-3986-4BA5-875D-B8F75136D313}" destId="{60763F1D-3878-494B-8637-2933FB2F23A8}" srcOrd="10" destOrd="0" presId="urn:microsoft.com/office/officeart/2008/layout/LinedList"/>
    <dgm:cxn modelId="{354CB827-A790-4E89-A177-7EE181DD8170}" type="presParOf" srcId="{6B202022-3986-4BA5-875D-B8F75136D313}" destId="{91FA5CB3-049A-46B7-92C2-8F3FBAB42430}" srcOrd="11" destOrd="0" presId="urn:microsoft.com/office/officeart/2008/layout/LinedList"/>
    <dgm:cxn modelId="{5A8D895E-50D8-4B03-AF04-53CB143BBD48}" type="presParOf" srcId="{91FA5CB3-049A-46B7-92C2-8F3FBAB42430}" destId="{E7C757C1-4715-4073-A382-777A4EB055A4}" srcOrd="0" destOrd="0" presId="urn:microsoft.com/office/officeart/2008/layout/LinedList"/>
    <dgm:cxn modelId="{DDA1F9F7-BE5B-47EB-BDF3-7127E9F4DD53}" type="presParOf" srcId="{91FA5CB3-049A-46B7-92C2-8F3FBAB42430}" destId="{942D1392-1EB4-4223-9EF2-1CC54BF9A9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0C69B0-29B2-4D27-B976-92610A783234}"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8B10E76C-A168-456D-9922-4B04E3E3C208}">
      <dgm:prSet/>
      <dgm:spPr/>
      <dgm:t>
        <a:bodyPr/>
        <a:lstStyle/>
        <a:p>
          <a:r>
            <a:rPr lang="el-GR" b="1" dirty="0"/>
            <a:t>Συστήματα κι Οργανισμοί Υγείας</a:t>
          </a:r>
          <a:r>
            <a:rPr lang="el-GR" dirty="0"/>
            <a:t>, με διαφορετικά Υποσυστήματα και Τμήματα</a:t>
          </a:r>
          <a:endParaRPr lang="en-US" dirty="0"/>
        </a:p>
      </dgm:t>
    </dgm:pt>
    <dgm:pt modelId="{1BA5CF24-07ED-438C-89D9-76DB356A0EA6}" type="parTrans" cxnId="{E9501C7E-1605-4208-AB1E-E558C977E766}">
      <dgm:prSet/>
      <dgm:spPr/>
      <dgm:t>
        <a:bodyPr/>
        <a:lstStyle/>
        <a:p>
          <a:endParaRPr lang="en-US"/>
        </a:p>
      </dgm:t>
    </dgm:pt>
    <dgm:pt modelId="{8428FE8D-8F84-4229-90EE-195DCCC71DD2}" type="sibTrans" cxnId="{E9501C7E-1605-4208-AB1E-E558C977E766}">
      <dgm:prSet/>
      <dgm:spPr/>
      <dgm:t>
        <a:bodyPr/>
        <a:lstStyle/>
        <a:p>
          <a:endParaRPr lang="en-US"/>
        </a:p>
      </dgm:t>
    </dgm:pt>
    <dgm:pt modelId="{74A127B2-2178-4926-BD3A-C43C7039DC59}">
      <dgm:prSet/>
      <dgm:spPr/>
      <dgm:t>
        <a:bodyPr/>
        <a:lstStyle/>
        <a:p>
          <a:r>
            <a:rPr lang="el-GR" i="1" dirty="0"/>
            <a:t>Εξωτερική πρόκληση </a:t>
          </a:r>
          <a:r>
            <a:rPr lang="el-GR" dirty="0"/>
            <a:t>που δυσκολεύει το συσχετισμό και την αποτελεσματικότητά τους</a:t>
          </a:r>
          <a:endParaRPr lang="en-US" dirty="0"/>
        </a:p>
      </dgm:t>
    </dgm:pt>
    <dgm:pt modelId="{C4B8E44E-B7DB-4A72-9F45-092060634A3C}" type="parTrans" cxnId="{925CFAB6-B0BB-428E-94FD-62DB87F609B5}">
      <dgm:prSet/>
      <dgm:spPr/>
      <dgm:t>
        <a:bodyPr/>
        <a:lstStyle/>
        <a:p>
          <a:endParaRPr lang="en-US"/>
        </a:p>
      </dgm:t>
    </dgm:pt>
    <dgm:pt modelId="{3CEC0CBF-AA46-4394-A544-ABF8FC9BE474}" type="sibTrans" cxnId="{925CFAB6-B0BB-428E-94FD-62DB87F609B5}">
      <dgm:prSet/>
      <dgm:spPr/>
      <dgm:t>
        <a:bodyPr/>
        <a:lstStyle/>
        <a:p>
          <a:endParaRPr lang="en-US"/>
        </a:p>
      </dgm:t>
    </dgm:pt>
    <dgm:pt modelId="{633919BC-832A-4AEA-9F6C-556ED1297EEC}">
      <dgm:prSet/>
      <dgm:spPr/>
      <dgm:t>
        <a:bodyPr/>
        <a:lstStyle/>
        <a:p>
          <a:r>
            <a:rPr lang="el-GR" dirty="0"/>
            <a:t>Έλλειψη </a:t>
          </a:r>
          <a:r>
            <a:rPr lang="el-GR" dirty="0" err="1"/>
            <a:t>προτυποποιημένων</a:t>
          </a:r>
          <a:r>
            <a:rPr lang="el-GR" dirty="0"/>
            <a:t> </a:t>
          </a:r>
          <a:r>
            <a:rPr lang="el-GR" b="1" dirty="0"/>
            <a:t>διαδικασιών</a:t>
          </a:r>
          <a:endParaRPr lang="en-US" b="1" dirty="0"/>
        </a:p>
      </dgm:t>
    </dgm:pt>
    <dgm:pt modelId="{2DEF9415-11F4-4AC0-AB7A-D36DBC7D2504}" type="parTrans" cxnId="{65ECFFBA-5B6C-4F6D-B229-9195A957B657}">
      <dgm:prSet/>
      <dgm:spPr/>
      <dgm:t>
        <a:bodyPr/>
        <a:lstStyle/>
        <a:p>
          <a:endParaRPr lang="en-US"/>
        </a:p>
      </dgm:t>
    </dgm:pt>
    <dgm:pt modelId="{DD16189E-B760-4417-B581-1DE1FEC857DD}" type="sibTrans" cxnId="{65ECFFBA-5B6C-4F6D-B229-9195A957B657}">
      <dgm:prSet/>
      <dgm:spPr/>
      <dgm:t>
        <a:bodyPr/>
        <a:lstStyle/>
        <a:p>
          <a:endParaRPr lang="en-US"/>
        </a:p>
      </dgm:t>
    </dgm:pt>
    <dgm:pt modelId="{ACB05B10-C31C-4401-B54A-72F36BD6D9AD}">
      <dgm:prSet/>
      <dgm:spPr/>
      <dgm:t>
        <a:bodyPr/>
        <a:lstStyle/>
        <a:p>
          <a:r>
            <a:rPr lang="el-GR" dirty="0"/>
            <a:t>Προσαρμοστικότητα, ευελιξία και </a:t>
          </a:r>
          <a:r>
            <a:rPr lang="el-GR" b="1" dirty="0"/>
            <a:t>μάθηση</a:t>
          </a:r>
          <a:endParaRPr lang="en-US" b="1" dirty="0"/>
        </a:p>
      </dgm:t>
    </dgm:pt>
    <dgm:pt modelId="{F4AB362B-4AA4-4C76-8299-AACA66BBB738}" type="parTrans" cxnId="{280B378A-96A6-47D4-B4FB-DBF8DD477D0B}">
      <dgm:prSet/>
      <dgm:spPr/>
      <dgm:t>
        <a:bodyPr/>
        <a:lstStyle/>
        <a:p>
          <a:endParaRPr lang="en-US"/>
        </a:p>
      </dgm:t>
    </dgm:pt>
    <dgm:pt modelId="{39F654F7-2570-4E7B-B949-C9C6877632A8}" type="sibTrans" cxnId="{280B378A-96A6-47D4-B4FB-DBF8DD477D0B}">
      <dgm:prSet/>
      <dgm:spPr/>
      <dgm:t>
        <a:bodyPr/>
        <a:lstStyle/>
        <a:p>
          <a:endParaRPr lang="en-US"/>
        </a:p>
      </dgm:t>
    </dgm:pt>
    <dgm:pt modelId="{124ADE22-DB4E-44DC-8720-8864968096A8}">
      <dgm:prSet/>
      <dgm:spPr/>
      <dgm:t>
        <a:bodyPr/>
        <a:lstStyle/>
        <a:p>
          <a:r>
            <a:rPr lang="el-GR" dirty="0"/>
            <a:t>Αδυναμία περιφερειακών ή τοπικών </a:t>
          </a:r>
          <a:r>
            <a:rPr lang="el-GR" b="1" dirty="0"/>
            <a:t>διοικήσεων</a:t>
          </a:r>
          <a:r>
            <a:rPr lang="el-GR" dirty="0"/>
            <a:t> να κατανοήσουν το πρόβλημα</a:t>
          </a:r>
          <a:endParaRPr lang="en-US" dirty="0"/>
        </a:p>
      </dgm:t>
    </dgm:pt>
    <dgm:pt modelId="{F735D359-182E-49FE-BA02-C66F447C833D}" type="parTrans" cxnId="{0CC2BD0B-41FF-4163-A1BB-A25905FB8CF0}">
      <dgm:prSet/>
      <dgm:spPr/>
      <dgm:t>
        <a:bodyPr/>
        <a:lstStyle/>
        <a:p>
          <a:endParaRPr lang="en-US"/>
        </a:p>
      </dgm:t>
    </dgm:pt>
    <dgm:pt modelId="{033C389D-3D48-46C6-A52A-C8471F0DD864}" type="sibTrans" cxnId="{0CC2BD0B-41FF-4163-A1BB-A25905FB8CF0}">
      <dgm:prSet/>
      <dgm:spPr/>
      <dgm:t>
        <a:bodyPr/>
        <a:lstStyle/>
        <a:p>
          <a:endParaRPr lang="en-US"/>
        </a:p>
      </dgm:t>
    </dgm:pt>
    <dgm:pt modelId="{8C6A1931-81E4-4686-B85C-7289E6352CCB}">
      <dgm:prSet/>
      <dgm:spPr/>
      <dgm:t>
        <a:bodyPr/>
        <a:lstStyle/>
        <a:p>
          <a:r>
            <a:rPr lang="el-GR" dirty="0"/>
            <a:t>Ισχυρός εθνικός </a:t>
          </a:r>
          <a:r>
            <a:rPr lang="el-GR" b="1" dirty="0"/>
            <a:t>συντονισμός</a:t>
          </a:r>
          <a:r>
            <a:rPr lang="el-GR" dirty="0"/>
            <a:t> με διεθνείς καλές πρακτικές</a:t>
          </a:r>
          <a:endParaRPr lang="en-US" dirty="0"/>
        </a:p>
      </dgm:t>
    </dgm:pt>
    <dgm:pt modelId="{83ED6912-95A7-46BC-86C3-F85ED551F8EF}" type="parTrans" cxnId="{477E696C-B766-46EC-90B7-E0CC3FD60262}">
      <dgm:prSet/>
      <dgm:spPr/>
      <dgm:t>
        <a:bodyPr/>
        <a:lstStyle/>
        <a:p>
          <a:endParaRPr lang="en-US"/>
        </a:p>
      </dgm:t>
    </dgm:pt>
    <dgm:pt modelId="{8BC0F75A-C4A7-456F-A5B3-A50CE3EAFE62}" type="sibTrans" cxnId="{477E696C-B766-46EC-90B7-E0CC3FD60262}">
      <dgm:prSet/>
      <dgm:spPr/>
      <dgm:t>
        <a:bodyPr/>
        <a:lstStyle/>
        <a:p>
          <a:endParaRPr lang="en-US"/>
        </a:p>
      </dgm:t>
    </dgm:pt>
    <dgm:pt modelId="{5FE38FFB-A32C-4632-BFDC-B43E802DCDA9}" type="pres">
      <dgm:prSet presAssocID="{260C69B0-29B2-4D27-B976-92610A783234}" presName="Name0" presStyleCnt="0">
        <dgm:presLayoutVars>
          <dgm:dir/>
          <dgm:resizeHandles val="exact"/>
        </dgm:presLayoutVars>
      </dgm:prSet>
      <dgm:spPr/>
    </dgm:pt>
    <dgm:pt modelId="{0852ABB7-C1AE-47B3-B0A9-87D451279C37}" type="pres">
      <dgm:prSet presAssocID="{8B10E76C-A168-456D-9922-4B04E3E3C208}" presName="node" presStyleLbl="node1" presStyleIdx="0" presStyleCnt="6">
        <dgm:presLayoutVars>
          <dgm:bulletEnabled val="1"/>
        </dgm:presLayoutVars>
      </dgm:prSet>
      <dgm:spPr/>
    </dgm:pt>
    <dgm:pt modelId="{6EF5EFC2-387A-4866-88E7-40763648B652}" type="pres">
      <dgm:prSet presAssocID="{8428FE8D-8F84-4229-90EE-195DCCC71DD2}" presName="sibTrans" presStyleLbl="sibTrans1D1" presStyleIdx="0" presStyleCnt="5"/>
      <dgm:spPr/>
    </dgm:pt>
    <dgm:pt modelId="{621B5C13-B8BE-479D-9865-F46726889E87}" type="pres">
      <dgm:prSet presAssocID="{8428FE8D-8F84-4229-90EE-195DCCC71DD2}" presName="connectorText" presStyleLbl="sibTrans1D1" presStyleIdx="0" presStyleCnt="5"/>
      <dgm:spPr/>
    </dgm:pt>
    <dgm:pt modelId="{21BC6E7B-A74A-4D81-A2EE-607C39E87619}" type="pres">
      <dgm:prSet presAssocID="{74A127B2-2178-4926-BD3A-C43C7039DC59}" presName="node" presStyleLbl="node1" presStyleIdx="1" presStyleCnt="6">
        <dgm:presLayoutVars>
          <dgm:bulletEnabled val="1"/>
        </dgm:presLayoutVars>
      </dgm:prSet>
      <dgm:spPr/>
    </dgm:pt>
    <dgm:pt modelId="{91DF03CC-CD5E-45FF-966B-8973438A2F70}" type="pres">
      <dgm:prSet presAssocID="{3CEC0CBF-AA46-4394-A544-ABF8FC9BE474}" presName="sibTrans" presStyleLbl="sibTrans1D1" presStyleIdx="1" presStyleCnt="5"/>
      <dgm:spPr/>
    </dgm:pt>
    <dgm:pt modelId="{DAB53016-DD40-4D76-931A-F6741D5A0B10}" type="pres">
      <dgm:prSet presAssocID="{3CEC0CBF-AA46-4394-A544-ABF8FC9BE474}" presName="connectorText" presStyleLbl="sibTrans1D1" presStyleIdx="1" presStyleCnt="5"/>
      <dgm:spPr/>
    </dgm:pt>
    <dgm:pt modelId="{D04D21E7-6E69-40D2-9B28-44E58D8D95F1}" type="pres">
      <dgm:prSet presAssocID="{633919BC-832A-4AEA-9F6C-556ED1297EEC}" presName="node" presStyleLbl="node1" presStyleIdx="2" presStyleCnt="6">
        <dgm:presLayoutVars>
          <dgm:bulletEnabled val="1"/>
        </dgm:presLayoutVars>
      </dgm:prSet>
      <dgm:spPr/>
    </dgm:pt>
    <dgm:pt modelId="{BFA08CBF-125B-4DDD-A59F-59604FD33820}" type="pres">
      <dgm:prSet presAssocID="{DD16189E-B760-4417-B581-1DE1FEC857DD}" presName="sibTrans" presStyleLbl="sibTrans1D1" presStyleIdx="2" presStyleCnt="5"/>
      <dgm:spPr/>
    </dgm:pt>
    <dgm:pt modelId="{89C222CA-7E15-4AF4-AD8E-672CB1A8E5AB}" type="pres">
      <dgm:prSet presAssocID="{DD16189E-B760-4417-B581-1DE1FEC857DD}" presName="connectorText" presStyleLbl="sibTrans1D1" presStyleIdx="2" presStyleCnt="5"/>
      <dgm:spPr/>
    </dgm:pt>
    <dgm:pt modelId="{A0D4361B-BB99-4350-B965-579B9DFDFE39}" type="pres">
      <dgm:prSet presAssocID="{ACB05B10-C31C-4401-B54A-72F36BD6D9AD}" presName="node" presStyleLbl="node1" presStyleIdx="3" presStyleCnt="6">
        <dgm:presLayoutVars>
          <dgm:bulletEnabled val="1"/>
        </dgm:presLayoutVars>
      </dgm:prSet>
      <dgm:spPr/>
    </dgm:pt>
    <dgm:pt modelId="{D2FC726F-0F0B-4501-8C48-C5574EA7C01B}" type="pres">
      <dgm:prSet presAssocID="{39F654F7-2570-4E7B-B949-C9C6877632A8}" presName="sibTrans" presStyleLbl="sibTrans1D1" presStyleIdx="3" presStyleCnt="5"/>
      <dgm:spPr/>
    </dgm:pt>
    <dgm:pt modelId="{E02AE1E6-2496-45C7-93E9-60E924F6F8F4}" type="pres">
      <dgm:prSet presAssocID="{39F654F7-2570-4E7B-B949-C9C6877632A8}" presName="connectorText" presStyleLbl="sibTrans1D1" presStyleIdx="3" presStyleCnt="5"/>
      <dgm:spPr/>
    </dgm:pt>
    <dgm:pt modelId="{C3A311F2-7285-4B99-ACD1-964690C9B064}" type="pres">
      <dgm:prSet presAssocID="{124ADE22-DB4E-44DC-8720-8864968096A8}" presName="node" presStyleLbl="node1" presStyleIdx="4" presStyleCnt="6">
        <dgm:presLayoutVars>
          <dgm:bulletEnabled val="1"/>
        </dgm:presLayoutVars>
      </dgm:prSet>
      <dgm:spPr/>
    </dgm:pt>
    <dgm:pt modelId="{88C7F469-1875-4D5C-A6AE-BE7623E40FE4}" type="pres">
      <dgm:prSet presAssocID="{033C389D-3D48-46C6-A52A-C8471F0DD864}" presName="sibTrans" presStyleLbl="sibTrans1D1" presStyleIdx="4" presStyleCnt="5"/>
      <dgm:spPr/>
    </dgm:pt>
    <dgm:pt modelId="{CA2E90D4-8A5B-4672-A52A-9871E1A2C4D9}" type="pres">
      <dgm:prSet presAssocID="{033C389D-3D48-46C6-A52A-C8471F0DD864}" presName="connectorText" presStyleLbl="sibTrans1D1" presStyleIdx="4" presStyleCnt="5"/>
      <dgm:spPr/>
    </dgm:pt>
    <dgm:pt modelId="{A6CBFF10-94AD-4B4E-BCE7-8DEAB53610B8}" type="pres">
      <dgm:prSet presAssocID="{8C6A1931-81E4-4686-B85C-7289E6352CCB}" presName="node" presStyleLbl="node1" presStyleIdx="5" presStyleCnt="6">
        <dgm:presLayoutVars>
          <dgm:bulletEnabled val="1"/>
        </dgm:presLayoutVars>
      </dgm:prSet>
      <dgm:spPr/>
    </dgm:pt>
  </dgm:ptLst>
  <dgm:cxnLst>
    <dgm:cxn modelId="{0CC2BD0B-41FF-4163-A1BB-A25905FB8CF0}" srcId="{260C69B0-29B2-4D27-B976-92610A783234}" destId="{124ADE22-DB4E-44DC-8720-8864968096A8}" srcOrd="4" destOrd="0" parTransId="{F735D359-182E-49FE-BA02-C66F447C833D}" sibTransId="{033C389D-3D48-46C6-A52A-C8471F0DD864}"/>
    <dgm:cxn modelId="{E1BE9714-2D01-4199-A635-CFD7819B5E2B}" type="presOf" srcId="{8B10E76C-A168-456D-9922-4B04E3E3C208}" destId="{0852ABB7-C1AE-47B3-B0A9-87D451279C37}" srcOrd="0" destOrd="0" presId="urn:microsoft.com/office/officeart/2016/7/layout/RepeatingBendingProcessNew"/>
    <dgm:cxn modelId="{87EEE62A-3337-407F-A43D-4A62AD0C2B3E}" type="presOf" srcId="{ACB05B10-C31C-4401-B54A-72F36BD6D9AD}" destId="{A0D4361B-BB99-4350-B965-579B9DFDFE39}" srcOrd="0" destOrd="0" presId="urn:microsoft.com/office/officeart/2016/7/layout/RepeatingBendingProcessNew"/>
    <dgm:cxn modelId="{5BE8E363-0886-4935-BCFE-585BE0E79C1D}" type="presOf" srcId="{3CEC0CBF-AA46-4394-A544-ABF8FC9BE474}" destId="{91DF03CC-CD5E-45FF-966B-8973438A2F70}" srcOrd="0" destOrd="0" presId="urn:microsoft.com/office/officeart/2016/7/layout/RepeatingBendingProcessNew"/>
    <dgm:cxn modelId="{477E696C-B766-46EC-90B7-E0CC3FD60262}" srcId="{260C69B0-29B2-4D27-B976-92610A783234}" destId="{8C6A1931-81E4-4686-B85C-7289E6352CCB}" srcOrd="5" destOrd="0" parTransId="{83ED6912-95A7-46BC-86C3-F85ED551F8EF}" sibTransId="{8BC0F75A-C4A7-456F-A5B3-A50CE3EAFE62}"/>
    <dgm:cxn modelId="{6910B058-36C3-4E68-8E05-8D1DB8FE8DA2}" type="presOf" srcId="{74A127B2-2178-4926-BD3A-C43C7039DC59}" destId="{21BC6E7B-A74A-4D81-A2EE-607C39E87619}" srcOrd="0" destOrd="0" presId="urn:microsoft.com/office/officeart/2016/7/layout/RepeatingBendingProcessNew"/>
    <dgm:cxn modelId="{1D9F6259-BD9C-4714-8321-DB6A7D119FA6}" type="presOf" srcId="{124ADE22-DB4E-44DC-8720-8864968096A8}" destId="{C3A311F2-7285-4B99-ACD1-964690C9B064}" srcOrd="0" destOrd="0" presId="urn:microsoft.com/office/officeart/2016/7/layout/RepeatingBendingProcessNew"/>
    <dgm:cxn modelId="{E9501C7E-1605-4208-AB1E-E558C977E766}" srcId="{260C69B0-29B2-4D27-B976-92610A783234}" destId="{8B10E76C-A168-456D-9922-4B04E3E3C208}" srcOrd="0" destOrd="0" parTransId="{1BA5CF24-07ED-438C-89D9-76DB356A0EA6}" sibTransId="{8428FE8D-8F84-4229-90EE-195DCCC71DD2}"/>
    <dgm:cxn modelId="{27D9A388-9E83-4220-83C6-8F6B989A5739}" type="presOf" srcId="{8C6A1931-81E4-4686-B85C-7289E6352CCB}" destId="{A6CBFF10-94AD-4B4E-BCE7-8DEAB53610B8}" srcOrd="0" destOrd="0" presId="urn:microsoft.com/office/officeart/2016/7/layout/RepeatingBendingProcessNew"/>
    <dgm:cxn modelId="{1D50F489-A3AA-42CC-972A-7952E813545F}" type="presOf" srcId="{8428FE8D-8F84-4229-90EE-195DCCC71DD2}" destId="{621B5C13-B8BE-479D-9865-F46726889E87}" srcOrd="1" destOrd="0" presId="urn:microsoft.com/office/officeart/2016/7/layout/RepeatingBendingProcessNew"/>
    <dgm:cxn modelId="{280B378A-96A6-47D4-B4FB-DBF8DD477D0B}" srcId="{260C69B0-29B2-4D27-B976-92610A783234}" destId="{ACB05B10-C31C-4401-B54A-72F36BD6D9AD}" srcOrd="3" destOrd="0" parTransId="{F4AB362B-4AA4-4C76-8299-AACA66BBB738}" sibTransId="{39F654F7-2570-4E7B-B949-C9C6877632A8}"/>
    <dgm:cxn modelId="{2D762590-AC50-43F5-8579-0F9FEC2E7D37}" type="presOf" srcId="{39F654F7-2570-4E7B-B949-C9C6877632A8}" destId="{D2FC726F-0F0B-4501-8C48-C5574EA7C01B}" srcOrd="0" destOrd="0" presId="urn:microsoft.com/office/officeart/2016/7/layout/RepeatingBendingProcessNew"/>
    <dgm:cxn modelId="{20FAEAA5-9E99-4F22-9A9F-4BE70ED8D653}" type="presOf" srcId="{033C389D-3D48-46C6-A52A-C8471F0DD864}" destId="{CA2E90D4-8A5B-4672-A52A-9871E1A2C4D9}" srcOrd="1" destOrd="0" presId="urn:microsoft.com/office/officeart/2016/7/layout/RepeatingBendingProcessNew"/>
    <dgm:cxn modelId="{2D0A6FAD-AADC-4014-B23A-E054CA3EC133}" type="presOf" srcId="{260C69B0-29B2-4D27-B976-92610A783234}" destId="{5FE38FFB-A32C-4632-BFDC-B43E802DCDA9}" srcOrd="0" destOrd="0" presId="urn:microsoft.com/office/officeart/2016/7/layout/RepeatingBendingProcessNew"/>
    <dgm:cxn modelId="{998451B0-D12B-440D-9B71-453245271F33}" type="presOf" srcId="{39F654F7-2570-4E7B-B949-C9C6877632A8}" destId="{E02AE1E6-2496-45C7-93E9-60E924F6F8F4}" srcOrd="1" destOrd="0" presId="urn:microsoft.com/office/officeart/2016/7/layout/RepeatingBendingProcessNew"/>
    <dgm:cxn modelId="{925CFAB6-B0BB-428E-94FD-62DB87F609B5}" srcId="{260C69B0-29B2-4D27-B976-92610A783234}" destId="{74A127B2-2178-4926-BD3A-C43C7039DC59}" srcOrd="1" destOrd="0" parTransId="{C4B8E44E-B7DB-4A72-9F45-092060634A3C}" sibTransId="{3CEC0CBF-AA46-4394-A544-ABF8FC9BE474}"/>
    <dgm:cxn modelId="{65ECFFBA-5B6C-4F6D-B229-9195A957B657}" srcId="{260C69B0-29B2-4D27-B976-92610A783234}" destId="{633919BC-832A-4AEA-9F6C-556ED1297EEC}" srcOrd="2" destOrd="0" parTransId="{2DEF9415-11F4-4AC0-AB7A-D36DBC7D2504}" sibTransId="{DD16189E-B760-4417-B581-1DE1FEC857DD}"/>
    <dgm:cxn modelId="{D12CB7BF-AA2C-4CE9-BC53-AAAD929A1347}" type="presOf" srcId="{633919BC-832A-4AEA-9F6C-556ED1297EEC}" destId="{D04D21E7-6E69-40D2-9B28-44E58D8D95F1}" srcOrd="0" destOrd="0" presId="urn:microsoft.com/office/officeart/2016/7/layout/RepeatingBendingProcessNew"/>
    <dgm:cxn modelId="{B5F324C3-F2FD-4048-8E33-AAC90FE1B048}" type="presOf" srcId="{DD16189E-B760-4417-B581-1DE1FEC857DD}" destId="{89C222CA-7E15-4AF4-AD8E-672CB1A8E5AB}" srcOrd="1" destOrd="0" presId="urn:microsoft.com/office/officeart/2016/7/layout/RepeatingBendingProcessNew"/>
    <dgm:cxn modelId="{58AF3FC4-333B-40BC-AF57-F59B9F4616B5}" type="presOf" srcId="{3CEC0CBF-AA46-4394-A544-ABF8FC9BE474}" destId="{DAB53016-DD40-4D76-931A-F6741D5A0B10}" srcOrd="1" destOrd="0" presId="urn:microsoft.com/office/officeart/2016/7/layout/RepeatingBendingProcessNew"/>
    <dgm:cxn modelId="{F381EFD6-3F0F-4C84-8811-43726C74C93F}" type="presOf" srcId="{8428FE8D-8F84-4229-90EE-195DCCC71DD2}" destId="{6EF5EFC2-387A-4866-88E7-40763648B652}" srcOrd="0" destOrd="0" presId="urn:microsoft.com/office/officeart/2016/7/layout/RepeatingBendingProcessNew"/>
    <dgm:cxn modelId="{F79A99D7-92F4-41CB-B290-CDB7D0C5DD65}" type="presOf" srcId="{033C389D-3D48-46C6-A52A-C8471F0DD864}" destId="{88C7F469-1875-4D5C-A6AE-BE7623E40FE4}" srcOrd="0" destOrd="0" presId="urn:microsoft.com/office/officeart/2016/7/layout/RepeatingBendingProcessNew"/>
    <dgm:cxn modelId="{ECEBDAD8-10A3-45BD-A84D-43F801FF3D19}" type="presOf" srcId="{DD16189E-B760-4417-B581-1DE1FEC857DD}" destId="{BFA08CBF-125B-4DDD-A59F-59604FD33820}" srcOrd="0" destOrd="0" presId="urn:microsoft.com/office/officeart/2016/7/layout/RepeatingBendingProcessNew"/>
    <dgm:cxn modelId="{1205F3DD-C0CE-486E-8BB2-9216CC986318}" type="presParOf" srcId="{5FE38FFB-A32C-4632-BFDC-B43E802DCDA9}" destId="{0852ABB7-C1AE-47B3-B0A9-87D451279C37}" srcOrd="0" destOrd="0" presId="urn:microsoft.com/office/officeart/2016/7/layout/RepeatingBendingProcessNew"/>
    <dgm:cxn modelId="{624B97B8-940F-4CF8-91E4-013B276AA79E}" type="presParOf" srcId="{5FE38FFB-A32C-4632-BFDC-B43E802DCDA9}" destId="{6EF5EFC2-387A-4866-88E7-40763648B652}" srcOrd="1" destOrd="0" presId="urn:microsoft.com/office/officeart/2016/7/layout/RepeatingBendingProcessNew"/>
    <dgm:cxn modelId="{CC5A5536-25B1-41F7-8007-930A8FA1C29F}" type="presParOf" srcId="{6EF5EFC2-387A-4866-88E7-40763648B652}" destId="{621B5C13-B8BE-479D-9865-F46726889E87}" srcOrd="0" destOrd="0" presId="urn:microsoft.com/office/officeart/2016/7/layout/RepeatingBendingProcessNew"/>
    <dgm:cxn modelId="{9A999AA0-D79C-46D9-B367-40653D008CC5}" type="presParOf" srcId="{5FE38FFB-A32C-4632-BFDC-B43E802DCDA9}" destId="{21BC6E7B-A74A-4D81-A2EE-607C39E87619}" srcOrd="2" destOrd="0" presId="urn:microsoft.com/office/officeart/2016/7/layout/RepeatingBendingProcessNew"/>
    <dgm:cxn modelId="{5E1B3F0A-4B5D-47A1-8A78-959D8E4BEC46}" type="presParOf" srcId="{5FE38FFB-A32C-4632-BFDC-B43E802DCDA9}" destId="{91DF03CC-CD5E-45FF-966B-8973438A2F70}" srcOrd="3" destOrd="0" presId="urn:microsoft.com/office/officeart/2016/7/layout/RepeatingBendingProcessNew"/>
    <dgm:cxn modelId="{FC844A4E-08CA-4B53-994E-B589C3BBC1B6}" type="presParOf" srcId="{91DF03CC-CD5E-45FF-966B-8973438A2F70}" destId="{DAB53016-DD40-4D76-931A-F6741D5A0B10}" srcOrd="0" destOrd="0" presId="urn:microsoft.com/office/officeart/2016/7/layout/RepeatingBendingProcessNew"/>
    <dgm:cxn modelId="{5CF95539-9194-4CF8-A1E2-7EF7F5C55D3D}" type="presParOf" srcId="{5FE38FFB-A32C-4632-BFDC-B43E802DCDA9}" destId="{D04D21E7-6E69-40D2-9B28-44E58D8D95F1}" srcOrd="4" destOrd="0" presId="urn:microsoft.com/office/officeart/2016/7/layout/RepeatingBendingProcessNew"/>
    <dgm:cxn modelId="{DD32BC9A-537A-41BB-BFCC-5F93E717E207}" type="presParOf" srcId="{5FE38FFB-A32C-4632-BFDC-B43E802DCDA9}" destId="{BFA08CBF-125B-4DDD-A59F-59604FD33820}" srcOrd="5" destOrd="0" presId="urn:microsoft.com/office/officeart/2016/7/layout/RepeatingBendingProcessNew"/>
    <dgm:cxn modelId="{4D958C84-9B86-41EC-9404-0F8E12688FEC}" type="presParOf" srcId="{BFA08CBF-125B-4DDD-A59F-59604FD33820}" destId="{89C222CA-7E15-4AF4-AD8E-672CB1A8E5AB}" srcOrd="0" destOrd="0" presId="urn:microsoft.com/office/officeart/2016/7/layout/RepeatingBendingProcessNew"/>
    <dgm:cxn modelId="{C79BDAF7-C813-4252-B46B-10B72283F3F0}" type="presParOf" srcId="{5FE38FFB-A32C-4632-BFDC-B43E802DCDA9}" destId="{A0D4361B-BB99-4350-B965-579B9DFDFE39}" srcOrd="6" destOrd="0" presId="urn:microsoft.com/office/officeart/2016/7/layout/RepeatingBendingProcessNew"/>
    <dgm:cxn modelId="{925EEF30-B7C6-410D-A4E8-B48E52712EB9}" type="presParOf" srcId="{5FE38FFB-A32C-4632-BFDC-B43E802DCDA9}" destId="{D2FC726F-0F0B-4501-8C48-C5574EA7C01B}" srcOrd="7" destOrd="0" presId="urn:microsoft.com/office/officeart/2016/7/layout/RepeatingBendingProcessNew"/>
    <dgm:cxn modelId="{BCB53564-0221-47BA-A59A-BB97D209FBC1}" type="presParOf" srcId="{D2FC726F-0F0B-4501-8C48-C5574EA7C01B}" destId="{E02AE1E6-2496-45C7-93E9-60E924F6F8F4}" srcOrd="0" destOrd="0" presId="urn:microsoft.com/office/officeart/2016/7/layout/RepeatingBendingProcessNew"/>
    <dgm:cxn modelId="{320FBF61-2913-418A-BF54-1848DD50C65D}" type="presParOf" srcId="{5FE38FFB-A32C-4632-BFDC-B43E802DCDA9}" destId="{C3A311F2-7285-4B99-ACD1-964690C9B064}" srcOrd="8" destOrd="0" presId="urn:microsoft.com/office/officeart/2016/7/layout/RepeatingBendingProcessNew"/>
    <dgm:cxn modelId="{6F554B40-50A1-4DA6-90EE-42142C140C36}" type="presParOf" srcId="{5FE38FFB-A32C-4632-BFDC-B43E802DCDA9}" destId="{88C7F469-1875-4D5C-A6AE-BE7623E40FE4}" srcOrd="9" destOrd="0" presId="urn:microsoft.com/office/officeart/2016/7/layout/RepeatingBendingProcessNew"/>
    <dgm:cxn modelId="{314EFFA3-9FC6-4EF2-B803-D9AC897EAF62}" type="presParOf" srcId="{88C7F469-1875-4D5C-A6AE-BE7623E40FE4}" destId="{CA2E90D4-8A5B-4672-A52A-9871E1A2C4D9}" srcOrd="0" destOrd="0" presId="urn:microsoft.com/office/officeart/2016/7/layout/RepeatingBendingProcessNew"/>
    <dgm:cxn modelId="{49821C67-7AFC-47E0-9C70-10C13C420F51}" type="presParOf" srcId="{5FE38FFB-A32C-4632-BFDC-B43E802DCDA9}" destId="{A6CBFF10-94AD-4B4E-BCE7-8DEAB53610B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0CC12C-B182-4FD8-A0A3-4D28E8ECF3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C5820D-C04A-46F1-983F-77AEF11FA990}">
      <dgm:prSet/>
      <dgm:spPr/>
      <dgm:t>
        <a:bodyPr/>
        <a:lstStyle/>
        <a:p>
          <a:r>
            <a:rPr lang="en-GB" b="1" i="0" u="sng" baseline="0"/>
            <a:t>Centralization</a:t>
          </a:r>
          <a:r>
            <a:rPr lang="el-GR" b="1" i="0" u="sng" baseline="0"/>
            <a:t> </a:t>
          </a:r>
          <a:r>
            <a:rPr lang="en-US" b="1" i="0" u="sng" baseline="0"/>
            <a:t>versus</a:t>
          </a:r>
          <a:r>
            <a:rPr lang="en-GB" b="1" i="0" u="sng" baseline="0"/>
            <a:t> decentralization</a:t>
          </a:r>
          <a:endParaRPr lang="en-US"/>
        </a:p>
      </dgm:t>
    </dgm:pt>
    <dgm:pt modelId="{5B588FB3-4416-4693-8F51-A24712DE3C34}" type="parTrans" cxnId="{7F022052-2EDD-4257-BCEF-FD26640010C5}">
      <dgm:prSet/>
      <dgm:spPr/>
      <dgm:t>
        <a:bodyPr/>
        <a:lstStyle/>
        <a:p>
          <a:endParaRPr lang="en-US"/>
        </a:p>
      </dgm:t>
    </dgm:pt>
    <dgm:pt modelId="{BB85C24A-F6F8-4EB8-B6B7-3D3CCF833A6D}" type="sibTrans" cxnId="{7F022052-2EDD-4257-BCEF-FD26640010C5}">
      <dgm:prSet/>
      <dgm:spPr/>
      <dgm:t>
        <a:bodyPr/>
        <a:lstStyle/>
        <a:p>
          <a:endParaRPr lang="en-US"/>
        </a:p>
      </dgm:t>
    </dgm:pt>
    <dgm:pt modelId="{56B1B308-88F0-4168-8766-93D2FD89BFA5}">
      <dgm:prSet/>
      <dgm:spPr/>
      <dgm:t>
        <a:bodyPr/>
        <a:lstStyle/>
        <a:p>
          <a:r>
            <a:rPr lang="en-GB" b="0" i="0" baseline="0" dirty="0"/>
            <a:t>H </a:t>
          </a:r>
          <a:r>
            <a:rPr lang="el-GR" b="0" i="0" u="sng" baseline="0" dirty="0"/>
            <a:t>διαχείριση</a:t>
          </a:r>
          <a:r>
            <a:rPr lang="el-GR" b="0" i="0" baseline="0" dirty="0"/>
            <a:t> στα </a:t>
          </a:r>
          <a:r>
            <a:rPr lang="el-GR" dirty="0"/>
            <a:t>πρώτα στάδια της πανδημίας έγινε </a:t>
          </a:r>
          <a:r>
            <a:rPr lang="el-GR" u="sng" dirty="0"/>
            <a:t>κεντρικά</a:t>
          </a:r>
          <a:r>
            <a:rPr lang="el-GR" dirty="0"/>
            <a:t> σε όλες τις χώρες, ακόμη και στην Ισπανία και Ιταλία, όπου υπάρχουν αυτόνομες τοπικές κυβερνήσεις.</a:t>
          </a:r>
          <a:endParaRPr lang="en-US" dirty="0"/>
        </a:p>
      </dgm:t>
    </dgm:pt>
    <dgm:pt modelId="{7C9BECBD-E997-4B9F-AB8E-78D7D786DC74}" type="parTrans" cxnId="{CF317806-2512-42A0-AF3A-FF202A68A230}">
      <dgm:prSet/>
      <dgm:spPr/>
      <dgm:t>
        <a:bodyPr/>
        <a:lstStyle/>
        <a:p>
          <a:endParaRPr lang="en-US"/>
        </a:p>
      </dgm:t>
    </dgm:pt>
    <dgm:pt modelId="{2DA14FFA-CBC4-4C58-8A1F-AF953F5DDEBB}" type="sibTrans" cxnId="{CF317806-2512-42A0-AF3A-FF202A68A230}">
      <dgm:prSet/>
      <dgm:spPr/>
      <dgm:t>
        <a:bodyPr/>
        <a:lstStyle/>
        <a:p>
          <a:endParaRPr lang="en-US"/>
        </a:p>
      </dgm:t>
    </dgm:pt>
    <dgm:pt modelId="{1B4750DA-9A0E-4F70-90C6-D7F78D7DA4AE}">
      <dgm:prSet/>
      <dgm:spPr/>
      <dgm:t>
        <a:bodyPr/>
        <a:lstStyle/>
        <a:p>
          <a:r>
            <a:rPr lang="el-GR" b="0" i="0" baseline="0" dirty="0"/>
            <a:t>Οι </a:t>
          </a:r>
          <a:r>
            <a:rPr lang="el-GR" b="0" i="0" u="sng" baseline="0" dirty="0"/>
            <a:t>αποφάσεις</a:t>
          </a:r>
          <a:r>
            <a:rPr lang="el-GR" b="0" i="0" baseline="0" dirty="0"/>
            <a:t> σε κεντρικό επίπεδο διασφάλιζαν </a:t>
          </a:r>
          <a:r>
            <a:rPr lang="el-GR" b="0" i="0" u="sng" baseline="0" dirty="0"/>
            <a:t>ταχύτητα και ομοιογένεια </a:t>
          </a:r>
          <a:r>
            <a:rPr lang="el-GR" b="0" i="0" baseline="0" dirty="0"/>
            <a:t>στα μέτρα και </a:t>
          </a:r>
          <a:r>
            <a:rPr lang="el-GR" dirty="0"/>
            <a:t>σ</a:t>
          </a:r>
          <a:r>
            <a:rPr lang="el-GR" b="0" i="0" baseline="0" dirty="0"/>
            <a:t>την εφαρμογή τους.  </a:t>
          </a:r>
          <a:endParaRPr lang="en-US" dirty="0"/>
        </a:p>
      </dgm:t>
    </dgm:pt>
    <dgm:pt modelId="{85A8CFEA-CD90-4A7B-ABE0-72C3E2274CE5}" type="parTrans" cxnId="{FA5D8957-8010-459F-B51E-65B5BB115385}">
      <dgm:prSet/>
      <dgm:spPr/>
      <dgm:t>
        <a:bodyPr/>
        <a:lstStyle/>
        <a:p>
          <a:endParaRPr lang="en-US"/>
        </a:p>
      </dgm:t>
    </dgm:pt>
    <dgm:pt modelId="{C1586334-1D3A-40C9-87B1-F44025709314}" type="sibTrans" cxnId="{FA5D8957-8010-459F-B51E-65B5BB115385}">
      <dgm:prSet/>
      <dgm:spPr/>
      <dgm:t>
        <a:bodyPr/>
        <a:lstStyle/>
        <a:p>
          <a:endParaRPr lang="en-US"/>
        </a:p>
      </dgm:t>
    </dgm:pt>
    <dgm:pt modelId="{E6F02CED-0B36-4C6D-967A-71F8A6535FC4}">
      <dgm:prSet/>
      <dgm:spPr/>
      <dgm:t>
        <a:bodyPr/>
        <a:lstStyle/>
        <a:p>
          <a:r>
            <a:rPr lang="el-GR" b="0" i="0" baseline="0" dirty="0"/>
            <a:t>Στην πορεία, σε αρκετές χώρες η </a:t>
          </a:r>
          <a:r>
            <a:rPr lang="el-GR" b="0" i="0" u="sng" baseline="0" dirty="0"/>
            <a:t>διαχείριση αποκεντρώθηκε</a:t>
          </a:r>
          <a:r>
            <a:rPr lang="el-GR" b="0" i="0" baseline="0" dirty="0"/>
            <a:t> σε κάποιο βαθμό μέσω των τοπικών αρχών.   </a:t>
          </a:r>
          <a:endParaRPr lang="en-US" dirty="0"/>
        </a:p>
      </dgm:t>
    </dgm:pt>
    <dgm:pt modelId="{D806D807-FE7C-444F-9225-F7BE54D9AFB7}" type="parTrans" cxnId="{BDE37CEA-E263-4C80-AD21-9BB1EBF99D28}">
      <dgm:prSet/>
      <dgm:spPr/>
      <dgm:t>
        <a:bodyPr/>
        <a:lstStyle/>
        <a:p>
          <a:endParaRPr lang="en-US"/>
        </a:p>
      </dgm:t>
    </dgm:pt>
    <dgm:pt modelId="{6E0CC510-9E06-4A41-92A9-D1743E9BE2EC}" type="sibTrans" cxnId="{BDE37CEA-E263-4C80-AD21-9BB1EBF99D28}">
      <dgm:prSet/>
      <dgm:spPr/>
      <dgm:t>
        <a:bodyPr/>
        <a:lstStyle/>
        <a:p>
          <a:endParaRPr lang="en-US"/>
        </a:p>
      </dgm:t>
    </dgm:pt>
    <dgm:pt modelId="{4AA40DD4-2844-46E5-BC32-0442712D0316}" type="pres">
      <dgm:prSet presAssocID="{030CC12C-B182-4FD8-A0A3-4D28E8ECF341}" presName="linear" presStyleCnt="0">
        <dgm:presLayoutVars>
          <dgm:animLvl val="lvl"/>
          <dgm:resizeHandles val="exact"/>
        </dgm:presLayoutVars>
      </dgm:prSet>
      <dgm:spPr/>
    </dgm:pt>
    <dgm:pt modelId="{3EE27E13-1B9C-428F-9225-4CC4318E03CA}" type="pres">
      <dgm:prSet presAssocID="{48C5820D-C04A-46F1-983F-77AEF11FA990}" presName="parentText" presStyleLbl="node1" presStyleIdx="0" presStyleCnt="1">
        <dgm:presLayoutVars>
          <dgm:chMax val="0"/>
          <dgm:bulletEnabled val="1"/>
        </dgm:presLayoutVars>
      </dgm:prSet>
      <dgm:spPr/>
    </dgm:pt>
    <dgm:pt modelId="{709B6E4C-7223-464B-AC8D-CF7F3EAB0CE9}" type="pres">
      <dgm:prSet presAssocID="{48C5820D-C04A-46F1-983F-77AEF11FA990}" presName="childText" presStyleLbl="revTx" presStyleIdx="0" presStyleCnt="1">
        <dgm:presLayoutVars>
          <dgm:bulletEnabled val="1"/>
        </dgm:presLayoutVars>
      </dgm:prSet>
      <dgm:spPr/>
    </dgm:pt>
  </dgm:ptLst>
  <dgm:cxnLst>
    <dgm:cxn modelId="{CF317806-2512-42A0-AF3A-FF202A68A230}" srcId="{48C5820D-C04A-46F1-983F-77AEF11FA990}" destId="{56B1B308-88F0-4168-8766-93D2FD89BFA5}" srcOrd="0" destOrd="0" parTransId="{7C9BECBD-E997-4B9F-AB8E-78D7D786DC74}" sibTransId="{2DA14FFA-CBC4-4C58-8A1F-AF953F5DDEBB}"/>
    <dgm:cxn modelId="{53BD681C-79F3-42FC-B1EC-A2D5805265A8}" type="presOf" srcId="{1B4750DA-9A0E-4F70-90C6-D7F78D7DA4AE}" destId="{709B6E4C-7223-464B-AC8D-CF7F3EAB0CE9}" srcOrd="0" destOrd="1" presId="urn:microsoft.com/office/officeart/2005/8/layout/vList2"/>
    <dgm:cxn modelId="{2BF65C5B-522F-44D9-B0B7-9201FADB4120}" type="presOf" srcId="{56B1B308-88F0-4168-8766-93D2FD89BFA5}" destId="{709B6E4C-7223-464B-AC8D-CF7F3EAB0CE9}" srcOrd="0" destOrd="0" presId="urn:microsoft.com/office/officeart/2005/8/layout/vList2"/>
    <dgm:cxn modelId="{7F022052-2EDD-4257-BCEF-FD26640010C5}" srcId="{030CC12C-B182-4FD8-A0A3-4D28E8ECF341}" destId="{48C5820D-C04A-46F1-983F-77AEF11FA990}" srcOrd="0" destOrd="0" parTransId="{5B588FB3-4416-4693-8F51-A24712DE3C34}" sibTransId="{BB85C24A-F6F8-4EB8-B6B7-3D3CCF833A6D}"/>
    <dgm:cxn modelId="{FA5D8957-8010-459F-B51E-65B5BB115385}" srcId="{48C5820D-C04A-46F1-983F-77AEF11FA990}" destId="{1B4750DA-9A0E-4F70-90C6-D7F78D7DA4AE}" srcOrd="1" destOrd="0" parTransId="{85A8CFEA-CD90-4A7B-ABE0-72C3E2274CE5}" sibTransId="{C1586334-1D3A-40C9-87B1-F44025709314}"/>
    <dgm:cxn modelId="{90B10E79-24D3-47C5-97D4-E31398EF2AF0}" type="presOf" srcId="{E6F02CED-0B36-4C6D-967A-71F8A6535FC4}" destId="{709B6E4C-7223-464B-AC8D-CF7F3EAB0CE9}" srcOrd="0" destOrd="2" presId="urn:microsoft.com/office/officeart/2005/8/layout/vList2"/>
    <dgm:cxn modelId="{5A292A91-F289-483B-B5B8-7499AD18DF33}" type="presOf" srcId="{48C5820D-C04A-46F1-983F-77AEF11FA990}" destId="{3EE27E13-1B9C-428F-9225-4CC4318E03CA}" srcOrd="0" destOrd="0" presId="urn:microsoft.com/office/officeart/2005/8/layout/vList2"/>
    <dgm:cxn modelId="{A03761B8-8195-4F50-848B-A766568247E5}" type="presOf" srcId="{030CC12C-B182-4FD8-A0A3-4D28E8ECF341}" destId="{4AA40DD4-2844-46E5-BC32-0442712D0316}" srcOrd="0" destOrd="0" presId="urn:microsoft.com/office/officeart/2005/8/layout/vList2"/>
    <dgm:cxn modelId="{BDE37CEA-E263-4C80-AD21-9BB1EBF99D28}" srcId="{48C5820D-C04A-46F1-983F-77AEF11FA990}" destId="{E6F02CED-0B36-4C6D-967A-71F8A6535FC4}" srcOrd="2" destOrd="0" parTransId="{D806D807-FE7C-444F-9225-F7BE54D9AFB7}" sibTransId="{6E0CC510-9E06-4A41-92A9-D1743E9BE2EC}"/>
    <dgm:cxn modelId="{E5A10071-7068-4F14-AA6A-3D59DAC8C88F}" type="presParOf" srcId="{4AA40DD4-2844-46E5-BC32-0442712D0316}" destId="{3EE27E13-1B9C-428F-9225-4CC4318E03CA}" srcOrd="0" destOrd="0" presId="urn:microsoft.com/office/officeart/2005/8/layout/vList2"/>
    <dgm:cxn modelId="{A1296FE8-39B3-4D3E-9A7E-B5A2E73F32D9}" type="presParOf" srcId="{4AA40DD4-2844-46E5-BC32-0442712D0316}" destId="{709B6E4C-7223-464B-AC8D-CF7F3EAB0CE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21B198-4F48-4BAE-AB14-6184AEA94E44}"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2F7BB41-7950-40B0-ADCC-E9DD2CE2143A}">
      <dgm:prSet/>
      <dgm:spPr/>
      <dgm:t>
        <a:bodyPr/>
        <a:lstStyle/>
        <a:p>
          <a:r>
            <a:rPr lang="el-GR" b="1"/>
            <a:t>Συντομεύοντας/χαλαρώνοντας τις διαδικασίες</a:t>
          </a:r>
          <a:r>
            <a:rPr lang="el-GR"/>
            <a:t>: συμβάσεις ορισμένου χρόνου, προσωρινά συμβόλαια, πρόσληψη ξένων γιατρών, πρόσληψη ωρομίσθιων φοιτητών σε σχολές ιατρικής και νοσηλευτικής</a:t>
          </a:r>
          <a:r>
            <a:rPr lang="en-US"/>
            <a:t> </a:t>
          </a:r>
          <a:r>
            <a:rPr lang="en-GB"/>
            <a:t> </a:t>
          </a:r>
          <a:r>
            <a:rPr lang="en-US"/>
            <a:t>(</a:t>
          </a:r>
          <a:r>
            <a:rPr lang="el-GR"/>
            <a:t>Ισπανία</a:t>
          </a:r>
          <a:r>
            <a:rPr lang="en-US"/>
            <a:t>, </a:t>
          </a:r>
          <a:r>
            <a:rPr lang="el-GR"/>
            <a:t>Ιταλία</a:t>
          </a:r>
          <a:r>
            <a:rPr lang="en-US"/>
            <a:t>, </a:t>
          </a:r>
          <a:r>
            <a:rPr lang="el-GR"/>
            <a:t>Πορτογαλία</a:t>
          </a:r>
          <a:r>
            <a:rPr lang="en-US"/>
            <a:t>,, </a:t>
          </a:r>
          <a:r>
            <a:rPr lang="el-GR"/>
            <a:t>Ισραήλ</a:t>
          </a:r>
          <a:r>
            <a:rPr lang="en-US"/>
            <a:t>)</a:t>
          </a:r>
        </a:p>
      </dgm:t>
    </dgm:pt>
    <dgm:pt modelId="{3E211999-12EF-4611-9A00-DB6754FC4DE6}" type="parTrans" cxnId="{1B4B5909-DFF1-454E-A0F9-0D9899ED75BE}">
      <dgm:prSet/>
      <dgm:spPr/>
      <dgm:t>
        <a:bodyPr/>
        <a:lstStyle/>
        <a:p>
          <a:endParaRPr lang="en-US"/>
        </a:p>
      </dgm:t>
    </dgm:pt>
    <dgm:pt modelId="{9ACAEBB0-09EC-4854-93DA-B0960790A8F9}" type="sibTrans" cxnId="{1B4B5909-DFF1-454E-A0F9-0D9899ED75BE}">
      <dgm:prSet/>
      <dgm:spPr/>
      <dgm:t>
        <a:bodyPr/>
        <a:lstStyle/>
        <a:p>
          <a:endParaRPr lang="en-US"/>
        </a:p>
      </dgm:t>
    </dgm:pt>
    <dgm:pt modelId="{79BA964B-6C16-4D2C-A0F6-1C9AC10FCD49}">
      <dgm:prSet/>
      <dgm:spPr/>
      <dgm:t>
        <a:bodyPr/>
        <a:lstStyle/>
        <a:p>
          <a:r>
            <a:rPr lang="el-GR" b="1" dirty="0"/>
            <a:t>Προσωρινή ανακατανομή </a:t>
          </a:r>
          <a:r>
            <a:rPr lang="el-GR" dirty="0"/>
            <a:t>επαγγελματιών υγείας από ένα τμήμα ή νοσοκομείο σε άλλο και από μονάδες πρωτοβάθμιας φροντίδας σε νοσοκομεία  </a:t>
          </a:r>
          <a:r>
            <a:rPr lang="en-US" dirty="0"/>
            <a:t>(</a:t>
          </a:r>
          <a:r>
            <a:rPr lang="el-GR" b="0" i="0" baseline="0" dirty="0"/>
            <a:t>Ισπανία</a:t>
          </a:r>
          <a:r>
            <a:rPr lang="en-US" dirty="0"/>
            <a:t>, </a:t>
          </a:r>
          <a:r>
            <a:rPr lang="el-GR" dirty="0"/>
            <a:t>Ισραήλ</a:t>
          </a:r>
          <a:r>
            <a:rPr lang="en-US" dirty="0"/>
            <a:t>, </a:t>
          </a:r>
          <a:r>
            <a:rPr lang="el-GR" dirty="0"/>
            <a:t>Μάλτα</a:t>
          </a:r>
          <a:r>
            <a:rPr lang="en-US" dirty="0"/>
            <a:t>, </a:t>
          </a:r>
          <a:r>
            <a:rPr lang="el-GR" dirty="0"/>
            <a:t>Ελλάδα</a:t>
          </a:r>
          <a:r>
            <a:rPr lang="en-US" dirty="0"/>
            <a:t>)</a:t>
          </a:r>
        </a:p>
      </dgm:t>
    </dgm:pt>
    <dgm:pt modelId="{2BB44DA3-FDC4-461A-93CC-ABD22B32D30A}" type="parTrans" cxnId="{28DF9F8F-6B95-4FB0-8328-F87BB9DC801D}">
      <dgm:prSet/>
      <dgm:spPr/>
      <dgm:t>
        <a:bodyPr/>
        <a:lstStyle/>
        <a:p>
          <a:endParaRPr lang="en-US"/>
        </a:p>
      </dgm:t>
    </dgm:pt>
    <dgm:pt modelId="{08F7647B-B5BD-4558-AA21-6B9569B3A753}" type="sibTrans" cxnId="{28DF9F8F-6B95-4FB0-8328-F87BB9DC801D}">
      <dgm:prSet/>
      <dgm:spPr/>
      <dgm:t>
        <a:bodyPr/>
        <a:lstStyle/>
        <a:p>
          <a:endParaRPr lang="en-US"/>
        </a:p>
      </dgm:t>
    </dgm:pt>
    <dgm:pt modelId="{B8D5E2E7-A406-491D-9B11-FC96F9298705}">
      <dgm:prSet/>
      <dgm:spPr/>
      <dgm:t>
        <a:bodyPr/>
        <a:lstStyle/>
        <a:p>
          <a:r>
            <a:rPr lang="el-GR" dirty="0"/>
            <a:t>Χρησιμοποίηση </a:t>
          </a:r>
          <a:r>
            <a:rPr lang="en-US" dirty="0"/>
            <a:t> </a:t>
          </a:r>
          <a:r>
            <a:rPr lang="el-GR" dirty="0"/>
            <a:t>προσωπικού από τον </a:t>
          </a:r>
          <a:r>
            <a:rPr lang="el-GR" b="1" dirty="0"/>
            <a:t>ιδιωτικό τομέα  </a:t>
          </a:r>
          <a:r>
            <a:rPr lang="en-US" dirty="0"/>
            <a:t>(</a:t>
          </a:r>
          <a:r>
            <a:rPr lang="el-GR" dirty="0"/>
            <a:t>Κύπρος</a:t>
          </a:r>
          <a:r>
            <a:rPr lang="en-US" dirty="0"/>
            <a:t>, </a:t>
          </a:r>
          <a:r>
            <a:rPr lang="el-GR" dirty="0"/>
            <a:t>Ιταλία)</a:t>
          </a:r>
          <a:endParaRPr lang="en-US" dirty="0"/>
        </a:p>
      </dgm:t>
    </dgm:pt>
    <dgm:pt modelId="{D8CDBDB3-3D99-4196-B0AB-77E5CB1729E9}" type="parTrans" cxnId="{D4C81B04-D2AA-4685-A243-CAD534628459}">
      <dgm:prSet/>
      <dgm:spPr/>
      <dgm:t>
        <a:bodyPr/>
        <a:lstStyle/>
        <a:p>
          <a:endParaRPr lang="en-US"/>
        </a:p>
      </dgm:t>
    </dgm:pt>
    <dgm:pt modelId="{B3DC42FB-25A7-45DE-B90D-D152C200FCDA}" type="sibTrans" cxnId="{D4C81B04-D2AA-4685-A243-CAD534628459}">
      <dgm:prSet/>
      <dgm:spPr/>
      <dgm:t>
        <a:bodyPr/>
        <a:lstStyle/>
        <a:p>
          <a:endParaRPr lang="en-US"/>
        </a:p>
      </dgm:t>
    </dgm:pt>
    <dgm:pt modelId="{6910CD42-DD0C-4221-ADA8-8A8CF5F306C4}">
      <dgm:prSet/>
      <dgm:spPr/>
      <dgm:t>
        <a:bodyPr/>
        <a:lstStyle/>
        <a:p>
          <a:r>
            <a:rPr lang="el-GR" dirty="0"/>
            <a:t>«Επιστράτευση»  </a:t>
          </a:r>
          <a:r>
            <a:rPr lang="el-GR" b="1" dirty="0"/>
            <a:t>εθελοντών και συνταξιούχων </a:t>
          </a:r>
          <a:r>
            <a:rPr lang="en-US" dirty="0"/>
            <a:t>(</a:t>
          </a:r>
          <a:r>
            <a:rPr lang="el-GR" dirty="0"/>
            <a:t>Κύπρος</a:t>
          </a:r>
          <a:r>
            <a:rPr lang="en-US" dirty="0"/>
            <a:t>, </a:t>
          </a:r>
          <a:r>
            <a:rPr lang="el-GR" dirty="0"/>
            <a:t>Ιταλία</a:t>
          </a:r>
          <a:r>
            <a:rPr lang="en-GB" dirty="0"/>
            <a:t>,</a:t>
          </a:r>
          <a:r>
            <a:rPr lang="el-GR" dirty="0"/>
            <a:t> Μάλτα</a:t>
          </a:r>
          <a:r>
            <a:rPr lang="en-GB" dirty="0"/>
            <a:t>, </a:t>
          </a:r>
          <a:r>
            <a:rPr lang="el-GR" dirty="0"/>
            <a:t>Ισπανία, Ελλάδα</a:t>
          </a:r>
          <a:r>
            <a:rPr lang="en-US" dirty="0"/>
            <a:t>)</a:t>
          </a:r>
        </a:p>
      </dgm:t>
    </dgm:pt>
    <dgm:pt modelId="{A9D0EA38-2345-474A-97D6-22194D37F44E}" type="parTrans" cxnId="{ABEDB980-23E6-487D-9821-6FF37A968906}">
      <dgm:prSet/>
      <dgm:spPr/>
      <dgm:t>
        <a:bodyPr/>
        <a:lstStyle/>
        <a:p>
          <a:endParaRPr lang="en-US"/>
        </a:p>
      </dgm:t>
    </dgm:pt>
    <dgm:pt modelId="{DE9A0FEA-2130-476D-8F07-EFD303268EAF}" type="sibTrans" cxnId="{ABEDB980-23E6-487D-9821-6FF37A968906}">
      <dgm:prSet/>
      <dgm:spPr/>
      <dgm:t>
        <a:bodyPr/>
        <a:lstStyle/>
        <a:p>
          <a:endParaRPr lang="en-US"/>
        </a:p>
      </dgm:t>
    </dgm:pt>
    <dgm:pt modelId="{11FF0AC7-1BBB-4900-973C-60E7D11EDF76}">
      <dgm:prSet/>
      <dgm:spPr/>
      <dgm:t>
        <a:bodyPr/>
        <a:lstStyle/>
        <a:p>
          <a:r>
            <a:rPr lang="el-GR" dirty="0"/>
            <a:t>Χρησιμοποίηση επαγγελματιών από τις </a:t>
          </a:r>
          <a:r>
            <a:rPr lang="el-GR" b="1" dirty="0"/>
            <a:t>ένοπλες δυνάμεις </a:t>
          </a:r>
          <a:r>
            <a:rPr lang="en-GB" dirty="0"/>
            <a:t>(</a:t>
          </a:r>
          <a:r>
            <a:rPr lang="el-GR" dirty="0"/>
            <a:t>Ισραήλ</a:t>
          </a:r>
          <a:r>
            <a:rPr lang="en-GB" dirty="0"/>
            <a:t>, </a:t>
          </a:r>
          <a:r>
            <a:rPr lang="el-GR" dirty="0"/>
            <a:t>Ιταλία</a:t>
          </a:r>
          <a:r>
            <a:rPr lang="en-GB" dirty="0"/>
            <a:t>, </a:t>
          </a:r>
          <a:r>
            <a:rPr lang="el-GR" dirty="0"/>
            <a:t>Ισπανία)</a:t>
          </a:r>
          <a:endParaRPr lang="en-US" dirty="0"/>
        </a:p>
      </dgm:t>
    </dgm:pt>
    <dgm:pt modelId="{31199F9A-1206-4B97-8DCC-574AD8519281}" type="parTrans" cxnId="{7958BD4E-FC29-4110-9811-5C3A4EA5B57C}">
      <dgm:prSet/>
      <dgm:spPr/>
      <dgm:t>
        <a:bodyPr/>
        <a:lstStyle/>
        <a:p>
          <a:endParaRPr lang="en-US"/>
        </a:p>
      </dgm:t>
    </dgm:pt>
    <dgm:pt modelId="{08D0C7E9-9BEF-4CEE-9124-B8F043FA0DAD}" type="sibTrans" cxnId="{7958BD4E-FC29-4110-9811-5C3A4EA5B57C}">
      <dgm:prSet/>
      <dgm:spPr/>
      <dgm:t>
        <a:bodyPr/>
        <a:lstStyle/>
        <a:p>
          <a:endParaRPr lang="en-US"/>
        </a:p>
      </dgm:t>
    </dgm:pt>
    <dgm:pt modelId="{DF9F0272-A85F-4733-9C96-81075DCF81B8}" type="pres">
      <dgm:prSet presAssocID="{3821B198-4F48-4BAE-AB14-6184AEA94E44}" presName="vert0" presStyleCnt="0">
        <dgm:presLayoutVars>
          <dgm:dir/>
          <dgm:animOne val="branch"/>
          <dgm:animLvl val="lvl"/>
        </dgm:presLayoutVars>
      </dgm:prSet>
      <dgm:spPr/>
    </dgm:pt>
    <dgm:pt modelId="{1B89E29C-DCC4-4DC3-8236-06A3F26532AC}" type="pres">
      <dgm:prSet presAssocID="{A2F7BB41-7950-40B0-ADCC-E9DD2CE2143A}" presName="thickLine" presStyleLbl="alignNode1" presStyleIdx="0" presStyleCnt="5"/>
      <dgm:spPr/>
    </dgm:pt>
    <dgm:pt modelId="{8EA1080D-1650-4E3C-A520-21D89CEC0D96}" type="pres">
      <dgm:prSet presAssocID="{A2F7BB41-7950-40B0-ADCC-E9DD2CE2143A}" presName="horz1" presStyleCnt="0"/>
      <dgm:spPr/>
    </dgm:pt>
    <dgm:pt modelId="{8B42B838-0E1A-49DE-9329-41766A73D1CB}" type="pres">
      <dgm:prSet presAssocID="{A2F7BB41-7950-40B0-ADCC-E9DD2CE2143A}" presName="tx1" presStyleLbl="revTx" presStyleIdx="0" presStyleCnt="5"/>
      <dgm:spPr/>
    </dgm:pt>
    <dgm:pt modelId="{42C2515E-A889-45EE-84F3-94484D4E0E55}" type="pres">
      <dgm:prSet presAssocID="{A2F7BB41-7950-40B0-ADCC-E9DD2CE2143A}" presName="vert1" presStyleCnt="0"/>
      <dgm:spPr/>
    </dgm:pt>
    <dgm:pt modelId="{21263FE0-2388-41A8-9D02-BCF9BA19EA0E}" type="pres">
      <dgm:prSet presAssocID="{79BA964B-6C16-4D2C-A0F6-1C9AC10FCD49}" presName="thickLine" presStyleLbl="alignNode1" presStyleIdx="1" presStyleCnt="5"/>
      <dgm:spPr/>
    </dgm:pt>
    <dgm:pt modelId="{CEC4FCFA-08FB-4519-82ED-953ACDB8ACE3}" type="pres">
      <dgm:prSet presAssocID="{79BA964B-6C16-4D2C-A0F6-1C9AC10FCD49}" presName="horz1" presStyleCnt="0"/>
      <dgm:spPr/>
    </dgm:pt>
    <dgm:pt modelId="{79529BB7-FCC3-4EF2-A754-9C1F1510AB8F}" type="pres">
      <dgm:prSet presAssocID="{79BA964B-6C16-4D2C-A0F6-1C9AC10FCD49}" presName="tx1" presStyleLbl="revTx" presStyleIdx="1" presStyleCnt="5"/>
      <dgm:spPr/>
    </dgm:pt>
    <dgm:pt modelId="{5CCAFE6D-C9C3-4C70-8DFB-E7CC7AD21F46}" type="pres">
      <dgm:prSet presAssocID="{79BA964B-6C16-4D2C-A0F6-1C9AC10FCD49}" presName="vert1" presStyleCnt="0"/>
      <dgm:spPr/>
    </dgm:pt>
    <dgm:pt modelId="{FD30C4E3-C40A-4BCB-BCC7-488BE70F79E7}" type="pres">
      <dgm:prSet presAssocID="{B8D5E2E7-A406-491D-9B11-FC96F9298705}" presName="thickLine" presStyleLbl="alignNode1" presStyleIdx="2" presStyleCnt="5"/>
      <dgm:spPr/>
    </dgm:pt>
    <dgm:pt modelId="{E9AA626D-0CDD-41C2-BA42-E4E0578A9E1A}" type="pres">
      <dgm:prSet presAssocID="{B8D5E2E7-A406-491D-9B11-FC96F9298705}" presName="horz1" presStyleCnt="0"/>
      <dgm:spPr/>
    </dgm:pt>
    <dgm:pt modelId="{C655448C-A7B0-4262-99BE-153AE1DE1548}" type="pres">
      <dgm:prSet presAssocID="{B8D5E2E7-A406-491D-9B11-FC96F9298705}" presName="tx1" presStyleLbl="revTx" presStyleIdx="2" presStyleCnt="5"/>
      <dgm:spPr/>
    </dgm:pt>
    <dgm:pt modelId="{49EB97EA-7BD5-40B5-B0A1-BA106A8BC790}" type="pres">
      <dgm:prSet presAssocID="{B8D5E2E7-A406-491D-9B11-FC96F9298705}" presName="vert1" presStyleCnt="0"/>
      <dgm:spPr/>
    </dgm:pt>
    <dgm:pt modelId="{E188126C-992E-4F49-866E-BC433AEEE612}" type="pres">
      <dgm:prSet presAssocID="{6910CD42-DD0C-4221-ADA8-8A8CF5F306C4}" presName="thickLine" presStyleLbl="alignNode1" presStyleIdx="3" presStyleCnt="5"/>
      <dgm:spPr/>
    </dgm:pt>
    <dgm:pt modelId="{4B4ED0CE-F14C-404D-B6C0-A68B4FF56542}" type="pres">
      <dgm:prSet presAssocID="{6910CD42-DD0C-4221-ADA8-8A8CF5F306C4}" presName="horz1" presStyleCnt="0"/>
      <dgm:spPr/>
    </dgm:pt>
    <dgm:pt modelId="{CD5177B0-1DB9-42FA-BAB6-255149AD0490}" type="pres">
      <dgm:prSet presAssocID="{6910CD42-DD0C-4221-ADA8-8A8CF5F306C4}" presName="tx1" presStyleLbl="revTx" presStyleIdx="3" presStyleCnt="5"/>
      <dgm:spPr/>
    </dgm:pt>
    <dgm:pt modelId="{3FDC87B2-D1D3-4231-923C-27CA0FA0A327}" type="pres">
      <dgm:prSet presAssocID="{6910CD42-DD0C-4221-ADA8-8A8CF5F306C4}" presName="vert1" presStyleCnt="0"/>
      <dgm:spPr/>
    </dgm:pt>
    <dgm:pt modelId="{5AF57E0A-98B5-4822-8370-994D0FF610BD}" type="pres">
      <dgm:prSet presAssocID="{11FF0AC7-1BBB-4900-973C-60E7D11EDF76}" presName="thickLine" presStyleLbl="alignNode1" presStyleIdx="4" presStyleCnt="5"/>
      <dgm:spPr/>
    </dgm:pt>
    <dgm:pt modelId="{76995079-DED2-4F48-B60B-0F219B4CC2B6}" type="pres">
      <dgm:prSet presAssocID="{11FF0AC7-1BBB-4900-973C-60E7D11EDF76}" presName="horz1" presStyleCnt="0"/>
      <dgm:spPr/>
    </dgm:pt>
    <dgm:pt modelId="{F11C5FA0-F622-4398-8A82-2E8EFA00A424}" type="pres">
      <dgm:prSet presAssocID="{11FF0AC7-1BBB-4900-973C-60E7D11EDF76}" presName="tx1" presStyleLbl="revTx" presStyleIdx="4" presStyleCnt="5"/>
      <dgm:spPr/>
    </dgm:pt>
    <dgm:pt modelId="{224531B2-471A-4266-ADE5-458A727869A5}" type="pres">
      <dgm:prSet presAssocID="{11FF0AC7-1BBB-4900-973C-60E7D11EDF76}" presName="vert1" presStyleCnt="0"/>
      <dgm:spPr/>
    </dgm:pt>
  </dgm:ptLst>
  <dgm:cxnLst>
    <dgm:cxn modelId="{D4C81B04-D2AA-4685-A243-CAD534628459}" srcId="{3821B198-4F48-4BAE-AB14-6184AEA94E44}" destId="{B8D5E2E7-A406-491D-9B11-FC96F9298705}" srcOrd="2" destOrd="0" parTransId="{D8CDBDB3-3D99-4196-B0AB-77E5CB1729E9}" sibTransId="{B3DC42FB-25A7-45DE-B90D-D152C200FCDA}"/>
    <dgm:cxn modelId="{1B4B5909-DFF1-454E-A0F9-0D9899ED75BE}" srcId="{3821B198-4F48-4BAE-AB14-6184AEA94E44}" destId="{A2F7BB41-7950-40B0-ADCC-E9DD2CE2143A}" srcOrd="0" destOrd="0" parTransId="{3E211999-12EF-4611-9A00-DB6754FC4DE6}" sibTransId="{9ACAEBB0-09EC-4854-93DA-B0960790A8F9}"/>
    <dgm:cxn modelId="{5C68D017-43D9-4BD2-9A20-7F52D437397F}" type="presOf" srcId="{3821B198-4F48-4BAE-AB14-6184AEA94E44}" destId="{DF9F0272-A85F-4733-9C96-81075DCF81B8}" srcOrd="0" destOrd="0" presId="urn:microsoft.com/office/officeart/2008/layout/LinedList"/>
    <dgm:cxn modelId="{D58F321E-EF07-4203-AB28-848B1F76536B}" type="presOf" srcId="{6910CD42-DD0C-4221-ADA8-8A8CF5F306C4}" destId="{CD5177B0-1DB9-42FA-BAB6-255149AD0490}" srcOrd="0" destOrd="0" presId="urn:microsoft.com/office/officeart/2008/layout/LinedList"/>
    <dgm:cxn modelId="{7958BD4E-FC29-4110-9811-5C3A4EA5B57C}" srcId="{3821B198-4F48-4BAE-AB14-6184AEA94E44}" destId="{11FF0AC7-1BBB-4900-973C-60E7D11EDF76}" srcOrd="4" destOrd="0" parTransId="{31199F9A-1206-4B97-8DCC-574AD8519281}" sibTransId="{08D0C7E9-9BEF-4CEE-9124-B8F043FA0DAD}"/>
    <dgm:cxn modelId="{1981E374-77CC-49DE-BC77-3EBEB133A977}" type="presOf" srcId="{79BA964B-6C16-4D2C-A0F6-1C9AC10FCD49}" destId="{79529BB7-FCC3-4EF2-A754-9C1F1510AB8F}" srcOrd="0" destOrd="0" presId="urn:microsoft.com/office/officeart/2008/layout/LinedList"/>
    <dgm:cxn modelId="{ABEDB980-23E6-487D-9821-6FF37A968906}" srcId="{3821B198-4F48-4BAE-AB14-6184AEA94E44}" destId="{6910CD42-DD0C-4221-ADA8-8A8CF5F306C4}" srcOrd="3" destOrd="0" parTransId="{A9D0EA38-2345-474A-97D6-22194D37F44E}" sibTransId="{DE9A0FEA-2130-476D-8F07-EFD303268EAF}"/>
    <dgm:cxn modelId="{28DF9F8F-6B95-4FB0-8328-F87BB9DC801D}" srcId="{3821B198-4F48-4BAE-AB14-6184AEA94E44}" destId="{79BA964B-6C16-4D2C-A0F6-1C9AC10FCD49}" srcOrd="1" destOrd="0" parTransId="{2BB44DA3-FDC4-461A-93CC-ABD22B32D30A}" sibTransId="{08F7647B-B5BD-4558-AA21-6B9569B3A753}"/>
    <dgm:cxn modelId="{D620E598-FBE8-4F61-AA94-65733D68C9EC}" type="presOf" srcId="{11FF0AC7-1BBB-4900-973C-60E7D11EDF76}" destId="{F11C5FA0-F622-4398-8A82-2E8EFA00A424}" srcOrd="0" destOrd="0" presId="urn:microsoft.com/office/officeart/2008/layout/LinedList"/>
    <dgm:cxn modelId="{F4993FEF-E22C-4A47-BB0D-4B12724A137E}" type="presOf" srcId="{B8D5E2E7-A406-491D-9B11-FC96F9298705}" destId="{C655448C-A7B0-4262-99BE-153AE1DE1548}" srcOrd="0" destOrd="0" presId="urn:microsoft.com/office/officeart/2008/layout/LinedList"/>
    <dgm:cxn modelId="{B1B66AF2-CE24-4A8B-B835-5297440E64C4}" type="presOf" srcId="{A2F7BB41-7950-40B0-ADCC-E9DD2CE2143A}" destId="{8B42B838-0E1A-49DE-9329-41766A73D1CB}" srcOrd="0" destOrd="0" presId="urn:microsoft.com/office/officeart/2008/layout/LinedList"/>
    <dgm:cxn modelId="{7C328A55-49D5-4153-8577-36EF6D3674E8}" type="presParOf" srcId="{DF9F0272-A85F-4733-9C96-81075DCF81B8}" destId="{1B89E29C-DCC4-4DC3-8236-06A3F26532AC}" srcOrd="0" destOrd="0" presId="urn:microsoft.com/office/officeart/2008/layout/LinedList"/>
    <dgm:cxn modelId="{B6195AD5-8BB1-42C0-A1BE-EBA377390193}" type="presParOf" srcId="{DF9F0272-A85F-4733-9C96-81075DCF81B8}" destId="{8EA1080D-1650-4E3C-A520-21D89CEC0D96}" srcOrd="1" destOrd="0" presId="urn:microsoft.com/office/officeart/2008/layout/LinedList"/>
    <dgm:cxn modelId="{BB41B33D-196F-4C63-9043-117C4BFC61C5}" type="presParOf" srcId="{8EA1080D-1650-4E3C-A520-21D89CEC0D96}" destId="{8B42B838-0E1A-49DE-9329-41766A73D1CB}" srcOrd="0" destOrd="0" presId="urn:microsoft.com/office/officeart/2008/layout/LinedList"/>
    <dgm:cxn modelId="{A9000CEB-E79C-4222-99AE-DBA2B67C9215}" type="presParOf" srcId="{8EA1080D-1650-4E3C-A520-21D89CEC0D96}" destId="{42C2515E-A889-45EE-84F3-94484D4E0E55}" srcOrd="1" destOrd="0" presId="urn:microsoft.com/office/officeart/2008/layout/LinedList"/>
    <dgm:cxn modelId="{CB3A36C5-B43E-40BB-942C-69CB46296DB0}" type="presParOf" srcId="{DF9F0272-A85F-4733-9C96-81075DCF81B8}" destId="{21263FE0-2388-41A8-9D02-BCF9BA19EA0E}" srcOrd="2" destOrd="0" presId="urn:microsoft.com/office/officeart/2008/layout/LinedList"/>
    <dgm:cxn modelId="{2CACE784-7980-466D-9FB4-3B613EEFEA1A}" type="presParOf" srcId="{DF9F0272-A85F-4733-9C96-81075DCF81B8}" destId="{CEC4FCFA-08FB-4519-82ED-953ACDB8ACE3}" srcOrd="3" destOrd="0" presId="urn:microsoft.com/office/officeart/2008/layout/LinedList"/>
    <dgm:cxn modelId="{36969B04-CFE7-4B60-840C-BC151671CCD4}" type="presParOf" srcId="{CEC4FCFA-08FB-4519-82ED-953ACDB8ACE3}" destId="{79529BB7-FCC3-4EF2-A754-9C1F1510AB8F}" srcOrd="0" destOrd="0" presId="urn:microsoft.com/office/officeart/2008/layout/LinedList"/>
    <dgm:cxn modelId="{59FB51A2-31FB-438C-AA7C-AE0D0388A475}" type="presParOf" srcId="{CEC4FCFA-08FB-4519-82ED-953ACDB8ACE3}" destId="{5CCAFE6D-C9C3-4C70-8DFB-E7CC7AD21F46}" srcOrd="1" destOrd="0" presId="urn:microsoft.com/office/officeart/2008/layout/LinedList"/>
    <dgm:cxn modelId="{0530FE24-CA65-45CE-878B-438BE594338A}" type="presParOf" srcId="{DF9F0272-A85F-4733-9C96-81075DCF81B8}" destId="{FD30C4E3-C40A-4BCB-BCC7-488BE70F79E7}" srcOrd="4" destOrd="0" presId="urn:microsoft.com/office/officeart/2008/layout/LinedList"/>
    <dgm:cxn modelId="{EE66A59D-11C3-4B97-A5A0-C8FAFC4ED40B}" type="presParOf" srcId="{DF9F0272-A85F-4733-9C96-81075DCF81B8}" destId="{E9AA626D-0CDD-41C2-BA42-E4E0578A9E1A}" srcOrd="5" destOrd="0" presId="urn:microsoft.com/office/officeart/2008/layout/LinedList"/>
    <dgm:cxn modelId="{21A4328B-8932-4174-A6D6-BBF9D45017D8}" type="presParOf" srcId="{E9AA626D-0CDD-41C2-BA42-E4E0578A9E1A}" destId="{C655448C-A7B0-4262-99BE-153AE1DE1548}" srcOrd="0" destOrd="0" presId="urn:microsoft.com/office/officeart/2008/layout/LinedList"/>
    <dgm:cxn modelId="{0AC5AB33-4637-4B31-B3DB-4E0CFE252A53}" type="presParOf" srcId="{E9AA626D-0CDD-41C2-BA42-E4E0578A9E1A}" destId="{49EB97EA-7BD5-40B5-B0A1-BA106A8BC790}" srcOrd="1" destOrd="0" presId="urn:microsoft.com/office/officeart/2008/layout/LinedList"/>
    <dgm:cxn modelId="{F4A71EDE-B2F9-41CC-B94C-22B7645FBBA2}" type="presParOf" srcId="{DF9F0272-A85F-4733-9C96-81075DCF81B8}" destId="{E188126C-992E-4F49-866E-BC433AEEE612}" srcOrd="6" destOrd="0" presId="urn:microsoft.com/office/officeart/2008/layout/LinedList"/>
    <dgm:cxn modelId="{8DA991A5-B0BD-4818-8525-FC2767D966FB}" type="presParOf" srcId="{DF9F0272-A85F-4733-9C96-81075DCF81B8}" destId="{4B4ED0CE-F14C-404D-B6C0-A68B4FF56542}" srcOrd="7" destOrd="0" presId="urn:microsoft.com/office/officeart/2008/layout/LinedList"/>
    <dgm:cxn modelId="{DA93802E-8500-464C-87A9-164173CA3BF8}" type="presParOf" srcId="{4B4ED0CE-F14C-404D-B6C0-A68B4FF56542}" destId="{CD5177B0-1DB9-42FA-BAB6-255149AD0490}" srcOrd="0" destOrd="0" presId="urn:microsoft.com/office/officeart/2008/layout/LinedList"/>
    <dgm:cxn modelId="{D2BB6F92-52B9-4704-A24D-258EEDA1DE88}" type="presParOf" srcId="{4B4ED0CE-F14C-404D-B6C0-A68B4FF56542}" destId="{3FDC87B2-D1D3-4231-923C-27CA0FA0A327}" srcOrd="1" destOrd="0" presId="urn:microsoft.com/office/officeart/2008/layout/LinedList"/>
    <dgm:cxn modelId="{5F2508B1-1711-496C-81EF-4EC3F18092AE}" type="presParOf" srcId="{DF9F0272-A85F-4733-9C96-81075DCF81B8}" destId="{5AF57E0A-98B5-4822-8370-994D0FF610BD}" srcOrd="8" destOrd="0" presId="urn:microsoft.com/office/officeart/2008/layout/LinedList"/>
    <dgm:cxn modelId="{055AC3E3-814E-4293-9E2A-C8BE91BC2ECC}" type="presParOf" srcId="{DF9F0272-A85F-4733-9C96-81075DCF81B8}" destId="{76995079-DED2-4F48-B60B-0F219B4CC2B6}" srcOrd="9" destOrd="0" presId="urn:microsoft.com/office/officeart/2008/layout/LinedList"/>
    <dgm:cxn modelId="{7F638F7E-9DED-421D-BB33-F5B30A7E8C25}" type="presParOf" srcId="{76995079-DED2-4F48-B60B-0F219B4CC2B6}" destId="{F11C5FA0-F622-4398-8A82-2E8EFA00A424}" srcOrd="0" destOrd="0" presId="urn:microsoft.com/office/officeart/2008/layout/LinedList"/>
    <dgm:cxn modelId="{A994CE50-07B5-476F-B796-F42DA607791B}" type="presParOf" srcId="{76995079-DED2-4F48-B60B-0F219B4CC2B6}" destId="{224531B2-471A-4266-ADE5-458A727869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B2CC92-D073-4D6F-97FF-5AB3B2D812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F0852A1-C0E3-4BA4-A644-5C7F5D18E30E}">
      <dgm:prSet/>
      <dgm:spPr/>
      <dgm:t>
        <a:bodyPr/>
        <a:lstStyle/>
        <a:p>
          <a:r>
            <a:rPr lang="el-GR" dirty="0"/>
            <a:t>1. σημαντική </a:t>
          </a:r>
          <a:r>
            <a:rPr lang="el-GR" u="sng" dirty="0"/>
            <a:t>απουσία της οργανωμένης και σε όλα τα επίπεδα  πρόληψης</a:t>
          </a:r>
          <a:r>
            <a:rPr lang="el-GR" dirty="0"/>
            <a:t>, μέσα από εθνικά σχέδια δράσης (προ συμπτωματικοί έλεγχοι, εμβολιασμοί κ.λπ.), αλλά και της διαχείρισης χρονίως πασχόντων, που αφορούν το πλαίσιο της νέας Δημόσιας υγείας. </a:t>
          </a:r>
          <a:endParaRPr lang="en-US" dirty="0"/>
        </a:p>
      </dgm:t>
    </dgm:pt>
    <dgm:pt modelId="{1F324A9F-7F1B-4380-B778-D924B6B706C9}" type="parTrans" cxnId="{EED4DBB3-6B5C-4C33-B1C8-9C96412ED57D}">
      <dgm:prSet/>
      <dgm:spPr/>
      <dgm:t>
        <a:bodyPr/>
        <a:lstStyle/>
        <a:p>
          <a:endParaRPr lang="en-US"/>
        </a:p>
      </dgm:t>
    </dgm:pt>
    <dgm:pt modelId="{2D180D86-D168-41A8-8A52-9DCE1C5D4910}" type="sibTrans" cxnId="{EED4DBB3-6B5C-4C33-B1C8-9C96412ED57D}">
      <dgm:prSet/>
      <dgm:spPr/>
      <dgm:t>
        <a:bodyPr/>
        <a:lstStyle/>
        <a:p>
          <a:endParaRPr lang="en-US"/>
        </a:p>
      </dgm:t>
    </dgm:pt>
    <dgm:pt modelId="{05DF27A4-8E5A-456F-8086-88DCBEB3D09E}">
      <dgm:prSet/>
      <dgm:spPr/>
      <dgm:t>
        <a:bodyPr/>
        <a:lstStyle/>
        <a:p>
          <a:r>
            <a:rPr lang="el-GR" dirty="0"/>
            <a:t>2. </a:t>
          </a:r>
          <a:r>
            <a:rPr lang="el-GR" u="sng" dirty="0"/>
            <a:t>έλλειμμα σε πρωτοβάθμια  δίκτυα γειτονιάς </a:t>
          </a:r>
          <a:r>
            <a:rPr lang="el-GR" dirty="0"/>
            <a:t>(ή χωριών) και </a:t>
          </a:r>
          <a:r>
            <a:rPr lang="el-GR" u="sng" dirty="0"/>
            <a:t>προσωπικό γιατρό αναφοράς</a:t>
          </a:r>
          <a:r>
            <a:rPr lang="el-GR" dirty="0"/>
            <a:t>, που να είναι ενημερωμένος από τον </a:t>
          </a:r>
          <a:r>
            <a:rPr lang="el-GR" u="sng" dirty="0"/>
            <a:t>ηλεκτρονικό φάκελο </a:t>
          </a:r>
          <a:r>
            <a:rPr lang="el-GR" dirty="0"/>
            <a:t>ασθενούς και να μπορεί να συμβουλέψει υπεύθυνα και να θεραπεύσει άμεσα.</a:t>
          </a:r>
          <a:endParaRPr lang="en-US" dirty="0"/>
        </a:p>
      </dgm:t>
    </dgm:pt>
    <dgm:pt modelId="{9D4BBA87-06BF-45EB-985F-9F2B6BCBF341}" type="parTrans" cxnId="{1E32CB19-7DD7-452E-AE07-89CCB1BA3DAA}">
      <dgm:prSet/>
      <dgm:spPr/>
      <dgm:t>
        <a:bodyPr/>
        <a:lstStyle/>
        <a:p>
          <a:endParaRPr lang="en-US"/>
        </a:p>
      </dgm:t>
    </dgm:pt>
    <dgm:pt modelId="{9851C364-4BED-48CB-B57D-2A2E586A0296}" type="sibTrans" cxnId="{1E32CB19-7DD7-452E-AE07-89CCB1BA3DAA}">
      <dgm:prSet/>
      <dgm:spPr/>
      <dgm:t>
        <a:bodyPr/>
        <a:lstStyle/>
        <a:p>
          <a:endParaRPr lang="en-US"/>
        </a:p>
      </dgm:t>
    </dgm:pt>
    <dgm:pt modelId="{6CE6ADA1-B869-49A0-B7F5-DD5945202C0C}">
      <dgm:prSet/>
      <dgm:spPr/>
      <dgm:t>
        <a:bodyPr/>
        <a:lstStyle/>
        <a:p>
          <a:r>
            <a:rPr lang="el-GR" dirty="0"/>
            <a:t>3. εκτεταμένη </a:t>
          </a:r>
          <a:r>
            <a:rPr lang="el-GR" u="sng" dirty="0"/>
            <a:t>αποφυγή των εξωτερικών ιατρείων </a:t>
          </a:r>
          <a:r>
            <a:rPr lang="el-GR" dirty="0"/>
            <a:t>των νοσοκομείων για άσκοπες επισκέψεις καθημερινής ρουτίνας με τον ορατό κίνδυνο </a:t>
          </a:r>
          <a:r>
            <a:rPr lang="el-GR" dirty="0" err="1"/>
            <a:t>ενδονοσοκομειακών</a:t>
          </a:r>
          <a:r>
            <a:rPr lang="el-GR" dirty="0"/>
            <a:t> λοιμώξεων (παράδειγμα Ιταλίας) και άρα τη δυνατότητα αυτές να καλύπτονται σε πρωτοβάθμιο επίπεδο.</a:t>
          </a:r>
          <a:endParaRPr lang="en-US" dirty="0"/>
        </a:p>
      </dgm:t>
    </dgm:pt>
    <dgm:pt modelId="{F528C589-9B89-4332-A556-32E59E3C2046}" type="parTrans" cxnId="{77DABD79-3115-44F0-A653-A04EA9680BEC}">
      <dgm:prSet/>
      <dgm:spPr/>
      <dgm:t>
        <a:bodyPr/>
        <a:lstStyle/>
        <a:p>
          <a:endParaRPr lang="en-US"/>
        </a:p>
      </dgm:t>
    </dgm:pt>
    <dgm:pt modelId="{2F8C0428-C9A4-4D6B-A859-F4B65588F142}" type="sibTrans" cxnId="{77DABD79-3115-44F0-A653-A04EA9680BEC}">
      <dgm:prSet/>
      <dgm:spPr/>
      <dgm:t>
        <a:bodyPr/>
        <a:lstStyle/>
        <a:p>
          <a:endParaRPr lang="en-US"/>
        </a:p>
      </dgm:t>
    </dgm:pt>
    <dgm:pt modelId="{7804839A-6E3C-434B-BFB1-1DCE317D06F7}">
      <dgm:prSet/>
      <dgm:spPr/>
      <dgm:t>
        <a:bodyPr/>
        <a:lstStyle/>
        <a:p>
          <a:r>
            <a:rPr lang="el-GR" dirty="0"/>
            <a:t>4. ταχύτητα άμεσης εφαρμογής και το σημαντικό όφελος από την χρήση της άυλης </a:t>
          </a:r>
          <a:r>
            <a:rPr lang="el-GR" dirty="0" err="1"/>
            <a:t>συνταγογραφησης</a:t>
          </a:r>
          <a:r>
            <a:rPr lang="el-GR" dirty="0"/>
            <a:t> και άρα την καθυστέρηση επί οκτώ χρόνια της </a:t>
          </a:r>
          <a:r>
            <a:rPr lang="el-GR" u="sng" dirty="0"/>
            <a:t>πλήρους λειτουργίας της ηλεκτρονικής</a:t>
          </a:r>
          <a:r>
            <a:rPr lang="el-GR" dirty="0"/>
            <a:t>, όπως και τόσων άλλων εφαρμογών της </a:t>
          </a:r>
          <a:r>
            <a:rPr lang="el-GR" dirty="0" err="1"/>
            <a:t>ψηφιοποίησης</a:t>
          </a:r>
          <a:r>
            <a:rPr lang="el-GR" dirty="0"/>
            <a:t> στην Υγεία (ΚΕΝ, ΕΣΥΝΕΤ, </a:t>
          </a:r>
          <a:r>
            <a:rPr lang="el-GR" u="sng" dirty="0"/>
            <a:t>φάκελος ασθενούς</a:t>
          </a:r>
          <a:r>
            <a:rPr lang="el-GR" dirty="0"/>
            <a:t>).</a:t>
          </a:r>
          <a:endParaRPr lang="en-US" dirty="0"/>
        </a:p>
      </dgm:t>
    </dgm:pt>
    <dgm:pt modelId="{D7C3E7CF-FE41-49E1-81F0-18481B41F3A2}" type="parTrans" cxnId="{41C9DE95-313D-483C-BF82-4E3E55ECE6A9}">
      <dgm:prSet/>
      <dgm:spPr/>
      <dgm:t>
        <a:bodyPr/>
        <a:lstStyle/>
        <a:p>
          <a:endParaRPr lang="en-US"/>
        </a:p>
      </dgm:t>
    </dgm:pt>
    <dgm:pt modelId="{C9020CA0-82F1-4BE9-AF4C-979EE13CE653}" type="sibTrans" cxnId="{41C9DE95-313D-483C-BF82-4E3E55ECE6A9}">
      <dgm:prSet/>
      <dgm:spPr/>
      <dgm:t>
        <a:bodyPr/>
        <a:lstStyle/>
        <a:p>
          <a:endParaRPr lang="en-US"/>
        </a:p>
      </dgm:t>
    </dgm:pt>
    <dgm:pt modelId="{6BD7245D-AB17-4AF6-B7DA-5985D65396F5}">
      <dgm:prSet/>
      <dgm:spPr/>
      <dgm:t>
        <a:bodyPr/>
        <a:lstStyle/>
        <a:p>
          <a:r>
            <a:rPr lang="el-GR" dirty="0"/>
            <a:t>5. απόλυτη ανάγκη </a:t>
          </a:r>
          <a:r>
            <a:rPr lang="el-GR" u="sng" dirty="0"/>
            <a:t>υπερεθνικού συντονισμού δράσεων </a:t>
          </a:r>
          <a:r>
            <a:rPr lang="el-GR" dirty="0"/>
            <a:t>στο εγγύς μέλλον, όχι μόνο για την αποφυγή νέου κύματος πανδημίας, αλλά και κοινής προσπάθειας για το εμβόλιο και την θεραπευτική αντιμετώπιση. </a:t>
          </a:r>
          <a:endParaRPr lang="en-US" dirty="0"/>
        </a:p>
      </dgm:t>
    </dgm:pt>
    <dgm:pt modelId="{379FFFB9-87CA-483F-935F-CA59E0793905}" type="parTrans" cxnId="{083C53D7-D8EE-493E-9685-7E6F356B4774}">
      <dgm:prSet/>
      <dgm:spPr/>
      <dgm:t>
        <a:bodyPr/>
        <a:lstStyle/>
        <a:p>
          <a:endParaRPr lang="en-US"/>
        </a:p>
      </dgm:t>
    </dgm:pt>
    <dgm:pt modelId="{8CAA1015-6D50-4589-BF68-6002C4552E03}" type="sibTrans" cxnId="{083C53D7-D8EE-493E-9685-7E6F356B4774}">
      <dgm:prSet/>
      <dgm:spPr/>
      <dgm:t>
        <a:bodyPr/>
        <a:lstStyle/>
        <a:p>
          <a:endParaRPr lang="en-US"/>
        </a:p>
      </dgm:t>
    </dgm:pt>
    <dgm:pt modelId="{3D9B9259-49D2-403A-92A8-99487D631605}" type="pres">
      <dgm:prSet presAssocID="{D8B2CC92-D073-4D6F-97FF-5AB3B2D81269}" presName="linear" presStyleCnt="0">
        <dgm:presLayoutVars>
          <dgm:animLvl val="lvl"/>
          <dgm:resizeHandles val="exact"/>
        </dgm:presLayoutVars>
      </dgm:prSet>
      <dgm:spPr/>
    </dgm:pt>
    <dgm:pt modelId="{5B5D1384-EF01-441A-BD0B-B82E88629EFF}" type="pres">
      <dgm:prSet presAssocID="{DF0852A1-C0E3-4BA4-A644-5C7F5D18E30E}" presName="parentText" presStyleLbl="node1" presStyleIdx="0" presStyleCnt="5">
        <dgm:presLayoutVars>
          <dgm:chMax val="0"/>
          <dgm:bulletEnabled val="1"/>
        </dgm:presLayoutVars>
      </dgm:prSet>
      <dgm:spPr/>
    </dgm:pt>
    <dgm:pt modelId="{57675C1D-B947-46CE-9E80-E8F3143A9E93}" type="pres">
      <dgm:prSet presAssocID="{2D180D86-D168-41A8-8A52-9DCE1C5D4910}" presName="spacer" presStyleCnt="0"/>
      <dgm:spPr/>
    </dgm:pt>
    <dgm:pt modelId="{FAAEBDF6-0D03-4B7A-9FFD-685498869602}" type="pres">
      <dgm:prSet presAssocID="{05DF27A4-8E5A-456F-8086-88DCBEB3D09E}" presName="parentText" presStyleLbl="node1" presStyleIdx="1" presStyleCnt="5">
        <dgm:presLayoutVars>
          <dgm:chMax val="0"/>
          <dgm:bulletEnabled val="1"/>
        </dgm:presLayoutVars>
      </dgm:prSet>
      <dgm:spPr/>
    </dgm:pt>
    <dgm:pt modelId="{A77829AF-2427-45FB-8F7A-C13508787B13}" type="pres">
      <dgm:prSet presAssocID="{9851C364-4BED-48CB-B57D-2A2E586A0296}" presName="spacer" presStyleCnt="0"/>
      <dgm:spPr/>
    </dgm:pt>
    <dgm:pt modelId="{2F61FD5B-410B-482C-8753-A703F06B68CE}" type="pres">
      <dgm:prSet presAssocID="{6CE6ADA1-B869-49A0-B7F5-DD5945202C0C}" presName="parentText" presStyleLbl="node1" presStyleIdx="2" presStyleCnt="5">
        <dgm:presLayoutVars>
          <dgm:chMax val="0"/>
          <dgm:bulletEnabled val="1"/>
        </dgm:presLayoutVars>
      </dgm:prSet>
      <dgm:spPr/>
    </dgm:pt>
    <dgm:pt modelId="{CC65A8CF-A6DF-4234-95FD-D57CE609F63C}" type="pres">
      <dgm:prSet presAssocID="{2F8C0428-C9A4-4D6B-A859-F4B65588F142}" presName="spacer" presStyleCnt="0"/>
      <dgm:spPr/>
    </dgm:pt>
    <dgm:pt modelId="{9F758B24-5455-4705-9CAF-9BF7BFBF0CCA}" type="pres">
      <dgm:prSet presAssocID="{7804839A-6E3C-434B-BFB1-1DCE317D06F7}" presName="parentText" presStyleLbl="node1" presStyleIdx="3" presStyleCnt="5">
        <dgm:presLayoutVars>
          <dgm:chMax val="0"/>
          <dgm:bulletEnabled val="1"/>
        </dgm:presLayoutVars>
      </dgm:prSet>
      <dgm:spPr/>
    </dgm:pt>
    <dgm:pt modelId="{057223EA-6F71-450F-9545-201630BCE83E}" type="pres">
      <dgm:prSet presAssocID="{C9020CA0-82F1-4BE9-AF4C-979EE13CE653}" presName="spacer" presStyleCnt="0"/>
      <dgm:spPr/>
    </dgm:pt>
    <dgm:pt modelId="{0B61117B-148C-4561-93E3-071217ED9E69}" type="pres">
      <dgm:prSet presAssocID="{6BD7245D-AB17-4AF6-B7DA-5985D65396F5}" presName="parentText" presStyleLbl="node1" presStyleIdx="4" presStyleCnt="5">
        <dgm:presLayoutVars>
          <dgm:chMax val="0"/>
          <dgm:bulletEnabled val="1"/>
        </dgm:presLayoutVars>
      </dgm:prSet>
      <dgm:spPr/>
    </dgm:pt>
  </dgm:ptLst>
  <dgm:cxnLst>
    <dgm:cxn modelId="{8D62BB10-A093-4D91-B72C-1BCC3D1423B8}" type="presOf" srcId="{05DF27A4-8E5A-456F-8086-88DCBEB3D09E}" destId="{FAAEBDF6-0D03-4B7A-9FFD-685498869602}" srcOrd="0" destOrd="0" presId="urn:microsoft.com/office/officeart/2005/8/layout/vList2"/>
    <dgm:cxn modelId="{1E32CB19-7DD7-452E-AE07-89CCB1BA3DAA}" srcId="{D8B2CC92-D073-4D6F-97FF-5AB3B2D81269}" destId="{05DF27A4-8E5A-456F-8086-88DCBEB3D09E}" srcOrd="1" destOrd="0" parTransId="{9D4BBA87-06BF-45EB-985F-9F2B6BCBF341}" sibTransId="{9851C364-4BED-48CB-B57D-2A2E586A0296}"/>
    <dgm:cxn modelId="{AA9BD244-297B-4C7D-B1B8-962ADEC370D1}" type="presOf" srcId="{6BD7245D-AB17-4AF6-B7DA-5985D65396F5}" destId="{0B61117B-148C-4561-93E3-071217ED9E69}" srcOrd="0" destOrd="0" presId="urn:microsoft.com/office/officeart/2005/8/layout/vList2"/>
    <dgm:cxn modelId="{77DABD79-3115-44F0-A653-A04EA9680BEC}" srcId="{D8B2CC92-D073-4D6F-97FF-5AB3B2D81269}" destId="{6CE6ADA1-B869-49A0-B7F5-DD5945202C0C}" srcOrd="2" destOrd="0" parTransId="{F528C589-9B89-4332-A556-32E59E3C2046}" sibTransId="{2F8C0428-C9A4-4D6B-A859-F4B65588F142}"/>
    <dgm:cxn modelId="{37EB007E-338E-4C60-8837-05B20502AF7B}" type="presOf" srcId="{7804839A-6E3C-434B-BFB1-1DCE317D06F7}" destId="{9F758B24-5455-4705-9CAF-9BF7BFBF0CCA}" srcOrd="0" destOrd="0" presId="urn:microsoft.com/office/officeart/2005/8/layout/vList2"/>
    <dgm:cxn modelId="{9725E586-6170-43CE-8F46-8B894441524B}" type="presOf" srcId="{DF0852A1-C0E3-4BA4-A644-5C7F5D18E30E}" destId="{5B5D1384-EF01-441A-BD0B-B82E88629EFF}" srcOrd="0" destOrd="0" presId="urn:microsoft.com/office/officeart/2005/8/layout/vList2"/>
    <dgm:cxn modelId="{BF62FA94-B9C4-4B5D-A6B6-C4ADE3FAFA4C}" type="presOf" srcId="{D8B2CC92-D073-4D6F-97FF-5AB3B2D81269}" destId="{3D9B9259-49D2-403A-92A8-99487D631605}" srcOrd="0" destOrd="0" presId="urn:microsoft.com/office/officeart/2005/8/layout/vList2"/>
    <dgm:cxn modelId="{41C9DE95-313D-483C-BF82-4E3E55ECE6A9}" srcId="{D8B2CC92-D073-4D6F-97FF-5AB3B2D81269}" destId="{7804839A-6E3C-434B-BFB1-1DCE317D06F7}" srcOrd="3" destOrd="0" parTransId="{D7C3E7CF-FE41-49E1-81F0-18481B41F3A2}" sibTransId="{C9020CA0-82F1-4BE9-AF4C-979EE13CE653}"/>
    <dgm:cxn modelId="{EED4DBB3-6B5C-4C33-B1C8-9C96412ED57D}" srcId="{D8B2CC92-D073-4D6F-97FF-5AB3B2D81269}" destId="{DF0852A1-C0E3-4BA4-A644-5C7F5D18E30E}" srcOrd="0" destOrd="0" parTransId="{1F324A9F-7F1B-4380-B778-D924B6B706C9}" sibTransId="{2D180D86-D168-41A8-8A52-9DCE1C5D4910}"/>
    <dgm:cxn modelId="{083C53D7-D8EE-493E-9685-7E6F356B4774}" srcId="{D8B2CC92-D073-4D6F-97FF-5AB3B2D81269}" destId="{6BD7245D-AB17-4AF6-B7DA-5985D65396F5}" srcOrd="4" destOrd="0" parTransId="{379FFFB9-87CA-483F-935F-CA59E0793905}" sibTransId="{8CAA1015-6D50-4589-BF68-6002C4552E03}"/>
    <dgm:cxn modelId="{4824D5F3-FDBF-4171-B60F-6B44B9EC3B0B}" type="presOf" srcId="{6CE6ADA1-B869-49A0-B7F5-DD5945202C0C}" destId="{2F61FD5B-410B-482C-8753-A703F06B68CE}" srcOrd="0" destOrd="0" presId="urn:microsoft.com/office/officeart/2005/8/layout/vList2"/>
    <dgm:cxn modelId="{CD489586-2133-4C95-9986-181D768F0578}" type="presParOf" srcId="{3D9B9259-49D2-403A-92A8-99487D631605}" destId="{5B5D1384-EF01-441A-BD0B-B82E88629EFF}" srcOrd="0" destOrd="0" presId="urn:microsoft.com/office/officeart/2005/8/layout/vList2"/>
    <dgm:cxn modelId="{B6472803-F7D2-4BA7-9325-00DB6EB60D68}" type="presParOf" srcId="{3D9B9259-49D2-403A-92A8-99487D631605}" destId="{57675C1D-B947-46CE-9E80-E8F3143A9E93}" srcOrd="1" destOrd="0" presId="urn:microsoft.com/office/officeart/2005/8/layout/vList2"/>
    <dgm:cxn modelId="{B85941A9-DAE0-4277-A688-33952242B419}" type="presParOf" srcId="{3D9B9259-49D2-403A-92A8-99487D631605}" destId="{FAAEBDF6-0D03-4B7A-9FFD-685498869602}" srcOrd="2" destOrd="0" presId="urn:microsoft.com/office/officeart/2005/8/layout/vList2"/>
    <dgm:cxn modelId="{8F8F0A54-7E55-4D28-B9E1-154320A2FD86}" type="presParOf" srcId="{3D9B9259-49D2-403A-92A8-99487D631605}" destId="{A77829AF-2427-45FB-8F7A-C13508787B13}" srcOrd="3" destOrd="0" presId="urn:microsoft.com/office/officeart/2005/8/layout/vList2"/>
    <dgm:cxn modelId="{80EF0E61-29A6-4B36-B89B-C186D1332F26}" type="presParOf" srcId="{3D9B9259-49D2-403A-92A8-99487D631605}" destId="{2F61FD5B-410B-482C-8753-A703F06B68CE}" srcOrd="4" destOrd="0" presId="urn:microsoft.com/office/officeart/2005/8/layout/vList2"/>
    <dgm:cxn modelId="{6B7A8E09-95B5-4EA0-8FB8-5BA86F83F916}" type="presParOf" srcId="{3D9B9259-49D2-403A-92A8-99487D631605}" destId="{CC65A8CF-A6DF-4234-95FD-D57CE609F63C}" srcOrd="5" destOrd="0" presId="urn:microsoft.com/office/officeart/2005/8/layout/vList2"/>
    <dgm:cxn modelId="{FCBC1BF4-3556-4BAB-9287-85B418DE9E0D}" type="presParOf" srcId="{3D9B9259-49D2-403A-92A8-99487D631605}" destId="{9F758B24-5455-4705-9CAF-9BF7BFBF0CCA}" srcOrd="6" destOrd="0" presId="urn:microsoft.com/office/officeart/2005/8/layout/vList2"/>
    <dgm:cxn modelId="{EB8BA212-41E0-48E8-870E-0C9BC26F9B4C}" type="presParOf" srcId="{3D9B9259-49D2-403A-92A8-99487D631605}" destId="{057223EA-6F71-450F-9545-201630BCE83E}" srcOrd="7" destOrd="0" presId="urn:microsoft.com/office/officeart/2005/8/layout/vList2"/>
    <dgm:cxn modelId="{71DAAF00-A8DC-40A7-93EB-D0D9F28C134A}" type="presParOf" srcId="{3D9B9259-49D2-403A-92A8-99487D631605}" destId="{0B61117B-148C-4561-93E3-071217ED9E6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901BAF-91CF-4529-8363-F62D12DCC9B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6F07D89E-82CC-4F03-8111-D86CF14EB396}">
      <dgm:prSet/>
      <dgm:spPr/>
      <dgm:t>
        <a:bodyPr/>
        <a:lstStyle/>
        <a:p>
          <a:r>
            <a:rPr lang="el-GR"/>
            <a:t>Α. Δημόσιας Υγείας,</a:t>
          </a:r>
          <a:endParaRPr lang="en-US"/>
        </a:p>
      </dgm:t>
    </dgm:pt>
    <dgm:pt modelId="{06C9C7F0-0F15-4922-8877-A22F708DCD6E}" type="parTrans" cxnId="{095C3C58-1D8E-40AC-8B91-034A86443E7F}">
      <dgm:prSet/>
      <dgm:spPr/>
      <dgm:t>
        <a:bodyPr/>
        <a:lstStyle/>
        <a:p>
          <a:endParaRPr lang="en-US"/>
        </a:p>
      </dgm:t>
    </dgm:pt>
    <dgm:pt modelId="{98BECE9A-C25A-4639-8E06-854097A58312}" type="sibTrans" cxnId="{095C3C58-1D8E-40AC-8B91-034A86443E7F}">
      <dgm:prSet/>
      <dgm:spPr/>
      <dgm:t>
        <a:bodyPr/>
        <a:lstStyle/>
        <a:p>
          <a:endParaRPr lang="en-US"/>
        </a:p>
      </dgm:t>
    </dgm:pt>
    <dgm:pt modelId="{D3B3A176-4FC6-42DB-A7CC-4F93D8405BE3}">
      <dgm:prSet/>
      <dgm:spPr/>
      <dgm:t>
        <a:bodyPr/>
        <a:lstStyle/>
        <a:p>
          <a:r>
            <a:rPr lang="el-GR"/>
            <a:t>Β. Χρηματοδότησης,</a:t>
          </a:r>
          <a:endParaRPr lang="en-US"/>
        </a:p>
      </dgm:t>
    </dgm:pt>
    <dgm:pt modelId="{892F1B0E-F639-4961-8F6B-DFEC93D9508F}" type="parTrans" cxnId="{5E7012D5-883D-44D0-BACB-29C4B3A3C143}">
      <dgm:prSet/>
      <dgm:spPr/>
      <dgm:t>
        <a:bodyPr/>
        <a:lstStyle/>
        <a:p>
          <a:endParaRPr lang="en-US"/>
        </a:p>
      </dgm:t>
    </dgm:pt>
    <dgm:pt modelId="{6F8948B0-AE6F-43C9-970D-1D63E03A01F6}" type="sibTrans" cxnId="{5E7012D5-883D-44D0-BACB-29C4B3A3C143}">
      <dgm:prSet/>
      <dgm:spPr/>
      <dgm:t>
        <a:bodyPr/>
        <a:lstStyle/>
        <a:p>
          <a:endParaRPr lang="en-US"/>
        </a:p>
      </dgm:t>
    </dgm:pt>
    <dgm:pt modelId="{B6F47CDD-BDA7-407E-8B49-6F655B8841A9}">
      <dgm:prSet/>
      <dgm:spPr/>
      <dgm:t>
        <a:bodyPr/>
        <a:lstStyle/>
        <a:p>
          <a:r>
            <a:rPr lang="el-GR"/>
            <a:t>Γ. Παροχής Υπηρεσιών.</a:t>
          </a:r>
          <a:endParaRPr lang="en-US"/>
        </a:p>
      </dgm:t>
    </dgm:pt>
    <dgm:pt modelId="{0D82C109-4A5B-4298-B5CA-D31C2F9A68BA}" type="parTrans" cxnId="{7B41E44B-CE05-47DC-BFD0-B4CD6C19C5D0}">
      <dgm:prSet/>
      <dgm:spPr/>
      <dgm:t>
        <a:bodyPr/>
        <a:lstStyle/>
        <a:p>
          <a:endParaRPr lang="en-US"/>
        </a:p>
      </dgm:t>
    </dgm:pt>
    <dgm:pt modelId="{21DFAE83-973D-41B2-88D8-4920A3A3EAD1}" type="sibTrans" cxnId="{7B41E44B-CE05-47DC-BFD0-B4CD6C19C5D0}">
      <dgm:prSet/>
      <dgm:spPr/>
      <dgm:t>
        <a:bodyPr/>
        <a:lstStyle/>
        <a:p>
          <a:endParaRPr lang="en-US"/>
        </a:p>
      </dgm:t>
    </dgm:pt>
    <dgm:pt modelId="{FB2164B4-9B68-454A-B3BB-40A5AF15A189}" type="pres">
      <dgm:prSet presAssocID="{36901BAF-91CF-4529-8363-F62D12DCC9B3}" presName="linear" presStyleCnt="0">
        <dgm:presLayoutVars>
          <dgm:dir/>
          <dgm:animLvl val="lvl"/>
          <dgm:resizeHandles val="exact"/>
        </dgm:presLayoutVars>
      </dgm:prSet>
      <dgm:spPr/>
    </dgm:pt>
    <dgm:pt modelId="{10C38BAB-EE41-468A-A93E-1FE7C5E4F300}" type="pres">
      <dgm:prSet presAssocID="{6F07D89E-82CC-4F03-8111-D86CF14EB396}" presName="parentLin" presStyleCnt="0"/>
      <dgm:spPr/>
    </dgm:pt>
    <dgm:pt modelId="{0534A8EE-9EF7-4BDF-91C1-426FC3B11EC9}" type="pres">
      <dgm:prSet presAssocID="{6F07D89E-82CC-4F03-8111-D86CF14EB396}" presName="parentLeftMargin" presStyleLbl="node1" presStyleIdx="0" presStyleCnt="3"/>
      <dgm:spPr/>
    </dgm:pt>
    <dgm:pt modelId="{E93F3209-72DF-4922-A090-8900A36BF05A}" type="pres">
      <dgm:prSet presAssocID="{6F07D89E-82CC-4F03-8111-D86CF14EB396}" presName="parentText" presStyleLbl="node1" presStyleIdx="0" presStyleCnt="3">
        <dgm:presLayoutVars>
          <dgm:chMax val="0"/>
          <dgm:bulletEnabled val="1"/>
        </dgm:presLayoutVars>
      </dgm:prSet>
      <dgm:spPr/>
    </dgm:pt>
    <dgm:pt modelId="{6C368CEB-6EF4-4693-A828-1CA37B30E8C3}" type="pres">
      <dgm:prSet presAssocID="{6F07D89E-82CC-4F03-8111-D86CF14EB396}" presName="negativeSpace" presStyleCnt="0"/>
      <dgm:spPr/>
    </dgm:pt>
    <dgm:pt modelId="{59FDFC27-6221-424B-99FB-C3E073D98F3F}" type="pres">
      <dgm:prSet presAssocID="{6F07D89E-82CC-4F03-8111-D86CF14EB396}" presName="childText" presStyleLbl="conFgAcc1" presStyleIdx="0" presStyleCnt="3">
        <dgm:presLayoutVars>
          <dgm:bulletEnabled val="1"/>
        </dgm:presLayoutVars>
      </dgm:prSet>
      <dgm:spPr/>
    </dgm:pt>
    <dgm:pt modelId="{222FCE73-F9B0-4DF1-8648-6A383475CD74}" type="pres">
      <dgm:prSet presAssocID="{98BECE9A-C25A-4639-8E06-854097A58312}" presName="spaceBetweenRectangles" presStyleCnt="0"/>
      <dgm:spPr/>
    </dgm:pt>
    <dgm:pt modelId="{82A64E1A-9785-4890-9ECB-4DE1A7E385E9}" type="pres">
      <dgm:prSet presAssocID="{D3B3A176-4FC6-42DB-A7CC-4F93D8405BE3}" presName="parentLin" presStyleCnt="0"/>
      <dgm:spPr/>
    </dgm:pt>
    <dgm:pt modelId="{B1F9F6C8-54A0-4D41-BD84-488EF63F5E13}" type="pres">
      <dgm:prSet presAssocID="{D3B3A176-4FC6-42DB-A7CC-4F93D8405BE3}" presName="parentLeftMargin" presStyleLbl="node1" presStyleIdx="0" presStyleCnt="3"/>
      <dgm:spPr/>
    </dgm:pt>
    <dgm:pt modelId="{8712629B-D81B-49DA-8270-6C05B4676E08}" type="pres">
      <dgm:prSet presAssocID="{D3B3A176-4FC6-42DB-A7CC-4F93D8405BE3}" presName="parentText" presStyleLbl="node1" presStyleIdx="1" presStyleCnt="3">
        <dgm:presLayoutVars>
          <dgm:chMax val="0"/>
          <dgm:bulletEnabled val="1"/>
        </dgm:presLayoutVars>
      </dgm:prSet>
      <dgm:spPr/>
    </dgm:pt>
    <dgm:pt modelId="{D563F134-82C1-4AF0-AD24-BB5279CEA0B1}" type="pres">
      <dgm:prSet presAssocID="{D3B3A176-4FC6-42DB-A7CC-4F93D8405BE3}" presName="negativeSpace" presStyleCnt="0"/>
      <dgm:spPr/>
    </dgm:pt>
    <dgm:pt modelId="{D8E08451-2EA7-4F51-8D69-5ADE6E1AE20E}" type="pres">
      <dgm:prSet presAssocID="{D3B3A176-4FC6-42DB-A7CC-4F93D8405BE3}" presName="childText" presStyleLbl="conFgAcc1" presStyleIdx="1" presStyleCnt="3">
        <dgm:presLayoutVars>
          <dgm:bulletEnabled val="1"/>
        </dgm:presLayoutVars>
      </dgm:prSet>
      <dgm:spPr/>
    </dgm:pt>
    <dgm:pt modelId="{E8DD07F0-6D7D-4623-81A9-6D652EAB064D}" type="pres">
      <dgm:prSet presAssocID="{6F8948B0-AE6F-43C9-970D-1D63E03A01F6}" presName="spaceBetweenRectangles" presStyleCnt="0"/>
      <dgm:spPr/>
    </dgm:pt>
    <dgm:pt modelId="{E8D9B06F-05E8-416D-8837-0C77163DE503}" type="pres">
      <dgm:prSet presAssocID="{B6F47CDD-BDA7-407E-8B49-6F655B8841A9}" presName="parentLin" presStyleCnt="0"/>
      <dgm:spPr/>
    </dgm:pt>
    <dgm:pt modelId="{1048DA56-FDE7-466F-972E-33E8BF50DA35}" type="pres">
      <dgm:prSet presAssocID="{B6F47CDD-BDA7-407E-8B49-6F655B8841A9}" presName="parentLeftMargin" presStyleLbl="node1" presStyleIdx="1" presStyleCnt="3"/>
      <dgm:spPr/>
    </dgm:pt>
    <dgm:pt modelId="{51BCFEF8-C027-4A2B-858A-17F2C477776F}" type="pres">
      <dgm:prSet presAssocID="{B6F47CDD-BDA7-407E-8B49-6F655B8841A9}" presName="parentText" presStyleLbl="node1" presStyleIdx="2" presStyleCnt="3">
        <dgm:presLayoutVars>
          <dgm:chMax val="0"/>
          <dgm:bulletEnabled val="1"/>
        </dgm:presLayoutVars>
      </dgm:prSet>
      <dgm:spPr/>
    </dgm:pt>
    <dgm:pt modelId="{CC059D58-1FF7-4293-939E-020ADE1FC703}" type="pres">
      <dgm:prSet presAssocID="{B6F47CDD-BDA7-407E-8B49-6F655B8841A9}" presName="negativeSpace" presStyleCnt="0"/>
      <dgm:spPr/>
    </dgm:pt>
    <dgm:pt modelId="{A803ABAE-91D8-44D8-8AE8-32D6117E57E9}" type="pres">
      <dgm:prSet presAssocID="{B6F47CDD-BDA7-407E-8B49-6F655B8841A9}" presName="childText" presStyleLbl="conFgAcc1" presStyleIdx="2" presStyleCnt="3">
        <dgm:presLayoutVars>
          <dgm:bulletEnabled val="1"/>
        </dgm:presLayoutVars>
      </dgm:prSet>
      <dgm:spPr/>
    </dgm:pt>
  </dgm:ptLst>
  <dgm:cxnLst>
    <dgm:cxn modelId="{2010791F-DD57-4553-A96B-E66AE2243D67}" type="presOf" srcId="{B6F47CDD-BDA7-407E-8B49-6F655B8841A9}" destId="{1048DA56-FDE7-466F-972E-33E8BF50DA35}" srcOrd="0" destOrd="0" presId="urn:microsoft.com/office/officeart/2005/8/layout/list1"/>
    <dgm:cxn modelId="{3EA11121-95F4-4B37-92B1-2279A7C06FE5}" type="presOf" srcId="{D3B3A176-4FC6-42DB-A7CC-4F93D8405BE3}" destId="{B1F9F6C8-54A0-4D41-BD84-488EF63F5E13}" srcOrd="0" destOrd="0" presId="urn:microsoft.com/office/officeart/2005/8/layout/list1"/>
    <dgm:cxn modelId="{6CCD8323-3D76-4EE5-968C-C2652EDA9F47}" type="presOf" srcId="{B6F47CDD-BDA7-407E-8B49-6F655B8841A9}" destId="{51BCFEF8-C027-4A2B-858A-17F2C477776F}" srcOrd="1" destOrd="0" presId="urn:microsoft.com/office/officeart/2005/8/layout/list1"/>
    <dgm:cxn modelId="{7EBBA62A-6D3A-4033-B86F-4C9D02306196}" type="presOf" srcId="{36901BAF-91CF-4529-8363-F62D12DCC9B3}" destId="{FB2164B4-9B68-454A-B3BB-40A5AF15A189}" srcOrd="0" destOrd="0" presId="urn:microsoft.com/office/officeart/2005/8/layout/list1"/>
    <dgm:cxn modelId="{04382135-7276-479F-85D4-CEDEA964948C}" type="presOf" srcId="{6F07D89E-82CC-4F03-8111-D86CF14EB396}" destId="{E93F3209-72DF-4922-A090-8900A36BF05A}" srcOrd="1" destOrd="0" presId="urn:microsoft.com/office/officeart/2005/8/layout/list1"/>
    <dgm:cxn modelId="{7B41E44B-CE05-47DC-BFD0-B4CD6C19C5D0}" srcId="{36901BAF-91CF-4529-8363-F62D12DCC9B3}" destId="{B6F47CDD-BDA7-407E-8B49-6F655B8841A9}" srcOrd="2" destOrd="0" parTransId="{0D82C109-4A5B-4298-B5CA-D31C2F9A68BA}" sibTransId="{21DFAE83-973D-41B2-88D8-4920A3A3EAD1}"/>
    <dgm:cxn modelId="{095C3C58-1D8E-40AC-8B91-034A86443E7F}" srcId="{36901BAF-91CF-4529-8363-F62D12DCC9B3}" destId="{6F07D89E-82CC-4F03-8111-D86CF14EB396}" srcOrd="0" destOrd="0" parTransId="{06C9C7F0-0F15-4922-8877-A22F708DCD6E}" sibTransId="{98BECE9A-C25A-4639-8E06-854097A58312}"/>
    <dgm:cxn modelId="{E35DAC8C-FAD5-46D8-B7D5-6D8A52FCA059}" type="presOf" srcId="{6F07D89E-82CC-4F03-8111-D86CF14EB396}" destId="{0534A8EE-9EF7-4BDF-91C1-426FC3B11EC9}" srcOrd="0" destOrd="0" presId="urn:microsoft.com/office/officeart/2005/8/layout/list1"/>
    <dgm:cxn modelId="{C04B5CC5-A7C1-40F3-9D8E-874AAF47EDC6}" type="presOf" srcId="{D3B3A176-4FC6-42DB-A7CC-4F93D8405BE3}" destId="{8712629B-D81B-49DA-8270-6C05B4676E08}" srcOrd="1" destOrd="0" presId="urn:microsoft.com/office/officeart/2005/8/layout/list1"/>
    <dgm:cxn modelId="{5E7012D5-883D-44D0-BACB-29C4B3A3C143}" srcId="{36901BAF-91CF-4529-8363-F62D12DCC9B3}" destId="{D3B3A176-4FC6-42DB-A7CC-4F93D8405BE3}" srcOrd="1" destOrd="0" parTransId="{892F1B0E-F639-4961-8F6B-DFEC93D9508F}" sibTransId="{6F8948B0-AE6F-43C9-970D-1D63E03A01F6}"/>
    <dgm:cxn modelId="{7DC9793B-6E8B-48AC-99F6-9CFE7B36898A}" type="presParOf" srcId="{FB2164B4-9B68-454A-B3BB-40A5AF15A189}" destId="{10C38BAB-EE41-468A-A93E-1FE7C5E4F300}" srcOrd="0" destOrd="0" presId="urn:microsoft.com/office/officeart/2005/8/layout/list1"/>
    <dgm:cxn modelId="{871F9D73-8DCB-4D80-9D78-F563FE0C7E42}" type="presParOf" srcId="{10C38BAB-EE41-468A-A93E-1FE7C5E4F300}" destId="{0534A8EE-9EF7-4BDF-91C1-426FC3B11EC9}" srcOrd="0" destOrd="0" presId="urn:microsoft.com/office/officeart/2005/8/layout/list1"/>
    <dgm:cxn modelId="{4FE7BC98-E926-4123-9ACF-B588EEA2578F}" type="presParOf" srcId="{10C38BAB-EE41-468A-A93E-1FE7C5E4F300}" destId="{E93F3209-72DF-4922-A090-8900A36BF05A}" srcOrd="1" destOrd="0" presId="urn:microsoft.com/office/officeart/2005/8/layout/list1"/>
    <dgm:cxn modelId="{C7CE9835-7C0C-4372-BBBE-516A80D5568C}" type="presParOf" srcId="{FB2164B4-9B68-454A-B3BB-40A5AF15A189}" destId="{6C368CEB-6EF4-4693-A828-1CA37B30E8C3}" srcOrd="1" destOrd="0" presId="urn:microsoft.com/office/officeart/2005/8/layout/list1"/>
    <dgm:cxn modelId="{932D7FD6-F31F-4E6A-B632-34E79252F1C2}" type="presParOf" srcId="{FB2164B4-9B68-454A-B3BB-40A5AF15A189}" destId="{59FDFC27-6221-424B-99FB-C3E073D98F3F}" srcOrd="2" destOrd="0" presId="urn:microsoft.com/office/officeart/2005/8/layout/list1"/>
    <dgm:cxn modelId="{C946DF38-3848-48F3-8170-E4CEB6C89C90}" type="presParOf" srcId="{FB2164B4-9B68-454A-B3BB-40A5AF15A189}" destId="{222FCE73-F9B0-4DF1-8648-6A383475CD74}" srcOrd="3" destOrd="0" presId="urn:microsoft.com/office/officeart/2005/8/layout/list1"/>
    <dgm:cxn modelId="{3282B76C-5B46-4374-9B8A-4C1F32835B84}" type="presParOf" srcId="{FB2164B4-9B68-454A-B3BB-40A5AF15A189}" destId="{82A64E1A-9785-4890-9ECB-4DE1A7E385E9}" srcOrd="4" destOrd="0" presId="urn:microsoft.com/office/officeart/2005/8/layout/list1"/>
    <dgm:cxn modelId="{62732FCB-41F2-4831-B13D-A95DD5D8EB05}" type="presParOf" srcId="{82A64E1A-9785-4890-9ECB-4DE1A7E385E9}" destId="{B1F9F6C8-54A0-4D41-BD84-488EF63F5E13}" srcOrd="0" destOrd="0" presId="urn:microsoft.com/office/officeart/2005/8/layout/list1"/>
    <dgm:cxn modelId="{F2B346C7-DBEA-4BDD-89DE-0669BE90D370}" type="presParOf" srcId="{82A64E1A-9785-4890-9ECB-4DE1A7E385E9}" destId="{8712629B-D81B-49DA-8270-6C05B4676E08}" srcOrd="1" destOrd="0" presId="urn:microsoft.com/office/officeart/2005/8/layout/list1"/>
    <dgm:cxn modelId="{61D1782A-0B33-481D-99B7-81BB92D8C5A0}" type="presParOf" srcId="{FB2164B4-9B68-454A-B3BB-40A5AF15A189}" destId="{D563F134-82C1-4AF0-AD24-BB5279CEA0B1}" srcOrd="5" destOrd="0" presId="urn:microsoft.com/office/officeart/2005/8/layout/list1"/>
    <dgm:cxn modelId="{CF665298-094D-4877-B805-FA0D0B6D8074}" type="presParOf" srcId="{FB2164B4-9B68-454A-B3BB-40A5AF15A189}" destId="{D8E08451-2EA7-4F51-8D69-5ADE6E1AE20E}" srcOrd="6" destOrd="0" presId="urn:microsoft.com/office/officeart/2005/8/layout/list1"/>
    <dgm:cxn modelId="{C3014D9A-77BD-43A1-AD22-1830C414F979}" type="presParOf" srcId="{FB2164B4-9B68-454A-B3BB-40A5AF15A189}" destId="{E8DD07F0-6D7D-4623-81A9-6D652EAB064D}" srcOrd="7" destOrd="0" presId="urn:microsoft.com/office/officeart/2005/8/layout/list1"/>
    <dgm:cxn modelId="{11C41C59-7E80-4447-899A-9C630254FFC0}" type="presParOf" srcId="{FB2164B4-9B68-454A-B3BB-40A5AF15A189}" destId="{E8D9B06F-05E8-416D-8837-0C77163DE503}" srcOrd="8" destOrd="0" presId="urn:microsoft.com/office/officeart/2005/8/layout/list1"/>
    <dgm:cxn modelId="{6F72EAB9-17F1-43D2-917B-0954E32DA840}" type="presParOf" srcId="{E8D9B06F-05E8-416D-8837-0C77163DE503}" destId="{1048DA56-FDE7-466F-972E-33E8BF50DA35}" srcOrd="0" destOrd="0" presId="urn:microsoft.com/office/officeart/2005/8/layout/list1"/>
    <dgm:cxn modelId="{2D7E62E4-CD60-4FDC-B328-5B49F855F1F0}" type="presParOf" srcId="{E8D9B06F-05E8-416D-8837-0C77163DE503}" destId="{51BCFEF8-C027-4A2B-858A-17F2C477776F}" srcOrd="1" destOrd="0" presId="urn:microsoft.com/office/officeart/2005/8/layout/list1"/>
    <dgm:cxn modelId="{FAE45BE7-DCB3-4C99-9C78-BE0C91C3D239}" type="presParOf" srcId="{FB2164B4-9B68-454A-B3BB-40A5AF15A189}" destId="{CC059D58-1FF7-4293-939E-020ADE1FC703}" srcOrd="9" destOrd="0" presId="urn:microsoft.com/office/officeart/2005/8/layout/list1"/>
    <dgm:cxn modelId="{2E1709AE-4481-407D-B1EF-C494A7BF0575}" type="presParOf" srcId="{FB2164B4-9B68-454A-B3BB-40A5AF15A189}" destId="{A803ABAE-91D8-44D8-8AE8-32D6117E57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18194-FFD1-40B5-B360-45DF2DA7A53A}">
      <dsp:nvSpPr>
        <dsp:cNvPr id="0" name=""/>
        <dsp:cNvSpPr/>
      </dsp:nvSpPr>
      <dsp:spPr>
        <a:xfrm>
          <a:off x="0" y="1369"/>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EEF15-ADEE-417D-8BB1-172CFA2964DF}">
      <dsp:nvSpPr>
        <dsp:cNvPr id="0" name=""/>
        <dsp:cNvSpPr/>
      </dsp:nvSpPr>
      <dsp:spPr>
        <a:xfrm>
          <a:off x="0" y="1369"/>
          <a:ext cx="5641974" cy="120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Η Πανδημία δημιούργησε </a:t>
          </a:r>
          <a:r>
            <a:rPr lang="el-GR" sz="1600" kern="1200" dirty="0">
              <a:solidFill>
                <a:schemeClr val="tx1"/>
              </a:solidFill>
            </a:rPr>
            <a:t>καινούργιες</a:t>
          </a:r>
          <a:r>
            <a:rPr lang="el-GR" sz="1600" kern="1200" dirty="0"/>
            <a:t> </a:t>
          </a:r>
          <a:r>
            <a:rPr lang="el-GR" sz="1600" u="sng" kern="1200" dirty="0"/>
            <a:t>προκλήσεις</a:t>
          </a:r>
          <a:r>
            <a:rPr lang="el-GR" sz="1600" kern="1200" dirty="0"/>
            <a:t> στις ηγεσίες όλων των χωρών.</a:t>
          </a:r>
          <a:endParaRPr lang="en-US" sz="1600" kern="1200" dirty="0"/>
        </a:p>
      </dsp:txBody>
      <dsp:txXfrm>
        <a:off x="0" y="1369"/>
        <a:ext cx="5641974" cy="1202094"/>
      </dsp:txXfrm>
    </dsp:sp>
    <dsp:sp modelId="{50AE4AE4-ECA3-4AD0-83A4-23C2FA42BF25}">
      <dsp:nvSpPr>
        <dsp:cNvPr id="0" name=""/>
        <dsp:cNvSpPr/>
      </dsp:nvSpPr>
      <dsp:spPr>
        <a:xfrm>
          <a:off x="0" y="1203463"/>
          <a:ext cx="5641974"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0EFDC-2BBE-4811-BA32-AEBC2E4B8A1C}">
      <dsp:nvSpPr>
        <dsp:cNvPr id="0" name=""/>
        <dsp:cNvSpPr/>
      </dsp:nvSpPr>
      <dsp:spPr>
        <a:xfrm>
          <a:off x="0" y="1203463"/>
          <a:ext cx="5641974" cy="120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Τα υγειονομικά </a:t>
          </a:r>
          <a:r>
            <a:rPr lang="el-GR" sz="1600" u="sng" kern="1200" dirty="0"/>
            <a:t>συστήματα</a:t>
          </a:r>
          <a:r>
            <a:rPr lang="el-GR" sz="1600" kern="1200" dirty="0"/>
            <a:t> δε </a:t>
          </a:r>
          <a:r>
            <a:rPr lang="el-GR" sz="1600" kern="1200" dirty="0">
              <a:solidFill>
                <a:schemeClr val="tx1"/>
              </a:solidFill>
            </a:rPr>
            <a:t>μπόρεσαν</a:t>
          </a:r>
          <a:r>
            <a:rPr lang="el-GR" sz="1600" kern="1200" dirty="0"/>
            <a:t> να προβλέψουν και να ελέγξουν </a:t>
          </a:r>
          <a:r>
            <a:rPr lang="el-GR" sz="1600" kern="1200" dirty="0">
              <a:solidFill>
                <a:schemeClr val="tx1"/>
              </a:solidFill>
            </a:rPr>
            <a:t>ούτε τα αποτελέσματα και της συνέπειες, ούτε και την ίδια την πανδημία.</a:t>
          </a:r>
          <a:endParaRPr lang="en-US" sz="1600" kern="1200" dirty="0">
            <a:solidFill>
              <a:schemeClr val="tx1"/>
            </a:solidFill>
          </a:endParaRPr>
        </a:p>
      </dsp:txBody>
      <dsp:txXfrm>
        <a:off x="0" y="1203463"/>
        <a:ext cx="5641974" cy="1202094"/>
      </dsp:txXfrm>
    </dsp:sp>
    <dsp:sp modelId="{30647625-0F7A-4F4E-AD75-9A97E238AED2}">
      <dsp:nvSpPr>
        <dsp:cNvPr id="0" name=""/>
        <dsp:cNvSpPr/>
      </dsp:nvSpPr>
      <dsp:spPr>
        <a:xfrm>
          <a:off x="0" y="2405557"/>
          <a:ext cx="5641974"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77FE3-0C66-44D2-85F2-A1F228EE6444}">
      <dsp:nvSpPr>
        <dsp:cNvPr id="0" name=""/>
        <dsp:cNvSpPr/>
      </dsp:nvSpPr>
      <dsp:spPr>
        <a:xfrm>
          <a:off x="0" y="2405557"/>
          <a:ext cx="5636465" cy="159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dirty="0"/>
            <a:t>Οι </a:t>
          </a:r>
          <a:r>
            <a:rPr lang="el-GR" sz="1500" u="sng" kern="1200" dirty="0"/>
            <a:t>οργανισμοί</a:t>
          </a:r>
          <a:r>
            <a:rPr lang="el-GR" sz="1500" kern="1200" dirty="0"/>
            <a:t> υγειονομικής φροντίδας ήταν ανέτοιμοι σε θέματα</a:t>
          </a:r>
          <a:r>
            <a:rPr lang="en-US" sz="1500" kern="1200" dirty="0"/>
            <a:t>:</a:t>
          </a:r>
          <a:r>
            <a:rPr lang="el-GR" sz="1500" kern="1200" dirty="0"/>
            <a:t> </a:t>
          </a:r>
        </a:p>
        <a:p>
          <a:pPr marL="0" lvl="0" indent="0" algn="l" defTabSz="666750">
            <a:lnSpc>
              <a:spcPct val="90000"/>
            </a:lnSpc>
            <a:spcBef>
              <a:spcPct val="0"/>
            </a:spcBef>
            <a:spcAft>
              <a:spcPct val="35000"/>
            </a:spcAft>
            <a:buNone/>
          </a:pPr>
          <a:r>
            <a:rPr lang="el-GR" sz="1500" kern="1200" dirty="0"/>
            <a:t>α. </a:t>
          </a:r>
          <a:r>
            <a:rPr lang="el-GR" sz="1500" kern="1200" dirty="0">
              <a:solidFill>
                <a:schemeClr val="tx1"/>
              </a:solidFill>
            </a:rPr>
            <a:t>κλινών εντατικής θεραπείας, </a:t>
          </a:r>
        </a:p>
        <a:p>
          <a:pPr marL="0" lvl="0" indent="0" algn="l" defTabSz="666750">
            <a:lnSpc>
              <a:spcPct val="90000"/>
            </a:lnSpc>
            <a:spcBef>
              <a:spcPct val="0"/>
            </a:spcBef>
            <a:spcAft>
              <a:spcPct val="35000"/>
            </a:spcAft>
            <a:buNone/>
          </a:pPr>
          <a:r>
            <a:rPr lang="el-GR" sz="1500" kern="1200" dirty="0">
              <a:solidFill>
                <a:schemeClr val="tx1"/>
              </a:solidFill>
            </a:rPr>
            <a:t>β. προμηθειών σε προστατευτικό υλικό, αναπνευστήρες και φάρμακα, </a:t>
          </a:r>
        </a:p>
        <a:p>
          <a:pPr marL="0" lvl="0" indent="0" algn="l" defTabSz="666750">
            <a:lnSpc>
              <a:spcPct val="90000"/>
            </a:lnSpc>
            <a:spcBef>
              <a:spcPct val="0"/>
            </a:spcBef>
            <a:spcAft>
              <a:spcPct val="35000"/>
            </a:spcAft>
            <a:buNone/>
          </a:pPr>
          <a:r>
            <a:rPr lang="el-GR" sz="1500" kern="1200" dirty="0">
              <a:solidFill>
                <a:schemeClr val="tx1"/>
              </a:solidFill>
            </a:rPr>
            <a:t>γ. εκπαίδευσης προσωπικού, σε θέματα </a:t>
          </a:r>
          <a:r>
            <a:rPr lang="el-GR" sz="1500" kern="1200" dirty="0" err="1">
              <a:solidFill>
                <a:schemeClr val="tx1"/>
              </a:solidFill>
            </a:rPr>
            <a:t>ιχνηλάτησης</a:t>
          </a:r>
          <a:r>
            <a:rPr lang="el-GR" sz="1500" kern="1200" dirty="0">
              <a:solidFill>
                <a:schemeClr val="tx1"/>
              </a:solidFill>
            </a:rPr>
            <a:t>, </a:t>
          </a:r>
        </a:p>
        <a:p>
          <a:pPr marL="0" lvl="0" indent="0" algn="l" defTabSz="666750">
            <a:lnSpc>
              <a:spcPct val="90000"/>
            </a:lnSpc>
            <a:spcBef>
              <a:spcPct val="0"/>
            </a:spcBef>
            <a:spcAft>
              <a:spcPct val="35000"/>
            </a:spcAft>
            <a:buNone/>
          </a:pPr>
          <a:r>
            <a:rPr lang="el-GR" sz="1500" kern="1200" dirty="0">
              <a:solidFill>
                <a:schemeClr val="tx1"/>
              </a:solidFill>
            </a:rPr>
            <a:t>δ. συμπληρωματική  χρηματοδότηση.</a:t>
          </a:r>
          <a:endParaRPr lang="en-US" sz="1500" kern="1200" dirty="0">
            <a:solidFill>
              <a:schemeClr val="tx1"/>
            </a:solidFill>
          </a:endParaRPr>
        </a:p>
      </dsp:txBody>
      <dsp:txXfrm>
        <a:off x="0" y="2405557"/>
        <a:ext cx="5636465" cy="1597186"/>
      </dsp:txXfrm>
    </dsp:sp>
    <dsp:sp modelId="{4E401343-BB0C-47DB-B96C-58A0BE8A9E60}">
      <dsp:nvSpPr>
        <dsp:cNvPr id="0" name=""/>
        <dsp:cNvSpPr/>
      </dsp:nvSpPr>
      <dsp:spPr>
        <a:xfrm>
          <a:off x="0" y="4105637"/>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B6E66-BEDC-4BF4-96DC-3B2D0D512EC2}">
      <dsp:nvSpPr>
        <dsp:cNvPr id="0" name=""/>
        <dsp:cNvSpPr/>
      </dsp:nvSpPr>
      <dsp:spPr>
        <a:xfrm>
          <a:off x="0" y="4002743"/>
          <a:ext cx="5636465" cy="1256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l-GR" sz="1300" kern="1200" dirty="0"/>
        </a:p>
        <a:p>
          <a:pPr marL="0" lvl="0" indent="0" algn="l" defTabSz="577850">
            <a:lnSpc>
              <a:spcPct val="90000"/>
            </a:lnSpc>
            <a:spcBef>
              <a:spcPct val="0"/>
            </a:spcBef>
            <a:spcAft>
              <a:spcPct val="35000"/>
            </a:spcAft>
            <a:buNone/>
          </a:pPr>
          <a:r>
            <a:rPr lang="el-GR" sz="1500" kern="1200" dirty="0"/>
            <a:t>Για να μειωθεί η </a:t>
          </a:r>
          <a:r>
            <a:rPr lang="el-GR" sz="1500" u="sng" kern="1200" dirty="0"/>
            <a:t>αβεβαιότητα</a:t>
          </a:r>
          <a:r>
            <a:rPr lang="el-GR" sz="1500" kern="1200" dirty="0"/>
            <a:t>, απαιτούνται οι (4) βασικές αρχές της επιστήμης της </a:t>
          </a:r>
          <a:r>
            <a:rPr lang="el-GR" sz="1500" u="sng" kern="1200" dirty="0"/>
            <a:t>διοίκησης</a:t>
          </a:r>
          <a:r>
            <a:rPr lang="el-GR" sz="1500" kern="1200" dirty="0"/>
            <a:t>, τώρα τουλάχιστον</a:t>
          </a:r>
          <a:r>
            <a:rPr lang="en-US" sz="1500" kern="1200" dirty="0"/>
            <a:t>: </a:t>
          </a:r>
          <a:endParaRPr lang="el-GR" sz="1500" kern="1200" dirty="0"/>
        </a:p>
        <a:p>
          <a:pPr marL="0" lvl="0" indent="0" algn="l" defTabSz="577850">
            <a:lnSpc>
              <a:spcPct val="90000"/>
            </a:lnSpc>
            <a:spcBef>
              <a:spcPct val="0"/>
            </a:spcBef>
            <a:spcAft>
              <a:spcPct val="35000"/>
            </a:spcAft>
            <a:buNone/>
          </a:pPr>
          <a:r>
            <a:rPr lang="el-GR" sz="1500" kern="1200" dirty="0"/>
            <a:t>α</a:t>
          </a:r>
          <a:r>
            <a:rPr lang="en-US" sz="1500" kern="1200" dirty="0"/>
            <a:t>. </a:t>
          </a:r>
          <a:r>
            <a:rPr lang="el-GR" sz="1500" kern="1200" dirty="0"/>
            <a:t>σχεδιασμός-προγραμματισμός, β. οργάνωση, </a:t>
          </a:r>
        </a:p>
        <a:p>
          <a:pPr marL="0" lvl="0" indent="0" algn="l" defTabSz="577850">
            <a:lnSpc>
              <a:spcPct val="90000"/>
            </a:lnSpc>
            <a:spcBef>
              <a:spcPct val="0"/>
            </a:spcBef>
            <a:spcAft>
              <a:spcPct val="35000"/>
            </a:spcAft>
            <a:buNone/>
          </a:pPr>
          <a:r>
            <a:rPr lang="el-GR" sz="1500" kern="1200" dirty="0"/>
            <a:t>γ. συντονισμός πόρων, δ. αξιολόγηση-έλεγχος</a:t>
          </a:r>
          <a:endParaRPr lang="en-US" sz="1500" kern="1200" dirty="0"/>
        </a:p>
      </dsp:txBody>
      <dsp:txXfrm>
        <a:off x="0" y="4002743"/>
        <a:ext cx="5636465" cy="1256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AE53D-2096-4F01-951F-BC9D68335275}">
      <dsp:nvSpPr>
        <dsp:cNvPr id="0" name=""/>
        <dsp:cNvSpPr/>
      </dsp:nvSpPr>
      <dsp:spPr>
        <a:xfrm>
          <a:off x="0" y="849"/>
          <a:ext cx="7172138" cy="1593000"/>
        </a:xfrm>
        <a:prstGeom prst="round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Στο Α, η πρόσφατη κρίση της πανδημίας ανέδειξε όσα </a:t>
          </a:r>
          <a:r>
            <a:rPr lang="el-GR" sz="1400" kern="1200" dirty="0" err="1"/>
            <a:t>περιγράφηκαν</a:t>
          </a:r>
          <a:r>
            <a:rPr lang="el-GR" sz="1400" kern="1200" dirty="0"/>
            <a:t> ανωτέρω, στο πρώτο (α) επίπεδο. </a:t>
          </a:r>
          <a:r>
            <a:rPr lang="el-GR" sz="1400" b="1" u="sng" kern="1200" dirty="0"/>
            <a:t>Φορείς</a:t>
          </a:r>
          <a:r>
            <a:rPr lang="el-GR" sz="1400" kern="1200" dirty="0"/>
            <a:t> όπως ο ΕΟΔΥ (πρώην ΚΕΕΛΠΝΟ), ΚΕΣΥ, κ.α., «παραχώρησαν» τις αρμοδιότητές τους σε μια ad hoc Επιτροπή, καταξιωμένων κατά τα άλλα επιστημόνων, καθώς και άλλο Υπουργείο (Πολιτικής Προστασίας, κι όχι Υγείας), φανερώνοντας το πρόβλημα σχεδιασμού, ιδιαίτερα του περιφερειακού, των  υπηρεσιών δημόσιας υγείας, που πρέπει να δημιουργηθούν σε συνεργασία ΕΟΔΥ, Περιφερειών και ιατρικών σχολών (Αθήνα, Θεσσαλονίκη, Πάτρα-Γιάννινα, Λάρισα, Αλεξανδρούπολη, Ηράκλειο). </a:t>
          </a:r>
          <a:endParaRPr lang="en-US" sz="1400" kern="1200" dirty="0"/>
        </a:p>
      </dsp:txBody>
      <dsp:txXfrm>
        <a:off x="77764" y="78613"/>
        <a:ext cx="7016610" cy="1437472"/>
      </dsp:txXfrm>
    </dsp:sp>
    <dsp:sp modelId="{EC7CBBB4-13EC-4522-A139-A57448DC736C}">
      <dsp:nvSpPr>
        <dsp:cNvPr id="0" name=""/>
        <dsp:cNvSpPr/>
      </dsp:nvSpPr>
      <dsp:spPr>
        <a:xfrm>
          <a:off x="0" y="1604523"/>
          <a:ext cx="7172138" cy="1214103"/>
        </a:xfrm>
        <a:prstGeom prst="round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Στο δεύτερο (β) χρειάζεται άμεσα ο σχεδιασμός του πρώτου κύκλου πρόληψης και προαγωγής της υγείας σε αυτά που αποκαλούμε </a:t>
          </a:r>
          <a:r>
            <a:rPr lang="el-GR" sz="1400" b="1" u="sng" kern="1200" dirty="0"/>
            <a:t>ΠΦΥ</a:t>
          </a:r>
          <a:r>
            <a:rPr lang="el-GR" sz="1400" kern="1200" dirty="0"/>
            <a:t> και προσωπικό γιατρό (γενικό, παθολόγο, παιδίατρο), ως παρακάτω. </a:t>
          </a:r>
          <a:endParaRPr lang="en-US" sz="1400" kern="1200" dirty="0"/>
        </a:p>
      </dsp:txBody>
      <dsp:txXfrm>
        <a:off x="59268" y="1663791"/>
        <a:ext cx="7053602" cy="1095567"/>
      </dsp:txXfrm>
    </dsp:sp>
    <dsp:sp modelId="{4553C58C-DEAC-424E-B633-F768540D2FC5}">
      <dsp:nvSpPr>
        <dsp:cNvPr id="0" name=""/>
        <dsp:cNvSpPr/>
      </dsp:nvSpPr>
      <dsp:spPr>
        <a:xfrm>
          <a:off x="0" y="2829300"/>
          <a:ext cx="7172138" cy="1214103"/>
        </a:xfrm>
        <a:prstGeom prst="round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Τέλος, στο τρίτο (γ) απαιτείται ο σχεδιασμός του δεύτερου κύκλου, </a:t>
          </a:r>
          <a:r>
            <a:rPr lang="el-GR" sz="1400" b="1" u="sng" kern="1200" dirty="0" err="1"/>
            <a:t>εξωνοσοκομειακής</a:t>
          </a:r>
          <a:r>
            <a:rPr lang="el-GR" sz="1400" kern="1200" dirty="0"/>
            <a:t> κυρίως, παρακολούθησης χρόνιων νοσημάτων (και διαχείρισή τους), με ειδικούς γιατρούς (από </a:t>
          </a:r>
          <a:r>
            <a:rPr lang="el-GR" sz="1400" kern="1200" dirty="0" err="1"/>
            <a:t>solo</a:t>
          </a:r>
          <a:r>
            <a:rPr lang="el-GR" sz="1400" kern="1200" dirty="0"/>
            <a:t> </a:t>
          </a:r>
          <a:r>
            <a:rPr lang="el-GR" sz="1400" kern="1200" dirty="0" err="1"/>
            <a:t>practice</a:t>
          </a:r>
          <a:r>
            <a:rPr lang="el-GR" sz="1400" kern="1200" dirty="0"/>
            <a:t> σε </a:t>
          </a:r>
          <a:r>
            <a:rPr lang="el-GR" sz="1400" kern="1200" dirty="0" err="1"/>
            <a:t>group</a:t>
          </a:r>
          <a:r>
            <a:rPr lang="el-GR" sz="1400" kern="1200" dirty="0"/>
            <a:t> </a:t>
          </a:r>
          <a:r>
            <a:rPr lang="el-GR" sz="1400" kern="1200" dirty="0" err="1"/>
            <a:t>practice</a:t>
          </a:r>
          <a:r>
            <a:rPr lang="el-GR" sz="1400" kern="1200" dirty="0"/>
            <a:t>), και στόχο την αποσυμφόρηση των νοσοκομείων με τη σταθερή παρακολούθηση κι ανάλογη παραπομπή των ασθενών.</a:t>
          </a:r>
          <a:endParaRPr lang="en-US" sz="1400" kern="1200" dirty="0"/>
        </a:p>
      </dsp:txBody>
      <dsp:txXfrm>
        <a:off x="59268" y="2888568"/>
        <a:ext cx="7053602" cy="1095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E5C7-0AFB-4A17-B829-21F9DA0CFDC9}">
      <dsp:nvSpPr>
        <dsp:cNvPr id="0" name=""/>
        <dsp:cNvSpPr/>
      </dsp:nvSpPr>
      <dsp:spPr>
        <a:xfrm>
          <a:off x="0" y="2047"/>
          <a:ext cx="5641974" cy="15514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«μετατροπή» του </a:t>
          </a:r>
          <a:r>
            <a:rPr lang="el-GR" sz="1400" b="1" kern="1200" dirty="0"/>
            <a:t>ΕΟΠΥΥ</a:t>
          </a:r>
          <a:r>
            <a:rPr lang="el-GR" sz="1400" kern="1200" dirty="0"/>
            <a:t> σε πλήρες &amp; ενιαίο ταμείο κοινωνικής ασφάλισης υγείας, με απόδοση των κοινωνικών και δημόσιων πόρων, αλλά και ρυθμιστή των αποζημιώσεων, είναι μια πρώτη εδώ προτεραιότητα. </a:t>
          </a:r>
          <a:endParaRPr lang="en-US" sz="1400" kern="1200" dirty="0"/>
        </a:p>
      </dsp:txBody>
      <dsp:txXfrm>
        <a:off x="75737" y="77784"/>
        <a:ext cx="5490500" cy="1400015"/>
      </dsp:txXfrm>
    </dsp:sp>
    <dsp:sp modelId="{FC4BE09A-D83A-4F44-A3FE-58366F2D0847}">
      <dsp:nvSpPr>
        <dsp:cNvPr id="0" name=""/>
        <dsp:cNvSpPr/>
      </dsp:nvSpPr>
      <dsp:spPr>
        <a:xfrm>
          <a:off x="0" y="1567880"/>
          <a:ext cx="5641974" cy="1158874"/>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δεύτερη είναι η μετεξέλιξή του σε ένα </a:t>
          </a:r>
          <a:r>
            <a:rPr lang="el-GR" sz="1400" b="1" kern="1200" dirty="0"/>
            <a:t>αυτόνομο διοικητικά οργανισμό</a:t>
          </a:r>
          <a:r>
            <a:rPr lang="el-GR" sz="1400" kern="1200" dirty="0"/>
            <a:t>. </a:t>
          </a:r>
          <a:endParaRPr lang="en-US" sz="1400" kern="1200" dirty="0"/>
        </a:p>
      </dsp:txBody>
      <dsp:txXfrm>
        <a:off x="56572" y="1624452"/>
        <a:ext cx="5528830" cy="1045730"/>
      </dsp:txXfrm>
    </dsp:sp>
    <dsp:sp modelId="{35F55C1F-66FC-4185-A1A9-BF00B29C307C}">
      <dsp:nvSpPr>
        <dsp:cNvPr id="0" name=""/>
        <dsp:cNvSpPr/>
      </dsp:nvSpPr>
      <dsp:spPr>
        <a:xfrm>
          <a:off x="0" y="2741098"/>
          <a:ext cx="5641974" cy="1158874"/>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Η τρίτη είναι το σύγχρονο κι αποτελεσματικό κεντρικό και περιφερειακό </a:t>
          </a:r>
          <a:r>
            <a:rPr lang="el-GR" sz="1400" b="1" kern="1200" dirty="0" err="1"/>
            <a:t>management</a:t>
          </a:r>
          <a:r>
            <a:rPr lang="el-GR" sz="1400" kern="1200" dirty="0"/>
            <a:t>, με πλήρες κι ενιαίο πληροφοριακό σύστημα, συνδεδεμένο με τα ταμεία και το ΓΛΚ (εισφορές και επιχορηγήσεις), αλλά και τους </a:t>
          </a:r>
          <a:r>
            <a:rPr lang="el-GR" sz="1400" kern="1200" dirty="0" err="1"/>
            <a:t>παρόχους</a:t>
          </a:r>
          <a:r>
            <a:rPr lang="el-GR" sz="1400" kern="1200" dirty="0"/>
            <a:t>, μέσω της ηλεκτρονικής </a:t>
          </a:r>
          <a:r>
            <a:rPr lang="el-GR" sz="1400" kern="1200" dirty="0" err="1"/>
            <a:t>συνταγογράφησης</a:t>
          </a:r>
          <a:r>
            <a:rPr lang="el-GR" sz="1400" kern="1200" dirty="0"/>
            <a:t>, με σύγχρονο και πλήρη κανονισμό παροχών, που δε θα αλλάζει πριν κάνει το κύκλο του. </a:t>
          </a:r>
          <a:endParaRPr lang="en-US" sz="1400" kern="1200" dirty="0"/>
        </a:p>
      </dsp:txBody>
      <dsp:txXfrm>
        <a:off x="56572" y="2797670"/>
        <a:ext cx="5528830" cy="1045730"/>
      </dsp:txXfrm>
    </dsp:sp>
    <dsp:sp modelId="{C4F61A5C-A4C0-4FAF-ACA7-273AFC348CF4}">
      <dsp:nvSpPr>
        <dsp:cNvPr id="0" name=""/>
        <dsp:cNvSpPr/>
      </dsp:nvSpPr>
      <dsp:spPr>
        <a:xfrm>
          <a:off x="0" y="3914316"/>
          <a:ext cx="5641974" cy="115887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Έτσι ο ΕΟΠΥΥ θα εισπράττει όλα όσα χρειάζεται ετησίως, ενώ θα ανταμείβει τους καλύτερους </a:t>
          </a:r>
          <a:r>
            <a:rPr lang="el-GR" sz="1400" kern="1200" dirty="0" err="1"/>
            <a:t>παρόχους</a:t>
          </a:r>
          <a:r>
            <a:rPr lang="el-GR" sz="1400" kern="1200" dirty="0"/>
            <a:t>, με συμβάσεις, που θα </a:t>
          </a:r>
          <a:r>
            <a:rPr lang="el-GR" sz="1400" kern="1200" dirty="0" err="1"/>
            <a:t>μετράται</a:t>
          </a:r>
          <a:r>
            <a:rPr lang="el-GR" sz="1400" kern="1200" dirty="0"/>
            <a:t> ποσοτικά και ποιοτικά το αποτέλεσμά τους, καθώς και με ανάλογες αποζημιώσεις (</a:t>
          </a:r>
          <a:r>
            <a:rPr lang="el-GR" sz="1400" i="1" kern="1200" dirty="0" err="1"/>
            <a:t>pay</a:t>
          </a:r>
          <a:r>
            <a:rPr lang="el-GR" sz="1400" i="1" kern="1200" dirty="0"/>
            <a:t> for </a:t>
          </a:r>
          <a:r>
            <a:rPr lang="el-GR" sz="1400" i="1" kern="1200" dirty="0" err="1"/>
            <a:t>performance</a:t>
          </a:r>
          <a:r>
            <a:rPr lang="el-GR" sz="1400" i="1" kern="1200" dirty="0"/>
            <a:t>, </a:t>
          </a:r>
          <a:r>
            <a:rPr lang="el-GR" sz="1400" i="1" kern="1200" dirty="0" err="1"/>
            <a:t>without</a:t>
          </a:r>
          <a:r>
            <a:rPr lang="el-GR" sz="1400" i="1" kern="1200" dirty="0"/>
            <a:t> </a:t>
          </a:r>
          <a:r>
            <a:rPr lang="en-US" sz="1400" i="1" kern="1200" dirty="0"/>
            <a:t>claw</a:t>
          </a:r>
          <a:r>
            <a:rPr lang="el-GR" sz="1400" i="1" kern="1200" dirty="0"/>
            <a:t>-</a:t>
          </a:r>
          <a:r>
            <a:rPr lang="en-US" sz="1400" i="1" kern="1200" dirty="0"/>
            <a:t>backs</a:t>
          </a:r>
          <a:r>
            <a:rPr lang="el-GR" sz="1400" i="1" kern="1200" dirty="0"/>
            <a:t>, </a:t>
          </a:r>
          <a:r>
            <a:rPr lang="el-GR" sz="1400" i="1" kern="1200" dirty="0" err="1"/>
            <a:t>etc</a:t>
          </a:r>
          <a:r>
            <a:rPr lang="el-GR" sz="1400" kern="1200" dirty="0"/>
            <a:t>.).</a:t>
          </a:r>
          <a:endParaRPr lang="en-US" sz="1400" kern="1200" dirty="0"/>
        </a:p>
      </dsp:txBody>
      <dsp:txXfrm>
        <a:off x="56572" y="3970888"/>
        <a:ext cx="5528830" cy="10457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A9E2B-F549-4FE4-A687-A90DED41D807}">
      <dsp:nvSpPr>
        <dsp:cNvPr id="0" name=""/>
        <dsp:cNvSpPr/>
      </dsp:nvSpPr>
      <dsp:spPr>
        <a:xfrm>
          <a:off x="0" y="901"/>
          <a:ext cx="7172138" cy="112429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τη δημόσια υγεία και την πρόληψη, που αναφέρθηκαν, με βάση τις λοιμώξεις και τα χρόνια νοσήματα, </a:t>
          </a:r>
          <a:endParaRPr lang="en-US" sz="1600" kern="1200" dirty="0"/>
        </a:p>
      </dsp:txBody>
      <dsp:txXfrm>
        <a:off x="54884" y="55785"/>
        <a:ext cx="7062370" cy="1014526"/>
      </dsp:txXfrm>
    </dsp:sp>
    <dsp:sp modelId="{E4BBA691-196F-4E96-8DB0-94C15E739424}">
      <dsp:nvSpPr>
        <dsp:cNvPr id="0" name=""/>
        <dsp:cNvSpPr/>
      </dsp:nvSpPr>
      <dsp:spPr>
        <a:xfrm>
          <a:off x="0" y="1139582"/>
          <a:ext cx="7172138" cy="1124294"/>
        </a:xfrm>
        <a:prstGeom prst="round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την ενίσχυση της πρωτοβάθμιας φροντίδας υγείας (</a:t>
          </a:r>
          <a:r>
            <a:rPr lang="el-GR" sz="1300" b="1" kern="1200" dirty="0"/>
            <a:t>ΠΦΥ</a:t>
          </a:r>
          <a:r>
            <a:rPr lang="el-GR" sz="1300" kern="1200" dirty="0"/>
            <a:t>), λαμβάνοντας υπόψη όλο το </a:t>
          </a:r>
          <a:r>
            <a:rPr lang="el-GR" sz="1300" kern="1200" dirty="0" err="1"/>
            <a:t>εξωνοσοκομειακό</a:t>
          </a:r>
          <a:r>
            <a:rPr lang="el-GR" sz="1300" kern="1200" dirty="0"/>
            <a:t> φάσμα διαθέσιμων κι αναγκαίων υπηρεσιών, με </a:t>
          </a:r>
          <a:r>
            <a:rPr lang="el-GR" sz="1300" b="1" kern="1200" dirty="0"/>
            <a:t>πρώτο</a:t>
          </a:r>
          <a:r>
            <a:rPr lang="el-GR" sz="1300" kern="1200" dirty="0"/>
            <a:t> κύκλο τους προσωπικούς γιατρούς (γενικούς, παθολόγους, παιδιάτρους) και διαβαθμισμένη, κατά κεφαλή ασφαλισμένου, στον ΕΟΠΥΥ, αμοιβή, καθώς και </a:t>
          </a:r>
          <a:r>
            <a:rPr lang="el-GR" sz="1300" b="1" kern="1200" dirty="0"/>
            <a:t>δεύτερο</a:t>
          </a:r>
          <a:r>
            <a:rPr lang="el-GR" sz="1300" kern="1200" dirty="0"/>
            <a:t> κύκλο (ειδικοί γιατροί και διαγνωστικά κέντρα) συμβεβλημένων (με </a:t>
          </a:r>
          <a:r>
            <a:rPr lang="el-GR" sz="1300" kern="1200" dirty="0" err="1"/>
            <a:t>επανακοστολογημένο</a:t>
          </a:r>
          <a:r>
            <a:rPr lang="el-GR" sz="1300" kern="1200" dirty="0"/>
            <a:t> </a:t>
          </a:r>
          <a:r>
            <a:rPr lang="el-GR" sz="1300" kern="1200" dirty="0" err="1"/>
            <a:t>fee</a:t>
          </a:r>
          <a:r>
            <a:rPr lang="el-GR" sz="1300" kern="1200" dirty="0"/>
            <a:t>-for-</a:t>
          </a:r>
          <a:r>
            <a:rPr lang="el-GR" sz="1300" kern="1200" dirty="0" err="1"/>
            <a:t>service</a:t>
          </a:r>
          <a:r>
            <a:rPr lang="el-GR" sz="1300" kern="1200" dirty="0"/>
            <a:t>), κ.α.,</a:t>
          </a:r>
          <a:endParaRPr lang="en-US" sz="1300" kern="1200" dirty="0"/>
        </a:p>
      </dsp:txBody>
      <dsp:txXfrm>
        <a:off x="54884" y="1194466"/>
        <a:ext cx="7062370" cy="1014526"/>
      </dsp:txXfrm>
    </dsp:sp>
    <dsp:sp modelId="{49FCD5B5-3174-457A-B5D0-9154101CC94F}">
      <dsp:nvSpPr>
        <dsp:cNvPr id="0" name=""/>
        <dsp:cNvSpPr/>
      </dsp:nvSpPr>
      <dsp:spPr>
        <a:xfrm>
          <a:off x="0" y="2278263"/>
          <a:ext cx="7172138" cy="1124294"/>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0" kern="1200" dirty="0"/>
            <a:t>ανασχεδιασμός του </a:t>
          </a:r>
          <a:r>
            <a:rPr lang="el-GR" sz="1400" b="1" kern="1200" dirty="0"/>
            <a:t>νοσοκομειακού χάρτη από το ΕΣΥ, με βάση τα 80 </a:t>
          </a:r>
          <a:r>
            <a:rPr lang="el-GR" sz="1400" kern="1200" dirty="0"/>
            <a:t>περίπου νοσοκομειακά συγκροτήματα, που δημιουργήθηκαν το 2012, αλλά δεν ολοκληρώθηκαν, με σύγχρονα τμήματα επειγόντων περιστατικών (ΤΕΠ), συνεπικουρούμενα από (π.χ. 40 περίπου καλύτερα) ιδιωτικά, όλα σε καθεστώς ετήσιων συμβάσεων με τον ΕΟΠΥΥ, και βάση </a:t>
          </a:r>
          <a:r>
            <a:rPr lang="el-GR" sz="1400" kern="1200" dirty="0" err="1"/>
            <a:t>αναθερωρημένα</a:t>
          </a:r>
          <a:r>
            <a:rPr lang="el-GR" sz="1400" kern="1200" dirty="0"/>
            <a:t> ΚΕΝ,</a:t>
          </a:r>
          <a:endParaRPr lang="en-US" sz="1400" kern="1200" dirty="0"/>
        </a:p>
      </dsp:txBody>
      <dsp:txXfrm>
        <a:off x="54884" y="2333147"/>
        <a:ext cx="7062370" cy="1014526"/>
      </dsp:txXfrm>
    </dsp:sp>
    <dsp:sp modelId="{B3D96105-600B-484A-8918-AC862AA0E63F}">
      <dsp:nvSpPr>
        <dsp:cNvPr id="0" name=""/>
        <dsp:cNvSpPr/>
      </dsp:nvSpPr>
      <dsp:spPr>
        <a:xfrm>
          <a:off x="0" y="3416943"/>
          <a:ext cx="7172138" cy="1124294"/>
        </a:xfrm>
        <a:prstGeom prst="round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ενιαία </a:t>
          </a:r>
          <a:r>
            <a:rPr lang="el-GR" sz="1400" b="1" kern="1200" dirty="0" err="1"/>
            <a:t>ψηφιοποίηση</a:t>
          </a:r>
          <a:r>
            <a:rPr lang="el-GR" sz="1400" kern="1200" dirty="0"/>
            <a:t> όλων των μορφών ηλεκτρονικής </a:t>
          </a:r>
          <a:r>
            <a:rPr lang="el-GR" sz="1400" kern="1200" dirty="0" err="1"/>
            <a:t>συνταγογράφησης</a:t>
          </a:r>
          <a:r>
            <a:rPr lang="el-GR" sz="1400" kern="1200" dirty="0"/>
            <a:t>, στον ΕΟΠΥΥ, κάτω από τον ηλεκτρονικό φάκελο υγείας (ΗΦΥ), που θα περιλαμβάνει όλα τα ανωτέρω, για καταγραφή, συλλογή κι αξιολόγηση, των αναγκαίων δεδομένων, περιοδικά κι ετήσια, με στόχο ενιαία διαχείριση του κάθε πολίτη-ασθενή κάτω από συγκεκριμένες διαδικασίες (πρωτόκολλα), </a:t>
          </a:r>
          <a:endParaRPr lang="en-US" sz="1400" kern="1200" dirty="0"/>
        </a:p>
      </dsp:txBody>
      <dsp:txXfrm>
        <a:off x="54884" y="3471827"/>
        <a:ext cx="7062370" cy="1014526"/>
      </dsp:txXfrm>
    </dsp:sp>
    <dsp:sp modelId="{70D3D0C5-E350-42CF-85E2-CE66E844D230}">
      <dsp:nvSpPr>
        <dsp:cNvPr id="0" name=""/>
        <dsp:cNvSpPr/>
      </dsp:nvSpPr>
      <dsp:spPr>
        <a:xfrm>
          <a:off x="0" y="4555624"/>
          <a:ext cx="7172138" cy="112429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ανασχεδιασμός του </a:t>
          </a:r>
          <a:r>
            <a:rPr lang="el-GR" sz="1600" b="1" kern="1200" dirty="0"/>
            <a:t>ανθρώπινου δυναμικού </a:t>
          </a:r>
          <a:r>
            <a:rPr lang="el-GR" sz="1600" kern="1200" dirty="0"/>
            <a:t>και της </a:t>
          </a:r>
          <a:r>
            <a:rPr lang="el-GR" sz="1600" b="1" kern="1200" dirty="0"/>
            <a:t>εκπαίδευσης</a:t>
          </a:r>
          <a:r>
            <a:rPr lang="el-GR" sz="1600" kern="1200" dirty="0"/>
            <a:t>,  με τη μετεκπαίδευση, με στόχο την αναγκαία και απαραίτητη ανανέωση του συστήματος υγείας, την </a:t>
          </a:r>
          <a:r>
            <a:rPr lang="el-GR" sz="1600" b="1" kern="1200" dirty="0"/>
            <a:t>αξιολόγηση</a:t>
          </a:r>
          <a:r>
            <a:rPr lang="el-GR" sz="1600" kern="1200" dirty="0"/>
            <a:t> και τις ανάλογες </a:t>
          </a:r>
          <a:r>
            <a:rPr lang="el-GR" sz="1600" b="1" kern="1200" dirty="0"/>
            <a:t>αμοιβές</a:t>
          </a:r>
          <a:r>
            <a:rPr lang="el-GR" sz="1600" kern="1200" dirty="0"/>
            <a:t> αντιστοίχως.</a:t>
          </a:r>
          <a:endParaRPr lang="en-US" sz="1600" kern="1200" dirty="0"/>
        </a:p>
      </dsp:txBody>
      <dsp:txXfrm>
        <a:off x="54884" y="4610508"/>
        <a:ext cx="7062370" cy="1014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8FDAD-DCBF-4926-9BC5-A229FE653C14}">
      <dsp:nvSpPr>
        <dsp:cNvPr id="0" name=""/>
        <dsp:cNvSpPr/>
      </dsp:nvSpPr>
      <dsp:spPr>
        <a:xfrm>
          <a:off x="0" y="6819"/>
          <a:ext cx="5641974" cy="7435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Επικοινωνία</a:t>
          </a:r>
          <a:endParaRPr lang="en-US" sz="3100" kern="1200"/>
        </a:p>
      </dsp:txBody>
      <dsp:txXfrm>
        <a:off x="36296" y="43115"/>
        <a:ext cx="5569382" cy="670943"/>
      </dsp:txXfrm>
    </dsp:sp>
    <dsp:sp modelId="{8185CFDD-3F09-47A0-866C-5C2A3314C31B}">
      <dsp:nvSpPr>
        <dsp:cNvPr id="0" name=""/>
        <dsp:cNvSpPr/>
      </dsp:nvSpPr>
      <dsp:spPr>
        <a:xfrm>
          <a:off x="0" y="839634"/>
          <a:ext cx="5641974" cy="743535"/>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Συνεργασία</a:t>
          </a:r>
          <a:endParaRPr lang="en-US" sz="3100" kern="1200"/>
        </a:p>
      </dsp:txBody>
      <dsp:txXfrm>
        <a:off x="36296" y="875930"/>
        <a:ext cx="5569382" cy="670943"/>
      </dsp:txXfrm>
    </dsp:sp>
    <dsp:sp modelId="{4700D58B-C707-4278-BAC4-AA3395BF1189}">
      <dsp:nvSpPr>
        <dsp:cNvPr id="0" name=""/>
        <dsp:cNvSpPr/>
      </dsp:nvSpPr>
      <dsp:spPr>
        <a:xfrm>
          <a:off x="0" y="1672449"/>
          <a:ext cx="5641974" cy="743535"/>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Καινοτομία</a:t>
          </a:r>
          <a:endParaRPr lang="en-US" sz="3100" kern="1200"/>
        </a:p>
      </dsp:txBody>
      <dsp:txXfrm>
        <a:off x="36296" y="1708745"/>
        <a:ext cx="5569382" cy="670943"/>
      </dsp:txXfrm>
    </dsp:sp>
    <dsp:sp modelId="{D48EB3DB-26FF-4007-AA05-3212E42B8028}">
      <dsp:nvSpPr>
        <dsp:cNvPr id="0" name=""/>
        <dsp:cNvSpPr/>
      </dsp:nvSpPr>
      <dsp:spPr>
        <a:xfrm>
          <a:off x="0" y="2505264"/>
          <a:ext cx="5641974" cy="743535"/>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Πληροφόρηση</a:t>
          </a:r>
          <a:endParaRPr lang="en-US" sz="3100" kern="1200"/>
        </a:p>
      </dsp:txBody>
      <dsp:txXfrm>
        <a:off x="36296" y="2541560"/>
        <a:ext cx="5569382" cy="670943"/>
      </dsp:txXfrm>
    </dsp:sp>
    <dsp:sp modelId="{54028490-E633-40B0-A5D7-2763D317F5B4}">
      <dsp:nvSpPr>
        <dsp:cNvPr id="0" name=""/>
        <dsp:cNvSpPr/>
      </dsp:nvSpPr>
      <dsp:spPr>
        <a:xfrm>
          <a:off x="0" y="3338080"/>
          <a:ext cx="5641974" cy="743535"/>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Τεκμηρίωση</a:t>
          </a:r>
          <a:endParaRPr lang="en-US" sz="3100" kern="1200"/>
        </a:p>
      </dsp:txBody>
      <dsp:txXfrm>
        <a:off x="36296" y="3374376"/>
        <a:ext cx="5569382" cy="670943"/>
      </dsp:txXfrm>
    </dsp:sp>
    <dsp:sp modelId="{148B33CD-1D47-421C-B521-3A4D56461E68}">
      <dsp:nvSpPr>
        <dsp:cNvPr id="0" name=""/>
        <dsp:cNvSpPr/>
      </dsp:nvSpPr>
      <dsp:spPr>
        <a:xfrm>
          <a:off x="0" y="4170895"/>
          <a:ext cx="5641974" cy="74353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dirty="0"/>
            <a:t>Νέα Προβλήματα - Ηγεσία</a:t>
          </a:r>
          <a:endParaRPr lang="en-US" sz="3100" kern="1200" dirty="0"/>
        </a:p>
      </dsp:txBody>
      <dsp:txXfrm>
        <a:off x="36296" y="4207191"/>
        <a:ext cx="5569382"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45C90-479F-443B-AD68-C8B4C265E8C7}">
      <dsp:nvSpPr>
        <dsp:cNvPr id="0" name=""/>
        <dsp:cNvSpPr/>
      </dsp:nvSpPr>
      <dsp:spPr>
        <a:xfrm>
          <a:off x="0" y="686"/>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FA0EA-1EFB-487C-94CE-C2EEF271889A}">
      <dsp:nvSpPr>
        <dsp:cNvPr id="0" name=""/>
        <dsp:cNvSpPr/>
      </dsp:nvSpPr>
      <dsp:spPr>
        <a:xfrm>
          <a:off x="0" y="686"/>
          <a:ext cx="5641974" cy="9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u="sng" kern="1200" dirty="0"/>
            <a:t>Έκπληξη</a:t>
          </a:r>
          <a:r>
            <a:rPr lang="el-GR" sz="1600" kern="1200" dirty="0"/>
            <a:t> από ένα μέρος του κόσμου, που όμως εξαπλώθηκε παντού.</a:t>
          </a:r>
          <a:endParaRPr lang="en-US" sz="1600" kern="1200" dirty="0"/>
        </a:p>
      </dsp:txBody>
      <dsp:txXfrm>
        <a:off x="0" y="686"/>
        <a:ext cx="5641974" cy="972057"/>
      </dsp:txXfrm>
    </dsp:sp>
    <dsp:sp modelId="{7B182881-3C98-46A3-B8D9-B944BA49BD79}">
      <dsp:nvSpPr>
        <dsp:cNvPr id="0" name=""/>
        <dsp:cNvSpPr/>
      </dsp:nvSpPr>
      <dsp:spPr>
        <a:xfrm>
          <a:off x="0" y="972744"/>
          <a:ext cx="5641974"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E79FE-F6DF-4353-9761-C75B54CD9F56}">
      <dsp:nvSpPr>
        <dsp:cNvPr id="0" name=""/>
        <dsp:cNvSpPr/>
      </dsp:nvSpPr>
      <dsp:spPr>
        <a:xfrm>
          <a:off x="0" y="972744"/>
          <a:ext cx="5641974" cy="9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(3) </a:t>
          </a:r>
          <a:r>
            <a:rPr lang="el-GR" sz="1600" u="sng" kern="1200" dirty="0"/>
            <a:t>Διαστάσεις</a:t>
          </a:r>
          <a:r>
            <a:rPr lang="en-US" sz="1600" kern="1200" dirty="0"/>
            <a:t>:</a:t>
          </a:r>
          <a:r>
            <a:rPr lang="el-GR" sz="1600" kern="1200" dirty="0"/>
            <a:t> πολυπλοκότητα (πόρων), ταχύτητα (εξάπλωσης), μη </a:t>
          </a:r>
          <a:r>
            <a:rPr lang="el-GR" sz="1600" kern="1200" dirty="0" err="1"/>
            <a:t>προβλεψιμότητα</a:t>
          </a:r>
          <a:r>
            <a:rPr lang="el-GR" sz="1600" kern="1200" dirty="0"/>
            <a:t>.</a:t>
          </a:r>
          <a:endParaRPr lang="en-US" sz="1600" kern="1200" dirty="0"/>
        </a:p>
      </dsp:txBody>
      <dsp:txXfrm>
        <a:off x="0" y="972744"/>
        <a:ext cx="5641974" cy="972057"/>
      </dsp:txXfrm>
    </dsp:sp>
    <dsp:sp modelId="{F9F1CFA1-616F-456C-8EB7-D626ADFC06C7}">
      <dsp:nvSpPr>
        <dsp:cNvPr id="0" name=""/>
        <dsp:cNvSpPr/>
      </dsp:nvSpPr>
      <dsp:spPr>
        <a:xfrm>
          <a:off x="0" y="1944801"/>
          <a:ext cx="5641974"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1D9B3-1666-4AC0-85C5-8927B17CC998}">
      <dsp:nvSpPr>
        <dsp:cNvPr id="0" name=""/>
        <dsp:cNvSpPr/>
      </dsp:nvSpPr>
      <dsp:spPr>
        <a:xfrm>
          <a:off x="0" y="1988884"/>
          <a:ext cx="5641974" cy="9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solidFill>
                <a:schemeClr val="tx1"/>
              </a:solidFill>
            </a:rPr>
            <a:t>Σε </a:t>
          </a:r>
          <a:r>
            <a:rPr lang="el-GR" sz="1600" u="sng" kern="1200" dirty="0">
              <a:solidFill>
                <a:schemeClr val="tx1"/>
              </a:solidFill>
            </a:rPr>
            <a:t>10 μήνες </a:t>
          </a:r>
          <a:r>
            <a:rPr lang="el-GR" sz="1600" kern="1200" dirty="0">
              <a:solidFill>
                <a:schemeClr val="tx1"/>
              </a:solidFill>
            </a:rPr>
            <a:t>καταγράφηκαν περισσότερα από 46 εκατ. κρούσματα με 1.200.000 θανάτους.</a:t>
          </a:r>
          <a:endParaRPr lang="en-US" sz="1600" kern="1200" dirty="0">
            <a:solidFill>
              <a:schemeClr val="tx1"/>
            </a:solidFill>
          </a:endParaRPr>
        </a:p>
      </dsp:txBody>
      <dsp:txXfrm>
        <a:off x="0" y="1988884"/>
        <a:ext cx="5641974" cy="972057"/>
      </dsp:txXfrm>
    </dsp:sp>
    <dsp:sp modelId="{71E8CABD-AFF5-4E6C-8276-9BFEF11826D8}">
      <dsp:nvSpPr>
        <dsp:cNvPr id="0" name=""/>
        <dsp:cNvSpPr/>
      </dsp:nvSpPr>
      <dsp:spPr>
        <a:xfrm>
          <a:off x="0" y="2916858"/>
          <a:ext cx="5641974"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53AA4-6F1A-46D9-8C82-46C43DF5554A}">
      <dsp:nvSpPr>
        <dsp:cNvPr id="0" name=""/>
        <dsp:cNvSpPr/>
      </dsp:nvSpPr>
      <dsp:spPr>
        <a:xfrm>
          <a:off x="0" y="2916858"/>
          <a:ext cx="5636465" cy="155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solidFill>
                <a:schemeClr val="tx1"/>
              </a:solidFill>
            </a:rPr>
            <a:t>Η </a:t>
          </a:r>
          <a:r>
            <a:rPr lang="el-GR" sz="1600" u="sng" kern="1200" dirty="0">
              <a:solidFill>
                <a:schemeClr val="tx1"/>
              </a:solidFill>
            </a:rPr>
            <a:t>κλινική γνώση</a:t>
          </a:r>
          <a:r>
            <a:rPr lang="el-GR" sz="1600" u="none" kern="1200" dirty="0">
              <a:solidFill>
                <a:schemeClr val="tx1"/>
              </a:solidFill>
            </a:rPr>
            <a:t> </a:t>
          </a:r>
          <a:r>
            <a:rPr lang="el-GR" sz="1600" kern="1200" dirty="0">
              <a:solidFill>
                <a:schemeClr val="tx1"/>
              </a:solidFill>
            </a:rPr>
            <a:t>δυσκολεύθηκε να εντοπίσει συμπτώματα, διαγνώσεις, θεραπείες, κ.α.</a:t>
          </a:r>
        </a:p>
        <a:p>
          <a:pPr marL="0" lvl="0" indent="0" algn="l" defTabSz="711200">
            <a:lnSpc>
              <a:spcPct val="90000"/>
            </a:lnSpc>
            <a:spcBef>
              <a:spcPct val="0"/>
            </a:spcBef>
            <a:spcAft>
              <a:spcPct val="35000"/>
            </a:spcAft>
            <a:buNone/>
          </a:pPr>
          <a:r>
            <a:rPr lang="el-GR" sz="1600" kern="1200" dirty="0">
              <a:solidFill>
                <a:schemeClr val="tx1"/>
              </a:solidFill>
            </a:rPr>
            <a:t>Εναποθέσαμε ελπίδες σε ένα </a:t>
          </a:r>
          <a:r>
            <a:rPr lang="el-GR" sz="1600" u="sng" kern="1200" dirty="0">
              <a:solidFill>
                <a:schemeClr val="tx1"/>
              </a:solidFill>
            </a:rPr>
            <a:t>εμβόλιο</a:t>
          </a:r>
          <a:r>
            <a:rPr lang="el-GR" sz="1600" kern="1200" dirty="0">
              <a:solidFill>
                <a:schemeClr val="tx1"/>
              </a:solidFill>
            </a:rPr>
            <a:t> που κι αυτό θέλει χρόνο για να παραχθεί με ασφάλεια-αποτελεσματικότητα.</a:t>
          </a:r>
          <a:endParaRPr lang="en-US" sz="1600" kern="1200" dirty="0">
            <a:solidFill>
              <a:schemeClr val="tx1"/>
            </a:solidFill>
          </a:endParaRPr>
        </a:p>
      </dsp:txBody>
      <dsp:txXfrm>
        <a:off x="0" y="2916858"/>
        <a:ext cx="5636465" cy="1557109"/>
      </dsp:txXfrm>
    </dsp:sp>
    <dsp:sp modelId="{347596E1-7342-4CB1-9CF2-071181B701E0}">
      <dsp:nvSpPr>
        <dsp:cNvPr id="0" name=""/>
        <dsp:cNvSpPr/>
      </dsp:nvSpPr>
      <dsp:spPr>
        <a:xfrm>
          <a:off x="0" y="4473967"/>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1DC17-01F3-45F8-B0E1-88C8F5028F64}">
      <dsp:nvSpPr>
        <dsp:cNvPr id="0" name=""/>
        <dsp:cNvSpPr/>
      </dsp:nvSpPr>
      <dsp:spPr>
        <a:xfrm>
          <a:off x="0" y="4473967"/>
          <a:ext cx="5641974" cy="9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Οι </a:t>
          </a:r>
          <a:r>
            <a:rPr lang="el-GR" sz="1600" u="sng" kern="1200" dirty="0"/>
            <a:t>οργανισμοί</a:t>
          </a:r>
          <a:r>
            <a:rPr lang="el-GR" sz="1600" kern="1200" dirty="0"/>
            <a:t> υγειονομικών φροντίδων ήθελαν χρόνο να προσαρμοσθούν, χωρίς να αφήσουν &amp; τις υπόλοιπες ασθένειες χωρίς τις ανάλογες φροντίδες.</a:t>
          </a:r>
          <a:endParaRPr lang="en-US" sz="1600" kern="1200" dirty="0"/>
        </a:p>
      </dsp:txBody>
      <dsp:txXfrm>
        <a:off x="0" y="4473967"/>
        <a:ext cx="5641974" cy="972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B565D-D2FF-4B0F-83A8-B929BE75974E}">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B0BAA-EA60-4B0B-8F2D-D12410D2399A}">
      <dsp:nvSpPr>
        <dsp:cNvPr id="0" name=""/>
        <dsp:cNvSpPr/>
      </dsp:nvSpPr>
      <dsp:spPr>
        <a:xfrm>
          <a:off x="0" y="240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Διαχωρισμός</a:t>
          </a:r>
          <a:r>
            <a:rPr lang="el-GR" sz="1900" kern="1200" dirty="0"/>
            <a:t> σε Εθνικές και Διεθνείς</a:t>
          </a:r>
          <a:endParaRPr lang="en-US" sz="1900" kern="1200" dirty="0"/>
        </a:p>
      </dsp:txBody>
      <dsp:txXfrm>
        <a:off x="0" y="2402"/>
        <a:ext cx="5641974" cy="819407"/>
      </dsp:txXfrm>
    </dsp:sp>
    <dsp:sp modelId="{99C3EE13-4F0C-4979-93C7-ECEAD36E9841}">
      <dsp:nvSpPr>
        <dsp:cNvPr id="0" name=""/>
        <dsp:cNvSpPr/>
      </dsp:nvSpPr>
      <dsp:spPr>
        <a:xfrm>
          <a:off x="0" y="821810"/>
          <a:ext cx="5641974"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B467B-D924-4F0B-A785-E39839F73D44}">
      <dsp:nvSpPr>
        <dsp:cNvPr id="0" name=""/>
        <dsp:cNvSpPr/>
      </dsp:nvSpPr>
      <dsp:spPr>
        <a:xfrm>
          <a:off x="0" y="821810"/>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Συνεργασία</a:t>
          </a:r>
          <a:r>
            <a:rPr lang="el-GR" sz="1900" kern="1200" dirty="0"/>
            <a:t> αρχών Δημόσιας Υγείας, ΠΦΥ και Νοσοκομείων</a:t>
          </a:r>
          <a:endParaRPr lang="en-US" sz="1900" kern="1200" dirty="0"/>
        </a:p>
      </dsp:txBody>
      <dsp:txXfrm>
        <a:off x="0" y="821810"/>
        <a:ext cx="5641974" cy="819407"/>
      </dsp:txXfrm>
    </dsp:sp>
    <dsp:sp modelId="{620A649E-3C49-4FBD-A690-41FAE319A667}">
      <dsp:nvSpPr>
        <dsp:cNvPr id="0" name=""/>
        <dsp:cNvSpPr/>
      </dsp:nvSpPr>
      <dsp:spPr>
        <a:xfrm>
          <a:off x="0" y="1641217"/>
          <a:ext cx="5641974"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5F9D0-BA66-419E-B6A2-BAD1A9CB1B75}">
      <dsp:nvSpPr>
        <dsp:cNvPr id="0" name=""/>
        <dsp:cNvSpPr/>
      </dsp:nvSpPr>
      <dsp:spPr>
        <a:xfrm>
          <a:off x="0" y="1641217"/>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Νοσηλεία</a:t>
          </a:r>
          <a:r>
            <a:rPr lang="el-GR" sz="1900" kern="1200" dirty="0"/>
            <a:t> Ασθενών σε Ειδικά Τμήματα και ΜΕΘ (πχ Ν. Υόρκη, 3 φορές των ‘φυσιολογικών’ περιστατικών)</a:t>
          </a:r>
          <a:endParaRPr lang="en-US" sz="1900" kern="1200" dirty="0"/>
        </a:p>
      </dsp:txBody>
      <dsp:txXfrm>
        <a:off x="0" y="1641217"/>
        <a:ext cx="5641974" cy="819407"/>
      </dsp:txXfrm>
    </dsp:sp>
    <dsp:sp modelId="{BACF2EF9-85F1-429E-9497-D1AD3A05D583}">
      <dsp:nvSpPr>
        <dsp:cNvPr id="0" name=""/>
        <dsp:cNvSpPr/>
      </dsp:nvSpPr>
      <dsp:spPr>
        <a:xfrm>
          <a:off x="0" y="2460624"/>
          <a:ext cx="5641974"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3349C-D9D4-4855-A848-1FE81A9FBFC3}">
      <dsp:nvSpPr>
        <dsp:cNvPr id="0" name=""/>
        <dsp:cNvSpPr/>
      </dsp:nvSpPr>
      <dsp:spPr>
        <a:xfrm>
          <a:off x="0" y="2460624"/>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Πρωτόκολλα</a:t>
          </a:r>
          <a:r>
            <a:rPr lang="el-GR" sz="1900" kern="1200" dirty="0"/>
            <a:t> και Οδηγίες που σχεδιάζονταν-εφαρμόζονταν επί τόπου</a:t>
          </a:r>
          <a:endParaRPr lang="en-US" sz="1900" kern="1200" dirty="0"/>
        </a:p>
      </dsp:txBody>
      <dsp:txXfrm>
        <a:off x="0" y="2460624"/>
        <a:ext cx="5641974" cy="819407"/>
      </dsp:txXfrm>
    </dsp:sp>
    <dsp:sp modelId="{F59676C2-13C7-47C1-B916-E8514619B3A6}">
      <dsp:nvSpPr>
        <dsp:cNvPr id="0" name=""/>
        <dsp:cNvSpPr/>
      </dsp:nvSpPr>
      <dsp:spPr>
        <a:xfrm>
          <a:off x="0" y="3280032"/>
          <a:ext cx="5641974"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CC042-026D-451A-8C18-8C5C5BB6EE5C}">
      <dsp:nvSpPr>
        <dsp:cNvPr id="0" name=""/>
        <dsp:cNvSpPr/>
      </dsp:nvSpPr>
      <dsp:spPr>
        <a:xfrm>
          <a:off x="0" y="328003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Υγειονομική προστασία</a:t>
          </a:r>
          <a:r>
            <a:rPr lang="el-GR" sz="1900" kern="1200" dirty="0"/>
            <a:t>, εκπαίδευση και μεταφορά προσωπικού (γιατρών-νοσηλευτών) πρωτόγνωρη</a:t>
          </a:r>
          <a:endParaRPr lang="en-US" sz="1900" kern="1200" dirty="0"/>
        </a:p>
      </dsp:txBody>
      <dsp:txXfrm>
        <a:off x="0" y="3280032"/>
        <a:ext cx="5641974" cy="819407"/>
      </dsp:txXfrm>
    </dsp:sp>
    <dsp:sp modelId="{60763F1D-3878-494B-8637-2933FB2F23A8}">
      <dsp:nvSpPr>
        <dsp:cNvPr id="0" name=""/>
        <dsp:cNvSpPr/>
      </dsp:nvSpPr>
      <dsp:spPr>
        <a:xfrm>
          <a:off x="0" y="4099439"/>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757C1-4715-4073-A382-777A4EB055A4}">
      <dsp:nvSpPr>
        <dsp:cNvPr id="0" name=""/>
        <dsp:cNvSpPr/>
      </dsp:nvSpPr>
      <dsp:spPr>
        <a:xfrm>
          <a:off x="0" y="4099439"/>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u="sng" kern="1200" dirty="0"/>
            <a:t>Οικονομική</a:t>
          </a:r>
          <a:r>
            <a:rPr lang="el-GR" sz="1900" kern="1200" dirty="0"/>
            <a:t>, διοικητική, κ.α. δυσπραγία από την ακύρωση χιλιάδων προγραμματισμένων περιστατικών</a:t>
          </a:r>
          <a:endParaRPr lang="en-US" sz="1900" kern="1200" dirty="0"/>
        </a:p>
      </dsp:txBody>
      <dsp:txXfrm>
        <a:off x="0" y="4099439"/>
        <a:ext cx="5641974" cy="819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5EFC2-387A-4866-88E7-40763648B652}">
      <dsp:nvSpPr>
        <dsp:cNvPr id="0" name=""/>
        <dsp:cNvSpPr/>
      </dsp:nvSpPr>
      <dsp:spPr>
        <a:xfrm>
          <a:off x="3045110" y="612788"/>
          <a:ext cx="471641" cy="91440"/>
        </a:xfrm>
        <a:custGeom>
          <a:avLst/>
          <a:gdLst/>
          <a:ahLst/>
          <a:cxnLst/>
          <a:rect l="0" t="0" r="0" b="0"/>
          <a:pathLst>
            <a:path>
              <a:moveTo>
                <a:pt x="0" y="45720"/>
              </a:moveTo>
              <a:lnTo>
                <a:pt x="4716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655997"/>
        <a:ext cx="25112" cy="5022"/>
      </dsp:txXfrm>
    </dsp:sp>
    <dsp:sp modelId="{0852ABB7-C1AE-47B3-B0A9-87D451279C37}">
      <dsp:nvSpPr>
        <dsp:cNvPr id="0" name=""/>
        <dsp:cNvSpPr/>
      </dsp:nvSpPr>
      <dsp:spPr>
        <a:xfrm>
          <a:off x="863253" y="3410"/>
          <a:ext cx="2183657" cy="13101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b="1" kern="1200" dirty="0"/>
            <a:t>Συστήματα κι Οργανισμοί Υγείας</a:t>
          </a:r>
          <a:r>
            <a:rPr lang="el-GR" sz="1500" kern="1200" dirty="0"/>
            <a:t>, με διαφορετικά Υποσυστήματα και Τμήματα</a:t>
          </a:r>
          <a:endParaRPr lang="en-US" sz="1500" kern="1200" dirty="0"/>
        </a:p>
      </dsp:txBody>
      <dsp:txXfrm>
        <a:off x="863253" y="3410"/>
        <a:ext cx="2183657" cy="1310194"/>
      </dsp:txXfrm>
    </dsp:sp>
    <dsp:sp modelId="{91DF03CC-CD5E-45FF-966B-8973438A2F70}">
      <dsp:nvSpPr>
        <dsp:cNvPr id="0" name=""/>
        <dsp:cNvSpPr/>
      </dsp:nvSpPr>
      <dsp:spPr>
        <a:xfrm>
          <a:off x="1955082" y="1311805"/>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1545114"/>
        <a:ext cx="136622" cy="5022"/>
      </dsp:txXfrm>
    </dsp:sp>
    <dsp:sp modelId="{21BC6E7B-A74A-4D81-A2EE-607C39E87619}">
      <dsp:nvSpPr>
        <dsp:cNvPr id="0" name=""/>
        <dsp:cNvSpPr/>
      </dsp:nvSpPr>
      <dsp:spPr>
        <a:xfrm>
          <a:off x="3549152" y="3410"/>
          <a:ext cx="2183657" cy="131019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i="1" kern="1200" dirty="0"/>
            <a:t>Εξωτερική πρόκληση </a:t>
          </a:r>
          <a:r>
            <a:rPr lang="el-GR" sz="1500" kern="1200" dirty="0"/>
            <a:t>που δυσκολεύει το συσχετισμό και την αποτελεσματικότητά τους</a:t>
          </a:r>
          <a:endParaRPr lang="en-US" sz="1500" kern="1200" dirty="0"/>
        </a:p>
      </dsp:txBody>
      <dsp:txXfrm>
        <a:off x="3549152" y="3410"/>
        <a:ext cx="2183657" cy="1310194"/>
      </dsp:txXfrm>
    </dsp:sp>
    <dsp:sp modelId="{BFA08CBF-125B-4DDD-A59F-59604FD33820}">
      <dsp:nvSpPr>
        <dsp:cNvPr id="0" name=""/>
        <dsp:cNvSpPr/>
      </dsp:nvSpPr>
      <dsp:spPr>
        <a:xfrm>
          <a:off x="3045110" y="2425224"/>
          <a:ext cx="471641" cy="91440"/>
        </a:xfrm>
        <a:custGeom>
          <a:avLst/>
          <a:gdLst/>
          <a:ahLst/>
          <a:cxnLst/>
          <a:rect l="0" t="0" r="0" b="0"/>
          <a:pathLst>
            <a:path>
              <a:moveTo>
                <a:pt x="0" y="45720"/>
              </a:moveTo>
              <a:lnTo>
                <a:pt x="47164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2468432"/>
        <a:ext cx="25112" cy="5022"/>
      </dsp:txXfrm>
    </dsp:sp>
    <dsp:sp modelId="{D04D21E7-6E69-40D2-9B28-44E58D8D95F1}">
      <dsp:nvSpPr>
        <dsp:cNvPr id="0" name=""/>
        <dsp:cNvSpPr/>
      </dsp:nvSpPr>
      <dsp:spPr>
        <a:xfrm>
          <a:off x="863253" y="1815846"/>
          <a:ext cx="2183657" cy="131019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kern="1200" dirty="0"/>
            <a:t>Έλλειψη </a:t>
          </a:r>
          <a:r>
            <a:rPr lang="el-GR" sz="1500" kern="1200" dirty="0" err="1"/>
            <a:t>προτυποποιημένων</a:t>
          </a:r>
          <a:r>
            <a:rPr lang="el-GR" sz="1500" kern="1200" dirty="0"/>
            <a:t> </a:t>
          </a:r>
          <a:r>
            <a:rPr lang="el-GR" sz="1500" b="1" kern="1200" dirty="0"/>
            <a:t>διαδικασιών</a:t>
          </a:r>
          <a:endParaRPr lang="en-US" sz="1500" b="1" kern="1200" dirty="0"/>
        </a:p>
      </dsp:txBody>
      <dsp:txXfrm>
        <a:off x="863253" y="1815846"/>
        <a:ext cx="2183657" cy="1310194"/>
      </dsp:txXfrm>
    </dsp:sp>
    <dsp:sp modelId="{D2FC726F-0F0B-4501-8C48-C5574EA7C01B}">
      <dsp:nvSpPr>
        <dsp:cNvPr id="0" name=""/>
        <dsp:cNvSpPr/>
      </dsp:nvSpPr>
      <dsp:spPr>
        <a:xfrm>
          <a:off x="1955082" y="3124241"/>
          <a:ext cx="2685898" cy="471641"/>
        </a:xfrm>
        <a:custGeom>
          <a:avLst/>
          <a:gdLst/>
          <a:ahLst/>
          <a:cxnLst/>
          <a:rect l="0" t="0" r="0" b="0"/>
          <a:pathLst>
            <a:path>
              <a:moveTo>
                <a:pt x="2685898" y="0"/>
              </a:moveTo>
              <a:lnTo>
                <a:pt x="2685898" y="252920"/>
              </a:lnTo>
              <a:lnTo>
                <a:pt x="0" y="252920"/>
              </a:lnTo>
              <a:lnTo>
                <a:pt x="0" y="471641"/>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9720" y="3357550"/>
        <a:ext cx="136622" cy="5022"/>
      </dsp:txXfrm>
    </dsp:sp>
    <dsp:sp modelId="{A0D4361B-BB99-4350-B965-579B9DFDFE39}">
      <dsp:nvSpPr>
        <dsp:cNvPr id="0" name=""/>
        <dsp:cNvSpPr/>
      </dsp:nvSpPr>
      <dsp:spPr>
        <a:xfrm>
          <a:off x="3549152" y="1815846"/>
          <a:ext cx="2183657" cy="131019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kern="1200" dirty="0"/>
            <a:t>Προσαρμοστικότητα, ευελιξία και </a:t>
          </a:r>
          <a:r>
            <a:rPr lang="el-GR" sz="1500" b="1" kern="1200" dirty="0"/>
            <a:t>μάθηση</a:t>
          </a:r>
          <a:endParaRPr lang="en-US" sz="1500" b="1" kern="1200" dirty="0"/>
        </a:p>
      </dsp:txBody>
      <dsp:txXfrm>
        <a:off x="3549152" y="1815846"/>
        <a:ext cx="2183657" cy="1310194"/>
      </dsp:txXfrm>
    </dsp:sp>
    <dsp:sp modelId="{88C7F469-1875-4D5C-A6AE-BE7623E40FE4}">
      <dsp:nvSpPr>
        <dsp:cNvPr id="0" name=""/>
        <dsp:cNvSpPr/>
      </dsp:nvSpPr>
      <dsp:spPr>
        <a:xfrm>
          <a:off x="3045110" y="4237659"/>
          <a:ext cx="471641" cy="91440"/>
        </a:xfrm>
        <a:custGeom>
          <a:avLst/>
          <a:gdLst/>
          <a:ahLst/>
          <a:cxnLst/>
          <a:rect l="0" t="0" r="0" b="0"/>
          <a:pathLst>
            <a:path>
              <a:moveTo>
                <a:pt x="0" y="45720"/>
              </a:moveTo>
              <a:lnTo>
                <a:pt x="47164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8375" y="4280868"/>
        <a:ext cx="25112" cy="5022"/>
      </dsp:txXfrm>
    </dsp:sp>
    <dsp:sp modelId="{C3A311F2-7285-4B99-ACD1-964690C9B064}">
      <dsp:nvSpPr>
        <dsp:cNvPr id="0" name=""/>
        <dsp:cNvSpPr/>
      </dsp:nvSpPr>
      <dsp:spPr>
        <a:xfrm>
          <a:off x="863253" y="3628282"/>
          <a:ext cx="2183657" cy="131019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kern="1200" dirty="0"/>
            <a:t>Αδυναμία περιφερειακών ή τοπικών </a:t>
          </a:r>
          <a:r>
            <a:rPr lang="el-GR" sz="1500" b="1" kern="1200" dirty="0"/>
            <a:t>διοικήσεων</a:t>
          </a:r>
          <a:r>
            <a:rPr lang="el-GR" sz="1500" kern="1200" dirty="0"/>
            <a:t> να κατανοήσουν το πρόβλημα</a:t>
          </a:r>
          <a:endParaRPr lang="en-US" sz="1500" kern="1200" dirty="0"/>
        </a:p>
      </dsp:txBody>
      <dsp:txXfrm>
        <a:off x="863253" y="3628282"/>
        <a:ext cx="2183657" cy="1310194"/>
      </dsp:txXfrm>
    </dsp:sp>
    <dsp:sp modelId="{A6CBFF10-94AD-4B4E-BCE7-8DEAB53610B8}">
      <dsp:nvSpPr>
        <dsp:cNvPr id="0" name=""/>
        <dsp:cNvSpPr/>
      </dsp:nvSpPr>
      <dsp:spPr>
        <a:xfrm>
          <a:off x="3549152" y="3628282"/>
          <a:ext cx="2183657" cy="13101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001" tIns="112316" rIns="107001" bIns="112316" numCol="1" spcCol="1270" anchor="ctr" anchorCtr="0">
          <a:noAutofit/>
        </a:bodyPr>
        <a:lstStyle/>
        <a:p>
          <a:pPr marL="0" lvl="0" indent="0" algn="ctr" defTabSz="666750">
            <a:lnSpc>
              <a:spcPct val="90000"/>
            </a:lnSpc>
            <a:spcBef>
              <a:spcPct val="0"/>
            </a:spcBef>
            <a:spcAft>
              <a:spcPct val="35000"/>
            </a:spcAft>
            <a:buNone/>
          </a:pPr>
          <a:r>
            <a:rPr lang="el-GR" sz="1500" kern="1200" dirty="0"/>
            <a:t>Ισχυρός εθνικός </a:t>
          </a:r>
          <a:r>
            <a:rPr lang="el-GR" sz="1500" b="1" kern="1200" dirty="0"/>
            <a:t>συντονισμός</a:t>
          </a:r>
          <a:r>
            <a:rPr lang="el-GR" sz="1500" kern="1200" dirty="0"/>
            <a:t> με διεθνείς καλές πρακτικές</a:t>
          </a:r>
          <a:endParaRPr lang="en-US" sz="1500" kern="1200" dirty="0"/>
        </a:p>
      </dsp:txBody>
      <dsp:txXfrm>
        <a:off x="3549152" y="3628282"/>
        <a:ext cx="2183657" cy="1310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27E13-1B9C-428F-9225-4CC4318E03CA}">
      <dsp:nvSpPr>
        <dsp:cNvPr id="0" name=""/>
        <dsp:cNvSpPr/>
      </dsp:nvSpPr>
      <dsp:spPr>
        <a:xfrm>
          <a:off x="0" y="9834"/>
          <a:ext cx="5641974" cy="11196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1" i="0" u="sng" kern="1200" baseline="0"/>
            <a:t>Centralization</a:t>
          </a:r>
          <a:r>
            <a:rPr lang="el-GR" sz="2900" b="1" i="0" u="sng" kern="1200" baseline="0"/>
            <a:t> </a:t>
          </a:r>
          <a:r>
            <a:rPr lang="en-US" sz="2900" b="1" i="0" u="sng" kern="1200" baseline="0"/>
            <a:t>versus</a:t>
          </a:r>
          <a:r>
            <a:rPr lang="en-GB" sz="2900" b="1" i="0" u="sng" kern="1200" baseline="0"/>
            <a:t> decentralization</a:t>
          </a:r>
          <a:endParaRPr lang="en-US" sz="2900" kern="1200"/>
        </a:p>
      </dsp:txBody>
      <dsp:txXfrm>
        <a:off x="54659" y="64493"/>
        <a:ext cx="5532656" cy="1010372"/>
      </dsp:txXfrm>
    </dsp:sp>
    <dsp:sp modelId="{709B6E4C-7223-464B-AC8D-CF7F3EAB0CE9}">
      <dsp:nvSpPr>
        <dsp:cNvPr id="0" name=""/>
        <dsp:cNvSpPr/>
      </dsp:nvSpPr>
      <dsp:spPr>
        <a:xfrm>
          <a:off x="0" y="1129525"/>
          <a:ext cx="5641974" cy="378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b="0" i="0" kern="1200" baseline="0" dirty="0"/>
            <a:t>H </a:t>
          </a:r>
          <a:r>
            <a:rPr lang="el-GR" sz="2300" b="0" i="0" u="sng" kern="1200" baseline="0" dirty="0"/>
            <a:t>διαχείριση</a:t>
          </a:r>
          <a:r>
            <a:rPr lang="el-GR" sz="2300" b="0" i="0" kern="1200" baseline="0" dirty="0"/>
            <a:t> στα </a:t>
          </a:r>
          <a:r>
            <a:rPr lang="el-GR" sz="2300" kern="1200" dirty="0"/>
            <a:t>πρώτα στάδια της πανδημίας έγινε </a:t>
          </a:r>
          <a:r>
            <a:rPr lang="el-GR" sz="2300" u="sng" kern="1200" dirty="0"/>
            <a:t>κεντρικά</a:t>
          </a:r>
          <a:r>
            <a:rPr lang="el-GR" sz="2300" kern="1200" dirty="0"/>
            <a:t> σε όλες τις χώρες, ακόμη και στην Ισπανία και Ιταλία, όπου υπάρχουν αυτόνομες τοπικές κυβερνήσεις.</a:t>
          </a:r>
          <a:endParaRPr lang="en-US" sz="2300" kern="1200" dirty="0"/>
        </a:p>
        <a:p>
          <a:pPr marL="228600" lvl="1" indent="-228600" algn="l" defTabSz="1022350">
            <a:lnSpc>
              <a:spcPct val="90000"/>
            </a:lnSpc>
            <a:spcBef>
              <a:spcPct val="0"/>
            </a:spcBef>
            <a:spcAft>
              <a:spcPct val="20000"/>
            </a:spcAft>
            <a:buChar char="•"/>
          </a:pPr>
          <a:r>
            <a:rPr lang="el-GR" sz="2300" b="0" i="0" kern="1200" baseline="0" dirty="0"/>
            <a:t>Οι </a:t>
          </a:r>
          <a:r>
            <a:rPr lang="el-GR" sz="2300" b="0" i="0" u="sng" kern="1200" baseline="0" dirty="0"/>
            <a:t>αποφάσεις</a:t>
          </a:r>
          <a:r>
            <a:rPr lang="el-GR" sz="2300" b="0" i="0" kern="1200" baseline="0" dirty="0"/>
            <a:t> σε κεντρικό επίπεδο διασφάλιζαν </a:t>
          </a:r>
          <a:r>
            <a:rPr lang="el-GR" sz="2300" b="0" i="0" u="sng" kern="1200" baseline="0" dirty="0"/>
            <a:t>ταχύτητα και ομοιογένεια </a:t>
          </a:r>
          <a:r>
            <a:rPr lang="el-GR" sz="2300" b="0" i="0" kern="1200" baseline="0" dirty="0"/>
            <a:t>στα μέτρα και </a:t>
          </a:r>
          <a:r>
            <a:rPr lang="el-GR" sz="2300" kern="1200" dirty="0"/>
            <a:t>σ</a:t>
          </a:r>
          <a:r>
            <a:rPr lang="el-GR" sz="2300" b="0" i="0" kern="1200" baseline="0" dirty="0"/>
            <a:t>την εφαρμογή τους.  </a:t>
          </a:r>
          <a:endParaRPr lang="en-US" sz="2300" kern="1200" dirty="0"/>
        </a:p>
        <a:p>
          <a:pPr marL="228600" lvl="1" indent="-228600" algn="l" defTabSz="1022350">
            <a:lnSpc>
              <a:spcPct val="90000"/>
            </a:lnSpc>
            <a:spcBef>
              <a:spcPct val="0"/>
            </a:spcBef>
            <a:spcAft>
              <a:spcPct val="20000"/>
            </a:spcAft>
            <a:buChar char="•"/>
          </a:pPr>
          <a:r>
            <a:rPr lang="el-GR" sz="2300" b="0" i="0" kern="1200" baseline="0" dirty="0"/>
            <a:t>Στην πορεία, σε αρκετές χώρες η </a:t>
          </a:r>
          <a:r>
            <a:rPr lang="el-GR" sz="2300" b="0" i="0" u="sng" kern="1200" baseline="0" dirty="0"/>
            <a:t>διαχείριση αποκεντρώθηκε</a:t>
          </a:r>
          <a:r>
            <a:rPr lang="el-GR" sz="2300" b="0" i="0" kern="1200" baseline="0" dirty="0"/>
            <a:t> σε κάποιο βαθμό μέσω των τοπικών αρχών.   </a:t>
          </a:r>
          <a:endParaRPr lang="en-US" sz="2300" kern="1200" dirty="0"/>
        </a:p>
      </dsp:txBody>
      <dsp:txXfrm>
        <a:off x="0" y="1129525"/>
        <a:ext cx="5641974" cy="3781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9E29C-DCC4-4DC3-8236-06A3F26532AC}">
      <dsp:nvSpPr>
        <dsp:cNvPr id="0" name=""/>
        <dsp:cNvSpPr/>
      </dsp:nvSpPr>
      <dsp:spPr>
        <a:xfrm>
          <a:off x="0" y="600"/>
          <a:ext cx="5641974"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2B838-0E1A-49DE-9329-41766A73D1CB}">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a:t>Συντομεύοντας/χαλαρώνοντας τις διαδικασίες</a:t>
          </a:r>
          <a:r>
            <a:rPr lang="el-GR" sz="1500" kern="1200"/>
            <a:t>: συμβάσεις ορισμένου χρόνου, προσωρινά συμβόλαια, πρόσληψη ξένων γιατρών, πρόσληψη ωρομίσθιων φοιτητών σε σχολές ιατρικής και νοσηλευτικής</a:t>
          </a:r>
          <a:r>
            <a:rPr lang="en-US" sz="1500" kern="1200"/>
            <a:t> </a:t>
          </a:r>
          <a:r>
            <a:rPr lang="en-GB" sz="1500" kern="1200"/>
            <a:t> </a:t>
          </a:r>
          <a:r>
            <a:rPr lang="en-US" sz="1500" kern="1200"/>
            <a:t>(</a:t>
          </a:r>
          <a:r>
            <a:rPr lang="el-GR" sz="1500" kern="1200"/>
            <a:t>Ισπανία</a:t>
          </a:r>
          <a:r>
            <a:rPr lang="en-US" sz="1500" kern="1200"/>
            <a:t>, </a:t>
          </a:r>
          <a:r>
            <a:rPr lang="el-GR" sz="1500" kern="1200"/>
            <a:t>Ιταλία</a:t>
          </a:r>
          <a:r>
            <a:rPr lang="en-US" sz="1500" kern="1200"/>
            <a:t>, </a:t>
          </a:r>
          <a:r>
            <a:rPr lang="el-GR" sz="1500" kern="1200"/>
            <a:t>Πορτογαλία</a:t>
          </a:r>
          <a:r>
            <a:rPr lang="en-US" sz="1500" kern="1200"/>
            <a:t>,, </a:t>
          </a:r>
          <a:r>
            <a:rPr lang="el-GR" sz="1500" kern="1200"/>
            <a:t>Ισραήλ</a:t>
          </a:r>
          <a:r>
            <a:rPr lang="en-US" sz="1500" kern="1200"/>
            <a:t>)</a:t>
          </a:r>
        </a:p>
      </dsp:txBody>
      <dsp:txXfrm>
        <a:off x="0" y="600"/>
        <a:ext cx="5641974" cy="984009"/>
      </dsp:txXfrm>
    </dsp:sp>
    <dsp:sp modelId="{21263FE0-2388-41A8-9D02-BCF9BA19EA0E}">
      <dsp:nvSpPr>
        <dsp:cNvPr id="0" name=""/>
        <dsp:cNvSpPr/>
      </dsp:nvSpPr>
      <dsp:spPr>
        <a:xfrm>
          <a:off x="0" y="984610"/>
          <a:ext cx="5641974"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29BB7-FCC3-4EF2-A754-9C1F1510AB8F}">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dirty="0"/>
            <a:t>Προσωρινή ανακατανομή </a:t>
          </a:r>
          <a:r>
            <a:rPr lang="el-GR" sz="1500" kern="1200" dirty="0"/>
            <a:t>επαγγελματιών υγείας από ένα τμήμα ή νοσοκομείο σε άλλο και από μονάδες πρωτοβάθμιας φροντίδας σε νοσοκομεία  </a:t>
          </a:r>
          <a:r>
            <a:rPr lang="en-US" sz="1500" kern="1200" dirty="0"/>
            <a:t>(</a:t>
          </a:r>
          <a:r>
            <a:rPr lang="el-GR" sz="1500" b="0" i="0" kern="1200" baseline="0" dirty="0"/>
            <a:t>Ισπανία</a:t>
          </a:r>
          <a:r>
            <a:rPr lang="en-US" sz="1500" kern="1200" dirty="0"/>
            <a:t>, </a:t>
          </a:r>
          <a:r>
            <a:rPr lang="el-GR" sz="1500" kern="1200" dirty="0"/>
            <a:t>Ισραήλ</a:t>
          </a:r>
          <a:r>
            <a:rPr lang="en-US" sz="1500" kern="1200" dirty="0"/>
            <a:t>, </a:t>
          </a:r>
          <a:r>
            <a:rPr lang="el-GR" sz="1500" kern="1200" dirty="0"/>
            <a:t>Μάλτα</a:t>
          </a:r>
          <a:r>
            <a:rPr lang="en-US" sz="1500" kern="1200" dirty="0"/>
            <a:t>, </a:t>
          </a:r>
          <a:r>
            <a:rPr lang="el-GR" sz="1500" kern="1200" dirty="0"/>
            <a:t>Ελλάδα</a:t>
          </a:r>
          <a:r>
            <a:rPr lang="en-US" sz="1500" kern="1200" dirty="0"/>
            <a:t>)</a:t>
          </a:r>
        </a:p>
      </dsp:txBody>
      <dsp:txXfrm>
        <a:off x="0" y="984610"/>
        <a:ext cx="5641974" cy="984009"/>
      </dsp:txXfrm>
    </dsp:sp>
    <dsp:sp modelId="{FD30C4E3-C40A-4BCB-BCC7-488BE70F79E7}">
      <dsp:nvSpPr>
        <dsp:cNvPr id="0" name=""/>
        <dsp:cNvSpPr/>
      </dsp:nvSpPr>
      <dsp:spPr>
        <a:xfrm>
          <a:off x="0" y="1968620"/>
          <a:ext cx="5641974"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5448C-A7B0-4262-99BE-153AE1DE1548}">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dirty="0"/>
            <a:t>Χρησιμοποίηση </a:t>
          </a:r>
          <a:r>
            <a:rPr lang="en-US" sz="1500" kern="1200" dirty="0"/>
            <a:t> </a:t>
          </a:r>
          <a:r>
            <a:rPr lang="el-GR" sz="1500" kern="1200" dirty="0"/>
            <a:t>προσωπικού από τον </a:t>
          </a:r>
          <a:r>
            <a:rPr lang="el-GR" sz="1500" b="1" kern="1200" dirty="0"/>
            <a:t>ιδιωτικό τομέα  </a:t>
          </a:r>
          <a:r>
            <a:rPr lang="en-US" sz="1500" kern="1200" dirty="0"/>
            <a:t>(</a:t>
          </a:r>
          <a:r>
            <a:rPr lang="el-GR" sz="1500" kern="1200" dirty="0"/>
            <a:t>Κύπρος</a:t>
          </a:r>
          <a:r>
            <a:rPr lang="en-US" sz="1500" kern="1200" dirty="0"/>
            <a:t>, </a:t>
          </a:r>
          <a:r>
            <a:rPr lang="el-GR" sz="1500" kern="1200" dirty="0"/>
            <a:t>Ιταλία)</a:t>
          </a:r>
          <a:endParaRPr lang="en-US" sz="1500" kern="1200" dirty="0"/>
        </a:p>
      </dsp:txBody>
      <dsp:txXfrm>
        <a:off x="0" y="1968620"/>
        <a:ext cx="5641974" cy="984009"/>
      </dsp:txXfrm>
    </dsp:sp>
    <dsp:sp modelId="{E188126C-992E-4F49-866E-BC433AEEE612}">
      <dsp:nvSpPr>
        <dsp:cNvPr id="0" name=""/>
        <dsp:cNvSpPr/>
      </dsp:nvSpPr>
      <dsp:spPr>
        <a:xfrm>
          <a:off x="0" y="2952629"/>
          <a:ext cx="5641974"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177B0-1DB9-42FA-BAB6-255149AD0490}">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dirty="0"/>
            <a:t>«Επιστράτευση»  </a:t>
          </a:r>
          <a:r>
            <a:rPr lang="el-GR" sz="1500" b="1" kern="1200" dirty="0"/>
            <a:t>εθελοντών και συνταξιούχων </a:t>
          </a:r>
          <a:r>
            <a:rPr lang="en-US" sz="1500" kern="1200" dirty="0"/>
            <a:t>(</a:t>
          </a:r>
          <a:r>
            <a:rPr lang="el-GR" sz="1500" kern="1200" dirty="0"/>
            <a:t>Κύπρος</a:t>
          </a:r>
          <a:r>
            <a:rPr lang="en-US" sz="1500" kern="1200" dirty="0"/>
            <a:t>, </a:t>
          </a:r>
          <a:r>
            <a:rPr lang="el-GR" sz="1500" kern="1200" dirty="0"/>
            <a:t>Ιταλία</a:t>
          </a:r>
          <a:r>
            <a:rPr lang="en-GB" sz="1500" kern="1200" dirty="0"/>
            <a:t>,</a:t>
          </a:r>
          <a:r>
            <a:rPr lang="el-GR" sz="1500" kern="1200" dirty="0"/>
            <a:t> Μάλτα</a:t>
          </a:r>
          <a:r>
            <a:rPr lang="en-GB" sz="1500" kern="1200" dirty="0"/>
            <a:t>, </a:t>
          </a:r>
          <a:r>
            <a:rPr lang="el-GR" sz="1500" kern="1200" dirty="0"/>
            <a:t>Ισπανία, Ελλάδα</a:t>
          </a:r>
          <a:r>
            <a:rPr lang="en-US" sz="1500" kern="1200" dirty="0"/>
            <a:t>)</a:t>
          </a:r>
        </a:p>
      </dsp:txBody>
      <dsp:txXfrm>
        <a:off x="0" y="2952629"/>
        <a:ext cx="5641974" cy="984009"/>
      </dsp:txXfrm>
    </dsp:sp>
    <dsp:sp modelId="{5AF57E0A-98B5-4822-8370-994D0FF610BD}">
      <dsp:nvSpPr>
        <dsp:cNvPr id="0" name=""/>
        <dsp:cNvSpPr/>
      </dsp:nvSpPr>
      <dsp:spPr>
        <a:xfrm>
          <a:off x="0" y="3936639"/>
          <a:ext cx="5641974"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C5FA0-F622-4398-8A82-2E8EFA00A424}">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dirty="0"/>
            <a:t>Χρησιμοποίηση επαγγελματιών από τις </a:t>
          </a:r>
          <a:r>
            <a:rPr lang="el-GR" sz="1500" b="1" kern="1200" dirty="0"/>
            <a:t>ένοπλες δυνάμεις </a:t>
          </a:r>
          <a:r>
            <a:rPr lang="en-GB" sz="1500" kern="1200" dirty="0"/>
            <a:t>(</a:t>
          </a:r>
          <a:r>
            <a:rPr lang="el-GR" sz="1500" kern="1200" dirty="0"/>
            <a:t>Ισραήλ</a:t>
          </a:r>
          <a:r>
            <a:rPr lang="en-GB" sz="1500" kern="1200" dirty="0"/>
            <a:t>, </a:t>
          </a:r>
          <a:r>
            <a:rPr lang="el-GR" sz="1500" kern="1200" dirty="0"/>
            <a:t>Ιταλία</a:t>
          </a:r>
          <a:r>
            <a:rPr lang="en-GB" sz="1500" kern="1200" dirty="0"/>
            <a:t>, </a:t>
          </a:r>
          <a:r>
            <a:rPr lang="el-GR" sz="1500" kern="1200" dirty="0"/>
            <a:t>Ισπανία)</a:t>
          </a:r>
          <a:endParaRPr lang="en-US" sz="1500" kern="1200" dirty="0"/>
        </a:p>
      </dsp:txBody>
      <dsp:txXfrm>
        <a:off x="0" y="3936639"/>
        <a:ext cx="5641974" cy="984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D1384-EF01-441A-BD0B-B82E88629EFF}">
      <dsp:nvSpPr>
        <dsp:cNvPr id="0" name=""/>
        <dsp:cNvSpPr/>
      </dsp:nvSpPr>
      <dsp:spPr>
        <a:xfrm>
          <a:off x="0" y="66219"/>
          <a:ext cx="5641974" cy="9278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1. σημαντική </a:t>
          </a:r>
          <a:r>
            <a:rPr lang="el-GR" sz="1300" u="sng" kern="1200" dirty="0"/>
            <a:t>απουσία της οργανωμένης και σε όλα τα επίπεδα  πρόληψης</a:t>
          </a:r>
          <a:r>
            <a:rPr lang="el-GR" sz="1300" kern="1200" dirty="0"/>
            <a:t>, μέσα από εθνικά σχέδια δράσης (προ συμπτωματικοί έλεγχοι, εμβολιασμοί κ.λπ.), αλλά και της διαχείρισης χρονίως πασχόντων, που αφορούν το πλαίσιο της νέας Δημόσιας υγείας. </a:t>
          </a:r>
          <a:endParaRPr lang="en-US" sz="1300" kern="1200" dirty="0"/>
        </a:p>
      </dsp:txBody>
      <dsp:txXfrm>
        <a:off x="45292" y="111511"/>
        <a:ext cx="5551390" cy="837226"/>
      </dsp:txXfrm>
    </dsp:sp>
    <dsp:sp modelId="{FAAEBDF6-0D03-4B7A-9FFD-685498869602}">
      <dsp:nvSpPr>
        <dsp:cNvPr id="0" name=""/>
        <dsp:cNvSpPr/>
      </dsp:nvSpPr>
      <dsp:spPr>
        <a:xfrm>
          <a:off x="0" y="1031469"/>
          <a:ext cx="5641974" cy="927810"/>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2. </a:t>
          </a:r>
          <a:r>
            <a:rPr lang="el-GR" sz="1300" u="sng" kern="1200" dirty="0"/>
            <a:t>έλλειμμα σε πρωτοβάθμια  δίκτυα γειτονιάς </a:t>
          </a:r>
          <a:r>
            <a:rPr lang="el-GR" sz="1300" kern="1200" dirty="0"/>
            <a:t>(ή χωριών) και </a:t>
          </a:r>
          <a:r>
            <a:rPr lang="el-GR" sz="1300" u="sng" kern="1200" dirty="0"/>
            <a:t>προσωπικό γιατρό αναφοράς</a:t>
          </a:r>
          <a:r>
            <a:rPr lang="el-GR" sz="1300" kern="1200" dirty="0"/>
            <a:t>, που να είναι ενημερωμένος από τον </a:t>
          </a:r>
          <a:r>
            <a:rPr lang="el-GR" sz="1300" u="sng" kern="1200" dirty="0"/>
            <a:t>ηλεκτρονικό φάκελο </a:t>
          </a:r>
          <a:r>
            <a:rPr lang="el-GR" sz="1300" kern="1200" dirty="0"/>
            <a:t>ασθενούς και να μπορεί να συμβουλέψει υπεύθυνα και να θεραπεύσει άμεσα.</a:t>
          </a:r>
          <a:endParaRPr lang="en-US" sz="1300" kern="1200" dirty="0"/>
        </a:p>
      </dsp:txBody>
      <dsp:txXfrm>
        <a:off x="45292" y="1076761"/>
        <a:ext cx="5551390" cy="837226"/>
      </dsp:txXfrm>
    </dsp:sp>
    <dsp:sp modelId="{2F61FD5B-410B-482C-8753-A703F06B68CE}">
      <dsp:nvSpPr>
        <dsp:cNvPr id="0" name=""/>
        <dsp:cNvSpPr/>
      </dsp:nvSpPr>
      <dsp:spPr>
        <a:xfrm>
          <a:off x="0" y="1996719"/>
          <a:ext cx="5641974" cy="92781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3. εκτεταμένη </a:t>
          </a:r>
          <a:r>
            <a:rPr lang="el-GR" sz="1300" u="sng" kern="1200" dirty="0"/>
            <a:t>αποφυγή των εξωτερικών ιατρείων </a:t>
          </a:r>
          <a:r>
            <a:rPr lang="el-GR" sz="1300" kern="1200" dirty="0"/>
            <a:t>των νοσοκομείων για άσκοπες επισκέψεις καθημερινής ρουτίνας με τον ορατό κίνδυνο </a:t>
          </a:r>
          <a:r>
            <a:rPr lang="el-GR" sz="1300" kern="1200" dirty="0" err="1"/>
            <a:t>ενδονοσοκομειακών</a:t>
          </a:r>
          <a:r>
            <a:rPr lang="el-GR" sz="1300" kern="1200" dirty="0"/>
            <a:t> λοιμώξεων (παράδειγμα Ιταλίας) και άρα τη δυνατότητα αυτές να καλύπτονται σε πρωτοβάθμιο επίπεδο.</a:t>
          </a:r>
          <a:endParaRPr lang="en-US" sz="1300" kern="1200" dirty="0"/>
        </a:p>
      </dsp:txBody>
      <dsp:txXfrm>
        <a:off x="45292" y="2042011"/>
        <a:ext cx="5551390" cy="837226"/>
      </dsp:txXfrm>
    </dsp:sp>
    <dsp:sp modelId="{9F758B24-5455-4705-9CAF-9BF7BFBF0CCA}">
      <dsp:nvSpPr>
        <dsp:cNvPr id="0" name=""/>
        <dsp:cNvSpPr/>
      </dsp:nvSpPr>
      <dsp:spPr>
        <a:xfrm>
          <a:off x="0" y="2961970"/>
          <a:ext cx="5641974" cy="927810"/>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4. ταχύτητα άμεσης εφαρμογής και το σημαντικό όφελος από την χρήση της άυλης </a:t>
          </a:r>
          <a:r>
            <a:rPr lang="el-GR" sz="1300" kern="1200" dirty="0" err="1"/>
            <a:t>συνταγογραφησης</a:t>
          </a:r>
          <a:r>
            <a:rPr lang="el-GR" sz="1300" kern="1200" dirty="0"/>
            <a:t> και άρα την καθυστέρηση επί οκτώ χρόνια της </a:t>
          </a:r>
          <a:r>
            <a:rPr lang="el-GR" sz="1300" u="sng" kern="1200" dirty="0"/>
            <a:t>πλήρους λειτουργίας της ηλεκτρονικής</a:t>
          </a:r>
          <a:r>
            <a:rPr lang="el-GR" sz="1300" kern="1200" dirty="0"/>
            <a:t>, όπως και τόσων άλλων εφαρμογών της </a:t>
          </a:r>
          <a:r>
            <a:rPr lang="el-GR" sz="1300" kern="1200" dirty="0" err="1"/>
            <a:t>ψηφιοποίησης</a:t>
          </a:r>
          <a:r>
            <a:rPr lang="el-GR" sz="1300" kern="1200" dirty="0"/>
            <a:t> στην Υγεία (ΚΕΝ, ΕΣΥΝΕΤ, </a:t>
          </a:r>
          <a:r>
            <a:rPr lang="el-GR" sz="1300" u="sng" kern="1200" dirty="0"/>
            <a:t>φάκελος ασθενούς</a:t>
          </a:r>
          <a:r>
            <a:rPr lang="el-GR" sz="1300" kern="1200" dirty="0"/>
            <a:t>).</a:t>
          </a:r>
          <a:endParaRPr lang="en-US" sz="1300" kern="1200" dirty="0"/>
        </a:p>
      </dsp:txBody>
      <dsp:txXfrm>
        <a:off x="45292" y="3007262"/>
        <a:ext cx="5551390" cy="837226"/>
      </dsp:txXfrm>
    </dsp:sp>
    <dsp:sp modelId="{0B61117B-148C-4561-93E3-071217ED9E69}">
      <dsp:nvSpPr>
        <dsp:cNvPr id="0" name=""/>
        <dsp:cNvSpPr/>
      </dsp:nvSpPr>
      <dsp:spPr>
        <a:xfrm>
          <a:off x="0" y="3927220"/>
          <a:ext cx="5641974" cy="92781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5. απόλυτη ανάγκη </a:t>
          </a:r>
          <a:r>
            <a:rPr lang="el-GR" sz="1300" u="sng" kern="1200" dirty="0"/>
            <a:t>υπερεθνικού συντονισμού δράσεων </a:t>
          </a:r>
          <a:r>
            <a:rPr lang="el-GR" sz="1300" kern="1200" dirty="0"/>
            <a:t>στο εγγύς μέλλον, όχι μόνο για την αποφυγή νέου κύματος πανδημίας, αλλά και κοινής προσπάθειας για το εμβόλιο και την θεραπευτική αντιμετώπιση. </a:t>
          </a:r>
          <a:endParaRPr lang="en-US" sz="1300" kern="1200" dirty="0"/>
        </a:p>
      </dsp:txBody>
      <dsp:txXfrm>
        <a:off x="45292" y="3972512"/>
        <a:ext cx="5551390" cy="837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DFC27-6221-424B-99FB-C3E073D98F3F}">
      <dsp:nvSpPr>
        <dsp:cNvPr id="0" name=""/>
        <dsp:cNvSpPr/>
      </dsp:nvSpPr>
      <dsp:spPr>
        <a:xfrm>
          <a:off x="0" y="993805"/>
          <a:ext cx="5641974" cy="730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F3209-72DF-4922-A090-8900A36BF05A}">
      <dsp:nvSpPr>
        <dsp:cNvPr id="0" name=""/>
        <dsp:cNvSpPr/>
      </dsp:nvSpPr>
      <dsp:spPr>
        <a:xfrm>
          <a:off x="282098" y="565765"/>
          <a:ext cx="3949382" cy="856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289050">
            <a:lnSpc>
              <a:spcPct val="90000"/>
            </a:lnSpc>
            <a:spcBef>
              <a:spcPct val="0"/>
            </a:spcBef>
            <a:spcAft>
              <a:spcPct val="35000"/>
            </a:spcAft>
            <a:buNone/>
          </a:pPr>
          <a:r>
            <a:rPr lang="el-GR" sz="2900" kern="1200"/>
            <a:t>Α. Δημόσιας Υγείας,</a:t>
          </a:r>
          <a:endParaRPr lang="en-US" sz="2900" kern="1200"/>
        </a:p>
      </dsp:txBody>
      <dsp:txXfrm>
        <a:off x="323888" y="607555"/>
        <a:ext cx="3865802" cy="772500"/>
      </dsp:txXfrm>
    </dsp:sp>
    <dsp:sp modelId="{D8E08451-2EA7-4F51-8D69-5ADE6E1AE20E}">
      <dsp:nvSpPr>
        <dsp:cNvPr id="0" name=""/>
        <dsp:cNvSpPr/>
      </dsp:nvSpPr>
      <dsp:spPr>
        <a:xfrm>
          <a:off x="0" y="2309245"/>
          <a:ext cx="5641974" cy="730800"/>
        </a:xfrm>
        <a:prstGeom prst="rect">
          <a:avLst/>
        </a:prstGeom>
        <a:solidFill>
          <a:schemeClr val="lt1">
            <a:alpha val="90000"/>
            <a:hueOff val="0"/>
            <a:satOff val="0"/>
            <a:lumOff val="0"/>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sp>
    <dsp:sp modelId="{8712629B-D81B-49DA-8270-6C05B4676E08}">
      <dsp:nvSpPr>
        <dsp:cNvPr id="0" name=""/>
        <dsp:cNvSpPr/>
      </dsp:nvSpPr>
      <dsp:spPr>
        <a:xfrm>
          <a:off x="282098" y="1881205"/>
          <a:ext cx="3949382" cy="85608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289050">
            <a:lnSpc>
              <a:spcPct val="90000"/>
            </a:lnSpc>
            <a:spcBef>
              <a:spcPct val="0"/>
            </a:spcBef>
            <a:spcAft>
              <a:spcPct val="35000"/>
            </a:spcAft>
            <a:buNone/>
          </a:pPr>
          <a:r>
            <a:rPr lang="el-GR" sz="2900" kern="1200"/>
            <a:t>Β. Χρηματοδότησης,</a:t>
          </a:r>
          <a:endParaRPr lang="en-US" sz="2900" kern="1200"/>
        </a:p>
      </dsp:txBody>
      <dsp:txXfrm>
        <a:off x="323888" y="1922995"/>
        <a:ext cx="3865802" cy="772500"/>
      </dsp:txXfrm>
    </dsp:sp>
    <dsp:sp modelId="{A803ABAE-91D8-44D8-8AE8-32D6117E57E9}">
      <dsp:nvSpPr>
        <dsp:cNvPr id="0" name=""/>
        <dsp:cNvSpPr/>
      </dsp:nvSpPr>
      <dsp:spPr>
        <a:xfrm>
          <a:off x="0" y="3624685"/>
          <a:ext cx="5641974" cy="7308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51BCFEF8-C027-4A2B-858A-17F2C477776F}">
      <dsp:nvSpPr>
        <dsp:cNvPr id="0" name=""/>
        <dsp:cNvSpPr/>
      </dsp:nvSpPr>
      <dsp:spPr>
        <a:xfrm>
          <a:off x="282098" y="3196645"/>
          <a:ext cx="3949382" cy="8560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289050">
            <a:lnSpc>
              <a:spcPct val="90000"/>
            </a:lnSpc>
            <a:spcBef>
              <a:spcPct val="0"/>
            </a:spcBef>
            <a:spcAft>
              <a:spcPct val="35000"/>
            </a:spcAft>
            <a:buNone/>
          </a:pPr>
          <a:r>
            <a:rPr lang="el-GR" sz="2900" kern="1200"/>
            <a:t>Γ. Παροχής Υπηρεσιών.</a:t>
          </a:r>
          <a:endParaRPr lang="en-US" sz="2900" kern="1200"/>
        </a:p>
      </dsp:txBody>
      <dsp:txXfrm>
        <a:off x="323888" y="3238435"/>
        <a:ext cx="3865802" cy="772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86B73-62B0-42E2-8447-F27591192234}" type="datetimeFigureOut">
              <a:rPr lang="el-GR" smtClean="0"/>
              <a:t>9/11/2020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71BC9-2D5F-43B5-A553-A7FFA9043B54}" type="slidenum">
              <a:rPr lang="el-GR" smtClean="0"/>
              <a:t>‹#›</a:t>
            </a:fld>
            <a:endParaRPr lang="el-GR"/>
          </a:p>
        </p:txBody>
      </p:sp>
    </p:spTree>
    <p:extLst>
      <p:ext uri="{BB962C8B-B14F-4D97-AF65-F5344CB8AC3E}">
        <p14:creationId xmlns:p14="http://schemas.microsoft.com/office/powerpoint/2010/main" val="233907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fld id="{D3FE42E8-8B57-452D-A122-4DCE9AC771EF}" type="datetime1">
              <a:rPr lang="en-US" smtClean="0"/>
              <a:t>11/9/2020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947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11/9/2020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4340368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11/9/2020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066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E42E8-8B57-452D-A122-4DCE9AC771EF}" type="datetime1">
              <a:rPr lang="en-US" smtClean="0"/>
              <a:t>11/9/2020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42343828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3FE42E8-8B57-452D-A122-4DCE9AC771EF}" type="datetime1">
              <a:rPr lang="en-US" smtClean="0"/>
              <a:t>11/9/2020</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763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3FE42E8-8B57-452D-A122-4DCE9AC771EF}" type="datetime1">
              <a:rPr lang="en-US" smtClean="0"/>
              <a:t>11/9/2020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6925284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2412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5990888" y="2967788"/>
            <a:ext cx="475488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3FE42E8-8B57-452D-A122-4DCE9AC771EF}" type="datetime1">
              <a:rPr lang="en-US" smtClean="0"/>
              <a:t>11/9/2020</a:t>
            </a:fld>
            <a:endParaRPr lang="en-US"/>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3062326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3FE42E8-8B57-452D-A122-4DCE9AC771EF}" type="datetime1">
              <a:rPr lang="en-US" smtClean="0"/>
              <a:t>11/9/2020</a:t>
            </a:fld>
            <a:endParaRPr lang="en-US"/>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5597979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42E8-8B57-452D-A122-4DCE9AC771EF}" type="datetime1">
              <a:rPr lang="en-US" smtClean="0"/>
              <a:t>11/9/2020</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5614416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11/9/2020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9766535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3FE42E8-8B57-452D-A122-4DCE9AC771EF}" type="datetime1">
              <a:rPr lang="en-US" smtClean="0"/>
              <a:t>11/9/2020</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1380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FE42E8-8B57-452D-A122-4DCE9AC771EF}" type="datetime1">
              <a:rPr lang="en-US" smtClean="0"/>
              <a:t>11/9/2020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Sample Footer Text</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E28480-1C08-4458-AD97-0283E6FFD09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598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E8324B-C2AB-4996-9FD4-D941F485C2BB}"/>
              </a:ext>
            </a:extLst>
          </p:cNvPr>
          <p:cNvSpPr>
            <a:spLocks noGrp="1"/>
          </p:cNvSpPr>
          <p:nvPr>
            <p:ph type="ctrTitle"/>
          </p:nvPr>
        </p:nvSpPr>
        <p:spPr>
          <a:xfrm>
            <a:off x="0" y="649044"/>
            <a:ext cx="5462744" cy="3115295"/>
          </a:xfrm>
        </p:spPr>
        <p:txBody>
          <a:bodyPr anchor="b">
            <a:normAutofit fontScale="90000"/>
          </a:bodyPr>
          <a:lstStyle/>
          <a:p>
            <a:r>
              <a:rPr lang="el-GR" sz="3600" dirty="0" err="1">
                <a:solidFill>
                  <a:schemeClr val="tx1"/>
                </a:solidFill>
              </a:rPr>
              <a:t>Διαχειριση</a:t>
            </a:r>
            <a:br>
              <a:rPr lang="el-GR" sz="3600" dirty="0">
                <a:solidFill>
                  <a:schemeClr val="tx1"/>
                </a:solidFill>
              </a:rPr>
            </a:br>
            <a:r>
              <a:rPr lang="el-GR" sz="3600" dirty="0">
                <a:solidFill>
                  <a:schemeClr val="tx1"/>
                </a:solidFill>
              </a:rPr>
              <a:t> ΥΓΕΙΟΝΟΜΙΚΩΝ ΣΥΣΤΗΜΑΤΩΝ ΚΑΙ ΥΠΗΡΕΣΙΩΝ, </a:t>
            </a:r>
            <a:r>
              <a:rPr lang="el-GR" sz="3600" dirty="0" err="1">
                <a:solidFill>
                  <a:schemeClr val="tx1"/>
                </a:solidFill>
              </a:rPr>
              <a:t>ΚΑΤα</a:t>
            </a:r>
            <a:r>
              <a:rPr lang="el-GR" sz="3600" dirty="0">
                <a:solidFill>
                  <a:schemeClr val="tx1"/>
                </a:solidFill>
              </a:rPr>
              <a:t> ΤΗ ΔΙΑΡΚΕΙΑ ΤΗΣ ΠΑΝΔΗΜΙΑΣ</a:t>
            </a:r>
            <a:r>
              <a:rPr lang="en-US" sz="3600" dirty="0">
                <a:solidFill>
                  <a:schemeClr val="tx1"/>
                </a:solidFill>
              </a:rPr>
              <a:t>:</a:t>
            </a:r>
            <a:br>
              <a:rPr lang="el-GR" sz="3600" dirty="0">
                <a:solidFill>
                  <a:schemeClr val="tx1"/>
                </a:solidFill>
              </a:rPr>
            </a:br>
            <a:r>
              <a:rPr lang="en-US" sz="3600" dirty="0">
                <a:solidFill>
                  <a:srgbClr val="FFFFFF"/>
                </a:solidFill>
              </a:rPr>
              <a:t> </a:t>
            </a:r>
            <a:r>
              <a:rPr lang="el-GR" sz="3100" dirty="0" err="1">
                <a:solidFill>
                  <a:srgbClr val="FFFFFF"/>
                </a:solidFill>
              </a:rPr>
              <a:t>επιγνωση</a:t>
            </a:r>
            <a:r>
              <a:rPr lang="el-GR" sz="3100" dirty="0">
                <a:solidFill>
                  <a:srgbClr val="FFFFFF"/>
                </a:solidFill>
              </a:rPr>
              <a:t> ή </a:t>
            </a:r>
            <a:r>
              <a:rPr lang="el-GR" sz="3100" dirty="0" err="1">
                <a:solidFill>
                  <a:srgbClr val="FFFFFF"/>
                </a:solidFill>
              </a:rPr>
              <a:t>διορατικοτητα</a:t>
            </a:r>
            <a:r>
              <a:rPr lang="el-GR" sz="3100" dirty="0">
                <a:solidFill>
                  <a:srgbClr val="FFFFFF"/>
                </a:solidFill>
              </a:rPr>
              <a:t>, </a:t>
            </a:r>
            <a:r>
              <a:rPr lang="el-GR" sz="3100" dirty="0" err="1">
                <a:solidFill>
                  <a:srgbClr val="FFFFFF"/>
                </a:solidFill>
              </a:rPr>
              <a:t>μιασ</a:t>
            </a:r>
            <a:r>
              <a:rPr lang="el-GR" sz="3100" dirty="0">
                <a:solidFill>
                  <a:srgbClr val="FFFFFF"/>
                </a:solidFill>
              </a:rPr>
              <a:t> </a:t>
            </a:r>
            <a:r>
              <a:rPr lang="el-GR" sz="3100" dirty="0" err="1">
                <a:solidFill>
                  <a:srgbClr val="FFFFFF"/>
                </a:solidFill>
              </a:rPr>
              <a:t>πολυπλοκησ</a:t>
            </a:r>
            <a:r>
              <a:rPr lang="el-GR" sz="3100" dirty="0">
                <a:solidFill>
                  <a:srgbClr val="FFFFFF"/>
                </a:solidFill>
              </a:rPr>
              <a:t> </a:t>
            </a:r>
            <a:r>
              <a:rPr lang="el-GR" sz="3100" dirty="0" err="1">
                <a:solidFill>
                  <a:srgbClr val="FFFFFF"/>
                </a:solidFill>
              </a:rPr>
              <a:t>επιστημησ</a:t>
            </a:r>
            <a:r>
              <a:rPr lang="el-GR" sz="3100" dirty="0">
                <a:solidFill>
                  <a:srgbClr val="FFFFFF"/>
                </a:solidFill>
              </a:rPr>
              <a:t> ή </a:t>
            </a:r>
            <a:r>
              <a:rPr lang="el-GR" sz="3100" dirty="0" err="1">
                <a:solidFill>
                  <a:srgbClr val="FFFFFF"/>
                </a:solidFill>
              </a:rPr>
              <a:t>καταστασησ</a:t>
            </a:r>
            <a:r>
              <a:rPr lang="en-US" sz="3100" dirty="0">
                <a:solidFill>
                  <a:srgbClr val="FFFFFF"/>
                </a:solidFill>
              </a:rPr>
              <a:t>  </a:t>
            </a:r>
            <a:endParaRPr lang="el-GR" sz="3100" dirty="0">
              <a:solidFill>
                <a:srgbClr val="FFFFFF"/>
              </a:solidFill>
            </a:endParaRPr>
          </a:p>
        </p:txBody>
      </p:sp>
      <p:sp>
        <p:nvSpPr>
          <p:cNvPr id="3" name="Υπότιτλος 2">
            <a:extLst>
              <a:ext uri="{FF2B5EF4-FFF2-40B4-BE49-F238E27FC236}">
                <a16:creationId xmlns:a16="http://schemas.microsoft.com/office/drawing/2014/main" id="{B3C725AB-6D1F-4D57-97ED-CD55ABF1CEDE}"/>
              </a:ext>
            </a:extLst>
          </p:cNvPr>
          <p:cNvSpPr>
            <a:spLocks noGrp="1"/>
          </p:cNvSpPr>
          <p:nvPr>
            <p:ph type="subTitle" idx="1"/>
          </p:nvPr>
        </p:nvSpPr>
        <p:spPr>
          <a:xfrm>
            <a:off x="638921" y="4785069"/>
            <a:ext cx="4204012" cy="1423887"/>
          </a:xfrm>
        </p:spPr>
        <p:txBody>
          <a:bodyPr anchor="t">
            <a:normAutofit fontScale="92500" lnSpcReduction="20000"/>
          </a:bodyPr>
          <a:lstStyle/>
          <a:p>
            <a:pPr algn="r"/>
            <a:r>
              <a:rPr lang="el-GR" sz="2000" dirty="0">
                <a:solidFill>
                  <a:srgbClr val="FFFFFF"/>
                </a:solidFill>
              </a:rPr>
              <a:t>Ν. Πολύζος, Καθηγητής ΔΠΘ</a:t>
            </a:r>
          </a:p>
          <a:p>
            <a:pPr algn="r"/>
            <a:endParaRPr lang="el-GR" sz="2000" dirty="0">
              <a:solidFill>
                <a:srgbClr val="FFFFFF"/>
              </a:solidFill>
            </a:endParaRPr>
          </a:p>
          <a:p>
            <a:pPr algn="r"/>
            <a:r>
              <a:rPr lang="el-GR" sz="2000" dirty="0">
                <a:solidFill>
                  <a:srgbClr val="FFFFFF"/>
                </a:solidFill>
              </a:rPr>
              <a:t>«Λοιμώξεις στο Σταυροδρόμι του 2020»</a:t>
            </a:r>
          </a:p>
          <a:p>
            <a:pPr algn="r"/>
            <a:endParaRPr lang="en-US" sz="2000" dirty="0">
              <a:solidFill>
                <a:srgbClr val="FFFFFF"/>
              </a:solidFill>
            </a:endParaRPr>
          </a:p>
          <a:p>
            <a:pPr algn="r"/>
            <a:r>
              <a:rPr lang="el-GR" sz="2000" dirty="0">
                <a:solidFill>
                  <a:srgbClr val="FFFFFF"/>
                </a:solidFill>
              </a:rPr>
              <a:t>1/11/</a:t>
            </a:r>
            <a:r>
              <a:rPr lang="en-US" sz="2000" dirty="0">
                <a:solidFill>
                  <a:srgbClr val="FFFFFF"/>
                </a:solidFill>
              </a:rPr>
              <a:t>2020</a:t>
            </a:r>
          </a:p>
          <a:p>
            <a:pPr algn="r"/>
            <a:endParaRPr lang="en-US" sz="2000" dirty="0">
              <a:solidFill>
                <a:srgbClr val="FFFFFF"/>
              </a:solidFill>
            </a:endParaRPr>
          </a:p>
          <a:p>
            <a:pPr algn="r"/>
            <a:endParaRPr lang="el-GR" sz="2000" dirty="0">
              <a:solidFill>
                <a:srgbClr val="FFFFFF"/>
              </a:solidFill>
            </a:endParaRPr>
          </a:p>
        </p:txBody>
      </p:sp>
      <p:cxnSp>
        <p:nvCxnSpPr>
          <p:cNvPr id="13" name="Straight Connector 1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Βίντεο 3">
            <a:extLst>
              <a:ext uri="{FF2B5EF4-FFF2-40B4-BE49-F238E27FC236}">
                <a16:creationId xmlns:a16="http://schemas.microsoft.com/office/drawing/2014/main" id="{488CF5DE-1AA8-44F8-B887-A9336AC5820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6096000" y="1926453"/>
            <a:ext cx="5459470" cy="3034149"/>
          </a:xfrm>
          <a:prstGeom prst="rect">
            <a:avLst/>
          </a:prstGeom>
        </p:spPr>
      </p:pic>
    </p:spTree>
    <p:extLst>
      <p:ext uri="{BB962C8B-B14F-4D97-AF65-F5344CB8AC3E}">
        <p14:creationId xmlns:p14="http://schemas.microsoft.com/office/powerpoint/2010/main" val="1925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061BB-2EE8-4EBC-AB4C-E0C55ACB5800}"/>
              </a:ext>
            </a:extLst>
          </p:cNvPr>
          <p:cNvSpPr>
            <a:spLocks noGrp="1"/>
          </p:cNvSpPr>
          <p:nvPr>
            <p:ph type="title"/>
          </p:nvPr>
        </p:nvSpPr>
        <p:spPr>
          <a:xfrm>
            <a:off x="964788" y="804333"/>
            <a:ext cx="3391900" cy="5249334"/>
          </a:xfrm>
        </p:spPr>
        <p:txBody>
          <a:bodyPr>
            <a:normAutofit/>
          </a:bodyPr>
          <a:lstStyle/>
          <a:p>
            <a:pPr algn="r"/>
            <a:r>
              <a:rPr lang="el-GR" sz="3500">
                <a:solidFill>
                  <a:srgbClr val="FFFFFF"/>
                </a:solidFill>
              </a:rPr>
              <a:t>Πως οι χωρες καλυψαν τις αναγκες τους σε προστατευτικο υλικο, </a:t>
            </a:r>
            <a:r>
              <a:rPr lang="en-US" sz="3500">
                <a:solidFill>
                  <a:srgbClr val="FFFFFF"/>
                </a:solidFill>
              </a:rPr>
              <a:t>test kits</a:t>
            </a:r>
            <a:r>
              <a:rPr lang="el-GR" sz="3500">
                <a:solidFill>
                  <a:srgbClr val="FFFFFF"/>
                </a:solidFill>
              </a:rPr>
              <a:t> &amp; φαρμακα;  </a:t>
            </a:r>
            <a:endParaRPr lang="en-CY" sz="3500">
              <a:solidFill>
                <a:srgbClr val="FFFFFF"/>
              </a:solidFill>
            </a:endParaRPr>
          </a:p>
        </p:txBody>
      </p:sp>
      <p:sp>
        <p:nvSpPr>
          <p:cNvPr id="3" name="Content Placeholder 2">
            <a:extLst>
              <a:ext uri="{FF2B5EF4-FFF2-40B4-BE49-F238E27FC236}">
                <a16:creationId xmlns:a16="http://schemas.microsoft.com/office/drawing/2014/main" id="{B36F1B44-96E5-4824-BC2A-B8068F12DB1D}"/>
              </a:ext>
            </a:extLst>
          </p:cNvPr>
          <p:cNvSpPr>
            <a:spLocks noGrp="1"/>
          </p:cNvSpPr>
          <p:nvPr>
            <p:ph idx="1"/>
          </p:nvPr>
        </p:nvSpPr>
        <p:spPr>
          <a:xfrm>
            <a:off x="4951048" y="804333"/>
            <a:ext cx="6306003" cy="5249334"/>
          </a:xfrm>
        </p:spPr>
        <p:txBody>
          <a:bodyPr anchor="ctr">
            <a:normAutofit/>
          </a:bodyPr>
          <a:lstStyle/>
          <a:p>
            <a:pPr lvl="0"/>
            <a:endParaRPr lang="el-GR" dirty="0"/>
          </a:p>
          <a:p>
            <a:pPr lvl="0"/>
            <a:r>
              <a:rPr lang="el-GR" u="sng" dirty="0"/>
              <a:t>Προμήθειες κεντρικά</a:t>
            </a:r>
            <a:r>
              <a:rPr lang="el-GR" dirty="0"/>
              <a:t> μέσω διαγωνισμών είτε από την κυβέρνηση είτε από το Υπουργείο Υγείας.  </a:t>
            </a:r>
            <a:r>
              <a:rPr lang="en-US" dirty="0"/>
              <a:t>(</a:t>
            </a:r>
            <a:r>
              <a:rPr lang="el-GR" dirty="0"/>
              <a:t>Ισραήλ, Κύπρος, Πορτογαλία, Μάλτα, Ισπανία</a:t>
            </a:r>
            <a:r>
              <a:rPr lang="en-US" dirty="0"/>
              <a:t>) </a:t>
            </a:r>
            <a:r>
              <a:rPr lang="el-GR" dirty="0"/>
              <a:t>ή μέσω εταιρείας του Δημοσίου </a:t>
            </a:r>
            <a:r>
              <a:rPr lang="en-US" dirty="0"/>
              <a:t>(</a:t>
            </a:r>
            <a:r>
              <a:rPr lang="el-GR" dirty="0"/>
              <a:t>Ελλάδα</a:t>
            </a:r>
            <a:r>
              <a:rPr lang="en-US" dirty="0"/>
              <a:t>)</a:t>
            </a:r>
            <a:r>
              <a:rPr lang="el-GR" dirty="0"/>
              <a:t>.</a:t>
            </a:r>
            <a:endParaRPr lang="en-US" dirty="0"/>
          </a:p>
          <a:p>
            <a:r>
              <a:rPr lang="el-GR" dirty="0"/>
              <a:t>Ηλεκτρονικό </a:t>
            </a:r>
            <a:r>
              <a:rPr lang="el-GR" u="sng" dirty="0"/>
              <a:t>αρχείο παρακολούθησης</a:t>
            </a:r>
            <a:r>
              <a:rPr lang="el-GR" dirty="0"/>
              <a:t> των αποθεμάτων υλικού και εξοπλισμού  </a:t>
            </a:r>
            <a:r>
              <a:rPr lang="en-US" dirty="0"/>
              <a:t> (</a:t>
            </a:r>
            <a:r>
              <a:rPr lang="el-GR" dirty="0"/>
              <a:t>Ελλάδα, Ισπανία Κύπρος</a:t>
            </a:r>
            <a:r>
              <a:rPr lang="en-US" dirty="0"/>
              <a:t>), </a:t>
            </a:r>
            <a:r>
              <a:rPr lang="el-GR" dirty="0"/>
              <a:t>αλλά και νοσοκομειακών κλινών </a:t>
            </a:r>
            <a:r>
              <a:rPr lang="en-US" dirty="0"/>
              <a:t>(</a:t>
            </a:r>
            <a:r>
              <a:rPr lang="el-GR" dirty="0"/>
              <a:t>Ελλάδα</a:t>
            </a:r>
            <a:r>
              <a:rPr lang="en-US" dirty="0"/>
              <a:t>, </a:t>
            </a:r>
            <a:r>
              <a:rPr lang="el-GR" dirty="0"/>
              <a:t>Ισραήλ</a:t>
            </a:r>
            <a:r>
              <a:rPr lang="en-US" dirty="0"/>
              <a:t>, </a:t>
            </a:r>
            <a:r>
              <a:rPr lang="el-GR" dirty="0"/>
              <a:t>Ισπανία</a:t>
            </a:r>
            <a:r>
              <a:rPr lang="en-US" dirty="0"/>
              <a:t>)</a:t>
            </a:r>
            <a:r>
              <a:rPr lang="el-GR" dirty="0"/>
              <a:t>.</a:t>
            </a:r>
            <a:endParaRPr lang="en-US" dirty="0"/>
          </a:p>
          <a:p>
            <a:pPr lvl="0"/>
            <a:r>
              <a:rPr lang="en-US" dirty="0"/>
              <a:t>“</a:t>
            </a:r>
            <a:r>
              <a:rPr lang="en-US" u="sng" dirty="0"/>
              <a:t>Fast-track</a:t>
            </a:r>
            <a:r>
              <a:rPr lang="en-US" dirty="0"/>
              <a:t>” </a:t>
            </a:r>
            <a:r>
              <a:rPr lang="el-GR" dirty="0"/>
              <a:t>χορήγηση αδειών σε εταιρείες για παραγωγή υλικών τοπικά, που συνδέονται με την αντιμετώπιση της </a:t>
            </a:r>
            <a:r>
              <a:rPr lang="en-US" dirty="0"/>
              <a:t>COVID-19 (</a:t>
            </a:r>
            <a:r>
              <a:rPr lang="el-GR" dirty="0"/>
              <a:t>Ελλάδα</a:t>
            </a:r>
            <a:r>
              <a:rPr lang="en-US" dirty="0"/>
              <a:t>, </a:t>
            </a:r>
            <a:r>
              <a:rPr lang="el-GR" dirty="0"/>
              <a:t>Ισραήλ</a:t>
            </a:r>
            <a:r>
              <a:rPr lang="en-US" dirty="0"/>
              <a:t>, </a:t>
            </a:r>
            <a:r>
              <a:rPr lang="el-GR" dirty="0"/>
              <a:t>Ισπανία</a:t>
            </a:r>
            <a:r>
              <a:rPr lang="en-US" dirty="0"/>
              <a:t>)</a:t>
            </a:r>
            <a:r>
              <a:rPr lang="el-GR" dirty="0"/>
              <a:t>.</a:t>
            </a:r>
            <a:endParaRPr lang="en-US" dirty="0"/>
          </a:p>
          <a:p>
            <a:pPr lvl="0"/>
            <a:r>
              <a:rPr lang="el-GR" dirty="0"/>
              <a:t> </a:t>
            </a:r>
            <a:endParaRPr lang="en-US" dirty="0"/>
          </a:p>
          <a:p>
            <a:endParaRPr lang="en-CY" dirty="0"/>
          </a:p>
        </p:txBody>
      </p:sp>
    </p:spTree>
    <p:extLst>
      <p:ext uri="{BB962C8B-B14F-4D97-AF65-F5344CB8AC3E}">
        <p14:creationId xmlns:p14="http://schemas.microsoft.com/office/powerpoint/2010/main" val="414904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2BD8A-21EC-45E4-8834-E85AB9BB8D4A}"/>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  </a:t>
            </a:r>
            <a:r>
              <a:rPr lang="el-GR">
                <a:solidFill>
                  <a:srgbClr val="FFFFFF"/>
                </a:solidFill>
              </a:rPr>
              <a:t> νεες μεθ</a:t>
            </a:r>
            <a:r>
              <a:rPr lang="en-US">
                <a:solidFill>
                  <a:srgbClr val="FFFFFF"/>
                </a:solidFill>
              </a:rPr>
              <a:t> </a:t>
            </a:r>
            <a:r>
              <a:rPr lang="el-GR">
                <a:solidFill>
                  <a:srgbClr val="FFFFFF"/>
                </a:solidFill>
              </a:rPr>
              <a:t>για </a:t>
            </a:r>
            <a:r>
              <a:rPr lang="en-US">
                <a:solidFill>
                  <a:srgbClr val="FFFFFF"/>
                </a:solidFill>
              </a:rPr>
              <a:t>covid-19</a:t>
            </a:r>
            <a:endParaRPr lang="en-CY">
              <a:solidFill>
                <a:srgbClr val="FFFFFF"/>
              </a:solidFill>
            </a:endParaRPr>
          </a:p>
        </p:txBody>
      </p:sp>
      <p:sp>
        <p:nvSpPr>
          <p:cNvPr id="3" name="Content Placeholder 2">
            <a:extLst>
              <a:ext uri="{FF2B5EF4-FFF2-40B4-BE49-F238E27FC236}">
                <a16:creationId xmlns:a16="http://schemas.microsoft.com/office/drawing/2014/main" id="{39B2D84B-0CD5-499E-B8A3-C9C088724475}"/>
              </a:ext>
            </a:extLst>
          </p:cNvPr>
          <p:cNvSpPr>
            <a:spLocks noGrp="1"/>
          </p:cNvSpPr>
          <p:nvPr>
            <p:ph idx="1"/>
          </p:nvPr>
        </p:nvSpPr>
        <p:spPr>
          <a:xfrm>
            <a:off x="4951048" y="804333"/>
            <a:ext cx="6306003" cy="5249334"/>
          </a:xfrm>
        </p:spPr>
        <p:txBody>
          <a:bodyPr anchor="ctr">
            <a:normAutofit/>
          </a:bodyPr>
          <a:lstStyle/>
          <a:p>
            <a:pPr lvl="0"/>
            <a:r>
              <a:rPr lang="el-GR" dirty="0"/>
              <a:t>Χρησιμοποιώντας </a:t>
            </a:r>
            <a:r>
              <a:rPr lang="el-GR" u="sng" dirty="0"/>
              <a:t>ΜΕΘ</a:t>
            </a:r>
            <a:r>
              <a:rPr lang="el-GR" dirty="0"/>
              <a:t> επεκτείνοντας από άλλα τμήματα </a:t>
            </a:r>
            <a:r>
              <a:rPr lang="en-US" dirty="0"/>
              <a:t>(</a:t>
            </a:r>
            <a:r>
              <a:rPr lang="el-GR" dirty="0"/>
              <a:t>Ισπανία</a:t>
            </a:r>
            <a:r>
              <a:rPr lang="en-US" dirty="0"/>
              <a:t>, </a:t>
            </a:r>
            <a:r>
              <a:rPr lang="el-GR" dirty="0"/>
              <a:t>Ελλάδα</a:t>
            </a:r>
            <a:r>
              <a:rPr lang="en-US" dirty="0"/>
              <a:t>, </a:t>
            </a:r>
            <a:r>
              <a:rPr lang="el-GR" dirty="0"/>
              <a:t>Ισραήλ</a:t>
            </a:r>
            <a:r>
              <a:rPr lang="en-US" dirty="0"/>
              <a:t>, </a:t>
            </a:r>
            <a:r>
              <a:rPr lang="el-GR" dirty="0"/>
              <a:t>Μάλτα</a:t>
            </a:r>
            <a:r>
              <a:rPr lang="en-US" dirty="0"/>
              <a:t>)</a:t>
            </a:r>
          </a:p>
          <a:p>
            <a:pPr lvl="0"/>
            <a:r>
              <a:rPr lang="el-GR" dirty="0"/>
              <a:t>Εξοπλίζοντας απλά </a:t>
            </a:r>
            <a:r>
              <a:rPr lang="el-GR" u="sng" dirty="0"/>
              <a:t>κρεβάτια</a:t>
            </a:r>
            <a:r>
              <a:rPr lang="el-GR" dirty="0"/>
              <a:t> με </a:t>
            </a:r>
            <a:r>
              <a:rPr lang="en-US" dirty="0"/>
              <a:t>monitors </a:t>
            </a:r>
            <a:r>
              <a:rPr lang="el-GR" dirty="0"/>
              <a:t>και αναπνευστήρες </a:t>
            </a:r>
            <a:r>
              <a:rPr lang="en-US" dirty="0"/>
              <a:t>(</a:t>
            </a:r>
            <a:r>
              <a:rPr lang="el-GR" dirty="0"/>
              <a:t>Ισπανία</a:t>
            </a:r>
            <a:r>
              <a:rPr lang="en-US" dirty="0"/>
              <a:t>)</a:t>
            </a:r>
          </a:p>
          <a:p>
            <a:pPr lvl="0"/>
            <a:r>
              <a:rPr lang="el-GR" dirty="0"/>
              <a:t>Χρησιμοποιώντας προσωρινά τις ΜΕΘ των </a:t>
            </a:r>
            <a:r>
              <a:rPr lang="el-GR" u="sng" dirty="0"/>
              <a:t>ιδιωτικών</a:t>
            </a:r>
            <a:r>
              <a:rPr lang="el-GR" dirty="0"/>
              <a:t> νοσοκομείων </a:t>
            </a:r>
            <a:r>
              <a:rPr lang="en-US" dirty="0"/>
              <a:t>(</a:t>
            </a:r>
            <a:r>
              <a:rPr lang="el-GR" dirty="0"/>
              <a:t>Ισπανία</a:t>
            </a:r>
            <a:r>
              <a:rPr lang="en-US" dirty="0"/>
              <a:t>, </a:t>
            </a:r>
            <a:r>
              <a:rPr lang="el-GR" dirty="0"/>
              <a:t>Ισραήλ</a:t>
            </a:r>
            <a:r>
              <a:rPr lang="en-US" dirty="0"/>
              <a:t>)</a:t>
            </a:r>
          </a:p>
          <a:p>
            <a:pPr lvl="0"/>
            <a:r>
              <a:rPr lang="el-GR" dirty="0"/>
              <a:t>Χρησιμοποιώντας τις ΜΕΘ του </a:t>
            </a:r>
            <a:r>
              <a:rPr lang="el-GR" u="sng" dirty="0"/>
              <a:t>ιδιωτικού</a:t>
            </a:r>
            <a:r>
              <a:rPr lang="el-GR" dirty="0"/>
              <a:t> τομέα για  </a:t>
            </a:r>
            <a:r>
              <a:rPr lang="en-US" dirty="0"/>
              <a:t>non-COVID-19 </a:t>
            </a:r>
            <a:r>
              <a:rPr lang="el-GR" dirty="0"/>
              <a:t>ασθενείς και μετατρέποντας τις ΜΕΘ του </a:t>
            </a:r>
            <a:r>
              <a:rPr lang="el-GR" u="sng" dirty="0"/>
              <a:t>δημοσίου</a:t>
            </a:r>
            <a:r>
              <a:rPr lang="el-GR" dirty="0"/>
              <a:t> σε</a:t>
            </a:r>
            <a:r>
              <a:rPr lang="en-US" dirty="0"/>
              <a:t> COVID-19 </a:t>
            </a:r>
            <a:r>
              <a:rPr lang="el-GR" dirty="0"/>
              <a:t>κλίνες</a:t>
            </a:r>
            <a:r>
              <a:rPr lang="en-US" dirty="0"/>
              <a:t> (</a:t>
            </a:r>
            <a:r>
              <a:rPr lang="el-GR" dirty="0"/>
              <a:t>Ιταλία</a:t>
            </a:r>
            <a:r>
              <a:rPr lang="en-US" dirty="0"/>
              <a:t>, </a:t>
            </a:r>
            <a:r>
              <a:rPr lang="el-GR" dirty="0"/>
              <a:t>Ελλάδα</a:t>
            </a:r>
            <a:r>
              <a:rPr lang="en-US" dirty="0"/>
              <a:t>)</a:t>
            </a:r>
          </a:p>
          <a:p>
            <a:pPr lvl="0"/>
            <a:r>
              <a:rPr lang="el-GR" dirty="0"/>
              <a:t>Αξιοποιώντας τις ΜΕΘ των </a:t>
            </a:r>
            <a:r>
              <a:rPr lang="el-GR" u="sng" dirty="0"/>
              <a:t>στρατιωτικών</a:t>
            </a:r>
            <a:r>
              <a:rPr lang="el-GR" dirty="0"/>
              <a:t> νοσοκομείων </a:t>
            </a:r>
            <a:r>
              <a:rPr lang="en-US" dirty="0"/>
              <a:t>(</a:t>
            </a:r>
            <a:r>
              <a:rPr lang="el-GR" dirty="0"/>
              <a:t>Ελλάδα, Ιταλία</a:t>
            </a:r>
            <a:r>
              <a:rPr lang="en-US" dirty="0"/>
              <a:t>).</a:t>
            </a:r>
          </a:p>
          <a:p>
            <a:pPr lvl="0"/>
            <a:r>
              <a:rPr lang="el-GR" dirty="0"/>
              <a:t>Δωρεές και «δάνεια» </a:t>
            </a:r>
            <a:r>
              <a:rPr lang="en-US" dirty="0"/>
              <a:t>monitors </a:t>
            </a:r>
            <a:r>
              <a:rPr lang="el-GR" dirty="0"/>
              <a:t>και αναπνευστήρων </a:t>
            </a:r>
            <a:r>
              <a:rPr lang="en-US" dirty="0"/>
              <a:t>(</a:t>
            </a:r>
            <a:r>
              <a:rPr lang="el-GR" dirty="0"/>
              <a:t>Πορτογαλία</a:t>
            </a:r>
            <a:r>
              <a:rPr lang="en-US" dirty="0"/>
              <a:t>)</a:t>
            </a:r>
          </a:p>
          <a:p>
            <a:endParaRPr lang="en-CY" dirty="0"/>
          </a:p>
        </p:txBody>
      </p:sp>
    </p:spTree>
    <p:extLst>
      <p:ext uri="{BB962C8B-B14F-4D97-AF65-F5344CB8AC3E}">
        <p14:creationId xmlns:p14="http://schemas.microsoft.com/office/powerpoint/2010/main" val="174040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A61F1-A566-4361-B181-56823C41B3D6}"/>
              </a:ext>
            </a:extLst>
          </p:cNvPr>
          <p:cNvSpPr>
            <a:spLocks noGrp="1"/>
          </p:cNvSpPr>
          <p:nvPr>
            <p:ph type="title"/>
          </p:nvPr>
        </p:nvSpPr>
        <p:spPr>
          <a:xfrm>
            <a:off x="643468" y="643467"/>
            <a:ext cx="3415612" cy="5571066"/>
          </a:xfrm>
        </p:spPr>
        <p:txBody>
          <a:bodyPr>
            <a:normAutofit/>
          </a:bodyPr>
          <a:lstStyle/>
          <a:p>
            <a:r>
              <a:rPr lang="el-GR" sz="4300">
                <a:solidFill>
                  <a:srgbClr val="FFFFFF"/>
                </a:solidFill>
              </a:rPr>
              <a:t>Ταχεια αυξηση του προσωπικου υγειας</a:t>
            </a:r>
            <a:endParaRPr lang="en-CY" sz="4300">
              <a:solidFill>
                <a:srgbClr val="FFFFFF"/>
              </a:solidFill>
            </a:endParaRPr>
          </a:p>
        </p:txBody>
      </p:sp>
      <p:graphicFrame>
        <p:nvGraphicFramePr>
          <p:cNvPr id="7" name="Content Placeholder 2">
            <a:extLst>
              <a:ext uri="{FF2B5EF4-FFF2-40B4-BE49-F238E27FC236}">
                <a16:creationId xmlns:a16="http://schemas.microsoft.com/office/drawing/2014/main" id="{D110DE1D-C665-47BC-8684-562D79A36D88}"/>
              </a:ext>
            </a:extLst>
          </p:cNvPr>
          <p:cNvGraphicFramePr>
            <a:graphicFrameLocks noGrp="1"/>
          </p:cNvGraphicFramePr>
          <p:nvPr>
            <p:ph idx="1"/>
            <p:extLst>
              <p:ext uri="{D42A27DB-BD31-4B8C-83A1-F6EECF244321}">
                <p14:modId xmlns:p14="http://schemas.microsoft.com/office/powerpoint/2010/main" val="132231371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18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71608-0B5C-408F-A6B5-0991F097C79C}"/>
              </a:ext>
            </a:extLst>
          </p:cNvPr>
          <p:cNvSpPr>
            <a:spLocks noGrp="1"/>
          </p:cNvSpPr>
          <p:nvPr>
            <p:ph type="title"/>
          </p:nvPr>
        </p:nvSpPr>
        <p:spPr>
          <a:xfrm>
            <a:off x="964788" y="804333"/>
            <a:ext cx="3391900" cy="5249334"/>
          </a:xfrm>
        </p:spPr>
        <p:txBody>
          <a:bodyPr>
            <a:normAutofit/>
          </a:bodyPr>
          <a:lstStyle/>
          <a:p>
            <a:pPr algn="r"/>
            <a:r>
              <a:rPr lang="el-GR" dirty="0">
                <a:solidFill>
                  <a:srgbClr val="FFFFFF"/>
                </a:solidFill>
              </a:rPr>
              <a:t>Πως οι </a:t>
            </a:r>
            <a:r>
              <a:rPr lang="el-GR" dirty="0" err="1">
                <a:solidFill>
                  <a:srgbClr val="FFFFFF"/>
                </a:solidFill>
              </a:rPr>
              <a:t>χωρες</a:t>
            </a:r>
            <a:r>
              <a:rPr lang="el-GR" dirty="0">
                <a:solidFill>
                  <a:srgbClr val="FFFFFF"/>
                </a:solidFill>
              </a:rPr>
              <a:t> </a:t>
            </a:r>
            <a:r>
              <a:rPr lang="el-GR" dirty="0" err="1">
                <a:solidFill>
                  <a:srgbClr val="FFFFFF"/>
                </a:solidFill>
              </a:rPr>
              <a:t>καλυψαν</a:t>
            </a:r>
            <a:br>
              <a:rPr lang="el-GR" dirty="0">
                <a:solidFill>
                  <a:srgbClr val="FFFFFF"/>
                </a:solidFill>
              </a:rPr>
            </a:br>
            <a:r>
              <a:rPr lang="el-GR" dirty="0">
                <a:solidFill>
                  <a:srgbClr val="FFFFFF"/>
                </a:solidFill>
              </a:rPr>
              <a:t> </a:t>
            </a:r>
            <a:r>
              <a:rPr lang="el-GR" dirty="0" err="1">
                <a:solidFill>
                  <a:srgbClr val="FFFFFF"/>
                </a:solidFill>
              </a:rPr>
              <a:t>επιπλεον</a:t>
            </a:r>
            <a:r>
              <a:rPr lang="el-GR" dirty="0">
                <a:solidFill>
                  <a:srgbClr val="FFFFFF"/>
                </a:solidFill>
              </a:rPr>
              <a:t> </a:t>
            </a:r>
            <a:r>
              <a:rPr lang="el-GR" dirty="0" err="1">
                <a:solidFill>
                  <a:srgbClr val="FFFFFF"/>
                </a:solidFill>
              </a:rPr>
              <a:t>κοστος</a:t>
            </a:r>
            <a:r>
              <a:rPr lang="el-GR" dirty="0">
                <a:solidFill>
                  <a:srgbClr val="FFFFFF"/>
                </a:solidFill>
              </a:rPr>
              <a:t> </a:t>
            </a:r>
            <a:r>
              <a:rPr lang="en-US" dirty="0">
                <a:solidFill>
                  <a:srgbClr val="FFFFFF"/>
                </a:solidFill>
              </a:rPr>
              <a:t>covid-19</a:t>
            </a:r>
            <a:endParaRPr lang="en-CY" dirty="0">
              <a:solidFill>
                <a:srgbClr val="FFFFFF"/>
              </a:solidFill>
            </a:endParaRPr>
          </a:p>
        </p:txBody>
      </p:sp>
      <p:sp>
        <p:nvSpPr>
          <p:cNvPr id="3" name="Content Placeholder 2">
            <a:extLst>
              <a:ext uri="{FF2B5EF4-FFF2-40B4-BE49-F238E27FC236}">
                <a16:creationId xmlns:a16="http://schemas.microsoft.com/office/drawing/2014/main" id="{538C28BA-BC09-43B4-90C2-DF7D18E5CD06}"/>
              </a:ext>
            </a:extLst>
          </p:cNvPr>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
            </a:pPr>
            <a:r>
              <a:rPr lang="el-GR" dirty="0"/>
              <a:t>Διάθεση επιπλέον προϋπολογισμού </a:t>
            </a:r>
            <a:r>
              <a:rPr lang="en-US" dirty="0"/>
              <a:t>(</a:t>
            </a:r>
            <a:r>
              <a:rPr lang="el-GR" dirty="0"/>
              <a:t>όλες οι χώρες</a:t>
            </a:r>
            <a:r>
              <a:rPr lang="en-US" dirty="0"/>
              <a:t>)</a:t>
            </a:r>
          </a:p>
          <a:p>
            <a:pPr>
              <a:buFont typeface="Wingdings" panose="05000000000000000000" pitchFamily="2" charset="2"/>
              <a:buChar char="§"/>
            </a:pPr>
            <a:r>
              <a:rPr lang="el-GR" dirty="0"/>
              <a:t>Δωρεές από ιδιώτες, εταιρείες, </a:t>
            </a:r>
            <a:r>
              <a:rPr lang="en-US" dirty="0"/>
              <a:t>NGOs (</a:t>
            </a:r>
            <a:r>
              <a:rPr lang="el-GR" dirty="0"/>
              <a:t>Κύπρος</a:t>
            </a:r>
            <a:r>
              <a:rPr lang="en-US" dirty="0"/>
              <a:t>, </a:t>
            </a:r>
            <a:r>
              <a:rPr lang="el-GR" dirty="0"/>
              <a:t>Ελλάδα</a:t>
            </a:r>
            <a:r>
              <a:rPr lang="en-US" dirty="0"/>
              <a:t>, </a:t>
            </a:r>
            <a:r>
              <a:rPr lang="el-GR" dirty="0"/>
              <a:t>Ιταλία</a:t>
            </a:r>
            <a:r>
              <a:rPr lang="en-US" dirty="0"/>
              <a:t>)</a:t>
            </a:r>
          </a:p>
          <a:p>
            <a:pPr>
              <a:buFont typeface="Wingdings" panose="05000000000000000000" pitchFamily="2" charset="2"/>
              <a:buChar char="§"/>
            </a:pPr>
            <a:r>
              <a:rPr lang="el-GR" dirty="0"/>
              <a:t>Διαδικτυακές καμπάνιες συλλογής χρημάτων  </a:t>
            </a:r>
            <a:endParaRPr lang="en-US" dirty="0"/>
          </a:p>
          <a:p>
            <a:endParaRPr lang="el-GR" dirty="0"/>
          </a:p>
          <a:p>
            <a:r>
              <a:rPr lang="el-GR" dirty="0"/>
              <a:t>Να σημειωθεί ότι σε όλες τις χώρες:</a:t>
            </a:r>
          </a:p>
          <a:p>
            <a:r>
              <a:rPr lang="el-GR" dirty="0"/>
              <a:t>Όλες οι υπηρεσίες για την </a:t>
            </a:r>
            <a:r>
              <a:rPr lang="en-US" dirty="0"/>
              <a:t>COVID-19 </a:t>
            </a:r>
            <a:r>
              <a:rPr lang="el-GR" dirty="0"/>
              <a:t>παρέχονταν δωρεάν. Επίσης στις περισσότερες χώρες οι ανασφάλιστοι καλύπτονταν πλήρως για υπηρεσίες </a:t>
            </a:r>
            <a:r>
              <a:rPr lang="en-US" dirty="0"/>
              <a:t>COVID-19</a:t>
            </a:r>
            <a:r>
              <a:rPr lang="el-GR" dirty="0"/>
              <a:t>.</a:t>
            </a:r>
            <a:endParaRPr lang="en-US" dirty="0"/>
          </a:p>
          <a:p>
            <a:endParaRPr lang="en-CY" dirty="0"/>
          </a:p>
        </p:txBody>
      </p:sp>
    </p:spTree>
    <p:extLst>
      <p:ext uri="{BB962C8B-B14F-4D97-AF65-F5344CB8AC3E}">
        <p14:creationId xmlns:p14="http://schemas.microsoft.com/office/powerpoint/2010/main" val="300661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85B49-E508-4EBD-BD94-40AC9EB14BF7}"/>
              </a:ext>
            </a:extLst>
          </p:cNvPr>
          <p:cNvSpPr>
            <a:spLocks noGrp="1"/>
          </p:cNvSpPr>
          <p:nvPr>
            <p:ph type="title"/>
          </p:nvPr>
        </p:nvSpPr>
        <p:spPr>
          <a:xfrm>
            <a:off x="964788" y="804333"/>
            <a:ext cx="3391900" cy="5249334"/>
          </a:xfrm>
        </p:spPr>
        <p:txBody>
          <a:bodyPr>
            <a:normAutofit/>
          </a:bodyPr>
          <a:lstStyle/>
          <a:p>
            <a:pPr algn="r"/>
            <a:r>
              <a:rPr lang="el-GR" sz="3100">
                <a:solidFill>
                  <a:srgbClr val="FFFFFF"/>
                </a:solidFill>
              </a:rPr>
              <a:t>Η αντ</a:t>
            </a:r>
            <a:r>
              <a:rPr lang="en-US" sz="3100">
                <a:solidFill>
                  <a:srgbClr val="FFFFFF"/>
                </a:solidFill>
              </a:rPr>
              <a:t>i</a:t>
            </a:r>
            <a:r>
              <a:rPr lang="el-GR" sz="3100">
                <a:solidFill>
                  <a:srgbClr val="FFFFFF"/>
                </a:solidFill>
              </a:rPr>
              <a:t>ληψη των πολιτων για τον τροπο αντιμετωπισης της </a:t>
            </a:r>
            <a:r>
              <a:rPr lang="en-US" sz="3100">
                <a:solidFill>
                  <a:srgbClr val="FFFFFF"/>
                </a:solidFill>
              </a:rPr>
              <a:t>covid-19</a:t>
            </a:r>
            <a:endParaRPr lang="en-CY" sz="3100">
              <a:solidFill>
                <a:srgbClr val="FFFFFF"/>
              </a:solidFill>
            </a:endParaRPr>
          </a:p>
        </p:txBody>
      </p:sp>
      <p:sp>
        <p:nvSpPr>
          <p:cNvPr id="3" name="Content Placeholder 2">
            <a:extLst>
              <a:ext uri="{FF2B5EF4-FFF2-40B4-BE49-F238E27FC236}">
                <a16:creationId xmlns:a16="http://schemas.microsoft.com/office/drawing/2014/main" id="{EA22F7B9-58C3-42CF-83E4-C37023688D4A}"/>
              </a:ext>
            </a:extLst>
          </p:cNvPr>
          <p:cNvSpPr>
            <a:spLocks noGrp="1"/>
          </p:cNvSpPr>
          <p:nvPr>
            <p:ph idx="1"/>
          </p:nvPr>
        </p:nvSpPr>
        <p:spPr>
          <a:xfrm>
            <a:off x="4951048" y="804333"/>
            <a:ext cx="6306003" cy="5249334"/>
          </a:xfrm>
        </p:spPr>
        <p:txBody>
          <a:bodyPr anchor="ctr">
            <a:normAutofit/>
          </a:bodyPr>
          <a:lstStyle/>
          <a:p>
            <a:endParaRPr lang="el-GR" dirty="0"/>
          </a:p>
          <a:p>
            <a:r>
              <a:rPr lang="el-GR" b="1" dirty="0"/>
              <a:t>Θετική</a:t>
            </a:r>
            <a:r>
              <a:rPr lang="el-GR" dirty="0"/>
              <a:t> αντιμετώπιση στην </a:t>
            </a:r>
            <a:r>
              <a:rPr lang="el-GR" b="1" dirty="0"/>
              <a:t>πρώτη</a:t>
            </a:r>
            <a:r>
              <a:rPr lang="el-GR" dirty="0"/>
              <a:t> φάση της πανδημίας (σαφή μηνύματα από τους προέδρους, τους πρωθυπουργούς και τους υπουργούς υγείας).</a:t>
            </a:r>
          </a:p>
          <a:p>
            <a:endParaRPr lang="el-GR" dirty="0"/>
          </a:p>
          <a:p>
            <a:r>
              <a:rPr lang="el-GR" dirty="0"/>
              <a:t>Η εμπιστοσύνη σταδιακά </a:t>
            </a:r>
            <a:r>
              <a:rPr lang="el-GR" b="1" dirty="0"/>
              <a:t>περιορίζεται</a:t>
            </a:r>
            <a:r>
              <a:rPr lang="el-GR" dirty="0"/>
              <a:t>, ιδιαίτερα σε Ισραήλ και Μάλτα.</a:t>
            </a:r>
          </a:p>
          <a:p>
            <a:endParaRPr lang="el-GR" dirty="0"/>
          </a:p>
          <a:p>
            <a:r>
              <a:rPr lang="el-GR" dirty="0"/>
              <a:t>Η </a:t>
            </a:r>
            <a:r>
              <a:rPr lang="el-GR" b="1" dirty="0"/>
              <a:t>στήριξη</a:t>
            </a:r>
            <a:r>
              <a:rPr lang="el-GR" dirty="0"/>
              <a:t> του πληθυσμού παραμένει υψηλή σε κάποιες άλλες χώρες (Κύπρος, Ιταλία και Ισπανία).</a:t>
            </a:r>
          </a:p>
          <a:p>
            <a:endParaRPr lang="en-CY" dirty="0"/>
          </a:p>
        </p:txBody>
      </p:sp>
    </p:spTree>
    <p:extLst>
      <p:ext uri="{BB962C8B-B14F-4D97-AF65-F5344CB8AC3E}">
        <p14:creationId xmlns:p14="http://schemas.microsoft.com/office/powerpoint/2010/main" val="3653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B17038F-9C13-45D3-BFD4-A398D009E918}"/>
              </a:ext>
            </a:extLst>
          </p:cNvPr>
          <p:cNvSpPr>
            <a:spLocks noGrp="1"/>
          </p:cNvSpPr>
          <p:nvPr>
            <p:ph type="title"/>
          </p:nvPr>
        </p:nvSpPr>
        <p:spPr>
          <a:xfrm>
            <a:off x="643468" y="643467"/>
            <a:ext cx="3415612" cy="5571066"/>
          </a:xfrm>
        </p:spPr>
        <p:txBody>
          <a:bodyPr>
            <a:normAutofit/>
          </a:bodyPr>
          <a:lstStyle/>
          <a:p>
            <a:r>
              <a:rPr lang="el-GR" sz="4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Διδάγματα της πανδημίας στη χωρα μασ</a:t>
            </a:r>
            <a:br>
              <a:rPr lang="el-GR" sz="46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endParaRPr lang="el-GR" sz="4600">
              <a:solidFill>
                <a:srgbClr val="FFFFFF"/>
              </a:solidFill>
            </a:endParaRPr>
          </a:p>
        </p:txBody>
      </p:sp>
      <p:graphicFrame>
        <p:nvGraphicFramePr>
          <p:cNvPr id="5" name="Θέση περιεχομένου 2">
            <a:extLst>
              <a:ext uri="{FF2B5EF4-FFF2-40B4-BE49-F238E27FC236}">
                <a16:creationId xmlns:a16="http://schemas.microsoft.com/office/drawing/2014/main" id="{96AB320C-61F5-4CA3-BCF7-81D6D591F9E5}"/>
              </a:ext>
            </a:extLst>
          </p:cNvPr>
          <p:cNvGraphicFramePr>
            <a:graphicFrameLocks noGrp="1"/>
          </p:cNvGraphicFramePr>
          <p:nvPr>
            <p:ph idx="1"/>
            <p:extLst>
              <p:ext uri="{D42A27DB-BD31-4B8C-83A1-F6EECF244321}">
                <p14:modId xmlns:p14="http://schemas.microsoft.com/office/powerpoint/2010/main" val="175922685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53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A1469C-F229-44A2-A4DA-A5DED6977C01}"/>
              </a:ext>
            </a:extLst>
          </p:cNvPr>
          <p:cNvSpPr>
            <a:spLocks noGrp="1"/>
          </p:cNvSpPr>
          <p:nvPr>
            <p:ph type="title"/>
          </p:nvPr>
        </p:nvSpPr>
        <p:spPr>
          <a:xfrm>
            <a:off x="643468" y="643467"/>
            <a:ext cx="3415612" cy="5571066"/>
          </a:xfrm>
        </p:spPr>
        <p:txBody>
          <a:bodyPr>
            <a:normAutofit/>
          </a:bodyPr>
          <a:lstStyle/>
          <a:p>
            <a:r>
              <a:rPr lang="el-GR" dirty="0" err="1">
                <a:solidFill>
                  <a:srgbClr val="FFFFFF"/>
                </a:solidFill>
              </a:rPr>
              <a:t>Υπο-συστηματα</a:t>
            </a:r>
            <a:r>
              <a:rPr lang="el-GR" dirty="0">
                <a:solidFill>
                  <a:srgbClr val="FFFFFF"/>
                </a:solidFill>
              </a:rPr>
              <a:t> </a:t>
            </a:r>
            <a:r>
              <a:rPr lang="el-GR" dirty="0" err="1">
                <a:solidFill>
                  <a:srgbClr val="FFFFFF"/>
                </a:solidFill>
              </a:rPr>
              <a:t>υγειασ</a:t>
            </a:r>
            <a:br>
              <a:rPr lang="el-GR" dirty="0">
                <a:solidFill>
                  <a:srgbClr val="FFFFFF"/>
                </a:solidFill>
              </a:rPr>
            </a:br>
            <a:r>
              <a:rPr lang="el-GR" dirty="0">
                <a:solidFill>
                  <a:srgbClr val="FFFFFF"/>
                </a:solidFill>
              </a:rPr>
              <a:t>(</a:t>
            </a:r>
            <a:r>
              <a:rPr lang="el-GR" dirty="0" err="1">
                <a:solidFill>
                  <a:srgbClr val="FFFFFF"/>
                </a:solidFill>
              </a:rPr>
              <a:t>συνολικη</a:t>
            </a:r>
            <a:r>
              <a:rPr lang="el-GR" dirty="0">
                <a:solidFill>
                  <a:srgbClr val="FFFFFF"/>
                </a:solidFill>
              </a:rPr>
              <a:t> </a:t>
            </a:r>
            <a:r>
              <a:rPr lang="el-GR" dirty="0" err="1">
                <a:solidFill>
                  <a:srgbClr val="FFFFFF"/>
                </a:solidFill>
              </a:rPr>
              <a:t>μετα-ρυθμιση</a:t>
            </a:r>
            <a:r>
              <a:rPr lang="el-GR" dirty="0">
                <a:solidFill>
                  <a:srgbClr val="FFFFFF"/>
                </a:solidFill>
              </a:rPr>
              <a:t>)</a:t>
            </a:r>
          </a:p>
        </p:txBody>
      </p:sp>
      <p:graphicFrame>
        <p:nvGraphicFramePr>
          <p:cNvPr id="5" name="Θέση περιεχομένου 2">
            <a:extLst>
              <a:ext uri="{FF2B5EF4-FFF2-40B4-BE49-F238E27FC236}">
                <a16:creationId xmlns:a16="http://schemas.microsoft.com/office/drawing/2014/main" id="{2F751897-1172-4721-BF36-ECAB7201BB1E}"/>
              </a:ext>
            </a:extLst>
          </p:cNvPr>
          <p:cNvGraphicFramePr>
            <a:graphicFrameLocks noGrp="1"/>
          </p:cNvGraphicFramePr>
          <p:nvPr>
            <p:ph idx="1"/>
            <p:extLst>
              <p:ext uri="{D42A27DB-BD31-4B8C-83A1-F6EECF244321}">
                <p14:modId xmlns:p14="http://schemas.microsoft.com/office/powerpoint/2010/main" val="64140687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93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A6A58B-13BE-4FA3-B90C-63D1B6728915}"/>
              </a:ext>
            </a:extLst>
          </p:cNvPr>
          <p:cNvSpPr>
            <a:spLocks noGrp="1"/>
          </p:cNvSpPr>
          <p:nvPr>
            <p:ph type="title"/>
          </p:nvPr>
        </p:nvSpPr>
        <p:spPr>
          <a:xfrm>
            <a:off x="133165" y="640080"/>
            <a:ext cx="3926770" cy="5613236"/>
          </a:xfrm>
        </p:spPr>
        <p:txBody>
          <a:bodyPr anchor="ctr">
            <a:normAutofit/>
          </a:bodyPr>
          <a:lstStyle/>
          <a:p>
            <a:r>
              <a:rPr lang="el-GR"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 </a:t>
            </a:r>
            <a:r>
              <a:rPr lang="el-GR"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Δημοσια</a:t>
            </a:r>
            <a:r>
              <a:rPr lang="el-GR"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Υγεία</a:t>
            </a:r>
            <a:endParaRPr lang="el-GR" dirty="0">
              <a:solidFill>
                <a:srgbClr val="FFFFFF"/>
              </a:solidFill>
            </a:endParaRPr>
          </a:p>
        </p:txBody>
      </p:sp>
      <p:graphicFrame>
        <p:nvGraphicFramePr>
          <p:cNvPr id="5" name="Θέση περιεχομένου 2">
            <a:extLst>
              <a:ext uri="{FF2B5EF4-FFF2-40B4-BE49-F238E27FC236}">
                <a16:creationId xmlns:a16="http://schemas.microsoft.com/office/drawing/2014/main" id="{2387B8CC-07F1-4863-8AD7-A977F9818B0F}"/>
              </a:ext>
            </a:extLst>
          </p:cNvPr>
          <p:cNvGraphicFramePr>
            <a:graphicFrameLocks noGrp="1"/>
          </p:cNvGraphicFramePr>
          <p:nvPr>
            <p:ph idx="1"/>
            <p:extLst>
              <p:ext uri="{D42A27DB-BD31-4B8C-83A1-F6EECF244321}">
                <p14:modId xmlns:p14="http://schemas.microsoft.com/office/powerpoint/2010/main" val="1861249186"/>
              </p:ext>
            </p:extLst>
          </p:nvPr>
        </p:nvGraphicFramePr>
        <p:xfrm>
          <a:off x="4709823" y="1000125"/>
          <a:ext cx="7172138" cy="4044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06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23BB89-412A-4686-B07D-ADFA6FEB5041}"/>
              </a:ext>
            </a:extLst>
          </p:cNvPr>
          <p:cNvSpPr>
            <a:spLocks noGrp="1"/>
          </p:cNvSpPr>
          <p:nvPr>
            <p:ph type="title"/>
          </p:nvPr>
        </p:nvSpPr>
        <p:spPr>
          <a:xfrm>
            <a:off x="71021" y="643467"/>
            <a:ext cx="3988059" cy="5571066"/>
          </a:xfrm>
        </p:spPr>
        <p:txBody>
          <a:bodyPr>
            <a:normAutofit/>
          </a:bodyPr>
          <a:lstStyle/>
          <a:p>
            <a:r>
              <a:rPr lang="el-GR" sz="3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Β. Χρηματοδότηση του συστήματος υγείας</a:t>
            </a:r>
            <a:endParaRPr lang="el-GR" sz="3100" dirty="0">
              <a:solidFill>
                <a:srgbClr val="FFFFFF"/>
              </a:solidFill>
            </a:endParaRPr>
          </a:p>
        </p:txBody>
      </p:sp>
      <p:graphicFrame>
        <p:nvGraphicFramePr>
          <p:cNvPr id="5" name="Θέση περιεχομένου 2">
            <a:extLst>
              <a:ext uri="{FF2B5EF4-FFF2-40B4-BE49-F238E27FC236}">
                <a16:creationId xmlns:a16="http://schemas.microsoft.com/office/drawing/2014/main" id="{D3F53E41-2E56-4056-BCAA-103646D3F23B}"/>
              </a:ext>
            </a:extLst>
          </p:cNvPr>
          <p:cNvGraphicFramePr>
            <a:graphicFrameLocks noGrp="1"/>
          </p:cNvGraphicFramePr>
          <p:nvPr>
            <p:ph idx="1"/>
            <p:extLst>
              <p:ext uri="{D42A27DB-BD31-4B8C-83A1-F6EECF244321}">
                <p14:modId xmlns:p14="http://schemas.microsoft.com/office/powerpoint/2010/main" val="1697045382"/>
              </p:ext>
            </p:extLst>
          </p:nvPr>
        </p:nvGraphicFramePr>
        <p:xfrm>
          <a:off x="5603875" y="800100"/>
          <a:ext cx="5641975" cy="507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04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9525689-649C-4A54-A326-63B566A7B459}"/>
              </a:ext>
            </a:extLst>
          </p:cNvPr>
          <p:cNvSpPr>
            <a:spLocks noGrp="1"/>
          </p:cNvSpPr>
          <p:nvPr>
            <p:ph type="title"/>
          </p:nvPr>
        </p:nvSpPr>
        <p:spPr>
          <a:xfrm>
            <a:off x="310039" y="640080"/>
            <a:ext cx="3429855" cy="5613236"/>
          </a:xfrm>
        </p:spPr>
        <p:txBody>
          <a:bodyPr anchor="ctr">
            <a:normAutofit/>
          </a:bodyPr>
          <a:lstStyle/>
          <a:p>
            <a:r>
              <a:rPr lang="el-GR"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Γ. Παροχή υπηρεσιών υγείας</a:t>
            </a:r>
            <a:br>
              <a:rPr lang="el-GR">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endParaRPr lang="el-GR">
              <a:solidFill>
                <a:srgbClr val="FFFFFF"/>
              </a:solidFill>
            </a:endParaRPr>
          </a:p>
        </p:txBody>
      </p:sp>
      <p:graphicFrame>
        <p:nvGraphicFramePr>
          <p:cNvPr id="5" name="Θέση περιεχομένου 2">
            <a:extLst>
              <a:ext uri="{FF2B5EF4-FFF2-40B4-BE49-F238E27FC236}">
                <a16:creationId xmlns:a16="http://schemas.microsoft.com/office/drawing/2014/main" id="{E4C52D6A-752E-4592-A3BD-CBAEAE26ABE1}"/>
              </a:ext>
            </a:extLst>
          </p:cNvPr>
          <p:cNvGraphicFramePr>
            <a:graphicFrameLocks noGrp="1"/>
          </p:cNvGraphicFramePr>
          <p:nvPr>
            <p:ph idx="1"/>
            <p:extLst>
              <p:ext uri="{D42A27DB-BD31-4B8C-83A1-F6EECF244321}">
                <p14:modId xmlns:p14="http://schemas.microsoft.com/office/powerpoint/2010/main" val="1862094118"/>
              </p:ext>
            </p:extLst>
          </p:nvPr>
        </p:nvGraphicFramePr>
        <p:xfrm>
          <a:off x="4699818" y="640080"/>
          <a:ext cx="7172138" cy="568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39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1E03DBC-6C6A-4177-B981-5340F32B7E68}"/>
              </a:ext>
            </a:extLst>
          </p:cNvPr>
          <p:cNvSpPr>
            <a:spLocks noGrp="1"/>
          </p:cNvSpPr>
          <p:nvPr>
            <p:ph type="title"/>
          </p:nvPr>
        </p:nvSpPr>
        <p:spPr>
          <a:xfrm>
            <a:off x="643468" y="643467"/>
            <a:ext cx="3415612" cy="5571066"/>
          </a:xfrm>
        </p:spPr>
        <p:txBody>
          <a:bodyPr>
            <a:normAutofit/>
          </a:bodyPr>
          <a:lstStyle/>
          <a:p>
            <a:r>
              <a:rPr lang="el-GR" dirty="0" err="1">
                <a:solidFill>
                  <a:srgbClr val="FFFFFF"/>
                </a:solidFill>
              </a:rPr>
              <a:t>Προλογοσ</a:t>
            </a:r>
            <a:endParaRPr lang="el-GR" dirty="0">
              <a:solidFill>
                <a:srgbClr val="FFFFFF"/>
              </a:solidFill>
            </a:endParaRPr>
          </a:p>
        </p:txBody>
      </p:sp>
      <p:graphicFrame>
        <p:nvGraphicFramePr>
          <p:cNvPr id="22" name="Θέση περιεχομένου 2">
            <a:extLst>
              <a:ext uri="{FF2B5EF4-FFF2-40B4-BE49-F238E27FC236}">
                <a16:creationId xmlns:a16="http://schemas.microsoft.com/office/drawing/2014/main" id="{152D13D8-5B78-44F7-BE3D-44A38EC1F1F2}"/>
              </a:ext>
            </a:extLst>
          </p:cNvPr>
          <p:cNvGraphicFramePr>
            <a:graphicFrameLocks noGrp="1"/>
          </p:cNvGraphicFramePr>
          <p:nvPr>
            <p:ph idx="1"/>
            <p:extLst>
              <p:ext uri="{D42A27DB-BD31-4B8C-83A1-F6EECF244321}">
                <p14:modId xmlns:p14="http://schemas.microsoft.com/office/powerpoint/2010/main" val="3531458044"/>
              </p:ext>
            </p:extLst>
          </p:nvPr>
        </p:nvGraphicFramePr>
        <p:xfrm>
          <a:off x="5603875" y="954087"/>
          <a:ext cx="5641975" cy="526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42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AA1DB09B-D8C4-40E4-B712-1A4E7D67307E}"/>
              </a:ext>
            </a:extLst>
          </p:cNvPr>
          <p:cNvSpPr>
            <a:spLocks noGrp="1" noChangeArrowheads="1"/>
          </p:cNvSpPr>
          <p:nvPr>
            <p:ph type="title" idx="4294967295"/>
          </p:nvPr>
        </p:nvSpPr>
        <p:spPr>
          <a:xfrm>
            <a:off x="964788" y="804333"/>
            <a:ext cx="3391900" cy="5249334"/>
          </a:xfrm>
        </p:spPr>
        <p:txBody>
          <a:bodyPr vert="horz" lIns="91440" tIns="45720" rIns="91440" bIns="45720" rtlCol="0" anchor="ctr">
            <a:normAutofit/>
          </a:bodyPr>
          <a:lstStyle/>
          <a:p>
            <a:pPr algn="r"/>
            <a:r>
              <a:rPr lang="en-US" altLang="el-GR" sz="3500" dirty="0">
                <a:solidFill>
                  <a:srgbClr val="FFFFFF"/>
                </a:solidFill>
              </a:rPr>
              <a:t> </a:t>
            </a:r>
            <a:br>
              <a:rPr lang="en-US" altLang="el-GR" sz="3500" dirty="0">
                <a:solidFill>
                  <a:srgbClr val="FFFFFF"/>
                </a:solidFill>
              </a:rPr>
            </a:br>
            <a:r>
              <a:rPr lang="el-GR" altLang="el-GR" sz="3500" dirty="0">
                <a:solidFill>
                  <a:srgbClr val="FFFFFF"/>
                </a:solidFill>
              </a:rPr>
              <a:t>Η </a:t>
            </a:r>
            <a:r>
              <a:rPr lang="en-US" altLang="el-GR" sz="3500" b="1" dirty="0">
                <a:solidFill>
                  <a:srgbClr val="FFFFFF"/>
                </a:solidFill>
              </a:rPr>
              <a:t>π</a:t>
            </a:r>
            <a:r>
              <a:rPr lang="en-US" altLang="el-GR" sz="3500" b="1" dirty="0" err="1">
                <a:solidFill>
                  <a:srgbClr val="FFFFFF"/>
                </a:solidFill>
              </a:rPr>
              <a:t>ολιτική</a:t>
            </a:r>
            <a:r>
              <a:rPr lang="en-US" altLang="el-GR" sz="3500" dirty="0">
                <a:solidFill>
                  <a:srgbClr val="FFFFFF"/>
                </a:solidFill>
              </a:rPr>
              <a:t> </a:t>
            </a:r>
            <a:r>
              <a:rPr lang="en-US" altLang="el-GR" sz="3500" b="1" dirty="0" err="1">
                <a:solidFill>
                  <a:srgbClr val="FFFFFF"/>
                </a:solidFill>
              </a:rPr>
              <a:t>υγεί</a:t>
            </a:r>
            <a:r>
              <a:rPr lang="en-US" altLang="el-GR" sz="3500" b="1" dirty="0">
                <a:solidFill>
                  <a:srgbClr val="FFFFFF"/>
                </a:solidFill>
              </a:rPr>
              <a:t>α</a:t>
            </a:r>
            <a:r>
              <a:rPr lang="el-GR" altLang="el-GR" sz="3500" b="1" dirty="0">
                <a:solidFill>
                  <a:srgbClr val="FFFFFF"/>
                </a:solidFill>
              </a:rPr>
              <a:t>σ</a:t>
            </a:r>
            <a:r>
              <a:rPr lang="en-US" altLang="el-GR" sz="3500" dirty="0">
                <a:solidFill>
                  <a:srgbClr val="FFFFFF"/>
                </a:solidFill>
              </a:rPr>
              <a:t> έχει αυξημένο βαθμό επιτυχίας, αν επιτευχθούν</a:t>
            </a:r>
          </a:p>
        </p:txBody>
      </p:sp>
      <p:sp>
        <p:nvSpPr>
          <p:cNvPr id="13315" name="Rectangle 3">
            <a:extLst>
              <a:ext uri="{FF2B5EF4-FFF2-40B4-BE49-F238E27FC236}">
                <a16:creationId xmlns:a16="http://schemas.microsoft.com/office/drawing/2014/main" id="{D6CFBF14-E8E8-40AD-8512-C2C23D7B4173}"/>
              </a:ext>
            </a:extLst>
          </p:cNvPr>
          <p:cNvSpPr>
            <a:spLocks noGrp="1" noChangeArrowheads="1"/>
          </p:cNvSpPr>
          <p:nvPr>
            <p:ph type="body" idx="4294967295"/>
          </p:nvPr>
        </p:nvSpPr>
        <p:spPr>
          <a:xfrm>
            <a:off x="4951048" y="804333"/>
            <a:ext cx="6306003" cy="5249334"/>
          </a:xfrm>
        </p:spPr>
        <p:txBody>
          <a:bodyPr vert="horz" lIns="45720" tIns="45720" rIns="45720" bIns="45720" rtlCol="0" anchor="ctr">
            <a:normAutofit lnSpcReduction="10000"/>
          </a:bodyPr>
          <a:lstStyle/>
          <a:p>
            <a:pPr>
              <a:spcAft>
                <a:spcPts val="1000"/>
              </a:spcAft>
            </a:pPr>
            <a:r>
              <a:rPr lang="en-US" altLang="el-GR" b="1" dirty="0"/>
              <a:t>Α</a:t>
            </a:r>
            <a:r>
              <a:rPr lang="en-US" altLang="el-GR" dirty="0"/>
              <a:t>. να υπ</a:t>
            </a:r>
            <a:r>
              <a:rPr lang="en-US" altLang="el-GR" dirty="0" err="1"/>
              <a:t>άρχει</a:t>
            </a:r>
            <a:r>
              <a:rPr lang="en-US" altLang="el-GR" dirty="0"/>
              <a:t> </a:t>
            </a:r>
            <a:r>
              <a:rPr lang="en-US" altLang="el-GR" dirty="0" err="1"/>
              <a:t>εικόν</a:t>
            </a:r>
            <a:r>
              <a:rPr lang="en-US" altLang="el-GR" dirty="0"/>
              <a:t>α και γνώση, με την ανάλυση της κατάστασης – διάγνωση (</a:t>
            </a:r>
            <a:r>
              <a:rPr lang="en-US" altLang="el-GR" b="1" dirty="0"/>
              <a:t>diagnosis</a:t>
            </a:r>
            <a:r>
              <a:rPr lang="en-US" altLang="el-GR" dirty="0"/>
              <a:t>), στοχεύοντας σε δημόσιες πολιτικές με παραδοτέα στους πολίτες,</a:t>
            </a:r>
          </a:p>
          <a:p>
            <a:pPr>
              <a:spcAft>
                <a:spcPts val="1000"/>
              </a:spcAft>
            </a:pPr>
            <a:r>
              <a:rPr lang="en-US" altLang="el-GR" b="1" dirty="0"/>
              <a:t>Β</a:t>
            </a:r>
            <a:r>
              <a:rPr lang="en-US" altLang="el-GR" dirty="0"/>
              <a:t>. να υπ</a:t>
            </a:r>
            <a:r>
              <a:rPr lang="en-US" altLang="el-GR" dirty="0" err="1"/>
              <a:t>άρχει</a:t>
            </a:r>
            <a:r>
              <a:rPr lang="en-US" altLang="el-GR" dirty="0"/>
              <a:t> π</a:t>
            </a:r>
            <a:r>
              <a:rPr lang="en-US" altLang="el-GR" dirty="0" err="1"/>
              <a:t>ρονοητικότητ</a:t>
            </a:r>
            <a:r>
              <a:rPr lang="en-US" altLang="el-GR" dirty="0"/>
              <a:t>α (</a:t>
            </a:r>
            <a:r>
              <a:rPr lang="en-US" altLang="el-GR" b="1" dirty="0"/>
              <a:t>foresightness</a:t>
            </a:r>
            <a:r>
              <a:rPr lang="en-US" altLang="el-GR" dirty="0"/>
              <a:t>), με σχεδιασμό (</a:t>
            </a:r>
            <a:r>
              <a:rPr lang="en-US" altLang="el-GR" b="1" dirty="0"/>
              <a:t>planning</a:t>
            </a:r>
            <a:r>
              <a:rPr lang="en-US" altLang="el-GR" dirty="0"/>
              <a:t>), που θα παρακολουθείται,</a:t>
            </a:r>
          </a:p>
          <a:p>
            <a:pPr>
              <a:spcAft>
                <a:spcPts val="1000"/>
              </a:spcAft>
            </a:pPr>
            <a:r>
              <a:rPr lang="en-US" altLang="el-GR" b="1" dirty="0"/>
              <a:t>Γ</a:t>
            </a:r>
            <a:r>
              <a:rPr lang="en-US" altLang="el-GR" dirty="0"/>
              <a:t>. να υπ</a:t>
            </a:r>
            <a:r>
              <a:rPr lang="en-US" altLang="el-GR" dirty="0" err="1"/>
              <a:t>άρχει</a:t>
            </a:r>
            <a:r>
              <a:rPr lang="en-US" altLang="el-GR" dirty="0"/>
              <a:t> εποπ</a:t>
            </a:r>
            <a:r>
              <a:rPr lang="en-US" altLang="el-GR" dirty="0" err="1"/>
              <a:t>τεί</a:t>
            </a:r>
            <a:r>
              <a:rPr lang="en-US" altLang="el-GR" dirty="0"/>
              <a:t>α και επίβλεψη (</a:t>
            </a:r>
            <a:r>
              <a:rPr lang="en-US" altLang="el-GR" b="1" dirty="0"/>
              <a:t>oversightness</a:t>
            </a:r>
            <a:r>
              <a:rPr lang="en-US" altLang="el-GR" dirty="0"/>
              <a:t>), με πολιτικές κατευθύνσεις και οδηγίες (</a:t>
            </a:r>
            <a:r>
              <a:rPr lang="en-US" altLang="el-GR" b="1" dirty="0"/>
              <a:t>guidelines</a:t>
            </a:r>
            <a:r>
              <a:rPr lang="en-US" altLang="el-GR" dirty="0"/>
              <a:t>), στη βάση στόχοι – αποτελέσματα, π.χ. </a:t>
            </a:r>
            <a:r>
              <a:rPr lang="en-US" altLang="el-GR" dirty="0" err="1"/>
              <a:t>μηνι</a:t>
            </a:r>
            <a:r>
              <a:rPr lang="en-US" altLang="el-GR" dirty="0"/>
              <a:t>αία και ετήσια,</a:t>
            </a:r>
          </a:p>
          <a:p>
            <a:pPr>
              <a:spcAft>
                <a:spcPts val="1000"/>
              </a:spcAft>
            </a:pPr>
            <a:r>
              <a:rPr lang="en-US" altLang="el-GR" b="1" dirty="0"/>
              <a:t>Δ.</a:t>
            </a:r>
            <a:r>
              <a:rPr lang="en-US" altLang="el-GR" dirty="0"/>
              <a:t> να υπ</a:t>
            </a:r>
            <a:r>
              <a:rPr lang="en-US" altLang="el-GR" dirty="0" err="1"/>
              <a:t>άρχει</a:t>
            </a:r>
            <a:r>
              <a:rPr lang="en-US" altLang="el-GR" dirty="0"/>
              <a:t> </a:t>
            </a:r>
            <a:r>
              <a:rPr lang="en-US" altLang="el-GR" dirty="0" err="1"/>
              <a:t>ενόρ</a:t>
            </a:r>
            <a:r>
              <a:rPr lang="en-US" altLang="el-GR" dirty="0"/>
              <a:t>αση (</a:t>
            </a:r>
            <a:r>
              <a:rPr lang="en-US" altLang="el-GR" b="1" dirty="0"/>
              <a:t>insightness</a:t>
            </a:r>
            <a:r>
              <a:rPr lang="en-US" altLang="el-GR" dirty="0"/>
              <a:t>) των στελεχών με χαρακτηριστικά ηγεσίας, που θα πείθουν το προσωπικό, οικοδομώντας σε ικανότητες και εργαλεία.</a:t>
            </a:r>
          </a:p>
          <a:p>
            <a:endParaRPr lang="en-US" alt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AutoShape 2">
            <a:extLst>
              <a:ext uri="{FF2B5EF4-FFF2-40B4-BE49-F238E27FC236}">
                <a16:creationId xmlns:a16="http://schemas.microsoft.com/office/drawing/2014/main" id="{2A72C237-0424-4712-A39E-9A734B61A335}"/>
              </a:ext>
            </a:extLst>
          </p:cNvPr>
          <p:cNvSpPr>
            <a:spLocks noGrp="1" noChangeArrowheads="1"/>
          </p:cNvSpPr>
          <p:nvPr>
            <p:ph type="title" idx="4294967295"/>
          </p:nvPr>
        </p:nvSpPr>
        <p:spPr>
          <a:xfrm>
            <a:off x="964788" y="804333"/>
            <a:ext cx="3391900" cy="5249334"/>
          </a:xfrm>
        </p:spPr>
        <p:txBody>
          <a:bodyPr vert="horz" lIns="91440" tIns="45720" rIns="91440" bIns="45720" rtlCol="0" anchor="ctr">
            <a:normAutofit/>
          </a:bodyPr>
          <a:lstStyle/>
          <a:p>
            <a:pPr algn="r"/>
            <a:r>
              <a:rPr lang="en-US" altLang="el-GR" sz="4600" b="1">
                <a:solidFill>
                  <a:srgbClr val="FFFFFF"/>
                </a:solidFill>
              </a:rPr>
              <a:t>Νέα Δημόσια Διοίκηση (ΕΟΠΥΥ/ΕΣΥ)</a:t>
            </a:r>
          </a:p>
        </p:txBody>
      </p:sp>
      <p:sp>
        <p:nvSpPr>
          <p:cNvPr id="83971" name="Rectangle 3">
            <a:extLst>
              <a:ext uri="{FF2B5EF4-FFF2-40B4-BE49-F238E27FC236}">
                <a16:creationId xmlns:a16="http://schemas.microsoft.com/office/drawing/2014/main" id="{D44D0047-A544-44FA-B12C-6C9759EE9451}"/>
              </a:ext>
            </a:extLst>
          </p:cNvPr>
          <p:cNvSpPr>
            <a:spLocks noGrp="1" noChangeArrowheads="1"/>
          </p:cNvSpPr>
          <p:nvPr>
            <p:ph type="body" idx="4294967295"/>
          </p:nvPr>
        </p:nvSpPr>
        <p:spPr>
          <a:xfrm>
            <a:off x="4951048" y="804333"/>
            <a:ext cx="6306003" cy="5249334"/>
          </a:xfrm>
        </p:spPr>
        <p:txBody>
          <a:bodyPr vert="horz" lIns="45720" tIns="45720" rIns="45720" bIns="45720" rtlCol="0" anchor="ctr">
            <a:normAutofit/>
          </a:bodyPr>
          <a:lstStyle/>
          <a:p>
            <a:r>
              <a:rPr lang="en-US" altLang="el-GR" sz="2000" dirty="0"/>
              <a:t>1. </a:t>
            </a:r>
            <a:r>
              <a:rPr lang="en-US" altLang="el-GR" sz="2000" dirty="0" err="1"/>
              <a:t>στρ</a:t>
            </a:r>
            <a:r>
              <a:rPr lang="en-US" altLang="el-GR" sz="2000" dirty="0"/>
              <a:t>ατηγικός σχεδιασμός (strategic </a:t>
            </a:r>
            <a:r>
              <a:rPr lang="en-US" altLang="el-GR" sz="2000" b="1" dirty="0"/>
              <a:t>planning</a:t>
            </a:r>
            <a:r>
              <a:rPr lang="en-US" altLang="el-GR" sz="2000" dirty="0"/>
              <a:t>) των πολιτικών (policies),</a:t>
            </a:r>
          </a:p>
          <a:p>
            <a:r>
              <a:rPr lang="en-US" altLang="el-GR" sz="2000" dirty="0"/>
              <a:t>2. </a:t>
            </a:r>
            <a:r>
              <a:rPr lang="en-US" altLang="el-GR" sz="2000" dirty="0" err="1"/>
              <a:t>διοίκηση</a:t>
            </a:r>
            <a:r>
              <a:rPr lang="en-US" altLang="el-GR" sz="2000" dirty="0"/>
              <a:t> απ</a:t>
            </a:r>
            <a:r>
              <a:rPr lang="en-US" altLang="el-GR" sz="2000" dirty="0" err="1"/>
              <a:t>οτελεσμάτων</a:t>
            </a:r>
            <a:r>
              <a:rPr lang="en-US" altLang="el-GR" sz="2000" dirty="0"/>
              <a:t> (output/</a:t>
            </a:r>
            <a:r>
              <a:rPr lang="en-US" altLang="el-GR" sz="2000" b="1" dirty="0"/>
              <a:t>outcome management</a:t>
            </a:r>
            <a:r>
              <a:rPr lang="en-US" altLang="el-GR" sz="2000" dirty="0"/>
              <a:t>) </a:t>
            </a:r>
            <a:r>
              <a:rPr lang="en-US" altLang="el-GR" sz="2000" dirty="0" err="1"/>
              <a:t>σε</a:t>
            </a:r>
            <a:r>
              <a:rPr lang="en-US" altLang="el-GR" sz="2000" dirty="0"/>
              <a:t> π</a:t>
            </a:r>
            <a:r>
              <a:rPr lang="en-US" altLang="el-GR" sz="2000" dirty="0" err="1"/>
              <a:t>ρογράμμ</a:t>
            </a:r>
            <a:r>
              <a:rPr lang="en-US" altLang="el-GR" sz="2000" dirty="0"/>
              <a:t>ατα ή υπηρεσίες,</a:t>
            </a:r>
          </a:p>
          <a:p>
            <a:r>
              <a:rPr lang="en-US" altLang="el-GR" sz="2000" dirty="0"/>
              <a:t>3. </a:t>
            </a:r>
            <a:r>
              <a:rPr lang="en-US" altLang="el-GR" sz="2000" dirty="0" err="1"/>
              <a:t>διοίκηση</a:t>
            </a:r>
            <a:r>
              <a:rPr lang="en-US" altLang="el-GR" sz="2000" dirty="0"/>
              <a:t> </a:t>
            </a:r>
            <a:r>
              <a:rPr lang="en-US" altLang="el-GR" sz="2000" dirty="0" err="1"/>
              <a:t>ολικής</a:t>
            </a:r>
            <a:r>
              <a:rPr lang="en-US" altLang="el-GR" sz="2000" dirty="0"/>
              <a:t> π</a:t>
            </a:r>
            <a:r>
              <a:rPr lang="en-US" altLang="el-GR" sz="2000" dirty="0" err="1"/>
              <a:t>οιότητ</a:t>
            </a:r>
            <a:r>
              <a:rPr lang="en-US" altLang="el-GR" sz="2000" dirty="0"/>
              <a:t>ας (total </a:t>
            </a:r>
            <a:r>
              <a:rPr lang="en-US" altLang="el-GR" sz="2000" b="1" dirty="0"/>
              <a:t>quality management</a:t>
            </a:r>
            <a:r>
              <a:rPr lang="en-US" altLang="el-GR" sz="2000" dirty="0"/>
              <a:t>) παρεχόμενων υπηρεσιών,</a:t>
            </a:r>
          </a:p>
          <a:p>
            <a:r>
              <a:rPr lang="en-US" altLang="el-GR" sz="2000" dirty="0"/>
              <a:t>4. </a:t>
            </a:r>
            <a:r>
              <a:rPr lang="en-US" altLang="el-GR" sz="2000" dirty="0" err="1"/>
              <a:t>ηλεκτρονική</a:t>
            </a:r>
            <a:r>
              <a:rPr lang="en-US" altLang="el-GR" sz="2000" dirty="0"/>
              <a:t> </a:t>
            </a:r>
            <a:r>
              <a:rPr lang="en-US" altLang="el-GR" sz="2000" dirty="0" err="1"/>
              <a:t>δι</a:t>
            </a:r>
            <a:r>
              <a:rPr lang="en-US" altLang="el-GR" sz="2000" dirty="0"/>
              <a:t>ακυβέρνηση (</a:t>
            </a:r>
            <a:r>
              <a:rPr lang="en-US" altLang="el-GR" sz="2000" b="1" dirty="0"/>
              <a:t>e-governance</a:t>
            </a:r>
            <a:r>
              <a:rPr lang="en-US" altLang="el-GR" sz="2000" dirty="0"/>
              <a:t>) με απλούστευση διαδικασιών μέσω και διαδικτύου,</a:t>
            </a:r>
          </a:p>
          <a:p>
            <a:r>
              <a:rPr lang="en-US" altLang="el-GR" sz="2000" dirty="0"/>
              <a:t>5. </a:t>
            </a:r>
            <a:r>
              <a:rPr lang="en-US" altLang="el-GR" sz="2000" dirty="0" err="1"/>
              <a:t>μέτρηση</a:t>
            </a:r>
            <a:r>
              <a:rPr lang="en-US" altLang="el-GR" sz="2000" dirty="0"/>
              <a:t> </a:t>
            </a:r>
            <a:r>
              <a:rPr lang="en-US" altLang="el-GR" sz="2000" dirty="0" err="1"/>
              <a:t>συγκριτικής</a:t>
            </a:r>
            <a:r>
              <a:rPr lang="en-US" altLang="el-GR" sz="2000" dirty="0"/>
              <a:t> απ</a:t>
            </a:r>
            <a:r>
              <a:rPr lang="en-US" altLang="el-GR" sz="2000" dirty="0" err="1"/>
              <a:t>όδοσης</a:t>
            </a:r>
            <a:r>
              <a:rPr lang="en-US" altLang="el-GR" sz="2000" dirty="0"/>
              <a:t> </a:t>
            </a:r>
            <a:r>
              <a:rPr lang="en-US" altLang="el-GR" sz="2000" dirty="0" err="1"/>
              <a:t>μονάδων</a:t>
            </a:r>
            <a:r>
              <a:rPr lang="en-US" altLang="el-GR" sz="2000" dirty="0"/>
              <a:t> (</a:t>
            </a:r>
            <a:r>
              <a:rPr lang="en-US" altLang="el-GR" sz="2000" b="1" dirty="0" err="1"/>
              <a:t>bencmarking</a:t>
            </a:r>
            <a:r>
              <a:rPr lang="en-US" altLang="el-GR" sz="2000" dirty="0"/>
              <a:t>) και ο </a:t>
            </a:r>
            <a:r>
              <a:rPr lang="en-US" altLang="el-GR" sz="2000" dirty="0" err="1"/>
              <a:t>έλεγχος</a:t>
            </a:r>
            <a:r>
              <a:rPr lang="en-US" altLang="el-GR" sz="2000" dirty="0"/>
              <a:t> α</a:t>
            </a:r>
            <a:r>
              <a:rPr lang="en-US" altLang="el-GR" sz="2000" dirty="0" err="1"/>
              <a:t>υτών</a:t>
            </a:r>
            <a:r>
              <a:rPr lang="en-US" altLang="el-GR" sz="2000" dirty="0"/>
              <a:t> (</a:t>
            </a:r>
            <a:r>
              <a:rPr lang="en-US" altLang="el-GR" sz="2000" b="1" dirty="0"/>
              <a:t>audit</a:t>
            </a:r>
            <a:r>
              <a:rPr lang="en-US" altLang="el-GR" sz="2000" dirty="0"/>
              <a:t>),</a:t>
            </a:r>
          </a:p>
          <a:p>
            <a:r>
              <a:rPr lang="en-US" altLang="el-GR" sz="2000" dirty="0"/>
              <a:t>6. η κα</a:t>
            </a:r>
            <a:r>
              <a:rPr lang="en-US" altLang="el-GR" sz="2000" dirty="0" err="1"/>
              <a:t>τάρτιση</a:t>
            </a:r>
            <a:r>
              <a:rPr lang="en-US" altLang="el-GR" sz="2000" dirty="0"/>
              <a:t> και παρα</a:t>
            </a:r>
            <a:r>
              <a:rPr lang="en-US" altLang="el-GR" sz="2000" dirty="0" err="1"/>
              <a:t>κολούθηση</a:t>
            </a:r>
            <a:r>
              <a:rPr lang="en-US" altLang="el-GR" sz="2000" dirty="0"/>
              <a:t> π</a:t>
            </a:r>
            <a:r>
              <a:rPr lang="en-US" altLang="el-GR" sz="2000" dirty="0" err="1"/>
              <a:t>ροϋ</a:t>
            </a:r>
            <a:r>
              <a:rPr lang="en-US" altLang="el-GR" sz="2000" dirty="0"/>
              <a:t>πολογισμών (</a:t>
            </a:r>
            <a:r>
              <a:rPr lang="en-US" altLang="el-GR" sz="2000" b="1" dirty="0"/>
              <a:t>budgeting</a:t>
            </a:r>
            <a:r>
              <a:rPr lang="en-US" altLang="el-GR" sz="2000" dirty="0"/>
              <a:t>) και η-προμηθειών (</a:t>
            </a:r>
            <a:r>
              <a:rPr lang="en-US" altLang="el-GR" sz="2000" b="1" dirty="0"/>
              <a:t>e-procurement</a:t>
            </a:r>
            <a:r>
              <a:rPr lang="en-US" altLang="el-GR" sz="2000" dirty="0"/>
              <a:t>),</a:t>
            </a:r>
          </a:p>
          <a:p>
            <a:r>
              <a:rPr lang="en-US" altLang="el-GR" sz="2000" dirty="0"/>
              <a:t>7. η </a:t>
            </a:r>
            <a:r>
              <a:rPr lang="en-US" altLang="el-GR" sz="2000" dirty="0" err="1"/>
              <a:t>σύνδεση</a:t>
            </a:r>
            <a:r>
              <a:rPr lang="en-US" altLang="el-GR" sz="2000" dirty="0"/>
              <a:t> α</a:t>
            </a:r>
            <a:r>
              <a:rPr lang="en-US" altLang="el-GR" sz="2000" dirty="0" err="1"/>
              <a:t>μοι</a:t>
            </a:r>
            <a:r>
              <a:rPr lang="en-US" altLang="el-GR" sz="2000" dirty="0"/>
              <a:t>βών προσωπικού με την απόδοσή του (</a:t>
            </a:r>
            <a:r>
              <a:rPr lang="en-US" altLang="el-GR" sz="2000" b="1" dirty="0"/>
              <a:t>HR performance</a:t>
            </a:r>
            <a:r>
              <a:rPr lang="en-US" altLang="el-GR" sz="20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983D4DC-0367-4D6D-8759-15182B91B542}"/>
              </a:ext>
            </a:extLst>
          </p:cNvPr>
          <p:cNvSpPr>
            <a:spLocks noGrp="1"/>
          </p:cNvSpPr>
          <p:nvPr>
            <p:ph type="title"/>
          </p:nvPr>
        </p:nvSpPr>
        <p:spPr>
          <a:xfrm>
            <a:off x="275208" y="643467"/>
            <a:ext cx="4145872" cy="5571066"/>
          </a:xfrm>
        </p:spPr>
        <p:txBody>
          <a:bodyPr>
            <a:normAutofit/>
          </a:bodyPr>
          <a:lstStyle/>
          <a:p>
            <a:r>
              <a:rPr lang="en-US" dirty="0">
                <a:solidFill>
                  <a:srgbClr val="FFFFFF"/>
                </a:solidFill>
              </a:rPr>
              <a:t>Main Review from six cases</a:t>
            </a:r>
            <a:r>
              <a:rPr lang="el-GR" dirty="0">
                <a:solidFill>
                  <a:srgbClr val="FFFFFF"/>
                </a:solidFill>
              </a:rPr>
              <a:t> </a:t>
            </a:r>
            <a:r>
              <a:rPr lang="en-US" dirty="0">
                <a:solidFill>
                  <a:srgbClr val="FFFFFF"/>
                </a:solidFill>
              </a:rPr>
              <a:t> </a:t>
            </a:r>
            <a:br>
              <a:rPr lang="en-US" dirty="0">
                <a:solidFill>
                  <a:srgbClr val="FFFFFF"/>
                </a:solidFill>
              </a:rPr>
            </a:br>
            <a:r>
              <a:rPr lang="en-US" sz="4000" dirty="0">
                <a:solidFill>
                  <a:srgbClr val="FFFFFF"/>
                </a:solidFill>
              </a:rPr>
              <a:t>(by begun &amp; jiang, 10/2020): </a:t>
            </a:r>
            <a:br>
              <a:rPr lang="en-US" dirty="0">
                <a:solidFill>
                  <a:srgbClr val="FFFFFF"/>
                </a:solidFill>
              </a:rPr>
            </a:br>
            <a:r>
              <a:rPr lang="en-US" sz="3200" dirty="0">
                <a:solidFill>
                  <a:srgbClr val="FFFFFF"/>
                </a:solidFill>
              </a:rPr>
              <a:t>HC Leaders and HC professionals can effectively respond:</a:t>
            </a:r>
            <a:endParaRPr lang="el-GR" sz="3200" dirty="0">
              <a:solidFill>
                <a:srgbClr val="FFFFFF"/>
              </a:solidFill>
            </a:endParaRPr>
          </a:p>
        </p:txBody>
      </p:sp>
      <p:graphicFrame>
        <p:nvGraphicFramePr>
          <p:cNvPr id="12" name="Θέση περιεχομένου 2">
            <a:extLst>
              <a:ext uri="{FF2B5EF4-FFF2-40B4-BE49-F238E27FC236}">
                <a16:creationId xmlns:a16="http://schemas.microsoft.com/office/drawing/2014/main" id="{02D8F26E-D7C6-457B-AACE-A8026C894B81}"/>
              </a:ext>
            </a:extLst>
          </p:cNvPr>
          <p:cNvGraphicFramePr>
            <a:graphicFrameLocks noGrp="1"/>
          </p:cNvGraphicFramePr>
          <p:nvPr>
            <p:ph idx="1"/>
            <p:extLst>
              <p:ext uri="{D42A27DB-BD31-4B8C-83A1-F6EECF244321}">
                <p14:modId xmlns:p14="http://schemas.microsoft.com/office/powerpoint/2010/main" val="170459472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2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39E58AA-29E1-4AFE-9A92-BD95008FBCBF}"/>
              </a:ext>
            </a:extLst>
          </p:cNvPr>
          <p:cNvSpPr>
            <a:spLocks noGrp="1"/>
          </p:cNvSpPr>
          <p:nvPr>
            <p:ph type="title"/>
          </p:nvPr>
        </p:nvSpPr>
        <p:spPr>
          <a:xfrm>
            <a:off x="643468" y="643467"/>
            <a:ext cx="3415612" cy="5571066"/>
          </a:xfrm>
        </p:spPr>
        <p:txBody>
          <a:bodyPr>
            <a:normAutofit/>
          </a:bodyPr>
          <a:lstStyle/>
          <a:p>
            <a:r>
              <a:rPr lang="el-GR" sz="3500">
                <a:solidFill>
                  <a:srgbClr val="FFFFFF"/>
                </a:solidFill>
              </a:rPr>
              <a:t>Χαρακτηριστικα της πανδημιασ</a:t>
            </a:r>
          </a:p>
        </p:txBody>
      </p:sp>
      <p:graphicFrame>
        <p:nvGraphicFramePr>
          <p:cNvPr id="5" name="Θέση περιεχομένου 2">
            <a:extLst>
              <a:ext uri="{FF2B5EF4-FFF2-40B4-BE49-F238E27FC236}">
                <a16:creationId xmlns:a16="http://schemas.microsoft.com/office/drawing/2014/main" id="{7D63CDA4-2637-4296-9A36-A33B60AD8602}"/>
              </a:ext>
            </a:extLst>
          </p:cNvPr>
          <p:cNvGraphicFramePr>
            <a:graphicFrameLocks noGrp="1"/>
          </p:cNvGraphicFramePr>
          <p:nvPr>
            <p:ph idx="1"/>
            <p:extLst>
              <p:ext uri="{D42A27DB-BD31-4B8C-83A1-F6EECF244321}">
                <p14:modId xmlns:p14="http://schemas.microsoft.com/office/powerpoint/2010/main" val="1390762946"/>
              </p:ext>
            </p:extLst>
          </p:nvPr>
        </p:nvGraphicFramePr>
        <p:xfrm>
          <a:off x="5603875" y="954088"/>
          <a:ext cx="5641975" cy="544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78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C98CEFE-A6F3-43DE-8532-E1CC7578008B}"/>
              </a:ext>
            </a:extLst>
          </p:cNvPr>
          <p:cNvSpPr>
            <a:spLocks noGrp="1"/>
          </p:cNvSpPr>
          <p:nvPr>
            <p:ph type="title"/>
          </p:nvPr>
        </p:nvSpPr>
        <p:spPr>
          <a:xfrm>
            <a:off x="643468" y="643467"/>
            <a:ext cx="3415612" cy="5571066"/>
          </a:xfrm>
        </p:spPr>
        <p:txBody>
          <a:bodyPr>
            <a:normAutofit/>
          </a:bodyPr>
          <a:lstStyle/>
          <a:p>
            <a:r>
              <a:rPr lang="el-GR" sz="4600">
                <a:solidFill>
                  <a:srgbClr val="FFFFFF"/>
                </a:solidFill>
              </a:rPr>
              <a:t>Κυριεσ προκλησεις υπηρεσιων υγειασ</a:t>
            </a:r>
          </a:p>
        </p:txBody>
      </p:sp>
      <p:graphicFrame>
        <p:nvGraphicFramePr>
          <p:cNvPr id="5" name="Θέση περιεχομένου 2">
            <a:extLst>
              <a:ext uri="{FF2B5EF4-FFF2-40B4-BE49-F238E27FC236}">
                <a16:creationId xmlns:a16="http://schemas.microsoft.com/office/drawing/2014/main" id="{CE34E2BB-53D8-4C1E-ADAC-642417AD6B12}"/>
              </a:ext>
            </a:extLst>
          </p:cNvPr>
          <p:cNvGraphicFramePr>
            <a:graphicFrameLocks noGrp="1"/>
          </p:cNvGraphicFramePr>
          <p:nvPr>
            <p:ph idx="1"/>
            <p:extLst>
              <p:ext uri="{D42A27DB-BD31-4B8C-83A1-F6EECF244321}">
                <p14:modId xmlns:p14="http://schemas.microsoft.com/office/powerpoint/2010/main" val="89100893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28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27AD360-10C2-4DC3-B857-9CEAB11F7E36}"/>
              </a:ext>
            </a:extLst>
          </p:cNvPr>
          <p:cNvSpPr>
            <a:spLocks noGrp="1"/>
          </p:cNvSpPr>
          <p:nvPr>
            <p:ph type="title"/>
          </p:nvPr>
        </p:nvSpPr>
        <p:spPr>
          <a:xfrm>
            <a:off x="8129872" y="643467"/>
            <a:ext cx="3473009" cy="5571066"/>
          </a:xfrm>
        </p:spPr>
        <p:txBody>
          <a:bodyPr>
            <a:normAutofit/>
          </a:bodyPr>
          <a:lstStyle/>
          <a:p>
            <a:r>
              <a:rPr lang="el-GR" sz="3600" dirty="0" err="1">
                <a:solidFill>
                  <a:schemeClr val="accent2"/>
                </a:solidFill>
              </a:rPr>
              <a:t>Αρχεσ</a:t>
            </a:r>
            <a:r>
              <a:rPr lang="el-GR" sz="3600" dirty="0">
                <a:solidFill>
                  <a:schemeClr val="accent2"/>
                </a:solidFill>
              </a:rPr>
              <a:t> </a:t>
            </a:r>
            <a:r>
              <a:rPr lang="el-GR" sz="3600" dirty="0" err="1">
                <a:solidFill>
                  <a:schemeClr val="accent2"/>
                </a:solidFill>
              </a:rPr>
              <a:t>μιασ</a:t>
            </a:r>
            <a:r>
              <a:rPr lang="el-GR" sz="3600" dirty="0">
                <a:solidFill>
                  <a:schemeClr val="accent2"/>
                </a:solidFill>
              </a:rPr>
              <a:t> </a:t>
            </a:r>
            <a:r>
              <a:rPr lang="el-GR" sz="3600" dirty="0" err="1">
                <a:solidFill>
                  <a:schemeClr val="accent2"/>
                </a:solidFill>
              </a:rPr>
              <a:t>πολυπλοκησ</a:t>
            </a:r>
            <a:r>
              <a:rPr lang="el-GR" sz="3600" dirty="0">
                <a:solidFill>
                  <a:schemeClr val="accent2"/>
                </a:solidFill>
              </a:rPr>
              <a:t> </a:t>
            </a:r>
            <a:r>
              <a:rPr lang="el-GR" sz="3600" dirty="0" err="1">
                <a:solidFill>
                  <a:schemeClr val="accent2"/>
                </a:solidFill>
              </a:rPr>
              <a:t>επιστημησ</a:t>
            </a:r>
            <a:endParaRPr lang="el-GR" sz="3600" dirty="0">
              <a:solidFill>
                <a:schemeClr val="accent2"/>
              </a:solidFill>
            </a:endParaRPr>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06F5BEC9-E8A8-43A4-9735-3016B4AEFEA1}"/>
              </a:ext>
            </a:extLst>
          </p:cNvPr>
          <p:cNvGraphicFramePr>
            <a:graphicFrameLocks noGrp="1"/>
          </p:cNvGraphicFramePr>
          <p:nvPr>
            <p:ph idx="1"/>
            <p:extLst>
              <p:ext uri="{D42A27DB-BD31-4B8C-83A1-F6EECF244321}">
                <p14:modId xmlns:p14="http://schemas.microsoft.com/office/powerpoint/2010/main" val="438718791"/>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64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5ACB64-D4A0-46D1-992E-B6C86D75154C}"/>
              </a:ext>
            </a:extLst>
          </p:cNvPr>
          <p:cNvSpPr>
            <a:spLocks noGrp="1"/>
          </p:cNvSpPr>
          <p:nvPr>
            <p:ph type="title"/>
          </p:nvPr>
        </p:nvSpPr>
        <p:spPr>
          <a:xfrm>
            <a:off x="337351" y="643467"/>
            <a:ext cx="4110361" cy="5571066"/>
          </a:xfrm>
        </p:spPr>
        <p:txBody>
          <a:bodyPr>
            <a:normAutofit/>
          </a:bodyPr>
          <a:lstStyle/>
          <a:p>
            <a:r>
              <a:rPr lang="el-GR" sz="2800" dirty="0" err="1">
                <a:solidFill>
                  <a:srgbClr val="FFFFFF"/>
                </a:solidFill>
              </a:rPr>
              <a:t>Παραδειγματα</a:t>
            </a:r>
            <a:r>
              <a:rPr lang="el-GR" sz="2800" dirty="0">
                <a:solidFill>
                  <a:srgbClr val="FFFFFF"/>
                </a:solidFill>
              </a:rPr>
              <a:t> </a:t>
            </a:r>
            <a:r>
              <a:rPr lang="el-GR" sz="2800" dirty="0" err="1">
                <a:solidFill>
                  <a:srgbClr val="FFFFFF"/>
                </a:solidFill>
              </a:rPr>
              <a:t>διαχειρισης</a:t>
            </a:r>
            <a:r>
              <a:rPr lang="el-GR" sz="2800" dirty="0">
                <a:solidFill>
                  <a:srgbClr val="FFFFFF"/>
                </a:solidFill>
              </a:rPr>
              <a:t> της </a:t>
            </a:r>
            <a:r>
              <a:rPr lang="el-GR" sz="2800" dirty="0" err="1">
                <a:solidFill>
                  <a:srgbClr val="FFFFFF"/>
                </a:solidFill>
              </a:rPr>
              <a:t>πανδημιας</a:t>
            </a:r>
            <a:r>
              <a:rPr lang="el-GR" sz="2800" dirty="0">
                <a:solidFill>
                  <a:srgbClr val="FFFFFF"/>
                </a:solidFill>
              </a:rPr>
              <a:t> </a:t>
            </a:r>
            <a:r>
              <a:rPr lang="el-GR" sz="2800" dirty="0" err="1">
                <a:solidFill>
                  <a:srgbClr val="FFFFFF"/>
                </a:solidFill>
              </a:rPr>
              <a:t>απο</a:t>
            </a:r>
            <a:r>
              <a:rPr lang="el-GR" sz="2800" dirty="0">
                <a:solidFill>
                  <a:srgbClr val="FFFFFF"/>
                </a:solidFill>
              </a:rPr>
              <a:t> τις </a:t>
            </a:r>
            <a:r>
              <a:rPr lang="el-GR" sz="2800" dirty="0" err="1">
                <a:solidFill>
                  <a:srgbClr val="FFFFFF"/>
                </a:solidFill>
              </a:rPr>
              <a:t>μεσογειακες</a:t>
            </a:r>
            <a:r>
              <a:rPr lang="el-GR" sz="2800" dirty="0">
                <a:solidFill>
                  <a:srgbClr val="FFFFFF"/>
                </a:solidFill>
              </a:rPr>
              <a:t> </a:t>
            </a:r>
            <a:r>
              <a:rPr lang="el-GR" sz="2800" dirty="0" err="1">
                <a:solidFill>
                  <a:srgbClr val="FFFFFF"/>
                </a:solidFill>
              </a:rPr>
              <a:t>χωρες</a:t>
            </a:r>
            <a:br>
              <a:rPr lang="el-GR" sz="2800" dirty="0">
                <a:solidFill>
                  <a:srgbClr val="FFFFFF"/>
                </a:solidFill>
              </a:rPr>
            </a:br>
            <a:r>
              <a:rPr lang="el-GR" sz="3500" b="1" dirty="0" err="1">
                <a:solidFill>
                  <a:srgbClr val="FFFFFF"/>
                </a:solidFill>
              </a:rPr>
              <a:t>Κυπρος</a:t>
            </a:r>
            <a:r>
              <a:rPr lang="el-GR" sz="3500" b="1" dirty="0">
                <a:solidFill>
                  <a:srgbClr val="FFFFFF"/>
                </a:solidFill>
              </a:rPr>
              <a:t>, </a:t>
            </a:r>
            <a:r>
              <a:rPr lang="el-GR" sz="3500" b="1" dirty="0" err="1">
                <a:solidFill>
                  <a:srgbClr val="FFFFFF"/>
                </a:solidFill>
              </a:rPr>
              <a:t>Ελλαδα</a:t>
            </a:r>
            <a:r>
              <a:rPr lang="el-GR" sz="3500" b="1" dirty="0">
                <a:solidFill>
                  <a:srgbClr val="FFFFFF"/>
                </a:solidFill>
              </a:rPr>
              <a:t>, </a:t>
            </a:r>
            <a:r>
              <a:rPr lang="el-GR" sz="3500" b="1" dirty="0" err="1">
                <a:solidFill>
                  <a:srgbClr val="FFFFFF"/>
                </a:solidFill>
              </a:rPr>
              <a:t>Ισραηλ</a:t>
            </a:r>
            <a:r>
              <a:rPr lang="el-GR" sz="3500" b="1" dirty="0">
                <a:solidFill>
                  <a:srgbClr val="FFFFFF"/>
                </a:solidFill>
              </a:rPr>
              <a:t>, </a:t>
            </a:r>
            <a:r>
              <a:rPr lang="el-GR" sz="3500" b="1" dirty="0" err="1">
                <a:solidFill>
                  <a:srgbClr val="FFFFFF"/>
                </a:solidFill>
              </a:rPr>
              <a:t>Ιταλια</a:t>
            </a:r>
            <a:r>
              <a:rPr lang="el-GR" sz="3500" b="1" dirty="0">
                <a:solidFill>
                  <a:srgbClr val="FFFFFF"/>
                </a:solidFill>
              </a:rPr>
              <a:t>, </a:t>
            </a:r>
            <a:r>
              <a:rPr lang="el-GR" sz="3500" b="1" dirty="0" err="1">
                <a:solidFill>
                  <a:srgbClr val="FFFFFF"/>
                </a:solidFill>
              </a:rPr>
              <a:t>Ισπανια</a:t>
            </a:r>
            <a:r>
              <a:rPr lang="el-GR" sz="3500" b="1" dirty="0">
                <a:solidFill>
                  <a:srgbClr val="FFFFFF"/>
                </a:solidFill>
              </a:rPr>
              <a:t>, </a:t>
            </a:r>
            <a:r>
              <a:rPr lang="el-GR" sz="3500" b="1" dirty="0" err="1">
                <a:solidFill>
                  <a:srgbClr val="FFFFFF"/>
                </a:solidFill>
              </a:rPr>
              <a:t>πορτογαλια</a:t>
            </a:r>
            <a:r>
              <a:rPr lang="el-GR" sz="3500" b="1" dirty="0">
                <a:solidFill>
                  <a:srgbClr val="FFFFFF"/>
                </a:solidFill>
              </a:rPr>
              <a:t>, </a:t>
            </a:r>
            <a:r>
              <a:rPr lang="el-GR" sz="3500" b="1" dirty="0" err="1">
                <a:solidFill>
                  <a:srgbClr val="FFFFFF"/>
                </a:solidFill>
              </a:rPr>
              <a:t>μαλτα</a:t>
            </a:r>
            <a:endParaRPr lang="el-GR" sz="3500" b="1" dirty="0">
              <a:solidFill>
                <a:srgbClr val="FFFFFF"/>
              </a:solidFill>
            </a:endParaRPr>
          </a:p>
        </p:txBody>
      </p:sp>
      <p:graphicFrame>
        <p:nvGraphicFramePr>
          <p:cNvPr id="5" name="Θέση περιεχομένου 2">
            <a:extLst>
              <a:ext uri="{FF2B5EF4-FFF2-40B4-BE49-F238E27FC236}">
                <a16:creationId xmlns:a16="http://schemas.microsoft.com/office/drawing/2014/main" id="{382E61E6-D968-40A1-849B-FC9AF813495C}"/>
              </a:ext>
            </a:extLst>
          </p:cNvPr>
          <p:cNvGraphicFramePr>
            <a:graphicFrameLocks noGrp="1"/>
          </p:cNvGraphicFramePr>
          <p:nvPr>
            <p:ph idx="1"/>
            <p:extLst>
              <p:ext uri="{D42A27DB-BD31-4B8C-83A1-F6EECF244321}">
                <p14:modId xmlns:p14="http://schemas.microsoft.com/office/powerpoint/2010/main" val="263684731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95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EF999B-D03D-4DE3-AC5F-D9AE55C39438}"/>
              </a:ext>
            </a:extLst>
          </p:cNvPr>
          <p:cNvSpPr>
            <a:spLocks noGrp="1"/>
          </p:cNvSpPr>
          <p:nvPr>
            <p:ph type="title"/>
          </p:nvPr>
        </p:nvSpPr>
        <p:spPr>
          <a:xfrm>
            <a:off x="964788" y="804333"/>
            <a:ext cx="3391900" cy="5249334"/>
          </a:xfrm>
        </p:spPr>
        <p:txBody>
          <a:bodyPr>
            <a:normAutofit/>
          </a:bodyPr>
          <a:lstStyle/>
          <a:p>
            <a:pPr algn="r"/>
            <a:r>
              <a:rPr lang="el-GR" sz="4600">
                <a:solidFill>
                  <a:srgbClr val="FFFFFF"/>
                </a:solidFill>
              </a:rPr>
              <a:t> </a:t>
            </a:r>
            <a:r>
              <a:rPr lang="el-GR" sz="4600" b="1" u="sng" cap="none" spc="0">
                <a:solidFill>
                  <a:srgbClr val="FFFFFF"/>
                </a:solidFill>
                <a:latin typeface="Calibri Light" panose="020F0302020204030204"/>
              </a:rPr>
              <a:t>Η λήψη αποφάσεων βασίστηκε σε κάποιας μορφής τεκμηρίωση, αλλά ποια τεκμηρίωση;</a:t>
            </a:r>
            <a:br>
              <a:rPr lang="el-GR" sz="4600" b="1" u="sng" cap="none" spc="0">
                <a:solidFill>
                  <a:srgbClr val="FFFFFF"/>
                </a:solidFill>
                <a:latin typeface="Calibri Light" panose="020F0302020204030204"/>
              </a:rPr>
            </a:br>
            <a:endParaRPr lang="el-GR" sz="4600">
              <a:solidFill>
                <a:srgbClr val="FFFFFF"/>
              </a:solidFill>
            </a:endParaRPr>
          </a:p>
        </p:txBody>
      </p:sp>
      <p:sp>
        <p:nvSpPr>
          <p:cNvPr id="3" name="Θέση περιεχομένου 2">
            <a:extLst>
              <a:ext uri="{FF2B5EF4-FFF2-40B4-BE49-F238E27FC236}">
                <a16:creationId xmlns:a16="http://schemas.microsoft.com/office/drawing/2014/main" id="{CDAF268F-209A-493D-8B48-BA4E28877A50}"/>
              </a:ext>
            </a:extLst>
          </p:cNvPr>
          <p:cNvSpPr>
            <a:spLocks noGrp="1"/>
          </p:cNvSpPr>
          <p:nvPr>
            <p:ph idx="1"/>
          </p:nvPr>
        </p:nvSpPr>
        <p:spPr>
          <a:xfrm>
            <a:off x="4951048" y="804333"/>
            <a:ext cx="6306003" cy="5249334"/>
          </a:xfrm>
        </p:spPr>
        <p:txBody>
          <a:bodyPr anchor="ctr">
            <a:normAutofit/>
          </a:bodyPr>
          <a:lstStyle/>
          <a:p>
            <a:endParaRPr lang="en-US" dirty="0"/>
          </a:p>
          <a:p>
            <a:r>
              <a:rPr lang="el-GR" dirty="0"/>
              <a:t>Οι περισσότερες χώρες ανταποκρίθηκαν στην καινούργια</a:t>
            </a:r>
            <a:r>
              <a:rPr lang="en-US" dirty="0"/>
              <a:t>/</a:t>
            </a:r>
            <a:r>
              <a:rPr lang="el-GR" dirty="0"/>
              <a:t>πρωτοφανή πρόκληση, λαμβάνοντας μέτρα για την βελτίωση των δυνατοτήτων του </a:t>
            </a:r>
            <a:r>
              <a:rPr lang="el-GR" u="sng" dirty="0"/>
              <a:t>συστήματος</a:t>
            </a:r>
            <a:r>
              <a:rPr lang="en-US" dirty="0"/>
              <a:t> </a:t>
            </a:r>
            <a:r>
              <a:rPr lang="el-GR" dirty="0"/>
              <a:t>υγείας, από το </a:t>
            </a:r>
            <a:r>
              <a:rPr lang="el-GR" u="sng" dirty="0"/>
              <a:t>φόβο</a:t>
            </a:r>
            <a:r>
              <a:rPr lang="el-GR" dirty="0"/>
              <a:t> της αδυναμίας να διαχειριστεί μεγάλους αριθμούς </a:t>
            </a:r>
            <a:r>
              <a:rPr lang="en-US" dirty="0"/>
              <a:t>COVID-19</a:t>
            </a:r>
            <a:r>
              <a:rPr lang="el-GR" dirty="0"/>
              <a:t>, εφόσον χρειαστεί.</a:t>
            </a:r>
            <a:endParaRPr lang="en-GB" dirty="0"/>
          </a:p>
          <a:p>
            <a:pPr marL="0" indent="0">
              <a:buNone/>
            </a:pPr>
            <a:r>
              <a:rPr lang="en-GB" dirty="0">
                <a:sym typeface="Wingdings" panose="05000000000000000000" pitchFamily="2" charset="2"/>
              </a:rPr>
              <a:t></a:t>
            </a:r>
            <a:r>
              <a:rPr lang="el-GR" dirty="0">
                <a:sym typeface="Wingdings" panose="05000000000000000000" pitchFamily="2" charset="2"/>
              </a:rPr>
              <a:t>Δεν έλειψαν όμως και φαινόμενα «αντιγραφής» μέτρων από χώρα σε χώρα (</a:t>
            </a:r>
            <a:r>
              <a:rPr lang="en-GB" dirty="0"/>
              <a:t>“</a:t>
            </a:r>
            <a:r>
              <a:rPr lang="en-GB" b="1" dirty="0"/>
              <a:t>domino effect</a:t>
            </a:r>
            <a:r>
              <a:rPr lang="en-GB" dirty="0"/>
              <a:t>”</a:t>
            </a:r>
            <a:r>
              <a:rPr lang="el-GR" dirty="0"/>
              <a:t>) χωρίς καμία τεκμηρίωση, από το φόβο και τον πανικό που δημιουργήθηκε λόγω της κατάστασης εκτάκτου ανάγκης σε Ιταλία και Ισπανία.</a:t>
            </a:r>
            <a:endParaRPr lang="en-US" dirty="0"/>
          </a:p>
          <a:p>
            <a:endParaRPr lang="el-GR" dirty="0"/>
          </a:p>
        </p:txBody>
      </p:sp>
    </p:spTree>
    <p:extLst>
      <p:ext uri="{BB962C8B-B14F-4D97-AF65-F5344CB8AC3E}">
        <p14:creationId xmlns:p14="http://schemas.microsoft.com/office/powerpoint/2010/main" val="210154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0541C-4A50-4D1B-A1B2-EF5488FBAEA4}"/>
              </a:ext>
            </a:extLst>
          </p:cNvPr>
          <p:cNvSpPr>
            <a:spLocks noGrp="1"/>
          </p:cNvSpPr>
          <p:nvPr>
            <p:ph type="title"/>
          </p:nvPr>
        </p:nvSpPr>
        <p:spPr>
          <a:xfrm>
            <a:off x="964788" y="804333"/>
            <a:ext cx="3391900" cy="5249334"/>
          </a:xfrm>
        </p:spPr>
        <p:txBody>
          <a:bodyPr>
            <a:normAutofit/>
          </a:bodyPr>
          <a:lstStyle/>
          <a:p>
            <a:pPr algn="r"/>
            <a:r>
              <a:rPr lang="el-GR" sz="3900" dirty="0" err="1">
                <a:solidFill>
                  <a:srgbClr val="FFFFFF"/>
                </a:solidFill>
              </a:rPr>
              <a:t>Ολες</a:t>
            </a:r>
            <a:r>
              <a:rPr lang="el-GR" sz="3900" dirty="0">
                <a:solidFill>
                  <a:srgbClr val="FFFFFF"/>
                </a:solidFill>
              </a:rPr>
              <a:t> οι </a:t>
            </a:r>
            <a:r>
              <a:rPr lang="el-GR" sz="3900" dirty="0" err="1">
                <a:solidFill>
                  <a:srgbClr val="FFFFFF"/>
                </a:solidFill>
              </a:rPr>
              <a:t>χωρες</a:t>
            </a:r>
            <a:r>
              <a:rPr lang="el-GR" sz="3900" dirty="0">
                <a:solidFill>
                  <a:srgbClr val="FFFFFF"/>
                </a:solidFill>
              </a:rPr>
              <a:t> </a:t>
            </a:r>
            <a:r>
              <a:rPr lang="el-GR" sz="3900" dirty="0" err="1">
                <a:solidFill>
                  <a:srgbClr val="FFFFFF"/>
                </a:solidFill>
              </a:rPr>
              <a:t>ειχαν</a:t>
            </a:r>
            <a:r>
              <a:rPr lang="el-GR" sz="3900" dirty="0">
                <a:solidFill>
                  <a:srgbClr val="FFFFFF"/>
                </a:solidFill>
              </a:rPr>
              <a:t> </a:t>
            </a:r>
            <a:r>
              <a:rPr lang="el-GR" sz="3900" dirty="0" err="1">
                <a:solidFill>
                  <a:srgbClr val="FFFFFF"/>
                </a:solidFill>
              </a:rPr>
              <a:t>σχεδιο</a:t>
            </a:r>
            <a:r>
              <a:rPr lang="el-GR" sz="3900" dirty="0">
                <a:solidFill>
                  <a:srgbClr val="FFFFFF"/>
                </a:solidFill>
              </a:rPr>
              <a:t> </a:t>
            </a:r>
            <a:r>
              <a:rPr lang="el-GR" sz="3900" dirty="0" err="1">
                <a:solidFill>
                  <a:srgbClr val="FFFFFF"/>
                </a:solidFill>
              </a:rPr>
              <a:t>εκτακτης</a:t>
            </a:r>
            <a:r>
              <a:rPr lang="el-GR" sz="3900" dirty="0">
                <a:solidFill>
                  <a:srgbClr val="FFFFFF"/>
                </a:solidFill>
              </a:rPr>
              <a:t> </a:t>
            </a:r>
            <a:r>
              <a:rPr lang="el-GR" sz="3900" dirty="0" err="1">
                <a:solidFill>
                  <a:srgbClr val="FFFFFF"/>
                </a:solidFill>
              </a:rPr>
              <a:t>αναγκης</a:t>
            </a:r>
            <a:r>
              <a:rPr lang="el-GR" sz="3900" dirty="0">
                <a:solidFill>
                  <a:srgbClr val="FFFFFF"/>
                </a:solidFill>
              </a:rPr>
              <a:t>, </a:t>
            </a:r>
            <a:r>
              <a:rPr lang="el-GR" sz="2800" dirty="0" err="1">
                <a:solidFill>
                  <a:srgbClr val="FFFFFF"/>
                </a:solidFill>
              </a:rPr>
              <a:t>αλλα</a:t>
            </a:r>
            <a:r>
              <a:rPr lang="el-GR" sz="2800" dirty="0">
                <a:solidFill>
                  <a:srgbClr val="FFFFFF"/>
                </a:solidFill>
              </a:rPr>
              <a:t> η </a:t>
            </a:r>
            <a:r>
              <a:rPr lang="el-GR" sz="2800" dirty="0" err="1">
                <a:solidFill>
                  <a:srgbClr val="FFFFFF"/>
                </a:solidFill>
              </a:rPr>
              <a:t>χρησιμοτητα</a:t>
            </a:r>
            <a:r>
              <a:rPr lang="el-GR" sz="2800" dirty="0">
                <a:solidFill>
                  <a:srgbClr val="FFFFFF"/>
                </a:solidFill>
              </a:rPr>
              <a:t> του </a:t>
            </a:r>
            <a:r>
              <a:rPr lang="el-GR" sz="2800" dirty="0" err="1">
                <a:solidFill>
                  <a:srgbClr val="FFFFFF"/>
                </a:solidFill>
              </a:rPr>
              <a:t>διεφερε</a:t>
            </a:r>
            <a:r>
              <a:rPr lang="el-GR" sz="2800" dirty="0">
                <a:solidFill>
                  <a:srgbClr val="FFFFFF"/>
                </a:solidFill>
              </a:rPr>
              <a:t> </a:t>
            </a:r>
            <a:r>
              <a:rPr lang="el-GR" sz="2800" dirty="0" err="1">
                <a:solidFill>
                  <a:srgbClr val="FFFFFF"/>
                </a:solidFill>
              </a:rPr>
              <a:t>απο</a:t>
            </a:r>
            <a:r>
              <a:rPr lang="el-GR" sz="2800" dirty="0">
                <a:solidFill>
                  <a:srgbClr val="FFFFFF"/>
                </a:solidFill>
              </a:rPr>
              <a:t> </a:t>
            </a:r>
            <a:r>
              <a:rPr lang="el-GR" sz="2800" dirty="0" err="1">
                <a:solidFill>
                  <a:srgbClr val="FFFFFF"/>
                </a:solidFill>
              </a:rPr>
              <a:t>χωρα</a:t>
            </a:r>
            <a:r>
              <a:rPr lang="el-GR" sz="2800" dirty="0">
                <a:solidFill>
                  <a:srgbClr val="FFFFFF"/>
                </a:solidFill>
              </a:rPr>
              <a:t> σε </a:t>
            </a:r>
            <a:r>
              <a:rPr lang="el-GR" sz="2800" dirty="0" err="1">
                <a:solidFill>
                  <a:srgbClr val="FFFFFF"/>
                </a:solidFill>
              </a:rPr>
              <a:t>χωρα</a:t>
            </a:r>
            <a:r>
              <a:rPr lang="el-GR" sz="2800" dirty="0">
                <a:solidFill>
                  <a:srgbClr val="FFFFFF"/>
                </a:solidFill>
              </a:rPr>
              <a:t> </a:t>
            </a:r>
            <a:endParaRPr lang="en-CY" sz="2800" dirty="0">
              <a:solidFill>
                <a:srgbClr val="FFFFFF"/>
              </a:solidFill>
            </a:endParaRPr>
          </a:p>
        </p:txBody>
      </p:sp>
      <p:sp>
        <p:nvSpPr>
          <p:cNvPr id="3" name="Content Placeholder 2">
            <a:extLst>
              <a:ext uri="{FF2B5EF4-FFF2-40B4-BE49-F238E27FC236}">
                <a16:creationId xmlns:a16="http://schemas.microsoft.com/office/drawing/2014/main" id="{46FD0A35-D42E-4585-BEFC-F94038FFC2C1}"/>
              </a:ext>
            </a:extLst>
          </p:cNvPr>
          <p:cNvSpPr>
            <a:spLocks noGrp="1"/>
          </p:cNvSpPr>
          <p:nvPr>
            <p:ph idx="1"/>
          </p:nvPr>
        </p:nvSpPr>
        <p:spPr>
          <a:xfrm>
            <a:off x="4951048" y="804333"/>
            <a:ext cx="6306003" cy="5249334"/>
          </a:xfrm>
        </p:spPr>
        <p:txBody>
          <a:bodyPr anchor="ctr">
            <a:normAutofit/>
          </a:bodyPr>
          <a:lstStyle/>
          <a:p>
            <a:pPr marL="228600" marR="0" lvl="0" indent="-228600" defTabSz="914400" rtl="0" eaLnBrk="1" fontAlgn="auto" latinLnBrk="0" hangingPunct="1">
              <a:spcBef>
                <a:spcPts val="1000"/>
              </a:spcBef>
              <a:spcAft>
                <a:spcPts val="0"/>
              </a:spcAft>
              <a:buClr>
                <a:srgbClr val="0070C0"/>
              </a:buClr>
              <a:buSzTx/>
              <a:buFont typeface="Arial" panose="020B0604020202020204" pitchFamily="34" charset="0"/>
              <a:buChar char="•"/>
              <a:tabLst/>
              <a:defRPr/>
            </a:pPr>
            <a:endParaRPr kumimoji="0" lang="el-GR" sz="17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600"/>
              </a:spcAft>
              <a:buClr>
                <a:srgbClr val="0070C0"/>
              </a:buClr>
              <a:buSzTx/>
              <a:buFont typeface="Arial" panose="020B0604020202020204" pitchFamily="34" charset="0"/>
              <a:buChar char="•"/>
              <a:tabLst/>
              <a:defRPr/>
            </a:pPr>
            <a:r>
              <a:rPr kumimoji="0" lang="el-GR" sz="1700" b="0" i="0" u="none" strike="noStrike" kern="1200" cap="none" spc="0" normalizeH="0" baseline="0" noProof="0" dirty="0">
                <a:ln>
                  <a:noFill/>
                </a:ln>
                <a:effectLst/>
                <a:uLnTx/>
                <a:uFillTx/>
                <a:latin typeface="Calibri" panose="020F0502020204030204"/>
                <a:ea typeface="+mn-ea"/>
                <a:cs typeface="+mn-cs"/>
              </a:rPr>
              <a:t>Όλες οι Μεσογειακές χώρες είχαν κάποιο </a:t>
            </a:r>
            <a:r>
              <a:rPr kumimoji="0" lang="el-GR" sz="1700" b="0" i="0" u="sng" strike="noStrike" kern="1200" cap="none" spc="0" normalizeH="0" baseline="0" noProof="0" dirty="0">
                <a:ln>
                  <a:noFill/>
                </a:ln>
                <a:effectLst/>
                <a:uLnTx/>
                <a:uFillTx/>
                <a:latin typeface="Calibri" panose="020F0502020204030204"/>
                <a:ea typeface="+mn-ea"/>
                <a:cs typeface="+mn-cs"/>
              </a:rPr>
              <a:t>σχέδιο</a:t>
            </a:r>
            <a:r>
              <a:rPr kumimoji="0" lang="el-GR" sz="1700" b="0" i="0" u="none" strike="noStrike" kern="1200" cap="none" spc="0" normalizeH="0" baseline="0" noProof="0" dirty="0">
                <a:ln>
                  <a:noFill/>
                </a:ln>
                <a:effectLst/>
                <a:uLnTx/>
                <a:uFillTx/>
                <a:latin typeface="Calibri" panose="020F0502020204030204"/>
                <a:ea typeface="+mn-ea"/>
                <a:cs typeface="+mn-cs"/>
              </a:rPr>
              <a:t> έκτακτης ανάγκης, βασισμένο στις οδηγίες του ΠΟΥ για την </a:t>
            </a:r>
            <a:r>
              <a:rPr kumimoji="0" lang="el-GR" sz="1700" b="0" i="0" u="sng" strike="noStrike" kern="1200" cap="none" spc="0" normalizeH="0" baseline="0" noProof="0" dirty="0">
                <a:ln>
                  <a:noFill/>
                </a:ln>
                <a:effectLst/>
                <a:uLnTx/>
                <a:uFillTx/>
                <a:latin typeface="Calibri" panose="020F0502020204030204"/>
                <a:ea typeface="+mn-ea"/>
                <a:cs typeface="+mn-cs"/>
              </a:rPr>
              <a:t>γρίπη</a:t>
            </a:r>
            <a:r>
              <a:rPr kumimoji="0" lang="el-GR" sz="1700" b="0" i="0" u="none" strike="noStrike" kern="1200" cap="none" spc="0" normalizeH="0" baseline="0" noProof="0" dirty="0">
                <a:ln>
                  <a:noFill/>
                </a:ln>
                <a:effectLst/>
                <a:uLnTx/>
                <a:uFillTx/>
                <a:latin typeface="Calibri" panose="020F0502020204030204"/>
                <a:ea typeface="+mn-ea"/>
                <a:cs typeface="+mn-cs"/>
              </a:rPr>
              <a:t>.  </a:t>
            </a:r>
            <a:endParaRPr kumimoji="0" lang="en-GB" sz="17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600"/>
              </a:spcAft>
              <a:buClr>
                <a:srgbClr val="0070C0"/>
              </a:buClr>
              <a:buSzTx/>
              <a:buFont typeface="Arial" panose="020B0604020202020204" pitchFamily="34" charset="0"/>
              <a:buChar char="•"/>
              <a:tabLst/>
              <a:defRPr/>
            </a:pPr>
            <a:r>
              <a:rPr kumimoji="0" lang="el-GR" sz="1700" b="0" i="0" u="none" strike="noStrike" kern="1200" cap="none" spc="0" normalizeH="0" baseline="0" noProof="0" dirty="0">
                <a:ln>
                  <a:noFill/>
                </a:ln>
                <a:effectLst/>
                <a:uLnTx/>
                <a:uFillTx/>
                <a:latin typeface="Calibri" panose="020F0502020204030204"/>
                <a:ea typeface="+mn-ea"/>
                <a:cs typeface="+mn-cs"/>
              </a:rPr>
              <a:t>Σε κάποιες χώρες αυτό βοήθησε και κατεύθυνε τις δράσεις ενάντια στη </a:t>
            </a:r>
            <a:r>
              <a:rPr kumimoji="0" lang="en-US" sz="1700" b="0" i="0" u="none" strike="noStrike" kern="1200" cap="none" spc="0" normalizeH="0" baseline="0" noProof="0" dirty="0">
                <a:ln>
                  <a:noFill/>
                </a:ln>
                <a:effectLst/>
                <a:uLnTx/>
                <a:uFillTx/>
                <a:latin typeface="Calibri" panose="020F0502020204030204"/>
                <a:ea typeface="+mn-ea"/>
                <a:cs typeface="+mn-cs"/>
              </a:rPr>
              <a:t>COVID-19</a:t>
            </a:r>
            <a:r>
              <a:rPr kumimoji="0" lang="el-GR" sz="1700" b="0" i="0" u="none" strike="noStrike" kern="1200" cap="none" spc="0" normalizeH="0" baseline="0" noProof="0" dirty="0">
                <a:ln>
                  <a:noFill/>
                </a:ln>
                <a:effectLst/>
                <a:uLnTx/>
                <a:uFillTx/>
                <a:latin typeface="Calibri" panose="020F0502020204030204"/>
                <a:ea typeface="+mn-ea"/>
                <a:cs typeface="+mn-cs"/>
              </a:rPr>
              <a:t> </a:t>
            </a:r>
            <a:r>
              <a:rPr kumimoji="0" lang="en-GB" sz="1700" b="0" i="0" u="none" strike="noStrike" kern="1200" cap="none" spc="0" normalizeH="0" baseline="0" noProof="0" dirty="0">
                <a:ln>
                  <a:noFill/>
                </a:ln>
                <a:effectLst/>
                <a:uLnTx/>
                <a:uFillTx/>
                <a:latin typeface="Calibri" panose="020F0502020204030204"/>
                <a:ea typeface="+mn-ea"/>
                <a:cs typeface="+mn-cs"/>
              </a:rPr>
              <a:t>(</a:t>
            </a:r>
            <a:r>
              <a:rPr kumimoji="0" lang="el-GR" sz="1700" b="1" i="0" u="none" strike="noStrike" kern="1200" cap="none" spc="0" normalizeH="0" baseline="0" noProof="0" dirty="0">
                <a:ln>
                  <a:noFill/>
                </a:ln>
                <a:effectLst/>
                <a:uLnTx/>
                <a:uFillTx/>
                <a:latin typeface="Calibri" panose="020F0502020204030204"/>
                <a:ea typeface="+mn-ea"/>
                <a:cs typeface="+mn-cs"/>
              </a:rPr>
              <a:t>Κύπρος</a:t>
            </a:r>
            <a:r>
              <a:rPr kumimoji="0" lang="en-GB" sz="1700" b="1" i="0" u="none" strike="noStrike" kern="1200" cap="none" spc="0" normalizeH="0" baseline="0" noProof="0" dirty="0">
                <a:ln>
                  <a:noFill/>
                </a:ln>
                <a:effectLst/>
                <a:uLnTx/>
                <a:uFillTx/>
                <a:latin typeface="Calibri" panose="020F0502020204030204"/>
                <a:ea typeface="+mn-ea"/>
                <a:cs typeface="+mn-cs"/>
              </a:rPr>
              <a:t>, </a:t>
            </a:r>
            <a:r>
              <a:rPr kumimoji="0" lang="el-GR" sz="1700" b="1" i="0" u="none" strike="noStrike" kern="1200" cap="none" spc="0" normalizeH="0" baseline="0" noProof="0" dirty="0">
                <a:ln>
                  <a:noFill/>
                </a:ln>
                <a:effectLst/>
                <a:uLnTx/>
                <a:uFillTx/>
                <a:latin typeface="Calibri" panose="020F0502020204030204"/>
                <a:ea typeface="+mn-ea"/>
                <a:cs typeface="+mn-cs"/>
              </a:rPr>
              <a:t>Πορτογαλία</a:t>
            </a:r>
            <a:r>
              <a:rPr kumimoji="0" lang="en-GB" sz="1700" b="0" i="0" u="none" strike="noStrike" kern="1200" cap="none" spc="0" normalizeH="0" baseline="0" noProof="0" dirty="0">
                <a:ln>
                  <a:noFill/>
                </a:ln>
                <a:effectLst/>
                <a:uLnTx/>
                <a:uFillTx/>
                <a:latin typeface="Calibri" panose="020F0502020204030204"/>
                <a:ea typeface="+mn-ea"/>
                <a:cs typeface="+mn-cs"/>
              </a:rPr>
              <a:t>)</a:t>
            </a:r>
            <a:r>
              <a:rPr kumimoji="0" lang="el-GR" sz="1700" b="0" i="0" u="none" strike="noStrike" kern="1200" cap="none" spc="0" normalizeH="0" baseline="0" noProof="0" dirty="0">
                <a:ln>
                  <a:noFill/>
                </a:ln>
                <a:effectLst/>
                <a:uLnTx/>
                <a:uFillTx/>
                <a:latin typeface="Calibri" panose="020F0502020204030204"/>
                <a:ea typeface="+mn-ea"/>
                <a:cs typeface="+mn-cs"/>
              </a:rPr>
              <a:t>.</a:t>
            </a:r>
            <a:r>
              <a:rPr kumimoji="0" lang="en-GB" sz="1700" b="0" i="0" u="none" strike="noStrike" kern="1200" cap="none" spc="0" normalizeH="0" baseline="0" noProof="0" dirty="0">
                <a:ln>
                  <a:noFill/>
                </a:ln>
                <a:effectLst/>
                <a:uLnTx/>
                <a:uFillTx/>
                <a:latin typeface="Calibri" panose="020F0502020204030204"/>
                <a:ea typeface="+mn-ea"/>
                <a:cs typeface="+mn-cs"/>
              </a:rPr>
              <a:t> </a:t>
            </a:r>
          </a:p>
          <a:p>
            <a:pPr marL="228600" marR="0" lvl="0" indent="-228600" defTabSz="914400" rtl="0" eaLnBrk="1" fontAlgn="auto" latinLnBrk="0" hangingPunct="1">
              <a:spcBef>
                <a:spcPts val="1000"/>
              </a:spcBef>
              <a:spcAft>
                <a:spcPts val="600"/>
              </a:spcAft>
              <a:buClr>
                <a:srgbClr val="0070C0"/>
              </a:buClr>
              <a:buSzTx/>
              <a:buFont typeface="Arial" panose="020B0604020202020204" pitchFamily="34" charset="0"/>
              <a:buChar char="•"/>
              <a:tabLst/>
              <a:defRPr/>
            </a:pPr>
            <a:r>
              <a:rPr kumimoji="0" lang="el-GR" sz="1700" b="0" i="0" u="none" strike="noStrike" kern="1200" cap="none" spc="0" normalizeH="0" baseline="0" noProof="0" dirty="0">
                <a:ln>
                  <a:noFill/>
                </a:ln>
                <a:effectLst/>
                <a:uLnTx/>
                <a:uFillTx/>
                <a:latin typeface="Calibri" panose="020F0502020204030204"/>
                <a:ea typeface="+mn-ea"/>
                <a:cs typeface="+mn-cs"/>
              </a:rPr>
              <a:t>Σε κάποιες άλλες αυτό δεν βοήθησε είτε γιατί: </a:t>
            </a:r>
            <a:endParaRPr kumimoji="0" lang="en-GB" sz="1700" b="0" i="0" u="none" strike="noStrike" kern="1200" cap="none" spc="0" normalizeH="0" baseline="0" noProof="0" dirty="0">
              <a:ln>
                <a:noFill/>
              </a:ln>
              <a:effectLst/>
              <a:uLnTx/>
              <a:uFillTx/>
              <a:latin typeface="Calibri" panose="020F0502020204030204"/>
              <a:ea typeface="+mn-ea"/>
              <a:cs typeface="+mn-cs"/>
            </a:endParaRPr>
          </a:p>
          <a:p>
            <a:pPr marL="914400" marR="0" lvl="1" indent="-457200" defTabSz="914400" rtl="0" eaLnBrk="1" fontAlgn="auto" latinLnBrk="0" hangingPunct="1">
              <a:spcBef>
                <a:spcPts val="500"/>
              </a:spcBef>
              <a:spcAft>
                <a:spcPts val="600"/>
              </a:spcAft>
              <a:buClr>
                <a:srgbClr val="0070C0"/>
              </a:buClr>
              <a:buSzTx/>
              <a:buFont typeface="Wingdings" panose="05000000000000000000" pitchFamily="2" charset="2"/>
              <a:buChar char="ü"/>
              <a:tabLst/>
              <a:defRPr/>
            </a:pPr>
            <a:r>
              <a:rPr kumimoji="0" lang="el-GR" sz="1700" b="0" i="0" u="none" strike="noStrike" kern="1200" cap="none" spc="0" normalizeH="0" baseline="0" noProof="0" dirty="0">
                <a:ln>
                  <a:noFill/>
                </a:ln>
                <a:effectLst/>
                <a:uLnTx/>
                <a:uFillTx/>
                <a:latin typeface="Calibri" panose="020F0502020204030204"/>
                <a:ea typeface="+mn-ea"/>
                <a:cs typeface="+mn-cs"/>
              </a:rPr>
              <a:t>Ήταν ξεπερασμένο και όχι λεπτομερές</a:t>
            </a:r>
            <a:r>
              <a:rPr kumimoji="0" lang="en-GB" sz="1700" b="0" i="0" u="none" strike="noStrike" kern="1200" cap="none" spc="0" normalizeH="0" baseline="0" noProof="0" dirty="0">
                <a:ln>
                  <a:noFill/>
                </a:ln>
                <a:effectLst/>
                <a:uLnTx/>
                <a:uFillTx/>
                <a:latin typeface="Calibri" panose="020F0502020204030204"/>
                <a:ea typeface="+mn-ea"/>
                <a:cs typeface="+mn-cs"/>
              </a:rPr>
              <a:t> (</a:t>
            </a:r>
            <a:r>
              <a:rPr kumimoji="0" lang="el-GR" sz="1700" b="1" i="0" u="none" strike="noStrike" kern="1200" cap="none" spc="0" normalizeH="0" baseline="0" noProof="0" dirty="0">
                <a:ln>
                  <a:noFill/>
                </a:ln>
                <a:effectLst/>
                <a:uLnTx/>
                <a:uFillTx/>
                <a:latin typeface="Calibri" panose="020F0502020204030204"/>
                <a:ea typeface="+mn-ea"/>
                <a:cs typeface="+mn-cs"/>
              </a:rPr>
              <a:t>Ιταλία, Ισπανία</a:t>
            </a:r>
            <a:r>
              <a:rPr kumimoji="0" lang="en-GB" sz="1700" b="0" i="0" u="none" strike="noStrike" kern="1200" cap="none" spc="0" normalizeH="0" baseline="0" noProof="0" dirty="0">
                <a:ln>
                  <a:noFill/>
                </a:ln>
                <a:effectLst/>
                <a:uLnTx/>
                <a:uFillTx/>
                <a:latin typeface="Calibri" panose="020F0502020204030204"/>
                <a:ea typeface="+mn-ea"/>
                <a:cs typeface="+mn-cs"/>
              </a:rPr>
              <a:t>) </a:t>
            </a:r>
          </a:p>
          <a:p>
            <a:pPr marL="914400" marR="0" lvl="1" indent="-457200" defTabSz="914400" rtl="0" eaLnBrk="1" fontAlgn="auto" latinLnBrk="0" hangingPunct="1">
              <a:spcBef>
                <a:spcPts val="500"/>
              </a:spcBef>
              <a:spcAft>
                <a:spcPts val="600"/>
              </a:spcAft>
              <a:buClr>
                <a:srgbClr val="0070C0"/>
              </a:buClr>
              <a:buSzTx/>
              <a:buFont typeface="Wingdings" panose="05000000000000000000" pitchFamily="2" charset="2"/>
              <a:buChar char="ü"/>
              <a:tabLst/>
              <a:defRPr/>
            </a:pPr>
            <a:r>
              <a:rPr kumimoji="0" lang="el-GR" sz="1700" b="0" i="0" u="none" strike="noStrike" kern="1200" cap="none" spc="0" normalizeH="0" baseline="0" noProof="0" dirty="0">
                <a:ln>
                  <a:noFill/>
                </a:ln>
                <a:effectLst/>
                <a:uLnTx/>
                <a:uFillTx/>
                <a:latin typeface="Calibri" panose="020F0502020204030204"/>
                <a:ea typeface="+mn-ea"/>
                <a:cs typeface="+mn-cs"/>
              </a:rPr>
              <a:t>Δεν ταίριαζε με την πανδημία της </a:t>
            </a:r>
            <a:r>
              <a:rPr lang="en-US" sz="1700" dirty="0">
                <a:latin typeface="Calibri" panose="020F0502020204030204"/>
              </a:rPr>
              <a:t>COVID</a:t>
            </a:r>
            <a:r>
              <a:rPr kumimoji="0" lang="el-GR" sz="1700" b="0" i="0" u="none" strike="noStrike" kern="1200" cap="none" spc="0" normalizeH="0" baseline="0" noProof="0" dirty="0">
                <a:ln>
                  <a:noFill/>
                </a:ln>
                <a:effectLst/>
                <a:uLnTx/>
                <a:uFillTx/>
                <a:latin typeface="Calibri" panose="020F0502020204030204"/>
                <a:ea typeface="+mn-ea"/>
                <a:cs typeface="+mn-cs"/>
              </a:rPr>
              <a:t>-19 </a:t>
            </a:r>
            <a:r>
              <a:rPr kumimoji="0" lang="en-GB" sz="1700" b="0" i="0" u="none" strike="noStrike" kern="1200" cap="none" spc="0" normalizeH="0" baseline="0" noProof="0" dirty="0">
                <a:ln>
                  <a:noFill/>
                </a:ln>
                <a:effectLst/>
                <a:uLnTx/>
                <a:uFillTx/>
                <a:latin typeface="Calibri" panose="020F0502020204030204"/>
                <a:ea typeface="+mn-ea"/>
                <a:cs typeface="+mn-cs"/>
              </a:rPr>
              <a:t>(</a:t>
            </a:r>
            <a:r>
              <a:rPr kumimoji="0" lang="el-GR" sz="1700" b="1" i="0" u="none" strike="noStrike" kern="1200" cap="none" spc="0" normalizeH="0" baseline="0" noProof="0" dirty="0">
                <a:ln>
                  <a:noFill/>
                </a:ln>
                <a:effectLst/>
                <a:uLnTx/>
                <a:uFillTx/>
                <a:latin typeface="Calibri" panose="020F0502020204030204"/>
                <a:ea typeface="+mn-ea"/>
                <a:cs typeface="+mn-cs"/>
              </a:rPr>
              <a:t>Ελλάδα</a:t>
            </a:r>
            <a:r>
              <a:rPr kumimoji="0" lang="en-GB" sz="1700" b="0" i="0" u="none" strike="noStrike" kern="1200" cap="none" spc="0" normalizeH="0" baseline="0" noProof="0" dirty="0">
                <a:ln>
                  <a:noFill/>
                </a:ln>
                <a:effectLst/>
                <a:uLnTx/>
                <a:uFillTx/>
                <a:latin typeface="Calibri" panose="020F0502020204030204"/>
                <a:ea typeface="+mn-ea"/>
                <a:cs typeface="+mn-cs"/>
              </a:rPr>
              <a:t>)</a:t>
            </a:r>
          </a:p>
          <a:p>
            <a:pPr marL="914400" marR="0" lvl="1" indent="-457200" defTabSz="914400" rtl="0" eaLnBrk="1" fontAlgn="auto" latinLnBrk="0" hangingPunct="1">
              <a:spcBef>
                <a:spcPts val="500"/>
              </a:spcBef>
              <a:spcAft>
                <a:spcPts val="600"/>
              </a:spcAft>
              <a:buClr>
                <a:srgbClr val="0070C0"/>
              </a:buClr>
              <a:buSzTx/>
              <a:buFont typeface="Wingdings" panose="05000000000000000000" pitchFamily="2" charset="2"/>
              <a:buChar char="ü"/>
              <a:tabLst/>
              <a:defRPr/>
            </a:pPr>
            <a:r>
              <a:rPr kumimoji="0" lang="el-GR" sz="1700" b="0" i="0" u="none" strike="noStrike" kern="1200" cap="none" spc="0" normalizeH="0" baseline="0" noProof="0" dirty="0">
                <a:ln>
                  <a:noFill/>
                </a:ln>
                <a:effectLst/>
                <a:uLnTx/>
                <a:uFillTx/>
                <a:latin typeface="Calibri" panose="020F0502020204030204"/>
                <a:ea typeface="+mn-ea"/>
                <a:cs typeface="+mn-cs"/>
              </a:rPr>
              <a:t>Το σύστημα</a:t>
            </a:r>
            <a:r>
              <a:rPr kumimoji="0" lang="en-US" sz="1700" b="0" i="0" u="none" strike="noStrike" kern="1200" cap="none" spc="0" normalizeH="0" baseline="0" noProof="0" dirty="0">
                <a:ln>
                  <a:noFill/>
                </a:ln>
                <a:effectLst/>
                <a:uLnTx/>
                <a:uFillTx/>
                <a:latin typeface="Calibri" panose="020F0502020204030204"/>
                <a:ea typeface="+mn-ea"/>
                <a:cs typeface="+mn-cs"/>
              </a:rPr>
              <a:t> </a:t>
            </a:r>
            <a:r>
              <a:rPr kumimoji="0" lang="el-GR" sz="1700" b="0" i="0" u="none" strike="noStrike" kern="1200" cap="none" spc="0" normalizeH="0" baseline="0" noProof="0" dirty="0">
                <a:ln>
                  <a:noFill/>
                </a:ln>
                <a:effectLst/>
                <a:uLnTx/>
                <a:uFillTx/>
                <a:latin typeface="Calibri" panose="020F0502020204030204"/>
                <a:ea typeface="+mn-ea"/>
                <a:cs typeface="+mn-cs"/>
              </a:rPr>
              <a:t>και η χώρα δεν είχαν </a:t>
            </a:r>
            <a:r>
              <a:rPr lang="el-GR" sz="1700" dirty="0">
                <a:latin typeface="Calibri" panose="020F0502020204030204"/>
              </a:rPr>
              <a:t>επαρκώς</a:t>
            </a:r>
            <a:r>
              <a:rPr kumimoji="0" lang="el-GR" sz="1700" b="0" i="0" u="none" strike="noStrike" kern="1200" cap="none" spc="0" normalizeH="0" baseline="0" noProof="0" dirty="0">
                <a:ln>
                  <a:noFill/>
                </a:ln>
                <a:effectLst/>
                <a:uLnTx/>
                <a:uFillTx/>
                <a:latin typeface="Calibri" panose="020F0502020204030204"/>
                <a:ea typeface="+mn-ea"/>
                <a:cs typeface="+mn-cs"/>
              </a:rPr>
              <a:t> προετοιμαστεί για πανδημία</a:t>
            </a:r>
            <a:r>
              <a:rPr kumimoji="0" lang="en-GB" sz="1700" b="0" i="0" u="none" strike="noStrike" kern="1200" cap="none" spc="0" normalizeH="0" baseline="0" noProof="0" dirty="0">
                <a:ln>
                  <a:noFill/>
                </a:ln>
                <a:effectLst/>
                <a:uLnTx/>
                <a:uFillTx/>
                <a:latin typeface="Calibri" panose="020F0502020204030204"/>
                <a:ea typeface="+mn-ea"/>
                <a:cs typeface="+mn-cs"/>
              </a:rPr>
              <a:t> (</a:t>
            </a:r>
            <a:r>
              <a:rPr kumimoji="0" lang="el-GR" sz="1700" b="1" i="0" u="none" strike="noStrike" kern="1200" cap="none" spc="0" normalizeH="0" baseline="0" noProof="0" dirty="0">
                <a:ln>
                  <a:noFill/>
                </a:ln>
                <a:effectLst/>
                <a:uLnTx/>
                <a:uFillTx/>
                <a:latin typeface="Calibri" panose="020F0502020204030204"/>
                <a:ea typeface="+mn-ea"/>
                <a:cs typeface="+mn-cs"/>
              </a:rPr>
              <a:t>Ισραήλ</a:t>
            </a:r>
            <a:r>
              <a:rPr kumimoji="0" lang="en-GB" sz="1700" b="0" i="0" u="none" strike="noStrike" kern="1200" cap="none" spc="0" normalizeH="0" baseline="0" noProof="0" dirty="0">
                <a:ln>
                  <a:noFill/>
                </a:ln>
                <a:effectLst/>
                <a:uLnTx/>
                <a:uFillTx/>
                <a:latin typeface="Calibri" panose="020F0502020204030204"/>
                <a:ea typeface="+mn-ea"/>
                <a:cs typeface="+mn-cs"/>
              </a:rPr>
              <a:t>)</a:t>
            </a:r>
            <a:endParaRPr kumimoji="0" lang="en-US" sz="1700"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600"/>
              </a:spcAft>
              <a:buClr>
                <a:srgbClr val="0070C0"/>
              </a:buClr>
              <a:buSzTx/>
              <a:buFont typeface="Arial" panose="020B0604020202020204" pitchFamily="34" charset="0"/>
              <a:buChar char="•"/>
              <a:tabLst/>
              <a:defRPr/>
            </a:pPr>
            <a:r>
              <a:rPr kumimoji="0" lang="el-GR" sz="1700" b="0" i="0" u="none" strike="noStrike" kern="1200" cap="none" spc="0" normalizeH="0" baseline="0" noProof="0" dirty="0">
                <a:ln>
                  <a:noFill/>
                </a:ln>
                <a:effectLst/>
                <a:uLnTx/>
                <a:uFillTx/>
                <a:latin typeface="Calibri" panose="020F0502020204030204"/>
                <a:ea typeface="+mn-ea"/>
                <a:cs typeface="+mn-cs"/>
              </a:rPr>
              <a:t>Κατά τη διάρκεια της πανδημίας τα σχέδια είχαν ανάλογα προσαρμοστεί στην</a:t>
            </a:r>
            <a:r>
              <a:rPr kumimoji="0" lang="en-GB" sz="1700" b="0" i="0" u="none" strike="noStrike" kern="1200" cap="none" spc="0" normalizeH="0" baseline="0" noProof="0" dirty="0">
                <a:ln>
                  <a:noFill/>
                </a:ln>
                <a:effectLst/>
                <a:uLnTx/>
                <a:uFillTx/>
                <a:latin typeface="Calibri" panose="020F0502020204030204"/>
                <a:ea typeface="+mn-ea"/>
                <a:cs typeface="+mn-cs"/>
              </a:rPr>
              <a:t> COVID-19 (</a:t>
            </a:r>
            <a:r>
              <a:rPr kumimoji="0" lang="el-GR" sz="1700" b="1" i="0" u="none" strike="noStrike" kern="1200" cap="none" spc="0" normalizeH="0" baseline="0" noProof="0" dirty="0">
                <a:ln>
                  <a:noFill/>
                </a:ln>
                <a:effectLst/>
                <a:uLnTx/>
                <a:uFillTx/>
                <a:latin typeface="Calibri" panose="020F0502020204030204"/>
                <a:ea typeface="+mn-ea"/>
                <a:cs typeface="+mn-cs"/>
              </a:rPr>
              <a:t>Μάλτα</a:t>
            </a:r>
            <a:r>
              <a:rPr kumimoji="0" lang="en-GB" sz="1700" b="0" i="0" u="none" strike="noStrike" kern="1200" cap="none" spc="0" normalizeH="0" baseline="0" noProof="0" dirty="0">
                <a:ln>
                  <a:noFill/>
                </a:ln>
                <a:effectLst/>
                <a:uLnTx/>
                <a:uFillTx/>
                <a:latin typeface="Calibri" panose="020F0502020204030204"/>
                <a:ea typeface="+mn-ea"/>
                <a:cs typeface="+mn-cs"/>
              </a:rPr>
              <a:t>) </a:t>
            </a:r>
            <a:r>
              <a:rPr kumimoji="0" lang="el-GR" sz="1700" b="0" i="0" u="none" strike="noStrike" kern="1200" cap="none" spc="0" normalizeH="0" baseline="0" noProof="0" dirty="0">
                <a:ln>
                  <a:noFill/>
                </a:ln>
                <a:effectLst/>
                <a:uLnTx/>
                <a:uFillTx/>
                <a:latin typeface="Calibri" panose="020F0502020204030204"/>
                <a:ea typeface="+mn-ea"/>
                <a:cs typeface="+mn-cs"/>
              </a:rPr>
              <a:t>ή εκπονήθηκαν καινούργια.</a:t>
            </a:r>
            <a:endParaRPr kumimoji="0" lang="en-GB" sz="1700" b="0" i="0" u="none" strike="noStrike" kern="1200" cap="none" spc="0" normalizeH="0" baseline="0" noProof="0" dirty="0">
              <a:ln>
                <a:noFill/>
              </a:ln>
              <a:effectLst/>
              <a:uLnTx/>
              <a:uFillTx/>
              <a:latin typeface="Calibri" panose="020F0502020204030204"/>
              <a:ea typeface="+mn-ea"/>
              <a:cs typeface="+mn-cs"/>
            </a:endParaRPr>
          </a:p>
          <a:p>
            <a:endParaRPr lang="en-CY" sz="1700" dirty="0"/>
          </a:p>
        </p:txBody>
      </p:sp>
    </p:spTree>
    <p:extLst>
      <p:ext uri="{BB962C8B-B14F-4D97-AF65-F5344CB8AC3E}">
        <p14:creationId xmlns:p14="http://schemas.microsoft.com/office/powerpoint/2010/main" val="79444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Ολοκληρωμένο">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2153</Words>
  <Application>Microsoft Office PowerPoint</Application>
  <PresentationFormat>Ευρεία οθόνη</PresentationFormat>
  <Paragraphs>135</Paragraphs>
  <Slides>21</Slides>
  <Notes>0</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21</vt:i4>
      </vt:variant>
    </vt:vector>
  </HeadingPairs>
  <TitlesOfParts>
    <vt:vector size="29" baseType="lpstr">
      <vt:lpstr>Arial</vt:lpstr>
      <vt:lpstr>Calibri</vt:lpstr>
      <vt:lpstr>Calibri Light</vt:lpstr>
      <vt:lpstr>Tw Cen MT</vt:lpstr>
      <vt:lpstr>Tw Cen MT Condensed</vt:lpstr>
      <vt:lpstr>Wingdings</vt:lpstr>
      <vt:lpstr>Wingdings 3</vt:lpstr>
      <vt:lpstr>Ολοκληρωμένο</vt:lpstr>
      <vt:lpstr>Διαχειριση  ΥΓΕΙΟΝΟΜΙΚΩΝ ΣΥΣΤΗΜΑΤΩΝ ΚΑΙ ΥΠΗΡΕΣΙΩΝ, ΚΑΤα ΤΗ ΔΙΑΡΚΕΙΑ ΤΗΣ ΠΑΝΔΗΜΙΑΣ:  επιγνωση ή διορατικοτητα, μιασ πολυπλοκησ επιστημησ ή καταστασησ  </vt:lpstr>
      <vt:lpstr>Προλογοσ</vt:lpstr>
      <vt:lpstr>Main Review from six cases   (by begun &amp; jiang, 10/2020):  HC Leaders and HC professionals can effectively respond:</vt:lpstr>
      <vt:lpstr>Χαρακτηριστικα της πανδημιασ</vt:lpstr>
      <vt:lpstr>Κυριεσ προκλησεις υπηρεσιων υγειασ</vt:lpstr>
      <vt:lpstr>Αρχεσ μιασ πολυπλοκησ επιστημησ</vt:lpstr>
      <vt:lpstr>Παραδειγματα διαχειρισης της πανδημιας απο τις μεσογειακες χωρες Κυπρος, Ελλαδα, Ισραηλ, Ιταλια, Ισπανια, πορτογαλια, μαλτα</vt:lpstr>
      <vt:lpstr> Η λήψη αποφάσεων βασίστηκε σε κάποιας μορφής τεκμηρίωση, αλλά ποια τεκμηρίωση; </vt:lpstr>
      <vt:lpstr>Ολες οι χωρες ειχαν σχεδιο εκτακτης αναγκης, αλλα η χρησιμοτητα του διεφερε απο χωρα σε χωρα </vt:lpstr>
      <vt:lpstr>Πως οι χωρες καλυψαν τις αναγκες τους σε προστατευτικο υλικο, test kits &amp; φαρμακα;  </vt:lpstr>
      <vt:lpstr>   νεες μεθ για covid-19</vt:lpstr>
      <vt:lpstr>Ταχεια αυξηση του προσωπικου υγειας</vt:lpstr>
      <vt:lpstr>Πως οι χωρες καλυψαν  επιπλεον κοστος covid-19</vt:lpstr>
      <vt:lpstr>Η αντiληψη των πολιτων για τον τροπο αντιμετωπισης της covid-19</vt:lpstr>
      <vt:lpstr>Διδάγματα της πανδημίας στη χωρα μασ </vt:lpstr>
      <vt:lpstr>Υπο-συστηματα υγειασ (συνολικη μετα-ρυθμιση)</vt:lpstr>
      <vt:lpstr>Α. Δημοσια Υγεία</vt:lpstr>
      <vt:lpstr>Β. Χρηματοδότηση του συστήματος υγείας</vt:lpstr>
      <vt:lpstr>Γ. Παροχή υπηρεσιών υγείας </vt:lpstr>
      <vt:lpstr>  Η πολιτική υγείασ έχει αυξημένο βαθμό επιτυχίας, αν επιτευχθούν</vt:lpstr>
      <vt:lpstr>Νέα Δημόσια Διοίκηση (ΕΟΠΥΥ/ΕΣΥ)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ΔΙΟΙΚΗΣΗ ΥΓΕΙΟΝΟΜΙΚΩΝ ΣΥΣΤΗΜΑΤΩΝ ΚΑΙ ΥΠΗΡΕΣΙΩΝ ΚΑΤα ΤΗ ΔΙΑΡΚΕΙΑ ΤΗΣ ΠΑΝΔΗΜΙΑΣ:  επιγνωση ή διορατικοτητα μιασ πολυπλοκησ επιστημησ ή καταστασησ</dc:title>
  <dc:creator>Nikos Polyzos</dc:creator>
  <cp:lastModifiedBy>Nikos Polyzos</cp:lastModifiedBy>
  <cp:revision>10</cp:revision>
  <dcterms:created xsi:type="dcterms:W3CDTF">2020-10-31T22:06:55Z</dcterms:created>
  <dcterms:modified xsi:type="dcterms:W3CDTF">2020-11-09T11:02:23Z</dcterms:modified>
</cp:coreProperties>
</file>