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sldIdLst>
    <p:sldId id="256" r:id="rId2"/>
    <p:sldId id="257"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588"/>
  </p:normalViewPr>
  <p:slideViewPr>
    <p:cSldViewPr snapToGrid="0">
      <p:cViewPr varScale="1">
        <p:scale>
          <a:sx n="107" d="100"/>
          <a:sy n="107"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t>2/8/26</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2971388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0444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69114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07216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t>2/8/26</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7096400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64852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84414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47499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04996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1CF131DD-A141-4471-BCF9-C6073EDD7E20}" type="datetimeFigureOut">
              <a:rPr lang="en-US" smtClean="0"/>
              <a:t>2/8/26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69744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t>2/8/26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16823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t>2/8/26</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2604449767"/>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BC7663-72ED-FCB0-375C-D8691698357D}"/>
              </a:ext>
            </a:extLst>
          </p:cNvPr>
          <p:cNvSpPr>
            <a:spLocks noGrp="1"/>
          </p:cNvSpPr>
          <p:nvPr>
            <p:ph type="ctrTitle"/>
          </p:nvPr>
        </p:nvSpPr>
        <p:spPr/>
        <p:txBody>
          <a:bodyPr/>
          <a:lstStyle/>
          <a:p>
            <a:r>
              <a:rPr lang="el-GR" sz="5400" dirty="0" err="1"/>
              <a:t>Εισαγωγη</a:t>
            </a:r>
            <a:r>
              <a:rPr lang="el-GR" sz="5400" dirty="0"/>
              <a:t> στην </a:t>
            </a:r>
            <a:r>
              <a:rPr lang="el-GR" sz="5400" dirty="0" err="1"/>
              <a:t>παιδικη</a:t>
            </a:r>
            <a:r>
              <a:rPr lang="el-GR" sz="5400" dirty="0"/>
              <a:t> </a:t>
            </a:r>
            <a:r>
              <a:rPr lang="el-GR" sz="5400" dirty="0" err="1"/>
              <a:t>λογοτεχνια</a:t>
            </a:r>
            <a:r>
              <a:rPr lang="el-GR" sz="5400" dirty="0"/>
              <a:t> </a:t>
            </a:r>
          </a:p>
        </p:txBody>
      </p:sp>
      <p:sp>
        <p:nvSpPr>
          <p:cNvPr id="3" name="Υπότιτλος 2">
            <a:extLst>
              <a:ext uri="{FF2B5EF4-FFF2-40B4-BE49-F238E27FC236}">
                <a16:creationId xmlns:a16="http://schemas.microsoft.com/office/drawing/2014/main" id="{EA612EE8-BBC8-05F2-5561-2243C77C3CBA}"/>
              </a:ext>
            </a:extLst>
          </p:cNvPr>
          <p:cNvSpPr>
            <a:spLocks noGrp="1"/>
          </p:cNvSpPr>
          <p:nvPr>
            <p:ph type="subTitle" idx="1"/>
          </p:nvPr>
        </p:nvSpPr>
        <p:spPr>
          <a:xfrm>
            <a:off x="1562100" y="4682062"/>
            <a:ext cx="9070848" cy="756212"/>
          </a:xfrm>
        </p:spPr>
        <p:txBody>
          <a:bodyPr>
            <a:normAutofit/>
          </a:bodyPr>
          <a:lstStyle/>
          <a:p>
            <a:r>
              <a:rPr lang="el-GR" sz="2000" dirty="0" err="1"/>
              <a:t>Θεοπούλα</a:t>
            </a:r>
            <a:r>
              <a:rPr lang="el-GR" sz="2000" dirty="0"/>
              <a:t> </a:t>
            </a:r>
            <a:r>
              <a:rPr lang="el-GR" sz="2000" dirty="0" err="1"/>
              <a:t>Καρανικολάου</a:t>
            </a:r>
            <a:endParaRPr lang="el-GR" sz="2000" dirty="0"/>
          </a:p>
          <a:p>
            <a:r>
              <a:rPr lang="el-GR" sz="2000" dirty="0" err="1"/>
              <a:t>Διδακτόρισσα</a:t>
            </a:r>
            <a:r>
              <a:rPr lang="el-GR" sz="2000" dirty="0"/>
              <a:t> Δ.Π.Θ. </a:t>
            </a:r>
          </a:p>
        </p:txBody>
      </p:sp>
    </p:spTree>
    <p:extLst>
      <p:ext uri="{BB962C8B-B14F-4D97-AF65-F5344CB8AC3E}">
        <p14:creationId xmlns:p14="http://schemas.microsoft.com/office/powerpoint/2010/main" val="2647755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289A06C-39E7-F45E-C0C9-413AD1A7D3CF}"/>
              </a:ext>
            </a:extLst>
          </p:cNvPr>
          <p:cNvSpPr>
            <a:spLocks noGrp="1"/>
          </p:cNvSpPr>
          <p:nvPr>
            <p:ph idx="1"/>
          </p:nvPr>
        </p:nvSpPr>
        <p:spPr>
          <a:xfrm>
            <a:off x="1066800" y="842211"/>
            <a:ext cx="10058400" cy="5192829"/>
          </a:xfrm>
        </p:spPr>
        <p:txBody>
          <a:bodyPr>
            <a:normAutofit fontScale="92500" lnSpcReduction="20000"/>
          </a:bodyPr>
          <a:lstStyle/>
          <a:p>
            <a:pPr algn="just"/>
            <a:r>
              <a:rPr lang="el-GR" sz="2400" dirty="0">
                <a:latin typeface="Times New Roman" panose="02020603050405020304" pitchFamily="18" charset="0"/>
                <a:cs typeface="Times New Roman" panose="02020603050405020304" pitchFamily="18" charset="0"/>
              </a:rPr>
              <a:t>Αναγνωρίζει ότι στις περισσότερες αφηγήσεις κυριαρχούν οι δυναμικές ανδρικές φιγούρες, όμως αντιπαραβάλλει το γεγονός ότι αυτό αντισταθμίζεται από την παρουσία εξουσιαστικών βασιλισσών και μητριών οι οποίες επίσης εμφανίζονται συχνά στα λαϊκά παραμύθια </a:t>
            </a:r>
          </a:p>
          <a:p>
            <a:pPr algn="just"/>
            <a:r>
              <a:rPr lang="el-GR" sz="2400" dirty="0">
                <a:latin typeface="Times New Roman" panose="02020603050405020304" pitchFamily="18" charset="0"/>
                <a:cs typeface="Times New Roman" panose="02020603050405020304" pitchFamily="18" charset="0"/>
              </a:rPr>
              <a:t>Επίσης εξηγεί πως η έντονη ανδρική εξουσία στα παραμύθια αντισταθμίζεται από και από τις αδύναμες ανδρικές φιγούρες όπως του αφελή, του τρελού ή του αγαθού επαρχιώτη ήρωα. Μέσα από αυτή την ποικιλία χαρακτήρων θεωρεί πως απεικονίζεται πιο ρεαλιστικά η πραγματική ζωή στην οποία συνυπάρχουν όλοι οι τύποι ανθρώπων </a:t>
            </a:r>
          </a:p>
          <a:p>
            <a:pPr algn="just"/>
            <a:r>
              <a:rPr lang="el-GR" sz="2400" dirty="0">
                <a:latin typeface="Times New Roman" panose="02020603050405020304" pitchFamily="18" charset="0"/>
                <a:cs typeface="Times New Roman" panose="02020603050405020304" pitchFamily="18" charset="0"/>
              </a:rPr>
              <a:t>Τέλος, υποστηρίζει ότι τα παραμύθια θα πρέπει να αναλύονται με μια πιο διαχρονική προσέγγιση, δηλαδή ότι δεν μπορούμε απλά να τα βλέπουμε ως </a:t>
            </a:r>
            <a:r>
              <a:rPr lang="el-GR" sz="2400" dirty="0" err="1">
                <a:latin typeface="Times New Roman" panose="02020603050405020304" pitchFamily="18" charset="0"/>
                <a:cs typeface="Times New Roman" panose="02020603050405020304" pitchFamily="18" charset="0"/>
              </a:rPr>
              <a:t>έμφυλες</a:t>
            </a:r>
            <a:r>
              <a:rPr lang="el-GR" sz="2400" dirty="0">
                <a:latin typeface="Times New Roman" panose="02020603050405020304" pitchFamily="18" charset="0"/>
                <a:cs typeface="Times New Roman" panose="02020603050405020304" pitchFamily="18" charset="0"/>
              </a:rPr>
              <a:t> συμπεριφορές τυπικές για το κάθε φύλο</a:t>
            </a:r>
          </a:p>
          <a:p>
            <a:pPr algn="just"/>
            <a:r>
              <a:rPr lang="el-GR" sz="2400" dirty="0">
                <a:latin typeface="Times New Roman" panose="02020603050405020304" pitchFamily="18" charset="0"/>
                <a:cs typeface="Times New Roman" panose="02020603050405020304" pitchFamily="18" charset="0"/>
              </a:rPr>
              <a:t>Για παράδειγμα μια πιο ολιστική προσέγγιση μπορεί να περιλαμβάνει την ανάλυση των παραμυθιών σύμφωνα με την ψυχαναλυτική θεωρία, όπως αυτή του </a:t>
            </a:r>
            <a:r>
              <a:rPr lang="en-US" sz="2400" dirty="0">
                <a:latin typeface="Times New Roman" panose="02020603050405020304" pitchFamily="18" charset="0"/>
                <a:cs typeface="Times New Roman" panose="02020603050405020304" pitchFamily="18" charset="0"/>
              </a:rPr>
              <a:t>Bruno Bettelheim</a:t>
            </a:r>
            <a:r>
              <a:rPr lang="el-GR" sz="2400" dirty="0">
                <a:latin typeface="Times New Roman" panose="02020603050405020304" pitchFamily="18" charset="0"/>
                <a:cs typeface="Times New Roman" panose="02020603050405020304" pitchFamily="18" charset="0"/>
              </a:rPr>
              <a:t>, ο οποίος προσεγγίζει τις συμπεριφορές ως αποτέλεσμα ψυχικών διεργασιών </a:t>
            </a:r>
          </a:p>
          <a:p>
            <a:pPr algn="just"/>
            <a:r>
              <a:rPr lang="el-GR" sz="2400" dirty="0">
                <a:latin typeface="Times New Roman" panose="02020603050405020304" pitchFamily="18" charset="0"/>
                <a:cs typeface="Times New Roman" panose="02020603050405020304" pitchFamily="18" charset="0"/>
              </a:rPr>
              <a:t>Μια άλλη ενδιαφέρουσα προσέγγιση είναι αυτή του </a:t>
            </a:r>
            <a:r>
              <a:rPr lang="en-US" sz="2400" dirty="0">
                <a:latin typeface="Times New Roman" panose="02020603050405020304" pitchFamily="18" charset="0"/>
                <a:cs typeface="Times New Roman" panose="02020603050405020304" pitchFamily="18" charset="0"/>
              </a:rPr>
              <a:t>Max </a:t>
            </a:r>
            <a:r>
              <a:rPr lang="en-US" sz="2400" dirty="0" err="1">
                <a:latin typeface="Times New Roman" panose="02020603050405020304" pitchFamily="18" charset="0"/>
                <a:cs typeface="Times New Roman" panose="02020603050405020304" pitchFamily="18" charset="0"/>
              </a:rPr>
              <a:t>Luthi</a:t>
            </a:r>
            <a:r>
              <a:rPr lang="el-GR" sz="2400" dirty="0">
                <a:latin typeface="Times New Roman" panose="02020603050405020304" pitchFamily="18" charset="0"/>
                <a:cs typeface="Times New Roman" panose="02020603050405020304" pitchFamily="18" charset="0"/>
              </a:rPr>
              <a:t>, ο </a:t>
            </a:r>
            <a:r>
              <a:rPr lang="el-GR" sz="2400" dirty="0" err="1">
                <a:latin typeface="Times New Roman" panose="02020603050405020304" pitchFamily="18" charset="0"/>
                <a:cs typeface="Times New Roman" panose="02020603050405020304" pitchFamily="18" charset="0"/>
              </a:rPr>
              <a:t>οπο</a:t>
            </a:r>
            <a:r>
              <a:rPr lang="en-US" sz="2400" dirty="0" err="1">
                <a:latin typeface="Times New Roman" panose="02020603050405020304" pitchFamily="18" charset="0"/>
                <a:cs typeface="Times New Roman" panose="02020603050405020304" pitchFamily="18" charset="0"/>
              </a:rPr>
              <a:t>ί</a:t>
            </a:r>
            <a:r>
              <a:rPr lang="el-GR" sz="2400" dirty="0" err="1">
                <a:latin typeface="Times New Roman" panose="02020603050405020304" pitchFamily="18" charset="0"/>
                <a:cs typeface="Times New Roman" panose="02020603050405020304" pitchFamily="18" charset="0"/>
              </a:rPr>
              <a:t>ος</a:t>
            </a:r>
            <a:r>
              <a:rPr lang="el-GR" sz="2400" dirty="0">
                <a:latin typeface="Times New Roman" panose="02020603050405020304" pitchFamily="18" charset="0"/>
                <a:cs typeface="Times New Roman" panose="02020603050405020304" pitchFamily="18" charset="0"/>
              </a:rPr>
              <a:t> επιχειρεί να ξεκλειδώσει την ιδιαίτερη συμβολική γλώσσα των παραμυθιών </a:t>
            </a:r>
          </a:p>
        </p:txBody>
      </p:sp>
    </p:spTree>
    <p:extLst>
      <p:ext uri="{BB962C8B-B14F-4D97-AF65-F5344CB8AC3E}">
        <p14:creationId xmlns:p14="http://schemas.microsoft.com/office/powerpoint/2010/main" val="1311061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EA13E8-1B7E-5698-DF5D-749EBF26B7EC}"/>
              </a:ext>
            </a:extLst>
          </p:cNvPr>
          <p:cNvSpPr>
            <a:spLocks noGrp="1"/>
          </p:cNvSpPr>
          <p:nvPr>
            <p:ph type="title"/>
          </p:nvPr>
        </p:nvSpPr>
        <p:spPr>
          <a:xfrm>
            <a:off x="1066800" y="642594"/>
            <a:ext cx="10058400" cy="765101"/>
          </a:xfrm>
        </p:spPr>
        <p:txBody>
          <a:bodyPr>
            <a:normAutofit/>
          </a:bodyPr>
          <a:lstStyle/>
          <a:p>
            <a:pPr algn="ctr"/>
            <a:r>
              <a:rPr lang="el-GR" sz="3600" dirty="0">
                <a:latin typeface="Times New Roman" panose="02020603050405020304" pitchFamily="18" charset="0"/>
                <a:cs typeface="Times New Roman" panose="02020603050405020304" pitchFamily="18" charset="0"/>
              </a:rPr>
              <a:t>Κλασσικά λογοτεχνικά έργα </a:t>
            </a:r>
          </a:p>
        </p:txBody>
      </p:sp>
      <p:sp>
        <p:nvSpPr>
          <p:cNvPr id="3" name="Θέση περιεχομένου 2">
            <a:extLst>
              <a:ext uri="{FF2B5EF4-FFF2-40B4-BE49-F238E27FC236}">
                <a16:creationId xmlns:a16="http://schemas.microsoft.com/office/drawing/2014/main" id="{318B7834-2D87-52EB-2D3C-49129549216D}"/>
              </a:ext>
            </a:extLst>
          </p:cNvPr>
          <p:cNvSpPr>
            <a:spLocks noGrp="1"/>
          </p:cNvSpPr>
          <p:nvPr>
            <p:ph idx="1"/>
          </p:nvPr>
        </p:nvSpPr>
        <p:spPr>
          <a:xfrm>
            <a:off x="1066800" y="1407695"/>
            <a:ext cx="10058400" cy="4627345"/>
          </a:xfrm>
        </p:spPr>
        <p:txBody>
          <a:bodyPr>
            <a:normAutofit fontScale="62500" lnSpcReduction="20000"/>
          </a:bodyPr>
          <a:lstStyle/>
          <a:p>
            <a:pPr marL="0" indent="0" algn="just">
              <a:buNone/>
            </a:pPr>
            <a:r>
              <a:rPr lang="el-GR" sz="2400" dirty="0">
                <a:latin typeface="Times New Roman" panose="02020603050405020304" pitchFamily="18" charset="0"/>
                <a:cs typeface="Times New Roman" panose="02020603050405020304" pitchFamily="18" charset="0"/>
              </a:rPr>
              <a:t>		</a:t>
            </a:r>
            <a:r>
              <a:rPr lang="el-GR" sz="3400" dirty="0">
                <a:latin typeface="Times New Roman" panose="02020603050405020304" pitchFamily="18" charset="0"/>
                <a:cs typeface="Times New Roman" panose="02020603050405020304" pitchFamily="18" charset="0"/>
              </a:rPr>
              <a:t>Ποια κείμενα λογοτεχνίας ονομάζονται ‘κλασσικά’; </a:t>
            </a:r>
          </a:p>
          <a:p>
            <a:pPr algn="just"/>
            <a:r>
              <a:rPr lang="el-GR" sz="3400" dirty="0">
                <a:latin typeface="Times New Roman" panose="02020603050405020304" pitchFamily="18" charset="0"/>
                <a:cs typeface="Times New Roman" panose="02020603050405020304" pitchFamily="18" charset="0"/>
              </a:rPr>
              <a:t>Κλασσικά ονομάζονται εκείνα τα κείμενα που λέγεται ότι έχουν μια διαρκή ποιότητα </a:t>
            </a:r>
          </a:p>
          <a:p>
            <a:pPr marL="0" indent="0" algn="just">
              <a:buNone/>
            </a:pPr>
            <a:r>
              <a:rPr lang="el-GR" sz="3400" dirty="0">
                <a:latin typeface="Times New Roman" panose="02020603050405020304" pitchFamily="18" charset="0"/>
                <a:cs typeface="Times New Roman" panose="02020603050405020304" pitchFamily="18" charset="0"/>
              </a:rPr>
              <a:t>	α) λόγω των παγκόσμιων θεμάτων τους, και πιο συγκεκριμένα των πανανθρώπινων ερωτημάτων που εγείρουν, ή των σημαντικών νοημάτων τους που αγγίζουν κάθε άνθρωπο κάθε εποχής </a:t>
            </a:r>
          </a:p>
          <a:p>
            <a:pPr marL="0" indent="0" algn="just">
              <a:buNone/>
            </a:pPr>
            <a:r>
              <a:rPr lang="el-GR" sz="3400" dirty="0">
                <a:latin typeface="Times New Roman" panose="02020603050405020304" pitchFamily="18" charset="0"/>
                <a:cs typeface="Times New Roman" panose="02020603050405020304" pitchFamily="18" charset="0"/>
              </a:rPr>
              <a:t>	β) λόγω της αξίας τους ως λογοτεχνικά κείμενα (τεχνικές αφήγησης, γλώσσα, ύφος, υποβλητικότητα)</a:t>
            </a:r>
          </a:p>
          <a:p>
            <a:pPr marL="0" indent="0" algn="just">
              <a:buNone/>
            </a:pPr>
            <a:endParaRPr lang="el-GR" sz="3400" dirty="0">
              <a:latin typeface="Times New Roman" panose="02020603050405020304" pitchFamily="18" charset="0"/>
              <a:cs typeface="Times New Roman" panose="02020603050405020304" pitchFamily="18" charset="0"/>
            </a:endParaRPr>
          </a:p>
          <a:p>
            <a:pPr marL="0" indent="0" algn="just">
              <a:buNone/>
            </a:pPr>
            <a:r>
              <a:rPr lang="el-GR" sz="3400" b="1" dirty="0">
                <a:latin typeface="Times New Roman" panose="02020603050405020304" pitchFamily="18" charset="0"/>
                <a:cs typeface="Times New Roman" panose="02020603050405020304" pitchFamily="18" charset="0"/>
              </a:rPr>
              <a:t>Τα ΄κλασσικά’ κείμενα, μιας συγκεκριμένης εθνικής λογοτεχνίας, αποτελούν τον λογοτεχνικό της ‘κανόνα’ </a:t>
            </a:r>
          </a:p>
          <a:p>
            <a:pPr marL="0" indent="0" algn="just">
              <a:buNone/>
            </a:pPr>
            <a:endParaRPr lang="el-GR" sz="3400" b="1" dirty="0">
              <a:latin typeface="Times New Roman" panose="02020603050405020304" pitchFamily="18" charset="0"/>
              <a:cs typeface="Times New Roman" panose="02020603050405020304" pitchFamily="18" charset="0"/>
            </a:endParaRPr>
          </a:p>
          <a:p>
            <a:pPr algn="just"/>
            <a:r>
              <a:rPr lang="el-GR" sz="3400" dirty="0">
                <a:latin typeface="Times New Roman" panose="02020603050405020304" pitchFamily="18" charset="0"/>
                <a:cs typeface="Times New Roman" panose="02020603050405020304" pitchFamily="18" charset="0"/>
              </a:rPr>
              <a:t>Ο ‘κανόνας’ της λογοτεχνίας, επομένως, είναι μία επιλογή κειμένων τα οποία θεωρούνται λόγω της αξίας τους πολύτιμα, λειτουργούν ως ένα σημείο αναφοράς για τους κριτικούς και θεωρητικούς της λογοτεχνίας και μπορεί να χρησιμοποιούνται στην εκπαίδευση </a:t>
            </a:r>
          </a:p>
        </p:txBody>
      </p:sp>
    </p:spTree>
    <p:extLst>
      <p:ext uri="{BB962C8B-B14F-4D97-AF65-F5344CB8AC3E}">
        <p14:creationId xmlns:p14="http://schemas.microsoft.com/office/powerpoint/2010/main" val="2180812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251C7C9-7258-AF93-0D1B-137EBDC8F0A5}"/>
              </a:ext>
            </a:extLst>
          </p:cNvPr>
          <p:cNvSpPr>
            <a:spLocks noGrp="1"/>
          </p:cNvSpPr>
          <p:nvPr>
            <p:ph idx="1"/>
          </p:nvPr>
        </p:nvSpPr>
        <p:spPr>
          <a:xfrm>
            <a:off x="1066800" y="866274"/>
            <a:ext cx="10058400" cy="5168766"/>
          </a:xfrm>
        </p:spPr>
        <p:txBody>
          <a:bodyPr>
            <a:normAutofit fontScale="92500" lnSpcReduction="20000"/>
          </a:bodyPr>
          <a:lstStyle/>
          <a:p>
            <a:pPr marL="0" indent="0" algn="ctr">
              <a:buNone/>
            </a:pPr>
            <a:r>
              <a:rPr lang="el-GR" sz="2400" b="1" dirty="0">
                <a:latin typeface="Times New Roman" panose="02020603050405020304" pitchFamily="18" charset="0"/>
                <a:cs typeface="Times New Roman" panose="02020603050405020304" pitchFamily="18" charset="0"/>
              </a:rPr>
              <a:t>	Ποιος ορίζει τι είναι ‘κλασσική’ λογοτεχνία; Ποιος δημιουργεί τον ‘κανόνα’ της λογοτεχνίας; </a:t>
            </a:r>
          </a:p>
          <a:p>
            <a:pPr algn="just"/>
            <a:r>
              <a:rPr lang="el-GR" sz="2400" dirty="0">
                <a:latin typeface="Times New Roman" panose="02020603050405020304" pitchFamily="18" charset="0"/>
                <a:cs typeface="Times New Roman" panose="02020603050405020304" pitchFamily="18" charset="0"/>
              </a:rPr>
              <a:t>Θεσμοί, ιδρύματα και όλοι όσοι ασχολούνται επαγγελματικά με την μελέτη και την κριτική της λογοτεχνίας π.χ. τεχνοκριτικοί, επιτροπές βράβευσης, θεωρητικοί της λογοτεχνίας, έγκυρα λογοτεχνικά περιοδικά και σε κάποιο βαθμό η κατασταλαγμένη προτίμηση του κοινού. Ωστόσο άλλο ‘</a:t>
            </a:r>
            <a:r>
              <a:rPr lang="el-GR" sz="2400" dirty="0" err="1">
                <a:latin typeface="Times New Roman" panose="02020603050405020304" pitchFamily="18" charset="0"/>
                <a:cs typeface="Times New Roman" panose="02020603050405020304" pitchFamily="18" charset="0"/>
              </a:rPr>
              <a:t>ευπώλητα</a:t>
            </a:r>
            <a:r>
              <a:rPr lang="el-GR"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best – sellers) </a:t>
            </a:r>
            <a:r>
              <a:rPr lang="el-GR" sz="2400" dirty="0">
                <a:latin typeface="Times New Roman" panose="02020603050405020304" pitchFamily="18" charset="0"/>
                <a:cs typeface="Times New Roman" panose="02020603050405020304" pitchFamily="18" charset="0"/>
              </a:rPr>
              <a:t>και άλλο ‘κλασσικά’ έργα </a:t>
            </a:r>
          </a:p>
          <a:p>
            <a:pPr marL="0" indent="0">
              <a:buNone/>
            </a:pPr>
            <a:r>
              <a:rPr lang="el-GR" sz="2400" b="1" dirty="0">
                <a:latin typeface="Times New Roman" panose="02020603050405020304" pitchFamily="18" charset="0"/>
                <a:cs typeface="Times New Roman" panose="02020603050405020304" pitchFamily="18" charset="0"/>
              </a:rPr>
              <a:t>		Ποιος καθορίζει τον κανόνα στην παιδική λογοτεχνία; </a:t>
            </a:r>
          </a:p>
          <a:p>
            <a:pPr algn="just"/>
            <a:r>
              <a:rPr lang="el-GR" sz="2400" dirty="0">
                <a:latin typeface="Times New Roman" panose="02020603050405020304" pitchFamily="18" charset="0"/>
                <a:cs typeface="Times New Roman" panose="02020603050405020304" pitchFamily="18" charset="0"/>
              </a:rPr>
              <a:t>Οι ενήλικες που διαβάζουν τα έργα που απευθύνονται στα παιδιά είναι αυτοί που κρίνουν τα βιβλία (επιβραβεύουν ή αποδοκιμάζουν) και άρα δημιουργούν τον ‘κανόνα’ της παιδικής λογοτεχνίας </a:t>
            </a:r>
          </a:p>
          <a:p>
            <a:pPr marL="92075" indent="0" algn="just">
              <a:spcBef>
                <a:spcPts val="1800"/>
              </a:spcBef>
              <a:spcAft>
                <a:spcPts val="1200"/>
              </a:spcAft>
              <a:buFont typeface="Arial" charset="0"/>
              <a:buNone/>
              <a:defRPr/>
            </a:pPr>
            <a:r>
              <a:rPr lang="el-GR" sz="2400" dirty="0">
                <a:latin typeface="Times New Roman" panose="02020603050405020304" pitchFamily="18" charset="0"/>
                <a:cs typeface="Times New Roman" panose="02020603050405020304" pitchFamily="18" charset="0"/>
              </a:rPr>
              <a:t>Εξάλλου ένα βιβλίο μέχρι κυκλοφορήσει και να φτάσει στα χέρια ενός παιδιού έχει περάσει από πολλούς ενήλικες οι οποίοι το δημιουργούν, το επεξεργάζονται, το φιλτράρουν, το κρίνουν, το πουλάνε και το αγοράζουν (συγγραφέας, εικονογράφος, επιμελητής, εκδότης, έμπορος, κριτικός λογοτεχνίας, γονιός, εκπαιδευτικός). Άρα ο κανόνας διαμορφώνεται από τους ενήλικες</a:t>
            </a:r>
            <a:endParaRPr lang="el-GR" sz="2400" b="1" dirty="0">
              <a:latin typeface="Times New Roman" panose="02020603050405020304" pitchFamily="18" charset="0"/>
              <a:cs typeface="Times New Roman" panose="02020603050405020304" pitchFamily="18" charset="0"/>
            </a:endParaRPr>
          </a:p>
          <a:p>
            <a:pPr marL="92075" indent="0">
              <a:spcBef>
                <a:spcPts val="1800"/>
              </a:spcBef>
              <a:spcAft>
                <a:spcPts val="1200"/>
              </a:spcAft>
              <a:buFont typeface="Arial" charset="0"/>
              <a:buNone/>
              <a:defRPr/>
            </a:pPr>
            <a:endParaRPr lang="el-GR" sz="2000" b="1" dirty="0">
              <a:latin typeface="Times New Roman" panose="02020603050405020304" pitchFamily="18" charset="0"/>
              <a:cs typeface="Times New Roman" panose="02020603050405020304" pitchFamily="18" charset="0"/>
            </a:endParaRPr>
          </a:p>
          <a:p>
            <a:pPr algn="just"/>
            <a:endParaRPr lang="el-GR" sz="2400" dirty="0">
              <a:latin typeface="Times New Roman" panose="02020603050405020304" pitchFamily="18" charset="0"/>
              <a:cs typeface="Times New Roman" panose="02020603050405020304" pitchFamily="18" charset="0"/>
            </a:endParaRPr>
          </a:p>
          <a:p>
            <a:pPr algn="just"/>
            <a:endParaRPr lang="el-GR" sz="2400" b="1" dirty="0">
              <a:latin typeface="Times New Roman" panose="02020603050405020304" pitchFamily="18" charset="0"/>
              <a:cs typeface="Times New Roman" panose="02020603050405020304" pitchFamily="18" charset="0"/>
            </a:endParaRP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223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B2AE5AD-ECFC-9E73-525A-03C95DA67C78}"/>
              </a:ext>
            </a:extLst>
          </p:cNvPr>
          <p:cNvSpPr>
            <a:spLocks noGrp="1"/>
          </p:cNvSpPr>
          <p:nvPr>
            <p:ph idx="1"/>
          </p:nvPr>
        </p:nvSpPr>
        <p:spPr>
          <a:xfrm>
            <a:off x="1066800" y="842211"/>
            <a:ext cx="10058400" cy="5192829"/>
          </a:xfrm>
        </p:spPr>
        <p:txBody>
          <a:bodyPr>
            <a:normAutofit/>
          </a:bodyPr>
          <a:lstStyle/>
          <a:p>
            <a:pPr algn="just"/>
            <a:r>
              <a:rPr lang="el-GR" sz="2400" dirty="0">
                <a:latin typeface="Times New Roman" panose="02020603050405020304" pitchFamily="18" charset="0"/>
                <a:cs typeface="Times New Roman" panose="02020603050405020304" pitchFamily="18" charset="0"/>
              </a:rPr>
              <a:t>Βέβαια δεν πρέπει να παραβλέψουμε το γεγονός ότι η παιδική λογοτεχνία απευθύνεται πρωτίστως στα παιδιά, άρα λοιπόν τα παιδιά είναι ο τελικός κριτής ενός βιβλίου (και χρονικά, εφόσον είναι ο τελευταίος κρίκος της αλυσίδας διακίνησης) </a:t>
            </a:r>
          </a:p>
          <a:p>
            <a:pPr algn="just"/>
            <a:r>
              <a:rPr lang="el-GR" sz="2400" dirty="0">
                <a:latin typeface="Times New Roman" panose="02020603050405020304" pitchFamily="18" charset="0"/>
                <a:cs typeface="Times New Roman" panose="02020603050405020304" pitchFamily="18" charset="0"/>
              </a:rPr>
              <a:t>Κανένα παιδικό βιβλίο δεν μπορεί να θεωρηθεί πετυχημένο εάν δεν αγαπηθεί και από τα παιδιά </a:t>
            </a:r>
          </a:p>
          <a:p>
            <a:pPr algn="just"/>
            <a:r>
              <a:rPr lang="el-GR" sz="2400" dirty="0">
                <a:latin typeface="Times New Roman" panose="02020603050405020304" pitchFamily="18" charset="0"/>
                <a:cs typeface="Times New Roman" panose="02020603050405020304" pitchFamily="18" charset="0"/>
              </a:rPr>
              <a:t>Παράλληλα όμως κανένα βιβλίο δεν μπορεί να διαδοθεί σε ένα ευρύ κοινό χωρίς την σύμφωνη γνώμη και κρίση των ενηλίκων </a:t>
            </a:r>
          </a:p>
          <a:p>
            <a:pPr algn="just"/>
            <a:r>
              <a:rPr lang="el-GR" sz="2400" dirty="0">
                <a:latin typeface="Times New Roman" panose="02020603050405020304" pitchFamily="18" charset="0"/>
                <a:cs typeface="Times New Roman" panose="02020603050405020304" pitchFamily="18" charset="0"/>
              </a:rPr>
              <a:t>Η επικρατούσα αντίληψη επομένως είναι ότι ο ‘κανόνας’ της Παιδικής Λογοτεχνίας αποτελείται από εκείνα τα έργα που δε γοητεύουν μόνο τα παιδιά αλλά έχουν το απαιτούμενο βάθος και την απαιτούμενη ποιότητα ώστε να αγγίζουν και να γοητεύουν και τους ενήλικες </a:t>
            </a:r>
          </a:p>
        </p:txBody>
      </p:sp>
    </p:spTree>
    <p:extLst>
      <p:ext uri="{BB962C8B-B14F-4D97-AF65-F5344CB8AC3E}">
        <p14:creationId xmlns:p14="http://schemas.microsoft.com/office/powerpoint/2010/main" val="1697568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54841B-BF33-278F-CDA3-2F661D518DAB}"/>
              </a:ext>
            </a:extLst>
          </p:cNvPr>
          <p:cNvSpPr>
            <a:spLocks noGrp="1"/>
          </p:cNvSpPr>
          <p:nvPr>
            <p:ph type="title"/>
          </p:nvPr>
        </p:nvSpPr>
        <p:spPr>
          <a:xfrm>
            <a:off x="1066800" y="642594"/>
            <a:ext cx="10058400" cy="716974"/>
          </a:xfrm>
        </p:spPr>
        <p:txBody>
          <a:bodyPr>
            <a:normAutofit/>
          </a:bodyPr>
          <a:lstStyle/>
          <a:p>
            <a:pPr algn="ctr"/>
            <a:r>
              <a:rPr lang="el-GR" sz="3600" dirty="0">
                <a:latin typeface="Times New Roman" panose="02020603050405020304" pitchFamily="18" charset="0"/>
                <a:cs typeface="Times New Roman" panose="02020603050405020304" pitchFamily="18" charset="0"/>
              </a:rPr>
              <a:t>Η φεμινιστική κριτική των λαϊκών παραμυθιών</a:t>
            </a:r>
          </a:p>
        </p:txBody>
      </p:sp>
      <p:sp>
        <p:nvSpPr>
          <p:cNvPr id="3" name="Θέση περιεχομένου 2">
            <a:extLst>
              <a:ext uri="{FF2B5EF4-FFF2-40B4-BE49-F238E27FC236}">
                <a16:creationId xmlns:a16="http://schemas.microsoft.com/office/drawing/2014/main" id="{4B2B5EBE-1F88-74DD-AE3D-ED714A386B00}"/>
              </a:ext>
            </a:extLst>
          </p:cNvPr>
          <p:cNvSpPr>
            <a:spLocks noGrp="1"/>
          </p:cNvSpPr>
          <p:nvPr>
            <p:ph idx="1"/>
          </p:nvPr>
        </p:nvSpPr>
        <p:spPr>
          <a:xfrm>
            <a:off x="1066800" y="1359568"/>
            <a:ext cx="10058400" cy="4675472"/>
          </a:xfrm>
        </p:spPr>
        <p:txBody>
          <a:bodyPr>
            <a:normAutofit/>
          </a:bodyPr>
          <a:lstStyle/>
          <a:p>
            <a:pPr algn="just"/>
            <a:r>
              <a:rPr lang="el-GR" sz="2400" dirty="0">
                <a:latin typeface="Times New Roman" panose="02020603050405020304" pitchFamily="18" charset="0"/>
                <a:cs typeface="Times New Roman" panose="02020603050405020304" pitchFamily="18" charset="0"/>
              </a:rPr>
              <a:t>Οι φεμινίστριες κριτικοί ασχολήθηκαν κατά τις τελευταίες δεκαετίες με τα λαϊκά παραμύθια και τα μηνύματα που αυτά φέρουν αναφορικά με τα φύλα </a:t>
            </a:r>
          </a:p>
          <a:p>
            <a:pPr algn="just"/>
            <a:r>
              <a:rPr lang="el-GR" sz="2400" dirty="0">
                <a:latin typeface="Times New Roman" panose="02020603050405020304" pitchFamily="18" charset="0"/>
                <a:cs typeface="Times New Roman" panose="02020603050405020304" pitchFamily="18" charset="0"/>
              </a:rPr>
              <a:t>Πιο συγκεκριμένα, ήδη από τη δεκαετία του 1970 προβληματίστηκαν για το κατά πόσο το περιεχόμενο των λαϊκών παραμυθιών μπορεί να θεωρηθεί παιδαγωγικά ωφέλιμο για τα μικρά παιδιά </a:t>
            </a:r>
          </a:p>
          <a:p>
            <a:pPr algn="just"/>
            <a:r>
              <a:rPr lang="el-GR" sz="2400" dirty="0">
                <a:latin typeface="Times New Roman" panose="02020603050405020304" pitchFamily="18" charset="0"/>
                <a:cs typeface="Times New Roman" panose="02020603050405020304" pitchFamily="18" charset="0"/>
              </a:rPr>
              <a:t>Μια πλειάδα κριτικών της παιδικής λογοτεχνίας υποστήριξε ότι μεγάλος όγκος των λαϊκών παραμυθιών εμπεριέχει σεξιστικά και αναχρονιστικά μηνύματα αναφορικά με τα δύο φύλα, μηνύματα τα οποία αναπαράγουν προκαταλήψεις και προωθούν </a:t>
            </a:r>
            <a:r>
              <a:rPr lang="el-GR" sz="2400" dirty="0" err="1">
                <a:latin typeface="Times New Roman" panose="02020603050405020304" pitchFamily="18" charset="0"/>
                <a:cs typeface="Times New Roman" panose="02020603050405020304" pitchFamily="18" charset="0"/>
              </a:rPr>
              <a:t>έμφυλες</a:t>
            </a:r>
            <a:r>
              <a:rPr lang="el-GR" sz="2400" dirty="0">
                <a:latin typeface="Times New Roman" panose="02020603050405020304" pitchFamily="18" charset="0"/>
                <a:cs typeface="Times New Roman" panose="02020603050405020304" pitchFamily="18" charset="0"/>
              </a:rPr>
              <a:t> ανισότητες </a:t>
            </a:r>
          </a:p>
          <a:p>
            <a:pPr algn="just"/>
            <a:r>
              <a:rPr lang="el-GR" sz="2400" dirty="0">
                <a:latin typeface="Times New Roman" panose="02020603050405020304" pitchFamily="18" charset="0"/>
                <a:cs typeface="Times New Roman" panose="02020603050405020304" pitchFamily="18" charset="0"/>
              </a:rPr>
              <a:t>Ιδιαίτερη βαρύτητα έδωσαν στα παραμύθια των αδελφών </a:t>
            </a:r>
            <a:r>
              <a:rPr lang="en-US" sz="2400" dirty="0">
                <a:latin typeface="Times New Roman" panose="02020603050405020304" pitchFamily="18" charset="0"/>
                <a:cs typeface="Times New Roman" panose="02020603050405020304" pitchFamily="18" charset="0"/>
              </a:rPr>
              <a:t>Grimm</a:t>
            </a:r>
            <a:r>
              <a:rPr lang="el-GR" sz="2400" dirty="0">
                <a:latin typeface="Times New Roman" panose="02020603050405020304" pitchFamily="18" charset="0"/>
                <a:cs typeface="Times New Roman" panose="02020603050405020304" pitchFamily="18" charset="0"/>
              </a:rPr>
              <a:t>, των οποίων η συλλογή θεωρείται από τις πιο διαδεδομένες και αγαπητές στον κόσμο </a:t>
            </a: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643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2912BE-A35F-E585-C98A-B7B00A950C37}"/>
              </a:ext>
            </a:extLst>
          </p:cNvPr>
          <p:cNvSpPr>
            <a:spLocks noGrp="1"/>
          </p:cNvSpPr>
          <p:nvPr>
            <p:ph type="title"/>
          </p:nvPr>
        </p:nvSpPr>
        <p:spPr>
          <a:xfrm>
            <a:off x="1066800" y="642594"/>
            <a:ext cx="10058400" cy="632753"/>
          </a:xfrm>
        </p:spPr>
        <p:txBody>
          <a:bodyPr>
            <a:normAutofit/>
          </a:bodyPr>
          <a:lstStyle/>
          <a:p>
            <a:pPr algn="ctr"/>
            <a:r>
              <a:rPr lang="el-GR" sz="3600" dirty="0">
                <a:latin typeface="Times New Roman" panose="02020603050405020304" pitchFamily="18" charset="0"/>
                <a:cs typeface="Times New Roman" panose="02020603050405020304" pitchFamily="18" charset="0"/>
              </a:rPr>
              <a:t>Οι αδελφοί </a:t>
            </a:r>
            <a:r>
              <a:rPr lang="en-US" sz="3600" dirty="0">
                <a:latin typeface="Times New Roman" panose="02020603050405020304" pitchFamily="18" charset="0"/>
                <a:cs typeface="Times New Roman" panose="02020603050405020304" pitchFamily="18" charset="0"/>
              </a:rPr>
              <a:t>Grimm </a:t>
            </a:r>
            <a:endParaRPr lang="el-GR" sz="3600"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8E639FC1-100D-9335-5B93-E22CD910C3D7}"/>
              </a:ext>
            </a:extLst>
          </p:cNvPr>
          <p:cNvSpPr>
            <a:spLocks noGrp="1"/>
          </p:cNvSpPr>
          <p:nvPr>
            <p:ph idx="1"/>
          </p:nvPr>
        </p:nvSpPr>
        <p:spPr>
          <a:xfrm>
            <a:off x="1066800" y="1275347"/>
            <a:ext cx="10058400" cy="4759693"/>
          </a:xfrm>
        </p:spPr>
        <p:txBody>
          <a:bodyPr>
            <a:normAutofit fontScale="92500" lnSpcReduction="20000"/>
          </a:bodyPr>
          <a:lstStyle/>
          <a:p>
            <a:pPr algn="just"/>
            <a:r>
              <a:rPr lang="el-GR" sz="2400" dirty="0">
                <a:latin typeface="Times New Roman" panose="02020603050405020304" pitchFamily="18" charset="0"/>
                <a:cs typeface="Times New Roman" panose="02020603050405020304" pitchFamily="18" charset="0"/>
              </a:rPr>
              <a:t>Η πρώτη συλλογή των αδελφών </a:t>
            </a:r>
            <a:r>
              <a:rPr lang="en-US" sz="2400" dirty="0">
                <a:latin typeface="Times New Roman" panose="02020603050405020304" pitchFamily="18" charset="0"/>
                <a:cs typeface="Times New Roman" panose="02020603050405020304" pitchFamily="18" charset="0"/>
              </a:rPr>
              <a:t>Grimm </a:t>
            </a:r>
            <a:r>
              <a:rPr lang="el-GR" sz="2400" dirty="0">
                <a:latin typeface="Times New Roman" panose="02020603050405020304" pitchFamily="18" charset="0"/>
                <a:cs typeface="Times New Roman" panose="02020603050405020304" pitchFamily="18" charset="0"/>
              </a:rPr>
              <a:t>με τίτλο ‘Παιδικά και οικογενειακά παραμύθια’ κυκλοφόρησε το 1812 </a:t>
            </a:r>
          </a:p>
          <a:p>
            <a:pPr algn="just"/>
            <a:r>
              <a:rPr lang="el-GR" sz="2400" dirty="0">
                <a:latin typeface="Times New Roman" panose="02020603050405020304" pitchFamily="18" charset="0"/>
                <a:cs typeface="Times New Roman" panose="02020603050405020304" pitchFamily="18" charset="0"/>
              </a:rPr>
              <a:t>Τα παραμύθια τους αν και ιδιαίτερα ευφυή και κοινωνικά συμβαδίζοντα με την εποχή τους, περιείχαν σεξιστικές και ρατσιστικές απόψεις και εξυπηρετούσαν μια </a:t>
            </a:r>
            <a:r>
              <a:rPr lang="el-GR" sz="2400" dirty="0" err="1">
                <a:latin typeface="Times New Roman" panose="02020603050405020304" pitchFamily="18" charset="0"/>
                <a:cs typeface="Times New Roman" panose="02020603050405020304" pitchFamily="18" charset="0"/>
              </a:rPr>
              <a:t>κοινωνικοποιητική</a:t>
            </a:r>
            <a:r>
              <a:rPr lang="el-GR" sz="2400" dirty="0">
                <a:latin typeface="Times New Roman" panose="02020603050405020304" pitchFamily="18" charset="0"/>
                <a:cs typeface="Times New Roman" panose="02020603050405020304" pitchFamily="18" charset="0"/>
              </a:rPr>
              <a:t> διαδικασία διαφορετική για κάθε φύλο </a:t>
            </a:r>
          </a:p>
          <a:p>
            <a:pPr algn="just"/>
            <a:r>
              <a:rPr lang="el-GR" sz="2400" dirty="0">
                <a:latin typeface="Times New Roman" panose="02020603050405020304" pitchFamily="18" charset="0"/>
                <a:cs typeface="Times New Roman" panose="02020603050405020304" pitchFamily="18" charset="0"/>
              </a:rPr>
              <a:t>Μέσα από τις ιστορίες τους έδωσαν μεγάλη έμφαση στην παθητικότητα, την εργατικότητα και την αυτοθυσία για τα κορίτσια </a:t>
            </a:r>
          </a:p>
          <a:p>
            <a:pPr algn="just"/>
            <a:r>
              <a:rPr lang="el-GR" sz="2400" dirty="0">
                <a:latin typeface="Times New Roman" panose="02020603050405020304" pitchFamily="18" charset="0"/>
                <a:cs typeface="Times New Roman" panose="02020603050405020304" pitchFamily="18" charset="0"/>
              </a:rPr>
              <a:t>Αντίθετα για τα αγόρια τόνισαν χαρακτηριστικά όπως η ενεργητικότητα, ο συναγωνισμός και η συσσώρευση πλούτου </a:t>
            </a:r>
          </a:p>
          <a:p>
            <a:pPr algn="just"/>
            <a:r>
              <a:rPr lang="el-GR" sz="2400" dirty="0">
                <a:latin typeface="Times New Roman" panose="02020603050405020304" pitchFamily="18" charset="0"/>
                <a:cs typeface="Times New Roman" panose="02020603050405020304" pitchFamily="18" charset="0"/>
              </a:rPr>
              <a:t>Οι </a:t>
            </a:r>
            <a:r>
              <a:rPr lang="en-US" sz="2400" dirty="0">
                <a:latin typeface="Times New Roman" panose="02020603050405020304" pitchFamily="18" charset="0"/>
                <a:cs typeface="Times New Roman" panose="02020603050405020304" pitchFamily="18" charset="0"/>
              </a:rPr>
              <a:t>Grimm </a:t>
            </a:r>
            <a:r>
              <a:rPr lang="el-GR" sz="2400" dirty="0">
                <a:latin typeface="Times New Roman" panose="02020603050405020304" pitchFamily="18" charset="0"/>
                <a:cs typeface="Times New Roman" panose="02020603050405020304" pitchFamily="18" charset="0"/>
              </a:rPr>
              <a:t>συν</a:t>
            </a:r>
            <a:r>
              <a:rPr lang="en-US" sz="2400" dirty="0" err="1">
                <a:latin typeface="Times New Roman" panose="02020603050405020304" pitchFamily="18" charset="0"/>
                <a:cs typeface="Times New Roman" panose="02020603050405020304" pitchFamily="18" charset="0"/>
              </a:rPr>
              <a:t>έ</a:t>
            </a:r>
            <a:r>
              <a:rPr lang="el-GR" sz="2400" dirty="0" err="1">
                <a:latin typeface="Times New Roman" panose="02020603050405020304" pitchFamily="18" charset="0"/>
                <a:cs typeface="Times New Roman" panose="02020603050405020304" pitchFamily="18" charset="0"/>
              </a:rPr>
              <a:t>λεξαν</a:t>
            </a:r>
            <a:r>
              <a:rPr lang="el-GR" sz="2400" dirty="0">
                <a:latin typeface="Times New Roman" panose="02020603050405020304" pitchFamily="18" charset="0"/>
                <a:cs typeface="Times New Roman" panose="02020603050405020304" pitchFamily="18" charset="0"/>
              </a:rPr>
              <a:t> τα παραμύθια τους από μικροαστούς και μεσοαστούς και τα τροποποίησαν </a:t>
            </a:r>
          </a:p>
          <a:p>
            <a:pPr algn="just"/>
            <a:r>
              <a:rPr lang="el-GR" sz="2400" dirty="0">
                <a:latin typeface="Times New Roman" panose="02020603050405020304" pitchFamily="18" charset="0"/>
                <a:cs typeface="Times New Roman" panose="02020603050405020304" pitchFamily="18" charset="0"/>
              </a:rPr>
              <a:t>Τα επέκτεινα και έκαναν ουσιαστικές αλλαγές στους χαρακτήρες και στο νόημα </a:t>
            </a:r>
          </a:p>
          <a:p>
            <a:pPr algn="just"/>
            <a:r>
              <a:rPr lang="el-GR" sz="2400" dirty="0">
                <a:latin typeface="Times New Roman" panose="02020603050405020304" pitchFamily="18" charset="0"/>
                <a:cs typeface="Times New Roman" panose="02020603050405020304" pitchFamily="18" charset="0"/>
              </a:rPr>
              <a:t>Επίσης απέκλεισαν πολλά γνωστά παραμύθια από τις συλλογές τους γεγονός που μαρτυρά τις ιδεολογικές τους προκαταλήψεις </a:t>
            </a:r>
          </a:p>
        </p:txBody>
      </p:sp>
    </p:spTree>
    <p:extLst>
      <p:ext uri="{BB962C8B-B14F-4D97-AF65-F5344CB8AC3E}">
        <p14:creationId xmlns:p14="http://schemas.microsoft.com/office/powerpoint/2010/main" val="3913051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3E54D91-FA5F-E8B5-E2AD-BCD372192EE0}"/>
              </a:ext>
            </a:extLst>
          </p:cNvPr>
          <p:cNvSpPr>
            <a:spLocks noGrp="1"/>
          </p:cNvSpPr>
          <p:nvPr>
            <p:ph idx="1"/>
          </p:nvPr>
        </p:nvSpPr>
        <p:spPr>
          <a:xfrm>
            <a:off x="1066800" y="866273"/>
            <a:ext cx="10058400" cy="5233737"/>
          </a:xfrm>
        </p:spPr>
        <p:txBody>
          <a:bodyPr>
            <a:normAutofit fontScale="92500" lnSpcReduction="10000"/>
          </a:bodyPr>
          <a:lstStyle/>
          <a:p>
            <a:pPr algn="just"/>
            <a:r>
              <a:rPr lang="el-GR" sz="2400" dirty="0">
                <a:latin typeface="Times New Roman" panose="02020603050405020304" pitchFamily="18" charset="0"/>
                <a:cs typeface="Times New Roman" panose="02020603050405020304" pitchFamily="18" charset="0"/>
              </a:rPr>
              <a:t>Οι </a:t>
            </a:r>
            <a:r>
              <a:rPr lang="en-US" sz="2400" dirty="0">
                <a:latin typeface="Times New Roman" panose="02020603050405020304" pitchFamily="18" charset="0"/>
                <a:cs typeface="Times New Roman" panose="02020603050405020304" pitchFamily="18" charset="0"/>
              </a:rPr>
              <a:t>Grimm </a:t>
            </a:r>
            <a:r>
              <a:rPr lang="el-GR" sz="2400" dirty="0">
                <a:latin typeface="Times New Roman" panose="02020603050405020304" pitchFamily="18" charset="0"/>
                <a:cs typeface="Times New Roman" panose="02020603050405020304" pitchFamily="18" charset="0"/>
              </a:rPr>
              <a:t>συνέβαλαν στην αστικοποίηση των προφορικών παραμυθιών που ανήκαν στην αγροτική και τις κατώτερες τάξεις (τα οποία εξέφραζαν και τις επιδιώξεις αυτών των ομάδων) </a:t>
            </a:r>
          </a:p>
          <a:p>
            <a:pPr algn="just"/>
            <a:r>
              <a:rPr lang="el-GR" sz="2400" dirty="0">
                <a:latin typeface="Times New Roman" panose="02020603050405020304" pitchFamily="18" charset="0"/>
                <a:cs typeface="Times New Roman" panose="02020603050405020304" pitchFamily="18" charset="0"/>
              </a:rPr>
              <a:t>Πρόθεσή τους ήταν η πολιτισμική παράδοση του απλού λαού να γίνει αποδεκτή από τις ανερχόμενες μεσαίες τάξεις </a:t>
            </a:r>
          </a:p>
          <a:p>
            <a:pPr algn="just"/>
            <a:r>
              <a:rPr lang="el-GR" sz="2400" dirty="0">
                <a:latin typeface="Times New Roman" panose="02020603050405020304" pitchFamily="18" charset="0"/>
                <a:cs typeface="Times New Roman" panose="02020603050405020304" pitchFamily="18" charset="0"/>
              </a:rPr>
              <a:t>Τα παραμύθια τους απευθύνονταν σε παιδιά ΚΑΙ μεγάλους αλλά όχι στους αμόρφωτους, δηλαδή σε ένα αστικό καταναλωτικό κοινό</a:t>
            </a:r>
          </a:p>
          <a:p>
            <a:pPr algn="just"/>
            <a:r>
              <a:rPr lang="el-GR" sz="2400" dirty="0">
                <a:latin typeface="Times New Roman" panose="02020603050405020304" pitchFamily="18" charset="0"/>
                <a:cs typeface="Times New Roman" panose="02020603050405020304" pitchFamily="18" charset="0"/>
              </a:rPr>
              <a:t>Τα παραμύθια των </a:t>
            </a:r>
            <a:r>
              <a:rPr lang="en-US" sz="2400" dirty="0">
                <a:latin typeface="Times New Roman" panose="02020603050405020304" pitchFamily="18" charset="0"/>
                <a:cs typeface="Times New Roman" panose="02020603050405020304" pitchFamily="18" charset="0"/>
              </a:rPr>
              <a:t>Grimm </a:t>
            </a:r>
            <a:r>
              <a:rPr lang="el-GR" sz="2400" dirty="0">
                <a:latin typeface="Times New Roman" panose="02020603050405020304" pitchFamily="18" charset="0"/>
                <a:cs typeface="Times New Roman" panose="02020603050405020304" pitchFamily="18" charset="0"/>
              </a:rPr>
              <a:t>δέχτηκαν έντονη κριτική για τα σχετικά με το φύλο μηνύματα των κειμένων τους </a:t>
            </a:r>
          </a:p>
          <a:p>
            <a:pPr algn="just"/>
            <a:r>
              <a:rPr lang="el-GR" sz="2400" dirty="0">
                <a:latin typeface="Times New Roman" panose="02020603050405020304" pitchFamily="18" charset="0"/>
                <a:cs typeface="Times New Roman" panose="02020603050405020304" pitchFamily="18" charset="0"/>
              </a:rPr>
              <a:t>Εντονότερη φεμινιστική κριτική άσκησε η </a:t>
            </a:r>
            <a:r>
              <a:rPr lang="en-US" sz="2400" dirty="0">
                <a:latin typeface="Times New Roman" panose="02020603050405020304" pitchFamily="18" charset="0"/>
                <a:cs typeface="Times New Roman" panose="02020603050405020304" pitchFamily="18" charset="0"/>
              </a:rPr>
              <a:t>Ruth </a:t>
            </a:r>
            <a:r>
              <a:rPr lang="en-US" sz="2400" dirty="0" err="1">
                <a:latin typeface="Times New Roman" panose="02020603050405020304" pitchFamily="18" charset="0"/>
                <a:cs typeface="Times New Roman" panose="02020603050405020304" pitchFamily="18" charset="0"/>
              </a:rPr>
              <a:t>Bottigheimer</a:t>
            </a:r>
            <a:r>
              <a:rPr lang="en-US"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η οποία υποστήριξε ότι στην πλειοψηφία τους τα παραμύθια των συλλογών τους απεικονίζουν τη γυναίκα παθητική, σιωπηλή και έρμαιο των περιστάσεων ή μια ανδρικής φιγούρας </a:t>
            </a:r>
          </a:p>
          <a:p>
            <a:pPr algn="just"/>
            <a:r>
              <a:rPr lang="el-GR" sz="2400" dirty="0">
                <a:latin typeface="Times New Roman" panose="02020603050405020304" pitchFamily="18" charset="0"/>
                <a:cs typeface="Times New Roman" panose="02020603050405020304" pitchFamily="18" charset="0"/>
              </a:rPr>
              <a:t>Η </a:t>
            </a:r>
            <a:r>
              <a:rPr lang="en-US" sz="2400" dirty="0" err="1">
                <a:latin typeface="Times New Roman" panose="02020603050405020304" pitchFamily="18" charset="0"/>
                <a:cs typeface="Times New Roman" panose="02020603050405020304" pitchFamily="18" charset="0"/>
              </a:rPr>
              <a:t>Bottigheimer</a:t>
            </a:r>
            <a:r>
              <a:rPr lang="en-US"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θεωρεί πως το αποτέλεσμα αυτό είναι ευθύνη των </a:t>
            </a:r>
            <a:r>
              <a:rPr lang="en-US" sz="2400" dirty="0">
                <a:latin typeface="Times New Roman" panose="02020603050405020304" pitchFamily="18" charset="0"/>
                <a:cs typeface="Times New Roman" panose="02020603050405020304" pitchFamily="18" charset="0"/>
              </a:rPr>
              <a:t>Grimm </a:t>
            </a:r>
            <a:r>
              <a:rPr lang="el-GR" sz="2400" dirty="0">
                <a:latin typeface="Times New Roman" panose="02020603050405020304" pitchFamily="18" charset="0"/>
                <a:cs typeface="Times New Roman" panose="02020603050405020304" pitchFamily="18" charset="0"/>
              </a:rPr>
              <a:t>οι οποίοι επέβαλαν στις αφηγήσεις τους την πατριαρχική συντηρητική ηθική της εποχής και της κοινωνικής ομάδας στην οποία απευθύνθηκαν </a:t>
            </a: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2038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CAB1AB1-3726-C9B0-24DB-AAF7C65C67EC}"/>
              </a:ext>
            </a:extLst>
          </p:cNvPr>
          <p:cNvSpPr>
            <a:spLocks noGrp="1"/>
          </p:cNvSpPr>
          <p:nvPr>
            <p:ph idx="1"/>
          </p:nvPr>
        </p:nvSpPr>
        <p:spPr>
          <a:xfrm>
            <a:off x="1066800" y="914400"/>
            <a:ext cx="10058400" cy="5120640"/>
          </a:xfrm>
        </p:spPr>
        <p:txBody>
          <a:bodyPr>
            <a:normAutofit lnSpcReduction="10000"/>
          </a:bodyPr>
          <a:lstStyle/>
          <a:p>
            <a:pPr algn="just"/>
            <a:r>
              <a:rPr lang="el-GR" sz="2400" dirty="0">
                <a:latin typeface="Times New Roman" panose="02020603050405020304" pitchFamily="18" charset="0"/>
                <a:cs typeface="Times New Roman" panose="02020603050405020304" pitchFamily="18" charset="0"/>
              </a:rPr>
              <a:t>Ιδιαίτερα ενδιαφέροντα σημεία της κριτικής της </a:t>
            </a:r>
            <a:r>
              <a:rPr lang="en-US" sz="2400" b="1" dirty="0" err="1">
                <a:latin typeface="Times New Roman" panose="02020603050405020304" pitchFamily="18" charset="0"/>
                <a:cs typeface="Times New Roman" panose="02020603050405020304" pitchFamily="18" charset="0"/>
              </a:rPr>
              <a:t>Bottigheimer</a:t>
            </a:r>
            <a:r>
              <a:rPr lang="en-US"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παρουσιάζουν τα σχόλια της αναφορικά με την γυναικεία σιωπή και τον γυναικείο λόγο, καθώς επίσης και τη διαφορά των δύο φύλων σε σχέση με την παραβίαση κάποιας εντολής και την επιβολή τιμωρίας μέσα στα κείμενα </a:t>
            </a:r>
          </a:p>
          <a:p>
            <a:pPr algn="just"/>
            <a:r>
              <a:rPr lang="el-GR" sz="2400" dirty="0">
                <a:latin typeface="Times New Roman" panose="02020603050405020304" pitchFamily="18" charset="0"/>
                <a:cs typeface="Times New Roman" panose="02020603050405020304" pitchFamily="18" charset="0"/>
              </a:rPr>
              <a:t>Οι απόψεις της </a:t>
            </a:r>
            <a:r>
              <a:rPr lang="en-US" sz="2400" dirty="0" err="1">
                <a:latin typeface="Times New Roman" panose="02020603050405020304" pitchFamily="18" charset="0"/>
                <a:cs typeface="Times New Roman" panose="02020603050405020304" pitchFamily="18" charset="0"/>
              </a:rPr>
              <a:t>Bottigheimer</a:t>
            </a:r>
            <a:r>
              <a:rPr lang="en-US" sz="2400"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δέχτηκαν κριτική και μέσα στους κόλπους των φεμινιστριών </a:t>
            </a:r>
          </a:p>
          <a:p>
            <a:pPr algn="just"/>
            <a:r>
              <a:rPr lang="el-GR" sz="2400" dirty="0">
                <a:latin typeface="Times New Roman" panose="02020603050405020304" pitchFamily="18" charset="0"/>
                <a:cs typeface="Times New Roman" panose="02020603050405020304" pitchFamily="18" charset="0"/>
              </a:rPr>
              <a:t>Πιο συγκεκριμένα η </a:t>
            </a:r>
            <a:r>
              <a:rPr lang="en-US" sz="2400" dirty="0" err="1">
                <a:latin typeface="Times New Roman" panose="02020603050405020304" pitchFamily="18" charset="0"/>
                <a:cs typeface="Times New Roman" panose="02020603050405020304" pitchFamily="18" charset="0"/>
              </a:rPr>
              <a:t>Crysta</a:t>
            </a:r>
            <a:r>
              <a:rPr lang="en-US" sz="2400" dirty="0">
                <a:latin typeface="Times New Roman" panose="02020603050405020304" pitchFamily="18" charset="0"/>
                <a:cs typeface="Times New Roman" panose="02020603050405020304" pitchFamily="18" charset="0"/>
              </a:rPr>
              <a:t> Kamenetsky </a:t>
            </a:r>
            <a:r>
              <a:rPr lang="el-GR" sz="2400" dirty="0">
                <a:latin typeface="Times New Roman" panose="02020603050405020304" pitchFamily="18" charset="0"/>
                <a:cs typeface="Times New Roman" panose="02020603050405020304" pitchFamily="18" charset="0"/>
              </a:rPr>
              <a:t>αναφέρει ότι </a:t>
            </a:r>
          </a:p>
          <a:p>
            <a:pPr marL="274320" lvl="1" indent="0" algn="just">
              <a:buNone/>
            </a:pPr>
            <a:r>
              <a:rPr lang="el-GR" sz="2200" dirty="0">
                <a:latin typeface="Times New Roman" panose="02020603050405020304" pitchFamily="18" charset="0"/>
                <a:cs typeface="Times New Roman" panose="02020603050405020304" pitchFamily="18" charset="0"/>
              </a:rPr>
              <a:t>	α) δεν υποφέρουν μόνο οι γυναίκες αλλά αντίθετα σε αρκετές περιπτώσεις βασανίζονται και οι αρσενικοί μυθοπλαστικοί ήρωες </a:t>
            </a:r>
          </a:p>
          <a:p>
            <a:pPr marL="274320" lvl="1" indent="0" algn="just">
              <a:buNone/>
            </a:pPr>
            <a:r>
              <a:rPr lang="el-GR" sz="2200" dirty="0">
                <a:latin typeface="Times New Roman" panose="02020603050405020304" pitchFamily="18" charset="0"/>
                <a:cs typeface="Times New Roman" panose="02020603050405020304" pitchFamily="18" charset="0"/>
              </a:rPr>
              <a:t>	β) οι γυναικείοι ήρωες δεν είναι πάντα παθητικοί αλλά ενίοτε εμφανίζονται πιο επαναστατικοί και αντιδραστικοί στις καταστάσεις </a:t>
            </a:r>
          </a:p>
          <a:p>
            <a:pPr algn="just"/>
            <a:r>
              <a:rPr lang="el-GR" sz="2400" dirty="0">
                <a:latin typeface="Times New Roman" panose="02020603050405020304" pitchFamily="18" charset="0"/>
                <a:cs typeface="Times New Roman" panose="02020603050405020304" pitchFamily="18" charset="0"/>
              </a:rPr>
              <a:t>Επιπρόσθετα ο </a:t>
            </a:r>
            <a:r>
              <a:rPr lang="en-US" sz="2400" dirty="0">
                <a:latin typeface="Times New Roman" panose="02020603050405020304" pitchFamily="18" charset="0"/>
                <a:cs typeface="Times New Roman" panose="02020603050405020304" pitchFamily="18" charset="0"/>
              </a:rPr>
              <a:t>Jack Zipes </a:t>
            </a:r>
            <a:r>
              <a:rPr lang="el-GR" sz="2400" dirty="0">
                <a:latin typeface="Times New Roman" panose="02020603050405020304" pitchFamily="18" charset="0"/>
                <a:cs typeface="Times New Roman" panose="02020603050405020304" pitchFamily="18" charset="0"/>
              </a:rPr>
              <a:t>εξηγεί πως προκειμένου να αναλυθεί η </a:t>
            </a:r>
            <a:r>
              <a:rPr lang="el-GR" sz="2400" dirty="0" err="1">
                <a:latin typeface="Times New Roman" panose="02020603050405020304" pitchFamily="18" charset="0"/>
                <a:cs typeface="Times New Roman" panose="02020603050405020304" pitchFamily="18" charset="0"/>
              </a:rPr>
              <a:t>έμφυλη</a:t>
            </a:r>
            <a:r>
              <a:rPr lang="el-GR" sz="2400" dirty="0">
                <a:latin typeface="Times New Roman" panose="02020603050405020304" pitchFamily="18" charset="0"/>
                <a:cs typeface="Times New Roman" panose="02020603050405020304" pitchFamily="18" charset="0"/>
              </a:rPr>
              <a:t> ιδεολογία αυτών των κειμένων είναι σημαντικό να λάβουμε υπόψη τις </a:t>
            </a:r>
            <a:r>
              <a:rPr lang="el-GR" sz="2400" dirty="0" err="1">
                <a:latin typeface="Times New Roman" panose="02020603050405020304" pitchFamily="18" charset="0"/>
                <a:cs typeface="Times New Roman" panose="02020603050405020304" pitchFamily="18" charset="0"/>
              </a:rPr>
              <a:t>κοινωνικο</a:t>
            </a:r>
            <a:r>
              <a:rPr lang="el-GR" sz="2400" dirty="0">
                <a:latin typeface="Times New Roman" panose="02020603050405020304" pitchFamily="18" charset="0"/>
                <a:cs typeface="Times New Roman" panose="02020603050405020304" pitchFamily="18" charset="0"/>
              </a:rPr>
              <a:t>-ιστορικές συνθήκες της εποχής </a:t>
            </a:r>
          </a:p>
        </p:txBody>
      </p:sp>
    </p:spTree>
    <p:extLst>
      <p:ext uri="{BB962C8B-B14F-4D97-AF65-F5344CB8AC3E}">
        <p14:creationId xmlns:p14="http://schemas.microsoft.com/office/powerpoint/2010/main" val="4072378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795363-F242-B0E6-FDBE-05FB885B4B64}"/>
              </a:ext>
            </a:extLst>
          </p:cNvPr>
          <p:cNvSpPr>
            <a:spLocks noGrp="1"/>
          </p:cNvSpPr>
          <p:nvPr>
            <p:ph type="title"/>
          </p:nvPr>
        </p:nvSpPr>
        <p:spPr>
          <a:xfrm>
            <a:off x="1066800" y="642594"/>
            <a:ext cx="10058400" cy="668848"/>
          </a:xfrm>
        </p:spPr>
        <p:txBody>
          <a:bodyPr>
            <a:normAutofit/>
          </a:bodyPr>
          <a:lstStyle/>
          <a:p>
            <a:pPr algn="ctr"/>
            <a:r>
              <a:rPr lang="el-GR" sz="3600" dirty="0">
                <a:latin typeface="Times New Roman" panose="02020603050405020304" pitchFamily="18" charset="0"/>
                <a:cs typeface="Times New Roman" panose="02020603050405020304" pitchFamily="18" charset="0"/>
              </a:rPr>
              <a:t>Η κριτική της </a:t>
            </a:r>
            <a:r>
              <a:rPr lang="en-US" sz="3600" dirty="0">
                <a:latin typeface="Times New Roman" panose="02020603050405020304" pitchFamily="18" charset="0"/>
                <a:cs typeface="Times New Roman" panose="02020603050405020304" pitchFamily="18" charset="0"/>
              </a:rPr>
              <a:t>Maria Tatar </a:t>
            </a:r>
            <a:endParaRPr lang="el-GR" sz="3600"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A7847BC4-F1E4-00A1-40C5-3C774CD60B9F}"/>
              </a:ext>
            </a:extLst>
          </p:cNvPr>
          <p:cNvSpPr>
            <a:spLocks noGrp="1"/>
          </p:cNvSpPr>
          <p:nvPr>
            <p:ph idx="1"/>
          </p:nvPr>
        </p:nvSpPr>
        <p:spPr>
          <a:xfrm>
            <a:off x="1066800" y="1311442"/>
            <a:ext cx="10058400" cy="4723598"/>
          </a:xfrm>
        </p:spPr>
        <p:txBody>
          <a:bodyPr>
            <a:normAutofit fontScale="92500"/>
          </a:bodyPr>
          <a:lstStyle/>
          <a:p>
            <a:pPr algn="just"/>
            <a:r>
              <a:rPr lang="en-US" sz="2400" dirty="0">
                <a:latin typeface="Times New Roman" panose="02020603050405020304" pitchFamily="18" charset="0"/>
                <a:cs typeface="Times New Roman" panose="02020603050405020304" pitchFamily="18" charset="0"/>
              </a:rPr>
              <a:t>H Maria Tatar </a:t>
            </a:r>
            <a:r>
              <a:rPr lang="el-GR" sz="2400" dirty="0" err="1">
                <a:latin typeface="Times New Roman" panose="02020603050405020304" pitchFamily="18" charset="0"/>
                <a:cs typeface="Times New Roman" panose="02020603050405020304" pitchFamily="18" charset="0"/>
              </a:rPr>
              <a:t>παραθ</a:t>
            </a:r>
            <a:r>
              <a:rPr lang="en-US" sz="2400" dirty="0" err="1">
                <a:latin typeface="Times New Roman" panose="02020603050405020304" pitchFamily="18" charset="0"/>
                <a:cs typeface="Times New Roman" panose="02020603050405020304" pitchFamily="18" charset="0"/>
              </a:rPr>
              <a:t>έ</a:t>
            </a:r>
            <a:r>
              <a:rPr lang="el-GR" sz="2400" dirty="0" err="1">
                <a:latin typeface="Times New Roman" panose="02020603050405020304" pitchFamily="18" charset="0"/>
                <a:cs typeface="Times New Roman" panose="02020603050405020304" pitchFamily="18" charset="0"/>
              </a:rPr>
              <a:t>τει</a:t>
            </a:r>
            <a:r>
              <a:rPr lang="el-GR" sz="2400" dirty="0">
                <a:latin typeface="Times New Roman" panose="02020603050405020304" pitchFamily="18" charset="0"/>
                <a:cs typeface="Times New Roman" panose="02020603050405020304" pitchFamily="18" charset="0"/>
              </a:rPr>
              <a:t> τις δικές της απόψεις οι οποίες αν και συμφωνούν εν μέρει με εκείνες της </a:t>
            </a:r>
            <a:r>
              <a:rPr lang="en-US" sz="2400" dirty="0" err="1">
                <a:latin typeface="Times New Roman" panose="02020603050405020304" pitchFamily="18" charset="0"/>
                <a:cs typeface="Times New Roman" panose="02020603050405020304" pitchFamily="18" charset="0"/>
              </a:rPr>
              <a:t>Bottigheimer</a:t>
            </a:r>
            <a:r>
              <a:rPr lang="en-US" sz="2400" dirty="0">
                <a:latin typeface="Times New Roman" panose="02020603050405020304" pitchFamily="18" charset="0"/>
                <a:cs typeface="Times New Roman" panose="02020603050405020304" pitchFamily="18" charset="0"/>
              </a:rPr>
              <a:t> </a:t>
            </a:r>
            <a:r>
              <a:rPr lang="el-GR" sz="2400" dirty="0" err="1">
                <a:latin typeface="Times New Roman" panose="02020603050405020304" pitchFamily="18" charset="0"/>
                <a:cs typeface="Times New Roman" panose="02020603050405020304" pitchFamily="18" charset="0"/>
              </a:rPr>
              <a:t>διαφοροποιο</a:t>
            </a:r>
            <a:r>
              <a:rPr lang="en-US" sz="2400" dirty="0" err="1">
                <a:latin typeface="Times New Roman" panose="02020603050405020304" pitchFamily="18" charset="0"/>
                <a:cs typeface="Times New Roman" panose="02020603050405020304" pitchFamily="18" charset="0"/>
              </a:rPr>
              <a:t>ύ</a:t>
            </a:r>
            <a:r>
              <a:rPr lang="el-GR" sz="2400" dirty="0" err="1">
                <a:latin typeface="Times New Roman" panose="02020603050405020304" pitchFamily="18" charset="0"/>
                <a:cs typeface="Times New Roman" panose="02020603050405020304" pitchFamily="18" charset="0"/>
              </a:rPr>
              <a:t>νται</a:t>
            </a:r>
            <a:r>
              <a:rPr lang="el-GR" sz="2400" dirty="0">
                <a:latin typeface="Times New Roman" panose="02020603050405020304" pitchFamily="18" charset="0"/>
                <a:cs typeface="Times New Roman" panose="02020603050405020304" pitchFamily="18" charset="0"/>
              </a:rPr>
              <a:t> σε επιμέρους σημεία </a:t>
            </a:r>
          </a:p>
          <a:p>
            <a:pPr algn="just"/>
            <a:r>
              <a:rPr lang="el-GR" sz="2400" dirty="0">
                <a:latin typeface="Times New Roman" panose="02020603050405020304" pitchFamily="18" charset="0"/>
                <a:cs typeface="Times New Roman" panose="02020603050405020304" pitchFamily="18" charset="0"/>
              </a:rPr>
              <a:t>Αρχικά συμφωνεί με το γεγονός ότι οι αδελφοί </a:t>
            </a:r>
            <a:r>
              <a:rPr lang="en-US" sz="2400" dirty="0">
                <a:latin typeface="Times New Roman" panose="02020603050405020304" pitchFamily="18" charset="0"/>
                <a:cs typeface="Times New Roman" panose="02020603050405020304" pitchFamily="18" charset="0"/>
              </a:rPr>
              <a:t>Grimm </a:t>
            </a:r>
            <a:r>
              <a:rPr lang="el-GR" sz="2400" dirty="0">
                <a:latin typeface="Times New Roman" panose="02020603050405020304" pitchFamily="18" charset="0"/>
                <a:cs typeface="Times New Roman" panose="02020603050405020304" pitchFamily="18" charset="0"/>
              </a:rPr>
              <a:t>επεξεργάστηκαν και τροποποίησαν λαϊκές αφηγήσεις, προσαρμόζοντάς τες στην ιδεολογία που ήθελαν να προωθήσουν, τονίζοντας την σκληρή τιμωρία των γυναικών</a:t>
            </a:r>
          </a:p>
          <a:p>
            <a:pPr algn="just"/>
            <a:r>
              <a:rPr lang="el-GR" sz="2400" dirty="0">
                <a:latin typeface="Times New Roman" panose="02020603050405020304" pitchFamily="18" charset="0"/>
                <a:cs typeface="Times New Roman" panose="02020603050405020304" pitchFamily="18" charset="0"/>
              </a:rPr>
              <a:t>Παρόλα αυτά δεν θεωρεί πως οι γυναίκες παίζουν αποκλειστικά τον ρόλο του θύματος </a:t>
            </a:r>
          </a:p>
          <a:p>
            <a:pPr algn="just"/>
            <a:r>
              <a:rPr lang="el-GR" sz="2400" dirty="0">
                <a:latin typeface="Times New Roman" panose="02020603050405020304" pitchFamily="18" charset="0"/>
                <a:cs typeface="Times New Roman" panose="02020603050405020304" pitchFamily="18" charset="0"/>
              </a:rPr>
              <a:t>Παράλληλα τονίζει το γεγονός ότι μέσα σε πολλές ιστορίες συναντούμε και γυναίκες οι οποίες είναι ενεργητικές και δρουν, αν και βέβαια αξίζει να σημειωθεί ότι τις περισσότερες φορές πρόκειται για τις ‘κακές’ οι οποίες στόχο έχουν να βλάψουν </a:t>
            </a:r>
          </a:p>
          <a:p>
            <a:pPr algn="just"/>
            <a:r>
              <a:rPr lang="el-GR" sz="2400" dirty="0">
                <a:latin typeface="Times New Roman" panose="02020603050405020304" pitchFamily="18" charset="0"/>
                <a:cs typeface="Times New Roman" panose="02020603050405020304" pitchFamily="18" charset="0"/>
              </a:rPr>
              <a:t>Σε κάθε περίπτωση όμως δεν συμφωνεί με την άποψη ότι οι γυναίκες είναι αποκλειστικά παθητικά θύματα </a:t>
            </a:r>
          </a:p>
        </p:txBody>
      </p:sp>
    </p:spTree>
    <p:extLst>
      <p:ext uri="{BB962C8B-B14F-4D97-AF65-F5344CB8AC3E}">
        <p14:creationId xmlns:p14="http://schemas.microsoft.com/office/powerpoint/2010/main" val="20814893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Σαπούνι">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Σαπούνι">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{062E667A-4381-C746-B14A-00882CB58BA3}tf10001067</Template>
  <TotalTime>353</TotalTime>
  <Words>1249</Words>
  <Application>Microsoft Macintosh PowerPoint</Application>
  <PresentationFormat>Ευρεία οθόνη</PresentationFormat>
  <Paragraphs>59</Paragraphs>
  <Slides>10</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10</vt:i4>
      </vt:variant>
    </vt:vector>
  </HeadingPairs>
  <TitlesOfParts>
    <vt:vector size="14" baseType="lpstr">
      <vt:lpstr>Arial</vt:lpstr>
      <vt:lpstr>Garamond</vt:lpstr>
      <vt:lpstr>Times New Roman</vt:lpstr>
      <vt:lpstr>Σαπούνι</vt:lpstr>
      <vt:lpstr>Εισαγωγη στην παιδικη λογοτεχνια </vt:lpstr>
      <vt:lpstr>Κλασσικά λογοτεχνικά έργα </vt:lpstr>
      <vt:lpstr>Παρουσίαση του PowerPoint</vt:lpstr>
      <vt:lpstr>Παρουσίαση του PowerPoint</vt:lpstr>
      <vt:lpstr>Η φεμινιστική κριτική των λαϊκών παραμυθιών</vt:lpstr>
      <vt:lpstr>Οι αδελφοί Grimm </vt:lpstr>
      <vt:lpstr>Παρουσίαση του PowerPoint</vt:lpstr>
      <vt:lpstr>Παρουσίαση του PowerPoint</vt:lpstr>
      <vt:lpstr>Η κριτική της Maria Tatar </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Lina Karanikolaou</dc:creator>
  <cp:lastModifiedBy>Lina Karanikolaou</cp:lastModifiedBy>
  <cp:revision>4</cp:revision>
  <dcterms:created xsi:type="dcterms:W3CDTF">2024-11-17T11:39:39Z</dcterms:created>
  <dcterms:modified xsi:type="dcterms:W3CDTF">2026-02-08T13:21:02Z</dcterms:modified>
</cp:coreProperties>
</file>