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58" r:id="rId3"/>
    <p:sldId id="260" r:id="rId4"/>
    <p:sldId id="259" r:id="rId5"/>
    <p:sldId id="257" r:id="rId6"/>
    <p:sldId id="265" r:id="rId7"/>
    <p:sldId id="270" r:id="rId8"/>
    <p:sldId id="269" r:id="rId9"/>
    <p:sldId id="268" r:id="rId10"/>
    <p:sldId id="285" r:id="rId11"/>
    <p:sldId id="284" r:id="rId12"/>
    <p:sldId id="283" r:id="rId13"/>
    <p:sldId id="282" r:id="rId14"/>
    <p:sldId id="279" r:id="rId15"/>
    <p:sldId id="281" r:id="rId16"/>
    <p:sldId id="280" r:id="rId17"/>
    <p:sldId id="278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A277A-E8EC-4D70-837C-0D9D9D4CF0D1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58CB6-37EB-44E1-857E-A34553AE4F9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095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https://www.teamusa.org/USA-Volleyball/Grassroots/New-Coach-Resources/Lesson-Plans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FD7264-FF67-4937-8DD5-A7B3C813EAC5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808-972C-403A-A466-F8EB8821017E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8E09-9B6A-44AD-A013-096BDBBA84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808-972C-403A-A466-F8EB8821017E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8E09-9B6A-44AD-A013-096BDBBA84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808-972C-403A-A466-F8EB8821017E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8E09-9B6A-44AD-A013-096BDBBA84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808-972C-403A-A466-F8EB8821017E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8E09-9B6A-44AD-A013-096BDBBA84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808-972C-403A-A466-F8EB8821017E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8E09-9B6A-44AD-A013-096BDBBA84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808-972C-403A-A466-F8EB8821017E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8E09-9B6A-44AD-A013-096BDBBA84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808-972C-403A-A466-F8EB8821017E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8E09-9B6A-44AD-A013-096BDBBA84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808-972C-403A-A466-F8EB8821017E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8E09-9B6A-44AD-A013-096BDBBA84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808-972C-403A-A466-F8EB8821017E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8E09-9B6A-44AD-A013-096BDBBA84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808-972C-403A-A466-F8EB8821017E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8E09-9B6A-44AD-A013-096BDBBA84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C808-972C-403A-A466-F8EB8821017E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8E09-9B6A-44AD-A013-096BDBBA842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C808-972C-403A-A466-F8EB8821017E}" type="datetimeFigureOut">
              <a:rPr lang="el-GR" smtClean="0"/>
              <a:pPr/>
              <a:t>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8E09-9B6A-44AD-A013-096BDBBA842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mailto:nkoufou@phyed.duth.g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7.png"/><Relationship Id="rId10" Type="http://schemas.openxmlformats.org/officeDocument/2006/relationships/image" Target="../media/image25.jpe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12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25.jpe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12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26.png"/><Relationship Id="rId5" Type="http://schemas.openxmlformats.org/officeDocument/2006/relationships/image" Target="../media/image29.pn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1" descr="Αποτέλεσμα εικόνας για δημοκρίτειο πανεπιστήμιο θράκης τεφαα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5877272"/>
            <a:ext cx="3528392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- Τίτλος"/>
          <p:cNvSpPr txBox="1">
            <a:spLocks/>
          </p:cNvSpPr>
          <p:nvPr/>
        </p:nvSpPr>
        <p:spPr>
          <a:xfrm>
            <a:off x="323528" y="4797152"/>
            <a:ext cx="3312368" cy="792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1500" b="1" dirty="0" smtClean="0">
                <a:latin typeface="+mj-lt"/>
                <a:ea typeface="+mj-ea"/>
                <a:cs typeface="+mj-cs"/>
              </a:rPr>
              <a:t>Ν132_ΠΕΤΟΣΦΑΙΡΙΣΗ</a:t>
            </a:r>
            <a:r>
              <a:rPr lang="el-GR" sz="1500" b="1" dirty="0"/>
              <a:t>	</a:t>
            </a:r>
            <a:endParaRPr lang="el-GR" sz="1500" dirty="0"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l-GR" sz="1500" dirty="0" smtClean="0">
                <a:latin typeface="+mj-lt"/>
                <a:ea typeface="+mj-ea"/>
                <a:cs typeface="+mj-cs"/>
              </a:rPr>
              <a:t>Επιμέλεια ύλης: Ν</a:t>
            </a:r>
            <a:r>
              <a:rPr lang="el-GR" sz="1500" dirty="0">
                <a:latin typeface="+mj-lt"/>
                <a:ea typeface="+mj-ea"/>
                <a:cs typeface="+mj-cs"/>
              </a:rPr>
              <a:t>. </a:t>
            </a:r>
            <a:r>
              <a:rPr lang="el-GR" sz="1500" dirty="0" smtClean="0">
                <a:latin typeface="+mj-lt"/>
                <a:ea typeface="+mj-ea"/>
                <a:cs typeface="+mj-cs"/>
              </a:rPr>
              <a:t>Κουφού</a:t>
            </a:r>
            <a:r>
              <a:rPr lang="el-GR" sz="1500" smtClean="0">
                <a:latin typeface="+mj-lt"/>
                <a:ea typeface="+mj-ea"/>
                <a:cs typeface="+mj-cs"/>
              </a:rPr>
              <a:t>	</a:t>
            </a:r>
            <a:endParaRPr lang="el-GR" sz="15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1500" dirty="0" smtClean="0">
                <a:latin typeface="+mj-lt"/>
                <a:ea typeface="+mj-ea"/>
                <a:cs typeface="+mj-cs"/>
                <a:hlinkClick r:id="rId4"/>
              </a:rPr>
              <a:t>nkoufou@phyed.duth.gr</a:t>
            </a:r>
            <a:endParaRPr lang="el-GR" sz="15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23528" y="404664"/>
            <a:ext cx="338437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chemeClr val="tx1"/>
                </a:solidFill>
              </a:rPr>
              <a:t>ΣΥΣΤΗΜΑ ΣΥΝΘΕΣΗΣ ΟΜΑΔΑΣ</a:t>
            </a:r>
          </a:p>
          <a:p>
            <a:r>
              <a:rPr lang="el-GR" sz="1600" b="1" dirty="0" smtClean="0">
                <a:solidFill>
                  <a:schemeClr val="tx1"/>
                </a:solidFill>
              </a:rPr>
              <a:t>4:2</a:t>
            </a:r>
            <a:endParaRPr lang="el-GR" sz="1600" b="1" dirty="0">
              <a:solidFill>
                <a:schemeClr val="tx1"/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23528" y="1412777"/>
            <a:ext cx="3384376" cy="2462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1600" b="1" dirty="0" smtClean="0">
                <a:solidFill>
                  <a:schemeClr val="tx1"/>
                </a:solidFill>
              </a:rPr>
              <a:t>ΟΜΑΔΙΚΗ ΤΑΚΤΙΚΗ</a:t>
            </a:r>
          </a:p>
          <a:p>
            <a:pPr>
              <a:buBlip>
                <a:blip r:embed="rId5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ΕΠΙΘΕΤΙΚΗ ΤΑΚΤΙΚΗ</a:t>
            </a:r>
          </a:p>
          <a:p>
            <a:pPr lvl="1">
              <a:buBlip>
                <a:blip r:embed="rId5"/>
              </a:buBlip>
            </a:pPr>
            <a:r>
              <a:rPr lang="el-GR" sz="1600" dirty="0" smtClean="0">
                <a:solidFill>
                  <a:schemeClr val="tx1"/>
                </a:solidFill>
              </a:rPr>
              <a:t>Παρατάξεις Υποδοχής Σερβίς</a:t>
            </a:r>
          </a:p>
          <a:p>
            <a:pPr>
              <a:buBlip>
                <a:blip r:embed="rId5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ΑΜΥΝΤΙΚΗ ΤΑΚΤΙΚΗ</a:t>
            </a:r>
          </a:p>
          <a:p>
            <a:pPr lvl="1">
              <a:buBlip>
                <a:blip r:embed="rId5"/>
              </a:buBlip>
            </a:pPr>
            <a:r>
              <a:rPr lang="el-GR" sz="1600" b="1" dirty="0" smtClean="0">
                <a:solidFill>
                  <a:schemeClr val="tx1"/>
                </a:solidFill>
              </a:rPr>
              <a:t>Αμυντικές παρατάξεις </a:t>
            </a:r>
          </a:p>
          <a:p>
            <a:pPr lvl="1">
              <a:buClr>
                <a:srgbClr val="FFC000"/>
              </a:buClr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Αμυντική παράταξη με το 6 μπροστά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 smtClean="0">
                <a:solidFill>
                  <a:schemeClr val="tx1"/>
                </a:solidFill>
              </a:rPr>
              <a:t>και μονό ή διπλό μπλοκ</a:t>
            </a:r>
          </a:p>
          <a:p>
            <a:pPr lvl="1">
              <a:buClr>
                <a:srgbClr val="FFC000"/>
              </a:buClr>
              <a:buFont typeface="Arial" pitchFamily="34" charset="0"/>
              <a:buChar char="•"/>
            </a:pPr>
            <a:r>
              <a:rPr lang="el-GR" sz="1600" dirty="0" smtClean="0">
                <a:solidFill>
                  <a:schemeClr val="tx1"/>
                </a:solidFill>
              </a:rPr>
              <a:t>Αμυντική παράταξη με το 6 πίσω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l-GR" sz="1600" dirty="0" smtClean="0">
                <a:solidFill>
                  <a:schemeClr val="tx1"/>
                </a:solidFill>
              </a:rPr>
              <a:t>και μονό ή διπλό μπλοκ</a:t>
            </a:r>
          </a:p>
        </p:txBody>
      </p:sp>
      <p:pic>
        <p:nvPicPr>
          <p:cNvPr id="9218" name="Picture 2" descr="FIVB-Volleyball Hand Signals 2017 2010-Poster-EN-v04 - StuDocu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9952" y="620688"/>
            <a:ext cx="4283968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4617715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43204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60648"/>
            <a:ext cx="43924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260648"/>
            <a:ext cx="44644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88640"/>
            <a:ext cx="46805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0"/>
            <a:ext cx="417646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764704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4029075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653136"/>
            <a:ext cx="396044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229600" cy="56669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/>
                <a:gridCol w="555496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Η</a:t>
                      </a:r>
                      <a:r>
                        <a:rPr lang="el-GR" b="1" baseline="0" dirty="0" smtClean="0"/>
                        <a:t> Σύνθεση της ομάδας</a:t>
                      </a:r>
                      <a:endParaRPr lang="el-G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1688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Σύστημα σύνθεσης 4:2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Στη σύνθεση</a:t>
                      </a:r>
                      <a:r>
                        <a:rPr lang="el-GR" sz="1600" baseline="0" dirty="0" smtClean="0"/>
                        <a:t> της ομάδας υπάρχουν 4 επιθετικοί και 2 πασαδόροι</a:t>
                      </a:r>
                      <a:r>
                        <a:rPr lang="el-GR" sz="1800" baseline="0" dirty="0" smtClean="0"/>
                        <a:t>. </a:t>
                      </a:r>
                    </a:p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sz="1600" baseline="0" dirty="0" smtClean="0"/>
                        <a:t>Κατά τη διάρκεια της ανάπτυξης του παιχνιδιού υπάρχουν πάντα δύο επιθετικοί (ακραίος και κεντρικός εάν ο πασαδόρος παίζει στη θέση 2) και ένας πασαδόρος στην επιθετική ζώνη.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l-GR" sz="1600" b="1" baseline="0" dirty="0" smtClean="0"/>
                        <a:t>Παίκτες της ίδιας ειδίκευσης τοποθετούνται διαγώνια.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l-GR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endParaRPr lang="el-G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Setter: </a:t>
                      </a:r>
                      <a:r>
                        <a:rPr lang="el-GR" b="1" dirty="0" smtClean="0">
                          <a:solidFill>
                            <a:srgbClr val="C00000"/>
                          </a:solidFill>
                        </a:rPr>
                        <a:t>Πασαδόρος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l-GR" dirty="0" smtClean="0"/>
                        <a:t>Επιθετικοί: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="1" baseline="0" dirty="0" smtClean="0"/>
                        <a:t>(Α) </a:t>
                      </a:r>
                      <a:r>
                        <a:rPr lang="el-GR" b="1" dirty="0" smtClean="0"/>
                        <a:t>Ακραίος: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aseline="0" dirty="0" smtClean="0"/>
                        <a:t>Επίθεση από τη θέση 4</a:t>
                      </a:r>
                    </a:p>
                    <a:p>
                      <a:r>
                        <a:rPr lang="el-GR" b="1" dirty="0" smtClean="0"/>
                        <a:t>                    (Κ) Κεντρικός: </a:t>
                      </a:r>
                      <a:r>
                        <a:rPr lang="el-GR" dirty="0" smtClean="0"/>
                        <a:t>Επίθεση από τη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θέση</a:t>
                      </a:r>
                      <a:r>
                        <a:rPr lang="el-GR" baseline="0" dirty="0" smtClean="0"/>
                        <a:t> 3</a:t>
                      </a:r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2" descr="Volleyball Tactical Systems | DE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2276872"/>
            <a:ext cx="3824536" cy="237626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932040" y="3284984"/>
            <a:ext cx="648072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4139952" y="3284984"/>
            <a:ext cx="576064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4499992" y="2636912"/>
            <a:ext cx="10081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bg1"/>
                </a:solidFill>
              </a:rPr>
              <a:t>Ακραίος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707904" y="3933056"/>
            <a:ext cx="10081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bg1"/>
                </a:solidFill>
              </a:rPr>
              <a:t>Ακραίος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788024" y="3933056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/>
              <a:t>Κεντρικός</a:t>
            </a:r>
            <a:endParaRPr lang="el-GR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3203848" y="2780928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/>
              <a:t>Κεντρικός</a:t>
            </a:r>
            <a:endParaRPr lang="el-GR" b="1" dirty="0"/>
          </a:p>
        </p:txBody>
      </p:sp>
      <p:pic>
        <p:nvPicPr>
          <p:cNvPr id="13" name="Picture 2" descr="Volleyball Tactical Systems | DE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348880"/>
            <a:ext cx="237626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l-GR" sz="2400" b="1" dirty="0" smtClean="0"/>
              <a:t>ΟΙ ΘΕΣΕΙΣ ΣΤΗΝ ΠΕΤΟΣΦΑΙΡΙΣΗ 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176464" cy="5472608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buSzPct val="200000"/>
              <a:buAutoNum type="arabicPeriod"/>
            </a:pPr>
            <a:r>
              <a:rPr lang="el-GR" sz="1400" dirty="0" smtClean="0"/>
              <a:t>Είναι </a:t>
            </a:r>
            <a:r>
              <a:rPr lang="el-GR" sz="1400" dirty="0"/>
              <a:t>η θέση στα δεξιά στην αμυντική ζώνη. Ο παίχτης που βρίσκεται σε αυτή εκτελεί το σερβίς. Σε αυτή τη θέση αμύνονται είτε ο πασαδόρος και ο διαγώνιος (σύστημα 5-1) είτε οποιοσδήποτε άλλος παίχτης σε άλλο σύστημα παιχνιδιού.</a:t>
            </a:r>
            <a:endParaRPr lang="el-GR" sz="1400" dirty="0" smtClean="0"/>
          </a:p>
          <a:p>
            <a:pPr>
              <a:buSzPct val="200000"/>
              <a:buAutoNum type="arabicPeriod"/>
            </a:pPr>
            <a:r>
              <a:rPr lang="el-GR" sz="1400" dirty="0"/>
              <a:t> </a:t>
            </a:r>
            <a:r>
              <a:rPr lang="el-GR" sz="1400" dirty="0" smtClean="0"/>
              <a:t>Είναι </a:t>
            </a:r>
            <a:r>
              <a:rPr lang="el-GR" sz="1400" dirty="0"/>
              <a:t>η θέση στα δεξιά στην επιθετική ζώνη από την οποία καρφώνει ο </a:t>
            </a:r>
            <a:r>
              <a:rPr lang="el-GR" sz="1400" b="1" dirty="0"/>
              <a:t>διαγώνιος </a:t>
            </a:r>
            <a:r>
              <a:rPr lang="el-GR" sz="1400" dirty="0"/>
              <a:t>(5-1) ή άλλος παίχτης σε άλλο σύστημα παιχνιδιού. </a:t>
            </a:r>
            <a:endParaRPr lang="el-GR" sz="1400" dirty="0" smtClean="0"/>
          </a:p>
          <a:p>
            <a:pPr>
              <a:buSzPct val="200000"/>
              <a:buFont typeface="+mj-lt"/>
              <a:buAutoNum type="arabicPeriod"/>
            </a:pPr>
            <a:r>
              <a:rPr lang="el-GR" sz="1400" dirty="0" smtClean="0"/>
              <a:t>Είναι η κεντρική θέση στην επιθετική ζώνη. Σε αυτή παίζει ο </a:t>
            </a:r>
            <a:r>
              <a:rPr lang="el-GR" sz="1400" b="1" dirty="0" smtClean="0"/>
              <a:t>κεντρικός ή ο πασαδόρος </a:t>
            </a:r>
            <a:r>
              <a:rPr lang="el-GR" sz="1400" dirty="0" smtClean="0"/>
              <a:t>σε σύστημα 6-0 </a:t>
            </a:r>
          </a:p>
          <a:p>
            <a:pPr>
              <a:buSzPct val="200000"/>
              <a:buFont typeface="+mj-lt"/>
              <a:buAutoNum type="arabicPeriod"/>
            </a:pPr>
            <a:r>
              <a:rPr lang="el-GR" sz="1400" dirty="0" smtClean="0"/>
              <a:t>Είναι </a:t>
            </a:r>
            <a:r>
              <a:rPr lang="el-GR" sz="1400" dirty="0"/>
              <a:t>η αριστερή θέση στην επιθετική ζώνη. Σε αυτή παίζει </a:t>
            </a:r>
            <a:r>
              <a:rPr lang="el-GR" sz="1400" b="1" dirty="0"/>
              <a:t>ο ακραίος </a:t>
            </a:r>
            <a:r>
              <a:rPr lang="el-GR" sz="1400" dirty="0"/>
              <a:t>(σύστημα 5-1) ή οποιοσδήποτε άλλος </a:t>
            </a:r>
            <a:r>
              <a:rPr lang="el-GR" sz="1400" dirty="0" smtClean="0"/>
              <a:t>παίχτης </a:t>
            </a:r>
            <a:r>
              <a:rPr lang="el-GR" sz="1400" dirty="0"/>
              <a:t>σε άλλο σύστημα παιχνιδιού. </a:t>
            </a:r>
            <a:endParaRPr lang="el-GR" sz="1400" dirty="0" smtClean="0"/>
          </a:p>
          <a:p>
            <a:pPr>
              <a:buSzPct val="200000"/>
              <a:buFont typeface="+mj-lt"/>
              <a:buAutoNum type="arabicPeriod"/>
            </a:pPr>
            <a:r>
              <a:rPr lang="el-GR" sz="1400" dirty="0" smtClean="0"/>
              <a:t>Είναι </a:t>
            </a:r>
            <a:r>
              <a:rPr lang="el-GR" sz="1400" dirty="0"/>
              <a:t>η αριστερή θέση στην αμυντική ζώνη. Σε αυτή αμύνεται ο κεντρικός ή ο λίμπερο (σύστημα 5-1) ή οποιοσδήποτε άλλος παίχτης σε άλλο σύστημα παιχνιδιού. </a:t>
            </a:r>
            <a:endParaRPr lang="el-GR" sz="1400" dirty="0" smtClean="0"/>
          </a:p>
          <a:p>
            <a:pPr>
              <a:buSzPct val="200000"/>
              <a:buFont typeface="+mj-lt"/>
              <a:buAutoNum type="arabicPeriod"/>
            </a:pPr>
            <a:r>
              <a:rPr lang="el-GR" sz="1400" dirty="0" smtClean="0"/>
              <a:t>Είναι </a:t>
            </a:r>
            <a:r>
              <a:rPr lang="el-GR" sz="1400" dirty="0"/>
              <a:t>η κεντρική θέση στην αμυντική ζώνη. Σε αυτή αμύνεται ο ακραίος (5-1) ή οποιοσδήποτε άλλος παίχτης σε άλλο σύστημα παιχνιδιού.</a:t>
            </a:r>
            <a:endParaRPr lang="el-GR" sz="1400" dirty="0" smtClean="0"/>
          </a:p>
          <a:p>
            <a:endParaRPr lang="el-GR" sz="1400" dirty="0"/>
          </a:p>
        </p:txBody>
      </p:sp>
      <p:pic>
        <p:nvPicPr>
          <p:cNvPr id="1026" name="Picture 2" descr="ΤΟ ΒΟΛΛΕΥ ΣΤΟ ΓΥΜΝΑΣΙΟ: ΕΙΔΙΚΟΤΗΤΕΣ ΠΑΙΚΤΩΝ ΒΟΛΛΕ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772816"/>
            <a:ext cx="4644008" cy="2914650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6372200" y="2276872"/>
            <a:ext cx="36004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</a:t>
            </a:r>
            <a:endParaRPr lang="el-GR" sz="16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4499992" y="3789040"/>
            <a:ext cx="72008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Π ή Δ</a:t>
            </a:r>
            <a:endParaRPr lang="el-GR" sz="1600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4283968" y="2204864"/>
            <a:ext cx="93610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Κ ή </a:t>
            </a:r>
            <a:r>
              <a:rPr lang="en-US" sz="1600" b="1" dirty="0" smtClean="0"/>
              <a:t>Libero</a:t>
            </a:r>
            <a:endParaRPr lang="el-GR" sz="1600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5436096" y="57332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4427984" y="2924944"/>
            <a:ext cx="79208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Α ή άλλος</a:t>
            </a:r>
            <a:endParaRPr lang="el-GR" sz="1600" b="1" dirty="0"/>
          </a:p>
        </p:txBody>
      </p:sp>
      <p:sp>
        <p:nvSpPr>
          <p:cNvPr id="12" name="11 - TextBox"/>
          <p:cNvSpPr txBox="1"/>
          <p:nvPr/>
        </p:nvSpPr>
        <p:spPr>
          <a:xfrm>
            <a:off x="6444208" y="2996952"/>
            <a:ext cx="72008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Κ ή Π</a:t>
            </a:r>
            <a:endParaRPr lang="el-GR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6516216" y="3717032"/>
            <a:ext cx="115212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Δ ή άλλος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- Εικόνα" descr="Παίκτης της ζώνης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3645024"/>
            <a:ext cx="648073" cy="126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" name="23 - Εικόνα" descr="Παίκτης της ζώνης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248" y="364502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24 - Εικόνα" descr="Παίκτης της ζώνης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376" y="364502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- Εικόνα" descr="Παίκτης της ζώνης 3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364502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29 - Εικόνα" descr="Παίκτης της ζώνης 1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08304" y="3645024"/>
            <a:ext cx="648072" cy="126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" name="31 - Εικόνα" descr="Παίκτης της ζώνης 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67936" y="3645024"/>
            <a:ext cx="576064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39 - Εικόνα" descr="Παίκτης της ζώνης 4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224" y="2204864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40 - Εικόνα" descr="Παίκτης της ζώνης 2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40352" y="2204864"/>
            <a:ext cx="506437" cy="114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44 - Εικόνα" descr="Παίκτης της ζώνης 3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64288" y="2204864"/>
            <a:ext cx="459251" cy="11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8" descr="halfcourt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56176" y="476672"/>
            <a:ext cx="2304256" cy="2880320"/>
          </a:xfrm>
          <a:prstGeom prst="rect">
            <a:avLst/>
          </a:prstGeom>
          <a:noFill/>
        </p:spPr>
      </p:pic>
      <p:pic>
        <p:nvPicPr>
          <p:cNvPr id="54" name="53 - Εικόνα" descr="Παίκτης της ζώνης 4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216" y="692696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54 - Εικόνα" descr="Παίκτης της ζώνης 2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68344" y="692696"/>
            <a:ext cx="506437" cy="114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55 - Εικόνα" descr="Παίκτης της ζώνης 5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588224" y="1916832"/>
            <a:ext cx="407963" cy="137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56 - Εικόνα" descr="Παίκτης της ζώνης 6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92280" y="1988840"/>
            <a:ext cx="492369" cy="121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57 - Εικόνα" descr="Παίκτης της ζώνης 1"/>
          <p:cNvPicPr/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352" y="1988840"/>
            <a:ext cx="504056" cy="120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58 - Εικόνα" descr="Παίκτης της ζώνης 3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92280" y="692696"/>
            <a:ext cx="459251" cy="11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59 - TextBox"/>
          <p:cNvSpPr txBox="1"/>
          <p:nvPr/>
        </p:nvSpPr>
        <p:spPr>
          <a:xfrm>
            <a:off x="6444208" y="188640"/>
            <a:ext cx="201622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andara" pitchFamily="34" charset="0"/>
              </a:rPr>
              <a:t>Αρχικές θέσεις</a:t>
            </a:r>
            <a:endParaRPr lang="el-GR" b="1" dirty="0">
              <a:latin typeface="Candara" pitchFamily="34" charset="0"/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395536" y="332656"/>
            <a:ext cx="5616624" cy="24160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Blip>
                <a:blip r:embed="rId15"/>
              </a:buBlip>
              <a:defRPr/>
            </a:pPr>
            <a:r>
              <a:rPr lang="el-GR" b="1" dirty="0"/>
              <a:t>Παίκτες της ίδιας ειδίκευσης τοποθετούνται διαγώνια</a:t>
            </a:r>
            <a:r>
              <a:rPr lang="el-GR" b="1" dirty="0" smtClean="0"/>
              <a:t>.</a:t>
            </a:r>
          </a:p>
          <a:p>
            <a:pPr>
              <a:spcAft>
                <a:spcPts val="600"/>
              </a:spcAft>
              <a:defRPr/>
            </a:pPr>
            <a:r>
              <a:rPr lang="el-GR" dirty="0" smtClean="0"/>
              <a:t>14: Πασαδόρος</a:t>
            </a:r>
          </a:p>
          <a:p>
            <a:pPr>
              <a:spcAft>
                <a:spcPts val="600"/>
              </a:spcAft>
              <a:defRPr/>
            </a:pPr>
            <a:r>
              <a:rPr lang="el-GR" dirty="0" smtClean="0"/>
              <a:t>11: Πασαδόρος</a:t>
            </a:r>
          </a:p>
          <a:p>
            <a:pPr>
              <a:spcAft>
                <a:spcPts val="600"/>
              </a:spcAft>
              <a:defRPr/>
            </a:pPr>
            <a:r>
              <a:rPr lang="el-GR" dirty="0" smtClean="0"/>
              <a:t>13: Κεντρικός 1</a:t>
            </a:r>
          </a:p>
          <a:p>
            <a:pPr>
              <a:spcAft>
                <a:spcPts val="600"/>
              </a:spcAft>
              <a:defRPr/>
            </a:pPr>
            <a:r>
              <a:rPr lang="el-GR" dirty="0" smtClean="0"/>
              <a:t>16: Κεντρικός 2</a:t>
            </a:r>
          </a:p>
          <a:p>
            <a:pPr>
              <a:spcAft>
                <a:spcPts val="600"/>
              </a:spcAft>
              <a:defRPr/>
            </a:pPr>
            <a:r>
              <a:rPr lang="el-GR" dirty="0" smtClean="0"/>
              <a:t>12: Ακραίος 2</a:t>
            </a:r>
          </a:p>
          <a:p>
            <a:pPr>
              <a:spcAft>
                <a:spcPts val="600"/>
              </a:spcAft>
              <a:defRPr/>
            </a:pPr>
            <a:r>
              <a:rPr lang="el-GR" dirty="0" smtClean="0"/>
              <a:t>15: Ακραίος 1</a:t>
            </a:r>
          </a:p>
        </p:txBody>
      </p:sp>
      <p:graphicFrame>
        <p:nvGraphicFramePr>
          <p:cNvPr id="33" name="32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457200" y="2997200"/>
          <a:ext cx="4038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IV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VI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egoodin | Beyond the Net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211960" y="620687"/>
            <a:ext cx="1728192" cy="212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5472608" cy="1512168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l-GR" sz="1600" b="1" dirty="0" smtClean="0">
                <a:solidFill>
                  <a:srgbClr val="C00000"/>
                </a:solidFill>
              </a:rPr>
              <a:t>7.4.4. </a:t>
            </a:r>
            <a:r>
              <a:rPr lang="el-GR" sz="1600" dirty="0" smtClean="0">
                <a:solidFill>
                  <a:srgbClr val="C00000"/>
                </a:solidFill>
              </a:rPr>
              <a:t>Μετά το κτύπημα του σερβίς, οι αθλητές μπορούν να κινούνται και να καταλαμβάνουν οποιαδήποτε θέση του γηπέδου τους και της ελεύθερης ζώνης.</a:t>
            </a:r>
          </a:p>
          <a:p>
            <a:pPr>
              <a:buNone/>
            </a:pPr>
            <a:r>
              <a:rPr lang="el-GR" sz="1600" dirty="0" smtClean="0"/>
              <a:t>	</a:t>
            </a:r>
            <a:r>
              <a:rPr lang="el-GR" sz="1600" b="1" dirty="0" smtClean="0"/>
              <a:t>ΕΣΩΤΕΡΙΚΕΣ ΑΛΛΑΓΕΣ ΘΕΣΕΩΝ ΤΩΝ ΠΑΙΚΤΩΝ</a:t>
            </a:r>
            <a:r>
              <a:rPr lang="en-US" sz="1600" b="1" dirty="0" smtClean="0"/>
              <a:t>_</a:t>
            </a:r>
            <a:r>
              <a:rPr lang="el-GR" sz="1600" dirty="0" smtClean="0"/>
              <a:t>εκμετάλλευση του δυναμικού των παικτών διαφορετικών ειδικοτήτων</a:t>
            </a:r>
            <a:r>
              <a:rPr lang="en-US" sz="1600" dirty="0" smtClean="0"/>
              <a:t>.</a:t>
            </a:r>
            <a:endParaRPr lang="el-GR" sz="1600" dirty="0"/>
          </a:p>
        </p:txBody>
      </p:sp>
      <p:pic>
        <p:nvPicPr>
          <p:cNvPr id="15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060848"/>
            <a:ext cx="4176464" cy="3672408"/>
          </a:xfrm>
          <a:prstGeom prst="rect">
            <a:avLst/>
          </a:prstGeom>
          <a:noFill/>
        </p:spPr>
      </p:pic>
      <p:pic>
        <p:nvPicPr>
          <p:cNvPr id="16" name="15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2348880"/>
            <a:ext cx="648071" cy="13681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16 - Εικόνα" descr="Παίκτης της ζώνης 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2276872"/>
            <a:ext cx="6225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- Εικόνα" descr="Παίκτης της ζώνης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7744" y="3717032"/>
            <a:ext cx="6533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Παίκτης της ζώνης 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4077072"/>
            <a:ext cx="864095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Παίκτης της ζώνης 3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95736" y="2348880"/>
            <a:ext cx="720080" cy="136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- Εικόνα" descr="Παίκτης της ζώνης 1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07904" y="5157192"/>
            <a:ext cx="720080" cy="13681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" name="21 - TextBox"/>
          <p:cNvSpPr txBox="1"/>
          <p:nvPr/>
        </p:nvSpPr>
        <p:spPr>
          <a:xfrm>
            <a:off x="1691680" y="17728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+mn-lt"/>
              </a:rPr>
              <a:t>Εκτέλεση Σερβίς</a:t>
            </a:r>
            <a:endParaRPr lang="el-GR" b="1" dirty="0">
              <a:latin typeface="+mn-lt"/>
            </a:endParaRPr>
          </a:p>
        </p:txBody>
      </p:sp>
      <p:pic>
        <p:nvPicPr>
          <p:cNvPr id="74762" name="Picture 10" descr="NEW MIKASA V200W VOLLEYBALL (FIVB Approved)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99992" y="5733256"/>
            <a:ext cx="683568" cy="683568"/>
          </a:xfrm>
          <a:prstGeom prst="rect">
            <a:avLst/>
          </a:prstGeom>
          <a:noFill/>
        </p:spPr>
      </p:pic>
      <p:sp>
        <p:nvSpPr>
          <p:cNvPr id="31" name="30 - Ορθογώνιο"/>
          <p:cNvSpPr/>
          <p:nvPr/>
        </p:nvSpPr>
        <p:spPr>
          <a:xfrm>
            <a:off x="6156176" y="188640"/>
            <a:ext cx="2520280" cy="1569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600" dirty="0" smtClean="0"/>
              <a:t>14: Πασαδόρος</a:t>
            </a:r>
          </a:p>
          <a:p>
            <a:pPr>
              <a:defRPr/>
            </a:pPr>
            <a:r>
              <a:rPr lang="el-GR" sz="1600" dirty="0" smtClean="0"/>
              <a:t>11: Πασαδόρος</a:t>
            </a:r>
          </a:p>
          <a:p>
            <a:pPr>
              <a:defRPr/>
            </a:pPr>
            <a:r>
              <a:rPr lang="el-GR" sz="1600" dirty="0" smtClean="0"/>
              <a:t>13: Επιθετικός</a:t>
            </a:r>
          </a:p>
          <a:p>
            <a:pPr>
              <a:defRPr/>
            </a:pPr>
            <a:r>
              <a:rPr lang="el-GR" sz="1600" dirty="0" smtClean="0"/>
              <a:t>16: Επιθετικός</a:t>
            </a:r>
          </a:p>
          <a:p>
            <a:pPr>
              <a:defRPr/>
            </a:pPr>
            <a:r>
              <a:rPr lang="el-GR" sz="1600" dirty="0" smtClean="0"/>
              <a:t>12: Επιθετικός</a:t>
            </a:r>
          </a:p>
          <a:p>
            <a:pPr>
              <a:defRPr/>
            </a:pPr>
            <a:r>
              <a:rPr lang="el-GR" sz="1600" dirty="0" smtClean="0"/>
              <a:t>15: Επιθετικός</a:t>
            </a:r>
          </a:p>
        </p:txBody>
      </p:sp>
      <p:pic>
        <p:nvPicPr>
          <p:cNvPr id="33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060848"/>
            <a:ext cx="3744416" cy="3600400"/>
          </a:xfrm>
          <a:prstGeom prst="rect">
            <a:avLst/>
          </a:prstGeom>
          <a:noFill/>
        </p:spPr>
      </p:pic>
      <p:pic>
        <p:nvPicPr>
          <p:cNvPr id="34" name="33 - Εικόνα" descr="Παίκτης της ζώνης 4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220072" y="2132856"/>
            <a:ext cx="648073" cy="126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5" name="34 - Εικόνα" descr="Παίκτης της ζώνης 2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68344" y="220486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35 - Εικόνα" descr="Παίκτης της ζώνης 6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224" y="3501008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- Εικόνα" descr="Παίκτης της ζώνης 3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444208" y="220486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37 - Εικόνα" descr="Παίκτης της ζώνης 1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452320" y="4221088"/>
            <a:ext cx="648072" cy="126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9" name="38 - Εικόνα" descr="Παίκτης της ζώνης 5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6136" y="4221088"/>
            <a:ext cx="576064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41 - TextBox"/>
          <p:cNvSpPr txBox="1"/>
          <p:nvPr/>
        </p:nvSpPr>
        <p:spPr>
          <a:xfrm>
            <a:off x="5652120" y="18448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+mn-lt"/>
              </a:rPr>
              <a:t>Υποδοχή Σερβίς</a:t>
            </a:r>
            <a:endParaRPr lang="el-GR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5 -0.6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-0.13785 -0.26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7 -0.05231 L 0.14549 0.0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12205 -0.01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-0.14948 -0.010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22222E-6 L -0.12587 0.157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18519E-6 L 0.00781 0.13658 " pathEditMode="relative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Ζώνες 1 έως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2060848"/>
            <a:ext cx="4176464" cy="3672408"/>
          </a:xfrm>
          <a:prstGeom prst="rect">
            <a:avLst/>
          </a:prstGeom>
          <a:noFill/>
        </p:spPr>
      </p:pic>
      <p:pic>
        <p:nvPicPr>
          <p:cNvPr id="16" name="15 - Εικόνα" descr="Παίκτης της ζώνης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348880"/>
            <a:ext cx="648071" cy="13681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16 - Εικόνα" descr="Παίκτης της ζώνης 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2276872"/>
            <a:ext cx="62251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- Εικόνα" descr="Παίκτης της ζώνης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3717032"/>
            <a:ext cx="6533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Παίκτης της ζώνης 5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99592" y="4077072"/>
            <a:ext cx="864095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Παίκτης της ζώνης 3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95736" y="2348880"/>
            <a:ext cx="720080" cy="136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- Εικόνα" descr="Παίκτης της ζώνης 1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07904" y="5157192"/>
            <a:ext cx="720080" cy="13681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" name="21 - TextBox"/>
          <p:cNvSpPr txBox="1"/>
          <p:nvPr/>
        </p:nvSpPr>
        <p:spPr>
          <a:xfrm>
            <a:off x="611560" y="1340768"/>
            <a:ext cx="1944216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+mn-lt"/>
              </a:rPr>
              <a:t>Εκτέλεση Σερβίς</a:t>
            </a:r>
          </a:p>
          <a:p>
            <a:r>
              <a:rPr lang="el-GR" b="1" dirty="0" smtClean="0"/>
              <a:t>Π#4</a:t>
            </a:r>
            <a:endParaRPr lang="el-GR" b="1" dirty="0">
              <a:latin typeface="+mn-lt"/>
            </a:endParaRPr>
          </a:p>
        </p:txBody>
      </p:sp>
      <p:pic>
        <p:nvPicPr>
          <p:cNvPr id="74762" name="Picture 10" descr="NEW MIKASA V200W VOLLEYBALL (FIVB Approved)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99992" y="5733256"/>
            <a:ext cx="683568" cy="683568"/>
          </a:xfrm>
          <a:prstGeom prst="rect">
            <a:avLst/>
          </a:prstGeom>
          <a:noFill/>
        </p:spPr>
      </p:pic>
      <p:sp>
        <p:nvSpPr>
          <p:cNvPr id="31" name="30 - Ορθογώνιο"/>
          <p:cNvSpPr/>
          <p:nvPr/>
        </p:nvSpPr>
        <p:spPr>
          <a:xfrm>
            <a:off x="2987824" y="260648"/>
            <a:ext cx="1584176" cy="15696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600" dirty="0" smtClean="0"/>
              <a:t>14: Πασαδόρος</a:t>
            </a:r>
          </a:p>
          <a:p>
            <a:pPr>
              <a:defRPr/>
            </a:pPr>
            <a:r>
              <a:rPr lang="el-GR" sz="1600" dirty="0" smtClean="0"/>
              <a:t>11: Πασαδόρος</a:t>
            </a:r>
          </a:p>
          <a:p>
            <a:pPr>
              <a:defRPr/>
            </a:pPr>
            <a:r>
              <a:rPr lang="el-GR" sz="1600" dirty="0" smtClean="0"/>
              <a:t>13: Επιθετικός</a:t>
            </a:r>
          </a:p>
          <a:p>
            <a:pPr>
              <a:defRPr/>
            </a:pPr>
            <a:r>
              <a:rPr lang="el-GR" sz="1600" dirty="0" smtClean="0"/>
              <a:t>16: Επιθετικός</a:t>
            </a:r>
          </a:p>
          <a:p>
            <a:pPr>
              <a:defRPr/>
            </a:pPr>
            <a:r>
              <a:rPr lang="el-GR" sz="1600" dirty="0" smtClean="0"/>
              <a:t>12: Επιθετικός</a:t>
            </a:r>
          </a:p>
          <a:p>
            <a:pPr>
              <a:defRPr/>
            </a:pPr>
            <a:r>
              <a:rPr lang="el-GR" sz="1600" dirty="0" smtClean="0"/>
              <a:t>15: Επιθετικός</a:t>
            </a:r>
          </a:p>
        </p:txBody>
      </p:sp>
      <p:pic>
        <p:nvPicPr>
          <p:cNvPr id="33" name="Picture 4" descr="Ζώνες 1 έως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2060848"/>
            <a:ext cx="3744416" cy="3600400"/>
          </a:xfrm>
          <a:prstGeom prst="rect">
            <a:avLst/>
          </a:prstGeom>
          <a:noFill/>
        </p:spPr>
      </p:pic>
      <p:pic>
        <p:nvPicPr>
          <p:cNvPr id="34" name="33 - Εικόνα" descr="Παίκτης της ζώνης 4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20072" y="2132856"/>
            <a:ext cx="648073" cy="126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5" name="34 - Εικόνα" descr="Παίκτης της ζώνης 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8344" y="220486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35 - Εικόνα" descr="Παίκτης της ζώνης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3501008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- Εικόνα" descr="Παίκτης της ζώνης 3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444208" y="2204864"/>
            <a:ext cx="5760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37 - Εικόνα" descr="Παίκτης της ζώνης 1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452320" y="4221088"/>
            <a:ext cx="648072" cy="126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9" name="38 - Εικόνα" descr="Παίκτης της ζώνης 5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6" y="4221088"/>
            <a:ext cx="576064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41 - TextBox"/>
          <p:cNvSpPr txBox="1"/>
          <p:nvPr/>
        </p:nvSpPr>
        <p:spPr>
          <a:xfrm>
            <a:off x="5436096" y="1340768"/>
            <a:ext cx="3024336" cy="64633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+mn-lt"/>
              </a:rPr>
              <a:t>Παράταξη Υποδοχής Σερβίς</a:t>
            </a:r>
          </a:p>
          <a:p>
            <a:r>
              <a:rPr lang="el-GR" b="1" dirty="0" smtClean="0"/>
              <a:t>Π#4</a:t>
            </a:r>
            <a:endParaRPr lang="el-GR" b="1" dirty="0">
              <a:latin typeface="+mn-lt"/>
            </a:endParaRPr>
          </a:p>
        </p:txBody>
      </p:sp>
      <p:sp>
        <p:nvSpPr>
          <p:cNvPr id="24" name="23 - Ραβδωτό δεξιό βέλος"/>
          <p:cNvSpPr/>
          <p:nvPr/>
        </p:nvSpPr>
        <p:spPr>
          <a:xfrm>
            <a:off x="1691680" y="2348880"/>
            <a:ext cx="648072" cy="36004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Ραβδωτό δεξιό βέλος"/>
          <p:cNvSpPr/>
          <p:nvPr/>
        </p:nvSpPr>
        <p:spPr>
          <a:xfrm rot="10800000">
            <a:off x="1691680" y="2924944"/>
            <a:ext cx="648072" cy="36004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Ραβδωτό δεξιό βέλος"/>
          <p:cNvSpPr/>
          <p:nvPr/>
        </p:nvSpPr>
        <p:spPr>
          <a:xfrm rot="12935563">
            <a:off x="3032060" y="5024123"/>
            <a:ext cx="648072" cy="36004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Ραβδωτό δεξιό βέλος"/>
          <p:cNvSpPr/>
          <p:nvPr/>
        </p:nvSpPr>
        <p:spPr>
          <a:xfrm>
            <a:off x="2960052" y="4232035"/>
            <a:ext cx="648072" cy="360040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" name="Picture 2" descr="Σερβίς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5436096" y="0"/>
            <a:ext cx="504056" cy="1124744"/>
          </a:xfrm>
          <a:prstGeom prst="rect">
            <a:avLst/>
          </a:prstGeom>
          <a:noFill/>
        </p:spPr>
      </p:pic>
      <p:pic>
        <p:nvPicPr>
          <p:cNvPr id="5122" name="Picture 2" descr="Volleyball ball icon - Transparent PNG &amp; SVG vector fil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652120" y="188640"/>
            <a:ext cx="566936" cy="56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22222E-6 L -0.12587 0.157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18519E-6 L 0.00781 0.13658 " pathEditMode="relative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8.67362E-19 C 0.05591 0.22731 0.11198 0.45486 0.13438 0.54583 " pathEditMode="relative" ptsTypes="aA">
                                      <p:cBhvr>
                                        <p:cTn id="2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41 L 0.13003 0.0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4392488" cy="64807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l-GR" sz="2000" b="1" dirty="0" smtClean="0"/>
              <a:t>Υποδοχή του σέρβις σε σχηματισμό W </a:t>
            </a: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908720"/>
            <a:ext cx="4355976" cy="648072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3</a:t>
            </a:r>
          </a:p>
          <a:p>
            <a:pPr>
              <a:buBlip>
                <a:blip r:embed="rId2"/>
              </a:buBlip>
            </a:pPr>
            <a:r>
              <a:rPr lang="el-GR" sz="1800" dirty="0" smtClean="0"/>
              <a:t>Ο σχηματισμός W με πασαδόρο στο 2</a:t>
            </a:r>
          </a:p>
        </p:txBody>
      </p:sp>
      <p:pic>
        <p:nvPicPr>
          <p:cNvPr id="5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548680"/>
            <a:ext cx="3672408" cy="2952328"/>
          </a:xfrm>
          <a:prstGeom prst="rect">
            <a:avLst/>
          </a:prstGeom>
          <a:noFill/>
        </p:spPr>
      </p:pic>
      <p:pic>
        <p:nvPicPr>
          <p:cNvPr id="6" name="Picture 4" descr="Ζώνες 1 έως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564904"/>
            <a:ext cx="3384376" cy="2736304"/>
          </a:xfrm>
          <a:prstGeom prst="rect">
            <a:avLst/>
          </a:prstGeom>
          <a:noFill/>
        </p:spPr>
      </p:pic>
      <p:pic>
        <p:nvPicPr>
          <p:cNvPr id="9" name="8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76672"/>
            <a:ext cx="504056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10 - Εικόνα" descr="Παίκτης της ζώνης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2492896"/>
            <a:ext cx="504056" cy="10527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11 - Εικόνα" descr="Παίκτης της ζώνης 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1700808"/>
            <a:ext cx="576064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12 - Εικόνα" descr="Παίκτης της ζώνης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2320" y="1124744"/>
            <a:ext cx="504056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 descr="Παίκτης της ζώνης 6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6136" y="2276872"/>
            <a:ext cx="5040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20272" y="2132856"/>
            <a:ext cx="550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- Εικόνα" descr="Παίκτης της ζώνης 5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081" y="1340768"/>
            <a:ext cx="504056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- Εικόνα" descr="Παίκτης της ζώνης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2319" y="1124744"/>
            <a:ext cx="504056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20271" y="2132856"/>
            <a:ext cx="550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- Εικόνα" descr="Παίκτης της ζώνης 5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92080" y="1340768"/>
            <a:ext cx="504056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- Εικόνα" descr="Παίκτης της ζώνης 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4149080"/>
            <a:ext cx="576064" cy="11521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" name="24 - Εικόνα" descr="Παίκτης της ζώνης 3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784" y="4221088"/>
            <a:ext cx="504056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- Εικόνα" descr="Παίκτης της ζώνης 6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5576" y="3140968"/>
            <a:ext cx="6533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- Εικόνα" descr="Παίκτης της ζώνης 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907704" y="3429000"/>
            <a:ext cx="5505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- Εικόνα" descr="Παίκτης της ζώνης 5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07704" y="2420888"/>
            <a:ext cx="504056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Σερβίς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827584" y="1700808"/>
            <a:ext cx="288032" cy="611763"/>
          </a:xfrm>
          <a:prstGeom prst="rect">
            <a:avLst/>
          </a:prstGeom>
          <a:noFill/>
        </p:spPr>
      </p:pic>
      <p:pic>
        <p:nvPicPr>
          <p:cNvPr id="37" name="Picture 2" descr="Σερβίς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5148064" y="0"/>
            <a:ext cx="288032" cy="611763"/>
          </a:xfrm>
          <a:prstGeom prst="rect">
            <a:avLst/>
          </a:prstGeom>
          <a:noFill/>
        </p:spPr>
      </p:pic>
      <p:cxnSp>
        <p:nvCxnSpPr>
          <p:cNvPr id="38" name="37 - Ευθύγραμμο βέλος σύνδεσης"/>
          <p:cNvCxnSpPr/>
          <p:nvPr/>
        </p:nvCxnSpPr>
        <p:spPr>
          <a:xfrm>
            <a:off x="2411760" y="3429000"/>
            <a:ext cx="864096" cy="57606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- Ευθύγραμμο βέλος σύνδεσης"/>
          <p:cNvCxnSpPr/>
          <p:nvPr/>
        </p:nvCxnSpPr>
        <p:spPr>
          <a:xfrm flipH="1">
            <a:off x="5508104" y="4581128"/>
            <a:ext cx="792088" cy="576064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Volleyball ball icon - Transparent PNG &amp; SVG vector file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43608" y="1628800"/>
            <a:ext cx="566936" cy="566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94824E-7 L 0.11822 0.14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C 0.04601 0.15764 0.09219 0.31551 0.11076 0.378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18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0203E-6 L -0.14566 0.00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764704"/>
            <a:ext cx="3600400" cy="1143000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ΑΜΥΝΤΙΚΑ ΣΥΣΤΗΜΑΤΑ </a:t>
            </a:r>
            <a:br>
              <a:rPr lang="el-GR" sz="2800" b="1" dirty="0" smtClean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7544" y="2492896"/>
            <a:ext cx="3682752" cy="2692896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1800" dirty="0" smtClean="0"/>
              <a:t>Τα πιο συνηθισμένα αμυντικά συστήματα είναι: </a:t>
            </a:r>
          </a:p>
          <a:p>
            <a:r>
              <a:rPr lang="el-GR" sz="1800" dirty="0" smtClean="0"/>
              <a:t>α) Με τον παίκτη της θέσης 6 να παίζει στο μπροστινό μέρος του γηπέδου </a:t>
            </a:r>
          </a:p>
          <a:p>
            <a:r>
              <a:rPr lang="el-GR" sz="1800" dirty="0" smtClean="0"/>
              <a:t>β) Με τον παίκτη της θέσης 6 να παίζει στο πίσω μέρος του γηπέδου. </a:t>
            </a:r>
            <a:endParaRPr lang="el-GR" sz="1800" dirty="0"/>
          </a:p>
        </p:txBody>
      </p:sp>
      <p:grpSp>
        <p:nvGrpSpPr>
          <p:cNvPr id="23" name="22 - Ομάδα"/>
          <p:cNvGrpSpPr/>
          <p:nvPr/>
        </p:nvGrpSpPr>
        <p:grpSpPr>
          <a:xfrm>
            <a:off x="4427984" y="188640"/>
            <a:ext cx="4464496" cy="6408712"/>
            <a:chOff x="4427984" y="188640"/>
            <a:chExt cx="4464496" cy="6408712"/>
          </a:xfrm>
        </p:grpSpPr>
        <p:grpSp>
          <p:nvGrpSpPr>
            <p:cNvPr id="12" name="11 - Ομάδα"/>
            <p:cNvGrpSpPr/>
            <p:nvPr/>
          </p:nvGrpSpPr>
          <p:grpSpPr>
            <a:xfrm>
              <a:off x="4427984" y="188640"/>
              <a:ext cx="4464496" cy="6408712"/>
              <a:chOff x="4427984" y="188640"/>
              <a:chExt cx="4464496" cy="6408712"/>
            </a:xfrm>
          </p:grpSpPr>
          <p:pic>
            <p:nvPicPr>
              <p:cNvPr id="5" name="Picture 3" descr="C:\Users\user\Desktop\Εικόνα2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4427984" y="188640"/>
                <a:ext cx="4464496" cy="6408712"/>
              </a:xfrm>
              <a:prstGeom prst="rect">
                <a:avLst/>
              </a:prstGeom>
              <a:noFill/>
            </p:spPr>
          </p:pic>
          <p:sp>
            <p:nvSpPr>
              <p:cNvPr id="6" name="5 - Έλλειψη"/>
              <p:cNvSpPr/>
              <p:nvPr/>
            </p:nvSpPr>
            <p:spPr>
              <a:xfrm>
                <a:off x="5148064" y="5661248"/>
                <a:ext cx="288032" cy="28803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" name="6 - Έλλειψη"/>
              <p:cNvSpPr/>
              <p:nvPr/>
            </p:nvSpPr>
            <p:spPr>
              <a:xfrm>
                <a:off x="6444208" y="5661248"/>
                <a:ext cx="288032" cy="28803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7 - Έλλειψη"/>
              <p:cNvSpPr/>
              <p:nvPr/>
            </p:nvSpPr>
            <p:spPr>
              <a:xfrm>
                <a:off x="7884368" y="5661248"/>
                <a:ext cx="288032" cy="28803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8 - Έλλειψη"/>
              <p:cNvSpPr/>
              <p:nvPr/>
            </p:nvSpPr>
            <p:spPr>
              <a:xfrm>
                <a:off x="8244408" y="2708920"/>
                <a:ext cx="288032" cy="28803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9 - Έλλειψη"/>
              <p:cNvSpPr/>
              <p:nvPr/>
            </p:nvSpPr>
            <p:spPr>
              <a:xfrm>
                <a:off x="6516216" y="2780928"/>
                <a:ext cx="288032" cy="28803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10 - Έλλειψη"/>
              <p:cNvSpPr/>
              <p:nvPr/>
            </p:nvSpPr>
            <p:spPr>
              <a:xfrm>
                <a:off x="4788024" y="2780928"/>
                <a:ext cx="288032" cy="288032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cxnSp>
          <p:nvCxnSpPr>
            <p:cNvPr id="17" name="16 - Ευθεία γραμμή σύνδεσης"/>
            <p:cNvCxnSpPr/>
            <p:nvPr/>
          </p:nvCxnSpPr>
          <p:spPr>
            <a:xfrm>
              <a:off x="4716016" y="2348880"/>
              <a:ext cx="28803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- Ευθεία γραμμή σύνδεσης"/>
            <p:cNvCxnSpPr/>
            <p:nvPr/>
          </p:nvCxnSpPr>
          <p:spPr>
            <a:xfrm>
              <a:off x="8316416" y="4797152"/>
              <a:ext cx="28803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- Ευθεία γραμμή σύνδεσης"/>
            <p:cNvCxnSpPr/>
            <p:nvPr/>
          </p:nvCxnSpPr>
          <p:spPr>
            <a:xfrm>
              <a:off x="6516216" y="4725144"/>
              <a:ext cx="28803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>
              <a:off x="8316416" y="2348880"/>
              <a:ext cx="28803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>
              <a:off x="6516216" y="2348880"/>
              <a:ext cx="28803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- Ευθεία γραμμή σύνδεσης"/>
            <p:cNvCxnSpPr/>
            <p:nvPr/>
          </p:nvCxnSpPr>
          <p:spPr>
            <a:xfrm>
              <a:off x="4716016" y="4797152"/>
              <a:ext cx="288032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786210"/>
            <a:ext cx="33843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0416" y="1930226"/>
            <a:ext cx="30963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l-GR" sz="2400" b="1" dirty="0" smtClean="0"/>
              <a:t>Αμυντικά Συστήματα</a:t>
            </a:r>
            <a:endParaRPr lang="el-GR" sz="2400" b="1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4040188" cy="6397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l-GR" sz="2000" dirty="0" smtClean="0"/>
              <a:t>Με τον 6 μπροστά &amp; διπλό μπλοκ</a:t>
            </a:r>
            <a:endParaRPr lang="el-GR" sz="2000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572000" y="1124744"/>
            <a:ext cx="4041775" cy="6397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l-GR" sz="2000" dirty="0" smtClean="0"/>
              <a:t>Με τον 6 Πίσω και διπλό μπλοκ</a:t>
            </a:r>
            <a:endParaRPr lang="el-GR" sz="2000" dirty="0"/>
          </a:p>
        </p:txBody>
      </p:sp>
      <p:sp>
        <p:nvSpPr>
          <p:cNvPr id="9" name="8 - TextBox"/>
          <p:cNvSpPr txBox="1"/>
          <p:nvPr/>
        </p:nvSpPr>
        <p:spPr>
          <a:xfrm>
            <a:off x="2195736" y="6381328"/>
            <a:ext cx="5760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6372200" y="6453336"/>
            <a:ext cx="6480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7" name="16 - Επτάγωνο"/>
          <p:cNvSpPr/>
          <p:nvPr/>
        </p:nvSpPr>
        <p:spPr>
          <a:xfrm>
            <a:off x="2699792" y="3212976"/>
            <a:ext cx="576064" cy="64807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3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8" name="17 - Επτάγωνο"/>
          <p:cNvSpPr/>
          <p:nvPr/>
        </p:nvSpPr>
        <p:spPr>
          <a:xfrm>
            <a:off x="6804248" y="3284984"/>
            <a:ext cx="576064" cy="64807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3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9" name="18 - Επτάγωνο"/>
          <p:cNvSpPr/>
          <p:nvPr/>
        </p:nvSpPr>
        <p:spPr>
          <a:xfrm>
            <a:off x="3347864" y="3212976"/>
            <a:ext cx="576064" cy="64807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2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0" name="19 - Επτάγωνο"/>
          <p:cNvSpPr/>
          <p:nvPr/>
        </p:nvSpPr>
        <p:spPr>
          <a:xfrm>
            <a:off x="2267744" y="3933056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6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1" name="20 - Επτάγωνο"/>
          <p:cNvSpPr/>
          <p:nvPr/>
        </p:nvSpPr>
        <p:spPr>
          <a:xfrm>
            <a:off x="1259632" y="3573016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4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2" name="21 - Επτάγωνο"/>
          <p:cNvSpPr/>
          <p:nvPr/>
        </p:nvSpPr>
        <p:spPr>
          <a:xfrm>
            <a:off x="1187624" y="4581128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5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3" name="22 - Επτάγωνο"/>
          <p:cNvSpPr/>
          <p:nvPr/>
        </p:nvSpPr>
        <p:spPr>
          <a:xfrm>
            <a:off x="3131840" y="5301208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1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4" name="23 - Επτάγωνο"/>
          <p:cNvSpPr/>
          <p:nvPr/>
        </p:nvSpPr>
        <p:spPr>
          <a:xfrm>
            <a:off x="7380312" y="3284984"/>
            <a:ext cx="576064" cy="648072"/>
          </a:xfrm>
          <a:prstGeom prst="hep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2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6" name="25 - Επτάγωνο"/>
          <p:cNvSpPr/>
          <p:nvPr/>
        </p:nvSpPr>
        <p:spPr>
          <a:xfrm>
            <a:off x="5652120" y="5373216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6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7" name="26 - Επτάγωνο"/>
          <p:cNvSpPr/>
          <p:nvPr/>
        </p:nvSpPr>
        <p:spPr>
          <a:xfrm>
            <a:off x="7236296" y="5301208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1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8" name="27 - Επτάγωνο"/>
          <p:cNvSpPr/>
          <p:nvPr/>
        </p:nvSpPr>
        <p:spPr>
          <a:xfrm>
            <a:off x="5508104" y="3573016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4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9" name="28 - Επτάγωνο"/>
          <p:cNvSpPr/>
          <p:nvPr/>
        </p:nvSpPr>
        <p:spPr>
          <a:xfrm>
            <a:off x="5436096" y="4581128"/>
            <a:ext cx="576064" cy="648072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5</a:t>
            </a:r>
            <a:endParaRPr lang="el-GR" sz="2000" dirty="0">
              <a:solidFill>
                <a:schemeClr val="tx1"/>
              </a:solidFill>
            </a:endParaRPr>
          </a:p>
        </p:txBody>
      </p:sp>
      <p:cxnSp>
        <p:nvCxnSpPr>
          <p:cNvPr id="31" name="30 - Ευθεία γραμμή σύνδεσης"/>
          <p:cNvCxnSpPr/>
          <p:nvPr/>
        </p:nvCxnSpPr>
        <p:spPr>
          <a:xfrm>
            <a:off x="971600" y="3140968"/>
            <a:ext cx="2880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- Ευθεία γραμμή σύνδεσης"/>
          <p:cNvCxnSpPr/>
          <p:nvPr/>
        </p:nvCxnSpPr>
        <p:spPr>
          <a:xfrm>
            <a:off x="5220072" y="3212976"/>
            <a:ext cx="28803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>
            <a:off x="2843808" y="4293096"/>
            <a:ext cx="432048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our Types of Volleyball Blocks Varsity Volleyball Players Should Kno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00393" y="3284985"/>
            <a:ext cx="1043608" cy="897870"/>
          </a:xfrm>
          <a:prstGeom prst="rect">
            <a:avLst/>
          </a:prstGeom>
          <a:noFill/>
        </p:spPr>
      </p:pic>
      <p:pic>
        <p:nvPicPr>
          <p:cNvPr id="37" name="Picture 2" descr="Four Types of Volleyball Blocks Varsity Volleyball Players Should Kno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3284984"/>
            <a:ext cx="1043608" cy="897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394</Words>
  <Application>Microsoft Office PowerPoint</Application>
  <PresentationFormat>Προβολή στην οθόνη (4:3)</PresentationFormat>
  <Paragraphs>107</Paragraphs>
  <Slides>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Παρουσίαση του PowerPoint</vt:lpstr>
      <vt:lpstr>Παρουσίαση του PowerPoint</vt:lpstr>
      <vt:lpstr>ΟΙ ΘΕΣΕΙΣ ΣΤΗΝ ΠΕΤΟΣΦΑΙΡΙΣΗ </vt:lpstr>
      <vt:lpstr>Παρουσίαση του PowerPoint</vt:lpstr>
      <vt:lpstr>Παρουσίαση του PowerPoint</vt:lpstr>
      <vt:lpstr>Παρουσίαση του PowerPoint</vt:lpstr>
      <vt:lpstr>Υποδοχή του σέρβις σε σχηματισμό W </vt:lpstr>
      <vt:lpstr>ΑΜΥΝΤΙΚΑ ΣΥΣΤΗΜΑΤΑ  </vt:lpstr>
      <vt:lpstr>Αμυντικά Συστήματα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N. KΟΥΦΟΥ</dc:creator>
  <cp:lastModifiedBy>user</cp:lastModifiedBy>
  <cp:revision>83</cp:revision>
  <dcterms:created xsi:type="dcterms:W3CDTF">2021-01-11T14:44:57Z</dcterms:created>
  <dcterms:modified xsi:type="dcterms:W3CDTF">2023-10-09T18:33:38Z</dcterms:modified>
</cp:coreProperties>
</file>