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5" r:id="rId1"/>
    <p:sldMasterId id="2147483886" r:id="rId2"/>
  </p:sldMasterIdLst>
  <p:notesMasterIdLst>
    <p:notesMasterId r:id="rId24"/>
  </p:notesMasterIdLst>
  <p:handoutMasterIdLst>
    <p:handoutMasterId r:id="rId25"/>
  </p:handoutMasterIdLst>
  <p:sldIdLst>
    <p:sldId id="1525" r:id="rId3"/>
    <p:sldId id="1486" r:id="rId4"/>
    <p:sldId id="1901" r:id="rId5"/>
    <p:sldId id="1902" r:id="rId6"/>
    <p:sldId id="1903" r:id="rId7"/>
    <p:sldId id="1904" r:id="rId8"/>
    <p:sldId id="1905" r:id="rId9"/>
    <p:sldId id="1906" r:id="rId10"/>
    <p:sldId id="1907" r:id="rId11"/>
    <p:sldId id="1908" r:id="rId12"/>
    <p:sldId id="1909" r:id="rId13"/>
    <p:sldId id="1910" r:id="rId14"/>
    <p:sldId id="1911" r:id="rId15"/>
    <p:sldId id="1912" r:id="rId16"/>
    <p:sldId id="1913" r:id="rId17"/>
    <p:sldId id="1914" r:id="rId18"/>
    <p:sldId id="1915" r:id="rId19"/>
    <p:sldId id="1916" r:id="rId20"/>
    <p:sldId id="1917" r:id="rId21"/>
    <p:sldId id="1918" r:id="rId22"/>
    <p:sldId id="1880" r:id="rId23"/>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968" userDrawn="1">
          <p15:clr>
            <a:srgbClr val="A4A3A4"/>
          </p15:clr>
        </p15:guide>
        <p15:guide id="2" pos="5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2278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40" autoAdjust="0"/>
    <p:restoredTop sz="94529" autoAdjust="0"/>
  </p:normalViewPr>
  <p:slideViewPr>
    <p:cSldViewPr>
      <p:cViewPr varScale="1">
        <p:scale>
          <a:sx n="78" d="100"/>
          <a:sy n="78" d="100"/>
        </p:scale>
        <p:origin x="126" y="192"/>
      </p:cViewPr>
      <p:guideLst>
        <p:guide orient="horz" pos="1968"/>
        <p:guide pos="5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notesViewPr>
    <p:cSldViewPr>
      <p:cViewPr varScale="1">
        <p:scale>
          <a:sx n="100" d="100"/>
          <a:sy n="100" d="100"/>
        </p:scale>
        <p:origin x="355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97663184-C1B5-4A7D-8A89-A9050913DB79}" type="slidenum">
              <a:rPr lang="en-US" altLang="en-US"/>
              <a:pPr/>
              <a:t>‹#›</a:t>
            </a:fld>
            <a:endParaRPr lang="en-US" altLang="en-US"/>
          </a:p>
        </p:txBody>
      </p:sp>
    </p:spTree>
    <p:extLst>
      <p:ext uri="{BB962C8B-B14F-4D97-AF65-F5344CB8AC3E}">
        <p14:creationId xmlns:p14="http://schemas.microsoft.com/office/powerpoint/2010/main" val="590909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2" name="Rectangle 4"/>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eaLnBrk="1" fontAlgn="auto" hangingPunct="1">
              <a:spcBef>
                <a:spcPts val="0"/>
              </a:spcBef>
              <a:spcAft>
                <a:spcPts val="0"/>
              </a:spcAft>
              <a:defRPr sz="1000">
                <a:latin typeface="Times New Roman" pitchFamily="18" charset="0"/>
                <a:ea typeface="+mn-ea"/>
                <a:cs typeface="+mn-cs"/>
              </a:defRPr>
            </a:lvl1pPr>
          </a:lstStyle>
          <a:p>
            <a:pPr>
              <a:defRPr/>
            </a:pPr>
            <a:endParaRPr lang="en-US"/>
          </a:p>
        </p:txBody>
      </p:sp>
      <p:sp>
        <p:nvSpPr>
          <p:cNvPr id="2053" name="Rectangle 5"/>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1" hangingPunct="1">
              <a:defRPr sz="1000">
                <a:latin typeface="Times New Roman" panose="02020603050405020304" pitchFamily="18" charset="0"/>
              </a:defRPr>
            </a:lvl1pPr>
          </a:lstStyle>
          <a:p>
            <a:fld id="{1F15992B-A51B-4F77-8E65-4771253008EB}" type="slidenum">
              <a:rPr lang="en-US" altLang="en-US"/>
              <a:pPr/>
              <a:t>‹#›</a:t>
            </a:fld>
            <a:endParaRPr lang="en-US" altLang="en-US"/>
          </a:p>
        </p:txBody>
      </p:sp>
      <p:sp>
        <p:nvSpPr>
          <p:cNvPr id="19462" name="Rectangle 6"/>
          <p:cNvSpPr>
            <a:spLocks noGrp="1" noRot="1" noChangeAspect="1" noChangeArrowheads="1" noTextEdit="1"/>
          </p:cNvSpPr>
          <p:nvPr>
            <p:ph type="sldImg" idx="2"/>
          </p:nvPr>
        </p:nvSpPr>
        <p:spPr bwMode="auto">
          <a:xfrm>
            <a:off x="393700" y="692150"/>
            <a:ext cx="6070600" cy="34163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5" name="Rectangle 7"/>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2176693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1F15992B-A51B-4F77-8E65-4771253008EB}" type="slidenum">
              <a:rPr lang="en-US" altLang="en-US" smtClean="0"/>
              <a:pPr/>
              <a:t>1</a:t>
            </a:fld>
            <a:endParaRPr lang="en-US" altLang="en-US"/>
          </a:p>
        </p:txBody>
      </p:sp>
    </p:spTree>
    <p:extLst>
      <p:ext uri="{BB962C8B-B14F-4D97-AF65-F5344CB8AC3E}">
        <p14:creationId xmlns:p14="http://schemas.microsoft.com/office/powerpoint/2010/main" val="426965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3444995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41388939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40623666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33386470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2855018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8885652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2011756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1712187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1350229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66262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ChangeArrowheads="1" noTextEdit="1"/>
          </p:cNvSpPr>
          <p:nvPr>
            <p:ph type="sldImg"/>
          </p:nvPr>
        </p:nvSpPr>
        <p:spPr>
          <a:xfrm>
            <a:off x="393700" y="692150"/>
            <a:ext cx="6070600" cy="341630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ea typeface="ＭＳ Ｐゴシック" panose="020B0600070205080204" pitchFamily="34" charset="-128"/>
            </a:endParaRPr>
          </a:p>
        </p:txBody>
      </p:sp>
    </p:spTree>
    <p:extLst>
      <p:ext uri="{BB962C8B-B14F-4D97-AF65-F5344CB8AC3E}">
        <p14:creationId xmlns:p14="http://schemas.microsoft.com/office/powerpoint/2010/main" val="355775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2979596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1385380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121080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531218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3711290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375477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337449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1080478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ctrTitle"/>
          </p:nvPr>
        </p:nvSpPr>
        <p:spPr>
          <a:xfrm>
            <a:off x="1097280" y="758952"/>
            <a:ext cx="10058400" cy="3566160"/>
          </a:xfrm>
        </p:spPr>
        <p:txBody>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9" name="Slide Number Placeholder 5"/>
          <p:cNvSpPr>
            <a:spLocks noGrp="1"/>
          </p:cNvSpPr>
          <p:nvPr>
            <p:ph type="sldNum" sz="quarter" idx="10"/>
          </p:nvPr>
        </p:nvSpPr>
        <p:spPr/>
        <p:txBody>
          <a:bodyPr/>
          <a:lstStyle>
            <a:lvl1pPr>
              <a:defRPr/>
            </a:lvl1pPr>
          </a:lstStyle>
          <a:p>
            <a:fld id="{6671E9E9-5D2E-4BE9-8881-E30C156104A5}" type="slidenum">
              <a:rPr lang="en-US" altLang="en-US"/>
              <a:pPr/>
              <a:t>‹#›</a:t>
            </a:fld>
            <a:endParaRPr lang="en-US" altLang="en-US"/>
          </a:p>
        </p:txBody>
      </p:sp>
    </p:spTree>
    <p:extLst>
      <p:ext uri="{BB962C8B-B14F-4D97-AF65-F5344CB8AC3E}">
        <p14:creationId xmlns:p14="http://schemas.microsoft.com/office/powerpoint/2010/main" val="7672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sz="half" idx="1"/>
          </p:nvPr>
        </p:nvSpPr>
        <p:spPr>
          <a:xfrm>
            <a:off x="8382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περιεχομένου 3"/>
          <p:cNvSpPr>
            <a:spLocks noGrp="1"/>
          </p:cNvSpPr>
          <p:nvPr>
            <p:ph sz="half" idx="2"/>
          </p:nvPr>
        </p:nvSpPr>
        <p:spPr>
          <a:xfrm>
            <a:off x="6197600" y="1825625"/>
            <a:ext cx="51562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19162A54-5098-48D0-9067-A1075CFCEFC6}" type="slidenum">
              <a:rPr lang="en-US" altLang="el-GR"/>
              <a:pPr/>
              <a:t>‹#›</a:t>
            </a:fld>
            <a:endParaRPr lang="en-US" altLang="el-GR"/>
          </a:p>
        </p:txBody>
      </p:sp>
    </p:spTree>
    <p:extLst>
      <p:ext uri="{BB962C8B-B14F-4D97-AF65-F5344CB8AC3E}">
        <p14:creationId xmlns:p14="http://schemas.microsoft.com/office/powerpoint/2010/main" val="4082275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ημερομηνίας 3"/>
          <p:cNvSpPr>
            <a:spLocks noGrp="1"/>
          </p:cNvSpPr>
          <p:nvPr>
            <p:ph type="dt" sz="half" idx="10"/>
          </p:nvPr>
        </p:nvSpPr>
        <p:spPr/>
        <p:txBody>
          <a:bodyPr/>
          <a:lstStyle>
            <a:lvl1pPr>
              <a:defRPr/>
            </a:lvl1pPr>
          </a:lstStyle>
          <a:p>
            <a:pPr>
              <a:defRPr/>
            </a:pPr>
            <a:endParaRPr lang="en-US"/>
          </a:p>
        </p:txBody>
      </p:sp>
      <p:sp>
        <p:nvSpPr>
          <p:cNvPr id="4" name="Θέση υποσέλιδου 4"/>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5"/>
          <p:cNvSpPr>
            <a:spLocks noGrp="1"/>
          </p:cNvSpPr>
          <p:nvPr>
            <p:ph type="sldNum" sz="quarter" idx="12"/>
          </p:nvPr>
        </p:nvSpPr>
        <p:spPr/>
        <p:txBody>
          <a:bodyPr/>
          <a:lstStyle>
            <a:lvl1pPr>
              <a:defRPr/>
            </a:lvl1pPr>
          </a:lstStyle>
          <a:p>
            <a:fld id="{97F546C9-70D2-4EB3-BB0E-ABCD0C766E77}" type="slidenum">
              <a:rPr lang="en-US" altLang="el-GR"/>
              <a:pPr/>
              <a:t>‹#›</a:t>
            </a:fld>
            <a:endParaRPr lang="en-US" altLang="el-GR"/>
          </a:p>
        </p:txBody>
      </p:sp>
    </p:spTree>
    <p:extLst>
      <p:ext uri="{BB962C8B-B14F-4D97-AF65-F5344CB8AC3E}">
        <p14:creationId xmlns:p14="http://schemas.microsoft.com/office/powerpoint/2010/main" val="1803530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40318" y="457200"/>
            <a:ext cx="3932767" cy="1600200"/>
          </a:xfrm>
        </p:spPr>
        <p:txBody>
          <a:bodyPr anchor="b"/>
          <a:lstStyle>
            <a:lvl1pPr>
              <a:defRPr sz="3200"/>
            </a:lvl1p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κειμένου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endParaRPr lang="en-US"/>
          </a:p>
        </p:txBody>
      </p:sp>
      <p:sp>
        <p:nvSpPr>
          <p:cNvPr id="6" name="Θέση υποσέλιδου 4"/>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5"/>
          <p:cNvSpPr>
            <a:spLocks noGrp="1"/>
          </p:cNvSpPr>
          <p:nvPr>
            <p:ph type="sldNum" sz="quarter" idx="12"/>
          </p:nvPr>
        </p:nvSpPr>
        <p:spPr/>
        <p:txBody>
          <a:bodyPr/>
          <a:lstStyle>
            <a:lvl1pPr>
              <a:defRPr/>
            </a:lvl1pPr>
          </a:lstStyle>
          <a:p>
            <a:fld id="{ECCB3E7E-0273-4A22-9847-F8A3E5DD815D}" type="slidenum">
              <a:rPr lang="en-US" altLang="el-GR"/>
              <a:pPr/>
              <a:t>‹#›</a:t>
            </a:fld>
            <a:endParaRPr lang="en-US" altLang="el-GR"/>
          </a:p>
        </p:txBody>
      </p:sp>
    </p:spTree>
    <p:extLst>
      <p:ext uri="{BB962C8B-B14F-4D97-AF65-F5344CB8AC3E}">
        <p14:creationId xmlns:p14="http://schemas.microsoft.com/office/powerpoint/2010/main" val="265613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a:defRPr/>
            </a:lvl1pPr>
          </a:lstStyle>
          <a:p>
            <a:fld id="{008A87DD-3140-400E-A8DB-78B85C6AAA7C}" type="slidenum">
              <a:rPr lang="en-US" altLang="en-US"/>
              <a:pPr/>
              <a:t>‹#›</a:t>
            </a:fld>
            <a:endParaRPr lang="en-US" altLang="en-US"/>
          </a:p>
        </p:txBody>
      </p:sp>
    </p:spTree>
    <p:extLst>
      <p:ext uri="{BB962C8B-B14F-4D97-AF65-F5344CB8AC3E}">
        <p14:creationId xmlns:p14="http://schemas.microsoft.com/office/powerpoint/2010/main" val="2354132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0"/>
          <p:cNvSpPr/>
          <p:nvPr userDrawn="1"/>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6" name="Straight Connector 12"/>
          <p:cNvCxnSpPr/>
          <p:nvPr/>
        </p:nvCxnSpPr>
        <p:spPr>
          <a:xfrm>
            <a:off x="1208618" y="4343400"/>
            <a:ext cx="987424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Εικόνα 16" descr="Εικόνα που περιέχει βέλος&#10;&#10;Περιγραφή που δημιουργήθηκε αυτόματα"/>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a:xfrm>
            <a:off x="1097280" y="758952"/>
            <a:ext cx="10058400" cy="3566160"/>
          </a:xfrm>
        </p:spPr>
        <p:txBody>
          <a:bodyPr anchorCtr="0"/>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Slide Number Placeholder 5"/>
          <p:cNvSpPr>
            <a:spLocks noGrp="1"/>
          </p:cNvSpPr>
          <p:nvPr>
            <p:ph type="sldNum" sz="quarter" idx="10"/>
          </p:nvPr>
        </p:nvSpPr>
        <p:spPr/>
        <p:txBody>
          <a:bodyPr/>
          <a:lstStyle>
            <a:lvl1pPr>
              <a:defRPr/>
            </a:lvl1pPr>
          </a:lstStyle>
          <a:p>
            <a:fld id="{C6AE8490-37D8-4136-92C7-3FC2F12C84A5}" type="slidenum">
              <a:rPr lang="en-US" altLang="en-US"/>
              <a:pPr/>
              <a:t>‹#›</a:t>
            </a:fld>
            <a:endParaRPr lang="en-US" altLang="en-US"/>
          </a:p>
        </p:txBody>
      </p:sp>
    </p:spTree>
    <p:extLst>
      <p:ext uri="{BB962C8B-B14F-4D97-AF65-F5344CB8AC3E}">
        <p14:creationId xmlns:p14="http://schemas.microsoft.com/office/powerpoint/2010/main" val="320100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0"/>
          </p:nvPr>
        </p:nvSpPr>
        <p:spPr/>
        <p:txBody>
          <a:bodyPr/>
          <a:lstStyle>
            <a:lvl1pPr>
              <a:defRPr/>
            </a:lvl1pPr>
          </a:lstStyle>
          <a:p>
            <a:fld id="{AEAE01E8-041E-4860-A49A-C8D4AA499DDB}" type="slidenum">
              <a:rPr lang="en-US" altLang="en-US"/>
              <a:pPr/>
              <a:t>‹#›</a:t>
            </a:fld>
            <a:endParaRPr lang="en-US" altLang="en-US"/>
          </a:p>
        </p:txBody>
      </p:sp>
    </p:spTree>
    <p:extLst>
      <p:ext uri="{BB962C8B-B14F-4D97-AF65-F5344CB8AC3E}">
        <p14:creationId xmlns:p14="http://schemas.microsoft.com/office/powerpoint/2010/main" val="1582294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0"/>
          </p:nvPr>
        </p:nvSpPr>
        <p:spPr/>
        <p:txBody>
          <a:bodyPr/>
          <a:lstStyle>
            <a:lvl1pPr>
              <a:defRPr/>
            </a:lvl1pPr>
          </a:lstStyle>
          <a:p>
            <a:fld id="{F437F02B-124C-48B9-88F3-FE45D934C16B}" type="slidenum">
              <a:rPr lang="en-US" altLang="en-US"/>
              <a:pPr/>
              <a:t>‹#›</a:t>
            </a:fld>
            <a:endParaRPr lang="en-US" altLang="en-US"/>
          </a:p>
        </p:txBody>
      </p:sp>
    </p:spTree>
    <p:extLst>
      <p:ext uri="{BB962C8B-B14F-4D97-AF65-F5344CB8AC3E}">
        <p14:creationId xmlns:p14="http://schemas.microsoft.com/office/powerpoint/2010/main" val="171354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2" name="Title 1"/>
          <p:cNvSpPr>
            <a:spLocks noGrp="1"/>
          </p:cNvSpPr>
          <p:nvPr>
            <p:ph type="title"/>
          </p:nvPr>
        </p:nvSpPr>
        <p:spPr/>
        <p:txBody>
          <a:bodyPr/>
          <a:lstStyle>
            <a:lvl1pPr>
              <a:defRPr sz="4800" baseline="0"/>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a:defRPr/>
            </a:lvl1pPr>
          </a:lstStyle>
          <a:p>
            <a:fld id="{DDA4B9D2-2526-409A-A2DF-BF5D3AA159E1}" type="slidenum">
              <a:rPr lang="en-US" altLang="en-US"/>
              <a:pPr/>
              <a:t>‹#›</a:t>
            </a:fld>
            <a:endParaRPr lang="en-US" altLang="en-US"/>
          </a:p>
        </p:txBody>
      </p:sp>
    </p:spTree>
    <p:extLst>
      <p:ext uri="{BB962C8B-B14F-4D97-AF65-F5344CB8AC3E}">
        <p14:creationId xmlns:p14="http://schemas.microsoft.com/office/powerpoint/2010/main" val="97936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p:nvPr/>
        </p:nvSpPr>
        <p:spPr>
          <a:xfrm>
            <a:off x="4234" y="6400800"/>
            <a:ext cx="12187767"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11"/>
          <p:cNvSpPr/>
          <p:nvPr/>
        </p:nvSpPr>
        <p:spPr>
          <a:xfrm>
            <a:off x="1" y="6334125"/>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
        <p:nvSpPr>
          <p:cNvPr id="5" name="Slide Number Placeholder 8"/>
          <p:cNvSpPr>
            <a:spLocks noGrp="1"/>
          </p:cNvSpPr>
          <p:nvPr>
            <p:ph type="sldNum" sz="quarter" idx="10"/>
          </p:nvPr>
        </p:nvSpPr>
        <p:spPr/>
        <p:txBody>
          <a:bodyPr/>
          <a:lstStyle>
            <a:lvl1pPr>
              <a:defRPr/>
            </a:lvl1pPr>
          </a:lstStyle>
          <a:p>
            <a:fld id="{7ADEA3C8-C2DE-4A3E-A6B7-C39F131016B8}" type="slidenum">
              <a:rPr lang="en-US" altLang="en-US"/>
              <a:pPr/>
              <a:t>‹#›</a:t>
            </a:fld>
            <a:endParaRPr lang="en-US" altLang="en-US"/>
          </a:p>
        </p:txBody>
      </p:sp>
    </p:spTree>
    <p:extLst>
      <p:ext uri="{BB962C8B-B14F-4D97-AF65-F5344CB8AC3E}">
        <p14:creationId xmlns:p14="http://schemas.microsoft.com/office/powerpoint/2010/main" val="161986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Rectangle 11"/>
          <p:cNvSpPr/>
          <p:nvPr/>
        </p:nvSpPr>
        <p:spPr>
          <a:xfrm>
            <a:off x="1" y="4914900"/>
            <a:ext cx="12189884" cy="6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n-US" sz="900">
                <a:solidFill>
                  <a:schemeClr val="bg1"/>
                </a:solidFill>
                <a:latin typeface="Calibri" charset="0"/>
              </a:rPr>
              <a:t>OIKONOMIKH, 5</a:t>
            </a:r>
            <a:r>
              <a:rPr lang="el-GR" sz="900" baseline="30000">
                <a:solidFill>
                  <a:schemeClr val="bg1"/>
                </a:solidFill>
                <a:latin typeface="Calibri" charset="0"/>
              </a:rPr>
              <a:t>η</a:t>
            </a:r>
            <a:r>
              <a:rPr lang="el-GR" sz="900">
                <a:solidFill>
                  <a:schemeClr val="bg1"/>
                </a:solidFill>
                <a:latin typeface="Calibri" charset="0"/>
              </a:rPr>
              <a:t> έκδοση</a:t>
            </a:r>
          </a:p>
          <a:p>
            <a:pPr algn="ctr">
              <a:defRPr/>
            </a:pPr>
            <a:r>
              <a:rPr lang="en-GB" sz="900">
                <a:solidFill>
                  <a:schemeClr val="bg1"/>
                </a:solidFill>
                <a:latin typeface="Calibri" charset="0"/>
              </a:rPr>
              <a:t>Mankiw and Taylor</a:t>
            </a:r>
          </a:p>
        </p:txBody>
      </p:sp>
      <p:sp>
        <p:nvSpPr>
          <p:cNvPr id="2" name="Title 1"/>
          <p:cNvSpPr>
            <a:spLocks noGrp="1"/>
          </p:cNvSpPr>
          <p:nvPr>
            <p:ph type="title"/>
          </p:nvPr>
        </p:nvSpPr>
        <p:spPr>
          <a:xfrm>
            <a:off x="1097280" y="5074920"/>
            <a:ext cx="10119360" cy="822960"/>
          </a:xfrm>
        </p:spPr>
        <p:txBody>
          <a:bodyPr tIns="0" bIns="0">
            <a:noAutofit/>
          </a:bodyPr>
          <a:lstStyle>
            <a:lvl1pPr>
              <a:defRPr sz="3600" b="0">
                <a:solidFill>
                  <a:srgbClr val="FFFFFF"/>
                </a:solidFill>
              </a:defRPr>
            </a:lvl1pPr>
          </a:lstStyle>
          <a:p>
            <a:r>
              <a:rPr lang="en-US"/>
              <a:t>Click to edit Master title style</a:t>
            </a:r>
            <a:endParaRPr lang="en-US" dirty="0"/>
          </a:p>
        </p:txBody>
      </p:sp>
      <p:sp>
        <p:nvSpPr>
          <p:cNvPr id="5" name="Slide Number Placeholder 6"/>
          <p:cNvSpPr>
            <a:spLocks noGrp="1"/>
          </p:cNvSpPr>
          <p:nvPr>
            <p:ph type="sldNum" sz="quarter" idx="10"/>
          </p:nvPr>
        </p:nvSpPr>
        <p:spPr/>
        <p:txBody>
          <a:bodyPr/>
          <a:lstStyle>
            <a:lvl1pPr>
              <a:defRPr/>
            </a:lvl1pPr>
          </a:lstStyle>
          <a:p>
            <a:fld id="{4060402E-16D0-4292-B8FE-C0787A4D232F}" type="slidenum">
              <a:rPr lang="en-US" altLang="en-US"/>
              <a:pPr/>
              <a:t>‹#›</a:t>
            </a:fld>
            <a:endParaRPr lang="en-US" altLang="en-US"/>
          </a:p>
        </p:txBody>
      </p:sp>
    </p:spTree>
    <p:extLst>
      <p:ext uri="{BB962C8B-B14F-4D97-AF65-F5344CB8AC3E}">
        <p14:creationId xmlns:p14="http://schemas.microsoft.com/office/powerpoint/2010/main" val="1488102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Θέση ημερομηνίας 3"/>
          <p:cNvSpPr>
            <a:spLocks noGrp="1"/>
          </p:cNvSpPr>
          <p:nvPr>
            <p:ph type="dt" sz="half" idx="10"/>
          </p:nvPr>
        </p:nvSpPr>
        <p:spPr/>
        <p:txBody>
          <a:bodyPr/>
          <a:lstStyle>
            <a:lvl1pPr>
              <a:defRPr/>
            </a:lvl1pPr>
          </a:lstStyle>
          <a:p>
            <a:pPr>
              <a:defRPr/>
            </a:pPr>
            <a:endParaRPr lang="en-US"/>
          </a:p>
        </p:txBody>
      </p:sp>
      <p:sp>
        <p:nvSpPr>
          <p:cNvPr id="5" name="Θέση υποσέλιδου 4"/>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5"/>
          <p:cNvSpPr>
            <a:spLocks noGrp="1"/>
          </p:cNvSpPr>
          <p:nvPr>
            <p:ph type="sldNum" sz="quarter" idx="12"/>
          </p:nvPr>
        </p:nvSpPr>
        <p:spPr/>
        <p:txBody>
          <a:bodyPr/>
          <a:lstStyle>
            <a:lvl1pPr>
              <a:defRPr/>
            </a:lvl1pPr>
          </a:lstStyle>
          <a:p>
            <a:fld id="{3A24CD47-AD0B-4E38-9454-FD5BF2B6B2ED}" type="slidenum">
              <a:rPr lang="en-US" altLang="el-GR"/>
              <a:pPr/>
              <a:t>‹#›</a:t>
            </a:fld>
            <a:endParaRPr lang="en-US" altLang="el-GR"/>
          </a:p>
        </p:txBody>
      </p:sp>
    </p:spTree>
    <p:extLst>
      <p:ext uri="{BB962C8B-B14F-4D97-AF65-F5344CB8AC3E}">
        <p14:creationId xmlns:p14="http://schemas.microsoft.com/office/powerpoint/2010/main" val="3639290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126"/>
            <a:ext cx="12192000" cy="66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6433" y="287339"/>
            <a:ext cx="10058400" cy="144938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bwMode="auto">
          <a:xfrm>
            <a:off x="1096433" y="1846264"/>
            <a:ext cx="100584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9899651" y="6459539"/>
            <a:ext cx="131233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rgbClr val="FFFFFF"/>
                </a:solidFill>
              </a:defRPr>
            </a:lvl1pPr>
          </a:lstStyle>
          <a:p>
            <a:fld id="{03037067-1598-43CF-A8B1-036363D8EC90}" type="slidenum">
              <a:rPr lang="en-US" altLang="en-US"/>
              <a:pPr/>
              <a:t>‹#›</a:t>
            </a:fld>
            <a:endParaRPr lang="en-US" altLang="en-US"/>
          </a:p>
        </p:txBody>
      </p:sp>
      <p:cxnSp>
        <p:nvCxnSpPr>
          <p:cNvPr id="10" name="Straight Connector 9"/>
          <p:cNvCxnSpPr/>
          <p:nvPr/>
        </p:nvCxnSpPr>
        <p:spPr>
          <a:xfrm>
            <a:off x="1193800" y="1738313"/>
            <a:ext cx="996738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2" name="Εικόνα 11" descr="Εικόνα που περιέχει βέλος&#10;&#10;Περιγραφή που δημιουργήθηκε αυτόματα"/>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66800" y="6467475"/>
            <a:ext cx="467784"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13 - Ορθογώνιο"/>
          <p:cNvSpPr>
            <a:spLocks noChangeArrowheads="1"/>
          </p:cNvSpPr>
          <p:nvPr userDrawn="1"/>
        </p:nvSpPr>
        <p:spPr bwMode="auto">
          <a:xfrm>
            <a:off x="3556000" y="6411914"/>
            <a:ext cx="5173133" cy="369887"/>
          </a:xfrm>
          <a:prstGeom prst="rect">
            <a:avLst/>
          </a:prstGeom>
          <a:noFill/>
          <a:ln w="9525">
            <a:noFill/>
            <a:miter lim="800000"/>
            <a:headEnd/>
            <a:tailEnd/>
          </a:ln>
        </p:spPr>
        <p:txBody>
          <a:bodyPr>
            <a:spAutoFit/>
          </a:bodyPr>
          <a:lstStyle/>
          <a:p>
            <a:pPr algn="ctr">
              <a:defRPr/>
            </a:pPr>
            <a:r>
              <a:rPr lang="el-GR" sz="900" dirty="0">
                <a:solidFill>
                  <a:schemeClr val="bg1"/>
                </a:solidFill>
                <a:latin typeface="Calibri" charset="0"/>
              </a:rPr>
              <a:t>ΤΟ ΕΥΡΩΠΑΪΚΟ ΦΑΙΝΟΜΕΝΟ</a:t>
            </a:r>
            <a:r>
              <a:rPr lang="en-US" sz="900" dirty="0">
                <a:solidFill>
                  <a:schemeClr val="bg1"/>
                </a:solidFill>
                <a:latin typeface="Calibri" charset="0"/>
              </a:rPr>
              <a:t>, </a:t>
            </a:r>
            <a:r>
              <a:rPr lang="el-GR" sz="900" dirty="0">
                <a:solidFill>
                  <a:schemeClr val="bg1"/>
                </a:solidFill>
                <a:latin typeface="Calibri" charset="0"/>
              </a:rPr>
              <a:t>3</a:t>
            </a:r>
            <a:r>
              <a:rPr lang="el-GR" sz="900" baseline="30000" dirty="0">
                <a:solidFill>
                  <a:schemeClr val="bg1"/>
                </a:solidFill>
                <a:latin typeface="Calibri" charset="0"/>
              </a:rPr>
              <a:t>η</a:t>
            </a:r>
            <a:r>
              <a:rPr lang="el-GR" sz="900" dirty="0">
                <a:solidFill>
                  <a:schemeClr val="bg1"/>
                </a:solidFill>
                <a:latin typeface="Calibri" charset="0"/>
              </a:rPr>
              <a:t> έκδοση</a:t>
            </a:r>
          </a:p>
          <a:p>
            <a:pPr algn="ctr">
              <a:defRPr/>
            </a:pPr>
            <a:r>
              <a:rPr lang="el-GR" sz="900" dirty="0">
                <a:solidFill>
                  <a:schemeClr val="bg1"/>
                </a:solidFill>
                <a:latin typeface="Calibri" charset="0"/>
              </a:rPr>
              <a:t>ΠΑΝΑΓΙΩΤΗΣ ΛΙΑΡΓΚΟΒΑΣ, ΧΡΗΣΤΟΣ ΠΑΠΑΓΕΩΡΓΙΟΥ</a:t>
            </a:r>
            <a:endParaRPr lang="en-GB" sz="900" dirty="0">
              <a:solidFill>
                <a:schemeClr val="bg1"/>
              </a:solidFill>
              <a:latin typeface="Calibri" charset="0"/>
            </a:endParaRP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500"/>
                                        <p:tgtEl>
                                          <p:spTgt spid="3">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up)">
                                      <p:cBhvr>
                                        <p:cTn id="18" dur="500"/>
                                        <p:tgtEl>
                                          <p:spTgt spid="3">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up)">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Lst>
  </p:timing>
  <p:hf hdr="0" dt="0"/>
  <p:txStyles>
    <p:titleStyle>
      <a:lvl1pPr algn="l" rtl="0" eaLnBrk="0" fontAlgn="base" hangingPunct="0">
        <a:lnSpc>
          <a:spcPct val="85000"/>
        </a:lnSpc>
        <a:spcBef>
          <a:spcPct val="0"/>
        </a:spcBef>
        <a:spcAft>
          <a:spcPct val="0"/>
        </a:spcAft>
        <a:defRPr sz="3600" kern="1200" spc="-50">
          <a:solidFill>
            <a:schemeClr val="accent2"/>
          </a:solidFill>
          <a:latin typeface="+mj-lt"/>
          <a:ea typeface="+mj-ea"/>
          <a:cs typeface="+mj-cs"/>
        </a:defRPr>
      </a:lvl1pPr>
      <a:lvl2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2pPr>
      <a:lvl3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3pPr>
      <a:lvl4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4pPr>
      <a:lvl5pPr algn="l" rtl="0" eaLnBrk="0" fontAlgn="base" hangingPunct="0">
        <a:lnSpc>
          <a:spcPct val="85000"/>
        </a:lnSpc>
        <a:spcBef>
          <a:spcPct val="0"/>
        </a:spcBef>
        <a:spcAft>
          <a:spcPct val="0"/>
        </a:spcAft>
        <a:defRPr sz="3600">
          <a:solidFill>
            <a:schemeClr val="accent2"/>
          </a:solidFill>
          <a:latin typeface="Calibri Light" panose="020F0302020204030204" pitchFamily="34" charset="0"/>
        </a:defRPr>
      </a:lvl5pPr>
      <a:lvl6pPr marL="457200" algn="l" rtl="0" fontAlgn="base">
        <a:lnSpc>
          <a:spcPct val="85000"/>
        </a:lnSpc>
        <a:spcBef>
          <a:spcPct val="0"/>
        </a:spcBef>
        <a:spcAft>
          <a:spcPct val="0"/>
        </a:spcAft>
        <a:defRPr sz="4000">
          <a:solidFill>
            <a:schemeClr val="accent2"/>
          </a:solidFill>
          <a:latin typeface="Calibri Light" panose="020F0302020204030204" pitchFamily="34" charset="0"/>
        </a:defRPr>
      </a:lvl6pPr>
      <a:lvl7pPr marL="914400" algn="l" rtl="0" fontAlgn="base">
        <a:lnSpc>
          <a:spcPct val="85000"/>
        </a:lnSpc>
        <a:spcBef>
          <a:spcPct val="0"/>
        </a:spcBef>
        <a:spcAft>
          <a:spcPct val="0"/>
        </a:spcAft>
        <a:defRPr sz="4000">
          <a:solidFill>
            <a:schemeClr val="accent2"/>
          </a:solidFill>
          <a:latin typeface="Calibri Light" panose="020F0302020204030204" pitchFamily="34" charset="0"/>
        </a:defRPr>
      </a:lvl7pPr>
      <a:lvl8pPr marL="1371600" algn="l" rtl="0" fontAlgn="base">
        <a:lnSpc>
          <a:spcPct val="85000"/>
        </a:lnSpc>
        <a:spcBef>
          <a:spcPct val="0"/>
        </a:spcBef>
        <a:spcAft>
          <a:spcPct val="0"/>
        </a:spcAft>
        <a:defRPr sz="4000">
          <a:solidFill>
            <a:schemeClr val="accent2"/>
          </a:solidFill>
          <a:latin typeface="Calibri Light" panose="020F0302020204030204" pitchFamily="34" charset="0"/>
        </a:defRPr>
      </a:lvl8pPr>
      <a:lvl9pPr marL="1828800" algn="l" rtl="0" fontAlgn="base">
        <a:lnSpc>
          <a:spcPct val="85000"/>
        </a:lnSpc>
        <a:spcBef>
          <a:spcPct val="0"/>
        </a:spcBef>
        <a:spcAft>
          <a:spcPct val="0"/>
        </a:spcAft>
        <a:defRPr sz="4000">
          <a:solidFill>
            <a:schemeClr val="accent2"/>
          </a:solidFill>
          <a:latin typeface="Calibri Light" panose="020F0302020204030204" pitchFamily="34" charset="0"/>
        </a:defRPr>
      </a:lvl9pPr>
    </p:titleStyle>
    <p:bodyStyle>
      <a:lvl1pPr marL="90488" indent="-90488" algn="l" rtl="0" eaLnBrk="0" fontAlgn="base" hangingPunct="0">
        <a:spcBef>
          <a:spcPts val="1200"/>
        </a:spcBef>
        <a:spcAft>
          <a:spcPts val="1200"/>
        </a:spcAft>
        <a:buClr>
          <a:schemeClr val="accent1"/>
        </a:buClr>
        <a:buSzPct val="100000"/>
        <a:buFont typeface="Calibri" panose="020F0502020204030204" pitchFamily="34" charset="0"/>
        <a:buChar char=" "/>
        <a:defRPr sz="2000" kern="1200">
          <a:solidFill>
            <a:srgbClr val="404040"/>
          </a:solidFill>
          <a:latin typeface="+mn-lt"/>
          <a:ea typeface="+mn-ea"/>
          <a:cs typeface="+mn-cs"/>
        </a:defRPr>
      </a:lvl1pPr>
      <a:lvl2pPr marL="382588" indent="-182563" algn="l" rtl="0" eaLnBrk="0" fontAlgn="base" hangingPunct="0">
        <a:spcBef>
          <a:spcPts val="200"/>
        </a:spcBef>
        <a:spcAft>
          <a:spcPts val="1200"/>
        </a:spcAft>
        <a:buClr>
          <a:schemeClr val="accent1"/>
        </a:buClr>
        <a:buFont typeface="Calibri" panose="020F0502020204030204" pitchFamily="34" charset="0"/>
        <a:buChar char="◦"/>
        <a:defRPr kern="1200">
          <a:solidFill>
            <a:srgbClr val="404040"/>
          </a:solidFill>
          <a:latin typeface="+mn-lt"/>
          <a:ea typeface="+mn-ea"/>
          <a:cs typeface="+mn-cs"/>
        </a:defRPr>
      </a:lvl2pPr>
      <a:lvl3pPr marL="566738"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3pPr>
      <a:lvl4pPr marL="749300"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4pPr>
      <a:lvl5pPr marL="931863" indent="-182563" algn="l" rtl="0" eaLnBrk="0" fontAlgn="base" hangingPunct="0">
        <a:spcBef>
          <a:spcPts val="200"/>
        </a:spcBef>
        <a:spcAft>
          <a:spcPts val="1200"/>
        </a:spcAft>
        <a:buClr>
          <a:schemeClr val="accent1"/>
        </a:buClr>
        <a:buFont typeface="Calibri" panose="020F0502020204030204" pitchFamily="34" charset="0"/>
        <a:buChar char="◦"/>
        <a:defRPr sz="1400" kern="1200">
          <a:solidFill>
            <a:srgbClr val="404040"/>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Θέση τίτλου 1"/>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να επεξεργαστείτε τον τίτλο υποδείγματος</a:t>
            </a:r>
            <a:endParaRPr lang="en-US" altLang="el-GR" smtClean="0"/>
          </a:p>
        </p:txBody>
      </p:sp>
      <p:sp>
        <p:nvSpPr>
          <p:cNvPr id="2051" name="Θέση κειμένου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Στυλ κειμένου υποδείγματος</a:t>
            </a:r>
          </a:p>
          <a:p>
            <a:pPr lvl="1"/>
            <a:r>
              <a:rPr lang="el-GR" altLang="el-GR" smtClean="0"/>
              <a:t>Δεύτερο επίπεδο</a:t>
            </a:r>
          </a:p>
          <a:p>
            <a:pPr lvl="2"/>
            <a:r>
              <a:rPr lang="el-GR" altLang="el-GR" smtClean="0"/>
              <a:t>Τρίτο επίπεδο</a:t>
            </a:r>
          </a:p>
          <a:p>
            <a:pPr lvl="3"/>
            <a:r>
              <a:rPr lang="el-GR" altLang="el-GR" smtClean="0"/>
              <a:t>Τέταρτο επίπεδο</a:t>
            </a:r>
          </a:p>
          <a:p>
            <a:pPr lvl="4"/>
            <a:r>
              <a:rPr lang="el-GR" altLang="el-GR" smtClean="0"/>
              <a:t>Πέμπτο επίπεδο</a:t>
            </a:r>
            <a:endParaRPr lang="en-US" altLang="el-GR" smtClean="0"/>
          </a:p>
        </p:txBody>
      </p:sp>
      <p:sp>
        <p:nvSpPr>
          <p:cNvPr id="4" name="Θέση ημερομηνίας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pPr>
              <a:defRPr/>
            </a:pPr>
            <a:endParaRPr lang="en-US"/>
          </a:p>
        </p:txBody>
      </p:sp>
      <p:sp>
        <p:nvSpPr>
          <p:cNvPr id="5" name="Θέση υποσέλιδου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pPr>
              <a:defRPr/>
            </a:pPr>
            <a:endParaRPr lang="en-US"/>
          </a:p>
        </p:txBody>
      </p:sp>
      <p:sp>
        <p:nvSpPr>
          <p:cNvPr id="6" name="Θέση αριθμού διαφάνειας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D6F37D27-1E3E-4773-85B2-E14315E15E88}" type="slidenum">
              <a:rPr lang="en-US" altLang="el-GR"/>
              <a:pPr/>
              <a:t>‹#›</a:t>
            </a:fld>
            <a:endParaRPr lang="en-US" altLang="el-GR"/>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9"/>
          <p:cNvSpPr>
            <a:spLocks noChangeArrowheads="1"/>
          </p:cNvSpPr>
          <p:nvPr/>
        </p:nvSpPr>
        <p:spPr bwMode="auto">
          <a:xfrm>
            <a:off x="1524000" y="-285750"/>
            <a:ext cx="9144000" cy="240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GB" altLang="en-US" sz="2800" i="1">
              <a:latin typeface="Arial" panose="020B0604020202020204" pitchFamily="34" charset="0"/>
              <a:ea typeface="ＭＳ Ｐゴシック" panose="020B0600070205080204" pitchFamily="34" charset="-128"/>
            </a:endParaRPr>
          </a:p>
        </p:txBody>
      </p:sp>
      <p:sp>
        <p:nvSpPr>
          <p:cNvPr id="11267" name="Ορθογώνιο 6"/>
          <p:cNvSpPr>
            <a:spLocks noChangeArrowheads="1"/>
          </p:cNvSpPr>
          <p:nvPr/>
        </p:nvSpPr>
        <p:spPr bwMode="auto">
          <a:xfrm>
            <a:off x="1600200" y="5181601"/>
            <a:ext cx="40386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900" b="1">
                <a:latin typeface="Foco" pitchFamily="34" charset="0"/>
                <a:ea typeface="Foco" pitchFamily="34" charset="0"/>
                <a:cs typeface="Foco" pitchFamily="34" charset="0"/>
              </a:rPr>
              <a:t>Αποκλειστικότητα για την ελληνική γλώσσα: </a:t>
            </a:r>
            <a:r>
              <a:rPr lang="el-GR" altLang="el-GR" sz="900">
                <a:latin typeface="Foco" pitchFamily="34" charset="0"/>
                <a:ea typeface="Foco" pitchFamily="34" charset="0"/>
                <a:cs typeface="Foco" pitchFamily="34" charset="0"/>
              </a:rPr>
              <a:t>Εκδόσεις ΤΖΙΟΛΑ. </a:t>
            </a:r>
            <a:r>
              <a:rPr lang="en-US" altLang="el-GR" sz="900">
                <a:latin typeface="Foco" pitchFamily="34" charset="0"/>
                <a:ea typeface="Foco" pitchFamily="34" charset="0"/>
                <a:cs typeface="Foco" pitchFamily="34" charset="0"/>
              </a:rPr>
              <a:t/>
            </a:r>
            <a:br>
              <a:rPr lang="en-US" altLang="el-GR" sz="900">
                <a:latin typeface="Foco" pitchFamily="34" charset="0"/>
                <a:ea typeface="Foco" pitchFamily="34" charset="0"/>
                <a:cs typeface="Foco" pitchFamily="34" charset="0"/>
              </a:rPr>
            </a:br>
            <a:r>
              <a:rPr lang="el-GR" altLang="el-GR" sz="900">
                <a:latin typeface="Foco" pitchFamily="34" charset="0"/>
                <a:ea typeface="Foco" pitchFamily="34" charset="0"/>
                <a:cs typeface="Foco" pitchFamily="34" charset="0"/>
              </a:rPr>
              <a:t>Copyright © </a:t>
            </a:r>
            <a:r>
              <a:rPr lang="en-US" altLang="el-GR" sz="900">
                <a:latin typeface="Foco" pitchFamily="34" charset="0"/>
                <a:ea typeface="Foco" pitchFamily="34" charset="0"/>
                <a:cs typeface="Foco" pitchFamily="34" charset="0"/>
              </a:rPr>
              <a:t>2021</a:t>
            </a:r>
            <a:r>
              <a:rPr lang="el-GR" altLang="el-GR" sz="900">
                <a:latin typeface="Foco" pitchFamily="34" charset="0"/>
                <a:ea typeface="Foco" pitchFamily="34" charset="0"/>
                <a:cs typeface="Foco" pitchFamily="34" charset="0"/>
              </a:rPr>
              <a:t> Εκδόσεις ΤΖΙΟΛΑ. Με επιφύλαξη παντός νόμιμου δικαιώματος.</a:t>
            </a:r>
          </a:p>
        </p:txBody>
      </p:sp>
      <p:pic>
        <p:nvPicPr>
          <p:cNvPr id="11268" name="Εικόνα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1" y="376238"/>
            <a:ext cx="898525"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Εικόνα 26" descr="Εικόνα που περιέχει βέλος&#10;&#10;Περιγραφή που δημιουργήθηκε αυτόματα"/>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4100" y="6467475"/>
            <a:ext cx="3508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Υπότιτλος 2">
            <a:extLst>
              <a:ext uri="{FF2B5EF4-FFF2-40B4-BE49-F238E27FC236}"/>
            </a:extLst>
          </p:cNvPr>
          <p:cNvSpPr txBox="1">
            <a:spLocks/>
          </p:cNvSpPr>
          <p:nvPr/>
        </p:nvSpPr>
        <p:spPr>
          <a:xfrm>
            <a:off x="1587500" y="1685926"/>
            <a:ext cx="9080500" cy="1590675"/>
          </a:xfrm>
          <a:prstGeom prst="rect">
            <a:avLst/>
          </a:prstGeom>
        </p:spPr>
        <p:txBody>
          <a:bodyPr anchor="b">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defTabSz="914400" eaLnBrk="1" hangingPunct="1">
              <a:lnSpc>
                <a:spcPct val="80000"/>
              </a:lnSpc>
              <a:spcAft>
                <a:spcPts val="600"/>
              </a:spcAft>
            </a:pPr>
            <a:r>
              <a:rPr lang="el-GR" altLang="el-GR" sz="3000" b="1">
                <a:solidFill>
                  <a:srgbClr val="FF0000"/>
                </a:solidFill>
                <a:latin typeface="Arial Black" panose="020B0A04020102020204" pitchFamily="34" charset="0"/>
              </a:rPr>
              <a:t>ΤΟ ΕΥΡΩΠΑΪΚΟ </a:t>
            </a:r>
          </a:p>
          <a:p>
            <a:pPr defTabSz="914400" eaLnBrk="1" hangingPunct="1">
              <a:lnSpc>
                <a:spcPct val="80000"/>
              </a:lnSpc>
              <a:spcAft>
                <a:spcPts val="600"/>
              </a:spcAft>
            </a:pPr>
            <a:r>
              <a:rPr lang="el-GR" altLang="el-GR" sz="3000" b="1">
                <a:solidFill>
                  <a:srgbClr val="FF0000"/>
                </a:solidFill>
                <a:latin typeface="Arial Black" panose="020B0A04020102020204" pitchFamily="34" charset="0"/>
              </a:rPr>
              <a:t>ΦΑΙΝΟΜΕΝΟ</a:t>
            </a:r>
          </a:p>
          <a:p>
            <a:pPr defTabSz="914400" eaLnBrk="1" hangingPunct="1">
              <a:lnSpc>
                <a:spcPct val="80000"/>
              </a:lnSpc>
              <a:spcAft>
                <a:spcPts val="600"/>
              </a:spcAft>
            </a:pPr>
            <a:r>
              <a:rPr lang="el-GR" altLang="el-GR" sz="2000" b="1">
                <a:solidFill>
                  <a:srgbClr val="2958BE"/>
                </a:solidFill>
                <a:latin typeface="Foco" pitchFamily="34" charset="0"/>
                <a:ea typeface="Foco" pitchFamily="34" charset="0"/>
                <a:cs typeface="Foco" pitchFamily="34" charset="0"/>
              </a:rPr>
              <a:t>Ιστορία, Θεσμοί, Πολιτικές</a:t>
            </a:r>
          </a:p>
          <a:p>
            <a:pPr defTabSz="914400" eaLnBrk="1" hangingPunct="1">
              <a:lnSpc>
                <a:spcPct val="80000"/>
              </a:lnSpc>
              <a:spcAft>
                <a:spcPts val="600"/>
              </a:spcAft>
            </a:pPr>
            <a:r>
              <a:rPr lang="el-GR" altLang="el-GR" sz="1600" b="1">
                <a:solidFill>
                  <a:srgbClr val="2958BE"/>
                </a:solidFill>
                <a:latin typeface="Foco" pitchFamily="34" charset="0"/>
                <a:ea typeface="Foco" pitchFamily="34" charset="0"/>
                <a:cs typeface="Foco" pitchFamily="34" charset="0"/>
              </a:rPr>
              <a:t>3</a:t>
            </a:r>
            <a:r>
              <a:rPr lang="el-GR" altLang="el-GR" sz="1600" b="1" baseline="30000">
                <a:solidFill>
                  <a:srgbClr val="2958BE"/>
                </a:solidFill>
                <a:latin typeface="Foco" pitchFamily="34" charset="0"/>
                <a:ea typeface="Foco" pitchFamily="34" charset="0"/>
                <a:cs typeface="Foco" pitchFamily="34" charset="0"/>
              </a:rPr>
              <a:t>η</a:t>
            </a:r>
            <a:r>
              <a:rPr lang="el-GR" altLang="el-GR" sz="1600" b="1">
                <a:solidFill>
                  <a:srgbClr val="2958BE"/>
                </a:solidFill>
                <a:latin typeface="Foco" pitchFamily="34" charset="0"/>
                <a:ea typeface="Foco" pitchFamily="34" charset="0"/>
                <a:cs typeface="Foco" pitchFamily="34" charset="0"/>
              </a:rPr>
              <a:t> Έκδοση</a:t>
            </a:r>
            <a:endParaRPr lang="en-US" altLang="el-GR" sz="1600" b="1">
              <a:solidFill>
                <a:srgbClr val="2958BE"/>
              </a:solidFill>
              <a:latin typeface="Foco" pitchFamily="34" charset="0"/>
              <a:ea typeface="Foco" pitchFamily="34" charset="0"/>
              <a:cs typeface="Foco" pitchFamily="34" charset="0"/>
            </a:endParaRPr>
          </a:p>
        </p:txBody>
      </p:sp>
      <p:sp>
        <p:nvSpPr>
          <p:cNvPr id="10" name="9 - Ορθογώνιο"/>
          <p:cNvSpPr/>
          <p:nvPr/>
        </p:nvSpPr>
        <p:spPr>
          <a:xfrm>
            <a:off x="1600200" y="3886201"/>
            <a:ext cx="4419600" cy="307975"/>
          </a:xfrm>
          <a:prstGeom prst="rect">
            <a:avLst/>
          </a:prstGeom>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r>
              <a:rPr lang="el-GR" altLang="el-GR" sz="1400" b="1" dirty="0">
                <a:solidFill>
                  <a:srgbClr val="595959"/>
                </a:solidFill>
                <a:latin typeface="Foco" pitchFamily="34" charset="0"/>
                <a:ea typeface="Foco" pitchFamily="34" charset="0"/>
                <a:cs typeface="Foco" pitchFamily="34" charset="0"/>
              </a:rPr>
              <a:t>Παναγιώτης </a:t>
            </a:r>
            <a:r>
              <a:rPr lang="el-GR" altLang="el-GR" sz="1400" b="1" dirty="0" err="1">
                <a:solidFill>
                  <a:srgbClr val="595959"/>
                </a:solidFill>
                <a:latin typeface="Foco" pitchFamily="34" charset="0"/>
                <a:ea typeface="Foco" pitchFamily="34" charset="0"/>
                <a:cs typeface="Foco" pitchFamily="34" charset="0"/>
              </a:rPr>
              <a:t>Λιαργκόβας</a:t>
            </a:r>
            <a:r>
              <a:rPr lang="el-GR" altLang="el-GR" sz="1400" b="1" dirty="0">
                <a:solidFill>
                  <a:srgbClr val="595959"/>
                </a:solidFill>
                <a:latin typeface="Foco" pitchFamily="34" charset="0"/>
                <a:ea typeface="Foco" pitchFamily="34" charset="0"/>
                <a:cs typeface="Foco" pitchFamily="34" charset="0"/>
              </a:rPr>
              <a:t>, Χρήστος Παπαγεωργίου</a:t>
            </a:r>
            <a:endParaRPr lang="en-US" altLang="el-GR" sz="1400" b="1" dirty="0">
              <a:solidFill>
                <a:srgbClr val="595959"/>
              </a:solidFill>
              <a:latin typeface="Foco" pitchFamily="34" charset="0"/>
              <a:ea typeface="Foco" pitchFamily="34" charset="0"/>
              <a:cs typeface="Foco" pitchFamily="34" charset="0"/>
            </a:endParaRPr>
          </a:p>
        </p:txBody>
      </p:sp>
      <p:pic>
        <p:nvPicPr>
          <p:cNvPr id="14" name="13 - Εικόνα" descr="LIARGOVAS-PAPAGEORGIOU-EVROPAIKO_3E__FC.jpg"/>
          <p:cNvPicPr>
            <a:picLocks noChangeAspect="1"/>
          </p:cNvPicPr>
          <p:nvPr/>
        </p:nvPicPr>
        <p:blipFill>
          <a:blip r:embed="rId5"/>
          <a:srcRect b="2532"/>
          <a:stretch>
            <a:fillRect/>
          </a:stretch>
        </p:blipFill>
        <p:spPr>
          <a:xfrm>
            <a:off x="6324601" y="228600"/>
            <a:ext cx="4138613" cy="5867400"/>
          </a:xfrm>
          <a:prstGeom prst="rect">
            <a:avLst/>
          </a:prstGeom>
          <a:ln>
            <a:noFill/>
          </a:ln>
          <a:effectLst>
            <a:outerShdw blurRad="292100" dist="139700" dir="2700000" algn="tl" rotWithShape="0">
              <a:srgbClr val="333333">
                <a:alpha val="65000"/>
              </a:srgbClr>
            </a:outerShdw>
          </a:effectLst>
        </p:spPr>
      </p:pic>
      <p:sp>
        <p:nvSpPr>
          <p:cNvPr id="3" name="Θέση αριθμού διαφάνειας 2"/>
          <p:cNvSpPr>
            <a:spLocks noGrp="1"/>
          </p:cNvSpPr>
          <p:nvPr>
            <p:ph type="sldNum" sz="quarter" idx="10"/>
          </p:nvPr>
        </p:nvSpPr>
        <p:spPr/>
        <p:txBody>
          <a:bodyPr/>
          <a:lstStyle/>
          <a:p>
            <a:fld id="{7ADEA3C8-C2DE-4A3E-A6B7-C39F131016B8}" type="slidenum">
              <a:rPr lang="en-US" altLang="en-US" smtClean="0"/>
              <a:pPr/>
              <a:t>1</a:t>
            </a:fld>
            <a:endParaRPr lang="en-US"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έναρξη του Ψυχρού Πολέμου στην </a:t>
            </a:r>
            <a:r>
              <a:rPr lang="el-GR" sz="2000" b="1" dirty="0" smtClean="0">
                <a:solidFill>
                  <a:schemeClr val="accent2"/>
                </a:solidFill>
                <a:cs typeface="Times New Roman" panose="02020603050405020304" pitchFamily="18" charset="0"/>
              </a:rPr>
              <a:t>Ευρώπη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167640" y="4948898"/>
            <a:ext cx="4512360" cy="738664"/>
          </a:xfrm>
          <a:prstGeom prst="rect">
            <a:avLst/>
          </a:prstGeom>
          <a:noFill/>
        </p:spPr>
        <p:txBody>
          <a:bodyPr wrap="square" rtlCol="0">
            <a:spAutoFit/>
          </a:bodyPr>
          <a:lstStyle/>
          <a:p>
            <a:pPr algn="just"/>
            <a:r>
              <a:rPr lang="el-GR" sz="1400" b="1" dirty="0">
                <a:solidFill>
                  <a:schemeClr val="accent2"/>
                </a:solidFill>
              </a:rPr>
              <a:t>Το πραξικόπημα της Πράγας</a:t>
            </a:r>
          </a:p>
          <a:p>
            <a:pPr algn="just"/>
            <a:r>
              <a:rPr lang="el-GR" sz="1400" b="1" i="1" dirty="0" smtClean="0">
                <a:solidFill>
                  <a:schemeClr val="accent2"/>
                </a:solidFill>
              </a:rPr>
              <a:t>Εκδηλώσεις </a:t>
            </a:r>
            <a:r>
              <a:rPr lang="el-GR" sz="1400" b="1" i="1" dirty="0">
                <a:solidFill>
                  <a:schemeClr val="accent2"/>
                </a:solidFill>
              </a:rPr>
              <a:t>κατά του Πραξικοπήματος της Πράγας το Φεβρουάριο του 1948</a:t>
            </a:r>
          </a:p>
        </p:txBody>
      </p:sp>
      <p:sp>
        <p:nvSpPr>
          <p:cNvPr id="7" name="Ορθογώνιο 6"/>
          <p:cNvSpPr/>
          <p:nvPr/>
        </p:nvSpPr>
        <p:spPr>
          <a:xfrm>
            <a:off x="4680000" y="1728000"/>
            <a:ext cx="7257999" cy="4524315"/>
          </a:xfrm>
          <a:prstGeom prst="rect">
            <a:avLst/>
          </a:prstGeom>
        </p:spPr>
        <p:txBody>
          <a:bodyPr wrap="square">
            <a:spAutoFit/>
          </a:bodyPr>
          <a:lstStyle/>
          <a:p>
            <a:pPr algn="just"/>
            <a:r>
              <a:rPr lang="el-GR" b="1" dirty="0" smtClean="0">
                <a:solidFill>
                  <a:schemeClr val="accent2"/>
                </a:solidFill>
              </a:rPr>
              <a:t>Το </a:t>
            </a:r>
            <a:r>
              <a:rPr lang="el-GR" b="1" dirty="0">
                <a:solidFill>
                  <a:schemeClr val="accent2"/>
                </a:solidFill>
              </a:rPr>
              <a:t>πραξικόπημα της </a:t>
            </a:r>
            <a:r>
              <a:rPr lang="el-GR" b="1" dirty="0" smtClean="0">
                <a:solidFill>
                  <a:schemeClr val="accent2"/>
                </a:solidFill>
              </a:rPr>
              <a:t>Πράγας</a:t>
            </a:r>
          </a:p>
          <a:p>
            <a:pPr marL="285750" indent="-285750" algn="just">
              <a:buFont typeface="Arial" panose="020B0604020202020204" pitchFamily="34" charset="0"/>
              <a:buChar char="•"/>
            </a:pPr>
            <a:r>
              <a:rPr lang="el-GR" b="1" dirty="0" smtClean="0">
                <a:solidFill>
                  <a:schemeClr val="accent2"/>
                </a:solidFill>
              </a:rPr>
              <a:t>Ενόψει </a:t>
            </a:r>
            <a:r>
              <a:rPr lang="el-GR" b="1" dirty="0">
                <a:solidFill>
                  <a:schemeClr val="accent2"/>
                </a:solidFill>
              </a:rPr>
              <a:t>των </a:t>
            </a:r>
            <a:r>
              <a:rPr lang="el-GR" b="1" dirty="0" smtClean="0">
                <a:solidFill>
                  <a:schemeClr val="accent2"/>
                </a:solidFill>
              </a:rPr>
              <a:t>εκλογών </a:t>
            </a:r>
            <a:r>
              <a:rPr lang="el-GR" b="1" dirty="0">
                <a:solidFill>
                  <a:schemeClr val="accent2"/>
                </a:solidFill>
              </a:rPr>
              <a:t>του Μαΐου </a:t>
            </a:r>
            <a:r>
              <a:rPr lang="el-GR" b="1" dirty="0" smtClean="0">
                <a:solidFill>
                  <a:schemeClr val="accent2"/>
                </a:solidFill>
              </a:rPr>
              <a:t>1948 η </a:t>
            </a:r>
            <a:r>
              <a:rPr lang="el-GR" b="1" dirty="0">
                <a:solidFill>
                  <a:schemeClr val="accent2"/>
                </a:solidFill>
              </a:rPr>
              <a:t>κομμουνιστική ηγεσία οργάνωσε πραξικόπημα </a:t>
            </a:r>
            <a:r>
              <a:rPr lang="el-GR" b="1" dirty="0" smtClean="0">
                <a:solidFill>
                  <a:schemeClr val="accent2"/>
                </a:solidFill>
              </a:rPr>
              <a:t>το </a:t>
            </a:r>
            <a:r>
              <a:rPr lang="el-GR" b="1" dirty="0">
                <a:solidFill>
                  <a:schemeClr val="accent2"/>
                </a:solidFill>
              </a:rPr>
              <a:t>Φεβρουάριο του 1948, προλαβαίνοντας την καταγραφή της μείωσης της δημοτικότητάς της.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Για </a:t>
            </a:r>
            <a:r>
              <a:rPr lang="el-GR" b="1" dirty="0">
                <a:solidFill>
                  <a:schemeClr val="accent2"/>
                </a:solidFill>
              </a:rPr>
              <a:t>να εξασφαλιστεί η παθητικότητα των στρατιωτικών </a:t>
            </a:r>
            <a:r>
              <a:rPr lang="el-GR" b="1" dirty="0" smtClean="0">
                <a:solidFill>
                  <a:schemeClr val="accent2"/>
                </a:solidFill>
              </a:rPr>
              <a:t>μονάδων, </a:t>
            </a:r>
            <a:r>
              <a:rPr lang="el-GR" b="1" dirty="0">
                <a:solidFill>
                  <a:schemeClr val="accent2"/>
                </a:solidFill>
              </a:rPr>
              <a:t>οι μη κομμουνιστές διοικητές τους τέθηκαν σε περιορισμό. </a:t>
            </a:r>
            <a:endParaRPr lang="el-GR"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a:t>
            </a:r>
            <a:r>
              <a:rPr lang="el-GR" b="1" dirty="0" smtClean="0">
                <a:solidFill>
                  <a:schemeClr val="accent2"/>
                </a:solidFill>
              </a:rPr>
              <a:t> </a:t>
            </a:r>
            <a:r>
              <a:rPr lang="el-GR" b="1" dirty="0">
                <a:solidFill>
                  <a:schemeClr val="accent2"/>
                </a:solidFill>
              </a:rPr>
              <a:t>νόμιμη κυβέρνηση ανατράπηκε </a:t>
            </a:r>
            <a:r>
              <a:rPr lang="el-GR" b="1" dirty="0" smtClean="0">
                <a:solidFill>
                  <a:schemeClr val="accent2"/>
                </a:solidFill>
              </a:rPr>
              <a:t>και </a:t>
            </a:r>
            <a:r>
              <a:rPr lang="el-GR" b="1" dirty="0">
                <a:solidFill>
                  <a:schemeClr val="accent2"/>
                </a:solidFill>
              </a:rPr>
              <a:t>αντικαταστάθηκε από μία φιλικά προσκείμενη προς το καθεστώς της Μόσχας στις 25 Φεβρουαρίου του 1948.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9 Μαΐου </a:t>
            </a:r>
            <a:r>
              <a:rPr lang="el-GR" b="1" dirty="0" smtClean="0">
                <a:solidFill>
                  <a:schemeClr val="accent2"/>
                </a:solidFill>
              </a:rPr>
              <a:t>εγκρίθηκε </a:t>
            </a:r>
            <a:r>
              <a:rPr lang="el-GR" b="1" dirty="0">
                <a:solidFill>
                  <a:schemeClr val="accent2"/>
                </a:solidFill>
              </a:rPr>
              <a:t>το νέο σύνταγμα της χώρας που προσδιόριζε την Τσεχοσλοβακία ως «λαϊκή δημοκρατία», ενώ οι εκλογές της 30ης Μαΐου πραγματοποιήθηκαν με μοναδικό ψηφοδέλτιο αυτό του ενιαίου Εθνικού Μετώπου που απαρτιζόταν στην πλειοψηφία του από πρόσωπα φιλικά προς το κομμουνιστικό κόμμα.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Ακολούθησαν </a:t>
            </a:r>
            <a:r>
              <a:rPr lang="el-GR" b="1" dirty="0">
                <a:solidFill>
                  <a:schemeClr val="accent2"/>
                </a:solidFill>
              </a:rPr>
              <a:t>πολιτικές εκκαθαρίσεις και διωγμοί μη κομμουνιστών πολιτικών και ανώτερων κρατικών υπαλλήλων.</a:t>
            </a: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3" name="1605 - Εικόνα" descr="Πραξικόπημα της Πράγας 1948.jpg"/>
          <p:cNvPicPr/>
          <p:nvPr/>
        </p:nvPicPr>
        <p:blipFill>
          <a:blip r:embed="rId3" cstate="print"/>
          <a:stretch>
            <a:fillRect/>
          </a:stretch>
        </p:blipFill>
        <p:spPr>
          <a:xfrm>
            <a:off x="284106" y="1691593"/>
            <a:ext cx="4395894" cy="3280701"/>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10</a:t>
            </a:fld>
            <a:endParaRPr lang="en-US" altLang="en-US"/>
          </a:p>
        </p:txBody>
      </p:sp>
    </p:spTree>
    <p:extLst>
      <p:ext uri="{BB962C8B-B14F-4D97-AF65-F5344CB8AC3E}">
        <p14:creationId xmlns:p14="http://schemas.microsoft.com/office/powerpoint/2010/main" val="15391851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συγκρότηση αμυντικών συνασπισμών</a:t>
            </a:r>
          </a:p>
        </p:txBody>
      </p:sp>
      <p:sp>
        <p:nvSpPr>
          <p:cNvPr id="26" name="TextBox 25"/>
          <p:cNvSpPr txBox="1"/>
          <p:nvPr/>
        </p:nvSpPr>
        <p:spPr>
          <a:xfrm>
            <a:off x="247611" y="5755981"/>
            <a:ext cx="4663104" cy="523220"/>
          </a:xfrm>
          <a:prstGeom prst="rect">
            <a:avLst/>
          </a:prstGeom>
          <a:noFill/>
        </p:spPr>
        <p:txBody>
          <a:bodyPr wrap="square" rtlCol="0">
            <a:spAutoFit/>
          </a:bodyPr>
          <a:lstStyle/>
          <a:p>
            <a:pPr algn="just"/>
            <a:r>
              <a:rPr lang="el-GR" sz="1400" b="1" dirty="0" smtClean="0">
                <a:solidFill>
                  <a:schemeClr val="accent2"/>
                </a:solidFill>
              </a:rPr>
              <a:t>Υπογραφή της </a:t>
            </a:r>
            <a:r>
              <a:rPr lang="el-GR" sz="1400" b="1" i="1" dirty="0" smtClean="0">
                <a:solidFill>
                  <a:schemeClr val="accent2"/>
                </a:solidFill>
              </a:rPr>
              <a:t>Συνθήκης </a:t>
            </a:r>
            <a:r>
              <a:rPr lang="el-GR" sz="1400" b="1" i="1" dirty="0">
                <a:solidFill>
                  <a:schemeClr val="accent2"/>
                </a:solidFill>
              </a:rPr>
              <a:t>των Βρυξελλών </a:t>
            </a:r>
            <a:endParaRPr lang="el-GR" sz="1400" b="1" i="1" dirty="0" smtClean="0">
              <a:solidFill>
                <a:schemeClr val="accent2"/>
              </a:solidFill>
            </a:endParaRPr>
          </a:p>
          <a:p>
            <a:pPr algn="just"/>
            <a:r>
              <a:rPr lang="el-GR" sz="1400" b="1" i="1" dirty="0" smtClean="0">
                <a:solidFill>
                  <a:schemeClr val="accent2"/>
                </a:solidFill>
              </a:rPr>
              <a:t>στις </a:t>
            </a:r>
            <a:r>
              <a:rPr lang="el-GR" sz="1400" b="1" i="1" dirty="0">
                <a:solidFill>
                  <a:schemeClr val="accent2"/>
                </a:solidFill>
              </a:rPr>
              <a:t>17 Μαρτίου 1948 </a:t>
            </a:r>
          </a:p>
        </p:txBody>
      </p:sp>
      <p:sp>
        <p:nvSpPr>
          <p:cNvPr id="7" name="Ορθογώνιο 6"/>
          <p:cNvSpPr/>
          <p:nvPr/>
        </p:nvSpPr>
        <p:spPr>
          <a:xfrm>
            <a:off x="4679999" y="1728000"/>
            <a:ext cx="7257999" cy="4524315"/>
          </a:xfrm>
          <a:prstGeom prst="rect">
            <a:avLst/>
          </a:prstGeom>
        </p:spPr>
        <p:txBody>
          <a:bodyPr wrap="square">
            <a:spAutoFit/>
          </a:bodyPr>
          <a:lstStyle/>
          <a:p>
            <a:pPr algn="just"/>
            <a:r>
              <a:rPr lang="el-GR" b="1" dirty="0">
                <a:solidFill>
                  <a:schemeClr val="accent2"/>
                </a:solidFill>
              </a:rPr>
              <a:t>Η </a:t>
            </a:r>
            <a:r>
              <a:rPr lang="el-GR" b="1" i="1" dirty="0">
                <a:solidFill>
                  <a:schemeClr val="accent2"/>
                </a:solidFill>
              </a:rPr>
              <a:t>Συνθήκη των Βρυξελλών </a:t>
            </a:r>
            <a:r>
              <a:rPr lang="el-GR" b="1" dirty="0">
                <a:solidFill>
                  <a:schemeClr val="accent2"/>
                </a:solidFill>
              </a:rPr>
              <a:t>και η Δυτική </a:t>
            </a:r>
            <a:r>
              <a:rPr lang="el-GR" b="1" dirty="0" smtClean="0">
                <a:solidFill>
                  <a:schemeClr val="accent2"/>
                </a:solidFill>
              </a:rPr>
              <a:t>Ένωση</a:t>
            </a:r>
          </a:p>
          <a:p>
            <a:pPr marL="285750" indent="-285750" algn="just">
              <a:buFont typeface="Arial" panose="020B0604020202020204" pitchFamily="34" charset="0"/>
              <a:buChar char="•"/>
            </a:pPr>
            <a:r>
              <a:rPr lang="el-GR" b="1" dirty="0">
                <a:solidFill>
                  <a:schemeClr val="accent2"/>
                </a:solidFill>
              </a:rPr>
              <a:t>Η </a:t>
            </a:r>
            <a:r>
              <a:rPr lang="el-GR" b="1" i="1" dirty="0">
                <a:solidFill>
                  <a:schemeClr val="accent2"/>
                </a:solidFill>
              </a:rPr>
              <a:t>Συνθήκη της Δουνκέρκης</a:t>
            </a:r>
            <a:r>
              <a:rPr lang="el-GR" b="1" dirty="0">
                <a:solidFill>
                  <a:schemeClr val="accent2"/>
                </a:solidFill>
              </a:rPr>
              <a:t>, </a:t>
            </a:r>
            <a:r>
              <a:rPr lang="el-GR" b="1" dirty="0" smtClean="0">
                <a:solidFill>
                  <a:schemeClr val="accent2"/>
                </a:solidFill>
              </a:rPr>
              <a:t>μεταξύ Γαλλίας και Βρετανίας, με </a:t>
            </a:r>
            <a:r>
              <a:rPr lang="el-GR" b="1" dirty="0">
                <a:solidFill>
                  <a:schemeClr val="accent2"/>
                </a:solidFill>
              </a:rPr>
              <a:t>έναρξη ισχύος την 8η Σεπτεμβρίου του </a:t>
            </a:r>
            <a:r>
              <a:rPr lang="el-GR" b="1" dirty="0" smtClean="0">
                <a:solidFill>
                  <a:schemeClr val="accent2"/>
                </a:solidFill>
              </a:rPr>
              <a:t>1947</a:t>
            </a:r>
            <a:r>
              <a:rPr lang="el-GR" b="1" dirty="0">
                <a:solidFill>
                  <a:schemeClr val="accent2"/>
                </a:solidFill>
              </a:rPr>
              <a:t>, αποσκοπούσε μεταξύ άλλων στη λύση των οποιωνδήποτε διαφορών τους μέσω </a:t>
            </a:r>
            <a:r>
              <a:rPr lang="el-GR" b="1" dirty="0" smtClean="0">
                <a:solidFill>
                  <a:schemeClr val="accent2"/>
                </a:solidFill>
              </a:rPr>
              <a:t>διπλωματικής οδού. </a:t>
            </a:r>
          </a:p>
          <a:p>
            <a:pPr marL="285750" indent="-285750" algn="just">
              <a:buFont typeface="Arial" panose="020B0604020202020204" pitchFamily="34" charset="0"/>
              <a:buChar char="•"/>
            </a:pPr>
            <a:r>
              <a:rPr lang="el-GR" b="1" dirty="0" smtClean="0">
                <a:solidFill>
                  <a:schemeClr val="accent2"/>
                </a:solidFill>
              </a:rPr>
              <a:t>Νέα συνθήκη συνεργασίας </a:t>
            </a:r>
            <a:r>
              <a:rPr lang="el-GR" b="1" dirty="0">
                <a:solidFill>
                  <a:schemeClr val="accent2"/>
                </a:solidFill>
              </a:rPr>
              <a:t>ισχύος πενήντα </a:t>
            </a:r>
            <a:r>
              <a:rPr lang="el-GR" b="1" dirty="0" smtClean="0">
                <a:solidFill>
                  <a:schemeClr val="accent2"/>
                </a:solidFill>
              </a:rPr>
              <a:t>ετών, υπογράφηκε στις 17 Μαρτίου 1948 στις Βρυξέλλες μεταξύ Βελγίου, Βρετανίας, Γαλλίας, Λουξεμβούργου και Ολλανδίας κατόπιν πρόσκλησης των συμβαλλομένων της Συνθήκης της Δουνκέρκης προς τις χώρες της </a:t>
            </a:r>
            <a:r>
              <a:rPr lang="el-GR" b="1" dirty="0" err="1" smtClean="0">
                <a:solidFill>
                  <a:schemeClr val="accent2"/>
                </a:solidFill>
              </a:rPr>
              <a:t>Benelux</a:t>
            </a:r>
            <a:r>
              <a:rPr lang="el-GR" b="1" dirty="0" smtClean="0">
                <a:solidFill>
                  <a:schemeClr val="accent2"/>
                </a:solidFill>
              </a:rPr>
              <a:t>, γνωστή και ως «Δυτική Ένωση» .</a:t>
            </a:r>
          </a:p>
          <a:p>
            <a:pPr marL="285750" indent="-285750" algn="just">
              <a:buFont typeface="Arial" panose="020B0604020202020204" pitchFamily="34" charset="0"/>
              <a:buChar char="•"/>
            </a:pPr>
            <a:r>
              <a:rPr lang="el-GR" b="1" dirty="0">
                <a:solidFill>
                  <a:schemeClr val="accent2"/>
                </a:solidFill>
              </a:rPr>
              <a:t>Η</a:t>
            </a:r>
            <a:r>
              <a:rPr lang="el-GR" b="1" dirty="0" smtClean="0">
                <a:solidFill>
                  <a:schemeClr val="accent2"/>
                </a:solidFill>
              </a:rPr>
              <a:t> </a:t>
            </a:r>
            <a:r>
              <a:rPr lang="el-GR" b="1" i="1" dirty="0">
                <a:solidFill>
                  <a:schemeClr val="accent2"/>
                </a:solidFill>
              </a:rPr>
              <a:t>Συνθήκη των Βρυξελλών </a:t>
            </a:r>
            <a:r>
              <a:rPr lang="el-GR" b="1" dirty="0">
                <a:solidFill>
                  <a:schemeClr val="accent2"/>
                </a:solidFill>
              </a:rPr>
              <a:t>αδρανοποιήθηκε σύντομα λόγω της υπογραφής μίας σειράς άλλων συνθηκών στον πολιτικό, οικονομικό, κοινωνικό, πολιτισμικό και στρατιωτικό τομέα, όπως του ΟΕΟΣ τον Απρίλιο του </a:t>
            </a:r>
            <a:r>
              <a:rPr lang="el-GR" b="1" dirty="0" smtClean="0">
                <a:solidFill>
                  <a:schemeClr val="accent2"/>
                </a:solidFill>
              </a:rPr>
              <a:t>1948, </a:t>
            </a:r>
            <a:r>
              <a:rPr lang="el-GR" b="1" dirty="0">
                <a:solidFill>
                  <a:schemeClr val="accent2"/>
                </a:solidFill>
              </a:rPr>
              <a:t>του Οργανισμού Συμφώνου Βορείου Ατλαντικού τον Απρίλιο του 1949, του Συμβουλίου της Ευρώπης το Μάιο του </a:t>
            </a:r>
            <a:r>
              <a:rPr lang="el-GR" b="1" dirty="0" smtClean="0">
                <a:solidFill>
                  <a:schemeClr val="accent2"/>
                </a:solidFill>
              </a:rPr>
              <a:t>1949 και </a:t>
            </a:r>
            <a:r>
              <a:rPr lang="el-GR" b="1" dirty="0">
                <a:solidFill>
                  <a:schemeClr val="accent2"/>
                </a:solidFill>
              </a:rPr>
              <a:t>της Ευρωπαϊκής Κοινότητας Άνθρακα και Χάλυβα τον Απρίλιο του </a:t>
            </a:r>
            <a:r>
              <a:rPr lang="el-GR" b="1" dirty="0" smtClean="0">
                <a:solidFill>
                  <a:schemeClr val="accent2"/>
                </a:solidFill>
              </a:rPr>
              <a:t>1951.</a:t>
            </a:r>
            <a:endParaRPr lang="el-GR" b="1" dirty="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2" name="1513 - Εικόνα" descr="Υπογραφή της Συνθήκης των Βρυξελλών - Δυτικής Ένωσης - 1948.jpg"/>
          <p:cNvPicPr/>
          <p:nvPr/>
        </p:nvPicPr>
        <p:blipFill>
          <a:blip r:embed="rId3" cstate="print"/>
          <a:stretch>
            <a:fillRect/>
          </a:stretch>
        </p:blipFill>
        <p:spPr>
          <a:xfrm>
            <a:off x="348374" y="4097801"/>
            <a:ext cx="3825240" cy="1735455"/>
          </a:xfrm>
          <a:prstGeom prst="rect">
            <a:avLst/>
          </a:prstGeom>
        </p:spPr>
      </p:pic>
      <p:pic>
        <p:nvPicPr>
          <p:cNvPr id="15" name="1512 - Εικόνα" descr="Υπογραφή Συνθήκης Δουνκέρκης 1948.jpg"/>
          <p:cNvPicPr/>
          <p:nvPr/>
        </p:nvPicPr>
        <p:blipFill>
          <a:blip r:embed="rId4" cstate="print"/>
          <a:stretch>
            <a:fillRect/>
          </a:stretch>
        </p:blipFill>
        <p:spPr>
          <a:xfrm>
            <a:off x="1086198" y="1687747"/>
            <a:ext cx="2543175" cy="1905000"/>
          </a:xfrm>
          <a:prstGeom prst="rect">
            <a:avLst/>
          </a:prstGeom>
        </p:spPr>
      </p:pic>
      <p:sp>
        <p:nvSpPr>
          <p:cNvPr id="16" name="TextBox 25"/>
          <p:cNvSpPr txBox="1"/>
          <p:nvPr/>
        </p:nvSpPr>
        <p:spPr>
          <a:xfrm>
            <a:off x="206828" y="3525790"/>
            <a:ext cx="4663104" cy="523220"/>
          </a:xfrm>
          <a:prstGeom prst="rect">
            <a:avLst/>
          </a:prstGeom>
          <a:noFill/>
        </p:spPr>
        <p:txBody>
          <a:bodyPr wrap="square" rtlCol="0">
            <a:spAutoFit/>
          </a:bodyPr>
          <a:lstStyle/>
          <a:p>
            <a:pPr algn="just"/>
            <a:r>
              <a:rPr lang="el-GR" sz="1400" b="1" dirty="0" smtClean="0">
                <a:solidFill>
                  <a:schemeClr val="accent2"/>
                </a:solidFill>
              </a:rPr>
              <a:t>Υπογραφή της </a:t>
            </a:r>
            <a:r>
              <a:rPr lang="el-GR" sz="1400" b="1" i="1" dirty="0" smtClean="0">
                <a:solidFill>
                  <a:schemeClr val="accent2"/>
                </a:solidFill>
              </a:rPr>
              <a:t>Συνθήκης της Δουνκέρκης </a:t>
            </a:r>
          </a:p>
          <a:p>
            <a:pPr algn="just"/>
            <a:r>
              <a:rPr lang="el-GR" sz="1400" b="1" i="1" dirty="0" smtClean="0">
                <a:solidFill>
                  <a:schemeClr val="accent2"/>
                </a:solidFill>
              </a:rPr>
              <a:t>στις 8 Σεπτεμβρίου 1947</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11</a:t>
            </a:fld>
            <a:endParaRPr lang="en-US" altLang="en-US"/>
          </a:p>
        </p:txBody>
      </p:sp>
    </p:spTree>
    <p:extLst>
      <p:ext uri="{BB962C8B-B14F-4D97-AF65-F5344CB8AC3E}">
        <p14:creationId xmlns:p14="http://schemas.microsoft.com/office/powerpoint/2010/main" val="4243274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συγκρότηση αμυντικών </a:t>
            </a:r>
            <a:r>
              <a:rPr lang="el-GR" sz="2000" b="1" dirty="0" smtClean="0">
                <a:solidFill>
                  <a:schemeClr val="accent2"/>
                </a:solidFill>
                <a:cs typeface="Times New Roman" panose="02020603050405020304" pitchFamily="18" charset="0"/>
              </a:rPr>
              <a:t>συνασπισμών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0" y="4260875"/>
            <a:ext cx="4664918" cy="1169551"/>
          </a:xfrm>
          <a:prstGeom prst="rect">
            <a:avLst/>
          </a:prstGeom>
          <a:noFill/>
        </p:spPr>
        <p:txBody>
          <a:bodyPr wrap="square" rtlCol="0">
            <a:spAutoFit/>
          </a:bodyPr>
          <a:lstStyle/>
          <a:p>
            <a:pPr algn="just"/>
            <a:r>
              <a:rPr lang="el-GR" sz="1400" b="1" dirty="0" smtClean="0">
                <a:solidFill>
                  <a:schemeClr val="accent2"/>
                </a:solidFill>
              </a:rPr>
              <a:t>Υπογραφή </a:t>
            </a:r>
            <a:r>
              <a:rPr lang="el-GR" sz="1400" b="1" i="1" dirty="0" smtClean="0">
                <a:solidFill>
                  <a:schemeClr val="accent2"/>
                </a:solidFill>
              </a:rPr>
              <a:t>Συμφώνου Βορείου Ατλαντικού</a:t>
            </a:r>
            <a:endParaRPr lang="el-GR" sz="1400" b="1" i="1" dirty="0">
              <a:solidFill>
                <a:schemeClr val="accent2"/>
              </a:solidFill>
            </a:endParaRPr>
          </a:p>
          <a:p>
            <a:pPr algn="just"/>
            <a:r>
              <a:rPr lang="el-GR" sz="1400" b="1" i="1" dirty="0">
                <a:solidFill>
                  <a:schemeClr val="accent2"/>
                </a:solidFill>
              </a:rPr>
              <a:t>Ο πρόεδρος των ΗΠΑ </a:t>
            </a:r>
            <a:r>
              <a:rPr lang="el-GR" sz="1400" b="1" i="1" dirty="0" err="1">
                <a:solidFill>
                  <a:schemeClr val="accent2"/>
                </a:solidFill>
              </a:rPr>
              <a:t>Harry</a:t>
            </a:r>
            <a:r>
              <a:rPr lang="el-GR" sz="1400" b="1" i="1" dirty="0">
                <a:solidFill>
                  <a:schemeClr val="accent2"/>
                </a:solidFill>
              </a:rPr>
              <a:t> </a:t>
            </a:r>
            <a:r>
              <a:rPr lang="el-GR" sz="1400" b="1" i="1" dirty="0" err="1">
                <a:solidFill>
                  <a:schemeClr val="accent2"/>
                </a:solidFill>
              </a:rPr>
              <a:t>Truman</a:t>
            </a:r>
            <a:r>
              <a:rPr lang="el-GR" sz="1400" b="1" i="1" dirty="0">
                <a:solidFill>
                  <a:schemeClr val="accent2"/>
                </a:solidFill>
              </a:rPr>
              <a:t> υπογράφει τη συνθήκη ίδρυσης του NATO, με την παρουσία των εκπροσώπων των ιδρυτικών κρατών-μελών της συμμαχίας, τον Απρίλιο του 1949 </a:t>
            </a:r>
          </a:p>
        </p:txBody>
      </p:sp>
      <p:sp>
        <p:nvSpPr>
          <p:cNvPr id="7" name="Ορθογώνιο 6"/>
          <p:cNvSpPr/>
          <p:nvPr/>
        </p:nvSpPr>
        <p:spPr>
          <a:xfrm>
            <a:off x="4680000" y="1728000"/>
            <a:ext cx="7257999" cy="4801314"/>
          </a:xfrm>
          <a:prstGeom prst="rect">
            <a:avLst/>
          </a:prstGeom>
        </p:spPr>
        <p:txBody>
          <a:bodyPr wrap="square">
            <a:spAutoFit/>
          </a:bodyPr>
          <a:lstStyle/>
          <a:p>
            <a:pPr algn="just"/>
            <a:r>
              <a:rPr lang="el-GR" b="1" dirty="0">
                <a:solidFill>
                  <a:schemeClr val="accent2"/>
                </a:solidFill>
              </a:rPr>
              <a:t>Ο Οργανισμός Συμφώνου Βορείου Ατλαντικού (NATO</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Τ</a:t>
            </a:r>
            <a:r>
              <a:rPr lang="el-GR" b="1" dirty="0" smtClean="0">
                <a:solidFill>
                  <a:schemeClr val="accent2"/>
                </a:solidFill>
              </a:rPr>
              <a:t>α </a:t>
            </a:r>
            <a:r>
              <a:rPr lang="el-GR" b="1" dirty="0">
                <a:solidFill>
                  <a:schemeClr val="accent2"/>
                </a:solidFill>
              </a:rPr>
              <a:t>πέντε συμβαλλόμενα κράτη-μέλη της Συνθήκης των Βρυξελλών </a:t>
            </a:r>
            <a:r>
              <a:rPr lang="el-GR" b="1" dirty="0" smtClean="0">
                <a:solidFill>
                  <a:schemeClr val="accent2"/>
                </a:solidFill>
              </a:rPr>
              <a:t>διαπίστωσαν ότι </a:t>
            </a:r>
            <a:r>
              <a:rPr lang="el-GR" b="1" dirty="0">
                <a:solidFill>
                  <a:schemeClr val="accent2"/>
                </a:solidFill>
              </a:rPr>
              <a:t>η Δυτική Ένωση μόνη της δεν θα ήταν δυνατό να αντιμετωπίσει  αποτελεσματικά μία σοβιετική </a:t>
            </a:r>
            <a:r>
              <a:rPr lang="el-GR" b="1" dirty="0" smtClean="0">
                <a:solidFill>
                  <a:schemeClr val="accent2"/>
                </a:solidFill>
              </a:rPr>
              <a:t>απειλή.</a:t>
            </a:r>
          </a:p>
          <a:p>
            <a:pPr marL="285750" indent="-285750" algn="just">
              <a:buFont typeface="Arial" panose="020B0604020202020204" pitchFamily="34" charset="0"/>
              <a:buChar char="•"/>
            </a:pPr>
            <a:r>
              <a:rPr lang="el-GR" b="1" dirty="0" smtClean="0">
                <a:solidFill>
                  <a:schemeClr val="accent2"/>
                </a:solidFill>
              </a:rPr>
              <a:t>Με </a:t>
            </a:r>
            <a:r>
              <a:rPr lang="el-GR" b="1" dirty="0">
                <a:solidFill>
                  <a:schemeClr val="accent2"/>
                </a:solidFill>
              </a:rPr>
              <a:t>αυτό το σκεπτικό ιδρύθηκε ο Οργανισμός Συμφώνου Βορείου Ατλαντικού </a:t>
            </a:r>
            <a:r>
              <a:rPr lang="el-GR" b="1" dirty="0" smtClean="0">
                <a:solidFill>
                  <a:schemeClr val="accent2"/>
                </a:solidFill>
              </a:rPr>
              <a:t>(ΝΑΤΟ</a:t>
            </a:r>
            <a:r>
              <a:rPr lang="el-GR" b="1" dirty="0">
                <a:solidFill>
                  <a:schemeClr val="accent2"/>
                </a:solidFill>
              </a:rPr>
              <a:t>) στις 4 Απριλίου του 1949, στην </a:t>
            </a:r>
            <a:r>
              <a:rPr lang="el-GR" b="1" dirty="0" err="1">
                <a:solidFill>
                  <a:schemeClr val="accent2"/>
                </a:solidFill>
              </a:rPr>
              <a:t>Washington</a:t>
            </a:r>
            <a:r>
              <a:rPr lang="el-GR" b="1" dirty="0">
                <a:solidFill>
                  <a:schemeClr val="accent2"/>
                </a:solidFill>
              </a:rPr>
              <a:t>, στον οποίο, εκτός από τα πέντε κράτη-μέλη της Δυτικής Ένωσης, συμμετείχαν η Δανία, οι ΗΠΑ, η Ισλανδία, η Ιταλία, ο Καναδάς, η Νορβηγία και η Πορτογαλία.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υπογραφή της ίδρυσης του οργανισμού φαίνεται πως συνέβαλε και στη λήξη του αποκλεισμού του Δυτικού Βερολίνου ένα μόλις μήνα μετά, αναδεικνύοντας τη σημασία των ένοπλων ισορροπιών για την εποχή αυτή. </a:t>
            </a:r>
            <a:endParaRPr lang="el-GR"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Η </a:t>
            </a:r>
            <a:r>
              <a:rPr lang="el-GR" b="1" dirty="0">
                <a:solidFill>
                  <a:schemeClr val="accent2"/>
                </a:solidFill>
              </a:rPr>
              <a:t>σύσταση όμως της </a:t>
            </a:r>
            <a:r>
              <a:rPr lang="el-GR" b="1" dirty="0" err="1">
                <a:solidFill>
                  <a:schemeClr val="accent2"/>
                </a:solidFill>
              </a:rPr>
              <a:t>αμερικανοευρωπαϊκής</a:t>
            </a:r>
            <a:r>
              <a:rPr lang="el-GR" b="1" dirty="0">
                <a:solidFill>
                  <a:schemeClr val="accent2"/>
                </a:solidFill>
              </a:rPr>
              <a:t> αμυντικής συμμαχίας προκάλεσε την αρνητική αντίδραση της ΕΣΣΔ και των κρατών της επιρροής της στην Κεντροανατολική Ευρώπη. </a:t>
            </a:r>
            <a:endParaRPr lang="en-GB"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Σήμερα στη βορειοατλαντική συμμαχία συμμετέχουν 30 κράτη-μέλη</a:t>
            </a:r>
            <a:r>
              <a:rPr lang="el-GR" b="1" i="1" dirty="0">
                <a:solidFill>
                  <a:schemeClr val="accent2"/>
                </a:solidFill>
              </a:rPr>
              <a:t>. </a:t>
            </a:r>
            <a:endParaRPr lang="el-GR" b="1" i="1" dirty="0" smtClean="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3" name="1514 - Εικόνα" descr="Υπογραφή Συνθήκης NATO 1949.jpg"/>
          <p:cNvPicPr>
            <a:picLocks noChangeAspect="1"/>
          </p:cNvPicPr>
          <p:nvPr/>
        </p:nvPicPr>
        <p:blipFill>
          <a:blip r:embed="rId3" cstate="print"/>
          <a:stretch>
            <a:fillRect/>
          </a:stretch>
        </p:blipFill>
        <p:spPr>
          <a:xfrm>
            <a:off x="155322" y="1663637"/>
            <a:ext cx="3166262" cy="2516581"/>
          </a:xfrm>
          <a:prstGeom prst="rect">
            <a:avLst/>
          </a:prstGeom>
        </p:spPr>
      </p:pic>
      <p:pic>
        <p:nvPicPr>
          <p:cNvPr id="15" name="14 - Εικόν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266" y="2252578"/>
            <a:ext cx="1158194" cy="1444876"/>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12</a:t>
            </a:fld>
            <a:endParaRPr lang="en-US" altLang="en-US"/>
          </a:p>
        </p:txBody>
      </p:sp>
    </p:spTree>
    <p:extLst>
      <p:ext uri="{BB962C8B-B14F-4D97-AF65-F5344CB8AC3E}">
        <p14:creationId xmlns:p14="http://schemas.microsoft.com/office/powerpoint/2010/main" val="7806042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μεταπολεμικές πολιτικές κινήσεις με στόχο την ενοποίηση</a:t>
            </a:r>
          </a:p>
        </p:txBody>
      </p:sp>
      <p:sp>
        <p:nvSpPr>
          <p:cNvPr id="26" name="TextBox 25"/>
          <p:cNvSpPr txBox="1"/>
          <p:nvPr/>
        </p:nvSpPr>
        <p:spPr>
          <a:xfrm>
            <a:off x="92354" y="3938054"/>
            <a:ext cx="4497493" cy="954107"/>
          </a:xfrm>
          <a:prstGeom prst="rect">
            <a:avLst/>
          </a:prstGeom>
          <a:noFill/>
        </p:spPr>
        <p:txBody>
          <a:bodyPr wrap="square" rtlCol="0">
            <a:spAutoFit/>
          </a:bodyPr>
          <a:lstStyle/>
          <a:p>
            <a:pPr algn="just"/>
            <a:r>
              <a:rPr lang="en-GB" sz="1400" b="1" dirty="0">
                <a:solidFill>
                  <a:schemeClr val="accent2"/>
                </a:solidFill>
              </a:rPr>
              <a:t>Winston Churchill </a:t>
            </a:r>
            <a:endParaRPr lang="el-GR" sz="1400" b="1" dirty="0" smtClean="0">
              <a:solidFill>
                <a:schemeClr val="accent2"/>
              </a:solidFill>
            </a:endParaRPr>
          </a:p>
          <a:p>
            <a:pPr algn="just"/>
            <a:r>
              <a:rPr lang="el-GR" sz="1400" b="1" i="1" dirty="0" smtClean="0">
                <a:solidFill>
                  <a:schemeClr val="accent2"/>
                </a:solidFill>
              </a:rPr>
              <a:t>Αναφέρθηκε </a:t>
            </a:r>
            <a:r>
              <a:rPr lang="el-GR" sz="1400" b="1" i="1" dirty="0">
                <a:solidFill>
                  <a:schemeClr val="accent2"/>
                </a:solidFill>
              </a:rPr>
              <a:t>στην ανάγκη δημιουργίας μίας μορφής Ηνωμένων Πολιτειών της </a:t>
            </a:r>
            <a:r>
              <a:rPr lang="el-GR" sz="1400" b="1" i="1" dirty="0" smtClean="0">
                <a:solidFill>
                  <a:schemeClr val="accent2"/>
                </a:solidFill>
              </a:rPr>
              <a:t>Ευρώπης, ωστόσο δεν </a:t>
            </a:r>
            <a:r>
              <a:rPr lang="el-GR" sz="1400" b="1" i="1" dirty="0">
                <a:solidFill>
                  <a:schemeClr val="accent2"/>
                </a:solidFill>
              </a:rPr>
              <a:t>έκανε μνεία για τη συμμετοχή της Βρετανίας σ’ αυτές</a:t>
            </a:r>
          </a:p>
        </p:txBody>
      </p:sp>
      <p:sp>
        <p:nvSpPr>
          <p:cNvPr id="7" name="Ορθογώνιο 6"/>
          <p:cNvSpPr/>
          <p:nvPr/>
        </p:nvSpPr>
        <p:spPr>
          <a:xfrm>
            <a:off x="4680000" y="1728000"/>
            <a:ext cx="7257999" cy="3139321"/>
          </a:xfrm>
          <a:prstGeom prst="rect">
            <a:avLst/>
          </a:prstGeom>
        </p:spPr>
        <p:txBody>
          <a:bodyPr wrap="square">
            <a:spAutoFit/>
          </a:bodyPr>
          <a:lstStyle/>
          <a:p>
            <a:pPr algn="just"/>
            <a:r>
              <a:rPr lang="el-GR" b="1" dirty="0">
                <a:solidFill>
                  <a:schemeClr val="accent2"/>
                </a:solidFill>
              </a:rPr>
              <a:t>Απόσπασμα από την </a:t>
            </a:r>
            <a:r>
              <a:rPr lang="el-GR" b="1" i="1" dirty="0">
                <a:solidFill>
                  <a:schemeClr val="accent2"/>
                </a:solidFill>
              </a:rPr>
              <a:t>Ομιλία στο Πανεπιστήμιο της Ζυρίχης της 19ης Σεπτεμβρίου 1946  </a:t>
            </a:r>
            <a:r>
              <a:rPr lang="el-GR" b="1" dirty="0">
                <a:solidFill>
                  <a:schemeClr val="accent2"/>
                </a:solidFill>
              </a:rPr>
              <a:t>του </a:t>
            </a:r>
            <a:r>
              <a:rPr lang="el-GR" b="1" dirty="0" err="1">
                <a:solidFill>
                  <a:schemeClr val="accent2"/>
                </a:solidFill>
              </a:rPr>
              <a:t>Winston</a:t>
            </a:r>
            <a:r>
              <a:rPr lang="el-GR" b="1" dirty="0">
                <a:solidFill>
                  <a:schemeClr val="accent2"/>
                </a:solidFill>
              </a:rPr>
              <a:t> </a:t>
            </a:r>
            <a:r>
              <a:rPr lang="el-GR" b="1" dirty="0" err="1" smtClean="0">
                <a:solidFill>
                  <a:schemeClr val="accent2"/>
                </a:solidFill>
              </a:rPr>
              <a:t>Churchill</a:t>
            </a:r>
            <a:endParaRPr lang="el-GR" b="1" dirty="0" smtClean="0">
              <a:solidFill>
                <a:schemeClr val="accent2"/>
              </a:solidFill>
            </a:endParaRPr>
          </a:p>
          <a:p>
            <a:pPr algn="just"/>
            <a:r>
              <a:rPr lang="el-GR" b="1" i="1" dirty="0" smtClean="0">
                <a:solidFill>
                  <a:schemeClr val="accent2"/>
                </a:solidFill>
              </a:rPr>
              <a:t>«[…] </a:t>
            </a:r>
            <a:r>
              <a:rPr lang="el-GR" b="1" i="1" dirty="0">
                <a:solidFill>
                  <a:schemeClr val="accent2"/>
                </a:solidFill>
              </a:rPr>
              <a:t>Αυτό που πρέπει να κάνουμε είναι να </a:t>
            </a:r>
            <a:r>
              <a:rPr lang="el-GR" b="1" i="1" dirty="0" err="1">
                <a:solidFill>
                  <a:schemeClr val="accent2"/>
                </a:solidFill>
              </a:rPr>
              <a:t>ανασυστήσουμε</a:t>
            </a:r>
            <a:r>
              <a:rPr lang="el-GR" b="1" i="1" dirty="0">
                <a:solidFill>
                  <a:schemeClr val="accent2"/>
                </a:solidFill>
              </a:rPr>
              <a:t> την ευρωπαϊκή οικογένεια ή κατά το δυνατόν το μεγαλύτερο τμήμα της και να της παράσχουμε μια δομή υπό το καθεστώς της οποίας θα βιώσει με ειρήνη, ασφάλεια και ευημερία. Θα πρέπει να οικοδομήσουμε μία μορφή Ηνωμένων Πολιτειών της Ευρώπης. Μόνο με τον τρόπο αυτό εκατοντάδες εκατομμύρια </a:t>
            </a:r>
            <a:r>
              <a:rPr lang="el-GR" b="1" i="1" dirty="0" err="1">
                <a:solidFill>
                  <a:schemeClr val="accent2"/>
                </a:solidFill>
              </a:rPr>
              <a:t>μοχθούντων</a:t>
            </a:r>
            <a:r>
              <a:rPr lang="el-GR" b="1" i="1" dirty="0">
                <a:solidFill>
                  <a:schemeClr val="accent2"/>
                </a:solidFill>
              </a:rPr>
              <a:t> θα μπορέσουν να επανακτήσουν τις χαρές και τις ελπίδες που κάνουν τη ζωή αξιόλογη. [...] [Ως πρώτο βήμα προς αυτή την κατεύθυνση] πρέπει να είναι η σύναψη εταιρικής σχέσης μεταξύ της Γαλλίας και της Γερμανίας</a:t>
            </a:r>
            <a:r>
              <a:rPr lang="el-GR" b="1" i="1" dirty="0" smtClean="0">
                <a:solidFill>
                  <a:schemeClr val="accent2"/>
                </a:solidFill>
              </a:rPr>
              <a:t>.».</a:t>
            </a: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5" name="14 - Εικόνα" descr="Churchill_1944.jpg"/>
          <p:cNvPicPr/>
          <p:nvPr/>
        </p:nvPicPr>
        <p:blipFill>
          <a:blip r:embed="rId3" cstate="print"/>
          <a:stretch>
            <a:fillRect/>
          </a:stretch>
        </p:blipFill>
        <p:spPr>
          <a:xfrm>
            <a:off x="828899" y="1674013"/>
            <a:ext cx="1733931" cy="2241267"/>
          </a:xfrm>
          <a:prstGeom prst="rect">
            <a:avLst/>
          </a:prstGeom>
        </p:spPr>
      </p:pic>
      <p:pic>
        <p:nvPicPr>
          <p:cNvPr id="13" name="12 - Εικόν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9216" y="2162429"/>
            <a:ext cx="1158194" cy="1444876"/>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13</a:t>
            </a:fld>
            <a:endParaRPr lang="en-US" altLang="en-US"/>
          </a:p>
        </p:txBody>
      </p:sp>
    </p:spTree>
    <p:extLst>
      <p:ext uri="{BB962C8B-B14F-4D97-AF65-F5344CB8AC3E}">
        <p14:creationId xmlns:p14="http://schemas.microsoft.com/office/powerpoint/2010/main" val="25769972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μεταπολεμικές πολιτικές κινήσεις με στόχο την </a:t>
            </a:r>
            <a:r>
              <a:rPr lang="el-GR" sz="2000" b="1" dirty="0" smtClean="0">
                <a:solidFill>
                  <a:schemeClr val="accent2"/>
                </a:solidFill>
                <a:cs typeface="Times New Roman" panose="02020603050405020304" pitchFamily="18" charset="0"/>
              </a:rPr>
              <a:t>ενοποίηση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139701" y="4105481"/>
            <a:ext cx="4540300" cy="523220"/>
          </a:xfrm>
          <a:prstGeom prst="rect">
            <a:avLst/>
          </a:prstGeom>
          <a:noFill/>
        </p:spPr>
        <p:txBody>
          <a:bodyPr wrap="square" rtlCol="0">
            <a:spAutoFit/>
          </a:bodyPr>
          <a:lstStyle/>
          <a:p>
            <a:pPr algn="just"/>
            <a:r>
              <a:rPr lang="en-GB" sz="1400" b="1" dirty="0">
                <a:solidFill>
                  <a:schemeClr val="accent2"/>
                </a:solidFill>
              </a:rPr>
              <a:t>Hendrik </a:t>
            </a:r>
            <a:r>
              <a:rPr lang="en-GB" sz="1400" b="1" dirty="0" err="1" smtClean="0">
                <a:solidFill>
                  <a:schemeClr val="accent2"/>
                </a:solidFill>
              </a:rPr>
              <a:t>Brugmans</a:t>
            </a:r>
            <a:endParaRPr lang="el-GR" sz="1400" b="1" dirty="0" smtClean="0">
              <a:solidFill>
                <a:schemeClr val="accent2"/>
              </a:solidFill>
            </a:endParaRPr>
          </a:p>
          <a:p>
            <a:pPr algn="just"/>
            <a:r>
              <a:rPr lang="el-GR" sz="1400" b="1" i="1" dirty="0" smtClean="0">
                <a:solidFill>
                  <a:schemeClr val="accent2"/>
                </a:solidFill>
              </a:rPr>
              <a:t>Πρώτος </a:t>
            </a:r>
            <a:r>
              <a:rPr lang="el-GR" sz="1400" b="1" i="1" dirty="0">
                <a:solidFill>
                  <a:schemeClr val="accent2"/>
                </a:solidFill>
              </a:rPr>
              <a:t>πρόεδρος της Ένωσης Ευρωπαίων Φεντεραλιστών </a:t>
            </a:r>
          </a:p>
        </p:txBody>
      </p:sp>
      <p:sp>
        <p:nvSpPr>
          <p:cNvPr id="7" name="Ορθογώνιο 6"/>
          <p:cNvSpPr/>
          <p:nvPr/>
        </p:nvSpPr>
        <p:spPr>
          <a:xfrm>
            <a:off x="4680000" y="1728000"/>
            <a:ext cx="7257999" cy="3970318"/>
          </a:xfrm>
          <a:prstGeom prst="rect">
            <a:avLst/>
          </a:prstGeom>
        </p:spPr>
        <p:txBody>
          <a:bodyPr wrap="square">
            <a:spAutoFit/>
          </a:bodyPr>
          <a:lstStyle/>
          <a:p>
            <a:pPr algn="just"/>
            <a:r>
              <a:rPr lang="el-GR" b="1" dirty="0">
                <a:solidFill>
                  <a:schemeClr val="accent2"/>
                </a:solidFill>
              </a:rPr>
              <a:t>Η Ένωση Ευρωπαίων </a:t>
            </a:r>
            <a:r>
              <a:rPr lang="el-GR" b="1" dirty="0" smtClean="0">
                <a:solidFill>
                  <a:schemeClr val="accent2"/>
                </a:solidFill>
              </a:rPr>
              <a:t>Φεντεραλιστών</a:t>
            </a:r>
          </a:p>
          <a:p>
            <a:pPr marL="285750" indent="-285750" algn="just">
              <a:buFont typeface="Arial" panose="020B0604020202020204" pitchFamily="34" charset="0"/>
              <a:buChar char="•"/>
            </a:pPr>
            <a:r>
              <a:rPr lang="el-GR" b="1" dirty="0" smtClean="0">
                <a:solidFill>
                  <a:schemeClr val="accent2"/>
                </a:solidFill>
              </a:rPr>
              <a:t>Μετά από μία πρώτη συνάντηση </a:t>
            </a:r>
            <a:r>
              <a:rPr lang="el-GR" b="1" dirty="0">
                <a:solidFill>
                  <a:schemeClr val="accent2"/>
                </a:solidFill>
              </a:rPr>
              <a:t>εκπροσώπων των ομοσπονδιακών (</a:t>
            </a:r>
            <a:r>
              <a:rPr lang="el-GR" b="1" dirty="0" err="1">
                <a:solidFill>
                  <a:schemeClr val="accent2"/>
                </a:solidFill>
              </a:rPr>
              <a:t>φεντεραλιστικών</a:t>
            </a:r>
            <a:r>
              <a:rPr lang="el-GR" b="1" dirty="0">
                <a:solidFill>
                  <a:schemeClr val="accent2"/>
                </a:solidFill>
              </a:rPr>
              <a:t>) κινημάτων από δεκατέσσερα ευρωπαϊκά κράτη, με κεντρικό προσανατολισμό τη δημιουργία μίας ευρωπαϊκής ομοσπονδίας </a:t>
            </a:r>
            <a:r>
              <a:rPr lang="el-GR" b="1" dirty="0" smtClean="0">
                <a:solidFill>
                  <a:schemeClr val="accent2"/>
                </a:solidFill>
              </a:rPr>
              <a:t>κρατών, το </a:t>
            </a:r>
            <a:r>
              <a:rPr lang="el-GR" b="1" dirty="0">
                <a:solidFill>
                  <a:schemeClr val="accent2"/>
                </a:solidFill>
              </a:rPr>
              <a:t>Σεπτέμβριο του </a:t>
            </a:r>
            <a:r>
              <a:rPr lang="el-GR" b="1" dirty="0" smtClean="0">
                <a:solidFill>
                  <a:schemeClr val="accent2"/>
                </a:solidFill>
              </a:rPr>
              <a:t>1946, </a:t>
            </a:r>
            <a:r>
              <a:rPr lang="el-GR" b="1" dirty="0">
                <a:solidFill>
                  <a:schemeClr val="accent2"/>
                </a:solidFill>
              </a:rPr>
              <a:t>στο </a:t>
            </a:r>
            <a:r>
              <a:rPr lang="el-GR" b="1" dirty="0" err="1">
                <a:solidFill>
                  <a:schemeClr val="accent2"/>
                </a:solidFill>
              </a:rPr>
              <a:t>Hertenstein</a:t>
            </a:r>
            <a:r>
              <a:rPr lang="el-GR" b="1" dirty="0">
                <a:solidFill>
                  <a:schemeClr val="accent2"/>
                </a:solidFill>
              </a:rPr>
              <a:t> της Ελβετίας </a:t>
            </a:r>
            <a:r>
              <a:rPr lang="el-GR" b="1" dirty="0" smtClean="0">
                <a:solidFill>
                  <a:schemeClr val="accent2"/>
                </a:solidFill>
              </a:rPr>
              <a:t>και μία δεύτερη συνάντηση λίγο αργότερα, στο Λουξεμβούργο, ορίστηκε ως έδρα της υπό </a:t>
            </a:r>
            <a:r>
              <a:rPr lang="el-GR" b="1" dirty="0">
                <a:solidFill>
                  <a:schemeClr val="accent2"/>
                </a:solidFill>
              </a:rPr>
              <a:t>ίδρυση </a:t>
            </a:r>
            <a:r>
              <a:rPr lang="el-GR" b="1" dirty="0" smtClean="0">
                <a:solidFill>
                  <a:schemeClr val="accent2"/>
                </a:solidFill>
              </a:rPr>
              <a:t>Ένωσης </a:t>
            </a:r>
            <a:r>
              <a:rPr lang="el-GR" b="1" dirty="0">
                <a:solidFill>
                  <a:schemeClr val="accent2"/>
                </a:solidFill>
              </a:rPr>
              <a:t>Ευρωπαίων </a:t>
            </a:r>
            <a:r>
              <a:rPr lang="el-GR" b="1" dirty="0" smtClean="0">
                <a:solidFill>
                  <a:schemeClr val="accent2"/>
                </a:solidFill>
              </a:rPr>
              <a:t>Φεντεραλιστών το Παρίσι.</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Στο Παρίσι πραγματοποιήθηκε </a:t>
            </a:r>
            <a:r>
              <a:rPr lang="el-GR" b="1" dirty="0">
                <a:solidFill>
                  <a:schemeClr val="accent2"/>
                </a:solidFill>
              </a:rPr>
              <a:t>στις 15 και 16 Δεκεμβρίου του 1946 η συνάντηση η οποία οδήγησε στην ίδρυση της Ένωσης Ευρωπαίων </a:t>
            </a:r>
            <a:r>
              <a:rPr lang="el-GR" b="1" dirty="0" smtClean="0">
                <a:solidFill>
                  <a:schemeClr val="accent2"/>
                </a:solidFill>
              </a:rPr>
              <a:t>Φεντεραλιστών, </a:t>
            </a:r>
            <a:r>
              <a:rPr lang="el-GR" b="1" dirty="0">
                <a:solidFill>
                  <a:schemeClr val="accent2"/>
                </a:solidFill>
              </a:rPr>
              <a:t>με σκοπό το συντονισμό των δραστηριοτήτων των περίπου πενήντα </a:t>
            </a:r>
            <a:r>
              <a:rPr lang="el-GR" b="1" dirty="0" err="1">
                <a:solidFill>
                  <a:schemeClr val="accent2"/>
                </a:solidFill>
              </a:rPr>
              <a:t>φεντεραλιστικών</a:t>
            </a:r>
            <a:r>
              <a:rPr lang="el-GR" b="1" dirty="0">
                <a:solidFill>
                  <a:schemeClr val="accent2"/>
                </a:solidFill>
              </a:rPr>
              <a:t> </a:t>
            </a:r>
            <a:r>
              <a:rPr lang="el-GR" b="1" dirty="0" smtClean="0">
                <a:solidFill>
                  <a:schemeClr val="accent2"/>
                </a:solidFill>
              </a:rPr>
              <a:t>κινημάτων.</a:t>
            </a:r>
          </a:p>
          <a:p>
            <a:pPr marL="285750" indent="-285750" algn="just">
              <a:buFont typeface="Arial" panose="020B0604020202020204" pitchFamily="34" charset="0"/>
              <a:buChar char="•"/>
            </a:pPr>
            <a:r>
              <a:rPr lang="el-GR" b="1" dirty="0" smtClean="0">
                <a:solidFill>
                  <a:schemeClr val="accent2"/>
                </a:solidFill>
              </a:rPr>
              <a:t>Το </a:t>
            </a:r>
            <a:r>
              <a:rPr lang="el-GR" b="1" dirty="0">
                <a:solidFill>
                  <a:schemeClr val="accent2"/>
                </a:solidFill>
              </a:rPr>
              <a:t>πρώτο της </a:t>
            </a:r>
            <a:r>
              <a:rPr lang="el-GR" b="1" dirty="0" smtClean="0">
                <a:solidFill>
                  <a:schemeClr val="accent2"/>
                </a:solidFill>
              </a:rPr>
              <a:t>συνέδριο της Ένωσης </a:t>
            </a:r>
            <a:r>
              <a:rPr lang="el-GR" b="1" dirty="0">
                <a:solidFill>
                  <a:schemeClr val="accent2"/>
                </a:solidFill>
              </a:rPr>
              <a:t>πραγματοποιήθηκε στο </a:t>
            </a:r>
            <a:r>
              <a:rPr lang="el-GR" b="1" dirty="0" err="1">
                <a:solidFill>
                  <a:schemeClr val="accent2"/>
                </a:solidFill>
              </a:rPr>
              <a:t>Montreux</a:t>
            </a:r>
            <a:r>
              <a:rPr lang="el-GR" b="1" dirty="0">
                <a:solidFill>
                  <a:schemeClr val="accent2"/>
                </a:solidFill>
              </a:rPr>
              <a:t> της </a:t>
            </a:r>
            <a:r>
              <a:rPr lang="el-GR" b="1" dirty="0" smtClean="0">
                <a:solidFill>
                  <a:schemeClr val="accent2"/>
                </a:solidFill>
              </a:rPr>
              <a:t>Ελβετίας από </a:t>
            </a:r>
            <a:r>
              <a:rPr lang="el-GR" b="1" dirty="0">
                <a:solidFill>
                  <a:schemeClr val="accent2"/>
                </a:solidFill>
              </a:rPr>
              <a:t>τις 27 έως τις 31 Αυγούστου του </a:t>
            </a:r>
            <a:r>
              <a:rPr lang="el-GR" b="1" dirty="0" smtClean="0">
                <a:solidFill>
                  <a:schemeClr val="accent2"/>
                </a:solidFill>
              </a:rPr>
              <a:t>1947.</a:t>
            </a:r>
            <a:endParaRPr lang="el-GR" b="1" dirty="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3" name="298 - Εικόνα" descr="Charles_de_Gaulle.jpg"/>
          <p:cNvPicPr/>
          <p:nvPr/>
        </p:nvPicPr>
        <p:blipFill>
          <a:blip r:embed="rId3" cstate="print"/>
          <a:stretch>
            <a:fillRect/>
          </a:stretch>
        </p:blipFill>
        <p:spPr>
          <a:xfrm>
            <a:off x="1549400" y="1936430"/>
            <a:ext cx="1600200" cy="2169051"/>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14</a:t>
            </a:fld>
            <a:endParaRPr lang="en-US" altLang="en-US"/>
          </a:p>
        </p:txBody>
      </p:sp>
    </p:spTree>
    <p:extLst>
      <p:ext uri="{BB962C8B-B14F-4D97-AF65-F5344CB8AC3E}">
        <p14:creationId xmlns:p14="http://schemas.microsoft.com/office/powerpoint/2010/main" val="32706005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μεταπολεμικές πολιτικές κινήσεις με στόχο την </a:t>
            </a:r>
            <a:r>
              <a:rPr lang="el-GR" sz="2000" b="1" dirty="0" smtClean="0">
                <a:solidFill>
                  <a:schemeClr val="accent2"/>
                </a:solidFill>
                <a:cs typeface="Times New Roman" panose="02020603050405020304" pitchFamily="18" charset="0"/>
              </a:rPr>
              <a:t>ενοποίηση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139701" y="4105481"/>
            <a:ext cx="4540300" cy="738664"/>
          </a:xfrm>
          <a:prstGeom prst="rect">
            <a:avLst/>
          </a:prstGeom>
          <a:noFill/>
        </p:spPr>
        <p:txBody>
          <a:bodyPr wrap="square" rtlCol="0">
            <a:spAutoFit/>
          </a:bodyPr>
          <a:lstStyle/>
          <a:p>
            <a:pPr algn="just"/>
            <a:r>
              <a:rPr lang="en-GB" sz="1400" b="1" dirty="0">
                <a:solidFill>
                  <a:schemeClr val="accent2"/>
                </a:solidFill>
              </a:rPr>
              <a:t>Duncan </a:t>
            </a:r>
            <a:r>
              <a:rPr lang="en-GB" sz="1400" b="1" dirty="0" err="1">
                <a:solidFill>
                  <a:schemeClr val="accent2"/>
                </a:solidFill>
              </a:rPr>
              <a:t>Sandys</a:t>
            </a:r>
            <a:r>
              <a:rPr lang="en-GB" sz="1400" b="1" dirty="0">
                <a:solidFill>
                  <a:schemeClr val="accent2"/>
                </a:solidFill>
              </a:rPr>
              <a:t> </a:t>
            </a:r>
            <a:endParaRPr lang="el-GR" sz="1400" b="1" dirty="0" smtClean="0">
              <a:solidFill>
                <a:schemeClr val="accent2"/>
              </a:solidFill>
            </a:endParaRPr>
          </a:p>
          <a:p>
            <a:pPr algn="just"/>
            <a:r>
              <a:rPr lang="el-GR" sz="1400" b="1" i="1" dirty="0" smtClean="0">
                <a:solidFill>
                  <a:schemeClr val="accent2"/>
                </a:solidFill>
              </a:rPr>
              <a:t>Πρωτοβουλίες για τη δημιουργία Κινήματος </a:t>
            </a:r>
            <a:r>
              <a:rPr lang="el-GR" sz="1400" b="1" i="1" dirty="0">
                <a:solidFill>
                  <a:schemeClr val="accent2"/>
                </a:solidFill>
              </a:rPr>
              <a:t>της Ενωμένης </a:t>
            </a:r>
            <a:r>
              <a:rPr lang="el-GR" sz="1400" b="1" i="1" dirty="0" smtClean="0">
                <a:solidFill>
                  <a:schemeClr val="accent2"/>
                </a:solidFill>
              </a:rPr>
              <a:t>Ευρώπης</a:t>
            </a:r>
            <a:endParaRPr lang="el-GR" sz="1400" b="1" i="1" dirty="0">
              <a:solidFill>
                <a:schemeClr val="accent2"/>
              </a:solidFill>
            </a:endParaRPr>
          </a:p>
        </p:txBody>
      </p:sp>
      <p:sp>
        <p:nvSpPr>
          <p:cNvPr id="7" name="Ορθογώνιο 6"/>
          <p:cNvSpPr/>
          <p:nvPr/>
        </p:nvSpPr>
        <p:spPr>
          <a:xfrm>
            <a:off x="4680000" y="1728000"/>
            <a:ext cx="7257999" cy="2585323"/>
          </a:xfrm>
          <a:prstGeom prst="rect">
            <a:avLst/>
          </a:prstGeom>
        </p:spPr>
        <p:txBody>
          <a:bodyPr wrap="square">
            <a:spAutoFit/>
          </a:bodyPr>
          <a:lstStyle/>
          <a:p>
            <a:pPr algn="just"/>
            <a:r>
              <a:rPr lang="el-GR" b="1" dirty="0">
                <a:solidFill>
                  <a:schemeClr val="accent2"/>
                </a:solidFill>
              </a:rPr>
              <a:t>Το Κίνημα της Ενωμένης </a:t>
            </a:r>
            <a:r>
              <a:rPr lang="el-GR" b="1" dirty="0" smtClean="0">
                <a:solidFill>
                  <a:schemeClr val="accent2"/>
                </a:solidFill>
              </a:rPr>
              <a:t>Ευρώπης</a:t>
            </a: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14 Μαΐου του 1947, με πρωτοβουλία του Βρετανού πολιτικού </a:t>
            </a:r>
            <a:r>
              <a:rPr lang="el-GR" b="1" dirty="0" err="1">
                <a:solidFill>
                  <a:schemeClr val="accent2"/>
                </a:solidFill>
              </a:rPr>
              <a:t>Duncan</a:t>
            </a:r>
            <a:r>
              <a:rPr lang="el-GR" b="1" dirty="0">
                <a:solidFill>
                  <a:schemeClr val="accent2"/>
                </a:solidFill>
              </a:rPr>
              <a:t> </a:t>
            </a:r>
            <a:r>
              <a:rPr lang="el-GR" b="1" dirty="0" err="1">
                <a:solidFill>
                  <a:schemeClr val="accent2"/>
                </a:solidFill>
              </a:rPr>
              <a:t>Sandys</a:t>
            </a:r>
            <a:r>
              <a:rPr lang="el-GR" b="1" dirty="0">
                <a:solidFill>
                  <a:schemeClr val="accent2"/>
                </a:solidFill>
              </a:rPr>
              <a:t> (</a:t>
            </a:r>
            <a:r>
              <a:rPr lang="el-GR" b="1" dirty="0" err="1">
                <a:solidFill>
                  <a:schemeClr val="accent2"/>
                </a:solidFill>
              </a:rPr>
              <a:t>Σάντις</a:t>
            </a:r>
            <a:r>
              <a:rPr lang="el-GR" b="1" dirty="0">
                <a:solidFill>
                  <a:schemeClr val="accent2"/>
                </a:solidFill>
              </a:rPr>
              <a:t>, 1908 – 1987) και την υποστήριξη του </a:t>
            </a:r>
            <a:r>
              <a:rPr lang="el-GR" b="1" dirty="0" err="1">
                <a:solidFill>
                  <a:schemeClr val="accent2"/>
                </a:solidFill>
              </a:rPr>
              <a:t>Winston</a:t>
            </a:r>
            <a:r>
              <a:rPr lang="el-GR" b="1" dirty="0">
                <a:solidFill>
                  <a:schemeClr val="accent2"/>
                </a:solidFill>
              </a:rPr>
              <a:t> </a:t>
            </a:r>
            <a:r>
              <a:rPr lang="el-GR" b="1" dirty="0" err="1">
                <a:solidFill>
                  <a:schemeClr val="accent2"/>
                </a:solidFill>
              </a:rPr>
              <a:t>Churchill</a:t>
            </a:r>
            <a:r>
              <a:rPr lang="el-GR" b="1" dirty="0">
                <a:solidFill>
                  <a:schemeClr val="accent2"/>
                </a:solidFill>
              </a:rPr>
              <a:t>, δημιουργήθηκε το </a:t>
            </a:r>
            <a:r>
              <a:rPr lang="el-GR" b="1" dirty="0" err="1">
                <a:solidFill>
                  <a:schemeClr val="accent2"/>
                </a:solidFill>
              </a:rPr>
              <a:t>αγγλογαλλικό</a:t>
            </a:r>
            <a:r>
              <a:rPr lang="el-GR" b="1" dirty="0">
                <a:solidFill>
                  <a:schemeClr val="accent2"/>
                </a:solidFill>
              </a:rPr>
              <a:t> Κίνημα της Ενωμένης Ευρώπης (United Europe </a:t>
            </a:r>
            <a:r>
              <a:rPr lang="el-GR" b="1" dirty="0" err="1">
                <a:solidFill>
                  <a:schemeClr val="accent2"/>
                </a:solidFill>
              </a:rPr>
              <a:t>Movement</a:t>
            </a:r>
            <a:r>
              <a:rPr lang="el-GR" b="1" dirty="0">
                <a:solidFill>
                  <a:schemeClr val="accent2"/>
                </a:solidFill>
              </a:rPr>
              <a:t>, UEM</a:t>
            </a:r>
            <a:r>
              <a:rPr lang="el-GR" b="1" dirty="0" smtClean="0">
                <a:solidFill>
                  <a:schemeClr val="accent2"/>
                </a:solidFill>
              </a:rPr>
              <a:t>).</a:t>
            </a:r>
          </a:p>
          <a:p>
            <a:pPr marL="285750" indent="-285750" algn="just">
              <a:buFont typeface="Arial" panose="020B0604020202020204" pitchFamily="34" charset="0"/>
              <a:buChar char="•"/>
            </a:pPr>
            <a:r>
              <a:rPr lang="el-GR" b="1" dirty="0">
                <a:solidFill>
                  <a:schemeClr val="accent2"/>
                </a:solidFill>
              </a:rPr>
              <a:t>Το κίνημα αυτό αντιτίθετο στη δημιουργία μία ευρωπαϊκής ομοσπονδίας με υπερεθνικά θεσμικά όργανα και τασσόταν υπέρ μίας ένωσης ευρωπαϊκών κρατών που θα λειτουργούσε στο πλαίσιο μίας διακυβερνητικής </a:t>
            </a:r>
            <a:r>
              <a:rPr lang="el-GR" b="1" dirty="0" smtClean="0">
                <a:solidFill>
                  <a:schemeClr val="accent2"/>
                </a:solidFill>
              </a:rPr>
              <a:t>συνεργασίας.</a:t>
            </a:r>
            <a:endParaRPr lang="el-GR" b="1" dirty="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5" name="Εικόνα 14"/>
          <p:cNvPicPr/>
          <p:nvPr/>
        </p:nvPicPr>
        <p:blipFill>
          <a:blip r:embed="rId3" cstate="print"/>
          <a:srcRect/>
          <a:stretch>
            <a:fillRect/>
          </a:stretch>
        </p:blipFill>
        <p:spPr bwMode="auto">
          <a:xfrm>
            <a:off x="1549399" y="1943100"/>
            <a:ext cx="1536701" cy="2162381"/>
          </a:xfrm>
          <a:prstGeom prst="rect">
            <a:avLst/>
          </a:prstGeom>
          <a:noFill/>
          <a:ln w="9525">
            <a:noFill/>
            <a:miter lim="800000"/>
            <a:headEnd/>
            <a:tailEnd/>
          </a:ln>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15</a:t>
            </a:fld>
            <a:endParaRPr lang="en-US" altLang="en-US"/>
          </a:p>
        </p:txBody>
      </p:sp>
    </p:spTree>
    <p:extLst>
      <p:ext uri="{BB962C8B-B14F-4D97-AF65-F5344CB8AC3E}">
        <p14:creationId xmlns:p14="http://schemas.microsoft.com/office/powerpoint/2010/main" val="11533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μεταπολεμικές πολιτικές κινήσεις με στόχο την </a:t>
            </a:r>
            <a:r>
              <a:rPr lang="el-GR" sz="2000" b="1" dirty="0" smtClean="0">
                <a:solidFill>
                  <a:schemeClr val="accent2"/>
                </a:solidFill>
                <a:cs typeface="Times New Roman" panose="02020603050405020304" pitchFamily="18" charset="0"/>
              </a:rPr>
              <a:t>ενοποίηση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40479" y="4748546"/>
            <a:ext cx="4540300" cy="738664"/>
          </a:xfrm>
          <a:prstGeom prst="rect">
            <a:avLst/>
          </a:prstGeom>
          <a:noFill/>
        </p:spPr>
        <p:txBody>
          <a:bodyPr wrap="square" rtlCol="0">
            <a:spAutoFit/>
          </a:bodyPr>
          <a:lstStyle/>
          <a:p>
            <a:pPr algn="just"/>
            <a:r>
              <a:rPr lang="el-GR" sz="1400" b="1" dirty="0">
                <a:solidFill>
                  <a:schemeClr val="accent2"/>
                </a:solidFill>
              </a:rPr>
              <a:t>Το Συνέδριο της Ευρώπης στη Χάγη, το Μάρτιο του </a:t>
            </a:r>
            <a:r>
              <a:rPr lang="el-GR" sz="1400" b="1" dirty="0" smtClean="0">
                <a:solidFill>
                  <a:schemeClr val="accent2"/>
                </a:solidFill>
              </a:rPr>
              <a:t>1948 </a:t>
            </a:r>
            <a:r>
              <a:rPr lang="el-GR" sz="1400" b="1" i="1" dirty="0" smtClean="0">
                <a:solidFill>
                  <a:schemeClr val="accent2"/>
                </a:solidFill>
              </a:rPr>
              <a:t>Στο </a:t>
            </a:r>
            <a:r>
              <a:rPr lang="el-GR" sz="1400" b="1" i="1" dirty="0">
                <a:solidFill>
                  <a:schemeClr val="accent2"/>
                </a:solidFill>
              </a:rPr>
              <a:t>βάθος διακρίνεται το έμβλημα του συνεδρίου, ένα κεφαλαίο κόκκινο γράμμα «Ε» σε λευκό φόντο</a:t>
            </a:r>
          </a:p>
        </p:txBody>
      </p:sp>
      <p:sp>
        <p:nvSpPr>
          <p:cNvPr id="7" name="Ορθογώνιο 6"/>
          <p:cNvSpPr/>
          <p:nvPr/>
        </p:nvSpPr>
        <p:spPr>
          <a:xfrm>
            <a:off x="4680000" y="1728000"/>
            <a:ext cx="7257999" cy="4524315"/>
          </a:xfrm>
          <a:prstGeom prst="rect">
            <a:avLst/>
          </a:prstGeom>
        </p:spPr>
        <p:txBody>
          <a:bodyPr wrap="square">
            <a:spAutoFit/>
          </a:bodyPr>
          <a:lstStyle/>
          <a:p>
            <a:pPr algn="just"/>
            <a:r>
              <a:rPr lang="el-GR" b="1" dirty="0">
                <a:solidFill>
                  <a:schemeClr val="accent2"/>
                </a:solidFill>
              </a:rPr>
              <a:t>Το Συνέδριο για την Ευρώπη της Χάγης </a:t>
            </a:r>
            <a:endParaRPr lang="en-US" b="1" dirty="0" smtClean="0">
              <a:solidFill>
                <a:schemeClr val="accent2"/>
              </a:solidFill>
            </a:endParaRPr>
          </a:p>
          <a:p>
            <a:pPr marL="285750" indent="-285750" algn="just">
              <a:buFont typeface="Arial" panose="020B0604020202020204" pitchFamily="34" charset="0"/>
              <a:buChar char="•"/>
            </a:pPr>
            <a:r>
              <a:rPr lang="el-GR" b="1" dirty="0">
                <a:solidFill>
                  <a:schemeClr val="accent2"/>
                </a:solidFill>
              </a:rPr>
              <a:t>Η</a:t>
            </a:r>
            <a:r>
              <a:rPr lang="el-GR" b="1" dirty="0" smtClean="0">
                <a:solidFill>
                  <a:schemeClr val="accent2"/>
                </a:solidFill>
              </a:rPr>
              <a:t> </a:t>
            </a:r>
            <a:r>
              <a:rPr lang="el-GR" b="1" dirty="0">
                <a:solidFill>
                  <a:schemeClr val="accent2"/>
                </a:solidFill>
              </a:rPr>
              <a:t>ύπαρξη διαφορετικών τάσεων για το μέλλον της </a:t>
            </a:r>
            <a:r>
              <a:rPr lang="el-GR" b="1" dirty="0" smtClean="0">
                <a:solidFill>
                  <a:schemeClr val="accent2"/>
                </a:solidFill>
              </a:rPr>
              <a:t>Ευρώπης απαιτούσε </a:t>
            </a:r>
            <a:r>
              <a:rPr lang="el-GR" b="1" dirty="0">
                <a:solidFill>
                  <a:schemeClr val="accent2"/>
                </a:solidFill>
              </a:rPr>
              <a:t>τη σύσταση μίας </a:t>
            </a:r>
            <a:r>
              <a:rPr lang="el-GR" b="1" dirty="0" smtClean="0">
                <a:solidFill>
                  <a:schemeClr val="accent2"/>
                </a:solidFill>
              </a:rPr>
              <a:t>Επιτροπής </a:t>
            </a:r>
            <a:r>
              <a:rPr lang="el-GR" b="1" dirty="0">
                <a:solidFill>
                  <a:schemeClr val="accent2"/>
                </a:solidFill>
              </a:rPr>
              <a:t>Συντονισμού των Ευρωπαϊκών Κινημάτων και τη διεξαγωγή πανευρωπαϊκού συνεδρίου </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Οι συνεδριάσεις της Επιτροπής </a:t>
            </a:r>
            <a:r>
              <a:rPr lang="el-GR" b="1" dirty="0">
                <a:solidFill>
                  <a:schemeClr val="accent2"/>
                </a:solidFill>
              </a:rPr>
              <a:t>Συντονισμού των Ευρωπαϊκών </a:t>
            </a:r>
            <a:r>
              <a:rPr lang="el-GR" b="1" dirty="0" smtClean="0">
                <a:solidFill>
                  <a:schemeClr val="accent2"/>
                </a:solidFill>
              </a:rPr>
              <a:t>Κινημ</a:t>
            </a:r>
            <a:r>
              <a:rPr lang="el-GR" b="1" dirty="0">
                <a:solidFill>
                  <a:schemeClr val="accent2"/>
                </a:solidFill>
              </a:rPr>
              <a:t>ά</a:t>
            </a:r>
            <a:r>
              <a:rPr lang="el-GR" b="1" dirty="0" smtClean="0">
                <a:solidFill>
                  <a:schemeClr val="accent2"/>
                </a:solidFill>
              </a:rPr>
              <a:t>των οδήγησαν στη σύσταση κοινής Διεθνούς Επιτροπής </a:t>
            </a:r>
            <a:r>
              <a:rPr lang="el-GR" b="1" dirty="0">
                <a:solidFill>
                  <a:schemeClr val="accent2"/>
                </a:solidFill>
              </a:rPr>
              <a:t>των Κινημάτων για την Ευρωπαϊκή </a:t>
            </a:r>
            <a:r>
              <a:rPr lang="el-GR" b="1" dirty="0" smtClean="0">
                <a:solidFill>
                  <a:schemeClr val="accent2"/>
                </a:solidFill>
              </a:rPr>
              <a:t>Ενότητα, η οποία διοργάνωσε </a:t>
            </a:r>
            <a:r>
              <a:rPr lang="el-GR" b="1" dirty="0">
                <a:solidFill>
                  <a:schemeClr val="accent2"/>
                </a:solidFill>
              </a:rPr>
              <a:t>στη Χάγη από τις 7 έως τις 11 Μαρτίου του 1948, το Συνέδριο για την </a:t>
            </a:r>
            <a:r>
              <a:rPr lang="el-GR" b="1" dirty="0" smtClean="0">
                <a:solidFill>
                  <a:schemeClr val="accent2"/>
                </a:solidFill>
              </a:rPr>
              <a:t>Ευρώπη .</a:t>
            </a:r>
          </a:p>
          <a:p>
            <a:pPr marL="285750" indent="-285750" algn="just">
              <a:buFont typeface="Arial" panose="020B0604020202020204" pitchFamily="34" charset="0"/>
              <a:buChar char="•"/>
            </a:pPr>
            <a:r>
              <a:rPr lang="el-GR" b="1" dirty="0" smtClean="0">
                <a:solidFill>
                  <a:schemeClr val="accent2"/>
                </a:solidFill>
              </a:rPr>
              <a:t>Σ’ αυτό προέδρευσε </a:t>
            </a:r>
            <a:r>
              <a:rPr lang="el-GR" b="1" dirty="0">
                <a:solidFill>
                  <a:schemeClr val="accent2"/>
                </a:solidFill>
              </a:rPr>
              <a:t>ο </a:t>
            </a:r>
            <a:r>
              <a:rPr lang="el-GR" b="1" dirty="0" err="1">
                <a:solidFill>
                  <a:schemeClr val="accent2"/>
                </a:solidFill>
              </a:rPr>
              <a:t>Winston</a:t>
            </a:r>
            <a:r>
              <a:rPr lang="el-GR" b="1" dirty="0">
                <a:solidFill>
                  <a:schemeClr val="accent2"/>
                </a:solidFill>
              </a:rPr>
              <a:t> </a:t>
            </a:r>
            <a:r>
              <a:rPr lang="el-GR" b="1" dirty="0" err="1">
                <a:solidFill>
                  <a:schemeClr val="accent2"/>
                </a:solidFill>
              </a:rPr>
              <a:t>Churchill</a:t>
            </a:r>
            <a:r>
              <a:rPr lang="el-GR" b="1" dirty="0">
                <a:solidFill>
                  <a:schemeClr val="accent2"/>
                </a:solidFill>
              </a:rPr>
              <a:t> και συμμετείχαν δεκαέξι πρώην πρωθυπουργοί και περίπου 800 αντιπρόσωποι από δεκαεννέα ευρωπαϊκά </a:t>
            </a:r>
            <a:r>
              <a:rPr lang="el-GR" b="1" dirty="0" smtClean="0">
                <a:solidFill>
                  <a:schemeClr val="accent2"/>
                </a:solidFill>
              </a:rPr>
              <a:t>κράτη.</a:t>
            </a:r>
          </a:p>
          <a:p>
            <a:pPr marL="285750" indent="-285750" algn="just">
              <a:buFont typeface="Arial" panose="020B0604020202020204" pitchFamily="34" charset="0"/>
              <a:buChar char="•"/>
            </a:pPr>
            <a:r>
              <a:rPr lang="el-GR" b="1" dirty="0" smtClean="0">
                <a:solidFill>
                  <a:schemeClr val="accent2"/>
                </a:solidFill>
              </a:rPr>
              <a:t>Προτάθηκε η δημιουργία </a:t>
            </a:r>
            <a:r>
              <a:rPr lang="el-GR" b="1" dirty="0">
                <a:solidFill>
                  <a:schemeClr val="accent2"/>
                </a:solidFill>
              </a:rPr>
              <a:t>μίας ευρωπαϊκής συνέλευσης </a:t>
            </a:r>
            <a:r>
              <a:rPr lang="el-GR" b="1" dirty="0" smtClean="0">
                <a:solidFill>
                  <a:schemeClr val="accent2"/>
                </a:solidFill>
              </a:rPr>
              <a:t>διαβούλευσης, ενός </a:t>
            </a:r>
            <a:r>
              <a:rPr lang="el-GR" b="1" dirty="0">
                <a:solidFill>
                  <a:schemeClr val="accent2"/>
                </a:solidFill>
              </a:rPr>
              <a:t>ευρωπαϊκού συμβουλίου </a:t>
            </a:r>
            <a:r>
              <a:rPr lang="el-GR" b="1" dirty="0" smtClean="0">
                <a:solidFill>
                  <a:schemeClr val="accent2"/>
                </a:solidFill>
              </a:rPr>
              <a:t>για την </a:t>
            </a:r>
            <a:r>
              <a:rPr lang="el-GR" b="1" dirty="0">
                <a:solidFill>
                  <a:schemeClr val="accent2"/>
                </a:solidFill>
              </a:rPr>
              <a:t>προετοιμασία της πολιτικής και οικονομικής </a:t>
            </a:r>
            <a:r>
              <a:rPr lang="el-GR" b="1" dirty="0" smtClean="0">
                <a:solidFill>
                  <a:schemeClr val="accent2"/>
                </a:solidFill>
              </a:rPr>
              <a:t>ολοκλήρωσης, η </a:t>
            </a:r>
            <a:r>
              <a:rPr lang="el-GR" b="1" dirty="0">
                <a:solidFill>
                  <a:schemeClr val="accent2"/>
                </a:solidFill>
              </a:rPr>
              <a:t>θέσπιση ενός χάρτη ανθρωπίνων </a:t>
            </a:r>
            <a:r>
              <a:rPr lang="el-GR" b="1" dirty="0" smtClean="0">
                <a:solidFill>
                  <a:schemeClr val="accent2"/>
                </a:solidFill>
              </a:rPr>
              <a:t>δικαιωμάτων, η </a:t>
            </a:r>
            <a:r>
              <a:rPr lang="el-GR" b="1" dirty="0">
                <a:solidFill>
                  <a:schemeClr val="accent2"/>
                </a:solidFill>
              </a:rPr>
              <a:t>δημιουργία </a:t>
            </a:r>
            <a:r>
              <a:rPr lang="el-GR" b="1" dirty="0" smtClean="0">
                <a:solidFill>
                  <a:schemeClr val="accent2"/>
                </a:solidFill>
              </a:rPr>
              <a:t>δικαστηρίου και η </a:t>
            </a:r>
            <a:r>
              <a:rPr lang="el-GR" b="1" dirty="0">
                <a:solidFill>
                  <a:schemeClr val="accent2"/>
                </a:solidFill>
              </a:rPr>
              <a:t>σύσταση ενός ευρωπαϊκού πολιτισμικού </a:t>
            </a:r>
            <a:r>
              <a:rPr lang="el-GR" b="1" dirty="0" smtClean="0">
                <a:solidFill>
                  <a:schemeClr val="accent2"/>
                </a:solidFill>
              </a:rPr>
              <a:t>κέντρου.</a:t>
            </a:r>
            <a:endParaRPr lang="el-GR" b="1" dirty="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7" name="Εικόνα 16"/>
          <p:cNvPicPr/>
          <p:nvPr/>
        </p:nvPicPr>
        <p:blipFill>
          <a:blip r:embed="rId3" cstate="print"/>
          <a:srcRect/>
          <a:stretch>
            <a:fillRect/>
          </a:stretch>
        </p:blipFill>
        <p:spPr bwMode="auto">
          <a:xfrm>
            <a:off x="142438" y="1695206"/>
            <a:ext cx="4395894" cy="3076428"/>
          </a:xfrm>
          <a:prstGeom prst="rect">
            <a:avLst/>
          </a:prstGeom>
          <a:noFill/>
          <a:ln w="9525">
            <a:noFill/>
            <a:miter lim="800000"/>
            <a:headEnd/>
            <a:tailEnd/>
          </a:ln>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16</a:t>
            </a:fld>
            <a:endParaRPr lang="en-US" altLang="en-US"/>
          </a:p>
        </p:txBody>
      </p:sp>
    </p:spTree>
    <p:extLst>
      <p:ext uri="{BB962C8B-B14F-4D97-AF65-F5344CB8AC3E}">
        <p14:creationId xmlns:p14="http://schemas.microsoft.com/office/powerpoint/2010/main" val="2608756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μεταπολεμικές πολιτικές κινήσεις με στόχο την </a:t>
            </a:r>
            <a:r>
              <a:rPr lang="el-GR" sz="2000" b="1" dirty="0" smtClean="0">
                <a:solidFill>
                  <a:schemeClr val="accent2"/>
                </a:solidFill>
                <a:cs typeface="Times New Roman" panose="02020603050405020304" pitchFamily="18" charset="0"/>
              </a:rPr>
              <a:t>ενοποίηση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27600" y="4800062"/>
            <a:ext cx="4540300" cy="954107"/>
          </a:xfrm>
          <a:prstGeom prst="rect">
            <a:avLst/>
          </a:prstGeom>
          <a:noFill/>
        </p:spPr>
        <p:txBody>
          <a:bodyPr wrap="square" rtlCol="0">
            <a:spAutoFit/>
          </a:bodyPr>
          <a:lstStyle/>
          <a:p>
            <a:pPr algn="just"/>
            <a:r>
              <a:rPr lang="el-GR" sz="1400" b="1" dirty="0">
                <a:solidFill>
                  <a:schemeClr val="accent2"/>
                </a:solidFill>
              </a:rPr>
              <a:t>Δ</a:t>
            </a:r>
            <a:r>
              <a:rPr lang="el-GR" sz="1400" b="1" dirty="0" smtClean="0">
                <a:solidFill>
                  <a:schemeClr val="accent2"/>
                </a:solidFill>
              </a:rPr>
              <a:t>ιεθνές </a:t>
            </a:r>
            <a:r>
              <a:rPr lang="el-GR" sz="1400" b="1" dirty="0">
                <a:solidFill>
                  <a:schemeClr val="accent2"/>
                </a:solidFill>
              </a:rPr>
              <a:t>συνέδριο του Ευρωπαϊκού Κινήματος </a:t>
            </a:r>
            <a:endParaRPr lang="el-GR" sz="1400" b="1" dirty="0" smtClean="0">
              <a:solidFill>
                <a:schemeClr val="accent2"/>
              </a:solidFill>
            </a:endParaRPr>
          </a:p>
          <a:p>
            <a:pPr algn="just"/>
            <a:r>
              <a:rPr lang="el-GR" sz="1400" b="1" i="1" dirty="0" smtClean="0">
                <a:solidFill>
                  <a:schemeClr val="accent2"/>
                </a:solidFill>
              </a:rPr>
              <a:t>Δημόσια </a:t>
            </a:r>
            <a:r>
              <a:rPr lang="el-GR" sz="1400" b="1" i="1" dirty="0">
                <a:solidFill>
                  <a:schemeClr val="accent2"/>
                </a:solidFill>
              </a:rPr>
              <a:t>ομιλία κατά το πρώτο διεθνές συνέδριο του Ευρωπαϊκού Κινήματος στις Βρυξέλλες, το Φεβρουάριο του 1949</a:t>
            </a:r>
          </a:p>
        </p:txBody>
      </p:sp>
      <p:sp>
        <p:nvSpPr>
          <p:cNvPr id="7" name="Ορθογώνιο 6"/>
          <p:cNvSpPr/>
          <p:nvPr/>
        </p:nvSpPr>
        <p:spPr>
          <a:xfrm>
            <a:off x="4680000" y="1728000"/>
            <a:ext cx="7257999" cy="3970318"/>
          </a:xfrm>
          <a:prstGeom prst="rect">
            <a:avLst/>
          </a:prstGeom>
        </p:spPr>
        <p:txBody>
          <a:bodyPr wrap="square">
            <a:spAutoFit/>
          </a:bodyPr>
          <a:lstStyle/>
          <a:p>
            <a:pPr algn="just"/>
            <a:r>
              <a:rPr lang="el-GR" b="1" dirty="0">
                <a:solidFill>
                  <a:schemeClr val="accent2"/>
                </a:solidFill>
              </a:rPr>
              <a:t>Το Ευρωπαϊκό </a:t>
            </a:r>
            <a:r>
              <a:rPr lang="el-GR" b="1" dirty="0" smtClean="0">
                <a:solidFill>
                  <a:schemeClr val="accent2"/>
                </a:solidFill>
              </a:rPr>
              <a:t>Κίνημα</a:t>
            </a: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25 Οκτωβρίου του 1948, ως απόρροια του Συνεδρίου για την Ευρώπη της Χάγης, ιδρύθηκε το Ευρωπαϊκό Κίνημα </a:t>
            </a:r>
            <a:r>
              <a:rPr lang="el-GR" b="1" dirty="0" smtClean="0">
                <a:solidFill>
                  <a:schemeClr val="accent2"/>
                </a:solidFill>
              </a:rPr>
              <a:t>αντικαθιστώντας </a:t>
            </a:r>
            <a:r>
              <a:rPr lang="el-GR" b="1" dirty="0">
                <a:solidFill>
                  <a:schemeClr val="accent2"/>
                </a:solidFill>
              </a:rPr>
              <a:t>τη Διεθνή Επιτροπή των Κινημάτων για την Ευρωπαϊκή </a:t>
            </a:r>
            <a:r>
              <a:rPr lang="el-GR" b="1" dirty="0" smtClean="0">
                <a:solidFill>
                  <a:schemeClr val="accent2"/>
                </a:solidFill>
              </a:rPr>
              <a:t>Ενότητα. </a:t>
            </a:r>
          </a:p>
          <a:p>
            <a:pPr marL="285750" indent="-285750" algn="just">
              <a:buFont typeface="Arial" panose="020B0604020202020204" pitchFamily="34" charset="0"/>
              <a:buChar char="•"/>
            </a:pPr>
            <a:r>
              <a:rPr lang="el-GR" b="1" dirty="0">
                <a:solidFill>
                  <a:schemeClr val="accent2"/>
                </a:solidFill>
              </a:rPr>
              <a:t>Από τις 25 έως τις 27 Φεβρουαρίου του 1949 συγκλήθηκε στις Βρυξέλλες το πρώτο διεθνές συνέδριο του Ευρωπαϊκού Κινήματος στο οποίο υιοθετήθηκε η ιδέα της θέσπισης χάρτη ανθρωπίνων δικαιωμάτων και της δημιουργίας δικαστηρίου που είχαν προταθεί στο Συνέδριο για την Ευρώπη </a:t>
            </a:r>
            <a:r>
              <a:rPr lang="el-GR" b="1" dirty="0" smtClean="0">
                <a:solidFill>
                  <a:schemeClr val="accent2"/>
                </a:solidFill>
              </a:rPr>
              <a:t>στη  Χάγη.</a:t>
            </a:r>
          </a:p>
          <a:p>
            <a:pPr marL="285750" indent="-285750" algn="just">
              <a:buFont typeface="Arial" panose="020B0604020202020204" pitchFamily="34" charset="0"/>
              <a:buChar char="•"/>
            </a:pPr>
            <a:r>
              <a:rPr lang="el-GR" b="1" dirty="0" smtClean="0">
                <a:solidFill>
                  <a:schemeClr val="accent2"/>
                </a:solidFill>
              </a:rPr>
              <a:t>Βασική </a:t>
            </a:r>
            <a:r>
              <a:rPr lang="el-GR" b="1" dirty="0">
                <a:solidFill>
                  <a:schemeClr val="accent2"/>
                </a:solidFill>
              </a:rPr>
              <a:t>προτεραιότητα του Ευρωπαϊκού Κινήματος ήταν η σύσταση του Συμβουλίου της Ευρώπης </a:t>
            </a:r>
            <a:r>
              <a:rPr lang="el-GR" b="1" dirty="0" smtClean="0">
                <a:solidFill>
                  <a:schemeClr val="accent2"/>
                </a:solidFill>
              </a:rPr>
              <a:t>στις </a:t>
            </a:r>
            <a:r>
              <a:rPr lang="el-GR" b="1" dirty="0">
                <a:solidFill>
                  <a:schemeClr val="accent2"/>
                </a:solidFill>
              </a:rPr>
              <a:t>5 Μαΐου του </a:t>
            </a:r>
            <a:r>
              <a:rPr lang="el-GR" b="1" dirty="0" smtClean="0">
                <a:solidFill>
                  <a:schemeClr val="accent2"/>
                </a:solidFill>
              </a:rPr>
              <a:t>1949, ενώ </a:t>
            </a:r>
            <a:r>
              <a:rPr lang="el-GR" b="1" dirty="0">
                <a:solidFill>
                  <a:schemeClr val="accent2"/>
                </a:solidFill>
              </a:rPr>
              <a:t>από τις πιο σημαντικές δραστηριότητές του ήταν η ίδρυση του Κολλεγίου της Ευρώπης </a:t>
            </a:r>
            <a:r>
              <a:rPr lang="el-GR" b="1" dirty="0" smtClean="0">
                <a:solidFill>
                  <a:schemeClr val="accent2"/>
                </a:solidFill>
              </a:rPr>
              <a:t>στην </a:t>
            </a:r>
            <a:r>
              <a:rPr lang="el-GR" b="1" dirty="0" err="1">
                <a:solidFill>
                  <a:schemeClr val="accent2"/>
                </a:solidFill>
              </a:rPr>
              <a:t>Bruges</a:t>
            </a:r>
            <a:r>
              <a:rPr lang="el-GR" b="1" dirty="0">
                <a:solidFill>
                  <a:schemeClr val="accent2"/>
                </a:solidFill>
              </a:rPr>
              <a:t> του </a:t>
            </a:r>
            <a:r>
              <a:rPr lang="el-GR" b="1" dirty="0" smtClean="0">
                <a:solidFill>
                  <a:schemeClr val="accent2"/>
                </a:solidFill>
              </a:rPr>
              <a:t>Βελγίου, καθώς </a:t>
            </a:r>
            <a:r>
              <a:rPr lang="el-GR" b="1" dirty="0">
                <a:solidFill>
                  <a:schemeClr val="accent2"/>
                </a:solidFill>
              </a:rPr>
              <a:t>και του Ευρωπαϊκού Κέντρου </a:t>
            </a:r>
            <a:r>
              <a:rPr lang="el-GR" b="1" dirty="0" smtClean="0">
                <a:solidFill>
                  <a:schemeClr val="accent2"/>
                </a:solidFill>
              </a:rPr>
              <a:t>Πολιτισμού.</a:t>
            </a:r>
            <a:endParaRPr lang="el-GR" b="1" dirty="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3" name="260 - Εικόνα" descr="Συνέδριο του Ευρωπαϊκού Κινήματος - Βρυξέλλες - Φεβρ 1949.jpg"/>
          <p:cNvPicPr/>
          <p:nvPr/>
        </p:nvPicPr>
        <p:blipFill>
          <a:blip r:embed="rId3" cstate="print"/>
          <a:stretch>
            <a:fillRect/>
          </a:stretch>
        </p:blipFill>
        <p:spPr>
          <a:xfrm>
            <a:off x="141669" y="1674715"/>
            <a:ext cx="4395896" cy="3126116"/>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17</a:t>
            </a:fld>
            <a:endParaRPr lang="en-US" altLang="en-US"/>
          </a:p>
        </p:txBody>
      </p:sp>
    </p:spTree>
    <p:extLst>
      <p:ext uri="{BB962C8B-B14F-4D97-AF65-F5344CB8AC3E}">
        <p14:creationId xmlns:p14="http://schemas.microsoft.com/office/powerpoint/2010/main" val="1608427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μεταπολεμικές πολιτικές κινήσεις με στόχο την </a:t>
            </a:r>
            <a:r>
              <a:rPr lang="el-GR" sz="2000" b="1" dirty="0" smtClean="0">
                <a:solidFill>
                  <a:schemeClr val="accent2"/>
                </a:solidFill>
                <a:cs typeface="Times New Roman" panose="02020603050405020304" pitchFamily="18" charset="0"/>
              </a:rPr>
              <a:t>ενοποίηση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53358" y="4838699"/>
            <a:ext cx="4540300" cy="954107"/>
          </a:xfrm>
          <a:prstGeom prst="rect">
            <a:avLst/>
          </a:prstGeom>
          <a:noFill/>
        </p:spPr>
        <p:txBody>
          <a:bodyPr wrap="square" rtlCol="0">
            <a:spAutoFit/>
          </a:bodyPr>
          <a:lstStyle/>
          <a:p>
            <a:pPr algn="just"/>
            <a:r>
              <a:rPr lang="el-GR" sz="1400" b="1" dirty="0" smtClean="0">
                <a:solidFill>
                  <a:schemeClr val="accent2"/>
                </a:solidFill>
              </a:rPr>
              <a:t>Η ίδρυση του Συμβουλίου </a:t>
            </a:r>
            <a:r>
              <a:rPr lang="el-GR" sz="1400" b="1" dirty="0">
                <a:solidFill>
                  <a:schemeClr val="accent2"/>
                </a:solidFill>
              </a:rPr>
              <a:t>της </a:t>
            </a:r>
            <a:r>
              <a:rPr lang="el-GR" sz="1400" b="1" dirty="0" smtClean="0">
                <a:solidFill>
                  <a:schemeClr val="accent2"/>
                </a:solidFill>
              </a:rPr>
              <a:t>Ευρώπης</a:t>
            </a:r>
          </a:p>
          <a:p>
            <a:pPr algn="just"/>
            <a:r>
              <a:rPr lang="el-GR" sz="1400" b="1" i="1" dirty="0">
                <a:solidFill>
                  <a:schemeClr val="accent2"/>
                </a:solidFill>
              </a:rPr>
              <a:t>Το συνέδριο των εκπροσώπων των δέκα ευρωπαϊκών κρατών για την υπογραφή της ίδρυσης του Συμβουλίου της Ευρώπης το Μάιο του 1949 στο Λονδίνο</a:t>
            </a:r>
          </a:p>
        </p:txBody>
      </p:sp>
      <p:sp>
        <p:nvSpPr>
          <p:cNvPr id="7" name="Ορθογώνιο 6"/>
          <p:cNvSpPr/>
          <p:nvPr/>
        </p:nvSpPr>
        <p:spPr>
          <a:xfrm>
            <a:off x="4680000" y="1728000"/>
            <a:ext cx="7257999" cy="4801314"/>
          </a:xfrm>
          <a:prstGeom prst="rect">
            <a:avLst/>
          </a:prstGeom>
        </p:spPr>
        <p:txBody>
          <a:bodyPr wrap="square">
            <a:spAutoFit/>
          </a:bodyPr>
          <a:lstStyle/>
          <a:p>
            <a:pPr algn="just"/>
            <a:r>
              <a:rPr lang="el-GR" b="1" dirty="0">
                <a:solidFill>
                  <a:schemeClr val="accent2"/>
                </a:solidFill>
              </a:rPr>
              <a:t>Το Συμβούλιο της </a:t>
            </a:r>
            <a:r>
              <a:rPr lang="el-GR" b="1" dirty="0" smtClean="0">
                <a:solidFill>
                  <a:schemeClr val="accent2"/>
                </a:solidFill>
              </a:rPr>
              <a:t>Ευρώπης</a:t>
            </a:r>
          </a:p>
          <a:p>
            <a:pPr marL="285750" indent="-285750" algn="just">
              <a:buFont typeface="Arial" panose="020B0604020202020204" pitchFamily="34" charset="0"/>
              <a:buChar char="•"/>
            </a:pPr>
            <a:r>
              <a:rPr lang="el-GR" b="1" dirty="0" smtClean="0">
                <a:solidFill>
                  <a:schemeClr val="accent2"/>
                </a:solidFill>
              </a:rPr>
              <a:t>Με </a:t>
            </a:r>
            <a:r>
              <a:rPr lang="el-GR" b="1" dirty="0">
                <a:solidFill>
                  <a:schemeClr val="accent2"/>
                </a:solidFill>
              </a:rPr>
              <a:t>αφετηρία το Συνέδριο για την Ευρώπη της Χάγης του 1948 και με </a:t>
            </a:r>
            <a:r>
              <a:rPr lang="el-GR" b="1" dirty="0" smtClean="0">
                <a:solidFill>
                  <a:schemeClr val="accent2"/>
                </a:solidFill>
              </a:rPr>
              <a:t>βάση την πρόταση για σύσταση </a:t>
            </a:r>
            <a:r>
              <a:rPr lang="el-GR" b="1" dirty="0">
                <a:solidFill>
                  <a:schemeClr val="accent2"/>
                </a:solidFill>
              </a:rPr>
              <a:t>ενός ευρωπαϊκού </a:t>
            </a:r>
            <a:r>
              <a:rPr lang="el-GR" b="1" dirty="0" smtClean="0">
                <a:solidFill>
                  <a:schemeClr val="accent2"/>
                </a:solidFill>
              </a:rPr>
              <a:t>συμβουλίου</a:t>
            </a:r>
            <a:r>
              <a:rPr lang="en-US" b="1" dirty="0" smtClean="0">
                <a:solidFill>
                  <a:schemeClr val="accent2"/>
                </a:solidFill>
              </a:rPr>
              <a:t>, </a:t>
            </a:r>
            <a:r>
              <a:rPr lang="el-GR" b="1" dirty="0" smtClean="0">
                <a:solidFill>
                  <a:schemeClr val="accent2"/>
                </a:solidFill>
              </a:rPr>
              <a:t>στις </a:t>
            </a:r>
            <a:r>
              <a:rPr lang="el-GR" b="1" dirty="0">
                <a:solidFill>
                  <a:schemeClr val="accent2"/>
                </a:solidFill>
              </a:rPr>
              <a:t>5 Μαΐου του 1949, υπογράφηκε στο Λονδίνο από δέκα ευρωπαϊκά κράτη, το Βέλγιο, τη Βρετανία, τη Γαλλία, τη Δανία, την Ιρλανδία, την Ιταλία, το Λουξεμβούργο, τη Νορβηγία, την Ολλανδία, και τη Σουηδία, η ίδρυση του Συμβουλίου της Ευρώπης </a:t>
            </a:r>
            <a:r>
              <a:rPr lang="el-GR" b="1" dirty="0" smtClean="0">
                <a:solidFill>
                  <a:schemeClr val="accent2"/>
                </a:solidFill>
              </a:rPr>
              <a:t>με </a:t>
            </a:r>
            <a:r>
              <a:rPr lang="el-GR" b="1" dirty="0">
                <a:solidFill>
                  <a:schemeClr val="accent2"/>
                </a:solidFill>
              </a:rPr>
              <a:t>έδρα το </a:t>
            </a:r>
            <a:r>
              <a:rPr lang="el-GR" b="1" dirty="0" smtClean="0">
                <a:solidFill>
                  <a:schemeClr val="accent2"/>
                </a:solidFill>
              </a:rPr>
              <a:t>Στρασβούργο .</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Σκοπός του ήταν η </a:t>
            </a:r>
            <a:r>
              <a:rPr lang="el-GR" b="1" i="1" dirty="0">
                <a:solidFill>
                  <a:schemeClr val="accent2"/>
                </a:solidFill>
              </a:rPr>
              <a:t>«επίτευξη στενότερης ενότητας μεταξύ των μελών του, ώστε να διαφυλαχθούν και να προωθηθούν τα κοινά ιδεώδη και οι αρχές και να ευνοηθεί η οικονομική πρόοδός τους</a:t>
            </a:r>
            <a:r>
              <a:rPr lang="el-GR" b="1" i="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9 Αυγούστου του ιδίου έτους συνυπέγραψαν ως </a:t>
            </a:r>
            <a:r>
              <a:rPr lang="el-GR" b="1" dirty="0" err="1">
                <a:solidFill>
                  <a:schemeClr val="accent2"/>
                </a:solidFill>
              </a:rPr>
              <a:t>συνιδρυτικά</a:t>
            </a:r>
            <a:r>
              <a:rPr lang="el-GR" b="1" dirty="0">
                <a:solidFill>
                  <a:schemeClr val="accent2"/>
                </a:solidFill>
              </a:rPr>
              <a:t> μέλη του Συμβουλίου της Ευρώπης η Ελλάδα και η </a:t>
            </a:r>
            <a:r>
              <a:rPr lang="el-GR" b="1" dirty="0" smtClean="0">
                <a:solidFill>
                  <a:schemeClr val="accent2"/>
                </a:solidFill>
              </a:rPr>
              <a:t>Τουρκία</a:t>
            </a: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4 Νοεμβρίου του 1950, από εκπρόσωπους των κρατών-μελών του Συμβουλίου της Ευρώπης υπογράφηκε στη Ρώμη η </a:t>
            </a:r>
            <a:r>
              <a:rPr lang="el-GR" b="1" i="1" dirty="0">
                <a:solidFill>
                  <a:schemeClr val="accent2"/>
                </a:solidFill>
              </a:rPr>
              <a:t>Σύμβαση για την Προστασία των Ανθρωπίνων Δικαιωμάτων και των Θεμελιωδών </a:t>
            </a:r>
            <a:r>
              <a:rPr lang="el-GR" b="1" i="1" dirty="0" smtClean="0">
                <a:solidFill>
                  <a:schemeClr val="accent2"/>
                </a:solidFill>
              </a:rPr>
              <a:t>Ελευθεριών.</a:t>
            </a:r>
          </a:p>
          <a:p>
            <a:pPr algn="just"/>
            <a:r>
              <a:rPr lang="el-GR" b="1" dirty="0" smtClean="0">
                <a:solidFill>
                  <a:schemeClr val="accent2"/>
                </a:solidFill>
              </a:rPr>
              <a:t> </a:t>
            </a:r>
            <a:endParaRPr lang="el-GR" b="1" dirty="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3" name="1602 - Εικόνα" descr="Signing for thw Council of Europe.jpg"/>
          <p:cNvPicPr/>
          <p:nvPr/>
        </p:nvPicPr>
        <p:blipFill>
          <a:blip r:embed="rId3" cstate="print"/>
          <a:stretch>
            <a:fillRect/>
          </a:stretch>
        </p:blipFill>
        <p:spPr>
          <a:xfrm>
            <a:off x="155318" y="1693283"/>
            <a:ext cx="4395893" cy="3151632"/>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18</a:t>
            </a:fld>
            <a:endParaRPr lang="en-US" altLang="en-US"/>
          </a:p>
        </p:txBody>
      </p:sp>
    </p:spTree>
    <p:extLst>
      <p:ext uri="{BB962C8B-B14F-4D97-AF65-F5344CB8AC3E}">
        <p14:creationId xmlns:p14="http://schemas.microsoft.com/office/powerpoint/2010/main" val="2412932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πρώτες μεταπολεμικές οικονομικές συμφωνίες </a:t>
            </a:r>
          </a:p>
        </p:txBody>
      </p:sp>
      <p:sp>
        <p:nvSpPr>
          <p:cNvPr id="26" name="TextBox 25"/>
          <p:cNvSpPr txBox="1"/>
          <p:nvPr/>
        </p:nvSpPr>
        <p:spPr>
          <a:xfrm>
            <a:off x="117753" y="5109156"/>
            <a:ext cx="4540300" cy="954107"/>
          </a:xfrm>
          <a:prstGeom prst="rect">
            <a:avLst/>
          </a:prstGeom>
          <a:noFill/>
        </p:spPr>
        <p:txBody>
          <a:bodyPr wrap="square" rtlCol="0">
            <a:spAutoFit/>
          </a:bodyPr>
          <a:lstStyle/>
          <a:p>
            <a:pPr algn="just"/>
            <a:r>
              <a:rPr lang="el-GR" sz="1400" b="1" dirty="0">
                <a:solidFill>
                  <a:schemeClr val="accent2"/>
                </a:solidFill>
              </a:rPr>
              <a:t>Η </a:t>
            </a:r>
            <a:r>
              <a:rPr lang="el-GR" sz="1400" b="1" i="1" dirty="0">
                <a:solidFill>
                  <a:schemeClr val="accent2"/>
                </a:solidFill>
              </a:rPr>
              <a:t>Τελωνειακή Συμφωνία της </a:t>
            </a:r>
            <a:r>
              <a:rPr lang="el-GR" sz="1400" b="1" i="1" dirty="0" err="1">
                <a:solidFill>
                  <a:schemeClr val="accent2"/>
                </a:solidFill>
              </a:rPr>
              <a:t>Benelux</a:t>
            </a:r>
            <a:endParaRPr lang="el-GR" sz="1400" b="1" i="1" dirty="0">
              <a:solidFill>
                <a:schemeClr val="accent2"/>
              </a:solidFill>
            </a:endParaRPr>
          </a:p>
          <a:p>
            <a:pPr algn="just"/>
            <a:r>
              <a:rPr lang="el-GR" sz="1400" b="1" i="1" dirty="0" smtClean="0">
                <a:solidFill>
                  <a:schemeClr val="accent2"/>
                </a:solidFill>
              </a:rPr>
              <a:t>Σκίτσο </a:t>
            </a:r>
            <a:r>
              <a:rPr lang="el-GR" sz="1400" b="1" i="1" dirty="0">
                <a:solidFill>
                  <a:schemeClr val="accent2"/>
                </a:solidFill>
              </a:rPr>
              <a:t>του </a:t>
            </a:r>
            <a:r>
              <a:rPr lang="el-GR" sz="1400" b="1" i="1" dirty="0" err="1">
                <a:solidFill>
                  <a:schemeClr val="accent2"/>
                </a:solidFill>
              </a:rPr>
              <a:t>Simon</a:t>
            </a:r>
            <a:r>
              <a:rPr lang="el-GR" sz="1400" b="1" i="1" dirty="0">
                <a:solidFill>
                  <a:schemeClr val="accent2"/>
                </a:solidFill>
              </a:rPr>
              <a:t> στην ημερήσια εφημερίδα </a:t>
            </a:r>
            <a:r>
              <a:rPr lang="el-GR" sz="1400" b="1" i="1" dirty="0" err="1">
                <a:solidFill>
                  <a:schemeClr val="accent2"/>
                </a:solidFill>
              </a:rPr>
              <a:t>Tageblat</a:t>
            </a:r>
            <a:r>
              <a:rPr lang="el-GR" sz="1400" b="1" i="1" dirty="0">
                <a:solidFill>
                  <a:schemeClr val="accent2"/>
                </a:solidFill>
              </a:rPr>
              <a:t> του Λουξεμβούργου της </a:t>
            </a:r>
            <a:r>
              <a:rPr lang="el-GR" sz="1400" b="1" i="1" dirty="0" smtClean="0">
                <a:solidFill>
                  <a:schemeClr val="accent2"/>
                </a:solidFill>
              </a:rPr>
              <a:t>23</a:t>
            </a:r>
            <a:r>
              <a:rPr lang="el-GR" sz="1400" b="1" i="1" baseline="30000" dirty="0" smtClean="0">
                <a:solidFill>
                  <a:schemeClr val="accent2"/>
                </a:solidFill>
              </a:rPr>
              <a:t>ης</a:t>
            </a:r>
            <a:r>
              <a:rPr lang="el-GR" sz="1400" b="1" i="1" dirty="0" smtClean="0">
                <a:solidFill>
                  <a:schemeClr val="accent2"/>
                </a:solidFill>
              </a:rPr>
              <a:t> </a:t>
            </a:r>
            <a:r>
              <a:rPr lang="el-GR" sz="1400" b="1" i="1" dirty="0">
                <a:solidFill>
                  <a:schemeClr val="accent2"/>
                </a:solidFill>
              </a:rPr>
              <a:t>Μαρτίου του 1948, για την ενεργοποίηση της Τελωνειακής Συμφωνίας της </a:t>
            </a:r>
            <a:r>
              <a:rPr lang="el-GR" sz="1400" b="1" i="1" dirty="0" err="1" smtClean="0">
                <a:solidFill>
                  <a:schemeClr val="accent2"/>
                </a:solidFill>
              </a:rPr>
              <a:t>Benelux</a:t>
            </a:r>
            <a:endParaRPr lang="el-GR" sz="1400" b="1" i="1" dirty="0">
              <a:solidFill>
                <a:schemeClr val="accent2"/>
              </a:solidFill>
            </a:endParaRPr>
          </a:p>
        </p:txBody>
      </p:sp>
      <p:sp>
        <p:nvSpPr>
          <p:cNvPr id="7" name="Ορθογώνιο 6"/>
          <p:cNvSpPr/>
          <p:nvPr/>
        </p:nvSpPr>
        <p:spPr>
          <a:xfrm>
            <a:off x="4680000" y="1728000"/>
            <a:ext cx="7257999" cy="4801314"/>
          </a:xfrm>
          <a:prstGeom prst="rect">
            <a:avLst/>
          </a:prstGeom>
        </p:spPr>
        <p:txBody>
          <a:bodyPr wrap="square">
            <a:spAutoFit/>
          </a:bodyPr>
          <a:lstStyle/>
          <a:p>
            <a:pPr algn="just"/>
            <a:r>
              <a:rPr lang="el-GR" b="1" dirty="0">
                <a:solidFill>
                  <a:schemeClr val="accent2"/>
                </a:solidFill>
              </a:rPr>
              <a:t>Η </a:t>
            </a:r>
            <a:r>
              <a:rPr lang="el-GR" b="1" i="1" dirty="0">
                <a:solidFill>
                  <a:schemeClr val="accent2"/>
                </a:solidFill>
              </a:rPr>
              <a:t>Τελωνειακή Συμφωνία της </a:t>
            </a:r>
            <a:r>
              <a:rPr lang="el-GR" b="1" i="1" dirty="0" err="1" smtClean="0">
                <a:solidFill>
                  <a:schemeClr val="accent2"/>
                </a:solidFill>
              </a:rPr>
              <a:t>Benelux</a:t>
            </a:r>
            <a:endParaRPr lang="el-GR" b="1" i="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Στις </a:t>
            </a:r>
            <a:r>
              <a:rPr lang="el-GR" b="1" dirty="0">
                <a:solidFill>
                  <a:schemeClr val="accent2"/>
                </a:solidFill>
              </a:rPr>
              <a:t>5 Σεπτεμβρίου του 1944 </a:t>
            </a:r>
            <a:r>
              <a:rPr lang="el-GR" b="1" dirty="0" smtClean="0">
                <a:solidFill>
                  <a:schemeClr val="accent2"/>
                </a:solidFill>
              </a:rPr>
              <a:t>υπογράφηκε από </a:t>
            </a:r>
            <a:r>
              <a:rPr lang="el-GR" b="1" dirty="0">
                <a:solidFill>
                  <a:schemeClr val="accent2"/>
                </a:solidFill>
              </a:rPr>
              <a:t>τις εξόριστες στο Λονδίνο κυβερνήσεις του Βελγίου, της Ολλανδίας και του Λουξεμβούργου μία </a:t>
            </a:r>
            <a:r>
              <a:rPr lang="el-GR" b="1" i="1" dirty="0">
                <a:solidFill>
                  <a:schemeClr val="accent2"/>
                </a:solidFill>
              </a:rPr>
              <a:t>Τελωνειακή Συμφωνία των χωρών της </a:t>
            </a:r>
            <a:r>
              <a:rPr lang="el-GR" b="1" i="1" dirty="0" err="1" smtClean="0">
                <a:solidFill>
                  <a:schemeClr val="accent2"/>
                </a:solidFill>
              </a:rPr>
              <a:t>Benelux</a:t>
            </a:r>
            <a:r>
              <a:rPr lang="el-GR" b="1" dirty="0" smtClean="0">
                <a:solidFill>
                  <a:schemeClr val="accent2"/>
                </a:solidFill>
              </a:rPr>
              <a:t>, </a:t>
            </a:r>
            <a:r>
              <a:rPr lang="el-GR" b="1" dirty="0">
                <a:solidFill>
                  <a:schemeClr val="accent2"/>
                </a:solidFill>
              </a:rPr>
              <a:t>που ακολούθησε τη νομισματική συμφωνία της </a:t>
            </a:r>
            <a:r>
              <a:rPr lang="el-GR" b="1" dirty="0" smtClean="0">
                <a:solidFill>
                  <a:schemeClr val="accent2"/>
                </a:solidFill>
              </a:rPr>
              <a:t>21</a:t>
            </a:r>
            <a:r>
              <a:rPr lang="el-GR" b="1" baseline="30000" dirty="0" smtClean="0">
                <a:solidFill>
                  <a:schemeClr val="accent2"/>
                </a:solidFill>
              </a:rPr>
              <a:t>ης</a:t>
            </a:r>
            <a:r>
              <a:rPr lang="el-GR" b="1" dirty="0" smtClean="0">
                <a:solidFill>
                  <a:schemeClr val="accent2"/>
                </a:solidFill>
              </a:rPr>
              <a:t> </a:t>
            </a:r>
            <a:r>
              <a:rPr lang="el-GR" b="1" dirty="0">
                <a:solidFill>
                  <a:schemeClr val="accent2"/>
                </a:solidFill>
              </a:rPr>
              <a:t>Οκτωβρίου του προηγουμένου έτους μεταξύ των ιδίων </a:t>
            </a:r>
            <a:r>
              <a:rPr lang="el-GR" b="1" dirty="0" smtClean="0">
                <a:solidFill>
                  <a:schemeClr val="accent2"/>
                </a:solidFill>
              </a:rPr>
              <a:t>κρατών.</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Η </a:t>
            </a:r>
            <a:r>
              <a:rPr lang="el-GR" b="1" i="1" dirty="0">
                <a:solidFill>
                  <a:schemeClr val="accent2"/>
                </a:solidFill>
              </a:rPr>
              <a:t>Τελωνειακή Συμφωνία των χωρών της </a:t>
            </a:r>
            <a:r>
              <a:rPr lang="el-GR" b="1" i="1" dirty="0" err="1">
                <a:solidFill>
                  <a:schemeClr val="accent2"/>
                </a:solidFill>
              </a:rPr>
              <a:t>Benelux</a:t>
            </a:r>
            <a:r>
              <a:rPr lang="el-GR" b="1" i="1" dirty="0">
                <a:solidFill>
                  <a:schemeClr val="accent2"/>
                </a:solidFill>
              </a:rPr>
              <a:t> </a:t>
            </a:r>
            <a:r>
              <a:rPr lang="el-GR" b="1" dirty="0">
                <a:solidFill>
                  <a:schemeClr val="accent2"/>
                </a:solidFill>
              </a:rPr>
              <a:t>αντικαταστάθηκε </a:t>
            </a:r>
            <a:r>
              <a:rPr lang="el-GR" b="1" dirty="0" smtClean="0">
                <a:solidFill>
                  <a:schemeClr val="accent2"/>
                </a:solidFill>
              </a:rPr>
              <a:t>από </a:t>
            </a:r>
            <a:r>
              <a:rPr lang="el-GR" b="1" dirty="0">
                <a:solidFill>
                  <a:schemeClr val="accent2"/>
                </a:solidFill>
              </a:rPr>
              <a:t>τη </a:t>
            </a:r>
            <a:r>
              <a:rPr lang="el-GR" b="1" i="1" dirty="0">
                <a:solidFill>
                  <a:schemeClr val="accent2"/>
                </a:solidFill>
              </a:rPr>
              <a:t>Συνθήκη για την Οικονομική Ένωση της </a:t>
            </a:r>
            <a:r>
              <a:rPr lang="el-GR" b="1" i="1" dirty="0" err="1" smtClean="0">
                <a:solidFill>
                  <a:schemeClr val="accent2"/>
                </a:solidFill>
              </a:rPr>
              <a:t>Benelux</a:t>
            </a:r>
            <a:r>
              <a:rPr lang="el-GR" b="1" dirty="0" smtClean="0">
                <a:solidFill>
                  <a:schemeClr val="accent2"/>
                </a:solidFill>
              </a:rPr>
              <a:t>, που </a:t>
            </a:r>
            <a:r>
              <a:rPr lang="el-GR" b="1" dirty="0">
                <a:solidFill>
                  <a:schemeClr val="accent2"/>
                </a:solidFill>
              </a:rPr>
              <a:t>υπογράφηκε το </a:t>
            </a:r>
            <a:r>
              <a:rPr lang="el-GR" b="1" dirty="0" smtClean="0">
                <a:solidFill>
                  <a:schemeClr val="accent2"/>
                </a:solidFill>
              </a:rPr>
              <a:t>1958, </a:t>
            </a:r>
            <a:r>
              <a:rPr lang="el-GR" b="1" dirty="0">
                <a:solidFill>
                  <a:schemeClr val="accent2"/>
                </a:solidFill>
              </a:rPr>
              <a:t>τέθηκε σε ισχύ το 1960 </a:t>
            </a:r>
            <a:r>
              <a:rPr lang="el-GR" b="1" dirty="0" smtClean="0">
                <a:solidFill>
                  <a:schemeClr val="accent2"/>
                </a:solidFill>
              </a:rPr>
              <a:t>και είχε πεντηκονταετή διάρκεια, με σκοπό να </a:t>
            </a:r>
            <a:r>
              <a:rPr lang="el-GR" b="1" dirty="0">
                <a:solidFill>
                  <a:schemeClr val="accent2"/>
                </a:solidFill>
              </a:rPr>
              <a:t>προωθήσει την ελεύθερη κυκλοφορία </a:t>
            </a:r>
            <a:r>
              <a:rPr lang="el-GR" b="1" dirty="0" smtClean="0">
                <a:solidFill>
                  <a:schemeClr val="accent2"/>
                </a:solidFill>
              </a:rPr>
              <a:t>εργαζομένων</a:t>
            </a:r>
            <a:r>
              <a:rPr lang="el-GR" b="1" dirty="0">
                <a:solidFill>
                  <a:schemeClr val="accent2"/>
                </a:solidFill>
              </a:rPr>
              <a:t>, </a:t>
            </a:r>
            <a:r>
              <a:rPr lang="el-GR" b="1" dirty="0" smtClean="0">
                <a:solidFill>
                  <a:schemeClr val="accent2"/>
                </a:solidFill>
              </a:rPr>
              <a:t>κεφαλαίων, υπηρεσιών</a:t>
            </a:r>
            <a:r>
              <a:rPr lang="el-GR" b="1" dirty="0">
                <a:solidFill>
                  <a:schemeClr val="accent2"/>
                </a:solidFill>
              </a:rPr>
              <a:t>, και </a:t>
            </a:r>
            <a:r>
              <a:rPr lang="el-GR" b="1" dirty="0" smtClean="0">
                <a:solidFill>
                  <a:schemeClr val="accent2"/>
                </a:solidFill>
              </a:rPr>
              <a:t>εμπορευμάτων.</a:t>
            </a:r>
          </a:p>
          <a:p>
            <a:pPr marL="285750" indent="-285750" algn="just">
              <a:buFont typeface="Arial" panose="020B0604020202020204" pitchFamily="34" charset="0"/>
              <a:buChar char="•"/>
            </a:pPr>
            <a:r>
              <a:rPr lang="el-GR" b="1" dirty="0" smtClean="0">
                <a:solidFill>
                  <a:schemeClr val="accent2"/>
                </a:solidFill>
              </a:rPr>
              <a:t>Ως </a:t>
            </a:r>
            <a:r>
              <a:rPr lang="el-GR" b="1" dirty="0">
                <a:solidFill>
                  <a:schemeClr val="accent2"/>
                </a:solidFill>
              </a:rPr>
              <a:t>έδρα της γενικής της γραμματείας ορίστηκαν οι Βρυξέλλες, όπου εδρεύει και το δικαστήριο της </a:t>
            </a:r>
            <a:r>
              <a:rPr lang="el-GR" b="1" dirty="0" err="1">
                <a:solidFill>
                  <a:schemeClr val="accent2"/>
                </a:solidFill>
              </a:rPr>
              <a:t>Benelux</a:t>
            </a:r>
            <a:r>
              <a:rPr lang="el-GR" b="1" dirty="0">
                <a:solidFill>
                  <a:schemeClr val="accent2"/>
                </a:solidFill>
              </a:rPr>
              <a:t> από το </a:t>
            </a:r>
            <a:r>
              <a:rPr lang="el-GR" b="1" dirty="0" smtClean="0">
                <a:solidFill>
                  <a:schemeClr val="accent2"/>
                </a:solidFill>
              </a:rPr>
              <a:t>1975.</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Στις 17 Ιουνίου του 2008 υπογράφηκε νέα συνθήκη </a:t>
            </a:r>
            <a:r>
              <a:rPr lang="el-GR" b="1" dirty="0" smtClean="0">
                <a:solidFill>
                  <a:schemeClr val="accent2"/>
                </a:solidFill>
              </a:rPr>
              <a:t>με απεριόριστη </a:t>
            </a:r>
            <a:r>
              <a:rPr lang="el-GR" b="1" dirty="0">
                <a:solidFill>
                  <a:schemeClr val="accent2"/>
                </a:solidFill>
              </a:rPr>
              <a:t>διάρκεια </a:t>
            </a:r>
            <a:r>
              <a:rPr lang="el-GR" b="1" dirty="0" smtClean="0">
                <a:solidFill>
                  <a:schemeClr val="accent2"/>
                </a:solidFill>
              </a:rPr>
              <a:t>που μετονόμασε </a:t>
            </a:r>
            <a:r>
              <a:rPr lang="el-GR" b="1" dirty="0">
                <a:solidFill>
                  <a:schemeClr val="accent2"/>
                </a:solidFill>
              </a:rPr>
              <a:t>την Οικονομική Ένωση της </a:t>
            </a:r>
            <a:r>
              <a:rPr lang="el-GR" b="1" dirty="0" err="1">
                <a:solidFill>
                  <a:schemeClr val="accent2"/>
                </a:solidFill>
              </a:rPr>
              <a:t>Benelux</a:t>
            </a:r>
            <a:r>
              <a:rPr lang="el-GR" b="1" dirty="0">
                <a:solidFill>
                  <a:schemeClr val="accent2"/>
                </a:solidFill>
              </a:rPr>
              <a:t> σε Ένωση της </a:t>
            </a:r>
            <a:r>
              <a:rPr lang="el-GR" b="1" dirty="0" err="1">
                <a:solidFill>
                  <a:schemeClr val="accent2"/>
                </a:solidFill>
              </a:rPr>
              <a:t>Benelux</a:t>
            </a:r>
            <a:r>
              <a:rPr lang="el-GR" b="1" dirty="0">
                <a:solidFill>
                  <a:schemeClr val="accent2"/>
                </a:solidFill>
              </a:rPr>
              <a:t> </a:t>
            </a:r>
            <a:r>
              <a:rPr lang="el-GR" b="1" dirty="0" smtClean="0">
                <a:solidFill>
                  <a:schemeClr val="accent2"/>
                </a:solidFill>
              </a:rPr>
              <a:t>.</a:t>
            </a:r>
            <a:endParaRPr lang="el-GR" b="1" dirty="0">
              <a:solidFill>
                <a:schemeClr val="accent2"/>
              </a:solidFill>
            </a:endParaRPr>
          </a:p>
          <a:p>
            <a:pPr algn="just"/>
            <a:r>
              <a:rPr lang="el-GR" b="1" dirty="0" smtClean="0">
                <a:solidFill>
                  <a:schemeClr val="accent2"/>
                </a:solidFill>
              </a:rPr>
              <a:t> </a:t>
            </a:r>
            <a:endParaRPr lang="el-GR" b="1" dirty="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5" name="1520 - Εικόνα" descr="BENILK~1.JPG"/>
          <p:cNvPicPr/>
          <p:nvPr/>
        </p:nvPicPr>
        <p:blipFill>
          <a:blip r:embed="rId3" cstate="print"/>
          <a:stretch>
            <a:fillRect/>
          </a:stretch>
        </p:blipFill>
        <p:spPr>
          <a:xfrm>
            <a:off x="528809" y="1641766"/>
            <a:ext cx="3891188" cy="3485319"/>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19</a:t>
            </a:fld>
            <a:endParaRPr lang="en-US" altLang="en-US"/>
          </a:p>
        </p:txBody>
      </p:sp>
    </p:spTree>
    <p:extLst>
      <p:ext uri="{BB962C8B-B14F-4D97-AF65-F5344CB8AC3E}">
        <p14:creationId xmlns:p14="http://schemas.microsoft.com/office/powerpoint/2010/main" val="606423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8" name="Rectangle 10"/>
          <p:cNvSpPr>
            <a:spLocks noGrp="1" noChangeArrowheads="1"/>
          </p:cNvSpPr>
          <p:nvPr>
            <p:ph type="ctrTitle"/>
          </p:nvPr>
        </p:nvSpPr>
        <p:spPr>
          <a:xfrm>
            <a:off x="2346325" y="758826"/>
            <a:ext cx="7543800" cy="3565525"/>
          </a:xfrm>
        </p:spPr>
        <p:txBody>
          <a:bodyPr/>
          <a:lstStyle/>
          <a:p>
            <a:pPr eaLnBrk="1" fontAlgn="auto" hangingPunct="1">
              <a:spcAft>
                <a:spcPts val="0"/>
              </a:spcAft>
              <a:defRPr/>
            </a:pPr>
            <a:r>
              <a:rPr lang="el-GR" sz="2400" dirty="0">
                <a:solidFill>
                  <a:srgbClr val="FF0000"/>
                </a:solidFill>
                <a:latin typeface="Arial Black" pitchFamily="34" charset="0"/>
              </a:rPr>
              <a:t>ΚΕΦΑΛΑΙΟ</a:t>
            </a:r>
            <a:r>
              <a:rPr lang="el-GR" sz="6000" dirty="0">
                <a:solidFill>
                  <a:srgbClr val="FF0000"/>
                </a:solidFill>
                <a:latin typeface="Arial Black" pitchFamily="34" charset="0"/>
              </a:rPr>
              <a:t> </a:t>
            </a:r>
            <a:r>
              <a:rPr lang="el-GR" sz="6600" dirty="0">
                <a:solidFill>
                  <a:srgbClr val="FF0000"/>
                </a:solidFill>
                <a:latin typeface="Arial Black" pitchFamily="34" charset="0"/>
              </a:rPr>
              <a:t>2</a:t>
            </a:r>
            <a:endParaRPr lang="en-US" sz="6000" dirty="0">
              <a:solidFill>
                <a:srgbClr val="FF0000"/>
              </a:solidFill>
              <a:latin typeface="Arial Black" pitchFamily="34" charset="0"/>
            </a:endParaRPr>
          </a:p>
        </p:txBody>
      </p:sp>
      <p:sp>
        <p:nvSpPr>
          <p:cNvPr id="15363" name="Rectangle 11"/>
          <p:cNvSpPr>
            <a:spLocks noGrp="1" noChangeArrowheads="1"/>
          </p:cNvSpPr>
          <p:nvPr>
            <p:ph type="subTitle" idx="1"/>
          </p:nvPr>
        </p:nvSpPr>
        <p:spPr>
          <a:xfrm>
            <a:off x="2349500" y="4456113"/>
            <a:ext cx="7543800" cy="1143000"/>
          </a:xfrm>
        </p:spPr>
        <p:txBody>
          <a:bodyPr rtlCol="0"/>
          <a:lstStyle/>
          <a:p>
            <a:pPr eaLnBrk="1" fontAlgn="auto" hangingPunct="1">
              <a:defRPr/>
            </a:pPr>
            <a:r>
              <a:rPr lang="el-GR" altLang="en-US" sz="2000" dirty="0" err="1" smtClean="0">
                <a:solidFill>
                  <a:schemeClr val="accent6">
                    <a:lumMod val="75000"/>
                  </a:schemeClr>
                </a:solidFill>
                <a:latin typeface="Arial Black" pitchFamily="34" charset="0"/>
                <a:ea typeface="ＭＳ Ｐゴシック" panose="020B0600070205080204" pitchFamily="34" charset="-128"/>
              </a:rPr>
              <a:t>Απο</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τα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ερειπια</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του Β’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Παγκοσμιου</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Πολεμου</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εως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τη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Γενεση</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της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Νεας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err="1" smtClean="0">
                <a:solidFill>
                  <a:schemeClr val="accent6">
                    <a:lumMod val="75000"/>
                  </a:schemeClr>
                </a:solidFill>
                <a:latin typeface="Arial Black" pitchFamily="34" charset="0"/>
                <a:ea typeface="ＭＳ Ｐゴシック" panose="020B0600070205080204" pitchFamily="34" charset="-128"/>
              </a:rPr>
              <a:t>Ευρωπης</a:t>
            </a:r>
            <a:r>
              <a:rPr lang="el-GR" altLang="en-US" sz="2000" dirty="0" smtClean="0">
                <a:solidFill>
                  <a:schemeClr val="accent6">
                    <a:lumMod val="75000"/>
                  </a:schemeClr>
                </a:solidFill>
                <a:latin typeface="Arial Black" pitchFamily="34" charset="0"/>
                <a:ea typeface="ＭＳ Ｐゴシック" panose="020B0600070205080204" pitchFamily="34" charset="-128"/>
              </a:rPr>
              <a:t> </a:t>
            </a:r>
            <a:r>
              <a:rPr lang="el-GR" altLang="en-US" sz="2000" dirty="0">
                <a:solidFill>
                  <a:schemeClr val="accent6">
                    <a:lumMod val="75000"/>
                  </a:schemeClr>
                </a:solidFill>
                <a:latin typeface="Arial Black" pitchFamily="34" charset="0"/>
                <a:ea typeface="ＭＳ Ｐゴシック" panose="020B0600070205080204" pitchFamily="34" charset="-128"/>
              </a:rPr>
              <a:t>(1945-1950)</a:t>
            </a:r>
          </a:p>
        </p:txBody>
      </p:sp>
      <p:sp>
        <p:nvSpPr>
          <p:cNvPr id="3" name="Θέση αριθμού διαφάνειας 2"/>
          <p:cNvSpPr>
            <a:spLocks noGrp="1"/>
          </p:cNvSpPr>
          <p:nvPr>
            <p:ph type="sldNum" sz="quarter" idx="10"/>
          </p:nvPr>
        </p:nvSpPr>
        <p:spPr/>
        <p:txBody>
          <a:bodyPr/>
          <a:lstStyle/>
          <a:p>
            <a:fld id="{6671E9E9-5D2E-4BE9-8881-E30C156104A5}" type="slidenum">
              <a:rPr lang="en-US" altLang="en-US" smtClean="0"/>
              <a:pPr/>
              <a:t>2</a:t>
            </a:fld>
            <a:endParaRPr lang="en-US" altLang="en-US"/>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πρώτες μεταπολεμικές οικονομικές </a:t>
            </a:r>
            <a:r>
              <a:rPr lang="el-GR" sz="2000" b="1" dirty="0" smtClean="0">
                <a:solidFill>
                  <a:schemeClr val="accent2"/>
                </a:solidFill>
                <a:cs typeface="Times New Roman" panose="02020603050405020304" pitchFamily="18" charset="0"/>
              </a:rPr>
              <a:t>συμφωνίες </a:t>
            </a:r>
            <a:r>
              <a:rPr lang="el-GR" sz="1000" dirty="0" smtClean="0">
                <a:solidFill>
                  <a:schemeClr val="accent2"/>
                </a:solidFill>
                <a:cs typeface="Times New Roman" panose="02020603050405020304" pitchFamily="18" charset="0"/>
              </a:rPr>
              <a:t>(συνέχεια) </a:t>
            </a:r>
            <a:endParaRPr lang="el-GR" sz="1000" dirty="0">
              <a:solidFill>
                <a:schemeClr val="accent2"/>
              </a:solidFill>
              <a:cs typeface="Times New Roman" panose="02020603050405020304" pitchFamily="18" charset="0"/>
            </a:endParaRPr>
          </a:p>
        </p:txBody>
      </p:sp>
      <p:sp>
        <p:nvSpPr>
          <p:cNvPr id="26" name="TextBox 25"/>
          <p:cNvSpPr txBox="1"/>
          <p:nvPr/>
        </p:nvSpPr>
        <p:spPr>
          <a:xfrm>
            <a:off x="0" y="4289559"/>
            <a:ext cx="4778062" cy="523220"/>
          </a:xfrm>
          <a:prstGeom prst="rect">
            <a:avLst/>
          </a:prstGeom>
          <a:noFill/>
        </p:spPr>
        <p:txBody>
          <a:bodyPr wrap="square" rtlCol="0">
            <a:spAutoFit/>
          </a:bodyPr>
          <a:lstStyle/>
          <a:p>
            <a:pPr algn="just"/>
            <a:r>
              <a:rPr lang="el-GR" sz="1400" b="1" dirty="0">
                <a:solidFill>
                  <a:schemeClr val="accent2"/>
                </a:solidFill>
              </a:rPr>
              <a:t>Το Συμβούλιο Αμοιβαίας Οικονομικής Βοήθειας </a:t>
            </a:r>
            <a:endParaRPr lang="el-GR" sz="1400" b="1" dirty="0" smtClean="0">
              <a:solidFill>
                <a:schemeClr val="accent2"/>
              </a:solidFill>
            </a:endParaRPr>
          </a:p>
          <a:p>
            <a:pPr algn="just"/>
            <a:r>
              <a:rPr lang="el-GR" sz="1400" b="1" i="1" dirty="0" smtClean="0">
                <a:solidFill>
                  <a:schemeClr val="accent2"/>
                </a:solidFill>
              </a:rPr>
              <a:t>Συνεδρίαση </a:t>
            </a:r>
            <a:r>
              <a:rPr lang="el-GR" sz="1400" b="1" i="1" dirty="0">
                <a:solidFill>
                  <a:schemeClr val="accent2"/>
                </a:solidFill>
              </a:rPr>
              <a:t>της εκτελεστικής επιτροπής της </a:t>
            </a:r>
            <a:r>
              <a:rPr lang="el-GR" sz="1400" b="1" i="1" dirty="0" err="1">
                <a:solidFill>
                  <a:schemeClr val="accent2"/>
                </a:solidFill>
              </a:rPr>
              <a:t>Comecon</a:t>
            </a:r>
            <a:endParaRPr lang="el-GR" sz="1400" b="1" i="1" dirty="0">
              <a:solidFill>
                <a:schemeClr val="accent2"/>
              </a:solidFill>
            </a:endParaRPr>
          </a:p>
        </p:txBody>
      </p:sp>
      <p:sp>
        <p:nvSpPr>
          <p:cNvPr id="7" name="Ορθογώνιο 6"/>
          <p:cNvSpPr/>
          <p:nvPr/>
        </p:nvSpPr>
        <p:spPr>
          <a:xfrm>
            <a:off x="4680000" y="1728000"/>
            <a:ext cx="7257999" cy="4801314"/>
          </a:xfrm>
          <a:prstGeom prst="rect">
            <a:avLst/>
          </a:prstGeom>
        </p:spPr>
        <p:txBody>
          <a:bodyPr wrap="square">
            <a:spAutoFit/>
          </a:bodyPr>
          <a:lstStyle/>
          <a:p>
            <a:pPr algn="just"/>
            <a:r>
              <a:rPr lang="el-GR" b="1" dirty="0">
                <a:solidFill>
                  <a:schemeClr val="accent2"/>
                </a:solidFill>
              </a:rPr>
              <a:t>Το Συμβούλιο Αμοιβαίας Οικονομικής Βοήθειας (</a:t>
            </a:r>
            <a:r>
              <a:rPr lang="el-GR" b="1" dirty="0" err="1" smtClean="0">
                <a:solidFill>
                  <a:schemeClr val="accent2"/>
                </a:solidFill>
              </a:rPr>
              <a:t>Comecon</a:t>
            </a:r>
            <a:r>
              <a:rPr lang="el-GR" b="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Ιδρύθηκε </a:t>
            </a:r>
            <a:r>
              <a:rPr lang="el-GR" b="1" dirty="0">
                <a:solidFill>
                  <a:schemeClr val="accent2"/>
                </a:solidFill>
              </a:rPr>
              <a:t>μετά από το οικονομικό συνέδριο των χωρών της Κεντροανατολικής Ευρώπης στη Μόσχα, </a:t>
            </a:r>
            <a:r>
              <a:rPr lang="el-GR" b="1" dirty="0" smtClean="0">
                <a:solidFill>
                  <a:schemeClr val="accent2"/>
                </a:solidFill>
              </a:rPr>
              <a:t>τον Ιανουάριο </a:t>
            </a:r>
            <a:r>
              <a:rPr lang="el-GR" b="1" dirty="0">
                <a:solidFill>
                  <a:schemeClr val="accent2"/>
                </a:solidFill>
              </a:rPr>
              <a:t>του 1949 και ανακοινώθηκε επίσημα στις 25 Ιανουαρίου του ιδίου </a:t>
            </a:r>
            <a:r>
              <a:rPr lang="el-GR" b="1" dirty="0" smtClean="0">
                <a:solidFill>
                  <a:schemeClr val="accent2"/>
                </a:solidFill>
              </a:rPr>
              <a:t>έτους.</a:t>
            </a:r>
          </a:p>
          <a:p>
            <a:pPr marL="285750" indent="-285750" algn="just">
              <a:buFont typeface="Arial" panose="020B0604020202020204" pitchFamily="34" charset="0"/>
              <a:buChar char="•"/>
            </a:pPr>
            <a:r>
              <a:rPr lang="el-GR" b="1" dirty="0" smtClean="0">
                <a:solidFill>
                  <a:schemeClr val="accent2"/>
                </a:solidFill>
              </a:rPr>
              <a:t>Ιδρυτικά </a:t>
            </a:r>
            <a:r>
              <a:rPr lang="el-GR" b="1" dirty="0">
                <a:solidFill>
                  <a:schemeClr val="accent2"/>
                </a:solidFill>
              </a:rPr>
              <a:t>μέλη της </a:t>
            </a:r>
            <a:r>
              <a:rPr lang="el-GR" b="1" dirty="0" err="1">
                <a:solidFill>
                  <a:schemeClr val="accent2"/>
                </a:solidFill>
              </a:rPr>
              <a:t>Comecon</a:t>
            </a:r>
            <a:r>
              <a:rPr lang="el-GR" b="1" dirty="0">
                <a:solidFill>
                  <a:schemeClr val="accent2"/>
                </a:solidFill>
              </a:rPr>
              <a:t> υπήρξαν η Σοβιετική Ένωση, η Βουλγαρία, η Ουγγαρία, η Πολωνία, η Ρουμανία και η Τσεχοσλοβακία. Η Αλβανία αποτέλεσε το έβδομο μέλος ένα μήνα μετά, ενώ η Λαϊκή Δημοκρατία της Γερμανίας έγινε μέλος το επόμενο </a:t>
            </a:r>
            <a:r>
              <a:rPr lang="el-GR" b="1" dirty="0" smtClean="0">
                <a:solidFill>
                  <a:schemeClr val="accent2"/>
                </a:solidFill>
              </a:rPr>
              <a:t>έτος.</a:t>
            </a:r>
          </a:p>
          <a:p>
            <a:pPr marL="285750" indent="-285750" algn="just">
              <a:buFont typeface="Arial" panose="020B0604020202020204" pitchFamily="34" charset="0"/>
              <a:buChar char="•"/>
            </a:pPr>
            <a:r>
              <a:rPr lang="el-GR" b="1" dirty="0">
                <a:solidFill>
                  <a:schemeClr val="accent2"/>
                </a:solidFill>
              </a:rPr>
              <a:t>Η ίδρυση της </a:t>
            </a:r>
            <a:r>
              <a:rPr lang="el-GR" b="1" dirty="0" err="1">
                <a:solidFill>
                  <a:schemeClr val="accent2"/>
                </a:solidFill>
              </a:rPr>
              <a:t>Comecon</a:t>
            </a:r>
            <a:r>
              <a:rPr lang="el-GR" b="1" dirty="0">
                <a:solidFill>
                  <a:schemeClr val="accent2"/>
                </a:solidFill>
              </a:rPr>
              <a:t> </a:t>
            </a:r>
            <a:r>
              <a:rPr lang="el-GR" b="1" dirty="0" smtClean="0">
                <a:solidFill>
                  <a:schemeClr val="accent2"/>
                </a:solidFill>
              </a:rPr>
              <a:t>απέκοψε τα κράτη-μέλη της από κάθε </a:t>
            </a:r>
            <a:r>
              <a:rPr lang="el-GR" b="1" dirty="0">
                <a:solidFill>
                  <a:schemeClr val="accent2"/>
                </a:solidFill>
              </a:rPr>
              <a:t>εμπορική και οικονομική </a:t>
            </a:r>
            <a:r>
              <a:rPr lang="el-GR" b="1" dirty="0" smtClean="0">
                <a:solidFill>
                  <a:schemeClr val="accent2"/>
                </a:solidFill>
              </a:rPr>
              <a:t>συνεργασία </a:t>
            </a:r>
            <a:r>
              <a:rPr lang="el-GR" b="1" dirty="0">
                <a:solidFill>
                  <a:schemeClr val="accent2"/>
                </a:solidFill>
              </a:rPr>
              <a:t>με </a:t>
            </a:r>
            <a:r>
              <a:rPr lang="el-GR" b="1" dirty="0" smtClean="0">
                <a:solidFill>
                  <a:schemeClr val="accent2"/>
                </a:solidFill>
              </a:rPr>
              <a:t>κράτη </a:t>
            </a:r>
            <a:r>
              <a:rPr lang="el-GR" b="1" dirty="0">
                <a:solidFill>
                  <a:schemeClr val="accent2"/>
                </a:solidFill>
              </a:rPr>
              <a:t>της Δυτικής Ευρώπης, σε μία εποχή υλοποίησης του Σχεδίου </a:t>
            </a:r>
            <a:r>
              <a:rPr lang="el-GR" b="1" dirty="0" err="1">
                <a:solidFill>
                  <a:schemeClr val="accent2"/>
                </a:solidFill>
              </a:rPr>
              <a:t>Marshall</a:t>
            </a:r>
            <a:r>
              <a:rPr lang="el-GR" b="1" dirty="0">
                <a:solidFill>
                  <a:schemeClr val="accent2"/>
                </a:solidFill>
              </a:rPr>
              <a:t> και έναρξης διεργασιών για </a:t>
            </a:r>
            <a:r>
              <a:rPr lang="el-GR" b="1" dirty="0" smtClean="0">
                <a:solidFill>
                  <a:schemeClr val="accent2"/>
                </a:solidFill>
              </a:rPr>
              <a:t>σύναψη </a:t>
            </a:r>
            <a:r>
              <a:rPr lang="el-GR" b="1" dirty="0">
                <a:solidFill>
                  <a:schemeClr val="accent2"/>
                </a:solidFill>
              </a:rPr>
              <a:t>οικονομικών συμφωνιών στη Δυτική </a:t>
            </a:r>
            <a:r>
              <a:rPr lang="el-GR" b="1" dirty="0" smtClean="0">
                <a:solidFill>
                  <a:schemeClr val="accent2"/>
                </a:solidFill>
              </a:rPr>
              <a:t>Ευρώπη.</a:t>
            </a:r>
          </a:p>
          <a:p>
            <a:pPr marL="285750" indent="-285750" algn="just">
              <a:buFont typeface="Arial" panose="020B0604020202020204" pitchFamily="34" charset="0"/>
              <a:buChar char="•"/>
            </a:pPr>
            <a:r>
              <a:rPr lang="el-GR" b="1" dirty="0" smtClean="0">
                <a:solidFill>
                  <a:schemeClr val="accent2"/>
                </a:solidFill>
              </a:rPr>
              <a:t>Η </a:t>
            </a:r>
            <a:r>
              <a:rPr lang="el-GR" b="1" dirty="0" err="1">
                <a:solidFill>
                  <a:schemeClr val="accent2"/>
                </a:solidFill>
              </a:rPr>
              <a:t>Comecon</a:t>
            </a:r>
            <a:r>
              <a:rPr lang="el-GR" b="1" dirty="0">
                <a:solidFill>
                  <a:schemeClr val="accent2"/>
                </a:solidFill>
              </a:rPr>
              <a:t> ωφέλησε τη Σοβιετική Ένωση, αφού </a:t>
            </a:r>
            <a:r>
              <a:rPr lang="el-GR" b="1" dirty="0" smtClean="0">
                <a:solidFill>
                  <a:schemeClr val="accent2"/>
                </a:solidFill>
              </a:rPr>
              <a:t>είχε </a:t>
            </a:r>
            <a:r>
              <a:rPr lang="el-GR" b="1" dirty="0">
                <a:solidFill>
                  <a:schemeClr val="accent2"/>
                </a:solidFill>
              </a:rPr>
              <a:t>ως αποτέλεσμα, με βάση τη </a:t>
            </a:r>
            <a:r>
              <a:rPr lang="el-GR" b="1" i="1" dirty="0">
                <a:solidFill>
                  <a:schemeClr val="accent2"/>
                </a:solidFill>
              </a:rPr>
              <a:t>Συμφωνία της Σόφιας</a:t>
            </a:r>
            <a:r>
              <a:rPr lang="el-GR" b="1" dirty="0">
                <a:solidFill>
                  <a:schemeClr val="accent2"/>
                </a:solidFill>
              </a:rPr>
              <a:t> του Αυγούστου του 1949, τη σύναψη </a:t>
            </a:r>
            <a:r>
              <a:rPr lang="el-GR" b="1" dirty="0" err="1">
                <a:solidFill>
                  <a:schemeClr val="accent2"/>
                </a:solidFill>
              </a:rPr>
              <a:t>προτιμησιακών</a:t>
            </a:r>
            <a:r>
              <a:rPr lang="el-GR" b="1" dirty="0">
                <a:solidFill>
                  <a:schemeClr val="accent2"/>
                </a:solidFill>
              </a:rPr>
              <a:t> συμβάσεων μεταξύ </a:t>
            </a:r>
            <a:r>
              <a:rPr lang="el-GR" b="1" dirty="0" smtClean="0">
                <a:solidFill>
                  <a:schemeClr val="accent2"/>
                </a:solidFill>
              </a:rPr>
              <a:t>των κρατών-μελών της και </a:t>
            </a:r>
            <a:r>
              <a:rPr lang="el-GR" b="1" dirty="0">
                <a:solidFill>
                  <a:schemeClr val="accent2"/>
                </a:solidFill>
              </a:rPr>
              <a:t>της Σοβιετικής </a:t>
            </a:r>
            <a:r>
              <a:rPr lang="el-GR" b="1" dirty="0" smtClean="0">
                <a:solidFill>
                  <a:schemeClr val="accent2"/>
                </a:solidFill>
              </a:rPr>
              <a:t>Ένωσης.</a:t>
            </a:r>
            <a:endParaRPr lang="el-GR" b="1" dirty="0">
              <a:solidFill>
                <a:schemeClr val="accent2"/>
              </a:solidFill>
            </a:endParaRPr>
          </a:p>
          <a:p>
            <a:pPr algn="just"/>
            <a:r>
              <a:rPr lang="el-GR" b="1" dirty="0" smtClean="0">
                <a:solidFill>
                  <a:schemeClr val="accent2"/>
                </a:solidFill>
              </a:rPr>
              <a:t> </a:t>
            </a:r>
            <a:endParaRPr lang="el-GR" b="1" dirty="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3" name="1524 - Εικόνα" descr="Flag_of_Comecon.bmp"/>
          <p:cNvPicPr/>
          <p:nvPr/>
        </p:nvPicPr>
        <p:blipFill>
          <a:blip r:embed="rId3" cstate="print"/>
          <a:stretch>
            <a:fillRect/>
          </a:stretch>
        </p:blipFill>
        <p:spPr>
          <a:xfrm>
            <a:off x="78041" y="1720831"/>
            <a:ext cx="4649725" cy="2544318"/>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20</a:t>
            </a:fld>
            <a:endParaRPr lang="en-US" altLang="en-US"/>
          </a:p>
        </p:txBody>
      </p:sp>
    </p:spTree>
    <p:extLst>
      <p:ext uri="{BB962C8B-B14F-4D97-AF65-F5344CB8AC3E}">
        <p14:creationId xmlns:p14="http://schemas.microsoft.com/office/powerpoint/2010/main" val="21945152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2324100" y="1851026"/>
            <a:ext cx="7543800" cy="2836863"/>
          </a:xfrm>
          <a:prstGeom prst="rect">
            <a:avLst/>
          </a:prstGeom>
          <a:ln w="38100">
            <a:solidFill>
              <a:schemeClr val="accent4">
                <a:lumMod val="75000"/>
              </a:schemeClr>
            </a:solidFill>
          </a:ln>
        </p:spPr>
        <p:txBody>
          <a:bodyPr lIns="144000" tIns="288000" rIns="144000" bIns="144000">
            <a:spAutoFit/>
          </a:bodyPr>
          <a:lstStyle/>
          <a:p>
            <a:pPr algn="just">
              <a:defRPr/>
            </a:pPr>
            <a:r>
              <a:rPr lang="el-GR" sz="1200" dirty="0">
                <a:solidFill>
                  <a:srgbClr val="000000"/>
                </a:solidFill>
                <a:latin typeface="Calibri" charset="0"/>
              </a:rPr>
              <a:t>Το παρόν συνοδευτικό έργο </a:t>
            </a:r>
            <a:r>
              <a:rPr lang="el-GR" sz="1200" b="1" dirty="0">
                <a:solidFill>
                  <a:srgbClr val="000000"/>
                </a:solidFill>
                <a:latin typeface="Calibri" charset="0"/>
              </a:rPr>
              <a:t>παρέχεται </a:t>
            </a:r>
            <a:r>
              <a:rPr lang="el-GR" sz="1200" dirty="0">
                <a:solidFill>
                  <a:srgbClr val="000000"/>
                </a:solidFill>
                <a:latin typeface="Calibri" charset="0"/>
              </a:rPr>
              <a:t>αποκλειστικά και μόνο στους διδάσκοντες που έχουν επιλέξει το αντίστοιχο βιβλίο μέσω του συστήματος του </a:t>
            </a:r>
            <a:r>
              <a:rPr lang="el-GR" sz="1200" b="1" dirty="0">
                <a:solidFill>
                  <a:srgbClr val="000000"/>
                </a:solidFill>
                <a:latin typeface="Calibri" charset="0"/>
              </a:rPr>
              <a:t>Ευδόξου </a:t>
            </a:r>
            <a:r>
              <a:rPr lang="el-GR" sz="1200" dirty="0">
                <a:solidFill>
                  <a:srgbClr val="000000"/>
                </a:solidFill>
                <a:latin typeface="Calibri" charset="0"/>
              </a:rPr>
              <a:t>ως διδακτικό σύγγραμμα για τη διδασκαλία των μαθημάτων τους και την αξιολόγηση της εκμάθησης των φοιτητών και για όσο χρονικό διάστημα διατηρείται η επιλογή του συγκεκριμένου συγγράμματος. Η </a:t>
            </a:r>
            <a:r>
              <a:rPr lang="el-GR" sz="1200" b="1" dirty="0">
                <a:solidFill>
                  <a:srgbClr val="000000"/>
                </a:solidFill>
                <a:latin typeface="Calibri" charset="0"/>
              </a:rPr>
              <a:t>διάδοση, δημοσίευση, αναπαραγωγή </a:t>
            </a:r>
            <a:r>
              <a:rPr lang="el-GR" sz="1200" dirty="0">
                <a:solidFill>
                  <a:srgbClr val="000000"/>
                </a:solidFill>
                <a:latin typeface="Calibri" charset="0"/>
              </a:rPr>
              <a:t>ή </a:t>
            </a:r>
            <a:r>
              <a:rPr lang="el-GR" sz="1200" b="1" dirty="0">
                <a:solidFill>
                  <a:srgbClr val="000000"/>
                </a:solidFill>
                <a:latin typeface="Calibri" charset="0"/>
              </a:rPr>
              <a:t>πώληση </a:t>
            </a:r>
            <a:r>
              <a:rPr lang="el-GR" sz="1200" dirty="0">
                <a:solidFill>
                  <a:srgbClr val="000000"/>
                </a:solidFill>
                <a:latin typeface="Calibri" charset="0"/>
              </a:rPr>
              <a:t>οπουδήποτε μέρους αυτού του έργου με οποιοδήποτε μέσο καταστρέφει την ακεραιότητα του έργου </a:t>
            </a:r>
            <a:r>
              <a:rPr lang="el-GR" sz="1200" b="1" dirty="0">
                <a:solidFill>
                  <a:srgbClr val="000000"/>
                </a:solidFill>
                <a:latin typeface="Calibri" charset="0"/>
              </a:rPr>
              <a:t>και για σκοπούς διαφορετικούς από αυτούς για τους οποίους έχει χορηγηθεί η σχετική άδεια δεν επιτρέπεται</a:t>
            </a:r>
            <a:r>
              <a:rPr lang="el-GR" sz="1200" dirty="0">
                <a:solidFill>
                  <a:srgbClr val="000000"/>
                </a:solidFill>
                <a:latin typeface="Calibri" charset="0"/>
              </a:rPr>
              <a:t>. Το περιεχόμενο του έργου </a:t>
            </a:r>
            <a:r>
              <a:rPr lang="el-GR" sz="1200" b="1" dirty="0">
                <a:solidFill>
                  <a:srgbClr val="000000"/>
                </a:solidFill>
                <a:latin typeface="Calibri" charset="0"/>
              </a:rPr>
              <a:t>δεν θα πρέπει να διατίθεται </a:t>
            </a:r>
            <a:r>
              <a:rPr lang="el-GR" sz="1200" dirty="0">
                <a:solidFill>
                  <a:srgbClr val="000000"/>
                </a:solidFill>
                <a:latin typeface="Calibri" charset="0"/>
              </a:rPr>
              <a:t>στους φοιτητές παρά μόνο όταν αυτό αναφέρεται ρητά ότι μπορεί να γίνει. Η </a:t>
            </a:r>
            <a:r>
              <a:rPr lang="el-GR" sz="1200" b="1" dirty="0">
                <a:solidFill>
                  <a:srgbClr val="000000"/>
                </a:solidFill>
                <a:latin typeface="Calibri" charset="0"/>
              </a:rPr>
              <a:t>χρήση </a:t>
            </a:r>
            <a:r>
              <a:rPr lang="el-GR" sz="1200" dirty="0">
                <a:solidFill>
                  <a:srgbClr val="000000"/>
                </a:solidFill>
                <a:latin typeface="Calibri" charset="0"/>
              </a:rPr>
              <a:t>του παρόντος έργου γίνεται αποκλειστικά από τον διδάσκοντα στα πλαίσια των εκπαιδευτικών καθηκόντων του και με τη χρήση των μέσων που αυτός διαχειρίζεται και έχει στη διάθεσή του από τις </a:t>
            </a:r>
            <a:r>
              <a:rPr lang="el-GR" sz="1200" b="1" dirty="0">
                <a:solidFill>
                  <a:srgbClr val="000000"/>
                </a:solidFill>
                <a:latin typeface="Calibri" charset="0"/>
              </a:rPr>
              <a:t>επίσημες υπηρεσίες του εκπαιδευτικού ιδρύματος </a:t>
            </a:r>
            <a:r>
              <a:rPr lang="el-GR" sz="1200" dirty="0">
                <a:solidFill>
                  <a:srgbClr val="000000"/>
                </a:solidFill>
                <a:latin typeface="Calibri" charset="0"/>
              </a:rPr>
              <a:t>όπου ανήκει, διασφαλίζοντας τη μη περαιτέρω διάδοση, δημοσίευση και αναπαραγωγή του έργου προς τρίτους. Ο διδάσκων δύναται να </a:t>
            </a:r>
            <a:r>
              <a:rPr lang="el-GR" sz="1200" b="1" dirty="0">
                <a:solidFill>
                  <a:srgbClr val="000000"/>
                </a:solidFill>
                <a:latin typeface="Calibri" charset="0"/>
              </a:rPr>
              <a:t>προσαρμόζει </a:t>
            </a:r>
            <a:r>
              <a:rPr lang="el-GR" sz="1200" dirty="0">
                <a:solidFill>
                  <a:srgbClr val="000000"/>
                </a:solidFill>
                <a:latin typeface="Calibri" charset="0"/>
              </a:rPr>
              <a:t>μέρος του υλικού των διαφανειών σύμφωνα με τις διδακτικές του ανάγκες, αναφερόμενος όμως πάντοτε στην αρχική πηγή αναφοράς. Το παρόν έργο προστατεύεται από την ελληνική και ευρωπαϊκή νομοθεσία περί πνευματικής ιδιοκτησίας.</a:t>
            </a:r>
            <a:endParaRPr lang="el-GR" sz="1200" dirty="0">
              <a:solidFill>
                <a:prstClr val="black"/>
              </a:solidFill>
              <a:latin typeface="Calibri" charset="0"/>
            </a:endParaRPr>
          </a:p>
        </p:txBody>
      </p:sp>
      <p:pic>
        <p:nvPicPr>
          <p:cNvPr id="18435" name="Εικόνα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4350" y="947738"/>
            <a:ext cx="12461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Εικόνα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8800" y="4803775"/>
            <a:ext cx="36957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αριθμού διαφάνειας 3"/>
          <p:cNvSpPr>
            <a:spLocks noGrp="1"/>
          </p:cNvSpPr>
          <p:nvPr>
            <p:ph type="sldNum" sz="quarter" idx="10"/>
          </p:nvPr>
        </p:nvSpPr>
        <p:spPr/>
        <p:txBody>
          <a:bodyPr/>
          <a:lstStyle/>
          <a:p>
            <a:fld id="{7ADEA3C8-C2DE-4A3E-A6B7-C39F131016B8}" type="slidenum">
              <a:rPr lang="en-US" altLang="en-US" smtClean="0"/>
              <a:pPr/>
              <a:t>21</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FF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FF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πολιτικές, οικονομικές και κοινωνικές συνθήκες </a:t>
            </a: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smtClean="0">
                <a:solidFill>
                  <a:schemeClr val="accent2"/>
                </a:solidFill>
              </a:rPr>
              <a:t>Πολιτικές συνθήκες</a:t>
            </a:r>
          </a:p>
          <a:p>
            <a:pPr marL="285750" indent="-285750" algn="just">
              <a:buFont typeface="Arial" panose="020B0604020202020204" pitchFamily="34" charset="0"/>
              <a:buChar char="•"/>
            </a:pPr>
            <a:r>
              <a:rPr lang="el-GR" b="1" dirty="0" smtClean="0">
                <a:solidFill>
                  <a:schemeClr val="accent2"/>
                </a:solidFill>
              </a:rPr>
              <a:t>Επικράτησε </a:t>
            </a:r>
            <a:r>
              <a:rPr lang="el-GR" b="1" dirty="0">
                <a:solidFill>
                  <a:schemeClr val="accent2"/>
                </a:solidFill>
              </a:rPr>
              <a:t>σε κάποιο βαθμό στη Δυτική Ευρώπη η άποψη πως ο εθνικισμός και η ταύτιση με το εθνικό κράτος συνιστούσαν τη βαθύτερη αιτία των δεινών της </a:t>
            </a:r>
            <a:r>
              <a:rPr lang="el-GR" b="1" dirty="0" smtClean="0">
                <a:solidFill>
                  <a:schemeClr val="accent2"/>
                </a:solidFill>
              </a:rPr>
              <a:t>Ευρώπης.</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Τ</a:t>
            </a:r>
            <a:r>
              <a:rPr lang="el-GR" b="1" dirty="0" smtClean="0">
                <a:solidFill>
                  <a:schemeClr val="accent2"/>
                </a:solidFill>
              </a:rPr>
              <a:t>α </a:t>
            </a:r>
            <a:r>
              <a:rPr lang="el-GR" b="1" dirty="0">
                <a:solidFill>
                  <a:schemeClr val="accent2"/>
                </a:solidFill>
              </a:rPr>
              <a:t>αντιστασιακά κινήματα κατά τη διάρκεια του πολέμου είχαν καλλιεργήσει πολιτικές ιδεολογίες και αξίες που υπήρξαν </a:t>
            </a:r>
            <a:r>
              <a:rPr lang="el-GR" b="1" dirty="0" smtClean="0">
                <a:solidFill>
                  <a:schemeClr val="accent2"/>
                </a:solidFill>
              </a:rPr>
              <a:t>συχνά. </a:t>
            </a:r>
            <a:r>
              <a:rPr lang="el-GR" b="1" dirty="0">
                <a:solidFill>
                  <a:schemeClr val="accent2"/>
                </a:solidFill>
              </a:rPr>
              <a:t>αντίθετες προς την τότε κυρίαρχη πολιτική της ταύτισης των πολιτών με το εθνικό </a:t>
            </a:r>
            <a:r>
              <a:rPr lang="el-GR" b="1" dirty="0" smtClean="0">
                <a:solidFill>
                  <a:schemeClr val="accent2"/>
                </a:solidFill>
              </a:rPr>
              <a:t>κράτος.</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Δ</a:t>
            </a:r>
            <a:r>
              <a:rPr lang="el-GR" b="1" dirty="0" smtClean="0">
                <a:solidFill>
                  <a:schemeClr val="accent2"/>
                </a:solidFill>
              </a:rPr>
              <a:t>ιαφάνηκε </a:t>
            </a:r>
            <a:r>
              <a:rPr lang="el-GR" b="1" dirty="0">
                <a:solidFill>
                  <a:schemeClr val="accent2"/>
                </a:solidFill>
              </a:rPr>
              <a:t>η αδυναμία των εθνικών κρατών να εξασφαλίσουν τις βασικές προϋποθέσεις προστασίας, διαβίωσης και οργάνωσης των λαών </a:t>
            </a:r>
            <a:r>
              <a:rPr lang="el-GR" b="1" dirty="0" smtClean="0">
                <a:solidFill>
                  <a:schemeClr val="accent2"/>
                </a:solidFill>
              </a:rPr>
              <a:t>τους.</a:t>
            </a:r>
            <a:endParaRPr lang="el-GR" b="1" dirty="0">
              <a:solidFill>
                <a:schemeClr val="accent2"/>
              </a:solidFill>
            </a:endParaRPr>
          </a:p>
          <a:p>
            <a:pPr algn="just"/>
            <a:r>
              <a:rPr lang="el-GR" b="1" dirty="0">
                <a:solidFill>
                  <a:schemeClr val="accent2"/>
                </a:solidFill>
              </a:rPr>
              <a:t>Επικράτησε συνεπώς με τη λήξη του πολέμου μία τάση απαξίωσης του εθνικού κράτους και μία διάθεση αναζήτησης πολιτικών λύσεων που θα βασίζονταν σε ευρύτερες συνεργασίες μεταξύ των ευρωπαϊκών </a:t>
            </a:r>
            <a:r>
              <a:rPr lang="el-GR" b="1" dirty="0" smtClean="0">
                <a:solidFill>
                  <a:schemeClr val="accent2"/>
                </a:solidFill>
              </a:rPr>
              <a:t>κρατών.</a:t>
            </a:r>
            <a:endParaRPr lang="en-US" b="1" dirty="0" smtClean="0">
              <a:solidFill>
                <a:schemeClr val="accent2"/>
              </a:solidFill>
            </a:endParaRPr>
          </a:p>
        </p:txBody>
      </p:sp>
      <p:sp>
        <p:nvSpPr>
          <p:cNvPr id="10" name="TextBox 9"/>
          <p:cNvSpPr txBox="1"/>
          <p:nvPr/>
        </p:nvSpPr>
        <p:spPr>
          <a:xfrm>
            <a:off x="195207" y="4854044"/>
            <a:ext cx="4376793" cy="307777"/>
          </a:xfrm>
          <a:prstGeom prst="rect">
            <a:avLst/>
          </a:prstGeom>
          <a:noFill/>
        </p:spPr>
        <p:txBody>
          <a:bodyPr wrap="square" rtlCol="0">
            <a:spAutoFit/>
          </a:bodyPr>
          <a:lstStyle/>
          <a:p>
            <a:r>
              <a:rPr lang="el-GR" sz="1400" b="1" dirty="0" smtClean="0">
                <a:solidFill>
                  <a:schemeClr val="accent2"/>
                </a:solidFill>
              </a:rPr>
              <a:t>Τα δεινά του Β’ Παγκοσμίου Πολέμου</a:t>
            </a:r>
          </a:p>
        </p:txBody>
      </p:sp>
      <p:pic>
        <p:nvPicPr>
          <p:cNvPr id="13" name="Εικόνα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85" y="1700010"/>
            <a:ext cx="4237339" cy="3135805"/>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3</a:t>
            </a:fld>
            <a:endParaRPr lang="en-US" altLang="en-US"/>
          </a:p>
        </p:txBody>
      </p:sp>
    </p:spTree>
    <p:extLst>
      <p:ext uri="{BB962C8B-B14F-4D97-AF65-F5344CB8AC3E}">
        <p14:creationId xmlns:p14="http://schemas.microsoft.com/office/powerpoint/2010/main" val="3277285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πολιτικές, οικονομικές και κοινωνικές συνθήκες </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chemeClr val="accent2"/>
                </a:solidFill>
              </a:rPr>
              <a:t>Οικονομικές συνθήκες</a:t>
            </a:r>
          </a:p>
          <a:p>
            <a:pPr marL="285750" indent="-285750" algn="just">
              <a:buFont typeface="Arial" panose="020B0604020202020204" pitchFamily="34" charset="0"/>
              <a:buChar char="•"/>
            </a:pPr>
            <a:r>
              <a:rPr lang="el-GR" b="1" dirty="0">
                <a:solidFill>
                  <a:schemeClr val="accent2"/>
                </a:solidFill>
              </a:rPr>
              <a:t>Η δραματική μείωση της βιομηχανικής παραγωγής, οφειλόμενη κυρίως στις καταστροφές κατά τη διάρκεια του </a:t>
            </a:r>
            <a:r>
              <a:rPr lang="el-GR" b="1" dirty="0" smtClean="0">
                <a:solidFill>
                  <a:schemeClr val="accent2"/>
                </a:solidFill>
              </a:rPr>
              <a:t>πολέμου.</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Ο </a:t>
            </a:r>
            <a:r>
              <a:rPr lang="el-GR" b="1" dirty="0">
                <a:solidFill>
                  <a:schemeClr val="accent2"/>
                </a:solidFill>
              </a:rPr>
              <a:t>αποπροσανατολισμός των βιομηχανικών δραστηριοτήτων οι οποίες είχαν προσαρμοσθεί στην εξυπηρέτηση </a:t>
            </a:r>
            <a:r>
              <a:rPr lang="el-GR" b="1" dirty="0" smtClean="0">
                <a:solidFill>
                  <a:schemeClr val="accent2"/>
                </a:solidFill>
              </a:rPr>
              <a:t>πολεμικών αναγκών .</a:t>
            </a:r>
            <a:endParaRPr lang="en-US" b="1" dirty="0" smtClean="0">
              <a:solidFill>
                <a:schemeClr val="accent2"/>
              </a:solidFill>
            </a:endParaRPr>
          </a:p>
          <a:p>
            <a:pPr marL="285750" indent="-285750" algn="just">
              <a:buFont typeface="Arial" panose="020B0604020202020204" pitchFamily="34" charset="0"/>
              <a:buChar char="•"/>
            </a:pPr>
            <a:r>
              <a:rPr lang="el-GR" b="1" dirty="0" smtClean="0">
                <a:solidFill>
                  <a:schemeClr val="accent2"/>
                </a:solidFill>
              </a:rPr>
              <a:t>Οι συνεχώς αυξανόμενες ανάγκες για εισαγωγές</a:t>
            </a:r>
            <a:r>
              <a:rPr lang="en-US" b="1" dirty="0" smtClean="0">
                <a:solidFill>
                  <a:schemeClr val="accent2"/>
                </a:solidFill>
              </a:rPr>
              <a:t> </a:t>
            </a:r>
            <a:r>
              <a:rPr lang="el-GR" b="1" dirty="0" smtClean="0">
                <a:solidFill>
                  <a:schemeClr val="accent2"/>
                </a:solidFill>
              </a:rPr>
              <a:t>και οι κακές σοδειές στην κεντροδυτική Ευρώπη συνέβαλαν στην αύξηση των τιμών των τροφίμων.</a:t>
            </a:r>
          </a:p>
          <a:p>
            <a:pPr marL="285750" indent="-285750" algn="just">
              <a:buFont typeface="Arial" panose="020B0604020202020204" pitchFamily="34" charset="0"/>
              <a:buChar char="•"/>
            </a:pPr>
            <a:r>
              <a:rPr lang="el-GR" b="1" dirty="0" smtClean="0">
                <a:solidFill>
                  <a:schemeClr val="accent2"/>
                </a:solidFill>
              </a:rPr>
              <a:t>Ο </a:t>
            </a:r>
            <a:r>
              <a:rPr lang="el-GR" b="1" dirty="0">
                <a:solidFill>
                  <a:schemeClr val="accent2"/>
                </a:solidFill>
              </a:rPr>
              <a:t>πόλεμος είχε διαμορφώσει συνθήκες πλήρους απασχόλησης, ενώ το κράτος και ο ευρύτερος δημόσιος τομέας είχαν επεκταθεί σημαντικά κατά τη διάρκεια του </a:t>
            </a:r>
            <a:r>
              <a:rPr lang="el-GR" b="1" dirty="0" smtClean="0">
                <a:solidFill>
                  <a:schemeClr val="accent2"/>
                </a:solidFill>
              </a:rPr>
              <a:t>πολέμου.</a:t>
            </a:r>
            <a:endParaRPr lang="el-GR" b="1" dirty="0">
              <a:solidFill>
                <a:schemeClr val="accent2"/>
              </a:solidFill>
            </a:endParaRPr>
          </a:p>
          <a:p>
            <a:pPr algn="just"/>
            <a:r>
              <a:rPr lang="el-GR" b="1" dirty="0">
                <a:solidFill>
                  <a:schemeClr val="accent2"/>
                </a:solidFill>
              </a:rPr>
              <a:t>Τα γεγονότα αυτά καθιστούσαν δύσκολη τη διαδικασία της </a:t>
            </a:r>
            <a:r>
              <a:rPr lang="el-GR" b="1" dirty="0" smtClean="0">
                <a:solidFill>
                  <a:schemeClr val="accent2"/>
                </a:solidFill>
              </a:rPr>
              <a:t>μετάβασης </a:t>
            </a:r>
            <a:r>
              <a:rPr lang="el-GR" b="1" dirty="0">
                <a:solidFill>
                  <a:schemeClr val="accent2"/>
                </a:solidFill>
              </a:rPr>
              <a:t>από την «οικονομία πολέμου» στην «οικονομία ειρήνης», ενώ το κόστος της αδυναμίας αυτής χρεωνόταν κυρίως στις κυβερνήσεις των εθνικών κρατών και στις πολιτικές </a:t>
            </a:r>
            <a:r>
              <a:rPr lang="el-GR" b="1" dirty="0" smtClean="0">
                <a:solidFill>
                  <a:schemeClr val="accent2"/>
                </a:solidFill>
              </a:rPr>
              <a:t>τους.</a:t>
            </a:r>
            <a:endParaRPr lang="el-GR" b="1" dirty="0">
              <a:solidFill>
                <a:schemeClr val="accent2"/>
              </a:solidFill>
            </a:endParaRPr>
          </a:p>
          <a:p>
            <a:pPr marL="285750" indent="-285750">
              <a:buFont typeface="Arial" panose="020B0604020202020204" pitchFamily="34" charset="0"/>
              <a:buChar char="•"/>
            </a:pPr>
            <a:endParaRPr lang="el-GR" b="1" dirty="0">
              <a:solidFill>
                <a:schemeClr val="accent2"/>
              </a:solidFill>
            </a:endParaRPr>
          </a:p>
        </p:txBody>
      </p:sp>
      <p:sp>
        <p:nvSpPr>
          <p:cNvPr id="11" name="TextBox 10"/>
          <p:cNvSpPr txBox="1"/>
          <p:nvPr/>
        </p:nvSpPr>
        <p:spPr>
          <a:xfrm>
            <a:off x="195207" y="4853328"/>
            <a:ext cx="4376793" cy="307777"/>
          </a:xfrm>
          <a:prstGeom prst="rect">
            <a:avLst/>
          </a:prstGeom>
          <a:noFill/>
        </p:spPr>
        <p:txBody>
          <a:bodyPr wrap="square" rtlCol="0">
            <a:spAutoFit/>
          </a:bodyPr>
          <a:lstStyle/>
          <a:p>
            <a:r>
              <a:rPr lang="el-GR" sz="1400" b="1" dirty="0">
                <a:solidFill>
                  <a:schemeClr val="accent2"/>
                </a:solidFill>
              </a:rPr>
              <a:t>Ερείπια του Β’ Παγκοσμίου Πολέμου</a:t>
            </a:r>
          </a:p>
        </p:txBody>
      </p:sp>
      <p:pic>
        <p:nvPicPr>
          <p:cNvPr id="12" name="Εικόνα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86" y="1650819"/>
            <a:ext cx="4201114" cy="3190406"/>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4</a:t>
            </a:fld>
            <a:endParaRPr lang="en-US" altLang="en-US"/>
          </a:p>
        </p:txBody>
      </p:sp>
    </p:spTree>
    <p:extLst>
      <p:ext uri="{BB962C8B-B14F-4D97-AF65-F5344CB8AC3E}">
        <p14:creationId xmlns:p14="http://schemas.microsoft.com/office/powerpoint/2010/main" val="4232603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Οι πολιτικές, οικονομικές και κοινωνικές </a:t>
            </a:r>
            <a:r>
              <a:rPr lang="el-GR" sz="2000" b="1" dirty="0" smtClean="0">
                <a:solidFill>
                  <a:schemeClr val="accent2"/>
                </a:solidFill>
                <a:cs typeface="Times New Roman" panose="02020603050405020304" pitchFamily="18" charset="0"/>
              </a:rPr>
              <a:t>συνθήκες </a:t>
            </a:r>
            <a:r>
              <a:rPr lang="el-GR" sz="1000" dirty="0" smtClean="0">
                <a:solidFill>
                  <a:schemeClr val="accent2"/>
                </a:solidFill>
                <a:cs typeface="Times New Roman" panose="02020603050405020304" pitchFamily="18" charset="0"/>
              </a:rPr>
              <a:t>(συνέχεια) </a:t>
            </a:r>
            <a:endParaRPr lang="el-GR" sz="1000" dirty="0">
              <a:solidFill>
                <a:schemeClr val="accent2"/>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smtClean="0">
                <a:solidFill>
                  <a:schemeClr val="accent2"/>
                </a:solidFill>
              </a:rPr>
              <a:t>Κοινωνικές συνθήκες</a:t>
            </a:r>
          </a:p>
          <a:p>
            <a:pPr marL="285750" indent="-285750" algn="just">
              <a:buFont typeface="Arial" panose="020B0604020202020204" pitchFamily="34" charset="0"/>
              <a:buChar char="•"/>
            </a:pPr>
            <a:r>
              <a:rPr lang="el-GR" b="1" dirty="0" smtClean="0">
                <a:solidFill>
                  <a:schemeClr val="accent2"/>
                </a:solidFill>
              </a:rPr>
              <a:t>Οι </a:t>
            </a:r>
            <a:r>
              <a:rPr lang="el-GR" b="1" dirty="0">
                <a:solidFill>
                  <a:schemeClr val="accent2"/>
                </a:solidFill>
              </a:rPr>
              <a:t>συνθήκες δυστυχίας, ανασφάλειας και αβεβαιότητας για το μέλλον τόσο στην ηττημένη Γερμανία όσο και στην Ιταλία ενέτειναν τα κοινωνικά προβλήματα των πληθυσμών </a:t>
            </a:r>
            <a:r>
              <a:rPr lang="el-GR" b="1" dirty="0" smtClean="0">
                <a:solidFill>
                  <a:schemeClr val="accent2"/>
                </a:solidFill>
              </a:rPr>
              <a:t>τους.</a:t>
            </a:r>
          </a:p>
          <a:p>
            <a:pPr marL="285750" indent="-285750" algn="just">
              <a:buFont typeface="Arial" panose="020B0604020202020204" pitchFamily="34" charset="0"/>
              <a:buChar char="•"/>
            </a:pPr>
            <a:r>
              <a:rPr lang="el-GR" b="1" dirty="0" smtClean="0">
                <a:solidFill>
                  <a:schemeClr val="accent2"/>
                </a:solidFill>
              </a:rPr>
              <a:t>Στην </a:t>
            </a:r>
            <a:r>
              <a:rPr lang="el-GR" b="1" dirty="0">
                <a:solidFill>
                  <a:schemeClr val="accent2"/>
                </a:solidFill>
              </a:rPr>
              <a:t>Ιταλία και ακόμη περισσότερο στη Γερμανία είχε αναπτυχθεί, από τις νέες κυρίαρχες πολιτικές δυνάμεις η διάθεση για συμφιλίωση και συνεργασία με τα υπόλοιπα ευρωπαϊκά </a:t>
            </a:r>
            <a:r>
              <a:rPr lang="el-GR" b="1" dirty="0" smtClean="0">
                <a:solidFill>
                  <a:schemeClr val="accent2"/>
                </a:solidFill>
              </a:rPr>
              <a:t>κράτη.</a:t>
            </a:r>
          </a:p>
          <a:p>
            <a:pPr marL="285750" indent="-285750" algn="just">
              <a:buFont typeface="Arial" panose="020B0604020202020204" pitchFamily="34" charset="0"/>
              <a:buChar char="•"/>
            </a:pPr>
            <a:r>
              <a:rPr lang="el-GR" b="1" dirty="0">
                <a:solidFill>
                  <a:schemeClr val="accent2"/>
                </a:solidFill>
              </a:rPr>
              <a:t>Υπέρ της ευρωπαϊκής πορείας των χωρών τους συνηγορούσε βέβαια και ο ευρωπαϊκός και δημοκρατικός προσανατολισμός πολλών μελών των νέων πολιτικών ηγεσιών που εμφανίστηκαν στο πολιτικό προσκήνιο σε πολλά άλλα ευρωπαϊκά </a:t>
            </a:r>
            <a:r>
              <a:rPr lang="el-GR" b="1" dirty="0" smtClean="0">
                <a:solidFill>
                  <a:schemeClr val="accent2"/>
                </a:solidFill>
              </a:rPr>
              <a:t>κράτη.</a:t>
            </a:r>
          </a:p>
          <a:p>
            <a:pPr algn="just"/>
            <a:r>
              <a:rPr lang="el-GR" b="1" dirty="0">
                <a:solidFill>
                  <a:schemeClr val="accent2"/>
                </a:solidFill>
              </a:rPr>
              <a:t>Με τον τρόπο αυτό θα κατόρθωναν </a:t>
            </a:r>
            <a:r>
              <a:rPr lang="el-GR" b="1" dirty="0" smtClean="0">
                <a:solidFill>
                  <a:schemeClr val="accent2"/>
                </a:solidFill>
              </a:rPr>
              <a:t>τόσο η Ιταλία όσο και η Γερμανία να </a:t>
            </a:r>
            <a:r>
              <a:rPr lang="el-GR" b="1" dirty="0">
                <a:solidFill>
                  <a:schemeClr val="accent2"/>
                </a:solidFill>
              </a:rPr>
              <a:t>γίνουν και πάλι δεκτές στην κοινωνία των κυρίαρχων ευρωπαϊκών κρατών ως ισότιμα κράτη, ξεπερνώντας το ιστορικά κακό </a:t>
            </a:r>
            <a:r>
              <a:rPr lang="el-GR" b="1" dirty="0" smtClean="0">
                <a:solidFill>
                  <a:schemeClr val="accent2"/>
                </a:solidFill>
              </a:rPr>
              <a:t>παρελθόν.</a:t>
            </a:r>
            <a:endParaRPr lang="en-US" b="1" dirty="0" smtClean="0">
              <a:solidFill>
                <a:schemeClr val="accent2"/>
              </a:solidFill>
            </a:endParaRPr>
          </a:p>
        </p:txBody>
      </p:sp>
      <p:pic>
        <p:nvPicPr>
          <p:cNvPr id="10" name="Εικόνα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1671037"/>
            <a:ext cx="4279901" cy="3121308"/>
          </a:xfrm>
          <a:prstGeom prst="rect">
            <a:avLst/>
          </a:prstGeom>
        </p:spPr>
      </p:pic>
      <p:sp>
        <p:nvSpPr>
          <p:cNvPr id="12" name="TextBox 11"/>
          <p:cNvSpPr txBox="1"/>
          <p:nvPr/>
        </p:nvSpPr>
        <p:spPr>
          <a:xfrm>
            <a:off x="195207" y="4801812"/>
            <a:ext cx="4376793" cy="307777"/>
          </a:xfrm>
          <a:prstGeom prst="rect">
            <a:avLst/>
          </a:prstGeom>
          <a:noFill/>
        </p:spPr>
        <p:txBody>
          <a:bodyPr wrap="square" rtlCol="0">
            <a:spAutoFit/>
          </a:bodyPr>
          <a:lstStyle/>
          <a:p>
            <a:r>
              <a:rPr lang="el-GR" sz="1400" b="1" dirty="0" smtClean="0">
                <a:solidFill>
                  <a:schemeClr val="accent2"/>
                </a:solidFill>
              </a:rPr>
              <a:t>Άθλιες κοινωνικές συνθήκες</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5</a:t>
            </a:fld>
            <a:endParaRPr lang="en-US" altLang="en-US"/>
          </a:p>
        </p:txBody>
      </p:sp>
    </p:spTree>
    <p:extLst>
      <p:ext uri="{BB962C8B-B14F-4D97-AF65-F5344CB8AC3E}">
        <p14:creationId xmlns:p14="http://schemas.microsoft.com/office/powerpoint/2010/main" val="352881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chemeClr val="accent2"/>
                </a:solidFill>
                <a:cs typeface="Times New Roman" panose="02020603050405020304" pitchFamily="18" charset="0"/>
              </a:rPr>
              <a:t>Το Σχέδιο </a:t>
            </a:r>
            <a:r>
              <a:rPr lang="en-GB" sz="2000" b="1" dirty="0" smtClean="0">
                <a:solidFill>
                  <a:schemeClr val="accent2"/>
                </a:solidFill>
                <a:cs typeface="Times New Roman" panose="02020603050405020304" pitchFamily="18" charset="0"/>
              </a:rPr>
              <a:t>Marshall</a:t>
            </a:r>
            <a:r>
              <a:rPr lang="el-GR" sz="2000" b="1" dirty="0" smtClean="0">
                <a:solidFill>
                  <a:schemeClr val="accent2"/>
                </a:solidFill>
                <a:cs typeface="Times New Roman" panose="02020603050405020304" pitchFamily="18" charset="0"/>
              </a:rPr>
              <a:t> για </a:t>
            </a:r>
            <a:r>
              <a:rPr lang="el-GR" sz="2000" b="1" dirty="0">
                <a:solidFill>
                  <a:schemeClr val="accent2"/>
                </a:solidFill>
                <a:cs typeface="Times New Roman" panose="02020603050405020304" pitchFamily="18" charset="0"/>
              </a:rPr>
              <a:t>την Ευρωπαϊκή Ανάκαμψη </a:t>
            </a:r>
          </a:p>
        </p:txBody>
      </p:sp>
      <p:sp>
        <p:nvSpPr>
          <p:cNvPr id="26" name="TextBox 25"/>
          <p:cNvSpPr txBox="1"/>
          <p:nvPr/>
        </p:nvSpPr>
        <p:spPr>
          <a:xfrm>
            <a:off x="0" y="4603074"/>
            <a:ext cx="4376793" cy="738664"/>
          </a:xfrm>
          <a:prstGeom prst="rect">
            <a:avLst/>
          </a:prstGeom>
          <a:noFill/>
        </p:spPr>
        <p:txBody>
          <a:bodyPr wrap="square" rtlCol="0">
            <a:spAutoFit/>
          </a:bodyPr>
          <a:lstStyle/>
          <a:p>
            <a:r>
              <a:rPr lang="el-GR" sz="1400" b="1" dirty="0" smtClean="0">
                <a:solidFill>
                  <a:schemeClr val="accent2"/>
                </a:solidFill>
              </a:rPr>
              <a:t>Ο </a:t>
            </a:r>
            <a:r>
              <a:rPr lang="el-GR" sz="1400" b="1" dirty="0" err="1">
                <a:solidFill>
                  <a:schemeClr val="accent2"/>
                </a:solidFill>
              </a:rPr>
              <a:t>George</a:t>
            </a:r>
            <a:r>
              <a:rPr lang="el-GR" sz="1400" b="1" dirty="0">
                <a:solidFill>
                  <a:schemeClr val="accent2"/>
                </a:solidFill>
              </a:rPr>
              <a:t> </a:t>
            </a:r>
            <a:r>
              <a:rPr lang="el-GR" sz="1400" b="1" dirty="0" err="1">
                <a:solidFill>
                  <a:schemeClr val="accent2"/>
                </a:solidFill>
              </a:rPr>
              <a:t>Marshall</a:t>
            </a:r>
            <a:r>
              <a:rPr lang="el-GR" sz="1400" b="1" dirty="0">
                <a:solidFill>
                  <a:schemeClr val="accent2"/>
                </a:solidFill>
              </a:rPr>
              <a:t> </a:t>
            </a:r>
            <a:endParaRPr lang="el-GR" sz="1400" b="1" dirty="0" smtClean="0">
              <a:solidFill>
                <a:schemeClr val="accent2"/>
              </a:solidFill>
            </a:endParaRPr>
          </a:p>
          <a:p>
            <a:r>
              <a:rPr lang="el-GR" sz="1400" b="1" i="1" dirty="0" smtClean="0">
                <a:solidFill>
                  <a:schemeClr val="accent2"/>
                </a:solidFill>
              </a:rPr>
              <a:t>Λίγο πριν την ανακοίνωση του ομώνυμου Σχεδίου, στο </a:t>
            </a:r>
            <a:r>
              <a:rPr lang="el-GR" sz="1400" b="1" i="1" dirty="0">
                <a:solidFill>
                  <a:schemeClr val="accent2"/>
                </a:solidFill>
              </a:rPr>
              <a:t>πανεπιστήμιο του </a:t>
            </a:r>
            <a:r>
              <a:rPr lang="el-GR" sz="1400" b="1" i="1" dirty="0" err="1">
                <a:solidFill>
                  <a:schemeClr val="accent2"/>
                </a:solidFill>
              </a:rPr>
              <a:t>Harvard</a:t>
            </a:r>
            <a:r>
              <a:rPr lang="el-GR" sz="1400" b="1" i="1" dirty="0">
                <a:solidFill>
                  <a:schemeClr val="accent2"/>
                </a:solidFill>
              </a:rPr>
              <a:t>, στις 5 Ιουνίου του 1947</a:t>
            </a:r>
          </a:p>
        </p:txBody>
      </p:sp>
      <p:sp>
        <p:nvSpPr>
          <p:cNvPr id="7" name="TextBox 6"/>
          <p:cNvSpPr txBox="1"/>
          <p:nvPr/>
        </p:nvSpPr>
        <p:spPr>
          <a:xfrm>
            <a:off x="4680000" y="1728000"/>
            <a:ext cx="7277099" cy="3970318"/>
          </a:xfrm>
          <a:prstGeom prst="rect">
            <a:avLst/>
          </a:prstGeom>
          <a:noFill/>
        </p:spPr>
        <p:txBody>
          <a:bodyPr wrap="square" rtlCol="0">
            <a:spAutoFit/>
          </a:bodyPr>
          <a:lstStyle/>
          <a:p>
            <a:r>
              <a:rPr lang="el-GR" b="1" dirty="0" smtClean="0">
                <a:solidFill>
                  <a:schemeClr val="accent2"/>
                </a:solidFill>
              </a:rPr>
              <a:t>Περιεχόμενο:</a:t>
            </a:r>
          </a:p>
          <a:p>
            <a:pPr marL="285750" indent="-285750" algn="just">
              <a:buFont typeface="Arial" panose="020B0604020202020204" pitchFamily="34" charset="0"/>
              <a:buChar char="•"/>
            </a:pPr>
            <a:r>
              <a:rPr lang="el-GR" b="1" dirty="0">
                <a:solidFill>
                  <a:schemeClr val="accent2"/>
                </a:solidFill>
              </a:rPr>
              <a:t>Η δύσκολη οικονομική κατάσταση </a:t>
            </a:r>
            <a:r>
              <a:rPr lang="el-GR" b="1" dirty="0" smtClean="0">
                <a:solidFill>
                  <a:schemeClr val="accent2"/>
                </a:solidFill>
              </a:rPr>
              <a:t>στην Ευρώπη προκάλεσε </a:t>
            </a:r>
            <a:r>
              <a:rPr lang="el-GR" b="1" dirty="0">
                <a:solidFill>
                  <a:schemeClr val="accent2"/>
                </a:solidFill>
              </a:rPr>
              <a:t>την παρέμβαση των ΗΠΑ, μέσω του Σχεδίου του Αμερικανού υπουργού των Εξωτερικών </a:t>
            </a:r>
            <a:r>
              <a:rPr lang="el-GR" b="1" dirty="0" err="1">
                <a:solidFill>
                  <a:schemeClr val="accent2"/>
                </a:solidFill>
              </a:rPr>
              <a:t>George</a:t>
            </a:r>
            <a:r>
              <a:rPr lang="el-GR" b="1" dirty="0">
                <a:solidFill>
                  <a:schemeClr val="accent2"/>
                </a:solidFill>
              </a:rPr>
              <a:t> </a:t>
            </a:r>
            <a:r>
              <a:rPr lang="el-GR" b="1" dirty="0" err="1" smtClean="0">
                <a:solidFill>
                  <a:schemeClr val="accent2"/>
                </a:solidFill>
              </a:rPr>
              <a:t>Marshall</a:t>
            </a:r>
            <a:r>
              <a:rPr lang="el-GR" b="1" dirty="0" smtClean="0">
                <a:solidFill>
                  <a:schemeClr val="accent2"/>
                </a:solidFill>
              </a:rPr>
              <a:t> .</a:t>
            </a:r>
          </a:p>
          <a:p>
            <a:pPr marL="285750" indent="-285750" algn="just">
              <a:buFont typeface="Arial" panose="020B0604020202020204" pitchFamily="34" charset="0"/>
              <a:buChar char="•"/>
            </a:pPr>
            <a:r>
              <a:rPr lang="el-GR" b="1" dirty="0">
                <a:solidFill>
                  <a:schemeClr val="accent2"/>
                </a:solidFill>
              </a:rPr>
              <a:t>Τ</a:t>
            </a:r>
            <a:r>
              <a:rPr lang="el-GR" b="1" dirty="0" smtClean="0">
                <a:solidFill>
                  <a:schemeClr val="accent2"/>
                </a:solidFill>
              </a:rPr>
              <a:t>ο Σχέδιο αποσκοπούσε </a:t>
            </a:r>
            <a:r>
              <a:rPr lang="el-GR" b="1" dirty="0">
                <a:solidFill>
                  <a:schemeClr val="accent2"/>
                </a:solidFill>
              </a:rPr>
              <a:t>στην παροχή βοήθειας στις κατεστραμμένες </a:t>
            </a:r>
            <a:r>
              <a:rPr lang="el-GR" b="1" dirty="0" smtClean="0">
                <a:solidFill>
                  <a:schemeClr val="accent2"/>
                </a:solidFill>
              </a:rPr>
              <a:t>χώρες </a:t>
            </a:r>
            <a:r>
              <a:rPr lang="el-GR" b="1" dirty="0">
                <a:solidFill>
                  <a:schemeClr val="accent2"/>
                </a:solidFill>
              </a:rPr>
              <a:t>της Ευρώπης για την ανόρθωσή </a:t>
            </a:r>
            <a:r>
              <a:rPr lang="el-GR" b="1" dirty="0" smtClean="0">
                <a:solidFill>
                  <a:schemeClr val="accent2"/>
                </a:solidFill>
              </a:rPr>
              <a:t>τους.</a:t>
            </a:r>
          </a:p>
          <a:p>
            <a:pPr marL="285750" indent="-285750" algn="just">
              <a:buFont typeface="Arial" panose="020B0604020202020204" pitchFamily="34" charset="0"/>
              <a:buChar char="•"/>
            </a:pPr>
            <a:r>
              <a:rPr lang="el-GR" b="1" dirty="0" smtClean="0">
                <a:solidFill>
                  <a:schemeClr val="accent2"/>
                </a:solidFill>
              </a:rPr>
              <a:t>Περιλάμβανε </a:t>
            </a:r>
            <a:r>
              <a:rPr lang="el-GR" b="1" dirty="0">
                <a:solidFill>
                  <a:schemeClr val="accent2"/>
                </a:solidFill>
              </a:rPr>
              <a:t>αποστολές αγαθών, οικονομική βοήθεια και παροχή δανείων </a:t>
            </a:r>
            <a:r>
              <a:rPr lang="el-GR" b="1" dirty="0" smtClean="0">
                <a:solidFill>
                  <a:schemeClr val="accent2"/>
                </a:solidFill>
              </a:rPr>
              <a:t>της </a:t>
            </a:r>
            <a:r>
              <a:rPr lang="el-GR" b="1" dirty="0">
                <a:solidFill>
                  <a:schemeClr val="accent2"/>
                </a:solidFill>
              </a:rPr>
              <a:t>τάξης των 13 δισεκατομμυρίων δολαρίων κατά την τετραετία από το 1948 έως και το </a:t>
            </a:r>
            <a:r>
              <a:rPr lang="el-GR" b="1" dirty="0" smtClean="0">
                <a:solidFill>
                  <a:schemeClr val="accent2"/>
                </a:solidFill>
              </a:rPr>
              <a:t>1951.</a:t>
            </a:r>
          </a:p>
          <a:p>
            <a:pPr marL="285750" indent="-285750" algn="just">
              <a:buFont typeface="Arial" panose="020B0604020202020204" pitchFamily="34" charset="0"/>
              <a:buChar char="•"/>
            </a:pPr>
            <a:r>
              <a:rPr lang="el-GR" b="1" dirty="0">
                <a:solidFill>
                  <a:schemeClr val="accent2"/>
                </a:solidFill>
              </a:rPr>
              <a:t>Το σημαντικότερο όμως </a:t>
            </a:r>
            <a:r>
              <a:rPr lang="el-GR" b="1" dirty="0" smtClean="0">
                <a:solidFill>
                  <a:schemeClr val="accent2"/>
                </a:solidFill>
              </a:rPr>
              <a:t>αποτέλεσμα, </a:t>
            </a:r>
            <a:r>
              <a:rPr lang="el-GR" b="1" dirty="0">
                <a:solidFill>
                  <a:schemeClr val="accent2"/>
                </a:solidFill>
              </a:rPr>
              <a:t>ήταν </a:t>
            </a:r>
            <a:r>
              <a:rPr lang="el-GR" b="1" dirty="0" smtClean="0">
                <a:solidFill>
                  <a:schemeClr val="accent2"/>
                </a:solidFill>
              </a:rPr>
              <a:t>να </a:t>
            </a:r>
            <a:r>
              <a:rPr lang="el-GR" b="1" dirty="0">
                <a:solidFill>
                  <a:schemeClr val="accent2"/>
                </a:solidFill>
              </a:rPr>
              <a:t>αποτραπεί το ενδεχόμενο αύξησης της κομμουνιστικής επιρροής στις κατεστραμμένες από τον πόλεμο χώρες της </a:t>
            </a:r>
            <a:r>
              <a:rPr lang="el-GR" b="1" dirty="0" smtClean="0">
                <a:solidFill>
                  <a:schemeClr val="accent2"/>
                </a:solidFill>
              </a:rPr>
              <a:t>Ευρώπης.</a:t>
            </a:r>
          </a:p>
          <a:p>
            <a:pPr marL="285750" indent="-285750" algn="just">
              <a:buFont typeface="Arial" panose="020B0604020202020204" pitchFamily="34" charset="0"/>
              <a:buChar char="•"/>
            </a:pPr>
            <a:r>
              <a:rPr lang="el-GR" b="1" dirty="0" smtClean="0">
                <a:solidFill>
                  <a:schemeClr val="accent2"/>
                </a:solidFill>
              </a:rPr>
              <a:t>Η άρνηση </a:t>
            </a:r>
            <a:r>
              <a:rPr lang="el-GR" b="1" dirty="0">
                <a:solidFill>
                  <a:schemeClr val="accent2"/>
                </a:solidFill>
              </a:rPr>
              <a:t>της συμμετοχής </a:t>
            </a:r>
            <a:r>
              <a:rPr lang="el-GR" b="1" dirty="0" smtClean="0">
                <a:solidFill>
                  <a:schemeClr val="accent2"/>
                </a:solidFill>
              </a:rPr>
              <a:t>των χωρών υπό την επιρροή της ΕΣΣΔ, , επιβεβαίωσε </a:t>
            </a:r>
            <a:r>
              <a:rPr lang="el-GR" b="1" dirty="0">
                <a:solidFill>
                  <a:schemeClr val="accent2"/>
                </a:solidFill>
              </a:rPr>
              <a:t>την πολιτική και </a:t>
            </a:r>
            <a:r>
              <a:rPr lang="el-GR" b="1" dirty="0" smtClean="0">
                <a:solidFill>
                  <a:schemeClr val="accent2"/>
                </a:solidFill>
              </a:rPr>
              <a:t>οικονομική </a:t>
            </a:r>
            <a:r>
              <a:rPr lang="el-GR" b="1" dirty="0">
                <a:solidFill>
                  <a:schemeClr val="accent2"/>
                </a:solidFill>
              </a:rPr>
              <a:t>διαίρεση της </a:t>
            </a:r>
            <a:r>
              <a:rPr lang="el-GR" b="1" dirty="0" smtClean="0">
                <a:solidFill>
                  <a:schemeClr val="accent2"/>
                </a:solidFill>
              </a:rPr>
              <a:t>Ευρώπης.</a:t>
            </a:r>
            <a:endParaRPr lang="el-GR" b="1" dirty="0">
              <a:solidFill>
                <a:schemeClr val="accent2"/>
              </a:solidFill>
            </a:endParaRPr>
          </a:p>
        </p:txBody>
      </p:sp>
      <p:sp>
        <p:nvSpPr>
          <p:cNvPr id="12" name="Ορθογώνιο 11"/>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3" name="Εικόνα 12" descr="SECRETARY OF STATE GEORGE C. MARSHALL AT HARVARD - 1947"/>
          <p:cNvPicPr preferRelativeResize="0">
            <a:picLocks noChangeAspect="1"/>
          </p:cNvPicPr>
          <p:nvPr/>
        </p:nvPicPr>
        <p:blipFill>
          <a:blip r:embed="rId3" cstate="print"/>
          <a:stretch>
            <a:fillRect/>
          </a:stretch>
        </p:blipFill>
        <p:spPr bwMode="auto">
          <a:xfrm>
            <a:off x="129572" y="1683875"/>
            <a:ext cx="3278571" cy="2920845"/>
          </a:xfrm>
          <a:prstGeom prst="rect">
            <a:avLst/>
          </a:prstGeom>
          <a:noFill/>
          <a:ln w="9525">
            <a:noFill/>
            <a:miter lim="800000"/>
            <a:headEnd/>
            <a:tailEnd/>
          </a:ln>
        </p:spPr>
      </p:pic>
      <p:pic>
        <p:nvPicPr>
          <p:cNvPr id="15" name="14 - Εικόν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4830" y="1660157"/>
            <a:ext cx="1158194" cy="1444876"/>
          </a:xfrm>
          <a:prstGeom prst="rect">
            <a:avLst/>
          </a:prstGeom>
        </p:spPr>
      </p:pic>
      <p:pic>
        <p:nvPicPr>
          <p:cNvPr id="16" name="15 - Εικόνα"/>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8037" y="3166985"/>
            <a:ext cx="1158194" cy="1444876"/>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6</a:t>
            </a:fld>
            <a:endParaRPr lang="en-US" altLang="en-US"/>
          </a:p>
        </p:txBody>
      </p:sp>
    </p:spTree>
    <p:extLst>
      <p:ext uri="{BB962C8B-B14F-4D97-AF65-F5344CB8AC3E}">
        <p14:creationId xmlns:p14="http://schemas.microsoft.com/office/powerpoint/2010/main" val="1296322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Ο Οργανισμός Ευρωπαϊκής Οικονομικής Συνεργασίας (ΟΕΟΣ)</a:t>
            </a:r>
          </a:p>
        </p:txBody>
      </p:sp>
      <p:sp>
        <p:nvSpPr>
          <p:cNvPr id="26" name="TextBox 25"/>
          <p:cNvSpPr txBox="1"/>
          <p:nvPr/>
        </p:nvSpPr>
        <p:spPr>
          <a:xfrm>
            <a:off x="284106" y="4800343"/>
            <a:ext cx="4376793" cy="1169551"/>
          </a:xfrm>
          <a:prstGeom prst="rect">
            <a:avLst/>
          </a:prstGeom>
          <a:noFill/>
        </p:spPr>
        <p:txBody>
          <a:bodyPr wrap="square" rtlCol="0">
            <a:spAutoFit/>
          </a:bodyPr>
          <a:lstStyle/>
          <a:p>
            <a:pPr algn="just"/>
            <a:r>
              <a:rPr lang="el-GR" sz="1400" b="1" dirty="0" smtClean="0">
                <a:solidFill>
                  <a:schemeClr val="accent2"/>
                </a:solidFill>
              </a:rPr>
              <a:t>Ιδρυτική Πράξη ΟΕΟΣ</a:t>
            </a:r>
          </a:p>
          <a:p>
            <a:pPr algn="just"/>
            <a:r>
              <a:rPr lang="el-GR" sz="1400" b="1" i="1" dirty="0">
                <a:solidFill>
                  <a:schemeClr val="accent2"/>
                </a:solidFill>
              </a:rPr>
              <a:t>Οι υπογραφές των εκπροσώπων των ιδρυτικών κρατών-μελών στην ιδρυτική πράξη του Οργανισμού Ευρωπαϊκής Οικονομικής Συνεργασίας της </a:t>
            </a:r>
            <a:r>
              <a:rPr lang="el-GR" sz="1400" b="1" i="1" dirty="0" smtClean="0">
                <a:solidFill>
                  <a:schemeClr val="accent2"/>
                </a:solidFill>
              </a:rPr>
              <a:t>16</a:t>
            </a:r>
            <a:r>
              <a:rPr lang="el-GR" sz="1400" b="1" i="1" baseline="30000" dirty="0" smtClean="0">
                <a:solidFill>
                  <a:schemeClr val="accent2"/>
                </a:solidFill>
              </a:rPr>
              <a:t>ης</a:t>
            </a:r>
            <a:r>
              <a:rPr lang="el-GR" sz="1400" b="1" i="1" dirty="0" smtClean="0">
                <a:solidFill>
                  <a:schemeClr val="accent2"/>
                </a:solidFill>
              </a:rPr>
              <a:t> Απριλίου  </a:t>
            </a:r>
            <a:r>
              <a:rPr lang="el-GR" sz="1400" b="1" i="1" dirty="0">
                <a:solidFill>
                  <a:schemeClr val="accent2"/>
                </a:solidFill>
              </a:rPr>
              <a:t>του 1948</a:t>
            </a:r>
          </a:p>
        </p:txBody>
      </p:sp>
      <p:sp>
        <p:nvSpPr>
          <p:cNvPr id="7" name="TextBox 6"/>
          <p:cNvSpPr txBox="1"/>
          <p:nvPr/>
        </p:nvSpPr>
        <p:spPr>
          <a:xfrm>
            <a:off x="4680000" y="1728000"/>
            <a:ext cx="7277099" cy="3139321"/>
          </a:xfrm>
          <a:prstGeom prst="rect">
            <a:avLst/>
          </a:prstGeom>
          <a:noFill/>
        </p:spPr>
        <p:txBody>
          <a:bodyPr wrap="square" rtlCol="0">
            <a:spAutoFit/>
          </a:bodyPr>
          <a:lstStyle/>
          <a:p>
            <a:r>
              <a:rPr lang="el-GR" b="1" dirty="0" smtClean="0">
                <a:solidFill>
                  <a:schemeClr val="accent2"/>
                </a:solidFill>
              </a:rPr>
              <a:t>Ο οργανισμός:</a:t>
            </a:r>
          </a:p>
          <a:p>
            <a:pPr marL="285750" indent="-285750" algn="just">
              <a:buFont typeface="Arial" panose="020B0604020202020204" pitchFamily="34" charset="0"/>
              <a:buChar char="•"/>
            </a:pPr>
            <a:r>
              <a:rPr lang="el-GR" b="1" i="1" dirty="0">
                <a:solidFill>
                  <a:schemeClr val="accent2"/>
                </a:solidFill>
              </a:rPr>
              <a:t>Σημαντική συνέπεια του Σχεδίου </a:t>
            </a:r>
            <a:r>
              <a:rPr lang="el-GR" b="1" i="1" dirty="0" err="1">
                <a:solidFill>
                  <a:schemeClr val="accent2"/>
                </a:solidFill>
              </a:rPr>
              <a:t>Marshall</a:t>
            </a:r>
            <a:r>
              <a:rPr lang="el-GR" b="1" i="1" dirty="0">
                <a:solidFill>
                  <a:schemeClr val="accent2"/>
                </a:solidFill>
              </a:rPr>
              <a:t> υπήρξε η αναγκαιότητα δημιουργίας θεσμών συνεργασίας μεταξύ των κρατών της Δυτικής Ευρώπης </a:t>
            </a:r>
            <a:r>
              <a:rPr lang="el-GR" b="1" i="1" dirty="0" smtClean="0">
                <a:solidFill>
                  <a:schemeClr val="accent2"/>
                </a:solidFill>
              </a:rPr>
              <a:t>.</a:t>
            </a:r>
          </a:p>
          <a:p>
            <a:pPr marL="285750" indent="-285750" algn="just">
              <a:buFont typeface="Arial" panose="020B0604020202020204" pitchFamily="34" charset="0"/>
              <a:buChar char="•"/>
            </a:pPr>
            <a:r>
              <a:rPr lang="el-GR" b="1" i="1" dirty="0">
                <a:solidFill>
                  <a:schemeClr val="accent2"/>
                </a:solidFill>
              </a:rPr>
              <a:t>Το πρώτο βήμα ήταν η ίδρυση, στις 16 Απριλίου του 1948, με πρωτοβουλία των ΗΠΑ, του Οργανισμού Ευρωπαϊκής Οικονομικής Συνεργασίας </a:t>
            </a:r>
            <a:r>
              <a:rPr lang="el-GR" b="1" i="1" dirty="0" smtClean="0">
                <a:solidFill>
                  <a:schemeClr val="accent2"/>
                </a:solidFill>
              </a:rPr>
              <a:t>για </a:t>
            </a:r>
            <a:r>
              <a:rPr lang="el-GR" b="1" i="1" dirty="0">
                <a:solidFill>
                  <a:schemeClr val="accent2"/>
                </a:solidFill>
              </a:rPr>
              <a:t>το συντονισμό της υλοποίησης του Σχεδίου </a:t>
            </a:r>
            <a:r>
              <a:rPr lang="el-GR" b="1" i="1" dirty="0" err="1" smtClean="0">
                <a:solidFill>
                  <a:schemeClr val="accent2"/>
                </a:solidFill>
              </a:rPr>
              <a:t>Marshall</a:t>
            </a:r>
            <a:r>
              <a:rPr lang="el-GR" b="1" i="1" dirty="0" smtClean="0">
                <a:solidFill>
                  <a:schemeClr val="accent2"/>
                </a:solidFill>
              </a:rPr>
              <a:t>.</a:t>
            </a:r>
            <a:endParaRPr lang="el-GR" b="1" i="1" dirty="0">
              <a:solidFill>
                <a:schemeClr val="accent2"/>
              </a:solidFill>
            </a:endParaRPr>
          </a:p>
          <a:p>
            <a:pPr marL="285750" indent="-285750" algn="just">
              <a:buFont typeface="Arial" panose="020B0604020202020204" pitchFamily="34" charset="0"/>
              <a:buChar char="•"/>
            </a:pPr>
            <a:r>
              <a:rPr lang="el-GR" b="1" i="1" dirty="0">
                <a:solidFill>
                  <a:schemeClr val="accent2"/>
                </a:solidFill>
              </a:rPr>
              <a:t>Το 1961 ο ΟΕΟΣ μετονομάσθηκε σε Οργανισμό Οικονομικής Συνεργασίας και Ανάπτυξης (</a:t>
            </a:r>
            <a:r>
              <a:rPr lang="el-GR" b="1" i="1" dirty="0" smtClean="0">
                <a:solidFill>
                  <a:schemeClr val="accent2"/>
                </a:solidFill>
              </a:rPr>
              <a:t>ΟΟΣΑ), </a:t>
            </a:r>
            <a:r>
              <a:rPr lang="el-GR" b="1" i="1" dirty="0">
                <a:solidFill>
                  <a:schemeClr val="accent2"/>
                </a:solidFill>
              </a:rPr>
              <a:t>με συνθήκη που υπογράφηκε στις 14 Σεπτεμβρίου του 1960 στο Παρίσι. </a:t>
            </a:r>
            <a:endParaRPr lang="el-GR" b="1" i="1" dirty="0" smtClean="0">
              <a:solidFill>
                <a:schemeClr val="accent2"/>
              </a:solidFill>
            </a:endParaRPr>
          </a:p>
          <a:p>
            <a:pPr marL="285750" indent="-285750" algn="just">
              <a:buFont typeface="Arial" panose="020B0604020202020204" pitchFamily="34" charset="0"/>
              <a:buChar char="•"/>
            </a:pPr>
            <a:r>
              <a:rPr lang="el-GR" b="1" i="1" dirty="0" smtClean="0">
                <a:solidFill>
                  <a:schemeClr val="accent2"/>
                </a:solidFill>
              </a:rPr>
              <a:t>Σήμερα </a:t>
            </a:r>
            <a:r>
              <a:rPr lang="el-GR" b="1" i="1" dirty="0">
                <a:solidFill>
                  <a:schemeClr val="accent2"/>
                </a:solidFill>
              </a:rPr>
              <a:t>ο οργανισμός αριθμεί 34 κράτη-μέλη.</a:t>
            </a:r>
          </a:p>
        </p:txBody>
      </p:sp>
      <p:sp>
        <p:nvSpPr>
          <p:cNvPr id="12" name="Ορθογώνιο 11"/>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4" name="1509 - Εικόνα" descr="Υπογραφές για τον ΟΕΟΣ 1948.jpg"/>
          <p:cNvPicPr/>
          <p:nvPr/>
        </p:nvPicPr>
        <p:blipFill>
          <a:blip r:embed="rId3" cstate="print"/>
          <a:stretch>
            <a:fillRect/>
          </a:stretch>
        </p:blipFill>
        <p:spPr>
          <a:xfrm>
            <a:off x="284106" y="1786899"/>
            <a:ext cx="4198993" cy="2962901"/>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7</a:t>
            </a:fld>
            <a:endParaRPr lang="en-US" altLang="en-US"/>
          </a:p>
        </p:txBody>
      </p:sp>
    </p:spTree>
    <p:extLst>
      <p:ext uri="{BB962C8B-B14F-4D97-AF65-F5344CB8AC3E}">
        <p14:creationId xmlns:p14="http://schemas.microsoft.com/office/powerpoint/2010/main" val="4103487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έναρξη του Ψυχρού Πολέμου στην Ευρώπη</a:t>
            </a:r>
          </a:p>
        </p:txBody>
      </p:sp>
      <p:sp>
        <p:nvSpPr>
          <p:cNvPr id="26" name="TextBox 25"/>
          <p:cNvSpPr txBox="1"/>
          <p:nvPr/>
        </p:nvSpPr>
        <p:spPr>
          <a:xfrm>
            <a:off x="65165" y="4075569"/>
            <a:ext cx="4135494" cy="1169551"/>
          </a:xfrm>
          <a:prstGeom prst="rect">
            <a:avLst/>
          </a:prstGeom>
          <a:noFill/>
        </p:spPr>
        <p:txBody>
          <a:bodyPr wrap="square" rtlCol="0">
            <a:spAutoFit/>
          </a:bodyPr>
          <a:lstStyle/>
          <a:p>
            <a:pPr algn="just"/>
            <a:r>
              <a:rPr lang="el-GR" sz="1400" b="1" dirty="0" smtClean="0">
                <a:solidFill>
                  <a:schemeClr val="accent2"/>
                </a:solidFill>
              </a:rPr>
              <a:t>Ο </a:t>
            </a:r>
            <a:r>
              <a:rPr lang="el-GR" sz="1400" b="1" dirty="0">
                <a:solidFill>
                  <a:schemeClr val="accent2"/>
                </a:solidFill>
              </a:rPr>
              <a:t>πρόεδρος των ΗΠΑ </a:t>
            </a:r>
            <a:r>
              <a:rPr lang="el-GR" sz="1400" b="1" dirty="0" err="1">
                <a:solidFill>
                  <a:schemeClr val="accent2"/>
                </a:solidFill>
              </a:rPr>
              <a:t>Harry</a:t>
            </a:r>
            <a:r>
              <a:rPr lang="el-GR" sz="1400" b="1" dirty="0">
                <a:solidFill>
                  <a:schemeClr val="accent2"/>
                </a:solidFill>
              </a:rPr>
              <a:t> </a:t>
            </a:r>
            <a:r>
              <a:rPr lang="el-GR" sz="1400" b="1" dirty="0" err="1">
                <a:solidFill>
                  <a:schemeClr val="accent2"/>
                </a:solidFill>
              </a:rPr>
              <a:t>Truman</a:t>
            </a:r>
            <a:r>
              <a:rPr lang="el-GR" sz="1400" b="1" dirty="0">
                <a:solidFill>
                  <a:schemeClr val="accent2"/>
                </a:solidFill>
              </a:rPr>
              <a:t> </a:t>
            </a:r>
            <a:endParaRPr lang="el-GR" sz="1400" b="1" dirty="0" smtClean="0">
              <a:solidFill>
                <a:schemeClr val="accent2"/>
              </a:solidFill>
            </a:endParaRPr>
          </a:p>
          <a:p>
            <a:pPr algn="just"/>
            <a:r>
              <a:rPr lang="el-GR" sz="1400" b="1" i="1" dirty="0" smtClean="0">
                <a:solidFill>
                  <a:schemeClr val="accent2"/>
                </a:solidFill>
              </a:rPr>
              <a:t>Εμπνευστής του ομώνυμου δόγματος με </a:t>
            </a:r>
            <a:r>
              <a:rPr lang="el-GR" sz="1400" b="1" i="1" dirty="0">
                <a:solidFill>
                  <a:schemeClr val="accent2"/>
                </a:solidFill>
              </a:rPr>
              <a:t>αφορμή ορισμένα γεγονότα που διαδραματίζονταν στην Ευρώπη, με αποκορύφωμα τον ελληνικό εμφύλιο </a:t>
            </a:r>
            <a:r>
              <a:rPr lang="el-GR" sz="1400" b="1" i="1" dirty="0" smtClean="0">
                <a:solidFill>
                  <a:schemeClr val="accent2"/>
                </a:solidFill>
              </a:rPr>
              <a:t>πόλεμο</a:t>
            </a:r>
            <a:endParaRPr lang="el-GR" sz="1400" b="1" i="1" dirty="0">
              <a:solidFill>
                <a:schemeClr val="accent2"/>
              </a:solidFill>
            </a:endParaRPr>
          </a:p>
        </p:txBody>
      </p:sp>
      <p:sp>
        <p:nvSpPr>
          <p:cNvPr id="7" name="Ορθογώνιο 6"/>
          <p:cNvSpPr/>
          <p:nvPr/>
        </p:nvSpPr>
        <p:spPr>
          <a:xfrm>
            <a:off x="4680000" y="1728000"/>
            <a:ext cx="7251698" cy="4524315"/>
          </a:xfrm>
          <a:prstGeom prst="rect">
            <a:avLst/>
          </a:prstGeom>
        </p:spPr>
        <p:txBody>
          <a:bodyPr wrap="square">
            <a:spAutoFit/>
          </a:bodyPr>
          <a:lstStyle/>
          <a:p>
            <a:pPr algn="just"/>
            <a:r>
              <a:rPr lang="el-GR" b="1" dirty="0">
                <a:solidFill>
                  <a:schemeClr val="accent2"/>
                </a:solidFill>
              </a:rPr>
              <a:t>Απόσπασμα από τη </a:t>
            </a:r>
            <a:r>
              <a:rPr lang="el-GR" b="1" i="1" dirty="0">
                <a:solidFill>
                  <a:schemeClr val="accent2"/>
                </a:solidFill>
              </a:rPr>
              <a:t>Διακήρυξη προς το Κογκρέσο της 12ης Μαρτίου 1947 </a:t>
            </a:r>
            <a:r>
              <a:rPr lang="el-GR" b="1" dirty="0">
                <a:solidFill>
                  <a:schemeClr val="accent2"/>
                </a:solidFill>
              </a:rPr>
              <a:t>του </a:t>
            </a:r>
            <a:r>
              <a:rPr lang="el-GR" b="1" dirty="0" err="1">
                <a:solidFill>
                  <a:schemeClr val="accent2"/>
                </a:solidFill>
              </a:rPr>
              <a:t>Harry</a:t>
            </a:r>
            <a:r>
              <a:rPr lang="el-GR" b="1" dirty="0">
                <a:solidFill>
                  <a:schemeClr val="accent2"/>
                </a:solidFill>
              </a:rPr>
              <a:t> </a:t>
            </a:r>
            <a:r>
              <a:rPr lang="el-GR" b="1" dirty="0" err="1" smtClean="0">
                <a:solidFill>
                  <a:schemeClr val="accent2"/>
                </a:solidFill>
              </a:rPr>
              <a:t>Truman</a:t>
            </a:r>
            <a:r>
              <a:rPr lang="el-GR" b="1" dirty="0" smtClean="0">
                <a:solidFill>
                  <a:schemeClr val="accent2"/>
                </a:solidFill>
              </a:rPr>
              <a:t>, γνωστή ως Δόγμα </a:t>
            </a:r>
            <a:r>
              <a:rPr lang="en-US" b="1" dirty="0" smtClean="0">
                <a:solidFill>
                  <a:schemeClr val="accent2"/>
                </a:solidFill>
              </a:rPr>
              <a:t>Truman</a:t>
            </a:r>
          </a:p>
          <a:p>
            <a:pPr algn="just"/>
            <a:r>
              <a:rPr lang="el-GR" b="1" i="1" dirty="0" smtClean="0">
                <a:solidFill>
                  <a:schemeClr val="accent2"/>
                </a:solidFill>
              </a:rPr>
              <a:t>«[….] </a:t>
            </a:r>
            <a:r>
              <a:rPr lang="el-GR" b="1" i="1" dirty="0">
                <a:solidFill>
                  <a:schemeClr val="accent2"/>
                </a:solidFill>
              </a:rPr>
              <a:t>Πιστεύω ότι πρέπει να αποτελεί πολιτική των Ηνωμένων Πολιτειών η υποστήριξη των ελεύθερων λαών που αντιστέκονται στην επιχείρηση υποδούλωσής τους από ένοπλες μειονότητες ή από εξωτερικές πιέσεις. Πιστεύω ότι πρέπει να βοηθήσουμε τους ελεύθερους λαούς να βρουν το πεπρωμένο τους με το δικό τους τρόπο. Πιστεύω ότι η βοήθειά μας θα πρέπει να είναι κυρίως οικονομική και χρηματοδοτική που είναι απαραίτητη για την οικονομική σταθερότητα και την ομαλή πολιτική διαδικασία</a:t>
            </a:r>
            <a:r>
              <a:rPr lang="el-GR" b="1" i="1" dirty="0" smtClean="0">
                <a:solidFill>
                  <a:schemeClr val="accent2"/>
                </a:solidFill>
              </a:rPr>
              <a:t>.».</a:t>
            </a:r>
          </a:p>
          <a:p>
            <a:pPr marL="285750" indent="-285750" algn="just">
              <a:buFont typeface="Arial" panose="020B0604020202020204" pitchFamily="34" charset="0"/>
              <a:buChar char="•"/>
            </a:pPr>
            <a:r>
              <a:rPr lang="el-GR" b="1" dirty="0" smtClean="0">
                <a:solidFill>
                  <a:schemeClr val="accent2"/>
                </a:solidFill>
              </a:rPr>
              <a:t>Το Δόγμα </a:t>
            </a:r>
            <a:r>
              <a:rPr lang="el-GR" b="1" dirty="0">
                <a:solidFill>
                  <a:schemeClr val="accent2"/>
                </a:solidFill>
              </a:rPr>
              <a:t>Τρούμαν, αποσκοπούσε στη βοήθεια των κυβερνήσεων Ελλάδας, Τουρκίας και Ιράν να αντιμετωπίσουν κάθε κομμουνιστικό </a:t>
            </a:r>
            <a:r>
              <a:rPr lang="el-GR" b="1" dirty="0" smtClean="0">
                <a:solidFill>
                  <a:schemeClr val="accent2"/>
                </a:solidFill>
              </a:rPr>
              <a:t>κίνδυνο.</a:t>
            </a:r>
          </a:p>
          <a:p>
            <a:pPr marL="285750" indent="-285750" algn="just">
              <a:buFont typeface="Arial" panose="020B0604020202020204" pitchFamily="34" charset="0"/>
              <a:buChar char="•"/>
            </a:pPr>
            <a:r>
              <a:rPr lang="el-GR" b="1" dirty="0" smtClean="0">
                <a:solidFill>
                  <a:schemeClr val="accent2"/>
                </a:solidFill>
              </a:rPr>
              <a:t>Παράλληλα </a:t>
            </a:r>
            <a:r>
              <a:rPr lang="el-GR" b="1" dirty="0">
                <a:solidFill>
                  <a:schemeClr val="accent2"/>
                </a:solidFill>
              </a:rPr>
              <a:t>όμως το Δόγμα Τρούμαν (</a:t>
            </a:r>
            <a:r>
              <a:rPr lang="el-GR" b="1" dirty="0" err="1">
                <a:solidFill>
                  <a:schemeClr val="accent2"/>
                </a:solidFill>
              </a:rPr>
              <a:t>Truman</a:t>
            </a:r>
            <a:r>
              <a:rPr lang="el-GR" b="1" dirty="0">
                <a:solidFill>
                  <a:schemeClr val="accent2"/>
                </a:solidFill>
              </a:rPr>
              <a:t> </a:t>
            </a:r>
            <a:r>
              <a:rPr lang="el-GR" b="1" dirty="0" err="1">
                <a:solidFill>
                  <a:schemeClr val="accent2"/>
                </a:solidFill>
              </a:rPr>
              <a:t>Doctrine</a:t>
            </a:r>
            <a:r>
              <a:rPr lang="el-GR" b="1" dirty="0">
                <a:solidFill>
                  <a:schemeClr val="accent2"/>
                </a:solidFill>
              </a:rPr>
              <a:t>) σηματοδότησε και την έναρξη του Ψυχρού Πολέμου που είχε ως αποτέλεσμα τη μεταβολή της εξωτερικής πολιτικής των </a:t>
            </a:r>
            <a:r>
              <a:rPr lang="el-GR" b="1" dirty="0" smtClean="0">
                <a:solidFill>
                  <a:schemeClr val="accent2"/>
                </a:solidFill>
              </a:rPr>
              <a:t>ΗΠΑ.</a:t>
            </a:r>
            <a:endParaRPr lang="el-GR" b="1" dirty="0">
              <a:solidFill>
                <a:schemeClr val="accent2"/>
              </a:solidFill>
            </a:endParaRP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5" name="1604 - Εικόνα" descr="Harry-truman.jpg"/>
          <p:cNvPicPr/>
          <p:nvPr/>
        </p:nvPicPr>
        <p:blipFill>
          <a:blip r:embed="rId3" cstate="print"/>
          <a:stretch>
            <a:fillRect/>
          </a:stretch>
        </p:blipFill>
        <p:spPr>
          <a:xfrm>
            <a:off x="667770" y="1691940"/>
            <a:ext cx="1866900" cy="2384298"/>
          </a:xfrm>
          <a:prstGeom prst="rect">
            <a:avLst/>
          </a:prstGeom>
        </p:spPr>
      </p:pic>
      <p:pic>
        <p:nvPicPr>
          <p:cNvPr id="13" name="12 - Εικόνα"/>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8029" y="2278342"/>
            <a:ext cx="1158194" cy="1444876"/>
          </a:xfrm>
          <a:prstGeom prst="rect">
            <a:avLst/>
          </a:prstGeom>
        </p:spPr>
      </p:pic>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8</a:t>
            </a:fld>
            <a:endParaRPr lang="en-US" altLang="en-US"/>
          </a:p>
        </p:txBody>
      </p:sp>
    </p:spTree>
    <p:extLst>
      <p:ext uri="{BB962C8B-B14F-4D97-AF65-F5344CB8AC3E}">
        <p14:creationId xmlns:p14="http://schemas.microsoft.com/office/powerpoint/2010/main" val="15580814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chemeClr val="accent2"/>
                </a:solidFill>
                <a:cs typeface="Times New Roman" panose="02020603050405020304" pitchFamily="18" charset="0"/>
              </a:rPr>
              <a:t>Η έναρξη του Ψυχρού Πολέμου στην </a:t>
            </a:r>
            <a:r>
              <a:rPr lang="el-GR" sz="2000" b="1" dirty="0" smtClean="0">
                <a:solidFill>
                  <a:schemeClr val="accent2"/>
                </a:solidFill>
                <a:cs typeface="Times New Roman" panose="02020603050405020304" pitchFamily="18" charset="0"/>
              </a:rPr>
              <a:t>Ευρώπη</a:t>
            </a:r>
            <a:r>
              <a:rPr lang="en-US" sz="2000" b="1" dirty="0" smtClean="0">
                <a:solidFill>
                  <a:schemeClr val="accent2"/>
                </a:solidFill>
                <a:cs typeface="Times New Roman" panose="02020603050405020304" pitchFamily="18" charset="0"/>
              </a:rPr>
              <a:t> </a:t>
            </a:r>
            <a:r>
              <a:rPr lang="en-US" sz="1000" dirty="0" smtClean="0">
                <a:solidFill>
                  <a:schemeClr val="accent2"/>
                </a:solidFill>
                <a:cs typeface="Times New Roman" panose="02020603050405020304" pitchFamily="18" charset="0"/>
              </a:rPr>
              <a:t>(</a:t>
            </a:r>
            <a:r>
              <a:rPr lang="el-GR" sz="1000" dirty="0" smtClean="0">
                <a:solidFill>
                  <a:schemeClr val="accent2"/>
                </a:solidFill>
                <a:cs typeface="Times New Roman" panose="02020603050405020304" pitchFamily="18" charset="0"/>
              </a:rPr>
              <a:t>συνέχεια)</a:t>
            </a:r>
            <a:endParaRPr lang="el-GR" sz="1000" dirty="0">
              <a:solidFill>
                <a:schemeClr val="accent2"/>
              </a:solidFill>
              <a:cs typeface="Times New Roman" panose="02020603050405020304" pitchFamily="18" charset="0"/>
            </a:endParaRPr>
          </a:p>
        </p:txBody>
      </p:sp>
      <p:sp>
        <p:nvSpPr>
          <p:cNvPr id="26" name="TextBox 25"/>
          <p:cNvSpPr txBox="1"/>
          <p:nvPr/>
        </p:nvSpPr>
        <p:spPr>
          <a:xfrm>
            <a:off x="169805" y="5079993"/>
            <a:ext cx="4510195" cy="954107"/>
          </a:xfrm>
          <a:prstGeom prst="rect">
            <a:avLst/>
          </a:prstGeom>
          <a:noFill/>
        </p:spPr>
        <p:txBody>
          <a:bodyPr wrap="square" rtlCol="0">
            <a:spAutoFit/>
          </a:bodyPr>
          <a:lstStyle/>
          <a:p>
            <a:r>
              <a:rPr lang="el-GR" sz="1400" b="1" dirty="0" smtClean="0">
                <a:solidFill>
                  <a:schemeClr val="accent2"/>
                </a:solidFill>
              </a:rPr>
              <a:t>Ο αποκλεισμός του Βερολίνου</a:t>
            </a:r>
          </a:p>
          <a:p>
            <a:pPr algn="just"/>
            <a:r>
              <a:rPr lang="el-GR" sz="1400" b="1" i="1" dirty="0">
                <a:solidFill>
                  <a:schemeClr val="accent2"/>
                </a:solidFill>
              </a:rPr>
              <a:t>Αερογέφυρα για την τροφοδοσία των κατοίκων του Δυτικού Βερολίνου κατά τη διάρκεια του σοβιετικού αποκλεισμού την περίοδο   24.06.1948 – 12.05.1949</a:t>
            </a:r>
          </a:p>
        </p:txBody>
      </p:sp>
      <p:sp>
        <p:nvSpPr>
          <p:cNvPr id="7" name="Ορθογώνιο 6"/>
          <p:cNvSpPr/>
          <p:nvPr/>
        </p:nvSpPr>
        <p:spPr>
          <a:xfrm>
            <a:off x="4680000" y="1728000"/>
            <a:ext cx="7257999" cy="3416320"/>
          </a:xfrm>
          <a:prstGeom prst="rect">
            <a:avLst/>
          </a:prstGeom>
        </p:spPr>
        <p:txBody>
          <a:bodyPr wrap="square">
            <a:spAutoFit/>
          </a:bodyPr>
          <a:lstStyle/>
          <a:p>
            <a:pPr algn="just"/>
            <a:r>
              <a:rPr lang="el-GR" b="1" dirty="0" smtClean="0">
                <a:solidFill>
                  <a:schemeClr val="accent2"/>
                </a:solidFill>
              </a:rPr>
              <a:t>Ο αποκλεισμός του Βερολίνου</a:t>
            </a:r>
            <a:endParaRPr lang="el-GR" b="1" dirty="0">
              <a:solidFill>
                <a:schemeClr val="accent2"/>
              </a:solidFill>
            </a:endParaRPr>
          </a:p>
          <a:p>
            <a:pPr marL="285750" indent="-285750" algn="just">
              <a:buFont typeface="Arial" panose="020B0604020202020204" pitchFamily="34" charset="0"/>
              <a:buChar char="•"/>
            </a:pPr>
            <a:r>
              <a:rPr lang="el-GR" b="1" dirty="0">
                <a:solidFill>
                  <a:schemeClr val="accent2"/>
                </a:solidFill>
              </a:rPr>
              <a:t>Τα πρώτα δείγματα της καχυποψίας και της αντιπαλότητας δεν άργησαν να φανούν όταν το 1946 κατέρρευσε η κοινή διοίκηση της ηττημένης Γερμανίας από τους τέσσερις συμμάχους. Η αδυναμία των ΗΠΑ, της ΕΣΣΔ, της Βρετανίας και της Γαλλίας, να επιλύσουν το γερμανικό ζήτημα κατά τη Διάσκεψη του Λονδίνου το Δεκέμβριο του 1947, ανέδειξε το μέγεθος του αναδεικνυόμενου προβλήματος. Η κατάσταση επιδεινώθηκε το επόμενο έτος, όταν η σοβιετική διοίκηση προχώρησε στον αποκλεισμό του Βερολίνου, που ξεκίνησε στις 24 Ιουνίου του 1948 και έληξε στις 12 Μαΐου του 1949, εξαναγκάζοντας τις ΗΠΑ να δημιουργήσουν αερογέφυρα για την τροφοδοσία των κατοίκων του Δυτικού Βερολίνου.</a:t>
            </a:r>
          </a:p>
        </p:txBody>
      </p:sp>
      <p:sp>
        <p:nvSpPr>
          <p:cNvPr id="14" name="Ορθογώνιο 13"/>
          <p:cNvSpPr/>
          <p:nvPr/>
        </p:nvSpPr>
        <p:spPr>
          <a:xfrm>
            <a:off x="0" y="392707"/>
            <a:ext cx="12192000" cy="461665"/>
          </a:xfrm>
          <a:prstGeom prst="rect">
            <a:avLst/>
          </a:prstGeom>
        </p:spPr>
        <p:txBody>
          <a:bodyPr wrap="square">
            <a:spAutoFit/>
          </a:bodyPr>
          <a:lstStyle/>
          <a:p>
            <a:pPr algn="ctr"/>
            <a:r>
              <a:rPr lang="el-GR" sz="2400" b="1" kern="0" dirty="0">
                <a:solidFill>
                  <a:srgbClr val="FFFF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pic>
        <p:nvPicPr>
          <p:cNvPr id="12" name="1603 - Εικόνα" descr="Berlin blockage 3.jpg"/>
          <p:cNvPicPr/>
          <p:nvPr/>
        </p:nvPicPr>
        <p:blipFill>
          <a:blip r:embed="rId3" cstate="print"/>
          <a:stretch>
            <a:fillRect/>
          </a:stretch>
        </p:blipFill>
        <p:spPr>
          <a:xfrm>
            <a:off x="284106" y="1676803"/>
            <a:ext cx="4150734" cy="3403051"/>
          </a:xfrm>
          <a:prstGeom prst="rect">
            <a:avLst/>
          </a:prstGeom>
        </p:spPr>
      </p:pic>
      <p:sp>
        <p:nvSpPr>
          <p:cNvPr id="15" name="TextBox 14"/>
          <p:cNvSpPr txBox="1"/>
          <p:nvPr/>
        </p:nvSpPr>
        <p:spPr>
          <a:xfrm>
            <a:off x="0" y="20595"/>
            <a:ext cx="12192000" cy="523220"/>
          </a:xfrm>
          <a:prstGeom prst="rect">
            <a:avLst/>
          </a:prstGeom>
          <a:noFill/>
        </p:spPr>
        <p:txBody>
          <a:bodyPr wrap="square" rtlCol="0">
            <a:spAutoFit/>
          </a:bodyPr>
          <a:lstStyle/>
          <a:p>
            <a:pPr algn="ctr"/>
            <a:r>
              <a:rPr lang="el-GR" sz="2800" b="1" i="1" dirty="0" smtClean="0">
                <a:solidFill>
                  <a:srgbClr val="C00000"/>
                </a:solidFill>
                <a:latin typeface="Calibri Light" panose="020F0302020204030204"/>
              </a:rPr>
              <a:t>Το Ευρωπαϊκό Φαινόμενο: Ιστορία, Θεσμοί Πολιτικές</a:t>
            </a:r>
          </a:p>
        </p:txBody>
      </p:sp>
      <p:sp>
        <p:nvSpPr>
          <p:cNvPr id="16" name="Ορθογώνιο 15"/>
          <p:cNvSpPr/>
          <p:nvPr/>
        </p:nvSpPr>
        <p:spPr>
          <a:xfrm>
            <a:off x="0" y="413302"/>
            <a:ext cx="12192000" cy="461665"/>
          </a:xfrm>
          <a:prstGeom prst="rect">
            <a:avLst/>
          </a:prstGeom>
        </p:spPr>
        <p:txBody>
          <a:bodyPr wrap="square">
            <a:spAutoFit/>
          </a:bodyPr>
          <a:lstStyle/>
          <a:p>
            <a:pPr algn="ctr"/>
            <a:r>
              <a:rPr lang="el-GR" sz="2400" b="1" kern="0" dirty="0">
                <a:solidFill>
                  <a:srgbClr val="C00000"/>
                </a:solidFill>
                <a:ea typeface="Microsoft JhengHei" panose="020B0604030504040204" pitchFamily="34" charset="-120"/>
                <a:cs typeface="Arial" panose="020B0604020202020204" pitchFamily="34" charset="0"/>
              </a:rPr>
              <a:t>2. Από τα ερείπια του Β’ Παγκοσμίου Πολέμου έως τη Γένεση της Νέας Ευρώπης (1945-1950)</a:t>
            </a:r>
          </a:p>
        </p:txBody>
      </p:sp>
      <p:sp>
        <p:nvSpPr>
          <p:cNvPr id="2" name="Θέση αριθμού διαφάνειας 1"/>
          <p:cNvSpPr>
            <a:spLocks noGrp="1"/>
          </p:cNvSpPr>
          <p:nvPr>
            <p:ph type="sldNum" sz="quarter" idx="10"/>
          </p:nvPr>
        </p:nvSpPr>
        <p:spPr/>
        <p:txBody>
          <a:bodyPr/>
          <a:lstStyle/>
          <a:p>
            <a:fld id="{7ADEA3C8-C2DE-4A3E-A6B7-C39F131016B8}" type="slidenum">
              <a:rPr lang="en-US" altLang="en-US" smtClean="0"/>
              <a:pPr/>
              <a:t>9</a:t>
            </a:fld>
            <a:endParaRPr lang="en-US" altLang="en-US"/>
          </a:p>
        </p:txBody>
      </p:sp>
    </p:spTree>
    <p:extLst>
      <p:ext uri="{BB962C8B-B14F-4D97-AF65-F5344CB8AC3E}">
        <p14:creationId xmlns:p14="http://schemas.microsoft.com/office/powerpoint/2010/main" val="1903809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nkiw 4e">
  <a:themeElements>
    <a:clrScheme name="Προσαρμοσμένος 4">
      <a:dk1>
        <a:sysClr val="windowText" lastClr="000000"/>
      </a:dk1>
      <a:lt1>
        <a:sysClr val="window" lastClr="FFFFFF"/>
      </a:lt1>
      <a:dk2>
        <a:srgbClr val="632E62"/>
      </a:dk2>
      <a:lt2>
        <a:srgbClr val="EAE5EB"/>
      </a:lt2>
      <a:accent1>
        <a:srgbClr val="65A3FF"/>
      </a:accent1>
      <a:accent2>
        <a:srgbClr val="004CBF"/>
      </a:accent2>
      <a:accent3>
        <a:srgbClr val="004CBF"/>
      </a:accent3>
      <a:accent4>
        <a:srgbClr val="99C1FF"/>
      </a:accent4>
      <a:accent5>
        <a:srgbClr val="45A5ED"/>
      </a:accent5>
      <a:accent6>
        <a:srgbClr val="5982DB"/>
      </a:accent6>
      <a:hlink>
        <a:srgbClr val="0066FF"/>
      </a:hlink>
      <a:folHlink>
        <a:srgbClr val="FF000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Mankiw 4e" id="{4A43FEF0-6573-420E-B001-DC10920F70F5}" vid="{6112B877-E8F5-4B09-9911-C1358D73C774}"/>
    </a:ext>
  </a:extLst>
</a:theme>
</file>

<file path=ppt/theme/theme2.xml><?xml version="1.0" encoding="utf-8"?>
<a:theme xmlns:a="http://schemas.openxmlformats.org/drawingml/2006/main" name="Προσαρμοσμένη σχεδίαση">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Mankiw 4e</Template>
  <TotalTime>1066</TotalTime>
  <Pages>64</Pages>
  <Words>3548</Words>
  <Application>Microsoft Office PowerPoint</Application>
  <PresentationFormat>Ευρεία οθόνη</PresentationFormat>
  <Paragraphs>224</Paragraphs>
  <Slides>21</Slides>
  <Notes>20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2</vt:i4>
      </vt:variant>
      <vt:variant>
        <vt:lpstr>Τίτλοι διαφανειών</vt:lpstr>
      </vt:variant>
      <vt:variant>
        <vt:i4>21</vt:i4>
      </vt:variant>
    </vt:vector>
  </HeadingPairs>
  <TitlesOfParts>
    <vt:vector size="31" baseType="lpstr">
      <vt:lpstr>Microsoft JhengHei</vt:lpstr>
      <vt:lpstr>ＭＳ Ｐゴシック</vt:lpstr>
      <vt:lpstr>Arial</vt:lpstr>
      <vt:lpstr>Arial Black</vt:lpstr>
      <vt:lpstr>Calibri</vt:lpstr>
      <vt:lpstr>Calibri Light</vt:lpstr>
      <vt:lpstr>Foco</vt:lpstr>
      <vt:lpstr>Times New Roman</vt:lpstr>
      <vt:lpstr>Mankiw 4e</vt:lpstr>
      <vt:lpstr>Προσαρμοσμένη σχεδίαση</vt:lpstr>
      <vt:lpstr>Παρουσίαση του PowerPoint</vt:lpstr>
      <vt:lpstr>ΚΕΦΑΛΑΙΟ 2</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Ch08</dc:title>
  <dc:creator>Neil Reaich</dc:creator>
  <cp:lastModifiedBy>Christos Papageorgiou</cp:lastModifiedBy>
  <cp:revision>535</cp:revision>
  <cp:lastPrinted>1997-07-28T16:10:48Z</cp:lastPrinted>
  <dcterms:created xsi:type="dcterms:W3CDTF">2016-07-17T12:04:29Z</dcterms:created>
  <dcterms:modified xsi:type="dcterms:W3CDTF">2021-11-29T17:56:47Z</dcterms:modified>
</cp:coreProperties>
</file>