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58" r:id="rId6"/>
    <p:sldId id="261" r:id="rId7"/>
    <p:sldId id="263" r:id="rId8"/>
    <p:sldId id="262"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433F1D-8C4D-4662-9047-AEAEDB26096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D5FD5EC-1EDE-4ED6-80A1-1416F9AF1B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E3828B5-176B-4A5B-95A6-2E7EE2E70E3B}"/>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5" name="Θέση υποσέλιδου 4">
            <a:extLst>
              <a:ext uri="{FF2B5EF4-FFF2-40B4-BE49-F238E27FC236}">
                <a16:creationId xmlns:a16="http://schemas.microsoft.com/office/drawing/2014/main" id="{6707FF4A-F008-4802-89FF-0C4CA4A7E85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0EBB3C1-12F3-4551-A96F-984BC35D5500}"/>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257276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1AF210-0CE0-4AF5-A8B4-A09C9761049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3B4FF5E-718F-4D08-ABE0-A81936C7AD1B}"/>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0D795BB-8D12-4646-BD0B-2A4956DB3F55}"/>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5" name="Θέση υποσέλιδου 4">
            <a:extLst>
              <a:ext uri="{FF2B5EF4-FFF2-40B4-BE49-F238E27FC236}">
                <a16:creationId xmlns:a16="http://schemas.microsoft.com/office/drawing/2014/main" id="{BB664D85-EAEC-42C1-8E37-8A7A40287E0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378CBF9-2A46-4216-B372-91C9AD9A9EE0}"/>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2227181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310C7AF-81FC-42D5-9903-3B6C340A5F7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332F750-923C-498D-85DC-5740F553AD37}"/>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2397705-EFAE-4B1A-9C20-607560C08690}"/>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5" name="Θέση υποσέλιδου 4">
            <a:extLst>
              <a:ext uri="{FF2B5EF4-FFF2-40B4-BE49-F238E27FC236}">
                <a16:creationId xmlns:a16="http://schemas.microsoft.com/office/drawing/2014/main" id="{EA63ACD3-AE17-499F-8746-D0B6D799D5C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884D59B-707F-42AD-83A1-91831B67BBEB}"/>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43096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CED693-878A-4DAD-A414-40C47CC099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1876CB8-25F0-4FD6-A9B1-2124A534132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1490CB4-8B98-40E2-91A8-0487317B09F0}"/>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5" name="Θέση υποσέλιδου 4">
            <a:extLst>
              <a:ext uri="{FF2B5EF4-FFF2-40B4-BE49-F238E27FC236}">
                <a16:creationId xmlns:a16="http://schemas.microsoft.com/office/drawing/2014/main" id="{27A03DC1-380F-470A-A769-6C07629A027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D45096D-4525-4ED5-9F0E-777B7DDDBFFF}"/>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3050215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869159-30D9-4D4F-BFA7-77128322C3AA}"/>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95B7D2C-AB52-4B81-A5B2-5370A1EEDE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51776A6-F041-4F04-A0E3-F883D0CD4ACC}"/>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5" name="Θέση υποσέλιδου 4">
            <a:extLst>
              <a:ext uri="{FF2B5EF4-FFF2-40B4-BE49-F238E27FC236}">
                <a16:creationId xmlns:a16="http://schemas.microsoft.com/office/drawing/2014/main" id="{912DB3A1-701F-40E9-AC9F-EF8A04A6EDD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76D7F0E-5774-4C72-B5F5-4CB4854A7288}"/>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42030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44E617-F171-430C-8B20-3B0CC84EA5F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60C807F-D4C8-47E5-82B6-B227C5D2A6D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B932C26-74C7-4302-8E10-BEA73F4368B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29D7006-BE93-4D78-8BF3-75347AC72926}"/>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6" name="Θέση υποσέλιδου 5">
            <a:extLst>
              <a:ext uri="{FF2B5EF4-FFF2-40B4-BE49-F238E27FC236}">
                <a16:creationId xmlns:a16="http://schemas.microsoft.com/office/drawing/2014/main" id="{382D7C80-332F-4919-AC76-7FF084B3B8E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5DC754F-50D8-4B28-843E-96BECEA96537}"/>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351929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33BF8B-976D-4E2F-9570-DE1669A9E97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4F1CB93-BE98-4708-B23A-4341FFBE2B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5D648BF-148A-4221-B312-32248DB3AFC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66B72E1-CA15-4CFA-B178-C0EA2AD593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122E941-D7F8-410A-BAA6-1523A8EDC53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C41B22D-CD39-4B4D-9771-9E6662BEAC8B}"/>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8" name="Θέση υποσέλιδου 7">
            <a:extLst>
              <a:ext uri="{FF2B5EF4-FFF2-40B4-BE49-F238E27FC236}">
                <a16:creationId xmlns:a16="http://schemas.microsoft.com/office/drawing/2014/main" id="{A44EC6F5-E152-4222-B588-8AB18493CC9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E218C9D-6D20-4BEB-A5F6-B9F20CA4774B}"/>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3023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794DDB-557A-4840-B3B3-7F409CD38DC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313AC89-0F9B-4710-B523-FAA0900DC1B4}"/>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4" name="Θέση υποσέλιδου 3">
            <a:extLst>
              <a:ext uri="{FF2B5EF4-FFF2-40B4-BE49-F238E27FC236}">
                <a16:creationId xmlns:a16="http://schemas.microsoft.com/office/drawing/2014/main" id="{8ABE0913-F7B1-4233-8ED8-8ACCB58932D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E574AD6-691D-4EDD-81C5-A7BE216BF0D6}"/>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2256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67904E6-0D74-4F84-9D86-D4CAB8A3764C}"/>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3" name="Θέση υποσέλιδου 2">
            <a:extLst>
              <a:ext uri="{FF2B5EF4-FFF2-40B4-BE49-F238E27FC236}">
                <a16:creationId xmlns:a16="http://schemas.microsoft.com/office/drawing/2014/main" id="{1E0A56BF-FC20-488A-B57C-BAAB0DA7BD6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50E91EC-16D6-4A8B-8FF9-82A4BFDCFE8B}"/>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1165214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6867B4-A587-4F1C-AB81-7852D82D31E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08EB02E-3A0D-437C-8A3D-5E8C406CE3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6EA20D2F-3285-495C-807C-FBF6353C3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76FD02A-DF81-46AA-8C26-A0DBE2E74856}"/>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6" name="Θέση υποσέλιδου 5">
            <a:extLst>
              <a:ext uri="{FF2B5EF4-FFF2-40B4-BE49-F238E27FC236}">
                <a16:creationId xmlns:a16="http://schemas.microsoft.com/office/drawing/2014/main" id="{3DC62BBA-65A7-4610-9939-B15953F4CC3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79BF7A4-24F7-4612-8E28-C6BD198A6F63}"/>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373806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31B084-1118-48A2-8856-F67A3B8BDF5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25A670F-6171-4ECC-BEFD-436A212403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8ED40B1-B9C9-4F4E-A506-75BCB87049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67E3705-DCC7-441A-B435-26DCA21DBF7F}"/>
              </a:ext>
            </a:extLst>
          </p:cNvPr>
          <p:cNvSpPr>
            <a:spLocks noGrp="1"/>
          </p:cNvSpPr>
          <p:nvPr>
            <p:ph type="dt" sz="half" idx="10"/>
          </p:nvPr>
        </p:nvSpPr>
        <p:spPr/>
        <p:txBody>
          <a:bodyPr/>
          <a:lstStyle/>
          <a:p>
            <a:fld id="{78791E28-5556-40DD-B66D-BCF26E9FFE58}" type="datetimeFigureOut">
              <a:rPr lang="el-GR" smtClean="0"/>
              <a:t>6/5/2022</a:t>
            </a:fld>
            <a:endParaRPr lang="el-GR"/>
          </a:p>
        </p:txBody>
      </p:sp>
      <p:sp>
        <p:nvSpPr>
          <p:cNvPr id="6" name="Θέση υποσέλιδου 5">
            <a:extLst>
              <a:ext uri="{FF2B5EF4-FFF2-40B4-BE49-F238E27FC236}">
                <a16:creationId xmlns:a16="http://schemas.microsoft.com/office/drawing/2014/main" id="{AA1D5EBE-FD2C-461A-932C-1DBE878487E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9650524-324F-4622-8962-CE3774293932}"/>
              </a:ext>
            </a:extLst>
          </p:cNvPr>
          <p:cNvSpPr>
            <a:spLocks noGrp="1"/>
          </p:cNvSpPr>
          <p:nvPr>
            <p:ph type="sldNum" sz="quarter" idx="12"/>
          </p:nvPr>
        </p:nvSpPr>
        <p:spPr/>
        <p:txBody>
          <a:bodyPr/>
          <a:lstStyle/>
          <a:p>
            <a:fld id="{2295F5DF-79C6-4A11-9737-9E97D824533B}" type="slidenum">
              <a:rPr lang="el-GR" smtClean="0"/>
              <a:t>‹#›</a:t>
            </a:fld>
            <a:endParaRPr lang="el-GR"/>
          </a:p>
        </p:txBody>
      </p:sp>
    </p:spTree>
    <p:extLst>
      <p:ext uri="{BB962C8B-B14F-4D97-AF65-F5344CB8AC3E}">
        <p14:creationId xmlns:p14="http://schemas.microsoft.com/office/powerpoint/2010/main" val="1813431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6A0500B-8E4D-4C2F-988B-1B72748FE4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61E921D-57BA-4079-8AF0-070C9F93D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A597050-D1BF-4691-B60F-A23C818937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791E28-5556-40DD-B66D-BCF26E9FFE58}" type="datetimeFigureOut">
              <a:rPr lang="el-GR" smtClean="0"/>
              <a:t>6/5/2022</a:t>
            </a:fld>
            <a:endParaRPr lang="el-GR"/>
          </a:p>
        </p:txBody>
      </p:sp>
      <p:sp>
        <p:nvSpPr>
          <p:cNvPr id="5" name="Θέση υποσέλιδου 4">
            <a:extLst>
              <a:ext uri="{FF2B5EF4-FFF2-40B4-BE49-F238E27FC236}">
                <a16:creationId xmlns:a16="http://schemas.microsoft.com/office/drawing/2014/main" id="{CB9D5646-F05F-429F-9F8C-FBF92D9621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1C262E9-369F-4020-AD21-346A905445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95F5DF-79C6-4A11-9737-9E97D824533B}" type="slidenum">
              <a:rPr lang="el-GR" smtClean="0"/>
              <a:t>‹#›</a:t>
            </a:fld>
            <a:endParaRPr lang="el-GR"/>
          </a:p>
        </p:txBody>
      </p:sp>
    </p:spTree>
    <p:extLst>
      <p:ext uri="{BB962C8B-B14F-4D97-AF65-F5344CB8AC3E}">
        <p14:creationId xmlns:p14="http://schemas.microsoft.com/office/powerpoint/2010/main" val="1985918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227229-87EE-4CD2-807F-37737E33F241}"/>
              </a:ext>
            </a:extLst>
          </p:cNvPr>
          <p:cNvSpPr>
            <a:spLocks noGrp="1"/>
          </p:cNvSpPr>
          <p:nvPr>
            <p:ph type="ctrTitle"/>
          </p:nvPr>
        </p:nvSpPr>
        <p:spPr/>
        <p:txBody>
          <a:bodyPr/>
          <a:lstStyle/>
          <a:p>
            <a:r>
              <a:rPr lang="el-GR" dirty="0"/>
              <a:t>Συμβούλιο της Επικράτειας </a:t>
            </a:r>
            <a:br>
              <a:rPr lang="el-GR" dirty="0"/>
            </a:br>
            <a:r>
              <a:rPr lang="el-GR" dirty="0"/>
              <a:t>1888/2020</a:t>
            </a:r>
          </a:p>
        </p:txBody>
      </p:sp>
      <p:sp>
        <p:nvSpPr>
          <p:cNvPr id="3" name="Υπότιτλος 2">
            <a:extLst>
              <a:ext uri="{FF2B5EF4-FFF2-40B4-BE49-F238E27FC236}">
                <a16:creationId xmlns:a16="http://schemas.microsoft.com/office/drawing/2014/main" id="{45BECC3B-4BF8-4CE2-A2ED-B19FF4451E1F}"/>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134141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9FF715-0F7B-4D69-AF34-937BEB394D5F}"/>
              </a:ext>
            </a:extLst>
          </p:cNvPr>
          <p:cNvSpPr>
            <a:spLocks noGrp="1"/>
          </p:cNvSpPr>
          <p:nvPr>
            <p:ph type="title"/>
          </p:nvPr>
        </p:nvSpPr>
        <p:spPr/>
        <p:txBody>
          <a:bodyPr/>
          <a:lstStyle/>
          <a:p>
            <a:r>
              <a:rPr lang="el-GR" dirty="0"/>
              <a:t>ΣτΕ 1888/2020</a:t>
            </a:r>
          </a:p>
        </p:txBody>
      </p:sp>
      <p:sp>
        <p:nvSpPr>
          <p:cNvPr id="3" name="Θέση περιεχομένου 2">
            <a:extLst>
              <a:ext uri="{FF2B5EF4-FFF2-40B4-BE49-F238E27FC236}">
                <a16:creationId xmlns:a16="http://schemas.microsoft.com/office/drawing/2014/main" id="{0D6E3A4D-D7F4-4854-91F0-40723BDA1D14}"/>
              </a:ext>
            </a:extLst>
          </p:cNvPr>
          <p:cNvSpPr>
            <a:spLocks noGrp="1"/>
          </p:cNvSpPr>
          <p:nvPr>
            <p:ph idx="1"/>
          </p:nvPr>
        </p:nvSpPr>
        <p:spPr/>
        <p:txBody>
          <a:bodyPr>
            <a:normAutofit fontScale="77500" lnSpcReduction="20000"/>
          </a:bodyPr>
          <a:lstStyle/>
          <a:p>
            <a:pPr algn="just">
              <a:lnSpc>
                <a:spcPct val="150000"/>
              </a:lnSpc>
              <a:spcBef>
                <a:spcPts val="0"/>
              </a:spcBef>
            </a:pPr>
            <a:r>
              <a:rPr lang="el-GR" dirty="0"/>
              <a:t>Με την αίτηση αυτή η αιτούσα εταιρεία επιδιώκει να ακυρωθεί η υπ’ αριθμ. ΑΠΕΗΛ/Γ/Φ1/οικ.177367/10.5/2016 απόφαση του Υπουργού Περιβάλλοντος και Ενέργειας (ΦΕΚ Β΄ 1463/24.5.2016) και κάθε άλλη σχετική πράξη ή παράλειψη της Διοικήσεως.</a:t>
            </a:r>
          </a:p>
          <a:p>
            <a:pPr algn="just">
              <a:lnSpc>
                <a:spcPct val="150000"/>
              </a:lnSpc>
              <a:spcBef>
                <a:spcPts val="0"/>
              </a:spcBef>
            </a:pPr>
            <a:r>
              <a:rPr lang="en-US" dirty="0"/>
              <a:t>H</a:t>
            </a:r>
            <a:r>
              <a:rPr lang="el-GR" dirty="0"/>
              <a:t> αιτούσα διατηρεί δύο εργοστάσια παραγωγής νημάτων [κλωστήρια] και, για τις ανάγκες των εγκαταστάσεών της, προμηθεύεται ηλεκτρική ενέργεια από προμηθευτή ηλεκτρικής ενέργειας με ετήσια κατανάλωση ανερχόμενη σε 28.600 </a:t>
            </a:r>
            <a:r>
              <a:rPr lang="el-GR" dirty="0" err="1"/>
              <a:t>Mwh</a:t>
            </a:r>
            <a:r>
              <a:rPr lang="el-GR" dirty="0"/>
              <a:t> περίπου, εντάσσεται δε στην κατηγορία μεγάλων πελατών του δικτύου Μέσης Τάσης, σύμφωνα με το άρθρο 3 του Κώδικα Προμήθειας Ηλεκτρικής Ενέργειας σε Πελάτες </a:t>
            </a:r>
          </a:p>
          <a:p>
            <a:pPr>
              <a:lnSpc>
                <a:spcPct val="150000"/>
              </a:lnSpc>
              <a:spcBef>
                <a:spcPts val="0"/>
              </a:spcBef>
            </a:pPr>
            <a:endParaRPr lang="el-GR" dirty="0"/>
          </a:p>
        </p:txBody>
      </p:sp>
    </p:spTree>
    <p:extLst>
      <p:ext uri="{BB962C8B-B14F-4D97-AF65-F5344CB8AC3E}">
        <p14:creationId xmlns:p14="http://schemas.microsoft.com/office/powerpoint/2010/main" val="4203947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2DC3EB-3C68-43E4-BDDD-7ED82392C2EB}"/>
              </a:ext>
            </a:extLst>
          </p:cNvPr>
          <p:cNvSpPr>
            <a:spLocks noGrp="1"/>
          </p:cNvSpPr>
          <p:nvPr>
            <p:ph type="title"/>
          </p:nvPr>
        </p:nvSpPr>
        <p:spPr/>
        <p:txBody>
          <a:bodyPr/>
          <a:lstStyle/>
          <a:p>
            <a:r>
              <a:rPr lang="el-GR" dirty="0"/>
              <a:t>ΣτΕ 1888/2020</a:t>
            </a:r>
          </a:p>
        </p:txBody>
      </p:sp>
      <p:sp>
        <p:nvSpPr>
          <p:cNvPr id="3" name="Θέση περιεχομένου 2">
            <a:extLst>
              <a:ext uri="{FF2B5EF4-FFF2-40B4-BE49-F238E27FC236}">
                <a16:creationId xmlns:a16="http://schemas.microsoft.com/office/drawing/2014/main" id="{70D47A94-AFC7-4B83-9CA8-3B240FBC76A2}"/>
              </a:ext>
            </a:extLst>
          </p:cNvPr>
          <p:cNvSpPr>
            <a:spLocks noGrp="1"/>
          </p:cNvSpPr>
          <p:nvPr>
            <p:ph idx="1"/>
          </p:nvPr>
        </p:nvSpPr>
        <p:spPr/>
        <p:txBody>
          <a:bodyPr>
            <a:normAutofit lnSpcReduction="10000"/>
          </a:bodyPr>
          <a:lstStyle/>
          <a:p>
            <a:pPr algn="just">
              <a:lnSpc>
                <a:spcPct val="150000"/>
              </a:lnSpc>
              <a:spcBef>
                <a:spcPts val="0"/>
              </a:spcBef>
            </a:pPr>
            <a:r>
              <a:rPr lang="el-GR" dirty="0"/>
              <a:t>Προς θεμελίωση του εννόμου συμφέροντος για την άσκηση της υπό κρίση αίτησης προβάλλει ότι το ενεργειακό κόστος των μονάδων της αποτελεί βασικό στοιχείο του λειτουργικού της κόστους, με άμεση επίπτωση στη βιωσιμότητα, την παραγωγικότητα και την ανταγωνιστικότητά της, ότι έχει ληξιπρόθεσμες οφειλές, καθώς και εκκρεμείς δικαστικές διενέξεις που αφορούν την τιμολόγηση της παρεχόμενης από την εν λόγω Επιχείρηση ενέργειας. </a:t>
            </a:r>
          </a:p>
        </p:txBody>
      </p:sp>
    </p:spTree>
    <p:extLst>
      <p:ext uri="{BB962C8B-B14F-4D97-AF65-F5344CB8AC3E}">
        <p14:creationId xmlns:p14="http://schemas.microsoft.com/office/powerpoint/2010/main" val="48081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54253C-EADB-4FE2-A595-2448BABCE9A0}"/>
              </a:ext>
            </a:extLst>
          </p:cNvPr>
          <p:cNvSpPr>
            <a:spLocks noGrp="1"/>
          </p:cNvSpPr>
          <p:nvPr>
            <p:ph type="title"/>
          </p:nvPr>
        </p:nvSpPr>
        <p:spPr/>
        <p:txBody>
          <a:bodyPr/>
          <a:lstStyle/>
          <a:p>
            <a:r>
              <a:rPr lang="el-GR" dirty="0"/>
              <a:t>ΣτΕ 1888/2020</a:t>
            </a:r>
          </a:p>
        </p:txBody>
      </p:sp>
      <p:sp>
        <p:nvSpPr>
          <p:cNvPr id="3" name="Θέση περιεχομένου 2">
            <a:extLst>
              <a:ext uri="{FF2B5EF4-FFF2-40B4-BE49-F238E27FC236}">
                <a16:creationId xmlns:a16="http://schemas.microsoft.com/office/drawing/2014/main" id="{E6BF4BCE-12CF-4C95-8F36-C8D9F996A436}"/>
              </a:ext>
            </a:extLst>
          </p:cNvPr>
          <p:cNvSpPr>
            <a:spLocks noGrp="1"/>
          </p:cNvSpPr>
          <p:nvPr>
            <p:ph idx="1"/>
          </p:nvPr>
        </p:nvSpPr>
        <p:spPr/>
        <p:txBody>
          <a:bodyPr>
            <a:normAutofit fontScale="92500" lnSpcReduction="10000"/>
          </a:bodyPr>
          <a:lstStyle/>
          <a:p>
            <a:pPr algn="just"/>
            <a:r>
              <a:rPr lang="el-GR" dirty="0"/>
              <a:t>Οι επίδικες κανονιστικές ρυθμίσεις, που αποκλείουν την επιλογή εκ μέρους της άλλου προμηθευτή ή της επιτρέπουν υπό δυσμενείς όρους, παραβιάζουν την δυνατότητα κάθε πελάτη να επιλέγει προμηθευτή ηλεκτρικής ενέργειας, ότι λόγω των ρυθμίσεων αυτών παραμένει δέσμια μη βιώσιμης συμβατικής σχέσης με τον προμηθευτή και αδυνατεί να συνάψει σύμβαση με άλλο προμηθευτή και με οικονομικά συμφέροντες όρους, ότι η προβλεπόμενη δυνατότητα διακανονισμού της οφειλής, είναι ιδιαιτέρως δεσμευτική, καθόσον, σε περίπτωση μη τήρησης των όρων του επιτευχθέντος διακανονισμού, παρέχεται στον προμηθευτή η εξουσία να ζητήσει την απενεργοποίηση της παροχής της αιτούσας, και ότι, ως εκ τούτου, υφίσταται βλάβη, άμεση, προσωπική και συγκεκριμένη, από την προσβαλλομένη..</a:t>
            </a:r>
          </a:p>
        </p:txBody>
      </p:sp>
    </p:spTree>
    <p:extLst>
      <p:ext uri="{BB962C8B-B14F-4D97-AF65-F5344CB8AC3E}">
        <p14:creationId xmlns:p14="http://schemas.microsoft.com/office/powerpoint/2010/main" val="2577844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8938B0-77D3-4061-8979-20EA2AB51B4E}"/>
              </a:ext>
            </a:extLst>
          </p:cNvPr>
          <p:cNvSpPr>
            <a:spLocks noGrp="1"/>
          </p:cNvSpPr>
          <p:nvPr>
            <p:ph type="title"/>
          </p:nvPr>
        </p:nvSpPr>
        <p:spPr/>
        <p:txBody>
          <a:bodyPr/>
          <a:lstStyle/>
          <a:p>
            <a:r>
              <a:rPr lang="el-GR" dirty="0"/>
              <a:t>ΣτΕ 1888/2020</a:t>
            </a:r>
          </a:p>
        </p:txBody>
      </p:sp>
      <p:sp>
        <p:nvSpPr>
          <p:cNvPr id="3" name="Θέση περιεχομένου 2">
            <a:extLst>
              <a:ext uri="{FF2B5EF4-FFF2-40B4-BE49-F238E27FC236}">
                <a16:creationId xmlns:a16="http://schemas.microsoft.com/office/drawing/2014/main" id="{4F2BDA29-7B2D-4531-873A-B81545952B0C}"/>
              </a:ext>
            </a:extLst>
          </p:cNvPr>
          <p:cNvSpPr>
            <a:spLocks noGrp="1"/>
          </p:cNvSpPr>
          <p:nvPr>
            <p:ph idx="1"/>
          </p:nvPr>
        </p:nvSpPr>
        <p:spPr/>
        <p:txBody>
          <a:bodyPr>
            <a:normAutofit/>
          </a:bodyPr>
          <a:lstStyle/>
          <a:p>
            <a:pPr algn="just"/>
            <a:r>
              <a:rPr lang="el-GR" dirty="0"/>
              <a:t>Η αιτούσα προέβη στον εν λόγω διακανονισμό υπό την απειλή της διακοπής ηλεκτροδότησης των εγκαταστάσεών της</a:t>
            </a:r>
          </a:p>
          <a:p>
            <a:pPr algn="just"/>
            <a:r>
              <a:rPr lang="el-GR" dirty="0"/>
              <a:t>Το Δημόσιο και ο παρεμβαίνων προμηθευτής ισχυρίστηκαν ότι, μετά τη σύναψη της ανωτέρω σύμβασης διακανονισμού, η αιτούσα έχει την ευχέρεια επιλογής άλλου προμηθευτή και στερείται εννόμου συμφέροντος. </a:t>
            </a:r>
          </a:p>
          <a:p>
            <a:pPr algn="just"/>
            <a:r>
              <a:rPr lang="el-GR" dirty="0"/>
              <a:t>Περαιτέρω, αντικείμενο της παρούσας δίκης είναι η ακύρωση κανονιστικής διοικητικής πράξης, και όχι η επίλυση της περί την τιμολόγηση της ηλεκτρικής ενέργειας αντιδικία.</a:t>
            </a:r>
          </a:p>
        </p:txBody>
      </p:sp>
    </p:spTree>
    <p:extLst>
      <p:ext uri="{BB962C8B-B14F-4D97-AF65-F5344CB8AC3E}">
        <p14:creationId xmlns:p14="http://schemas.microsoft.com/office/powerpoint/2010/main" val="3314374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ADE8B5-7EDE-46BE-97B9-8FFB62D6CE5B}"/>
              </a:ext>
            </a:extLst>
          </p:cNvPr>
          <p:cNvSpPr>
            <a:spLocks noGrp="1"/>
          </p:cNvSpPr>
          <p:nvPr>
            <p:ph type="title"/>
          </p:nvPr>
        </p:nvSpPr>
        <p:spPr/>
        <p:txBody>
          <a:bodyPr/>
          <a:lstStyle/>
          <a:p>
            <a:r>
              <a:rPr lang="el-GR" dirty="0"/>
              <a:t>ΣτΕ 1888/2020</a:t>
            </a:r>
          </a:p>
        </p:txBody>
      </p:sp>
      <p:sp>
        <p:nvSpPr>
          <p:cNvPr id="3" name="Θέση περιεχομένου 2">
            <a:extLst>
              <a:ext uri="{FF2B5EF4-FFF2-40B4-BE49-F238E27FC236}">
                <a16:creationId xmlns:a16="http://schemas.microsoft.com/office/drawing/2014/main" id="{C64A3306-5FC9-4B49-86A9-5A5EC2F84E0B}"/>
              </a:ext>
            </a:extLst>
          </p:cNvPr>
          <p:cNvSpPr>
            <a:spLocks noGrp="1"/>
          </p:cNvSpPr>
          <p:nvPr>
            <p:ph idx="1"/>
          </p:nvPr>
        </p:nvSpPr>
        <p:spPr/>
        <p:txBody>
          <a:bodyPr>
            <a:normAutofit fontScale="85000" lnSpcReduction="20000"/>
          </a:bodyPr>
          <a:lstStyle/>
          <a:p>
            <a:pPr algn="just"/>
            <a:r>
              <a:rPr lang="el-GR" dirty="0"/>
              <a:t>Δικαστήριο </a:t>
            </a:r>
          </a:p>
          <a:p>
            <a:pPr algn="just"/>
            <a:r>
              <a:rPr lang="el-GR" dirty="0"/>
              <a:t>Οι επίδικες τροποποιήσεις του Κώδικα Προμήθειας, με τις οποίες προβλέπεται ότι ο πελάτης, ο οποίος δεν έχει προηγουμένως εξοφλήσει τις ληξιπρόθεσμες οφειλές του προς τον προμηθευτή ή δεν έχει προβεί σε σχετικό διακανονισμό, δεν δύναται να ασκήσει το δικαίωμα αλλαγής προμηθευτή, πλην ορισμένων εξαιρέσεων, και ότι εάν δεν τηρηθούν οι όροι του διακανονισμού, ο παλαιός προμηθευτής μπορεί να ζητήσει από τον Διαχειριστή την απενεργοποίηση της παροχής, εισάγουν περιορισμό στη συμβατική ελευθερία επιλογής προμηθευτή ηλεκτρικής ενέργειας. </a:t>
            </a:r>
          </a:p>
          <a:p>
            <a:pPr algn="just"/>
            <a:r>
              <a:rPr lang="el-GR" dirty="0"/>
              <a:t>Ο περιορισμός αυτός αποβλέπει, πράγματι, στην ικανοποίηση σκοπού δημοσίου συμφέροντος, και συγκεκριμένα στην ανάσχεση της διόγκωσης των ανεξόφλητων οφειλών των καταναλωτών προς τους προμηθευτές και στην αποτροπή της καταχρηστικής μετακίνησης των μη συμμορφούμενων προς τις συμβατικές υποχρεώσεις τους καταναλωτών προς άλλους προμηθευτές</a:t>
            </a:r>
          </a:p>
        </p:txBody>
      </p:sp>
    </p:spTree>
    <p:extLst>
      <p:ext uri="{BB962C8B-B14F-4D97-AF65-F5344CB8AC3E}">
        <p14:creationId xmlns:p14="http://schemas.microsoft.com/office/powerpoint/2010/main" val="3411987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69434-08CD-4936-8426-A578E9DCD1B9}"/>
              </a:ext>
            </a:extLst>
          </p:cNvPr>
          <p:cNvSpPr>
            <a:spLocks noGrp="1"/>
          </p:cNvSpPr>
          <p:nvPr>
            <p:ph type="title"/>
          </p:nvPr>
        </p:nvSpPr>
        <p:spPr/>
        <p:txBody>
          <a:bodyPr/>
          <a:lstStyle/>
          <a:p>
            <a:r>
              <a:rPr lang="el-GR" dirty="0"/>
              <a:t>ΣτΕ 1888/2020</a:t>
            </a:r>
          </a:p>
        </p:txBody>
      </p:sp>
      <p:sp>
        <p:nvSpPr>
          <p:cNvPr id="3" name="Θέση περιεχομένου 2">
            <a:extLst>
              <a:ext uri="{FF2B5EF4-FFF2-40B4-BE49-F238E27FC236}">
                <a16:creationId xmlns:a16="http://schemas.microsoft.com/office/drawing/2014/main" id="{7EDC3BC1-CC29-4F48-8C9C-C442226037D0}"/>
              </a:ext>
            </a:extLst>
          </p:cNvPr>
          <p:cNvSpPr>
            <a:spLocks noGrp="1"/>
          </p:cNvSpPr>
          <p:nvPr>
            <p:ph idx="1"/>
          </p:nvPr>
        </p:nvSpPr>
        <p:spPr/>
        <p:txBody>
          <a:bodyPr>
            <a:normAutofit fontScale="92500" lnSpcReduction="10000"/>
          </a:bodyPr>
          <a:lstStyle/>
          <a:p>
            <a:pPr algn="just"/>
            <a:r>
              <a:rPr lang="el-GR" dirty="0"/>
              <a:t>Ενόψει της δυσλειτουργίας που προκαλούν τα φαινόμενα αυτά στην ενεργειακή αγορά, με σοβαρές δυσμενείς συνέπειες στην ταμειακή ρευστότητα και στην εν γένει βιωσιμότητα των προμηθευτών και στις εντεύθεν συνθήκες διαμόρφωσης των τιμολογίων. </a:t>
            </a:r>
          </a:p>
          <a:p>
            <a:pPr algn="just"/>
            <a:r>
              <a:rPr lang="el-GR" dirty="0"/>
              <a:t>Ακόμη, όμως, και εάν θεωρηθούν πρόσφορα τα ως άνω μέτρα, ως μέσο πίεσης προς τους καταναλωτές για την αντιμετώπιση των προβλημάτων που ανακύπτουν από την μη εξόφληση ληξιπρόθεσμων οφειλών πάντως, δεν προκύπτει ότι τα μέτρα αυτά είναι αναγκαία για την επίτευξη του επιδιωκόμενου σκοπού, ότι, δηλαδή, ο σκοπός αυτός δεν μπορεί να εξυπηρετηθεί αποτελεσματικά με την συστηματική εφαρμογή των διατάξεων που είχαν ήδη θεσπισθεί, για την αντιμετώπιση του αυτού προβλήματος, στον Κώδικα Προμήθειας έτους 2013 προ των επίδικων τροποποιήσεων. </a:t>
            </a:r>
          </a:p>
          <a:p>
            <a:endParaRPr lang="el-GR" dirty="0"/>
          </a:p>
        </p:txBody>
      </p:sp>
    </p:spTree>
    <p:extLst>
      <p:ext uri="{BB962C8B-B14F-4D97-AF65-F5344CB8AC3E}">
        <p14:creationId xmlns:p14="http://schemas.microsoft.com/office/powerpoint/2010/main" val="2338277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FA8C0A-122A-4656-A2F3-5E2490A38697}"/>
              </a:ext>
            </a:extLst>
          </p:cNvPr>
          <p:cNvSpPr>
            <a:spLocks noGrp="1"/>
          </p:cNvSpPr>
          <p:nvPr>
            <p:ph type="title"/>
          </p:nvPr>
        </p:nvSpPr>
        <p:spPr/>
        <p:txBody>
          <a:bodyPr/>
          <a:lstStyle/>
          <a:p>
            <a:r>
              <a:rPr lang="el-GR" dirty="0"/>
              <a:t>ΣτΕ 1888/2020</a:t>
            </a:r>
          </a:p>
        </p:txBody>
      </p:sp>
      <p:sp>
        <p:nvSpPr>
          <p:cNvPr id="3" name="Θέση περιεχομένου 2">
            <a:extLst>
              <a:ext uri="{FF2B5EF4-FFF2-40B4-BE49-F238E27FC236}">
                <a16:creationId xmlns:a16="http://schemas.microsoft.com/office/drawing/2014/main" id="{C7CA2B32-E591-404A-B543-FB5CCE6824F9}"/>
              </a:ext>
            </a:extLst>
          </p:cNvPr>
          <p:cNvSpPr>
            <a:spLocks noGrp="1"/>
          </p:cNvSpPr>
          <p:nvPr>
            <p:ph idx="1"/>
          </p:nvPr>
        </p:nvSpPr>
        <p:spPr/>
        <p:txBody>
          <a:bodyPr>
            <a:normAutofit lnSpcReduction="10000"/>
          </a:bodyPr>
          <a:lstStyle/>
          <a:p>
            <a:pPr algn="just">
              <a:lnSpc>
                <a:spcPct val="150000"/>
              </a:lnSpc>
              <a:spcBef>
                <a:spcPts val="0"/>
              </a:spcBef>
            </a:pPr>
            <a:r>
              <a:rPr lang="el-GR" dirty="0"/>
              <a:t>Η εισαγωγή των περιορισμών αυτών ως πάγιας ρύθμισης, και δη χωρίς διάκριση, αναλόγως του ύψους των ανεξόφλητων οφειλών, σε συνάρτηση με την κατηγορία στην οποία εντάσσεται ο πελάτης, παρίσταται ως δυσανάλογη, εν </a:t>
            </a:r>
            <a:r>
              <a:rPr lang="el-GR" dirty="0" err="1"/>
              <a:t>σχέσει</a:t>
            </a:r>
            <a:r>
              <a:rPr lang="el-GR" dirty="0"/>
              <a:t> προς τον επιδιωκόμενο σκοπό. </a:t>
            </a:r>
          </a:p>
          <a:p>
            <a:pPr algn="just">
              <a:lnSpc>
                <a:spcPct val="150000"/>
              </a:lnSpc>
              <a:spcBef>
                <a:spcPts val="0"/>
              </a:spcBef>
            </a:pPr>
            <a:r>
              <a:rPr lang="el-GR" dirty="0"/>
              <a:t>Συνεπώς, όπως βασίμως προβάλλεται, οι επίδικες τροποποιήσεις του Κώδικα Προμήθειας παραβιάζουν την αρχή της αναλογικότητας και είναι, για τον λόγο αυτό, μη νόμιμες. </a:t>
            </a:r>
          </a:p>
        </p:txBody>
      </p:sp>
    </p:spTree>
    <p:extLst>
      <p:ext uri="{BB962C8B-B14F-4D97-AF65-F5344CB8AC3E}">
        <p14:creationId xmlns:p14="http://schemas.microsoft.com/office/powerpoint/2010/main" val="2605308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0030BE-84CD-4047-AB29-A61CE9A55823}"/>
              </a:ext>
            </a:extLst>
          </p:cNvPr>
          <p:cNvSpPr>
            <a:spLocks noGrp="1"/>
          </p:cNvSpPr>
          <p:nvPr>
            <p:ph type="title"/>
          </p:nvPr>
        </p:nvSpPr>
        <p:spPr/>
        <p:txBody>
          <a:bodyPr/>
          <a:lstStyle/>
          <a:p>
            <a:r>
              <a:rPr lang="el-GR" dirty="0"/>
              <a:t>ΣτΕ 1888/2020</a:t>
            </a:r>
          </a:p>
        </p:txBody>
      </p:sp>
      <p:sp>
        <p:nvSpPr>
          <p:cNvPr id="3" name="Θέση περιεχομένου 2">
            <a:extLst>
              <a:ext uri="{FF2B5EF4-FFF2-40B4-BE49-F238E27FC236}">
                <a16:creationId xmlns:a16="http://schemas.microsoft.com/office/drawing/2014/main" id="{D44AA798-48CF-4152-9DEF-243DCC4F0B1B}"/>
              </a:ext>
            </a:extLst>
          </p:cNvPr>
          <p:cNvSpPr>
            <a:spLocks noGrp="1"/>
          </p:cNvSpPr>
          <p:nvPr>
            <p:ph idx="1"/>
          </p:nvPr>
        </p:nvSpPr>
        <p:spPr/>
        <p:txBody>
          <a:bodyPr>
            <a:normAutofit fontScale="92500" lnSpcReduction="10000"/>
          </a:bodyPr>
          <a:lstStyle/>
          <a:p>
            <a:pPr algn="just"/>
            <a:r>
              <a:rPr lang="el-GR" dirty="0"/>
              <a:t>Κατά τη μειοψηφούσα γνώμη, ο λόγος περί παράβασης της αρχής της αναλογικότητας πρέπει να απορριφθεί ως αβάσιμος. Ειδικότερα, οι επίδικες ρυθμίσεις θεσπίζονται, επί τη βάσει γενικών και αντικειμενικών κριτηρίων, για λόγους δημοσίου συμφέροντος και είναι πρόσφορες για την εξυπηρέτηση του σκοπού στον οποίο αποβλέπουν, χωρίς να υπερβαίνουν</a:t>
            </a:r>
            <a:r>
              <a:rPr lang="el-GR" b="1" dirty="0"/>
              <a:t>, και μάλιστα προδήλως</a:t>
            </a:r>
            <a:r>
              <a:rPr lang="el-GR" dirty="0"/>
              <a:t>, το απαραίτητο για τον σκοπό αυτό μέτρο: και τούτο, διότι από την απαγόρευση καταγγελίας της σύμβασης προμήθειας εξαιρούνται οι πελάτες με ληξιπρόθεσμες οφειλές που χρήζουν μηχανικής υποστήριξης ή έχουν σοβαρά προβλήματα υγείας, ενώ, περαιτέρω, λαμβάνεται μέριμνα ώστε και οι λοιποί ευάλωτοι οικιακοί καταναλωτές να μην υφίστανται τη συνέπεια της διακοπή της ηλεκτροδότησης, ακόμη και όταν δεν τηρούν τους όρους του διακανονισμού.</a:t>
            </a:r>
          </a:p>
          <a:p>
            <a:endParaRPr lang="el-GR" dirty="0"/>
          </a:p>
        </p:txBody>
      </p:sp>
    </p:spTree>
    <p:extLst>
      <p:ext uri="{BB962C8B-B14F-4D97-AF65-F5344CB8AC3E}">
        <p14:creationId xmlns:p14="http://schemas.microsoft.com/office/powerpoint/2010/main" val="347970251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828</Words>
  <Application>Microsoft Office PowerPoint</Application>
  <PresentationFormat>Ευρεία οθόνη</PresentationFormat>
  <Paragraphs>24</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Arial</vt:lpstr>
      <vt:lpstr>Calibri</vt:lpstr>
      <vt:lpstr>Calibri Light</vt:lpstr>
      <vt:lpstr>Θέμα του Office</vt:lpstr>
      <vt:lpstr>Συμβούλιο της Επικράτειας  1888/2020</vt:lpstr>
      <vt:lpstr>ΣτΕ 1888/2020</vt:lpstr>
      <vt:lpstr>ΣτΕ 1888/2020</vt:lpstr>
      <vt:lpstr>ΣτΕ 1888/2020</vt:lpstr>
      <vt:lpstr>ΣτΕ 1888/2020</vt:lpstr>
      <vt:lpstr>ΣτΕ 1888/2020</vt:lpstr>
      <vt:lpstr>ΣτΕ 1888/2020</vt:lpstr>
      <vt:lpstr>ΣτΕ 1888/2020</vt:lpstr>
      <vt:lpstr>ΣτΕ 1888/2020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4</cp:revision>
  <dcterms:created xsi:type="dcterms:W3CDTF">2022-05-05T17:46:15Z</dcterms:created>
  <dcterms:modified xsi:type="dcterms:W3CDTF">2022-05-06T12:24:55Z</dcterms:modified>
</cp:coreProperties>
</file>