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347" r:id="rId12"/>
    <p:sldId id="266" r:id="rId13"/>
    <p:sldId id="267" r:id="rId14"/>
    <p:sldId id="268" r:id="rId15"/>
    <p:sldId id="269" r:id="rId16"/>
    <p:sldId id="270" r:id="rId17"/>
    <p:sldId id="271" r:id="rId18"/>
    <p:sldId id="272" r:id="rId19"/>
    <p:sldId id="295" r:id="rId20"/>
    <p:sldId id="273" r:id="rId21"/>
    <p:sldId id="274" r:id="rId22"/>
    <p:sldId id="275" r:id="rId23"/>
    <p:sldId id="276" r:id="rId24"/>
    <p:sldId id="296" r:id="rId25"/>
    <p:sldId id="277" r:id="rId26"/>
    <p:sldId id="297" r:id="rId27"/>
    <p:sldId id="279" r:id="rId28"/>
    <p:sldId id="280" r:id="rId29"/>
    <p:sldId id="284" r:id="rId30"/>
    <p:sldId id="281" r:id="rId31"/>
    <p:sldId id="283" r:id="rId32"/>
    <p:sldId id="282" r:id="rId33"/>
    <p:sldId id="285" r:id="rId34"/>
    <p:sldId id="286" r:id="rId35"/>
    <p:sldId id="290" r:id="rId36"/>
    <p:sldId id="287" r:id="rId37"/>
    <p:sldId id="288" r:id="rId38"/>
    <p:sldId id="342" r:id="rId39"/>
    <p:sldId id="289" r:id="rId40"/>
    <p:sldId id="291" r:id="rId41"/>
    <p:sldId id="293" r:id="rId42"/>
    <p:sldId id="294"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48" r:id="rId56"/>
    <p:sldId id="310" r:id="rId57"/>
    <p:sldId id="311" r:id="rId58"/>
    <p:sldId id="312" r:id="rId59"/>
    <p:sldId id="313" r:id="rId60"/>
    <p:sldId id="343" r:id="rId61"/>
    <p:sldId id="346" r:id="rId62"/>
    <p:sldId id="314" r:id="rId63"/>
    <p:sldId id="315" r:id="rId64"/>
    <p:sldId id="316" r:id="rId65"/>
    <p:sldId id="317" r:id="rId66"/>
    <p:sldId id="318" r:id="rId67"/>
    <p:sldId id="319" r:id="rId68"/>
    <p:sldId id="320" r:id="rId69"/>
    <p:sldId id="345" r:id="rId70"/>
    <p:sldId id="321" r:id="rId71"/>
    <p:sldId id="324" r:id="rId72"/>
    <p:sldId id="323" r:id="rId73"/>
    <p:sldId id="322" r:id="rId74"/>
    <p:sldId id="325" r:id="rId75"/>
    <p:sldId id="327" r:id="rId76"/>
    <p:sldId id="328" r:id="rId77"/>
    <p:sldId id="326" r:id="rId78"/>
    <p:sldId id="329" r:id="rId79"/>
    <p:sldId id="330" r:id="rId80"/>
    <p:sldId id="332" r:id="rId81"/>
    <p:sldId id="331" r:id="rId82"/>
    <p:sldId id="333" r:id="rId83"/>
    <p:sldId id="334" r:id="rId84"/>
    <p:sldId id="335" r:id="rId85"/>
    <p:sldId id="336" r:id="rId86"/>
    <p:sldId id="337" r:id="rId87"/>
    <p:sldId id="338" r:id="rId88"/>
    <p:sldId id="339" r:id="rId89"/>
    <p:sldId id="340" r:id="rId90"/>
    <p:sldId id="341" r:id="rId9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643050"/>
            <a:ext cx="7772400" cy="2571767"/>
          </a:xfrm>
        </p:spPr>
        <p:txBody>
          <a:bodyPr>
            <a:normAutofit/>
          </a:bodyPr>
          <a:lstStyle/>
          <a:p>
            <a:r>
              <a:rPr lang="el-GR" b="1" dirty="0" smtClean="0"/>
              <a:t>Η οντογένεση της ομιλίας - </a:t>
            </a:r>
            <a:r>
              <a:rPr lang="el-GR" dirty="0" smtClean="0"/>
              <a:t/>
            </a:r>
            <a:br>
              <a:rPr lang="el-GR" dirty="0" smtClean="0"/>
            </a:br>
            <a:r>
              <a:rPr lang="el-GR" b="1" dirty="0" smtClean="0"/>
              <a:t>Υπόθεση της κρίσιμης ηλικίας </a:t>
            </a:r>
            <a:r>
              <a:rPr lang="el-GR" dirty="0" smtClean="0"/>
              <a:t/>
            </a:r>
            <a:br>
              <a:rPr lang="el-GR" dirty="0" smtClean="0"/>
            </a:br>
            <a:r>
              <a:rPr lang="el-GR" b="1" dirty="0" smtClean="0"/>
              <a:t>(</a:t>
            </a:r>
            <a:r>
              <a:rPr lang="en-US" b="1" dirty="0" smtClean="0"/>
              <a:t>critical period hypothesis</a:t>
            </a:r>
            <a:r>
              <a:rPr lang="el-GR" b="1" dirty="0" smtClean="0"/>
              <a:t>)</a:t>
            </a:r>
            <a:endParaRPr lang="el-GR" dirty="0"/>
          </a:p>
        </p:txBody>
      </p:sp>
      <p:sp>
        <p:nvSpPr>
          <p:cNvPr id="3" name="2 - Υπότιτλος"/>
          <p:cNvSpPr>
            <a:spLocks noGrp="1"/>
          </p:cNvSpPr>
          <p:nvPr>
            <p:ph type="subTitle" idx="1"/>
          </p:nvPr>
        </p:nvSpPr>
        <p:spPr>
          <a:xfrm>
            <a:off x="1371600" y="4643446"/>
            <a:ext cx="6400800" cy="995354"/>
          </a:xfrm>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just"/>
            <a:r>
              <a:rPr lang="el-GR" sz="3600" b="1" i="1" dirty="0" smtClean="0"/>
              <a:t>2. Το στάδιο της μίας λέξης ή </a:t>
            </a:r>
            <a:r>
              <a:rPr lang="el-GR" sz="3600" dirty="0" smtClean="0"/>
              <a:t/>
            </a:r>
            <a:br>
              <a:rPr lang="el-GR" sz="3600" dirty="0" smtClean="0"/>
            </a:br>
            <a:r>
              <a:rPr lang="el-GR" sz="3600" b="1" i="1" dirty="0" smtClean="0"/>
              <a:t>	</a:t>
            </a:r>
            <a:r>
              <a:rPr lang="el-GR" sz="3600" b="1" i="1" dirty="0" err="1" smtClean="0"/>
              <a:t>ολοφραστικό</a:t>
            </a:r>
            <a:r>
              <a:rPr lang="el-GR" sz="3600" b="1" i="1" dirty="0" smtClean="0"/>
              <a:t> (10/12-18/20 μηνών) </a:t>
            </a:r>
            <a:endParaRPr lang="el-GR" sz="3600" dirty="0" smtClean="0"/>
          </a:p>
        </p:txBody>
      </p:sp>
      <p:sp>
        <p:nvSpPr>
          <p:cNvPr id="3" name="2 - Θέση περιεχομένου"/>
          <p:cNvSpPr>
            <a:spLocks noGrp="1"/>
          </p:cNvSpPr>
          <p:nvPr>
            <p:ph idx="1"/>
          </p:nvPr>
        </p:nvSpPr>
        <p:spPr/>
        <p:txBody>
          <a:bodyPr>
            <a:noAutofit/>
          </a:bodyPr>
          <a:lstStyle/>
          <a:p>
            <a:pPr algn="just"/>
            <a:r>
              <a:rPr lang="el-GR" dirty="0" smtClean="0"/>
              <a:t>Αφορά στην άρθρωση  της πρώτης </a:t>
            </a:r>
            <a:r>
              <a:rPr lang="el-GR" dirty="0" err="1" smtClean="0"/>
              <a:t>λέξης</a:t>
            </a:r>
            <a:r>
              <a:rPr lang="el-GR" dirty="0" err="1" smtClean="0">
                <a:sym typeface="Wingdings" pitchFamily="2" charset="2"/>
              </a:rPr>
              <a:t></a:t>
            </a:r>
            <a:r>
              <a:rPr lang="el-GR" dirty="0" smtClean="0">
                <a:sym typeface="Wingdings" pitchFamily="2" charset="2"/>
              </a:rPr>
              <a:t> </a:t>
            </a:r>
            <a:r>
              <a:rPr lang="el-GR" dirty="0" smtClean="0"/>
              <a:t>απαρχή της συγκρότησης  του γραμματικού μηχανισμού της γλώσσας </a:t>
            </a:r>
          </a:p>
          <a:p>
            <a:pPr algn="just"/>
            <a:r>
              <a:rPr lang="el-GR" dirty="0" smtClean="0"/>
              <a:t>Οι λέξεις δεν έχουν ούτε την  </a:t>
            </a:r>
            <a:r>
              <a:rPr lang="el-GR" i="1" dirty="0" smtClean="0"/>
              <a:t>αξία </a:t>
            </a:r>
            <a:r>
              <a:rPr lang="el-GR" dirty="0" smtClean="0"/>
              <a:t> ούτε την ίδια </a:t>
            </a:r>
            <a:r>
              <a:rPr lang="el-GR" i="1" dirty="0" smtClean="0"/>
              <a:t>λειτουργία</a:t>
            </a:r>
            <a:r>
              <a:rPr lang="el-GR" dirty="0" smtClean="0"/>
              <a:t> με τις αντίστοιχες των ενηλίκων.  Λειτουργούν ως αντιπροσωπευτικές ολόκληρων προτάσεων, μπορεί να εκφράζουν συναίσθημα, διαπίστωση ή και τα δύο </a:t>
            </a:r>
            <a:r>
              <a:rPr lang="el-GR" sz="2400" dirty="0" smtClean="0"/>
              <a:t>μαζί. </a:t>
            </a: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Σημαίνουν πολλά για το παιδί, όμως δύσκολα ερμηνεύονται λόγω της ελλειπτικής λειτουργίας της γλώσσας. Επειδή δεν υπάρχει αντιστοιχία μορφής και περιεχομένου, ανάμεσα σε αυτό που λέει και σε αυτό που εννοεί, δεν μπορούν οι ερευνητές να περιγράψουν τη γραμματική που χρησιμοποιεί το παιδί σ’ αυτό το στάδιο της γλωσσικής του ανάπτυξης.</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r>
              <a:rPr lang="el-GR" sz="3100" b="1" i="1" dirty="0" smtClean="0"/>
              <a:t>3. Το στάδιο των προτάσεων με δύο λέξεις ή στάδιο του τηλεγραφικού λόγου</a:t>
            </a:r>
            <a:r>
              <a:rPr lang="el-GR" sz="3100" i="1" dirty="0" smtClean="0"/>
              <a:t>  </a:t>
            </a:r>
            <a:r>
              <a:rPr lang="el-GR" sz="3100" b="1" i="1" dirty="0" smtClean="0"/>
              <a:t>(18/20 μηνών-2 ετών)</a:t>
            </a:r>
            <a:r>
              <a:rPr lang="el-GR" sz="3100" b="1" dirty="0" smtClean="0"/>
              <a:t> </a:t>
            </a:r>
            <a:r>
              <a:rPr lang="el-GR" sz="2000" dirty="0" smtClean="0"/>
              <a:t/>
            </a:r>
            <a:br>
              <a:rPr lang="el-GR" sz="2000" dirty="0" smtClean="0"/>
            </a:br>
            <a:endParaRPr lang="el-GR" sz="2000" dirty="0"/>
          </a:p>
        </p:txBody>
      </p:sp>
      <p:sp>
        <p:nvSpPr>
          <p:cNvPr id="3" name="2 - Θέση περιεχομένου"/>
          <p:cNvSpPr>
            <a:spLocks noGrp="1"/>
          </p:cNvSpPr>
          <p:nvPr>
            <p:ph idx="1"/>
          </p:nvPr>
        </p:nvSpPr>
        <p:spPr/>
        <p:txBody>
          <a:bodyPr>
            <a:noAutofit/>
          </a:bodyPr>
          <a:lstStyle/>
          <a:p>
            <a:pPr algn="just"/>
            <a:r>
              <a:rPr lang="el-GR" sz="3600" dirty="0" smtClean="0"/>
              <a:t>Οι λέξεις είναι κατά κανόνα ρήματα, ουσιαστικά, επίθετα και επιρρήματα</a:t>
            </a:r>
          </a:p>
          <a:p>
            <a:pPr algn="just"/>
            <a:r>
              <a:rPr lang="el-GR" sz="3600" dirty="0" smtClean="0"/>
              <a:t>Η χρήση γλώσσας που μοιάζει με τηλεγραφήματα, </a:t>
            </a:r>
            <a:r>
              <a:rPr lang="el-GR" sz="3600" dirty="0" err="1" smtClean="0"/>
              <a:t>γιαυτό</a:t>
            </a:r>
            <a:r>
              <a:rPr lang="el-GR" sz="3600" dirty="0" smtClean="0"/>
              <a:t> ονομάστηκε ‘</a:t>
            </a:r>
            <a:r>
              <a:rPr lang="en-US" sz="3600" dirty="0" smtClean="0"/>
              <a:t>telegraphic speech</a:t>
            </a:r>
            <a:r>
              <a:rPr lang="el-GR" sz="3600" dirty="0" smtClean="0"/>
              <a:t>’.</a:t>
            </a:r>
          </a:p>
          <a:p>
            <a:pPr algn="just"/>
            <a:r>
              <a:rPr lang="el-GR" sz="3600" dirty="0" smtClean="0"/>
              <a:t>Οι συνδυασμοί των δύο λέξεων δεν είναι τυχαίοι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000" b="1" i="1" dirty="0" smtClean="0"/>
              <a:t>3. Το στάδιο των προτάσεων με δύο λέξεις ή στάδιο του τηλεγραφικού λόγου</a:t>
            </a:r>
            <a:r>
              <a:rPr lang="el-GR" sz="2000" i="1" dirty="0" smtClean="0"/>
              <a:t>  </a:t>
            </a:r>
            <a:r>
              <a:rPr lang="el-GR" sz="2000" b="1" i="1" dirty="0" smtClean="0"/>
              <a:t>(συνέχεια)</a:t>
            </a:r>
            <a:endParaRPr lang="el-GR" sz="2000" dirty="0"/>
          </a:p>
        </p:txBody>
      </p:sp>
      <p:sp>
        <p:nvSpPr>
          <p:cNvPr id="3" name="2 - Θέση περιεχομένου"/>
          <p:cNvSpPr>
            <a:spLocks noGrp="1"/>
          </p:cNvSpPr>
          <p:nvPr>
            <p:ph idx="1"/>
          </p:nvPr>
        </p:nvSpPr>
        <p:spPr/>
        <p:txBody>
          <a:bodyPr>
            <a:noAutofit/>
          </a:bodyPr>
          <a:lstStyle/>
          <a:p>
            <a:pPr algn="just"/>
            <a:r>
              <a:rPr lang="el-GR" sz="2400" b="1" i="1" dirty="0" smtClean="0"/>
              <a:t>(Κ)</a:t>
            </a:r>
            <a:r>
              <a:rPr lang="el-GR" sz="2400" i="1" dirty="0" smtClean="0"/>
              <a:t>  </a:t>
            </a:r>
            <a:r>
              <a:rPr lang="el-GR" sz="2400" b="1" i="1" dirty="0" smtClean="0"/>
              <a:t>Η κλειστή κατηγορία </a:t>
            </a:r>
            <a:r>
              <a:rPr lang="el-GR" sz="2400" b="1" dirty="0" smtClean="0"/>
              <a:t>(Κ)</a:t>
            </a:r>
            <a:r>
              <a:rPr lang="en-US" sz="2400" b="1" dirty="0" smtClean="0">
                <a:sym typeface="Wingdings" pitchFamily="2" charset="2"/>
              </a:rPr>
              <a:t> </a:t>
            </a:r>
            <a:endParaRPr lang="el-GR" sz="2400" b="1" dirty="0" smtClean="0">
              <a:sym typeface="Wingdings" pitchFamily="2" charset="2"/>
            </a:endParaRPr>
          </a:p>
          <a:p>
            <a:pPr algn="just"/>
            <a:r>
              <a:rPr lang="el-GR" sz="2400" dirty="0" smtClean="0">
                <a:sym typeface="Wingdings" pitchFamily="2" charset="2"/>
              </a:rPr>
              <a:t>οι </a:t>
            </a:r>
            <a:r>
              <a:rPr lang="el-GR" sz="2400" dirty="0" smtClean="0"/>
              <a:t>λέξεις τοποθετούνται στην πρώτη </a:t>
            </a:r>
            <a:r>
              <a:rPr lang="el-GR" sz="2400" b="1" dirty="0" smtClean="0"/>
              <a:t>(Κ1)</a:t>
            </a:r>
            <a:r>
              <a:rPr lang="el-GR" sz="2400" dirty="0" smtClean="0"/>
              <a:t> ή στη δεύτερη </a:t>
            </a:r>
            <a:r>
              <a:rPr lang="el-GR" sz="2400" b="1" dirty="0" smtClean="0"/>
              <a:t>(Κ2) </a:t>
            </a:r>
            <a:r>
              <a:rPr lang="el-GR" sz="2400" dirty="0" smtClean="0"/>
              <a:t>θέση και συνοδεύονται πάντα από μία λέξη της λεγόμενης </a:t>
            </a:r>
            <a:r>
              <a:rPr lang="el-GR" sz="2400" b="1" i="1" dirty="0" smtClean="0"/>
              <a:t>ανοιχτής</a:t>
            </a:r>
            <a:r>
              <a:rPr lang="el-GR" sz="2400" b="1" dirty="0" smtClean="0"/>
              <a:t> </a:t>
            </a:r>
            <a:r>
              <a:rPr lang="el-GR" sz="2400" b="1" i="1" dirty="0" smtClean="0"/>
              <a:t>κατηγορίας </a:t>
            </a:r>
            <a:r>
              <a:rPr lang="el-GR" sz="2400" dirty="0" smtClean="0"/>
              <a:t>(βλ. παρακάτω)</a:t>
            </a:r>
            <a:r>
              <a:rPr lang="en-US" sz="2400" dirty="0" smtClean="0"/>
              <a:t> </a:t>
            </a:r>
            <a:r>
              <a:rPr lang="el-GR" sz="2400" dirty="0" smtClean="0"/>
              <a:t>είναι οποιοδήποτε μέρος του λόγου, λίγες και χρησιμοποιούνται πολύ συχνά. Επειδή το παιδί τις χρησιμοποιεί ως κέντρο ή άξονα της πρότασης η ομάδα αυτή των λέξεων ονομάζεται και  </a:t>
            </a:r>
            <a:r>
              <a:rPr lang="el-GR" sz="2400" i="1" dirty="0" smtClean="0"/>
              <a:t>αξονική κατηγορία (</a:t>
            </a:r>
            <a:r>
              <a:rPr lang="en-US" sz="2400" i="1" dirty="0" smtClean="0"/>
              <a:t>pivot class</a:t>
            </a:r>
            <a:r>
              <a:rPr lang="el-GR" sz="2400" i="1" dirty="0" smtClean="0"/>
              <a:t>).</a:t>
            </a:r>
            <a:endParaRPr lang="el-GR" sz="2400" dirty="0" smtClean="0"/>
          </a:p>
          <a:p>
            <a:pPr algn="just"/>
            <a:r>
              <a:rPr lang="el-GR" sz="2400" b="1" i="1" dirty="0" smtClean="0"/>
              <a:t>(Α)</a:t>
            </a:r>
            <a:r>
              <a:rPr lang="el-GR" sz="2400" i="1" dirty="0" smtClean="0"/>
              <a:t> </a:t>
            </a:r>
            <a:r>
              <a:rPr lang="el-GR" sz="2400" b="1" i="1" dirty="0" smtClean="0"/>
              <a:t>Η ανοιχτή κατηγορία (Α) </a:t>
            </a:r>
            <a:r>
              <a:rPr lang="el-GR" sz="2400" b="1" i="1" dirty="0" smtClean="0">
                <a:sym typeface="Wingdings" pitchFamily="2" charset="2"/>
              </a:rPr>
              <a:t> </a:t>
            </a:r>
            <a:r>
              <a:rPr lang="el-GR" sz="2400" dirty="0" smtClean="0"/>
              <a:t> λέξεις που μπορούν να συνδυάζονται τόσο με λέξεις της </a:t>
            </a:r>
            <a:r>
              <a:rPr lang="el-GR" sz="2400" b="1" dirty="0" smtClean="0"/>
              <a:t>(Κ) </a:t>
            </a:r>
            <a:r>
              <a:rPr lang="el-GR" sz="2400" dirty="0" smtClean="0"/>
              <a:t>αλλά μπορούν να συνδυάζονται και μόνες του. Είναι πολλές αλλά χαμηλής συχνότητας </a:t>
            </a:r>
          </a:p>
          <a:p>
            <a:pPr algn="just"/>
            <a:endParaRPr lang="el-G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3. Το στάδιο των προτάσεων με δύο λέξεις ή στάδιο του τηλεγραφικού λόγου</a:t>
            </a:r>
            <a:r>
              <a:rPr lang="el-GR" sz="2000" i="1" dirty="0" smtClean="0"/>
              <a:t>  </a:t>
            </a:r>
            <a:r>
              <a:rPr lang="el-GR" sz="2000" b="1" i="1" dirty="0" smtClean="0"/>
              <a:t>(18/20 μηνών-2 ετών)</a:t>
            </a:r>
            <a:endParaRPr lang="el-GR" sz="2000" dirty="0"/>
          </a:p>
        </p:txBody>
      </p:sp>
      <p:sp>
        <p:nvSpPr>
          <p:cNvPr id="3" name="2 - Θέση περιεχομένου"/>
          <p:cNvSpPr>
            <a:spLocks noGrp="1"/>
          </p:cNvSpPr>
          <p:nvPr>
            <p:ph idx="1"/>
          </p:nvPr>
        </p:nvSpPr>
        <p:spPr/>
        <p:txBody>
          <a:bodyPr/>
          <a:lstStyle/>
          <a:p>
            <a:pPr>
              <a:buNone/>
            </a:pPr>
            <a:r>
              <a:rPr lang="el-GR" b="1" i="1" dirty="0" smtClean="0"/>
              <a:t>	</a:t>
            </a:r>
            <a:r>
              <a:rPr lang="el-GR" dirty="0" smtClean="0"/>
              <a:t>Είδη προτάσεων με την χρήση της  </a:t>
            </a:r>
            <a:r>
              <a:rPr lang="el-GR" i="1" dirty="0" smtClean="0"/>
              <a:t>αξονικής </a:t>
            </a:r>
            <a:r>
              <a:rPr lang="el-GR" dirty="0" smtClean="0"/>
              <a:t>γραμματικής:</a:t>
            </a:r>
          </a:p>
          <a:p>
            <a:pPr>
              <a:buNone/>
            </a:pPr>
            <a:endParaRPr lang="el-GR" b="1" i="1" dirty="0" smtClean="0"/>
          </a:p>
          <a:p>
            <a:pPr algn="just">
              <a:buNone/>
            </a:pPr>
            <a:r>
              <a:rPr lang="el-GR" b="1" i="1" dirty="0" smtClean="0"/>
              <a:t>		</a:t>
            </a:r>
            <a:r>
              <a:rPr lang="el-GR" sz="4000" b="1" i="1" dirty="0" smtClean="0"/>
              <a:t>			Κ1 +  Α</a:t>
            </a:r>
            <a:endParaRPr lang="el-GR" sz="4000" dirty="0" smtClean="0"/>
          </a:p>
          <a:p>
            <a:pPr algn="just">
              <a:buNone/>
            </a:pPr>
            <a:r>
              <a:rPr lang="el-GR" sz="4000" b="1" i="1" dirty="0" smtClean="0"/>
              <a:t>			Π	</a:t>
            </a:r>
            <a:r>
              <a:rPr lang="en-US" sz="4000" b="1" i="1" dirty="0" smtClean="0">
                <a:sym typeface="Wingdings"/>
              </a:rPr>
              <a:t></a:t>
            </a:r>
            <a:r>
              <a:rPr lang="el-GR" sz="4000" b="1" i="1" dirty="0" smtClean="0"/>
              <a:t> 	Α  +  Κ2</a:t>
            </a:r>
            <a:endParaRPr lang="el-GR" sz="4000" dirty="0" smtClean="0"/>
          </a:p>
          <a:p>
            <a:pPr algn="just">
              <a:buNone/>
            </a:pPr>
            <a:r>
              <a:rPr lang="el-GR" sz="4000" b="1" i="1" dirty="0" smtClean="0"/>
              <a:t>					Α   + Α</a:t>
            </a:r>
            <a:endParaRPr lang="el-GR" sz="4000" dirty="0" smtClean="0"/>
          </a:p>
          <a:p>
            <a:pPr>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Παραδείγματα αξονικού μοντέλου</a:t>
            </a:r>
            <a:br>
              <a:rPr lang="el-GR" dirty="0" smtClean="0"/>
            </a:br>
            <a:r>
              <a:rPr lang="el-GR" dirty="0" smtClean="0"/>
              <a:t>1 </a:t>
            </a:r>
            <a:endParaRPr lang="el-GR" dirty="0"/>
          </a:p>
        </p:txBody>
      </p:sp>
      <p:sp>
        <p:nvSpPr>
          <p:cNvPr id="3" name="2 - Θέση περιεχομένου"/>
          <p:cNvSpPr>
            <a:spLocks noGrp="1"/>
          </p:cNvSpPr>
          <p:nvPr>
            <p:ph idx="1"/>
          </p:nvPr>
        </p:nvSpPr>
        <p:spPr/>
        <p:txBody>
          <a:bodyPr>
            <a:normAutofit lnSpcReduction="10000"/>
          </a:bodyPr>
          <a:lstStyle/>
          <a:p>
            <a:pPr>
              <a:buNone/>
            </a:pPr>
            <a:endParaRPr lang="el-GR" dirty="0" smtClean="0"/>
          </a:p>
          <a:p>
            <a:pPr>
              <a:buNone/>
            </a:pPr>
            <a:r>
              <a:rPr lang="el-GR" b="1" i="1" dirty="0" smtClean="0"/>
              <a:t>	(1)	</a:t>
            </a:r>
            <a:r>
              <a:rPr lang="el-GR" b="1" i="1" u="sng" dirty="0" smtClean="0"/>
              <a:t>Π      </a:t>
            </a:r>
            <a:r>
              <a:rPr lang="en-US" b="1" i="1" u="sng" dirty="0" smtClean="0">
                <a:sym typeface="Wingdings"/>
              </a:rPr>
              <a:t></a:t>
            </a:r>
            <a:r>
              <a:rPr lang="el-GR" b="1" i="1" u="sng" dirty="0" smtClean="0"/>
              <a:t>	Κ1	        +		     Α</a:t>
            </a:r>
            <a:endParaRPr lang="el-GR" dirty="0" smtClean="0"/>
          </a:p>
          <a:p>
            <a:pPr>
              <a:buNone/>
            </a:pPr>
            <a:r>
              <a:rPr lang="el-GR" b="1" i="1" dirty="0" smtClean="0"/>
              <a:t>						μέσα</a:t>
            </a:r>
            <a:endParaRPr lang="el-GR" dirty="0" smtClean="0"/>
          </a:p>
          <a:p>
            <a:pPr>
              <a:buNone/>
            </a:pPr>
            <a:r>
              <a:rPr lang="el-GR" b="1" i="1" dirty="0" smtClean="0"/>
              <a:t>						έξω</a:t>
            </a:r>
            <a:endParaRPr lang="el-GR" dirty="0" smtClean="0"/>
          </a:p>
          <a:p>
            <a:pPr>
              <a:buNone/>
            </a:pPr>
            <a:r>
              <a:rPr lang="el-GR" b="1" i="1" dirty="0" smtClean="0"/>
              <a:t>		όχι				φαγητό </a:t>
            </a:r>
            <a:endParaRPr lang="el-GR" dirty="0" smtClean="0"/>
          </a:p>
          <a:p>
            <a:pPr>
              <a:buNone/>
            </a:pPr>
            <a:r>
              <a:rPr lang="el-GR" b="1" i="1" dirty="0" smtClean="0"/>
              <a:t>						μαμά </a:t>
            </a:r>
            <a:endParaRPr lang="el-GR" dirty="0" smtClean="0"/>
          </a:p>
          <a:p>
            <a:pPr>
              <a:buNone/>
            </a:pPr>
            <a:r>
              <a:rPr lang="el-GR" dirty="0" smtClean="0"/>
              <a:t>						</a:t>
            </a:r>
            <a:r>
              <a:rPr lang="el-GR" b="1" dirty="0" smtClean="0"/>
              <a:t>……..</a:t>
            </a:r>
            <a:endParaRPr lang="el-GR" dirty="0" smtClean="0"/>
          </a:p>
          <a:p>
            <a:pPr>
              <a:buNone/>
            </a:pPr>
            <a:r>
              <a:rPr lang="el-GR" b="1" i="1" dirty="0" smtClean="0"/>
              <a:t>	όχι μέσα, όχι έξω, όχι φαγητό, όχι μαμά </a:t>
            </a:r>
            <a:endParaRPr lang="el-GR" dirty="0" smtClean="0"/>
          </a:p>
          <a:p>
            <a:endParaRPr lang="el-GR" dirty="0"/>
          </a:p>
        </p:txBody>
      </p:sp>
      <p:cxnSp>
        <p:nvCxnSpPr>
          <p:cNvPr id="5" name="4 - Ευθεία γραμμή σύνδεσης"/>
          <p:cNvCxnSpPr/>
          <p:nvPr/>
        </p:nvCxnSpPr>
        <p:spPr>
          <a:xfrm flipV="1">
            <a:off x="2143108" y="3071810"/>
            <a:ext cx="2928958" cy="92869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flipV="1">
            <a:off x="2143108" y="3357562"/>
            <a:ext cx="2857520" cy="64294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flipV="1">
            <a:off x="2214546" y="4000504"/>
            <a:ext cx="2857520" cy="714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a:off x="2143108" y="3929066"/>
            <a:ext cx="2857520" cy="35719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2143108" y="3929066"/>
            <a:ext cx="2700350" cy="985838"/>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Παραδείγματα αξονικού μοντέλου</a:t>
            </a:r>
            <a:br>
              <a:rPr lang="el-GR" dirty="0" smtClean="0"/>
            </a:br>
            <a:r>
              <a:rPr lang="el-GR" dirty="0" smtClean="0"/>
              <a:t>2 </a:t>
            </a:r>
            <a:endParaRPr lang="el-GR" dirty="0"/>
          </a:p>
        </p:txBody>
      </p:sp>
      <p:sp>
        <p:nvSpPr>
          <p:cNvPr id="3" name="2 - Θέση περιεχομένου"/>
          <p:cNvSpPr>
            <a:spLocks noGrp="1"/>
          </p:cNvSpPr>
          <p:nvPr>
            <p:ph idx="1"/>
          </p:nvPr>
        </p:nvSpPr>
        <p:spPr>
          <a:ln w="19050">
            <a:solidFill>
              <a:schemeClr val="tx1"/>
            </a:solidFill>
          </a:ln>
        </p:spPr>
        <p:txBody>
          <a:bodyPr>
            <a:normAutofit fontScale="85000" lnSpcReduction="10000"/>
          </a:bodyPr>
          <a:lstStyle/>
          <a:p>
            <a:r>
              <a:rPr lang="el-GR" b="1" i="1" dirty="0" smtClean="0"/>
              <a:t>(2)	</a:t>
            </a:r>
            <a:r>
              <a:rPr lang="el-GR" b="1" i="1" u="sng" dirty="0" smtClean="0"/>
              <a:t>Π     </a:t>
            </a:r>
            <a:r>
              <a:rPr lang="en-US" b="1" i="1" u="sng" dirty="0" smtClean="0">
                <a:sym typeface="Wingdings"/>
              </a:rPr>
              <a:t></a:t>
            </a:r>
            <a:r>
              <a:rPr lang="el-GR" b="1" i="1" u="sng" dirty="0" smtClean="0"/>
              <a:t>		Α	       +		Κ2</a:t>
            </a:r>
            <a:endParaRPr lang="el-GR" dirty="0" smtClean="0"/>
          </a:p>
          <a:p>
            <a:r>
              <a:rPr lang="el-GR" b="1" i="1" dirty="0" smtClean="0"/>
              <a:t>    		μαμά					</a:t>
            </a:r>
            <a:endParaRPr lang="el-GR" dirty="0" smtClean="0"/>
          </a:p>
          <a:p>
            <a:r>
              <a:rPr lang="el-GR" b="1" i="1" dirty="0" smtClean="0"/>
              <a:t>		μπαμπά</a:t>
            </a:r>
            <a:endParaRPr lang="el-GR" dirty="0" smtClean="0"/>
          </a:p>
          <a:p>
            <a:r>
              <a:rPr lang="el-GR" b="1" i="1" dirty="0" smtClean="0"/>
              <a:t>		καπέλο				πάει</a:t>
            </a:r>
            <a:endParaRPr lang="el-GR" dirty="0" smtClean="0"/>
          </a:p>
          <a:p>
            <a:r>
              <a:rPr lang="el-GR" b="1" i="1" dirty="0" smtClean="0"/>
              <a:t>		</a:t>
            </a:r>
            <a:r>
              <a:rPr lang="el-GR" b="1" i="1" dirty="0" err="1" smtClean="0"/>
              <a:t>τουτού</a:t>
            </a:r>
            <a:endParaRPr lang="el-GR" dirty="0" smtClean="0"/>
          </a:p>
          <a:p>
            <a:r>
              <a:rPr lang="el-GR" b="1" i="1" dirty="0" smtClean="0"/>
              <a:t>		…….</a:t>
            </a:r>
            <a:endParaRPr lang="el-GR" dirty="0" smtClean="0"/>
          </a:p>
          <a:p>
            <a:endParaRPr lang="el-GR" b="1" i="1" dirty="0" smtClean="0"/>
          </a:p>
          <a:p>
            <a:r>
              <a:rPr lang="el-GR" b="1" i="1" dirty="0" smtClean="0"/>
              <a:t>Μαμά πάει, μπαμπά πάει, καπέλο πάει, </a:t>
            </a:r>
            <a:r>
              <a:rPr lang="el-GR" b="1" i="1" dirty="0" err="1" smtClean="0"/>
              <a:t>τουτού</a:t>
            </a:r>
            <a:r>
              <a:rPr lang="el-GR" b="1" i="1" dirty="0" smtClean="0"/>
              <a:t> πάει</a:t>
            </a:r>
            <a:endParaRPr lang="el-GR" dirty="0" smtClean="0"/>
          </a:p>
          <a:p>
            <a:r>
              <a:rPr lang="el-GR" b="1" i="1" dirty="0" smtClean="0"/>
              <a:t>Πάει μαμά, πάει μπαμπά, πάει καπέλο, πάει </a:t>
            </a:r>
            <a:r>
              <a:rPr lang="el-GR" b="1" i="1" dirty="0" err="1" smtClean="0"/>
              <a:t>τουτού</a:t>
            </a:r>
            <a:endParaRPr lang="el-GR" dirty="0" smtClean="0"/>
          </a:p>
          <a:p>
            <a:endParaRPr lang="el-GR" dirty="0"/>
          </a:p>
        </p:txBody>
      </p:sp>
      <p:cxnSp>
        <p:nvCxnSpPr>
          <p:cNvPr id="5" name="4 - Ευθεία γραμμή σύνδεσης"/>
          <p:cNvCxnSpPr/>
          <p:nvPr/>
        </p:nvCxnSpPr>
        <p:spPr>
          <a:xfrm rot="10800000">
            <a:off x="3143240" y="2285992"/>
            <a:ext cx="3786214" cy="85725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 name="6 - Ευθεία γραμμή σύνδεσης"/>
          <p:cNvCxnSpPr/>
          <p:nvPr/>
        </p:nvCxnSpPr>
        <p:spPr>
          <a:xfrm rot="10800000">
            <a:off x="3643306" y="2714620"/>
            <a:ext cx="3286148" cy="4286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10800000" flipV="1">
            <a:off x="3428992" y="3143248"/>
            <a:ext cx="3500462" cy="714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rot="10800000" flipV="1">
            <a:off x="3214678" y="3143248"/>
            <a:ext cx="3714776" cy="50006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rot="10800000" flipV="1">
            <a:off x="3000364" y="3214686"/>
            <a:ext cx="3929090" cy="928694"/>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Παραδείγματα αξονικού μοντέλου</a:t>
            </a:r>
            <a:br>
              <a:rPr lang="el-GR" dirty="0" smtClean="0"/>
            </a:br>
            <a:r>
              <a:rPr lang="el-GR" dirty="0" smtClean="0"/>
              <a:t>3 </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b="1" i="1" dirty="0" smtClean="0"/>
              <a:t> 	(3)	</a:t>
            </a:r>
            <a:r>
              <a:rPr lang="el-GR" b="1" i="1" u="sng" dirty="0" smtClean="0"/>
              <a:t>Π  </a:t>
            </a:r>
            <a:r>
              <a:rPr lang="en-US" b="1" i="1" u="sng" dirty="0" smtClean="0">
                <a:sym typeface="Wingdings"/>
              </a:rPr>
              <a:t></a:t>
            </a:r>
            <a:r>
              <a:rPr lang="el-GR" b="1" i="1" u="sng" dirty="0" smtClean="0"/>
              <a:t>		Α		+	Α</a:t>
            </a:r>
            <a:endParaRPr lang="el-GR" dirty="0" smtClean="0"/>
          </a:p>
          <a:p>
            <a:pPr>
              <a:buNone/>
            </a:pPr>
            <a:r>
              <a:rPr lang="el-GR" b="1" i="1" dirty="0" smtClean="0"/>
              <a:t>			μπαμπά			τσάντα</a:t>
            </a:r>
            <a:endParaRPr lang="el-GR" dirty="0" smtClean="0"/>
          </a:p>
          <a:p>
            <a:pPr>
              <a:buNone/>
            </a:pPr>
            <a:r>
              <a:rPr lang="el-GR" b="1" i="1" dirty="0" smtClean="0"/>
              <a:t>			μαμά			φαγητό</a:t>
            </a:r>
            <a:endParaRPr lang="el-GR" dirty="0" smtClean="0"/>
          </a:p>
          <a:p>
            <a:pPr>
              <a:buNone/>
            </a:pPr>
            <a:r>
              <a:rPr lang="el-GR" b="1" i="1" dirty="0" smtClean="0"/>
              <a:t>			καπέλο			κάτω</a:t>
            </a:r>
            <a:endParaRPr lang="el-GR" dirty="0" smtClean="0"/>
          </a:p>
          <a:p>
            <a:pPr>
              <a:buNone/>
            </a:pPr>
            <a:r>
              <a:rPr lang="el-GR" b="1" i="1" dirty="0" smtClean="0"/>
              <a:t>			</a:t>
            </a:r>
            <a:r>
              <a:rPr lang="el-GR" b="1" i="1" dirty="0" err="1" smtClean="0"/>
              <a:t>τουτού</a:t>
            </a:r>
            <a:r>
              <a:rPr lang="el-GR" b="1" i="1" dirty="0" smtClean="0"/>
              <a:t>			έξω</a:t>
            </a:r>
            <a:endParaRPr lang="el-GR" dirty="0" smtClean="0"/>
          </a:p>
          <a:p>
            <a:pPr>
              <a:buNone/>
            </a:pPr>
            <a:r>
              <a:rPr lang="el-GR" b="1" i="1" dirty="0" smtClean="0"/>
              <a:t>			………				…….</a:t>
            </a:r>
          </a:p>
          <a:p>
            <a:pPr>
              <a:buNone/>
            </a:pPr>
            <a:endParaRPr lang="el-GR" b="1" i="1" dirty="0" smtClean="0"/>
          </a:p>
          <a:p>
            <a:pPr>
              <a:buNone/>
            </a:pPr>
            <a:r>
              <a:rPr lang="el-GR" b="1" i="1" dirty="0" smtClean="0"/>
              <a:t>Οποιοσδήποτε συνδυασμός….</a:t>
            </a:r>
            <a:endParaRPr lang="el-GR" dirty="0"/>
          </a:p>
        </p:txBody>
      </p:sp>
      <p:cxnSp>
        <p:nvCxnSpPr>
          <p:cNvPr id="5" name="4 - Ευθεία γραμμή σύνδεσης"/>
          <p:cNvCxnSpPr/>
          <p:nvPr/>
        </p:nvCxnSpPr>
        <p:spPr>
          <a:xfrm rot="10800000" flipV="1">
            <a:off x="3143240" y="2428868"/>
            <a:ext cx="2928958" cy="2428892"/>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6 - Ευθεία γραμμή σύνδεσης"/>
          <p:cNvCxnSpPr/>
          <p:nvPr/>
        </p:nvCxnSpPr>
        <p:spPr>
          <a:xfrm rot="10800000" flipV="1">
            <a:off x="3214678" y="2428868"/>
            <a:ext cx="2857520" cy="1928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10800000" flipV="1">
            <a:off x="3571868" y="2500306"/>
            <a:ext cx="2571768" cy="1143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rot="10800000" flipV="1">
            <a:off x="3286116" y="2428868"/>
            <a:ext cx="2786082" cy="714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rot="10800000" flipV="1">
            <a:off x="3786182" y="2428868"/>
            <a:ext cx="221457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a:off x="3714744" y="2500306"/>
            <a:ext cx="228601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3714744" y="2500306"/>
            <a:ext cx="2357454"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p:nvPr/>
        </p:nvCxnSpPr>
        <p:spPr>
          <a:xfrm>
            <a:off x="3714744" y="2500306"/>
            <a:ext cx="2357454" cy="1214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p:nvPr/>
        </p:nvCxnSpPr>
        <p:spPr>
          <a:xfrm>
            <a:off x="3714744" y="2500306"/>
            <a:ext cx="2357454" cy="18573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22 - Ευθεία γραμμή σύνδεσης"/>
          <p:cNvCxnSpPr/>
          <p:nvPr/>
        </p:nvCxnSpPr>
        <p:spPr>
          <a:xfrm rot="16200000" flipH="1">
            <a:off x="3714744" y="2571744"/>
            <a:ext cx="2357454" cy="235745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 Ευθεία γραμμή σύνδεσης"/>
          <p:cNvCxnSpPr/>
          <p:nvPr/>
        </p:nvCxnSpPr>
        <p:spPr>
          <a:xfrm flipV="1">
            <a:off x="3286116" y="2500306"/>
            <a:ext cx="2786082"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 Ευθεία γραμμή σύνδεσης"/>
          <p:cNvCxnSpPr/>
          <p:nvPr/>
        </p:nvCxnSpPr>
        <p:spPr>
          <a:xfrm>
            <a:off x="3214678" y="3143248"/>
            <a:ext cx="278608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28 - Ευθεία γραμμή σύνδεσης"/>
          <p:cNvCxnSpPr/>
          <p:nvPr/>
        </p:nvCxnSpPr>
        <p:spPr>
          <a:xfrm>
            <a:off x="3286116" y="3143248"/>
            <a:ext cx="2786082"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30 - Ευθεία γραμμή σύνδεσης"/>
          <p:cNvCxnSpPr/>
          <p:nvPr/>
        </p:nvCxnSpPr>
        <p:spPr>
          <a:xfrm>
            <a:off x="3286116" y="3143248"/>
            <a:ext cx="2786082" cy="107157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32 - Ευθεία γραμμή σύνδεσης"/>
          <p:cNvCxnSpPr/>
          <p:nvPr/>
        </p:nvCxnSpPr>
        <p:spPr>
          <a:xfrm>
            <a:off x="3286116" y="3143248"/>
            <a:ext cx="2643206" cy="1714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 Ευθεία γραμμή σύνδεσης"/>
          <p:cNvCxnSpPr/>
          <p:nvPr/>
        </p:nvCxnSpPr>
        <p:spPr>
          <a:xfrm flipV="1">
            <a:off x="3643306" y="3143248"/>
            <a:ext cx="2428892"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 Ευθεία γραμμή σύνδεσης"/>
          <p:cNvCxnSpPr/>
          <p:nvPr/>
        </p:nvCxnSpPr>
        <p:spPr>
          <a:xfrm>
            <a:off x="3500430" y="3571876"/>
            <a:ext cx="257176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38 - Ευθεία γραμμή σύνδεσης"/>
          <p:cNvCxnSpPr/>
          <p:nvPr/>
        </p:nvCxnSpPr>
        <p:spPr>
          <a:xfrm>
            <a:off x="3571868" y="3643314"/>
            <a:ext cx="2428892" cy="571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 Ευθεία γραμμή σύνδεσης"/>
          <p:cNvCxnSpPr/>
          <p:nvPr/>
        </p:nvCxnSpPr>
        <p:spPr>
          <a:xfrm>
            <a:off x="3571868" y="3714752"/>
            <a:ext cx="2500330" cy="1143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 Ευθεία γραμμή σύνδεσης"/>
          <p:cNvCxnSpPr/>
          <p:nvPr/>
        </p:nvCxnSpPr>
        <p:spPr>
          <a:xfrm flipV="1">
            <a:off x="3428992" y="3143248"/>
            <a:ext cx="2643206" cy="107157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44 - Ευθεία γραμμή σύνδεσης"/>
          <p:cNvCxnSpPr/>
          <p:nvPr/>
        </p:nvCxnSpPr>
        <p:spPr>
          <a:xfrm flipV="1">
            <a:off x="3500430" y="3714752"/>
            <a:ext cx="2500330"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46 - Ευθεία γραμμή σύνδεσης"/>
          <p:cNvCxnSpPr/>
          <p:nvPr/>
        </p:nvCxnSpPr>
        <p:spPr>
          <a:xfrm>
            <a:off x="3500430" y="4214818"/>
            <a:ext cx="264320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48 - Ευθεία γραμμή σύνδεσης"/>
          <p:cNvCxnSpPr/>
          <p:nvPr/>
        </p:nvCxnSpPr>
        <p:spPr>
          <a:xfrm>
            <a:off x="3571868" y="4286256"/>
            <a:ext cx="2714644" cy="714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 Ευθεία γραμμή σύνδεσης"/>
          <p:cNvCxnSpPr/>
          <p:nvPr/>
        </p:nvCxnSpPr>
        <p:spPr>
          <a:xfrm flipV="1">
            <a:off x="3214678" y="3143248"/>
            <a:ext cx="2786082" cy="1785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52 - Ευθεία γραμμή σύνδεσης"/>
          <p:cNvCxnSpPr/>
          <p:nvPr/>
        </p:nvCxnSpPr>
        <p:spPr>
          <a:xfrm flipV="1">
            <a:off x="3214678" y="3714752"/>
            <a:ext cx="2857520" cy="1214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54 - Ευθεία γραμμή σύνδεσης"/>
          <p:cNvCxnSpPr/>
          <p:nvPr/>
        </p:nvCxnSpPr>
        <p:spPr>
          <a:xfrm flipV="1">
            <a:off x="3214678" y="4357694"/>
            <a:ext cx="2786082"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56 - Ευθεία γραμμή σύνδεσης"/>
          <p:cNvCxnSpPr/>
          <p:nvPr/>
        </p:nvCxnSpPr>
        <p:spPr>
          <a:xfrm flipV="1">
            <a:off x="3214678" y="4929198"/>
            <a:ext cx="2786082" cy="71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αξονικό μοντέλο…</a:t>
            </a:r>
            <a:endParaRPr lang="el-GR" dirty="0"/>
          </a:p>
        </p:txBody>
      </p:sp>
      <p:sp>
        <p:nvSpPr>
          <p:cNvPr id="3" name="2 - Θέση περιεχομένου"/>
          <p:cNvSpPr>
            <a:spLocks noGrp="1"/>
          </p:cNvSpPr>
          <p:nvPr>
            <p:ph idx="1"/>
          </p:nvPr>
        </p:nvSpPr>
        <p:spPr/>
        <p:txBody>
          <a:bodyPr>
            <a:normAutofit/>
          </a:bodyPr>
          <a:lstStyle/>
          <a:p>
            <a:pPr algn="just">
              <a:buNone/>
            </a:pPr>
            <a:r>
              <a:rPr lang="en-US" sz="3300" dirty="0" smtClean="0"/>
              <a:t>	</a:t>
            </a:r>
            <a:r>
              <a:rPr lang="el-GR" sz="3300" dirty="0" smtClean="0"/>
              <a:t>δεν διαθέτει την απαραίτητη για έναν κώδικα επικοινωνίας ευκαμψία και ευλυγισία, έτσι δεν αποδίδεται ακριβώς αυτό που θέλει να εκφράσει το παιδί. Αυτό έχει ως αποτέλεσμα την πολυσημία  και τη δυσκολία της επικοινωνίας που χαρακτηρίζουν την παιδική ομιλία.</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buNone/>
            </a:pPr>
            <a:r>
              <a:rPr lang="en-US" dirty="0" smtClean="0"/>
              <a:t>	</a:t>
            </a:r>
            <a:r>
              <a:rPr lang="el-GR" dirty="0" smtClean="0"/>
              <a:t>είναι </a:t>
            </a:r>
            <a:r>
              <a:rPr lang="en-US" dirty="0" smtClean="0"/>
              <a:t>OM</a:t>
            </a:r>
            <a:r>
              <a:rPr lang="el-GR" dirty="0" smtClean="0"/>
              <a:t>ΩΣ ιδιαίτερα σημαντικό γιατί αποδεικνύει ότι η διαδικασία της γλωσσικής κατάκτησης δεν είναι απλή απομνημόνευση λέξεων αλλά κάτι πολυσύνθετο και πολύπλοκο: συγκρότηση ενός γραμματικού/ παραγωγικού μηχανισμού βάσει του οποίου παράγονται όλες οι πιθανές προτάσεις της συγκεκριμένης γλώσσας και ο οποίος περνά από πολλές φάσεις έως ότου παγιωθεί.  </a:t>
            </a:r>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Όπως αναφέραμε παραπάνω, η προδιάθεση για την εκμάθηση της γλώσσας είναι έμφυτη. Οι υποστηρικτές αυτών των θεωριών - η πλειοψηφία των γλωσσολόγων - πιστεύουν ότι, κατά την εκμάθηση της μητρικής τους γλώσσας, όλα τα παιδιά </a:t>
            </a:r>
            <a:r>
              <a:rPr lang="el-GR" u="sng" dirty="0" smtClean="0"/>
              <a:t>νομοτελειακά</a:t>
            </a:r>
            <a:r>
              <a:rPr lang="el-GR" dirty="0" smtClean="0"/>
              <a:t> θα ακολουθήσουν μια εξελικτική πορεία που φαίνεται να είναι σε μεγάλο βαθμό προδιαγεγραμμένη. </a:t>
            </a:r>
            <a:endParaRPr lang="en-US" dirty="0" smtClean="0"/>
          </a:p>
          <a:p>
            <a:pPr algn="just"/>
            <a:r>
              <a:rPr lang="el-GR" dirty="0" smtClean="0"/>
              <a:t>Η εξέλιξη αυτή είναι γνωστή ως </a:t>
            </a:r>
            <a:r>
              <a:rPr lang="el-GR" b="1" i="1" dirty="0" smtClean="0"/>
              <a:t>υπόθεση της κρίσιμης ηλικίας (</a:t>
            </a:r>
            <a:r>
              <a:rPr lang="en-US" b="1" i="1" dirty="0" smtClean="0"/>
              <a:t>critical period hypothesis)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i="1" dirty="0" smtClean="0"/>
              <a:t/>
            </a:r>
            <a:br>
              <a:rPr lang="el-GR" sz="3600" b="1" i="1" dirty="0" smtClean="0"/>
            </a:br>
            <a:r>
              <a:rPr lang="el-GR" sz="3600" b="1" i="1" dirty="0" smtClean="0"/>
              <a:t>4. Το στάδιο των προτάσεων με τρεις λέξεις </a:t>
            </a:r>
            <a:br>
              <a:rPr lang="el-GR" sz="3600" b="1" i="1" dirty="0" smtClean="0"/>
            </a:br>
            <a:r>
              <a:rPr lang="el-GR" sz="3600" b="1" i="1" dirty="0" smtClean="0"/>
              <a:t>(2-3 ετών)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b="1" i="1" dirty="0" smtClean="0"/>
              <a:t> (1)  υποκείμενο  +	αντικείμενο +	ρήμα </a:t>
            </a:r>
            <a:endParaRPr lang="el-GR" b="1" dirty="0" smtClean="0"/>
          </a:p>
          <a:p>
            <a:pPr>
              <a:buNone/>
            </a:pPr>
            <a:r>
              <a:rPr lang="el-GR" i="1" dirty="0" smtClean="0"/>
              <a:t>	 μαμά		 	πόρτα		κλείνει</a:t>
            </a:r>
          </a:p>
          <a:p>
            <a:pPr>
              <a:buNone/>
            </a:pPr>
            <a:endParaRPr lang="el-GR" dirty="0" smtClean="0"/>
          </a:p>
          <a:p>
            <a:pPr>
              <a:buNone/>
            </a:pPr>
            <a:r>
              <a:rPr lang="el-GR" b="1" i="1" dirty="0" smtClean="0"/>
              <a:t>(2)  υποκείμενο	+ ρήμα   +τοπικός </a:t>
            </a:r>
            <a:r>
              <a:rPr lang="el-GR" b="1" i="1" dirty="0" err="1" smtClean="0"/>
              <a:t>προσδ</a:t>
            </a:r>
            <a:r>
              <a:rPr lang="el-GR" b="1" i="1" dirty="0" smtClean="0"/>
              <a:t>/</a:t>
            </a:r>
            <a:r>
              <a:rPr lang="el-GR" b="1" i="1" dirty="0" err="1" smtClean="0"/>
              <a:t>μός</a:t>
            </a:r>
            <a:endParaRPr lang="el-GR" b="1" dirty="0" smtClean="0"/>
          </a:p>
          <a:p>
            <a:pPr>
              <a:buNone/>
            </a:pPr>
            <a:r>
              <a:rPr lang="el-GR" i="1" dirty="0" smtClean="0"/>
              <a:t>	 μπαμπά		   πάει			έξω</a:t>
            </a:r>
          </a:p>
          <a:p>
            <a:pPr>
              <a:buNone/>
            </a:pPr>
            <a:endParaRPr lang="el-GR" dirty="0" smtClean="0"/>
          </a:p>
          <a:p>
            <a:pPr>
              <a:buNone/>
            </a:pPr>
            <a:r>
              <a:rPr lang="el-GR" b="1" i="1" dirty="0" smtClean="0"/>
              <a:t>(3)  Υποκείμενο +τοπικός </a:t>
            </a:r>
            <a:r>
              <a:rPr lang="el-GR" b="1" i="1" dirty="0" err="1" smtClean="0"/>
              <a:t>προσδ</a:t>
            </a:r>
            <a:r>
              <a:rPr lang="el-GR" b="1" i="1" dirty="0" smtClean="0"/>
              <a:t>/</a:t>
            </a:r>
            <a:r>
              <a:rPr lang="el-GR" b="1" i="1" dirty="0" err="1" smtClean="0"/>
              <a:t>μός</a:t>
            </a:r>
            <a:r>
              <a:rPr lang="el-GR" b="1" i="1" dirty="0" smtClean="0"/>
              <a:t> + άρνηση</a:t>
            </a:r>
            <a:endParaRPr lang="el-GR" b="1" dirty="0" smtClean="0"/>
          </a:p>
          <a:p>
            <a:pPr>
              <a:buNone/>
            </a:pPr>
            <a:r>
              <a:rPr lang="el-GR" i="1" dirty="0" smtClean="0"/>
              <a:t>	μπαμπά		        έξω			         όχι</a:t>
            </a:r>
            <a:endParaRPr lang="el-GR" dirty="0" smtClean="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Ούτε αυτό το μοντέλο έτυχε μίας ικανοποιητικής περιγραφής. Τα περισσότερα προτεινόμενα μοντέλα στηρίζονται σε αντίστοιχα πρότυπα περιγραφής προτάσεων των ενηλίκων, πράγμα που δεν ανταποκρίνεται στη «λογική» της παιδικής γλώσσας.</a:t>
            </a:r>
          </a:p>
          <a:p>
            <a:pPr algn="just"/>
            <a:r>
              <a:rPr lang="el-GR" dirty="0" smtClean="0"/>
              <a:t>Γενικά, στη γλωσσική συγκρότηση των παιδιών μέχρι την ηλικία των τριών ετών, εκείνο που προέχει δεν είναι τόσο η μορφολογία (κλίση) αλλά η δομή των προτάσεων και η τοποθέτηση των λέξεων μέσα σε αυτήν.</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i="1" dirty="0" smtClean="0"/>
              <a:t>5. Το στάδιο της πλήρους συντακτικής και μορφολογικής ανάπτυξης (3-6 χρόνων) </a:t>
            </a:r>
            <a:endParaRPr lang="el-GR" sz="3200" dirty="0" smtClean="0"/>
          </a:p>
        </p:txBody>
      </p:sp>
      <p:sp>
        <p:nvSpPr>
          <p:cNvPr id="3" name="2 - Θέση περιεχομένου"/>
          <p:cNvSpPr>
            <a:spLocks noGrp="1"/>
          </p:cNvSpPr>
          <p:nvPr>
            <p:ph idx="1"/>
          </p:nvPr>
        </p:nvSpPr>
        <p:spPr/>
        <p:txBody>
          <a:bodyPr>
            <a:normAutofit fontScale="92500"/>
          </a:bodyPr>
          <a:lstStyle/>
          <a:p>
            <a:pPr algn="just"/>
            <a:r>
              <a:rPr lang="el-GR" dirty="0" smtClean="0"/>
              <a:t>Το τελευταίο στάδιο της κατάκτησης βασικών δομών της ΜΓ του παιδιού</a:t>
            </a:r>
            <a:r>
              <a:rPr lang="el-GR" i="1" dirty="0" smtClean="0"/>
              <a:t> </a:t>
            </a:r>
            <a:r>
              <a:rPr lang="el-GR" dirty="0" smtClean="0"/>
              <a:t>χαρακτηρίζεται από μία ταχύτατη εξέλιξη της γλωσσικής ικανότητας του παιδιού τόσο στην </a:t>
            </a:r>
            <a:r>
              <a:rPr lang="el-GR" i="1" dirty="0" smtClean="0"/>
              <a:t>γλωσσική</a:t>
            </a:r>
            <a:r>
              <a:rPr lang="el-GR" dirty="0" smtClean="0"/>
              <a:t> </a:t>
            </a:r>
            <a:r>
              <a:rPr lang="el-GR" i="1" dirty="0" smtClean="0"/>
              <a:t>πρόσληψη</a:t>
            </a:r>
            <a:r>
              <a:rPr lang="el-GR" dirty="0" smtClean="0"/>
              <a:t>-</a:t>
            </a:r>
            <a:r>
              <a:rPr lang="el-GR" i="1" dirty="0" smtClean="0"/>
              <a:t>κατανόηση</a:t>
            </a:r>
            <a:r>
              <a:rPr lang="el-GR" dirty="0" smtClean="0"/>
              <a:t>, όσο και στην </a:t>
            </a:r>
            <a:r>
              <a:rPr lang="el-GR" i="1" dirty="0" smtClean="0"/>
              <a:t>παραγωγή</a:t>
            </a:r>
            <a:r>
              <a:rPr lang="el-GR" dirty="0" smtClean="0"/>
              <a:t>.</a:t>
            </a:r>
          </a:p>
          <a:p>
            <a:pPr algn="just"/>
            <a:r>
              <a:rPr lang="el-GR" dirty="0" smtClean="0"/>
              <a:t>Σε αυτό το στάδιο επιτυγχάνεται η βαθμιαία ολοκλήρωση πρόσκτησης βασικών συντακτικών και μορφολογικών δομών, πολύ κοντά πλέον στη γλώσσα των ενηλίκων</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παιδική γλώσσα </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Κλείνοντας θα πρέπει να τονίσουμε  ότι </a:t>
            </a:r>
            <a:r>
              <a:rPr lang="el-GR" dirty="0" err="1" smtClean="0"/>
              <a:t>ψυχογλωσσικές</a:t>
            </a:r>
            <a:r>
              <a:rPr lang="el-GR" dirty="0" smtClean="0"/>
              <a:t> έρευνες έδειξαν ότι το παιδί των 0-6 ετών δεν μιμείται τη γλώσσα των μεγάλων, αλλά με βάση τα ποικίλα γλωσσικά ερεθίσματα του περιβάλλοντός του, ανάγεται σε μία πρώτη συστηματική σύλληψη της γλώσσας σχηματίζοντας αρχικά ένα απλό και όχι εύκαμπτο σύστημα, τη γραμματική, το οποίο αναπροσαρμόζει σταδιακά μέχρι να ταυτιστεί με τον κώδικα των ενηλίκων</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παιδική γλώσσα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sz="3600" dirty="0" smtClean="0"/>
              <a:t>Οι επιστήμονες σήμερα πλέον θεωρούν τη γλωσσική κατάκτηση ως μία ανεξάρτητη εξελικτική φάση με δικές της αρχές και χαρακτηριστικά.</a:t>
            </a:r>
          </a:p>
          <a:p>
            <a:pPr algn="just"/>
            <a:r>
              <a:rPr lang="el-GR" sz="3600" dirty="0" smtClean="0"/>
              <a:t>Η παιδική γλώσσα δεν είναι ένας κώδικας με περισσότερα «λάθη» στα πρώτα στάδια εφαρμογής από όσα στα μεταγενέστερα. </a:t>
            </a:r>
            <a:endParaRPr lang="el-GR"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Η παιδική γλώσσα </a:t>
            </a:r>
            <a:endParaRPr lang="el-GR" dirty="0"/>
          </a:p>
        </p:txBody>
      </p:sp>
      <p:sp>
        <p:nvSpPr>
          <p:cNvPr id="3" name="2 - Θέση περιεχομένου"/>
          <p:cNvSpPr>
            <a:spLocks noGrp="1"/>
          </p:cNvSpPr>
          <p:nvPr>
            <p:ph idx="1"/>
          </p:nvPr>
        </p:nvSpPr>
        <p:spPr/>
        <p:txBody>
          <a:bodyPr>
            <a:noAutofit/>
          </a:bodyPr>
          <a:lstStyle/>
          <a:p>
            <a:pPr algn="just">
              <a:buNone/>
            </a:pPr>
            <a:r>
              <a:rPr lang="el-GR" sz="2400" dirty="0" smtClean="0"/>
              <a:t>	</a:t>
            </a:r>
            <a:r>
              <a:rPr lang="el-GR" sz="3600" dirty="0" smtClean="0"/>
              <a:t>διαθέτει σε κάθε στάδιο ανάπτυξης </a:t>
            </a:r>
            <a:r>
              <a:rPr lang="el-GR" sz="3600" u="sng" dirty="0" smtClean="0"/>
              <a:t>συστηματικό </a:t>
            </a:r>
            <a:r>
              <a:rPr lang="el-GR" sz="3600" dirty="0" smtClean="0"/>
              <a:t>χαρακτήρα, και το παιδί με τη μέθοδο της</a:t>
            </a:r>
            <a:r>
              <a:rPr lang="el-GR" sz="3600" i="1" dirty="0" smtClean="0"/>
              <a:t>  </a:t>
            </a:r>
            <a:r>
              <a:rPr lang="el-GR" sz="3600" i="1" u="sng" dirty="0" smtClean="0"/>
              <a:t>δοκιμής</a:t>
            </a:r>
            <a:r>
              <a:rPr lang="el-GR" sz="3600" i="1" dirty="0" smtClean="0"/>
              <a:t>, του </a:t>
            </a:r>
            <a:r>
              <a:rPr lang="el-GR" sz="3600" i="1" u="sng" dirty="0" smtClean="0"/>
              <a:t>πειράματος </a:t>
            </a:r>
            <a:r>
              <a:rPr lang="el-GR" sz="3600" i="1" dirty="0" smtClean="0"/>
              <a:t> </a:t>
            </a:r>
            <a:r>
              <a:rPr lang="el-GR" sz="3600" dirty="0" smtClean="0"/>
              <a:t>και της  </a:t>
            </a:r>
            <a:r>
              <a:rPr lang="el-GR" sz="3600" i="1" u="sng" dirty="0" smtClean="0"/>
              <a:t>πλάνης</a:t>
            </a:r>
            <a:r>
              <a:rPr lang="el-GR" sz="3600" dirty="0" smtClean="0"/>
              <a:t> δοκιμάζει, ως μικρός επιστήμων,  συνεχώς τις υποθέσεις του πάνω στο τρόπο δόμησης και λειτουργίας της γλώσσας…</a:t>
            </a:r>
            <a:endParaRPr lang="el-GR"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παιδική γλώσσα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Έτσι, ‘λάθη’  όπως το  </a:t>
            </a:r>
            <a:r>
              <a:rPr lang="el-GR" i="1" dirty="0" smtClean="0"/>
              <a:t>δώνω </a:t>
            </a:r>
            <a:r>
              <a:rPr lang="el-GR" dirty="0" smtClean="0"/>
              <a:t> αντί   </a:t>
            </a:r>
            <a:r>
              <a:rPr lang="el-GR" i="1" dirty="0" smtClean="0"/>
              <a:t>δίνω  </a:t>
            </a:r>
            <a:r>
              <a:rPr lang="el-GR" dirty="0" smtClean="0"/>
              <a:t>δεν είναι αυθαίρετα αλλά προέρχονται από την εφαρμογή του νόμου της αναλογίας, ο οποίος στη συγκεκριμένη περίπτωση έχει την αφετηρία του στον σχηματισμό του αορίστου. Ο αόριστος </a:t>
            </a:r>
            <a:r>
              <a:rPr lang="el-GR" i="1" dirty="0" smtClean="0"/>
              <a:t>θύμωσα</a:t>
            </a:r>
            <a:r>
              <a:rPr lang="el-GR" dirty="0" smtClean="0"/>
              <a:t> αντιστοιχεί στον ενεστώτα </a:t>
            </a:r>
            <a:r>
              <a:rPr lang="el-GR" i="1" dirty="0" smtClean="0"/>
              <a:t>θυμώνω,</a:t>
            </a:r>
            <a:r>
              <a:rPr lang="el-GR" dirty="0" smtClean="0"/>
              <a:t> γιατί ο αόριστος </a:t>
            </a:r>
            <a:r>
              <a:rPr lang="el-GR" i="1" dirty="0" smtClean="0"/>
              <a:t>έδωσα</a:t>
            </a:r>
            <a:r>
              <a:rPr lang="el-GR" dirty="0" smtClean="0"/>
              <a:t> να μην αντιστοιχεί στον ενεστώτα </a:t>
            </a:r>
            <a:r>
              <a:rPr lang="el-GR" i="1" dirty="0" smtClean="0"/>
              <a:t>δώνω; (</a:t>
            </a:r>
            <a:r>
              <a:rPr lang="el-GR" dirty="0" smtClean="0"/>
              <a:t>ακόμη </a:t>
            </a:r>
            <a:r>
              <a:rPr lang="el-GR" i="1" dirty="0" smtClean="0"/>
              <a:t>των</a:t>
            </a:r>
            <a:r>
              <a:rPr lang="el-GR" dirty="0" smtClean="0"/>
              <a:t> </a:t>
            </a:r>
            <a:r>
              <a:rPr lang="el-GR" i="1" dirty="0" err="1" smtClean="0"/>
              <a:t>αλογών</a:t>
            </a:r>
            <a:r>
              <a:rPr lang="el-GR" dirty="0" smtClean="0"/>
              <a:t> κατά τα </a:t>
            </a:r>
            <a:r>
              <a:rPr lang="el-GR" i="1" dirty="0" smtClean="0"/>
              <a:t>των λιμνών, των βουνών, κτλ</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παιδική γλώσσα </a:t>
            </a:r>
            <a:endParaRPr lang="el-GR" dirty="0"/>
          </a:p>
        </p:txBody>
      </p:sp>
      <p:sp>
        <p:nvSpPr>
          <p:cNvPr id="3" name="2 - Θέση περιεχομένου"/>
          <p:cNvSpPr>
            <a:spLocks noGrp="1"/>
          </p:cNvSpPr>
          <p:nvPr>
            <p:ph idx="1"/>
          </p:nvPr>
        </p:nvSpPr>
        <p:spPr/>
        <p:txBody>
          <a:bodyPr/>
          <a:lstStyle/>
          <a:p>
            <a:pPr algn="just"/>
            <a:r>
              <a:rPr lang="el-GR" dirty="0" smtClean="0"/>
              <a:t>Όλα αυτά γίνονται διαισθητικά, ποτέ συνειδητά στο παιδί και πάντα μέσα στα πλαίσια ενός συστήματος του οποίου οι αρχές δεν συμπίπτουν πάντα με τις αρχές του αντίστοιχου των μεγάλων. </a:t>
            </a:r>
            <a:r>
              <a:rPr lang="el-GR" b="1" i="1" dirty="0" smtClean="0"/>
              <a:t>Άλλωστε γλωσσική πρόοδος είναι η αναπροσαρμογή και αναδόμηση ολόκληρου του συστήματος και όχι μεμονωμένων στοιχείων. </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Διδασκαλία/εκμάθηση της ξένης γλώσσας</a:t>
            </a:r>
            <a:endParaRPr lang="el-GR" dirty="0" smtClean="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Όσον αφορά στη διδασκαλία της ξένης γλώσσας, τώρα, μέσα στο πλαίσιο της </a:t>
            </a:r>
            <a:r>
              <a:rPr lang="el-GR" dirty="0" err="1" smtClean="0"/>
              <a:t>ψυχογλωσολογίας</a:t>
            </a:r>
            <a:r>
              <a:rPr lang="el-GR" dirty="0" smtClean="0"/>
              <a:t>, έχουν αναπτυχτεί πολλές προσεγγίσεις τα τελευταία χρόνια, προσεγγίσεις που έχουν θέσει σε σοβαρή αμφισβήτηση την παραδοσιακή μέθοδο της </a:t>
            </a:r>
            <a:r>
              <a:rPr lang="el-GR" b="1" i="1" dirty="0" smtClean="0"/>
              <a:t> γραμματικής και μετάφρασης (</a:t>
            </a:r>
            <a:r>
              <a:rPr lang="en-US" b="1" i="1" dirty="0" smtClean="0"/>
              <a:t>grammar and translation</a:t>
            </a:r>
            <a:r>
              <a:rPr lang="el-GR" b="1" i="1" dirty="0" smtClean="0"/>
              <a:t>),</a:t>
            </a:r>
            <a:r>
              <a:rPr lang="el-GR" dirty="0" smtClean="0"/>
              <a:t> σύμφωνα με την οποία ο μαθητής απομνημονεύει λέξεις, γραμματικούς και συντακτικούς κανόνες και μεταφράζει από και στην μητρική του γλώσσα. </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Διδασκαλία/εκμάθηση της ξένης γλώσσας</a:t>
            </a:r>
            <a:endParaRPr lang="el-GR" sz="16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Στη δεκαετία του ’60 αναπτύχθηκε η </a:t>
            </a:r>
            <a:r>
              <a:rPr lang="el-GR" b="1" i="1" dirty="0" smtClean="0"/>
              <a:t>άμεση μέθοδος (</a:t>
            </a:r>
            <a:r>
              <a:rPr lang="en-US" b="1" i="1" dirty="0" smtClean="0"/>
              <a:t>direct method</a:t>
            </a:r>
            <a:r>
              <a:rPr lang="el-GR" b="1" i="1" dirty="0" smtClean="0"/>
              <a:t>), </a:t>
            </a:r>
            <a:r>
              <a:rPr lang="el-GR" dirty="0" smtClean="0"/>
              <a:t>Η μέθοδος αυτή υποθέτει ότι ο ενήλικας μπορεί να μάθει μία ξένη γλώσσα ενεργοποιώντας τις διαδικασίες εκμάθησης της μητρικής του. Δεν επιτρέπεται η χρήση της μητρικής μέσα στην τάξη και δεν αξιοποιούνται τυχόν ομοιότητες των δύο γλωσσών. Ουσιαστικά αφορά περιπτώσεις </a:t>
            </a:r>
            <a:r>
              <a:rPr lang="el-GR" b="1" i="1" dirty="0" smtClean="0"/>
              <a:t>εμβάπτισης (</a:t>
            </a:r>
            <a:r>
              <a:rPr lang="en-US" b="1" i="1" dirty="0" smtClean="0"/>
              <a:t>immersion</a:t>
            </a:r>
            <a:r>
              <a:rPr lang="el-GR" b="1" i="1" dirty="0" smtClean="0"/>
              <a:t>), </a:t>
            </a:r>
            <a:r>
              <a:rPr lang="el-GR" dirty="0" smtClean="0"/>
              <a:t>δηλαδή τη διαδικασία εκμάθησης μιας ξένης γλώσσας στο περιβάλλον που ομιλείται και είναι χρήσιμο μόνο για τους μετανάστες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Σύμφωνα με αυτή τη θεωρία, η γλώσσα κατακτιέται πολύ εύκολα μέσα σε μία βιολογικά προκαθορισμένη χρονική περίοδο της ζωής του ατόμου η οποία συμπίπτει με την ηλικία των 3-8 ετών, μετά από αυτή η κατάκτηση γίνεται συνεχώς δυσκολότερη, ώσπου να γίνει παντελώς αδύνατη. (πβ ιστορίες του </a:t>
            </a:r>
            <a:r>
              <a:rPr lang="el-GR" dirty="0" err="1" smtClean="0"/>
              <a:t>Μόγλη</a:t>
            </a:r>
            <a:r>
              <a:rPr lang="el-GR" dirty="0" smtClean="0"/>
              <a:t>)</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Διδασκαλία/εκμάθηση της ξένης γλώσσας</a:t>
            </a:r>
            <a:endParaRPr lang="el-GR" sz="20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a:t>
            </a:r>
            <a:r>
              <a:rPr lang="el-GR" b="1" i="1" dirty="0" err="1" smtClean="0"/>
              <a:t>οπτικο</a:t>
            </a:r>
            <a:r>
              <a:rPr lang="el-GR" b="1" i="1" dirty="0" smtClean="0"/>
              <a:t>-ακουστική μέθοδος (</a:t>
            </a:r>
            <a:r>
              <a:rPr lang="en-US" b="1" i="1" dirty="0" smtClean="0"/>
              <a:t>visual</a:t>
            </a:r>
            <a:r>
              <a:rPr lang="el-GR" b="1" i="1" dirty="0" smtClean="0"/>
              <a:t>-</a:t>
            </a:r>
            <a:r>
              <a:rPr lang="en-US" b="1" i="1" dirty="0" smtClean="0"/>
              <a:t>auditory method</a:t>
            </a:r>
            <a:r>
              <a:rPr lang="el-GR" b="1" i="1" dirty="0" smtClean="0"/>
              <a:t>), </a:t>
            </a:r>
            <a:r>
              <a:rPr lang="el-GR" dirty="0" smtClean="0"/>
              <a:t>βασίζεται στην υπόθεση ότι η γλώσσα κατακτάται κυρίως μέσα από τη μίμηση, την επανάληψη και την ενίσχυση, μια υπόθεση που ίσως να είναι σε λάθος κατεύθυνση και για την πρώτη, τη μητρική, και για τη δεύτερη/ξένη γλώσσα. Εκείνο που αποτελεί το κυρίαρχο στοιχείο τόσο στην απόκτηση ή κατάκτηση (</a:t>
            </a:r>
            <a:r>
              <a:rPr lang="en-US" dirty="0" smtClean="0"/>
              <a:t>acquisition</a:t>
            </a:r>
            <a:r>
              <a:rPr lang="el-GR" dirty="0" smtClean="0"/>
              <a:t>) της μητρικής, όσο και στην εκμάθηση (</a:t>
            </a:r>
            <a:r>
              <a:rPr lang="en-US" dirty="0" smtClean="0"/>
              <a:t>learning</a:t>
            </a:r>
            <a:r>
              <a:rPr lang="el-GR" dirty="0" smtClean="0"/>
              <a:t>) της δεύτερης/ξένης γλώσσας, είναι η παραγωγικότητα, η δημιουργικότητα από μέρους των μαθητών..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Διδασκαλία/εκμάθηση της ξένης γλώσσας</a:t>
            </a:r>
            <a:endParaRPr lang="el-GR" sz="1600" dirty="0"/>
          </a:p>
        </p:txBody>
      </p:sp>
      <p:sp>
        <p:nvSpPr>
          <p:cNvPr id="3" name="2 - Θέση περιεχομένου"/>
          <p:cNvSpPr>
            <a:spLocks noGrp="1"/>
          </p:cNvSpPr>
          <p:nvPr>
            <p:ph idx="1"/>
          </p:nvPr>
        </p:nvSpPr>
        <p:spPr/>
        <p:txBody>
          <a:bodyPr/>
          <a:lstStyle/>
          <a:p>
            <a:pPr algn="just"/>
            <a:r>
              <a:rPr lang="el-GR" dirty="0" smtClean="0"/>
              <a:t>Αυτή η άποψη αποτελεί κυρίως συνεισφορά του </a:t>
            </a:r>
            <a:r>
              <a:rPr lang="en-US" dirty="0" smtClean="0"/>
              <a:t>Noam Chomsky </a:t>
            </a:r>
            <a:r>
              <a:rPr lang="el-GR" dirty="0" smtClean="0"/>
              <a:t>και των γενετιστών όπως θα δούμε παρακάτω αλλά κυρίως κατά τη συζήτηση των επιπέδων της γλωσσικής ανάλυσης σε επόμενα εξάμηνα και έχει αποτελέσει τη βάση για πολλές καινούργιες προσεγγίσεις της γλωσσικής διδασκαλίας</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Διδασκαλία/εκμάθηση της ξένης γλώσσας</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Όπως μπορείτε να παρατηρήσετε, η κάθε μέθοδος δεν είναι αποκομμένη από το κοινωνικό, πολιτικό, οικονομικό και τεχνολογικό περιβάλλον στο οποίο αναπτύσσεται. </a:t>
            </a:r>
          </a:p>
          <a:p>
            <a:pPr algn="just"/>
            <a:r>
              <a:rPr lang="el-GR" dirty="0" smtClean="0"/>
              <a:t>Έτσι εύκολα μπορεί κανείς να διακρίνει ότι στη μέθοδο της γραμματικής-μετάφρασης είναι σαφείς οι επιρροές της διδασκαλίας των κλασικών γλωσσών, μιας και στην πρώτη εποχή της διδασκαλίας της ξένης γλώσσας δεν υπήρχε άλλη προηγούμενη έρευνα ή γνώση. </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Διδασκαλία/εκμάθηση της ξένης γλώσσας</a:t>
            </a:r>
            <a:endParaRPr lang="el-GR" sz="1800"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Η ανάπτυξη της άμεσης μεθοδολογίας, στη δεκαετία του ’60, συμπίπτει με το μεταναστευτικό κύμα της εποχής μιας τα κινήματα ανεξαρτησίας είχαν ως αποτέλεσμα μεγάλες μετακινήσεις πληθυσμών. Τέλος, η αξιοποίηση της αλματωδώς εξελισσόμενης τεχνολογίας είχε ως αποτέλεσμα τη χρήση των οπτικοακουστικών οργάνων και στη τάξη. Σήμερα μιλάμε για αξιοποίηση του διαδικτύου, των υπολογιστών γενικά και αύριο θα μιλάμε για κάτι άλλο. εκείνο που φαίνεται ασφαλές ως συμπέρασμα είναι ότι ο δάσκαλος και το λειτούργημά του παραμένουν μεν σταθερές αξίες, όμως προέχει η τακτική ενημέρωσή του επειδή οι εξελίξεις τρέχουν</a:t>
            </a:r>
          </a:p>
          <a:p>
            <a:pPr algn="just">
              <a:buNone/>
            </a:pPr>
            <a:endParaRPr lang="el-GR" dirty="0" smtClean="0"/>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Μπορούν οι χιμπαντζήδες να μάθουν </a:t>
            </a:r>
            <a:br>
              <a:rPr lang="el-GR" sz="3100" b="1" dirty="0" smtClean="0"/>
            </a:br>
            <a:r>
              <a:rPr lang="el-GR" sz="3100" b="1" dirty="0" smtClean="0"/>
              <a:t>μια ανθρώπινη γλώσσα; </a:t>
            </a:r>
            <a:br>
              <a:rPr lang="el-GR" sz="3100" b="1" dirty="0" smtClean="0"/>
            </a:br>
            <a:r>
              <a:rPr lang="el-GR" sz="3100" b="1" i="1" dirty="0" smtClean="0"/>
              <a:t> (α) Η περίπτωση της </a:t>
            </a:r>
            <a:r>
              <a:rPr lang="en-US" sz="3100" b="1" i="1" dirty="0" smtClean="0"/>
              <a:t>Washoe </a:t>
            </a:r>
            <a:endParaRPr lang="el-GR" sz="3100" b="1" dirty="0" smtClean="0"/>
          </a:p>
        </p:txBody>
      </p:sp>
      <p:sp>
        <p:nvSpPr>
          <p:cNvPr id="3" name="2 - Θέση περιεχομένου"/>
          <p:cNvSpPr>
            <a:spLocks noGrp="1"/>
          </p:cNvSpPr>
          <p:nvPr>
            <p:ph idx="1"/>
          </p:nvPr>
        </p:nvSpPr>
        <p:spPr/>
        <p:txBody>
          <a:bodyPr>
            <a:noAutofit/>
          </a:bodyPr>
          <a:lstStyle/>
          <a:p>
            <a:pPr algn="just"/>
            <a:r>
              <a:rPr lang="el-GR" sz="2400" dirty="0" smtClean="0"/>
              <a:t>Οι </a:t>
            </a:r>
            <a:r>
              <a:rPr lang="en-US" sz="2400" dirty="0" err="1" smtClean="0"/>
              <a:t>Fromkin</a:t>
            </a:r>
            <a:r>
              <a:rPr lang="en-US" sz="2400" dirty="0" smtClean="0"/>
              <a:t> et al</a:t>
            </a:r>
            <a:r>
              <a:rPr lang="el-GR" sz="2400" dirty="0" smtClean="0"/>
              <a:t> (2003) αναφέρουν ότι πειράματα, που απέκλειαν τον παράγοντα ‘άρθρωση’, έχουν δείξει ότι οι χιμπαντζήδες, ένα από τα πλησιέστερα προς το ανθρώπινο είδη, είναι σε θέση να εκμάθουν και να χρησιμοποιήσουν με επιτυχία ένα περιορισμένο  «λεξιλόγιο».</a:t>
            </a:r>
          </a:p>
          <a:p>
            <a:pPr algn="just"/>
            <a:r>
              <a:rPr lang="el-GR" sz="2400" b="1" i="1" dirty="0" smtClean="0"/>
              <a:t>(α) Η περίπτωση της </a:t>
            </a:r>
            <a:r>
              <a:rPr lang="en-US" sz="2400" b="1" i="1" dirty="0" smtClean="0"/>
              <a:t>Washoe</a:t>
            </a:r>
            <a:r>
              <a:rPr lang="el-GR" sz="2400" b="1" i="1" dirty="0" smtClean="0"/>
              <a:t>:</a:t>
            </a:r>
            <a:r>
              <a:rPr lang="el-GR" sz="2400" dirty="0" smtClean="0"/>
              <a:t> Είναι εντυπωσιακή η «γλωσσική συμπεριφορά» μιας </a:t>
            </a:r>
            <a:r>
              <a:rPr lang="el-GR" sz="2400" dirty="0" err="1" smtClean="0"/>
              <a:t>χιμπαντζίνας</a:t>
            </a:r>
            <a:r>
              <a:rPr lang="el-GR" sz="2400" dirty="0" smtClean="0"/>
              <a:t>, της </a:t>
            </a:r>
            <a:r>
              <a:rPr lang="el-GR" sz="2400" dirty="0" err="1" smtClean="0"/>
              <a:t>Washoe</a:t>
            </a:r>
            <a:r>
              <a:rPr lang="el-GR" sz="2400" dirty="0" smtClean="0"/>
              <a:t>, η οποία ήταν συνεχώς εκτεθειμένη σε περιβάλλον χρηστών της Αμερικάνικης Νοηματικής Γλώσσας (ΑΝΓ)  και την δίδαξαν επισταμένως να κάνει νοήματα.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Washoe</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Όταν η </a:t>
            </a:r>
            <a:r>
              <a:rPr lang="en-US" dirty="0" smtClean="0"/>
              <a:t>Washoe</a:t>
            </a:r>
            <a:r>
              <a:rPr lang="el-GR" dirty="0" smtClean="0"/>
              <a:t> έγινε τεσσάρων ετών (1969), ο «λόγος» της παρουσίαζε και παραγωγικότητα. Με βάση 150 λεξιλογικές μονάδες της δακτυλικής γλώσσας των κωφαλάλων της Β. Αμερικής, δηλαδή νοήματα, μπορούσε να παραγάγει σημασίες όπως «φάε», «άκου», «εμένα», «βιάσου».  Ακόμη, σύμφωνα με τους εκπαιδευτές της, μπορούσε να παράγει και συνδυασμούς σημείων - φράσεις - όπως: «μωρό δικό μου», «δώσε μου λουλούδι», «δώσε μου περισσότερα φρούτα» και «μωρό δικό μου».</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(β) Η περίπτωση της </a:t>
            </a:r>
            <a:r>
              <a:rPr lang="en-US" b="1" i="1" dirty="0" smtClean="0"/>
              <a:t>Sarah</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Ακόμη πιο εντυπωσιακή φαίνεται η παραγωγή της </a:t>
            </a:r>
            <a:r>
              <a:rPr lang="el-GR" dirty="0" err="1" smtClean="0"/>
              <a:t>Sarah</a:t>
            </a:r>
            <a:r>
              <a:rPr lang="el-GR" dirty="0" smtClean="0"/>
              <a:t>, που διδάχτηκε μία τεχνητή γλώσσα σχεδιασμένη να μοιάζει με τις ανθρώπινες. Έτσι, έμαθε να χρησιμοποιεί ένα ανάλογο σε ποσότητα «λεξιλόγιο» από κομματάκια πλαστικού διαφορετικού σχήματος και χρώματος- τα γλωσσικά σημεία αυτής της γλώσσας. η σχέση μορφής – σημασίας αυτών των λέξεων ήταν τυχαία – αυθαίρετη. Για παράδειγμα, ένα μικρό κόκκινο τετράγωνο σήμαινε «μπανάνα» και ένα μικρό μπλε παραλληλόγραμμο «βερίκοκο. λ. Το μειονέκτημα είναι ότι η </a:t>
            </a:r>
            <a:r>
              <a:rPr lang="en-US" dirty="0" smtClean="0"/>
              <a:t>Sarah</a:t>
            </a:r>
            <a:r>
              <a:rPr lang="el-GR" dirty="0" smtClean="0"/>
              <a:t> δεν μιλούσε αυθόρμητα αλλά αντιδρούσε μόνο στα ερεθίσματα των εκπαιδευτών της.</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(γ) Η περίπτωση του </a:t>
            </a:r>
            <a:r>
              <a:rPr lang="en-US" b="1" i="1" dirty="0" err="1" smtClean="0"/>
              <a:t>Nim</a:t>
            </a:r>
            <a:r>
              <a:rPr lang="en-US" b="1" i="1" dirty="0" smtClean="0"/>
              <a:t> </a:t>
            </a:r>
            <a:r>
              <a:rPr lang="en-US" b="1" i="1" dirty="0" err="1" smtClean="0"/>
              <a:t>Chimpsky</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Ο ψυχολόγος </a:t>
            </a:r>
            <a:r>
              <a:rPr lang="en-US" dirty="0" smtClean="0"/>
              <a:t>H</a:t>
            </a:r>
            <a:r>
              <a:rPr lang="el-GR" dirty="0" smtClean="0"/>
              <a:t>. </a:t>
            </a:r>
            <a:r>
              <a:rPr lang="en-US" dirty="0" smtClean="0"/>
              <a:t>S</a:t>
            </a:r>
            <a:r>
              <a:rPr lang="el-GR" dirty="0" smtClean="0"/>
              <a:t>. </a:t>
            </a:r>
            <a:r>
              <a:rPr lang="en-US" dirty="0" smtClean="0"/>
              <a:t>Terrace</a:t>
            </a:r>
            <a:r>
              <a:rPr lang="el-GR" dirty="0" smtClean="0"/>
              <a:t> (1979), μελέτησαν έναν χιμπαντζή που τον ονόμασαν </a:t>
            </a:r>
            <a:r>
              <a:rPr lang="en-US" dirty="0" err="1" smtClean="0"/>
              <a:t>Nim</a:t>
            </a:r>
            <a:r>
              <a:rPr lang="en-US" dirty="0" smtClean="0"/>
              <a:t> </a:t>
            </a:r>
            <a:r>
              <a:rPr lang="en-US" dirty="0" err="1" smtClean="0"/>
              <a:t>Chimpsky</a:t>
            </a:r>
            <a:r>
              <a:rPr lang="el-GR" dirty="0" smtClean="0"/>
              <a:t>, ειρωνικά από το όνομα του </a:t>
            </a:r>
            <a:r>
              <a:rPr lang="en-US" dirty="0" smtClean="0"/>
              <a:t>Noam Chomsky</a:t>
            </a:r>
            <a:r>
              <a:rPr lang="el-GR" dirty="0" smtClean="0"/>
              <a:t>, προσπαθώντας να αποδείξουν λανθασμένες τις θεωρίες του </a:t>
            </a:r>
            <a:r>
              <a:rPr lang="en-US" dirty="0" smtClean="0"/>
              <a:t>Chomsky</a:t>
            </a:r>
            <a:r>
              <a:rPr lang="el-GR" dirty="0" smtClean="0"/>
              <a:t>. Ο </a:t>
            </a:r>
            <a:r>
              <a:rPr lang="en-US" dirty="0" err="1" smtClean="0"/>
              <a:t>Nim</a:t>
            </a:r>
            <a:r>
              <a:rPr lang="el-GR" dirty="0" smtClean="0"/>
              <a:t>, παρόλο που παρήγαγε το πρώτο του σημείο (λέξη) μετά από τέσσερις μήνες έκθεση στην ΑΝΓ ενθουσιάζοντας τους μελετητές του, στη συνέχεια τους απογοήτευσε γιατί ποτέ δεν ξεπέρασε το στάδιο των δύο λέξεων</a:t>
            </a:r>
          </a:p>
          <a:p>
            <a:pPr>
              <a:buNone/>
            </a:pPr>
            <a:endParaRPr lang="el-GR"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 Κάτι τέτοιο δεν συμβαίνει με τα παιδιά, τα οποία ξεκινούν όλο και πιο συχνές συζητήσεις καθώς μεγαλώνουν και τα </a:t>
            </a:r>
            <a:r>
              <a:rPr lang="el-GR" dirty="0" err="1" smtClean="0"/>
              <a:t>εκφωνήματά</a:t>
            </a:r>
            <a:r>
              <a:rPr lang="el-GR" dirty="0" smtClean="0"/>
              <a:t> τους επαναλαμβάνουν όλο και λιγότερο το προηγούμενο </a:t>
            </a:r>
            <a:r>
              <a:rPr lang="el-GR" dirty="0" err="1" smtClean="0"/>
              <a:t>εκφώνημα</a:t>
            </a:r>
            <a:r>
              <a:rPr lang="el-GR" dirty="0" smtClean="0"/>
              <a:t> του ενήλικα. Με άλλα λόγια, ενώ τα παιδιά γίνονται όλο και πιο δημιουργικά, ο </a:t>
            </a:r>
            <a:r>
              <a:rPr lang="en-US" dirty="0" err="1" smtClean="0"/>
              <a:t>Nim</a:t>
            </a:r>
            <a:r>
              <a:rPr lang="el-GR" dirty="0" smtClean="0"/>
              <a:t>  δεν παρουσίασε κανενός είδους δημιουργικότητα.</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(δ) Η περίπτωση του </a:t>
            </a:r>
            <a:r>
              <a:rPr lang="en-US" b="1" i="1" dirty="0" err="1" smtClean="0"/>
              <a:t>Kanzi</a:t>
            </a:r>
            <a:endParaRPr lang="el-GR" dirty="0"/>
          </a:p>
        </p:txBody>
      </p:sp>
      <p:sp>
        <p:nvSpPr>
          <p:cNvPr id="3" name="2 - Θέση περιεχομένου"/>
          <p:cNvSpPr>
            <a:spLocks noGrp="1"/>
          </p:cNvSpPr>
          <p:nvPr>
            <p:ph idx="1"/>
          </p:nvPr>
        </p:nvSpPr>
        <p:spPr/>
        <p:txBody>
          <a:bodyPr>
            <a:noAutofit/>
          </a:bodyPr>
          <a:lstStyle/>
          <a:p>
            <a:pPr algn="just"/>
            <a:r>
              <a:rPr lang="el-GR" sz="2400" dirty="0" smtClean="0"/>
              <a:t>Ο </a:t>
            </a:r>
            <a:r>
              <a:rPr lang="en-US" sz="2400" dirty="0" err="1" smtClean="0"/>
              <a:t>Kanzi</a:t>
            </a:r>
            <a:r>
              <a:rPr lang="el-GR" sz="2400" dirty="0" smtClean="0"/>
              <a:t>,  αρσενικός </a:t>
            </a:r>
            <a:r>
              <a:rPr lang="el-GR" sz="2400" dirty="0" err="1" smtClean="0"/>
              <a:t>μπονόμπο</a:t>
            </a:r>
            <a:r>
              <a:rPr lang="el-GR" sz="2400" dirty="0" smtClean="0"/>
              <a:t>, πυγμαίος χιμπαντζής: χρησιμοποίησε το πληκτρολόγιο του υπολογιστή. </a:t>
            </a:r>
          </a:p>
          <a:p>
            <a:pPr algn="just"/>
            <a:r>
              <a:rPr lang="el-GR" sz="2400" dirty="0" smtClean="0"/>
              <a:t>δεν έμαθε απλώς αλλά επινόησε γραμματικούς κανόνες που μπορεί να είναι τόσο πολύπλοκοι όσο αυτοί που χρησιμοποιούνται από παιδιά δύο ετών. </a:t>
            </a:r>
          </a:p>
          <a:p>
            <a:pPr algn="just"/>
            <a:r>
              <a:rPr lang="el-GR" sz="2400" dirty="0" smtClean="0"/>
              <a:t>Πχ. Χρησιμοποίησε τον συνδυασμό ενός </a:t>
            </a:r>
            <a:r>
              <a:rPr lang="el-GR" sz="2400" dirty="0" err="1" smtClean="0"/>
              <a:t>λεξιγράμματος</a:t>
            </a:r>
            <a:r>
              <a:rPr lang="el-GR" sz="2400" dirty="0" smtClean="0"/>
              <a:t> που σήμαινε ‘σκύλος’ και μιας χειρονομίας που σημαίνει ‘</a:t>
            </a:r>
            <a:r>
              <a:rPr lang="el-GR" sz="2400" dirty="0" err="1" smtClean="0"/>
              <a:t>πηγαίνω΄</a:t>
            </a:r>
            <a:r>
              <a:rPr lang="el-GR" sz="2400" dirty="0" smtClean="0"/>
              <a:t>. Ο </a:t>
            </a:r>
            <a:r>
              <a:rPr lang="en-US" sz="2400" dirty="0" err="1" smtClean="0"/>
              <a:t>Kanzi</a:t>
            </a:r>
            <a:r>
              <a:rPr lang="en-US" sz="2400" dirty="0" smtClean="0"/>
              <a:t> </a:t>
            </a:r>
            <a:r>
              <a:rPr lang="el-GR" sz="2400" dirty="0" smtClean="0"/>
              <a:t> χρησιμοποιούσε αυτή τη φράση και μετά πήγαινε στους σκύλους κι έπαιζε μαζί τους. </a:t>
            </a:r>
          </a:p>
          <a:p>
            <a:pPr algn="just"/>
            <a:r>
              <a:rPr lang="el-GR" sz="2400" dirty="0" smtClean="0"/>
              <a:t>Κατά  τους εκπαιδευτές </a:t>
            </a:r>
            <a:r>
              <a:rPr lang="el-GR" sz="2400" dirty="0" err="1" smtClean="0"/>
              <a:t>του΄</a:t>
            </a:r>
            <a:r>
              <a:rPr lang="el-GR" sz="2400" dirty="0" smtClean="0"/>
              <a:t>, η διάταξη ‘πηγαίνω’ ακολουθούμενη από το ‘σκύλος’ είναι η αναμενόμενη ανθρώπινη.</a:t>
            </a:r>
          </a:p>
          <a:p>
            <a:pPr algn="just">
              <a:buNone/>
            </a:pPr>
            <a:endParaRPr lang="el-GR"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Το συμπέρασμα είναι ότι η λειτουργία γνωστή ως ο</a:t>
            </a:r>
            <a:r>
              <a:rPr lang="el-GR" b="1" i="1" dirty="0" smtClean="0"/>
              <a:t> μηχανισμός της γλωσσικής ανάπτυξης ή γλωσσικής απόκτησης/κατάκτησης- </a:t>
            </a:r>
            <a:r>
              <a:rPr lang="el-GR" b="1" i="1" dirty="0" err="1" smtClean="0"/>
              <a:t>ΜηΓΑ</a:t>
            </a:r>
            <a:r>
              <a:rPr lang="el-GR" b="1" i="1" dirty="0" smtClean="0"/>
              <a:t>-  ή </a:t>
            </a:r>
            <a:r>
              <a:rPr lang="en-US" b="1" i="1" dirty="0" smtClean="0"/>
              <a:t>Language Acquisition Device</a:t>
            </a:r>
            <a:r>
              <a:rPr lang="el-GR" b="1" i="1" dirty="0" smtClean="0"/>
              <a:t>, </a:t>
            </a:r>
            <a:r>
              <a:rPr lang="en-US" b="1" i="1" dirty="0" smtClean="0"/>
              <a:t>LAD</a:t>
            </a:r>
            <a:r>
              <a:rPr lang="el-GR" b="1" i="1" dirty="0" smtClean="0"/>
              <a:t> (</a:t>
            </a:r>
            <a:r>
              <a:rPr lang="el-GR" dirty="0" smtClean="0"/>
              <a:t>δες παρακάτω), συνδυάζεται με τη γενικότερη νοητική και βιολογική ανάπτυξη του ατόμου τόσο στενά που μπορούμε να μιλάμε για </a:t>
            </a:r>
            <a:r>
              <a:rPr lang="el-GR" i="1" dirty="0" smtClean="0"/>
              <a:t>οργανική ενότητα</a:t>
            </a:r>
            <a:r>
              <a:rPr lang="el-GR" dirty="0" smtClean="0"/>
              <a:t> σύνδεση, δηλαδή, γλωσσικής και ψυχοσωματικής ανάπτυξης.</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Μπορούν οι χιμπαντζήδες να μάθουν </a:t>
            </a:r>
            <a:br>
              <a:rPr lang="el-GR" sz="1800" b="1" dirty="0" smtClean="0"/>
            </a:br>
            <a:r>
              <a:rPr lang="el-GR" sz="1800" b="1" dirty="0" smtClean="0"/>
              <a:t>μια ανθρώπινη γλώσσα;</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μελέτη των χιμπαντζήδων και των άλλων πρωτευόντων θηλαστικών μας έχει οδηγήσει στην καλύτερη κατανόηση της  </a:t>
            </a:r>
            <a:r>
              <a:rPr lang="el-GR" dirty="0" err="1" smtClean="0"/>
              <a:t>γνωσιακής</a:t>
            </a:r>
            <a:r>
              <a:rPr lang="el-GR" dirty="0" smtClean="0"/>
              <a:t> ικανότητας αυτών των πρωτευόντων ειδών αλλά και στη συνειδητοποίηση της σπουδαιότητας και της μοναδικότητας της γλωσσικής κατάκτησης από τα παιδιά, τα οποία μέσα σε ελάχιστο χρόνο και χωρίς ιδιαίτερη διδασκαλία δημιουργούν νέες και πολύπλοκες προτάσεις που δεν έχουν ακούσει ή προφέρει ποτέ πριν.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Μπορούν οι χιμπαντζήδες να μάθουν </a:t>
            </a:r>
            <a:br>
              <a:rPr lang="el-GR" sz="1800" b="1" dirty="0" smtClean="0"/>
            </a:br>
            <a:r>
              <a:rPr lang="el-GR" sz="1800" b="1" dirty="0" smtClean="0"/>
              <a:t>μια ανθρώπινη γλώσσα;</a:t>
            </a:r>
            <a:endParaRPr lang="el-GR" sz="1800" dirty="0"/>
          </a:p>
        </p:txBody>
      </p:sp>
      <p:sp>
        <p:nvSpPr>
          <p:cNvPr id="3" name="2 - Θέση περιεχομένου"/>
          <p:cNvSpPr>
            <a:spLocks noGrp="1"/>
          </p:cNvSpPr>
          <p:nvPr>
            <p:ph idx="1"/>
          </p:nvPr>
        </p:nvSpPr>
        <p:spPr/>
        <p:txBody>
          <a:bodyPr>
            <a:normAutofit fontScale="40000" lnSpcReduction="20000"/>
          </a:bodyPr>
          <a:lstStyle/>
          <a:p>
            <a:pPr algn="just"/>
            <a:r>
              <a:rPr lang="el-GR" sz="9600" dirty="0" smtClean="0"/>
              <a:t>Αργότερα θα δούμε μερικές ακόμη ενδιαφέρουσες  περιπτώσεις ζωικών επικοινωνιακών συστημάτων και πώς η ερμηνεία τους μπορεί να συνεισφέρει στην καλύτερη κατανόηση της ανθρώπινης ομιλίας.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ctr">
              <a:buNone/>
            </a:pPr>
            <a:endParaRPr lang="el-GR" sz="4400" b="1" dirty="0" smtClean="0"/>
          </a:p>
          <a:p>
            <a:pPr algn="ctr">
              <a:buNone/>
            </a:pPr>
            <a:r>
              <a:rPr lang="el-GR" sz="4400" b="1" dirty="0" smtClean="0"/>
              <a:t>Γλωσσικά καθολικά</a:t>
            </a:r>
            <a:endParaRPr lang="el-GR" sz="4400" dirty="0" smtClean="0"/>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Γλωσσικά καθολικά</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 </a:t>
            </a:r>
            <a:r>
              <a:rPr lang="el-GR" dirty="0" err="1" smtClean="0"/>
              <a:t>Νoam</a:t>
            </a:r>
            <a:r>
              <a:rPr lang="el-GR" dirty="0" smtClean="0"/>
              <a:t> </a:t>
            </a:r>
            <a:r>
              <a:rPr lang="el-GR" dirty="0" err="1" smtClean="0"/>
              <a:t>Chomsky</a:t>
            </a:r>
            <a:r>
              <a:rPr lang="el-GR" dirty="0" smtClean="0"/>
              <a:t> (</a:t>
            </a:r>
            <a:r>
              <a:rPr lang="el-GR" b="1" i="1" dirty="0" smtClean="0"/>
              <a:t>Γενετική</a:t>
            </a:r>
            <a:r>
              <a:rPr lang="el-GR" dirty="0" smtClean="0"/>
              <a:t>/  </a:t>
            </a:r>
            <a:r>
              <a:rPr lang="el-GR" b="1" i="1" dirty="0" smtClean="0"/>
              <a:t>Μετασχηματιστική</a:t>
            </a:r>
            <a:r>
              <a:rPr lang="el-GR" dirty="0" smtClean="0"/>
              <a:t>  </a:t>
            </a:r>
            <a:r>
              <a:rPr lang="el-GR" b="1" i="1" dirty="0" smtClean="0"/>
              <a:t>Γραμματική)</a:t>
            </a:r>
            <a:r>
              <a:rPr lang="el-GR" dirty="0" smtClean="0"/>
              <a:t> θεωρεί  ότι ο άνθρωπος διαθέτει από τη γέννησή του έναν έμφυτο μηχανισμό, που τον ονομάζει  </a:t>
            </a:r>
          </a:p>
          <a:p>
            <a:pPr>
              <a:buNone/>
            </a:pPr>
            <a:r>
              <a:rPr lang="el-GR" sz="3600" b="1" i="1" dirty="0" err="1" smtClean="0"/>
              <a:t>Linguistic</a:t>
            </a:r>
            <a:r>
              <a:rPr lang="el-GR" sz="3600" b="1" i="1" dirty="0" smtClean="0"/>
              <a:t>  </a:t>
            </a:r>
            <a:r>
              <a:rPr lang="el-GR" sz="3600" b="1" i="1" dirty="0" err="1" smtClean="0"/>
              <a:t>Acquisition</a:t>
            </a:r>
            <a:r>
              <a:rPr lang="el-GR" sz="3600" b="1" i="1" dirty="0" smtClean="0"/>
              <a:t>  </a:t>
            </a:r>
            <a:r>
              <a:rPr lang="el-GR" sz="3600" b="1" i="1" dirty="0" err="1" smtClean="0"/>
              <a:t>Device</a:t>
            </a:r>
            <a:r>
              <a:rPr lang="el-GR" sz="3600" b="1" i="1" dirty="0" smtClean="0"/>
              <a:t>  - (LAD)-   </a:t>
            </a:r>
            <a:endParaRPr lang="el-GR" sz="3600" dirty="0" smtClean="0"/>
          </a:p>
          <a:p>
            <a:pPr>
              <a:buNone/>
            </a:pPr>
            <a:r>
              <a:rPr lang="el-GR" sz="3600" b="1" i="1" dirty="0" smtClean="0"/>
              <a:t>(Μηχανισμός</a:t>
            </a:r>
            <a:r>
              <a:rPr lang="el-GR" sz="3600" dirty="0" smtClean="0"/>
              <a:t>  </a:t>
            </a:r>
            <a:r>
              <a:rPr lang="el-GR" sz="3600" b="1" i="1" dirty="0" smtClean="0"/>
              <a:t>Γλωσσικής  Κατάκτησης/Απόκτησης  –  (</a:t>
            </a:r>
            <a:r>
              <a:rPr lang="el-GR" sz="3600" b="1" i="1" dirty="0" err="1" smtClean="0"/>
              <a:t>ΜιΓΑ</a:t>
            </a:r>
            <a:r>
              <a:rPr lang="el-GR" sz="3600" b="1" i="1" dirty="0" smtClean="0"/>
              <a:t> ή </a:t>
            </a:r>
            <a:r>
              <a:rPr lang="el-GR" sz="3600" b="1" i="1" dirty="0" err="1" smtClean="0"/>
              <a:t>ΜουΓΚΑ</a:t>
            </a:r>
            <a:r>
              <a:rPr lang="el-GR" sz="3600" b="1" i="1" dirty="0" smtClean="0"/>
              <a:t>) </a:t>
            </a:r>
            <a:r>
              <a:rPr lang="el-GR" sz="2800" dirty="0" smtClean="0"/>
              <a:t>δικές μου χιουμοριστικές προτάσεις </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Γλωσσικά καθολικά</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Αυτό το κοινό για όλους εφόδιο υφίσταται μια φυσική και ψυχολογική ωρίμανση που επιτρέπει στο παιδί να εντοπίσει και να ταυτίσει, με τη βοήθεια του περιβάλλοντός του, τον τύπο της γλώσσας στον οποίο πρέπει να προσαρμοσθεί. Αυτή η υπόθεση για τον έμψυχο χαρακτήρα της γλώσσας οδηγεί λογικά στην επόμενη υπόθεση για τα </a:t>
            </a:r>
            <a:r>
              <a:rPr lang="el-GR" b="1" i="1" dirty="0" smtClean="0"/>
              <a:t>καθολικά χαρακτηριστικά</a:t>
            </a:r>
            <a:r>
              <a:rPr lang="el-GR" dirty="0" smtClean="0"/>
              <a:t> ή απλώς </a:t>
            </a:r>
            <a:r>
              <a:rPr lang="el-GR" b="1" i="1" dirty="0" smtClean="0"/>
              <a:t>καθολικά</a:t>
            </a:r>
            <a:r>
              <a:rPr lang="el-GR" dirty="0" smtClean="0"/>
              <a:t> (</a:t>
            </a:r>
            <a:r>
              <a:rPr lang="el-GR" b="1" i="1" dirty="0" err="1" smtClean="0"/>
              <a:t>universals</a:t>
            </a:r>
            <a:r>
              <a:rPr lang="el-GR" dirty="0" smtClean="0"/>
              <a:t>) της γλώσσας.  </a:t>
            </a: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Γλωσσικά καθολικά</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gn="just"/>
            <a:r>
              <a:rPr lang="el-GR" dirty="0" smtClean="0"/>
              <a:t>Πραγματικά, συνυπολογίζοντας και όσα αναφέρθηκαν παραπάνω για τους κωφαλάλους, φαίνεται λογική η υπόθεση ότι χωρίς την ύπαρξη αυτών των γλωσσικών καθολικών θα ήταν αδύνατη η εκμάθηση από το παιδί αυτού του ιδιαίτερα περίπλοκου συστήματος που είναι η γλώσσα.  </a:t>
            </a:r>
          </a:p>
          <a:p>
            <a:pPr>
              <a:buNone/>
            </a:pP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Γλωσσικά καθολικά</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sz="3600" dirty="0" smtClean="0"/>
              <a:t>Για τον </a:t>
            </a:r>
            <a:r>
              <a:rPr lang="el-GR" sz="3600" dirty="0" err="1" smtClean="0"/>
              <a:t>Chomsky</a:t>
            </a:r>
            <a:r>
              <a:rPr lang="el-GR" sz="3600" dirty="0" smtClean="0"/>
              <a:t> και τους γενετιστές, (</a:t>
            </a:r>
            <a:r>
              <a:rPr lang="el-GR" sz="3600" i="1" dirty="0" smtClean="0"/>
              <a:t>γλωσσικά</a:t>
            </a:r>
            <a:r>
              <a:rPr lang="el-GR" sz="3600" dirty="0" smtClean="0"/>
              <a:t>) </a:t>
            </a:r>
            <a:r>
              <a:rPr lang="el-GR" sz="3600" i="1" dirty="0" smtClean="0"/>
              <a:t>καθολικά</a:t>
            </a:r>
            <a:r>
              <a:rPr lang="el-GR" sz="3600" dirty="0" smtClean="0"/>
              <a:t> ονομάζονται οι ομοιότητες που υπάρχουν σε όλες τις γλώσσες του κόσμου. Η μελέτη τους αναπτύχθηκε μεταξύ 1960 και 1965 από τις ανάγκες της αυτόματης μετάφρασης από γλώσσα σε γλώσσα. </a:t>
            </a:r>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Γλωσσικά καθολικά</a:t>
            </a:r>
            <a:r>
              <a:rPr lang="el-GR" sz="3200" dirty="0" smtClean="0"/>
              <a:t/>
            </a:r>
            <a:br>
              <a:rPr lang="el-GR" sz="3200" dirty="0" smtClean="0"/>
            </a:br>
            <a:r>
              <a:rPr lang="el-GR" sz="3200" dirty="0" smtClean="0"/>
              <a:t>Παραδείγματα  (J. </a:t>
            </a:r>
            <a:r>
              <a:rPr lang="el-GR" sz="3200" dirty="0" err="1" smtClean="0"/>
              <a:t>Greenberg</a:t>
            </a:r>
            <a:r>
              <a:rPr lang="el-GR" sz="3200" dirty="0" smtClean="0"/>
              <a:t> , 1963)</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a:t>
            </a:r>
            <a:r>
              <a:rPr lang="el-GR" dirty="0" smtClean="0">
                <a:sym typeface="SymbolPS"/>
              </a:rPr>
              <a:t></a:t>
            </a:r>
            <a:r>
              <a:rPr lang="el-GR" dirty="0" smtClean="0"/>
              <a:t> </a:t>
            </a:r>
            <a:r>
              <a:rPr lang="en-US" dirty="0" smtClean="0"/>
              <a:t>O</a:t>
            </a:r>
            <a:r>
              <a:rPr lang="el-GR" dirty="0" smtClean="0"/>
              <a:t>ι γλώσσες δημιουργούνται υποσυνείδητα, μέσα στη γλωσσική κοινότητα, με προφορική επικοινωνία.</a:t>
            </a:r>
          </a:p>
          <a:p>
            <a:pPr>
              <a:buNone/>
            </a:pPr>
            <a:r>
              <a:rPr lang="el-GR" dirty="0" smtClean="0"/>
              <a:t>-</a:t>
            </a:r>
            <a:r>
              <a:rPr lang="el-GR" dirty="0" smtClean="0">
                <a:sym typeface="SymbolPS"/>
              </a:rPr>
              <a:t></a:t>
            </a:r>
            <a:r>
              <a:rPr lang="el-GR" dirty="0" smtClean="0"/>
              <a:t> Οι γλώσσες διαθέτουν προφορά, λεξιλόγιο και συντακτικούς κανόνες. Οι ίδιες είναι ολοκληρωμένα συστήματα και οι επί μέρους τομείς τους αποτελούν επίσης συστήματα.</a:t>
            </a:r>
          </a:p>
          <a:p>
            <a:pPr>
              <a:buNone/>
            </a:pPr>
            <a:r>
              <a:rPr lang="el-GR" dirty="0" smtClean="0"/>
              <a:t>-</a:t>
            </a:r>
            <a:r>
              <a:rPr lang="el-GR" dirty="0" smtClean="0">
                <a:sym typeface="SymbolPS"/>
              </a:rPr>
              <a:t></a:t>
            </a:r>
            <a:r>
              <a:rPr lang="el-GR" dirty="0" smtClean="0"/>
              <a:t>  Μπορεί να υπάρχει διαφορά ανάμεσα στο αφηρημένο γλωσσικό σύστημα που έχει εσωτερικεύσει ο ομιλητής και στη συγκεκριμένη χρήση κάθε φορά</a:t>
            </a:r>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dirty="0" smtClean="0"/>
              <a:t>Γλωσσικά καθολικά</a:t>
            </a:r>
            <a:r>
              <a:rPr lang="el-GR" sz="3600" dirty="0" smtClean="0"/>
              <a:t/>
            </a:r>
            <a:br>
              <a:rPr lang="el-GR" sz="3600" dirty="0" smtClean="0"/>
            </a:br>
            <a:r>
              <a:rPr lang="el-GR" sz="3600" dirty="0" smtClean="0"/>
              <a:t>Παραδείγματα  (J. </a:t>
            </a:r>
            <a:r>
              <a:rPr lang="el-GR" sz="3600" dirty="0" err="1" smtClean="0"/>
              <a:t>Greenberg</a:t>
            </a:r>
            <a:r>
              <a:rPr lang="el-GR" sz="3600" dirty="0" smtClean="0"/>
              <a:t> , 1963)</a:t>
            </a:r>
            <a:endParaRPr lang="el-GR" sz="3600" dirty="0"/>
          </a:p>
        </p:txBody>
      </p:sp>
      <p:sp>
        <p:nvSpPr>
          <p:cNvPr id="3" name="2 - Θέση περιεχομένου"/>
          <p:cNvSpPr>
            <a:spLocks noGrp="1"/>
          </p:cNvSpPr>
          <p:nvPr>
            <p:ph idx="1"/>
          </p:nvPr>
        </p:nvSpPr>
        <p:spPr/>
        <p:txBody>
          <a:bodyPr>
            <a:noAutofit/>
          </a:bodyPr>
          <a:lstStyle/>
          <a:p>
            <a:pPr algn="just">
              <a:buNone/>
            </a:pPr>
            <a:r>
              <a:rPr lang="el-GR" sz="3000" dirty="0" smtClean="0"/>
              <a:t>-</a:t>
            </a:r>
            <a:r>
              <a:rPr lang="el-GR" sz="3000" dirty="0" smtClean="0">
                <a:sym typeface="SymbolPS"/>
              </a:rPr>
              <a:t></a:t>
            </a:r>
            <a:r>
              <a:rPr lang="el-GR" sz="3000" dirty="0" smtClean="0"/>
              <a:t>  Τη διπλή άρθρωση του ανθρώπινου λόγου: όλες οι γνωστές γλώσσες έχουν αυτό το χαρακτηριστικό να περιλαμβάνουν μια κατώτερη άρθρωση, το δεύτερο επίπεδο  ή δεύτερη άρθρωση (επίπεδο φωνημάτων), και μία ανώτερη άρθρωση, το πρώτο επίπεδο ή πρώτη άρθρωση (επίπεδο μορφημάτων).</a:t>
            </a:r>
          </a:p>
          <a:p>
            <a:pPr algn="just">
              <a:buNone/>
            </a:pPr>
            <a:r>
              <a:rPr lang="el-GR" sz="3000" dirty="0" smtClean="0"/>
              <a:t>-</a:t>
            </a:r>
            <a:r>
              <a:rPr lang="el-GR" sz="3000" dirty="0" smtClean="0">
                <a:sym typeface="SymbolPS"/>
              </a:rPr>
              <a:t></a:t>
            </a:r>
            <a:r>
              <a:rPr lang="el-GR" sz="3000" dirty="0" smtClean="0"/>
              <a:t> Οποιοδήποτε </a:t>
            </a:r>
            <a:r>
              <a:rPr lang="el-GR" sz="3000" dirty="0" err="1" smtClean="0"/>
              <a:t>εκφώνημα</a:t>
            </a:r>
            <a:r>
              <a:rPr lang="el-GR" sz="3000" dirty="0" smtClean="0"/>
              <a:t> σε οποιαδήποτε γλώσσα αποτελείται από υποκείμενο και κατηγόρημα.</a:t>
            </a:r>
          </a:p>
          <a:p>
            <a:pPr>
              <a:buNone/>
            </a:pPr>
            <a:endParaRPr lang="el-GR" sz="3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Γλωσσικά καθολικά </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Πολλοί γλωσσολόγοι, όπως ο </a:t>
            </a:r>
            <a:r>
              <a:rPr lang="fr-FR" dirty="0" smtClean="0"/>
              <a:t>André </a:t>
            </a:r>
            <a:r>
              <a:rPr lang="el-GR" dirty="0" err="1" smtClean="0"/>
              <a:t>Martinet</a:t>
            </a:r>
            <a:r>
              <a:rPr lang="el-GR" dirty="0" smtClean="0"/>
              <a:t> (</a:t>
            </a:r>
            <a:r>
              <a:rPr lang="el-GR" i="1" dirty="0" smtClean="0"/>
              <a:t>λειτουργική θεωρία </a:t>
            </a:r>
            <a:r>
              <a:rPr lang="el-GR" dirty="0" smtClean="0"/>
              <a:t>της γλώσσας , Παρίσι) αμφισβήτησαν την ύπαρξη καθολικών χαρακτηριστικών.</a:t>
            </a:r>
          </a:p>
          <a:p>
            <a:pPr algn="just"/>
            <a:r>
              <a:rPr lang="el-GR" dirty="0" err="1" smtClean="0"/>
              <a:t>Ολες</a:t>
            </a:r>
            <a:r>
              <a:rPr lang="el-GR" dirty="0" smtClean="0"/>
              <a:t> αυτές οι θεωρίες δεν είναι καινούργιες. Ήδη ο Αριστοτέλης είχε αναφερθεί στα κοινά χαρακτηριστικά των γλωσσών, ενώ  το 1630 ο Γερμανός φιλόσοφος </a:t>
            </a:r>
            <a:r>
              <a:rPr lang="en-US" dirty="0" err="1" smtClean="0"/>
              <a:t>Alsted</a:t>
            </a:r>
            <a:r>
              <a:rPr lang="el-GR" dirty="0" smtClean="0"/>
              <a:t> χρησιμοποίησε τον όρο </a:t>
            </a:r>
            <a:r>
              <a:rPr lang="el-GR" i="1" dirty="0" smtClean="0"/>
              <a:t>γενική γραμματική </a:t>
            </a:r>
            <a:r>
              <a:rPr lang="el-GR" dirty="0" smtClean="0"/>
              <a:t>σε αντιπαράθεση με την </a:t>
            </a:r>
            <a:r>
              <a:rPr lang="el-GR" i="1" dirty="0" smtClean="0"/>
              <a:t>ειδική γραμματική</a:t>
            </a:r>
            <a:r>
              <a:rPr lang="el-GR" dirty="0" smtClean="0"/>
              <a:t> προκειμένου να υποστηρίξει την άποψή του για την ανακάλυψη στοιχείων που σχετίζονται με τη μέθοδο και την αιτιολογία των γραμματικών εννοιών, που είναι κοινές σε όλες τις γλώσσες. Στη σκοτεινή μεσαιωνική Ευρώπη, ο </a:t>
            </a:r>
            <a:r>
              <a:rPr lang="el-GR" dirty="0" err="1" smtClean="0"/>
              <a:t>σχολαστικιστής</a:t>
            </a:r>
            <a:r>
              <a:rPr lang="el-GR" dirty="0" smtClean="0"/>
              <a:t> φιλόσοφος Άγιος Θωμάς ο </a:t>
            </a:r>
            <a:r>
              <a:rPr lang="el-GR" dirty="0" err="1" smtClean="0"/>
              <a:t>Ακκινάτης</a:t>
            </a:r>
            <a:r>
              <a:rPr lang="el-GR" dirty="0" smtClean="0"/>
              <a:t> μίλησε για γλωσσικά καθολικά.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Τα στάδια της γλωσσικής κατάκτησης</a:t>
            </a:r>
            <a:r>
              <a:rPr lang="el-GR" dirty="0" smtClean="0"/>
              <a:t> </a:t>
            </a:r>
            <a:r>
              <a:rPr lang="el-GR" b="1" dirty="0" smtClean="0"/>
              <a:t> </a:t>
            </a:r>
            <a:endParaRPr lang="el-GR" dirty="0" smtClean="0"/>
          </a:p>
        </p:txBody>
      </p:sp>
      <p:sp>
        <p:nvSpPr>
          <p:cNvPr id="3" name="2 - Θέση περιεχομένου"/>
          <p:cNvSpPr>
            <a:spLocks noGrp="1"/>
          </p:cNvSpPr>
          <p:nvPr>
            <p:ph idx="1"/>
          </p:nvPr>
        </p:nvSpPr>
        <p:spPr/>
        <p:txBody>
          <a:bodyPr>
            <a:normAutofit lnSpcReduction="10000"/>
          </a:bodyPr>
          <a:lstStyle/>
          <a:p>
            <a:pPr algn="just"/>
            <a:r>
              <a:rPr lang="el-GR" dirty="0" smtClean="0"/>
              <a:t>Η εμφάνιση της Ψυχογλωσσολογίας ως επιστήμης είχε ως αποτέλεσμα τη μελέτη του κώδικα 1 (Κ1) και της ‘παιδικής’ γλώσσας, κατά την τελευταία 25ετία, κυρίως σε Αγγλία και ΗΠΑ. Τα αποτελέσματα ερευνών καταδεικνύουν την ύπαρξη ορισμένων σταδίων από τα οποία περνάνε όλα τα παιδιά κατά τη διαδικασία της γλωσσικής κατάκτησης, με πολύ ελάχιστες αποκλίσεις. Τα στάδια αυτά περιλαμβάνουν  </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Γλωσσικά καθολικά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Όπως και να το δει κανείς το ζήτημα, η γλωσσολογική έρευνα έχει ως αντικείμενο την ανακάλυψη των νόμων της ανθρώπινης γλώσσας, όπως η  φυσική έχει ως στόχο την ανακάλυψη των νόμων του φυσικού σύμπαντος και, ει δυνατόν, την ερμηνεία τους.  Μια διαδικασία που βρίσκεται σε αέναη κίνηση και δεν ολοκληρώνεται ποτέ. </a:t>
            </a:r>
          </a:p>
          <a:p>
            <a:pPr>
              <a:buNone/>
            </a:pPr>
            <a:endParaRPr lang="el-GR"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
            </a:r>
            <a:br>
              <a:rPr lang="el-GR" sz="3100" b="1" dirty="0" smtClean="0"/>
            </a:br>
            <a:r>
              <a:rPr lang="el-GR" sz="3100" b="1" dirty="0" smtClean="0"/>
              <a:t>Οι νοηματικές γλώσσες ως (πιθανή) απόδειξη για την ύπαρξη γλωσσικών καθολικών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n-US" sz="3300" dirty="0" smtClean="0"/>
              <a:t>Descartes </a:t>
            </a:r>
            <a:r>
              <a:rPr lang="el-GR" sz="3300" dirty="0" smtClean="0"/>
              <a:t>: τα ζώα δεν είναι σε θέση να εκφράσουν τη σκέψη τους όχι επειδή έχουν έλλειψη των αντιστοίχων οργάνων, αφού οι κίσσες και οι παπαγάλοι μπορούν να προφέρουν λέξεις όπως οι άνθρωποι, αλλά επειδή προφανώς δεν ‘σκέπτονται’ αυτό που ‘λένε’. </a:t>
            </a:r>
          </a:p>
          <a:p>
            <a:pPr algn="just"/>
            <a:r>
              <a:rPr lang="el-GR" sz="3300" dirty="0" smtClean="0"/>
              <a:t>Από την άλλη, άνθρωποι που γεννιούνται κωφάλαλοι και δεν μπορούν να αξιοποιήσουν για κάποιους λόγους τα όργανα που χρησιμοποιούν οι άλλοι άνθρωποι για να μιλάνε, εφευρίσκουν ορισμένα νοήματα με τα οποία συνεννοούνται. </a:t>
            </a:r>
          </a:p>
          <a:p>
            <a:pPr>
              <a:buNone/>
            </a:pP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Οι νοηματικές γλώσσες ως (πιθανή) απόδειξη για την ύπαρξη γλωσσικών καθολικών</a:t>
            </a:r>
            <a:endParaRPr lang="el-GR" sz="2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Σήμερα : οι νοηματικές γλώσσες των κοινοτήτων των κωφαλάλων μας παρέχουν σημαντικότατες αποδείξεις για να υποστηρίξουμε ότι (α) οι άνθρωποι γεννιούνται με την ικανότητα κατάκτησης της γλώσσας, και (β) ότι όλες οι ανθρώπινες γλώσσες διέπονται από τις ίδιες </a:t>
            </a:r>
            <a:r>
              <a:rPr lang="el-GR" b="1" i="1" dirty="0" smtClean="0"/>
              <a:t>καθολικές </a:t>
            </a:r>
            <a:r>
              <a:rPr lang="el-GR" dirty="0" smtClean="0"/>
              <a:t>αρχές. </a:t>
            </a:r>
          </a:p>
          <a:p>
            <a:pPr algn="just"/>
            <a:r>
              <a:rPr lang="el-GR" dirty="0" smtClean="0"/>
              <a:t>Η σύγχρονη έρευνα στις νοηματικές γλώσσες είναι κρίσιμης σημασίας για την κατανόηση του βιολογικού υπόβαθρου της κατάκτησης και χρήσης της όποιας ανθρώπινης γλώσσας. </a:t>
            </a:r>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000" b="1" dirty="0" smtClean="0"/>
              <a:t>Οι νοηματικές γλώσσες ως (πιθανή) απόδειξη για την ύπαρξη γλωσσικών καθολικών</a:t>
            </a:r>
            <a:endParaRPr lang="el-GR" sz="20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Περίπου ένα στα χίλια παιδιά γεννιούνται είτε κωφά είτε με προβλήματα ακοής και παρότι μπορούν να διδαχτούν πώς να μιλούν μια γλώσσα κατανοητά, δεν μπορούν να καταλάβουν ποτέ την ομιλία στον ίδιο βαθμό με τα άτομα χωρίς πρόβλημα. Για παράδειγμα, το 75% των λέξεων της αγγλικής δεν μπορεί να διαβαστεί με ακρίβεια  από τις κινήσεις των χεριών και των χειλιών. Παρόλα αυτά πολλά κωφά άτομα φτάνουν σε εξαιρετικά καλές επιδόσεις συνδυάζοντας την ανάγνωση των κινήσεων των χειλιών με τη γνώση της δομής της γλώσσας. </a:t>
            </a: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Οι</a:t>
            </a:r>
            <a:r>
              <a:rPr lang="el-GR" b="1" dirty="0" smtClean="0"/>
              <a:t> </a:t>
            </a:r>
            <a:r>
              <a:rPr lang="el-GR" sz="2000" b="1" dirty="0" smtClean="0"/>
              <a:t>νοηματικές γλώσσες ως (πιθανή) απόδειξη για την ύπαρξη γλωσσικών καθολικών</a:t>
            </a:r>
            <a:endParaRPr lang="el-GR" sz="2000" dirty="0"/>
          </a:p>
        </p:txBody>
      </p:sp>
      <p:sp>
        <p:nvSpPr>
          <p:cNvPr id="3" name="2 - Θέση περιεχομένου"/>
          <p:cNvSpPr>
            <a:spLocks noGrp="1"/>
          </p:cNvSpPr>
          <p:nvPr>
            <p:ph idx="1"/>
          </p:nvPr>
        </p:nvSpPr>
        <p:spPr/>
        <p:txBody>
          <a:bodyPr>
            <a:normAutofit/>
          </a:bodyPr>
          <a:lstStyle/>
          <a:p>
            <a:pPr algn="just"/>
            <a:r>
              <a:rPr lang="el-GR" dirty="0" smtClean="0"/>
              <a:t>Το γεγονός δεν πρέπει να μας εκπλήσσει εάν δεχτούμε ότι η ανθρώπινη γλώσσα (</a:t>
            </a:r>
            <a:r>
              <a:rPr lang="en-US" dirty="0" err="1" smtClean="0"/>
              <a:t>langage</a:t>
            </a:r>
            <a:r>
              <a:rPr lang="el-GR" dirty="0" smtClean="0"/>
              <a:t>) είναι καθολική με την έννοια ότι όλοι οι άνθρωποι έχουν την ικανότητα να μάθουν μία τουλάχιστον πραγμάτωσή της, μια γλώσσα  με την έννοια της </a:t>
            </a:r>
            <a:r>
              <a:rPr lang="en-US" dirty="0" smtClean="0"/>
              <a:t>langue</a:t>
            </a:r>
            <a:r>
              <a:rPr lang="el-GR" dirty="0" smtClean="0"/>
              <a:t>. </a:t>
            </a: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gn="just"/>
            <a:r>
              <a:rPr lang="el-GR" dirty="0" smtClean="0"/>
              <a:t>Τελικά, όσα περισσότερα μαθαίνουμε για την ανθρώπινη γλωσσική κοινότητα, τόσο περισσότερο γίνεται ξεκάθαρο ότι η κατάκτηση και η χρήση μιας γλώσσας δεν εξαρτώνται από την ικανότητα παραγωγής και κατανόησης φθόγγων αλλά από μια περισσότερο αφηρημένη </a:t>
            </a:r>
            <a:r>
              <a:rPr lang="el-GR" dirty="0" err="1" smtClean="0"/>
              <a:t>γνωσιακή</a:t>
            </a:r>
            <a:r>
              <a:rPr lang="el-GR" dirty="0" smtClean="0"/>
              <a:t> ικανότητα, βιολογικά καθορισμένης, η οποία εξηγεί τις ομοιότητες μεταξύ της </a:t>
            </a:r>
            <a:r>
              <a:rPr lang="el-GR" b="1" i="1" dirty="0" smtClean="0"/>
              <a:t>ομιλούμενης και της νοηματικής γλώσσας.</a:t>
            </a:r>
          </a:p>
          <a:p>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t>
            </a:r>
            <a:r>
              <a:rPr lang="el-GR" sz="2700" b="1" i="1" dirty="0" smtClean="0"/>
              <a:t>Η Αμερικανική Νοηματική Γλώσσα </a:t>
            </a:r>
            <a:r>
              <a:rPr lang="el-GR" sz="2700" dirty="0" smtClean="0"/>
              <a:t/>
            </a:r>
            <a:br>
              <a:rPr lang="el-GR" sz="2700" dirty="0" smtClean="0"/>
            </a:br>
            <a:r>
              <a:rPr lang="el-GR" sz="2700" b="1" i="1" dirty="0" smtClean="0"/>
              <a:t>(Α</a:t>
            </a:r>
            <a:r>
              <a:rPr lang="en-US" sz="2700" b="1" i="1" dirty="0" err="1" smtClean="0"/>
              <a:t>merican</a:t>
            </a:r>
            <a:r>
              <a:rPr lang="en-US" sz="2700" b="1" i="1" dirty="0" smtClean="0"/>
              <a:t> Sign Language</a:t>
            </a:r>
            <a:r>
              <a:rPr lang="el-GR" sz="2700" b="1" i="1"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Στην ΑΝΓ τα γράμματα της αγγλικής αλφαβήτου αναπαριστάνονται με μια σειρά σχημάτων και κινήσεων των χεριών</a:t>
            </a:r>
            <a:r>
              <a:rPr lang="en-US" dirty="0" smtClean="0">
                <a:sym typeface="Wingdings" pitchFamily="2" charset="2"/>
              </a:rPr>
              <a:t> </a:t>
            </a:r>
            <a:r>
              <a:rPr lang="el-GR" dirty="0" smtClean="0"/>
              <a:t> </a:t>
            </a:r>
            <a:r>
              <a:rPr lang="el-GR" i="1" dirty="0" smtClean="0"/>
              <a:t>δακτυλικό αλφάβητο </a:t>
            </a:r>
            <a:endParaRPr lang="en-US" i="1" dirty="0" smtClean="0"/>
          </a:p>
          <a:p>
            <a:pPr algn="just"/>
            <a:r>
              <a:rPr lang="el-GR" dirty="0" smtClean="0"/>
              <a:t>Οι χρήστες  αναπαριστάνουν κάθε είδους λέξη νέα, απαρχαιωμένη, διαλεκτική ή ιδιωματική, ακόμη τεχνικό/εξειδικευμένο λεξιλόγιο και, τέλος, ξένες λέξεις. </a:t>
            </a:r>
          </a:p>
          <a:p>
            <a:pPr algn="just"/>
            <a:r>
              <a:rPr lang="el-GR" dirty="0" smtClean="0"/>
              <a:t>Η μορφή της λέξης προσδιορίζεται με το δακτυλικό αλφάβητο  και το νόημα με μια βασική κίνηση, η μορφή του χεριού που εμφανίζεται ταυτόχρονα με την κίνηση</a:t>
            </a:r>
          </a:p>
          <a:p>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Η Αμερικανική Νοηματική Γλώσσα </a:t>
            </a:r>
            <a:r>
              <a:rPr lang="el-GR" sz="2000" dirty="0" smtClean="0"/>
              <a:t/>
            </a:r>
            <a:br>
              <a:rPr lang="el-GR" sz="2000" dirty="0" smtClean="0"/>
            </a:br>
            <a:r>
              <a:rPr lang="el-GR" sz="2000" b="1" i="1" dirty="0" smtClean="0"/>
              <a:t>(Α</a:t>
            </a:r>
            <a:r>
              <a:rPr lang="en-US" sz="2000" b="1" i="1" dirty="0" err="1" smtClean="0"/>
              <a:t>merican</a:t>
            </a:r>
            <a:r>
              <a:rPr lang="en-US" sz="2000" b="1" i="1" dirty="0" smtClean="0"/>
              <a:t> Sign Language</a:t>
            </a:r>
            <a:r>
              <a:rPr lang="el-GR" sz="2000" b="1" i="1" dirty="0" smtClean="0"/>
              <a:t>)</a:t>
            </a:r>
            <a:endParaRPr lang="el-GR" sz="2000" dirty="0"/>
          </a:p>
        </p:txBody>
      </p:sp>
      <p:sp>
        <p:nvSpPr>
          <p:cNvPr id="3" name="2 - Θέση περιεχομένου"/>
          <p:cNvSpPr>
            <a:spLocks noGrp="1"/>
          </p:cNvSpPr>
          <p:nvPr>
            <p:ph idx="1"/>
          </p:nvPr>
        </p:nvSpPr>
        <p:spPr/>
        <p:txBody>
          <a:bodyPr>
            <a:normAutofit fontScale="77500" lnSpcReduction="20000"/>
          </a:bodyPr>
          <a:lstStyle/>
          <a:p>
            <a:pPr>
              <a:buNone/>
            </a:pPr>
            <a:r>
              <a:rPr lang="el-GR" dirty="0" smtClean="0"/>
              <a:t>	Οι χρήστες της νοηματικής </a:t>
            </a:r>
          </a:p>
          <a:p>
            <a:pPr algn="just"/>
            <a:r>
              <a:rPr lang="el-GR" sz="3700" dirty="0" smtClean="0"/>
              <a:t>μεταδίδουν τις σκέψεις τους με ταχύτητα συγκρίσιμη με αυτή των χρηστών μιας ομιλούμενης γλώσσας. </a:t>
            </a:r>
          </a:p>
          <a:p>
            <a:pPr algn="just"/>
            <a:r>
              <a:rPr lang="el-GR" sz="3700" dirty="0" smtClean="0"/>
              <a:t>παράγουν ποίηση και λογοτεχνία - στη νοηματική έχουν μεταφραστεί και έργα κλασικά. </a:t>
            </a:r>
          </a:p>
          <a:p>
            <a:pPr algn="just"/>
            <a:r>
              <a:rPr lang="el-GR" sz="3700" dirty="0" smtClean="0"/>
              <a:t>Τα κωφά παιδιά χρησιμοποιούν τη νοηματική στον ύπνο τους όπως ακριβώς τα άλλα παιδιά μιλάνε στον ύπνο τους, ονειρεύονται στη νοηματική όπως κάθε παιδί ονειρεύεται στη/στις  γλώσσα/ες  του, μιλάνε με τις κούκλες τους στη νοηματική. </a:t>
            </a:r>
          </a:p>
          <a:p>
            <a:pPr>
              <a:buNone/>
            </a:pPr>
            <a:endParaRPr lang="el-GR" sz="33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Η Αμερικανική Νοηματική Γλώσσα </a:t>
            </a:r>
            <a:r>
              <a:rPr lang="el-GR" sz="1800" dirty="0" smtClean="0"/>
              <a:t/>
            </a:r>
            <a:br>
              <a:rPr lang="el-GR" sz="1800" dirty="0" smtClean="0"/>
            </a:br>
            <a:r>
              <a:rPr lang="el-GR" sz="1800" b="1" i="1" dirty="0" smtClean="0"/>
              <a:t>(Α</a:t>
            </a:r>
            <a:r>
              <a:rPr lang="en-US" sz="1800" b="1" i="1" dirty="0" err="1" smtClean="0"/>
              <a:t>merican</a:t>
            </a:r>
            <a:r>
              <a:rPr lang="en-US" sz="1800" b="1" i="1" dirty="0" smtClean="0"/>
              <a:t> Sign Language</a:t>
            </a:r>
            <a:r>
              <a:rPr lang="el-GR" sz="1800" b="1" i="1" dirty="0" smtClean="0"/>
              <a:t>)</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Ακόμη, όπως όταν μιλούμε μπορεί να κάνουμε </a:t>
            </a:r>
            <a:r>
              <a:rPr lang="el-GR" dirty="0" err="1" smtClean="0"/>
              <a:t>΄σαρδάμ΄</a:t>
            </a:r>
            <a:r>
              <a:rPr lang="el-GR" dirty="0" smtClean="0"/>
              <a:t> με τις </a:t>
            </a:r>
            <a:r>
              <a:rPr lang="el-GR" dirty="0" err="1" smtClean="0"/>
              <a:t>φωνούμενες</a:t>
            </a:r>
            <a:r>
              <a:rPr lang="el-GR" dirty="0" smtClean="0"/>
              <a:t> λέξεις, τι πιο φυσικό από του να γίνει ‘σαρδάμ’ με μία λανθασμένη κίνηση των χεριών, μια κίνηση που θα ξεφύγει;  </a:t>
            </a:r>
          </a:p>
          <a:p>
            <a:pPr algn="just"/>
            <a:r>
              <a:rPr lang="el-GR" dirty="0" smtClean="0"/>
              <a:t>Οι νοηματικές γλώσσες μοιάζουν με τις ομιλούμενες γλώσσες σε όλες τις βασικές τους πλευρές, δείχνοντας ότι η ύπαρξη</a:t>
            </a:r>
            <a:r>
              <a:rPr lang="el-GR" i="1" dirty="0" smtClean="0"/>
              <a:t> γλωσσικών καθολικών</a:t>
            </a:r>
            <a:r>
              <a:rPr lang="el-GR" dirty="0" smtClean="0"/>
              <a:t> είναι γεγονός παρά τις διαφορές στον τρόπο με τον οποίο εκδηλώνεται μια γλώσσα. Αυτή </a:t>
            </a:r>
            <a:r>
              <a:rPr lang="el-GR" i="1" dirty="0" smtClean="0"/>
              <a:t> η καθολικότητα </a:t>
            </a:r>
            <a:r>
              <a:rPr lang="el-GR" dirty="0" smtClean="0"/>
              <a:t>είναι προβλέψιμη διότι η γλώσσα, παρά τον τρόπο που εκφράζεται, έχει βιολογική υποδομή</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Μερικοί ακόμη ζωικοί κώδικες επικοινωνίας  </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Το ερώτημα που τίθεται τώρα είναι κατά πόσον η ανθρώπινη γλώσσα  είναι απλώς ένα σύστημα επικοινωνίας. </a:t>
            </a:r>
          </a:p>
          <a:p>
            <a:pPr algn="just"/>
            <a:r>
              <a:rPr lang="el-GR" dirty="0" smtClean="0"/>
              <a:t>Αν θεωρήσουμε ότι έτσι είναι, τότε πολλά έμβια όντα μπορούν επίσης να επικοινωνήσουν.  </a:t>
            </a:r>
          </a:p>
          <a:p>
            <a:pPr algn="just"/>
            <a:r>
              <a:rPr lang="el-GR" dirty="0" smtClean="0"/>
              <a:t>Άλλωστε και οι άνθρωποι χρησιμοποιούν κι άλλα συστήματα, εκτός της γλώσσας, όπως η ‘γλώσσα του σώματος’.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i="1" dirty="0" smtClean="0"/>
              <a:t/>
            </a:r>
            <a:br>
              <a:rPr lang="en-US" sz="3600" b="1" i="1" dirty="0" smtClean="0"/>
            </a:br>
            <a:r>
              <a:rPr lang="en-US" sz="3600" b="1" i="1" dirty="0" smtClean="0"/>
              <a:t>1. </a:t>
            </a:r>
            <a:r>
              <a:rPr lang="el-GR" sz="3600" b="1" i="1" dirty="0" smtClean="0"/>
              <a:t>Το </a:t>
            </a:r>
            <a:r>
              <a:rPr lang="el-GR" sz="3600" b="1" i="1" dirty="0" err="1" smtClean="0"/>
              <a:t>προομιλητικό</a:t>
            </a:r>
            <a:r>
              <a:rPr lang="el-GR" sz="3600" b="1" i="1" dirty="0" smtClean="0"/>
              <a:t> ή το στάδιο της φωνολογικής ανάπτυξης (0-10/12 μηνών)</a:t>
            </a:r>
            <a:r>
              <a:rPr lang="en-US" b="1" i="1" dirty="0" smtClean="0"/>
              <a:t/>
            </a:r>
            <a:br>
              <a:rPr lang="en-US" b="1" i="1" dirty="0" smtClean="0"/>
            </a:br>
            <a:endParaRPr lang="el-GR" dirty="0"/>
          </a:p>
        </p:txBody>
      </p:sp>
      <p:sp>
        <p:nvSpPr>
          <p:cNvPr id="3" name="2 - Θέση περιεχομένου"/>
          <p:cNvSpPr>
            <a:spLocks noGrp="1"/>
          </p:cNvSpPr>
          <p:nvPr>
            <p:ph idx="1"/>
          </p:nvPr>
        </p:nvSpPr>
        <p:spPr/>
        <p:txBody>
          <a:bodyPr>
            <a:normAutofit/>
          </a:bodyPr>
          <a:lstStyle/>
          <a:p>
            <a:pPr algn="ctr">
              <a:buNone/>
            </a:pPr>
            <a:endParaRPr lang="en-US" sz="3600" b="1" i="1" dirty="0" smtClean="0"/>
          </a:p>
          <a:p>
            <a:pPr marL="742950" indent="-742950" algn="just">
              <a:buNone/>
            </a:pPr>
            <a:r>
              <a:rPr lang="en-US" sz="3600" dirty="0" smtClean="0"/>
              <a:t>	</a:t>
            </a:r>
            <a:r>
              <a:rPr lang="el-GR" sz="3600" dirty="0" smtClean="0"/>
              <a:t>Η αποκλειστικά φωνολογική ανάπτυξη του παιδιού στον 1</a:t>
            </a:r>
            <a:r>
              <a:rPr lang="el-GR" sz="3600" baseline="30000" dirty="0" smtClean="0"/>
              <a:t>ο</a:t>
            </a:r>
            <a:r>
              <a:rPr lang="el-GR" sz="3600" dirty="0" smtClean="0"/>
              <a:t> χρόνο της ζωής του διέρχεται τις παρακάτω διαδοχικές φάσεις μέχρι να καταλήξει στην άρθρωση της πρώτης λέξης:</a:t>
            </a:r>
          </a:p>
          <a:p>
            <a:pPr marL="742950" indent="-742950" algn="ctr">
              <a:buNone/>
            </a:pPr>
            <a:endParaRPr lang="el-GR" sz="36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ΤΟ ΑΜΕΡΙΚΑΝΙΚΟ ΔΑΧΤΥΛΙΚΟ ΑΛΦΑΒΗΤΟ </a:t>
            </a:r>
            <a:endParaRPr lang="el-GR" sz="2800" dirty="0"/>
          </a:p>
        </p:txBody>
      </p:sp>
      <p:pic>
        <p:nvPicPr>
          <p:cNvPr id="4" name="3 - Θέση περιεχομένου" descr="B77F96DF"/>
          <p:cNvPicPr>
            <a:picLocks noGrp="1"/>
          </p:cNvPicPr>
          <p:nvPr>
            <p:ph idx="1"/>
          </p:nvPr>
        </p:nvPicPr>
        <p:blipFill>
          <a:blip r:embed="rId2"/>
          <a:srcRect/>
          <a:stretch>
            <a:fillRect/>
          </a:stretch>
        </p:blipFill>
        <p:spPr bwMode="auto">
          <a:xfrm>
            <a:off x="2500298" y="1571612"/>
            <a:ext cx="5076000" cy="4931438"/>
          </a:xfrm>
          <a:prstGeom prst="rect">
            <a:avLst/>
          </a:prstGeom>
          <a:noFill/>
          <a:ln w="9525">
            <a:noFill/>
            <a:miter lim="800000"/>
            <a:headEnd/>
            <a:tailEnd/>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ΧΕΙΡΟΜΟΡΦΕΣ </a:t>
            </a:r>
            <a:endParaRPr lang="el-GR" dirty="0"/>
          </a:p>
        </p:txBody>
      </p:sp>
      <p:pic>
        <p:nvPicPr>
          <p:cNvPr id="4" name="3 - Θέση περιεχομένου" descr="7542345"/>
          <p:cNvPicPr>
            <a:picLocks noGrp="1"/>
          </p:cNvPicPr>
          <p:nvPr>
            <p:ph idx="1"/>
          </p:nvPr>
        </p:nvPicPr>
        <p:blipFill>
          <a:blip r:embed="rId2"/>
          <a:srcRect/>
          <a:stretch>
            <a:fillRect/>
          </a:stretch>
        </p:blipFill>
        <p:spPr bwMode="auto">
          <a:xfrm>
            <a:off x="1786121" y="1912457"/>
            <a:ext cx="6516000" cy="4500000"/>
          </a:xfrm>
          <a:prstGeom prst="rect">
            <a:avLst/>
          </a:prstGeom>
          <a:noFill/>
          <a:ln w="9525">
            <a:noFill/>
            <a:miter lim="800000"/>
            <a:headEnd/>
            <a:tailEnd/>
          </a:ln>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Μερικοί ακόμη ζωικοί κώδικες επικοινωνίας</a:t>
            </a:r>
            <a:endParaRPr lang="el-GR" sz="2800" dirty="0"/>
          </a:p>
        </p:txBody>
      </p:sp>
      <p:sp>
        <p:nvSpPr>
          <p:cNvPr id="3" name="2 - Θέση περιεχομένου"/>
          <p:cNvSpPr>
            <a:spLocks noGrp="1"/>
          </p:cNvSpPr>
          <p:nvPr>
            <p:ph idx="1"/>
          </p:nvPr>
        </p:nvSpPr>
        <p:spPr/>
        <p:txBody>
          <a:bodyPr/>
          <a:lstStyle/>
          <a:p>
            <a:pPr algn="just"/>
            <a:r>
              <a:rPr lang="el-GR" dirty="0" smtClean="0"/>
              <a:t>Εκείνο που χρειάζεται συζήτηση είναι αν τα συστήματα επικοινωνίας που χρησιμοποιούν τα άλλα έμβια όντα μοιάζουν καθόλου με την ανθρώπινη ομιλία, τη γνώση της γλώσσας, η οποία κατακτάται από κάθε παιδί χωρίς διδασκαλία και χρησιμοποιείται δημιουργικά και όχι ως αντίδραση σε ενδογενή ή εξωγενή ερεθίσματα. </a:t>
            </a:r>
          </a:p>
          <a:p>
            <a:endParaRPr lang="el-GR" dirty="0" smtClean="0"/>
          </a:p>
          <a:p>
            <a:pPr>
              <a:buNone/>
            </a:pPr>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Μερικοί ακόμη ζωικοί κώδικες επικοινωνίας</a:t>
            </a:r>
            <a:endParaRPr lang="el-GR" sz="2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Τρόποι και κώδικες επικοινωνίας ζωών: </a:t>
            </a:r>
          </a:p>
          <a:p>
            <a:pPr algn="just"/>
            <a:r>
              <a:rPr lang="el-GR" dirty="0" smtClean="0"/>
              <a:t>α)σχέσεις μάνας-μικρών, β) αναπαραγωγικές σχέσεις,  γ) σχέσεις μέσα στην ομάδα -για ζώα που ζουν ομαδικά,  δ) τον καθορισμό της περιοχής του ζώου -  άμυνα/κίνδυνο, ε)  την τροφή.  </a:t>
            </a:r>
          </a:p>
          <a:p>
            <a:pPr algn="just"/>
            <a:r>
              <a:rPr lang="el-GR" dirty="0" smtClean="0"/>
              <a:t>Όλα τα σήματα έχουν κύρια συγκινησιακό/</a:t>
            </a:r>
            <a:r>
              <a:rPr lang="el-GR" dirty="0" err="1" smtClean="0"/>
              <a:t>επιφωνηματικό</a:t>
            </a:r>
            <a:r>
              <a:rPr lang="el-GR" dirty="0" smtClean="0"/>
              <a:t> χαρακτήρα, δεν παρουσιάζουν ούτε αυθαιρεσία, ούτε διπλή άρθρωση, ούτε, βέβαια,  παραγωγικότητα.</a:t>
            </a:r>
            <a:endParaRPr lang="el-GR" b="1" dirty="0" smtClean="0"/>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Μερικοί ακόμη ζωικοί κώδικες επικοινωνίας</a:t>
            </a:r>
            <a:r>
              <a:rPr lang="el-GR" sz="2800" b="1" dirty="0" smtClean="0"/>
              <a:t/>
            </a:r>
            <a:br>
              <a:rPr lang="el-GR" sz="2800" b="1" dirty="0" smtClean="0"/>
            </a:br>
            <a:r>
              <a:rPr lang="el-GR" sz="2800" b="1" dirty="0" smtClean="0"/>
              <a:t>1. </a:t>
            </a:r>
            <a:r>
              <a:rPr lang="el-GR" sz="3100" b="1" i="1" dirty="0" smtClean="0"/>
              <a:t>Οι παπαγάλοι και οι </a:t>
            </a:r>
            <a:r>
              <a:rPr lang="el-GR" sz="3100" b="1" i="1" dirty="0" err="1" smtClean="0"/>
              <a:t>μάινες</a:t>
            </a:r>
            <a:r>
              <a:rPr lang="el-GR" sz="3100" b="1" i="1" dirty="0" smtClean="0"/>
              <a:t>   </a:t>
            </a:r>
            <a:r>
              <a:rPr lang="el-GR" sz="2800" dirty="0" smtClean="0"/>
              <a:t/>
            </a:r>
            <a:br>
              <a:rPr lang="el-GR" sz="2800" dirty="0" smtClean="0"/>
            </a:br>
            <a:endParaRPr lang="el-GR" sz="2800"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Οι παπαγάλοι και οι </a:t>
            </a:r>
            <a:r>
              <a:rPr lang="el-GR" dirty="0" err="1" smtClean="0"/>
              <a:t>μάινες</a:t>
            </a:r>
            <a:r>
              <a:rPr lang="el-GR" dirty="0" smtClean="0"/>
              <a:t> και η ικανότητά τους να μιμούνται την ανθρώπινη φωνή αποτελούσαν ανέκαθεν ένα γρίφο. </a:t>
            </a:r>
          </a:p>
          <a:p>
            <a:pPr algn="just"/>
            <a:r>
              <a:rPr lang="el-GR" dirty="0" smtClean="0"/>
              <a:t>Όμως, ακόμη και η λέξη ‘μιμούνται’ που χρησιμοποίησα και η μέχρι τώρα γνώση σας ίσως μπορεί να σας δώσει κάποια ένδειξη για το πόσοι λάθος είναι να θεωρούμε ότι έχουν κάποια ικανότητα ανάλογη με αυτή των ανθρώπων. Κι αυτό γιατί η ανθρώπινη ομιλία δεν είναι μία απλή διαδικασία </a:t>
            </a:r>
            <a:r>
              <a:rPr lang="el-GR" u="sng" dirty="0" smtClean="0"/>
              <a:t>μίμησης</a:t>
            </a:r>
            <a:r>
              <a:rPr lang="el-GR" dirty="0" smtClean="0"/>
              <a:t> αλλά κάτι πολύ πολυπλοκότερο. Τα ομιλούντα πουλιά δεν μπορούν να τεμαχίσουν το συνεχές ακουστικό σήμα σε ασυνεχείς μονάδες όπως είδαμε ότι κάνει ο άνθρωπος</a:t>
            </a: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1800" b="1" dirty="0" smtClean="0"/>
              <a:t>1. </a:t>
            </a:r>
            <a:r>
              <a:rPr lang="el-GR" sz="2400" b="1" i="1" dirty="0" smtClean="0"/>
              <a:t>Οι παπαγάλοι και οι </a:t>
            </a:r>
            <a:r>
              <a:rPr lang="el-GR" sz="2400" b="1" i="1" dirty="0" err="1" smtClean="0"/>
              <a:t>μάινες</a:t>
            </a:r>
            <a:endParaRPr lang="el-GR" sz="2400" dirty="0"/>
          </a:p>
        </p:txBody>
      </p:sp>
      <p:sp>
        <p:nvSpPr>
          <p:cNvPr id="3" name="2 - Θέση περιεχομένου"/>
          <p:cNvSpPr>
            <a:spLocks noGrp="1"/>
          </p:cNvSpPr>
          <p:nvPr>
            <p:ph idx="1"/>
          </p:nvPr>
        </p:nvSpPr>
        <p:spPr/>
        <p:txBody>
          <a:bodyPr>
            <a:normAutofit fontScale="85000" lnSpcReduction="20000"/>
          </a:bodyPr>
          <a:lstStyle/>
          <a:p>
            <a:pPr algn="just">
              <a:buNone/>
            </a:pPr>
            <a:r>
              <a:rPr lang="el-GR" sz="3400" dirty="0" smtClean="0"/>
              <a:t>	Για τον παπαγάλο η διαφορά ‘</a:t>
            </a:r>
            <a:r>
              <a:rPr lang="en-US" sz="3400" b="1" i="1" dirty="0" err="1" smtClean="0"/>
              <a:t>p</a:t>
            </a:r>
            <a:r>
              <a:rPr lang="en-US" sz="3400" i="1" dirty="0" err="1" smtClean="0"/>
              <a:t>osi</a:t>
            </a:r>
            <a:r>
              <a:rPr lang="el-GR" sz="3400" i="1" dirty="0" smtClean="0"/>
              <a:t>’ </a:t>
            </a:r>
            <a:r>
              <a:rPr lang="el-GR" sz="3400" dirty="0" smtClean="0"/>
              <a:t>και </a:t>
            </a:r>
            <a:r>
              <a:rPr lang="el-GR" sz="3400" i="1" dirty="0" smtClean="0"/>
              <a:t>‘</a:t>
            </a:r>
            <a:r>
              <a:rPr lang="el-GR" sz="3400" b="1" i="1" dirty="0" smtClean="0"/>
              <a:t>δ</a:t>
            </a:r>
            <a:r>
              <a:rPr lang="en-US" sz="3400" i="1" dirty="0" err="1" smtClean="0"/>
              <a:t>osi</a:t>
            </a:r>
            <a:r>
              <a:rPr lang="el-GR" sz="3400" i="1" dirty="0" smtClean="0"/>
              <a:t>’ </a:t>
            </a:r>
            <a:r>
              <a:rPr lang="el-GR" sz="3400" dirty="0" smtClean="0"/>
              <a:t>ως προς το αρκτικό μόνο φώνημα δεν υφίσταται. Κι αυτό γιατί μαθαίνει απ’ έξω </a:t>
            </a:r>
            <a:r>
              <a:rPr lang="el-GR" sz="3400" dirty="0" err="1" smtClean="0"/>
              <a:t>ό,τι</a:t>
            </a:r>
            <a:r>
              <a:rPr lang="el-GR" sz="3400" dirty="0" smtClean="0"/>
              <a:t> του διδάσκουν ή που ακούει. </a:t>
            </a:r>
          </a:p>
          <a:p>
            <a:pPr algn="just">
              <a:buNone/>
            </a:pPr>
            <a:r>
              <a:rPr lang="el-GR" sz="3400" dirty="0" smtClean="0"/>
              <a:t>	Για παράδειγμα, αν ο παπαγάλος μάθει τη φράση </a:t>
            </a:r>
            <a:r>
              <a:rPr lang="el-GR" sz="3400" i="1" dirty="0" smtClean="0"/>
              <a:t>‘Ο Νίκος τρώει σοκολάτα’</a:t>
            </a:r>
            <a:r>
              <a:rPr lang="el-GR" sz="3400" dirty="0" smtClean="0"/>
              <a:t> και ο </a:t>
            </a:r>
            <a:r>
              <a:rPr lang="el-GR" sz="3400" i="1" dirty="0" smtClean="0"/>
              <a:t>‘Ο Νίκος τρώει μήλο’ </a:t>
            </a:r>
            <a:r>
              <a:rPr lang="el-GR" sz="3400" dirty="0" smtClean="0"/>
              <a:t>και επίσης γνωρίζει και τις λέξεις </a:t>
            </a:r>
            <a:r>
              <a:rPr lang="el-GR" sz="3400" i="1" dirty="0" smtClean="0"/>
              <a:t>Μαρία </a:t>
            </a:r>
            <a:r>
              <a:rPr lang="el-GR" sz="3400" dirty="0" smtClean="0"/>
              <a:t>και</a:t>
            </a:r>
            <a:r>
              <a:rPr lang="el-GR" sz="3400" i="1" dirty="0" smtClean="0"/>
              <a:t> Κώστας, </a:t>
            </a:r>
            <a:r>
              <a:rPr lang="el-GR" sz="3400" dirty="0" smtClean="0"/>
              <a:t> δεν θα μπορέσει να πει ποτέ </a:t>
            </a:r>
            <a:r>
              <a:rPr lang="el-GR" sz="3400" i="1" dirty="0" smtClean="0"/>
              <a:t>‘Η Μαρία τρώει σοκολάτα’ </a:t>
            </a:r>
            <a:r>
              <a:rPr lang="el-GR" sz="3400" dirty="0" smtClean="0"/>
              <a:t>ή </a:t>
            </a:r>
            <a:r>
              <a:rPr lang="el-GR" sz="3400" i="1" dirty="0" smtClean="0"/>
              <a:t>‘Η Μαρία τρώει μήλο’ </a:t>
            </a:r>
            <a:r>
              <a:rPr lang="el-GR" sz="3400" dirty="0" smtClean="0"/>
              <a:t>ούτε </a:t>
            </a:r>
            <a:r>
              <a:rPr lang="el-GR" sz="3400" i="1" dirty="0" smtClean="0"/>
              <a:t>‘Η Μαρία τρώει σοκολάτα και μήλο’ </a:t>
            </a:r>
            <a:r>
              <a:rPr lang="el-GR" sz="3400" dirty="0" smtClean="0"/>
              <a:t>όπως θα έκανε κάθε παιδί στα τρία του χρόνια.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1800" b="1" dirty="0" smtClean="0"/>
              <a:t>1. </a:t>
            </a:r>
            <a:r>
              <a:rPr lang="el-GR" sz="2400" b="1" i="1" dirty="0" smtClean="0"/>
              <a:t>Οι παπαγάλοι και οι </a:t>
            </a:r>
            <a:r>
              <a:rPr lang="el-GR" sz="2400" b="1" i="1" dirty="0" err="1" smtClean="0"/>
              <a:t>μάινες</a:t>
            </a:r>
            <a:endParaRPr lang="el-GR" sz="2400" dirty="0"/>
          </a:p>
        </p:txBody>
      </p:sp>
      <p:sp>
        <p:nvSpPr>
          <p:cNvPr id="3" name="2 - Θέση περιεχομένου"/>
          <p:cNvSpPr>
            <a:spLocks noGrp="1"/>
          </p:cNvSpPr>
          <p:nvPr>
            <p:ph idx="1"/>
          </p:nvPr>
        </p:nvSpPr>
        <p:spPr/>
        <p:txBody>
          <a:bodyPr/>
          <a:lstStyle/>
          <a:p>
            <a:pPr algn="just">
              <a:buNone/>
            </a:pPr>
            <a:r>
              <a:rPr lang="el-GR" dirty="0" smtClean="0"/>
              <a:t>	Ούτε πληθυντικούς μπορεί να σχηματίσει, ούτε πρόσωπο, το </a:t>
            </a:r>
            <a:r>
              <a:rPr lang="el-GR" i="1" dirty="0" smtClean="0"/>
              <a:t>‘τρώει’</a:t>
            </a:r>
            <a:r>
              <a:rPr lang="el-GR" dirty="0" smtClean="0"/>
              <a:t> να το κάνει </a:t>
            </a:r>
            <a:r>
              <a:rPr lang="el-GR" i="1" dirty="0" smtClean="0"/>
              <a:t>‘τρώω’. </a:t>
            </a:r>
          </a:p>
          <a:p>
            <a:pPr algn="just">
              <a:buNone/>
            </a:pPr>
            <a:r>
              <a:rPr lang="el-GR" dirty="0" smtClean="0"/>
              <a:t>	Το παιδί μπορεί να σχηματίσει έναν απεριόριστο, άπειρο αριθμό πιθανών </a:t>
            </a:r>
            <a:r>
              <a:rPr lang="el-GR" dirty="0" err="1" smtClean="0"/>
              <a:t>εκφωνημάτων</a:t>
            </a:r>
            <a:r>
              <a:rPr lang="el-GR" dirty="0" smtClean="0"/>
              <a:t> (βλ. Χαρακτηριστικό της παραγωγικότητας / δημιουργικότητας) ενώ οι παπαγάλοι ένα πεπερασμένο αριθμό, αυτόν που έμαθαν ‘απ’ έξω’. </a:t>
            </a:r>
          </a:p>
          <a:p>
            <a:endParaRPr lang="el-GR" dirty="0" smtClean="0"/>
          </a:p>
          <a:p>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Μερικοί ακόμη ζωικοί κώδικες επικοινωνίας</a:t>
            </a:r>
            <a:br>
              <a:rPr lang="el-GR" sz="2700" b="1" dirty="0" smtClean="0"/>
            </a:br>
            <a:r>
              <a:rPr lang="el-GR" sz="3100" b="1" i="1" dirty="0" smtClean="0"/>
              <a:t>2  Καλέσματα και κελαηδίσματα των ωδικών πτηνών </a:t>
            </a:r>
            <a:r>
              <a:rPr lang="el-GR" dirty="0" smtClean="0"/>
              <a:t/>
            </a:r>
            <a:br>
              <a:rPr lang="el-GR" dirty="0" smtClean="0"/>
            </a:b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fontScale="70000" lnSpcReduction="20000"/>
          </a:bodyPr>
          <a:lstStyle/>
          <a:p>
            <a:pPr algn="just">
              <a:buNone/>
            </a:pPr>
            <a:r>
              <a:rPr lang="el-GR" dirty="0" smtClean="0"/>
              <a:t>	Οι μιμητικοί ήχοι των ομιλούντων πουλιών δεν  έχουν την επικοινωνιακή λειτουργία της ανθρώπινης ομιλίας, </a:t>
            </a:r>
          </a:p>
          <a:p>
            <a:pPr algn="just">
              <a:buNone/>
            </a:pPr>
            <a:r>
              <a:rPr lang="el-GR" dirty="0" smtClean="0"/>
              <a:t>	Το κελάηδισμα των ωδικών πτηνών όμως έχει </a:t>
            </a:r>
            <a:r>
              <a:rPr lang="el-GR" u="sng" dirty="0" smtClean="0"/>
              <a:t>επικοινωνιακή</a:t>
            </a:r>
            <a:r>
              <a:rPr lang="el-GR" dirty="0" smtClean="0"/>
              <a:t> λειτουργία και μοιάζει με τις ανθρώπινες γλώσσες στο ότι μπορούμε να διακρίνουμε ποικιλίες,  ‘διαλέκτους’, στο ίδιο είδος!!!</a:t>
            </a:r>
          </a:p>
          <a:p>
            <a:pPr>
              <a:buNone/>
            </a:pPr>
            <a:r>
              <a:rPr lang="el-GR" b="1" dirty="0" smtClean="0"/>
              <a:t>	Διακρίνουμε δύο κατηγορίες: </a:t>
            </a:r>
          </a:p>
          <a:p>
            <a:pPr algn="just"/>
            <a:r>
              <a:rPr lang="el-GR" b="1" dirty="0" smtClean="0"/>
              <a:t>Τα καλέσματα  </a:t>
            </a:r>
            <a:r>
              <a:rPr lang="el-GR" b="1" dirty="0" smtClean="0">
                <a:sym typeface="Wingdings" pitchFamily="2" charset="2"/>
              </a:rPr>
              <a:t> </a:t>
            </a:r>
            <a:r>
              <a:rPr lang="el-GR" dirty="0" smtClean="0"/>
              <a:t>μία ή περισσότερες βραχείες νότες που μεταδίδουν μηνύματα  για κίνδυνο, τροφή, φώλιασμα, συγκέντρωση σε σμήνος, κτλ.</a:t>
            </a:r>
            <a:r>
              <a:rPr lang="el-GR" b="1" dirty="0" smtClean="0"/>
              <a:t> </a:t>
            </a:r>
          </a:p>
          <a:p>
            <a:pPr algn="just"/>
            <a:r>
              <a:rPr lang="el-GR" b="1" dirty="0" smtClean="0"/>
              <a:t>Τα κελαηδίσματα </a:t>
            </a:r>
            <a:r>
              <a:rPr lang="el-GR" b="1" dirty="0" smtClean="0">
                <a:sym typeface="Wingdings" pitchFamily="2" charset="2"/>
              </a:rPr>
              <a:t> </a:t>
            </a:r>
            <a:r>
              <a:rPr lang="el-GR" dirty="0" smtClean="0"/>
              <a:t>περίπλοκα συστήματα </a:t>
            </a:r>
            <a:r>
              <a:rPr lang="en-US" dirty="0" smtClean="0"/>
              <a:t> </a:t>
            </a:r>
            <a:r>
              <a:rPr lang="el-GR" dirty="0" smtClean="0"/>
              <a:t>για (</a:t>
            </a:r>
            <a:r>
              <a:rPr lang="en-US" dirty="0" err="1" smtClean="0"/>
              <a:t>i</a:t>
            </a:r>
            <a:r>
              <a:rPr lang="en-US" dirty="0" smtClean="0"/>
              <a:t>) </a:t>
            </a:r>
            <a:r>
              <a:rPr lang="el-GR" dirty="0" smtClean="0"/>
              <a:t>την περιχάραξη μιας επικράτειας ή</a:t>
            </a:r>
            <a:r>
              <a:rPr lang="en-US" dirty="0" smtClean="0"/>
              <a:t>/</a:t>
            </a:r>
            <a:r>
              <a:rPr lang="el-GR" dirty="0" smtClean="0"/>
              <a:t>και (</a:t>
            </a:r>
            <a:r>
              <a:rPr lang="en-US" dirty="0" smtClean="0"/>
              <a:t>ii) </a:t>
            </a:r>
            <a:r>
              <a:rPr lang="el-GR" dirty="0" smtClean="0"/>
              <a:t>το ζευγάρωμα. </a:t>
            </a:r>
          </a:p>
          <a:p>
            <a:pPr algn="just"/>
            <a:r>
              <a:rPr lang="el-GR" dirty="0" smtClean="0"/>
              <a:t>ΌΜΩΣ δεν έχουμε ασφαλείς ερμηνείες για την ύπαρξη κάποιας εσωτερικής δομής ή την πιθανότητα τεμαχισμού των κελαηδισμάτων σε ανεξάρτητα μέρη με σημασία όπως μπορεί να γίνει με την ανθρώπινη ομιλία. </a:t>
            </a:r>
          </a:p>
          <a:p>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r>
              <a:rPr lang="el-GR" sz="2000" b="1" dirty="0" smtClean="0"/>
              <a:t/>
            </a:r>
            <a:br>
              <a:rPr lang="el-GR" sz="2000" b="1" dirty="0" smtClean="0"/>
            </a:br>
            <a:r>
              <a:rPr lang="el-GR" sz="2400" b="1" i="1" dirty="0" smtClean="0"/>
              <a:t>2  Καλέσματα και κελαηδίσματα των ωδικών πτηνών</a:t>
            </a:r>
            <a:r>
              <a:rPr lang="el-GR" sz="2000" b="1" i="1" dirty="0" smtClean="0"/>
              <a:t> </a:t>
            </a:r>
            <a:endParaRPr lang="el-GR" sz="2000"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Καταπληκτικό: ΥΠΑΡΧΕΙ ΚΡΙΣΙΜΗ ΠΕΡΙΟΔΟΣ στο κελάδημα κάποιων, ΟΧΙ ΟΛΩΝ, πουλιών!!!!!!! </a:t>
            </a:r>
          </a:p>
          <a:p>
            <a:pPr algn="just"/>
            <a:r>
              <a:rPr lang="el-GR" dirty="0" smtClean="0"/>
              <a:t>Σε κάποια είδη, όπως ο σπίνος, παρατηρούνται στάδια στην κατάκτηση του κελαηδίσματος και εάν το πουλί δεν εκτεθεί σε κελαηδίσματα άλλων ομοειδών πουλιών κατά την κρίσιμη περίοδο, σε συγκεκριμένες περιόδους μετά την γέννησή του, δεν μαθαίνει ποτέ να κελαηδάει!!!</a:t>
            </a:r>
          </a:p>
          <a:p>
            <a:pPr algn="just"/>
            <a:r>
              <a:rPr lang="el-GR" dirty="0" smtClean="0"/>
              <a:t> Ακόμη, αν, αφού μάθει κάποια πρώτα κελαηδίσματα, απομονωθεί και </a:t>
            </a:r>
            <a:r>
              <a:rPr lang="el-GR" dirty="0" err="1" smtClean="0"/>
              <a:t>επανεκτεθεί</a:t>
            </a:r>
            <a:r>
              <a:rPr lang="el-GR" dirty="0" smtClean="0"/>
              <a:t> μετά από κάποιους μήνες, δεν έχει καμία πρόοδο, όπως ακριβώς το παιδί. </a:t>
            </a:r>
          </a:p>
          <a:p>
            <a:pPr algn="just"/>
            <a:r>
              <a:rPr lang="el-GR" dirty="0" smtClean="0"/>
              <a:t>Τέλος, τα κωφά πουλιά κελαηδούν τελείως διαφορετικά από τα άλλα, εκτός εάν η κώφωση επήλθε μετά την κρίσιμη περίοδο. Είναι σαφείς οι συγγένειες με την ανθρώπινη γλώσσα λοιπόν. Παρόλα αυτά, οι έρευνες βρίσκονται σε εξέλιξη και πάντα αναμένονται ενδιαφέροντα αποτελέσματα. </a:t>
            </a:r>
          </a:p>
          <a:p>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Μερικοί ακόμη ζωικοί κώδικες επικοινωνίας</a:t>
            </a:r>
            <a:br>
              <a:rPr lang="el-GR" sz="3200" b="1" dirty="0" smtClean="0"/>
            </a:br>
            <a:r>
              <a:rPr lang="el-GR" sz="3200" b="1" dirty="0" smtClean="0"/>
              <a:t>3. Ο χορός των μελισσών</a:t>
            </a:r>
            <a:endParaRPr lang="el-GR" sz="3200" dirty="0"/>
          </a:p>
        </p:txBody>
      </p:sp>
      <p:pic>
        <p:nvPicPr>
          <p:cNvPr id="4" name="3 - Θέση περιεχομένου" descr="Χορός των μελισσών (Waggle Dance)"/>
          <p:cNvPicPr>
            <a:picLocks noGrp="1"/>
          </p:cNvPicPr>
          <p:nvPr>
            <p:ph idx="1"/>
          </p:nvPr>
        </p:nvPicPr>
        <p:blipFill>
          <a:blip r:embed="rId2"/>
          <a:srcRect/>
          <a:stretch>
            <a:fillRect/>
          </a:stretch>
        </p:blipFill>
        <p:spPr bwMode="auto">
          <a:xfrm>
            <a:off x="1857356" y="1785926"/>
            <a:ext cx="4716000" cy="4320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i="1" dirty="0" smtClean="0"/>
              <a:t/>
            </a:r>
            <a:br>
              <a:rPr lang="en-US" sz="3600" b="1" i="1" dirty="0" smtClean="0"/>
            </a:br>
            <a:r>
              <a:rPr lang="en-US" sz="2000" b="1" i="1" dirty="0" smtClean="0"/>
              <a:t>. </a:t>
            </a:r>
            <a:br>
              <a:rPr lang="en-US" sz="2000" b="1" i="1" dirty="0" smtClean="0"/>
            </a:br>
            <a:r>
              <a:rPr lang="en-US" sz="2000" b="1" i="1" dirty="0" smtClean="0"/>
              <a:t/>
            </a:r>
            <a:br>
              <a:rPr lang="en-US" sz="2000" b="1" i="1" dirty="0" smtClean="0"/>
            </a:br>
            <a:r>
              <a:rPr lang="en-US" sz="2000" b="1" i="1" dirty="0" smtClean="0"/>
              <a:t/>
            </a:r>
            <a:br>
              <a:rPr lang="en-US" sz="2000" b="1" i="1" dirty="0" smtClean="0"/>
            </a:br>
            <a:r>
              <a:rPr lang="en-US" sz="2000" b="1" i="1" dirty="0" smtClean="0"/>
              <a:t>1. </a:t>
            </a:r>
            <a:r>
              <a:rPr lang="el-GR" sz="2000" b="1" i="1" dirty="0" smtClean="0"/>
              <a:t>Το </a:t>
            </a:r>
            <a:r>
              <a:rPr lang="el-GR" sz="2000" b="1" i="1" dirty="0" err="1" smtClean="0"/>
              <a:t>προομιλητικό</a:t>
            </a:r>
            <a:r>
              <a:rPr lang="el-GR" sz="2000" b="1" i="1" dirty="0" smtClean="0"/>
              <a:t> ή το στάδιο της φωνολογικής ανάπτυξης (0-10/12 μηνών)</a:t>
            </a:r>
            <a:r>
              <a:rPr lang="en-US" sz="2000" b="1" i="1" dirty="0" smtClean="0"/>
              <a:t/>
            </a:r>
            <a:br>
              <a:rPr lang="en-US" sz="2000" b="1" i="1" dirty="0" smtClean="0"/>
            </a:br>
            <a:r>
              <a:rPr lang="el-GR" sz="4000" b="1" dirty="0" smtClean="0"/>
              <a:t>(</a:t>
            </a:r>
            <a:r>
              <a:rPr lang="en-US" sz="4000" b="1" dirty="0" err="1" smtClean="0"/>
              <a:t>i</a:t>
            </a:r>
            <a:r>
              <a:rPr lang="el-GR" sz="4000" b="1" dirty="0" smtClean="0"/>
              <a:t>) Πρώτη φάση  (0-3 μηνών)</a:t>
            </a:r>
            <a:r>
              <a:rPr lang="el-GR" sz="3600" dirty="0" smtClean="0"/>
              <a:t/>
            </a:r>
            <a:br>
              <a:rPr lang="el-GR" sz="3600"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sz="3600" i="1" dirty="0" smtClean="0"/>
              <a:t>(</a:t>
            </a:r>
            <a:r>
              <a:rPr lang="en-US" sz="3600" i="1" dirty="0" err="1" smtClean="0"/>
              <a:t>i</a:t>
            </a:r>
            <a:r>
              <a:rPr lang="el-GR" sz="3600" i="1" dirty="0" smtClean="0"/>
              <a:t>) Πρώτη φάση  (0-3 μηνών)</a:t>
            </a:r>
            <a:r>
              <a:rPr lang="el-GR" sz="3600" dirty="0" smtClean="0"/>
              <a:t>:  Παραγωγή άναρθρων κραυγών, δοκιμασία των φωνητικών του οργάνων –παραγωγή ήχων που δεν υπάρχουν στο περιβάλλον του και ενδεχομένως ανήκουν σε άλλες γλώσσες με τις οποίες δεν έχει επαφή.</a:t>
            </a:r>
          </a:p>
          <a:p>
            <a:pPr algn="just"/>
            <a:endParaRPr lang="el-GR" sz="36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200" b="1" dirty="0" smtClean="0"/>
              <a:t/>
            </a:r>
            <a:br>
              <a:rPr lang="el-GR" sz="2200" b="1" dirty="0" smtClean="0"/>
            </a:br>
            <a:r>
              <a:rPr lang="el-GR" sz="2200" b="1" dirty="0" smtClean="0"/>
              <a:t>Μερικοί ακόμη ζωικοί κώδικες επικοινωνίας</a:t>
            </a:r>
            <a:br>
              <a:rPr lang="el-GR" sz="2200" b="1" dirty="0" smtClean="0"/>
            </a:br>
            <a:r>
              <a:rPr lang="el-GR" sz="3100" b="1" dirty="0" smtClean="0"/>
              <a:t>3. Ο χορός των μελισσών</a:t>
            </a:r>
            <a:br>
              <a:rPr lang="el-GR" sz="3100" b="1" dirty="0" smtClean="0"/>
            </a:br>
            <a:endParaRPr lang="el-GR" sz="31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Οι </a:t>
            </a:r>
            <a:r>
              <a:rPr lang="el-GR" i="1" dirty="0" smtClean="0"/>
              <a:t>‘χοροί</a:t>
            </a:r>
            <a:r>
              <a:rPr lang="el-GR" dirty="0" smtClean="0"/>
              <a:t>’ </a:t>
            </a:r>
            <a:r>
              <a:rPr lang="el-GR" dirty="0" err="1" smtClean="0"/>
              <a:t>απο</a:t>
            </a:r>
            <a:r>
              <a:rPr lang="el-GR" dirty="0" smtClean="0"/>
              <a:t>-τελούν την πιο εξελιγμένη μορφή επικοινωνίας μεταξύ των ατόμων ενός μελισσιού. Αυτό είναι γνωστό από παλιά -ήδη ο Αριστοτέλης το 330 </a:t>
            </a:r>
            <a:r>
              <a:rPr lang="el-GR" dirty="0" err="1" smtClean="0"/>
              <a:t>π.Χ.</a:t>
            </a:r>
            <a:r>
              <a:rPr lang="el-GR" dirty="0" smtClean="0"/>
              <a:t>, παρατήρησε αυτή τη συμπεριφορά και την περιέγραψε στο έργο του "</a:t>
            </a:r>
            <a:r>
              <a:rPr lang="el-GR" i="1" dirty="0" smtClean="0"/>
              <a:t>Περί ζώων ιστορίας</a:t>
            </a:r>
            <a:r>
              <a:rPr lang="el-GR" dirty="0" smtClean="0"/>
              <a:t>", όπου θεωρεί </a:t>
            </a:r>
            <a:r>
              <a:rPr lang="el-GR" dirty="0" err="1" smtClean="0"/>
              <a:t>ο΄τι</a:t>
            </a:r>
            <a:r>
              <a:rPr lang="el-GR" dirty="0" smtClean="0"/>
              <a:t> γινόταν για να προσελκύσει το ενδιαφέρον των υπολοίπων εργατριών.   </a:t>
            </a:r>
          </a:p>
          <a:p>
            <a:pPr algn="just"/>
            <a:r>
              <a:rPr lang="el-GR" dirty="0" smtClean="0"/>
              <a:t>Οι συλλέκτριες, λοιπόν, μέλισσες του γένους </a:t>
            </a:r>
            <a:r>
              <a:rPr lang="el-GR" i="1" dirty="0" err="1" smtClean="0"/>
              <a:t>Apis</a:t>
            </a:r>
            <a:r>
              <a:rPr lang="el-GR" i="1" dirty="0" smtClean="0"/>
              <a:t> </a:t>
            </a:r>
            <a:r>
              <a:rPr lang="el-GR" i="1" dirty="0" err="1" smtClean="0"/>
              <a:t>Mellifera</a:t>
            </a:r>
            <a:r>
              <a:rPr lang="el-GR" i="1" dirty="0" smtClean="0"/>
              <a:t> </a:t>
            </a:r>
            <a:r>
              <a:rPr lang="el-GR" dirty="0" smtClean="0"/>
              <a:t>(ευρωπαϊκή μέλισσα) όταν επιστρέψουν στην κυψέλη και έχουν βρει μια πηγή τροφής, εκτελούν ένα χορό.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Μερικοί ακόμη ζωικοί κώδικες επικοινωνίας</a:t>
            </a:r>
            <a:br>
              <a:rPr lang="el-GR" sz="2000" b="1" dirty="0" smtClean="0"/>
            </a:br>
            <a:r>
              <a:rPr lang="el-GR" sz="2000" b="1" dirty="0" smtClean="0"/>
              <a:t>3. Ο χορός των μελισσών</a:t>
            </a:r>
            <a:endParaRPr lang="el-GR" sz="2000" dirty="0"/>
          </a:p>
        </p:txBody>
      </p:sp>
      <p:sp>
        <p:nvSpPr>
          <p:cNvPr id="3" name="2 - Θέση περιεχομένου"/>
          <p:cNvSpPr>
            <a:spLocks noGrp="1"/>
          </p:cNvSpPr>
          <p:nvPr>
            <p:ph idx="1"/>
          </p:nvPr>
        </p:nvSpPr>
        <p:spPr/>
        <p:txBody>
          <a:bodyPr/>
          <a:lstStyle/>
          <a:p>
            <a:pPr algn="just"/>
            <a:r>
              <a:rPr lang="el-GR" dirty="0" smtClean="0"/>
              <a:t>Αυτός ο χορός είναι γνωστός ως </a:t>
            </a:r>
            <a:r>
              <a:rPr lang="el-GR" i="1" dirty="0" smtClean="0"/>
              <a:t>κουνιστός χορός</a:t>
            </a:r>
            <a:r>
              <a:rPr lang="el-GR" dirty="0" smtClean="0"/>
              <a:t> </a:t>
            </a:r>
            <a:r>
              <a:rPr lang="el-GR" i="1" dirty="0" smtClean="0"/>
              <a:t>(</a:t>
            </a:r>
            <a:r>
              <a:rPr lang="el-GR" i="1" dirty="0" err="1" smtClean="0"/>
              <a:t>Waggle</a:t>
            </a:r>
            <a:r>
              <a:rPr lang="el-GR" i="1" dirty="0" smtClean="0"/>
              <a:t> </a:t>
            </a:r>
            <a:r>
              <a:rPr lang="el-GR" i="1" dirty="0" err="1" smtClean="0"/>
              <a:t>Dance</a:t>
            </a:r>
            <a:r>
              <a:rPr lang="el-GR" i="1" dirty="0" smtClean="0"/>
              <a:t>)</a:t>
            </a:r>
            <a:r>
              <a:rPr lang="el-GR" dirty="0" smtClean="0"/>
              <a:t> ή/και</a:t>
            </a:r>
            <a:r>
              <a:rPr lang="el-GR" i="1" dirty="0" smtClean="0"/>
              <a:t> μικτός χορός.</a:t>
            </a:r>
            <a:r>
              <a:rPr lang="el-GR" dirty="0" smtClean="0"/>
              <a:t> Η συλλέκτρια μέλισσα χορεύει πάνω στο πλαίσιο της κηρήθρας ακολουθώντας μία κυκλική πορεία, ενώ κατά διαστήματα διασχίζει τον κύκλο κάνοντας γρήγορα και κοφτά </a:t>
            </a:r>
            <a:r>
              <a:rPr lang="el-GR" dirty="0" err="1" smtClean="0"/>
              <a:t>ζικ</a:t>
            </a:r>
            <a:r>
              <a:rPr lang="el-GR" dirty="0" smtClean="0"/>
              <a:t>-</a:t>
            </a:r>
            <a:r>
              <a:rPr lang="el-GR" dirty="0" err="1" smtClean="0"/>
              <a:t>ζακ</a:t>
            </a:r>
            <a:r>
              <a:rPr lang="el-GR" dirty="0" smtClean="0"/>
              <a:t>.</a:t>
            </a:r>
          </a:p>
          <a:p>
            <a:pPr>
              <a:buNone/>
            </a:pPr>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2400" b="1" dirty="0" smtClean="0"/>
              <a:t>3. Ο χορός των μελισσών</a:t>
            </a:r>
            <a:endParaRPr lang="el-GR" sz="2400" dirty="0"/>
          </a:p>
        </p:txBody>
      </p:sp>
      <p:sp>
        <p:nvSpPr>
          <p:cNvPr id="3" name="2 - Θέση περιεχομένου"/>
          <p:cNvSpPr>
            <a:spLocks noGrp="1"/>
          </p:cNvSpPr>
          <p:nvPr>
            <p:ph idx="1"/>
          </p:nvPr>
        </p:nvSpPr>
        <p:spPr/>
        <p:txBody>
          <a:bodyPr>
            <a:normAutofit/>
          </a:bodyPr>
          <a:lstStyle/>
          <a:p>
            <a:pPr algn="just">
              <a:buNone/>
            </a:pPr>
            <a:r>
              <a:rPr lang="el-GR" dirty="0" smtClean="0"/>
              <a:t> 	Τις ‘φιγούρες’ του χορού μέσα στην σκοτεινή κυψέλη, οι άλλες μέλισσες τις αντιλαμβάνονται με την αφή, καθώς την ακολουθούν στο χορό της, ενώ τους ήχους που συνοδεύουν τις κινήσεις τις αντιλαμβάνονται ως δονήσεις πάνω στην κηρήθρα. Συμπλήρωμα του μηνύματος αποτελεί η οσμή από το νέκταρ ή τη γύρη που η ‘χορεύτρια’ μέλισσα μεταφέρει. </a:t>
            </a:r>
          </a:p>
          <a:p>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2400" b="1" dirty="0" smtClean="0"/>
              <a:t>3. Ο χορός των μελισσών</a:t>
            </a:r>
            <a:endParaRPr lang="el-GR" sz="2400" dirty="0"/>
          </a:p>
        </p:txBody>
      </p:sp>
      <p:sp>
        <p:nvSpPr>
          <p:cNvPr id="3" name="2 - Θέση περιεχομένου"/>
          <p:cNvSpPr>
            <a:spLocks noGrp="1"/>
          </p:cNvSpPr>
          <p:nvPr>
            <p:ph idx="1"/>
          </p:nvPr>
        </p:nvSpPr>
        <p:spPr/>
        <p:txBody>
          <a:bodyPr>
            <a:normAutofit fontScale="85000" lnSpcReduction="20000"/>
          </a:bodyPr>
          <a:lstStyle/>
          <a:p>
            <a:pPr algn="just">
              <a:buNone/>
            </a:pPr>
            <a:r>
              <a:rPr lang="el-GR" dirty="0" smtClean="0"/>
              <a:t>	</a:t>
            </a:r>
            <a:r>
              <a:rPr lang="el-GR" sz="3400" dirty="0" smtClean="0"/>
              <a:t>Χορός </a:t>
            </a:r>
            <a:r>
              <a:rPr lang="el-GR" sz="3400" dirty="0" smtClean="0">
                <a:sym typeface="Wingdings" pitchFamily="2" charset="2"/>
              </a:rPr>
              <a:t> </a:t>
            </a:r>
            <a:r>
              <a:rPr lang="el-GR" sz="3400" dirty="0" smtClean="0"/>
              <a:t>απόσταση και  κατεύθυνση της τροφής από τη φωλιά. </a:t>
            </a:r>
          </a:p>
          <a:p>
            <a:pPr algn="just">
              <a:buNone/>
            </a:pPr>
            <a:r>
              <a:rPr lang="el-GR" sz="3400" dirty="0" smtClean="0"/>
              <a:t>	Πολλοί διαφορετικοί χοροί στην κυψέλη – </a:t>
            </a:r>
          </a:p>
          <a:p>
            <a:pPr algn="just">
              <a:buNone/>
            </a:pPr>
            <a:r>
              <a:rPr lang="el-GR" sz="3400" dirty="0" smtClean="0"/>
              <a:t>	μη  κατανοητοί ακόμα. </a:t>
            </a:r>
          </a:p>
          <a:p>
            <a:pPr algn="just">
              <a:buNone/>
            </a:pPr>
            <a:r>
              <a:rPr lang="el-GR" sz="3400" dirty="0" smtClean="0"/>
              <a:t>	Πλέον σημαντική απόδειξη  προέλευσης αλλά και χρήσης </a:t>
            </a:r>
            <a:r>
              <a:rPr lang="el-GR" sz="3400" dirty="0" err="1" smtClean="0"/>
              <a:t>χορού</a:t>
            </a:r>
            <a:r>
              <a:rPr lang="el-GR" sz="3400" dirty="0" err="1" smtClean="0">
                <a:sym typeface="Wingdings" pitchFamily="2" charset="2"/>
              </a:rPr>
              <a:t></a:t>
            </a:r>
            <a:r>
              <a:rPr lang="el-GR" sz="3400" dirty="0" smtClean="0">
                <a:sym typeface="Wingdings" pitchFamily="2" charset="2"/>
              </a:rPr>
              <a:t> </a:t>
            </a:r>
            <a:r>
              <a:rPr lang="el-GR" sz="3400" dirty="0" smtClean="0"/>
              <a:t>όλα τα γνωστά είδη της μέλισσας εμφανίζουν αυτή τη συμπεριφορά. ΜΟΝΟ  η εκτέλεση διαφέρει μεταξύ των διαφόρων ειδών. Αυτό σημαίνει ότι η μορφή επικοινωνίας δεν εξαρτάται από τη μάθηση, αλλά είναι </a:t>
            </a:r>
            <a:r>
              <a:rPr lang="el-GR" sz="3400" u="sng" dirty="0" smtClean="0"/>
              <a:t>γενετικά καθορισμένη. </a:t>
            </a:r>
          </a:p>
          <a:p>
            <a:pPr>
              <a:buNone/>
            </a:pPr>
            <a:endParaRPr lang="el-GR" dirty="0" smtClean="0"/>
          </a:p>
          <a:p>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800" b="1" dirty="0" smtClean="0"/>
              <a:t/>
            </a:r>
            <a:br>
              <a:rPr lang="el-GR" sz="1800" b="1" dirty="0" smtClean="0"/>
            </a:br>
            <a:r>
              <a:rPr lang="el-GR" sz="1800" b="1" dirty="0" smtClean="0"/>
              <a:t>Μερικοί ακόμη ζωικοί κώδικες επικοινωνίας</a:t>
            </a:r>
            <a:br>
              <a:rPr lang="el-GR" sz="1800" b="1" dirty="0" smtClean="0"/>
            </a:br>
            <a:r>
              <a:rPr lang="el-GR" sz="2400" b="1" dirty="0" smtClean="0"/>
              <a:t>3. Ο χορός των μελισσών</a:t>
            </a:r>
            <a:br>
              <a:rPr lang="el-GR" sz="2400" b="1" dirty="0" smtClean="0"/>
            </a:br>
            <a:r>
              <a:rPr lang="el-GR" sz="2400" dirty="0" smtClean="0"/>
              <a:t/>
            </a:r>
            <a:br>
              <a:rPr lang="el-GR" sz="2400" dirty="0" smtClean="0"/>
            </a:br>
            <a:endParaRPr lang="el-GR" sz="2400" dirty="0"/>
          </a:p>
        </p:txBody>
      </p:sp>
      <p:sp>
        <p:nvSpPr>
          <p:cNvPr id="3" name="2 - Θέση περιεχομένου"/>
          <p:cNvSpPr>
            <a:spLocks noGrp="1"/>
          </p:cNvSpPr>
          <p:nvPr>
            <p:ph idx="1"/>
          </p:nvPr>
        </p:nvSpPr>
        <p:spPr/>
        <p:txBody>
          <a:bodyPr>
            <a:normAutofit fontScale="85000" lnSpcReduction="20000"/>
          </a:bodyPr>
          <a:lstStyle/>
          <a:p>
            <a:pPr algn="just"/>
            <a:r>
              <a:rPr lang="el-GR" i="1" u="sng" dirty="0" smtClean="0"/>
              <a:t>Ο κυκλικός χορός</a:t>
            </a:r>
            <a:r>
              <a:rPr lang="el-GR" dirty="0" smtClean="0"/>
              <a:t> δεν δίνει πληροφορίες για την ακριβή θέση της πηγής τροφής. Δηλώνει απλά την ύπαρξη τροφής σε μικρή απόσταση και σε ακτίνα μικρότερη των 15 μέτρων από τη φωλιά . </a:t>
            </a:r>
          </a:p>
          <a:p>
            <a:pPr algn="just"/>
            <a:r>
              <a:rPr lang="el-GR" dirty="0" smtClean="0"/>
              <a:t>Η συλλέκτρια μέλισσα, αφού έχει κάνει μερικά επιτυχημένα ταξίδια συλλογής, επιστρέφοντας στην φωλιά προσφέρει λίγο από το περιεχόμενο του </a:t>
            </a:r>
            <a:r>
              <a:rPr lang="el-GR" dirty="0" err="1" smtClean="0"/>
              <a:t>προλόβου</a:t>
            </a:r>
            <a:r>
              <a:rPr lang="el-GR" dirty="0" smtClean="0"/>
              <a:t> της σε άλλες μέλισσες και αρχίζει να διαγράφει μικρούς κύκλους. Η φορά των κύκλων αλλάζει κάθε φορά που ολοκληρώνει μία περιστροφή. Οι υπόλοιπες μέλισσες την ακολουθούν αγγίζοντάς της, έως ότου αποφασίσουν να βγουν και αυτές προς συλλογή. </a:t>
            </a:r>
          </a:p>
          <a:p>
            <a:pPr>
              <a:buNone/>
            </a:pPr>
            <a:endParaRPr lang="el-GR" dirty="0"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2400" b="1" dirty="0" smtClean="0"/>
              <a:t>3. Ο χορός των μελισσών</a:t>
            </a:r>
            <a:endParaRPr lang="el-GR" sz="2400" dirty="0"/>
          </a:p>
        </p:txBody>
      </p:sp>
      <p:sp>
        <p:nvSpPr>
          <p:cNvPr id="3" name="2 - Θέση περιεχομένου"/>
          <p:cNvSpPr>
            <a:spLocks noGrp="1"/>
          </p:cNvSpPr>
          <p:nvPr>
            <p:ph idx="1"/>
          </p:nvPr>
        </p:nvSpPr>
        <p:spPr/>
        <p:txBody>
          <a:bodyPr>
            <a:noAutofit/>
          </a:bodyPr>
          <a:lstStyle/>
          <a:p>
            <a:pPr algn="just"/>
            <a:r>
              <a:rPr lang="el-GR" sz="2400" i="1" u="sng" dirty="0" smtClean="0"/>
              <a:t>Ο μικτός χορός ή χορός της παλλόμενης κοιλιάς</a:t>
            </a:r>
            <a:r>
              <a:rPr lang="el-GR" sz="2400" i="1" dirty="0" smtClean="0"/>
              <a:t> </a:t>
            </a:r>
            <a:r>
              <a:rPr lang="el-GR" sz="2400" i="1" dirty="0" smtClean="0">
                <a:sym typeface="Wingdings" pitchFamily="2" charset="2"/>
              </a:rPr>
              <a:t> </a:t>
            </a:r>
            <a:r>
              <a:rPr lang="el-GR" sz="2400" dirty="0" smtClean="0"/>
              <a:t>εκτελείται όταν η απόσταση της τροφής είναι πάνω από 100μ. Ο κυκλικός χορός μετατρέπεται σταδιακά σε μικτό καθώς η απόσταση μεταξύ τροφής και φωλιάς μεγαλώνει . </a:t>
            </a:r>
          </a:p>
          <a:p>
            <a:pPr algn="just"/>
            <a:r>
              <a:rPr lang="el-GR" sz="2400" dirty="0" smtClean="0"/>
              <a:t>Κατά τον μικτό χορό η μέλισσα διανύει μία μικρή ευθύγραμμη πορεία κουνώντας έντονα την κοιλιά της και παράγοντας ήχους. Στο τέλος της ευθύγραμμης πορείας γυρίζει διαγράφοντας ένα ημικύκλιο και επιστρέφει στο σημείο που ξεκίνησε. Εκτελεί τις ίδιες κινήσεις σχηματίζοντας ημικύκλιο μία φορά προς τα δεξιά και μία προς τα αριστερά (εναλλάξ). Συχνά σταματά και προσφέρει λίγη τροφή στις μέλισσες που την ακολουθούν.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2400" b="1" dirty="0" smtClean="0"/>
              <a:t>3. Ο χορός των μελισσών</a:t>
            </a:r>
            <a:endParaRPr lang="el-GR" sz="2400" dirty="0"/>
          </a:p>
        </p:txBody>
      </p:sp>
      <p:sp>
        <p:nvSpPr>
          <p:cNvPr id="3" name="2 - Θέση περιεχομένου"/>
          <p:cNvSpPr>
            <a:spLocks noGrp="1"/>
          </p:cNvSpPr>
          <p:nvPr>
            <p:ph idx="1"/>
          </p:nvPr>
        </p:nvSpPr>
        <p:spPr/>
        <p:txBody>
          <a:bodyPr/>
          <a:lstStyle/>
          <a:p>
            <a:pPr algn="just"/>
            <a:r>
              <a:rPr lang="el-GR" dirty="0" smtClean="0"/>
              <a:t>Οι πληροφορίες  αφορούν  την απόσταση της τροφής από την φωλιά, την κατεύθυνση της τοποθεσίας σε σχέση με τη θέση του ήλιου, αλλά και την  ποιότητα της τροφής. Οι πληροφορίες αυτές δίνονται από το μήκος της ευθύγραμμης διαδρομής, την διάρκεια των παλμών και των ήχων, τον αριθμό των παλμών και τον αριθμό των περιστροφών</a:t>
            </a:r>
          </a:p>
          <a:p>
            <a:endParaRPr lang="el-G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Μερικοί ακόμη ζωικοί κώδικες επικοινωνίας</a:t>
            </a:r>
            <a:br>
              <a:rPr lang="el-GR" sz="1800" b="1" dirty="0" smtClean="0"/>
            </a:br>
            <a:r>
              <a:rPr lang="el-GR" sz="2400" b="1" dirty="0" smtClean="0"/>
              <a:t>3. Ο χορός των μελισσών</a:t>
            </a:r>
            <a:endParaRPr lang="el-GR" sz="2400" dirty="0"/>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3400" dirty="0" smtClean="0"/>
              <a:t>	</a:t>
            </a:r>
            <a:r>
              <a:rPr lang="el-GR" sz="3900" dirty="0" smtClean="0"/>
              <a:t>Η πιστότητα της μεταβίβασης των συγκεκριμένων πληροφοριών επηρεάζεται από : </a:t>
            </a:r>
          </a:p>
          <a:p>
            <a:r>
              <a:rPr lang="el-GR" sz="3900" dirty="0" smtClean="0"/>
              <a:t> την εμπειρία και την ηλικία της μέλισσας </a:t>
            </a:r>
          </a:p>
          <a:p>
            <a:r>
              <a:rPr lang="el-GR" sz="3900" dirty="0" smtClean="0"/>
              <a:t>τη θερμοκρασία </a:t>
            </a:r>
          </a:p>
          <a:p>
            <a:r>
              <a:rPr lang="el-GR" sz="3900" dirty="0" smtClean="0"/>
              <a:t>τον άνεμο </a:t>
            </a:r>
          </a:p>
          <a:p>
            <a:r>
              <a:rPr lang="el-GR" sz="3900" dirty="0" smtClean="0"/>
              <a:t>τη τυχόν δηλητηρίαση των μελισσών από εντομοκτόνα </a:t>
            </a:r>
          </a:p>
          <a:p>
            <a:pPr>
              <a:buNone/>
            </a:pPr>
            <a:r>
              <a:rPr lang="el-GR" sz="3900" dirty="0" smtClean="0"/>
              <a:t>     και κληρονομικούς παράγοντες - φυλή. </a:t>
            </a:r>
          </a:p>
          <a:p>
            <a:pPr algn="just">
              <a:buNone/>
            </a:pPr>
            <a:r>
              <a:rPr lang="el-GR" sz="3900" dirty="0" smtClean="0"/>
              <a:t>	Υπάρχουν κι άλλοι χοροί, μικρότερης σημασίας, που εκτελούνται από τις μέλισσες όπως ο χορός της ‘καθαριότητας’, ο χορός της ‘χαράς’, ο χορός ‘καθαρισμού της εργάτριας’, ο χορός ‘μασάζ’ κ.ά..</a:t>
            </a:r>
          </a:p>
          <a:p>
            <a:endParaRPr lang="el-GR" dirty="0" smtClean="0"/>
          </a:p>
          <a:p>
            <a:endParaRPr lang="el-G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i="1" dirty="0" smtClean="0"/>
              <a:t/>
            </a:r>
            <a:br>
              <a:rPr lang="el-GR" sz="3600" b="1" i="1" dirty="0" smtClean="0"/>
            </a:br>
            <a:r>
              <a:rPr lang="el-GR" sz="3600" b="1" i="1" dirty="0" smtClean="0"/>
              <a:t>Γενική παρατήρηση για τη σχέση ζωικών κωδίκων /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buNone/>
            </a:pPr>
            <a:r>
              <a:rPr lang="el-GR" dirty="0" smtClean="0"/>
              <a:t>	Η ασυνέχεια ανάμεσα στην ομιλία και στους ζωικούς κώδικες είναι προφανής: </a:t>
            </a:r>
          </a:p>
          <a:p>
            <a:pPr algn="just"/>
            <a:r>
              <a:rPr lang="el-GR" dirty="0" smtClean="0"/>
              <a:t>ΟΜΙΛΙΑ: αυθαίρετος -διπλά αρθρωμένος- ‘ανοιχτός’ κώδικας με χαρακτήρα αναφορικό/παραστατικό </a:t>
            </a:r>
          </a:p>
          <a:p>
            <a:pPr algn="just"/>
            <a:r>
              <a:rPr lang="el-GR" dirty="0" smtClean="0"/>
              <a:t>ΖΩΙΚΟΙ ΚΩΔΙΚΕΣ: μη αυθαίρετοι -χωρίς άρθρωση- ‘κλειστοί’ κώδικες με χαρακτήρα κύρια συγκινησιακό όπου εμφανίζεται ΚΑΠΟΙΟ στοιχείο συνέχειας:  κινήσεις/ χειρονομίες, ένταση φωνής/χρωματικός τονισμός ΔΗΛΑΔΗ  πρόκειται για την περιοχή της </a:t>
            </a:r>
            <a:r>
              <a:rPr lang="el-GR" i="1" dirty="0" err="1" smtClean="0"/>
              <a:t>παραγλώσσας</a:t>
            </a:r>
            <a:r>
              <a:rPr lang="el-GR" dirty="0" smtClean="0"/>
              <a:t> </a:t>
            </a:r>
          </a:p>
          <a:p>
            <a:endParaRPr lang="el-G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4  Οι λειτουργίες της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l-GR" dirty="0" err="1" smtClean="0"/>
              <a:t>Roman</a:t>
            </a:r>
            <a:r>
              <a:rPr lang="el-GR" dirty="0" smtClean="0"/>
              <a:t> </a:t>
            </a:r>
            <a:r>
              <a:rPr lang="el-GR" dirty="0" err="1" smtClean="0"/>
              <a:t>Jacobson</a:t>
            </a:r>
            <a:r>
              <a:rPr lang="el-GR" dirty="0" smtClean="0"/>
              <a:t> και  </a:t>
            </a:r>
            <a:r>
              <a:rPr lang="fr-FR" dirty="0" smtClean="0"/>
              <a:t>André</a:t>
            </a:r>
            <a:r>
              <a:rPr lang="el-GR" dirty="0" smtClean="0"/>
              <a:t> </a:t>
            </a:r>
            <a:r>
              <a:rPr lang="el-GR" dirty="0" err="1" smtClean="0"/>
              <a:t>Martinet</a:t>
            </a:r>
            <a:r>
              <a:rPr lang="el-GR" dirty="0" smtClean="0"/>
              <a:t>: Γλωσσολογική Σχολή της Πράγας και μεγάλη ευρωπαϊκή γλωσσολογική σχολή, της Λειτουργικής Σχολής του Παρισιού. </a:t>
            </a:r>
          </a:p>
          <a:p>
            <a:pPr algn="just"/>
            <a:r>
              <a:rPr lang="en-US" dirty="0" smtClean="0"/>
              <a:t>Jacobson</a:t>
            </a:r>
            <a:r>
              <a:rPr lang="el-GR" dirty="0" smtClean="0">
                <a:sym typeface="Wingdings" pitchFamily="2" charset="2"/>
              </a:rPr>
              <a:t> </a:t>
            </a:r>
            <a:r>
              <a:rPr lang="el-GR" dirty="0" smtClean="0"/>
              <a:t>«</a:t>
            </a:r>
            <a:r>
              <a:rPr lang="el-GR" dirty="0" err="1" smtClean="0"/>
              <a:t>Essais</a:t>
            </a:r>
            <a:r>
              <a:rPr lang="el-GR" dirty="0" smtClean="0"/>
              <a:t> </a:t>
            </a:r>
            <a:r>
              <a:rPr lang="el-GR" dirty="0" err="1" smtClean="0"/>
              <a:t>de</a:t>
            </a:r>
            <a:r>
              <a:rPr lang="el-GR" dirty="0" smtClean="0"/>
              <a:t> </a:t>
            </a:r>
            <a:r>
              <a:rPr lang="el-GR" dirty="0" err="1" smtClean="0"/>
              <a:t>linguistique</a:t>
            </a:r>
            <a:r>
              <a:rPr lang="el-GR" dirty="0" smtClean="0"/>
              <a:t> </a:t>
            </a:r>
            <a:r>
              <a:rPr lang="el-GR" dirty="0" err="1" smtClean="0"/>
              <a:t>générale</a:t>
            </a:r>
            <a:r>
              <a:rPr lang="el-GR" dirty="0" smtClean="0"/>
              <a:t>» (1963-73)</a:t>
            </a:r>
            <a:r>
              <a:rPr lang="el-GR" dirty="0" smtClean="0">
                <a:sym typeface="Wingdings" pitchFamily="2" charset="2"/>
              </a:rPr>
              <a:t> </a:t>
            </a:r>
            <a:r>
              <a:rPr lang="el-GR" dirty="0" smtClean="0"/>
              <a:t>μοντέλο από έξι </a:t>
            </a:r>
            <a:r>
              <a:rPr lang="el-GR" b="1" i="1" dirty="0" smtClean="0"/>
              <a:t>λειτουργίες </a:t>
            </a:r>
            <a:r>
              <a:rPr lang="el-GR" dirty="0" smtClean="0"/>
              <a:t>της γλώσσας. Πρόκειται για έξι απόψεις από τις οποίες μπορούμε να θεωρήσουμε τη </a:t>
            </a:r>
            <a:r>
              <a:rPr lang="el-GR" i="1" dirty="0" smtClean="0"/>
              <a:t>γλωσσική πράξη (</a:t>
            </a:r>
            <a:r>
              <a:rPr lang="en-US" i="1" dirty="0" smtClean="0"/>
              <a:t>speech act</a:t>
            </a:r>
            <a:r>
              <a:rPr lang="el-GR" i="1" dirty="0" smtClean="0"/>
              <a:t>). </a:t>
            </a:r>
            <a:r>
              <a:rPr lang="el-GR" dirty="0" smtClean="0"/>
              <a:t> Λέγοντας γλωσσική πράξη, εννοούμε την πράξη που επιτελούμε λέγοντας ή γράφοντας κάτι, π.χ. δήλωση, υπόσχεση, ανακοίνωση, παράκληση, απειλή, μέσα σε ένα επικοινωνιακό πλαίσιο και πάντα με έναν επικοινωνιακό σκοπό- η αποστήθιση δεν αποτελεί γλωσσική πράξη. </a:t>
            </a:r>
          </a:p>
          <a:p>
            <a:pPr algn="just"/>
            <a:r>
              <a:rPr lang="el-GR" dirty="0" smtClean="0"/>
              <a:t>Το μοντέλο του </a:t>
            </a:r>
            <a:r>
              <a:rPr lang="en-US" dirty="0" smtClean="0"/>
              <a:t>Jacobson</a:t>
            </a:r>
            <a:r>
              <a:rPr lang="el-GR" dirty="0" smtClean="0"/>
              <a:t>, λοιπόν,  θεωρείται ως το πλέον ολοκληρωμένο από άλλα προηγούμενα, όπως του </a:t>
            </a:r>
            <a:r>
              <a:rPr lang="en-US" dirty="0" smtClean="0"/>
              <a:t>Buhler</a:t>
            </a:r>
            <a:r>
              <a:rPr lang="el-GR" dirty="0" smtClean="0"/>
              <a:t> (1934) που περιελάμβανε μόνο τις τρεις πρώτες λειτουργίες και δεν έχει μέχρι σήμερα αμφισβητηθεί.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1600" b="1" i="1" dirty="0" smtClean="0"/>
              <a:t>1. </a:t>
            </a:r>
            <a:r>
              <a:rPr lang="el-GR" sz="1600" b="1" i="1" dirty="0" smtClean="0"/>
              <a:t>Το </a:t>
            </a:r>
            <a:r>
              <a:rPr lang="el-GR" sz="1600" b="1" i="1" dirty="0" err="1" smtClean="0"/>
              <a:t>προομιλητικό</a:t>
            </a:r>
            <a:r>
              <a:rPr lang="el-GR" sz="1600" b="1" i="1" dirty="0" smtClean="0"/>
              <a:t> ή το στάδιο της φωνολογικής ανάπτυξης (0-10/12 μηνών)</a:t>
            </a:r>
            <a:r>
              <a:rPr lang="en-US" sz="1600" b="1" i="1" dirty="0" smtClean="0"/>
              <a:t/>
            </a:r>
            <a:br>
              <a:rPr lang="en-US" sz="1600" b="1" i="1" dirty="0" smtClean="0"/>
            </a:br>
            <a:r>
              <a:rPr lang="el-GR" sz="3600" b="1" i="1" dirty="0" smtClean="0"/>
              <a:t> (</a:t>
            </a:r>
            <a:r>
              <a:rPr lang="en-US" sz="3600" b="1" i="1" dirty="0" smtClean="0"/>
              <a:t>ii</a:t>
            </a:r>
            <a:r>
              <a:rPr lang="el-GR" sz="3600" b="1" i="1" dirty="0" smtClean="0"/>
              <a:t>) Δεύτερη φάση - βάβισμα (3-6/8 μηνών)</a:t>
            </a:r>
            <a:endParaRPr lang="el-GR" sz="3600" b="1"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Πρόκειται για μεταβατική περίοδο.</a:t>
            </a:r>
            <a:r>
              <a:rPr lang="el-GR" b="1" i="1" dirty="0" smtClean="0"/>
              <a:t> </a:t>
            </a:r>
            <a:r>
              <a:rPr lang="el-GR" dirty="0" smtClean="0"/>
              <a:t>Έχουμε τη φωνολογική παραγωγή του της (</a:t>
            </a:r>
            <a:r>
              <a:rPr lang="en-US" dirty="0" err="1" smtClean="0"/>
              <a:t>i</a:t>
            </a:r>
            <a:r>
              <a:rPr lang="el-GR" dirty="0" smtClean="0"/>
              <a:t>) αλλά πιο συστηματική και με κάποια κοινωνική σκοπιμότητα. Με άλλα λόγια, τα βαβίσματα και τα γουργουρίσματα πιθανόν να δείχνουν τη διάθεση του παιδιού να επικοινωνήσει με το περιβάλλον, να εκφράσει κάποια ψυχική του κατάσταση. Πολλοί ψυχολόγοι  το θεωρούν ως τον πρώτο σταθμό της γλωσσικής του ανάπτυξης. </a:t>
            </a:r>
          </a:p>
          <a:p>
            <a:endParaRPr lang="el-G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4  Οι λειτουργίες της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Σύμφωνα με το μοντέλο αυτό, λοιπόν, η μετάδοση της επικοινωνίας γίνεται μ’ έναν  </a:t>
            </a:r>
            <a:r>
              <a:rPr lang="el-GR" i="1" dirty="0" smtClean="0"/>
              <a:t>πομπό</a:t>
            </a:r>
            <a:r>
              <a:rPr lang="el-GR" dirty="0" smtClean="0"/>
              <a:t> </a:t>
            </a:r>
            <a:r>
              <a:rPr lang="el-GR" i="1" dirty="0" smtClean="0"/>
              <a:t>(τον ομιλητή), </a:t>
            </a:r>
            <a:r>
              <a:rPr lang="el-GR" dirty="0" smtClean="0"/>
              <a:t>και ένα  </a:t>
            </a:r>
            <a:r>
              <a:rPr lang="el-GR" i="1" dirty="0" smtClean="0"/>
              <a:t>δέκτη (τον ακροατή),</a:t>
            </a:r>
            <a:r>
              <a:rPr lang="el-GR" dirty="0" smtClean="0"/>
              <a:t> που συνδέονται μ’ ένα φυσικό </a:t>
            </a:r>
            <a:r>
              <a:rPr lang="el-GR" i="1" dirty="0" smtClean="0"/>
              <a:t>κανάλι - αγωγό </a:t>
            </a:r>
            <a:r>
              <a:rPr lang="el-GR" dirty="0" smtClean="0"/>
              <a:t> μετάδοσης μέσα από το οποίο περνάει ένα  </a:t>
            </a:r>
            <a:r>
              <a:rPr lang="el-GR" i="1" dirty="0" smtClean="0"/>
              <a:t>μήνυμα  </a:t>
            </a:r>
            <a:r>
              <a:rPr lang="el-GR" dirty="0" smtClean="0"/>
              <a:t>που γίνεται με βάση ένα </a:t>
            </a:r>
            <a:r>
              <a:rPr lang="el-GR" i="1" dirty="0" smtClean="0"/>
              <a:t>κώδικα -γλώσσα</a:t>
            </a:r>
            <a:r>
              <a:rPr lang="el-GR" dirty="0" smtClean="0"/>
              <a:t>-  κοινό για πομπό και δέκτη - </a:t>
            </a:r>
            <a:r>
              <a:rPr lang="el-GR" i="1" dirty="0" smtClean="0"/>
              <a:t> </a:t>
            </a:r>
            <a:r>
              <a:rPr lang="el-GR" dirty="0" smtClean="0"/>
              <a:t>για να μεταδώσει κάτι από την εμπειρία του πομπού, δηλαδή ένα </a:t>
            </a:r>
            <a:r>
              <a:rPr lang="el-GR" i="1" dirty="0" smtClean="0"/>
              <a:t>αναφερόμενο ( θέμα-πληροφορία).</a:t>
            </a:r>
            <a:endParaRPr lang="el-GR" dirty="0" smtClean="0"/>
          </a:p>
          <a:p>
            <a:endParaRPr lang="el-GR" dirty="0" smtClean="0"/>
          </a:p>
          <a:p>
            <a:endParaRPr lang="el-G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4  Οι λειτουργίες της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Παραστατικά:</a:t>
            </a:r>
            <a:r>
              <a:rPr lang="el-GR" i="1" dirty="0" smtClean="0"/>
              <a:t>	</a:t>
            </a:r>
            <a:endParaRPr lang="el-GR" dirty="0" smtClean="0"/>
          </a:p>
          <a:p>
            <a:pPr>
              <a:buNone/>
            </a:pPr>
            <a:r>
              <a:rPr lang="el-GR" i="1" dirty="0" smtClean="0"/>
              <a:t>	(1)	ομιλητής		(‘πομπός’)</a:t>
            </a:r>
            <a:endParaRPr lang="el-GR" dirty="0" smtClean="0"/>
          </a:p>
          <a:p>
            <a:pPr>
              <a:buNone/>
            </a:pPr>
            <a:r>
              <a:rPr lang="el-GR" i="1" dirty="0" smtClean="0"/>
              <a:t>	(2)	ακροατής		(‘δέκτης’)</a:t>
            </a:r>
            <a:endParaRPr lang="el-GR" dirty="0" smtClean="0"/>
          </a:p>
          <a:p>
            <a:pPr>
              <a:buNone/>
            </a:pPr>
            <a:r>
              <a:rPr lang="el-GR" i="1" dirty="0" smtClean="0"/>
              <a:t>	(3)	θέμα-πληροφορία	(‘αναφερόμενο’)</a:t>
            </a:r>
            <a:endParaRPr lang="el-GR" dirty="0" smtClean="0"/>
          </a:p>
          <a:p>
            <a:pPr>
              <a:buNone/>
            </a:pPr>
            <a:r>
              <a:rPr lang="el-GR" i="1" dirty="0" smtClean="0"/>
              <a:t>	(4)	μήνυμα	            (‘με βάση τον κοινό κώδικα’)</a:t>
            </a:r>
            <a:endParaRPr lang="el-GR" dirty="0" smtClean="0"/>
          </a:p>
          <a:p>
            <a:pPr>
              <a:buNone/>
            </a:pPr>
            <a:r>
              <a:rPr lang="el-GR" i="1" dirty="0" smtClean="0"/>
              <a:t>	(5)	γλώσσα		(‘</a:t>
            </a:r>
            <a:r>
              <a:rPr lang="el-GR" i="1" dirty="0" err="1" smtClean="0"/>
              <a:t>κώδικας’κοινός</a:t>
            </a:r>
            <a:r>
              <a:rPr lang="el-GR" i="1" dirty="0" smtClean="0"/>
              <a:t>  για ομιλητή  /</a:t>
            </a:r>
          </a:p>
          <a:p>
            <a:pPr>
              <a:buNone/>
            </a:pPr>
            <a:r>
              <a:rPr lang="el-GR" i="1" dirty="0" smtClean="0"/>
              <a:t>					    ακροατή)</a:t>
            </a:r>
            <a:endParaRPr lang="el-GR" dirty="0" smtClean="0"/>
          </a:p>
          <a:p>
            <a:pPr>
              <a:buNone/>
            </a:pPr>
            <a:r>
              <a:rPr lang="el-GR" i="1" dirty="0" smtClean="0"/>
              <a:t>	(6)	αγωγός		(‘κανάλι’ επικοινωνίας) </a:t>
            </a:r>
            <a:endParaRPr lang="el-GR" dirty="0" smtClean="0"/>
          </a:p>
          <a:p>
            <a:r>
              <a:rPr lang="el-GR" dirty="0" smtClean="0"/>
              <a:t>Η θεωρία των γλωσσικών πράξεων εντάσσεται στο πλαίσιο της Πραγματολογίας.</a:t>
            </a:r>
          </a:p>
          <a:p>
            <a:endParaRPr lang="el-G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4  Οι λειτουργίες της ομιλίας</a:t>
            </a:r>
            <a:r>
              <a:rPr lang="el-GR" sz="2000" dirty="0" smtClean="0"/>
              <a:t/>
            </a:r>
            <a:br>
              <a:rPr lang="el-GR" sz="2000" dirty="0" smtClean="0"/>
            </a:br>
            <a:r>
              <a:rPr lang="el-GR" sz="3100" b="1" i="1" dirty="0" smtClean="0"/>
              <a:t>Οι λειτουργίες της ομιλίας με ένα παράδειγμα </a:t>
            </a:r>
            <a:r>
              <a:rPr lang="el-GR" sz="3100" dirty="0" smtClean="0"/>
              <a:t/>
            </a:r>
            <a:br>
              <a:rPr lang="el-GR" sz="3100" dirty="0" smtClean="0"/>
            </a:br>
            <a:endParaRPr lang="el-GR" sz="3100" dirty="0"/>
          </a:p>
        </p:txBody>
      </p:sp>
      <p:sp>
        <p:nvSpPr>
          <p:cNvPr id="3" name="2 - Θέση περιεχομένου"/>
          <p:cNvSpPr>
            <a:spLocks noGrp="1"/>
          </p:cNvSpPr>
          <p:nvPr>
            <p:ph idx="1"/>
          </p:nvPr>
        </p:nvSpPr>
        <p:spPr/>
        <p:txBody>
          <a:bodyPr>
            <a:normAutofit fontScale="92500" lnSpcReduction="10000"/>
          </a:bodyPr>
          <a:lstStyle/>
          <a:p>
            <a:pPr algn="just"/>
            <a:r>
              <a:rPr lang="el-GR" b="1" dirty="0" smtClean="0"/>
              <a:t>(1)  συναισθηματική / εκφραστική / συγκινησιακή </a:t>
            </a:r>
            <a:r>
              <a:rPr lang="el-GR" dirty="0" smtClean="0"/>
              <a:t>(</a:t>
            </a:r>
            <a:r>
              <a:rPr lang="en-US" b="1" dirty="0" smtClean="0"/>
              <a:t>expressive</a:t>
            </a:r>
            <a:r>
              <a:rPr lang="el-GR" b="1" dirty="0" smtClean="0"/>
              <a:t>/</a:t>
            </a:r>
            <a:r>
              <a:rPr lang="en-US" b="1" dirty="0" smtClean="0"/>
              <a:t>emotive function</a:t>
            </a:r>
            <a:r>
              <a:rPr lang="el-GR" b="1" dirty="0" smtClean="0"/>
              <a:t>)</a:t>
            </a:r>
            <a:r>
              <a:rPr lang="el-GR" dirty="0" smtClean="0"/>
              <a:t>: Αφορά τον ‘</a:t>
            </a:r>
            <a:r>
              <a:rPr lang="el-GR" b="1" i="1" dirty="0" smtClean="0"/>
              <a:t>πομπό’</a:t>
            </a:r>
            <a:r>
              <a:rPr lang="el-GR" dirty="0" smtClean="0"/>
              <a:t>, δηλώνει, δηλαδή, τη στάση του </a:t>
            </a:r>
            <a:r>
              <a:rPr lang="el-GR" b="1" i="1" dirty="0" smtClean="0"/>
              <a:t>ομιλητή</a:t>
            </a:r>
            <a:r>
              <a:rPr lang="el-GR" dirty="0" smtClean="0"/>
              <a:t> απέναντι στο περιεχόμενο του μηνύματος, τι μορφή θέλει να του δώσει, χωρίς να ενδιαφέρεται, τη στιγμή εκείνη, για την ύπαρξη, ή τα συναισθήματα των ακροατών. Κατά κανόνα σε </a:t>
            </a:r>
            <a:r>
              <a:rPr lang="el-GR" dirty="0" err="1" smtClean="0"/>
              <a:t>α΄</a:t>
            </a:r>
            <a:r>
              <a:rPr lang="el-GR" dirty="0" smtClean="0"/>
              <a:t> πρόσωπο, με τονικό χρωματισμό, επιφωνήματα, </a:t>
            </a:r>
            <a:r>
              <a:rPr lang="el-GR" dirty="0" err="1" smtClean="0"/>
              <a:t>μάκρυνση</a:t>
            </a:r>
            <a:r>
              <a:rPr lang="el-GR" dirty="0" smtClean="0"/>
              <a:t> φωνηέντων ή συμφώνων, κτλ.:      </a:t>
            </a:r>
            <a:r>
              <a:rPr lang="el-GR" i="1" dirty="0" smtClean="0"/>
              <a:t>‘ Πόσο μ’ αρέσει η βροχή!’</a:t>
            </a:r>
            <a:endParaRPr lang="el-GR" dirty="0" smtClean="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r>
              <a:rPr lang="el-GR" sz="2400" b="1" i="1" dirty="0" smtClean="0"/>
              <a:t>Οι λειτουργίες της ομιλίας με ένα παράδειγμα</a:t>
            </a:r>
            <a:endParaRPr lang="el-GR" sz="2400" dirty="0"/>
          </a:p>
        </p:txBody>
      </p:sp>
      <p:sp>
        <p:nvSpPr>
          <p:cNvPr id="3" name="2 - Θέση περιεχομένου"/>
          <p:cNvSpPr>
            <a:spLocks noGrp="1"/>
          </p:cNvSpPr>
          <p:nvPr>
            <p:ph idx="1"/>
          </p:nvPr>
        </p:nvSpPr>
        <p:spPr/>
        <p:txBody>
          <a:bodyPr>
            <a:normAutofit lnSpcReduction="10000"/>
          </a:bodyPr>
          <a:lstStyle/>
          <a:p>
            <a:pPr algn="just"/>
            <a:r>
              <a:rPr lang="el-GR" b="1" dirty="0" smtClean="0"/>
              <a:t>(2) βουλητική/ προστακτική/ κλητική (</a:t>
            </a:r>
            <a:r>
              <a:rPr lang="en-US" b="1" dirty="0" smtClean="0"/>
              <a:t>connotative function</a:t>
            </a:r>
            <a:r>
              <a:rPr lang="el-GR" b="1" dirty="0" smtClean="0"/>
              <a:t>):</a:t>
            </a:r>
            <a:r>
              <a:rPr lang="el-GR" dirty="0" smtClean="0"/>
              <a:t> Αφορά το ‘</a:t>
            </a:r>
            <a:r>
              <a:rPr lang="el-GR" b="1" i="1" dirty="0" smtClean="0"/>
              <a:t>δέκτη’</a:t>
            </a:r>
            <a:r>
              <a:rPr lang="el-GR" dirty="0" smtClean="0"/>
              <a:t>, απευθύνεται, δηλαδή, στον </a:t>
            </a:r>
            <a:r>
              <a:rPr lang="el-GR" b="1" i="1" dirty="0" smtClean="0"/>
              <a:t>ακροατή</a:t>
            </a:r>
            <a:r>
              <a:rPr lang="el-GR" dirty="0" smtClean="0"/>
              <a:t> με την προσταγή ή με την επίκληση και συνδέεται με τη χρήση της γλώσσας ως μέσου για την επίτευξη ενός πρακτικού αποτελέσματος: κατά κανόνα, χρήση προστακτικής έγκλισης, κλητικής πτώσης, διαμόρφωσης του λόγου κατά τον ακροατή, κλπ):  ‘</a:t>
            </a:r>
            <a:r>
              <a:rPr lang="el-GR" i="1" dirty="0" smtClean="0"/>
              <a:t>Πάρε την ομπρέλα, μη βραχείς!’</a:t>
            </a:r>
            <a:endParaRPr lang="el-GR" dirty="0" smtClean="0"/>
          </a:p>
          <a:p>
            <a:endParaRPr lang="el-GR" dirty="0" smtClean="0"/>
          </a:p>
          <a:p>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r>
              <a:rPr lang="el-GR" sz="2400" b="1" i="1" dirty="0" smtClean="0"/>
              <a:t>Οι λειτουργίες της ομιλίας με ένα παράδειγμα</a:t>
            </a:r>
            <a:endParaRPr lang="el-GR" sz="2400" dirty="0"/>
          </a:p>
        </p:txBody>
      </p:sp>
      <p:sp>
        <p:nvSpPr>
          <p:cNvPr id="3" name="2 - Θέση περιεχομένου"/>
          <p:cNvSpPr>
            <a:spLocks noGrp="1"/>
          </p:cNvSpPr>
          <p:nvPr>
            <p:ph idx="1"/>
          </p:nvPr>
        </p:nvSpPr>
        <p:spPr/>
        <p:txBody>
          <a:bodyPr>
            <a:normAutofit/>
          </a:bodyPr>
          <a:lstStyle/>
          <a:p>
            <a:pPr algn="just"/>
            <a:r>
              <a:rPr lang="el-GR" b="1" dirty="0" smtClean="0"/>
              <a:t>(3) αναφορική/ δηλωτική/ παραστατική (</a:t>
            </a:r>
            <a:r>
              <a:rPr lang="en-US" b="1" dirty="0" smtClean="0"/>
              <a:t>referential</a:t>
            </a:r>
            <a:r>
              <a:rPr lang="el-GR" b="1" dirty="0" smtClean="0"/>
              <a:t>/ </a:t>
            </a:r>
            <a:r>
              <a:rPr lang="en-US" b="1" dirty="0" smtClean="0"/>
              <a:t>denotative</a:t>
            </a:r>
            <a:r>
              <a:rPr lang="el-GR" b="1" dirty="0" smtClean="0"/>
              <a:t>/ </a:t>
            </a:r>
            <a:r>
              <a:rPr lang="en-US" b="1" dirty="0" smtClean="0"/>
              <a:t>representative function</a:t>
            </a:r>
            <a:r>
              <a:rPr lang="el-GR" b="1" dirty="0" smtClean="0"/>
              <a:t>): </a:t>
            </a:r>
            <a:r>
              <a:rPr lang="el-GR" dirty="0" smtClean="0"/>
              <a:t>Αφορά το ‘</a:t>
            </a:r>
            <a:r>
              <a:rPr lang="el-GR" b="1" i="1" dirty="0" smtClean="0"/>
              <a:t>θέμα</a:t>
            </a:r>
            <a:r>
              <a:rPr lang="el-GR" dirty="0" smtClean="0"/>
              <a:t>-</a:t>
            </a:r>
            <a:r>
              <a:rPr lang="el-GR" b="1" i="1" dirty="0" err="1" smtClean="0"/>
              <a:t>πληροφορί</a:t>
            </a:r>
            <a:r>
              <a:rPr lang="el-GR" b="1" i="1" dirty="0" smtClean="0"/>
              <a:t>α’</a:t>
            </a:r>
            <a:r>
              <a:rPr lang="el-GR" dirty="0" smtClean="0"/>
              <a:t>, είναι γνωστική λειτουργία, δηλαδή πληροφορεί για κάτι. Φαίνεται να λείπει από τα συστήματα επικοινωνίας των ζώων -με την εξαίρεση, ίσως, του χορού των μελισσών (σ’ αυτά κυριαρχούν μόνιμα οι δύο επόμενες   λειτουργίες):  ‘</a:t>
            </a:r>
            <a:r>
              <a:rPr lang="el-GR" i="1" dirty="0" smtClean="0"/>
              <a:t>Βρέχει.’</a:t>
            </a:r>
            <a:endParaRPr lang="el-GR" dirty="0" smtClean="0"/>
          </a:p>
          <a:p>
            <a:endParaRPr lang="el-G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r>
              <a:rPr lang="el-GR" sz="2400" b="1" i="1" dirty="0" smtClean="0"/>
              <a:t>Οι λειτουργίες της ομιλίας με ένα παράδειγμα</a:t>
            </a:r>
            <a:endParaRPr lang="el-GR" sz="2400" dirty="0"/>
          </a:p>
        </p:txBody>
      </p:sp>
      <p:sp>
        <p:nvSpPr>
          <p:cNvPr id="3" name="2 - Θέση περιεχομένου"/>
          <p:cNvSpPr>
            <a:spLocks noGrp="1"/>
          </p:cNvSpPr>
          <p:nvPr>
            <p:ph idx="1"/>
          </p:nvPr>
        </p:nvSpPr>
        <p:spPr/>
        <p:txBody>
          <a:bodyPr>
            <a:normAutofit/>
          </a:bodyPr>
          <a:lstStyle/>
          <a:p>
            <a:pPr algn="just"/>
            <a:r>
              <a:rPr lang="el-GR" b="1" dirty="0" smtClean="0"/>
              <a:t>(4)  ποιητική</a:t>
            </a:r>
            <a:r>
              <a:rPr lang="el-GR" dirty="0" smtClean="0"/>
              <a:t> </a:t>
            </a:r>
            <a:r>
              <a:rPr lang="el-GR" b="1" dirty="0" smtClean="0"/>
              <a:t>(</a:t>
            </a:r>
            <a:r>
              <a:rPr lang="en-US" b="1" dirty="0" smtClean="0"/>
              <a:t>poetic function</a:t>
            </a:r>
            <a:r>
              <a:rPr lang="el-GR" b="1" dirty="0" smtClean="0"/>
              <a:t>): </a:t>
            </a:r>
            <a:r>
              <a:rPr lang="el-GR" dirty="0" smtClean="0"/>
              <a:t>Αφορά το ‘</a:t>
            </a:r>
            <a:r>
              <a:rPr lang="el-GR" b="1" dirty="0" smtClean="0"/>
              <a:t>μήνυμα’</a:t>
            </a:r>
            <a:r>
              <a:rPr lang="el-GR" dirty="0" smtClean="0"/>
              <a:t>, την επεξεργασία αυτής καθεαυτής της μορφής του, τα υφολογικά χαρακτηριστικά του, πχ την ομοιοκαταληξία, όπως, για παράδειγμα, σε λογοτεχνικά κείμενα, διαφημίσεις,  κλπ: </a:t>
            </a:r>
            <a:r>
              <a:rPr lang="el-GR" i="1" dirty="0" smtClean="0"/>
              <a:t>‘Βρέχει, τι όμορφα που βρέχει κι ο κόσμος όλος τρέχει στους δρόμους βιαστικά!’</a:t>
            </a:r>
            <a:endParaRPr lang="el-GR" dirty="0"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r>
              <a:rPr lang="el-GR" sz="2400" b="1" i="1" dirty="0" smtClean="0"/>
              <a:t>Οι λειτουργίες της ομιλίας με ένα παράδειγμα</a:t>
            </a:r>
            <a:endParaRPr lang="el-GR" sz="2400" dirty="0"/>
          </a:p>
        </p:txBody>
      </p:sp>
      <p:sp>
        <p:nvSpPr>
          <p:cNvPr id="3" name="2 - Θέση περιεχομένου"/>
          <p:cNvSpPr>
            <a:spLocks noGrp="1"/>
          </p:cNvSpPr>
          <p:nvPr>
            <p:ph idx="1"/>
          </p:nvPr>
        </p:nvSpPr>
        <p:spPr/>
        <p:txBody>
          <a:bodyPr>
            <a:normAutofit fontScale="92500" lnSpcReduction="20000"/>
          </a:bodyPr>
          <a:lstStyle/>
          <a:p>
            <a:pPr algn="just"/>
            <a:r>
              <a:rPr lang="el-GR" b="1" dirty="0" smtClean="0"/>
              <a:t>(5) μεταγλωσσική</a:t>
            </a:r>
            <a:r>
              <a:rPr lang="el-GR" dirty="0" smtClean="0"/>
              <a:t>/</a:t>
            </a:r>
            <a:r>
              <a:rPr lang="el-GR" b="1" dirty="0" smtClean="0"/>
              <a:t>διαγλωσσική (</a:t>
            </a:r>
            <a:r>
              <a:rPr lang="en-US" b="1" dirty="0" err="1" smtClean="0"/>
              <a:t>metalinguistic</a:t>
            </a:r>
            <a:r>
              <a:rPr lang="el-GR" b="1" dirty="0" smtClean="0"/>
              <a:t>): </a:t>
            </a:r>
            <a:r>
              <a:rPr lang="el-GR" dirty="0" smtClean="0"/>
              <a:t>Αφορά τη ‘</a:t>
            </a:r>
            <a:r>
              <a:rPr lang="el-GR" b="1" dirty="0" smtClean="0"/>
              <a:t>γλώσσα’</a:t>
            </a:r>
            <a:r>
              <a:rPr lang="el-GR" dirty="0" smtClean="0"/>
              <a:t>, ελέγχει, δηλαδή, τον ίδιον τον κώδικα που χρησιμοποιείται από όλους. Μ’ άλλα λόγια, επιτρέπει να μιλάμε για μια γλώσσα κάνοντας χρήση της ίδιας αυτής γλώσσας. Τέτοια είναι η λειτουργία της γλώσσας όταν η εξήγηση μιας λέξεις χρησιμοποιώντας άλλες γνωστές (ερμηνευτικά λεξικά, εξηγήσεις για πρωτόγνωρες λέξεις σε παιδιά, μεθόδους διδασκαλίας όπως του C. K. </a:t>
            </a:r>
            <a:r>
              <a:rPr lang="el-GR" dirty="0" err="1" smtClean="0"/>
              <a:t>Ogden</a:t>
            </a:r>
            <a:r>
              <a:rPr lang="el-GR" dirty="0" smtClean="0"/>
              <a:t>, </a:t>
            </a:r>
            <a:r>
              <a:rPr lang="el-GR" i="1" dirty="0" err="1" smtClean="0"/>
              <a:t>Basic</a:t>
            </a:r>
            <a:r>
              <a:rPr lang="el-GR" i="1" dirty="0" smtClean="0"/>
              <a:t> </a:t>
            </a:r>
            <a:r>
              <a:rPr lang="el-GR" i="1" dirty="0" err="1" smtClean="0"/>
              <a:t>English</a:t>
            </a:r>
            <a:r>
              <a:rPr lang="el-GR" dirty="0" smtClean="0"/>
              <a:t>, 1934): ‘</a:t>
            </a:r>
            <a:r>
              <a:rPr lang="el-GR" i="1" dirty="0" smtClean="0"/>
              <a:t>«βρέχει»  σημαίνει «ρίχνει σταγόνες νερού από τον ουρανό»’</a:t>
            </a:r>
            <a:endParaRPr lang="el-GR"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r>
              <a:rPr lang="el-GR" sz="2400" b="1" i="1" dirty="0" smtClean="0"/>
              <a:t>Οι λειτουργίες της ομιλίας με ένα παράδειγμα</a:t>
            </a:r>
            <a:endParaRPr lang="el-GR" sz="2400" dirty="0"/>
          </a:p>
        </p:txBody>
      </p:sp>
      <p:sp>
        <p:nvSpPr>
          <p:cNvPr id="3" name="2 - Θέση περιεχομένου"/>
          <p:cNvSpPr>
            <a:spLocks noGrp="1"/>
          </p:cNvSpPr>
          <p:nvPr>
            <p:ph idx="1"/>
          </p:nvPr>
        </p:nvSpPr>
        <p:spPr/>
        <p:txBody>
          <a:bodyPr>
            <a:normAutofit fontScale="77500" lnSpcReduction="20000"/>
          </a:bodyPr>
          <a:lstStyle/>
          <a:p>
            <a:pPr algn="just"/>
            <a:r>
              <a:rPr lang="el-GR" sz="3400" b="1" dirty="0" smtClean="0"/>
              <a:t>(6)  φατική</a:t>
            </a:r>
            <a:r>
              <a:rPr lang="el-GR" sz="3400" dirty="0" smtClean="0"/>
              <a:t> </a:t>
            </a:r>
            <a:r>
              <a:rPr lang="el-GR" sz="3400" b="1" dirty="0" smtClean="0"/>
              <a:t>(</a:t>
            </a:r>
            <a:r>
              <a:rPr lang="en-US" sz="3400" b="1" dirty="0" err="1" smtClean="0"/>
              <a:t>phatic</a:t>
            </a:r>
            <a:r>
              <a:rPr lang="el-GR" sz="3400" b="1" dirty="0" smtClean="0"/>
              <a:t>):  </a:t>
            </a:r>
            <a:r>
              <a:rPr lang="el-GR" sz="3400" dirty="0" smtClean="0"/>
              <a:t>Αφορά το ‘</a:t>
            </a:r>
            <a:r>
              <a:rPr lang="el-GR" sz="3400" b="1" i="1" dirty="0" smtClean="0"/>
              <a:t>κανάλι</a:t>
            </a:r>
            <a:r>
              <a:rPr lang="el-GR" sz="3400" dirty="0" smtClean="0"/>
              <a:t> </a:t>
            </a:r>
            <a:r>
              <a:rPr lang="el-GR" sz="3400" b="1" i="1" dirty="0" smtClean="0"/>
              <a:t>επικοινωνίας’</a:t>
            </a:r>
            <a:r>
              <a:rPr lang="el-GR" sz="3400" dirty="0" smtClean="0"/>
              <a:t>, αποσκοπεί στο να επαληθεύσει την καλή λειτουργία του </a:t>
            </a:r>
            <a:r>
              <a:rPr lang="el-GR" sz="3400" b="1" i="1" dirty="0" smtClean="0"/>
              <a:t>αγωγού </a:t>
            </a:r>
            <a:r>
              <a:rPr lang="el-GR" sz="3400" dirty="0" smtClean="0"/>
              <a:t>ή την προσοχή</a:t>
            </a:r>
            <a:r>
              <a:rPr lang="el-GR" sz="3400" b="1" i="1" dirty="0" smtClean="0"/>
              <a:t> </a:t>
            </a:r>
            <a:r>
              <a:rPr lang="el-GR" sz="3400" dirty="0" smtClean="0"/>
              <a:t>του</a:t>
            </a:r>
            <a:r>
              <a:rPr lang="el-GR" sz="3400" b="1" i="1" dirty="0" smtClean="0"/>
              <a:t> δέκτη, </a:t>
            </a:r>
            <a:r>
              <a:rPr lang="el-GR" sz="3400" dirty="0" smtClean="0"/>
              <a:t>να αναγνωρίσει την παρουσία του άλλου, να σπάσει τη σιγή, να δημιουργήσει επαφή. Η φατική λειτουργία, λοιπόν, εγκαινιάζει, προωθεί ή τερματίζει μια περίπτωση επικοινωνίας ελέγχοντας και επιβεβαιώνοντας την αποτελεσματικότητα του αγωγού, χωρίς να δίνει ιδιαίτερη σημασία στο μήνυμα  «εμπρός... εμπρός»  στο τηλέφωνο, το περιοδικό  «...</a:t>
            </a:r>
            <a:r>
              <a:rPr lang="el-GR" sz="3400" dirty="0" err="1" smtClean="0"/>
              <a:t>χμ....χμ</a:t>
            </a:r>
            <a:r>
              <a:rPr lang="el-GR" sz="3400" dirty="0" smtClean="0"/>
              <a:t>...» ή «</a:t>
            </a:r>
            <a:r>
              <a:rPr lang="el-GR" sz="3400" dirty="0" err="1" smtClean="0"/>
              <a:t>αχα</a:t>
            </a:r>
            <a:r>
              <a:rPr lang="el-GR" sz="3400" dirty="0" smtClean="0"/>
              <a:t>!»  «</a:t>
            </a:r>
            <a:r>
              <a:rPr lang="el-GR" sz="3400" dirty="0" err="1" smtClean="0"/>
              <a:t>βρε</a:t>
            </a:r>
            <a:r>
              <a:rPr lang="el-GR" sz="3400" dirty="0" smtClean="0"/>
              <a:t>, </a:t>
            </a:r>
            <a:r>
              <a:rPr lang="el-GR" sz="3400" dirty="0" err="1" smtClean="0"/>
              <a:t>βρε</a:t>
            </a:r>
            <a:r>
              <a:rPr lang="el-GR" sz="3400" dirty="0" smtClean="0"/>
              <a:t>, τι λες!» κατά την ακρόαση, «τέλος» ή «</a:t>
            </a:r>
            <a:r>
              <a:rPr lang="el-GR" sz="3400" dirty="0" err="1" smtClean="0"/>
              <a:t>over</a:t>
            </a:r>
            <a:r>
              <a:rPr lang="el-GR" sz="3400" dirty="0" smtClean="0"/>
              <a:t>» στην ασύρματη επικοινωνία και «άντε, τα λέμε, έτσι;», «Α!… πω, πω!» κλπ)</a:t>
            </a:r>
            <a:r>
              <a:rPr lang="el-GR" sz="3400" i="1" dirty="0" smtClean="0"/>
              <a:t>. ‘ </a:t>
            </a:r>
            <a:r>
              <a:rPr lang="el-GR" sz="3400" i="1" dirty="0" err="1" smtClean="0"/>
              <a:t>Εϊ</a:t>
            </a:r>
            <a:r>
              <a:rPr lang="el-GR" sz="3400" i="1" dirty="0" smtClean="0"/>
              <a:t>!  Ακούς που σου μιλάνε;  Βρέχει!’ </a:t>
            </a:r>
            <a:r>
              <a:rPr lang="el-GR" sz="3400" dirty="0" smtClean="0"/>
              <a:t> </a:t>
            </a:r>
          </a:p>
          <a:p>
            <a:endParaRPr lang="el-GR" sz="3400" dirty="0" smtClean="0"/>
          </a:p>
          <a:p>
            <a:endParaRPr lang="el-GR" dirty="0" smtClean="0"/>
          </a:p>
          <a:p>
            <a:endParaRPr lang="el-G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4  Οι λειτουργίες της ομιλίας</a:t>
            </a:r>
            <a:r>
              <a:rPr lang="el-GR" sz="1800" dirty="0" smtClean="0"/>
              <a:t/>
            </a:r>
            <a:br>
              <a:rPr lang="el-GR" sz="1800" dirty="0" smtClean="0"/>
            </a:b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Βέβαια, η φατική λειτουργία μπορεί και να μη δίνει καθόλου σημασία στο περιεχόμενο του μηνύματος, αν η ομιλία πρέπει να εκπληρώσει άλλους σκοπούς, που στη συγκεκριμένη περίπτωση, είναι σημαντικότεροι. Η Αμερικανίδα συγγραφέας </a:t>
            </a:r>
            <a:r>
              <a:rPr lang="en-US" dirty="0" smtClean="0"/>
              <a:t>Mary McCarthy</a:t>
            </a:r>
            <a:r>
              <a:rPr lang="el-GR" dirty="0" smtClean="0"/>
              <a:t> έκανε ένα πείραμα σε ένα πάρτι, όπου στην τυπική ερώτηση  ‘</a:t>
            </a:r>
            <a:r>
              <a:rPr lang="en-US" i="1" dirty="0" smtClean="0"/>
              <a:t>How are you today</a:t>
            </a:r>
            <a:r>
              <a:rPr lang="el-GR" i="1" dirty="0" smtClean="0"/>
              <a:t>?’  </a:t>
            </a:r>
            <a:r>
              <a:rPr lang="el-GR" dirty="0" smtClean="0"/>
              <a:t>απαντούσε </a:t>
            </a:r>
            <a:r>
              <a:rPr lang="en-GB" dirty="0" smtClean="0"/>
              <a:t> ‘</a:t>
            </a:r>
            <a:r>
              <a:rPr lang="en-US" i="1" dirty="0" smtClean="0"/>
              <a:t>Fine</a:t>
            </a:r>
            <a:r>
              <a:rPr lang="en-GB" i="1" dirty="0" smtClean="0"/>
              <a:t>, </a:t>
            </a:r>
            <a:r>
              <a:rPr lang="en-US" i="1" dirty="0" smtClean="0"/>
              <a:t>thanks</a:t>
            </a:r>
            <a:r>
              <a:rPr lang="en-GB" i="1" dirty="0" smtClean="0"/>
              <a:t>! </a:t>
            </a:r>
            <a:r>
              <a:rPr lang="en-US" i="1" dirty="0" smtClean="0"/>
              <a:t>I just killed my husband with an axe and I feel fine!’</a:t>
            </a:r>
            <a:r>
              <a:rPr lang="en-US" dirty="0" smtClean="0"/>
              <a:t> </a:t>
            </a:r>
            <a:r>
              <a:rPr lang="el-GR" dirty="0" smtClean="0"/>
              <a:t>Κανένας στο πάρτι δεν πρόσεξε τίποτε παράξενο.</a:t>
            </a:r>
            <a:endParaRPr lang="el-G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4  Οι λειτουργίες της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300" dirty="0" smtClean="0"/>
              <a:t>Μία λειτουργία κυριαρχεί / οι άλλες πλαισιώνουν. </a:t>
            </a:r>
          </a:p>
          <a:p>
            <a:pPr algn="just"/>
            <a:r>
              <a:rPr lang="el-GR" sz="2300" dirty="0" smtClean="0"/>
              <a:t>Μια λέξη πέρα από ο βασικό της μήνυμα (</a:t>
            </a:r>
            <a:r>
              <a:rPr lang="en-US" sz="2300" dirty="0" smtClean="0"/>
              <a:t>denotation</a:t>
            </a:r>
            <a:r>
              <a:rPr lang="el-GR" sz="2300" dirty="0" smtClean="0"/>
              <a:t>), μπορεί να δηλώνει κι άλλα πράγματα, μάλιστα διαφορετικά για διαφορετικούς ακροατές. Πρόκειται για τη </a:t>
            </a:r>
            <a:r>
              <a:rPr lang="el-GR" sz="2300" b="1" i="1" dirty="0" smtClean="0"/>
              <a:t>συνδήλωση–</a:t>
            </a:r>
            <a:r>
              <a:rPr lang="en-US" sz="2300" b="1" i="1" dirty="0" smtClean="0"/>
              <a:t>connotation</a:t>
            </a:r>
            <a:r>
              <a:rPr lang="el-GR" sz="2300" b="1" i="1" dirty="0" smtClean="0"/>
              <a:t>.</a:t>
            </a:r>
            <a:r>
              <a:rPr lang="el-GR" sz="2300" dirty="0" smtClean="0"/>
              <a:t>  Για παράδειγμα η λέξη ‘πράσινο’ μπορεί να ανακαλεί την παράσταση ενός λιβαδιού ή ενός πάρκου, αλλά και το χρήμα, το δολάριο ή το ΠΑΣΟΚ, ανάλογα με τον ακροατή, είναι άνθρωπος της υπαίθρου, της πόλης, γνωρίζει αμερικάνικη λογοτεχνία και τους συμβολισμούς της, είναι πολιτικοποιημένος, κ.τ.λ., </a:t>
            </a:r>
          </a:p>
          <a:p>
            <a:pPr algn="just"/>
            <a:r>
              <a:rPr lang="el-GR" sz="2300" dirty="0" smtClean="0"/>
              <a:t>Χρώματα </a:t>
            </a:r>
            <a:r>
              <a:rPr lang="el-GR" sz="2300" dirty="0" smtClean="0">
                <a:sym typeface="Wingdings" pitchFamily="2" charset="2"/>
              </a:rPr>
              <a:t> </a:t>
            </a:r>
            <a:r>
              <a:rPr lang="el-GR" sz="2300" dirty="0" smtClean="0"/>
              <a:t>κεφάλαιο στους συμβολισμούς καλός διαφημιστής /προπαγανδιστής </a:t>
            </a:r>
            <a:r>
              <a:rPr lang="el-GR" sz="2300" dirty="0" err="1" smtClean="0"/>
              <a:t>εκμεταλλεύονταιτέτοιες</a:t>
            </a:r>
            <a:r>
              <a:rPr lang="el-GR" sz="2300" dirty="0" smtClean="0"/>
              <a:t> συνδηλώσεις.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600" b="1" i="1" dirty="0" smtClean="0"/>
              <a:t/>
            </a:r>
            <a:br>
              <a:rPr lang="el-GR" sz="1600" b="1" i="1" dirty="0" smtClean="0"/>
            </a:br>
            <a:r>
              <a:rPr lang="en-US" sz="1600" b="1" i="1" dirty="0" smtClean="0"/>
              <a:t>1. </a:t>
            </a:r>
            <a:r>
              <a:rPr lang="el-GR" sz="1600" b="1" i="1" dirty="0" smtClean="0"/>
              <a:t>Το </a:t>
            </a:r>
            <a:r>
              <a:rPr lang="el-GR" sz="1600" b="1" i="1" dirty="0" err="1" smtClean="0"/>
              <a:t>προομιλητικό</a:t>
            </a:r>
            <a:r>
              <a:rPr lang="el-GR" sz="1600" b="1" i="1" dirty="0" smtClean="0"/>
              <a:t> ή το στάδιο της φωνολογικής ανάπτυξης (0-10/12 μηνών</a:t>
            </a:r>
            <a:br>
              <a:rPr lang="el-GR" sz="1600" b="1" i="1" dirty="0" smtClean="0"/>
            </a:br>
            <a:r>
              <a:rPr lang="el-GR" sz="3200" b="1" dirty="0" smtClean="0"/>
              <a:t> (</a:t>
            </a:r>
            <a:r>
              <a:rPr lang="en-US" sz="3200" b="1" dirty="0" smtClean="0"/>
              <a:t>iii</a:t>
            </a:r>
            <a:r>
              <a:rPr lang="el-GR" sz="3200" b="1" dirty="0" smtClean="0"/>
              <a:t>) Τρίτη φάση – φάση των ιδιόμορφων φωνολογικών συνόλων (6/8-10/12 μηνών)</a:t>
            </a:r>
            <a:br>
              <a:rPr lang="el-GR" sz="3200" b="1" dirty="0" smtClean="0"/>
            </a:br>
            <a:endParaRPr lang="el-GR" sz="3200" b="1"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Εδώ πλέον έχουμε συστηματική παραγωγή ήχων, εμφάνιση επιτονισμού και ρυθμού (προσωδιακά στοιχεία) πολύ κοντά στην φωνολογική παραγωγή των ενηλίκων. Με άλλα λόγια ήχοι του περιβάλλοντός του που σημαίνουν κάτι για το παιδί – χαρά, λύπη, ικανοποίηση, έλλειψη κάποιου προσώπου κτλ. Κυριότερο χαρακτηριστικό της φάσης αυτής: σύνδεση </a:t>
            </a:r>
            <a:r>
              <a:rPr lang="el-GR" dirty="0" err="1" smtClean="0"/>
              <a:t>προγλωσσικού</a:t>
            </a:r>
            <a:r>
              <a:rPr lang="el-GR" dirty="0" smtClean="0"/>
              <a:t> με το κυρίως γλωσσικό στάδιο που αρχίζει με την άρθρωση της πρώτης λέξης.</a:t>
            </a:r>
          </a:p>
          <a:p>
            <a:endParaRPr lang="el-GR"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4  Οι λειτουργίες της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Μοντέλο  </a:t>
            </a:r>
            <a:r>
              <a:rPr lang="en-US" dirty="0" smtClean="0"/>
              <a:t>Jacobson</a:t>
            </a:r>
            <a:r>
              <a:rPr lang="el-GR" dirty="0" smtClean="0"/>
              <a:t> </a:t>
            </a:r>
            <a:r>
              <a:rPr lang="el-GR" dirty="0" smtClean="0">
                <a:sym typeface="Wingdings" pitchFamily="2" charset="2"/>
              </a:rPr>
              <a:t> μ</a:t>
            </a:r>
            <a:r>
              <a:rPr lang="el-GR" dirty="0" smtClean="0"/>
              <a:t>όνο η λειτουργία της επικοινωνίας, η δηλωτική ή αναφορική, ορίζεται με ακρίβεια και με κατεξοχήν γλωσσολογικά κριτήρια. Όλες οι άλλες λειτουργίες ξεχωρίζουν με ενδείξεις ψυχολογικές, σημασιολογικές ή πολιτιστικές. Γι’ αυτό πολλοί γλωσσολόγοι το αμφισβητούν</a:t>
            </a:r>
          </a:p>
          <a:p>
            <a:pPr>
              <a:buNone/>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5185</Words>
  <PresentationFormat>Προβολή στην οθόνη (4:3)</PresentationFormat>
  <Paragraphs>272</Paragraphs>
  <Slides>90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90</vt:i4>
      </vt:variant>
    </vt:vector>
  </HeadingPairs>
  <TitlesOfParts>
    <vt:vector size="91" baseType="lpstr">
      <vt:lpstr>Θέμα του Office</vt:lpstr>
      <vt:lpstr>Η οντογένεση της ομιλίας -  Υπόθεση της κρίσιμης ηλικίας  (critical period hypothesis)</vt:lpstr>
      <vt:lpstr>Διαφάνεια 2</vt:lpstr>
      <vt:lpstr>Διαφάνεια 3</vt:lpstr>
      <vt:lpstr>Διαφάνεια 4</vt:lpstr>
      <vt:lpstr>Τα στάδια της γλωσσικής κατάκτησης  </vt:lpstr>
      <vt:lpstr> 1. Το προομιλητικό ή το στάδιο της φωνολογικής ανάπτυξης (0-10/12 μηνών) </vt:lpstr>
      <vt:lpstr> .    1. Το προομιλητικό ή το στάδιο της φωνολογικής ανάπτυξης (0-10/12 μηνών) (i) Πρώτη φάση  (0-3 μηνών)  </vt:lpstr>
      <vt:lpstr>1. Το προομιλητικό ή το στάδιο της φωνολογικής ανάπτυξης (0-10/12 μηνών)  (ii) Δεύτερη φάση - βάβισμα (3-6/8 μηνών)</vt:lpstr>
      <vt:lpstr> 1. Το προομιλητικό ή το στάδιο της φωνολογικής ανάπτυξης (0-10/12 μηνών  (iii) Τρίτη φάση – φάση των ιδιόμορφων φωνολογικών συνόλων (6/8-10/12 μηνών) </vt:lpstr>
      <vt:lpstr>2. Το στάδιο της μίας λέξης ή   ολοφραστικό (10/12-18/20 μηνών) </vt:lpstr>
      <vt:lpstr>Διαφάνεια 11</vt:lpstr>
      <vt:lpstr>3. Το στάδιο των προτάσεων με δύο λέξεις ή στάδιο του τηλεγραφικού λόγου  (18/20 μηνών-2 ετών)  </vt:lpstr>
      <vt:lpstr>3. Το στάδιο των προτάσεων με δύο λέξεις ή στάδιο του τηλεγραφικού λόγου  (συνέχεια)</vt:lpstr>
      <vt:lpstr>3. Το στάδιο των προτάσεων με δύο λέξεις ή στάδιο του τηλεγραφικού λόγου  (18/20 μηνών-2 ετών)</vt:lpstr>
      <vt:lpstr>Παραδείγματα αξονικού μοντέλου 1 </vt:lpstr>
      <vt:lpstr>Παραδείγματα αξονικού μοντέλου 2 </vt:lpstr>
      <vt:lpstr>Παραδείγματα αξονικού μοντέλου 3 </vt:lpstr>
      <vt:lpstr>Το αξονικό μοντέλο…</vt:lpstr>
      <vt:lpstr>Διαφάνεια 19</vt:lpstr>
      <vt:lpstr> 4. Το στάδιο των προτάσεων με τρεις λέξεις  (2-3 ετών) </vt:lpstr>
      <vt:lpstr>Διαφάνεια 21</vt:lpstr>
      <vt:lpstr>5. Το στάδιο της πλήρους συντακτικής και μορφολογικής ανάπτυξης (3-6 χρόνων) </vt:lpstr>
      <vt:lpstr>Η παιδική γλώσσα </vt:lpstr>
      <vt:lpstr>Η παιδική γλώσσα </vt:lpstr>
      <vt:lpstr>Η παιδική γλώσσα </vt:lpstr>
      <vt:lpstr>Η παιδική γλώσσα </vt:lpstr>
      <vt:lpstr>Η παιδική γλώσσα </vt:lpstr>
      <vt:lpstr>Διδασκαλία/εκμάθηση της ξένης γλώσσας</vt:lpstr>
      <vt:lpstr>Διδασκαλία/εκμάθηση της ξένης γλώσσας</vt:lpstr>
      <vt:lpstr>Διδασκαλία/εκμάθηση της ξένης γλώσσας</vt:lpstr>
      <vt:lpstr>Διδασκαλία/εκμάθηση της ξένης γλώσσας</vt:lpstr>
      <vt:lpstr>Διδασκαλία/εκμάθηση της ξένης γλώσσας</vt:lpstr>
      <vt:lpstr>Διδασκαλία/εκμάθηση της ξένης γλώσσας</vt:lpstr>
      <vt:lpstr>Μπορούν οι χιμπαντζήδες να μάθουν  μια ανθρώπινη γλώσσα;   (α) Η περίπτωση της Washoe </vt:lpstr>
      <vt:lpstr>Washoe</vt:lpstr>
      <vt:lpstr>(β) Η περίπτωση της Sarah</vt:lpstr>
      <vt:lpstr>(γ) Η περίπτωση του Nim Chimpsky</vt:lpstr>
      <vt:lpstr>Διαφάνεια 38</vt:lpstr>
      <vt:lpstr>(δ) Η περίπτωση του Kanzi</vt:lpstr>
      <vt:lpstr>Μπορούν οι χιμπαντζήδες να μάθουν  μια ανθρώπινη γλώσσα;</vt:lpstr>
      <vt:lpstr>Μπορούν οι χιμπαντζήδες να μάθουν  μια ανθρώπινη γλώσσα;</vt:lpstr>
      <vt:lpstr>Διαφάνεια 42</vt:lpstr>
      <vt:lpstr>Γλωσσικά καθολικά </vt:lpstr>
      <vt:lpstr>Γλωσσικά καθολικά </vt:lpstr>
      <vt:lpstr>Γλωσσικά καθολικά </vt:lpstr>
      <vt:lpstr>Γλωσσικά καθολικά </vt:lpstr>
      <vt:lpstr>Γλωσσικά καθολικά Παραδείγματα  (J. Greenberg , 1963)</vt:lpstr>
      <vt:lpstr>Γλωσσικά καθολικά Παραδείγματα  (J. Greenberg , 1963)</vt:lpstr>
      <vt:lpstr>Γλωσσικά καθολικά </vt:lpstr>
      <vt:lpstr>Γλωσσικά καθολικά </vt:lpstr>
      <vt:lpstr> Οι νοηματικές γλώσσες ως (πιθανή) απόδειξη για την ύπαρξη γλωσσικών καθολικών </vt:lpstr>
      <vt:lpstr>Οι νοηματικές γλώσσες ως (πιθανή) απόδειξη για την ύπαρξη γλωσσικών καθολικών</vt:lpstr>
      <vt:lpstr>Οι νοηματικές γλώσσες ως (πιθανή) απόδειξη για την ύπαρξη γλωσσικών καθολικών</vt:lpstr>
      <vt:lpstr>Οι νοηματικές γλώσσες ως (πιθανή) απόδειξη για την ύπαρξη γλωσσικών καθολικών</vt:lpstr>
      <vt:lpstr>Διαφάνεια 55</vt:lpstr>
      <vt:lpstr> Η Αμερικανική Νοηματική Γλώσσα  (Αmerican Sign Language) </vt:lpstr>
      <vt:lpstr>Η Αμερικανική Νοηματική Γλώσσα  (Αmerican Sign Language)</vt:lpstr>
      <vt:lpstr>Η Αμερικανική Νοηματική Γλώσσα  (Αmerican Sign Language)</vt:lpstr>
      <vt:lpstr>Μερικοί ακόμη ζωικοί κώδικες επικοινωνίας   </vt:lpstr>
      <vt:lpstr>ΤΟ ΑΜΕΡΙΚΑΝΙΚΟ ΔΑΧΤΥΛΙΚΟ ΑΛΦΑΒΗΤΟ </vt:lpstr>
      <vt:lpstr>ΧΕΙΡΟΜΟΡΦΕΣ </vt:lpstr>
      <vt:lpstr>Μερικοί ακόμη ζωικοί κώδικες επικοινωνίας</vt:lpstr>
      <vt:lpstr>Μερικοί ακόμη ζωικοί κώδικες επικοινωνίας</vt:lpstr>
      <vt:lpstr>Μερικοί ακόμη ζωικοί κώδικες επικοινωνίας 1. Οι παπαγάλοι και οι μάινες    </vt:lpstr>
      <vt:lpstr>Μερικοί ακόμη ζωικοί κώδικες επικοινωνίας 1. Οι παπαγάλοι και οι μάινες</vt:lpstr>
      <vt:lpstr>Μερικοί ακόμη ζωικοί κώδικες επικοινωνίας 1. Οι παπαγάλοι και οι μάινες</vt:lpstr>
      <vt:lpstr>   Μερικοί ακόμη ζωικοί κώδικες επικοινωνίας 2  Καλέσματα και κελαηδίσματα των ωδικών πτηνών   </vt:lpstr>
      <vt:lpstr>Μερικοί ακόμη ζωικοί κώδικες επικοινωνίας 2  Καλέσματα και κελαηδίσματα των ωδικών πτηνών </vt:lpstr>
      <vt:lpstr>Μερικοί ακόμη ζωικοί κώδικες επικοινωνίας 3. Ο χορός των μελισσών</vt:lpstr>
      <vt:lpstr> Μερικοί ακόμη ζωικοί κώδικες επικοινωνίας 3. Ο χορός των μελισσών </vt:lpstr>
      <vt:lpstr>Μερικοί ακόμη ζωικοί κώδικες επικοινωνίας 3. Ο χορός των μελισσών</vt:lpstr>
      <vt:lpstr>Μερικοί ακόμη ζωικοί κώδικες επικοινωνίας 3. Ο χορός των μελισσών</vt:lpstr>
      <vt:lpstr>Μερικοί ακόμη ζωικοί κώδικες επικοινωνίας 3. Ο χορός των μελισσών</vt:lpstr>
      <vt:lpstr> Μερικοί ακόμη ζωικοί κώδικες επικοινωνίας 3. Ο χορός των μελισσών  </vt:lpstr>
      <vt:lpstr>Μερικοί ακόμη ζωικοί κώδικες επικοινωνίας 3. Ο χορός των μελισσών</vt:lpstr>
      <vt:lpstr>Μερικοί ακόμη ζωικοί κώδικες επικοινωνίας 3. Ο χορός των μελισσών</vt:lpstr>
      <vt:lpstr>Μερικοί ακόμη ζωικοί κώδικες επικοινωνίας 3. Ο χορός των μελισσών</vt:lpstr>
      <vt:lpstr> Γενική παρατήρηση για τη σχέση ζωικών κωδίκων / ομιλίας </vt:lpstr>
      <vt:lpstr>4  Οι λειτουργίες της ομιλίας </vt:lpstr>
      <vt:lpstr>4  Οι λειτουργίες της ομιλίας </vt:lpstr>
      <vt:lpstr>4  Οι λειτουργίες της ομιλίας </vt:lpstr>
      <vt:lpstr>4  Οι λειτουργίες της ομιλίας Οι λειτουργίες της ομιλίας με ένα παράδειγμα  </vt:lpstr>
      <vt:lpstr>4  Οι λειτουργίες της ομιλίας Οι λειτουργίες της ομιλίας με ένα παράδειγμα</vt:lpstr>
      <vt:lpstr>4  Οι λειτουργίες της ομιλίας Οι λειτουργίες της ομιλίας με ένα παράδειγμα</vt:lpstr>
      <vt:lpstr>4  Οι λειτουργίες της ομιλίας Οι λειτουργίες της ομιλίας με ένα παράδειγμα</vt:lpstr>
      <vt:lpstr>4  Οι λειτουργίες της ομιλίας Οι λειτουργίες της ομιλίας με ένα παράδειγμα</vt:lpstr>
      <vt:lpstr>4  Οι λειτουργίες της ομιλίας Οι λειτουργίες της ομιλίας με ένα παράδειγμα</vt:lpstr>
      <vt:lpstr>4  Οι λειτουργίες της ομιλίας </vt:lpstr>
      <vt:lpstr>4  Οι λειτουργίες της ομιλίας </vt:lpstr>
      <vt:lpstr>4  Οι λειτουργίες της ομιλίας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οντογένεση της ομιλίας -  Υπόθεση της κρίσιμης ηλικίας  (critical period hypothesis)</dc:title>
  <cp:lastModifiedBy>user</cp:lastModifiedBy>
  <cp:revision>36</cp:revision>
  <dcterms:modified xsi:type="dcterms:W3CDTF">2015-12-14T18:27:45Z</dcterms:modified>
</cp:coreProperties>
</file>