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4/4/2025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4/4/2025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4/4/2025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Τίτλος, Κείμενο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/>
              <a:t>July 2014</a:t>
            </a:r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Baku 2015 Graduate Excellence Programme 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805168-EC9B-4873-8CED-F175ACBBC2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19294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Τίτλος και Πίνακ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ίνακα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el-GR" noProof="0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/>
              <a:t>July 2014</a:t>
            </a: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Baku 2015 Graduate Excellence Programme 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DDBC65-0738-4D99-9457-066737A5D4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3491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4/4/2025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4/4/2025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4/4/2025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4/4/2025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4/4/2025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4/4/2025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4/4/2025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4/4/2025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4/4/2025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Διαπραγματεύσεις 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Κώστα Γεώργιος </a:t>
            </a:r>
          </a:p>
          <a:p>
            <a:r>
              <a:rPr lang="el-GR" dirty="0" smtClean="0"/>
              <a:t>201 </a:t>
            </a:r>
          </a:p>
          <a:p>
            <a:r>
              <a:rPr lang="el-GR" dirty="0" smtClean="0"/>
              <a:t>Βασικές Αρχές Μάνατζμεντ </a:t>
            </a: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623134" y="119530"/>
            <a:ext cx="8229600" cy="634450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el-GR" altLang="el-GR" sz="3200" b="1" u="sng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Θεωρητικές προσεγγίσεις της σύγκρουσης</a:t>
            </a:r>
            <a:endParaRPr lang="en-US" altLang="el-GR" sz="3200" b="1" u="sng" dirty="0">
              <a:solidFill>
                <a:srgbClr val="00206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8" name="Θέση περιεχομένου 2"/>
          <p:cNvSpPr txBox="1">
            <a:spLocks/>
          </p:cNvSpPr>
          <p:nvPr/>
        </p:nvSpPr>
        <p:spPr>
          <a:xfrm>
            <a:off x="112295" y="753980"/>
            <a:ext cx="9031705" cy="57173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el-GR" sz="2400" b="1" u="sng" dirty="0" smtClean="0">
                <a:solidFill>
                  <a:srgbClr val="002060"/>
                </a:solidFill>
                <a:latin typeface="Calibri" panose="020F0502020204030204" pitchFamily="34" charset="0"/>
              </a:rPr>
              <a:t>Παραδοσιακή</a:t>
            </a:r>
            <a:r>
              <a:rPr lang="el-GR" sz="24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: Οποιαδήποτε σύγκρουση είναι κακή, αρνητική και επιβλαβής και πρέπει να αποφεύγεται.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l-GR" sz="2400" b="1" i="0" u="sng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l-GR" sz="24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Ανθρωπίνων σχέσεων</a:t>
            </a:r>
            <a:r>
              <a:rPr kumimoji="0" lang="el-G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: Είναι φυσικό και αναπόφευκτο φαινόμενο και δεν μπορεί / πρέπει να εξαλειφθεί.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l-GR" sz="2400" b="1" i="0" u="sng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l-GR" sz="24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Αλληλεπιδραστική</a:t>
            </a:r>
            <a:r>
              <a:rPr kumimoji="0" lang="el-G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: Σε χαμηλά έως μέτρια επίπεδα είναι απαραίτητη για τη βελτίωση της απόδοσης.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l-GR" sz="2400" b="1" i="0" u="sng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l-GR" sz="24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Αντεστραμμένο U</a:t>
            </a:r>
            <a:r>
              <a:rPr kumimoji="0" lang="el-G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: Τα μέτρια επίπεδα είναι συνυφασμένα με τη λειτουργικότητα και αποτελεσματικότητα, ενώ τα χαμηλά και υψηλά με τη δυσλειτουργία και την αναποτελεσματικότητα του οργανισμού.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l-GR" sz="2400" b="1" i="0" u="sng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l-GR" sz="24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Λειτουργική (εποικοδομητική)</a:t>
            </a:r>
            <a:r>
              <a:rPr kumimoji="0" lang="el-G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: Είναι καλό τα μέλη της ομάδας να έχουν διαφορετικές απόψεις σχετικά με την ερμηνεία των πληροφοριών που σχετίζονται με την εργασία.</a:t>
            </a:r>
            <a:endParaRPr kumimoji="0" lang="el-GR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66600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2503" y="126763"/>
            <a:ext cx="8229600" cy="900888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el-GR" altLang="el-GR" sz="3200" b="1" u="sng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Διαπραγμάτευση</a:t>
            </a:r>
            <a:endParaRPr lang="en-US" altLang="el-GR" sz="3200" b="1" u="sng" dirty="0">
              <a:solidFill>
                <a:srgbClr val="00206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1986" y="1265559"/>
            <a:ext cx="8992014" cy="5273353"/>
          </a:xfrm>
        </p:spPr>
        <p:txBody>
          <a:bodyPr>
            <a:noAutofit/>
          </a:bodyPr>
          <a:lstStyle/>
          <a:p>
            <a:pPr eaLnBrk="1" hangingPunct="1">
              <a:lnSpc>
                <a:spcPct val="150000"/>
              </a:lnSpc>
              <a:buClr>
                <a:srgbClr val="002060"/>
              </a:buClr>
              <a:defRPr/>
            </a:pPr>
            <a:r>
              <a:rPr lang="el-GR" sz="2800" b="1" dirty="0" err="1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Πολυπαραγοντική</a:t>
            </a:r>
            <a:r>
              <a:rPr lang="el-GR" sz="2800" b="1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, </a:t>
            </a:r>
            <a:r>
              <a:rPr lang="el-GR" sz="2800" b="1" dirty="0" err="1">
                <a:solidFill>
                  <a:srgbClr val="002060"/>
                </a:solidFill>
                <a:latin typeface="Calibri" panose="020F0502020204030204" pitchFamily="34" charset="0"/>
              </a:rPr>
              <a:t>π</a:t>
            </a:r>
            <a:r>
              <a:rPr lang="el-GR" sz="2800" b="1" dirty="0" err="1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ολυεπίπεδη</a:t>
            </a:r>
            <a:r>
              <a:rPr lang="el-GR" sz="2800" b="1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, συνεχώς μεταβαλλόμενη </a:t>
            </a:r>
          </a:p>
          <a:p>
            <a:pPr eaLnBrk="1" hangingPunct="1">
              <a:lnSpc>
                <a:spcPct val="150000"/>
              </a:lnSpc>
              <a:buClr>
                <a:srgbClr val="002060"/>
              </a:buClr>
              <a:defRPr/>
            </a:pPr>
            <a:r>
              <a:rPr 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και (πολλές φορές) διαδραματιζόμενη ταυτόχρονα σε πολλαπλά μέτωπα διαδικασία, η οποία στοχεύει στην προστασία και προαγωγή συμφερόντων.</a:t>
            </a:r>
          </a:p>
          <a:p>
            <a:pPr>
              <a:lnSpc>
                <a:spcPct val="150000"/>
              </a:lnSpc>
              <a:buClr>
                <a:srgbClr val="002060"/>
              </a:buClr>
              <a:defRPr/>
            </a:pPr>
            <a:endParaRPr lang="en-US" sz="2800" b="1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eaLnBrk="1" hangingPunct="1">
              <a:lnSpc>
                <a:spcPct val="150000"/>
              </a:lnSpc>
              <a:buClr>
                <a:srgbClr val="002060"/>
              </a:buClr>
              <a:defRPr/>
            </a:pPr>
            <a:r>
              <a:rPr lang="el-GR" sz="2800" b="1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  </a:t>
            </a:r>
            <a:endParaRPr lang="en-US" sz="2800" b="1" dirty="0">
              <a:solidFill>
                <a:srgbClr val="00206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5" name="Θέση αριθμού διαφάνειας 2"/>
          <p:cNvSpPr txBox="1">
            <a:spLocks/>
          </p:cNvSpPr>
          <p:nvPr/>
        </p:nvSpPr>
        <p:spPr>
          <a:xfrm>
            <a:off x="8543278" y="6356350"/>
            <a:ext cx="561975" cy="365125"/>
          </a:xfrm>
          <a:prstGeom prst="rect">
            <a:avLst/>
          </a:prstGeom>
          <a:noFill/>
        </p:spPr>
        <p:txBody>
          <a:bodyPr/>
          <a:lstStyle>
            <a:defPPr>
              <a:defRPr lang="en-US"/>
            </a:defPPr>
            <a:lvl1pPr marL="0" algn="l" defTabSz="914400" rtl="0" eaLnBrk="0" latinLnBrk="0" hangingPunct="0">
              <a:spcBef>
                <a:spcPct val="20000"/>
              </a:spcBef>
              <a:buChar char="•"/>
              <a:defRPr sz="32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742950" indent="-285750" algn="l" defTabSz="914400" rtl="0" eaLnBrk="0" latinLnBrk="0" hangingPunct="0">
              <a:spcBef>
                <a:spcPct val="20000"/>
              </a:spcBef>
              <a:buChar char="–"/>
              <a:defRPr sz="28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1143000" indent="-228600" algn="l" defTabSz="914400" rtl="0" eaLnBrk="0" latinLnBrk="0" hangingPunct="0">
              <a:spcBef>
                <a:spcPct val="20000"/>
              </a:spcBef>
              <a:buChar char="•"/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600200" indent="-228600" algn="l" defTabSz="914400" rtl="0" eaLnBrk="0" latinLnBrk="0" hangingPunct="0">
              <a:spcBef>
                <a:spcPct val="20000"/>
              </a:spcBef>
              <a:buChar char="–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2057400" indent="-228600" algn="l" defTabSz="914400" rtl="0" eaLnBrk="0" latinLnBrk="0" hangingPunct="0">
              <a:spcBef>
                <a:spcPct val="20000"/>
              </a:spcBef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68479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2503" y="126763"/>
            <a:ext cx="8229600" cy="900888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el-GR" altLang="el-GR" sz="3200" b="1" u="sng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Διαπραγμάτευση</a:t>
            </a:r>
            <a:endParaRPr lang="en-US" altLang="el-GR" sz="3200" b="1" u="sng" dirty="0">
              <a:solidFill>
                <a:srgbClr val="00206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1986" y="1265559"/>
            <a:ext cx="8992014" cy="527335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Clr>
                <a:srgbClr val="002060"/>
              </a:buClr>
              <a:defRPr/>
            </a:pPr>
            <a:r>
              <a:rPr lang="en-US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A</a:t>
            </a:r>
            <a:r>
              <a:rPr lang="el-GR" sz="2800" b="1" dirty="0" err="1">
                <a:solidFill>
                  <a:srgbClr val="002060"/>
                </a:solidFill>
                <a:latin typeface="Calibri" panose="020F0502020204030204" pitchFamily="34" charset="0"/>
              </a:rPr>
              <a:t>διάλειπτη</a:t>
            </a:r>
            <a:r>
              <a:rPr 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 ανθρώπινη λειτουργία που αποσκοπεί στην δημιουργία αξίας μέσα από την συνεργασία με άλλους και στην επίτευξη συγκεκριμένων στόχων</a:t>
            </a:r>
            <a:r>
              <a:rPr lang="en-US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.</a:t>
            </a:r>
            <a:endParaRPr lang="el-GR" sz="2000" b="1" dirty="0">
              <a:solidFill>
                <a:srgbClr val="002060"/>
              </a:solidFill>
              <a:effectLst/>
              <a:latin typeface="Calibri" panose="020F0502020204030204" pitchFamily="34" charset="0"/>
            </a:endParaRPr>
          </a:p>
          <a:p>
            <a:pPr eaLnBrk="1" hangingPunct="1">
              <a:lnSpc>
                <a:spcPct val="150000"/>
              </a:lnSpc>
              <a:buClr>
                <a:srgbClr val="002060"/>
              </a:buClr>
              <a:defRPr/>
            </a:pPr>
            <a:endParaRPr lang="en-US" sz="2800" b="1" dirty="0">
              <a:solidFill>
                <a:srgbClr val="002060"/>
              </a:solidFill>
              <a:effectLst/>
              <a:latin typeface="Calibri" panose="020F0502020204030204" pitchFamily="34" charset="0"/>
            </a:endParaRPr>
          </a:p>
          <a:p>
            <a:pPr eaLnBrk="1" hangingPunct="1">
              <a:lnSpc>
                <a:spcPct val="150000"/>
              </a:lnSpc>
              <a:buClr>
                <a:srgbClr val="002060"/>
              </a:buClr>
              <a:defRPr/>
            </a:pPr>
            <a:r>
              <a:rPr lang="el-GR" sz="2800" b="1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Είναι περισσότερο τέχνη, παρά επιστήμη.</a:t>
            </a:r>
          </a:p>
        </p:txBody>
      </p:sp>
      <p:sp>
        <p:nvSpPr>
          <p:cNvPr id="5" name="Θέση αριθμού διαφάνειας 2"/>
          <p:cNvSpPr txBox="1">
            <a:spLocks/>
          </p:cNvSpPr>
          <p:nvPr/>
        </p:nvSpPr>
        <p:spPr>
          <a:xfrm>
            <a:off x="8543278" y="6356350"/>
            <a:ext cx="561975" cy="365125"/>
          </a:xfrm>
          <a:prstGeom prst="rect">
            <a:avLst/>
          </a:prstGeom>
          <a:noFill/>
        </p:spPr>
        <p:txBody>
          <a:bodyPr/>
          <a:lstStyle>
            <a:defPPr>
              <a:defRPr lang="en-US"/>
            </a:defPPr>
            <a:lvl1pPr marL="0" algn="l" defTabSz="914400" rtl="0" eaLnBrk="0" latinLnBrk="0" hangingPunct="0">
              <a:spcBef>
                <a:spcPct val="20000"/>
              </a:spcBef>
              <a:buChar char="•"/>
              <a:defRPr sz="32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742950" indent="-285750" algn="l" defTabSz="914400" rtl="0" eaLnBrk="0" latinLnBrk="0" hangingPunct="0">
              <a:spcBef>
                <a:spcPct val="20000"/>
              </a:spcBef>
              <a:buChar char="–"/>
              <a:defRPr sz="28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1143000" indent="-228600" algn="l" defTabSz="914400" rtl="0" eaLnBrk="0" latinLnBrk="0" hangingPunct="0">
              <a:spcBef>
                <a:spcPct val="20000"/>
              </a:spcBef>
              <a:buChar char="•"/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600200" indent="-228600" algn="l" defTabSz="914400" rtl="0" eaLnBrk="0" latinLnBrk="0" hangingPunct="0">
              <a:spcBef>
                <a:spcPct val="20000"/>
              </a:spcBef>
              <a:buChar char="–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2057400" indent="-228600" algn="l" defTabSz="914400" rtl="0" eaLnBrk="0" latinLnBrk="0" hangingPunct="0">
              <a:spcBef>
                <a:spcPct val="20000"/>
              </a:spcBef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74190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23134" y="352925"/>
            <a:ext cx="8229600" cy="740353"/>
          </a:xfrm>
        </p:spPr>
        <p:txBody>
          <a:bodyPr/>
          <a:lstStyle/>
          <a:p>
            <a:r>
              <a:rPr lang="el-GR" sz="3200" b="1" u="sng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Διαπραγματευτικές μεταβλητές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23134" y="1244893"/>
            <a:ext cx="8229600" cy="4925050"/>
          </a:xfrm>
        </p:spPr>
        <p:txBody>
          <a:bodyPr>
            <a:noAutofit/>
          </a:bodyPr>
          <a:lstStyle/>
          <a:p>
            <a:r>
              <a:rPr 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Οι διαπραγματεύσεις διαφέρουν από περίπτωση σε περίπτωση και εξαρτώνται από: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Την συγκρουσιακή </a:t>
            </a:r>
            <a:r>
              <a:rPr lang="el-GR" sz="2800" b="1" dirty="0">
                <a:solidFill>
                  <a:srgbClr val="FF0000"/>
                </a:solidFill>
                <a:latin typeface="Calibri" panose="020F0502020204030204" pitchFamily="34" charset="0"/>
              </a:rPr>
              <a:t>ικανότητα</a:t>
            </a:r>
            <a:r>
              <a:rPr 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 του Α (που μπορεί να είναι ένα άτομο, μία ομάδα, ή ένα πλήθος)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Την συγκρουσιακή </a:t>
            </a:r>
            <a:r>
              <a:rPr lang="el-GR" sz="2800" b="1" dirty="0">
                <a:solidFill>
                  <a:srgbClr val="FF0000"/>
                </a:solidFill>
                <a:latin typeface="Calibri" panose="020F0502020204030204" pitchFamily="34" charset="0"/>
              </a:rPr>
              <a:t>ικανότητα</a:t>
            </a:r>
            <a:r>
              <a:rPr 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 του Β (που μπορεί να είναι ένα άτομο, μία ομάδα, ή ένα πλήθος)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Την διάρθρωση της σχέσης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Τον τόπο που γίνονται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Το υπολογιζόμενο μέγεθος της σύγκρουσης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Το πραγματικό μέγεθος της σύγκρουσης στο πεδίο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Την χρονική διάρκεια της σύγκρουσης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l-GR" sz="2800" dirty="0"/>
          </a:p>
        </p:txBody>
      </p:sp>
      <p:sp>
        <p:nvSpPr>
          <p:cNvPr id="4" name="Ορθογώνιο 3"/>
          <p:cNvSpPr/>
          <p:nvPr/>
        </p:nvSpPr>
        <p:spPr>
          <a:xfrm>
            <a:off x="0" y="6627168"/>
            <a:ext cx="184731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sz="900" b="1" dirty="0">
              <a:solidFill>
                <a:srgbClr val="002060"/>
              </a:solidFill>
            </a:endParaRPr>
          </a:p>
        </p:txBody>
      </p:sp>
      <p:sp>
        <p:nvSpPr>
          <p:cNvPr id="5" name="Θέση αριθμού διαφάνειας 2"/>
          <p:cNvSpPr txBox="1">
            <a:spLocks/>
          </p:cNvSpPr>
          <p:nvPr/>
        </p:nvSpPr>
        <p:spPr>
          <a:xfrm>
            <a:off x="8543278" y="6356350"/>
            <a:ext cx="561975" cy="365125"/>
          </a:xfrm>
          <a:prstGeom prst="rect">
            <a:avLst/>
          </a:prstGeom>
          <a:noFill/>
        </p:spPr>
        <p:txBody>
          <a:bodyPr/>
          <a:lstStyle>
            <a:defPPr>
              <a:defRPr lang="en-US"/>
            </a:defPPr>
            <a:lvl1pPr marL="0" algn="l" defTabSz="914400" rtl="0" eaLnBrk="0" latinLnBrk="0" hangingPunct="0">
              <a:spcBef>
                <a:spcPct val="20000"/>
              </a:spcBef>
              <a:buChar char="•"/>
              <a:defRPr sz="32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742950" indent="-285750" algn="l" defTabSz="914400" rtl="0" eaLnBrk="0" latinLnBrk="0" hangingPunct="0">
              <a:spcBef>
                <a:spcPct val="20000"/>
              </a:spcBef>
              <a:buChar char="–"/>
              <a:defRPr sz="28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1143000" indent="-228600" algn="l" defTabSz="914400" rtl="0" eaLnBrk="0" latinLnBrk="0" hangingPunct="0">
              <a:spcBef>
                <a:spcPct val="20000"/>
              </a:spcBef>
              <a:buChar char="•"/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600200" indent="-228600" algn="l" defTabSz="914400" rtl="0" eaLnBrk="0" latinLnBrk="0" hangingPunct="0">
              <a:spcBef>
                <a:spcPct val="20000"/>
              </a:spcBef>
              <a:buChar char="–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2057400" indent="-228600" algn="l" defTabSz="914400" rtl="0" eaLnBrk="0" latinLnBrk="0" hangingPunct="0">
              <a:spcBef>
                <a:spcPct val="20000"/>
              </a:spcBef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90063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r="6862"/>
          <a:stretch/>
        </p:blipFill>
        <p:spPr>
          <a:xfrm>
            <a:off x="0" y="0"/>
            <a:ext cx="9143999" cy="6858000"/>
          </a:xfrm>
        </p:spPr>
      </p:pic>
      <p:sp>
        <p:nvSpPr>
          <p:cNvPr id="5" name="Θέση αριθμού διαφάνειας 2"/>
          <p:cNvSpPr txBox="1">
            <a:spLocks/>
          </p:cNvSpPr>
          <p:nvPr/>
        </p:nvSpPr>
        <p:spPr>
          <a:xfrm>
            <a:off x="8543278" y="6356350"/>
            <a:ext cx="561975" cy="365125"/>
          </a:xfrm>
          <a:prstGeom prst="rect">
            <a:avLst/>
          </a:prstGeom>
          <a:noFill/>
        </p:spPr>
        <p:txBody>
          <a:bodyPr/>
          <a:lstStyle>
            <a:defPPr>
              <a:defRPr lang="en-US"/>
            </a:defPPr>
            <a:lvl1pPr marL="0" algn="l" defTabSz="914400" rtl="0" eaLnBrk="0" latinLnBrk="0" hangingPunct="0">
              <a:spcBef>
                <a:spcPct val="20000"/>
              </a:spcBef>
              <a:buChar char="•"/>
              <a:defRPr sz="32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742950" indent="-285750" algn="l" defTabSz="914400" rtl="0" eaLnBrk="0" latinLnBrk="0" hangingPunct="0">
              <a:spcBef>
                <a:spcPct val="20000"/>
              </a:spcBef>
              <a:buChar char="–"/>
              <a:defRPr sz="28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1143000" indent="-228600" algn="l" defTabSz="914400" rtl="0" eaLnBrk="0" latinLnBrk="0" hangingPunct="0">
              <a:spcBef>
                <a:spcPct val="20000"/>
              </a:spcBef>
              <a:buChar char="•"/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600200" indent="-228600" algn="l" defTabSz="914400" rtl="0" eaLnBrk="0" latinLnBrk="0" hangingPunct="0">
              <a:spcBef>
                <a:spcPct val="20000"/>
              </a:spcBef>
              <a:buChar char="–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2057400" indent="-228600" algn="l" defTabSz="914400" rtl="0" eaLnBrk="0" latinLnBrk="0" hangingPunct="0">
              <a:spcBef>
                <a:spcPct val="20000"/>
              </a:spcBef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895383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216569"/>
            <a:ext cx="7467600" cy="1200150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lang="el-GR" altLang="el-GR" sz="3200" b="1" u="sng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Μέθοδοι αντιπαράθεσης </a:t>
            </a:r>
            <a:br>
              <a:rPr lang="el-GR" altLang="el-GR" sz="3200" b="1" u="sng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</a:br>
            <a:r>
              <a:rPr lang="el-GR" altLang="el-GR" sz="3200" b="1" u="sng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κατά τον Αριστοτέλη:</a:t>
            </a:r>
            <a:endParaRPr lang="en-US" altLang="el-GR" sz="3200" b="1" u="sng" dirty="0">
              <a:solidFill>
                <a:srgbClr val="00206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228599" y="1581150"/>
            <a:ext cx="8803105" cy="5257800"/>
          </a:xfrm>
        </p:spPr>
        <p:txBody>
          <a:bodyPr>
            <a:noAutofit/>
          </a:bodyPr>
          <a:lstStyle/>
          <a:p>
            <a:pPr marL="352425" lvl="1" indent="-352425" eaLnBrk="1" hangingPunct="1">
              <a:buFont typeface="Wingdings" panose="05000000000000000000" pitchFamily="2" charset="2"/>
              <a:buChar char="§"/>
            </a:pPr>
            <a:r>
              <a:rPr lang="el-GR" altLang="el-GR" sz="2800" b="1" u="sng" dirty="0">
                <a:solidFill>
                  <a:srgbClr val="002060"/>
                </a:solidFill>
                <a:latin typeface="Calibri" panose="020F0502020204030204" pitchFamily="34" charset="0"/>
              </a:rPr>
              <a:t>Λογική</a:t>
            </a:r>
            <a:r>
              <a:rPr lang="el-GR" altLang="el-GR" sz="2800" dirty="0">
                <a:solidFill>
                  <a:srgbClr val="002060"/>
                </a:solidFill>
                <a:latin typeface="Calibri" panose="020F0502020204030204" pitchFamily="34" charset="0"/>
              </a:rPr>
              <a:t> (επιδίωξη της αντικειμενικής αλήθειας και κατάληξη σε ένα κοινά αποδεκτό λογικό συμπέρασμα)</a:t>
            </a:r>
            <a:endParaRPr lang="en-US" altLang="el-GR" sz="2800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marL="352425" lvl="1" indent="-352425" eaLnBrk="1" hangingPunct="1">
              <a:buFont typeface="Wingdings" panose="05000000000000000000" pitchFamily="2" charset="2"/>
              <a:buChar char="§"/>
            </a:pPr>
            <a:r>
              <a:rPr lang="el-GR" altLang="el-GR" sz="2800" b="1" u="sng" dirty="0">
                <a:solidFill>
                  <a:srgbClr val="002060"/>
                </a:solidFill>
                <a:latin typeface="Calibri" panose="020F0502020204030204" pitchFamily="34" charset="0"/>
              </a:rPr>
              <a:t>Διαλεκτική</a:t>
            </a:r>
            <a:r>
              <a:rPr lang="el-GR" altLang="el-GR" sz="2800" dirty="0">
                <a:solidFill>
                  <a:srgbClr val="002060"/>
                </a:solidFill>
                <a:latin typeface="Calibri" panose="020F0502020204030204" pitchFamily="34" charset="0"/>
              </a:rPr>
              <a:t> (επιδίωξη επικράτησης σε μία αντιπαράθεση και κατάληξη σε ένα αποδεκτό συμπέρασμα, το οποίο δεν προϋποτίθεται καθ’ εαυτό ως αληθές)  </a:t>
            </a:r>
          </a:p>
          <a:p>
            <a:pPr marL="352425" lvl="1" indent="-352425" eaLnBrk="1" hangingPunct="1">
              <a:buFont typeface="Wingdings" panose="05000000000000000000" pitchFamily="2" charset="2"/>
              <a:buChar char="§"/>
            </a:pPr>
            <a:r>
              <a:rPr lang="el-GR" altLang="el-GR" sz="2800" b="1" u="sng" dirty="0">
                <a:solidFill>
                  <a:srgbClr val="002060"/>
                </a:solidFill>
                <a:latin typeface="Calibri" panose="020F0502020204030204" pitchFamily="34" charset="0"/>
              </a:rPr>
              <a:t>Εριστική διαλεκτική</a:t>
            </a:r>
            <a:r>
              <a:rPr lang="el-GR" altLang="el-GR" sz="2800" dirty="0">
                <a:solidFill>
                  <a:srgbClr val="002060"/>
                </a:solidFill>
                <a:latin typeface="Calibri" panose="020F0502020204030204" pitchFamily="34" charset="0"/>
              </a:rPr>
              <a:t> (επιδίωξη επικράτησης σε μία αντιπαράθεση και κατάληξη σε ένα συμπέρασμα με βάση δεδομένα φαινομενικά μόνον αληθή) </a:t>
            </a:r>
          </a:p>
          <a:p>
            <a:pPr marL="352425" lvl="1" indent="-352425" eaLnBrk="1" hangingPunct="1">
              <a:buFont typeface="Wingdings" panose="05000000000000000000" pitchFamily="2" charset="2"/>
              <a:buChar char="§"/>
            </a:pPr>
            <a:r>
              <a:rPr lang="el-GR" altLang="el-GR" sz="2800" b="1" u="sng" dirty="0">
                <a:solidFill>
                  <a:srgbClr val="002060"/>
                </a:solidFill>
                <a:latin typeface="Calibri" panose="020F0502020204030204" pitchFamily="34" charset="0"/>
              </a:rPr>
              <a:t>Σοφιστική</a:t>
            </a:r>
            <a:r>
              <a:rPr lang="el-GR" altLang="el-GR" sz="2800" dirty="0">
                <a:solidFill>
                  <a:srgbClr val="002060"/>
                </a:solidFill>
                <a:latin typeface="Calibri" panose="020F0502020204030204" pitchFamily="34" charset="0"/>
              </a:rPr>
              <a:t> (κατάληξη σε ένα συμπέρασμα που είναι αναληθές, παρόλο που μοιάζει αληθές)</a:t>
            </a:r>
          </a:p>
        </p:txBody>
      </p:sp>
      <p:sp>
        <p:nvSpPr>
          <p:cNvPr id="6" name="Θέση αριθμού διαφάνειας 2"/>
          <p:cNvSpPr txBox="1">
            <a:spLocks/>
          </p:cNvSpPr>
          <p:nvPr/>
        </p:nvSpPr>
        <p:spPr>
          <a:xfrm>
            <a:off x="8543278" y="6356350"/>
            <a:ext cx="561975" cy="365125"/>
          </a:xfrm>
          <a:prstGeom prst="rect">
            <a:avLst/>
          </a:prstGeom>
          <a:noFill/>
        </p:spPr>
        <p:txBody>
          <a:bodyPr/>
          <a:lstStyle>
            <a:defPPr>
              <a:defRPr lang="en-US"/>
            </a:defPPr>
            <a:lvl1pPr marL="0" algn="l" defTabSz="914400" rtl="0" eaLnBrk="0" latinLnBrk="0" hangingPunct="0">
              <a:spcBef>
                <a:spcPct val="20000"/>
              </a:spcBef>
              <a:buChar char="•"/>
              <a:defRPr sz="32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742950" indent="-285750" algn="l" defTabSz="914400" rtl="0" eaLnBrk="0" latinLnBrk="0" hangingPunct="0">
              <a:spcBef>
                <a:spcPct val="20000"/>
              </a:spcBef>
              <a:buChar char="–"/>
              <a:defRPr sz="28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1143000" indent="-228600" algn="l" defTabSz="914400" rtl="0" eaLnBrk="0" latinLnBrk="0" hangingPunct="0">
              <a:spcBef>
                <a:spcPct val="20000"/>
              </a:spcBef>
              <a:buChar char="•"/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600200" indent="-228600" algn="l" defTabSz="914400" rtl="0" eaLnBrk="0" latinLnBrk="0" hangingPunct="0">
              <a:spcBef>
                <a:spcPct val="20000"/>
              </a:spcBef>
              <a:buChar char="–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2057400" indent="-228600" algn="l" defTabSz="914400" rtl="0" eaLnBrk="0" latinLnBrk="0" hangingPunct="0">
              <a:spcBef>
                <a:spcPct val="20000"/>
              </a:spcBef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53924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23134" y="119529"/>
            <a:ext cx="8229600" cy="993654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el-GR" altLang="el-GR" sz="3200" b="1" u="sng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3 τύποι διαπραγματευτών</a:t>
            </a:r>
            <a:endParaRPr lang="en-US" altLang="el-GR" sz="3200" b="1" u="sng" dirty="0">
              <a:solidFill>
                <a:srgbClr val="00206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469"/>
            <a:ext cx="8229600" cy="4225925"/>
          </a:xfrm>
        </p:spPr>
        <p:txBody>
          <a:bodyPr/>
          <a:lstStyle/>
          <a:p>
            <a:pPr marL="357188" indent="-357188" eaLnBrk="1" hangingPunct="1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§"/>
              <a:defRPr/>
            </a:pPr>
            <a:r>
              <a:rPr lang="el-GR" sz="2800" b="1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Ήπιος </a:t>
            </a:r>
          </a:p>
          <a:p>
            <a:pPr marL="357188" indent="-357188" eaLnBrk="1" hangingPunct="1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§"/>
              <a:defRPr/>
            </a:pPr>
            <a:r>
              <a:rPr 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Σ</a:t>
            </a:r>
            <a:r>
              <a:rPr lang="el-GR" sz="2800" b="1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κληρός</a:t>
            </a:r>
          </a:p>
          <a:p>
            <a:pPr marL="357188" indent="-357188" eaLnBrk="1" hangingPunct="1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§"/>
              <a:defRPr/>
            </a:pPr>
            <a:r>
              <a:rPr lang="el-GR" sz="2800" b="1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Με αρχές</a:t>
            </a:r>
            <a:r>
              <a:rPr 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endParaRPr lang="en-US" sz="2800" b="1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5" name="Θέση αριθμού διαφάνειας 2"/>
          <p:cNvSpPr txBox="1">
            <a:spLocks/>
          </p:cNvSpPr>
          <p:nvPr/>
        </p:nvSpPr>
        <p:spPr>
          <a:xfrm>
            <a:off x="8543278" y="6356350"/>
            <a:ext cx="561975" cy="365125"/>
          </a:xfrm>
          <a:prstGeom prst="rect">
            <a:avLst/>
          </a:prstGeom>
          <a:noFill/>
        </p:spPr>
        <p:txBody>
          <a:bodyPr/>
          <a:lstStyle>
            <a:defPPr>
              <a:defRPr lang="en-US"/>
            </a:defPPr>
            <a:lvl1pPr marL="0" algn="l" defTabSz="914400" rtl="0" eaLnBrk="0" latinLnBrk="0" hangingPunct="0">
              <a:spcBef>
                <a:spcPct val="20000"/>
              </a:spcBef>
              <a:buChar char="•"/>
              <a:defRPr sz="32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742950" indent="-285750" algn="l" defTabSz="914400" rtl="0" eaLnBrk="0" latinLnBrk="0" hangingPunct="0">
              <a:spcBef>
                <a:spcPct val="20000"/>
              </a:spcBef>
              <a:buChar char="–"/>
              <a:defRPr sz="28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1143000" indent="-228600" algn="l" defTabSz="914400" rtl="0" eaLnBrk="0" latinLnBrk="0" hangingPunct="0">
              <a:spcBef>
                <a:spcPct val="20000"/>
              </a:spcBef>
              <a:buChar char="•"/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600200" indent="-228600" algn="l" defTabSz="914400" rtl="0" eaLnBrk="0" latinLnBrk="0" hangingPunct="0">
              <a:spcBef>
                <a:spcPct val="20000"/>
              </a:spcBef>
              <a:buChar char="–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2057400" indent="-228600" algn="l" defTabSz="914400" rtl="0" eaLnBrk="0" latinLnBrk="0" hangingPunct="0">
              <a:spcBef>
                <a:spcPct val="20000"/>
              </a:spcBef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77891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19635"/>
            <a:ext cx="8229600" cy="788988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el-GR" altLang="el-GR" sz="3200" b="1" u="sng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Διαπραγματευτής Με Αρχές </a:t>
            </a:r>
            <a:r>
              <a:rPr lang="en-US" altLang="el-GR" sz="3200" b="1" u="sng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(</a:t>
            </a:r>
            <a:r>
              <a:rPr lang="el-GR" altLang="el-GR" sz="3200" b="1" u="sng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ΔΜΑ</a:t>
            </a:r>
            <a:r>
              <a:rPr lang="en-US" altLang="el-GR" sz="3200" b="1" u="sng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0633" y="1378333"/>
            <a:ext cx="8678778" cy="5105400"/>
          </a:xfrm>
        </p:spPr>
        <p:txBody>
          <a:bodyPr>
            <a:noAutofit/>
          </a:bodyPr>
          <a:lstStyle/>
          <a:p>
            <a:pPr marL="357188" indent="-357188">
              <a:lnSpc>
                <a:spcPct val="120000"/>
              </a:lnSpc>
              <a:buClr>
                <a:srgbClr val="002060"/>
              </a:buClr>
              <a:buFont typeface="Wingdings" panose="05000000000000000000" pitchFamily="2" charset="2"/>
              <a:buChar char="§"/>
              <a:defRPr/>
            </a:pPr>
            <a:r>
              <a:rPr 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Διερευνά την διαφωνία.</a:t>
            </a:r>
          </a:p>
          <a:p>
            <a:pPr marL="357188" indent="-357188">
              <a:lnSpc>
                <a:spcPct val="120000"/>
              </a:lnSpc>
              <a:buClr>
                <a:srgbClr val="002060"/>
              </a:buClr>
              <a:buFont typeface="Wingdings" panose="05000000000000000000" pitchFamily="2" charset="2"/>
              <a:buChar char="§"/>
              <a:defRPr/>
            </a:pPr>
            <a:r>
              <a:rPr lang="el-GR" sz="2800" b="1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Είναι ήπιος στους ανθρώπους και σκληρός στις αξίες</a:t>
            </a:r>
            <a:r>
              <a:rPr 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. </a:t>
            </a:r>
          </a:p>
          <a:p>
            <a:pPr marL="357188" indent="-357188">
              <a:lnSpc>
                <a:spcPct val="120000"/>
              </a:lnSpc>
              <a:buClr>
                <a:srgbClr val="002060"/>
              </a:buClr>
              <a:buFont typeface="Wingdings" panose="05000000000000000000" pitchFamily="2" charset="2"/>
              <a:buChar char="§"/>
              <a:defRPr/>
            </a:pPr>
            <a:r>
              <a:rPr 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Επιμένει ότι η διαπραγμάτευση</a:t>
            </a:r>
            <a:r>
              <a:rPr lang="en-US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θα είναι ανεξάρτητη από «γνώμες». </a:t>
            </a:r>
          </a:p>
          <a:p>
            <a:pPr marL="357188" indent="-357188">
              <a:lnSpc>
                <a:spcPct val="120000"/>
              </a:lnSpc>
              <a:buClr>
                <a:srgbClr val="002060"/>
              </a:buClr>
              <a:buFont typeface="Wingdings" panose="05000000000000000000" pitchFamily="2" charset="2"/>
              <a:buChar char="§"/>
              <a:defRPr/>
            </a:pPr>
            <a:r>
              <a:rPr 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Στοχεύει σε αμοιβαίο όφελος </a:t>
            </a:r>
            <a:r>
              <a:rPr lang="en-US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(</a:t>
            </a:r>
            <a:r>
              <a:rPr 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τα παιδιά και το πορτοκάλι).</a:t>
            </a:r>
            <a:endParaRPr lang="en-US" sz="2800" b="1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marL="365125" indent="-365125">
              <a:lnSpc>
                <a:spcPct val="120000"/>
              </a:lnSpc>
              <a:defRPr/>
            </a:pPr>
            <a:endParaRPr lang="el-GR" sz="2800" b="1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5" name="Θέση αριθμού διαφάνειας 2"/>
          <p:cNvSpPr txBox="1">
            <a:spLocks/>
          </p:cNvSpPr>
          <p:nvPr/>
        </p:nvSpPr>
        <p:spPr>
          <a:xfrm>
            <a:off x="8543278" y="6356350"/>
            <a:ext cx="561975" cy="365125"/>
          </a:xfrm>
          <a:prstGeom prst="rect">
            <a:avLst/>
          </a:prstGeom>
          <a:noFill/>
        </p:spPr>
        <p:txBody>
          <a:bodyPr/>
          <a:lstStyle>
            <a:defPPr>
              <a:defRPr lang="en-US"/>
            </a:defPPr>
            <a:lvl1pPr marL="0" algn="l" defTabSz="914400" rtl="0" eaLnBrk="0" latinLnBrk="0" hangingPunct="0">
              <a:spcBef>
                <a:spcPct val="20000"/>
              </a:spcBef>
              <a:buChar char="•"/>
              <a:defRPr sz="32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742950" indent="-285750" algn="l" defTabSz="914400" rtl="0" eaLnBrk="0" latinLnBrk="0" hangingPunct="0">
              <a:spcBef>
                <a:spcPct val="20000"/>
              </a:spcBef>
              <a:buChar char="–"/>
              <a:defRPr sz="28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1143000" indent="-228600" algn="l" defTabSz="914400" rtl="0" eaLnBrk="0" latinLnBrk="0" hangingPunct="0">
              <a:spcBef>
                <a:spcPct val="20000"/>
              </a:spcBef>
              <a:buChar char="•"/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600200" indent="-228600" algn="l" defTabSz="914400" rtl="0" eaLnBrk="0" latinLnBrk="0" hangingPunct="0">
              <a:spcBef>
                <a:spcPct val="20000"/>
              </a:spcBef>
              <a:buChar char="–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2057400" indent="-228600" algn="l" defTabSz="914400" rtl="0" eaLnBrk="0" latinLnBrk="0" hangingPunct="0">
              <a:spcBef>
                <a:spcPct val="20000"/>
              </a:spcBef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21000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43435" y="277814"/>
            <a:ext cx="8785412" cy="672446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el-GR" altLang="el-GR" sz="3200" b="1" u="sng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Επικεντρώνεται σε 4 βασικά σημεία</a:t>
            </a:r>
            <a:r>
              <a:rPr lang="en-US" altLang="el-GR" sz="3200" b="1" u="sng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: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3435" y="1223243"/>
            <a:ext cx="8785414" cy="5403925"/>
          </a:xfrm>
        </p:spPr>
        <p:txBody>
          <a:bodyPr>
            <a:noAutofit/>
          </a:bodyPr>
          <a:lstStyle/>
          <a:p>
            <a:pPr marL="268288" lvl="1" indent="-268288" eaLnBrk="1" hangingPunct="1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l-GR" altLang="el-GR" sz="2800" b="1" dirty="0">
                <a:solidFill>
                  <a:srgbClr val="C00000"/>
                </a:solidFill>
                <a:effectLst/>
                <a:latin typeface="Calibri" panose="020F0502020204030204" pitchFamily="34" charset="0"/>
              </a:rPr>
              <a:t>Ανθρώπους </a:t>
            </a:r>
            <a:r>
              <a:rPr lang="el-GR" altLang="el-GR" sz="2800" b="1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(τους διαχωρίζει από το πρόβλημα).</a:t>
            </a:r>
          </a:p>
          <a:p>
            <a:pPr marL="268288" lvl="1" indent="-268288">
              <a:buClr>
                <a:srgbClr val="002060"/>
              </a:buClr>
              <a:buFont typeface="Wingdings" panose="05000000000000000000" pitchFamily="2" charset="2"/>
              <a:buChar char="§"/>
            </a:pPr>
            <a:endParaRPr lang="el-GR" altLang="el-GR" sz="2800" b="1" dirty="0">
              <a:solidFill>
                <a:srgbClr val="C00000"/>
              </a:solidFill>
              <a:effectLst/>
              <a:latin typeface="Calibri" panose="020F0502020204030204" pitchFamily="34" charset="0"/>
            </a:endParaRPr>
          </a:p>
          <a:p>
            <a:pPr marL="268288" lvl="1" indent="-268288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l-GR" altLang="el-GR" sz="2800" b="1" dirty="0">
                <a:solidFill>
                  <a:srgbClr val="C00000"/>
                </a:solidFill>
                <a:effectLst/>
                <a:latin typeface="Calibri" panose="020F0502020204030204" pitchFamily="34" charset="0"/>
              </a:rPr>
              <a:t>Συμφέροντα </a:t>
            </a:r>
            <a:r>
              <a:rPr lang="el-GR" altLang="el-GR" sz="2800" b="1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(πιστεύει ότι τ</a:t>
            </a:r>
            <a:r>
              <a:rPr 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α προβλήματα δημιουργούνται από τα συμφέροντα και πολλές φορές πίσω από τα εμφανή αντικρουόμενα συμφέροντα κρύβονται πολλά αφανή κοινά συμφέροντα</a:t>
            </a:r>
            <a:r>
              <a:rPr lang="el-GR" altLang="el-GR" sz="2800" b="1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).</a:t>
            </a:r>
          </a:p>
          <a:p>
            <a:pPr marL="268288" lvl="1" indent="-268288" eaLnBrk="1" hangingPunct="1">
              <a:buClr>
                <a:srgbClr val="002060"/>
              </a:buClr>
              <a:buFont typeface="Wingdings" panose="05000000000000000000" pitchFamily="2" charset="2"/>
              <a:buChar char="§"/>
            </a:pPr>
            <a:endParaRPr lang="el-GR" altLang="el-GR" sz="2800" b="1" dirty="0">
              <a:solidFill>
                <a:srgbClr val="C00000"/>
              </a:solidFill>
              <a:effectLst/>
              <a:latin typeface="Calibri" panose="020F0502020204030204" pitchFamily="34" charset="0"/>
            </a:endParaRPr>
          </a:p>
          <a:p>
            <a:pPr marL="268288" lvl="1" indent="-268288" eaLnBrk="1" hangingPunct="1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l-GR" altLang="el-GR" sz="2800" b="1" dirty="0">
                <a:solidFill>
                  <a:srgbClr val="C00000"/>
                </a:solidFill>
                <a:effectLst/>
                <a:latin typeface="Calibri" panose="020F0502020204030204" pitchFamily="34" charset="0"/>
              </a:rPr>
              <a:t>Κριτήρια </a:t>
            </a:r>
            <a:r>
              <a:rPr lang="el-GR" altLang="el-GR" sz="2800" b="1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(επιμένει στον προσδιορισμό τους).</a:t>
            </a:r>
          </a:p>
          <a:p>
            <a:pPr marL="268288" lvl="1" indent="-268288" eaLnBrk="1" hangingPunct="1">
              <a:buClr>
                <a:srgbClr val="002060"/>
              </a:buClr>
              <a:buFont typeface="Wingdings" panose="05000000000000000000" pitchFamily="2" charset="2"/>
              <a:buChar char="§"/>
            </a:pPr>
            <a:endParaRPr lang="el-GR" altLang="el-GR" sz="2800" b="1" dirty="0">
              <a:solidFill>
                <a:srgbClr val="C00000"/>
              </a:solidFill>
              <a:effectLst/>
              <a:latin typeface="Calibri" panose="020F0502020204030204" pitchFamily="34" charset="0"/>
            </a:endParaRPr>
          </a:p>
          <a:p>
            <a:pPr marL="268288" lvl="1" indent="-268288" eaLnBrk="1" hangingPunct="1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l-GR" altLang="el-GR" sz="2800" b="1" dirty="0">
                <a:solidFill>
                  <a:srgbClr val="C00000"/>
                </a:solidFill>
                <a:effectLst/>
                <a:latin typeface="Calibri" panose="020F0502020204030204" pitchFamily="34" charset="0"/>
              </a:rPr>
              <a:t>Εναλλακτικές λύσεις </a:t>
            </a:r>
            <a:r>
              <a:rPr lang="el-GR" altLang="el-GR" sz="2800" b="1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(δημιουργεί όσο το δυνατόν περισσότερες). </a:t>
            </a:r>
            <a:endParaRPr lang="en-US" altLang="el-GR" sz="2800" b="1" dirty="0">
              <a:solidFill>
                <a:srgbClr val="00206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5" name="Θέση αριθμού διαφάνειας 2"/>
          <p:cNvSpPr txBox="1">
            <a:spLocks/>
          </p:cNvSpPr>
          <p:nvPr/>
        </p:nvSpPr>
        <p:spPr>
          <a:xfrm>
            <a:off x="8543278" y="6356350"/>
            <a:ext cx="561975" cy="365125"/>
          </a:xfrm>
          <a:prstGeom prst="rect">
            <a:avLst/>
          </a:prstGeom>
          <a:noFill/>
        </p:spPr>
        <p:txBody>
          <a:bodyPr/>
          <a:lstStyle>
            <a:defPPr>
              <a:defRPr lang="en-US"/>
            </a:defPPr>
            <a:lvl1pPr marL="0" algn="l" defTabSz="914400" rtl="0" eaLnBrk="0" latinLnBrk="0" hangingPunct="0">
              <a:spcBef>
                <a:spcPct val="20000"/>
              </a:spcBef>
              <a:buChar char="•"/>
              <a:defRPr sz="32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742950" indent="-285750" algn="l" defTabSz="914400" rtl="0" eaLnBrk="0" latinLnBrk="0" hangingPunct="0">
              <a:spcBef>
                <a:spcPct val="20000"/>
              </a:spcBef>
              <a:buChar char="–"/>
              <a:defRPr sz="28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1143000" indent="-228600" algn="l" defTabSz="914400" rtl="0" eaLnBrk="0" latinLnBrk="0" hangingPunct="0">
              <a:spcBef>
                <a:spcPct val="20000"/>
              </a:spcBef>
              <a:buChar char="•"/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600200" indent="-228600" algn="l" defTabSz="914400" rtl="0" eaLnBrk="0" latinLnBrk="0" hangingPunct="0">
              <a:spcBef>
                <a:spcPct val="20000"/>
              </a:spcBef>
              <a:buChar char="–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2057400" indent="-228600" algn="l" defTabSz="914400" rtl="0" eaLnBrk="0" latinLnBrk="0" hangingPunct="0">
              <a:spcBef>
                <a:spcPct val="20000"/>
              </a:spcBef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59568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233082" y="85676"/>
            <a:ext cx="8619652" cy="1198340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el-GR" altLang="el-GR" sz="3200" b="1" u="sng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Συνήθως ο προσδιορισμός εναλλακτικών λύσεων εμποδίζεται από</a:t>
            </a:r>
            <a:r>
              <a:rPr lang="en-US" altLang="el-GR" sz="3200" b="1" u="sng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:</a:t>
            </a:r>
            <a:r>
              <a:rPr lang="en-US" altLang="el-GR" sz="3200" u="sng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  </a:t>
            </a:r>
            <a:endParaRPr lang="el-GR" altLang="el-GR" sz="3200" u="sng" dirty="0">
              <a:solidFill>
                <a:srgbClr val="00206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3082" y="1648561"/>
            <a:ext cx="8910918" cy="4978607"/>
          </a:xfrm>
        </p:spPr>
        <p:txBody>
          <a:bodyPr>
            <a:noAutofit/>
          </a:bodyPr>
          <a:lstStyle/>
          <a:p>
            <a:pPr marL="357188" indent="-357188" eaLnBrk="1" hangingPunct="1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l-GR" alt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Απόφαση που πάρθηκε πριν από την έναρξη της διαπραγμάτευσης</a:t>
            </a:r>
            <a:r>
              <a:rPr lang="en-US" altLang="el-GR" sz="2800" b="1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.</a:t>
            </a:r>
            <a:endParaRPr lang="el-GR" altLang="el-GR" sz="2800" b="1" dirty="0">
              <a:solidFill>
                <a:srgbClr val="002060"/>
              </a:solidFill>
              <a:effectLst/>
              <a:latin typeface="Calibri" panose="020F0502020204030204" pitchFamily="34" charset="0"/>
            </a:endParaRPr>
          </a:p>
          <a:p>
            <a:pPr eaLnBrk="1" hangingPunct="1">
              <a:buClr>
                <a:srgbClr val="002060"/>
              </a:buClr>
            </a:pPr>
            <a:endParaRPr lang="el-GR" altLang="el-GR" sz="2800" b="1" dirty="0">
              <a:solidFill>
                <a:srgbClr val="002060"/>
              </a:solidFill>
              <a:effectLst/>
              <a:latin typeface="Calibri" panose="020F0502020204030204" pitchFamily="34" charset="0"/>
            </a:endParaRPr>
          </a:p>
          <a:p>
            <a:pPr marL="357188" indent="-357188" eaLnBrk="1" hangingPunct="1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l-GR" altLang="el-GR" sz="2800" b="1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Τη νοοτροπία της «μίας και μοναδικής λύσης». </a:t>
            </a:r>
          </a:p>
          <a:p>
            <a:pPr eaLnBrk="1" hangingPunct="1">
              <a:buClr>
                <a:srgbClr val="002060"/>
              </a:buClr>
            </a:pPr>
            <a:endParaRPr lang="el-GR" altLang="el-GR" sz="2800" b="1" dirty="0">
              <a:solidFill>
                <a:srgbClr val="002060"/>
              </a:solidFill>
              <a:effectLst/>
              <a:latin typeface="Calibri" panose="020F0502020204030204" pitchFamily="34" charset="0"/>
            </a:endParaRPr>
          </a:p>
          <a:p>
            <a:pPr marL="357188" indent="-357188" eaLnBrk="1" hangingPunct="1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l-GR" altLang="el-GR" sz="2800" b="1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Την άγνοια των πραγματικών διαστάσεων του προβλήματος. </a:t>
            </a:r>
            <a:r>
              <a:rPr lang="en-US" altLang="el-GR" sz="2800" b="1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 </a:t>
            </a:r>
            <a:endParaRPr lang="el-GR" altLang="el-GR" sz="2800" b="1" dirty="0">
              <a:solidFill>
                <a:srgbClr val="002060"/>
              </a:solidFill>
              <a:effectLst/>
              <a:latin typeface="Calibri" panose="020F0502020204030204" pitchFamily="34" charset="0"/>
            </a:endParaRPr>
          </a:p>
          <a:p>
            <a:pPr marL="357188" indent="-357188" eaLnBrk="1" hangingPunct="1">
              <a:buClr>
                <a:srgbClr val="002060"/>
              </a:buClr>
              <a:buFont typeface="Wingdings" panose="05000000000000000000" pitchFamily="2" charset="2"/>
              <a:buChar char="§"/>
            </a:pPr>
            <a:endParaRPr lang="el-GR" altLang="el-GR" sz="2800" b="1" dirty="0">
              <a:solidFill>
                <a:srgbClr val="002060"/>
              </a:solidFill>
              <a:effectLst/>
              <a:latin typeface="Calibri" panose="020F0502020204030204" pitchFamily="34" charset="0"/>
            </a:endParaRPr>
          </a:p>
          <a:p>
            <a:pPr marL="357188" indent="-357188" eaLnBrk="1" hangingPunct="1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l-GR" altLang="el-GR" sz="2800" b="1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Την άποψη ότι το πρόβλημα είναι της άλλης πλευράς.</a:t>
            </a:r>
            <a:endParaRPr lang="en-US" altLang="el-GR" sz="2800" b="1" dirty="0">
              <a:solidFill>
                <a:srgbClr val="00206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5" name="Θέση αριθμού διαφάνειας 2"/>
          <p:cNvSpPr txBox="1">
            <a:spLocks/>
          </p:cNvSpPr>
          <p:nvPr/>
        </p:nvSpPr>
        <p:spPr>
          <a:xfrm>
            <a:off x="8543278" y="6356350"/>
            <a:ext cx="561975" cy="365125"/>
          </a:xfrm>
          <a:prstGeom prst="rect">
            <a:avLst/>
          </a:prstGeom>
          <a:noFill/>
        </p:spPr>
        <p:txBody>
          <a:bodyPr/>
          <a:lstStyle>
            <a:defPPr>
              <a:defRPr lang="en-US"/>
            </a:defPPr>
            <a:lvl1pPr marL="0" algn="l" defTabSz="914400" rtl="0" eaLnBrk="0" latinLnBrk="0" hangingPunct="0">
              <a:spcBef>
                <a:spcPct val="20000"/>
              </a:spcBef>
              <a:buChar char="•"/>
              <a:defRPr sz="32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742950" indent="-285750" algn="l" defTabSz="914400" rtl="0" eaLnBrk="0" latinLnBrk="0" hangingPunct="0">
              <a:spcBef>
                <a:spcPct val="20000"/>
              </a:spcBef>
              <a:buChar char="–"/>
              <a:defRPr sz="28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1143000" indent="-228600" algn="l" defTabSz="914400" rtl="0" eaLnBrk="0" latinLnBrk="0" hangingPunct="0">
              <a:spcBef>
                <a:spcPct val="20000"/>
              </a:spcBef>
              <a:buChar char="•"/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600200" indent="-228600" algn="l" defTabSz="914400" rtl="0" eaLnBrk="0" latinLnBrk="0" hangingPunct="0">
              <a:spcBef>
                <a:spcPct val="20000"/>
              </a:spcBef>
              <a:buChar char="–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2057400" indent="-228600" algn="l" defTabSz="914400" rtl="0" eaLnBrk="0" latinLnBrk="0" hangingPunct="0">
              <a:spcBef>
                <a:spcPct val="20000"/>
              </a:spcBef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1168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/>
          <p:cNvSpPr/>
          <p:nvPr/>
        </p:nvSpPr>
        <p:spPr>
          <a:xfrm>
            <a:off x="125506" y="148471"/>
            <a:ext cx="9018494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800" b="1" u="sng" dirty="0">
                <a:solidFill>
                  <a:srgbClr val="002060"/>
                </a:solidFill>
                <a:latin typeface="Calibri" panose="020F0502020204030204" pitchFamily="34" charset="0"/>
              </a:rPr>
              <a:t>Η ιστορία με τις καμήλες</a:t>
            </a:r>
          </a:p>
          <a:p>
            <a:r>
              <a:rPr lang="el-GR" sz="2600" b="1" dirty="0">
                <a:solidFill>
                  <a:srgbClr val="002060"/>
                </a:solidFill>
                <a:latin typeface="Calibri" panose="020F0502020204030204" pitchFamily="34" charset="0"/>
              </a:rPr>
              <a:t> </a:t>
            </a:r>
          </a:p>
          <a:p>
            <a:pPr>
              <a:lnSpc>
                <a:spcPct val="150000"/>
              </a:lnSpc>
            </a:pPr>
            <a:r>
              <a:rPr 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Ένας άραβας άφησε κληρονομιά στους 3 γιους του </a:t>
            </a:r>
            <a:endParaRPr lang="el-GR" sz="2800" b="1" dirty="0" smtClean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2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τις </a:t>
            </a:r>
            <a:r>
              <a:rPr 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17 καμήλες του με την εξής αναλογία: </a:t>
            </a:r>
          </a:p>
          <a:p>
            <a:pPr>
              <a:lnSpc>
                <a:spcPct val="150000"/>
              </a:lnSpc>
            </a:pPr>
            <a:r>
              <a:rPr 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στον μεγάλο 	το 1/2</a:t>
            </a:r>
          </a:p>
          <a:p>
            <a:pPr>
              <a:lnSpc>
                <a:spcPct val="150000"/>
              </a:lnSpc>
            </a:pPr>
            <a:r>
              <a:rPr 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στον μεσαίο 	το 1/3</a:t>
            </a:r>
          </a:p>
          <a:p>
            <a:pPr>
              <a:lnSpc>
                <a:spcPct val="150000"/>
              </a:lnSpc>
            </a:pPr>
            <a:r>
              <a:rPr 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στον μικρότερο 	το 1/9 </a:t>
            </a:r>
          </a:p>
          <a:p>
            <a:pPr>
              <a:lnSpc>
                <a:spcPct val="150000"/>
              </a:lnSpc>
            </a:pPr>
            <a:r>
              <a:rPr lang="el-GR" sz="2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	Όμως</a:t>
            </a:r>
            <a:r>
              <a:rPr 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, το 17 δεν </a:t>
            </a:r>
            <a:r>
              <a:rPr lang="el-GR" sz="2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διαιρείται: 	ούτε </a:t>
            </a:r>
            <a:r>
              <a:rPr 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διά 2, </a:t>
            </a:r>
          </a:p>
          <a:p>
            <a:pPr>
              <a:lnSpc>
                <a:spcPct val="150000"/>
              </a:lnSpc>
            </a:pPr>
            <a:r>
              <a:rPr 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                             </a:t>
            </a:r>
            <a:r>
              <a:rPr lang="el-GR" sz="2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		                     	ούτε </a:t>
            </a:r>
            <a:r>
              <a:rPr 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διά 3, </a:t>
            </a:r>
          </a:p>
          <a:p>
            <a:pPr>
              <a:lnSpc>
                <a:spcPct val="150000"/>
              </a:lnSpc>
            </a:pPr>
            <a:r>
              <a:rPr 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                                                  </a:t>
            </a:r>
            <a:r>
              <a:rPr lang="el-GR" sz="2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		ούτε </a:t>
            </a:r>
            <a:r>
              <a:rPr 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διά 9. </a:t>
            </a:r>
          </a:p>
        </p:txBody>
      </p:sp>
      <p:sp>
        <p:nvSpPr>
          <p:cNvPr id="5" name="Θέση αριθμού διαφάνειας 2"/>
          <p:cNvSpPr txBox="1">
            <a:spLocks/>
          </p:cNvSpPr>
          <p:nvPr/>
        </p:nvSpPr>
        <p:spPr>
          <a:xfrm>
            <a:off x="8543278" y="6356350"/>
            <a:ext cx="561975" cy="365125"/>
          </a:xfrm>
          <a:prstGeom prst="rect">
            <a:avLst/>
          </a:prstGeom>
          <a:noFill/>
        </p:spPr>
        <p:txBody>
          <a:bodyPr/>
          <a:lstStyle>
            <a:defPPr>
              <a:defRPr lang="en-US"/>
            </a:defPPr>
            <a:lvl1pPr marL="0" algn="l" defTabSz="914400" rtl="0" eaLnBrk="0" latinLnBrk="0" hangingPunct="0">
              <a:spcBef>
                <a:spcPct val="20000"/>
              </a:spcBef>
              <a:buChar char="•"/>
              <a:defRPr sz="32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742950" indent="-285750" algn="l" defTabSz="914400" rtl="0" eaLnBrk="0" latinLnBrk="0" hangingPunct="0">
              <a:spcBef>
                <a:spcPct val="20000"/>
              </a:spcBef>
              <a:buChar char="–"/>
              <a:defRPr sz="28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1143000" indent="-228600" algn="l" defTabSz="914400" rtl="0" eaLnBrk="0" latinLnBrk="0" hangingPunct="0">
              <a:spcBef>
                <a:spcPct val="20000"/>
              </a:spcBef>
              <a:buChar char="•"/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600200" indent="-228600" algn="l" defTabSz="914400" rtl="0" eaLnBrk="0" latinLnBrk="0" hangingPunct="0">
              <a:spcBef>
                <a:spcPct val="20000"/>
              </a:spcBef>
              <a:buChar char="–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2057400" indent="-228600" algn="l" defTabSz="914400" rtl="0" eaLnBrk="0" latinLnBrk="0" hangingPunct="0">
              <a:spcBef>
                <a:spcPct val="20000"/>
              </a:spcBef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878108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15153" y="137458"/>
            <a:ext cx="8640089" cy="1049658"/>
          </a:xfrm>
        </p:spPr>
        <p:txBody>
          <a:bodyPr>
            <a:normAutofit fontScale="90000"/>
          </a:bodyPr>
          <a:lstStyle/>
          <a:p>
            <a:pPr eaLnBrk="1" hangingPunct="1">
              <a:lnSpc>
                <a:spcPct val="100000"/>
              </a:lnSpc>
            </a:pPr>
            <a:r>
              <a:rPr lang="el-GR" altLang="el-GR" sz="3200" b="1" u="sng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Πώς μπορούμε να προσδιορίσουμε</a:t>
            </a:r>
            <a:br>
              <a:rPr lang="el-GR" altLang="el-GR" sz="3200" b="1" u="sng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</a:br>
            <a:r>
              <a:rPr lang="el-GR" altLang="el-GR" sz="3200" b="1" u="sng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τα συμφέροντα;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5153" y="1467678"/>
            <a:ext cx="8839200" cy="4876800"/>
          </a:xfrm>
        </p:spPr>
        <p:txBody>
          <a:bodyPr>
            <a:normAutofit lnSpcReduction="10000"/>
          </a:bodyPr>
          <a:lstStyle/>
          <a:p>
            <a:pPr marL="357188" indent="-357188" eaLnBrk="1" hangingPunct="1">
              <a:buClr>
                <a:srgbClr val="002060"/>
              </a:buClr>
              <a:buFont typeface="Wingdings" panose="05000000000000000000" pitchFamily="2" charset="2"/>
              <a:buChar char="§"/>
              <a:defRPr/>
            </a:pPr>
            <a:r>
              <a:rPr lang="el-GR" sz="2800" b="1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«Μπαίνουμε στα παπούτσια» της άλλης πλευράς και κ</a:t>
            </a:r>
            <a:r>
              <a:rPr 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ατανοούμε το πόσο πίσω της ζητάμε να πάει. </a:t>
            </a:r>
            <a:endParaRPr lang="el-GR" sz="2800" b="1" dirty="0">
              <a:solidFill>
                <a:srgbClr val="002060"/>
              </a:solidFill>
              <a:latin typeface="Calibri" panose="020F0502020204030204" pitchFamily="34" charset="0"/>
              <a:sym typeface="Wingdings" pitchFamily="2" charset="2"/>
            </a:endParaRPr>
          </a:p>
          <a:p>
            <a:pPr marL="357188" indent="-357188">
              <a:buClr>
                <a:srgbClr val="002060"/>
              </a:buClr>
              <a:buFont typeface="Wingdings" panose="05000000000000000000" pitchFamily="2" charset="2"/>
              <a:buChar char="§"/>
              <a:defRPr/>
            </a:pPr>
            <a:r>
              <a:rPr 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Εξηγούμε στην άλλη πλευρά τι σημαίνει για εμάς το πόσο πίσω μας ζητάει να πάμε. </a:t>
            </a:r>
            <a:endParaRPr lang="el-GR" sz="2800" b="1" dirty="0">
              <a:solidFill>
                <a:srgbClr val="002060"/>
              </a:solidFill>
              <a:latin typeface="Calibri" panose="020F0502020204030204" pitchFamily="34" charset="0"/>
              <a:sym typeface="Wingdings" pitchFamily="2" charset="2"/>
            </a:endParaRPr>
          </a:p>
          <a:p>
            <a:pPr marL="357188" indent="-357188" eaLnBrk="1" hangingPunct="1">
              <a:buClr>
                <a:srgbClr val="002060"/>
              </a:buClr>
              <a:buFont typeface="Wingdings" panose="05000000000000000000" pitchFamily="2" charset="2"/>
              <a:buChar char="§"/>
              <a:defRPr/>
            </a:pPr>
            <a:r>
              <a:rPr lang="el-GR" sz="2800" b="1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Ρωτάμε «γιατί;», αλλά και «γιατί όχι;»</a:t>
            </a:r>
            <a:endParaRPr lang="el-GR" sz="2800" b="1" dirty="0">
              <a:solidFill>
                <a:srgbClr val="002060"/>
              </a:solidFill>
              <a:effectLst/>
              <a:latin typeface="Calibri" panose="020F0502020204030204" pitchFamily="34" charset="0"/>
              <a:sym typeface="Wingdings" pitchFamily="2" charset="2"/>
            </a:endParaRPr>
          </a:p>
          <a:p>
            <a:pPr marL="357188" indent="-357188" eaLnBrk="1" hangingPunct="1">
              <a:buClr>
                <a:srgbClr val="002060"/>
              </a:buClr>
              <a:buFont typeface="Wingdings" panose="05000000000000000000" pitchFamily="2" charset="2"/>
              <a:buChar char="§"/>
              <a:defRPr/>
            </a:pPr>
            <a:r>
              <a:rPr lang="el-GR" sz="2800" b="1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Προσδιορίζουμε τα στοιχεία που εμποδίζουν μία συμφωνία. </a:t>
            </a:r>
            <a:endParaRPr lang="el-GR" sz="2800" b="1" dirty="0">
              <a:solidFill>
                <a:srgbClr val="002060"/>
              </a:solidFill>
              <a:effectLst/>
              <a:latin typeface="Calibri" panose="020F0502020204030204" pitchFamily="34" charset="0"/>
              <a:sym typeface="Wingdings" pitchFamily="2" charset="2"/>
            </a:endParaRPr>
          </a:p>
          <a:p>
            <a:pPr marL="357188" indent="-357188" eaLnBrk="1" hangingPunct="1">
              <a:buClr>
                <a:srgbClr val="002060"/>
              </a:buClr>
              <a:buFont typeface="Wingdings" panose="05000000000000000000" pitchFamily="2" charset="2"/>
              <a:buChar char="§"/>
              <a:defRPr/>
            </a:pPr>
            <a:r>
              <a:rPr lang="el-GR" sz="2800" b="1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Κάνουμε μία λίστα με τα συμφέροντα και των δύο πλευρών και τα βάζουμε με αξιολογική σειρά. </a:t>
            </a:r>
          </a:p>
          <a:p>
            <a:pPr marL="357188" indent="-357188" eaLnBrk="1" hangingPunct="1">
              <a:buClr>
                <a:srgbClr val="002060"/>
              </a:buClr>
              <a:buFont typeface="Wingdings" panose="05000000000000000000" pitchFamily="2" charset="2"/>
              <a:buChar char="§"/>
              <a:defRPr/>
            </a:pPr>
            <a:r>
              <a:rPr 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Προσπαθούμε να κατανοήσουμε τα </a:t>
            </a:r>
            <a:r>
              <a:rPr lang="el-GR" sz="2800" b="1" dirty="0">
                <a:solidFill>
                  <a:srgbClr val="FF0000"/>
                </a:solidFill>
                <a:latin typeface="Calibri" panose="020F0502020204030204" pitchFamily="34" charset="0"/>
              </a:rPr>
              <a:t>πραγματικά</a:t>
            </a:r>
            <a:r>
              <a:rPr 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el-GR" sz="2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συμφέροντα</a:t>
            </a:r>
            <a:r>
              <a:rPr lang="en-US" sz="2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.</a:t>
            </a:r>
            <a:endParaRPr lang="el-GR" sz="2800" b="1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5" name="Θέση αριθμού διαφάνειας 2"/>
          <p:cNvSpPr txBox="1">
            <a:spLocks/>
          </p:cNvSpPr>
          <p:nvPr/>
        </p:nvSpPr>
        <p:spPr>
          <a:xfrm>
            <a:off x="8543278" y="6356350"/>
            <a:ext cx="561975" cy="365125"/>
          </a:xfrm>
          <a:prstGeom prst="rect">
            <a:avLst/>
          </a:prstGeom>
          <a:noFill/>
        </p:spPr>
        <p:txBody>
          <a:bodyPr/>
          <a:lstStyle>
            <a:defPPr>
              <a:defRPr lang="en-US"/>
            </a:defPPr>
            <a:lvl1pPr marL="0" algn="l" defTabSz="914400" rtl="0" eaLnBrk="0" latinLnBrk="0" hangingPunct="0">
              <a:spcBef>
                <a:spcPct val="20000"/>
              </a:spcBef>
              <a:buChar char="•"/>
              <a:defRPr sz="32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742950" indent="-285750" algn="l" defTabSz="914400" rtl="0" eaLnBrk="0" latinLnBrk="0" hangingPunct="0">
              <a:spcBef>
                <a:spcPct val="20000"/>
              </a:spcBef>
              <a:buChar char="–"/>
              <a:defRPr sz="28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1143000" indent="-228600" algn="l" defTabSz="914400" rtl="0" eaLnBrk="0" latinLnBrk="0" hangingPunct="0">
              <a:spcBef>
                <a:spcPct val="20000"/>
              </a:spcBef>
              <a:buChar char="•"/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600200" indent="-228600" algn="l" defTabSz="914400" rtl="0" eaLnBrk="0" latinLnBrk="0" hangingPunct="0">
              <a:spcBef>
                <a:spcPct val="20000"/>
              </a:spcBef>
              <a:buChar char="–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2057400" indent="-228600" algn="l" defTabSz="914400" rtl="0" eaLnBrk="0" latinLnBrk="0" hangingPunct="0">
              <a:spcBef>
                <a:spcPct val="20000"/>
              </a:spcBef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29446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altLang="el-GR" sz="3200" b="1" u="sng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Όροι διαπραγμάτευσης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192505" y="1318043"/>
            <a:ext cx="8630653" cy="4617535"/>
          </a:xfrm>
        </p:spPr>
        <p:txBody>
          <a:bodyPr>
            <a:noAutofit/>
          </a:bodyPr>
          <a:lstStyle/>
          <a:p>
            <a:pPr marL="352425" indent="-352425" eaLnBrk="1" hangingPunct="1">
              <a:lnSpc>
                <a:spcPct val="150000"/>
              </a:lnSpc>
              <a:spcBef>
                <a:spcPct val="50000"/>
              </a:spcBef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l-GR" alt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Τιμή επιφύλαξης (</a:t>
            </a:r>
            <a:r>
              <a:rPr lang="en-US" alt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reservation price)</a:t>
            </a:r>
            <a:endParaRPr lang="el-GR" altLang="el-GR" sz="2800" b="1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marL="352425" indent="-352425">
              <a:lnSpc>
                <a:spcPct val="150000"/>
              </a:lnSpc>
              <a:spcBef>
                <a:spcPct val="50000"/>
              </a:spcBef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l-GR" alt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Ζώνη Πιθανής Συμφωνίας (</a:t>
            </a:r>
            <a:r>
              <a:rPr lang="en-US" alt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Zone of Possible Agreement</a:t>
            </a:r>
            <a:r>
              <a:rPr lang="el-GR" alt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 - </a:t>
            </a:r>
            <a:r>
              <a:rPr lang="en-US" alt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ZOPA)</a:t>
            </a:r>
            <a:r>
              <a:rPr lang="el-GR" alt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: στο κάθε άκρο της βρίσκεται η τιμή επιφύλαξης κάθε πλευράς</a:t>
            </a:r>
          </a:p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endParaRPr lang="el-GR" altLang="el-GR" sz="2800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43130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63908"/>
            <a:ext cx="8229600" cy="119834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200" b="1" u="sng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Best Alternative to a Negotiated Agreement (BATNA)</a:t>
            </a:r>
            <a:endParaRPr lang="el-GR" sz="3200" b="1" u="sng" dirty="0">
              <a:solidFill>
                <a:srgbClr val="00206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76464" y="1872122"/>
            <a:ext cx="8768368" cy="4525963"/>
          </a:xfrm>
        </p:spPr>
        <p:txBody>
          <a:bodyPr>
            <a:no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Δημιουργία λίστας με εναλλακτικές λύσεις</a:t>
            </a:r>
            <a:r>
              <a:rPr lang="en-US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l-GR" sz="2800" b="1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Αξιολόγηση κάθε μίας από αυτές</a:t>
            </a:r>
            <a:r>
              <a:rPr lang="en-US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l-GR" sz="2800" b="1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Επιλογή της καλύτερης</a:t>
            </a:r>
            <a:r>
              <a:rPr lang="en-US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endParaRPr lang="en-US" sz="2800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5" name="Θέση αριθμού διαφάνειας 2"/>
          <p:cNvSpPr txBox="1">
            <a:spLocks/>
          </p:cNvSpPr>
          <p:nvPr/>
        </p:nvSpPr>
        <p:spPr>
          <a:xfrm>
            <a:off x="8543278" y="6356350"/>
            <a:ext cx="561975" cy="365125"/>
          </a:xfrm>
          <a:prstGeom prst="rect">
            <a:avLst/>
          </a:prstGeom>
          <a:noFill/>
        </p:spPr>
        <p:txBody>
          <a:bodyPr/>
          <a:lstStyle>
            <a:defPPr>
              <a:defRPr lang="en-US"/>
            </a:defPPr>
            <a:lvl1pPr marL="0" algn="l" defTabSz="914400" rtl="0" eaLnBrk="0" latinLnBrk="0" hangingPunct="0">
              <a:spcBef>
                <a:spcPct val="20000"/>
              </a:spcBef>
              <a:buChar char="•"/>
              <a:defRPr sz="32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742950" indent="-285750" algn="l" defTabSz="914400" rtl="0" eaLnBrk="0" latinLnBrk="0" hangingPunct="0">
              <a:spcBef>
                <a:spcPct val="20000"/>
              </a:spcBef>
              <a:buChar char="–"/>
              <a:defRPr sz="28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1143000" indent="-228600" algn="l" defTabSz="914400" rtl="0" eaLnBrk="0" latinLnBrk="0" hangingPunct="0">
              <a:spcBef>
                <a:spcPct val="20000"/>
              </a:spcBef>
              <a:buChar char="•"/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600200" indent="-228600" algn="l" defTabSz="914400" rtl="0" eaLnBrk="0" latinLnBrk="0" hangingPunct="0">
              <a:spcBef>
                <a:spcPct val="20000"/>
              </a:spcBef>
              <a:buChar char="–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2057400" indent="-228600" algn="l" defTabSz="914400" rtl="0" eaLnBrk="0" latinLnBrk="0" hangingPunct="0">
              <a:spcBef>
                <a:spcPct val="20000"/>
              </a:spcBef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5485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51"/>
          <p:cNvSpPr>
            <a:spLocks noGrp="1" noChangeArrowheads="1"/>
          </p:cNvSpPr>
          <p:nvPr>
            <p:ph type="title"/>
          </p:nvPr>
        </p:nvSpPr>
        <p:spPr>
          <a:xfrm>
            <a:off x="457200" y="394494"/>
            <a:ext cx="8229600" cy="484188"/>
          </a:xfrm>
        </p:spPr>
        <p:txBody>
          <a:bodyPr>
            <a:normAutofit fontScale="90000"/>
          </a:bodyPr>
          <a:lstStyle/>
          <a:p>
            <a:pPr eaLnBrk="1" hangingPunct="1">
              <a:lnSpc>
                <a:spcPct val="100000"/>
              </a:lnSpc>
            </a:pPr>
            <a:r>
              <a:rPr lang="el-GR" altLang="el-GR" sz="3200" b="1" u="sng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Βασικά χαρακτηριστικά</a:t>
            </a:r>
          </a:p>
        </p:txBody>
      </p:sp>
      <p:graphicFrame>
        <p:nvGraphicFramePr>
          <p:cNvPr id="15620" name="Group 26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="" xmlns:p14="http://schemas.microsoft.com/office/powerpoint/2010/main" val="3306847439"/>
              </p:ext>
            </p:extLst>
          </p:nvPr>
        </p:nvGraphicFramePr>
        <p:xfrm>
          <a:off x="152400" y="1187434"/>
          <a:ext cx="8884024" cy="5120777"/>
        </p:xfrm>
        <a:graphic>
          <a:graphicData uri="http://schemas.openxmlformats.org/drawingml/2006/table">
            <a:tbl>
              <a:tblPr/>
              <a:tblGrid>
                <a:gridCol w="327211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06188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5500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9626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Ήπιος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Σκληρός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Με Αρχές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01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Πιστεύει ότι τα μέρη που διαπραγματεύονται είναι: φίλοι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εχθροί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με αμοιβαία συμφέροντα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01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Στοχεύει σε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: </a:t>
                      </a:r>
                      <a:r>
                        <a:rPr kumimoji="0" lang="el-G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  συμφωνία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sym typeface="Wingdings" pitchFamily="2" charset="2"/>
                        </a:rPr>
                        <a:t>νίκη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ένα αμοιβαία ωφέλιμο αποτέλεσμα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07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Κάνει πίσω για να διατηρηθεί η σχέση 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Απαιτεί από τον άλλο να κάνει πίσω 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Διαχωρίζει τους ανθρώπους από τα προβλήματα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01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Ήπιος σε ανθρώπους 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+ </a:t>
                      </a:r>
                      <a:r>
                        <a:rPr kumimoji="0" lang="el-G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προβλήματα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Σκληρός σε ανθρώπους 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+ </a:t>
                      </a:r>
                      <a:r>
                        <a:rPr kumimoji="0" lang="el-G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προβλήματα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Ήπιος στους ανθρώπους, σκληρός στα προβλήματα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0058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Εμπιστεύεται τους άλλους 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Υποπτεύεται τους άλλους 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Διαπραγματεύεται, άσχετα από το αν εμπιστεύεται / υποπτεύεται τους άλλους 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Θέση αριθμού διαφάνειας 2"/>
          <p:cNvSpPr>
            <a:spLocks noGrp="1"/>
          </p:cNvSpPr>
          <p:nvPr>
            <p:ph type="sldNum" sz="quarter" idx="12"/>
          </p:nvPr>
        </p:nvSpPr>
        <p:spPr>
          <a:xfrm>
            <a:off x="8543278" y="6356350"/>
            <a:ext cx="561975" cy="365125"/>
          </a:xfrm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392482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563" name="Group 13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660607162"/>
              </p:ext>
            </p:extLst>
          </p:nvPr>
        </p:nvGraphicFramePr>
        <p:xfrm>
          <a:off x="381000" y="1235765"/>
          <a:ext cx="8229600" cy="5182006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472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Ήπιος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Σκληρός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Με Αρχές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080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Συνήθως προσφέρει εύκολα τις τελικές του επιθυμίες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Συνήθως τις τελικές του επιθυμίες δεν τις ξέρει ούτε ο ίδιος  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Δεν έχει «τελικές» επιθυμίες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0059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Αποδέχεται:   την ήττα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sym typeface="Wingdings" pitchFamily="2" charset="2"/>
                        </a:rPr>
                        <a:t>μόνο τη νίκη 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εναλλακτικές λύσεις για αμοιβαίο όφελος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080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Αναζητάει:   την λύση που θα δεχτεί η άλλη πλευρά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την λύση που τον βολεύει 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το αμοιβαίο όφελος 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112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Επιμένει: στην επίτευξη συμφωνίας 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στη γνώμη του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στον ορισμό κριτηρίων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0059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Προσπαθεί να: αποφύγει σύγκρουση γνωμών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επικρατήσει σε μία σύγκρουση γνωμών 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επιτευχθεί ένα αμοιβαία ωφέλιμο αποτέλεσμα 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Rectangle 51"/>
          <p:cNvSpPr>
            <a:spLocks noGrp="1" noChangeArrowheads="1"/>
          </p:cNvSpPr>
          <p:nvPr>
            <p:ph type="title"/>
          </p:nvPr>
        </p:nvSpPr>
        <p:spPr>
          <a:xfrm>
            <a:off x="457200" y="394494"/>
            <a:ext cx="8229600" cy="484188"/>
          </a:xfrm>
        </p:spPr>
        <p:txBody>
          <a:bodyPr>
            <a:normAutofit fontScale="90000"/>
          </a:bodyPr>
          <a:lstStyle/>
          <a:p>
            <a:pPr eaLnBrk="1" hangingPunct="1">
              <a:lnSpc>
                <a:spcPct val="100000"/>
              </a:lnSpc>
            </a:pPr>
            <a:r>
              <a:rPr lang="el-GR" altLang="el-GR" sz="3200" b="1" u="sng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Βασικά χαρακτηριστικά</a:t>
            </a:r>
          </a:p>
        </p:txBody>
      </p:sp>
      <p:sp>
        <p:nvSpPr>
          <p:cNvPr id="5" name="Θέση αριθμού διαφάνειας 2"/>
          <p:cNvSpPr>
            <a:spLocks noGrp="1"/>
          </p:cNvSpPr>
          <p:nvPr>
            <p:ph type="sldNum" sz="quarter" idx="12"/>
          </p:nvPr>
        </p:nvSpPr>
        <p:spPr>
          <a:xfrm>
            <a:off x="8543278" y="6356350"/>
            <a:ext cx="561975" cy="365125"/>
          </a:xfrm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966397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Θέση πίνακα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="" xmlns:p14="http://schemas.microsoft.com/office/powerpoint/2010/main" val="121032229"/>
              </p:ext>
            </p:extLst>
          </p:nvPr>
        </p:nvGraphicFramePr>
        <p:xfrm>
          <a:off x="327212" y="1259541"/>
          <a:ext cx="8260976" cy="3174420"/>
        </p:xfrm>
        <a:graphic>
          <a:graphicData uri="http://schemas.openxmlformats.org/drawingml/2006/table">
            <a:tbl>
              <a:tblPr/>
              <a:tblGrid>
                <a:gridCol w="277457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616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Ήπιος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Σκληρός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Με Αρχές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01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Αλλάζει εύκολα γνώμη 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Αλλάζει δύσκολα γνώμη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Επικεντρώνεται στα συμφέροντα και όχι στις γνώμες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962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Προσφέρει λύσεις 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Εκφράζει απειλές 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Διερευνά τα συμφέροντα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962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Υποχωρεί στην πίεση που εφαρμόζει η άλλη πλευρά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Εφαρμόζει πίεση στην άλλη πλευρά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Υιοθετεί αρχές και κριτήρια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Rectangle 51"/>
          <p:cNvSpPr>
            <a:spLocks noGrp="1" noChangeArrowheads="1"/>
          </p:cNvSpPr>
          <p:nvPr>
            <p:ph type="title"/>
          </p:nvPr>
        </p:nvSpPr>
        <p:spPr>
          <a:xfrm>
            <a:off x="457200" y="430400"/>
            <a:ext cx="8229600" cy="484188"/>
          </a:xfrm>
        </p:spPr>
        <p:txBody>
          <a:bodyPr>
            <a:normAutofit fontScale="90000"/>
          </a:bodyPr>
          <a:lstStyle/>
          <a:p>
            <a:pPr eaLnBrk="1" hangingPunct="1">
              <a:lnSpc>
                <a:spcPct val="100000"/>
              </a:lnSpc>
            </a:pPr>
            <a:r>
              <a:rPr lang="el-GR" altLang="el-GR" sz="3200" b="1" u="sng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Βασικά χαρακτηριστικά</a:t>
            </a:r>
          </a:p>
        </p:txBody>
      </p:sp>
      <p:sp>
        <p:nvSpPr>
          <p:cNvPr id="7" name="Θέση αριθμού διαφάνειας 2"/>
          <p:cNvSpPr>
            <a:spLocks noGrp="1"/>
          </p:cNvSpPr>
          <p:nvPr>
            <p:ph type="sldNum" sz="quarter" idx="12"/>
          </p:nvPr>
        </p:nvSpPr>
        <p:spPr>
          <a:xfrm>
            <a:off x="8543278" y="6356350"/>
            <a:ext cx="561975" cy="365125"/>
          </a:xfrm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778706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8952"/>
            <a:ext cx="8229600" cy="712787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el-GR" altLang="el-GR" sz="3200" b="1" u="sng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Μία καλή συμφωνία:</a:t>
            </a:r>
            <a:endParaRPr lang="en-US" altLang="el-GR" sz="3200" b="1" u="sng" dirty="0">
              <a:solidFill>
                <a:srgbClr val="00206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013" y="1172818"/>
            <a:ext cx="8570258" cy="5410200"/>
          </a:xfrm>
        </p:spPr>
        <p:txBody>
          <a:bodyPr>
            <a:noAutofit/>
          </a:bodyPr>
          <a:lstStyle/>
          <a:p>
            <a:pPr marL="357188" indent="-357188">
              <a:buClr>
                <a:srgbClr val="002060"/>
              </a:buClr>
              <a:buFont typeface="Wingdings" panose="05000000000000000000" pitchFamily="2" charset="2"/>
              <a:buChar char="§"/>
              <a:defRPr/>
            </a:pPr>
            <a:r>
              <a:rPr lang="el-GR" sz="2800" b="1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Ικανοποιεί τα ηθικά και νομικά συμφέροντα και των δύο πλευρών στο μεγαλύτερο δυνατό βαθμό. </a:t>
            </a:r>
          </a:p>
          <a:p>
            <a:pPr marL="357188" indent="-357188" eaLnBrk="1" hangingPunct="1">
              <a:buClr>
                <a:srgbClr val="002060"/>
              </a:buClr>
              <a:buFont typeface="Wingdings" panose="05000000000000000000" pitchFamily="2" charset="2"/>
              <a:buChar char="§"/>
              <a:defRPr/>
            </a:pPr>
            <a:r>
              <a:rPr lang="el-GR" sz="2800" b="1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Διευθετεί αντικρουόμενα συμφέροντα με δίκαιο τρόπο. </a:t>
            </a:r>
          </a:p>
          <a:p>
            <a:pPr marL="357188" indent="-357188" eaLnBrk="1" hangingPunct="1">
              <a:buClr>
                <a:srgbClr val="002060"/>
              </a:buClr>
              <a:buFont typeface="Wingdings" panose="05000000000000000000" pitchFamily="2" charset="2"/>
              <a:buChar char="§"/>
              <a:defRPr/>
            </a:pPr>
            <a:r>
              <a:rPr lang="el-GR" sz="2800" b="1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Βελτιώνει, ή τουλάχιστον δεν χειροτερεύει, τις σχέσεις μεταξύ των διαπραγματευόμενων μερών. </a:t>
            </a:r>
          </a:p>
          <a:p>
            <a:pPr marL="357188" indent="-357188">
              <a:buClr>
                <a:srgbClr val="002060"/>
              </a:buClr>
              <a:buFont typeface="Wingdings" panose="05000000000000000000" pitchFamily="2" charset="2"/>
              <a:buChar char="§"/>
              <a:defRPr/>
            </a:pPr>
            <a:r>
              <a:rPr lang="el-GR" sz="2800" b="1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Λαμβάνει υπόψη της τα συμφέροντα της ευρύτερης κοινωνίας. </a:t>
            </a:r>
            <a:endParaRPr lang="el-GR" sz="2800" b="1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marL="357188" indent="-357188">
              <a:buClr>
                <a:srgbClr val="002060"/>
              </a:buClr>
              <a:buFont typeface="Wingdings" panose="05000000000000000000" pitchFamily="2" charset="2"/>
              <a:buChar char="§"/>
              <a:defRPr/>
            </a:pPr>
            <a:r>
              <a:rPr 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Διαρκεί.</a:t>
            </a:r>
          </a:p>
          <a:p>
            <a:pPr marL="357188" indent="-357188" eaLnBrk="1" hangingPunct="1">
              <a:buClr>
                <a:srgbClr val="002060"/>
              </a:buClr>
              <a:buFont typeface="Wingdings" panose="05000000000000000000" pitchFamily="2" charset="2"/>
              <a:buChar char="§"/>
              <a:defRPr/>
            </a:pPr>
            <a:endParaRPr lang="en-US" sz="2800" b="1" dirty="0">
              <a:solidFill>
                <a:srgbClr val="00206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5" name="Θέση αριθμού διαφάνειας 2"/>
          <p:cNvSpPr txBox="1">
            <a:spLocks/>
          </p:cNvSpPr>
          <p:nvPr/>
        </p:nvSpPr>
        <p:spPr>
          <a:xfrm>
            <a:off x="8543278" y="6356350"/>
            <a:ext cx="561975" cy="365125"/>
          </a:xfrm>
          <a:prstGeom prst="rect">
            <a:avLst/>
          </a:prstGeom>
          <a:noFill/>
        </p:spPr>
        <p:txBody>
          <a:bodyPr/>
          <a:lstStyle>
            <a:defPPr>
              <a:defRPr lang="en-US"/>
            </a:defPPr>
            <a:lvl1pPr marL="0" algn="l" defTabSz="914400" rtl="0" eaLnBrk="0" latinLnBrk="0" hangingPunct="0">
              <a:spcBef>
                <a:spcPct val="20000"/>
              </a:spcBef>
              <a:buChar char="•"/>
              <a:defRPr sz="32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742950" indent="-285750" algn="l" defTabSz="914400" rtl="0" eaLnBrk="0" latinLnBrk="0" hangingPunct="0">
              <a:spcBef>
                <a:spcPct val="20000"/>
              </a:spcBef>
              <a:buChar char="–"/>
              <a:defRPr sz="28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1143000" indent="-228600" algn="l" defTabSz="914400" rtl="0" eaLnBrk="0" latinLnBrk="0" hangingPunct="0">
              <a:spcBef>
                <a:spcPct val="20000"/>
              </a:spcBef>
              <a:buChar char="•"/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600200" indent="-228600" algn="l" defTabSz="914400" rtl="0" eaLnBrk="0" latinLnBrk="0" hangingPunct="0">
              <a:spcBef>
                <a:spcPct val="20000"/>
              </a:spcBef>
              <a:buChar char="–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2057400" indent="-228600" algn="l" defTabSz="914400" rtl="0" eaLnBrk="0" latinLnBrk="0" hangingPunct="0">
              <a:spcBef>
                <a:spcPct val="20000"/>
              </a:spcBef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58832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2359" t="16886" r="33921" b="6250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Θέση αριθμού διαφάνειας 2"/>
          <p:cNvSpPr txBox="1">
            <a:spLocks/>
          </p:cNvSpPr>
          <p:nvPr/>
        </p:nvSpPr>
        <p:spPr>
          <a:xfrm>
            <a:off x="8543278" y="6356350"/>
            <a:ext cx="561975" cy="365125"/>
          </a:xfrm>
          <a:prstGeom prst="rect">
            <a:avLst/>
          </a:prstGeom>
          <a:noFill/>
        </p:spPr>
        <p:txBody>
          <a:bodyPr/>
          <a:lstStyle>
            <a:defPPr>
              <a:defRPr lang="en-US"/>
            </a:defPPr>
            <a:lvl1pPr marL="0" algn="l" defTabSz="914400" rtl="0" eaLnBrk="0" latinLnBrk="0" hangingPunct="0">
              <a:spcBef>
                <a:spcPct val="20000"/>
              </a:spcBef>
              <a:buChar char="•"/>
              <a:defRPr sz="32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742950" indent="-285750" algn="l" defTabSz="914400" rtl="0" eaLnBrk="0" latinLnBrk="0" hangingPunct="0">
              <a:spcBef>
                <a:spcPct val="20000"/>
              </a:spcBef>
              <a:buChar char="–"/>
              <a:defRPr sz="28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1143000" indent="-228600" algn="l" defTabSz="914400" rtl="0" eaLnBrk="0" latinLnBrk="0" hangingPunct="0">
              <a:spcBef>
                <a:spcPct val="20000"/>
              </a:spcBef>
              <a:buChar char="•"/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600200" indent="-228600" algn="l" defTabSz="914400" rtl="0" eaLnBrk="0" latinLnBrk="0" hangingPunct="0">
              <a:spcBef>
                <a:spcPct val="20000"/>
              </a:spcBef>
              <a:buChar char="–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2057400" indent="-228600" algn="l" defTabSz="914400" rtl="0" eaLnBrk="0" latinLnBrk="0" hangingPunct="0">
              <a:spcBef>
                <a:spcPct val="20000"/>
              </a:spcBef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8351540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ÎÏÎ¿ÏÎ­Î»ÎµÏÎ¼Î± ÎµÎ¹ÎºÏÎ½Î±Ï Î³Î¹Î± quotes about negoti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2654" y="273800"/>
            <a:ext cx="5759114" cy="55655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Θέση αριθμού διαφάνειας 2"/>
          <p:cNvSpPr txBox="1">
            <a:spLocks/>
          </p:cNvSpPr>
          <p:nvPr/>
        </p:nvSpPr>
        <p:spPr>
          <a:xfrm>
            <a:off x="8543278" y="6356350"/>
            <a:ext cx="561975" cy="365125"/>
          </a:xfrm>
          <a:prstGeom prst="rect">
            <a:avLst/>
          </a:prstGeom>
          <a:noFill/>
        </p:spPr>
        <p:txBody>
          <a:bodyPr/>
          <a:lstStyle>
            <a:defPPr>
              <a:defRPr lang="en-US"/>
            </a:defPPr>
            <a:lvl1pPr marL="0" algn="l" defTabSz="914400" rtl="0" eaLnBrk="0" latinLnBrk="0" hangingPunct="0">
              <a:spcBef>
                <a:spcPct val="20000"/>
              </a:spcBef>
              <a:buChar char="•"/>
              <a:defRPr sz="32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742950" indent="-285750" algn="l" defTabSz="914400" rtl="0" eaLnBrk="0" latinLnBrk="0" hangingPunct="0">
              <a:spcBef>
                <a:spcPct val="20000"/>
              </a:spcBef>
              <a:buChar char="–"/>
              <a:defRPr sz="28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1143000" indent="-228600" algn="l" defTabSz="914400" rtl="0" eaLnBrk="0" latinLnBrk="0" hangingPunct="0">
              <a:spcBef>
                <a:spcPct val="20000"/>
              </a:spcBef>
              <a:buChar char="•"/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600200" indent="-228600" algn="l" defTabSz="914400" rtl="0" eaLnBrk="0" latinLnBrk="0" hangingPunct="0">
              <a:spcBef>
                <a:spcPct val="20000"/>
              </a:spcBef>
              <a:buChar char="–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2057400" indent="-228600" algn="l" defTabSz="914400" rtl="0" eaLnBrk="0" latinLnBrk="0" hangingPunct="0">
              <a:spcBef>
                <a:spcPct val="20000"/>
              </a:spcBef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 b="1" dirty="0">
              <a:solidFill>
                <a:srgbClr val="0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70515" y="1104797"/>
            <a:ext cx="1573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>
                <a:latin typeface="Calibri" panose="020F0502020204030204" pitchFamily="34" charset="0"/>
              </a:rPr>
              <a:t>Δούναι και λαβείν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95411" y="4613189"/>
            <a:ext cx="19731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>
                <a:latin typeface="Calibri" panose="020F0502020204030204" pitchFamily="34" charset="0"/>
              </a:rPr>
              <a:t>Πάρε - δώσε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1380705"/>
            <a:ext cx="19731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>
                <a:latin typeface="Calibri" panose="020F0502020204030204" pitchFamily="34" charset="0"/>
              </a:rPr>
              <a:t>Πάρε - δώσε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168" y="4613189"/>
            <a:ext cx="19731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>
                <a:latin typeface="Calibri" panose="020F0502020204030204" pitchFamily="34" charset="0"/>
              </a:rPr>
              <a:t>Πάρε - δώσε</a:t>
            </a:r>
          </a:p>
        </p:txBody>
      </p:sp>
    </p:spTree>
    <p:extLst>
      <p:ext uri="{BB962C8B-B14F-4D97-AF65-F5344CB8AC3E}">
        <p14:creationId xmlns="" xmlns:p14="http://schemas.microsoft.com/office/powerpoint/2010/main" val="264134681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6029" t="21053" r="32188" b="12062"/>
          <a:stretch/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69024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/>
          <p:cNvSpPr/>
          <p:nvPr/>
        </p:nvSpPr>
        <p:spPr>
          <a:xfrm>
            <a:off x="240632" y="222069"/>
            <a:ext cx="8777862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l-GR" sz="2800" b="1" u="sng" dirty="0">
                <a:solidFill>
                  <a:srgbClr val="002060"/>
                </a:solidFill>
                <a:latin typeface="Calibri" panose="020F0502020204030204" pitchFamily="34" charset="0"/>
              </a:rPr>
              <a:t>Η ιστορία με τις καμήλες</a:t>
            </a:r>
          </a:p>
          <a:p>
            <a:pPr>
              <a:lnSpc>
                <a:spcPct val="150000"/>
              </a:lnSpc>
            </a:pPr>
            <a:endParaRPr lang="el-GR" sz="2800" b="1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Τα παιδιά, μην ξέροντας τι να κάνουν, απευθύνθηκαν σε έναν διαπραγματευτή. Αυτός τους είπε: </a:t>
            </a:r>
          </a:p>
          <a:p>
            <a:pPr>
              <a:lnSpc>
                <a:spcPct val="150000"/>
              </a:lnSpc>
            </a:pPr>
            <a:endParaRPr lang="el-GR" sz="2800" b="1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«Το πρόβλημά σας λύνεται εύκολα αν προσθέσετε άλλη μία καμήλα, για να τις κάνετε 18, οπότε πάρτε μία δική μου για να κάνετε την δουλειά σας». </a:t>
            </a:r>
          </a:p>
          <a:p>
            <a:pPr>
              <a:lnSpc>
                <a:spcPct val="150000"/>
              </a:lnSpc>
            </a:pPr>
            <a:r>
              <a:rPr 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 </a:t>
            </a:r>
          </a:p>
        </p:txBody>
      </p:sp>
      <p:sp>
        <p:nvSpPr>
          <p:cNvPr id="5" name="Θέση αριθμού διαφάνειας 2"/>
          <p:cNvSpPr txBox="1">
            <a:spLocks/>
          </p:cNvSpPr>
          <p:nvPr/>
        </p:nvSpPr>
        <p:spPr>
          <a:xfrm>
            <a:off x="8543278" y="6356350"/>
            <a:ext cx="561975" cy="365125"/>
          </a:xfrm>
          <a:prstGeom prst="rect">
            <a:avLst/>
          </a:prstGeom>
          <a:noFill/>
        </p:spPr>
        <p:txBody>
          <a:bodyPr/>
          <a:lstStyle>
            <a:defPPr>
              <a:defRPr lang="en-US"/>
            </a:defPPr>
            <a:lvl1pPr marL="0" algn="l" defTabSz="914400" rtl="0" eaLnBrk="0" latinLnBrk="0" hangingPunct="0">
              <a:spcBef>
                <a:spcPct val="20000"/>
              </a:spcBef>
              <a:buChar char="•"/>
              <a:defRPr sz="32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742950" indent="-285750" algn="l" defTabSz="914400" rtl="0" eaLnBrk="0" latinLnBrk="0" hangingPunct="0">
              <a:spcBef>
                <a:spcPct val="20000"/>
              </a:spcBef>
              <a:buChar char="–"/>
              <a:defRPr sz="28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1143000" indent="-228600" algn="l" defTabSz="914400" rtl="0" eaLnBrk="0" latinLnBrk="0" hangingPunct="0">
              <a:spcBef>
                <a:spcPct val="20000"/>
              </a:spcBef>
              <a:buChar char="•"/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600200" indent="-228600" algn="l" defTabSz="914400" rtl="0" eaLnBrk="0" latinLnBrk="0" hangingPunct="0">
              <a:spcBef>
                <a:spcPct val="20000"/>
              </a:spcBef>
              <a:buChar char="–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2057400" indent="-228600" algn="l" defTabSz="914400" rtl="0" eaLnBrk="0" latinLnBrk="0" hangingPunct="0">
              <a:spcBef>
                <a:spcPct val="20000"/>
              </a:spcBef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6343975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ÎÏÎ¿ÏÎ­Î»ÎµÏÎ¼Î± ÎµÎ¹ÎºÏÎ½Î±Ï Î³Î¹Î± quotes about negotiation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4760" b="20295"/>
          <a:stretch/>
        </p:blipFill>
        <p:spPr bwMode="auto">
          <a:xfrm>
            <a:off x="553453" y="1203157"/>
            <a:ext cx="8037094" cy="282341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Θέση αριθμού διαφάνειας 2"/>
          <p:cNvSpPr txBox="1">
            <a:spLocks/>
          </p:cNvSpPr>
          <p:nvPr/>
        </p:nvSpPr>
        <p:spPr>
          <a:xfrm>
            <a:off x="8543278" y="6356350"/>
            <a:ext cx="561975" cy="365125"/>
          </a:xfrm>
          <a:prstGeom prst="rect">
            <a:avLst/>
          </a:prstGeom>
          <a:noFill/>
        </p:spPr>
        <p:txBody>
          <a:bodyPr/>
          <a:lstStyle>
            <a:defPPr>
              <a:defRPr lang="en-US"/>
            </a:defPPr>
            <a:lvl1pPr marL="0" algn="l" defTabSz="914400" rtl="0" eaLnBrk="0" latinLnBrk="0" hangingPunct="0">
              <a:spcBef>
                <a:spcPct val="20000"/>
              </a:spcBef>
              <a:buChar char="•"/>
              <a:defRPr sz="32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742950" indent="-285750" algn="l" defTabSz="914400" rtl="0" eaLnBrk="0" latinLnBrk="0" hangingPunct="0">
              <a:spcBef>
                <a:spcPct val="20000"/>
              </a:spcBef>
              <a:buChar char="–"/>
              <a:defRPr sz="28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1143000" indent="-228600" algn="l" defTabSz="914400" rtl="0" eaLnBrk="0" latinLnBrk="0" hangingPunct="0">
              <a:spcBef>
                <a:spcPct val="20000"/>
              </a:spcBef>
              <a:buChar char="•"/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600200" indent="-228600" algn="l" defTabSz="914400" rtl="0" eaLnBrk="0" latinLnBrk="0" hangingPunct="0">
              <a:spcBef>
                <a:spcPct val="20000"/>
              </a:spcBef>
              <a:buChar char="–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2057400" indent="-228600" algn="l" defTabSz="914400" rtl="0" eaLnBrk="0" latinLnBrk="0" hangingPunct="0">
              <a:spcBef>
                <a:spcPct val="20000"/>
              </a:spcBef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0486518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55304"/>
            <a:ext cx="8458200" cy="4210880"/>
          </a:xfrm>
        </p:spPr>
        <p:txBody>
          <a:bodyPr/>
          <a:lstStyle/>
          <a:p>
            <a:pPr algn="ctr">
              <a:lnSpc>
                <a:spcPct val="170000"/>
              </a:lnSpc>
              <a:buClr>
                <a:srgbClr val="002060"/>
              </a:buClr>
            </a:pPr>
            <a:r>
              <a:rPr 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Σας ευχαριστώ πολύ για την προσοχή σας</a:t>
            </a:r>
            <a:endParaRPr lang="el-GR" altLang="el-GR" sz="2800" b="1" dirty="0">
              <a:solidFill>
                <a:srgbClr val="00206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5" name="Θέση αριθμού διαφάνειας 2"/>
          <p:cNvSpPr txBox="1">
            <a:spLocks/>
          </p:cNvSpPr>
          <p:nvPr/>
        </p:nvSpPr>
        <p:spPr>
          <a:xfrm>
            <a:off x="8543278" y="6356350"/>
            <a:ext cx="561975" cy="365125"/>
          </a:xfrm>
          <a:prstGeom prst="rect">
            <a:avLst/>
          </a:prstGeom>
          <a:noFill/>
        </p:spPr>
        <p:txBody>
          <a:bodyPr/>
          <a:lstStyle>
            <a:defPPr>
              <a:defRPr lang="en-US"/>
            </a:defPPr>
            <a:lvl1pPr marL="0" algn="l" defTabSz="914400" rtl="0" eaLnBrk="0" latinLnBrk="0" hangingPunct="0">
              <a:spcBef>
                <a:spcPct val="20000"/>
              </a:spcBef>
              <a:buChar char="•"/>
              <a:defRPr sz="32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742950" indent="-285750" algn="l" defTabSz="914400" rtl="0" eaLnBrk="0" latinLnBrk="0" hangingPunct="0">
              <a:spcBef>
                <a:spcPct val="20000"/>
              </a:spcBef>
              <a:buChar char="–"/>
              <a:defRPr sz="28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1143000" indent="-228600" algn="l" defTabSz="914400" rtl="0" eaLnBrk="0" latinLnBrk="0" hangingPunct="0">
              <a:spcBef>
                <a:spcPct val="20000"/>
              </a:spcBef>
              <a:buChar char="•"/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600200" indent="-228600" algn="l" defTabSz="914400" rtl="0" eaLnBrk="0" latinLnBrk="0" hangingPunct="0">
              <a:spcBef>
                <a:spcPct val="20000"/>
              </a:spcBef>
              <a:buChar char="–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2057400" indent="-228600" algn="l" defTabSz="914400" rtl="0" eaLnBrk="0" latinLnBrk="0" hangingPunct="0">
              <a:spcBef>
                <a:spcPct val="20000"/>
              </a:spcBef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32376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/>
          <p:cNvSpPr/>
          <p:nvPr/>
        </p:nvSpPr>
        <p:spPr>
          <a:xfrm>
            <a:off x="125506" y="404949"/>
            <a:ext cx="9018494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800" b="1" u="sng" dirty="0">
                <a:solidFill>
                  <a:srgbClr val="002060"/>
                </a:solidFill>
                <a:latin typeface="Calibri" panose="020F0502020204030204" pitchFamily="34" charset="0"/>
              </a:rPr>
              <a:t>Η ιστορία με τις καμήλες</a:t>
            </a:r>
          </a:p>
          <a:p>
            <a:r>
              <a:rPr 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 </a:t>
            </a:r>
          </a:p>
          <a:p>
            <a:r>
              <a:rPr 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Έτσι, οι καμήλες έγιναν 18 και:</a:t>
            </a:r>
          </a:p>
          <a:p>
            <a:endParaRPr lang="el-GR" sz="2800" b="1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r>
              <a:rPr 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ο μεγάλος πήρε το 	1/2  = 9 </a:t>
            </a:r>
          </a:p>
          <a:p>
            <a:endParaRPr lang="el-GR" sz="2800" b="1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r>
              <a:rPr 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ο μεσαίος πήρε το		1/3  = 6 </a:t>
            </a:r>
          </a:p>
          <a:p>
            <a:endParaRPr lang="el-GR" sz="2800" b="1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r>
              <a:rPr 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ο μικρός πήρε το		1/9  = 2 </a:t>
            </a:r>
            <a:endParaRPr lang="el-GR" sz="2800" b="1" dirty="0" smtClean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r>
              <a:rPr lang="el-GR" sz="2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                                          __________</a:t>
            </a:r>
          </a:p>
          <a:p>
            <a:r>
              <a:rPr lang="el-GR" sz="2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                                                       17</a:t>
            </a:r>
            <a:endParaRPr lang="el-GR" sz="2800" b="1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endParaRPr lang="el-GR" sz="2800" b="1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r>
              <a:rPr 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Την </a:t>
            </a:r>
            <a:r>
              <a:rPr lang="el-GR" sz="2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1 που </a:t>
            </a:r>
            <a:r>
              <a:rPr 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περίσσεψε </a:t>
            </a:r>
            <a:r>
              <a:rPr lang="el-GR" sz="2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του την επέστρεψαν.</a:t>
            </a:r>
            <a:endParaRPr lang="el-GR" sz="2800" b="1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5" name="Θέση αριθμού διαφάνειας 2"/>
          <p:cNvSpPr txBox="1">
            <a:spLocks/>
          </p:cNvSpPr>
          <p:nvPr/>
        </p:nvSpPr>
        <p:spPr>
          <a:xfrm>
            <a:off x="8543278" y="6356350"/>
            <a:ext cx="561975" cy="365125"/>
          </a:xfrm>
          <a:prstGeom prst="rect">
            <a:avLst/>
          </a:prstGeom>
          <a:noFill/>
        </p:spPr>
        <p:txBody>
          <a:bodyPr/>
          <a:lstStyle>
            <a:defPPr>
              <a:defRPr lang="en-US"/>
            </a:defPPr>
            <a:lvl1pPr marL="0" algn="l" defTabSz="914400" rtl="0" eaLnBrk="0" latinLnBrk="0" hangingPunct="0">
              <a:spcBef>
                <a:spcPct val="20000"/>
              </a:spcBef>
              <a:buChar char="•"/>
              <a:defRPr sz="32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742950" indent="-285750" algn="l" defTabSz="914400" rtl="0" eaLnBrk="0" latinLnBrk="0" hangingPunct="0">
              <a:spcBef>
                <a:spcPct val="20000"/>
              </a:spcBef>
              <a:buChar char="–"/>
              <a:defRPr sz="28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1143000" indent="-228600" algn="l" defTabSz="914400" rtl="0" eaLnBrk="0" latinLnBrk="0" hangingPunct="0">
              <a:spcBef>
                <a:spcPct val="20000"/>
              </a:spcBef>
              <a:buChar char="•"/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600200" indent="-228600" algn="l" defTabSz="914400" rtl="0" eaLnBrk="0" latinLnBrk="0" hangingPunct="0">
              <a:spcBef>
                <a:spcPct val="20000"/>
              </a:spcBef>
              <a:buChar char="–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2057400" indent="-228600" algn="l" defTabSz="914400" rtl="0" eaLnBrk="0" latinLnBrk="0" hangingPunct="0">
              <a:spcBef>
                <a:spcPct val="20000"/>
              </a:spcBef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58998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23134" y="119529"/>
            <a:ext cx="8229600" cy="900888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el-GR" altLang="el-GR" sz="3200" b="1" u="sng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Εισαγωγή</a:t>
            </a:r>
            <a:endParaRPr lang="en-US" altLang="el-GR" sz="3200" b="1" u="sng" dirty="0">
              <a:solidFill>
                <a:srgbClr val="00206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365" y="1374913"/>
            <a:ext cx="8821270" cy="4827104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endParaRPr lang="el-GR" sz="2800" b="1" dirty="0" smtClean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algn="ctr">
              <a:lnSpc>
                <a:spcPct val="150000"/>
              </a:lnSpc>
            </a:pPr>
            <a:endParaRPr lang="el-GR" sz="2800" b="1" dirty="0" smtClean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algn="ctr">
              <a:lnSpc>
                <a:spcPct val="150000"/>
              </a:lnSpc>
            </a:pPr>
            <a:endParaRPr lang="el-GR" sz="2800" b="1" dirty="0" smtClean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algn="ctr">
              <a:lnSpc>
                <a:spcPct val="150000"/>
              </a:lnSpc>
            </a:pPr>
            <a:endParaRPr lang="el-GR" sz="2800" b="1" dirty="0" smtClean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2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However much you think negotiation is part of your life, you’re underestimating.”</a:t>
            </a:r>
            <a:endParaRPr lang="el-GR" sz="2800" b="1" dirty="0">
              <a:solidFill>
                <a:srgbClr val="002060"/>
              </a:solidFill>
              <a:effectLst/>
              <a:latin typeface="Calibri" panose="020F0502020204030204" pitchFamily="34" charset="0"/>
            </a:endParaRPr>
          </a:p>
        </p:txBody>
      </p:sp>
      <p:pic>
        <p:nvPicPr>
          <p:cNvPr id="2050" name="Picture 2" descr="ÎÏÎ¿ÏÎ­Î»ÎµÏÎ¼Î± ÎµÎ¹ÎºÏÎ½Î±Ï Î³Î¹Î± quotes about negoti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75159" y="1374913"/>
            <a:ext cx="2780130" cy="2780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Θέση αριθμού διαφάνειας 2"/>
          <p:cNvSpPr txBox="1">
            <a:spLocks/>
          </p:cNvSpPr>
          <p:nvPr/>
        </p:nvSpPr>
        <p:spPr>
          <a:xfrm>
            <a:off x="8543278" y="6356350"/>
            <a:ext cx="561975" cy="365125"/>
          </a:xfrm>
          <a:prstGeom prst="rect">
            <a:avLst/>
          </a:prstGeom>
          <a:noFill/>
        </p:spPr>
        <p:txBody>
          <a:bodyPr/>
          <a:lstStyle>
            <a:defPPr>
              <a:defRPr lang="en-US"/>
            </a:defPPr>
            <a:lvl1pPr marL="0" algn="l" defTabSz="914400" rtl="0" eaLnBrk="0" latinLnBrk="0" hangingPunct="0">
              <a:spcBef>
                <a:spcPct val="20000"/>
              </a:spcBef>
              <a:buChar char="•"/>
              <a:defRPr sz="32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742950" indent="-285750" algn="l" defTabSz="914400" rtl="0" eaLnBrk="0" latinLnBrk="0" hangingPunct="0">
              <a:spcBef>
                <a:spcPct val="20000"/>
              </a:spcBef>
              <a:buChar char="–"/>
              <a:defRPr sz="28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1143000" indent="-228600" algn="l" defTabSz="914400" rtl="0" eaLnBrk="0" latinLnBrk="0" hangingPunct="0">
              <a:spcBef>
                <a:spcPct val="20000"/>
              </a:spcBef>
              <a:buChar char="•"/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600200" indent="-228600" algn="l" defTabSz="914400" rtl="0" eaLnBrk="0" latinLnBrk="0" hangingPunct="0">
              <a:spcBef>
                <a:spcPct val="20000"/>
              </a:spcBef>
              <a:buChar char="–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2057400" indent="-228600" algn="l" defTabSz="914400" rtl="0" eaLnBrk="0" latinLnBrk="0" hangingPunct="0">
              <a:spcBef>
                <a:spcPct val="20000"/>
              </a:spcBef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88344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2503" y="126763"/>
            <a:ext cx="8229600" cy="900888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el-GR" altLang="el-GR" sz="3200" b="1" u="sng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Εισαγωγή</a:t>
            </a:r>
            <a:endParaRPr lang="en-US" altLang="el-GR" sz="3200" b="1" u="sng" dirty="0">
              <a:solidFill>
                <a:srgbClr val="00206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365" y="1107862"/>
            <a:ext cx="8821270" cy="5273353"/>
          </a:xfrm>
        </p:spPr>
        <p:txBody>
          <a:bodyPr>
            <a:noAutofit/>
          </a:bodyPr>
          <a:lstStyle/>
          <a:p>
            <a:pPr algn="ctr" eaLnBrk="1" hangingPunct="1">
              <a:lnSpc>
                <a:spcPct val="150000"/>
              </a:lnSpc>
              <a:buClr>
                <a:srgbClr val="002060"/>
              </a:buClr>
              <a:defRPr/>
            </a:pPr>
            <a:r>
              <a:rPr lang="el-GR" sz="2800" b="1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Όλοι μας έχουμε ανάγκες / επιθυμίες / συμφέροντα, </a:t>
            </a:r>
          </a:p>
          <a:p>
            <a:pPr algn="ctr">
              <a:lnSpc>
                <a:spcPct val="150000"/>
              </a:lnSpc>
              <a:buClr>
                <a:srgbClr val="002060"/>
              </a:buClr>
              <a:defRPr/>
            </a:pPr>
            <a:r>
              <a:rPr 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που «συγκρούονται»  (</a:t>
            </a:r>
            <a:r>
              <a:rPr lang="en-US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conflict)</a:t>
            </a:r>
            <a:endParaRPr lang="el-GR" sz="2800" b="1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buClr>
                <a:srgbClr val="002060"/>
              </a:buClr>
              <a:defRPr/>
            </a:pPr>
            <a:r>
              <a:rPr 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με ανάγκες / επιθυμίες / συμφέροντα άλλων </a:t>
            </a:r>
          </a:p>
          <a:p>
            <a:pPr algn="ctr">
              <a:lnSpc>
                <a:spcPct val="150000"/>
              </a:lnSpc>
              <a:buClr>
                <a:srgbClr val="002060"/>
              </a:buClr>
              <a:defRPr/>
            </a:pPr>
            <a:r>
              <a:rPr 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και επειδή οι ‘πόροι’ (οι δικοί μας και των άλλων)</a:t>
            </a:r>
          </a:p>
          <a:p>
            <a:pPr algn="ctr" eaLnBrk="1" hangingPunct="1">
              <a:lnSpc>
                <a:spcPct val="150000"/>
              </a:lnSpc>
              <a:buClr>
                <a:srgbClr val="002060"/>
              </a:buClr>
              <a:defRPr/>
            </a:pPr>
            <a:r>
              <a:rPr 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είναι περιορισμένοι </a:t>
            </a:r>
            <a:endParaRPr lang="el-GR" sz="2800" b="1" dirty="0">
              <a:solidFill>
                <a:srgbClr val="002060"/>
              </a:solidFill>
              <a:effectLst/>
              <a:latin typeface="Calibri" panose="020F0502020204030204" pitchFamily="34" charset="0"/>
            </a:endParaRPr>
          </a:p>
          <a:p>
            <a:pPr algn="ctr" eaLnBrk="1" hangingPunct="1">
              <a:lnSpc>
                <a:spcPct val="150000"/>
              </a:lnSpc>
              <a:buClr>
                <a:srgbClr val="002060"/>
              </a:buClr>
              <a:defRPr/>
            </a:pPr>
            <a:r>
              <a:rPr lang="el-GR" sz="2800" b="1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εμπλεκόμαστε σε διαπραγματεύσεις </a:t>
            </a:r>
            <a:r>
              <a:rPr 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μαζί τους</a:t>
            </a:r>
            <a:endParaRPr lang="el-GR" sz="2800" b="1" dirty="0">
              <a:solidFill>
                <a:srgbClr val="002060"/>
              </a:solidFill>
              <a:effectLst/>
              <a:latin typeface="Calibri" panose="020F0502020204030204" pitchFamily="34" charset="0"/>
            </a:endParaRPr>
          </a:p>
          <a:p>
            <a:pPr algn="ctr" eaLnBrk="1" hangingPunct="1">
              <a:lnSpc>
                <a:spcPct val="150000"/>
              </a:lnSpc>
              <a:buClr>
                <a:srgbClr val="002060"/>
              </a:buClr>
              <a:defRPr/>
            </a:pPr>
            <a:r>
              <a:rPr 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για να τα ικανοποιήσουμε</a:t>
            </a:r>
            <a:r>
              <a:rPr lang="el-GR" sz="2800" b="1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.</a:t>
            </a:r>
          </a:p>
          <a:p>
            <a:pPr algn="ctr" eaLnBrk="1" hangingPunct="1">
              <a:lnSpc>
                <a:spcPct val="150000"/>
              </a:lnSpc>
              <a:buClr>
                <a:srgbClr val="002060"/>
              </a:buClr>
              <a:defRPr/>
            </a:pPr>
            <a:r>
              <a:rPr lang="el-GR" sz="2800" b="1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.  </a:t>
            </a:r>
            <a:endParaRPr lang="en-US" sz="2800" b="1" dirty="0">
              <a:solidFill>
                <a:srgbClr val="00206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5" name="Θέση αριθμού διαφάνειας 2"/>
          <p:cNvSpPr txBox="1">
            <a:spLocks/>
          </p:cNvSpPr>
          <p:nvPr/>
        </p:nvSpPr>
        <p:spPr>
          <a:xfrm>
            <a:off x="8543278" y="6356350"/>
            <a:ext cx="561975" cy="365125"/>
          </a:xfrm>
          <a:prstGeom prst="rect">
            <a:avLst/>
          </a:prstGeom>
          <a:noFill/>
        </p:spPr>
        <p:txBody>
          <a:bodyPr/>
          <a:lstStyle>
            <a:defPPr>
              <a:defRPr lang="en-US"/>
            </a:defPPr>
            <a:lvl1pPr marL="0" algn="l" defTabSz="914400" rtl="0" eaLnBrk="0" latinLnBrk="0" hangingPunct="0">
              <a:spcBef>
                <a:spcPct val="20000"/>
              </a:spcBef>
              <a:buChar char="•"/>
              <a:defRPr sz="32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742950" indent="-285750" algn="l" defTabSz="914400" rtl="0" eaLnBrk="0" latinLnBrk="0" hangingPunct="0">
              <a:spcBef>
                <a:spcPct val="20000"/>
              </a:spcBef>
              <a:buChar char="–"/>
              <a:defRPr sz="28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1143000" indent="-228600" algn="l" defTabSz="914400" rtl="0" eaLnBrk="0" latinLnBrk="0" hangingPunct="0">
              <a:spcBef>
                <a:spcPct val="20000"/>
              </a:spcBef>
              <a:buChar char="•"/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600200" indent="-228600" algn="l" defTabSz="914400" rtl="0" eaLnBrk="0" latinLnBrk="0" hangingPunct="0">
              <a:spcBef>
                <a:spcPct val="20000"/>
              </a:spcBef>
              <a:buChar char="–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2057400" indent="-228600" algn="l" defTabSz="914400" rtl="0" eaLnBrk="0" latinLnBrk="0" hangingPunct="0">
              <a:spcBef>
                <a:spcPct val="20000"/>
              </a:spcBef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59309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/>
          <p:cNvSpPr/>
          <p:nvPr/>
        </p:nvSpPr>
        <p:spPr>
          <a:xfrm>
            <a:off x="208547" y="1406384"/>
            <a:ext cx="8807116" cy="32571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Μορφή τριβής, διαφωνίας, ή διχόνοιας που προκύπτει μέσα σε μία ομάδα, όταν οι πεποιθήσεις ή οι ενέργειες ενός ή περισσοτέρων μελών της ομάδας θεωρούνται αντίθετες ή απαράδεκτες από ένα ή περισσότερα μέλη της ομάδας </a:t>
            </a:r>
            <a:r>
              <a:rPr lang="el-GR" sz="2000" b="1" dirty="0">
                <a:solidFill>
                  <a:srgbClr val="002060"/>
                </a:solidFill>
                <a:latin typeface="Calibri" panose="020F0502020204030204" pitchFamily="34" charset="0"/>
              </a:rPr>
              <a:t>(</a:t>
            </a:r>
            <a:r>
              <a:rPr lang="el-GR" sz="2000" b="1" dirty="0" err="1">
                <a:solidFill>
                  <a:srgbClr val="002060"/>
                </a:solidFill>
                <a:latin typeface="Calibri" panose="020F0502020204030204" pitchFamily="34" charset="0"/>
              </a:rPr>
              <a:t>Thoti</a:t>
            </a:r>
            <a:r>
              <a:rPr lang="el-GR" sz="2000" b="1" dirty="0">
                <a:solidFill>
                  <a:srgbClr val="002060"/>
                </a:solidFill>
                <a:latin typeface="Calibri" panose="020F0502020204030204" pitchFamily="34" charset="0"/>
              </a:rPr>
              <a:t>, </a:t>
            </a:r>
            <a:r>
              <a:rPr lang="el-GR" sz="2000" b="1" dirty="0" err="1">
                <a:solidFill>
                  <a:srgbClr val="002060"/>
                </a:solidFill>
                <a:latin typeface="Calibri" panose="020F0502020204030204" pitchFamily="34" charset="0"/>
              </a:rPr>
              <a:t>Saufi</a:t>
            </a:r>
            <a:r>
              <a:rPr lang="el-GR" sz="2000" b="1" dirty="0">
                <a:solidFill>
                  <a:srgbClr val="002060"/>
                </a:solidFill>
                <a:latin typeface="Calibri" panose="020F0502020204030204" pitchFamily="34" charset="0"/>
              </a:rPr>
              <a:t>, &amp; </a:t>
            </a:r>
            <a:r>
              <a:rPr lang="el-GR" sz="2000" b="1" dirty="0" err="1">
                <a:solidFill>
                  <a:srgbClr val="002060"/>
                </a:solidFill>
                <a:latin typeface="Calibri" panose="020F0502020204030204" pitchFamily="34" charset="0"/>
              </a:rPr>
              <a:t>Rathod</a:t>
            </a:r>
            <a:r>
              <a:rPr lang="el-GR" sz="2000" b="1" dirty="0">
                <a:solidFill>
                  <a:srgbClr val="002060"/>
                </a:solidFill>
                <a:latin typeface="Calibri" panose="020F0502020204030204" pitchFamily="34" charset="0"/>
              </a:rPr>
              <a:t>, 2013).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382503" y="126763"/>
            <a:ext cx="8229600" cy="900888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el-GR" altLang="el-GR" sz="3200" b="1" u="sng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Σύγκρουση</a:t>
            </a:r>
            <a:endParaRPr lang="en-US" altLang="el-GR" sz="3200" b="1" u="sng" dirty="0">
              <a:solidFill>
                <a:srgbClr val="002060"/>
              </a:solidFill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341520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/>
          <p:cNvSpPr/>
          <p:nvPr/>
        </p:nvSpPr>
        <p:spPr>
          <a:xfrm>
            <a:off x="208547" y="1406384"/>
            <a:ext cx="8807116" cy="26108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Σκόπιμη, ενεργή και αμφίδρομη διαδικασία, όπου ένα άτομο ή μία ομάδα επιδιώκει την</a:t>
            </a:r>
            <a:r>
              <a:rPr lang="en-US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επίτευξη δικών τους στόχων και την παρεμπόδιση επίτευξης των στόχων ενός άλλου ατόμου ή ομάδας </a:t>
            </a:r>
            <a:r>
              <a:rPr lang="el-GR" sz="2000" b="1" dirty="0">
                <a:solidFill>
                  <a:srgbClr val="002060"/>
                </a:solidFill>
                <a:latin typeface="Calibri" panose="020F0502020204030204" pitchFamily="34" charset="0"/>
              </a:rPr>
              <a:t>(de </a:t>
            </a:r>
            <a:r>
              <a:rPr lang="el-GR" sz="2000" b="1" dirty="0" err="1">
                <a:solidFill>
                  <a:srgbClr val="002060"/>
                </a:solidFill>
                <a:latin typeface="Calibri" panose="020F0502020204030204" pitchFamily="34" charset="0"/>
              </a:rPr>
              <a:t>Wit</a:t>
            </a:r>
            <a:r>
              <a:rPr lang="el-GR" sz="2000" b="1" dirty="0">
                <a:solidFill>
                  <a:srgbClr val="002060"/>
                </a:solidFill>
                <a:latin typeface="Calibri" panose="020F0502020204030204" pitchFamily="34" charset="0"/>
              </a:rPr>
              <a:t>, </a:t>
            </a:r>
            <a:r>
              <a:rPr lang="el-GR" sz="2000" b="1" dirty="0" err="1">
                <a:solidFill>
                  <a:srgbClr val="002060"/>
                </a:solidFill>
                <a:latin typeface="Calibri" panose="020F0502020204030204" pitchFamily="34" charset="0"/>
              </a:rPr>
              <a:t>Greer</a:t>
            </a:r>
            <a:r>
              <a:rPr lang="el-GR" sz="2000" b="1" dirty="0">
                <a:solidFill>
                  <a:srgbClr val="002060"/>
                </a:solidFill>
                <a:latin typeface="Calibri" panose="020F0502020204030204" pitchFamily="34" charset="0"/>
              </a:rPr>
              <a:t>, &amp; </a:t>
            </a:r>
            <a:r>
              <a:rPr lang="el-GR" sz="2000" b="1" dirty="0" err="1">
                <a:solidFill>
                  <a:srgbClr val="002060"/>
                </a:solidFill>
                <a:latin typeface="Calibri" panose="020F0502020204030204" pitchFamily="34" charset="0"/>
              </a:rPr>
              <a:t>Jehn</a:t>
            </a:r>
            <a:r>
              <a:rPr lang="el-GR" sz="2000" b="1" dirty="0">
                <a:solidFill>
                  <a:srgbClr val="002060"/>
                </a:solidFill>
                <a:latin typeface="Calibri" panose="020F0502020204030204" pitchFamily="34" charset="0"/>
              </a:rPr>
              <a:t>, 2012).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382503" y="126763"/>
            <a:ext cx="8229600" cy="900888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el-GR" altLang="el-GR" sz="3200" b="1" u="sng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Σύγκρουση</a:t>
            </a:r>
            <a:endParaRPr lang="en-US" altLang="el-GR" sz="3200" b="1" u="sng" dirty="0">
              <a:solidFill>
                <a:srgbClr val="002060"/>
              </a:solidFill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9882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200" b="1" u="sng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Πηγές συγκρούσεων</a:t>
            </a:r>
            <a:endParaRPr lang="el-GR" sz="3200" u="sng" dirty="0">
              <a:solidFill>
                <a:srgbClr val="00206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437398"/>
            <a:ext cx="8229600" cy="5027570"/>
          </a:xfrm>
        </p:spPr>
        <p:txBody>
          <a:bodyPr>
            <a:normAutofit lnSpcReduction="10000"/>
          </a:bodyPr>
          <a:lstStyle/>
          <a:p>
            <a:pPr algn="just">
              <a:spcBef>
                <a:spcPct val="0"/>
              </a:spcBef>
              <a:spcAft>
                <a:spcPts val="300"/>
              </a:spcAft>
            </a:pPr>
            <a:r>
              <a:rPr lang="el-GR" altLang="el-GR" sz="2800" b="1" dirty="0" err="1">
                <a:solidFill>
                  <a:srgbClr val="002060"/>
                </a:solidFill>
                <a:latin typeface="Calibri" panose="020F0502020204030204" pitchFamily="34" charset="0"/>
              </a:rPr>
              <a:t>Deutsch</a:t>
            </a:r>
            <a:r>
              <a:rPr lang="el-GR" alt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 (1973): </a:t>
            </a:r>
          </a:p>
          <a:p>
            <a:pPr marL="352425" indent="-352425" algn="just">
              <a:spcBef>
                <a:spcPct val="0"/>
              </a:spcBef>
              <a:spcAft>
                <a:spcPts val="300"/>
              </a:spcAft>
              <a:buClr>
                <a:srgbClr val="002060"/>
              </a:buClr>
              <a:buSzPct val="80000"/>
              <a:buFont typeface="Wingdings" panose="05000000000000000000" pitchFamily="2" charset="2"/>
              <a:buChar char="§"/>
            </a:pPr>
            <a:r>
              <a:rPr lang="el-GR" altLang="el-GR" sz="2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αξίες</a:t>
            </a:r>
          </a:p>
          <a:p>
            <a:pPr marL="352425" indent="-352425" algn="just">
              <a:spcBef>
                <a:spcPct val="0"/>
              </a:spcBef>
              <a:spcAft>
                <a:spcPts val="300"/>
              </a:spcAft>
              <a:buClr>
                <a:srgbClr val="002060"/>
              </a:buClr>
              <a:buSzPct val="80000"/>
              <a:buFont typeface="Wingdings" panose="05000000000000000000" pitchFamily="2" charset="2"/>
              <a:buChar char="§"/>
            </a:pPr>
            <a:r>
              <a:rPr lang="el-GR" altLang="el-GR" sz="2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προτιμήσεις </a:t>
            </a:r>
            <a:endParaRPr lang="el-GR" altLang="el-GR" sz="2800" b="1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marL="352425" indent="-352425" algn="just">
              <a:spcBef>
                <a:spcPct val="0"/>
              </a:spcBef>
              <a:spcAft>
                <a:spcPts val="300"/>
              </a:spcAft>
              <a:buClr>
                <a:srgbClr val="002060"/>
              </a:buClr>
              <a:buSzPct val="80000"/>
              <a:buFont typeface="Wingdings" panose="05000000000000000000" pitchFamily="2" charset="2"/>
              <a:buChar char="§"/>
            </a:pPr>
            <a:r>
              <a:rPr lang="el-GR" altLang="el-GR" sz="2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στόχοι</a:t>
            </a:r>
            <a:endParaRPr lang="el-GR" altLang="el-GR" sz="2800" b="1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marL="352425" indent="-352425" algn="just">
              <a:spcBef>
                <a:spcPct val="0"/>
              </a:spcBef>
              <a:spcAft>
                <a:spcPts val="300"/>
              </a:spcAft>
              <a:buClr>
                <a:srgbClr val="002060"/>
              </a:buClr>
              <a:buSzPct val="80000"/>
              <a:buFont typeface="Wingdings" panose="05000000000000000000" pitchFamily="2" charset="2"/>
              <a:buChar char="§"/>
            </a:pPr>
            <a:r>
              <a:rPr lang="el-GR" alt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πιστεύω</a:t>
            </a:r>
          </a:p>
          <a:p>
            <a:pPr marL="352425" indent="-352425" algn="just">
              <a:spcBef>
                <a:spcPct val="0"/>
              </a:spcBef>
              <a:spcAft>
                <a:spcPts val="300"/>
              </a:spcAft>
              <a:buClr>
                <a:srgbClr val="002060"/>
              </a:buClr>
              <a:buSzPct val="80000"/>
              <a:buFont typeface="Wingdings" panose="05000000000000000000" pitchFamily="2" charset="2"/>
              <a:buChar char="§"/>
            </a:pPr>
            <a:r>
              <a:rPr lang="el-GR" alt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έλεγχος πόρων</a:t>
            </a:r>
          </a:p>
          <a:p>
            <a:pPr algn="just">
              <a:spcBef>
                <a:spcPct val="0"/>
              </a:spcBef>
              <a:spcAft>
                <a:spcPts val="300"/>
              </a:spcAft>
            </a:pPr>
            <a:endParaRPr lang="el-GR" altLang="el-GR" sz="2800" b="1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algn="just">
              <a:spcBef>
                <a:spcPct val="0"/>
              </a:spcBef>
              <a:spcAft>
                <a:spcPts val="300"/>
              </a:spcAft>
            </a:pPr>
            <a:r>
              <a:rPr lang="el-GR" altLang="el-GR" sz="2800" b="1" dirty="0" err="1">
                <a:solidFill>
                  <a:srgbClr val="002060"/>
                </a:solidFill>
                <a:latin typeface="Calibri" panose="020F0502020204030204" pitchFamily="34" charset="0"/>
              </a:rPr>
              <a:t>Μπουραντάς</a:t>
            </a:r>
            <a:r>
              <a:rPr lang="el-GR" alt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 (2002):</a:t>
            </a:r>
          </a:p>
          <a:p>
            <a:pPr marL="352425" indent="-352425" algn="just">
              <a:spcBef>
                <a:spcPct val="0"/>
              </a:spcBef>
              <a:spcAft>
                <a:spcPts val="300"/>
              </a:spcAft>
              <a:buClr>
                <a:srgbClr val="002060"/>
              </a:buClr>
              <a:buSzPct val="80000"/>
              <a:buFont typeface="Wingdings" panose="05000000000000000000" pitchFamily="2" charset="2"/>
              <a:buChar char="§"/>
            </a:pPr>
            <a:r>
              <a:rPr lang="el-GR" alt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οργανωτικές αδυναμίες</a:t>
            </a:r>
          </a:p>
          <a:p>
            <a:pPr marL="352425" indent="-352425" algn="just">
              <a:spcBef>
                <a:spcPct val="0"/>
              </a:spcBef>
              <a:spcAft>
                <a:spcPts val="300"/>
              </a:spcAft>
              <a:buClr>
                <a:srgbClr val="002060"/>
              </a:buClr>
              <a:buSzPct val="80000"/>
              <a:buFont typeface="Wingdings" panose="05000000000000000000" pitchFamily="2" charset="2"/>
              <a:buChar char="§"/>
            </a:pPr>
            <a:r>
              <a:rPr lang="el-GR" alt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κακή επικοινωνία</a:t>
            </a:r>
          </a:p>
          <a:p>
            <a:pPr marL="352425" indent="-352425" algn="just">
              <a:spcBef>
                <a:spcPct val="0"/>
              </a:spcBef>
              <a:spcAft>
                <a:spcPts val="300"/>
              </a:spcAft>
              <a:buClr>
                <a:srgbClr val="002060"/>
              </a:buClr>
              <a:buSzPct val="80000"/>
              <a:buFont typeface="Wingdings" panose="05000000000000000000" pitchFamily="2" charset="2"/>
              <a:buChar char="§"/>
            </a:pPr>
            <a:r>
              <a:rPr lang="el-GR" altLang="el-GR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διεκδίκηση – ανταγωνισμός για ζωτικό χώρο</a:t>
            </a:r>
          </a:p>
          <a:p>
            <a:pPr algn="just">
              <a:spcBef>
                <a:spcPct val="0"/>
              </a:spcBef>
              <a:spcAft>
                <a:spcPts val="300"/>
              </a:spcAft>
            </a:pPr>
            <a:endParaRPr lang="el-GR" altLang="el-GR" sz="2800" b="1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endParaRPr lang="el-GR" sz="2800" b="1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97688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1131</Words>
  <PresentationFormat>Προβολή στην οθόνη (4:3)</PresentationFormat>
  <Paragraphs>200</Paragraphs>
  <Slides>31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31</vt:i4>
      </vt:variant>
    </vt:vector>
  </HeadingPairs>
  <TitlesOfParts>
    <vt:vector size="32" baseType="lpstr">
      <vt:lpstr>Θέμα του Office</vt:lpstr>
      <vt:lpstr>Διαπραγματεύσεις </vt:lpstr>
      <vt:lpstr>Διαφάνεια 2</vt:lpstr>
      <vt:lpstr>Διαφάνεια 3</vt:lpstr>
      <vt:lpstr>Διαφάνεια 4</vt:lpstr>
      <vt:lpstr>Εισαγωγή</vt:lpstr>
      <vt:lpstr>Εισαγωγή</vt:lpstr>
      <vt:lpstr>Σύγκρουση</vt:lpstr>
      <vt:lpstr>Σύγκρουση</vt:lpstr>
      <vt:lpstr>Πηγές συγκρούσεων</vt:lpstr>
      <vt:lpstr>Θεωρητικές προσεγγίσεις της σύγκρουσης</vt:lpstr>
      <vt:lpstr>Διαπραγμάτευση</vt:lpstr>
      <vt:lpstr>Διαπραγμάτευση</vt:lpstr>
      <vt:lpstr>Διαπραγματευτικές μεταβλητές</vt:lpstr>
      <vt:lpstr>Διαφάνεια 14</vt:lpstr>
      <vt:lpstr>Μέθοδοι αντιπαράθεσης  κατά τον Αριστοτέλη:</vt:lpstr>
      <vt:lpstr>3 τύποι διαπραγματευτών</vt:lpstr>
      <vt:lpstr>Διαπραγματευτής Με Αρχές (ΔΜΑ)</vt:lpstr>
      <vt:lpstr>Επικεντρώνεται σε 4 βασικά σημεία:</vt:lpstr>
      <vt:lpstr>Συνήθως ο προσδιορισμός εναλλακτικών λύσεων εμποδίζεται από:  </vt:lpstr>
      <vt:lpstr>Πώς μπορούμε να προσδιορίσουμε τα συμφέροντα;</vt:lpstr>
      <vt:lpstr>Όροι διαπραγμάτευσης</vt:lpstr>
      <vt:lpstr>Best Alternative to a Negotiated Agreement (BATNA)</vt:lpstr>
      <vt:lpstr>Βασικά χαρακτηριστικά</vt:lpstr>
      <vt:lpstr>Βασικά χαρακτηριστικά</vt:lpstr>
      <vt:lpstr>Βασικά χαρακτηριστικά</vt:lpstr>
      <vt:lpstr>Μία καλή συμφωνία:</vt:lpstr>
      <vt:lpstr>Διαφάνεια 27</vt:lpstr>
      <vt:lpstr>Διαφάνεια 28</vt:lpstr>
      <vt:lpstr>Διαφάνεια 29</vt:lpstr>
      <vt:lpstr>Διαφάνεια 30</vt:lpstr>
      <vt:lpstr>Διαφάνεια 31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User</cp:lastModifiedBy>
  <cp:revision>6</cp:revision>
  <dcterms:created xsi:type="dcterms:W3CDTF">2025-04-04T06:39:05Z</dcterms:created>
  <dcterms:modified xsi:type="dcterms:W3CDTF">2025-04-04T06:53:18Z</dcterms:modified>
</cp:coreProperties>
</file>