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314" r:id="rId3"/>
    <p:sldId id="323" r:id="rId4"/>
    <p:sldId id="325" r:id="rId5"/>
    <p:sldId id="324" r:id="rId6"/>
    <p:sldId id="315" r:id="rId7"/>
    <p:sldId id="316" r:id="rId8"/>
    <p:sldId id="320" r:id="rId9"/>
    <p:sldId id="322" r:id="rId10"/>
    <p:sldId id="317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510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5/11/2021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5780" y="260648"/>
            <a:ext cx="10824353" cy="112278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dirty="0"/>
              <a:t>ΝΕΟ ΜΕΤΑΠΤΥΧΙΑΚΟ ΠΡΟΓΡΑΜΜΑ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9756" y="2800502"/>
            <a:ext cx="12071077" cy="1219200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Τίτλος: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5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Διαχείριση </a:t>
            </a:r>
            <a:r>
              <a:rPr lang="el-GR" sz="35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Υδρομετεωρολογικών</a:t>
            </a:r>
            <a:r>
              <a:rPr lang="el-GR" sz="35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Καταστροφών</a:t>
            </a:r>
            <a:endParaRPr lang="en-US" sz="35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31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2444" y="5445224"/>
            <a:ext cx="499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ΕΠΙΣΤΗΜΟΝΙΚΑ ΥΠΕΥΘΥΝΟΣ: ΦΩΤΗΣ ΜΑΡΗΣ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980" y="162880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ΕΥΧΑΡΙΣΤΟΥΜΕ ΓΙΑ ΤΗΝ ΠΡΟΣΟΧΗ ΣΑΣ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18148" y="342900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ΕΡΩΤΗΣΕΙΣ  -  ΑΠΟΡΡΙΕΣ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059" y="4733925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62"/>
            <a:ext cx="8692399" cy="947192"/>
          </a:xfrm>
        </p:spPr>
        <p:txBody>
          <a:bodyPr>
            <a:normAutofit/>
          </a:bodyPr>
          <a:lstStyle/>
          <a:p>
            <a:r>
              <a:rPr lang="el-GR" dirty="0"/>
              <a:t>ΣΕ ΠΟΙΟΥΣ ΑΠΕΥΘΥΝΕΤΑΙ: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1543421"/>
            <a:ext cx="10441160" cy="6096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Σε </a:t>
            </a:r>
            <a:r>
              <a:rPr lang="el-GR" dirty="0" err="1"/>
              <a:t>στελεχη</a:t>
            </a:r>
            <a:r>
              <a:rPr lang="el-GR" dirty="0"/>
              <a:t> και </a:t>
            </a:r>
            <a:r>
              <a:rPr lang="el-GR" dirty="0" err="1"/>
              <a:t>υπαλληλουσ</a:t>
            </a:r>
            <a:r>
              <a:rPr lang="el-GR" dirty="0"/>
              <a:t> της </a:t>
            </a:r>
            <a:r>
              <a:rPr lang="el-GR" dirty="0" err="1"/>
              <a:t>διευθυνσησ</a:t>
            </a:r>
            <a:r>
              <a:rPr lang="el-GR" dirty="0"/>
              <a:t> </a:t>
            </a:r>
            <a:r>
              <a:rPr lang="el-GR" dirty="0" err="1"/>
              <a:t>πολιτικησ</a:t>
            </a:r>
            <a:r>
              <a:rPr lang="el-GR" dirty="0"/>
              <a:t> </a:t>
            </a:r>
            <a:r>
              <a:rPr lang="el-GR" dirty="0" err="1"/>
              <a:t>προστασιασ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6042" y="2420888"/>
            <a:ext cx="11665296" cy="60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cap="all" spc="200" baseline="0">
                <a:solidFill>
                  <a:schemeClr val="accent1"/>
                </a:solidFill>
              </a:defRPr>
            </a:lvl1pPr>
            <a:lvl2pPr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Σε </a:t>
            </a:r>
            <a:r>
              <a:rPr lang="el-GR" dirty="0" err="1"/>
              <a:t>ατομα</a:t>
            </a:r>
            <a:r>
              <a:rPr lang="el-GR" dirty="0"/>
              <a:t> που </a:t>
            </a:r>
            <a:r>
              <a:rPr lang="el-GR" dirty="0" err="1"/>
              <a:t>δουλεουν</a:t>
            </a:r>
            <a:r>
              <a:rPr lang="el-GR" dirty="0"/>
              <a:t> στα </a:t>
            </a:r>
            <a:r>
              <a:rPr lang="el-GR" dirty="0" err="1"/>
              <a:t>σωματα</a:t>
            </a:r>
            <a:r>
              <a:rPr lang="el-GR" dirty="0"/>
              <a:t> </a:t>
            </a:r>
            <a:r>
              <a:rPr lang="el-GR" dirty="0" err="1"/>
              <a:t>ασφαλειασ</a:t>
            </a:r>
            <a:r>
              <a:rPr lang="el-GR" dirty="0"/>
              <a:t> ΠΥΡΟΣΒΕΣΤΙΚΗ - </a:t>
            </a:r>
            <a:r>
              <a:rPr lang="el-GR" dirty="0" err="1"/>
              <a:t>αΣΤΥΝΟΜΙΑ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7748" y="3239718"/>
            <a:ext cx="11737304" cy="60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cap="all" spc="200" baseline="0">
                <a:solidFill>
                  <a:schemeClr val="accent1"/>
                </a:solidFill>
              </a:defRPr>
            </a:lvl1pPr>
            <a:lvl2pPr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ΣΕ ΑΤΟΜΑ ΠΟΥ ΘΕΛΟΥΝ ΝΑ ΕΞΕΛΙΞΟΥΝ ΤΗΝ ΘΕΣΗ ΤΟΥΣ ΣΤΙΣ ΠΑΡΑΠΑΝΩ ΥΠΗΡΕΣΙΕΣ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16042" y="4175822"/>
            <a:ext cx="12188825" cy="60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cap="all" spc="200" baseline="0">
                <a:solidFill>
                  <a:schemeClr val="accent1"/>
                </a:solidFill>
              </a:defRPr>
            </a:lvl1pPr>
            <a:lvl2pPr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Σε ΟΛΟΥΣ ΟΣΟΥΣ ΘΕΛΟΥΝ ΝΑ ΑΠΟΚΤΗΣΟΥΝ ΕΞΙΔΗΚΕΥΜΕΝΕΣ ΣΤΟΝ ΤΟΜΕΑ ΠΡΟΛΗΨΗΣ ΦΥΣΙΚΏΝ ΚΑΤΑΣΤΡΟΦΩΝ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62"/>
            <a:ext cx="10630916" cy="947192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ΠΟΙΟΙ ΜΠΟΡΟΥΝ ΝΑ ΣΥΜΜΕΤΕΧΟΥΝ: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459" y="1561785"/>
            <a:ext cx="10441160" cy="6096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/>
              <a:t>Ολοι</a:t>
            </a:r>
            <a:r>
              <a:rPr lang="el-GR" dirty="0"/>
              <a:t> οι απόφοιτοι των </a:t>
            </a:r>
            <a:r>
              <a:rPr lang="el-GR" dirty="0" err="1"/>
              <a:t>πολυτεχνικων</a:t>
            </a:r>
            <a:r>
              <a:rPr lang="el-GR" dirty="0"/>
              <a:t> </a:t>
            </a:r>
            <a:r>
              <a:rPr lang="el-GR" dirty="0" err="1"/>
              <a:t>σχολων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7748" y="2426792"/>
            <a:ext cx="11665296" cy="60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cap="all" spc="200" baseline="0">
                <a:solidFill>
                  <a:schemeClr val="accent1"/>
                </a:solidFill>
              </a:defRPr>
            </a:lvl1pPr>
            <a:lvl2pPr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err="1"/>
              <a:t>Ολοι</a:t>
            </a:r>
            <a:r>
              <a:rPr lang="el-GR" dirty="0"/>
              <a:t> οι </a:t>
            </a:r>
            <a:r>
              <a:rPr lang="el-GR" dirty="0" err="1"/>
              <a:t>αποφοιτοι</a:t>
            </a:r>
            <a:r>
              <a:rPr lang="el-GR" dirty="0"/>
              <a:t> των </a:t>
            </a:r>
            <a:r>
              <a:rPr lang="el-GR" dirty="0" err="1"/>
              <a:t>πανεπιστημιακων</a:t>
            </a:r>
            <a:r>
              <a:rPr lang="el-GR" dirty="0"/>
              <a:t> </a:t>
            </a:r>
            <a:r>
              <a:rPr lang="el-GR" dirty="0" err="1"/>
              <a:t>τμηματων</a:t>
            </a:r>
            <a:r>
              <a:rPr lang="el-GR" dirty="0"/>
              <a:t> </a:t>
            </a:r>
            <a:r>
              <a:rPr lang="el-GR" dirty="0" err="1"/>
              <a:t>θετικησ</a:t>
            </a:r>
            <a:r>
              <a:rPr lang="el-GR" dirty="0"/>
              <a:t> </a:t>
            </a:r>
            <a:r>
              <a:rPr lang="el-GR" dirty="0" err="1"/>
              <a:t>κατευθυνσησ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7748" y="3239718"/>
            <a:ext cx="11737304" cy="60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cap="all" spc="200" baseline="0">
                <a:solidFill>
                  <a:schemeClr val="accent1"/>
                </a:solidFill>
              </a:defRPr>
            </a:lvl1pPr>
            <a:lvl2pPr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ΟΛΟΙ ΟΙ ΑΞΙΩΜΑΤΙΚΟΙ ΤΗΣ ΠΥΡΟΣΒΕΣΤΙΚΗΣ, ΑΣΤΥΝΟΜΙΑΣ ΚΑΙ ΣΤΡΑΤΟΥ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A6F161-6D89-4447-87A2-CB0B8C90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356828"/>
            <a:ext cx="9144001" cy="52772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300" dirty="0"/>
              <a:t>Κριτήρια επιλογής των υποψηφίων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551FC2-B4FB-4CB0-9ED3-9C3118DF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052736"/>
            <a:ext cx="10945216" cy="51845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l-GR" sz="9600" dirty="0"/>
              <a:t>Συνολικά προσφέρονται </a:t>
            </a:r>
            <a:r>
              <a:rPr lang="el-GR" sz="9600" b="1" dirty="0"/>
              <a:t>40 θέσεις </a:t>
            </a:r>
            <a:r>
              <a:rPr lang="el-GR" sz="9600" dirty="0"/>
              <a:t>ετησίως</a:t>
            </a:r>
          </a:p>
          <a:p>
            <a:pPr marL="0" indent="0">
              <a:buNone/>
            </a:pPr>
            <a:r>
              <a:rPr lang="el-GR" sz="6400" dirty="0"/>
              <a:t>Τα κριτήρια επιλογής των υποψηφίων περιλαμβάνουν:</a:t>
            </a:r>
          </a:p>
          <a:p>
            <a:r>
              <a:rPr lang="el-GR" sz="6400" dirty="0"/>
              <a:t>Συνάφεια των προπτυχιακών σπουδών</a:t>
            </a:r>
          </a:p>
          <a:p>
            <a:r>
              <a:rPr lang="el-GR" sz="6400" dirty="0"/>
              <a:t>Γενικό βαθμό Πτυχίου/Διπλώματος</a:t>
            </a:r>
          </a:p>
          <a:p>
            <a:r>
              <a:rPr lang="el-GR" sz="6400" dirty="0"/>
              <a:t>Αναλυτική βαθμολογία στα προπτυχιακά μαθήματα, που είναι σχετικά με το Π.Μ.Σ.</a:t>
            </a:r>
          </a:p>
          <a:p>
            <a:r>
              <a:rPr lang="el-GR" sz="6400" dirty="0"/>
              <a:t>Βαθμό και συνάφεια με το αντικείμενο του Π.Μ.Σ. της Διπλωματικής Εργασίας, όπου αυτή προβλέπεται στον πρώτο κύκλο σπουδών.</a:t>
            </a:r>
          </a:p>
          <a:p>
            <a:r>
              <a:rPr lang="el-GR" sz="6400" dirty="0"/>
              <a:t>Συναφείς μεταπτυχιακές σπουδές </a:t>
            </a:r>
          </a:p>
          <a:p>
            <a:r>
              <a:rPr lang="el-GR" sz="6400" dirty="0"/>
              <a:t>Επαρκής γνώση μιας ξένης γλώσσας, ως απαραίτητη προϋπόθεση, σε επίπεδο που ορίζεται από τη Συνέλευση του Τμήματος.</a:t>
            </a:r>
          </a:p>
          <a:p>
            <a:r>
              <a:rPr lang="el-GR" sz="6400" dirty="0"/>
              <a:t>Γνώση δεύτερης ή και άλλης ξένης γλώσσας. </a:t>
            </a:r>
          </a:p>
          <a:p>
            <a:r>
              <a:rPr lang="el-GR" sz="6400" dirty="0"/>
              <a:t>Σχετική ερευνητική ή επαγγελματική δραστηριότητα του υποψηφίου σχετική με το γνωστικό αντικείμενο του Π.Μ.Σ.,</a:t>
            </a:r>
          </a:p>
          <a:p>
            <a:r>
              <a:rPr lang="el-GR" sz="6400" dirty="0"/>
              <a:t>Συστατικές επιστολές (ο αριθμός και το είδος των συστατικών επιστολών από μέλη ΔΕΠ, εργοδότες κ.λπ. καθορίζεται με απόφαση της Συνέλευσης ή της ΕΔΕ).</a:t>
            </a:r>
          </a:p>
          <a:p>
            <a:r>
              <a:rPr lang="el-GR" sz="6400" dirty="0"/>
              <a:t>Συνέντευξη από αρμόδια Επιτροπή.</a:t>
            </a:r>
          </a:p>
          <a:p>
            <a:r>
              <a:rPr lang="el-GR" sz="6400" dirty="0"/>
              <a:t>Δημοσιεύσεις και συγγραφική δραστηριότητα</a:t>
            </a:r>
            <a:r>
              <a:rPr lang="el-GR" sz="4800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6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62"/>
            <a:ext cx="10630916" cy="947192"/>
          </a:xfrm>
        </p:spPr>
        <p:txBody>
          <a:bodyPr>
            <a:normAutofit/>
          </a:bodyPr>
          <a:lstStyle/>
          <a:p>
            <a:r>
              <a:rPr lang="el-GR" dirty="0"/>
              <a:t>ΚΟΣΤΟΣ ΣΥΜΜΕΤΟΧΗΣ: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788" y="1377760"/>
            <a:ext cx="10441160" cy="609601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Το </a:t>
            </a:r>
            <a:r>
              <a:rPr lang="el-GR" sz="3200" dirty="0" err="1"/>
              <a:t>κοστοσ</a:t>
            </a:r>
            <a:r>
              <a:rPr lang="el-GR" sz="3200" dirty="0"/>
              <a:t> </a:t>
            </a:r>
            <a:r>
              <a:rPr lang="el-GR" sz="3200" dirty="0" err="1"/>
              <a:t>συμμετοχησ</a:t>
            </a:r>
            <a:r>
              <a:rPr lang="el-GR" sz="3200" dirty="0"/>
              <a:t> </a:t>
            </a:r>
            <a:r>
              <a:rPr lang="el-GR" sz="3200" dirty="0" err="1"/>
              <a:t>ανερχεται</a:t>
            </a:r>
            <a:r>
              <a:rPr lang="el-GR" sz="3200" dirty="0"/>
              <a:t> σε 2000 </a:t>
            </a:r>
            <a:r>
              <a:rPr lang="en-US" sz="3200" dirty="0"/>
              <a:t>EUROS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7748" y="2426792"/>
            <a:ext cx="11665296" cy="244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cap="all" spc="200" baseline="0">
                <a:solidFill>
                  <a:schemeClr val="accent1"/>
                </a:solidFill>
              </a:defRPr>
            </a:lvl1pPr>
            <a:lvl2pPr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el-GR" dirty="0"/>
              <a:t>Χορηγούνται υποτροφίες ή βραβεία αριστείας σε μεταπτυχιακούς/</a:t>
            </a:r>
            <a:r>
              <a:rPr lang="el-GR" dirty="0" err="1"/>
              <a:t>κές</a:t>
            </a:r>
            <a:r>
              <a:rPr lang="el-GR" dirty="0"/>
              <a:t> φοιτητές/ </a:t>
            </a:r>
            <a:r>
              <a:rPr lang="el-GR" dirty="0" err="1"/>
              <a:t>τριες</a:t>
            </a:r>
            <a:r>
              <a:rPr lang="el-GR" dirty="0"/>
              <a:t>, σύμφωνα με απόφαση της Συνέλευσης του Τμήματος. Αν με εισοδηματικά κριτήρια δεν απαλλαγεί από τα τέλη φοίτησης το 30%, τότε τα τέλη φοίτησης θα επιστρέφονται με μορφή υποτροφίας και με ακαδημαϊκά κριτήρια μέχρι καλύψεως του παραπάνω ποσοστού, με την προϋπόθεση, ότι ο αριθμός των εγγεγραμμένων Μ.Φ. θα είναι μεγαλύτερος του 25. Η χορήγηση των υποτροφιών γίνεται με βάση τον βαθμό αποφοίτησης από το Π.Μ.Σ. και σε περιπτώσεις ισοβαθμίας λαμβάνεται υπόψη προσφορά υπηρεσιών του/της φοιτητή/</a:t>
            </a:r>
            <a:r>
              <a:rPr lang="el-GR" dirty="0" err="1"/>
              <a:t>τρίας</a:t>
            </a:r>
            <a:r>
              <a:rPr lang="el-GR" dirty="0"/>
              <a:t> στο Π.Μ.Σ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" y="188640"/>
            <a:ext cx="11953327" cy="555848"/>
          </a:xfrm>
        </p:spPr>
        <p:txBody>
          <a:bodyPr>
            <a:normAutofit/>
          </a:bodyPr>
          <a:lstStyle/>
          <a:p>
            <a:pPr algn="ctr"/>
            <a:r>
              <a:rPr lang="el-GR" sz="3000" dirty="0"/>
              <a:t>ΔΙΑΡΚΕΙΑ ΦΟΙΤΗΣΗΣ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69776" y="744488"/>
            <a:ext cx="11449271" cy="570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ffectLst/>
                <a:ea typeface="Batang" panose="02030600000101010101" pitchFamily="18" charset="-127"/>
              </a:rPr>
              <a:t>Χρονική διάρκεια:</a:t>
            </a:r>
            <a:r>
              <a:rPr lang="el-GR" dirty="0">
                <a:effectLst/>
                <a:ea typeface="Batang" panose="02030600000101010101" pitchFamily="18" charset="-127"/>
              </a:rPr>
              <a:t> </a:t>
            </a:r>
            <a:r>
              <a:rPr lang="el-GR" dirty="0">
                <a:cs typeface="Times New Roman" panose="02020603050405020304" pitchFamily="18" charset="0"/>
              </a:rPr>
              <a:t>Η χρονική διάρκεια για την απονομή του Διπλώματος Μεταπτυχιακών Σπουδών ορίζεται σε δύο (2) εξάμηνα και στη θερινή περίοδο (εντατικό πρόγραμμα). Η φοίτηση στο πρόγραμμα θεωρείται ότι λήγει με την ολοκλήρωση της συγγραφής και της δημόσιας παρουσίασης της μεταπτυχιακής διπλωματικής εργασίας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Μερική φοίτηση: 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Στους μεταπτυχιακούς/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κές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φοιτητές/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προβλέπεται η δυνατότητα μερικής φοίτησης για εργαζό­μενους/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νες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φοιτητές /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η διάρκεια της οποίας δεν μπορεί να υπερβαίνει το διπλάσιο της κανονικής φοίτησης, οι οποίοι αποδεδειγμένα εργάζονται 20 ώρες την εβδομάδα, προσ­κομίζοντας βεβαίωση του εργοδότη τους.</a:t>
            </a:r>
          </a:p>
          <a:p>
            <a:pPr marL="171450" indent="-171450" algn="just">
              <a:lnSpc>
                <a:spcPct val="150000"/>
              </a:lnSpc>
              <a:spcAft>
                <a:spcPts val="480"/>
              </a:spcAft>
              <a:buFont typeface="Arial" panose="020B0604020202020204" pitchFamily="34" charset="0"/>
              <a:buChar char="•"/>
            </a:pP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Αναστολή σπουδών: 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Σε εξαιρετικές περιπτώσεις στους μεταπτυχιακούς/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κές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φοιτητές/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παρέχεται, κατόπιν υποβολής σχετικής αίτησης, προσωρινή αναστολή σπουδών, που δεν μπορεί να υπερβαίνει τα δύο (2) συνεχόμενα  εξάμηνα. Κατά τη διάρκεια της αναστολής, ο μετα­πτυχιακός φοιτητής χάνει την ιδιότητα του φοιτητή. Ο χρόνος της αναστολής δεν 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προσμετράται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στην ανώτατη διάρκεια κανονικής φοίτησης.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00" y="332656"/>
            <a:ext cx="6156175" cy="843880"/>
          </a:xfrm>
        </p:spPr>
        <p:txBody>
          <a:bodyPr/>
          <a:lstStyle/>
          <a:p>
            <a:r>
              <a:rPr lang="el-GR" dirty="0"/>
              <a:t>ΠΡΟΓΡΑΜΜΑ ΜΑΘΗΜΑΤΩΝ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4172" y="1177588"/>
            <a:ext cx="227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1</a:t>
            </a:r>
            <a:r>
              <a:rPr lang="el-GR" sz="2800" baseline="30000" dirty="0"/>
              <a:t>Ο</a:t>
            </a:r>
            <a:r>
              <a:rPr lang="el-GR" sz="2800" dirty="0"/>
              <a:t> ΕΞΑΜΗΝΟ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32799"/>
              </p:ext>
            </p:extLst>
          </p:nvPr>
        </p:nvGraphicFramePr>
        <p:xfrm>
          <a:off x="1341884" y="2348880"/>
          <a:ext cx="9937104" cy="3925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011">
                  <a:extLst>
                    <a:ext uri="{9D8B030D-6E8A-4147-A177-3AD203B41FA5}">
                      <a16:colId xmlns:a16="http://schemas.microsoft.com/office/drawing/2014/main" val="708578678"/>
                    </a:ext>
                  </a:extLst>
                </a:gridCol>
                <a:gridCol w="6378728">
                  <a:extLst>
                    <a:ext uri="{9D8B030D-6E8A-4147-A177-3AD203B41FA5}">
                      <a16:colId xmlns:a16="http://schemas.microsoft.com/office/drawing/2014/main" val="290922154"/>
                    </a:ext>
                  </a:extLst>
                </a:gridCol>
                <a:gridCol w="2539365">
                  <a:extLst>
                    <a:ext uri="{9D8B030D-6E8A-4147-A177-3AD203B41FA5}">
                      <a16:colId xmlns:a16="http://schemas.microsoft.com/office/drawing/2014/main" val="1680076460"/>
                    </a:ext>
                  </a:extLst>
                </a:gridCol>
              </a:tblGrid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</a:t>
                      </a:r>
                      <a:r>
                        <a:rPr lang="el-GR" sz="1800" baseline="30000" dirty="0">
                          <a:effectLst/>
                        </a:rPr>
                        <a:t>ο</a:t>
                      </a:r>
                      <a:r>
                        <a:rPr lang="el-GR" sz="1800" dirty="0">
                          <a:effectLst/>
                        </a:rPr>
                        <a:t> Έτος – 1</a:t>
                      </a:r>
                      <a:r>
                        <a:rPr lang="el-GR" sz="1800" baseline="30000" dirty="0">
                          <a:effectLst/>
                        </a:rPr>
                        <a:t>ο</a:t>
                      </a:r>
                      <a:r>
                        <a:rPr lang="el-GR" sz="1800" dirty="0">
                          <a:effectLst/>
                        </a:rPr>
                        <a:t> Εξάμηνο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7495014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Α/Α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Τίτλος Μαθήματος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ECTS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948323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Εισαγωγή στη διαχείριση των υδάτων και του υδάτινου περιβάλλοντος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19466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Υδρομετεωρολογία – Υδρολογία και Κλιματική Αλλαγή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295158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Μοντελοποίηση, Πρόβλεψη και Διαχείριση Κινδύνων Πλημμυρών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830838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Υπολογιστική Νοημοσύνη και Συστήματα Ελέγχου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42829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Υδροπληροφορική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Συστήματα Υποστήριξης Αποφάσεων (DSS) για τον κίνδυνο πλημμύρας σε αστικές περιοχές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183673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Σύνολο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271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0236" y="1176536"/>
            <a:ext cx="229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2</a:t>
            </a:r>
            <a:r>
              <a:rPr lang="el-GR" sz="2800" baseline="30000" dirty="0"/>
              <a:t>Ο</a:t>
            </a:r>
            <a:r>
              <a:rPr lang="el-GR" sz="2800" dirty="0"/>
              <a:t> ΕΞΑΜΗΝΟ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86100" y="332656"/>
            <a:ext cx="6156175" cy="843880"/>
          </a:xfrm>
        </p:spPr>
        <p:txBody>
          <a:bodyPr/>
          <a:lstStyle/>
          <a:p>
            <a:r>
              <a:rPr lang="el-GR" dirty="0"/>
              <a:t>ΠΡΟΓΡΑΜΜΑ ΜΑΘΗΜΑΤΩΝ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5607"/>
              </p:ext>
            </p:extLst>
          </p:nvPr>
        </p:nvGraphicFramePr>
        <p:xfrm>
          <a:off x="1125860" y="1759100"/>
          <a:ext cx="10297143" cy="413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765">
                  <a:extLst>
                    <a:ext uri="{9D8B030D-6E8A-4147-A177-3AD203B41FA5}">
                      <a16:colId xmlns:a16="http://schemas.microsoft.com/office/drawing/2014/main" val="2064614556"/>
                    </a:ext>
                  </a:extLst>
                </a:gridCol>
                <a:gridCol w="6605008">
                  <a:extLst>
                    <a:ext uri="{9D8B030D-6E8A-4147-A177-3AD203B41FA5}">
                      <a16:colId xmlns:a16="http://schemas.microsoft.com/office/drawing/2014/main" val="1466210953"/>
                    </a:ext>
                  </a:extLst>
                </a:gridCol>
                <a:gridCol w="2631370">
                  <a:extLst>
                    <a:ext uri="{9D8B030D-6E8A-4147-A177-3AD203B41FA5}">
                      <a16:colId xmlns:a16="http://schemas.microsoft.com/office/drawing/2014/main" val="2522096408"/>
                    </a:ext>
                  </a:extLst>
                </a:gridCol>
              </a:tblGrid>
              <a:tr h="316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r>
                        <a:rPr lang="el-GR" sz="1800" baseline="30000">
                          <a:effectLst/>
                        </a:rPr>
                        <a:t>ο</a:t>
                      </a:r>
                      <a:r>
                        <a:rPr lang="el-GR" sz="1800">
                          <a:effectLst/>
                        </a:rPr>
                        <a:t> Έτος – 2</a:t>
                      </a:r>
                      <a:r>
                        <a:rPr lang="el-GR" sz="1800" baseline="30000">
                          <a:effectLst/>
                        </a:rPr>
                        <a:t>ο</a:t>
                      </a:r>
                      <a:r>
                        <a:rPr lang="el-GR" sz="1800">
                          <a:effectLst/>
                        </a:rPr>
                        <a:t> Εξάμηνο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029866"/>
                  </a:ext>
                </a:extLst>
              </a:tr>
              <a:tr h="31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Α/Α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Τίτλος Μαθήματος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057609"/>
                  </a:ext>
                </a:extLst>
              </a:tr>
              <a:tr h="31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Πολιτική Προστασία, Διαχείριση Κρίσεων – και  Σχέδια Αντιμετώπισης Έκτακτων Αναγκών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54179"/>
                  </a:ext>
                </a:extLst>
              </a:tr>
              <a:tr h="579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Συστήματα πρόβλεψης και έγκαιρης προειδοποίησης βροχοπτώσεων και Διαδίκτυο των πραγμάτων (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040636"/>
                  </a:ext>
                </a:extLst>
              </a:tr>
              <a:tr h="579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Έργα υποδομών αστικού περιβάλλοντος και πλημμύρες [(δίκτυο αποχέτευσης, πλημμύρες και απόβλητα)]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649925"/>
                  </a:ext>
                </a:extLst>
              </a:tr>
              <a:tr h="579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Φαινόμενα Ξηρασίας στο φυσικό περιβάλλον και την γεωργία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770444"/>
                  </a:ext>
                </a:extLst>
              </a:tr>
              <a:tr h="869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Ροές Υπολειμμάτων και παράκτιες πλημμύρες: Έννοιες κινδύνου ευπάθειας και ελαστικότητας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4476538"/>
                  </a:ext>
                </a:extLst>
              </a:tr>
              <a:tr h="316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Σύνολο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16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1235" y="1206208"/>
            <a:ext cx="317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ΘΕΡΙΝΗ ΠΕΡΙΟΔΟΣ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86100" y="332656"/>
            <a:ext cx="6156175" cy="843880"/>
          </a:xfrm>
        </p:spPr>
        <p:txBody>
          <a:bodyPr/>
          <a:lstStyle/>
          <a:p>
            <a:r>
              <a:rPr lang="el-GR" dirty="0"/>
              <a:t>ΠΡΟΓΡΑΜΜΑ ΜΑΘΗΜΑΤΩΝ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19006"/>
              </p:ext>
            </p:extLst>
          </p:nvPr>
        </p:nvGraphicFramePr>
        <p:xfrm>
          <a:off x="1413892" y="1916832"/>
          <a:ext cx="986509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785">
                  <a:extLst>
                    <a:ext uri="{9D8B030D-6E8A-4147-A177-3AD203B41FA5}">
                      <a16:colId xmlns:a16="http://schemas.microsoft.com/office/drawing/2014/main" val="3030394809"/>
                    </a:ext>
                  </a:extLst>
                </a:gridCol>
                <a:gridCol w="6331346">
                  <a:extLst>
                    <a:ext uri="{9D8B030D-6E8A-4147-A177-3AD203B41FA5}">
                      <a16:colId xmlns:a16="http://schemas.microsoft.com/office/drawing/2014/main" val="3408430092"/>
                    </a:ext>
                  </a:extLst>
                </a:gridCol>
                <a:gridCol w="2520964">
                  <a:extLst>
                    <a:ext uri="{9D8B030D-6E8A-4147-A177-3AD203B41FA5}">
                      <a16:colId xmlns:a16="http://schemas.microsoft.com/office/drawing/2014/main" val="197092291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</a:t>
                      </a:r>
                      <a:r>
                        <a:rPr lang="el-GR" sz="1800" baseline="30000" dirty="0">
                          <a:effectLst/>
                        </a:rPr>
                        <a:t>ο</a:t>
                      </a:r>
                      <a:r>
                        <a:rPr lang="el-GR" sz="1800" dirty="0">
                          <a:effectLst/>
                        </a:rPr>
                        <a:t> Έτος – 4</a:t>
                      </a:r>
                      <a:r>
                        <a:rPr lang="el-GR" sz="1800" baseline="30000" dirty="0">
                          <a:effectLst/>
                        </a:rPr>
                        <a:t>ο</a:t>
                      </a:r>
                      <a:r>
                        <a:rPr lang="el-GR" sz="1800" dirty="0">
                          <a:effectLst/>
                        </a:rPr>
                        <a:t> Εξάμηνο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68866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Α/Α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Τίτλος Μαθήματος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30176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Μεταπτυχιακή Εργασία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14293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Σύνολο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59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1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243</TotalTime>
  <Words>731</Words>
  <Application>Microsoft Office PowerPoint</Application>
  <PresentationFormat>Προσαρμογή</PresentationFormat>
  <Paragraphs>106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Digital Blue Tunnel 16x9</vt:lpstr>
      <vt:lpstr>ΝΕΟ ΜΕΤΑΠΤΥΧΙΑΚΟ ΠΡΟΓΡΑΜΜΑ</vt:lpstr>
      <vt:lpstr>ΣΕ ΠΟΙΟΥΣ ΑΠΕΥΘΥΝΕΤΑΙ:</vt:lpstr>
      <vt:lpstr>ΠΟΙΟΙ ΜΠΟΡΟΥΝ ΝΑ ΣΥΜΜΕΤΕΧΟΥΝ:</vt:lpstr>
      <vt:lpstr>Κριτήρια επιλογής των υποψηφίων </vt:lpstr>
      <vt:lpstr>ΚΟΣΤΟΣ ΣΥΜΜΕΤΟΧΗΣ:</vt:lpstr>
      <vt:lpstr>ΔΙΑΡΚΕΙΑ ΦΟΙΤΗΣΗΣ</vt:lpstr>
      <vt:lpstr>ΠΡΟΓΡΑΜΜΑ ΜΑΘΗΜΑΤΩΝ</vt:lpstr>
      <vt:lpstr>ΠΡΟΓΡΑΜΜΑ ΜΑΘΗΜΑΤΩΝ</vt:lpstr>
      <vt:lpstr>ΠΡΟΓΡΑΜΜΑ ΜΑΘΗΜΑΤΩΝ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ΝΕΟ ΜΕΤΑΠΤΥΧΙΑΚΟ ΠΡΟΓΡΑΜΜΑ</dc:title>
  <dc:creator>Kanakaris Venetis</dc:creator>
  <cp:lastModifiedBy>AKRATOS CHRISTOS</cp:lastModifiedBy>
  <cp:revision>29</cp:revision>
  <dcterms:created xsi:type="dcterms:W3CDTF">2018-11-05T21:25:24Z</dcterms:created>
  <dcterms:modified xsi:type="dcterms:W3CDTF">2021-05-11T08:26:59Z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