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13-03-23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 </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572000"/>
            <a:ext cx="6400800" cy="17526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04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943600"/>
          </a:xfrm>
        </p:spPr>
        <p:txBody>
          <a:bodyPr>
            <a:normAutofit fontScale="92500" lnSpcReduction="20000"/>
          </a:bodyPr>
          <a:lstStyle/>
          <a:p>
            <a:r>
              <a:rPr lang="el-GR" sz="2400" dirty="0" smtClean="0"/>
              <a:t>Παρά το γεγονός ότι μια ιστορία μπορεί να έχει ως κεντρικό της άξονα τον πρωταγωνιστή, οι δεύτεροι ρόλοι θεωρούνται εξίσου σημαντικοί και πολλές φορές συμβάλουν σημαντικά στην επιτυχία ή μη του τελικού αποτελέσματος </a:t>
            </a:r>
          </a:p>
          <a:p>
            <a:r>
              <a:rPr lang="el-GR" sz="2400" dirty="0" smtClean="0"/>
              <a:t>Παρόλα αυτά, τα βιβλία που απευθύνονται σε πολύ μικρά παιδιά συνήθως περιέχουν λίγους δεύτερους ρόλους, λόγω της περιορισμένης μνήμης των αναγνωστών τους</a:t>
            </a:r>
          </a:p>
          <a:p>
            <a:r>
              <a:rPr lang="el-GR" sz="2400" dirty="0" smtClean="0"/>
              <a:t>Οι δευτερεύοντες χαρακτήρες μπορούν να διαχωριστούν σε τρεις κατηγορίες ανάλογα με τον ρόλο που παίζουν: </a:t>
            </a:r>
          </a:p>
          <a:p>
            <a:r>
              <a:rPr lang="el-GR" sz="2400" dirty="0" smtClean="0"/>
              <a:t>Α) οι υποστηρικτικοί χαρακτήρες (</a:t>
            </a:r>
            <a:r>
              <a:rPr lang="en-US" sz="2400" dirty="0" smtClean="0"/>
              <a:t>supportive</a:t>
            </a:r>
            <a:r>
              <a:rPr lang="el-GR" sz="2400" dirty="0" smtClean="0"/>
              <a:t>):</a:t>
            </a:r>
            <a:r>
              <a:rPr lang="en-US" sz="2400" dirty="0" smtClean="0"/>
              <a:t> </a:t>
            </a:r>
            <a:r>
              <a:rPr lang="el-GR" sz="2400" dirty="0" smtClean="0"/>
              <a:t>δηλαδή αυτοί που παρέχουν στήριξη η οποία είναι απαραίτητη για την εξέλιξη της πλοκής (π.χ. ένα ζώο-βοηθός)</a:t>
            </a:r>
          </a:p>
          <a:p>
            <a:r>
              <a:rPr lang="el-GR" sz="2400" dirty="0" smtClean="0"/>
              <a:t>Β) οι δορυφόροι (</a:t>
            </a:r>
            <a:r>
              <a:rPr lang="en-US" sz="2400" dirty="0" smtClean="0"/>
              <a:t>satellite): </a:t>
            </a:r>
            <a:r>
              <a:rPr lang="el-GR" sz="2400" dirty="0" smtClean="0"/>
              <a:t>που φωτίζουν τις πλευρές των πρωταγωνιστών ή της πλοκής (π.χ. ζώα που αντιστοιχούν σε υπαρκτές κατηγορίες ανθρώπων της κοινωνίας μας</a:t>
            </a:r>
          </a:p>
          <a:p>
            <a:r>
              <a:rPr lang="el-GR" sz="2400" dirty="0" smtClean="0"/>
              <a:t>Γ) οι κομπάρσοι (</a:t>
            </a:r>
            <a:r>
              <a:rPr lang="en-US" sz="2400" dirty="0" smtClean="0"/>
              <a:t>backdrop)</a:t>
            </a:r>
            <a:r>
              <a:rPr lang="el-GR" sz="2400" dirty="0" smtClean="0"/>
              <a:t>: οι οποίοι εισέρχονται και εξέρχονται αθόρυβα στο φόντο μιας ιστορίας, χωρίς η παρουσία τους να αφήσει κάποιο αποτύπωμα. Οι κομπάρσοι συντελούν στο να σκιαγραφηθεί μια πιο ρεαλιστική εικόνα για τον αναγνώστη/θεατή </a:t>
            </a:r>
          </a:p>
          <a:p>
            <a:endParaRPr lang="en-US" sz="2400" dirty="0"/>
          </a:p>
        </p:txBody>
      </p:sp>
    </p:spTree>
    <p:extLst>
      <p:ext uri="{BB962C8B-B14F-4D97-AF65-F5344CB8AC3E}">
        <p14:creationId xmlns:p14="http://schemas.microsoft.com/office/powerpoint/2010/main" val="784953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Ήρωας ενός βιβλίου παιδικής λογοτεχνίας μπορεί να είναι </a:t>
            </a:r>
            <a:r>
              <a:rPr lang="el-GR" sz="2400" u="sng" dirty="0" smtClean="0"/>
              <a:t>οποιοδήποτε ζωντανό πλάσμα </a:t>
            </a:r>
            <a:r>
              <a:rPr lang="el-GR" sz="2400" dirty="0" smtClean="0"/>
              <a:t>ή </a:t>
            </a:r>
            <a:r>
              <a:rPr lang="el-GR" sz="2400" u="sng" dirty="0" smtClean="0"/>
              <a:t>απτό αντικείμενο</a:t>
            </a:r>
            <a:r>
              <a:rPr lang="el-GR" sz="2400" dirty="0" smtClean="0"/>
              <a:t>. Βέβαια σε ρόλο ήρωα μπορούμε να συναντήσουμε ακόμη και </a:t>
            </a:r>
            <a:r>
              <a:rPr lang="el-GR" sz="2400" u="sng" dirty="0" smtClean="0"/>
              <a:t>πράγματα που δεν υφίστανται στην </a:t>
            </a:r>
            <a:r>
              <a:rPr lang="el-GR" sz="2400" u="sng" dirty="0" err="1" smtClean="0"/>
              <a:t>εξωγλωσσική</a:t>
            </a:r>
            <a:r>
              <a:rPr lang="el-GR" sz="2400" u="sng" dirty="0" smtClean="0"/>
              <a:t> </a:t>
            </a:r>
            <a:r>
              <a:rPr lang="el-GR" sz="2400" dirty="0" smtClean="0"/>
              <a:t>πραγματικότητα όπως για παράδειγμα τα σημεία στίξης, μία τελεία και ένα ερωτηματικό, αλλά ακόμη και </a:t>
            </a:r>
            <a:r>
              <a:rPr lang="el-GR" sz="2400" u="sng" dirty="0" smtClean="0"/>
              <a:t> έννοιες</a:t>
            </a:r>
            <a:r>
              <a:rPr lang="el-GR" sz="2400" dirty="0" smtClean="0"/>
              <a:t> όπως π.χ. η άνοιξη</a:t>
            </a:r>
          </a:p>
          <a:p>
            <a:r>
              <a:rPr lang="el-GR" sz="2400" dirty="0" smtClean="0"/>
              <a:t>Γενικά οτιδήποτε μπορούμε να σκεφτούμε είναι εφικτό να παίξει κεντρικό ρόλο σε μία ιστορία ΕΦΟΣΟΝ του δοθούν ανθρώπινες ιδιότητες και χαρακτηριστικά. Για παράδειγμα να έχει μάτια, να μπορεί να περπατάει ή να μιλάει κ.λπ.</a:t>
            </a:r>
          </a:p>
          <a:p>
            <a:r>
              <a:rPr lang="el-GR" sz="2400" dirty="0" smtClean="0"/>
              <a:t>Παρά την τεράστια ποικιλία που μπορούμε να συναντήσουμε στους τύπους κεντρικών ηρώων της παιδικής λογοτεχνίας, τα περισσότερα βιβλία φιλοξενούν πρωταγωνιστές ανθρώπους, προσωποποιημένα ζώα ή έμψυχα αντικείμενα </a:t>
            </a:r>
            <a:endParaRPr lang="en-US" sz="2400" dirty="0"/>
          </a:p>
        </p:txBody>
      </p:sp>
    </p:spTree>
    <p:extLst>
      <p:ext uri="{BB962C8B-B14F-4D97-AF65-F5344CB8AC3E}">
        <p14:creationId xmlns:p14="http://schemas.microsoft.com/office/powerpoint/2010/main" val="228092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3200" dirty="0" smtClean="0"/>
              <a:t>Η έννοια του χαρακτήρα </a:t>
            </a:r>
            <a:endParaRPr lang="en-US" sz="3200"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l-GR" sz="2400" dirty="0" smtClean="0"/>
              <a:t>Σε κάθε αφήγηση μεγάλη σημασία έχει ο ρόλος του χαρακτήρα (λογοτεχνικός/μυθοπλαστικός χαρακτήρας)</a:t>
            </a:r>
          </a:p>
          <a:p>
            <a:r>
              <a:rPr lang="el-GR" sz="2400" dirty="0" smtClean="0"/>
              <a:t>Ένας χαρακτήρας μπορεί να σχετίζεται τόσο με την έννοια της </a:t>
            </a:r>
            <a:r>
              <a:rPr lang="el-GR" sz="2400" u="sng" dirty="0" smtClean="0"/>
              <a:t>ταυτότητας</a:t>
            </a:r>
            <a:r>
              <a:rPr lang="el-GR" sz="2400" dirty="0" smtClean="0"/>
              <a:t> (δηλαδή τα χαρακτηριστικά του εκείνα που τον κάνουν μοναδικό και τον κάνουν να ξεχωρίζει από τους υπόλοιπους) αλλά και την έννοια της </a:t>
            </a:r>
            <a:r>
              <a:rPr lang="el-GR" sz="2400" u="sng" dirty="0" smtClean="0"/>
              <a:t>υποκειμενικότητας</a:t>
            </a:r>
            <a:r>
              <a:rPr lang="el-GR" sz="2400" dirty="0" smtClean="0"/>
              <a:t> (δηλαδή τις πολλαπλές/διαφορετικές θέσεις στις οποίες μπορεί να βρεθεί, παρουσιάζοντας ένα είδος ευελιξίας) </a:t>
            </a:r>
          </a:p>
          <a:p>
            <a:r>
              <a:rPr lang="el-GR" sz="2400" dirty="0" smtClean="0"/>
              <a:t>Όταν αναλύουμε λογοτεχνικούς χαρακτήρες πώς τους αξιολογούμε; </a:t>
            </a:r>
          </a:p>
          <a:p>
            <a:r>
              <a:rPr lang="el-GR" sz="2400" dirty="0" smtClean="0"/>
              <a:t>Ως υπαρκτά πρόσωπα ή ως </a:t>
            </a:r>
            <a:r>
              <a:rPr lang="el-GR" sz="2400" dirty="0" err="1" smtClean="0"/>
              <a:t>κειμενικές</a:t>
            </a:r>
            <a:r>
              <a:rPr lang="el-GR" sz="2400" dirty="0" smtClean="0"/>
              <a:t> κατασκευές; </a:t>
            </a:r>
          </a:p>
          <a:p>
            <a:r>
              <a:rPr lang="el-GR" sz="2400" dirty="0" smtClean="0"/>
              <a:t>Στην πρώτη περίπτωση οι χαρακτήρες αντιμετωπίζονται ως μια αναπαράσταση της πραγματικότητας, άρα ως αυτόνομες προσωπικότητες (μιμητική προσέγγιση)</a:t>
            </a:r>
          </a:p>
          <a:p>
            <a:r>
              <a:rPr lang="el-GR" sz="2400" dirty="0" smtClean="0"/>
              <a:t>Στην δεύτερη περίπτωση οι χαρακτήρες αντιμετωπίζονται αποκλειστικά ως λεκτικές κατασκευές </a:t>
            </a:r>
          </a:p>
          <a:p>
            <a:endParaRPr lang="en-US" sz="2400" dirty="0"/>
          </a:p>
        </p:txBody>
      </p:sp>
    </p:spTree>
    <p:extLst>
      <p:ext uri="{BB962C8B-B14F-4D97-AF65-F5344CB8AC3E}">
        <p14:creationId xmlns:p14="http://schemas.microsoft.com/office/powerpoint/2010/main" val="1494824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a:bodyPr>
          <a:lstStyle/>
          <a:p>
            <a:r>
              <a:rPr lang="el-GR" sz="2400" dirty="0" smtClean="0"/>
              <a:t>Επίσης κάθε θεωρία προσεγγίζει τους λογοτεχνικούς χαρακτήρες μέσα από το δικό της πρίσμα </a:t>
            </a:r>
          </a:p>
          <a:p>
            <a:r>
              <a:rPr lang="el-GR" sz="2400" dirty="0" smtClean="0"/>
              <a:t>Για παράδειγμα η ψυχαναλυτική θεωρία αντιμετωπίζει τους χαρακτήρες ως μία έκφραση του ασυνείδητου του συγγραφέα </a:t>
            </a:r>
          </a:p>
          <a:p>
            <a:r>
              <a:rPr lang="el-GR" sz="2400" dirty="0" smtClean="0"/>
              <a:t>Αντιθέτως άλλοι αναλυτές δίνουν βαρύτητα στην συμβολή του αναγνώστη. Αυτοί θεωρούν πως ο αναγνώστης καθώς διαβάζει, συσχετίζει τους χαρακτήρες με τα δικά του βιώματα και εμπειρίες συμπληρώνοντας τα νοηματικά κενά του κειμένου. Με αυτόν τον τρόπο ο αναγνώστης συμβάλει στην διαμόρφωση των λογοτεχνικών χαρακτήρων, μέσα από τις δικές του ερμηνείες </a:t>
            </a:r>
          </a:p>
          <a:p>
            <a:endParaRPr lang="en-US" sz="2400" dirty="0"/>
          </a:p>
        </p:txBody>
      </p:sp>
    </p:spTree>
    <p:extLst>
      <p:ext uri="{BB962C8B-B14F-4D97-AF65-F5344CB8AC3E}">
        <p14:creationId xmlns:p14="http://schemas.microsoft.com/office/powerpoint/2010/main" val="3774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l-GR" sz="3200" dirty="0" smtClean="0"/>
              <a:t>Είδη χαρακτήρων</a:t>
            </a:r>
            <a:endParaRPr lang="en-US" sz="3200" dirty="0"/>
          </a:p>
        </p:txBody>
      </p:sp>
      <p:sp>
        <p:nvSpPr>
          <p:cNvPr id="3" name="Content Placeholder 2"/>
          <p:cNvSpPr>
            <a:spLocks noGrp="1"/>
          </p:cNvSpPr>
          <p:nvPr>
            <p:ph idx="1"/>
          </p:nvPr>
        </p:nvSpPr>
        <p:spPr>
          <a:xfrm>
            <a:off x="457200" y="1219200"/>
            <a:ext cx="8229600" cy="5334000"/>
          </a:xfrm>
        </p:spPr>
        <p:txBody>
          <a:bodyPr>
            <a:normAutofit fontScale="92500" lnSpcReduction="20000"/>
          </a:bodyPr>
          <a:lstStyle/>
          <a:p>
            <a:r>
              <a:rPr lang="el-GR" sz="2400" dirty="0" smtClean="0"/>
              <a:t>Οι χαρακτήρες της παιδικής λογοτεχνίας παρουσιάζουν μία πλειάδα χαρακτηριστικών σύμφωνα με τα οποία μπορούν να ταξινομηθούν στις παρακάτω κατηγορίες προκειμένου να αναλυθούν με πληρέστερο τρόπο </a:t>
            </a:r>
          </a:p>
          <a:p>
            <a:r>
              <a:rPr lang="el-GR" sz="2400" dirty="0" smtClean="0"/>
              <a:t>Σημείωση: ένας χαρακτήρας μπορεί να ανήκει σε περισσότερες από μία κατηγορίες</a:t>
            </a:r>
          </a:p>
          <a:p>
            <a:r>
              <a:rPr lang="el-GR" sz="2400" b="1" dirty="0" smtClean="0"/>
              <a:t>Επίπεδοι – Σφαιρικοί: </a:t>
            </a:r>
            <a:r>
              <a:rPr lang="el-GR" sz="2400" dirty="0" smtClean="0"/>
              <a:t>κρίνοντας έναν χαρακτήρα σύμφωνα με τον βαθμό στον οποίο εξελίσσεται μέσα στο κείμενο. Έτσι, επίπεδοι θεωρούνται οι χαρακτήρες εκείνοι οι οποίοι χαρακτηρίζονται κυρίως από ένα εμφανές και σταθερό χαρακτηριστικό σε αντίθεση με τους σφαιρικούς/πολυδιάστατους οι οποίοι έχουν πολλές ιδιότητες, όπως όλοι οι άνθρωποι,  παρουσιάζοντας μια πιο σύνθετη προσωπικότητα . Επίπεδοι μπορεί να θεωρηθούν η πονηρή αλεπού και ο κακός λύκος. Πολλές φορές το κύριο χαρακτηριστικό ενός χαρακτήρα δηλώνεται και στον τίτλο του βιβλίου. Υπάρχουν όμως και οι περιπτώσεις όπου ένας χαρακτηρισμός μπορεί να λειτουργεί ειρωνικά π.χ. ο γενναίος </a:t>
            </a:r>
            <a:r>
              <a:rPr lang="el-GR" sz="2400" dirty="0" err="1" smtClean="0"/>
              <a:t>ραφτάκος</a:t>
            </a:r>
            <a:r>
              <a:rPr lang="el-GR" sz="2400" dirty="0" smtClean="0"/>
              <a:t>.</a:t>
            </a:r>
          </a:p>
        </p:txBody>
      </p:sp>
    </p:spTree>
    <p:extLst>
      <p:ext uri="{BB962C8B-B14F-4D97-AF65-F5344CB8AC3E}">
        <p14:creationId xmlns:p14="http://schemas.microsoft.com/office/powerpoint/2010/main" val="136346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Η κατηγοριοποίηση αυτή δεν συνεπάγεται αξιολόγηση. Δηλαδή η μια κατηγορία δεν θεωρείται καλύτερη από την άλλη. </a:t>
            </a:r>
          </a:p>
          <a:p>
            <a:r>
              <a:rPr lang="el-GR" sz="2400" dirty="0" smtClean="0"/>
              <a:t>Στην παιδική λογοτεχνία συναντούμε συχνότερα επίπεδους χαρακτήρες επειδή:</a:t>
            </a:r>
          </a:p>
          <a:p>
            <a:r>
              <a:rPr lang="el-GR" sz="2400" dirty="0" smtClean="0"/>
              <a:t>1) οι νοητικές ικανότητες των παιδιών ευνοούν την καλύτερη κατανόησή τους</a:t>
            </a:r>
          </a:p>
          <a:p>
            <a:r>
              <a:rPr lang="el-GR" sz="2400" dirty="0" smtClean="0"/>
              <a:t>2) η μικρή έκταση των κειμένων που απευθύνονται σε παιδιά δεν αφήνει πολλά περιθώρια για την ανάπτυξη ενός χαρακτήρα </a:t>
            </a:r>
          </a:p>
          <a:p>
            <a:r>
              <a:rPr lang="el-GR" sz="2400" dirty="0" smtClean="0"/>
              <a:t>3) η παιδική λογοτεχνία εστιάζει κυρίως στην πλοκή (</a:t>
            </a:r>
            <a:r>
              <a:rPr lang="en-US" sz="2400" dirty="0" smtClean="0"/>
              <a:t>plot-oriented)</a:t>
            </a:r>
            <a:r>
              <a:rPr lang="el-GR" sz="2400" dirty="0" smtClean="0"/>
              <a:t> παρά στους χαρακτήρες (</a:t>
            </a:r>
            <a:r>
              <a:rPr lang="en-US" sz="2400" dirty="0" smtClean="0"/>
              <a:t>character-oriented), </a:t>
            </a:r>
            <a:r>
              <a:rPr lang="el-GR" sz="2400" dirty="0" smtClean="0"/>
              <a:t>έτσι πολλοί χαρακτήρες δεν αναπτύσσονται ιδιαίτερα </a:t>
            </a:r>
            <a:endParaRPr lang="en-US" sz="2400" dirty="0"/>
          </a:p>
        </p:txBody>
      </p:sp>
    </p:spTree>
    <p:extLst>
      <p:ext uri="{BB962C8B-B14F-4D97-AF65-F5344CB8AC3E}">
        <p14:creationId xmlns:p14="http://schemas.microsoft.com/office/powerpoint/2010/main" val="718294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el-GR" sz="2400" b="1" dirty="0" smtClean="0"/>
              <a:t>Στατικοί – Δυναμικοί: </a:t>
            </a:r>
            <a:r>
              <a:rPr lang="el-GR" sz="2400" dirty="0" smtClean="0"/>
              <a:t>στατικοί αποκαλούνται οι χαρακτήρες εκείνοι οι οποίοι δεν αλλάζουν κατά την διάρκεια μίας αφήγησης. Αντιθέτως οι δυναμικοί χαρακτήρες εξελίσσονται μέσα από την πλοκή </a:t>
            </a:r>
          </a:p>
          <a:p>
            <a:r>
              <a:rPr lang="el-GR" sz="2400" dirty="0" smtClean="0"/>
              <a:t>Οι περισσότεροι χαρακτήρες της παιδικής λογοτεχνίας εμφανίζονται στατικοί εφόσον δεν αλλάζουν συνήθως κάποιο χαρακτηριστικό της εμφάνισης ή της προσωπικότητάς τους</a:t>
            </a:r>
          </a:p>
          <a:p>
            <a:r>
              <a:rPr lang="el-GR" sz="2400" dirty="0" smtClean="0"/>
              <a:t>Ένας παράγοντας που επηρεάζει την εξέλιξη ενός ήρωα είναι η </a:t>
            </a:r>
            <a:r>
              <a:rPr lang="el-GR" sz="2400" dirty="0" err="1" smtClean="0"/>
              <a:t>χρονικότητα</a:t>
            </a:r>
            <a:r>
              <a:rPr lang="el-GR" sz="2400" dirty="0" smtClean="0"/>
              <a:t> της ιστορίας. Δηλαδή, σε ιστορίες που δεν παρουσιάζουν χρονική αλληλουχία, όπως τα κόμικς, οι ήρωες μένουν πάντα ίδιοι. Έτσι ο </a:t>
            </a:r>
            <a:r>
              <a:rPr lang="el-GR" sz="2400" dirty="0" err="1" smtClean="0"/>
              <a:t>Σκρουτζ</a:t>
            </a:r>
            <a:r>
              <a:rPr lang="el-GR" sz="2400" dirty="0" smtClean="0"/>
              <a:t> θα είναι πάντα τσιγκούνης και ο </a:t>
            </a:r>
            <a:r>
              <a:rPr lang="en-US" sz="2400" dirty="0" smtClean="0"/>
              <a:t>Garfield</a:t>
            </a:r>
            <a:r>
              <a:rPr lang="el-GR" sz="2400" dirty="0" smtClean="0"/>
              <a:t> ευτραφής. </a:t>
            </a:r>
          </a:p>
          <a:p>
            <a:r>
              <a:rPr lang="el-GR" sz="2400" u="sng" dirty="0" smtClean="0"/>
              <a:t>Όμως</a:t>
            </a:r>
            <a:r>
              <a:rPr lang="el-GR" sz="2400" dirty="0" smtClean="0"/>
              <a:t> υπάρχουν και ήρωες που καταφέρνουν να εξελιχθούν μέσα σε μία ιστορία όπως η </a:t>
            </a:r>
            <a:r>
              <a:rPr lang="el-GR" sz="2400" dirty="0" err="1" smtClean="0"/>
              <a:t>Φρικαντέλα</a:t>
            </a:r>
            <a:r>
              <a:rPr lang="el-GR" sz="2400" dirty="0" smtClean="0"/>
              <a:t> που τελικά αγάπησε τα </a:t>
            </a:r>
            <a:r>
              <a:rPr lang="el-GR" sz="2400" dirty="0"/>
              <a:t>Χ</a:t>
            </a:r>
            <a:r>
              <a:rPr lang="el-GR" sz="2400" dirty="0" smtClean="0"/>
              <a:t>ριστούγεννα και ο </a:t>
            </a:r>
            <a:r>
              <a:rPr lang="el-GR" sz="2400" dirty="0" err="1" smtClean="0"/>
              <a:t>Ρούνι</a:t>
            </a:r>
            <a:r>
              <a:rPr lang="el-GR" sz="2400" dirty="0" smtClean="0"/>
              <a:t> το κακό γουρούνι που τελικά έγινε καλό και έπιασε φιλία με τα </a:t>
            </a:r>
            <a:r>
              <a:rPr lang="el-GR" sz="2400" dirty="0" err="1" smtClean="0"/>
              <a:t>λυκάκια</a:t>
            </a:r>
            <a:r>
              <a:rPr lang="el-GR" sz="2400" dirty="0" smtClean="0"/>
              <a:t> </a:t>
            </a:r>
            <a:endParaRPr lang="en-US" sz="2400" dirty="0"/>
          </a:p>
        </p:txBody>
      </p:sp>
    </p:spTree>
    <p:extLst>
      <p:ext uri="{BB962C8B-B14F-4D97-AF65-F5344CB8AC3E}">
        <p14:creationId xmlns:p14="http://schemas.microsoft.com/office/powerpoint/2010/main" val="4213799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b="1" dirty="0" smtClean="0"/>
              <a:t>Στερεοτυπικοί – Μη στερεοτυπικοί: </a:t>
            </a:r>
            <a:r>
              <a:rPr lang="el-GR" sz="2400" dirty="0" smtClean="0"/>
              <a:t>τόσο σε επίπεδο εικονογράφησης όσο και κειμένου οι χαρακτήρες μιας ιστορίας μπορεί να παρουσιάζουν στερεοτυπικά χαρακτηριστικά τα οποία αποδίδονται </a:t>
            </a:r>
            <a:r>
              <a:rPr lang="en-US" sz="2400" dirty="0" smtClean="0"/>
              <a:t>a priori </a:t>
            </a:r>
            <a:r>
              <a:rPr lang="el-GR" sz="2400" dirty="0" smtClean="0"/>
              <a:t>σε κατηγορίες ηρώων και τα συναντούμε ξανά και ξανά. Για παράδειγμα η κακία μητριά. Ένα άλλο παράδειγμα είναι η καλή και γλυκιά ηρωίδα η οποία στα περισσότερα βιβλία είναι ξανθιά με λευκή επιδερμίδα, ενώ η κακιά ή δυναμική έχει σκούρα μαλλιά. </a:t>
            </a:r>
          </a:p>
          <a:p>
            <a:r>
              <a:rPr lang="el-GR" sz="2400" dirty="0"/>
              <a:t>Β</a:t>
            </a:r>
            <a:r>
              <a:rPr lang="el-GR" sz="2400" dirty="0" smtClean="0"/>
              <a:t>έβαια η εικονογράφηση έχει τη δύναμη να ανατρέψει πλήρως ένα λογοτεχνικό στερεότυπο δημιουργώντας χαρακτήρες που αρνούνται να συμμορφωθούν στα παραδοσιακά κλισέ, όπως για παράδειγμα στη </a:t>
            </a:r>
            <a:r>
              <a:rPr lang="el-GR" sz="2400" dirty="0" err="1" smtClean="0"/>
              <a:t>Στρογγυλοσκουφίτσα</a:t>
            </a:r>
            <a:r>
              <a:rPr lang="el-GR" sz="2400" dirty="0" smtClean="0"/>
              <a:t>, όπου ο λύκος εμφανίζεται στο σπίτι να βοηθάει τη γιαγιά να ξεμπερδέψει το μαλλί του πλεξίματος </a:t>
            </a:r>
          </a:p>
          <a:p>
            <a:endParaRPr lang="en-US" sz="2400" dirty="0"/>
          </a:p>
        </p:txBody>
      </p:sp>
    </p:spTree>
    <p:extLst>
      <p:ext uri="{BB962C8B-B14F-4D97-AF65-F5344CB8AC3E}">
        <p14:creationId xmlns:p14="http://schemas.microsoft.com/office/powerpoint/2010/main" val="657796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67000" y="838200"/>
            <a:ext cx="4114695" cy="5287963"/>
          </a:xfrm>
          <a:prstGeom prst="rect">
            <a:avLst/>
          </a:prstGeom>
        </p:spPr>
      </p:pic>
    </p:spTree>
    <p:extLst>
      <p:ext uri="{BB962C8B-B14F-4D97-AF65-F5344CB8AC3E}">
        <p14:creationId xmlns:p14="http://schemas.microsoft.com/office/powerpoint/2010/main" val="1025771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20000"/>
          </a:bodyPr>
          <a:lstStyle/>
          <a:p>
            <a:r>
              <a:rPr lang="el-GR" sz="2400" b="1" dirty="0" smtClean="0"/>
              <a:t>Κεντρικοί – Περιφερειακοί: </a:t>
            </a:r>
            <a:r>
              <a:rPr lang="el-GR" sz="2400" dirty="0" smtClean="0"/>
              <a:t>εδώ οι χαρακτήρες αξιολογούνται σύμφωνα με το πόσο σημαντικό ρόλο παίζουν στην εξέλιξη μιας ιστορίας </a:t>
            </a:r>
          </a:p>
          <a:p>
            <a:r>
              <a:rPr lang="el-GR" sz="2400" dirty="0" smtClean="0"/>
              <a:t>Κεντρικός μπορεί να θεωρηθεί είτε ένας ήρωας, είτε ένας αντιήρωας εφόσον καταλαμβάνει μεγάλο μέρος της αφήγησης και ο ρόλος του βοηθάει στην εξέλιξη της πλοκής </a:t>
            </a:r>
          </a:p>
          <a:p>
            <a:r>
              <a:rPr lang="el-GR" sz="2400" dirty="0"/>
              <a:t>Ο</a:t>
            </a:r>
            <a:r>
              <a:rPr lang="el-GR" sz="2400" dirty="0" smtClean="0"/>
              <a:t> πρωταγωνιστής συνήθως εμφανίζεται και στα </a:t>
            </a:r>
            <a:r>
              <a:rPr lang="el-GR" sz="2400" dirty="0" err="1" smtClean="0"/>
              <a:t>παρακειμενικά</a:t>
            </a:r>
            <a:r>
              <a:rPr lang="el-GR" sz="2400" dirty="0" smtClean="0"/>
              <a:t> στοιχεία ενός βιβλίου όπως το εξώφυλλό του. Πολλές φορές δε, τον συναντούμε και στο εξώφυλλο και στον τίτλο του βιβλίου </a:t>
            </a:r>
          </a:p>
          <a:p>
            <a:r>
              <a:rPr lang="el-GR" sz="2400" dirty="0" smtClean="0"/>
              <a:t>Ενίοτε τον κεντρικό ήρωα πλαισιώνει ένας χαρακτήρας του οποίου τα χαρακτηριστικά έρχονται σε αντίθεση με εκείνα του πρωταγωνιστή προκειμένου να αναδειχθεί ο δεύτερος. Για παράδειγμα ο κοντός και ευτραφής </a:t>
            </a:r>
            <a:r>
              <a:rPr lang="el-GR" sz="2400" dirty="0" err="1" smtClean="0"/>
              <a:t>Σάντσο</a:t>
            </a:r>
            <a:r>
              <a:rPr lang="el-GR" sz="2400" dirty="0" smtClean="0"/>
              <a:t> </a:t>
            </a:r>
            <a:r>
              <a:rPr lang="el-GR" sz="2400" dirty="0" err="1" smtClean="0"/>
              <a:t>Παντσα</a:t>
            </a:r>
            <a:r>
              <a:rPr lang="el-GR" sz="2400" dirty="0" smtClean="0"/>
              <a:t> τονίζει ακόμη περισσότερο την ψιλόλιγνη φιγούρα του Δον Κιχώτη. (άλλο παράδειγμα είναι η Ισμήνη ως προς την αδερφή της Αντιγόνη, από τη γνωστή τραγωδία). Αυτοί οι δεύτεροι χαρακτήρες ονομάζονται </a:t>
            </a:r>
            <a:r>
              <a:rPr lang="en-US" sz="2400" dirty="0" smtClean="0"/>
              <a:t>foil characters</a:t>
            </a:r>
            <a:endParaRPr lang="el-GR" sz="2400" dirty="0"/>
          </a:p>
          <a:p>
            <a:r>
              <a:rPr lang="el-GR" sz="2400" u="sng" dirty="0" smtClean="0"/>
              <a:t>Προσοχή!</a:t>
            </a:r>
            <a:r>
              <a:rPr lang="en-US" sz="2400" dirty="0" smtClean="0"/>
              <a:t>: foil characters </a:t>
            </a:r>
            <a:r>
              <a:rPr lang="el-GR" sz="2400" dirty="0" smtClean="0"/>
              <a:t>δεν εννοούνται οι αντίμαχοι, αυτοί που πολεμούν τον κεντρικό ήρωα </a:t>
            </a:r>
            <a:endParaRPr lang="en-US" sz="2400" u="sng" dirty="0"/>
          </a:p>
        </p:txBody>
      </p:sp>
    </p:spTree>
    <p:extLst>
      <p:ext uri="{BB962C8B-B14F-4D97-AF65-F5344CB8AC3E}">
        <p14:creationId xmlns:p14="http://schemas.microsoft.com/office/powerpoint/2010/main" val="2382521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2467</TotalTime>
  <Words>1126</Words>
  <Application>Microsoft Office PowerPoint</Application>
  <PresentationFormat>On-screen Show (4:3)</PresentationFormat>
  <Paragraphs>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Σύγχρονες Προσεγγίσεις στην Παιδική Λογοτεχνία και Εκπαιδευτική Πράξη </vt:lpstr>
      <vt:lpstr>Η έννοια του χαρακτήρα </vt:lpstr>
      <vt:lpstr>PowerPoint Presentation</vt:lpstr>
      <vt:lpstr>Είδη χαρακτήρων</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 </dc:title>
  <dc:creator>asismanidis</dc:creator>
  <cp:lastModifiedBy>asismanidis</cp:lastModifiedBy>
  <cp:revision>20</cp:revision>
  <dcterms:created xsi:type="dcterms:W3CDTF">2006-08-16T00:00:00Z</dcterms:created>
  <dcterms:modified xsi:type="dcterms:W3CDTF">2023-03-15T11:51:23Z</dcterms:modified>
</cp:coreProperties>
</file>