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8D421E-82BF-4F89-8F78-1B00DB8FE04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B01F2FF-D656-4354-8381-6D2C0274F4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7A53306-2D8B-445E-A931-302C608A9792}"/>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5" name="Θέση υποσέλιδου 4">
            <a:extLst>
              <a:ext uri="{FF2B5EF4-FFF2-40B4-BE49-F238E27FC236}">
                <a16:creationId xmlns:a16="http://schemas.microsoft.com/office/drawing/2014/main" id="{ACAA9990-EEE8-4BFA-9D74-8C2518D7D57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908E390-3377-465D-A4F8-0558BE0F3B75}"/>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1790256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EA145A-35A7-47FE-BB2E-9251EAE8344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8A68DF9-64CC-455F-A84A-8C5ACDBACE3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99F5C74-E9CF-42AB-BA02-A6164591AF78}"/>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5" name="Θέση υποσέλιδου 4">
            <a:extLst>
              <a:ext uri="{FF2B5EF4-FFF2-40B4-BE49-F238E27FC236}">
                <a16:creationId xmlns:a16="http://schemas.microsoft.com/office/drawing/2014/main" id="{9CA81E8F-BF7C-477C-8C19-13CD2174E73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DB68FC7-5857-487A-89F0-9469A4CAD5FA}"/>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446216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8D0027A-42EC-49DA-8D05-A196F44BA05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F5D77AC-F8A5-4C02-B46F-DA2B5F2EEC7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B77D319-5DF4-4EF4-9036-F54B79256EC4}"/>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5" name="Θέση υποσέλιδου 4">
            <a:extLst>
              <a:ext uri="{FF2B5EF4-FFF2-40B4-BE49-F238E27FC236}">
                <a16:creationId xmlns:a16="http://schemas.microsoft.com/office/drawing/2014/main" id="{337BDDC5-55C5-4FBC-9641-2FD25BF4505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0670CD8-F57D-4EA5-884D-CC8E8725909A}"/>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3678440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AE123C-59E0-4366-A358-E3EBC6F3143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46C9996-B00C-4FB3-B733-CCFDB2EFD1E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AF80214-99E2-48BF-8685-1C2017083BC1}"/>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5" name="Θέση υποσέλιδου 4">
            <a:extLst>
              <a:ext uri="{FF2B5EF4-FFF2-40B4-BE49-F238E27FC236}">
                <a16:creationId xmlns:a16="http://schemas.microsoft.com/office/drawing/2014/main" id="{7AE5885F-E2D3-40E5-BCBA-40A643E2267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1254A2D-860B-423A-AEA6-80F158B9027C}"/>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2140473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CF48B7-9E1F-406C-9AFB-18A82446E92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ED3BF5A-E457-49EF-9C2A-59E7581B7B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3161A2F-2CF7-4D46-87F1-3C6BE9D7A608}"/>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5" name="Θέση υποσέλιδου 4">
            <a:extLst>
              <a:ext uri="{FF2B5EF4-FFF2-40B4-BE49-F238E27FC236}">
                <a16:creationId xmlns:a16="http://schemas.microsoft.com/office/drawing/2014/main" id="{30158921-E91D-45EF-80BD-9BE56CABC07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D27D2ED-EA22-4679-8453-97AA7BA71929}"/>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25009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30B96E-993A-4FB6-AEE7-5793D457DD8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E8CFF29-5CE9-4249-9216-4ADEEB7810C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B7AF37A-5289-4F4D-AD96-B50E91395F2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1F8B1FD-56D3-4660-92E3-5C6DD209DA7F}"/>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6" name="Θέση υποσέλιδου 5">
            <a:extLst>
              <a:ext uri="{FF2B5EF4-FFF2-40B4-BE49-F238E27FC236}">
                <a16:creationId xmlns:a16="http://schemas.microsoft.com/office/drawing/2014/main" id="{E35F52ED-4443-48D7-B136-E7F73A8D4C0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BA5EDE4-3A48-4FC2-8913-E7A3FD276FD8}"/>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258281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24672A-14D8-4E99-A700-C1794B585AA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03415DE-939F-4EDA-B8EE-55D0443618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FD26914-12FF-4C85-BABC-89285EBFB9A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D5F94DE-BB7D-4045-B107-9670D3E48E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5B8D3AF-4209-4314-9256-35D1E7326E7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BA52170-AC19-42EA-BAE4-8A73ED0ED387}"/>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8" name="Θέση υποσέλιδου 7">
            <a:extLst>
              <a:ext uri="{FF2B5EF4-FFF2-40B4-BE49-F238E27FC236}">
                <a16:creationId xmlns:a16="http://schemas.microsoft.com/office/drawing/2014/main" id="{A0F4706D-EEBE-4F44-89B3-E1FE3EC3070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0305ABE-B697-4985-B8F8-EF716E44B428}"/>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3131744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E534D5-FC48-42A5-93ED-E0E31661F1E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BA8C038-BD12-4F21-9915-F7617003E268}"/>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4" name="Θέση υποσέλιδου 3">
            <a:extLst>
              <a:ext uri="{FF2B5EF4-FFF2-40B4-BE49-F238E27FC236}">
                <a16:creationId xmlns:a16="http://schemas.microsoft.com/office/drawing/2014/main" id="{CEA4BAF8-6229-4755-806F-9EADEBF529D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EA465F6-1C04-49F7-85F1-2636C8C189F7}"/>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4036905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443A695-C7D3-4797-A1E5-14FA30C719DD}"/>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3" name="Θέση υποσέλιδου 2">
            <a:extLst>
              <a:ext uri="{FF2B5EF4-FFF2-40B4-BE49-F238E27FC236}">
                <a16:creationId xmlns:a16="http://schemas.microsoft.com/office/drawing/2014/main" id="{47215E49-BE31-4E17-8AD6-13BC75B3E5C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9FC57B94-E9FA-49EE-A4A1-3CAAD56F200B}"/>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91719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99380F-55FB-4FF5-BD24-7B2168ECE6D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14D7CEF-7DBE-4589-8224-8C6C1373C4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7FC6135-7F22-45DC-B335-5784D9A394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9DC78D4-5144-4726-812C-2F87ED4C0128}"/>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6" name="Θέση υποσέλιδου 5">
            <a:extLst>
              <a:ext uri="{FF2B5EF4-FFF2-40B4-BE49-F238E27FC236}">
                <a16:creationId xmlns:a16="http://schemas.microsoft.com/office/drawing/2014/main" id="{DB3B7BF9-9B44-4CB1-B152-2FA6E0D88AE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1855777-E04A-4FA9-B712-F2B713806607}"/>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60935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C48211-BBEA-4396-950D-9EFA2A5A336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6C9825F-2377-46C4-8ED4-EB1E04E9AC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34CB0B6-1BC4-484B-8BD5-FD37D3B5AD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A1CC32F-F58C-4426-8720-41495B8D09AF}"/>
              </a:ext>
            </a:extLst>
          </p:cNvPr>
          <p:cNvSpPr>
            <a:spLocks noGrp="1"/>
          </p:cNvSpPr>
          <p:nvPr>
            <p:ph type="dt" sz="half" idx="10"/>
          </p:nvPr>
        </p:nvSpPr>
        <p:spPr/>
        <p:txBody>
          <a:bodyPr/>
          <a:lstStyle/>
          <a:p>
            <a:fld id="{334A0594-33BD-4166-874A-76D2AF8F1853}" type="datetimeFigureOut">
              <a:rPr lang="el-GR" smtClean="0"/>
              <a:t>16/6/2020</a:t>
            </a:fld>
            <a:endParaRPr lang="el-GR"/>
          </a:p>
        </p:txBody>
      </p:sp>
      <p:sp>
        <p:nvSpPr>
          <p:cNvPr id="6" name="Θέση υποσέλιδου 5">
            <a:extLst>
              <a:ext uri="{FF2B5EF4-FFF2-40B4-BE49-F238E27FC236}">
                <a16:creationId xmlns:a16="http://schemas.microsoft.com/office/drawing/2014/main" id="{F0A9A258-6EA2-4D05-AE5C-69620A62DF6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C50DF83-0304-45C3-BEB4-393A390A4446}"/>
              </a:ext>
            </a:extLst>
          </p:cNvPr>
          <p:cNvSpPr>
            <a:spLocks noGrp="1"/>
          </p:cNvSpPr>
          <p:nvPr>
            <p:ph type="sldNum" sz="quarter" idx="12"/>
          </p:nvPr>
        </p:nvSpPr>
        <p:spPr/>
        <p:txBody>
          <a:bodyPr/>
          <a:lstStyle/>
          <a:p>
            <a:fld id="{02F9A2D1-FAB5-4FD2-AE31-8CD713FCB395}" type="slidenum">
              <a:rPr lang="el-GR" smtClean="0"/>
              <a:t>‹#›</a:t>
            </a:fld>
            <a:endParaRPr lang="el-GR"/>
          </a:p>
        </p:txBody>
      </p:sp>
    </p:spTree>
    <p:extLst>
      <p:ext uri="{BB962C8B-B14F-4D97-AF65-F5344CB8AC3E}">
        <p14:creationId xmlns:p14="http://schemas.microsoft.com/office/powerpoint/2010/main" val="4015093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069D377-4397-4549-88EB-D540AB8C81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474D476-FA39-45D5-A9E1-C55C0DAD8D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E496997-BECB-4FC7-8D09-BC0E87721B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A0594-33BD-4166-874A-76D2AF8F1853}" type="datetimeFigureOut">
              <a:rPr lang="el-GR" smtClean="0"/>
              <a:t>16/6/2020</a:t>
            </a:fld>
            <a:endParaRPr lang="el-GR"/>
          </a:p>
        </p:txBody>
      </p:sp>
      <p:sp>
        <p:nvSpPr>
          <p:cNvPr id="5" name="Θέση υποσέλιδου 4">
            <a:extLst>
              <a:ext uri="{FF2B5EF4-FFF2-40B4-BE49-F238E27FC236}">
                <a16:creationId xmlns:a16="http://schemas.microsoft.com/office/drawing/2014/main" id="{CF13D9A4-9FBB-4E58-BB40-A4BAED1097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5CC35CD-B59D-4167-B457-AF974AFCB7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F9A2D1-FAB5-4FD2-AE31-8CD713FCB395}" type="slidenum">
              <a:rPr lang="el-GR" smtClean="0"/>
              <a:t>‹#›</a:t>
            </a:fld>
            <a:endParaRPr lang="el-GR"/>
          </a:p>
        </p:txBody>
      </p:sp>
    </p:spTree>
    <p:extLst>
      <p:ext uri="{BB962C8B-B14F-4D97-AF65-F5344CB8AC3E}">
        <p14:creationId xmlns:p14="http://schemas.microsoft.com/office/powerpoint/2010/main" val="500350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a:t>ΣΥΝΤΑΓΜΑΤΙΚΟΙ ΘΕΣΜΟΙ - </a:t>
            </a:r>
            <a:r>
              <a:rPr lang="el-GR" dirty="0"/>
              <a:t>(ΕΙΣΑΓΩΓΗ ΣΤΟ) ΣΥΝΤΑΓΜΑΤΙΚΟ ΔΙΚΑΙΟ</a:t>
            </a:r>
          </a:p>
        </p:txBody>
      </p:sp>
      <p:sp>
        <p:nvSpPr>
          <p:cNvPr id="3" name="2 - Υπότιτλος"/>
          <p:cNvSpPr>
            <a:spLocks noGrp="1"/>
          </p:cNvSpPr>
          <p:nvPr>
            <p:ph type="subTitle" idx="1"/>
          </p:nvPr>
        </p:nvSpPr>
        <p:spPr/>
        <p:txBody>
          <a:bodyPr/>
          <a:lstStyle/>
          <a:p>
            <a:r>
              <a:rPr lang="el-GR"/>
              <a:t>Παρουσίαση 9</a:t>
            </a:r>
            <a:r>
              <a:rPr lang="el-GR" baseline="30000"/>
              <a:t>η</a:t>
            </a:r>
            <a:r>
              <a:rPr lang="el-GR"/>
              <a:t>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b="1" dirty="0"/>
              <a:t>Νομοθετική είναι η αρμοδιότητα του </a:t>
            </a:r>
            <a:r>
              <a:rPr lang="el-GR" b="1" dirty="0" err="1"/>
              <a:t>ΠτΔ</a:t>
            </a:r>
            <a:r>
              <a:rPr lang="el-GR" dirty="0"/>
              <a:t> να αναπέμπει ψηφισμένα σχέδια ή προτάσεις νόμων στη Βουλή μέσα σε ένα μήνα από την ψήφισή τους, εκθέτοντας τους λόγους της αναπομπής. Αν η Βουλή μετά την αναπομπή εμμείνει στην θέση της υπερψηφίζοντας το νομοσχέδιο με την απόλυτη πλειοψηφία του όλου αριθμού των βουλευτών, ο </a:t>
            </a:r>
            <a:r>
              <a:rPr lang="el-GR" dirty="0" err="1"/>
              <a:t>ΠτΔ</a:t>
            </a:r>
            <a:r>
              <a:rPr lang="el-GR" dirty="0"/>
              <a:t> κατά το Σύνταγμα είναι υποχρεωμένος να το δημοσιεύσει εντός δέκα ημερών. Στην πολιτειακή πρακτική ο </a:t>
            </a:r>
            <a:r>
              <a:rPr lang="el-GR" dirty="0" err="1"/>
              <a:t>ΠτΔ</a:t>
            </a:r>
            <a:r>
              <a:rPr lang="el-GR" dirty="0"/>
              <a:t> δεν έκανε ουδέποτε μέχρι σήμερα χρήση της ως άνω, αναβλητικού χαρακτήρα, νομοθετικής του αρμοδιότητας. </a:t>
            </a:r>
          </a:p>
          <a:p>
            <a:pPr algn="just">
              <a:buNone/>
            </a:pPr>
            <a:endParaRPr lang="el-G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a:t>Επίσης, νομοθετική είναι η αρμοδιότητα του </a:t>
            </a:r>
            <a:r>
              <a:rPr lang="el-GR" dirty="0" err="1"/>
              <a:t>ΠτΔ</a:t>
            </a:r>
            <a:r>
              <a:rPr lang="el-GR" dirty="0"/>
              <a:t> να εκδίδει κανονιστικά προεδρικά διατάγματα κατόπιν νομοθετικής εξουσιοδοτήσεως, πράξεις νομοθετικού περιεχομένου, καθώς και να προκηρύσσει δημοψήφισμα για ψηφισμένο σχέδιο ή πρόταση νόμου, πλην αν αυτό σχετίζεται με την δημοσιονομική πολιτική του κράτους (με τα οικονομικά του ελληνικού δημοσίου).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b="1" dirty="0"/>
              <a:t>Δικαστική</a:t>
            </a:r>
            <a:r>
              <a:rPr lang="el-GR" dirty="0"/>
              <a:t> είναι η αρμοδιότητα του </a:t>
            </a:r>
            <a:r>
              <a:rPr lang="el-GR" dirty="0" err="1"/>
              <a:t>ΠτΔ</a:t>
            </a:r>
            <a:r>
              <a:rPr lang="el-GR" dirty="0"/>
              <a:t> να χαρίζει, μετριάζει ή να μετατρέπει τις ποινές που επιβάλλουν τα δικαστήρια, αλλά και να αίρει τις νόμιμες συνέπειες ποινών που έχουν επιβληθεί και εκτιθεί. Πρόκειται για την </a:t>
            </a:r>
            <a:r>
              <a:rPr lang="el-GR" b="1" dirty="0"/>
              <a:t>απονομή </a:t>
            </a:r>
            <a:r>
              <a:rPr lang="el-GR" dirty="0"/>
              <a:t>χάριτος. Σε κάθε συγκεκριμένη περίπτωση προηγείται σχετική πρόταση του Υπουργού της Δικαιοσύνης και γνώμη του </a:t>
            </a:r>
            <a:r>
              <a:rPr lang="el-GR" i="1" dirty="0"/>
              <a:t>συμβουλίου χαρίτων, </a:t>
            </a:r>
            <a:r>
              <a:rPr lang="el-GR" dirty="0"/>
              <a:t>το οποίο συγκροτείται κατά πλειοψηφία από δικαστές.</a:t>
            </a:r>
            <a:endParaRPr lang="el-G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 Πρόεδρος της Δημοκρατίας</a:t>
            </a:r>
          </a:p>
        </p:txBody>
      </p:sp>
      <p:sp>
        <p:nvSpPr>
          <p:cNvPr id="3" name="2 - Θέση περιεχομένου"/>
          <p:cNvSpPr>
            <a:spLocks noGrp="1"/>
          </p:cNvSpPr>
          <p:nvPr>
            <p:ph idx="1"/>
          </p:nvPr>
        </p:nvSpPr>
        <p:spPr/>
        <p:txBody>
          <a:bodyPr>
            <a:normAutofit/>
          </a:bodyPr>
          <a:lstStyle/>
          <a:p>
            <a:pPr algn="just"/>
            <a:r>
              <a:rPr lang="el-GR" dirty="0"/>
              <a:t>Αποκαλείται ως «ο επικεφαλής της εκτελεστικής εξουσίας»</a:t>
            </a:r>
          </a:p>
          <a:p>
            <a:pPr algn="ctr">
              <a:buNone/>
            </a:pPr>
            <a:r>
              <a:rPr lang="el-GR" dirty="0"/>
              <a:t>Προσόντα εκλογιμότητας </a:t>
            </a:r>
          </a:p>
          <a:p>
            <a:pPr algn="just">
              <a:buNone/>
            </a:pPr>
            <a:r>
              <a:rPr lang="el-GR" dirty="0"/>
              <a:t>    Για να μπορεί να εκλεγεί ορισμένο πρόσωπο Πρόεδρος της Δημοκρατίας (</a:t>
            </a:r>
            <a:r>
              <a:rPr lang="el-GR" dirty="0" err="1"/>
              <a:t>ΠτΔ</a:t>
            </a:r>
            <a:r>
              <a:rPr lang="el-GR" dirty="0"/>
              <a:t>) πρέπει να συντρέχουν οι εξής προϋποθέσεις, οι οποίες καλούνται θετικά προσόντα εκλογιμότητας:</a:t>
            </a:r>
          </a:p>
          <a:p>
            <a:pPr algn="just">
              <a:buNone/>
            </a:pPr>
            <a:r>
              <a:rPr lang="el-GR" dirty="0"/>
              <a:t>     -να έχει την ελληνική ιθαγένεια τουλάχιστον ήδη πέντε έτη (κατά κανόνα αυτή αποκτάται ήδη από τον χρόνο της γέννησης)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να έχει καταγωγή από Έλληνα πατέρα ή Ελληνίδα μητέρα</a:t>
            </a:r>
          </a:p>
          <a:p>
            <a:pPr algn="just"/>
            <a:r>
              <a:rPr lang="el-GR" dirty="0"/>
              <a:t>να έχει συμπληρώσει το 40</a:t>
            </a:r>
            <a:r>
              <a:rPr lang="el-GR" baseline="30000" dirty="0"/>
              <a:t>ο</a:t>
            </a:r>
            <a:r>
              <a:rPr lang="el-GR" dirty="0"/>
              <a:t> έτος της ηλικίας</a:t>
            </a:r>
          </a:p>
          <a:p>
            <a:pPr algn="just"/>
            <a:r>
              <a:rPr lang="el-GR" dirty="0"/>
              <a:t>να έχει την ικανότητα προς το εκλέγειν (ενεργητικό εκλογικό δικαίωμα, δηλαδή δικαίωμα να ψηφίζει). Αν για οποιοδήποτε λόγο δεν είναι εγγεγραμμένος στους εκλογικούς καταλόγους, ενώ έχει τη νόμιμη ικανότητα προς το εκλέγειν, η διαδικαστική αυτή έλλειψη δεν εμποδίζει την δυνατότητα εκλογής του στο αξίωμα του </a:t>
            </a:r>
            <a:r>
              <a:rPr lang="el-GR" dirty="0" err="1"/>
              <a:t>ΠτΔ</a:t>
            </a:r>
            <a:r>
              <a:rPr lang="el-GR"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a:t>Το Σύνταγμα προβλέπει και δυο αρνητικά προσόντα (κωλύματα) εκλογιμότητας. Πρόκειται για δυο περιπτώσεις που, αν συντρέχουν, δεν εμποδίζουν την δυνατότητα εκλογής ορισμένου προσώπου ως Προέδρου της Δημοκρατίας:</a:t>
            </a:r>
          </a:p>
          <a:p>
            <a:pPr algn="just">
              <a:buNone/>
            </a:pPr>
            <a:r>
              <a:rPr lang="el-GR" dirty="0"/>
              <a:t> - Το κώλυμα της δεύτερης επανεκλογής του ιδίου προσώπου. Αυτό σημαίνει ότι δεν μπορεί ο ίδιος άνθρωπος να εκλεγεί ως </a:t>
            </a:r>
            <a:r>
              <a:rPr lang="el-GR" dirty="0" err="1"/>
              <a:t>ΠτΔ</a:t>
            </a:r>
            <a:r>
              <a:rPr lang="el-GR" dirty="0"/>
              <a:t> για περισσότερες από δύο θητείες (εκλογή = πρώτη θητεία, επανεκλογή = δεύτερη θητεία. Η δεύτερη επανεκλογή θα οδηγούσε σε τρίτη θητεία, αλλά αυτό είναι ακριβώς το οποίο και απαγορεύεται).</a:t>
            </a:r>
          </a:p>
          <a:p>
            <a:pPr algn="just">
              <a:buNone/>
            </a:pPr>
            <a:r>
              <a:rPr lang="el-GR" dirty="0"/>
              <a:t>- Το κώλυμα της επανεκλογής του Προέδρου που παραιτήθηκε προώρως, δηλαδή πριν από την κανονική λήξη της θητείας του.</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Η διαδικασία εκλογής του Προέδρου της Δημοκρατίας</a:t>
            </a:r>
          </a:p>
        </p:txBody>
      </p:sp>
      <p:sp>
        <p:nvSpPr>
          <p:cNvPr id="3" name="2 - Θέση περιεχομένου"/>
          <p:cNvSpPr>
            <a:spLocks noGrp="1"/>
          </p:cNvSpPr>
          <p:nvPr>
            <p:ph idx="1"/>
          </p:nvPr>
        </p:nvSpPr>
        <p:spPr/>
        <p:txBody>
          <a:bodyPr>
            <a:normAutofit/>
          </a:bodyPr>
          <a:lstStyle/>
          <a:p>
            <a:pPr algn="just"/>
            <a:r>
              <a:rPr lang="el-GR" dirty="0"/>
              <a:t>Εκλέγεται από την Βουλή με ονομαστική ψηφοφορία σε ειδική συνεδρίαση που συγκαλείται από τον πρόεδρο της Βουλής το αργότερο ένα μήνα πριν από τη λήξη της θητείας του εν ενεργεία </a:t>
            </a:r>
            <a:r>
              <a:rPr lang="el-GR" dirty="0" err="1"/>
              <a:t>ΠτΔ</a:t>
            </a:r>
            <a:r>
              <a:rPr lang="el-GR" dirty="0"/>
              <a:t>.</a:t>
            </a:r>
          </a:p>
          <a:p>
            <a:pPr algn="just"/>
            <a:r>
              <a:rPr lang="el-GR" dirty="0"/>
              <a:t>Η εκλογή γίνεται για πενταετή θητεία.</a:t>
            </a:r>
          </a:p>
          <a:p>
            <a:pPr algn="just"/>
            <a:r>
              <a:rPr lang="el-GR" dirty="0"/>
              <a:t>Στην πρώτη ψηφοφορία, για να εκλεγεί </a:t>
            </a:r>
            <a:r>
              <a:rPr lang="el-GR" dirty="0" err="1"/>
              <a:t>ΠτΔ</a:t>
            </a:r>
            <a:r>
              <a:rPr lang="el-GR" dirty="0"/>
              <a:t> απαιτείται ένα πρόσωπο να ψηφιστεί από την πλειοψηφία των 2/3 του όλου αριθμού των βουλευτών (200 από τους 300).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Αν δεν συγκεντρωθεί η πλειοψηφία των 2/3, τότε η ψηφοφορία επαναλαμβάνεται και </a:t>
            </a:r>
            <a:r>
              <a:rPr lang="el-GR" dirty="0" err="1"/>
              <a:t>ΠτΔ</a:t>
            </a:r>
            <a:r>
              <a:rPr lang="el-GR" dirty="0"/>
              <a:t> εκλέγεται ο υποψήφιος που συγκεντρώνει πλειοψηφία των 3/5 του όλου αριθμού των βουλευτών (180 βουλευτές).</a:t>
            </a:r>
          </a:p>
          <a:p>
            <a:pPr algn="just"/>
            <a:r>
              <a:rPr lang="el-GR" dirty="0"/>
              <a:t>Αν δεν σχηματισθεί πλειοψηφία 3/5 (180) υπέρ ενός προσώπου στην δεύτερη ψηφοφορία, τότε γίνεται και τρίτη ψηφοφορία, όπου απαιτείται και πάλι η συμπλήρωση των 3/5 του όλου αριθμού των βουλευτών.</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Αν δεν ευδοκιμήσει και η τρίτη ψηφοφορία για την εκλογή </a:t>
            </a:r>
            <a:r>
              <a:rPr lang="el-GR" dirty="0" err="1"/>
              <a:t>ΠτΔ</a:t>
            </a:r>
            <a:r>
              <a:rPr lang="el-GR" dirty="0"/>
              <a:t>, η ψηφοφορία επαναλαμβάνεται και εκλέγεται </a:t>
            </a:r>
            <a:r>
              <a:rPr lang="el-GR" dirty="0" err="1"/>
              <a:t>ΠτΔ</a:t>
            </a:r>
            <a:r>
              <a:rPr lang="el-GR" dirty="0"/>
              <a:t> εκείνος που θα συγκεντρώσει την απόλυτη πλειοψηφία του όλου αριθμού των βουλευτών (τουλάχιστον 151).</a:t>
            </a:r>
          </a:p>
          <a:p>
            <a:pPr algn="just"/>
            <a:r>
              <a:rPr lang="el-GR" dirty="0"/>
              <a:t>Αν δεν επιτευχθεί ούτε η απόλυτη πλειοψηφία του όλου αριθμού των βουλευτών, προβλέπεται και πέμπτη κατά σειρά ψηφοφορία, στην οποία Πρόεδρος της Δημοκρατίας εκλέγεται εκείνος που συγκέντρωσε την σχετική πλειοψηφία.</a:t>
            </a:r>
          </a:p>
          <a:p>
            <a:pPr algn="just"/>
            <a:r>
              <a:rPr lang="el-GR" dirty="0"/>
              <a:t>Σε περίπτωση ισοψηφίας, </a:t>
            </a:r>
            <a:r>
              <a:rPr lang="el-GR" dirty="0" err="1"/>
              <a:t>ΠτΔ</a:t>
            </a:r>
            <a:r>
              <a:rPr lang="el-GR" dirty="0"/>
              <a:t> εκλέγεται εκείνος που συγκέντρωσε το μεγαλύτερο αριθμό ψήφων στην τρίτη ψηφοφορία.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Οι αρμοδιότητες του Προέδρου της Δημοκρατίας</a:t>
            </a:r>
          </a:p>
        </p:txBody>
      </p:sp>
      <p:sp>
        <p:nvSpPr>
          <p:cNvPr id="3" name="2 - Θέση περιεχομένου"/>
          <p:cNvSpPr>
            <a:spLocks noGrp="1"/>
          </p:cNvSpPr>
          <p:nvPr>
            <p:ph idx="1"/>
          </p:nvPr>
        </p:nvSpPr>
        <p:spPr/>
        <p:txBody>
          <a:bodyPr>
            <a:normAutofit/>
          </a:bodyPr>
          <a:lstStyle/>
          <a:p>
            <a:pPr algn="just"/>
            <a:r>
              <a:rPr lang="el-GR" dirty="0"/>
              <a:t>Ο </a:t>
            </a:r>
            <a:r>
              <a:rPr lang="el-GR" dirty="0" err="1"/>
              <a:t>ΠτΔ</a:t>
            </a:r>
            <a:r>
              <a:rPr lang="el-GR" dirty="0"/>
              <a:t> έχει μόνον όσες αρμοδιότητες του απονέμει το Σύνταγμα. Από την εξέταση των αρμοδιοτήτων του καθίσταται φανερή αφενός η συμβολική σημασία του αξιώματός του και αφετέρου ο περιορισμένος τους χαρακτήρας.</a:t>
            </a:r>
          </a:p>
          <a:p>
            <a:pPr algn="just"/>
            <a:r>
              <a:rPr lang="el-GR" dirty="0"/>
              <a:t>Οι αρμοδιότητες του Προέδρου της Δημοκρατίας αναλύονται σε ρυθμιστικές, διοικητικές, νομοθετικές και δικαστικές.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a:t>Ο </a:t>
            </a:r>
            <a:r>
              <a:rPr lang="el-GR" dirty="0" err="1"/>
              <a:t>ΠτΔ</a:t>
            </a:r>
            <a:r>
              <a:rPr lang="el-GR" dirty="0"/>
              <a:t> είναι ο ρυθμιστής του πολιτεύματος. </a:t>
            </a:r>
            <a:r>
              <a:rPr lang="el-GR" b="1" dirty="0"/>
              <a:t>Οι ρυθμιστικές του αρμοδιότητες </a:t>
            </a:r>
            <a:r>
              <a:rPr lang="el-GR" dirty="0"/>
              <a:t>αναφέρονται στις σχέσεις μεταξύ των αμέσων οργάνων του κράτους: διορίζει και παύει την Κυβέρνηση, διαλύει τη Βουλή, προκηρύσσει εκλογές, συγκαλεί τη Βουή σε σύνοδο κτλ.</a:t>
            </a:r>
          </a:p>
          <a:p>
            <a:pPr algn="just"/>
            <a:r>
              <a:rPr lang="el-GR" dirty="0"/>
              <a:t>Στις </a:t>
            </a:r>
            <a:r>
              <a:rPr lang="el-GR" b="1" dirty="0"/>
              <a:t>διοικητικές αρμοδιότητες </a:t>
            </a:r>
            <a:r>
              <a:rPr lang="el-GR" dirty="0"/>
              <a:t>του </a:t>
            </a:r>
            <a:r>
              <a:rPr lang="el-GR" dirty="0" err="1"/>
              <a:t>ΠτΔ</a:t>
            </a:r>
            <a:r>
              <a:rPr lang="el-GR" dirty="0"/>
              <a:t> συγκαταλέγονται η έκδοση και η δημοσίευση των νόμων, η ιδιότητά του ως συμβολικού αρχηγού των ενόπλων δυνάμεων, ως διεθνή παραστάτη της χώρας, η δημοσίευση της αποφάσεως της Βουλής για την κήρυξη της χώρας σε κατάσταση πολιορκίας, ο διορισμός και η παύση των δημοσίων υπαλλήλων, η απονομή παρασήμων και ο διορισμός, η προαγωγή και η τοποθέτηση των δικαστικών λειτουργών.</a:t>
            </a:r>
          </a:p>
          <a:p>
            <a:pPr algn="just"/>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854</Words>
  <Application>Microsoft Office PowerPoint</Application>
  <PresentationFormat>Ευρεία οθόνη</PresentationFormat>
  <Paragraphs>30</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Calibri</vt:lpstr>
      <vt:lpstr>Calibri Light</vt:lpstr>
      <vt:lpstr>Θέμα του Office</vt:lpstr>
      <vt:lpstr>ΣΥΝΤΑΓΜΑΤΙΚΟΙ ΘΕΣΜΟΙ - (ΕΙΣΑΓΩΓΗ ΣΤΟ) ΣΥΝΤΑΓΜΑΤΙΚΟ ΔΙΚΑΙΟ</vt:lpstr>
      <vt:lpstr>Ο Πρόεδρος της Δημοκρατίας</vt:lpstr>
      <vt:lpstr>Παρουσίαση του PowerPoint</vt:lpstr>
      <vt:lpstr>Παρουσίαση του PowerPoint</vt:lpstr>
      <vt:lpstr>Η διαδικασία εκλογής του Προέδρου της Δημοκρατίας</vt:lpstr>
      <vt:lpstr>Παρουσίαση του PowerPoint</vt:lpstr>
      <vt:lpstr>Παρουσίαση του PowerPoint</vt:lpstr>
      <vt:lpstr>Οι αρμοδιότητες του Προέδρου της Δημοκρατίας</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Chris_Morf</dc:creator>
  <cp:lastModifiedBy>Chris_Morf</cp:lastModifiedBy>
  <cp:revision>4</cp:revision>
  <dcterms:created xsi:type="dcterms:W3CDTF">2020-06-16T16:47:25Z</dcterms:created>
  <dcterms:modified xsi:type="dcterms:W3CDTF">2020-06-16T16:56:02Z</dcterms:modified>
</cp:coreProperties>
</file>