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4334" r:id="rId1"/>
    <p:sldMasterId id="2147484614" r:id="rId2"/>
    <p:sldMasterId id="2147484626" r:id="rId3"/>
  </p:sldMasterIdLst>
  <p:notesMasterIdLst>
    <p:notesMasterId r:id="rId35"/>
  </p:notesMasterIdLst>
  <p:sldIdLst>
    <p:sldId id="348" r:id="rId4"/>
    <p:sldId id="257" r:id="rId5"/>
    <p:sldId id="304" r:id="rId6"/>
    <p:sldId id="290" r:id="rId7"/>
    <p:sldId id="317" r:id="rId8"/>
    <p:sldId id="262" r:id="rId9"/>
    <p:sldId id="293" r:id="rId10"/>
    <p:sldId id="263" r:id="rId11"/>
    <p:sldId id="305" r:id="rId12"/>
    <p:sldId id="301" r:id="rId13"/>
    <p:sldId id="321" r:id="rId14"/>
    <p:sldId id="322" r:id="rId15"/>
    <p:sldId id="323" r:id="rId16"/>
    <p:sldId id="334" r:id="rId17"/>
    <p:sldId id="324" r:id="rId18"/>
    <p:sldId id="325" r:id="rId19"/>
    <p:sldId id="326" r:id="rId20"/>
    <p:sldId id="344" r:id="rId21"/>
    <p:sldId id="327" r:id="rId22"/>
    <p:sldId id="328" r:id="rId23"/>
    <p:sldId id="329" r:id="rId24"/>
    <p:sldId id="330" r:id="rId25"/>
    <p:sldId id="318" r:id="rId26"/>
    <p:sldId id="331" r:id="rId27"/>
    <p:sldId id="332" r:id="rId28"/>
    <p:sldId id="319" r:id="rId29"/>
    <p:sldId id="320" r:id="rId30"/>
    <p:sldId id="333" r:id="rId31"/>
    <p:sldId id="335" r:id="rId32"/>
    <p:sldId id="336" r:id="rId33"/>
    <p:sldId id="346" r:id="rId3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72D"/>
    <a:srgbClr val="FF3300"/>
    <a:srgbClr val="0033CC"/>
    <a:srgbClr val="D90958"/>
    <a:srgbClr val="FB3BED"/>
    <a:srgbClr val="EE3C04"/>
    <a:srgbClr val="FF99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 snapToObjects="1">
      <p:cViewPr varScale="1">
        <p:scale>
          <a:sx n="65" d="100"/>
          <a:sy n="65" d="100"/>
        </p:scale>
        <p:origin x="13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452BA-9AC0-4150-A9D7-58244FBBA21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l-GR"/>
        </a:p>
      </dgm:t>
    </dgm:pt>
    <dgm:pt modelId="{5FD85EA1-D2D0-4785-BF8A-BA0173045E2B}" type="pres">
      <dgm:prSet presAssocID="{558452BA-9AC0-4150-A9D7-58244FBBA2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</dgm:ptLst>
  <dgm:cxnLst>
    <dgm:cxn modelId="{1A45A2B1-5596-4754-B2FE-322B2775D271}" type="presOf" srcId="{558452BA-9AC0-4150-A9D7-58244FBBA21E}" destId="{5FD85EA1-D2D0-4785-BF8A-BA0173045E2B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0FDD6-C547-4FA2-9FC4-38A750FDE441}" type="datetimeFigureOut">
              <a:rPr lang="en-GB" smtClean="0"/>
              <a:pPr/>
              <a:t>15/04/2024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3EC59-95BB-488D-8AE9-9A31699D5B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2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l-GR" smtClean="0">
                <a:solidFill>
                  <a:srgbClr val="6A3A20"/>
                </a:solidFill>
                <a:latin typeface="Constantia"/>
              </a:rPr>
              <a:pPr/>
              <a:t>1</a:t>
            </a:fld>
            <a:endParaRPr lang="el-GR" dirty="0">
              <a:solidFill>
                <a:srgbClr val="6A3A2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3737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29 - Θέση ημερομηνίας">
            <a:extLst>
              <a:ext uri="{FF2B5EF4-FFF2-40B4-BE49-F238E27FC236}">
                <a16:creationId xmlns="" xmlns:a16="http://schemas.microsoft.com/office/drawing/2014/main" id="{0A670509-583F-42AF-A77D-3B28B2A2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D343-5888-4CC4-9644-3C18C9D44439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18 - Θέση υποσέλιδου">
            <a:extLst>
              <a:ext uri="{FF2B5EF4-FFF2-40B4-BE49-F238E27FC236}">
                <a16:creationId xmlns="" xmlns:a16="http://schemas.microsoft.com/office/drawing/2014/main" id="{CBE80D9A-84A6-4E10-AE37-8E2E02E6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6 - Θέση αριθμού διαφάνειας">
            <a:extLst>
              <a:ext uri="{FF2B5EF4-FFF2-40B4-BE49-F238E27FC236}">
                <a16:creationId xmlns="" xmlns:a16="http://schemas.microsoft.com/office/drawing/2014/main" id="{A1220428-6554-433E-BF07-CC620702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7BAB1B5-314A-4A6A-BFE8-5BD47C0EA78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92340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9 - Θέση ημερομηνίας">
            <a:extLst>
              <a:ext uri="{FF2B5EF4-FFF2-40B4-BE49-F238E27FC236}">
                <a16:creationId xmlns="" xmlns:a16="http://schemas.microsoft.com/office/drawing/2014/main" id="{25B9A0F6-D647-4A9C-9FB9-21DFB99E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2CB5-6A3C-4C53-9670-478902ABED29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21 - Θέση υποσέλιδου">
            <a:extLst>
              <a:ext uri="{FF2B5EF4-FFF2-40B4-BE49-F238E27FC236}">
                <a16:creationId xmlns="" xmlns:a16="http://schemas.microsoft.com/office/drawing/2014/main" id="{3159FB69-604C-4F66-AD2D-C02054F0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>
            <a:extLst>
              <a:ext uri="{FF2B5EF4-FFF2-40B4-BE49-F238E27FC236}">
                <a16:creationId xmlns="" xmlns:a16="http://schemas.microsoft.com/office/drawing/2014/main" id="{26997D72-C363-4A4B-9449-74BE8A88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F81A8-DBAC-41E0-85A8-61872BC8DAC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2595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9 - Θέση ημερομηνίας">
            <a:extLst>
              <a:ext uri="{FF2B5EF4-FFF2-40B4-BE49-F238E27FC236}">
                <a16:creationId xmlns="" xmlns:a16="http://schemas.microsoft.com/office/drawing/2014/main" id="{E0295F57-7C2D-4915-87BF-5A279866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3887-F265-4BB9-93B1-C0579E503223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21 - Θέση υποσέλιδου">
            <a:extLst>
              <a:ext uri="{FF2B5EF4-FFF2-40B4-BE49-F238E27FC236}">
                <a16:creationId xmlns="" xmlns:a16="http://schemas.microsoft.com/office/drawing/2014/main" id="{48AADCE8-72AD-46FD-AF40-2042A538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>
            <a:extLst>
              <a:ext uri="{FF2B5EF4-FFF2-40B4-BE49-F238E27FC236}">
                <a16:creationId xmlns="" xmlns:a16="http://schemas.microsoft.com/office/drawing/2014/main" id="{3B946544-74C3-4011-BEA7-67C9911A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B9352-8D31-4EA9-91BA-45FD07087FA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3204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9 - Θέση ημερομηνίας">
            <a:extLst>
              <a:ext uri="{FF2B5EF4-FFF2-40B4-BE49-F238E27FC236}">
                <a16:creationId xmlns="" xmlns:a16="http://schemas.microsoft.com/office/drawing/2014/main" id="{C58F77FB-9E4D-438C-8CA4-F90AF90D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04925-F407-485C-BFFB-F4AAADFB687D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21 - Θέση υποσέλιδου">
            <a:extLst>
              <a:ext uri="{FF2B5EF4-FFF2-40B4-BE49-F238E27FC236}">
                <a16:creationId xmlns="" xmlns:a16="http://schemas.microsoft.com/office/drawing/2014/main" id="{80CED19A-4C0B-4205-9E14-2F1400EB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>
            <a:extLst>
              <a:ext uri="{FF2B5EF4-FFF2-40B4-BE49-F238E27FC236}">
                <a16:creationId xmlns="" xmlns:a16="http://schemas.microsoft.com/office/drawing/2014/main" id="{FF8E90D2-F8E6-4114-A810-D3668594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CC6D-A30C-4D20-AC90-F2DE742C317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4139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3601">
                <a:solidFill>
                  <a:schemeClr val="tx2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036847" y="3657124"/>
            <a:ext cx="707429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endParaRPr lang="el-GR" dirty="0">
              <a:solidFill>
                <a:srgbClr val="FFEDB9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96ED8EB6-9240-4538-90AC-343CB7717652}" type="datetime1">
              <a:rPr lang="el-GR" smtClean="0">
                <a:solidFill>
                  <a:srgbClr val="FFEDB9"/>
                </a:solidFill>
              </a:rPr>
              <a:t>15/4/2024</a:t>
            </a:fld>
            <a:endParaRPr lang="el-GR" dirty="0">
              <a:solidFill>
                <a:srgbClr val="FFEDB9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l-GR" smtClean="0">
                <a:solidFill>
                  <a:srgbClr val="FFEDB9"/>
                </a:solidFill>
              </a:rPr>
              <a:pPr/>
              <a:t>‹#›</a:t>
            </a:fld>
            <a:endParaRPr lang="el-GR" dirty="0">
              <a:solidFill>
                <a:srgbClr val="FFEDB9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Έλλειψη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Ομάδα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Ευθεία γραμμή σύνδεσης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Ευθεία γραμμή σύνδεσης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Ομάδα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Έλλειψη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47032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F4CC245-40DD-4255-867F-AF4669E12FCF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1" y="990600"/>
            <a:ext cx="7010399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3601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67FB08-2F1F-44C3-AF18-5A237F1AB490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Έλλειψη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kern="0" dirty="0">
                <a:solidFill>
                  <a:sysClr val="window" lastClr="FFFFFF"/>
                </a:solidFill>
                <a:latin typeface="Constantia"/>
                <a:cs typeface="+mn-cs"/>
              </a:endParaRPr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kern="0" dirty="0">
                <a:solidFill>
                  <a:sysClr val="window" lastClr="FFFFFF"/>
                </a:solidFill>
                <a:latin typeface="Constantia"/>
                <a:cs typeface="+mn-cs"/>
              </a:endParaRPr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3967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350"/>
            </a:lvl6pPr>
            <a:lvl7pPr algn="l" rtl="0">
              <a:defRPr sz="1350"/>
            </a:lvl7pPr>
            <a:lvl8pPr algn="l" rtl="0">
              <a:defRPr sz="1350"/>
            </a:lvl8pPr>
            <a:lvl9pPr algn="l" rtl="0">
              <a:defRPr sz="135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350"/>
            </a:lvl6pPr>
            <a:lvl7pPr algn="l" rtl="0">
              <a:defRPr sz="1350"/>
            </a:lvl7pPr>
            <a:lvl8pPr algn="l" rtl="0">
              <a:defRPr sz="1350" baseline="0"/>
            </a:lvl8pPr>
            <a:lvl9pPr algn="l" rtl="0">
              <a:defRPr sz="1350"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DCFD80-B0A8-4D27-A5CD-ED9AEB95D73A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200"/>
              </a:spcBef>
              <a:defRPr sz="1500"/>
            </a:lvl1pPr>
            <a:lvl2pPr algn="l" rtl="0">
              <a:defRPr sz="135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200"/>
              </a:spcBef>
              <a:defRPr sz="1500"/>
            </a:lvl1pPr>
            <a:lvl2pPr algn="l" rtl="0">
              <a:defRPr sz="135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231274-48C7-4339-B698-A63068AA6984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65DEE5-5A91-4DF3-A1F1-66A8DF7234BC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D52E1B-AA8E-447F-A77D-E6BF3DD4F554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9 - Θέση ημερομηνίας">
            <a:extLst>
              <a:ext uri="{FF2B5EF4-FFF2-40B4-BE49-F238E27FC236}">
                <a16:creationId xmlns="" xmlns:a16="http://schemas.microsoft.com/office/drawing/2014/main" id="{CB2272A9-0762-47C1-8D13-409FA178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6963-65C7-402C-B3FA-690736563737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21 - Θέση υποσέλιδου">
            <a:extLst>
              <a:ext uri="{FF2B5EF4-FFF2-40B4-BE49-F238E27FC236}">
                <a16:creationId xmlns="" xmlns:a16="http://schemas.microsoft.com/office/drawing/2014/main" id="{72418489-0862-45DB-AD76-88CA5D45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>
            <a:extLst>
              <a:ext uri="{FF2B5EF4-FFF2-40B4-BE49-F238E27FC236}">
                <a16:creationId xmlns="" xmlns:a16="http://schemas.microsoft.com/office/drawing/2014/main" id="{7BCDEC0C-C072-4112-9BDD-8FB9134B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C004C-3971-4C6C-8DFF-27EA38E7313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13814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 baseline="0"/>
            </a:lvl8pPr>
            <a:lvl9pPr algn="l" rtl="0">
              <a:defRPr sz="1200"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50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96EF51-DD4C-4613-BFCA-846D3C4A6192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803401"/>
            <a:ext cx="2133601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50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el-GR" dirty="0" smtClean="0"/>
              <a:t>Στυλ υποδείγματος κειμένου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CA1423-CA8E-411A-8D6B-79D817D8AB30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B617D6-0907-4A5B-916D-4F5A81EB7264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086D9C-0D37-4A51-8A66-F6DD9EE510FC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3601">
                <a:solidFill>
                  <a:schemeClr val="tx2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036847" y="3657124"/>
            <a:ext cx="707429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endParaRPr lang="el-GR" dirty="0">
              <a:solidFill>
                <a:srgbClr val="FFEDB9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EA863858-EF19-474C-8F39-C1B5802CB8C6}" type="datetime1">
              <a:rPr lang="el-GR" smtClean="0">
                <a:solidFill>
                  <a:srgbClr val="FFEDB9"/>
                </a:solidFill>
              </a:rPr>
              <a:t>15/4/2024</a:t>
            </a:fld>
            <a:endParaRPr lang="el-GR" dirty="0">
              <a:solidFill>
                <a:srgbClr val="FFEDB9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l-GR" smtClean="0">
                <a:solidFill>
                  <a:srgbClr val="FFEDB9"/>
                </a:solidFill>
              </a:rPr>
              <a:pPr/>
              <a:t>‹#›</a:t>
            </a:fld>
            <a:endParaRPr lang="el-GR" dirty="0">
              <a:solidFill>
                <a:srgbClr val="FFEDB9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Έλλειψη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Ομάδα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Ευθεία γραμμή σύνδεσης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Ευθεία γραμμή σύνδεσης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Ομάδα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Έλλειψη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17769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8A86B-9EEE-4B35-A2AC-625EFD17A42A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1" y="990600"/>
            <a:ext cx="7010399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3601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37B345-8874-4EE2-837B-489B00F8FBE9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Έλλειψη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kern="0" dirty="0">
                <a:solidFill>
                  <a:sysClr val="window" lastClr="FFFFFF"/>
                </a:solidFill>
                <a:latin typeface="Constantia"/>
                <a:cs typeface="+mn-cs"/>
              </a:endParaRPr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kern="0" dirty="0">
                <a:solidFill>
                  <a:sysClr val="window" lastClr="FFFFFF"/>
                </a:solidFill>
                <a:latin typeface="Constantia"/>
                <a:cs typeface="+mn-cs"/>
              </a:endParaRPr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4589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350"/>
            </a:lvl6pPr>
            <a:lvl7pPr algn="l" rtl="0">
              <a:defRPr sz="1350"/>
            </a:lvl7pPr>
            <a:lvl8pPr algn="l" rtl="0">
              <a:defRPr sz="1350"/>
            </a:lvl8pPr>
            <a:lvl9pPr algn="l" rtl="0">
              <a:defRPr sz="135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350"/>
            </a:lvl6pPr>
            <a:lvl7pPr algn="l" rtl="0">
              <a:defRPr sz="1350"/>
            </a:lvl7pPr>
            <a:lvl8pPr algn="l" rtl="0">
              <a:defRPr sz="1350" baseline="0"/>
            </a:lvl8pPr>
            <a:lvl9pPr algn="l" rtl="0">
              <a:defRPr sz="1350"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3380DB-A390-4001-8C34-04AB2F3FB302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200"/>
              </a:spcBef>
              <a:defRPr sz="1500"/>
            </a:lvl1pPr>
            <a:lvl2pPr algn="l" rtl="0">
              <a:defRPr sz="135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200"/>
              </a:spcBef>
              <a:defRPr sz="1500"/>
            </a:lvl1pPr>
            <a:lvl2pPr algn="l" rtl="0">
              <a:defRPr sz="135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92538E-100D-4A1F-9F0A-57BC485A9598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E6D8B-50AB-491D-A7DE-47718FD3A518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B5875C86-9288-4F03-A996-7FF4060A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FC14-B3A7-4601-A39D-2486A10744EA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5650C43F-6793-49A9-A8C7-D175716B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AB931663-779A-457E-BC06-D08D49E6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BAA788F-D60C-4936-BC54-6CD8BCDE7E3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2445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BB9ED2-2A0F-46B2-A537-62594B79B042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 baseline="0"/>
            </a:lvl8pPr>
            <a:lvl9pPr algn="l" rtl="0">
              <a:defRPr sz="1200"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50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8315E0-4F83-49E2-81B5-8766FA0A9606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803401"/>
            <a:ext cx="2133601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50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el-GR" dirty="0" smtClean="0"/>
              <a:t>Στυλ υποδείγματος κειμένου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6BC42E-C1FB-4A30-A9F6-F36224F29660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72DCA2-743F-4204-BD86-158B1ECB4495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B25D5F-0E2B-4CD4-8B0F-E3B9668E2620}" type="datetime1">
              <a:rPr lang="el-GR" smtClean="0">
                <a:solidFill>
                  <a:srgbClr val="6A3A20"/>
                </a:solidFill>
              </a:rPr>
              <a:t>15/4/2024</a:t>
            </a:fld>
            <a:endParaRPr lang="el-GR" dirty="0">
              <a:solidFill>
                <a:srgbClr val="6A3A20"/>
              </a:solidFill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28FB93-0A08-4E7D-8E63-9EFA29F1E093}" type="slidenum">
              <a:rPr lang="el-GR">
                <a:solidFill>
                  <a:srgbClr val="6A3A20"/>
                </a:solidFill>
              </a:rPr>
              <a:pPr/>
              <a:t>‹#›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9 - Θέση ημερομηνίας">
            <a:extLst>
              <a:ext uri="{FF2B5EF4-FFF2-40B4-BE49-F238E27FC236}">
                <a16:creationId xmlns="" xmlns:a16="http://schemas.microsoft.com/office/drawing/2014/main" id="{9BFA0DD9-C02D-460D-9F8F-F08AE842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CDC6-63A6-45D4-BE67-E5B40857D2D6}" type="datetime1">
              <a:rPr lang="el-GR" smtClean="0"/>
              <a:t>15/4/2024</a:t>
            </a:fld>
            <a:endParaRPr lang="el-GR"/>
          </a:p>
        </p:txBody>
      </p:sp>
      <p:sp>
        <p:nvSpPr>
          <p:cNvPr id="6" name="21 - Θέση υποσέλιδου">
            <a:extLst>
              <a:ext uri="{FF2B5EF4-FFF2-40B4-BE49-F238E27FC236}">
                <a16:creationId xmlns="" xmlns:a16="http://schemas.microsoft.com/office/drawing/2014/main" id="{E976DA71-AC59-4705-BC8C-A376720F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>
            <a:extLst>
              <a:ext uri="{FF2B5EF4-FFF2-40B4-BE49-F238E27FC236}">
                <a16:creationId xmlns="" xmlns:a16="http://schemas.microsoft.com/office/drawing/2014/main" id="{6B4CCAB8-4D62-4561-85EB-5D3B2582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3D430-1B9A-4A37-B287-F492494395D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5788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9 - Θέση ημερομηνίας">
            <a:extLst>
              <a:ext uri="{FF2B5EF4-FFF2-40B4-BE49-F238E27FC236}">
                <a16:creationId xmlns="" xmlns:a16="http://schemas.microsoft.com/office/drawing/2014/main" id="{A0712E98-9277-4102-B929-474B9285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B92-E0FD-4284-B64A-4FBEA1D7191A}" type="datetime1">
              <a:rPr lang="el-GR" smtClean="0"/>
              <a:t>15/4/2024</a:t>
            </a:fld>
            <a:endParaRPr lang="el-GR"/>
          </a:p>
        </p:txBody>
      </p:sp>
      <p:sp>
        <p:nvSpPr>
          <p:cNvPr id="8" name="21 - Θέση υποσέλιδου">
            <a:extLst>
              <a:ext uri="{FF2B5EF4-FFF2-40B4-BE49-F238E27FC236}">
                <a16:creationId xmlns="" xmlns:a16="http://schemas.microsoft.com/office/drawing/2014/main" id="{25A5B0C4-817A-405B-9565-11C7B162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17 - Θέση αριθμού διαφάνειας">
            <a:extLst>
              <a:ext uri="{FF2B5EF4-FFF2-40B4-BE49-F238E27FC236}">
                <a16:creationId xmlns="" xmlns:a16="http://schemas.microsoft.com/office/drawing/2014/main" id="{5DF1E492-56C7-47CA-97D0-146B0408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A57C4-2144-4D41-9A2F-DD714405D3A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366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9 - Θέση ημερομηνίας">
            <a:extLst>
              <a:ext uri="{FF2B5EF4-FFF2-40B4-BE49-F238E27FC236}">
                <a16:creationId xmlns="" xmlns:a16="http://schemas.microsoft.com/office/drawing/2014/main" id="{80B3B88A-F460-4819-9F12-A4EBE295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5A2F-0223-4EA8-B59B-D2BF308C03D5}" type="datetime1">
              <a:rPr lang="el-GR" smtClean="0"/>
              <a:t>15/4/2024</a:t>
            </a:fld>
            <a:endParaRPr lang="el-GR"/>
          </a:p>
        </p:txBody>
      </p:sp>
      <p:sp>
        <p:nvSpPr>
          <p:cNvPr id="4" name="21 - Θέση υποσέλιδου">
            <a:extLst>
              <a:ext uri="{FF2B5EF4-FFF2-40B4-BE49-F238E27FC236}">
                <a16:creationId xmlns="" xmlns:a16="http://schemas.microsoft.com/office/drawing/2014/main" id="{213D29C6-4DB2-4FB5-8D44-8D0F7930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αριθμού διαφάνειας">
            <a:extLst>
              <a:ext uri="{FF2B5EF4-FFF2-40B4-BE49-F238E27FC236}">
                <a16:creationId xmlns="" xmlns:a16="http://schemas.microsoft.com/office/drawing/2014/main" id="{E9A3BE79-7FD7-48E6-BAA0-88B9BA86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9721A-CD50-4532-A1C8-DE099007609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9339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>
            <a:extLst>
              <a:ext uri="{FF2B5EF4-FFF2-40B4-BE49-F238E27FC236}">
                <a16:creationId xmlns="" xmlns:a16="http://schemas.microsoft.com/office/drawing/2014/main" id="{0A49A728-CAE2-41E5-990F-BEE8A8A5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6071-3F3E-451D-8332-1FAA4A6B3920}" type="datetime1">
              <a:rPr lang="el-GR" smtClean="0"/>
              <a:t>15/4/2024</a:t>
            </a:fld>
            <a:endParaRPr lang="el-GR"/>
          </a:p>
        </p:txBody>
      </p:sp>
      <p:sp>
        <p:nvSpPr>
          <p:cNvPr id="3" name="21 - Θέση υποσέλιδου">
            <a:extLst>
              <a:ext uri="{FF2B5EF4-FFF2-40B4-BE49-F238E27FC236}">
                <a16:creationId xmlns="" xmlns:a16="http://schemas.microsoft.com/office/drawing/2014/main" id="{B9252A1C-CEAD-4A95-A05C-4CF65765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>
            <a:extLst>
              <a:ext uri="{FF2B5EF4-FFF2-40B4-BE49-F238E27FC236}">
                <a16:creationId xmlns="" xmlns:a16="http://schemas.microsoft.com/office/drawing/2014/main" id="{1A7C0559-73B8-404C-A283-1C4816F5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F18A7-7E65-428F-9275-CB36189A9E8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9725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9 - Θέση ημερομηνίας">
            <a:extLst>
              <a:ext uri="{FF2B5EF4-FFF2-40B4-BE49-F238E27FC236}">
                <a16:creationId xmlns="" xmlns:a16="http://schemas.microsoft.com/office/drawing/2014/main" id="{D3BA1B8A-E27B-4503-AE81-3F908B58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3A99-C6EE-48F1-B8DD-EEB88DA31F19}" type="datetime1">
              <a:rPr lang="el-GR" smtClean="0"/>
              <a:t>15/4/2024</a:t>
            </a:fld>
            <a:endParaRPr lang="el-GR"/>
          </a:p>
        </p:txBody>
      </p:sp>
      <p:sp>
        <p:nvSpPr>
          <p:cNvPr id="6" name="21 - Θέση υποσέλιδου">
            <a:extLst>
              <a:ext uri="{FF2B5EF4-FFF2-40B4-BE49-F238E27FC236}">
                <a16:creationId xmlns="" xmlns:a16="http://schemas.microsoft.com/office/drawing/2014/main" id="{E7D3D5D2-E53C-4B82-9A6D-CE21156B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>
            <a:extLst>
              <a:ext uri="{FF2B5EF4-FFF2-40B4-BE49-F238E27FC236}">
                <a16:creationId xmlns="" xmlns:a16="http://schemas.microsoft.com/office/drawing/2014/main" id="{486FBAC9-8F94-4A78-AD87-9AC285D9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096BA-D75A-44D3-93D5-0046E39702E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8876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- Ψαλίδισμα και στρογγύλεμα μίας γωνίας του ορθογωνίου">
            <a:extLst>
              <a:ext uri="{FF2B5EF4-FFF2-40B4-BE49-F238E27FC236}">
                <a16:creationId xmlns="" xmlns:a16="http://schemas.microsoft.com/office/drawing/2014/main" id="{06736A2A-A53E-49E8-8DD4-4D792C6CBA17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4 - Ορθογώνιο τρίγωνο">
            <a:extLst>
              <a:ext uri="{FF2B5EF4-FFF2-40B4-BE49-F238E27FC236}">
                <a16:creationId xmlns="" xmlns:a16="http://schemas.microsoft.com/office/drawing/2014/main" id="{FFEAF945-2822-481D-942B-1CFE0BEFD079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5 - Ελεύθερη σχεδίαση">
            <a:extLst>
              <a:ext uri="{FF2B5EF4-FFF2-40B4-BE49-F238E27FC236}">
                <a16:creationId xmlns="" xmlns:a16="http://schemas.microsoft.com/office/drawing/2014/main" id="{C82079C3-B95B-4CEE-8FC7-F2C54D1FC203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6 - Ελεύθερη σχεδίαση">
            <a:extLst>
              <a:ext uri="{FF2B5EF4-FFF2-40B4-BE49-F238E27FC236}">
                <a16:creationId xmlns="" xmlns:a16="http://schemas.microsoft.com/office/drawing/2014/main" id="{A403DCD7-516F-4FD9-8F12-2E06B70E1CD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4 - Θέση ημερομηνίας">
            <a:extLst>
              <a:ext uri="{FF2B5EF4-FFF2-40B4-BE49-F238E27FC236}">
                <a16:creationId xmlns="" xmlns:a16="http://schemas.microsoft.com/office/drawing/2014/main" id="{69C3D368-19EE-4117-8347-7B4E7D61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0659-B9FC-4351-9F8E-A1B1AD3294DA}" type="datetime1">
              <a:rPr lang="el-GR" smtClean="0"/>
              <a:t>15/4/2024</a:t>
            </a:fld>
            <a:endParaRPr lang="el-GR"/>
          </a:p>
        </p:txBody>
      </p:sp>
      <p:sp>
        <p:nvSpPr>
          <p:cNvPr id="10" name="5 - Θέση υποσέλιδου">
            <a:extLst>
              <a:ext uri="{FF2B5EF4-FFF2-40B4-BE49-F238E27FC236}">
                <a16:creationId xmlns="" xmlns:a16="http://schemas.microsoft.com/office/drawing/2014/main" id="{CB77B5BC-4672-455A-A55F-CA473AD7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6 - Θέση αριθμού διαφάνειας">
            <a:extLst>
              <a:ext uri="{FF2B5EF4-FFF2-40B4-BE49-F238E27FC236}">
                <a16:creationId xmlns="" xmlns:a16="http://schemas.microsoft.com/office/drawing/2014/main" id="{6D01B869-5666-4F43-9B42-DA946575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63DFB32-3BE0-447C-A708-6F0610E26CE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9930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>
            <a:extLst>
              <a:ext uri="{FF2B5EF4-FFF2-40B4-BE49-F238E27FC236}">
                <a16:creationId xmlns="" xmlns:a16="http://schemas.microsoft.com/office/drawing/2014/main" id="{7728E3B5-ADBF-43E5-99D8-F9DE2AEACAE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- Ελεύθερη σχεδίαση">
            <a:extLst>
              <a:ext uri="{FF2B5EF4-FFF2-40B4-BE49-F238E27FC236}">
                <a16:creationId xmlns="" xmlns:a16="http://schemas.microsoft.com/office/drawing/2014/main" id="{9007E47E-A378-4C9B-9162-021FD3F750EB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- Θέση τίτλου">
            <a:extLst>
              <a:ext uri="{FF2B5EF4-FFF2-40B4-BE49-F238E27FC236}">
                <a16:creationId xmlns="" xmlns:a16="http://schemas.microsoft.com/office/drawing/2014/main" id="{8013D8DF-A933-4635-8DE4-5F1A1EEE57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του τίτλου</a:t>
            </a:r>
            <a:endParaRPr lang="en-US" altLang="en-US"/>
          </a:p>
        </p:txBody>
      </p:sp>
      <p:sp>
        <p:nvSpPr>
          <p:cNvPr id="1029" name="29 - Θέση κειμένου">
            <a:extLst>
              <a:ext uri="{FF2B5EF4-FFF2-40B4-BE49-F238E27FC236}">
                <a16:creationId xmlns="" xmlns:a16="http://schemas.microsoft.com/office/drawing/2014/main" id="{363CB275-8DC7-49F7-9550-E144FA11AB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των στυλ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  <a:endParaRPr lang="en-US" altLang="en-US"/>
          </a:p>
        </p:txBody>
      </p:sp>
      <p:sp>
        <p:nvSpPr>
          <p:cNvPr id="10" name="9 - Θέση ημερομηνίας">
            <a:extLst>
              <a:ext uri="{FF2B5EF4-FFF2-40B4-BE49-F238E27FC236}">
                <a16:creationId xmlns="" xmlns:a16="http://schemas.microsoft.com/office/drawing/2014/main" id="{50E5D601-1D2D-4926-9151-B2A574E27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6DACA3-B6FE-4C2E-8F60-63B2A287A509}" type="datetime1">
              <a:rPr lang="el-GR" smtClean="0"/>
              <a:t>15/4/2024</a:t>
            </a:fld>
            <a:endParaRPr lang="el-GR"/>
          </a:p>
        </p:txBody>
      </p:sp>
      <p:sp>
        <p:nvSpPr>
          <p:cNvPr id="22" name="21 - Θέση υποσέλιδου">
            <a:extLst>
              <a:ext uri="{FF2B5EF4-FFF2-40B4-BE49-F238E27FC236}">
                <a16:creationId xmlns="" xmlns:a16="http://schemas.microsoft.com/office/drawing/2014/main" id="{8E9D4905-9C19-4AAE-A44D-28D929DC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>
            <a:extLst>
              <a:ext uri="{FF2B5EF4-FFF2-40B4-BE49-F238E27FC236}">
                <a16:creationId xmlns="" xmlns:a16="http://schemas.microsoft.com/office/drawing/2014/main" id="{C63D01B8-32F8-4A1B-AA3C-F2D7627BC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024B6577-B438-4111-A21F-D2C5C2181FCF}" type="slidenum">
              <a:rPr lang="el-GR" altLang="en-US"/>
              <a:pPr/>
              <a:t>‹#›</a:t>
            </a:fld>
            <a:endParaRPr lang="el-GR" altLang="en-US"/>
          </a:p>
        </p:txBody>
      </p:sp>
      <p:grpSp>
        <p:nvGrpSpPr>
          <p:cNvPr id="1033" name="1 - Ομάδα">
            <a:extLst>
              <a:ext uri="{FF2B5EF4-FFF2-40B4-BE49-F238E27FC236}">
                <a16:creationId xmlns="" xmlns:a16="http://schemas.microsoft.com/office/drawing/2014/main" id="{D742BE44-CD1F-4924-BB7B-A7DCE44A3F3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- Ελεύθερη σχεδίαση">
              <a:extLst>
                <a:ext uri="{FF2B5EF4-FFF2-40B4-BE49-F238E27FC236}">
                  <a16:creationId xmlns="" xmlns:a16="http://schemas.microsoft.com/office/drawing/2014/main" id="{760A0E2B-2C77-4683-B967-3A6DC665E20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12 - Ελεύθερη σχεδίαση">
              <a:extLst>
                <a:ext uri="{FF2B5EF4-FFF2-40B4-BE49-F238E27FC236}">
                  <a16:creationId xmlns="" xmlns:a16="http://schemas.microsoft.com/office/drawing/2014/main" id="{0E52FA91-214E-42C7-9B51-C7D15273E87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02" r:id="rId2"/>
    <p:sldLayoutId id="214748461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13" r:id="rId9"/>
    <p:sldLayoutId id="2147484608" r:id="rId10"/>
    <p:sldLayoutId id="2147484609" r:id="rId11"/>
    <p:sldLayoutId id="21474846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1800" dirty="0">
              <a:solidFill>
                <a:prstClr val="white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srgbClr val="6A3A20"/>
              </a:solidFill>
              <a:latin typeface="Constantia"/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25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999CAB-9346-43E2-AB29-333546C87193}" type="datetime1">
              <a:rPr lang="el-GR" smtClean="0">
                <a:solidFill>
                  <a:srgbClr val="6A3A20"/>
                </a:solidFill>
                <a:latin typeface="Constantia"/>
              </a:rPr>
              <a:t>15/4/2024</a:t>
            </a:fld>
            <a:endParaRPr lang="el-GR" dirty="0">
              <a:solidFill>
                <a:srgbClr val="6A3A20"/>
              </a:solidFill>
              <a:latin typeface="Constantia"/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25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28FB93-0A08-4E7D-8E63-9EFA29F1E093}" type="slidenum">
              <a:rPr lang="el-GR" smtClean="0">
                <a:solidFill>
                  <a:srgbClr val="6A3A20"/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srgbClr val="6A3A2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7602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983" rtl="0" eaLnBrk="1" latinLnBrk="0" hangingPunct="1"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7964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64338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713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7087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43461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9836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621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1800" dirty="0">
              <a:solidFill>
                <a:prstClr val="white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srgbClr val="6A3A20"/>
              </a:solidFill>
              <a:latin typeface="Constantia"/>
            </a:endParaRP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25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4860FE-6349-4C18-9577-BAB1452EF9CE}" type="datetime1">
              <a:rPr lang="el-GR" smtClean="0">
                <a:solidFill>
                  <a:srgbClr val="6A3A20"/>
                </a:solidFill>
                <a:latin typeface="Constantia"/>
              </a:rPr>
              <a:t>15/4/2024</a:t>
            </a:fld>
            <a:endParaRPr lang="el-GR" dirty="0">
              <a:solidFill>
                <a:srgbClr val="6A3A20"/>
              </a:solidFill>
              <a:latin typeface="Constantia"/>
            </a:endParaRP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25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28FB93-0A08-4E7D-8E63-9EFA29F1E093}" type="slidenum">
              <a:rPr lang="el-GR" smtClean="0">
                <a:solidFill>
                  <a:srgbClr val="6A3A20"/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srgbClr val="6A3A2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5504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983" rtl="0" eaLnBrk="1" latinLnBrk="0" hangingPunct="1"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7964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64338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713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7087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43461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9836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621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52656" y="2834780"/>
            <a:ext cx="7078274" cy="1219517"/>
          </a:xfrm>
        </p:spPr>
        <p:txBody>
          <a:bodyPr rtlCol="0"/>
          <a:lstStyle/>
          <a:p>
            <a:pPr rtl="0"/>
            <a:r>
              <a:rPr lang="en-US" dirty="0" smtClean="0"/>
              <a:t> </a:t>
            </a:r>
            <a:r>
              <a:rPr lang="el-GR" dirty="0" smtClean="0"/>
              <a:t>Συστήματα χωριστής συλλογής και διαχείρισης </a:t>
            </a:r>
            <a:r>
              <a:rPr lang="el-GR" dirty="0" err="1" smtClean="0"/>
              <a:t>βιοαποβλήτων</a:t>
            </a:r>
            <a:endParaRPr lang="el-GR" dirty="0"/>
          </a:p>
        </p:txBody>
      </p:sp>
      <p:pic>
        <p:nvPicPr>
          <p:cNvPr id="6" name="Εικόνα 5"/>
          <p:cNvPicPr/>
          <p:nvPr/>
        </p:nvPicPr>
        <p:blipFill rotWithShape="1">
          <a:blip r:embed="rId3"/>
          <a:srcRect l="56947" t="34460" r="28606" b="30009"/>
          <a:stretch/>
        </p:blipFill>
        <p:spPr bwMode="auto">
          <a:xfrm>
            <a:off x="6624762" y="1120134"/>
            <a:ext cx="1604218" cy="1566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Εικόνα 6"/>
          <p:cNvPicPr/>
          <p:nvPr/>
        </p:nvPicPr>
        <p:blipFill rotWithShape="1">
          <a:blip r:embed="rId3"/>
          <a:srcRect l="70190" t="33390" r="18373" b="31293"/>
          <a:stretch/>
        </p:blipFill>
        <p:spPr bwMode="auto">
          <a:xfrm>
            <a:off x="790595" y="1122305"/>
            <a:ext cx="1604612" cy="1565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2177" y="5157192"/>
            <a:ext cx="694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white"/>
                </a:solidFill>
                <a:latin typeface="Constantia"/>
              </a:rPr>
              <a:t>Δρ. </a:t>
            </a:r>
            <a:r>
              <a:rPr lang="el-GR" dirty="0" err="1" smtClean="0">
                <a:solidFill>
                  <a:prstClr val="white"/>
                </a:solidFill>
                <a:latin typeface="Constantia"/>
              </a:rPr>
              <a:t>Γκαρμπούνης</a:t>
            </a:r>
            <a:r>
              <a:rPr lang="el-GR" dirty="0" smtClean="0">
                <a:solidFill>
                  <a:prstClr val="white"/>
                </a:solidFill>
                <a:latin typeface="Constantia"/>
              </a:rPr>
              <a:t> Γεώργιος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white"/>
                </a:solidFill>
                <a:latin typeface="Constantia"/>
              </a:rPr>
              <a:t>Μεταδιδακτορικός ερευνητής ΤΜΠ ΔΠΘ</a:t>
            </a:r>
            <a:endParaRPr lang="el-GR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>
                <a:solidFill>
                  <a:srgbClr val="FFEDB9"/>
                </a:solidFill>
              </a:rPr>
              <a:pPr/>
              <a:t>1</a:t>
            </a:fld>
            <a:endParaRPr lang="el-GR" dirty="0">
              <a:solidFill>
                <a:srgbClr val="FFE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6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10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11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12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13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399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14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28596" y="0"/>
            <a:ext cx="835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latin typeface="+mj-lt"/>
              </a:rPr>
              <a:t>Διαχείριση αστικών στερεών αποβλήτων στην ΕΕ (2013)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28596" y="5556747"/>
            <a:ext cx="8143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latin typeface="+mj-lt"/>
              </a:rPr>
              <a:t>Ελλάδα  82% ΧΥΤΑ, 15% ανακύκλωση και 2% </a:t>
            </a:r>
            <a:r>
              <a:rPr lang="el-GR" sz="2200" b="1" dirty="0" err="1" smtClean="0">
                <a:latin typeface="+mj-lt"/>
              </a:rPr>
              <a:t>κομποστοποίηση</a:t>
            </a:r>
            <a:endParaRPr lang="el-GR" sz="2200" b="1" dirty="0">
              <a:latin typeface="+mj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15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1509713"/>
            <a:ext cx="8905875" cy="456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71472" y="214290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err="1" smtClean="0">
                <a:latin typeface="+mj-lt"/>
              </a:rPr>
              <a:t>Κομποστοποίηση</a:t>
            </a:r>
            <a:r>
              <a:rPr lang="el-GR" sz="2200" b="1" dirty="0" smtClean="0">
                <a:latin typeface="+mj-lt"/>
              </a:rPr>
              <a:t> </a:t>
            </a:r>
            <a:r>
              <a:rPr lang="el-GR" sz="2200" b="1" dirty="0" err="1" smtClean="0">
                <a:latin typeface="+mj-lt"/>
              </a:rPr>
              <a:t>βιοαποβλήτων</a:t>
            </a:r>
            <a:r>
              <a:rPr lang="el-GR" sz="2200" b="1" dirty="0" smtClean="0">
                <a:latin typeface="+mj-lt"/>
              </a:rPr>
              <a:t> σε μικρές κοινότητες (</a:t>
            </a:r>
            <a:r>
              <a:rPr lang="en-US" sz="2200" b="1" dirty="0" smtClean="0">
                <a:latin typeface="+mj-lt"/>
              </a:rPr>
              <a:t>compact </a:t>
            </a:r>
            <a:r>
              <a:rPr lang="el-GR" sz="2200" b="1" dirty="0" smtClean="0">
                <a:latin typeface="+mj-lt"/>
              </a:rPr>
              <a:t>συστήματα)</a:t>
            </a:r>
            <a:endParaRPr lang="el-GR" sz="2200" b="1" dirty="0">
              <a:latin typeface="+mj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16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357166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latin typeface="+mj-lt"/>
              </a:rPr>
              <a:t>Παραγωγή </a:t>
            </a:r>
            <a:r>
              <a:rPr lang="el-GR" sz="2200" b="1" dirty="0" err="1" smtClean="0">
                <a:latin typeface="+mj-lt"/>
              </a:rPr>
              <a:t>βιοκαυσίμου</a:t>
            </a:r>
            <a:r>
              <a:rPr lang="el-GR" sz="2200" b="1" dirty="0" smtClean="0">
                <a:latin typeface="+mj-lt"/>
              </a:rPr>
              <a:t> (</a:t>
            </a:r>
            <a:r>
              <a:rPr lang="el-GR" sz="2200" b="1" dirty="0" err="1" smtClean="0">
                <a:latin typeface="+mj-lt"/>
              </a:rPr>
              <a:t>βιοαιθανόλης</a:t>
            </a:r>
            <a:r>
              <a:rPr lang="el-GR" sz="2200" b="1" dirty="0" smtClean="0">
                <a:latin typeface="+mj-lt"/>
              </a:rPr>
              <a:t>) από </a:t>
            </a:r>
            <a:r>
              <a:rPr lang="el-GR" sz="2200" b="1" dirty="0" err="1" smtClean="0">
                <a:latin typeface="+mj-lt"/>
              </a:rPr>
              <a:t>βιοαπόβλητα</a:t>
            </a:r>
            <a:endParaRPr lang="el-GR" sz="2200" b="1" dirty="0" smtClean="0">
              <a:latin typeface="+mj-lt"/>
            </a:endParaRPr>
          </a:p>
          <a:p>
            <a:endParaRPr lang="el-GR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3497"/>
            <a:ext cx="578647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000100" y="5789843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      </a:t>
            </a:r>
          </a:p>
          <a:p>
            <a:r>
              <a:rPr lang="el-GR" sz="2200" b="1" dirty="0" smtClean="0">
                <a:latin typeface="+mj-lt"/>
              </a:rPr>
              <a:t>              90-120 γραμμάρια </a:t>
            </a:r>
            <a:r>
              <a:rPr lang="el-GR" sz="2200" b="1" dirty="0" err="1" smtClean="0">
                <a:latin typeface="+mj-lt"/>
              </a:rPr>
              <a:t>βιοαιθανόλης</a:t>
            </a:r>
            <a:r>
              <a:rPr lang="el-GR" sz="2200" b="1" dirty="0" smtClean="0">
                <a:latin typeface="+mj-lt"/>
              </a:rPr>
              <a:t> </a:t>
            </a:r>
            <a:r>
              <a:rPr lang="el-GR" sz="2200" b="1" dirty="0" err="1" smtClean="0">
                <a:latin typeface="+mj-lt"/>
              </a:rPr>
              <a:t>ανα</a:t>
            </a:r>
            <a:r>
              <a:rPr lang="el-GR" sz="2200" b="1" dirty="0" smtClean="0">
                <a:latin typeface="+mj-lt"/>
              </a:rPr>
              <a:t> κιλό βιομάζας</a:t>
            </a:r>
            <a:endParaRPr lang="el-GR" sz="2200" b="1" dirty="0">
              <a:latin typeface="+mj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17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 rotWithShape="1">
          <a:blip r:embed="rId2"/>
          <a:srcRect l="17338" t="17979" r="25192" b="17941"/>
          <a:stretch/>
        </p:blipFill>
        <p:spPr bwMode="auto">
          <a:xfrm>
            <a:off x="539552" y="836712"/>
            <a:ext cx="806489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16632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latin typeface="+mj-lt"/>
              </a:rPr>
              <a:t>Μονάδα επεξεργασίας </a:t>
            </a:r>
            <a:r>
              <a:rPr lang="el-GR" sz="2200" b="1" dirty="0" err="1" smtClean="0">
                <a:latin typeface="+mj-lt"/>
              </a:rPr>
              <a:t>βιοαποβλήτων</a:t>
            </a:r>
            <a:endParaRPr lang="el-GR" sz="2200" b="1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18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18680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/>
          <p:nvPr/>
        </p:nvPicPr>
        <p:blipFill rotWithShape="1">
          <a:blip r:embed="rId2"/>
          <a:srcRect l="12641" t="19692" r="13556" b="118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19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04C-3971-4C6C-8DFF-27EA38E73133}" type="slidenum">
              <a:rPr lang="el-GR" altLang="en-US" smtClean="0"/>
              <a:pPr/>
              <a:t>2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20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42918"/>
            <a:ext cx="9144000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21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42910" y="428604"/>
            <a:ext cx="77867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sz="2200" b="1" dirty="0" smtClean="0">
                <a:latin typeface="+mj-lt"/>
              </a:rPr>
              <a:t>Συστήματα διαλογής στην πηγή (</a:t>
            </a:r>
            <a:r>
              <a:rPr lang="el-GR" sz="2200" b="1" dirty="0" err="1" smtClean="0">
                <a:latin typeface="+mj-lt"/>
              </a:rPr>
              <a:t>ΔσΠ</a:t>
            </a:r>
            <a:r>
              <a:rPr lang="el-GR" sz="2200" b="1" dirty="0" smtClean="0">
                <a:latin typeface="+mj-lt"/>
              </a:rPr>
              <a:t>) </a:t>
            </a:r>
            <a:r>
              <a:rPr lang="el-GR" sz="2200" b="1" dirty="0" err="1" smtClean="0">
                <a:latin typeface="+mj-lt"/>
              </a:rPr>
              <a:t>βιοαποβλήτων</a:t>
            </a:r>
            <a:endParaRPr lang="el-GR" sz="2200" b="1" dirty="0" smtClean="0">
              <a:latin typeface="+mj-lt"/>
            </a:endParaRPr>
          </a:p>
          <a:p>
            <a:pPr algn="ctr"/>
            <a:endParaRPr lang="el-GR" sz="2200" b="1" dirty="0" smtClean="0">
              <a:latin typeface="+mj-lt"/>
            </a:endParaRPr>
          </a:p>
          <a:p>
            <a:pPr algn="ctr"/>
            <a:endParaRPr lang="el-GR" sz="2200" b="1" dirty="0" smtClean="0">
              <a:latin typeface="+mj-lt"/>
            </a:endParaRPr>
          </a:p>
          <a:p>
            <a:pPr algn="ctr"/>
            <a:endParaRPr lang="el-GR" sz="22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l-GR" sz="2200" b="1" dirty="0" smtClean="0">
                <a:latin typeface="+mj-lt"/>
              </a:rPr>
              <a:t>Σύστημα συλλογής πόρτα-πόρτα</a:t>
            </a:r>
          </a:p>
          <a:p>
            <a:pPr>
              <a:buFont typeface="Wingdings" pitchFamily="2" charset="2"/>
              <a:buChar char="§"/>
            </a:pPr>
            <a:endParaRPr lang="el-GR" sz="22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l-GR" sz="22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l-GR" sz="22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l-GR" sz="22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l-GR" sz="22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l-GR" sz="2200" b="1" dirty="0" smtClean="0">
                <a:latin typeface="+mj-lt"/>
              </a:rPr>
              <a:t>Σύστημα συλλογής κεντρικών κάδων</a:t>
            </a:r>
            <a:endParaRPr lang="el-GR" sz="2200" b="1" dirty="0">
              <a:latin typeface="+mj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22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23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24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25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010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26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27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85786" y="428604"/>
            <a:ext cx="792961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latin typeface="+mj-lt"/>
              </a:rPr>
              <a:t>Ποσοτικά στοιχεία του συστήματος </a:t>
            </a:r>
            <a:r>
              <a:rPr lang="el-GR" sz="2200" b="1" dirty="0" err="1" smtClean="0">
                <a:latin typeface="+mj-lt"/>
              </a:rPr>
              <a:t>ΔσΠ</a:t>
            </a:r>
            <a:r>
              <a:rPr lang="el-GR" sz="2200" b="1" dirty="0" smtClean="0">
                <a:latin typeface="+mj-lt"/>
              </a:rPr>
              <a:t> </a:t>
            </a:r>
            <a:r>
              <a:rPr lang="el-GR" sz="2200" b="1" dirty="0" err="1" smtClean="0">
                <a:latin typeface="+mj-lt"/>
              </a:rPr>
              <a:t>βιοαποβλήτων</a:t>
            </a:r>
            <a:endParaRPr lang="el-GR" sz="2200" b="1" dirty="0" smtClean="0">
              <a:latin typeface="+mj-lt"/>
            </a:endParaRPr>
          </a:p>
          <a:p>
            <a:pPr algn="ctr"/>
            <a:endParaRPr lang="el-GR" sz="22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l-GR" sz="2200" b="1" dirty="0" smtClean="0">
                <a:latin typeface="+mj-lt"/>
              </a:rPr>
              <a:t>Συλλεγόμενες ποσότητες </a:t>
            </a:r>
            <a:r>
              <a:rPr lang="el-GR" sz="2200" b="1" dirty="0" err="1" smtClean="0">
                <a:latin typeface="+mj-lt"/>
              </a:rPr>
              <a:t>βιοαποβλήτων</a:t>
            </a:r>
            <a:r>
              <a:rPr lang="el-GR" sz="2200" b="1" dirty="0" smtClean="0">
                <a:latin typeface="+mj-lt"/>
              </a:rPr>
              <a:t> 4</a:t>
            </a:r>
            <a:r>
              <a:rPr lang="en-US" sz="2200" b="1" dirty="0" smtClean="0">
                <a:latin typeface="+mj-lt"/>
              </a:rPr>
              <a:t>kg/</a:t>
            </a:r>
            <a:r>
              <a:rPr lang="el-GR" sz="2200" b="1" dirty="0" smtClean="0">
                <a:latin typeface="+mj-lt"/>
              </a:rPr>
              <a:t>εβδομάδα/νοικοκυριό </a:t>
            </a:r>
          </a:p>
          <a:p>
            <a:pPr>
              <a:buFont typeface="Wingdings" pitchFamily="2" charset="2"/>
              <a:buChar char="§"/>
            </a:pPr>
            <a:r>
              <a:rPr lang="el-GR" sz="2200" b="1" dirty="0" smtClean="0">
                <a:latin typeface="+mj-lt"/>
              </a:rPr>
              <a:t>25-50% των νοικοκυριών θα συνεχίσουν να συμμετέχουν στο σύστημα </a:t>
            </a:r>
            <a:r>
              <a:rPr lang="el-GR" sz="2200" b="1" dirty="0" err="1" smtClean="0">
                <a:latin typeface="+mj-lt"/>
              </a:rPr>
              <a:t>ΔσΠ</a:t>
            </a:r>
            <a:r>
              <a:rPr lang="el-GR" sz="2200" b="1" dirty="0" smtClean="0">
                <a:latin typeface="+mj-lt"/>
              </a:rPr>
              <a:t> </a:t>
            </a:r>
            <a:r>
              <a:rPr lang="el-GR" sz="2200" b="1" dirty="0" err="1" smtClean="0">
                <a:latin typeface="+mj-lt"/>
              </a:rPr>
              <a:t>βιοαποβλήτων</a:t>
            </a:r>
            <a:r>
              <a:rPr lang="el-GR" sz="2200" b="1" dirty="0" smtClean="0">
                <a:latin typeface="+mj-lt"/>
              </a:rPr>
              <a:t> 1 έτος μετά την έναρξη του</a:t>
            </a:r>
          </a:p>
          <a:p>
            <a:pPr>
              <a:buFont typeface="Wingdings" pitchFamily="2" charset="2"/>
              <a:buChar char="§"/>
            </a:pPr>
            <a:r>
              <a:rPr lang="el-GR" sz="2200" b="1" dirty="0" smtClean="0">
                <a:latin typeface="+mj-lt"/>
              </a:rPr>
              <a:t>Το πάχος των βιοδιασπώμενων σάκων είναι 20-35μ</a:t>
            </a:r>
            <a:r>
              <a:rPr lang="en-US" sz="2200" b="1" dirty="0" smtClean="0">
                <a:latin typeface="+mj-lt"/>
              </a:rPr>
              <a:t>m</a:t>
            </a:r>
            <a:r>
              <a:rPr lang="el-GR" sz="2200" b="1" dirty="0" smtClean="0">
                <a:latin typeface="+mj-lt"/>
              </a:rPr>
              <a:t> ώστε να αντέχουν το βάρος των αποβλήτων τροφών</a:t>
            </a:r>
          </a:p>
          <a:p>
            <a:pPr>
              <a:buFont typeface="Wingdings" pitchFamily="2" charset="2"/>
              <a:buChar char="§"/>
            </a:pPr>
            <a:r>
              <a:rPr lang="el-GR" sz="2200" b="1" dirty="0" smtClean="0">
                <a:latin typeface="+mj-lt"/>
              </a:rPr>
              <a:t>Οι κάδοι κουζίνας έχουν χωρητικότητα 7-10</a:t>
            </a:r>
            <a:r>
              <a:rPr lang="en-US" sz="2200" b="1" dirty="0" err="1" smtClean="0">
                <a:latin typeface="+mj-lt"/>
              </a:rPr>
              <a:t>lt</a:t>
            </a:r>
            <a:endParaRPr lang="en-US" sz="22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l-GR" sz="2200" b="1" dirty="0" smtClean="0">
                <a:latin typeface="+mj-lt"/>
              </a:rPr>
              <a:t>Τα οχήματα συλλογής είναι τύπου πρέσας και μύλου 4-12</a:t>
            </a:r>
            <a:r>
              <a:rPr lang="en-US" sz="2200" b="1" dirty="0" smtClean="0">
                <a:latin typeface="+mj-lt"/>
              </a:rPr>
              <a:t>m</a:t>
            </a:r>
            <a:r>
              <a:rPr lang="el-GR" sz="2200" b="1" baseline="30000" dirty="0" smtClean="0">
                <a:latin typeface="+mj-lt"/>
              </a:rPr>
              <a:t>3</a:t>
            </a:r>
          </a:p>
          <a:p>
            <a:pPr>
              <a:buFont typeface="Wingdings" pitchFamily="2" charset="2"/>
              <a:buChar char="§"/>
            </a:pPr>
            <a:r>
              <a:rPr lang="el-GR" sz="2200" b="1" dirty="0" smtClean="0">
                <a:latin typeface="+mj-lt"/>
              </a:rPr>
              <a:t>Στο σύστημα κεντρικών κάδων ο ρυθμός αποκομιδής είναι 1-2 φορές την εβδομάδα τον χειμώνα και 2-3 φορές την εβδομάδα τους καλοκαιρινούς μήνες  </a:t>
            </a:r>
            <a:endParaRPr lang="en-US" sz="22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l-GR" sz="2200" b="1" dirty="0" smtClean="0">
                <a:latin typeface="+mj-lt"/>
              </a:rPr>
              <a:t>Μέσος χρόνος συλλογής ανά κεντρικό κάδο= 1,1 </a:t>
            </a:r>
            <a:r>
              <a:rPr lang="en-US" sz="2200" b="1" dirty="0" smtClean="0">
                <a:latin typeface="+mj-lt"/>
              </a:rPr>
              <a:t>min</a:t>
            </a:r>
            <a:endParaRPr lang="el-GR" sz="2200" b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28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71472" y="214290"/>
            <a:ext cx="82868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latin typeface="+mj-lt"/>
              </a:rPr>
              <a:t>Ποσοτικά στοιχεία του συστήματος </a:t>
            </a:r>
            <a:r>
              <a:rPr lang="el-GR" sz="2200" b="1" dirty="0" err="1" smtClean="0">
                <a:latin typeface="+mj-lt"/>
              </a:rPr>
              <a:t>ΔσΠ</a:t>
            </a:r>
            <a:r>
              <a:rPr lang="el-GR" sz="2200" b="1" dirty="0" smtClean="0">
                <a:latin typeface="+mj-lt"/>
              </a:rPr>
              <a:t> </a:t>
            </a:r>
            <a:r>
              <a:rPr lang="el-GR" sz="2200" b="1" dirty="0" err="1" smtClean="0">
                <a:latin typeface="+mj-lt"/>
              </a:rPr>
              <a:t>βιοαποβλήτων</a:t>
            </a:r>
            <a:endParaRPr lang="el-GR" sz="2200" b="1" dirty="0" smtClean="0">
              <a:latin typeface="+mj-lt"/>
            </a:endParaRPr>
          </a:p>
          <a:p>
            <a:pPr algn="ctr"/>
            <a:endParaRPr lang="el-GR" dirty="0" smtClean="0"/>
          </a:p>
          <a:p>
            <a:endParaRPr lang="el-GR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l-GR" dirty="0" smtClean="0"/>
          </a:p>
          <a:p>
            <a:pPr>
              <a:buFont typeface="Wingdings" pitchFamily="2" charset="2"/>
              <a:buChar char="§"/>
            </a:pPr>
            <a:endParaRPr lang="el-GR" dirty="0" smtClean="0"/>
          </a:p>
          <a:p>
            <a:pPr>
              <a:buFont typeface="Wingdings" pitchFamily="2" charset="2"/>
              <a:buChar char="§"/>
            </a:pPr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29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04C-3971-4C6C-8DFF-27EA38E73133}" type="slidenum">
              <a:rPr lang="el-GR" altLang="en-US" smtClean="0"/>
              <a:pPr/>
              <a:t>3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5686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14348" y="332656"/>
            <a:ext cx="79296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latin typeface="+mj-lt"/>
              </a:rPr>
              <a:t>Οικονομικά στοιχεία του </a:t>
            </a:r>
            <a:r>
              <a:rPr lang="el-GR" sz="2200" b="1" dirty="0" err="1" smtClean="0">
                <a:latin typeface="+mj-lt"/>
              </a:rPr>
              <a:t>συτήματος</a:t>
            </a:r>
            <a:r>
              <a:rPr lang="el-GR" sz="2200" b="1" dirty="0" smtClean="0">
                <a:latin typeface="+mj-lt"/>
              </a:rPr>
              <a:t> </a:t>
            </a:r>
            <a:r>
              <a:rPr lang="el-GR" sz="2200" b="1" dirty="0" err="1" smtClean="0">
                <a:latin typeface="+mj-lt"/>
              </a:rPr>
              <a:t>ΔσΠ</a:t>
            </a:r>
            <a:r>
              <a:rPr lang="el-GR" sz="2200" b="1" dirty="0" smtClean="0">
                <a:latin typeface="+mj-lt"/>
              </a:rPr>
              <a:t> </a:t>
            </a:r>
            <a:r>
              <a:rPr lang="el-GR" sz="2200" b="1" dirty="0" err="1" smtClean="0">
                <a:latin typeface="+mj-lt"/>
              </a:rPr>
              <a:t>βιοαποβλήτων</a:t>
            </a:r>
            <a:endParaRPr lang="el-GR" sz="2200" b="1" dirty="0" smtClean="0">
              <a:latin typeface="+mj-lt"/>
            </a:endParaRPr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7774"/>
            <a:ext cx="9144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F18A7-7E65-428F-9275-CB36189A9E85}" type="slidenum">
              <a:rPr lang="el-GR" altLang="en-US" smtClean="0"/>
              <a:pPr/>
              <a:t>30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914401" y="1146217"/>
            <a:ext cx="7315200" cy="3429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4401" y="1268197"/>
            <a:ext cx="7315200" cy="4142519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4" name="Θέση εικόνας 18" descr="Εικόνα που δείχνει τη φύση&#10;&#10;Περιγραφή που δημιουργήθηκε με πολύ υψηλή αξιοπιστία">
            <a:extLst>
              <a:ext uri="{FF2B5EF4-FFF2-40B4-BE49-F238E27FC236}">
                <a16:creationId xmlns:a16="http://schemas.microsoft.com/office/drawing/2014/main" xmlns="" id="{7DD607C7-7CF7-4A0F-BFF7-6F3C46205E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>
            <a:fillRect/>
          </a:stretch>
        </p:blipFill>
        <p:spPr>
          <a:xfrm>
            <a:off x="65054" y="874087"/>
            <a:ext cx="9016277" cy="5014735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</p:pic>
      <p:sp>
        <p:nvSpPr>
          <p:cNvPr id="6" name="Υπότιτλος 6">
            <a:extLst>
              <a:ext uri="{FF2B5EF4-FFF2-40B4-BE49-F238E27FC236}">
                <a16:creationId xmlns:a16="http://schemas.microsoft.com/office/drawing/2014/main" xmlns="" id="{ACCCCDAD-0E0B-437F-8CAA-0536470B2E2F}"/>
              </a:ext>
            </a:extLst>
          </p:cNvPr>
          <p:cNvSpPr txBox="1">
            <a:spLocks/>
          </p:cNvSpPr>
          <p:nvPr/>
        </p:nvSpPr>
        <p:spPr>
          <a:xfrm>
            <a:off x="1114716" y="3339457"/>
            <a:ext cx="4159545" cy="1203442"/>
          </a:xfrm>
          <a:prstGeom prst="rect">
            <a:avLst/>
          </a:prstGeom>
          <a:solidFill>
            <a:sysClr val="windowText" lastClr="000000">
              <a:alpha val="90000"/>
            </a:sysClr>
          </a:solidFill>
        </p:spPr>
        <p:txBody>
          <a:bodyPr vert="horz" lIns="162042" tIns="108028" rIns="432113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1575" dirty="0">
                <a:solidFill>
                  <a:sysClr val="window" lastClr="FFFFFF"/>
                </a:solidFill>
              </a:rPr>
              <a:t>Δρ. </a:t>
            </a:r>
            <a:r>
              <a:rPr lang="el-GR" sz="1575" dirty="0" err="1">
                <a:solidFill>
                  <a:sysClr val="window" lastClr="FFFFFF"/>
                </a:solidFill>
              </a:rPr>
              <a:t>Γκαρμπούνης</a:t>
            </a:r>
            <a:r>
              <a:rPr lang="el-GR" sz="1575" dirty="0">
                <a:solidFill>
                  <a:sysClr val="window" lastClr="FFFFFF"/>
                </a:solidFill>
              </a:rPr>
              <a:t> Γεώργιος</a:t>
            </a:r>
            <a:endParaRPr lang="en-US" sz="1575" dirty="0">
              <a:solidFill>
                <a:sysClr val="window" lastClr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sz="1575" dirty="0">
                <a:solidFill>
                  <a:prstClr val="white"/>
                </a:solidFill>
              </a:rPr>
              <a:t>Μεταδιδακτορικός ερευνητής ΤΜΠ ΔΠΘ</a:t>
            </a:r>
            <a:endParaRPr lang="en-US" sz="1575" dirty="0">
              <a:solidFill>
                <a:prstClr val="white"/>
              </a:solidFill>
              <a:latin typeface="Rockwel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575" dirty="0">
                <a:solidFill>
                  <a:sysClr val="window" lastClr="FFFFFF"/>
                </a:solidFill>
              </a:rPr>
              <a:t>ggkarmpo@env.duth.gr</a:t>
            </a:r>
            <a:r>
              <a:rPr lang="el-GR" sz="1575" dirty="0">
                <a:solidFill>
                  <a:sysClr val="window" lastClr="FFFFFF"/>
                </a:solidFill>
              </a:rPr>
              <a:t> </a:t>
            </a:r>
          </a:p>
        </p:txBody>
      </p:sp>
      <p:sp>
        <p:nvSpPr>
          <p:cNvPr id="7" name="Τίτλος 2">
            <a:extLst>
              <a:ext uri="{FF2B5EF4-FFF2-40B4-BE49-F238E27FC236}">
                <a16:creationId xmlns:a16="http://schemas.microsoft.com/office/drawing/2014/main" xmlns="" id="{EBDC24D3-EEF0-4B69-A174-E4DFF7884894}"/>
              </a:ext>
            </a:extLst>
          </p:cNvPr>
          <p:cNvSpPr txBox="1">
            <a:spLocks/>
          </p:cNvSpPr>
          <p:nvPr/>
        </p:nvSpPr>
        <p:spPr>
          <a:xfrm>
            <a:off x="1114716" y="2290370"/>
            <a:ext cx="6914569" cy="1087624"/>
          </a:xfrm>
          <a:prstGeom prst="rect">
            <a:avLst/>
          </a:prstGeom>
          <a:solidFill>
            <a:sysClr val="windowText" lastClr="000000">
              <a:alpha val="80000"/>
            </a:sysClr>
          </a:solidFill>
        </p:spPr>
        <p:txBody>
          <a:bodyPr vert="horz" lIns="216056" tIns="0" rIns="1620422" bIns="108028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4801" dirty="0">
                <a:solidFill>
                  <a:sysClr val="window" lastClr="FFFFFF"/>
                </a:solidFill>
              </a:rPr>
              <a:t>Σας ευχαριστώ πολύ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l-GR" smtClean="0">
                <a:solidFill>
                  <a:srgbClr val="6A3A20"/>
                </a:solidFill>
              </a:rPr>
              <a:pPr/>
              <a:t>31</a:t>
            </a:fld>
            <a:endParaRPr lang="el-GR" dirty="0">
              <a:solidFill>
                <a:srgbClr val="6A3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76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>
            <a:extLst>
              <a:ext uri="{FF2B5EF4-FFF2-40B4-BE49-F238E27FC236}">
                <a16:creationId xmlns="" xmlns:a16="http://schemas.microsoft.com/office/drawing/2014/main" id="{4404761E-31CF-4D1D-8193-902B7294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7921625" cy="484028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endParaRPr lang="el-GR" sz="1500" dirty="0">
              <a:latin typeface="Calibri" pitchFamily="34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endParaRPr lang="el-GR" dirty="0">
              <a:latin typeface="Calibri" pitchFamily="34" charset="0"/>
            </a:endParaRPr>
          </a:p>
          <a:p>
            <a:pPr eaLnBrk="1" hangingPunct="1">
              <a:defRPr/>
            </a:pP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04C-3971-4C6C-8DFF-27EA38E73133}" type="slidenum">
              <a:rPr lang="el-GR" altLang="en-US" smtClean="0"/>
              <a:pPr/>
              <a:t>4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5719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457200" y="260009"/>
            <a:ext cx="82296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 </a:t>
            </a:r>
            <a:r>
              <a:rPr lang="el-GR" sz="2200" b="1" dirty="0" smtClean="0">
                <a:latin typeface="+mj-lt"/>
              </a:rPr>
              <a:t>ΝΟΜΟΣ 4042  (ΦΕΚ Α' 24/13-02-2012) «Ποινικό προστασία του περιβάλλοντος − Πλαίσιο παραγωγής και διαχείρισης αποβλήτων»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200" b="1" dirty="0" smtClean="0">
                <a:latin typeface="+mj-lt"/>
              </a:rPr>
              <a:t> Θέτει στόχους σχετικά με τη διαχείριση των </a:t>
            </a:r>
            <a:r>
              <a:rPr lang="el-GR" sz="2200" b="1" dirty="0" err="1" smtClean="0">
                <a:latin typeface="+mj-lt"/>
              </a:rPr>
              <a:t>βιοαποβλήτων</a:t>
            </a:r>
            <a:r>
              <a:rPr lang="el-GR" sz="2200" b="1" dirty="0" smtClean="0">
                <a:latin typeface="+mj-lt"/>
              </a:rPr>
              <a:t> (όρθρο 41)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200" b="1" dirty="0" smtClean="0">
                <a:latin typeface="+mj-lt"/>
              </a:rPr>
              <a:t>Τίθεται έως το 2015, ποσοστό χωριστής συλλογής των </a:t>
            </a:r>
            <a:r>
              <a:rPr lang="el-GR" sz="2200" b="1" dirty="0" err="1" smtClean="0">
                <a:latin typeface="+mj-lt"/>
              </a:rPr>
              <a:t>βιοαποβλήτων</a:t>
            </a:r>
            <a:r>
              <a:rPr lang="el-GR" sz="2200" b="1" dirty="0" smtClean="0">
                <a:latin typeface="+mj-lt"/>
              </a:rPr>
              <a:t> κατ’ ελάχιστον  5% το 2015  και 10% το 2020)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200" b="1" dirty="0" smtClean="0">
                <a:latin typeface="+mj-lt"/>
              </a:rPr>
              <a:t> Ορίζονται τα κατάλληλα μέτρα και οι ελάχιστες απαιτήσεις ανάλογα με την περίπτωση (όρθρο 45) προκειμένου να ενθαρρυνθεί: α) Η χωριστή συλλογή βιολογικών αποβλήτων (</a:t>
            </a:r>
            <a:r>
              <a:rPr lang="el-GR" sz="2200" b="1" dirty="0" err="1" smtClean="0">
                <a:latin typeface="+mj-lt"/>
              </a:rPr>
              <a:t>βιοαποβλήτων</a:t>
            </a:r>
            <a:r>
              <a:rPr lang="el-GR" sz="2200" b="1" dirty="0" smtClean="0">
                <a:latin typeface="+mj-lt"/>
              </a:rPr>
              <a:t>), με σκοπό την </a:t>
            </a:r>
            <a:r>
              <a:rPr lang="el-GR" sz="2200" b="1" dirty="0" err="1" smtClean="0">
                <a:latin typeface="+mj-lt"/>
              </a:rPr>
              <a:t>κομποστοποίηση</a:t>
            </a:r>
            <a:r>
              <a:rPr lang="el-GR" sz="2200" b="1" dirty="0" smtClean="0">
                <a:latin typeface="+mj-lt"/>
              </a:rPr>
              <a:t> ή και τη ζύμωση (di</a:t>
            </a:r>
            <a:r>
              <a:rPr lang="en-US" sz="2200" b="1" dirty="0" smtClean="0">
                <a:latin typeface="+mj-lt"/>
              </a:rPr>
              <a:t>g</a:t>
            </a:r>
            <a:r>
              <a:rPr lang="el-GR" sz="2200" b="1" dirty="0" err="1" smtClean="0">
                <a:latin typeface="+mj-lt"/>
              </a:rPr>
              <a:t>estion</a:t>
            </a:r>
            <a:r>
              <a:rPr lang="el-GR" sz="2200" b="1" dirty="0" smtClean="0">
                <a:latin typeface="+mj-lt"/>
              </a:rPr>
              <a:t>) των βιολογικών αποβλήτων, β) Η επεξεργασία των βιολογικών αποβλήτων κατά τρόπο που να διασφαλίζεται υψηλό επίπεδο περιβαλλοντικής προστασίας, γ) Η χρήση περιβαλλοντικά ασφαλών υλικών, τα οποία παράγονται από βιολογικά απόβλητα. 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04C-3971-4C6C-8DFF-27EA38E73133}" type="slidenum">
              <a:rPr lang="el-GR" altLang="en-US" smtClean="0"/>
              <a:pPr/>
              <a:t>5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- Θέση περιεχομένου">
            <a:extLst>
              <a:ext uri="{FF2B5EF4-FFF2-40B4-BE49-F238E27FC236}">
                <a16:creationId xmlns="" xmlns:a16="http://schemas.microsoft.com/office/drawing/2014/main" id="{44FCDBA0-560D-4124-BE06-24F87F858242}"/>
              </a:ext>
            </a:extLst>
          </p:cNvPr>
          <p:cNvSpPr>
            <a:spLocks/>
          </p:cNvSpPr>
          <p:nvPr/>
        </p:nvSpPr>
        <p:spPr bwMode="auto">
          <a:xfrm>
            <a:off x="323528" y="0"/>
            <a:ext cx="8496944" cy="594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endParaRPr lang="el-GR" altLang="en-US" dirty="0">
              <a:latin typeface="Calibri" panose="020F050202020403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0585" y="-1145418"/>
            <a:ext cx="6862829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04C-3971-4C6C-8DFF-27EA38E73133}" type="slidenum">
              <a:rPr lang="el-GR" altLang="en-US" smtClean="0"/>
              <a:pPr/>
              <a:t>6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Διάγραμμα"/>
          <p:cNvGraphicFramePr/>
          <p:nvPr/>
        </p:nvGraphicFramePr>
        <p:xfrm>
          <a:off x="457200" y="704850"/>
          <a:ext cx="8229600" cy="551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04C-3971-4C6C-8DFF-27EA38E73133}" type="slidenum">
              <a:rPr lang="el-GR" altLang="en-US" smtClean="0"/>
              <a:pPr/>
              <a:t>7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04C-3971-4C6C-8DFF-27EA38E73133}" type="slidenum">
              <a:rPr lang="el-GR" altLang="en-US" smtClean="0"/>
              <a:pPr/>
              <a:t>8</a:t>
            </a:fld>
            <a:endParaRPr lang="el-G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018" y="206084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latin typeface="+mj-lt"/>
              </a:rPr>
              <a:t>Συνοπτική παρουσίαση των συστημάτων διαχείρισης των </a:t>
            </a:r>
            <a:r>
              <a:rPr lang="el-GR" sz="4800" b="1" dirty="0" err="1" smtClean="0">
                <a:latin typeface="+mj-lt"/>
              </a:rPr>
              <a:t>βιοαποβλήτων</a:t>
            </a:r>
            <a:endParaRPr lang="el-GR" sz="4800" b="1" dirty="0">
              <a:latin typeface="+mj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004C-3971-4C6C-8DFF-27EA38E73133}" type="slidenum">
              <a:rPr lang="el-GR" altLang="en-US" smtClean="0"/>
              <a:pPr/>
              <a:t>9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23313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Κλασική βιβλίων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83_TF02801059_TF02801059" id="{40BD5653-0C8D-4E14-ADCD-FD678A24EE14}" vid="{85720E60-E181-4C8C-AE81-383411213581}"/>
    </a:ext>
  </a:extLst>
</a:theme>
</file>

<file path=ppt/theme/theme3.xml><?xml version="1.0" encoding="utf-8"?>
<a:theme xmlns:a="http://schemas.openxmlformats.org/drawingml/2006/main" name="1_Κλασική βιβλίων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83_TF02801059_TF02801059" id="{40BD5653-0C8D-4E14-ADCD-FD678A24EE14}" vid="{85720E60-E181-4C8C-AE81-383411213581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8326</TotalTime>
  <Words>374</Words>
  <Application>Microsoft Office PowerPoint</Application>
  <PresentationFormat>Προβολή στην οθόνη (4:3)</PresentationFormat>
  <Paragraphs>95</Paragraphs>
  <Slides>31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31</vt:i4>
      </vt:variant>
    </vt:vector>
  </HeadingPairs>
  <TitlesOfParts>
    <vt:vector size="40" baseType="lpstr">
      <vt:lpstr>Arial</vt:lpstr>
      <vt:lpstr>Calibri</vt:lpstr>
      <vt:lpstr>Constantia</vt:lpstr>
      <vt:lpstr>Rockwell</vt:lpstr>
      <vt:lpstr>Wingdings</vt:lpstr>
      <vt:lpstr>Wingdings 2</vt:lpstr>
      <vt:lpstr>Ροή</vt:lpstr>
      <vt:lpstr>Κλασική βιβλίων 16x9</vt:lpstr>
      <vt:lpstr>1_Κλασική βιβλίων 16x9</vt:lpstr>
      <vt:lpstr> Συστήματα χωριστής συλλογής και διαχείρισης βιοαποβλήτων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295</cp:revision>
  <dcterms:created xsi:type="dcterms:W3CDTF">2017-05-15T14:13:35Z</dcterms:created>
  <dcterms:modified xsi:type="dcterms:W3CDTF">2024-04-15T15:42:41Z</dcterms:modified>
</cp:coreProperties>
</file>