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D2ECCC-D11F-45EB-91C1-937FBE734FB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39F8ECD-4DB9-421F-8CC6-917D8B1A5C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C4D3561-1C82-4167-916E-AD10087A26D4}"/>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5" name="Θέση υποσέλιδου 4">
            <a:extLst>
              <a:ext uri="{FF2B5EF4-FFF2-40B4-BE49-F238E27FC236}">
                <a16:creationId xmlns:a16="http://schemas.microsoft.com/office/drawing/2014/main" id="{EB1A18C5-2F2E-4588-B922-2C5CD6515B8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01E609C-9EAD-400F-BD81-877E4DF7E24C}"/>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346065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3C6FB2-92A9-4FE4-94F3-6A6A7F520C9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B30129C-9B9C-41E5-806C-2A1447E3F21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3FDE70E-0A6C-4804-933A-C3ABA63E2193}"/>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5" name="Θέση υποσέλιδου 4">
            <a:extLst>
              <a:ext uri="{FF2B5EF4-FFF2-40B4-BE49-F238E27FC236}">
                <a16:creationId xmlns:a16="http://schemas.microsoft.com/office/drawing/2014/main" id="{5D3D9E1E-12C1-490B-B651-CA2BE666E4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DB5C38F-4F8C-4FDD-9FDB-26DDFB8216D0}"/>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3630139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0A7F571-8F5E-45D6-BEE7-B4ABC12AF94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B9B88F9-0573-49E3-84A4-EE9DB50A746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9CDA0AC-7301-4AD6-A03C-D487D313AF4E}"/>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5" name="Θέση υποσέλιδου 4">
            <a:extLst>
              <a:ext uri="{FF2B5EF4-FFF2-40B4-BE49-F238E27FC236}">
                <a16:creationId xmlns:a16="http://schemas.microsoft.com/office/drawing/2014/main" id="{FD61F8E1-DD63-413B-B04B-1F67682A4A1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585D99F-3989-42E8-ADE6-75C7C50BE622}"/>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426236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85CE7A-D0C9-41E9-A766-BFF1D80F83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3592912-8DDE-4E62-A524-54FEA5482BE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BC41DF3-B486-4456-B659-E65E8A8D0204}"/>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5" name="Θέση υποσέλιδου 4">
            <a:extLst>
              <a:ext uri="{FF2B5EF4-FFF2-40B4-BE49-F238E27FC236}">
                <a16:creationId xmlns:a16="http://schemas.microsoft.com/office/drawing/2014/main" id="{1EFA6061-7474-4A2B-96CD-08FF2A76628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00BBEB4-0C83-4BF5-A9CC-68BD2FA79378}"/>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4025765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B62316-8973-413C-B71D-DB3D1B44CD5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B6B915E-B40B-4BBC-9622-854A997E4C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BD26F35-D06B-41CF-9822-2C06C5A1043D}"/>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5" name="Θέση υποσέλιδου 4">
            <a:extLst>
              <a:ext uri="{FF2B5EF4-FFF2-40B4-BE49-F238E27FC236}">
                <a16:creationId xmlns:a16="http://schemas.microsoft.com/office/drawing/2014/main" id="{F8BE34D2-547E-4C5C-92AD-0E773CE2D7C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E4EBB84-E458-4DD8-8810-03D3693CD44D}"/>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306550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1F00C7-7275-48DA-85B3-3875AA5681F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65DA987-30CF-457C-8617-4F7238504A8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C592A98-04B5-4D32-BBD2-DBD268852C2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9BC1D5C-B581-4B4B-A615-EBE49D92E50A}"/>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6" name="Θέση υποσέλιδου 5">
            <a:extLst>
              <a:ext uri="{FF2B5EF4-FFF2-40B4-BE49-F238E27FC236}">
                <a16:creationId xmlns:a16="http://schemas.microsoft.com/office/drawing/2014/main" id="{CC3B204D-0AC3-4803-8CDF-CCB85860BDB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309549B-40C1-41D2-A44A-47C16E48E766}"/>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4198285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0C9467-8DBD-41A2-A179-E8A60FC72D5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C6284D5-539E-41CC-A3C0-E45C32D3C1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32DFA18-1B39-4718-AC02-370D57F30E23}"/>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4115E08-66B9-49BA-BBC1-110A54052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D0126A8-07AE-4B40-B2A8-2B0143D4CF4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BDBDBAF-AA83-4DC0-9807-F113D8A5C8F1}"/>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8" name="Θέση υποσέλιδου 7">
            <a:extLst>
              <a:ext uri="{FF2B5EF4-FFF2-40B4-BE49-F238E27FC236}">
                <a16:creationId xmlns:a16="http://schemas.microsoft.com/office/drawing/2014/main" id="{667D0A92-FC32-4FD8-A191-2C7818701D8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B2C6262-C593-461F-97F6-E31717E92172}"/>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4009069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57E49D-BD21-4B04-AC21-4C2449CF523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9233FB8-0062-4EEA-B163-17DABC83396B}"/>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4" name="Θέση υποσέλιδου 3">
            <a:extLst>
              <a:ext uri="{FF2B5EF4-FFF2-40B4-BE49-F238E27FC236}">
                <a16:creationId xmlns:a16="http://schemas.microsoft.com/office/drawing/2014/main" id="{19D4F81A-7A4A-41F7-A53D-D53149C6822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0DA881C-F56E-4ADA-8F86-C93166D48037}"/>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970961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7A88C32-3876-4807-849F-261BBED22A57}"/>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3" name="Θέση υποσέλιδου 2">
            <a:extLst>
              <a:ext uri="{FF2B5EF4-FFF2-40B4-BE49-F238E27FC236}">
                <a16:creationId xmlns:a16="http://schemas.microsoft.com/office/drawing/2014/main" id="{223276E6-B6E4-47CF-B99F-6B8E0CD46AE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1562D35-2DA3-44D8-B92B-0269EE4749DA}"/>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682769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61DB43-8B54-4138-A2C6-10D42B3B53E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573E22A-7809-412A-A6D0-11C0DBF421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4A41647-D533-4833-B8E1-FA4624930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842E00B-75A3-4DDA-B93A-158ABB4ABD95}"/>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6" name="Θέση υποσέλιδου 5">
            <a:extLst>
              <a:ext uri="{FF2B5EF4-FFF2-40B4-BE49-F238E27FC236}">
                <a16:creationId xmlns:a16="http://schemas.microsoft.com/office/drawing/2014/main" id="{DF7D4732-27B1-4CE6-9B20-3DF0BFE741A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6010280-5A59-4C0D-B442-AD61AC3BBA02}"/>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1227277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F21453-D7A2-48DA-A9BF-9024982A46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1113AF0-7F4C-459D-9C3B-CF108B7375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969F4B1-8361-4A97-9B11-656A87283E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8CFBCD6-8038-476D-9FD5-1B4DCA8E67AA}"/>
              </a:ext>
            </a:extLst>
          </p:cNvPr>
          <p:cNvSpPr>
            <a:spLocks noGrp="1"/>
          </p:cNvSpPr>
          <p:nvPr>
            <p:ph type="dt" sz="half" idx="10"/>
          </p:nvPr>
        </p:nvSpPr>
        <p:spPr/>
        <p:txBody>
          <a:bodyPr/>
          <a:lstStyle/>
          <a:p>
            <a:fld id="{B2181894-5051-4CEE-AE67-914951B5B105}" type="datetimeFigureOut">
              <a:rPr lang="el-GR" smtClean="0"/>
              <a:t>29/5/2020</a:t>
            </a:fld>
            <a:endParaRPr lang="el-GR"/>
          </a:p>
        </p:txBody>
      </p:sp>
      <p:sp>
        <p:nvSpPr>
          <p:cNvPr id="6" name="Θέση υποσέλιδου 5">
            <a:extLst>
              <a:ext uri="{FF2B5EF4-FFF2-40B4-BE49-F238E27FC236}">
                <a16:creationId xmlns:a16="http://schemas.microsoft.com/office/drawing/2014/main" id="{F9604010-41DC-447B-A29E-ABE5D878CA4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A3136EF-529B-4BA8-9947-E832AD499AFC}"/>
              </a:ext>
            </a:extLst>
          </p:cNvPr>
          <p:cNvSpPr>
            <a:spLocks noGrp="1"/>
          </p:cNvSpPr>
          <p:nvPr>
            <p:ph type="sldNum" sz="quarter" idx="12"/>
          </p:nvPr>
        </p:nvSpPr>
        <p:spPr/>
        <p:txBody>
          <a:bodyPr/>
          <a:lstStyle/>
          <a:p>
            <a:fld id="{A30B9209-F4C8-4C12-94E4-3148D0BEBEF1}" type="slidenum">
              <a:rPr lang="el-GR" smtClean="0"/>
              <a:t>‹#›</a:t>
            </a:fld>
            <a:endParaRPr lang="el-GR"/>
          </a:p>
        </p:txBody>
      </p:sp>
    </p:spTree>
    <p:extLst>
      <p:ext uri="{BB962C8B-B14F-4D97-AF65-F5344CB8AC3E}">
        <p14:creationId xmlns:p14="http://schemas.microsoft.com/office/powerpoint/2010/main" val="1599458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D226EC8-836C-4960-A1B1-C45C75AA02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CA5750C-0EAB-48B8-9C1A-A2C3767FD6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1FA3397-44F2-4688-91F0-6A8990471E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81894-5051-4CEE-AE67-914951B5B105}" type="datetimeFigureOut">
              <a:rPr lang="el-GR" smtClean="0"/>
              <a:t>29/5/2020</a:t>
            </a:fld>
            <a:endParaRPr lang="el-GR"/>
          </a:p>
        </p:txBody>
      </p:sp>
      <p:sp>
        <p:nvSpPr>
          <p:cNvPr id="5" name="Θέση υποσέλιδου 4">
            <a:extLst>
              <a:ext uri="{FF2B5EF4-FFF2-40B4-BE49-F238E27FC236}">
                <a16:creationId xmlns:a16="http://schemas.microsoft.com/office/drawing/2014/main" id="{3FA5A22F-D72B-4AAC-A002-1F59444B12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0EA4A8B-5BE7-4C3F-9F40-EAC5A98FCA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0B9209-F4C8-4C12-94E4-3148D0BEBEF1}" type="slidenum">
              <a:rPr lang="el-GR" smtClean="0"/>
              <a:t>‹#›</a:t>
            </a:fld>
            <a:endParaRPr lang="el-GR"/>
          </a:p>
        </p:txBody>
      </p:sp>
    </p:spTree>
    <p:extLst>
      <p:ext uri="{BB962C8B-B14F-4D97-AF65-F5344CB8AC3E}">
        <p14:creationId xmlns:p14="http://schemas.microsoft.com/office/powerpoint/2010/main" val="310149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C29DAD3-8809-42C1-BAED-B4805AB47C9C}"/>
              </a:ext>
            </a:extLst>
          </p:cNvPr>
          <p:cNvSpPr>
            <a:spLocks noGrp="1" noChangeArrowheads="1"/>
          </p:cNvSpPr>
          <p:nvPr>
            <p:ph type="ctrTitle"/>
          </p:nvPr>
        </p:nvSpPr>
        <p:spPr>
          <a:xfrm>
            <a:off x="2355850" y="882651"/>
            <a:ext cx="7475538" cy="2925763"/>
          </a:xfrm>
        </p:spPr>
        <p:txBody>
          <a:bodyPr rtlCol="0"/>
          <a:lstStyle/>
          <a:p>
            <a:pPr>
              <a:defRPr/>
            </a:pPr>
            <a:r>
              <a:rPr lang="el-GR" altLang="el-GR" sz="4000" dirty="0"/>
              <a:t>ΣΥΝΤΑΓΜΑΤΙΚΟΙ ΘΕΣΜΟΙ- (ΕΙΣΑΓΩΓΗ ΣΤΟ) ΣΥΝΤΑΓΜΑΤΙΚΟ ΔΙΚΑΙΟ</a:t>
            </a:r>
          </a:p>
        </p:txBody>
      </p:sp>
      <p:sp>
        <p:nvSpPr>
          <p:cNvPr id="4099" name="Rectangle 3">
            <a:extLst>
              <a:ext uri="{FF2B5EF4-FFF2-40B4-BE49-F238E27FC236}">
                <a16:creationId xmlns:a16="http://schemas.microsoft.com/office/drawing/2014/main" id="{23984B12-E543-4AAD-B492-C50301784F6B}"/>
              </a:ext>
            </a:extLst>
          </p:cNvPr>
          <p:cNvSpPr>
            <a:spLocks noGrp="1" noChangeArrowheads="1"/>
          </p:cNvSpPr>
          <p:nvPr>
            <p:ph type="subTitle" idx="1"/>
          </p:nvPr>
        </p:nvSpPr>
        <p:spPr>
          <a:xfrm>
            <a:off x="2806701" y="3870326"/>
            <a:ext cx="6575425" cy="1387475"/>
          </a:xfrm>
        </p:spPr>
        <p:txBody>
          <a:bodyPr>
            <a:normAutofit/>
          </a:bodyPr>
          <a:lstStyle/>
          <a:p>
            <a:pPr eaLnBrk="1" hangingPunct="1"/>
            <a:r>
              <a:rPr lang="el-GR" altLang="el-GR" sz="2800" dirty="0"/>
              <a:t>Παρουσίαση 6</a:t>
            </a:r>
            <a:r>
              <a:rPr lang="el-GR" altLang="el-GR" sz="2800" baseline="30000" dirty="0"/>
              <a:t>η</a:t>
            </a:r>
            <a:r>
              <a:rPr lang="el-GR" altLang="el-GR" sz="2800" dirty="0"/>
              <a:t> </a:t>
            </a:r>
          </a:p>
        </p:txBody>
      </p:sp>
    </p:spTree>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a:extLst>
              <a:ext uri="{FF2B5EF4-FFF2-40B4-BE49-F238E27FC236}">
                <a16:creationId xmlns:a16="http://schemas.microsoft.com/office/drawing/2014/main" id="{97DB9DBA-4982-4E3E-8D96-374767542955}"/>
              </a:ext>
            </a:extLst>
          </p:cNvPr>
          <p:cNvSpPr>
            <a:spLocks noGrp="1" noChangeArrowheads="1"/>
          </p:cNvSpPr>
          <p:nvPr>
            <p:ph type="title"/>
          </p:nvPr>
        </p:nvSpPr>
        <p:spPr/>
        <p:txBody>
          <a:bodyPr/>
          <a:lstStyle/>
          <a:p>
            <a:pPr eaLnBrk="1" hangingPunct="1"/>
            <a:endParaRPr lang="el-GR" altLang="el-GR"/>
          </a:p>
        </p:txBody>
      </p:sp>
      <p:sp>
        <p:nvSpPr>
          <p:cNvPr id="21507" name="Θέση περιεχομένου 2">
            <a:extLst>
              <a:ext uri="{FF2B5EF4-FFF2-40B4-BE49-F238E27FC236}">
                <a16:creationId xmlns:a16="http://schemas.microsoft.com/office/drawing/2014/main" id="{65183BFE-C727-4285-A6D7-92E3F554F931}"/>
              </a:ext>
            </a:extLst>
          </p:cNvPr>
          <p:cNvSpPr>
            <a:spLocks noGrp="1" noChangeArrowheads="1"/>
          </p:cNvSpPr>
          <p:nvPr>
            <p:ph idx="1"/>
          </p:nvPr>
        </p:nvSpPr>
        <p:spPr/>
        <p:txBody>
          <a:bodyPr/>
          <a:lstStyle/>
          <a:p>
            <a:pPr eaLnBrk="1" hangingPunct="1">
              <a:lnSpc>
                <a:spcPct val="150000"/>
              </a:lnSpc>
            </a:pPr>
            <a:r>
              <a:rPr lang="el-GR" altLang="el-GR" dirty="0"/>
              <a:t>Της σημαντικότερα στοιχεία της έννοιας του κράτους δικαίου είναι:</a:t>
            </a:r>
          </a:p>
          <a:p>
            <a:pPr eaLnBrk="1" hangingPunct="1">
              <a:lnSpc>
                <a:spcPct val="150000"/>
              </a:lnSpc>
              <a:buFontTx/>
              <a:buChar char="-"/>
            </a:pPr>
            <a:r>
              <a:rPr lang="el-GR" altLang="el-GR" dirty="0"/>
              <a:t>Η αρχή της διακρίσεως των εξουσιών</a:t>
            </a:r>
          </a:p>
          <a:p>
            <a:pPr eaLnBrk="1" hangingPunct="1">
              <a:lnSpc>
                <a:spcPct val="150000"/>
              </a:lnSpc>
              <a:buFontTx/>
              <a:buChar char="-"/>
            </a:pPr>
            <a:r>
              <a:rPr lang="el-GR" altLang="el-GR" dirty="0"/>
              <a:t>Η δέσμευση των τριών κρατικών εξουσιών από το Σύνταγμα</a:t>
            </a:r>
          </a:p>
          <a:p>
            <a:pPr algn="just" eaLnBrk="1" hangingPunct="1">
              <a:lnSpc>
                <a:spcPct val="150000"/>
              </a:lnSpc>
              <a:buFontTx/>
              <a:buChar char="-"/>
            </a:pPr>
            <a:r>
              <a:rPr lang="el-GR" altLang="el-GR" dirty="0"/>
              <a:t>Η αρχή της νομιμότητας – με τη στενή έννοια – της διοικητικής δράσης (η δημόσια διοίκηση μπορεί να πράττει μόνον ότι ρητώς της επιτρέπει ο νόμος).</a:t>
            </a:r>
          </a:p>
        </p:txBody>
      </p:sp>
    </p:spTree>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a:extLst>
              <a:ext uri="{FF2B5EF4-FFF2-40B4-BE49-F238E27FC236}">
                <a16:creationId xmlns:a16="http://schemas.microsoft.com/office/drawing/2014/main" id="{05A24D60-ED4D-4125-8A6C-601D79F55A16}"/>
              </a:ext>
            </a:extLst>
          </p:cNvPr>
          <p:cNvSpPr>
            <a:spLocks noGrp="1" noChangeArrowheads="1"/>
          </p:cNvSpPr>
          <p:nvPr>
            <p:ph type="title"/>
          </p:nvPr>
        </p:nvSpPr>
        <p:spPr/>
        <p:txBody>
          <a:bodyPr/>
          <a:lstStyle/>
          <a:p>
            <a:pPr eaLnBrk="1" hangingPunct="1"/>
            <a:endParaRPr lang="el-GR" altLang="el-GR"/>
          </a:p>
        </p:txBody>
      </p:sp>
      <p:sp>
        <p:nvSpPr>
          <p:cNvPr id="22531" name="Θέση περιεχομένου 2">
            <a:extLst>
              <a:ext uri="{FF2B5EF4-FFF2-40B4-BE49-F238E27FC236}">
                <a16:creationId xmlns:a16="http://schemas.microsoft.com/office/drawing/2014/main" id="{029ADED4-5955-4F3F-B499-60545AF257F6}"/>
              </a:ext>
            </a:extLst>
          </p:cNvPr>
          <p:cNvSpPr>
            <a:spLocks noGrp="1" noChangeArrowheads="1"/>
          </p:cNvSpPr>
          <p:nvPr>
            <p:ph idx="1"/>
          </p:nvPr>
        </p:nvSpPr>
        <p:spPr/>
        <p:txBody>
          <a:bodyPr/>
          <a:lstStyle/>
          <a:p>
            <a:pPr marL="0" indent="0" algn="just">
              <a:lnSpc>
                <a:spcPct val="150000"/>
              </a:lnSpc>
              <a:buNone/>
            </a:pPr>
            <a:r>
              <a:rPr lang="el-GR" altLang="el-GR" dirty="0"/>
              <a:t>- Η κατοχύρωση ενός καταλόγου θεμελιωδών δικαιωμάτων. Τα θεμελιώδη δικαιώματα είναι κανόνες που πρωτίστως θέτουν όρια στις δυνατότητες της κρατικής εξουσίας να παρεμβαίνει στην ζωή των ανθρώπων.</a:t>
            </a:r>
          </a:p>
          <a:p>
            <a:pPr marL="0" indent="0" algn="just">
              <a:lnSpc>
                <a:spcPct val="150000"/>
              </a:lnSpc>
              <a:buNone/>
            </a:pPr>
            <a:r>
              <a:rPr lang="el-GR" altLang="el-GR" dirty="0"/>
              <a:t>- Η παροχή έννομης – δικαστικής - προστασίας σε όσους την ζητούν. </a:t>
            </a:r>
          </a:p>
        </p:txBody>
      </p:sp>
    </p:spTree>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a:extLst>
              <a:ext uri="{FF2B5EF4-FFF2-40B4-BE49-F238E27FC236}">
                <a16:creationId xmlns:a16="http://schemas.microsoft.com/office/drawing/2014/main" id="{2495FEC9-8338-4A2F-AE65-AFD597972627}"/>
              </a:ext>
            </a:extLst>
          </p:cNvPr>
          <p:cNvSpPr>
            <a:spLocks noGrp="1" noChangeArrowheads="1"/>
          </p:cNvSpPr>
          <p:nvPr>
            <p:ph type="title"/>
          </p:nvPr>
        </p:nvSpPr>
        <p:spPr/>
        <p:txBody>
          <a:bodyPr/>
          <a:lstStyle/>
          <a:p>
            <a:pPr eaLnBrk="1" hangingPunct="1"/>
            <a:endParaRPr lang="el-GR" altLang="el-GR"/>
          </a:p>
        </p:txBody>
      </p:sp>
      <p:sp>
        <p:nvSpPr>
          <p:cNvPr id="3" name="Θέση περιεχομένου 2">
            <a:extLst>
              <a:ext uri="{FF2B5EF4-FFF2-40B4-BE49-F238E27FC236}">
                <a16:creationId xmlns:a16="http://schemas.microsoft.com/office/drawing/2014/main" id="{67563271-6C61-43A9-BC8C-DBEF5FB5E6F6}"/>
              </a:ext>
            </a:extLst>
          </p:cNvPr>
          <p:cNvSpPr>
            <a:spLocks noGrp="1"/>
          </p:cNvSpPr>
          <p:nvPr>
            <p:ph idx="1"/>
          </p:nvPr>
        </p:nvSpPr>
        <p:spPr/>
        <p:txBody>
          <a:bodyPr rtlCol="0">
            <a:normAutofit/>
          </a:bodyPr>
          <a:lstStyle/>
          <a:p>
            <a:pPr indent="-137160" algn="just">
              <a:lnSpc>
                <a:spcPct val="150000"/>
              </a:lnSpc>
              <a:defRPr/>
            </a:pPr>
            <a:r>
              <a:rPr lang="el-GR" dirty="0"/>
              <a:t> Απόρροια της αρχής του κράτους δικαίου αποτελούν οι εξής κανόνες:</a:t>
            </a:r>
          </a:p>
          <a:p>
            <a:pPr marL="0" indent="0" algn="just">
              <a:lnSpc>
                <a:spcPct val="150000"/>
              </a:lnSpc>
              <a:buNone/>
              <a:defRPr/>
            </a:pPr>
            <a:r>
              <a:rPr lang="el-GR" dirty="0"/>
              <a:t> - Η άμεση και ευθεία εφαρμογή των συνταγματικών κανόνων</a:t>
            </a:r>
          </a:p>
          <a:p>
            <a:pPr marL="0" indent="0" algn="just">
              <a:lnSpc>
                <a:spcPct val="150000"/>
              </a:lnSpc>
              <a:buNone/>
              <a:defRPr/>
            </a:pPr>
            <a:r>
              <a:rPr lang="el-GR" dirty="0"/>
              <a:t> - η αρχή «εν αμφιβολία υπέρ της επιεικέστερης λύσης» (</a:t>
            </a:r>
            <a:r>
              <a:rPr lang="en-US" dirty="0"/>
              <a:t>in </a:t>
            </a:r>
            <a:r>
              <a:rPr lang="en-US" dirty="0" err="1"/>
              <a:t>dubio</a:t>
            </a:r>
            <a:r>
              <a:rPr lang="en-US" dirty="0"/>
              <a:t> pro libertate</a:t>
            </a:r>
            <a:r>
              <a:rPr lang="el-GR" dirty="0"/>
              <a:t>)</a:t>
            </a:r>
            <a:endParaRPr lang="en-US" dirty="0"/>
          </a:p>
          <a:p>
            <a:pPr marL="0" indent="0" algn="just">
              <a:lnSpc>
                <a:spcPct val="150000"/>
              </a:lnSpc>
              <a:buNone/>
              <a:defRPr/>
            </a:pPr>
            <a:r>
              <a:rPr lang="en-US" dirty="0"/>
              <a:t> - </a:t>
            </a:r>
            <a:r>
              <a:rPr lang="el-GR" dirty="0"/>
              <a:t>η αρχή της αναλογικότητας</a:t>
            </a:r>
          </a:p>
        </p:txBody>
      </p:sp>
    </p:spTree>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Τίτλος 1">
            <a:extLst>
              <a:ext uri="{FF2B5EF4-FFF2-40B4-BE49-F238E27FC236}">
                <a16:creationId xmlns:a16="http://schemas.microsoft.com/office/drawing/2014/main" id="{7932EF22-9412-4510-97BA-6735C53867B6}"/>
              </a:ext>
            </a:extLst>
          </p:cNvPr>
          <p:cNvSpPr>
            <a:spLocks noGrp="1" noChangeArrowheads="1"/>
          </p:cNvSpPr>
          <p:nvPr>
            <p:ph type="title"/>
          </p:nvPr>
        </p:nvSpPr>
        <p:spPr/>
        <p:txBody>
          <a:bodyPr/>
          <a:lstStyle/>
          <a:p>
            <a:pPr eaLnBrk="1" hangingPunct="1"/>
            <a:r>
              <a:rPr lang="el-GR" altLang="el-GR"/>
              <a:t>Η αρχή του κοινωνικού κράτους</a:t>
            </a:r>
          </a:p>
        </p:txBody>
      </p:sp>
      <p:sp>
        <p:nvSpPr>
          <p:cNvPr id="24579" name="Θέση περιεχομένου 2">
            <a:extLst>
              <a:ext uri="{FF2B5EF4-FFF2-40B4-BE49-F238E27FC236}">
                <a16:creationId xmlns:a16="http://schemas.microsoft.com/office/drawing/2014/main" id="{7E0C35CF-B524-4DE5-AFF4-51611D95E69B}"/>
              </a:ext>
            </a:extLst>
          </p:cNvPr>
          <p:cNvSpPr>
            <a:spLocks noGrp="1" noChangeArrowheads="1"/>
          </p:cNvSpPr>
          <p:nvPr>
            <p:ph idx="1"/>
          </p:nvPr>
        </p:nvSpPr>
        <p:spPr/>
        <p:txBody>
          <a:bodyPr/>
          <a:lstStyle/>
          <a:p>
            <a:pPr algn="just" eaLnBrk="1" hangingPunct="1">
              <a:lnSpc>
                <a:spcPct val="150000"/>
              </a:lnSpc>
            </a:pPr>
            <a:r>
              <a:rPr lang="el-GR" altLang="el-GR" dirty="0"/>
              <a:t>Σύμφωνα με την αρχή αυτή το κράτος είναι υποχρεωμένο όταν χορηγεί κοινωνικές παροχές να μην αυθαιρετεί.</a:t>
            </a:r>
          </a:p>
          <a:p>
            <a:pPr algn="just" eaLnBrk="1" hangingPunct="1">
              <a:lnSpc>
                <a:spcPct val="150000"/>
              </a:lnSpc>
            </a:pPr>
            <a:r>
              <a:rPr lang="el-GR" altLang="el-GR" dirty="0"/>
              <a:t>Η χορήγηση των κοινωνικών παροχών πρέπει να ανταποκρίνεται σε ορισμένο μέτρο κοινωνικής δικαιοσύνης.</a:t>
            </a:r>
          </a:p>
        </p:txBody>
      </p:sp>
    </p:spTree>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Τίτλος 1">
            <a:extLst>
              <a:ext uri="{FF2B5EF4-FFF2-40B4-BE49-F238E27FC236}">
                <a16:creationId xmlns:a16="http://schemas.microsoft.com/office/drawing/2014/main" id="{E2A7EE6C-1B6A-4C45-9211-7936647664F5}"/>
              </a:ext>
            </a:extLst>
          </p:cNvPr>
          <p:cNvSpPr>
            <a:spLocks noGrp="1" noChangeArrowheads="1"/>
          </p:cNvSpPr>
          <p:nvPr>
            <p:ph type="title"/>
          </p:nvPr>
        </p:nvSpPr>
        <p:spPr/>
        <p:txBody>
          <a:bodyPr/>
          <a:lstStyle/>
          <a:p>
            <a:pPr eaLnBrk="1" hangingPunct="1"/>
            <a:endParaRPr lang="el-GR" altLang="el-GR"/>
          </a:p>
        </p:txBody>
      </p:sp>
      <p:sp>
        <p:nvSpPr>
          <p:cNvPr id="3" name="Θέση περιεχομένου 2">
            <a:extLst>
              <a:ext uri="{FF2B5EF4-FFF2-40B4-BE49-F238E27FC236}">
                <a16:creationId xmlns:a16="http://schemas.microsoft.com/office/drawing/2014/main" id="{F1486822-58C0-449F-9AF4-11606A2B9653}"/>
              </a:ext>
            </a:extLst>
          </p:cNvPr>
          <p:cNvSpPr>
            <a:spLocks noGrp="1"/>
          </p:cNvSpPr>
          <p:nvPr>
            <p:ph idx="1"/>
          </p:nvPr>
        </p:nvSpPr>
        <p:spPr/>
        <p:txBody>
          <a:bodyPr rtlCol="0">
            <a:normAutofit/>
          </a:bodyPr>
          <a:lstStyle/>
          <a:p>
            <a:pPr indent="-137160" algn="just">
              <a:lnSpc>
                <a:spcPct val="150000"/>
              </a:lnSpc>
              <a:defRPr/>
            </a:pPr>
            <a:r>
              <a:rPr lang="el-GR" dirty="0"/>
              <a:t>Οι κοινωνικές παροχές διακρίνονται σε παροχές χρηματικές (λ.χ. συντάξεις, επιδόματα) και σε παροχές σε είδος (φάρμακα) και σε υπηρεσίες (ιατρική </a:t>
            </a:r>
            <a:r>
              <a:rPr lang="el-GR"/>
              <a:t>περίθαλψη). </a:t>
            </a:r>
            <a:endParaRPr lang="el-GR" dirty="0"/>
          </a:p>
          <a:p>
            <a:pPr marL="0" indent="0">
              <a:lnSpc>
                <a:spcPct val="150000"/>
              </a:lnSpc>
              <a:buNone/>
              <a:defRPr/>
            </a:pPr>
            <a:endParaRPr lang="el-GR" dirty="0"/>
          </a:p>
        </p:txBody>
      </p:sp>
    </p:spTree>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Τίτλος 1">
            <a:extLst>
              <a:ext uri="{FF2B5EF4-FFF2-40B4-BE49-F238E27FC236}">
                <a16:creationId xmlns:a16="http://schemas.microsoft.com/office/drawing/2014/main" id="{1C1EE087-5536-48AF-B626-643181308B02}"/>
              </a:ext>
            </a:extLst>
          </p:cNvPr>
          <p:cNvSpPr>
            <a:spLocks noGrp="1" noChangeArrowheads="1"/>
          </p:cNvSpPr>
          <p:nvPr>
            <p:ph type="title"/>
          </p:nvPr>
        </p:nvSpPr>
        <p:spPr/>
        <p:txBody>
          <a:bodyPr/>
          <a:lstStyle/>
          <a:p>
            <a:pPr algn="ctr" eaLnBrk="1" hangingPunct="1"/>
            <a:r>
              <a:rPr lang="el-GR" altLang="el-GR" dirty="0"/>
              <a:t>Η κοινοβουλευτική αρχή</a:t>
            </a:r>
          </a:p>
        </p:txBody>
      </p:sp>
      <p:sp>
        <p:nvSpPr>
          <p:cNvPr id="13315" name="Θέση περιεχομένου 2">
            <a:extLst>
              <a:ext uri="{FF2B5EF4-FFF2-40B4-BE49-F238E27FC236}">
                <a16:creationId xmlns:a16="http://schemas.microsoft.com/office/drawing/2014/main" id="{3251384B-DF73-4034-B2CD-86CDBECFCA9F}"/>
              </a:ext>
            </a:extLst>
          </p:cNvPr>
          <p:cNvSpPr>
            <a:spLocks noGrp="1" noChangeArrowheads="1"/>
          </p:cNvSpPr>
          <p:nvPr>
            <p:ph idx="1"/>
          </p:nvPr>
        </p:nvSpPr>
        <p:spPr/>
        <p:txBody>
          <a:bodyPr/>
          <a:lstStyle/>
          <a:p>
            <a:pPr algn="just" eaLnBrk="1" hangingPunct="1"/>
            <a:r>
              <a:rPr lang="el-GR" altLang="el-GR" dirty="0"/>
              <a:t>Ο χαρακτήρας του πολιτεύματος σύμφωνα με το Σύνταγμα είναι όχι μόνον δημοκρατικός και προεδρευόμενος, αλλά και κοινοβουλευτικός.</a:t>
            </a:r>
          </a:p>
        </p:txBody>
      </p:sp>
    </p:spTree>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Τίτλος 1">
            <a:extLst>
              <a:ext uri="{FF2B5EF4-FFF2-40B4-BE49-F238E27FC236}">
                <a16:creationId xmlns:a16="http://schemas.microsoft.com/office/drawing/2014/main" id="{1682A83E-C531-497E-91DD-C7636D3980DC}"/>
              </a:ext>
            </a:extLst>
          </p:cNvPr>
          <p:cNvSpPr>
            <a:spLocks noGrp="1" noChangeArrowheads="1"/>
          </p:cNvSpPr>
          <p:nvPr>
            <p:ph type="title"/>
          </p:nvPr>
        </p:nvSpPr>
        <p:spPr/>
        <p:txBody>
          <a:bodyPr/>
          <a:lstStyle/>
          <a:p>
            <a:pPr eaLnBrk="1" hangingPunct="1"/>
            <a:endParaRPr lang="el-GR" altLang="el-GR"/>
          </a:p>
        </p:txBody>
      </p:sp>
      <p:sp>
        <p:nvSpPr>
          <p:cNvPr id="3" name="Θέση περιεχομένου 2">
            <a:extLst>
              <a:ext uri="{FF2B5EF4-FFF2-40B4-BE49-F238E27FC236}">
                <a16:creationId xmlns:a16="http://schemas.microsoft.com/office/drawing/2014/main" id="{1E4F7A93-E160-4168-87D3-E2A2BEA92826}"/>
              </a:ext>
            </a:extLst>
          </p:cNvPr>
          <p:cNvSpPr>
            <a:spLocks noGrp="1"/>
          </p:cNvSpPr>
          <p:nvPr>
            <p:ph idx="1"/>
          </p:nvPr>
        </p:nvSpPr>
        <p:spPr/>
        <p:txBody>
          <a:bodyPr rtlCol="0">
            <a:normAutofit/>
          </a:bodyPr>
          <a:lstStyle/>
          <a:p>
            <a:pPr indent="-137160" algn="just">
              <a:lnSpc>
                <a:spcPct val="150000"/>
              </a:lnSpc>
              <a:defRPr/>
            </a:pPr>
            <a:r>
              <a:rPr lang="el-GR" dirty="0"/>
              <a:t>Η κοινοβουλευτική αρχή διατυπώνεται στο άρθρο 84 του Συντάγματος. Σύμφωνα με αυτήν η Κυβέρνηση που διορίζεται από τον αρχηγό του Κράτους (τον Πρόεδρο της Δημοκρατίας) και ασκεί την εκτελεστική εξουσία εξαρτάται από την εμπιστοσύνη της Βουλής. </a:t>
            </a:r>
          </a:p>
          <a:p>
            <a:pPr marL="0" indent="0">
              <a:buNone/>
              <a:defRPr/>
            </a:pPr>
            <a:endParaRPr lang="el-GR" dirty="0"/>
          </a:p>
        </p:txBody>
      </p:sp>
    </p:spTree>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Τίτλος 1">
            <a:extLst>
              <a:ext uri="{FF2B5EF4-FFF2-40B4-BE49-F238E27FC236}">
                <a16:creationId xmlns:a16="http://schemas.microsoft.com/office/drawing/2014/main" id="{807D5984-FEE3-47FC-8BCE-E24890884FA9}"/>
              </a:ext>
            </a:extLst>
          </p:cNvPr>
          <p:cNvSpPr>
            <a:spLocks noGrp="1" noChangeArrowheads="1"/>
          </p:cNvSpPr>
          <p:nvPr>
            <p:ph type="title"/>
          </p:nvPr>
        </p:nvSpPr>
        <p:spPr/>
        <p:txBody>
          <a:bodyPr/>
          <a:lstStyle/>
          <a:p>
            <a:pPr eaLnBrk="1" hangingPunct="1"/>
            <a:endParaRPr lang="el-GR" altLang="el-GR"/>
          </a:p>
        </p:txBody>
      </p:sp>
      <p:sp>
        <p:nvSpPr>
          <p:cNvPr id="15363" name="Θέση περιεχομένου 2">
            <a:extLst>
              <a:ext uri="{FF2B5EF4-FFF2-40B4-BE49-F238E27FC236}">
                <a16:creationId xmlns:a16="http://schemas.microsoft.com/office/drawing/2014/main" id="{BC64A063-893A-4C5C-AE83-335CBB9A89BD}"/>
              </a:ext>
            </a:extLst>
          </p:cNvPr>
          <p:cNvSpPr>
            <a:spLocks noGrp="1" noChangeArrowheads="1"/>
          </p:cNvSpPr>
          <p:nvPr>
            <p:ph idx="1"/>
          </p:nvPr>
        </p:nvSpPr>
        <p:spPr/>
        <p:txBody>
          <a:bodyPr/>
          <a:lstStyle/>
          <a:p>
            <a:pPr algn="just" eaLnBrk="1" hangingPunct="1">
              <a:lnSpc>
                <a:spcPct val="150000"/>
              </a:lnSpc>
            </a:pPr>
            <a:r>
              <a:rPr lang="el-GR" altLang="el-GR" dirty="0"/>
              <a:t>Η κοινοβουλευτική αρχή καλείται και αρχή της δεδηλωμένης. Ειδικότερη πρόκειται για την δεδηλωμένη εμπιστοσύνη της πλειοψηφίας των βουλευτών προς την Κυβέρνηση. </a:t>
            </a:r>
          </a:p>
        </p:txBody>
      </p:sp>
    </p:spTree>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a:extLst>
              <a:ext uri="{FF2B5EF4-FFF2-40B4-BE49-F238E27FC236}">
                <a16:creationId xmlns:a16="http://schemas.microsoft.com/office/drawing/2014/main" id="{71B0D095-5FF1-4723-B423-D33BCBD82137}"/>
              </a:ext>
            </a:extLst>
          </p:cNvPr>
          <p:cNvSpPr>
            <a:spLocks noGrp="1" noChangeArrowheads="1"/>
          </p:cNvSpPr>
          <p:nvPr>
            <p:ph type="title"/>
          </p:nvPr>
        </p:nvSpPr>
        <p:spPr/>
        <p:txBody>
          <a:bodyPr/>
          <a:lstStyle/>
          <a:p>
            <a:pPr eaLnBrk="1" hangingPunct="1"/>
            <a:endParaRPr lang="el-GR" altLang="el-GR"/>
          </a:p>
        </p:txBody>
      </p:sp>
      <p:sp>
        <p:nvSpPr>
          <p:cNvPr id="16387" name="Θέση περιεχομένου 2">
            <a:extLst>
              <a:ext uri="{FF2B5EF4-FFF2-40B4-BE49-F238E27FC236}">
                <a16:creationId xmlns:a16="http://schemas.microsoft.com/office/drawing/2014/main" id="{E0ECD42E-7423-4F00-888A-1B683FC74F08}"/>
              </a:ext>
            </a:extLst>
          </p:cNvPr>
          <p:cNvSpPr>
            <a:spLocks noGrp="1" noChangeArrowheads="1"/>
          </p:cNvSpPr>
          <p:nvPr>
            <p:ph idx="1"/>
          </p:nvPr>
        </p:nvSpPr>
        <p:spPr/>
        <p:txBody>
          <a:bodyPr/>
          <a:lstStyle/>
          <a:p>
            <a:pPr algn="just" eaLnBrk="1" hangingPunct="1">
              <a:lnSpc>
                <a:spcPct val="150000"/>
              </a:lnSpc>
            </a:pPr>
            <a:r>
              <a:rPr lang="el-GR" altLang="el-GR" dirty="0"/>
              <a:t>Ο Πρόεδρος της Δημοκρατίας είναι κατά το Σύνταγμα υποχρεωμένος να διορίζει τον Πρωθυπουργό (και τους υπουργούς που ο Πρωθυπουργός προτείνει) που έχει την εμπιστοσύνη της κοινοβουλευτικής πλειοψηφίας.</a:t>
            </a:r>
          </a:p>
          <a:p>
            <a:pPr algn="just" eaLnBrk="1" hangingPunct="1">
              <a:lnSpc>
                <a:spcPct val="150000"/>
              </a:lnSpc>
            </a:pPr>
            <a:r>
              <a:rPr lang="el-GR" altLang="el-GR" dirty="0"/>
              <a:t>Πρόταση εμπιστοσύνης – πρόταση δυσπιστίας</a:t>
            </a:r>
          </a:p>
          <a:p>
            <a:pPr eaLnBrk="1" hangingPunct="1"/>
            <a:endParaRPr lang="el-GR" altLang="el-GR" dirty="0"/>
          </a:p>
        </p:txBody>
      </p:sp>
    </p:spTree>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a:extLst>
              <a:ext uri="{FF2B5EF4-FFF2-40B4-BE49-F238E27FC236}">
                <a16:creationId xmlns:a16="http://schemas.microsoft.com/office/drawing/2014/main" id="{ABC8748C-F62E-49AF-8C96-E5424A703E8E}"/>
              </a:ext>
            </a:extLst>
          </p:cNvPr>
          <p:cNvSpPr>
            <a:spLocks noGrp="1" noChangeArrowheads="1"/>
          </p:cNvSpPr>
          <p:nvPr>
            <p:ph type="title"/>
          </p:nvPr>
        </p:nvSpPr>
        <p:spPr/>
        <p:txBody>
          <a:bodyPr/>
          <a:lstStyle/>
          <a:p>
            <a:pPr eaLnBrk="1" hangingPunct="1"/>
            <a:r>
              <a:rPr lang="el-GR" altLang="el-GR"/>
              <a:t>Η αρχή του κράτους δικαίου</a:t>
            </a:r>
          </a:p>
        </p:txBody>
      </p:sp>
      <p:sp>
        <p:nvSpPr>
          <p:cNvPr id="17411" name="Θέση περιεχομένου 2">
            <a:extLst>
              <a:ext uri="{FF2B5EF4-FFF2-40B4-BE49-F238E27FC236}">
                <a16:creationId xmlns:a16="http://schemas.microsoft.com/office/drawing/2014/main" id="{FDF4A175-C1E9-47A9-B09A-6544C9B1F160}"/>
              </a:ext>
            </a:extLst>
          </p:cNvPr>
          <p:cNvSpPr>
            <a:spLocks noGrp="1" noChangeArrowheads="1"/>
          </p:cNvSpPr>
          <p:nvPr>
            <p:ph idx="1"/>
          </p:nvPr>
        </p:nvSpPr>
        <p:spPr/>
        <p:txBody>
          <a:bodyPr/>
          <a:lstStyle/>
          <a:p>
            <a:pPr algn="just" eaLnBrk="1" hangingPunct="1">
              <a:lnSpc>
                <a:spcPct val="150000"/>
              </a:lnSpc>
            </a:pPr>
            <a:r>
              <a:rPr lang="el-GR" altLang="el-GR" dirty="0"/>
              <a:t>Ένα κράτος είναι και κράτος δικαίου όταν η κρατική εξουσία αυτοπεριορίζεται με κανόνες δικαίου σε όλες τις εκφάνσεις και λειτουργίες της. </a:t>
            </a:r>
          </a:p>
        </p:txBody>
      </p:sp>
    </p:spTree>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a:extLst>
              <a:ext uri="{FF2B5EF4-FFF2-40B4-BE49-F238E27FC236}">
                <a16:creationId xmlns:a16="http://schemas.microsoft.com/office/drawing/2014/main" id="{0C6CE7F6-AC03-4D70-950C-550EFA5A22EC}"/>
              </a:ext>
            </a:extLst>
          </p:cNvPr>
          <p:cNvSpPr>
            <a:spLocks noGrp="1" noChangeArrowheads="1"/>
          </p:cNvSpPr>
          <p:nvPr>
            <p:ph type="title"/>
          </p:nvPr>
        </p:nvSpPr>
        <p:spPr/>
        <p:txBody>
          <a:bodyPr/>
          <a:lstStyle/>
          <a:p>
            <a:pPr eaLnBrk="1" hangingPunct="1"/>
            <a:endParaRPr lang="el-GR" altLang="el-GR"/>
          </a:p>
        </p:txBody>
      </p:sp>
      <p:sp>
        <p:nvSpPr>
          <p:cNvPr id="18435" name="Θέση περιεχομένου 2">
            <a:extLst>
              <a:ext uri="{FF2B5EF4-FFF2-40B4-BE49-F238E27FC236}">
                <a16:creationId xmlns:a16="http://schemas.microsoft.com/office/drawing/2014/main" id="{7DE04E63-862C-461E-8FEE-48BE5536C2B6}"/>
              </a:ext>
            </a:extLst>
          </p:cNvPr>
          <p:cNvSpPr>
            <a:spLocks noGrp="1" noChangeArrowheads="1"/>
          </p:cNvSpPr>
          <p:nvPr>
            <p:ph idx="1"/>
          </p:nvPr>
        </p:nvSpPr>
        <p:spPr/>
        <p:txBody>
          <a:bodyPr/>
          <a:lstStyle/>
          <a:p>
            <a:pPr algn="just" eaLnBrk="1" hangingPunct="1">
              <a:lnSpc>
                <a:spcPct val="150000"/>
              </a:lnSpc>
            </a:pPr>
            <a:r>
              <a:rPr lang="el-GR" altLang="el-GR" dirty="0"/>
              <a:t>Από τη </a:t>
            </a:r>
            <a:r>
              <a:rPr lang="el-GR" altLang="el-GR" dirty="0" err="1"/>
              <a:t>νεώτερη</a:t>
            </a:r>
            <a:r>
              <a:rPr lang="el-GR" altLang="el-GR" dirty="0"/>
              <a:t> συνταγματική μας ιστορία σημαντική αφετηρία στην διαμόρφωση του κράτους δικαίου με την παραπάνω έννοια αποτέλεσε η επανάσταση της 3</a:t>
            </a:r>
            <a:r>
              <a:rPr lang="el-GR" altLang="el-GR" baseline="30000" dirty="0"/>
              <a:t>ης</a:t>
            </a:r>
            <a:r>
              <a:rPr lang="el-GR" altLang="el-GR" dirty="0"/>
              <a:t> Σεπτεμβρίου του 1843 (στρατηγός Μακρυγιάννης), η οποία υποχρέωσε τον </a:t>
            </a:r>
            <a:r>
              <a:rPr lang="el-GR" altLang="el-GR" dirty="0" err="1"/>
              <a:t>Όθωνα</a:t>
            </a:r>
            <a:r>
              <a:rPr lang="el-GR" altLang="el-GR" dirty="0"/>
              <a:t> να παραχωρήσει Σύνταγμα, δηλαδή να θέσει κανόνες που περιορίζουν την εξουσία του.</a:t>
            </a:r>
          </a:p>
          <a:p>
            <a:pPr eaLnBrk="1" hangingPunct="1"/>
            <a:endParaRPr lang="el-GR" altLang="el-GR" dirty="0"/>
          </a:p>
        </p:txBody>
      </p:sp>
    </p:spTree>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a:extLst>
              <a:ext uri="{FF2B5EF4-FFF2-40B4-BE49-F238E27FC236}">
                <a16:creationId xmlns:a16="http://schemas.microsoft.com/office/drawing/2014/main" id="{027F6D1C-D8C0-4EDF-855B-865DCF68D22F}"/>
              </a:ext>
            </a:extLst>
          </p:cNvPr>
          <p:cNvSpPr>
            <a:spLocks noGrp="1" noChangeArrowheads="1"/>
          </p:cNvSpPr>
          <p:nvPr>
            <p:ph type="title"/>
          </p:nvPr>
        </p:nvSpPr>
        <p:spPr/>
        <p:txBody>
          <a:bodyPr/>
          <a:lstStyle/>
          <a:p>
            <a:pPr eaLnBrk="1" hangingPunct="1"/>
            <a:endParaRPr lang="el-GR" altLang="el-GR"/>
          </a:p>
        </p:txBody>
      </p:sp>
      <p:sp>
        <p:nvSpPr>
          <p:cNvPr id="19459" name="Θέση περιεχομένου 2">
            <a:extLst>
              <a:ext uri="{FF2B5EF4-FFF2-40B4-BE49-F238E27FC236}">
                <a16:creationId xmlns:a16="http://schemas.microsoft.com/office/drawing/2014/main" id="{9D2D86EE-E495-4FEE-812E-4925D527CEE8}"/>
              </a:ext>
            </a:extLst>
          </p:cNvPr>
          <p:cNvSpPr>
            <a:spLocks noGrp="1" noChangeArrowheads="1"/>
          </p:cNvSpPr>
          <p:nvPr>
            <p:ph idx="1"/>
          </p:nvPr>
        </p:nvSpPr>
        <p:spPr/>
        <p:txBody>
          <a:bodyPr/>
          <a:lstStyle/>
          <a:p>
            <a:pPr algn="just" eaLnBrk="1" hangingPunct="1"/>
            <a:r>
              <a:rPr lang="el-GR" altLang="el-GR"/>
              <a:t>Σε ένα κράτος δικαίου το κράτος αυτοδεσμεύεται μέσω των κανόνων δικαίου, τους οποίους θεσπίζουν τα ίδια τα όργανά του. Οι κανόνες αυτοί είναι οι κανόνες του Συντάγματος, καθώς και οι λοιποί κανόνες που θεσπίζονται με τον τρόπο που ορίζει το Σύνταγμα.</a:t>
            </a:r>
          </a:p>
        </p:txBody>
      </p:sp>
    </p:spTree>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Τίτλος 1">
            <a:extLst>
              <a:ext uri="{FF2B5EF4-FFF2-40B4-BE49-F238E27FC236}">
                <a16:creationId xmlns:a16="http://schemas.microsoft.com/office/drawing/2014/main" id="{727E550B-FFDA-4FD6-AB33-FDCE4158A701}"/>
              </a:ext>
            </a:extLst>
          </p:cNvPr>
          <p:cNvSpPr>
            <a:spLocks noGrp="1" noChangeArrowheads="1"/>
          </p:cNvSpPr>
          <p:nvPr>
            <p:ph type="title"/>
          </p:nvPr>
        </p:nvSpPr>
        <p:spPr/>
        <p:txBody>
          <a:bodyPr/>
          <a:lstStyle/>
          <a:p>
            <a:pPr eaLnBrk="1" hangingPunct="1"/>
            <a:endParaRPr lang="el-GR" altLang="el-GR"/>
          </a:p>
        </p:txBody>
      </p:sp>
      <p:sp>
        <p:nvSpPr>
          <p:cNvPr id="20483" name="Θέση περιεχομένου 2">
            <a:extLst>
              <a:ext uri="{FF2B5EF4-FFF2-40B4-BE49-F238E27FC236}">
                <a16:creationId xmlns:a16="http://schemas.microsoft.com/office/drawing/2014/main" id="{5ED2CBB4-47BF-473F-A39F-C32435D12AB2}"/>
              </a:ext>
            </a:extLst>
          </p:cNvPr>
          <p:cNvSpPr>
            <a:spLocks noGrp="1" noChangeArrowheads="1"/>
          </p:cNvSpPr>
          <p:nvPr>
            <p:ph idx="1"/>
          </p:nvPr>
        </p:nvSpPr>
        <p:spPr/>
        <p:txBody>
          <a:bodyPr/>
          <a:lstStyle/>
          <a:p>
            <a:pPr eaLnBrk="1" hangingPunct="1">
              <a:lnSpc>
                <a:spcPct val="150000"/>
              </a:lnSpc>
            </a:pPr>
            <a:r>
              <a:rPr lang="el-GR" altLang="el-GR" dirty="0"/>
              <a:t>Η αρχή της νομιμότητας αποτελεί βασική έκφανση της αρχής του κράτους δικαίου.</a:t>
            </a:r>
          </a:p>
          <a:p>
            <a:pPr algn="just" eaLnBrk="1" hangingPunct="1">
              <a:lnSpc>
                <a:spcPct val="150000"/>
              </a:lnSpc>
            </a:pPr>
            <a:r>
              <a:rPr lang="el-GR" altLang="el-GR" dirty="0"/>
              <a:t>Η αρχή της νομιμότητας εκλαμβάνεται με την ευρεία της έννοια: Κατ’ αυτήν επιτρέπεται οτιδήποτε δεν απαγορεύεται ρητώς από το νόμο.</a:t>
            </a:r>
          </a:p>
        </p:txBody>
      </p:sp>
    </p:spTree>
  </p:cSld>
  <p:clrMapOvr>
    <a:masterClrMapping/>
  </p:clrMapOvr>
  <p:transition spd="slow">
    <p:cover/>
  </p:transition>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494</Words>
  <Application>Microsoft Office PowerPoint</Application>
  <PresentationFormat>Ευρεία οθόνη</PresentationFormat>
  <Paragraphs>28</Paragraphs>
  <Slides>14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Arial</vt:lpstr>
      <vt:lpstr>Calibri</vt:lpstr>
      <vt:lpstr>Calibri Light</vt:lpstr>
      <vt:lpstr>Θέμα του Office</vt:lpstr>
      <vt:lpstr>ΣΥΝΤΑΓΜΑΤΙΚΟΙ ΘΕΣΜΟΙ- (ΕΙΣΑΓΩΓΗ ΣΤΟ) ΣΥΝΤΑΓΜΑΤΙΚΟ ΔΙΚΑΙΟ</vt:lpstr>
      <vt:lpstr>Η κοινοβουλευτική αρχή</vt:lpstr>
      <vt:lpstr>Παρουσίαση του PowerPoint</vt:lpstr>
      <vt:lpstr>Παρουσίαση του PowerPoint</vt:lpstr>
      <vt:lpstr>Παρουσίαση του PowerPoint</vt:lpstr>
      <vt:lpstr>Η αρχή του κράτους δικαίου</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Η αρχή του κοινωνικού κράτους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Chris_Morf</dc:creator>
  <cp:lastModifiedBy>Chris_Morf</cp:lastModifiedBy>
  <cp:revision>3</cp:revision>
  <dcterms:created xsi:type="dcterms:W3CDTF">2020-05-29T06:23:34Z</dcterms:created>
  <dcterms:modified xsi:type="dcterms:W3CDTF">2020-05-29T06:40:13Z</dcterms:modified>
</cp:coreProperties>
</file>