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390" r:id="rId2"/>
    <p:sldId id="391" r:id="rId3"/>
    <p:sldId id="411" r:id="rId4"/>
    <p:sldId id="361" r:id="rId5"/>
    <p:sldId id="362" r:id="rId6"/>
    <p:sldId id="363" r:id="rId7"/>
    <p:sldId id="360" r:id="rId8"/>
    <p:sldId id="364" r:id="rId9"/>
    <p:sldId id="365" r:id="rId10"/>
    <p:sldId id="366" r:id="rId11"/>
    <p:sldId id="367" r:id="rId12"/>
    <p:sldId id="386" r:id="rId13"/>
    <p:sldId id="385" r:id="rId14"/>
    <p:sldId id="392" r:id="rId15"/>
    <p:sldId id="387" r:id="rId16"/>
    <p:sldId id="388" r:id="rId17"/>
    <p:sldId id="257" r:id="rId18"/>
    <p:sldId id="258" r:id="rId19"/>
    <p:sldId id="259" r:id="rId20"/>
    <p:sldId id="260" r:id="rId21"/>
    <p:sldId id="393" r:id="rId22"/>
    <p:sldId id="389" r:id="rId23"/>
    <p:sldId id="261" r:id="rId24"/>
    <p:sldId id="263" r:id="rId25"/>
    <p:sldId id="265" r:id="rId26"/>
    <p:sldId id="266" r:id="rId27"/>
    <p:sldId id="267" r:id="rId28"/>
    <p:sldId id="268" r:id="rId29"/>
    <p:sldId id="269" r:id="rId30"/>
    <p:sldId id="270" r:id="rId31"/>
    <p:sldId id="271" r:id="rId32"/>
    <p:sldId id="273" r:id="rId33"/>
    <p:sldId id="315" r:id="rId34"/>
    <p:sldId id="321" r:id="rId35"/>
    <p:sldId id="322" r:id="rId36"/>
    <p:sldId id="324" r:id="rId37"/>
    <p:sldId id="323" r:id="rId38"/>
    <p:sldId id="325" r:id="rId39"/>
    <p:sldId id="326" r:id="rId40"/>
    <p:sldId id="328" r:id="rId41"/>
    <p:sldId id="327" r:id="rId42"/>
    <p:sldId id="330" r:id="rId43"/>
    <p:sldId id="332" r:id="rId44"/>
    <p:sldId id="275" r:id="rId45"/>
    <p:sldId id="276" r:id="rId46"/>
    <p:sldId id="277" r:id="rId47"/>
    <p:sldId id="278" r:id="rId48"/>
    <p:sldId id="279" r:id="rId49"/>
    <p:sldId id="280" r:id="rId50"/>
    <p:sldId id="281" r:id="rId51"/>
    <p:sldId id="282" r:id="rId52"/>
    <p:sldId id="283" r:id="rId53"/>
    <p:sldId id="284" r:id="rId54"/>
    <p:sldId id="333" r:id="rId55"/>
    <p:sldId id="394" r:id="rId56"/>
    <p:sldId id="410" r:id="rId57"/>
    <p:sldId id="395" r:id="rId58"/>
    <p:sldId id="397" r:id="rId59"/>
    <p:sldId id="398" r:id="rId60"/>
    <p:sldId id="399" r:id="rId61"/>
    <p:sldId id="400" r:id="rId62"/>
    <p:sldId id="401" r:id="rId63"/>
    <p:sldId id="402" r:id="rId64"/>
    <p:sldId id="403" r:id="rId65"/>
    <p:sldId id="404" r:id="rId66"/>
    <p:sldId id="405" r:id="rId67"/>
    <p:sldId id="406" r:id="rId68"/>
    <p:sldId id="407" r:id="rId69"/>
    <p:sldId id="408" r:id="rId70"/>
    <p:sldId id="409" r:id="rId71"/>
    <p:sldId id="287" r:id="rId72"/>
    <p:sldId id="351" r:id="rId73"/>
    <p:sldId id="288" r:id="rId74"/>
    <p:sldId id="352" r:id="rId75"/>
    <p:sldId id="353" r:id="rId76"/>
    <p:sldId id="359" r:id="rId77"/>
    <p:sldId id="354" r:id="rId78"/>
    <p:sldId id="355" r:id="rId79"/>
    <p:sldId id="356" r:id="rId80"/>
    <p:sldId id="289" r:id="rId81"/>
    <p:sldId id="290" r:id="rId82"/>
    <p:sldId id="291" r:id="rId83"/>
    <p:sldId id="292" r:id="rId84"/>
    <p:sldId id="293" r:id="rId85"/>
    <p:sldId id="294" r:id="rId86"/>
    <p:sldId id="295" r:id="rId87"/>
    <p:sldId id="296" r:id="rId88"/>
    <p:sldId id="297" r:id="rId89"/>
    <p:sldId id="300" r:id="rId90"/>
    <p:sldId id="298" r:id="rId91"/>
    <p:sldId id="299" r:id="rId92"/>
    <p:sldId id="357" r:id="rId93"/>
    <p:sldId id="358" r:id="rId94"/>
    <p:sldId id="350" r:id="rId95"/>
  </p:sldIdLst>
  <p:sldSz cx="9144000" cy="6858000" type="screen4x3"/>
  <p:notesSz cx="6858000" cy="9144000"/>
  <p:defaultTextStyle>
    <a:defPPr>
      <a:defRPr lang="el-GR"/>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66"/>
    <a:srgbClr val="DDDDDD"/>
    <a:srgbClr val="CCECFF"/>
    <a:srgbClr val="66FFFF"/>
    <a:srgbClr val="CC0000"/>
    <a:srgbClr val="00808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94660"/>
  </p:normalViewPr>
  <p:slideViewPr>
    <p:cSldViewPr>
      <p:cViewPr>
        <p:scale>
          <a:sx n="110" d="100"/>
          <a:sy n="110" d="100"/>
        </p:scale>
        <p:origin x="-174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smtClean="0">
                <a:effectLst/>
              </a:defRPr>
            </a:lvl1pPr>
          </a:lstStyle>
          <a:p>
            <a:pPr>
              <a:defRPr/>
            </a:pPr>
            <a:endParaRPr lang="el-G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smtClean="0">
                <a:effectLst/>
              </a:defRPr>
            </a:lvl1pPr>
          </a:lstStyle>
          <a:p>
            <a:pPr>
              <a:defRPr/>
            </a:pPr>
            <a:endParaRPr lang="el-GR"/>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smtClean="0">
                <a:effectLst/>
              </a:defRPr>
            </a:lvl1pPr>
          </a:lstStyle>
          <a:p>
            <a:pPr>
              <a:defRPr/>
            </a:pPr>
            <a:endParaRPr lang="el-G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smtClean="0">
                <a:effectLst/>
              </a:defRPr>
            </a:lvl1pPr>
          </a:lstStyle>
          <a:p>
            <a:pPr>
              <a:defRPr/>
            </a:pPr>
            <a:fld id="{4EDCB215-A23D-4672-90CC-5198A0E892E8}" type="slidenum">
              <a:rPr lang="el-GR"/>
              <a:pPr>
                <a:defRPr/>
              </a:pPr>
              <a:t>‹#›</a:t>
            </a:fld>
            <a:endParaRPr lang="el-GR"/>
          </a:p>
        </p:txBody>
      </p:sp>
    </p:spTree>
    <p:extLst>
      <p:ext uri="{BB962C8B-B14F-4D97-AF65-F5344CB8AC3E}">
        <p14:creationId xmlns:p14="http://schemas.microsoft.com/office/powerpoint/2010/main" val="74577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EE74BC4-C544-4A51-B9DF-0A1172328125}" type="slidenum">
              <a:rPr lang="el-GR" altLang="el-GR" sz="1200" b="0"/>
              <a:pPr/>
              <a:t>74</a:t>
            </a:fld>
            <a:endParaRPr lang="el-GR" altLang="el-GR" sz="1200" b="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1C142F9D-864E-4A37-8159-9D698F3D69C7}" type="slidenum">
              <a:rPr lang="el-GR" altLang="el-GR" sz="1200" b="0"/>
              <a:pPr/>
              <a:t>75</a:t>
            </a:fld>
            <a:endParaRPr lang="el-GR" altLang="el-GR" sz="1200" b="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0DA5CDD1-66F1-48E7-9434-68EB7CEC5F5A}" type="slidenum">
              <a:rPr lang="el-GR" altLang="el-GR" sz="1200" b="0"/>
              <a:pPr/>
              <a:t>77</a:t>
            </a:fld>
            <a:endParaRPr lang="el-GR" altLang="el-GR" sz="1200" b="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A707FF8A-AE32-4D91-810C-C4B2F8389881}" type="slidenum">
              <a:rPr lang="el-GR" altLang="el-GR" sz="1200" b="0"/>
              <a:pPr/>
              <a:t>78</a:t>
            </a:fld>
            <a:endParaRPr lang="el-GR" altLang="el-GR" sz="1200" b="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587889EC-4E3A-45A9-8966-F319E8584471}" type="slidenum">
              <a:rPr lang="el-GR" altLang="el-GR" sz="1200" b="0"/>
              <a:pPr/>
              <a:t>79</a:t>
            </a:fld>
            <a:endParaRPr lang="el-GR" altLang="el-GR" sz="1200" b="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8D91C4CB-FBFE-4D9C-A5BC-94C0631BBA3A}" type="slidenum">
              <a:rPr lang="el-GR"/>
              <a:pPr>
                <a:defRPr/>
              </a:pPr>
              <a:t>‹#›</a:t>
            </a:fld>
            <a:endParaRPr lang="el-GR"/>
          </a:p>
        </p:txBody>
      </p:sp>
    </p:spTree>
    <p:extLst>
      <p:ext uri="{BB962C8B-B14F-4D97-AF65-F5344CB8AC3E}">
        <p14:creationId xmlns:p14="http://schemas.microsoft.com/office/powerpoint/2010/main" val="361883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11A80C36-DDBD-42EB-BDB5-24B751955CF2}" type="slidenum">
              <a:rPr lang="el-GR"/>
              <a:pPr>
                <a:defRPr/>
              </a:pPr>
              <a:t>‹#›</a:t>
            </a:fld>
            <a:endParaRPr lang="el-GR"/>
          </a:p>
        </p:txBody>
      </p:sp>
    </p:spTree>
    <p:extLst>
      <p:ext uri="{BB962C8B-B14F-4D97-AF65-F5344CB8AC3E}">
        <p14:creationId xmlns:p14="http://schemas.microsoft.com/office/powerpoint/2010/main" val="266291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04800"/>
            <a:ext cx="2133600" cy="57912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304800" y="304800"/>
            <a:ext cx="62484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1FA2E7F6-D1C8-46C3-963E-52CCC524520A}" type="slidenum">
              <a:rPr lang="el-GR"/>
              <a:pPr>
                <a:defRPr/>
              </a:pPr>
              <a:t>‹#›</a:t>
            </a:fld>
            <a:endParaRPr lang="el-GR"/>
          </a:p>
        </p:txBody>
      </p:sp>
    </p:spTree>
    <p:extLst>
      <p:ext uri="{BB962C8B-B14F-4D97-AF65-F5344CB8AC3E}">
        <p14:creationId xmlns:p14="http://schemas.microsoft.com/office/powerpoint/2010/main" val="240395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61C3D976-81F9-486A-B9EB-B37E459605BA}" type="slidenum">
              <a:rPr lang="el-GR"/>
              <a:pPr>
                <a:defRPr/>
              </a:pPr>
              <a:t>‹#›</a:t>
            </a:fld>
            <a:endParaRPr lang="el-GR"/>
          </a:p>
        </p:txBody>
      </p:sp>
    </p:spTree>
    <p:extLst>
      <p:ext uri="{BB962C8B-B14F-4D97-AF65-F5344CB8AC3E}">
        <p14:creationId xmlns:p14="http://schemas.microsoft.com/office/powerpoint/2010/main" val="143642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5" name="Rectangle 6"/>
          <p:cNvSpPr>
            <a:spLocks noGrp="1" noChangeArrowheads="1"/>
          </p:cNvSpPr>
          <p:nvPr>
            <p:ph type="sldNum" sz="quarter" idx="11"/>
          </p:nvPr>
        </p:nvSpPr>
        <p:spPr>
          <a:ln/>
        </p:spPr>
        <p:txBody>
          <a:bodyPr/>
          <a:lstStyle>
            <a:lvl1pPr>
              <a:defRPr/>
            </a:lvl1pPr>
          </a:lstStyle>
          <a:p>
            <a:pPr>
              <a:defRPr/>
            </a:pPr>
            <a:fld id="{4CDE6813-01AA-49AC-91FC-CCA49B9B057B}" type="slidenum">
              <a:rPr lang="el-GR"/>
              <a:pPr>
                <a:defRPr/>
              </a:pPr>
              <a:t>‹#›</a:t>
            </a:fld>
            <a:endParaRPr lang="el-GR"/>
          </a:p>
        </p:txBody>
      </p:sp>
    </p:spTree>
    <p:extLst>
      <p:ext uri="{BB962C8B-B14F-4D97-AF65-F5344CB8AC3E}">
        <p14:creationId xmlns:p14="http://schemas.microsoft.com/office/powerpoint/2010/main" val="428876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3048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371600"/>
            <a:ext cx="4191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8954D0DC-40E9-4756-9C8E-BB8A75312204}" type="slidenum">
              <a:rPr lang="el-GR"/>
              <a:pPr>
                <a:defRPr/>
              </a:pPr>
              <a:t>‹#›</a:t>
            </a:fld>
            <a:endParaRPr lang="el-GR"/>
          </a:p>
        </p:txBody>
      </p:sp>
    </p:spTree>
    <p:extLst>
      <p:ext uri="{BB962C8B-B14F-4D97-AF65-F5344CB8AC3E}">
        <p14:creationId xmlns:p14="http://schemas.microsoft.com/office/powerpoint/2010/main" val="100390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8" name="Rectangle 6"/>
          <p:cNvSpPr>
            <a:spLocks noGrp="1" noChangeArrowheads="1"/>
          </p:cNvSpPr>
          <p:nvPr>
            <p:ph type="sldNum" sz="quarter" idx="11"/>
          </p:nvPr>
        </p:nvSpPr>
        <p:spPr>
          <a:ln/>
        </p:spPr>
        <p:txBody>
          <a:bodyPr/>
          <a:lstStyle>
            <a:lvl1pPr>
              <a:defRPr/>
            </a:lvl1pPr>
          </a:lstStyle>
          <a:p>
            <a:pPr>
              <a:defRPr/>
            </a:pPr>
            <a:fld id="{74C4682D-67BB-4844-9F42-68538D4BE2DF}" type="slidenum">
              <a:rPr lang="el-GR"/>
              <a:pPr>
                <a:defRPr/>
              </a:pPr>
              <a:t>‹#›</a:t>
            </a:fld>
            <a:endParaRPr lang="el-GR"/>
          </a:p>
        </p:txBody>
      </p:sp>
    </p:spTree>
    <p:extLst>
      <p:ext uri="{BB962C8B-B14F-4D97-AF65-F5344CB8AC3E}">
        <p14:creationId xmlns:p14="http://schemas.microsoft.com/office/powerpoint/2010/main" val="169173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4" name="Rectangle 6"/>
          <p:cNvSpPr>
            <a:spLocks noGrp="1" noChangeArrowheads="1"/>
          </p:cNvSpPr>
          <p:nvPr>
            <p:ph type="sldNum" sz="quarter" idx="11"/>
          </p:nvPr>
        </p:nvSpPr>
        <p:spPr>
          <a:ln/>
        </p:spPr>
        <p:txBody>
          <a:bodyPr/>
          <a:lstStyle>
            <a:lvl1pPr>
              <a:defRPr/>
            </a:lvl1pPr>
          </a:lstStyle>
          <a:p>
            <a:pPr>
              <a:defRPr/>
            </a:pPr>
            <a:fld id="{3C46D157-FD15-4D2E-96DB-5763CF3C3E13}" type="slidenum">
              <a:rPr lang="el-GR"/>
              <a:pPr>
                <a:defRPr/>
              </a:pPr>
              <a:t>‹#›</a:t>
            </a:fld>
            <a:endParaRPr lang="el-GR"/>
          </a:p>
        </p:txBody>
      </p:sp>
    </p:spTree>
    <p:extLst>
      <p:ext uri="{BB962C8B-B14F-4D97-AF65-F5344CB8AC3E}">
        <p14:creationId xmlns:p14="http://schemas.microsoft.com/office/powerpoint/2010/main" val="3578921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3" name="Rectangle 6"/>
          <p:cNvSpPr>
            <a:spLocks noGrp="1" noChangeArrowheads="1"/>
          </p:cNvSpPr>
          <p:nvPr>
            <p:ph type="sldNum" sz="quarter" idx="11"/>
          </p:nvPr>
        </p:nvSpPr>
        <p:spPr>
          <a:ln/>
        </p:spPr>
        <p:txBody>
          <a:bodyPr/>
          <a:lstStyle>
            <a:lvl1pPr>
              <a:defRPr/>
            </a:lvl1pPr>
          </a:lstStyle>
          <a:p>
            <a:pPr>
              <a:defRPr/>
            </a:pPr>
            <a:fld id="{7A74B17F-ADBF-48E4-9DE4-4E6067D3393C}" type="slidenum">
              <a:rPr lang="el-GR"/>
              <a:pPr>
                <a:defRPr/>
              </a:pPr>
              <a:t>‹#›</a:t>
            </a:fld>
            <a:endParaRPr lang="el-GR"/>
          </a:p>
        </p:txBody>
      </p:sp>
    </p:spTree>
    <p:extLst>
      <p:ext uri="{BB962C8B-B14F-4D97-AF65-F5344CB8AC3E}">
        <p14:creationId xmlns:p14="http://schemas.microsoft.com/office/powerpoint/2010/main" val="111044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173700A2-EA51-4E1F-A42D-C733F9E81923}" type="slidenum">
              <a:rPr lang="el-GR"/>
              <a:pPr>
                <a:defRPr/>
              </a:pPr>
              <a:t>‹#›</a:t>
            </a:fld>
            <a:endParaRPr lang="el-GR"/>
          </a:p>
        </p:txBody>
      </p:sp>
    </p:spTree>
    <p:extLst>
      <p:ext uri="{BB962C8B-B14F-4D97-AF65-F5344CB8AC3E}">
        <p14:creationId xmlns:p14="http://schemas.microsoft.com/office/powerpoint/2010/main" val="126387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l-GR"/>
              <a:t>ΔΠΘ-ΤΜΗΜΑ ΜΠΔ: ΑΝΤΙΚΕΙΜΕΝΟΣΤΡΑΦΗΣ ΠΡΟΓΡΑΜΜΑΤΙΣΜΟΣ /0</a:t>
            </a:r>
            <a:r>
              <a:rPr lang="en-US"/>
              <a:t>1</a:t>
            </a:r>
            <a:endParaRPr lang="el-GR"/>
          </a:p>
        </p:txBody>
      </p:sp>
      <p:sp>
        <p:nvSpPr>
          <p:cNvPr id="6" name="Rectangle 6"/>
          <p:cNvSpPr>
            <a:spLocks noGrp="1" noChangeArrowheads="1"/>
          </p:cNvSpPr>
          <p:nvPr>
            <p:ph type="sldNum" sz="quarter" idx="11"/>
          </p:nvPr>
        </p:nvSpPr>
        <p:spPr>
          <a:ln/>
        </p:spPr>
        <p:txBody>
          <a:bodyPr/>
          <a:lstStyle>
            <a:lvl1pPr>
              <a:defRPr/>
            </a:lvl1pPr>
          </a:lstStyle>
          <a:p>
            <a:pPr>
              <a:defRPr/>
            </a:pPr>
            <a:fld id="{020613C2-AA1F-4D7A-8BDE-0EDB12102823}" type="slidenum">
              <a:rPr lang="el-GR"/>
              <a:pPr>
                <a:defRPr/>
              </a:pPr>
              <a:t>‹#›</a:t>
            </a:fld>
            <a:endParaRPr lang="el-GR"/>
          </a:p>
        </p:txBody>
      </p:sp>
    </p:spTree>
    <p:extLst>
      <p:ext uri="{BB962C8B-B14F-4D97-AF65-F5344CB8AC3E}">
        <p14:creationId xmlns:p14="http://schemas.microsoft.com/office/powerpoint/2010/main" val="276515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45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304800" y="1371600"/>
            <a:ext cx="853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9" name="Rectangle 5"/>
          <p:cNvSpPr>
            <a:spLocks noGrp="1" noChangeArrowheads="1"/>
          </p:cNvSpPr>
          <p:nvPr>
            <p:ph type="ftr" sz="quarter" idx="3"/>
          </p:nvPr>
        </p:nvSpPr>
        <p:spPr bwMode="auto">
          <a:xfrm>
            <a:off x="304800" y="6248400"/>
            <a:ext cx="7086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solidFill>
                  <a:srgbClr val="008080"/>
                </a:solidFill>
                <a:effectLst/>
                <a:latin typeface="+mn-lt"/>
              </a:defRPr>
            </a:lvl1pPr>
          </a:lstStyle>
          <a:p>
            <a:pPr>
              <a:defRPr/>
            </a:pPr>
            <a:r>
              <a:rPr lang="el-GR"/>
              <a:t>ΔΠΘ-ΤΜΗΜΑ ΜΠΔ: ΑΝΤΙΚΕΙΜΕΝΟΣΤΡΑΦΗΣ ΠΡΟΓΡΑΜΜΑΤΙΣΜΟΣ /0</a:t>
            </a:r>
            <a:r>
              <a:rPr lang="en-US"/>
              <a:t>1</a:t>
            </a:r>
            <a:endParaRPr lang="el-GR"/>
          </a:p>
        </p:txBody>
      </p:sp>
      <p:sp>
        <p:nvSpPr>
          <p:cNvPr id="1030" name="Rectangle 6"/>
          <p:cNvSpPr>
            <a:spLocks noGrp="1" noChangeArrowheads="1"/>
          </p:cNvSpPr>
          <p:nvPr>
            <p:ph type="sldNum" sz="quarter" idx="4"/>
          </p:nvPr>
        </p:nvSpPr>
        <p:spPr bwMode="auto">
          <a:xfrm>
            <a:off x="7620000" y="6248400"/>
            <a:ext cx="114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8080"/>
                </a:solidFill>
                <a:effectLst/>
                <a:latin typeface="+mn-lt"/>
              </a:defRPr>
            </a:lvl1pPr>
          </a:lstStyle>
          <a:p>
            <a:pPr>
              <a:defRPr/>
            </a:pPr>
            <a:fld id="{97144E8A-9F6C-448A-8D3F-8AAAA9F279C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3200">
          <a:solidFill>
            <a:srgbClr val="008080"/>
          </a:solidFill>
          <a:latin typeface="+mj-lt"/>
          <a:ea typeface="+mj-ea"/>
          <a:cs typeface="+mj-cs"/>
        </a:defRPr>
      </a:lvl1pPr>
      <a:lvl2pPr algn="ctr" rtl="0" eaLnBrk="0" fontAlgn="base" hangingPunct="0">
        <a:spcBef>
          <a:spcPct val="0"/>
        </a:spcBef>
        <a:spcAft>
          <a:spcPct val="0"/>
        </a:spcAft>
        <a:defRPr sz="3200">
          <a:solidFill>
            <a:srgbClr val="008080"/>
          </a:solidFill>
          <a:latin typeface="Comic Sans MS" pitchFamily="66" charset="0"/>
        </a:defRPr>
      </a:lvl2pPr>
      <a:lvl3pPr algn="ctr" rtl="0" eaLnBrk="0" fontAlgn="base" hangingPunct="0">
        <a:spcBef>
          <a:spcPct val="0"/>
        </a:spcBef>
        <a:spcAft>
          <a:spcPct val="0"/>
        </a:spcAft>
        <a:defRPr sz="3200">
          <a:solidFill>
            <a:srgbClr val="008080"/>
          </a:solidFill>
          <a:latin typeface="Comic Sans MS" pitchFamily="66" charset="0"/>
        </a:defRPr>
      </a:lvl3pPr>
      <a:lvl4pPr algn="ctr" rtl="0" eaLnBrk="0" fontAlgn="base" hangingPunct="0">
        <a:spcBef>
          <a:spcPct val="0"/>
        </a:spcBef>
        <a:spcAft>
          <a:spcPct val="0"/>
        </a:spcAft>
        <a:defRPr sz="3200">
          <a:solidFill>
            <a:srgbClr val="008080"/>
          </a:solidFill>
          <a:latin typeface="Comic Sans MS" pitchFamily="66" charset="0"/>
        </a:defRPr>
      </a:lvl4pPr>
      <a:lvl5pPr algn="ctr" rtl="0" eaLnBrk="0" fontAlgn="base" hangingPunct="0">
        <a:spcBef>
          <a:spcPct val="0"/>
        </a:spcBef>
        <a:spcAft>
          <a:spcPct val="0"/>
        </a:spcAft>
        <a:defRPr sz="3200">
          <a:solidFill>
            <a:srgbClr val="008080"/>
          </a:solidFill>
          <a:latin typeface="Comic Sans MS" pitchFamily="66" charset="0"/>
        </a:defRPr>
      </a:lvl5pPr>
      <a:lvl6pPr marL="457200" algn="ctr" rtl="0" fontAlgn="base">
        <a:spcBef>
          <a:spcPct val="0"/>
        </a:spcBef>
        <a:spcAft>
          <a:spcPct val="0"/>
        </a:spcAft>
        <a:defRPr sz="3200">
          <a:solidFill>
            <a:srgbClr val="008080"/>
          </a:solidFill>
          <a:latin typeface="Comic Sans MS" pitchFamily="66" charset="0"/>
        </a:defRPr>
      </a:lvl6pPr>
      <a:lvl7pPr marL="914400" algn="ctr" rtl="0" fontAlgn="base">
        <a:spcBef>
          <a:spcPct val="0"/>
        </a:spcBef>
        <a:spcAft>
          <a:spcPct val="0"/>
        </a:spcAft>
        <a:defRPr sz="3200">
          <a:solidFill>
            <a:srgbClr val="008080"/>
          </a:solidFill>
          <a:latin typeface="Comic Sans MS" pitchFamily="66" charset="0"/>
        </a:defRPr>
      </a:lvl7pPr>
      <a:lvl8pPr marL="1371600" algn="ctr" rtl="0" fontAlgn="base">
        <a:spcBef>
          <a:spcPct val="0"/>
        </a:spcBef>
        <a:spcAft>
          <a:spcPct val="0"/>
        </a:spcAft>
        <a:defRPr sz="3200">
          <a:solidFill>
            <a:srgbClr val="008080"/>
          </a:solidFill>
          <a:latin typeface="Comic Sans MS" pitchFamily="66" charset="0"/>
        </a:defRPr>
      </a:lvl8pPr>
      <a:lvl9pPr marL="1828800" algn="ctr" rtl="0" fontAlgn="base">
        <a:spcBef>
          <a:spcPct val="0"/>
        </a:spcBef>
        <a:spcAft>
          <a:spcPct val="0"/>
        </a:spcAft>
        <a:defRPr sz="3200">
          <a:solidFill>
            <a:srgbClr val="008080"/>
          </a:solidFill>
          <a:latin typeface="Comic Sans MS" pitchFamily="66"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audio" Target="../media/audio3.wav"/></Relationships>
</file>

<file path=ppt/slides/_rels/slide7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4.wav"/><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audio" Target="../media/audio6.wav"/><Relationship Id="rId10" Type="http://schemas.openxmlformats.org/officeDocument/2006/relationships/image" Target="../media/image22.png"/><Relationship Id="rId4" Type="http://schemas.openxmlformats.org/officeDocument/2006/relationships/audio" Target="../media/audio5.wav"/><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audio" Target="../media/audio3.wav"/><Relationship Id="rId9" Type="http://schemas.openxmlformats.org/officeDocument/2006/relationships/image" Target="../media/image3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Thought</a:t>
            </a:r>
            <a:endParaRPr lang="el-GR" dirty="0"/>
          </a:p>
        </p:txBody>
      </p:sp>
      <p:sp>
        <p:nvSpPr>
          <p:cNvPr id="3" name="Content Placeholder 2"/>
          <p:cNvSpPr>
            <a:spLocks noGrp="1"/>
          </p:cNvSpPr>
          <p:nvPr>
            <p:ph idx="1"/>
          </p:nvPr>
        </p:nvSpPr>
        <p:spPr/>
        <p:txBody>
          <a:bodyPr/>
          <a:lstStyle/>
          <a:p>
            <a:r>
              <a:rPr lang="en-US" sz="2000" dirty="0" smtClean="0"/>
              <a:t>“Human beings do not live in the objective world alone, nor alone in the world of social activity as ordinarily understood, but are very much at the mercy of the particular language which has become the medium of expression for their society. It is quite an illusion to imagine that one adjusts to reality essentially without the use of language and that language is merely an incidental means of solving specific problems of communication or reflection. The fact of the matter is that the 'real world' is to a large extent unconsciously built up on the language habits of the group.... We see and hear and otherwise experience very largely as we do because the language habits of our community predispose certain choices of interpretation.“</a:t>
            </a:r>
          </a:p>
          <a:p>
            <a:endParaRPr lang="en-US" sz="2000" dirty="0"/>
          </a:p>
          <a:p>
            <a:pPr marL="0" indent="0" algn="r">
              <a:buNone/>
            </a:pPr>
            <a:r>
              <a:rPr lang="en-US" sz="2000" dirty="0" smtClean="0"/>
              <a:t>Edward Sapir (1884-1939)</a:t>
            </a:r>
            <a:endParaRPr lang="el-GR" sz="2000" dirty="0"/>
          </a:p>
        </p:txBody>
      </p:sp>
      <p:sp>
        <p:nvSpPr>
          <p:cNvPr id="4" name="Footer Placeholder 3"/>
          <p:cNvSpPr>
            <a:spLocks noGrp="1"/>
          </p:cNvSpPr>
          <p:nvPr>
            <p:ph type="ftr" sz="quarter" idx="10"/>
          </p:nvPr>
        </p:nvSpPr>
        <p:spPr/>
        <p:txBody>
          <a:bodyPr/>
          <a:lstStyle/>
          <a:p>
            <a:pPr>
              <a:defRPr/>
            </a:pPr>
            <a:r>
              <a:rPr lang="el-GR" dirty="0" smtClean="0"/>
              <a:t>ΔΠΘ-ΤΜΗΜΑ ΜΠΔ: ΑΝΤΙΚΕΙΜΕΝΟΣΤΡΑΦΗΣ ΠΡΟΓΡΑΜΜΑΤΙΣΜΟΣ /0</a:t>
            </a:r>
            <a:r>
              <a:rPr lang="en-US" dirty="0" smtClean="0"/>
              <a:t>1</a:t>
            </a:r>
            <a:endParaRPr lang="el-GR" dirty="0"/>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1</a:t>
            </a:fld>
            <a:endParaRPr lang="el-GR"/>
          </a:p>
        </p:txBody>
      </p:sp>
    </p:spTree>
    <p:extLst>
      <p:ext uri="{BB962C8B-B14F-4D97-AF65-F5344CB8AC3E}">
        <p14:creationId xmlns:p14="http://schemas.microsoft.com/office/powerpoint/2010/main" val="2831141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50E03C7A-D451-4FC5-B06E-5E1AB6ED645D}" type="slidenum">
              <a:rPr lang="el-GR"/>
              <a:pPr>
                <a:defRPr/>
              </a:pPr>
              <a:t>10</a:t>
            </a:fld>
            <a:endParaRPr lang="el-GR"/>
          </a:p>
        </p:txBody>
      </p:sp>
      <p:sp>
        <p:nvSpPr>
          <p:cNvPr id="8196" name="Rectangle 2"/>
          <p:cNvSpPr>
            <a:spLocks noGrp="1" noChangeArrowheads="1"/>
          </p:cNvSpPr>
          <p:nvPr>
            <p:ph type="title"/>
          </p:nvPr>
        </p:nvSpPr>
        <p:spPr/>
        <p:txBody>
          <a:bodyPr/>
          <a:lstStyle/>
          <a:p>
            <a:pPr eaLnBrk="1" hangingPunct="1"/>
            <a:endParaRPr lang="el-GR" altLang="el-GR" smtClean="0"/>
          </a:p>
        </p:txBody>
      </p:sp>
      <p:sp>
        <p:nvSpPr>
          <p:cNvPr id="8197" name="Rectangle 3"/>
          <p:cNvSpPr>
            <a:spLocks noGrp="1" noChangeArrowheads="1"/>
          </p:cNvSpPr>
          <p:nvPr>
            <p:ph type="body" idx="1"/>
          </p:nvPr>
        </p:nvSpPr>
        <p:spPr/>
        <p:txBody>
          <a:bodyPr/>
          <a:lstStyle/>
          <a:p>
            <a:pPr eaLnBrk="1" hangingPunct="1"/>
            <a:r>
              <a:rPr lang="el-GR" altLang="el-GR" sz="2400" smtClean="0"/>
              <a:t>Ο αντικειμενοστραφής προγραμματισμός ομαδοποιεί λειτουργίες και δεδομένα μέσα σε δομικές μονάδες που λέγονται αντικείμενα και επιτρέπει τον συνδυασμό αντικειμένων με δομημένη διασύνδεση ώστε να δημιουργηθεί ένα πλήρες πρόγραμμα. </a:t>
            </a:r>
          </a:p>
          <a:p>
            <a:pPr eaLnBrk="1" hangingPunct="1"/>
            <a:r>
              <a:rPr lang="el-GR" altLang="el-GR" sz="2400" smtClean="0"/>
              <a:t>Σε μια αντικειμενοστραφή γλώσσα προγραμματισμού </a:t>
            </a:r>
            <a:r>
              <a:rPr lang="el-GR" altLang="el-GR" sz="2400" smtClean="0">
                <a:solidFill>
                  <a:srgbClr val="CC0000"/>
                </a:solidFill>
              </a:rPr>
              <a:t>τα αντικείμενα και οι αλληλεπιδράσεις τους είναι τα βασικά στοιχεία σχεδιασμού</a:t>
            </a:r>
            <a:r>
              <a:rPr lang="el-GR" altLang="el-GR" sz="2400" smtClean="0"/>
              <a:t>, γεγονός που δεν τα διαφοροποιεί πολύ από τα κανονικά φυσικά αντικείμενα. Είναι αυτή η ομοιότητα με την πραγματικότητα που δίνει στα αντικείμενα τη μεγαλύτερη από την ισχύ τους και την ελκυστικότητα τους.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CFD3678F-47D0-4408-B2AB-6FCD1D8F1327}" type="slidenum">
              <a:rPr lang="el-GR"/>
              <a:pPr>
                <a:defRPr/>
              </a:pPr>
              <a:t>11</a:t>
            </a:fld>
            <a:endParaRPr lang="el-GR"/>
          </a:p>
        </p:txBody>
      </p:sp>
      <p:sp>
        <p:nvSpPr>
          <p:cNvPr id="9220" name="Rectangle 2"/>
          <p:cNvSpPr>
            <a:spLocks noGrp="1" noChangeArrowheads="1"/>
          </p:cNvSpPr>
          <p:nvPr>
            <p:ph type="title"/>
          </p:nvPr>
        </p:nvSpPr>
        <p:spPr/>
        <p:txBody>
          <a:bodyPr/>
          <a:lstStyle/>
          <a:p>
            <a:pPr eaLnBrk="1" hangingPunct="1"/>
            <a:endParaRPr lang="el-GR" altLang="el-GR" smtClean="0"/>
          </a:p>
        </p:txBody>
      </p:sp>
      <p:sp>
        <p:nvSpPr>
          <p:cNvPr id="9221" name="Rectangle 3"/>
          <p:cNvSpPr>
            <a:spLocks noGrp="1" noChangeArrowheads="1"/>
          </p:cNvSpPr>
          <p:nvPr>
            <p:ph type="body" idx="1"/>
          </p:nvPr>
        </p:nvSpPr>
        <p:spPr/>
        <p:txBody>
          <a:bodyPr/>
          <a:lstStyle/>
          <a:p>
            <a:pPr eaLnBrk="1" hangingPunct="1">
              <a:lnSpc>
                <a:spcPct val="90000"/>
              </a:lnSpc>
            </a:pPr>
            <a:r>
              <a:rPr lang="el-GR" altLang="ja-JP" sz="2400" smtClean="0"/>
              <a:t>Το αντικειμενοστραφές μοντέλο έχει την ικανότητα να αναπαριστά τα δεδομένα, τις πολύπλοκες συσχετίσεις τους και την επεξεργασία τους με συνεπή συμβολισμό, γεγονός που επιτρέπει μια ευκολότερη ανάμειξη της ανάλυσης και του σχεδιασμού των πληροφοριακών συστημάτων, σε μια ενιαία εξελικτική διαδικασία. </a:t>
            </a:r>
          </a:p>
          <a:p>
            <a:pPr eaLnBrk="1" hangingPunct="1">
              <a:lnSpc>
                <a:spcPct val="90000"/>
              </a:lnSpc>
            </a:pPr>
            <a:r>
              <a:rPr lang="el-GR" altLang="ja-JP" sz="2400" smtClean="0">
                <a:solidFill>
                  <a:srgbClr val="CC0000"/>
                </a:solidFill>
              </a:rPr>
              <a:t>Στόχος της αντικειμενοστραφούς προσέγγισης είναι να καταστήσει τα στοιχεία του συστήματος περισσότερο επαναχρησιμοποιήσιμα, βελτιώνοντας έτσι την ποιότητα του συστήματος και την παραγωγικότητα των συστημάτων ανάλυσης και σχεδίασης.</a:t>
            </a:r>
            <a:r>
              <a:rPr lang="el-GR" altLang="ja-JP" sz="2400" smtClean="0"/>
              <a:t> </a:t>
            </a:r>
          </a:p>
          <a:p>
            <a:pPr eaLnBrk="1" hangingPunct="1">
              <a:lnSpc>
                <a:spcPct val="90000"/>
              </a:lnSpc>
            </a:pPr>
            <a:r>
              <a:rPr lang="el-GR" altLang="ja-JP" sz="2400" smtClean="0">
                <a:solidFill>
                  <a:schemeClr val="accent2"/>
                </a:solidFill>
              </a:rPr>
              <a:t>Η αντικειμενοστραφής τεχνολογία είναι αχανής και μεγαλεπίβολη.</a:t>
            </a:r>
            <a:r>
              <a:rPr lang="el-GR" altLang="ja-JP" sz="2400" smtClean="0"/>
              <a:t> </a:t>
            </a:r>
            <a:endParaRPr lang="el-GR" altLang="el-GR"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 Brief History of the Object-Oriented Approach</a:t>
            </a:r>
            <a:endParaRPr lang="el-GR" sz="2800" dirty="0"/>
          </a:p>
        </p:txBody>
      </p:sp>
      <p:sp>
        <p:nvSpPr>
          <p:cNvPr id="3" name="Content Placeholder 2"/>
          <p:cNvSpPr>
            <a:spLocks noGrp="1"/>
          </p:cNvSpPr>
          <p:nvPr>
            <p:ph idx="1"/>
          </p:nvPr>
        </p:nvSpPr>
        <p:spPr/>
        <p:txBody>
          <a:bodyPr/>
          <a:lstStyle/>
          <a:p>
            <a:r>
              <a:rPr lang="en-US" sz="2000" dirty="0"/>
              <a:t>Over the past three decades, several software development </a:t>
            </a:r>
            <a:r>
              <a:rPr lang="en-US" sz="2000" dirty="0" smtClean="0"/>
              <a:t>methodologies have </a:t>
            </a:r>
            <a:r>
              <a:rPr lang="en-US" sz="2000" dirty="0"/>
              <a:t>appeared. Such methodologies address some or </a:t>
            </a:r>
            <a:r>
              <a:rPr lang="en-US" sz="2000" dirty="0" smtClean="0"/>
              <a:t>all phases </a:t>
            </a:r>
            <a:r>
              <a:rPr lang="en-US" sz="2000" dirty="0"/>
              <a:t>of the software life cycle ranging from requirements </a:t>
            </a:r>
            <a:r>
              <a:rPr lang="en-US" sz="2000" dirty="0" smtClean="0"/>
              <a:t>to maintenance</a:t>
            </a:r>
            <a:r>
              <a:rPr lang="en-US" sz="2000" dirty="0"/>
              <a:t>. These methodologies have often been developed </a:t>
            </a:r>
            <a:r>
              <a:rPr lang="en-US" sz="2000" dirty="0" smtClean="0"/>
              <a:t>in response </a:t>
            </a:r>
            <a:r>
              <a:rPr lang="en-US" sz="2000" dirty="0"/>
              <a:t>to new ideas about how to cope with the inherent </a:t>
            </a:r>
            <a:r>
              <a:rPr lang="en-US" sz="2000" dirty="0" smtClean="0"/>
              <a:t>complexity of </a:t>
            </a:r>
            <a:r>
              <a:rPr lang="en-US" sz="2000" dirty="0"/>
              <a:t>software systems. Due to the increasing popularity </a:t>
            </a:r>
            <a:r>
              <a:rPr lang="en-US" sz="2000" dirty="0" smtClean="0"/>
              <a:t>of object-oriented </a:t>
            </a:r>
            <a:r>
              <a:rPr lang="en-US" sz="2000" dirty="0"/>
              <a:t>programming, in the last twenty years, research </a:t>
            </a:r>
            <a:r>
              <a:rPr lang="en-US" sz="2000" dirty="0" smtClean="0"/>
              <a:t>on object-oriented </a:t>
            </a:r>
            <a:r>
              <a:rPr lang="en-US" sz="2000" dirty="0"/>
              <a:t>methodologies has become a growing field of interest</a:t>
            </a:r>
            <a:r>
              <a:rPr lang="en-US" sz="2000" dirty="0" smtClean="0"/>
              <a:t>.</a:t>
            </a:r>
          </a:p>
          <a:p>
            <a:r>
              <a:rPr lang="en-US" sz="2000" dirty="0"/>
              <a:t>There has also been an explosive growth in the number of </a:t>
            </a:r>
            <a:r>
              <a:rPr lang="en-US" sz="2000" dirty="0" smtClean="0"/>
              <a:t>software systems </a:t>
            </a:r>
            <a:r>
              <a:rPr lang="en-US" sz="2000" dirty="0"/>
              <a:t>described as object-oriented. Object-orientation has </a:t>
            </a:r>
            <a:r>
              <a:rPr lang="en-US" sz="2000" dirty="0" smtClean="0"/>
              <a:t>already been </a:t>
            </a:r>
            <a:r>
              <a:rPr lang="en-US" sz="2000" dirty="0"/>
              <a:t>applied to various areas such as programming languages</a:t>
            </a:r>
            <a:r>
              <a:rPr lang="en-US" sz="2000" dirty="0" smtClean="0"/>
              <a:t>, office </a:t>
            </a:r>
            <a:r>
              <a:rPr lang="en-US" sz="2000" dirty="0"/>
              <a:t>information systems, system simulation </a:t>
            </a:r>
            <a:r>
              <a:rPr lang="en-US" sz="2000" dirty="0" smtClean="0"/>
              <a:t>and artificial </a:t>
            </a:r>
            <a:r>
              <a:rPr lang="en-US" sz="2000" dirty="0"/>
              <a:t>intelligence. Some important features of present </a:t>
            </a:r>
            <a:r>
              <a:rPr lang="en-US" sz="2000" dirty="0" smtClean="0"/>
              <a:t>software systems </a:t>
            </a:r>
            <a:r>
              <a:rPr lang="en-US" sz="2000" dirty="0"/>
              <a:t>include:</a:t>
            </a:r>
            <a:endParaRPr lang="el-GR" sz="20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12</a:t>
            </a:fld>
            <a:endParaRPr lang="el-GR"/>
          </a:p>
        </p:txBody>
      </p:sp>
    </p:spTree>
    <p:extLst>
      <p:ext uri="{BB962C8B-B14F-4D97-AF65-F5344CB8AC3E}">
        <p14:creationId xmlns:p14="http://schemas.microsoft.com/office/powerpoint/2010/main" val="222981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endParaRPr lang="el-GR" dirty="0"/>
          </a:p>
        </p:txBody>
      </p:sp>
      <p:sp>
        <p:nvSpPr>
          <p:cNvPr id="3" name="Content Placeholder 2"/>
          <p:cNvSpPr>
            <a:spLocks noGrp="1"/>
          </p:cNvSpPr>
          <p:nvPr>
            <p:ph idx="1"/>
          </p:nvPr>
        </p:nvSpPr>
        <p:spPr/>
        <p:txBody>
          <a:bodyPr/>
          <a:lstStyle/>
          <a:p>
            <a:r>
              <a:rPr lang="en-US" sz="2000" dirty="0"/>
              <a:t>T</a:t>
            </a:r>
            <a:r>
              <a:rPr lang="en-US" sz="2000" dirty="0" smtClean="0"/>
              <a:t>he </a:t>
            </a:r>
            <a:r>
              <a:rPr lang="en-US" sz="2000" dirty="0"/>
              <a:t>internal architecture of current software </a:t>
            </a:r>
            <a:r>
              <a:rPr lang="en-US" sz="2000" dirty="0" smtClean="0"/>
              <a:t>systems is </a:t>
            </a:r>
            <a:r>
              <a:rPr lang="en-US" sz="2000" dirty="0"/>
              <a:t>complex, often including concurrency and parallelism</a:t>
            </a:r>
            <a:r>
              <a:rPr lang="en-US" sz="2000" dirty="0" smtClean="0"/>
              <a:t>. Abstraction </a:t>
            </a:r>
            <a:r>
              <a:rPr lang="en-US" sz="2000" dirty="0"/>
              <a:t>in terms of object-oriented concepts is a </a:t>
            </a:r>
            <a:r>
              <a:rPr lang="en-US" sz="2000" dirty="0" smtClean="0"/>
              <a:t>technique that </a:t>
            </a:r>
            <a:r>
              <a:rPr lang="en-US" sz="2000" dirty="0"/>
              <a:t>helps to deal with complexity. Abstraction involves a </a:t>
            </a:r>
            <a:r>
              <a:rPr lang="en-US" sz="2000" dirty="0" smtClean="0"/>
              <a:t>selective examination </a:t>
            </a:r>
            <a:r>
              <a:rPr lang="en-US" sz="2000" dirty="0"/>
              <a:t>of certain aspects of an application. It </a:t>
            </a:r>
            <a:r>
              <a:rPr lang="en-US" sz="2000" dirty="0" smtClean="0"/>
              <a:t>has the </a:t>
            </a:r>
            <a:r>
              <a:rPr lang="en-US" sz="2000" dirty="0"/>
              <a:t>goal of isolating those aspects that are important for </a:t>
            </a:r>
            <a:r>
              <a:rPr lang="en-US" sz="2000" dirty="0" smtClean="0"/>
              <a:t>an understanding </a:t>
            </a:r>
            <a:r>
              <a:rPr lang="en-US" sz="2000" dirty="0"/>
              <a:t>of the application, and also suppressing </a:t>
            </a:r>
            <a:r>
              <a:rPr lang="en-US" sz="2000" dirty="0" smtClean="0"/>
              <a:t>those aspects </a:t>
            </a:r>
            <a:r>
              <a:rPr lang="en-US" sz="2000" dirty="0"/>
              <a:t>that are irrelevant. Forming abstractions of an </a:t>
            </a:r>
            <a:r>
              <a:rPr lang="en-US" sz="2000" dirty="0" smtClean="0"/>
              <a:t>application in </a:t>
            </a:r>
            <a:r>
              <a:rPr lang="en-US" sz="2000" dirty="0"/>
              <a:t>terms of classes and objects is one of the </a:t>
            </a:r>
            <a:r>
              <a:rPr lang="en-US" sz="2000" dirty="0" smtClean="0"/>
              <a:t>fundamental tenets </a:t>
            </a:r>
            <a:r>
              <a:rPr lang="en-US" sz="2000" dirty="0"/>
              <a:t>of the object-oriented paradigm</a:t>
            </a:r>
            <a:r>
              <a:rPr lang="en-US" sz="2000" dirty="0" smtClean="0"/>
              <a:t>.</a:t>
            </a:r>
          </a:p>
          <a:p>
            <a:r>
              <a:rPr lang="en-US" sz="2000" dirty="0"/>
              <a:t>Large projects involve many highly </a:t>
            </a:r>
            <a:r>
              <a:rPr lang="en-US" sz="2000" dirty="0" smtClean="0"/>
              <a:t>qualified </a:t>
            </a:r>
            <a:r>
              <a:rPr lang="en-US" sz="2000" dirty="0"/>
              <a:t>persons in the software development process. </a:t>
            </a:r>
            <a:r>
              <a:rPr lang="en-US" sz="2000" dirty="0" smtClean="0"/>
              <a:t>Software industries </a:t>
            </a:r>
            <a:r>
              <a:rPr lang="en-US" sz="2000" dirty="0"/>
              <a:t>face a lot of problems in the process of software development. The following factors </a:t>
            </a:r>
            <a:r>
              <a:rPr lang="en-US" sz="2000" dirty="0" smtClean="0"/>
              <a:t>influence the </a:t>
            </a:r>
            <a:r>
              <a:rPr lang="en-US" sz="2000" dirty="0"/>
              <a:t>complexity of software </a:t>
            </a:r>
            <a:r>
              <a:rPr lang="en-US" sz="2000" dirty="0" smtClean="0"/>
              <a:t>development:</a:t>
            </a:r>
            <a:endParaRPr lang="el-GR" sz="20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13</a:t>
            </a:fld>
            <a:endParaRPr lang="el-GR"/>
          </a:p>
        </p:txBody>
      </p:sp>
    </p:spTree>
    <p:extLst>
      <p:ext uri="{BB962C8B-B14F-4D97-AF65-F5344CB8AC3E}">
        <p14:creationId xmlns:p14="http://schemas.microsoft.com/office/powerpoint/2010/main" val="77297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Improper </a:t>
            </a:r>
            <a:r>
              <a:rPr lang="en-US" sz="2000" dirty="0"/>
              <a:t>understanding of the </a:t>
            </a:r>
            <a:r>
              <a:rPr lang="en-US" sz="2000" dirty="0" smtClean="0"/>
              <a:t>problem</a:t>
            </a:r>
          </a:p>
          <a:p>
            <a:pPr marL="457200" indent="-457200">
              <a:buFont typeface="+mj-lt"/>
              <a:buAutoNum type="arabicPeriod"/>
            </a:pPr>
            <a:r>
              <a:rPr lang="en-US" sz="2000" dirty="0"/>
              <a:t>Change of rules during </a:t>
            </a:r>
            <a:r>
              <a:rPr lang="en-US" sz="2000" dirty="0" smtClean="0"/>
              <a:t>development</a:t>
            </a:r>
          </a:p>
          <a:p>
            <a:pPr marL="457200" indent="-457200">
              <a:buFont typeface="+mj-lt"/>
              <a:buAutoNum type="arabicPeriod"/>
            </a:pPr>
            <a:r>
              <a:rPr lang="en-US" sz="2000" dirty="0"/>
              <a:t>Preservation of existing </a:t>
            </a:r>
            <a:r>
              <a:rPr lang="en-US" sz="2000" dirty="0" smtClean="0"/>
              <a:t>software</a:t>
            </a:r>
          </a:p>
          <a:p>
            <a:pPr marL="457200" indent="-457200">
              <a:buFont typeface="+mj-lt"/>
              <a:buAutoNum type="arabicPeriod"/>
            </a:pPr>
            <a:r>
              <a:rPr lang="en-US" sz="2000" dirty="0"/>
              <a:t>Management of development </a:t>
            </a:r>
            <a:r>
              <a:rPr lang="en-US" sz="2000" dirty="0" smtClean="0"/>
              <a:t>process</a:t>
            </a:r>
          </a:p>
          <a:p>
            <a:pPr marL="457200" indent="-457200">
              <a:buFont typeface="+mj-lt"/>
              <a:buAutoNum type="arabicPeriod"/>
            </a:pPr>
            <a:r>
              <a:rPr lang="en-US" sz="2000" dirty="0"/>
              <a:t>Flexibility due to lack of </a:t>
            </a:r>
            <a:r>
              <a:rPr lang="en-US" sz="2000" dirty="0" smtClean="0"/>
              <a:t>standards</a:t>
            </a:r>
          </a:p>
          <a:p>
            <a:pPr marL="457200" indent="-457200">
              <a:buFont typeface="+mj-lt"/>
              <a:buAutoNum type="arabicPeriod"/>
            </a:pPr>
            <a:r>
              <a:rPr lang="en-US" sz="2000" dirty="0"/>
              <a:t>Behavior of discrete </a:t>
            </a:r>
            <a:r>
              <a:rPr lang="en-US" sz="2000" dirty="0" smtClean="0"/>
              <a:t>systems</a:t>
            </a:r>
          </a:p>
          <a:p>
            <a:pPr marL="457200" indent="-457200">
              <a:buFont typeface="+mj-lt"/>
              <a:buAutoNum type="arabicPeriod"/>
            </a:pPr>
            <a:r>
              <a:rPr lang="en-US" sz="2000" dirty="0" smtClean="0"/>
              <a:t>Software </a:t>
            </a:r>
            <a:r>
              <a:rPr lang="en-US" sz="2000" dirty="0"/>
              <a:t>testing</a:t>
            </a:r>
            <a:endParaRPr lang="el-GR" sz="20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14</a:t>
            </a:fld>
            <a:endParaRPr lang="el-GR"/>
          </a:p>
        </p:txBody>
      </p:sp>
      <p:pic>
        <p:nvPicPr>
          <p:cNvPr id="1136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92896"/>
            <a:ext cx="3768824" cy="347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0632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Reusability</a:t>
            </a:r>
            <a:endParaRPr lang="el-GR" dirty="0"/>
          </a:p>
        </p:txBody>
      </p:sp>
      <p:sp>
        <p:nvSpPr>
          <p:cNvPr id="3" name="Content Placeholder 2"/>
          <p:cNvSpPr>
            <a:spLocks noGrp="1"/>
          </p:cNvSpPr>
          <p:nvPr>
            <p:ph idx="1"/>
          </p:nvPr>
        </p:nvSpPr>
        <p:spPr/>
        <p:txBody>
          <a:bodyPr/>
          <a:lstStyle/>
          <a:p>
            <a:r>
              <a:rPr lang="en-US" sz="2000" dirty="0" smtClean="0"/>
              <a:t>Reusing </a:t>
            </a:r>
            <a:r>
              <a:rPr lang="en-US" sz="2000" dirty="0"/>
              <a:t>software components already </a:t>
            </a:r>
            <a:r>
              <a:rPr lang="en-US" sz="2000" dirty="0" smtClean="0"/>
              <a:t>available facilitates </a:t>
            </a:r>
            <a:r>
              <a:rPr lang="en-US" sz="2000" dirty="0"/>
              <a:t>rapid software development and promotes the </a:t>
            </a:r>
            <a:r>
              <a:rPr lang="en-US" sz="2000" dirty="0" smtClean="0"/>
              <a:t>production of </a:t>
            </a:r>
            <a:r>
              <a:rPr lang="en-US" sz="2000" dirty="0"/>
              <a:t>additional components that may themselves be </a:t>
            </a:r>
            <a:r>
              <a:rPr lang="en-US" sz="2000" dirty="0" smtClean="0"/>
              <a:t>reused in </a:t>
            </a:r>
            <a:r>
              <a:rPr lang="en-US" sz="2000" dirty="0"/>
              <a:t>future software developments. Taking </a:t>
            </a:r>
            <a:r>
              <a:rPr lang="en-US" sz="2000" dirty="0" smtClean="0"/>
              <a:t>components created </a:t>
            </a:r>
            <a:r>
              <a:rPr lang="en-US" sz="2000" dirty="0"/>
              <a:t>by others is better than creating new ones. If a </a:t>
            </a:r>
            <a:r>
              <a:rPr lang="en-US" sz="2000" dirty="0" smtClean="0"/>
              <a:t>good library </a:t>
            </a:r>
            <a:r>
              <a:rPr lang="en-US" sz="2000" dirty="0"/>
              <a:t>of reusable components exists, browsing </a:t>
            </a:r>
            <a:r>
              <a:rPr lang="en-US" sz="2000" dirty="0" smtClean="0"/>
              <a:t>components to </a:t>
            </a:r>
            <a:r>
              <a:rPr lang="en-US" sz="2000" dirty="0"/>
              <a:t>identify opportunities for reuse should take precedence </a:t>
            </a:r>
            <a:r>
              <a:rPr lang="en-US" sz="2000" dirty="0" smtClean="0"/>
              <a:t>over writing </a:t>
            </a:r>
            <a:r>
              <a:rPr lang="en-US" sz="2000" dirty="0"/>
              <a:t>new ones from scratch. Inheritance is an </a:t>
            </a:r>
            <a:r>
              <a:rPr lang="en-US" sz="2000" dirty="0" smtClean="0"/>
              <a:t>object oriented mechanism </a:t>
            </a:r>
            <a:r>
              <a:rPr lang="en-US" sz="2000" dirty="0"/>
              <a:t>that boosts software reusability.</a:t>
            </a:r>
            <a:endParaRPr lang="el-GR" sz="20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15</a:t>
            </a:fld>
            <a:endParaRPr lang="el-GR"/>
          </a:p>
        </p:txBody>
      </p:sp>
    </p:spTree>
    <p:extLst>
      <p:ext uri="{BB962C8B-B14F-4D97-AF65-F5344CB8AC3E}">
        <p14:creationId xmlns:p14="http://schemas.microsoft.com/office/powerpoint/2010/main" val="1106219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Friendliness</a:t>
            </a:r>
            <a:endParaRPr lang="el-GR" dirty="0"/>
          </a:p>
        </p:txBody>
      </p:sp>
      <p:sp>
        <p:nvSpPr>
          <p:cNvPr id="3" name="Content Placeholder 2"/>
          <p:cNvSpPr>
            <a:spLocks noGrp="1"/>
          </p:cNvSpPr>
          <p:nvPr>
            <p:ph idx="1"/>
          </p:nvPr>
        </p:nvSpPr>
        <p:spPr/>
        <p:txBody>
          <a:bodyPr/>
          <a:lstStyle/>
          <a:p>
            <a:r>
              <a:rPr lang="en-US" sz="2000" dirty="0"/>
              <a:t>T</a:t>
            </a:r>
            <a:r>
              <a:rPr lang="en-US" sz="2000" dirty="0" smtClean="0"/>
              <a:t>his </a:t>
            </a:r>
            <a:r>
              <a:rPr lang="en-US" sz="2000" dirty="0"/>
              <a:t>is a paramount requirement for </a:t>
            </a:r>
            <a:r>
              <a:rPr lang="en-US" sz="2000" dirty="0" smtClean="0"/>
              <a:t>software systems </a:t>
            </a:r>
            <a:r>
              <a:rPr lang="en-US" sz="2000" dirty="0"/>
              <a:t>in general. Iconic interfaces provide a </a:t>
            </a:r>
            <a:r>
              <a:rPr lang="en-US" sz="2000" dirty="0" smtClean="0"/>
              <a:t>user-friendly interaction </a:t>
            </a:r>
            <a:r>
              <a:rPr lang="en-US" sz="2000" dirty="0"/>
              <a:t>between users and software systems. An icon is </a:t>
            </a:r>
            <a:r>
              <a:rPr lang="en-US" sz="2000" dirty="0" smtClean="0"/>
              <a:t>a graphical </a:t>
            </a:r>
            <a:r>
              <a:rPr lang="en-US" sz="2000" dirty="0"/>
              <a:t>representation of an object on the screen, with a </a:t>
            </a:r>
            <a:r>
              <a:rPr lang="en-US" sz="2000" dirty="0" smtClean="0"/>
              <a:t>certain meaning </a:t>
            </a:r>
            <a:r>
              <a:rPr lang="en-US" sz="2000" dirty="0"/>
              <a:t>to its observer, and is usually manipulated </a:t>
            </a:r>
            <a:r>
              <a:rPr lang="en-US" sz="2000" dirty="0" smtClean="0"/>
              <a:t>with the </a:t>
            </a:r>
            <a:r>
              <a:rPr lang="en-US" sz="2000" dirty="0"/>
              <a:t>use of a mouse, a process that has come to be known </a:t>
            </a:r>
            <a:r>
              <a:rPr lang="en-US" sz="2000" dirty="0" smtClean="0"/>
              <a:t>as </a:t>
            </a:r>
            <a:r>
              <a:rPr lang="en-US" sz="2000" i="1" dirty="0" smtClean="0"/>
              <a:t>WYSIWYG </a:t>
            </a:r>
            <a:r>
              <a:rPr lang="en-US" sz="2000" dirty="0"/>
              <a:t>(What You See Is What You Get) interaction. </a:t>
            </a:r>
            <a:r>
              <a:rPr lang="en-US" sz="2000" dirty="0" smtClean="0"/>
              <a:t>In such </a:t>
            </a:r>
            <a:r>
              <a:rPr lang="en-US" sz="2000" dirty="0"/>
              <a:t>interfaces, windows, menus and icons are all viewed </a:t>
            </a:r>
            <a:r>
              <a:rPr lang="en-US" sz="2000" dirty="0" smtClean="0"/>
              <a:t>as objects</a:t>
            </a:r>
            <a:r>
              <a:rPr lang="en-US" sz="2000" dirty="0"/>
              <a:t>. The trend to object-oriented graphical interfaces </a:t>
            </a:r>
            <a:r>
              <a:rPr lang="en-US" sz="2000" dirty="0" smtClean="0"/>
              <a:t>is evident </a:t>
            </a:r>
            <a:r>
              <a:rPr lang="en-US" sz="2000" dirty="0"/>
              <a:t>in many areas of software development; </a:t>
            </a:r>
            <a:r>
              <a:rPr lang="en-US" sz="2000" dirty="0" smtClean="0"/>
              <a:t>experience suggests </a:t>
            </a:r>
            <a:r>
              <a:rPr lang="en-US" sz="2000" dirty="0"/>
              <a:t>that user interfaces are significantly easier to </a:t>
            </a:r>
            <a:r>
              <a:rPr lang="en-US" sz="2000" dirty="0" smtClean="0"/>
              <a:t>develop when </a:t>
            </a:r>
            <a:r>
              <a:rPr lang="en-US" sz="2000" dirty="0"/>
              <a:t>they are written in an object-oriented fashion. Thus </a:t>
            </a:r>
            <a:r>
              <a:rPr lang="en-US" sz="2000" dirty="0" smtClean="0"/>
              <a:t>the object-oriented </a:t>
            </a:r>
            <a:r>
              <a:rPr lang="en-US" sz="2000" dirty="0"/>
              <a:t>nature of the WYSIWYG interfaces </a:t>
            </a:r>
            <a:r>
              <a:rPr lang="en-US" sz="2000" dirty="0" smtClean="0"/>
              <a:t>maps </a:t>
            </a:r>
            <a:r>
              <a:rPr lang="en-US" sz="2000" dirty="0"/>
              <a:t>quite naturally into the concepts of the object-oriented paradigm.</a:t>
            </a:r>
            <a:endParaRPr lang="el-GR" sz="20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16</a:t>
            </a:fld>
            <a:endParaRPr lang="el-GR"/>
          </a:p>
        </p:txBody>
      </p:sp>
    </p:spTree>
    <p:extLst>
      <p:ext uri="{BB962C8B-B14F-4D97-AF65-F5344CB8AC3E}">
        <p14:creationId xmlns:p14="http://schemas.microsoft.com/office/powerpoint/2010/main" val="403810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8F22246B-342B-4F7D-9157-5A1A020456E2}" type="slidenum">
              <a:rPr lang="el-GR"/>
              <a:pPr>
                <a:defRPr/>
              </a:pPr>
              <a:t>17</a:t>
            </a:fld>
            <a:endParaRPr lang="el-GR"/>
          </a:p>
        </p:txBody>
      </p:sp>
      <p:sp>
        <p:nvSpPr>
          <p:cNvPr id="10244" name="Rectangle 2"/>
          <p:cNvSpPr>
            <a:spLocks noGrp="1" noChangeArrowheads="1"/>
          </p:cNvSpPr>
          <p:nvPr>
            <p:ph type="title"/>
          </p:nvPr>
        </p:nvSpPr>
        <p:spPr/>
        <p:txBody>
          <a:bodyPr/>
          <a:lstStyle/>
          <a:p>
            <a:pPr eaLnBrk="1" hangingPunct="1"/>
            <a:r>
              <a:rPr lang="el-GR" altLang="el-GR" sz="2400" b="1" smtClean="0"/>
              <a:t>ΑΝΤΙΚΕΙΜΕΝΟΣΤΡΑΦΗΣ ΠΡΟΓΡΑΜΜΑΤΙΣΜΟΣ (</a:t>
            </a:r>
            <a:r>
              <a:rPr lang="en-US" altLang="el-GR" sz="2400" b="1" smtClean="0"/>
              <a:t>C++)</a:t>
            </a:r>
          </a:p>
        </p:txBody>
      </p:sp>
      <p:sp>
        <p:nvSpPr>
          <p:cNvPr id="10245" name="Rectangle 3"/>
          <p:cNvSpPr>
            <a:spLocks noGrp="1" noChangeArrowheads="1"/>
          </p:cNvSpPr>
          <p:nvPr>
            <p:ph type="body" idx="1"/>
          </p:nvPr>
        </p:nvSpPr>
        <p:spPr/>
        <p:txBody>
          <a:bodyPr/>
          <a:lstStyle/>
          <a:p>
            <a:pPr eaLnBrk="1" hangingPunct="1">
              <a:lnSpc>
                <a:spcPct val="110000"/>
              </a:lnSpc>
            </a:pPr>
            <a:r>
              <a:rPr lang="el-GR" altLang="el-GR" smtClean="0"/>
              <a:t>Ο αντικειμενοστραφής προγραμματισμός </a:t>
            </a:r>
            <a:r>
              <a:rPr lang="el-GR" altLang="el-GR" smtClean="0">
                <a:solidFill>
                  <a:srgbClr val="008080"/>
                </a:solidFill>
              </a:rPr>
              <a:t>(</a:t>
            </a:r>
            <a:r>
              <a:rPr lang="en-US" altLang="el-GR" b="1" smtClean="0">
                <a:solidFill>
                  <a:srgbClr val="008080"/>
                </a:solidFill>
              </a:rPr>
              <a:t>Object-Oriented Programming – OOP</a:t>
            </a:r>
            <a:r>
              <a:rPr lang="en-US" altLang="el-GR" smtClean="0">
                <a:solidFill>
                  <a:srgbClr val="008080"/>
                </a:solidFill>
              </a:rPr>
              <a:t>)</a:t>
            </a:r>
            <a:r>
              <a:rPr lang="en-US" altLang="el-GR" smtClean="0"/>
              <a:t> </a:t>
            </a:r>
            <a:r>
              <a:rPr lang="el-GR" altLang="el-GR" smtClean="0"/>
              <a:t>έχει επικρατήσει σε όλες τις περιοχές ανάπτυξης λογισμικού.</a:t>
            </a:r>
            <a:endParaRPr lang="el-GR" altLang="el-GR" smtClean="0">
              <a:cs typeface="Times New Roman" pitchFamily="18" charset="0"/>
            </a:endParaRPr>
          </a:p>
          <a:p>
            <a:pPr eaLnBrk="1" hangingPunct="1"/>
            <a:r>
              <a:rPr lang="el-GR" altLang="el-GR" smtClean="0"/>
              <a:t>Ανοίγει νέους ορίζοντες και προσφέρει νέα πλεονεκτήματα.</a:t>
            </a:r>
            <a:endParaRPr lang="el-GR" altLang="el-GR" smtClean="0">
              <a:cs typeface="Times New Roman" pitchFamily="18" charset="0"/>
            </a:endParaRPr>
          </a:p>
          <a:p>
            <a:pPr eaLnBrk="1" hangingPunct="1">
              <a:buFontTx/>
              <a:buNone/>
            </a:pPr>
            <a:r>
              <a:rPr lang="el-GR" altLang="el-GR" smtClean="0">
                <a:cs typeface="Times New Roman" pitchFamily="18" charset="0"/>
              </a:rPr>
              <a:t> </a:t>
            </a:r>
          </a:p>
          <a:p>
            <a:pPr eaLnBrk="1" hangingPunct="1"/>
            <a:r>
              <a:rPr lang="el-GR" altLang="el-GR" smtClean="0"/>
              <a:t>Πως προέκυψε η ανάγκη για τη δημιουργία αντικειμενοστραφών γλωσσών προγραμματισμού;</a:t>
            </a:r>
            <a:endParaRPr lang="en-US" altLang="el-G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892DAEA5-E266-40DD-B6AB-0AB4816EB5C2}" type="slidenum">
              <a:rPr lang="el-GR"/>
              <a:pPr>
                <a:defRPr/>
              </a:pPr>
              <a:t>18</a:t>
            </a:fld>
            <a:endParaRPr lang="el-GR"/>
          </a:p>
        </p:txBody>
      </p:sp>
      <p:sp>
        <p:nvSpPr>
          <p:cNvPr id="11268" name="Rectangle 2"/>
          <p:cNvSpPr>
            <a:spLocks noGrp="1" noChangeArrowheads="1"/>
          </p:cNvSpPr>
          <p:nvPr>
            <p:ph type="title"/>
          </p:nvPr>
        </p:nvSpPr>
        <p:spPr/>
        <p:txBody>
          <a:bodyPr/>
          <a:lstStyle/>
          <a:p>
            <a:pPr eaLnBrk="1" hangingPunct="1"/>
            <a:r>
              <a:rPr lang="el-GR" altLang="el-GR" sz="2400" b="1" smtClean="0"/>
              <a:t>Η</a:t>
            </a:r>
            <a:r>
              <a:rPr lang="el-GR" altLang="el-GR" sz="2400" b="1" smtClean="0">
                <a:cs typeface="Times New Roman" pitchFamily="18" charset="0"/>
              </a:rPr>
              <a:t> </a:t>
            </a:r>
            <a:r>
              <a:rPr lang="el-GR" altLang="el-GR" sz="2400" b="1" smtClean="0"/>
              <a:t>ΠΡΟΕΛΕΥΣΗ ΤΗΣ ΚΡΙΣΗΣ ΛΟΓΙΣΜΙΚΟΥ </a:t>
            </a:r>
            <a:br>
              <a:rPr lang="el-GR" altLang="el-GR" sz="2400" b="1" smtClean="0"/>
            </a:br>
            <a:r>
              <a:rPr lang="el-GR" altLang="el-GR" sz="2400" b="1" smtClean="0"/>
              <a:t>ΣΤΗ ΒΙΟΜΗΧΑΝΙΑ</a:t>
            </a:r>
            <a:endParaRPr lang="en-US" altLang="el-GR" sz="2400" b="1" smtClean="0"/>
          </a:p>
        </p:txBody>
      </p:sp>
      <p:sp>
        <p:nvSpPr>
          <p:cNvPr id="11269" name="Rectangle 3"/>
          <p:cNvSpPr>
            <a:spLocks noGrp="1" noChangeArrowheads="1"/>
          </p:cNvSpPr>
          <p:nvPr>
            <p:ph type="body" idx="1"/>
          </p:nvPr>
        </p:nvSpPr>
        <p:spPr/>
        <p:txBody>
          <a:bodyPr/>
          <a:lstStyle/>
          <a:p>
            <a:pPr eaLnBrk="1" hangingPunct="1">
              <a:buFontTx/>
              <a:buNone/>
            </a:pPr>
            <a:r>
              <a:rPr lang="el-GR" altLang="el-GR" smtClean="0"/>
              <a:t>	Η αντικειμενοστραφής προσέγγιση είναι ένας ακόμη τρόπος για την </a:t>
            </a:r>
            <a:r>
              <a:rPr lang="el-GR" altLang="el-GR" smtClean="0">
                <a:cs typeface="Times New Roman" pitchFamily="18" charset="0"/>
              </a:rPr>
              <a:t> </a:t>
            </a:r>
            <a:r>
              <a:rPr lang="el-GR" altLang="el-GR" smtClean="0"/>
              <a:t>αντιμετώπιση</a:t>
            </a:r>
            <a:r>
              <a:rPr lang="el-GR" altLang="el-GR" smtClean="0">
                <a:cs typeface="Times New Roman" pitchFamily="18" charset="0"/>
              </a:rPr>
              <a:t> </a:t>
            </a:r>
            <a:r>
              <a:rPr lang="el-GR" altLang="el-GR" smtClean="0"/>
              <a:t>της κρίσης στη βιομηχανία παραγωγής λογισμικού</a:t>
            </a:r>
            <a:r>
              <a:rPr lang="el-GR" altLang="el-GR" smtClean="0">
                <a:cs typeface="Times New Roman" pitchFamily="18" charset="0"/>
              </a:rPr>
              <a:t>.</a:t>
            </a:r>
          </a:p>
          <a:p>
            <a:pPr eaLnBrk="1" hangingPunct="1">
              <a:buFontTx/>
              <a:buNone/>
            </a:pPr>
            <a:r>
              <a:rPr lang="el-GR" altLang="el-GR" smtClean="0">
                <a:solidFill>
                  <a:srgbClr val="008080"/>
                </a:solidFill>
              </a:rPr>
              <a:t>	Αιτίες </a:t>
            </a:r>
            <a:r>
              <a:rPr lang="el-GR" altLang="el-GR" smtClean="0">
                <a:solidFill>
                  <a:srgbClr val="008080"/>
                </a:solidFill>
                <a:cs typeface="Times New Roman" pitchFamily="18" charset="0"/>
              </a:rPr>
              <a:t>: </a:t>
            </a:r>
          </a:p>
          <a:p>
            <a:pPr lvl="1" eaLnBrk="1" hangingPunct="1"/>
            <a:r>
              <a:rPr lang="el-GR" altLang="el-GR" sz="2800" smtClean="0"/>
              <a:t>συχνές υπερβάσεις</a:t>
            </a:r>
            <a:r>
              <a:rPr lang="el-GR" altLang="el-GR" sz="2800" smtClean="0">
                <a:cs typeface="Times New Roman" pitchFamily="18" charset="0"/>
              </a:rPr>
              <a:t> </a:t>
            </a:r>
            <a:r>
              <a:rPr lang="el-GR" altLang="el-GR" sz="2800" smtClean="0"/>
              <a:t>κόστους</a:t>
            </a:r>
          </a:p>
          <a:p>
            <a:pPr lvl="1" eaLnBrk="1" hangingPunct="1"/>
            <a:r>
              <a:rPr lang="el-GR" altLang="el-GR" sz="2800" smtClean="0"/>
              <a:t>καθυστερημένα ή ακυρωθέντα </a:t>
            </a:r>
            <a:r>
              <a:rPr lang="en-US" altLang="el-GR" sz="2800" smtClean="0"/>
              <a:t>projects</a:t>
            </a:r>
            <a:endParaRPr lang="el-GR" altLang="el-GR" sz="2800" smtClean="0"/>
          </a:p>
          <a:p>
            <a:pPr lvl="1" eaLnBrk="1" hangingPunct="1"/>
            <a:r>
              <a:rPr lang="el-GR" altLang="el-GR" sz="2800" smtClean="0"/>
              <a:t>ελλιπής λειτουργικότητα του συστήματος</a:t>
            </a:r>
          </a:p>
          <a:p>
            <a:pPr lvl="1" eaLnBrk="1" hangingPunct="1"/>
            <a:r>
              <a:rPr lang="el-GR" altLang="el-GR" sz="2800" smtClean="0"/>
              <a:t>λάθη</a:t>
            </a:r>
            <a:r>
              <a:rPr lang="el-GR" altLang="el-GR" smtClean="0"/>
              <a:t> </a:t>
            </a:r>
            <a:r>
              <a:rPr lang="el-GR" altLang="el-GR" sz="2800" smtClean="0"/>
              <a:t>στο λογισμικό</a:t>
            </a:r>
            <a:endParaRPr lang="en-US" altLang="el-GR"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C792E77-D5DE-48D9-A24F-97181E97C1C8}" type="slidenum">
              <a:rPr lang="el-GR"/>
              <a:pPr>
                <a:defRPr/>
              </a:pPr>
              <a:t>19</a:t>
            </a:fld>
            <a:endParaRPr lang="el-GR"/>
          </a:p>
        </p:txBody>
      </p:sp>
      <p:sp>
        <p:nvSpPr>
          <p:cNvPr id="12292" name="Rectangle 2"/>
          <p:cNvSpPr>
            <a:spLocks noGrp="1" noChangeArrowheads="1"/>
          </p:cNvSpPr>
          <p:nvPr>
            <p:ph type="title"/>
          </p:nvPr>
        </p:nvSpPr>
        <p:spPr/>
        <p:txBody>
          <a:bodyPr/>
          <a:lstStyle/>
          <a:p>
            <a:pPr eaLnBrk="1" hangingPunct="1"/>
            <a:endParaRPr lang="en-US" altLang="el-GR" smtClean="0"/>
          </a:p>
        </p:txBody>
      </p:sp>
      <p:sp>
        <p:nvSpPr>
          <p:cNvPr id="12293" name="Rectangle 3"/>
          <p:cNvSpPr>
            <a:spLocks noGrp="1" noChangeArrowheads="1"/>
          </p:cNvSpPr>
          <p:nvPr>
            <p:ph type="body" idx="1"/>
          </p:nvPr>
        </p:nvSpPr>
        <p:spPr/>
        <p:txBody>
          <a:bodyPr/>
          <a:lstStyle/>
          <a:p>
            <a:pPr eaLnBrk="1" hangingPunct="1"/>
            <a:r>
              <a:rPr lang="el-GR" altLang="el-GR" sz="2400" b="1" smtClean="0"/>
              <a:t>Οι αρνητικές συνέπειες των λαθών στο λογισμικό ποικίλουν από την απλή ενόχληση του χρήστη μέχρι σημαντικές οικονομικές απώλειες , κίνδυνο απώλειας ανθρώπινης ζωής και αποτυχία αποστολών.</a:t>
            </a:r>
          </a:p>
          <a:p>
            <a:pPr eaLnBrk="1" hangingPunct="1"/>
            <a:r>
              <a:rPr lang="el-GR" altLang="el-GR" sz="2400" b="1" smtClean="0">
                <a:solidFill>
                  <a:srgbClr val="CC0000"/>
                </a:solidFill>
              </a:rPr>
              <a:t>Η διόρθωση των λαθών είναι δαπανηρή και συχνά καταλήγει σε υψηλότατα κόστη.</a:t>
            </a:r>
          </a:p>
          <a:p>
            <a:pPr eaLnBrk="1" hangingPunct="1"/>
            <a:r>
              <a:rPr lang="el-GR" altLang="el-GR" sz="2400" b="1" smtClean="0">
                <a:solidFill>
                  <a:schemeClr val="accent2"/>
                </a:solidFill>
              </a:rPr>
              <a:t>Η έλλειψη συγκεκριμένης μεθοδολογίας ευθύνεται για την κρίση αυτή.</a:t>
            </a:r>
          </a:p>
          <a:p>
            <a:pPr eaLnBrk="1" hangingPunct="1"/>
            <a:r>
              <a:rPr lang="el-GR" altLang="el-GR" sz="2400" b="1" smtClean="0"/>
              <a:t>Υπάρχουν επαγγελματικοί οργανισμοί που χρησιμοποιούν προδιαγραφές για την παραγωγή και τον έλεγχο του λογισμικού. Ωστόσο τα </a:t>
            </a:r>
            <a:r>
              <a:rPr lang="en-US" altLang="el-GR" sz="2400" b="1" smtClean="0"/>
              <a:t>standards</a:t>
            </a:r>
            <a:r>
              <a:rPr lang="el-GR" altLang="el-GR" sz="2400" b="1" smtClean="0"/>
              <a:t> αυτά δεν είναι αποδεκτά στο σύνολό τους και δεν εφαρμόζονται.</a:t>
            </a:r>
            <a:endParaRPr lang="en-US" altLang="el-GR" sz="2400"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lnSpc>
                <a:spcPct val="150000"/>
              </a:lnSpc>
            </a:pPr>
            <a:r>
              <a:rPr lang="en-US" sz="2400" dirty="0" smtClean="0"/>
              <a:t>The relationship we noted between language and thought for natural languages is even more pronounced in artificial computer languages. That is, the language in which a programmer thinks a problem will be solved will color and alter, fundamentally, the way in which an algorithm is developed.</a:t>
            </a:r>
            <a:endParaRPr lang="el-GR" sz="24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2</a:t>
            </a:fld>
            <a:endParaRPr lang="el-GR"/>
          </a:p>
        </p:txBody>
      </p:sp>
    </p:spTree>
    <p:extLst>
      <p:ext uri="{BB962C8B-B14F-4D97-AF65-F5344CB8AC3E}">
        <p14:creationId xmlns:p14="http://schemas.microsoft.com/office/powerpoint/2010/main" val="2015937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1F4A966E-1EC6-497E-AD21-E69EFF1BF166}" type="slidenum">
              <a:rPr lang="el-GR"/>
              <a:pPr>
                <a:defRPr/>
              </a:pPr>
              <a:t>20</a:t>
            </a:fld>
            <a:endParaRPr lang="el-GR"/>
          </a:p>
        </p:txBody>
      </p:sp>
      <p:sp>
        <p:nvSpPr>
          <p:cNvPr id="13316" name="Rectangle 2"/>
          <p:cNvSpPr>
            <a:spLocks noGrp="1" noChangeArrowheads="1"/>
          </p:cNvSpPr>
          <p:nvPr>
            <p:ph type="title"/>
          </p:nvPr>
        </p:nvSpPr>
        <p:spPr/>
        <p:txBody>
          <a:bodyPr/>
          <a:lstStyle/>
          <a:p>
            <a:pPr eaLnBrk="1" hangingPunct="1"/>
            <a:endParaRPr lang="en-US" altLang="el-GR" smtClean="0"/>
          </a:p>
        </p:txBody>
      </p:sp>
      <p:sp>
        <p:nvSpPr>
          <p:cNvPr id="13317" name="Rectangle 3"/>
          <p:cNvSpPr>
            <a:spLocks noGrp="1" noChangeArrowheads="1"/>
          </p:cNvSpPr>
          <p:nvPr>
            <p:ph type="body" idx="1"/>
          </p:nvPr>
        </p:nvSpPr>
        <p:spPr/>
        <p:txBody>
          <a:bodyPr/>
          <a:lstStyle/>
          <a:p>
            <a:pPr eaLnBrk="1" hangingPunct="1">
              <a:lnSpc>
                <a:spcPct val="90000"/>
              </a:lnSpc>
            </a:pPr>
            <a:r>
              <a:rPr lang="el-GR" altLang="el-GR" smtClean="0">
                <a:solidFill>
                  <a:srgbClr val="0000FF"/>
                </a:solidFill>
              </a:rPr>
              <a:t>Δεν υπάρχει διεθνής συμφωνία για τα προϊόντα λογισμικού και τα συστατικά τους</a:t>
            </a:r>
            <a:r>
              <a:rPr lang="el-GR" altLang="el-GR" smtClean="0"/>
              <a:t> (π.χ. </a:t>
            </a:r>
            <a:r>
              <a:rPr lang="en-US" altLang="el-GR" smtClean="0"/>
              <a:t>Microsoft</a:t>
            </a:r>
            <a:r>
              <a:rPr lang="el-GR" altLang="el-GR" smtClean="0"/>
              <a:t>  - κυβέρνηση των Η.Π.Α.).</a:t>
            </a:r>
          </a:p>
          <a:p>
            <a:pPr eaLnBrk="1" hangingPunct="1">
              <a:lnSpc>
                <a:spcPct val="90000"/>
              </a:lnSpc>
              <a:buFontTx/>
              <a:buNone/>
            </a:pPr>
            <a:r>
              <a:rPr lang="el-GR" altLang="el-GR" smtClean="0"/>
              <a:t> </a:t>
            </a:r>
          </a:p>
          <a:p>
            <a:pPr eaLnBrk="1" hangingPunct="1">
              <a:lnSpc>
                <a:spcPct val="90000"/>
              </a:lnSpc>
            </a:pPr>
            <a:r>
              <a:rPr lang="el-GR" altLang="el-GR" smtClean="0"/>
              <a:t>Η νεαρή ηλικία της βιομηχανίας λογισμικού ευθύνεται καθοριστικά για την κατάσταση που έχει δημιουργηθεί. Ωστόσο </a:t>
            </a:r>
            <a:r>
              <a:rPr lang="el-GR" altLang="el-GR" smtClean="0">
                <a:solidFill>
                  <a:srgbClr val="008080"/>
                </a:solidFill>
              </a:rPr>
              <a:t>αποτελεί μια βιομηχανία δισεκατομμυρίων που διαδραματίζει αποφασιστικό ρόλο στην οικονομία</a:t>
            </a:r>
            <a:r>
              <a:rPr lang="el-GR" altLang="el-GR" smtClean="0"/>
              <a:t> (το </a:t>
            </a:r>
            <a:r>
              <a:rPr lang="en-US" altLang="el-GR" smtClean="0"/>
              <a:t>Internet</a:t>
            </a:r>
            <a:r>
              <a:rPr lang="el-GR" altLang="el-GR" smtClean="0"/>
              <a:t> άλλαξε τον τρόπο λειτουργίας του εμπορίου και της αναζήτησης πληροφοριών).</a:t>
            </a:r>
            <a:endParaRPr lang="en-US" altLang="el-G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development cost</a:t>
            </a:r>
            <a:endParaRPr lang="el-GR"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21</a:t>
            </a:fld>
            <a:endParaRPr lang="el-GR"/>
          </a:p>
        </p:txBody>
      </p:sp>
      <p:pic>
        <p:nvPicPr>
          <p:cNvPr id="1146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049522"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 name="Rectangle 5"/>
          <p:cNvSpPr/>
          <p:nvPr/>
        </p:nvSpPr>
        <p:spPr>
          <a:xfrm>
            <a:off x="539552" y="4653136"/>
            <a:ext cx="7920880" cy="1477328"/>
          </a:xfrm>
          <a:prstGeom prst="rect">
            <a:avLst/>
          </a:prstGeom>
        </p:spPr>
        <p:txBody>
          <a:bodyPr wrap="square">
            <a:spAutoFit/>
          </a:bodyPr>
          <a:lstStyle/>
          <a:p>
            <a:r>
              <a:rPr lang="en-US" sz="1800" i="1" dirty="0">
                <a:solidFill>
                  <a:srgbClr val="C00000"/>
                </a:solidFill>
                <a:latin typeface="Comic Sans MS" panose="030F0702030302020204" pitchFamily="66" charset="0"/>
              </a:rPr>
              <a:t>Software crisis </a:t>
            </a:r>
            <a:r>
              <a:rPr lang="en-US" sz="1800" i="1" dirty="0" smtClean="0">
                <a:solidFill>
                  <a:srgbClr val="C00000"/>
                </a:solidFill>
                <a:latin typeface="Comic Sans MS" panose="030F0702030302020204" pitchFamily="66" charset="0"/>
              </a:rPr>
              <a:t> </a:t>
            </a:r>
            <a:r>
              <a:rPr lang="en-US" sz="1800" b="0" dirty="0" smtClean="0">
                <a:latin typeface="Comic Sans MS" panose="030F0702030302020204" pitchFamily="66" charset="0"/>
              </a:rPr>
              <a:t>as </a:t>
            </a:r>
            <a:r>
              <a:rPr lang="en-US" sz="1800" b="0" dirty="0">
                <a:latin typeface="Comic Sans MS" panose="030F0702030302020204" pitchFamily="66" charset="0"/>
              </a:rPr>
              <a:t>a term arose </a:t>
            </a:r>
            <a:r>
              <a:rPr lang="en-US" sz="1800" b="0" dirty="0" smtClean="0">
                <a:latin typeface="Comic Sans MS" panose="030F0702030302020204" pitchFamily="66" charset="0"/>
              </a:rPr>
              <a:t>from the </a:t>
            </a:r>
            <a:r>
              <a:rPr lang="en-US" sz="1800" b="0" dirty="0">
                <a:latin typeface="Comic Sans MS" panose="030F0702030302020204" pitchFamily="66" charset="0"/>
              </a:rPr>
              <a:t>understanding that costs in software development and maintenance have increased </a:t>
            </a:r>
            <a:r>
              <a:rPr lang="en-US" sz="1800" b="0" dirty="0" smtClean="0">
                <a:latin typeface="Comic Sans MS" panose="030F0702030302020204" pitchFamily="66" charset="0"/>
              </a:rPr>
              <a:t>significantly</a:t>
            </a:r>
            <a:r>
              <a:rPr lang="en-US" sz="1800" b="0" dirty="0">
                <a:latin typeface="Comic Sans MS" panose="030F0702030302020204" pitchFamily="66" charset="0"/>
              </a:rPr>
              <a:t>, and</a:t>
            </a:r>
          </a:p>
          <a:p>
            <a:r>
              <a:rPr lang="en-US" sz="1800" b="0" dirty="0">
                <a:latin typeface="Comic Sans MS" panose="030F0702030302020204" pitchFamily="66" charset="0"/>
              </a:rPr>
              <a:t>that software engineering concepts and innovations have not resulted in </a:t>
            </a:r>
            <a:r>
              <a:rPr lang="en-US" sz="1800" b="0" dirty="0" smtClean="0">
                <a:latin typeface="Comic Sans MS" panose="030F0702030302020204" pitchFamily="66" charset="0"/>
              </a:rPr>
              <a:t>significant </a:t>
            </a:r>
            <a:r>
              <a:rPr lang="en-US" sz="1800" b="0" dirty="0">
                <a:latin typeface="Comic Sans MS" panose="030F0702030302020204" pitchFamily="66" charset="0"/>
              </a:rPr>
              <a:t>improvements in </a:t>
            </a:r>
            <a:r>
              <a:rPr lang="en-US" sz="1800" b="0" dirty="0" smtClean="0">
                <a:latin typeface="Comic Sans MS" panose="030F0702030302020204" pitchFamily="66" charset="0"/>
              </a:rPr>
              <a:t>the productivity </a:t>
            </a:r>
            <a:r>
              <a:rPr lang="en-US" sz="1800" b="0" dirty="0">
                <a:latin typeface="Comic Sans MS" panose="030F0702030302020204" pitchFamily="66" charset="0"/>
              </a:rPr>
              <a:t>of software development and maintenance.</a:t>
            </a:r>
            <a:endParaRPr lang="el-GR" sz="1800" dirty="0">
              <a:latin typeface="Comic Sans MS" panose="030F0702030302020204" pitchFamily="66" charset="0"/>
            </a:endParaRPr>
          </a:p>
        </p:txBody>
      </p:sp>
    </p:spTree>
    <p:extLst>
      <p:ext uri="{BB962C8B-B14F-4D97-AF65-F5344CB8AC3E}">
        <p14:creationId xmlns:p14="http://schemas.microsoft.com/office/powerpoint/2010/main" val="168180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Engineering Properties of</a:t>
            </a:r>
            <a:br>
              <a:rPr lang="en-US" sz="2800" b="1" dirty="0"/>
            </a:br>
            <a:r>
              <a:rPr lang="en-US" sz="2800" b="1" dirty="0"/>
              <a:t>Object-Oriented Languages</a:t>
            </a:r>
            <a:endParaRPr lang="el-GR" sz="2800" dirty="0"/>
          </a:p>
        </p:txBody>
      </p:sp>
      <p:sp>
        <p:nvSpPr>
          <p:cNvPr id="3" name="Content Placeholder 2"/>
          <p:cNvSpPr>
            <a:spLocks noGrp="1"/>
          </p:cNvSpPr>
          <p:nvPr>
            <p:ph idx="1"/>
          </p:nvPr>
        </p:nvSpPr>
        <p:spPr/>
        <p:txBody>
          <a:bodyPr/>
          <a:lstStyle/>
          <a:p>
            <a:r>
              <a:rPr lang="en-US" sz="2400" i="1" dirty="0">
                <a:solidFill>
                  <a:srgbClr val="C00000"/>
                </a:solidFill>
              </a:rPr>
              <a:t>Economy of execution</a:t>
            </a:r>
          </a:p>
          <a:p>
            <a:pPr lvl="1"/>
            <a:r>
              <a:rPr lang="en-US" sz="2000" dirty="0" smtClean="0"/>
              <a:t>How </a:t>
            </a:r>
            <a:r>
              <a:rPr lang="en-US" sz="2000" dirty="0"/>
              <a:t>fast does a program run?</a:t>
            </a:r>
          </a:p>
          <a:p>
            <a:r>
              <a:rPr lang="en-US" sz="2400" i="1" dirty="0">
                <a:solidFill>
                  <a:srgbClr val="C00000"/>
                </a:solidFill>
              </a:rPr>
              <a:t>Economy of compilation</a:t>
            </a:r>
          </a:p>
          <a:p>
            <a:pPr lvl="1"/>
            <a:r>
              <a:rPr lang="en-US" sz="2000" dirty="0" smtClean="0"/>
              <a:t>How </a:t>
            </a:r>
            <a:r>
              <a:rPr lang="en-US" sz="2000" dirty="0"/>
              <a:t>long does it take to go from sources to executables?</a:t>
            </a:r>
          </a:p>
          <a:p>
            <a:r>
              <a:rPr lang="en-US" sz="2400" i="1" dirty="0">
                <a:solidFill>
                  <a:srgbClr val="C00000"/>
                </a:solidFill>
              </a:rPr>
              <a:t>Economy of small-scale development</a:t>
            </a:r>
          </a:p>
          <a:p>
            <a:pPr lvl="1"/>
            <a:r>
              <a:rPr lang="en-US" sz="2000" dirty="0"/>
              <a:t>How hard must an individual programmer work?</a:t>
            </a:r>
          </a:p>
          <a:p>
            <a:r>
              <a:rPr lang="en-US" sz="2400" i="1" dirty="0">
                <a:solidFill>
                  <a:srgbClr val="C00000"/>
                </a:solidFill>
              </a:rPr>
              <a:t>Economy of large-scale development</a:t>
            </a:r>
          </a:p>
          <a:p>
            <a:pPr lvl="1"/>
            <a:r>
              <a:rPr lang="en-US" sz="2000" dirty="0"/>
              <a:t>How hard must a team of programmers work?</a:t>
            </a:r>
          </a:p>
          <a:p>
            <a:r>
              <a:rPr lang="en-US" sz="2400" i="1" dirty="0">
                <a:solidFill>
                  <a:srgbClr val="C00000"/>
                </a:solidFill>
              </a:rPr>
              <a:t>Economy of language features</a:t>
            </a:r>
          </a:p>
          <a:p>
            <a:pPr lvl="1"/>
            <a:r>
              <a:rPr lang="en-US" sz="2000" dirty="0"/>
              <a:t>How hard is it to learn or use a programming language?</a:t>
            </a:r>
            <a:endParaRPr lang="el-GR" sz="20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22</a:t>
            </a:fld>
            <a:endParaRPr lang="el-GR"/>
          </a:p>
        </p:txBody>
      </p:sp>
    </p:spTree>
    <p:extLst>
      <p:ext uri="{BB962C8B-B14F-4D97-AF65-F5344CB8AC3E}">
        <p14:creationId xmlns:p14="http://schemas.microsoft.com/office/powerpoint/2010/main" val="1127178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5A4029D6-D088-44C3-AE68-BBB6C3A26C22}" type="slidenum">
              <a:rPr lang="el-GR"/>
              <a:pPr>
                <a:defRPr/>
              </a:pPr>
              <a:t>23</a:t>
            </a:fld>
            <a:endParaRPr lang="el-GR"/>
          </a:p>
        </p:txBody>
      </p:sp>
      <p:sp>
        <p:nvSpPr>
          <p:cNvPr id="14340" name="Rectangle 2"/>
          <p:cNvSpPr>
            <a:spLocks noGrp="1" noChangeArrowheads="1"/>
          </p:cNvSpPr>
          <p:nvPr>
            <p:ph type="title"/>
          </p:nvPr>
        </p:nvSpPr>
        <p:spPr/>
        <p:txBody>
          <a:bodyPr/>
          <a:lstStyle/>
          <a:p>
            <a:pPr eaLnBrk="1" hangingPunct="1"/>
            <a:r>
              <a:rPr lang="el-GR" altLang="el-GR" sz="2400" b="1" smtClean="0"/>
              <a:t>Η ΦΥΣΗ ΤΗΣ ΔΙΑΔΙΚΑΣΙΑΣ ΑΝΑΠΤΥΞΗΣ ΛΟΓΙΣΜΙΚΟΥ</a:t>
            </a:r>
            <a:endParaRPr lang="en-US" altLang="el-GR" sz="2400" b="1" smtClean="0"/>
          </a:p>
        </p:txBody>
      </p:sp>
      <p:sp>
        <p:nvSpPr>
          <p:cNvPr id="14341" name="Rectangle 3"/>
          <p:cNvSpPr>
            <a:spLocks noGrp="1" noChangeArrowheads="1"/>
          </p:cNvSpPr>
          <p:nvPr>
            <p:ph type="body" idx="1"/>
          </p:nvPr>
        </p:nvSpPr>
        <p:spPr/>
        <p:txBody>
          <a:bodyPr/>
          <a:lstStyle/>
          <a:p>
            <a:pPr eaLnBrk="1" hangingPunct="1">
              <a:lnSpc>
                <a:spcPct val="110000"/>
              </a:lnSpc>
            </a:pPr>
            <a:r>
              <a:rPr lang="el-GR" altLang="el-GR" sz="2200" smtClean="0"/>
              <a:t>Τα περισσότερα προγράμματα παρουσιάζουν αρκετά διαφορετικά χαρακτηριστικά, είναι σύνθετα και δεν μπορούν να υλοποιηθούν αλλά και να χρησιμοποιηθούν από ένα μόνο άτομο. Πολλοί άνθρωποι πρέπει να συνεισφέρουν στην διαδικασία ανάπτυξης και να συντονίσουν τις προσπάθειες τους.</a:t>
            </a:r>
          </a:p>
          <a:p>
            <a:pPr eaLnBrk="1" hangingPunct="1"/>
            <a:r>
              <a:rPr lang="el-GR" altLang="el-GR" sz="2200" smtClean="0"/>
              <a:t>Κάθε ένας στην ομάδα ανάπτυξης του λογισμικού πρέπει να λειτουργήσει ανεξάρτητα  αλλά το προϊόν που θα παράγει έχει μέρη που ανήκουν και σε προϊόντα άλλων στην ομάδα </a:t>
            </a:r>
            <a:r>
              <a:rPr lang="el-GR" altLang="el-GR" sz="2200" smtClean="0">
                <a:solidFill>
                  <a:schemeClr val="accent2"/>
                </a:solidFill>
              </a:rPr>
              <a:t>(συναρτήσεις που καλούνται πολλές φορές, αναζήτηση και επεξεργασία σε κοινές δομές δεδομένων, εφαρμογή διαφορετικών βημάτων του ίδιου αλγόριθμου).</a:t>
            </a:r>
            <a:r>
              <a:rPr lang="en-GB" altLang="el-GR" sz="2200" smtClean="0"/>
              <a:t> </a:t>
            </a:r>
            <a:endParaRPr lang="en-US" altLang="el-GR" sz="2200" smtClean="0"/>
          </a:p>
          <a:p>
            <a:pPr eaLnBrk="1" hangingPunct="1"/>
            <a:r>
              <a:rPr lang="el-GR" altLang="el-GR" sz="2200" smtClean="0">
                <a:solidFill>
                  <a:srgbClr val="CC0000"/>
                </a:solidFill>
              </a:rPr>
              <a:t>Λάθη που παρουσιάζονται : κακή συνεννόηση, παραλείψεις, μη έγκαιρη ενημέρωση όταν οι σχετικές αποφάσεις αλλάξουν.</a:t>
            </a:r>
            <a:endParaRPr lang="en-US" altLang="el-GR" sz="22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AC863F1D-B293-4A6B-90EF-F134B466BFB2}" type="slidenum">
              <a:rPr lang="el-GR"/>
              <a:pPr>
                <a:defRPr/>
              </a:pPr>
              <a:t>24</a:t>
            </a:fld>
            <a:endParaRPr lang="el-GR"/>
          </a:p>
        </p:txBody>
      </p:sp>
      <p:sp>
        <p:nvSpPr>
          <p:cNvPr id="15364" name="Rectangle 2"/>
          <p:cNvSpPr>
            <a:spLocks noGrp="1" noChangeArrowheads="1"/>
          </p:cNvSpPr>
          <p:nvPr>
            <p:ph type="title"/>
          </p:nvPr>
        </p:nvSpPr>
        <p:spPr/>
        <p:txBody>
          <a:bodyPr/>
          <a:lstStyle/>
          <a:p>
            <a:pPr eaLnBrk="1" hangingPunct="1"/>
            <a:endParaRPr lang="en-US" altLang="el-GR" smtClean="0"/>
          </a:p>
        </p:txBody>
      </p:sp>
      <p:sp>
        <p:nvSpPr>
          <p:cNvPr id="15365" name="Rectangle 3"/>
          <p:cNvSpPr>
            <a:spLocks noGrp="1" noChangeArrowheads="1"/>
          </p:cNvSpPr>
          <p:nvPr>
            <p:ph type="body" idx="1"/>
          </p:nvPr>
        </p:nvSpPr>
        <p:spPr/>
        <p:txBody>
          <a:bodyPr/>
          <a:lstStyle/>
          <a:p>
            <a:pPr eaLnBrk="1" hangingPunct="1">
              <a:lnSpc>
                <a:spcPct val="80000"/>
              </a:lnSpc>
            </a:pPr>
            <a:r>
              <a:rPr lang="en-US" altLang="el-GR" sz="2400" smtClean="0"/>
              <a:t>T</a:t>
            </a:r>
            <a:r>
              <a:rPr lang="el-GR" altLang="el-GR" sz="2400" smtClean="0"/>
              <a:t>α συστήματα αυτά σχεδιάζονται, αναπτύσσονται και ελέγχονται για μεγάλο χρονικό διάστημα και είναι δαπανηρά.</a:t>
            </a:r>
          </a:p>
          <a:p>
            <a:pPr eaLnBrk="1" hangingPunct="1">
              <a:lnSpc>
                <a:spcPct val="80000"/>
              </a:lnSpc>
            </a:pPr>
            <a:r>
              <a:rPr lang="el-GR" altLang="el-GR" sz="2400" smtClean="0"/>
              <a:t>Όταν οι απαιτήσεις αλλάζουν , ανακαλύπτονται λάθη ή παραλείψεις τα συστήματα αυτά δεν εγκαταλείπονται ούτε αντικαθίστανται, </a:t>
            </a:r>
            <a:r>
              <a:rPr lang="el-GR" altLang="el-GR" sz="2400" smtClean="0">
                <a:solidFill>
                  <a:srgbClr val="CC0000"/>
                </a:solidFill>
              </a:rPr>
              <a:t>συχνά αντιπροσωπεύουν μια επένδυση τόσο σημαντική που δεν μπορεί να απορριφθεί</a:t>
            </a:r>
            <a:r>
              <a:rPr lang="el-GR" altLang="el-GR" sz="2400" smtClean="0"/>
              <a:t>.</a:t>
            </a:r>
          </a:p>
          <a:p>
            <a:pPr eaLnBrk="1" hangingPunct="1">
              <a:lnSpc>
                <a:spcPct val="80000"/>
              </a:lnSpc>
            </a:pPr>
            <a:r>
              <a:rPr lang="el-GR" altLang="el-GR" sz="2400" smtClean="0"/>
              <a:t>Έτσι τα συστήματα αυτά πρέπει να λειτουργούν , άρα ο κώδικας πρέπει να αλλάξει. Αλλαγές σε ένα σημείο προκαλούν επιπτώσεις σε άλλο σημείο κλπ.</a:t>
            </a:r>
          </a:p>
          <a:p>
            <a:pPr eaLnBrk="1" hangingPunct="1">
              <a:lnSpc>
                <a:spcPct val="80000"/>
              </a:lnSpc>
            </a:pPr>
            <a:r>
              <a:rPr lang="el-GR" altLang="el-GR" sz="2400" smtClean="0"/>
              <a:t>Πολλοί  οργανισμοί έχουν επενδύσει σημαντικότατα ποσά στη συντήρηση παλαιού λογισμικού και προτιμούν να το διατηρήσουν μια και το κόστος ανάπτυξης από την αρχή είναι απαγορευτικό.</a:t>
            </a:r>
            <a:endParaRPr lang="en-US" altLang="el-GR" sz="2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B0E32594-55AA-4523-9A54-C25B8A7DF65F}" type="slidenum">
              <a:rPr lang="el-GR"/>
              <a:pPr>
                <a:defRPr/>
              </a:pPr>
              <a:t>25</a:t>
            </a:fld>
            <a:endParaRPr lang="el-GR"/>
          </a:p>
        </p:txBody>
      </p:sp>
      <p:sp>
        <p:nvSpPr>
          <p:cNvPr id="16388" name="Rectangle 2"/>
          <p:cNvSpPr>
            <a:spLocks noGrp="1" noChangeArrowheads="1"/>
          </p:cNvSpPr>
          <p:nvPr>
            <p:ph type="title"/>
          </p:nvPr>
        </p:nvSpPr>
        <p:spPr/>
        <p:txBody>
          <a:bodyPr/>
          <a:lstStyle/>
          <a:p>
            <a:pPr eaLnBrk="1" hangingPunct="1"/>
            <a:r>
              <a:rPr lang="el-GR" altLang="el-GR" sz="3600" b="1" smtClean="0"/>
              <a:t>Πολυπλοκότητα (</a:t>
            </a:r>
            <a:r>
              <a:rPr lang="en-US" altLang="el-GR" sz="3600" b="1" smtClean="0"/>
              <a:t>complexity</a:t>
            </a:r>
            <a:r>
              <a:rPr lang="en-US" altLang="el-GR" sz="4400" b="1" smtClean="0"/>
              <a:t>)</a:t>
            </a:r>
          </a:p>
        </p:txBody>
      </p:sp>
      <p:sp>
        <p:nvSpPr>
          <p:cNvPr id="16389" name="Rectangle 3"/>
          <p:cNvSpPr>
            <a:spLocks noGrp="1" noChangeArrowheads="1"/>
          </p:cNvSpPr>
          <p:nvPr>
            <p:ph type="body" idx="1"/>
          </p:nvPr>
        </p:nvSpPr>
        <p:spPr/>
        <p:txBody>
          <a:bodyPr/>
          <a:lstStyle/>
          <a:p>
            <a:pPr eaLnBrk="1" hangingPunct="1"/>
            <a:r>
              <a:rPr lang="el-GR" altLang="el-GR" smtClean="0"/>
              <a:t>Η πολυπλοκότητα (</a:t>
            </a:r>
            <a:r>
              <a:rPr lang="en-US" altLang="el-GR" smtClean="0"/>
              <a:t>complexity</a:t>
            </a:r>
            <a:r>
              <a:rPr lang="el-GR" altLang="el-GR" smtClean="0"/>
              <a:t>) είναι το βασικότερο χαρακτηριστικό των περισσοτέρων συστημάτων λογισμικού.</a:t>
            </a:r>
          </a:p>
          <a:p>
            <a:pPr eaLnBrk="1" hangingPunct="1"/>
            <a:r>
              <a:rPr lang="el-GR" altLang="el-GR" smtClean="0"/>
              <a:t>Οι ειδικοί της αγοράς δεν μπορούν να εκφράσουν επακριβώς τις ανάγκες τους με τρόπο που να γίνει κατανοητός πλήρως από αυτούς που αναπτύσσουν λογισμικό ( οι χρήστες δεν ξέρουν τι θέλουν).</a:t>
            </a:r>
            <a:endParaRPr lang="en-US" altLang="el-G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F8B40F50-9416-431E-B362-0AB5ABC5CC70}" type="slidenum">
              <a:rPr lang="el-GR"/>
              <a:pPr>
                <a:defRPr/>
              </a:pPr>
              <a:t>26</a:t>
            </a:fld>
            <a:endParaRPr lang="el-GR"/>
          </a:p>
        </p:txBody>
      </p:sp>
      <p:sp>
        <p:nvSpPr>
          <p:cNvPr id="17412" name="Rectangle 2"/>
          <p:cNvSpPr>
            <a:spLocks noGrp="1" noChangeArrowheads="1"/>
          </p:cNvSpPr>
          <p:nvPr>
            <p:ph type="title"/>
          </p:nvPr>
        </p:nvSpPr>
        <p:spPr/>
        <p:txBody>
          <a:bodyPr/>
          <a:lstStyle/>
          <a:p>
            <a:pPr eaLnBrk="1" hangingPunct="1"/>
            <a:endParaRPr lang="en-US" altLang="el-GR" smtClean="0"/>
          </a:p>
        </p:txBody>
      </p:sp>
      <p:sp>
        <p:nvSpPr>
          <p:cNvPr id="17413" name="Rectangle 3"/>
          <p:cNvSpPr>
            <a:spLocks noGrp="1" noChangeArrowheads="1"/>
          </p:cNvSpPr>
          <p:nvPr>
            <p:ph type="body" idx="1"/>
          </p:nvPr>
        </p:nvSpPr>
        <p:spPr/>
        <p:txBody>
          <a:bodyPr/>
          <a:lstStyle/>
          <a:p>
            <a:pPr eaLnBrk="1" hangingPunct="1">
              <a:lnSpc>
                <a:spcPct val="120000"/>
              </a:lnSpc>
            </a:pPr>
            <a:r>
              <a:rPr lang="el-GR" altLang="el-GR" sz="2400" b="1" smtClean="0"/>
              <a:t>Η πολυπλοκότητα στη διοίκηση της διαδικασίας ανάπτυξης εμποδίζεται από την ανάγκη συντονισμού δραστηριοτήτων ενός πλήθους επαγγελματιών,  ειδικά όταν οι ομάδες ανάπτυξης που εργάζονται σε διαφορετικά τμήματα του συστήματος είναι διεσπαρμένες γεωγραφικά και ανταλλάσσουν πληροφορίες ή εργάζονται στα ίδια δεδομένα.</a:t>
            </a:r>
          </a:p>
          <a:p>
            <a:pPr eaLnBrk="1" hangingPunct="1">
              <a:lnSpc>
                <a:spcPct val="120000"/>
              </a:lnSpc>
            </a:pPr>
            <a:r>
              <a:rPr lang="el-GR" altLang="el-GR" sz="2400" b="1" smtClean="0">
                <a:solidFill>
                  <a:srgbClr val="CC0000"/>
                </a:solidFill>
              </a:rPr>
              <a:t>Η προσθήκη νέων ανθρώπων στο </a:t>
            </a:r>
            <a:r>
              <a:rPr lang="en-US" altLang="el-GR" sz="2400" b="1" smtClean="0">
                <a:solidFill>
                  <a:srgbClr val="CC0000"/>
                </a:solidFill>
              </a:rPr>
              <a:t>project</a:t>
            </a:r>
            <a:r>
              <a:rPr lang="el-GR" altLang="el-GR" sz="2400" b="1" smtClean="0">
                <a:solidFill>
                  <a:srgbClr val="CC0000"/>
                </a:solidFill>
              </a:rPr>
              <a:t> δεν βοηθά πάντοτε.</a:t>
            </a:r>
            <a:endParaRPr lang="en-US" altLang="el-GR" sz="2400" smtClean="0">
              <a:solidFill>
                <a:srgbClr val="CC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41" name="Slide Number Placeholder 4"/>
          <p:cNvSpPr>
            <a:spLocks noGrp="1"/>
          </p:cNvSpPr>
          <p:nvPr>
            <p:ph type="sldNum" sz="quarter" idx="11"/>
          </p:nvPr>
        </p:nvSpPr>
        <p:spPr/>
        <p:txBody>
          <a:bodyPr/>
          <a:lstStyle/>
          <a:p>
            <a:pPr>
              <a:defRPr/>
            </a:pPr>
            <a:fld id="{B806DAE4-F6DA-4814-8943-B5699F1BC291}" type="slidenum">
              <a:rPr lang="el-GR"/>
              <a:pPr>
                <a:defRPr/>
              </a:pPr>
              <a:t>27</a:t>
            </a:fld>
            <a:endParaRPr lang="el-GR"/>
          </a:p>
        </p:txBody>
      </p:sp>
      <p:sp>
        <p:nvSpPr>
          <p:cNvPr id="18436" name="Rectangle 5"/>
          <p:cNvSpPr>
            <a:spLocks noGrp="1" noChangeArrowheads="1"/>
          </p:cNvSpPr>
          <p:nvPr>
            <p:ph type="title"/>
          </p:nvPr>
        </p:nvSpPr>
        <p:spPr/>
        <p:txBody>
          <a:bodyPr/>
          <a:lstStyle/>
          <a:p>
            <a:pPr eaLnBrk="1" hangingPunct="1"/>
            <a:endParaRPr lang="en-US" altLang="el-GR" smtClean="0"/>
          </a:p>
        </p:txBody>
      </p:sp>
      <p:sp>
        <p:nvSpPr>
          <p:cNvPr id="18437" name="Rectangle 77"/>
          <p:cNvSpPr>
            <a:spLocks noChangeArrowheads="1"/>
          </p:cNvSpPr>
          <p:nvPr/>
        </p:nvSpPr>
        <p:spPr bwMode="auto">
          <a:xfrm>
            <a:off x="3419475" y="1341438"/>
            <a:ext cx="2141538" cy="25876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700">
                <a:solidFill>
                  <a:srgbClr val="008080"/>
                </a:solidFill>
                <a:latin typeface="Comic Sans MS" pitchFamily="66" charset="0"/>
              </a:rPr>
              <a:t>ΛΕΙΤΟΥΡΓΙΚΟΤΗΤΑ</a:t>
            </a:r>
            <a:endParaRPr lang="el-GR" altLang="el-GR" sz="1700" b="0">
              <a:solidFill>
                <a:srgbClr val="008080"/>
              </a:solidFill>
              <a:latin typeface="Comic Sans MS" pitchFamily="66" charset="0"/>
            </a:endParaRPr>
          </a:p>
        </p:txBody>
      </p:sp>
      <p:sp>
        <p:nvSpPr>
          <p:cNvPr id="18438" name="Rectangle 78"/>
          <p:cNvSpPr>
            <a:spLocks noChangeArrowheads="1"/>
          </p:cNvSpPr>
          <p:nvPr/>
        </p:nvSpPr>
        <p:spPr bwMode="auto">
          <a:xfrm>
            <a:off x="5381625" y="1363663"/>
            <a:ext cx="161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300">
                <a:solidFill>
                  <a:srgbClr val="000000"/>
                </a:solidFill>
                <a:latin typeface="Verdana" pitchFamily="34" charset="0"/>
              </a:rPr>
              <a:t> </a:t>
            </a:r>
            <a:endParaRPr lang="el-GR" altLang="el-GR" b="0"/>
          </a:p>
        </p:txBody>
      </p:sp>
      <p:sp>
        <p:nvSpPr>
          <p:cNvPr id="18439" name="Rectangle 79"/>
          <p:cNvSpPr>
            <a:spLocks noChangeArrowheads="1"/>
          </p:cNvSpPr>
          <p:nvPr/>
        </p:nvSpPr>
        <p:spPr bwMode="auto">
          <a:xfrm>
            <a:off x="971550" y="1566863"/>
            <a:ext cx="174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0" name="Rectangle 80"/>
          <p:cNvSpPr>
            <a:spLocks noChangeArrowheads="1"/>
          </p:cNvSpPr>
          <p:nvPr/>
        </p:nvSpPr>
        <p:spPr bwMode="auto">
          <a:xfrm>
            <a:off x="971550" y="1812925"/>
            <a:ext cx="174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1" name="Rectangle 81"/>
          <p:cNvSpPr>
            <a:spLocks noChangeArrowheads="1"/>
          </p:cNvSpPr>
          <p:nvPr/>
        </p:nvSpPr>
        <p:spPr bwMode="auto">
          <a:xfrm>
            <a:off x="971550" y="2058988"/>
            <a:ext cx="174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2" name="Rectangle 82"/>
          <p:cNvSpPr>
            <a:spLocks noChangeArrowheads="1"/>
          </p:cNvSpPr>
          <p:nvPr/>
        </p:nvSpPr>
        <p:spPr bwMode="auto">
          <a:xfrm>
            <a:off x="971550" y="2305050"/>
            <a:ext cx="174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3" name="Rectangle 83"/>
          <p:cNvSpPr>
            <a:spLocks noChangeArrowheads="1"/>
          </p:cNvSpPr>
          <p:nvPr/>
        </p:nvSpPr>
        <p:spPr bwMode="auto">
          <a:xfrm>
            <a:off x="971550" y="2551113"/>
            <a:ext cx="174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4" name="Rectangle 84"/>
          <p:cNvSpPr>
            <a:spLocks noChangeArrowheads="1"/>
          </p:cNvSpPr>
          <p:nvPr/>
        </p:nvSpPr>
        <p:spPr bwMode="auto">
          <a:xfrm>
            <a:off x="971550" y="2797175"/>
            <a:ext cx="174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5" name="Rectangle 86"/>
          <p:cNvSpPr>
            <a:spLocks noChangeArrowheads="1"/>
          </p:cNvSpPr>
          <p:nvPr/>
        </p:nvSpPr>
        <p:spPr bwMode="auto">
          <a:xfrm>
            <a:off x="971550" y="3289300"/>
            <a:ext cx="174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6" name="Rectangle 87"/>
          <p:cNvSpPr>
            <a:spLocks noChangeArrowheads="1"/>
          </p:cNvSpPr>
          <p:nvPr/>
        </p:nvSpPr>
        <p:spPr bwMode="auto">
          <a:xfrm>
            <a:off x="971550" y="3536950"/>
            <a:ext cx="174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7" name="Rectangle 88"/>
          <p:cNvSpPr>
            <a:spLocks noChangeArrowheads="1"/>
          </p:cNvSpPr>
          <p:nvPr/>
        </p:nvSpPr>
        <p:spPr bwMode="auto">
          <a:xfrm>
            <a:off x="971550" y="3781425"/>
            <a:ext cx="174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48" name="Rectangle 89"/>
          <p:cNvSpPr>
            <a:spLocks noChangeArrowheads="1"/>
          </p:cNvSpPr>
          <p:nvPr/>
        </p:nvSpPr>
        <p:spPr bwMode="auto">
          <a:xfrm>
            <a:off x="755650" y="4114800"/>
            <a:ext cx="2292350" cy="25876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700">
                <a:solidFill>
                  <a:srgbClr val="CC0000"/>
                </a:solidFill>
                <a:latin typeface="Comic Sans MS" pitchFamily="66" charset="0"/>
              </a:rPr>
              <a:t>ΧΡΟΝΟΔΙΑΓΡΑΜΜΑ</a:t>
            </a:r>
            <a:endParaRPr lang="el-GR" altLang="el-GR" sz="2800" b="0">
              <a:solidFill>
                <a:srgbClr val="CC0000"/>
              </a:solidFill>
              <a:latin typeface="Comic Sans MS" pitchFamily="66" charset="0"/>
            </a:endParaRPr>
          </a:p>
        </p:txBody>
      </p:sp>
      <p:sp>
        <p:nvSpPr>
          <p:cNvPr id="18449" name="Rectangle 91"/>
          <p:cNvSpPr>
            <a:spLocks noChangeArrowheads="1"/>
          </p:cNvSpPr>
          <p:nvPr/>
        </p:nvSpPr>
        <p:spPr bwMode="auto">
          <a:xfrm>
            <a:off x="3011488" y="4024313"/>
            <a:ext cx="2100262"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500" b="0">
                <a:solidFill>
                  <a:srgbClr val="000000"/>
                </a:solidFill>
                <a:latin typeface="Verdana" pitchFamily="34" charset="0"/>
              </a:rPr>
              <a:t>                              </a:t>
            </a:r>
            <a:endParaRPr lang="el-GR" altLang="el-GR" b="0"/>
          </a:p>
        </p:txBody>
      </p:sp>
      <p:sp>
        <p:nvSpPr>
          <p:cNvPr id="18450" name="Rectangle 92"/>
          <p:cNvSpPr>
            <a:spLocks noChangeArrowheads="1"/>
          </p:cNvSpPr>
          <p:nvPr/>
        </p:nvSpPr>
        <p:spPr bwMode="auto">
          <a:xfrm>
            <a:off x="4954588" y="4024313"/>
            <a:ext cx="5651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500" b="0">
                <a:solidFill>
                  <a:srgbClr val="000000"/>
                </a:solidFill>
                <a:latin typeface="Verdana" pitchFamily="34" charset="0"/>
              </a:rPr>
              <a:t>       </a:t>
            </a:r>
            <a:endParaRPr lang="el-GR" altLang="el-GR" b="0"/>
          </a:p>
        </p:txBody>
      </p:sp>
      <p:sp>
        <p:nvSpPr>
          <p:cNvPr id="18451" name="Rectangle 93"/>
          <p:cNvSpPr>
            <a:spLocks noChangeArrowheads="1"/>
          </p:cNvSpPr>
          <p:nvPr/>
        </p:nvSpPr>
        <p:spPr bwMode="auto">
          <a:xfrm>
            <a:off x="5867400" y="4191000"/>
            <a:ext cx="2236788" cy="268288"/>
          </a:xfrm>
          <a:prstGeom prst="rect">
            <a:avLst/>
          </a:prstGeom>
          <a:solidFill>
            <a:srgbClr val="C0C0C0"/>
          </a:solidFill>
          <a:ln w="9525">
            <a:solidFill>
              <a:srgbClr val="C0C0C0"/>
            </a:solidFill>
            <a:miter lim="800000"/>
            <a:headEnd/>
            <a:tailEnd/>
          </a:ln>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700">
                <a:solidFill>
                  <a:srgbClr val="0000FF"/>
                </a:solidFill>
                <a:latin typeface="Comic Sans MS" pitchFamily="66" charset="0"/>
              </a:rPr>
              <a:t>ΠΡΟΫΠΟΛΟΓΙΣΜΟΣ</a:t>
            </a:r>
            <a:endParaRPr lang="el-GR" altLang="el-GR" sz="2800" b="0">
              <a:solidFill>
                <a:srgbClr val="0000FF"/>
              </a:solidFill>
              <a:latin typeface="Comic Sans MS" pitchFamily="66" charset="0"/>
            </a:endParaRPr>
          </a:p>
        </p:txBody>
      </p:sp>
      <p:sp>
        <p:nvSpPr>
          <p:cNvPr id="18452" name="Rectangle 94"/>
          <p:cNvSpPr>
            <a:spLocks noChangeArrowheads="1"/>
          </p:cNvSpPr>
          <p:nvPr/>
        </p:nvSpPr>
        <p:spPr bwMode="auto">
          <a:xfrm>
            <a:off x="7418388" y="4024313"/>
            <a:ext cx="17145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500">
                <a:solidFill>
                  <a:srgbClr val="000000"/>
                </a:solidFill>
                <a:latin typeface="Verdana" pitchFamily="34" charset="0"/>
              </a:rPr>
              <a:t> </a:t>
            </a:r>
            <a:endParaRPr lang="el-GR" altLang="el-GR" b="0"/>
          </a:p>
        </p:txBody>
      </p:sp>
      <p:sp>
        <p:nvSpPr>
          <p:cNvPr id="18453" name="Rectangle 95"/>
          <p:cNvSpPr>
            <a:spLocks noChangeArrowheads="1"/>
          </p:cNvSpPr>
          <p:nvPr/>
        </p:nvSpPr>
        <p:spPr bwMode="auto">
          <a:xfrm>
            <a:off x="971550" y="4252913"/>
            <a:ext cx="1841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a:solidFill>
                  <a:srgbClr val="000000"/>
                </a:solidFill>
                <a:latin typeface="Verdana" pitchFamily="34" charset="0"/>
              </a:rPr>
              <a:t> </a:t>
            </a:r>
            <a:endParaRPr lang="el-GR" altLang="el-GR" b="0"/>
          </a:p>
        </p:txBody>
      </p:sp>
      <p:sp>
        <p:nvSpPr>
          <p:cNvPr id="18454" name="Rectangle 96"/>
          <p:cNvSpPr>
            <a:spLocks noChangeArrowheads="1"/>
          </p:cNvSpPr>
          <p:nvPr/>
        </p:nvSpPr>
        <p:spPr bwMode="auto">
          <a:xfrm>
            <a:off x="971550" y="4500563"/>
            <a:ext cx="174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55" name="Rectangle 97"/>
          <p:cNvSpPr>
            <a:spLocks noChangeArrowheads="1"/>
          </p:cNvSpPr>
          <p:nvPr/>
        </p:nvSpPr>
        <p:spPr bwMode="auto">
          <a:xfrm>
            <a:off x="971550" y="4745038"/>
            <a:ext cx="174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sp>
        <p:nvSpPr>
          <p:cNvPr id="18456" name="Rectangle 98"/>
          <p:cNvSpPr>
            <a:spLocks noChangeArrowheads="1"/>
          </p:cNvSpPr>
          <p:nvPr/>
        </p:nvSpPr>
        <p:spPr bwMode="auto">
          <a:xfrm>
            <a:off x="971550" y="4992688"/>
            <a:ext cx="1746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600" b="0">
                <a:solidFill>
                  <a:srgbClr val="000000"/>
                </a:solidFill>
                <a:latin typeface="Verdana" pitchFamily="34" charset="0"/>
              </a:rPr>
              <a:t> </a:t>
            </a:r>
            <a:endParaRPr lang="el-GR" altLang="el-GR" b="0"/>
          </a:p>
        </p:txBody>
      </p:sp>
      <p:grpSp>
        <p:nvGrpSpPr>
          <p:cNvPr id="18457" name="Group 101"/>
          <p:cNvGrpSpPr>
            <a:grpSpLocks/>
          </p:cNvGrpSpPr>
          <p:nvPr/>
        </p:nvGrpSpPr>
        <p:grpSpPr bwMode="auto">
          <a:xfrm>
            <a:off x="3076575" y="1685925"/>
            <a:ext cx="2714625" cy="2657475"/>
            <a:chOff x="1938" y="1062"/>
            <a:chExt cx="1501" cy="1482"/>
          </a:xfrm>
        </p:grpSpPr>
        <p:sp>
          <p:nvSpPr>
            <p:cNvPr id="14435" name="Freeform 99"/>
            <p:cNvSpPr>
              <a:spLocks/>
            </p:cNvSpPr>
            <p:nvPr/>
          </p:nvSpPr>
          <p:spPr bwMode="auto">
            <a:xfrm>
              <a:off x="1949" y="1077"/>
              <a:ext cx="1478" cy="1459"/>
            </a:xfrm>
            <a:custGeom>
              <a:avLst/>
              <a:gdLst/>
              <a:ahLst/>
              <a:cxnLst>
                <a:cxn ang="0">
                  <a:pos x="740" y="0"/>
                </a:cxn>
                <a:cxn ang="0">
                  <a:pos x="0" y="1459"/>
                </a:cxn>
                <a:cxn ang="0">
                  <a:pos x="1479" y="1459"/>
                </a:cxn>
                <a:cxn ang="0">
                  <a:pos x="740" y="0"/>
                </a:cxn>
              </a:cxnLst>
              <a:rect l="0" t="0" r="r" b="b"/>
              <a:pathLst>
                <a:path w="1479" h="1459">
                  <a:moveTo>
                    <a:pt x="740" y="0"/>
                  </a:moveTo>
                  <a:lnTo>
                    <a:pt x="0" y="1459"/>
                  </a:lnTo>
                  <a:lnTo>
                    <a:pt x="1479" y="1459"/>
                  </a:lnTo>
                  <a:lnTo>
                    <a:pt x="740" y="0"/>
                  </a:lnTo>
                  <a:close/>
                </a:path>
              </a:pathLst>
            </a:custGeom>
            <a:solidFill>
              <a:srgbClr val="FFFFFF"/>
            </a:solidFill>
            <a:ln w="9525">
              <a:noFill/>
              <a:round/>
              <a:headEnd/>
              <a:tailEnd/>
            </a:ln>
          </p:spPr>
          <p:txBody>
            <a:bodyPr/>
            <a:lstStyle/>
            <a:p>
              <a:pPr>
                <a:defRPr/>
              </a:pPr>
              <a:endParaRPr lang="el-GR">
                <a:effectLst>
                  <a:outerShdw blurRad="38100" dist="38100" dir="2700000" algn="tl">
                    <a:srgbClr val="000000">
                      <a:alpha val="43137"/>
                    </a:srgbClr>
                  </a:outerShdw>
                </a:effectLst>
              </a:endParaRPr>
            </a:p>
          </p:txBody>
        </p:sp>
        <p:sp>
          <p:nvSpPr>
            <p:cNvPr id="14436" name="Freeform 100"/>
            <p:cNvSpPr>
              <a:spLocks noEditPoints="1"/>
            </p:cNvSpPr>
            <p:nvPr/>
          </p:nvSpPr>
          <p:spPr bwMode="auto">
            <a:xfrm>
              <a:off x="1938" y="1062"/>
              <a:ext cx="1501" cy="1482"/>
            </a:xfrm>
            <a:custGeom>
              <a:avLst/>
              <a:gdLst/>
              <a:ahLst/>
              <a:cxnLst>
                <a:cxn ang="0">
                  <a:pos x="6" y="1470"/>
                </a:cxn>
                <a:cxn ang="0">
                  <a:pos x="0" y="1482"/>
                </a:cxn>
                <a:cxn ang="0">
                  <a:pos x="11" y="1482"/>
                </a:cxn>
                <a:cxn ang="0">
                  <a:pos x="1490" y="1482"/>
                </a:cxn>
                <a:cxn ang="0">
                  <a:pos x="1501" y="1482"/>
                </a:cxn>
                <a:cxn ang="0">
                  <a:pos x="1496" y="1470"/>
                </a:cxn>
                <a:cxn ang="0">
                  <a:pos x="757" y="12"/>
                </a:cxn>
                <a:cxn ang="0">
                  <a:pos x="751" y="0"/>
                </a:cxn>
                <a:cxn ang="0">
                  <a:pos x="746" y="12"/>
                </a:cxn>
                <a:cxn ang="0">
                  <a:pos x="6" y="1470"/>
                </a:cxn>
                <a:cxn ang="0">
                  <a:pos x="757" y="19"/>
                </a:cxn>
                <a:cxn ang="0">
                  <a:pos x="751" y="15"/>
                </a:cxn>
                <a:cxn ang="0">
                  <a:pos x="746" y="19"/>
                </a:cxn>
                <a:cxn ang="0">
                  <a:pos x="1485" y="1478"/>
                </a:cxn>
                <a:cxn ang="0">
                  <a:pos x="1490" y="1474"/>
                </a:cxn>
                <a:cxn ang="0">
                  <a:pos x="1490" y="1467"/>
                </a:cxn>
                <a:cxn ang="0">
                  <a:pos x="11" y="1467"/>
                </a:cxn>
                <a:cxn ang="0">
                  <a:pos x="11" y="1474"/>
                </a:cxn>
                <a:cxn ang="0">
                  <a:pos x="18" y="1478"/>
                </a:cxn>
                <a:cxn ang="0">
                  <a:pos x="757" y="19"/>
                </a:cxn>
              </a:cxnLst>
              <a:rect l="0" t="0" r="r" b="b"/>
              <a:pathLst>
                <a:path w="1501" h="1482">
                  <a:moveTo>
                    <a:pt x="6" y="1470"/>
                  </a:moveTo>
                  <a:lnTo>
                    <a:pt x="0" y="1482"/>
                  </a:lnTo>
                  <a:lnTo>
                    <a:pt x="11" y="1482"/>
                  </a:lnTo>
                  <a:lnTo>
                    <a:pt x="1490" y="1482"/>
                  </a:lnTo>
                  <a:lnTo>
                    <a:pt x="1501" y="1482"/>
                  </a:lnTo>
                  <a:lnTo>
                    <a:pt x="1496" y="1470"/>
                  </a:lnTo>
                  <a:lnTo>
                    <a:pt x="757" y="12"/>
                  </a:lnTo>
                  <a:lnTo>
                    <a:pt x="751" y="0"/>
                  </a:lnTo>
                  <a:lnTo>
                    <a:pt x="746" y="12"/>
                  </a:lnTo>
                  <a:lnTo>
                    <a:pt x="6" y="1470"/>
                  </a:lnTo>
                  <a:close/>
                  <a:moveTo>
                    <a:pt x="757" y="19"/>
                  </a:moveTo>
                  <a:lnTo>
                    <a:pt x="751" y="15"/>
                  </a:lnTo>
                  <a:lnTo>
                    <a:pt x="746" y="19"/>
                  </a:lnTo>
                  <a:lnTo>
                    <a:pt x="1485" y="1478"/>
                  </a:lnTo>
                  <a:lnTo>
                    <a:pt x="1490" y="1474"/>
                  </a:lnTo>
                  <a:lnTo>
                    <a:pt x="1490" y="1467"/>
                  </a:lnTo>
                  <a:lnTo>
                    <a:pt x="11" y="1467"/>
                  </a:lnTo>
                  <a:lnTo>
                    <a:pt x="11" y="1474"/>
                  </a:lnTo>
                  <a:lnTo>
                    <a:pt x="18" y="1478"/>
                  </a:lnTo>
                  <a:lnTo>
                    <a:pt x="757" y="19"/>
                  </a:lnTo>
                  <a:close/>
                </a:path>
              </a:pathLst>
            </a:custGeom>
            <a:solidFill>
              <a:srgbClr val="000000"/>
            </a:solidFill>
            <a:ln w="9525">
              <a:noFill/>
              <a:round/>
              <a:headEnd/>
              <a:tailEnd/>
            </a:ln>
          </p:spPr>
          <p:txBody>
            <a:bodyPr/>
            <a:lstStyle/>
            <a:p>
              <a:pPr>
                <a:defRPr/>
              </a:pPr>
              <a:endParaRPr lang="el-GR">
                <a:effectLst>
                  <a:outerShdw blurRad="38100" dist="38100" dir="2700000" algn="tl">
                    <a:srgbClr val="000000">
                      <a:alpha val="43137"/>
                    </a:srgbClr>
                  </a:outerShdw>
                </a:effectLst>
              </a:endParaRPr>
            </a:p>
          </p:txBody>
        </p:sp>
      </p:grpSp>
      <p:sp>
        <p:nvSpPr>
          <p:cNvPr id="14438" name="Rectangle 102"/>
          <p:cNvSpPr>
            <a:spLocks noChangeArrowheads="1"/>
          </p:cNvSpPr>
          <p:nvPr/>
        </p:nvSpPr>
        <p:spPr bwMode="auto">
          <a:xfrm>
            <a:off x="1344613" y="1749425"/>
            <a:ext cx="2187575" cy="1824038"/>
          </a:xfrm>
          <a:prstGeom prst="rect">
            <a:avLst/>
          </a:prstGeom>
          <a:noFill/>
          <a:ln w="9525">
            <a:noFill/>
            <a:miter lim="800000"/>
            <a:headEnd/>
            <a:tailEnd/>
          </a:ln>
        </p:spPr>
        <p:txBody>
          <a:bodyPr/>
          <a:lstStyle/>
          <a:p>
            <a:pPr>
              <a:defRPr/>
            </a:pPr>
            <a:endParaRPr lang="el-GR">
              <a:effectLst>
                <a:outerShdw blurRad="38100" dist="38100" dir="2700000" algn="tl">
                  <a:srgbClr val="000000">
                    <a:alpha val="43137"/>
                  </a:srgbClr>
                </a:outerShdw>
              </a:effectLst>
            </a:endParaRPr>
          </a:p>
        </p:txBody>
      </p:sp>
      <p:sp>
        <p:nvSpPr>
          <p:cNvPr id="18459" name="Rectangle 112"/>
          <p:cNvSpPr>
            <a:spLocks noChangeArrowheads="1"/>
          </p:cNvSpPr>
          <p:nvPr/>
        </p:nvSpPr>
        <p:spPr bwMode="auto">
          <a:xfrm>
            <a:off x="3028950" y="2838450"/>
            <a:ext cx="1539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300" b="0">
                <a:solidFill>
                  <a:srgbClr val="000000"/>
                </a:solidFill>
                <a:latin typeface="Verdana" pitchFamily="34" charset="0"/>
              </a:rPr>
              <a:t> </a:t>
            </a:r>
            <a:endParaRPr lang="el-GR" altLang="el-GR" b="0"/>
          </a:p>
        </p:txBody>
      </p:sp>
      <p:sp>
        <p:nvSpPr>
          <p:cNvPr id="18460" name="Rectangle 114"/>
          <p:cNvSpPr>
            <a:spLocks noChangeArrowheads="1"/>
          </p:cNvSpPr>
          <p:nvPr/>
        </p:nvSpPr>
        <p:spPr bwMode="auto">
          <a:xfrm>
            <a:off x="1655763" y="3159125"/>
            <a:ext cx="1301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200" b="0">
                <a:solidFill>
                  <a:srgbClr val="000000"/>
                </a:solidFill>
                <a:latin typeface="Symbol" pitchFamily="18" charset="2"/>
              </a:rPr>
              <a:t> </a:t>
            </a:r>
            <a:endParaRPr lang="el-GR" altLang="el-GR" b="0"/>
          </a:p>
        </p:txBody>
      </p:sp>
      <p:sp>
        <p:nvSpPr>
          <p:cNvPr id="18461" name="Rectangle 117"/>
          <p:cNvSpPr>
            <a:spLocks noChangeArrowheads="1"/>
          </p:cNvSpPr>
          <p:nvPr/>
        </p:nvSpPr>
        <p:spPr bwMode="auto">
          <a:xfrm>
            <a:off x="3351213" y="3348038"/>
            <a:ext cx="161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300">
                <a:solidFill>
                  <a:srgbClr val="000000"/>
                </a:solidFill>
                <a:latin typeface="Verdana" pitchFamily="34" charset="0"/>
              </a:rPr>
              <a:t> </a:t>
            </a:r>
            <a:endParaRPr lang="el-GR" altLang="el-GR" b="0"/>
          </a:p>
        </p:txBody>
      </p:sp>
      <p:sp>
        <p:nvSpPr>
          <p:cNvPr id="14454" name="Rectangle 118"/>
          <p:cNvSpPr>
            <a:spLocks noChangeArrowheads="1"/>
          </p:cNvSpPr>
          <p:nvPr/>
        </p:nvSpPr>
        <p:spPr bwMode="auto">
          <a:xfrm>
            <a:off x="5441950" y="1900238"/>
            <a:ext cx="2308225" cy="1338262"/>
          </a:xfrm>
          <a:prstGeom prst="rect">
            <a:avLst/>
          </a:prstGeom>
          <a:noFill/>
          <a:ln w="9525">
            <a:noFill/>
            <a:miter lim="800000"/>
            <a:headEnd/>
            <a:tailEnd/>
          </a:ln>
        </p:spPr>
        <p:txBody>
          <a:bodyPr/>
          <a:lstStyle/>
          <a:p>
            <a:pPr>
              <a:defRPr/>
            </a:pPr>
            <a:endParaRPr lang="el-GR">
              <a:effectLst>
                <a:outerShdw blurRad="38100" dist="38100" dir="2700000" algn="tl">
                  <a:srgbClr val="000000">
                    <a:alpha val="43137"/>
                  </a:srgbClr>
                </a:outerShdw>
              </a:effectLst>
            </a:endParaRPr>
          </a:p>
        </p:txBody>
      </p:sp>
      <p:sp>
        <p:nvSpPr>
          <p:cNvPr id="18463" name="Rectangle 121"/>
          <p:cNvSpPr>
            <a:spLocks noChangeArrowheads="1"/>
          </p:cNvSpPr>
          <p:nvPr/>
        </p:nvSpPr>
        <p:spPr bwMode="auto">
          <a:xfrm>
            <a:off x="7116763" y="1963738"/>
            <a:ext cx="1539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300" b="0">
                <a:solidFill>
                  <a:srgbClr val="000000"/>
                </a:solidFill>
                <a:latin typeface="Verdana" pitchFamily="34" charset="0"/>
              </a:rPr>
              <a:t> </a:t>
            </a:r>
            <a:endParaRPr lang="el-GR" altLang="el-GR" b="0"/>
          </a:p>
        </p:txBody>
      </p:sp>
      <p:sp>
        <p:nvSpPr>
          <p:cNvPr id="18464" name="Rectangle 127"/>
          <p:cNvSpPr>
            <a:spLocks noChangeArrowheads="1"/>
          </p:cNvSpPr>
          <p:nvPr/>
        </p:nvSpPr>
        <p:spPr bwMode="auto">
          <a:xfrm>
            <a:off x="7488238" y="2578100"/>
            <a:ext cx="1539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300" b="0">
                <a:solidFill>
                  <a:srgbClr val="000000"/>
                </a:solidFill>
                <a:latin typeface="Verdana" pitchFamily="34" charset="0"/>
              </a:rPr>
              <a:t> </a:t>
            </a:r>
            <a:endParaRPr lang="el-GR" altLang="el-GR" b="0"/>
          </a:p>
        </p:txBody>
      </p:sp>
      <p:sp>
        <p:nvSpPr>
          <p:cNvPr id="18465" name="Rectangle 131"/>
          <p:cNvSpPr>
            <a:spLocks noChangeArrowheads="1"/>
          </p:cNvSpPr>
          <p:nvPr/>
        </p:nvSpPr>
        <p:spPr bwMode="auto">
          <a:xfrm>
            <a:off x="6724650" y="3194050"/>
            <a:ext cx="161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300">
                <a:solidFill>
                  <a:srgbClr val="FF0000"/>
                </a:solidFill>
                <a:latin typeface="Verdana" pitchFamily="34" charset="0"/>
              </a:rPr>
              <a:t> </a:t>
            </a:r>
            <a:endParaRPr lang="el-GR" altLang="el-GR" b="0"/>
          </a:p>
        </p:txBody>
      </p:sp>
      <p:sp>
        <p:nvSpPr>
          <p:cNvPr id="14468" name="Rectangle 132"/>
          <p:cNvSpPr>
            <a:spLocks noChangeArrowheads="1"/>
          </p:cNvSpPr>
          <p:nvPr/>
        </p:nvSpPr>
        <p:spPr bwMode="auto">
          <a:xfrm>
            <a:off x="2974975" y="4394200"/>
            <a:ext cx="2924175" cy="1581150"/>
          </a:xfrm>
          <a:prstGeom prst="rect">
            <a:avLst/>
          </a:prstGeom>
          <a:noFill/>
          <a:ln w="9525">
            <a:noFill/>
            <a:miter lim="800000"/>
            <a:headEnd/>
            <a:tailEnd/>
          </a:ln>
        </p:spPr>
        <p:txBody>
          <a:bodyPr/>
          <a:lstStyle/>
          <a:p>
            <a:pPr>
              <a:defRPr/>
            </a:pPr>
            <a:endParaRPr lang="el-GR">
              <a:effectLst>
                <a:outerShdw blurRad="38100" dist="38100" dir="2700000" algn="tl">
                  <a:srgbClr val="000000">
                    <a:alpha val="43137"/>
                  </a:srgbClr>
                </a:outerShdw>
              </a:effectLst>
            </a:endParaRPr>
          </a:p>
        </p:txBody>
      </p:sp>
      <p:sp>
        <p:nvSpPr>
          <p:cNvPr id="18467" name="Rectangle 139"/>
          <p:cNvSpPr>
            <a:spLocks noChangeArrowheads="1"/>
          </p:cNvSpPr>
          <p:nvPr/>
        </p:nvSpPr>
        <p:spPr bwMode="auto">
          <a:xfrm>
            <a:off x="5500688" y="4868863"/>
            <a:ext cx="1539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300" b="0">
                <a:solidFill>
                  <a:srgbClr val="000000"/>
                </a:solidFill>
                <a:latin typeface="Verdana" pitchFamily="34" charset="0"/>
              </a:rPr>
              <a:t> </a:t>
            </a:r>
            <a:endParaRPr lang="el-GR" altLang="el-GR" b="0"/>
          </a:p>
        </p:txBody>
      </p:sp>
      <p:sp>
        <p:nvSpPr>
          <p:cNvPr id="18468" name="Rectangle 144"/>
          <p:cNvSpPr>
            <a:spLocks noChangeArrowheads="1"/>
          </p:cNvSpPr>
          <p:nvPr/>
        </p:nvSpPr>
        <p:spPr bwMode="auto">
          <a:xfrm>
            <a:off x="5089525" y="5684838"/>
            <a:ext cx="1619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l-GR" altLang="el-GR" sz="1300">
                <a:solidFill>
                  <a:srgbClr val="008000"/>
                </a:solidFill>
                <a:latin typeface="Verdana" pitchFamily="34" charset="0"/>
              </a:rPr>
              <a:t> </a:t>
            </a:r>
            <a:endParaRPr lang="el-GR" altLang="el-GR" b="0"/>
          </a:p>
        </p:txBody>
      </p:sp>
      <p:sp>
        <p:nvSpPr>
          <p:cNvPr id="18469" name="Text Box 145"/>
          <p:cNvSpPr txBox="1">
            <a:spLocks noChangeArrowheads="1"/>
          </p:cNvSpPr>
          <p:nvPr/>
        </p:nvSpPr>
        <p:spPr bwMode="auto">
          <a:xfrm>
            <a:off x="5486400" y="2286000"/>
            <a:ext cx="2514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l-GR" altLang="el-GR" sz="1400" b="0">
                <a:latin typeface="Comic Sans MS" pitchFamily="66" charset="0"/>
              </a:rPr>
              <a:t>ΤΟ </a:t>
            </a:r>
            <a:r>
              <a:rPr lang="en-US" altLang="el-GR" sz="1400" b="0">
                <a:latin typeface="Comic Sans MS" pitchFamily="66" charset="0"/>
              </a:rPr>
              <a:t>PROJECT </a:t>
            </a:r>
            <a:r>
              <a:rPr lang="el-GR" altLang="el-GR" sz="1400" b="0">
                <a:latin typeface="Comic Sans MS" pitchFamily="66" charset="0"/>
              </a:rPr>
              <a:t>ΟΛΟΚΛΗΡΩΘΗΚΕ, ΕΙΝΑΙ ΕΝΤΟΣ ΠΡΟΫΠΟΛΟΓΙΣΜΟΥ – </a:t>
            </a:r>
          </a:p>
          <a:p>
            <a:pPr eaLnBrk="1" hangingPunct="1">
              <a:spcBef>
                <a:spcPct val="50000"/>
              </a:spcBef>
            </a:pPr>
            <a:r>
              <a:rPr lang="el-GR" altLang="el-GR" sz="1400">
                <a:solidFill>
                  <a:srgbClr val="CC0000"/>
                </a:solidFill>
                <a:latin typeface="Comic Sans MS" pitchFamily="66" charset="0"/>
              </a:rPr>
              <a:t>ΕΙΝΑΙ ΕΚΤΟΣ ΧΡΟΝΟΔΙΑΓΡΑΜΜΑΤΟΣ</a:t>
            </a:r>
          </a:p>
        </p:txBody>
      </p:sp>
      <p:sp>
        <p:nvSpPr>
          <p:cNvPr id="18470" name="Text Box 146"/>
          <p:cNvSpPr txBox="1">
            <a:spLocks noChangeArrowheads="1"/>
          </p:cNvSpPr>
          <p:nvPr/>
        </p:nvSpPr>
        <p:spPr bwMode="auto">
          <a:xfrm>
            <a:off x="2971800" y="4572000"/>
            <a:ext cx="36576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l-GR" altLang="el-GR" sz="1400" b="0">
                <a:latin typeface="Comic Sans MS" pitchFamily="66" charset="0"/>
              </a:rPr>
              <a:t>ΤΟ </a:t>
            </a:r>
            <a:r>
              <a:rPr lang="en-US" altLang="el-GR" sz="1400" b="0">
                <a:latin typeface="Comic Sans MS" pitchFamily="66" charset="0"/>
              </a:rPr>
              <a:t>PROJECT </a:t>
            </a:r>
            <a:r>
              <a:rPr lang="el-GR" altLang="el-GR" sz="1400" b="0">
                <a:latin typeface="Comic Sans MS" pitchFamily="66" charset="0"/>
              </a:rPr>
              <a:t>ΕΊΝΑΙ ΕΝΤΟΣ ΠΡΟΫΠΟΛΟΓΙΣΜΟΥ ΚΑΙ ΧΡΟΝΟΔΙΑΓΡΑΜΜΑΤΟΣ – </a:t>
            </a:r>
          </a:p>
          <a:p>
            <a:pPr eaLnBrk="1" hangingPunct="1">
              <a:spcBef>
                <a:spcPct val="50000"/>
              </a:spcBef>
            </a:pPr>
            <a:r>
              <a:rPr lang="el-GR" altLang="el-GR" sz="1400">
                <a:solidFill>
                  <a:srgbClr val="008080"/>
                </a:solidFill>
                <a:latin typeface="Comic Sans MS" pitchFamily="66" charset="0"/>
              </a:rPr>
              <a:t>ΑΠΕΤΥΧΕ ΣΤΗΝ ΕΦΑΡΜΟΓΗ ΟΛΩΝ ΤΩΝ ΛΕΙΤΟΥΡΓΙΩΝ ΠΟΥ ΕΙΧΕ ΥΠΟΣΧΕΘΕΙ ΟΤΙ ΘΑ ΥΛΟΠΟΙΕΙ</a:t>
            </a:r>
          </a:p>
        </p:txBody>
      </p:sp>
      <p:sp>
        <p:nvSpPr>
          <p:cNvPr id="18471" name="Text Box 147"/>
          <p:cNvSpPr txBox="1">
            <a:spLocks noChangeArrowheads="1"/>
          </p:cNvSpPr>
          <p:nvPr/>
        </p:nvSpPr>
        <p:spPr bwMode="auto">
          <a:xfrm>
            <a:off x="838200" y="2133600"/>
            <a:ext cx="26670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l-GR" altLang="el-GR" sz="1400" b="0">
                <a:latin typeface="Comic Sans MS" pitchFamily="66" charset="0"/>
              </a:rPr>
              <a:t>ΤΟ </a:t>
            </a:r>
            <a:r>
              <a:rPr lang="en-US" altLang="el-GR" sz="1400" b="0">
                <a:latin typeface="Comic Sans MS" pitchFamily="66" charset="0"/>
              </a:rPr>
              <a:t>PROJECT </a:t>
            </a:r>
            <a:r>
              <a:rPr lang="el-GR" altLang="el-GR" sz="1400" b="0">
                <a:latin typeface="Comic Sans MS" pitchFamily="66" charset="0"/>
              </a:rPr>
              <a:t>ΕΙΝΑΙ ΕΝΤΟΣ ΧΡΟΝΟΔΙΑΓΡΑΜΜΑΤΟΣ ΚΑΙ ΠΕΡΙΕΧΕΙ ΟΛΕΣ ΤΙΣ ΠΡΟΒΛΕΠΟΜΕΝΕΣ ΛΕΙΤΟΥΡΓΙΕΣ – </a:t>
            </a:r>
          </a:p>
          <a:p>
            <a:pPr eaLnBrk="1" hangingPunct="1">
              <a:spcBef>
                <a:spcPct val="50000"/>
              </a:spcBef>
            </a:pPr>
            <a:r>
              <a:rPr lang="el-GR" altLang="el-GR" sz="1400">
                <a:solidFill>
                  <a:schemeClr val="accent2"/>
                </a:solidFill>
                <a:latin typeface="Comic Sans MS" pitchFamily="66" charset="0"/>
              </a:rPr>
              <a:t>ΕΙΝΑΙ ΕΚΤΟΣ ΠΡΟΫΠΟΛΟΓΙΣΜΟΥ</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4E8C84EA-81DB-4C86-8231-7E42436B4542}" type="slidenum">
              <a:rPr lang="el-GR"/>
              <a:pPr>
                <a:defRPr/>
              </a:pPr>
              <a:t>28</a:t>
            </a:fld>
            <a:endParaRPr lang="el-GR"/>
          </a:p>
        </p:txBody>
      </p:sp>
      <p:sp>
        <p:nvSpPr>
          <p:cNvPr id="19460" name="Rectangle 2"/>
          <p:cNvSpPr>
            <a:spLocks noGrp="1" noChangeArrowheads="1"/>
          </p:cNvSpPr>
          <p:nvPr>
            <p:ph type="title"/>
          </p:nvPr>
        </p:nvSpPr>
        <p:spPr/>
        <p:txBody>
          <a:bodyPr/>
          <a:lstStyle/>
          <a:p>
            <a:pPr eaLnBrk="1" hangingPunct="1"/>
            <a:r>
              <a:rPr lang="el-GR" altLang="el-GR" sz="2000" b="1" smtClean="0"/>
              <a:t>ΠΡΟΣΠΑΘΕΙΕΣ ΓΙΑ ΤΗΝ ΕΠΙΛΥΣΗ ΤΩΝ ΠΡΟΒΛΗΜΑΤΩΝ</a:t>
            </a:r>
            <a:endParaRPr lang="en-US" altLang="el-GR" sz="2000" b="1" smtClean="0"/>
          </a:p>
        </p:txBody>
      </p:sp>
      <p:sp>
        <p:nvSpPr>
          <p:cNvPr id="19461" name="Rectangle 3"/>
          <p:cNvSpPr>
            <a:spLocks noGrp="1" noChangeArrowheads="1"/>
          </p:cNvSpPr>
          <p:nvPr>
            <p:ph type="body" idx="1"/>
          </p:nvPr>
        </p:nvSpPr>
        <p:spPr/>
        <p:txBody>
          <a:bodyPr/>
          <a:lstStyle/>
          <a:p>
            <a:pPr eaLnBrk="1" hangingPunct="1">
              <a:lnSpc>
                <a:spcPct val="160000"/>
              </a:lnSpc>
            </a:pPr>
            <a:r>
              <a:rPr lang="el-GR" altLang="el-GR" smtClean="0"/>
              <a:t>Μείωση των προγραμματιστών</a:t>
            </a:r>
          </a:p>
          <a:p>
            <a:pPr eaLnBrk="1" hangingPunct="1">
              <a:lnSpc>
                <a:spcPct val="160000"/>
              </a:lnSpc>
            </a:pPr>
            <a:r>
              <a:rPr lang="el-GR" altLang="el-GR" smtClean="0">
                <a:solidFill>
                  <a:srgbClr val="0000FF"/>
                </a:solidFill>
              </a:rPr>
              <a:t>Βελτιωμένες τεχνικές διοίκησης</a:t>
            </a:r>
          </a:p>
          <a:p>
            <a:pPr eaLnBrk="1" hangingPunct="1">
              <a:lnSpc>
                <a:spcPct val="160000"/>
              </a:lnSpc>
            </a:pPr>
            <a:r>
              <a:rPr lang="el-GR" altLang="el-GR" smtClean="0"/>
              <a:t>Σχεδιασμός μιας σύνθετης και «φλύαρης» γλώσσας προγραμματισμού</a:t>
            </a:r>
            <a:r>
              <a:rPr lang="en-GB" altLang="el-GR" sz="3200" smtClean="0"/>
              <a:t> </a:t>
            </a:r>
            <a:endParaRPr lang="en-US" altLang="el-GR" sz="3200" smtClean="0"/>
          </a:p>
          <a:p>
            <a:pPr eaLnBrk="1" hangingPunct="1"/>
            <a:endParaRPr lang="en-US" altLang="el-GR"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F0F0F2CF-9871-4F93-A224-3713F9578804}" type="slidenum">
              <a:rPr lang="el-GR"/>
              <a:pPr>
                <a:defRPr/>
              </a:pPr>
              <a:t>29</a:t>
            </a:fld>
            <a:endParaRPr lang="el-GR"/>
          </a:p>
        </p:txBody>
      </p:sp>
      <p:sp>
        <p:nvSpPr>
          <p:cNvPr id="20484" name="Rectangle 2"/>
          <p:cNvSpPr>
            <a:spLocks noGrp="1" noChangeArrowheads="1"/>
          </p:cNvSpPr>
          <p:nvPr>
            <p:ph type="title"/>
          </p:nvPr>
        </p:nvSpPr>
        <p:spPr/>
        <p:txBody>
          <a:bodyPr/>
          <a:lstStyle/>
          <a:p>
            <a:pPr eaLnBrk="1" hangingPunct="1"/>
            <a:endParaRPr lang="en-US" altLang="el-GR" smtClean="0"/>
          </a:p>
        </p:txBody>
      </p:sp>
      <p:sp>
        <p:nvSpPr>
          <p:cNvPr id="20485" name="Rectangle 3"/>
          <p:cNvSpPr>
            <a:spLocks noGrp="1" noChangeArrowheads="1"/>
          </p:cNvSpPr>
          <p:nvPr>
            <p:ph type="body" idx="1"/>
          </p:nvPr>
        </p:nvSpPr>
        <p:spPr/>
        <p:txBody>
          <a:bodyPr/>
          <a:lstStyle/>
          <a:p>
            <a:pPr eaLnBrk="1" hangingPunct="1"/>
            <a:r>
              <a:rPr lang="el-GR" altLang="el-GR" sz="2400" smtClean="0"/>
              <a:t>Οι κλασσικές γλώσσες προγραμματισμού σχεδιάστηκαν για να διευκολύνουν την δημιουργία του κώδικα του προγράμματος, είναι σχετικά μικρές και εύκολες στην εκμάθηση.</a:t>
            </a:r>
          </a:p>
          <a:p>
            <a:pPr eaLnBrk="1" hangingPunct="1"/>
            <a:r>
              <a:rPr lang="el-GR" altLang="el-GR" sz="2400" smtClean="0"/>
              <a:t>Η ασυνέπεια που υπάρχει σε διάφορα μέρη ενός προγράμματος υλοποιημένου σε μια κλασσική γλώσσα προγραμματισμού θεωρείται από τον </a:t>
            </a:r>
            <a:r>
              <a:rPr lang="en-US" altLang="el-GR" sz="2400" smtClean="0"/>
              <a:t>compiler</a:t>
            </a:r>
            <a:r>
              <a:rPr lang="el-GR" altLang="el-GR" sz="2400" smtClean="0"/>
              <a:t> ότι εξυπηρετεί κάποιο σκοπό εκ μέρους του προγραμματιστή. Έτσι </a:t>
            </a:r>
            <a:r>
              <a:rPr lang="el-GR" altLang="el-GR" sz="2400" smtClean="0">
                <a:solidFill>
                  <a:srgbClr val="0000FF"/>
                </a:solidFill>
              </a:rPr>
              <a:t>η εύρεση λαθών απαιτεί συχνά μεγάλης διάρκειας έλεγχο και τη δημιουργία επιπλέον λαθών</a:t>
            </a:r>
            <a:r>
              <a:rPr lang="el-GR" altLang="el-GR" sz="2400" smtClean="0"/>
              <a:t>. Ο προγραμματιστής που συντηρεί το πρόγραμμα συνήθως πρέπει να φαντασθεί τι εννοεί ο σχεδιαστής του κώδικα.</a:t>
            </a:r>
            <a:endParaRPr lang="en-US" altLang="el-GR" sz="24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3</a:t>
            </a:fld>
            <a:endParaRPr lang="el-GR"/>
          </a:p>
        </p:txBody>
      </p:sp>
      <p:pic>
        <p:nvPicPr>
          <p:cNvPr id="1157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7849871" cy="421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06184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84A43416-8485-42B4-8F56-46336E27D9AA}" type="slidenum">
              <a:rPr lang="el-GR"/>
              <a:pPr>
                <a:defRPr/>
              </a:pPr>
              <a:t>30</a:t>
            </a:fld>
            <a:endParaRPr lang="el-GR"/>
          </a:p>
        </p:txBody>
      </p:sp>
      <p:sp>
        <p:nvSpPr>
          <p:cNvPr id="21508" name="Rectangle 2"/>
          <p:cNvSpPr>
            <a:spLocks noGrp="1" noChangeArrowheads="1"/>
          </p:cNvSpPr>
          <p:nvPr>
            <p:ph type="title"/>
          </p:nvPr>
        </p:nvSpPr>
        <p:spPr/>
        <p:txBody>
          <a:bodyPr/>
          <a:lstStyle/>
          <a:p>
            <a:pPr eaLnBrk="1" hangingPunct="1"/>
            <a:endParaRPr lang="en-US" altLang="el-GR" smtClean="0"/>
          </a:p>
        </p:txBody>
      </p:sp>
      <p:sp>
        <p:nvSpPr>
          <p:cNvPr id="21509" name="Rectangle 3"/>
          <p:cNvSpPr>
            <a:spLocks noGrp="1" noChangeArrowheads="1"/>
          </p:cNvSpPr>
          <p:nvPr>
            <p:ph type="body" idx="1"/>
          </p:nvPr>
        </p:nvSpPr>
        <p:spPr/>
        <p:txBody>
          <a:bodyPr/>
          <a:lstStyle/>
          <a:p>
            <a:pPr eaLnBrk="1" hangingPunct="1"/>
            <a:r>
              <a:rPr lang="el-GR" altLang="el-GR" sz="2400" smtClean="0"/>
              <a:t>Οι σύγχρονες γλώσσες προγραμματισμού (</a:t>
            </a:r>
            <a:r>
              <a:rPr lang="en-US" altLang="el-GR" sz="2400" smtClean="0"/>
              <a:t>Ada</a:t>
            </a:r>
            <a:r>
              <a:rPr lang="el-GR" altLang="el-GR" sz="2400" smtClean="0"/>
              <a:t>, </a:t>
            </a:r>
            <a:r>
              <a:rPr lang="en-US" altLang="el-GR" sz="2400" smtClean="0"/>
              <a:t>C</a:t>
            </a:r>
            <a:r>
              <a:rPr lang="el-GR" altLang="el-GR" sz="2400" smtClean="0"/>
              <a:t>++, </a:t>
            </a:r>
            <a:r>
              <a:rPr lang="en-US" altLang="el-GR" sz="2400" smtClean="0"/>
              <a:t>Java</a:t>
            </a:r>
            <a:r>
              <a:rPr lang="el-GR" altLang="el-GR" sz="2400" smtClean="0"/>
              <a:t>) είναι τεράστιες και δύσκολες στην εκμάθηση. Τα προγράμματα που γράφονται στις γλώσσες αυτές είναι πολύ μεγαλύτερα από τα αντίστοιχα στις κλασσικές γλώσσες προγραμματισμού. Οι προγραμματιστές επιβαρύνονται με ορισμούς, δηλώσεις και άλλα περιγραφικά στοιχεία του κώδικα.</a:t>
            </a:r>
          </a:p>
          <a:p>
            <a:pPr eaLnBrk="1" hangingPunct="1"/>
            <a:r>
              <a:rPr lang="el-GR" altLang="el-GR" sz="2400" smtClean="0"/>
              <a:t>Η φλυαρία αυτή ωστόσο συνεισφέρει στη συνοχή και στη συνάφεια του κώδικα ενώ εκφράζει καλύτερα και τους σκοπούς του προγραμματιστή. Οι σύγχρονες γλώσσες προγραμματισμού επιτρέπουν στον σχεδιαστή του προγράμματος να δημιουργήσει </a:t>
            </a:r>
            <a:r>
              <a:rPr lang="en-US" altLang="el-GR" sz="2400" smtClean="0"/>
              <a:t>self</a:t>
            </a:r>
            <a:r>
              <a:rPr lang="el-GR" altLang="el-GR" sz="2400" smtClean="0"/>
              <a:t>-</a:t>
            </a:r>
            <a:r>
              <a:rPr lang="en-US" altLang="el-GR" sz="2400" smtClean="0"/>
              <a:t>documented</a:t>
            </a:r>
            <a:r>
              <a:rPr lang="el-GR" altLang="el-GR" sz="2400" smtClean="0"/>
              <a:t> κώδικα.</a:t>
            </a:r>
            <a:endParaRPr lang="en-US" altLang="el-GR" sz="24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C5C79EB-1E8C-4219-933E-1B0D7446F93B}" type="slidenum">
              <a:rPr lang="el-GR"/>
              <a:pPr>
                <a:defRPr/>
              </a:pPr>
              <a:t>31</a:t>
            </a:fld>
            <a:endParaRPr lang="el-GR"/>
          </a:p>
        </p:txBody>
      </p:sp>
      <p:sp>
        <p:nvSpPr>
          <p:cNvPr id="22532" name="Rectangle 2"/>
          <p:cNvSpPr>
            <a:spLocks noGrp="1" noChangeArrowheads="1"/>
          </p:cNvSpPr>
          <p:nvPr>
            <p:ph type="title"/>
          </p:nvPr>
        </p:nvSpPr>
        <p:spPr/>
        <p:txBody>
          <a:bodyPr/>
          <a:lstStyle/>
          <a:p>
            <a:pPr eaLnBrk="1" hangingPunct="1"/>
            <a:endParaRPr lang="en-US" altLang="el-GR" smtClean="0"/>
          </a:p>
        </p:txBody>
      </p:sp>
      <p:sp>
        <p:nvSpPr>
          <p:cNvPr id="22533" name="Rectangle 3"/>
          <p:cNvSpPr>
            <a:spLocks noGrp="1" noChangeArrowheads="1"/>
          </p:cNvSpPr>
          <p:nvPr>
            <p:ph type="body" idx="1"/>
          </p:nvPr>
        </p:nvSpPr>
        <p:spPr/>
        <p:txBody>
          <a:bodyPr/>
          <a:lstStyle/>
          <a:p>
            <a:pPr eaLnBrk="1" hangingPunct="1">
              <a:lnSpc>
                <a:spcPct val="90000"/>
              </a:lnSpc>
            </a:pPr>
            <a:r>
              <a:rPr lang="el-GR" altLang="el-GR" sz="2400" smtClean="0">
                <a:solidFill>
                  <a:srgbClr val="008080"/>
                </a:solidFill>
              </a:rPr>
              <a:t>Είναι υπερβολικά μεγάλες για να χρησιμοποιηθούν από </a:t>
            </a:r>
            <a:r>
              <a:rPr lang="en-US" altLang="el-GR" sz="2400" smtClean="0">
                <a:solidFill>
                  <a:srgbClr val="008080"/>
                </a:solidFill>
              </a:rPr>
              <a:t>managers</a:t>
            </a:r>
            <a:r>
              <a:rPr lang="el-GR" altLang="el-GR" sz="2400" smtClean="0">
                <a:solidFill>
                  <a:srgbClr val="008080"/>
                </a:solidFill>
              </a:rPr>
              <a:t>, επιστήμονες ή  μηχανικούς</a:t>
            </a:r>
            <a:r>
              <a:rPr lang="el-GR" altLang="el-GR" sz="2400" smtClean="0"/>
              <a:t>. </a:t>
            </a:r>
          </a:p>
          <a:p>
            <a:pPr eaLnBrk="1" hangingPunct="1">
              <a:lnSpc>
                <a:spcPct val="90000"/>
              </a:lnSpc>
            </a:pPr>
            <a:r>
              <a:rPr lang="el-GR" altLang="el-GR" sz="2400" smtClean="0"/>
              <a:t>Είναι σχεδιασμένες για επαγγελματίες προγραμματιστές που εκπαιδεύονται στην διαμοίραση του λογισμικού του συστήματος σε συνεργαζόμενα τμήματα χωρίς υπερβολικές διασυνδέσεις μεταξύ των τμημάτων (και υπερβολική κοινή γνώση όσων αναπτύσσουν το λογισμικό).</a:t>
            </a:r>
          </a:p>
          <a:p>
            <a:pPr eaLnBrk="1" hangingPunct="1">
              <a:lnSpc>
                <a:spcPct val="90000"/>
              </a:lnSpc>
            </a:pPr>
            <a:r>
              <a:rPr lang="el-GR" altLang="el-GR" sz="2400" smtClean="0">
                <a:solidFill>
                  <a:schemeClr val="accent2"/>
                </a:solidFill>
              </a:rPr>
              <a:t>Η βασική μονάδα τμηματοποίησης στις κλασσικές γλώσσες είναι η συνάρτηση (</a:t>
            </a:r>
            <a:r>
              <a:rPr lang="en-US" altLang="el-GR" sz="2400" smtClean="0">
                <a:solidFill>
                  <a:schemeClr val="accent2"/>
                </a:solidFill>
              </a:rPr>
              <a:t>function</a:t>
            </a:r>
            <a:r>
              <a:rPr lang="el-GR" altLang="el-GR" sz="2400" smtClean="0">
                <a:solidFill>
                  <a:schemeClr val="accent2"/>
                </a:solidFill>
              </a:rPr>
              <a:t>).</a:t>
            </a:r>
          </a:p>
          <a:p>
            <a:pPr eaLnBrk="1" hangingPunct="1">
              <a:lnSpc>
                <a:spcPct val="90000"/>
              </a:lnSpc>
            </a:pPr>
            <a:r>
              <a:rPr lang="el-GR" altLang="el-GR" sz="2400" smtClean="0">
                <a:solidFill>
                  <a:srgbClr val="CC0000"/>
                </a:solidFill>
              </a:rPr>
              <a:t>Οι σύγχρονες γλώσσες χρησιμοποιούν επίσης συναρτήσεις ως μονάδες τμηματοποίησης αλλά παρέχουν στον προγραμματιστή τη δυνατότητα να συναθροίζει συναρτήσεις συγγενείς μεταξύ τους</a:t>
            </a:r>
            <a:r>
              <a:rPr lang="el-GR" altLang="el-GR" sz="2400" smtClean="0">
                <a:solidFill>
                  <a:srgbClr val="CC0000"/>
                </a:solidFill>
                <a:latin typeface="Verdana" pitchFamily="34" charset="0"/>
              </a:rPr>
              <a:t>.</a:t>
            </a:r>
            <a:endParaRPr lang="en-US" altLang="el-GR" smtClean="0">
              <a:solidFill>
                <a:srgbClr val="CC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D8566BD4-7330-4D81-BCF8-5DD998C87425}" type="slidenum">
              <a:rPr lang="el-GR"/>
              <a:pPr>
                <a:defRPr/>
              </a:pPr>
              <a:t>32</a:t>
            </a:fld>
            <a:endParaRPr lang="el-GR"/>
          </a:p>
        </p:txBody>
      </p:sp>
      <p:sp>
        <p:nvSpPr>
          <p:cNvPr id="23556" name="Rectangle 2"/>
          <p:cNvSpPr>
            <a:spLocks noGrp="1" noChangeArrowheads="1"/>
          </p:cNvSpPr>
          <p:nvPr>
            <p:ph type="title"/>
          </p:nvPr>
        </p:nvSpPr>
        <p:spPr/>
        <p:txBody>
          <a:bodyPr/>
          <a:lstStyle/>
          <a:p>
            <a:pPr eaLnBrk="1" hangingPunct="1"/>
            <a:endParaRPr lang="en-US" altLang="el-GR" smtClean="0"/>
          </a:p>
        </p:txBody>
      </p:sp>
      <p:sp>
        <p:nvSpPr>
          <p:cNvPr id="23557" name="Rectangle 3"/>
          <p:cNvSpPr>
            <a:spLocks noGrp="1" noChangeArrowheads="1"/>
          </p:cNvSpPr>
          <p:nvPr>
            <p:ph type="body" idx="1"/>
          </p:nvPr>
        </p:nvSpPr>
        <p:spPr/>
        <p:txBody>
          <a:bodyPr/>
          <a:lstStyle/>
          <a:p>
            <a:pPr eaLnBrk="1" hangingPunct="1">
              <a:lnSpc>
                <a:spcPct val="120000"/>
              </a:lnSpc>
              <a:buFontTx/>
              <a:buNone/>
            </a:pPr>
            <a:r>
              <a:rPr lang="el-GR" altLang="el-GR" sz="2400" b="1" smtClean="0">
                <a:solidFill>
                  <a:srgbClr val="0099FF"/>
                </a:solidFill>
              </a:rPr>
              <a:t>	</a:t>
            </a:r>
            <a:r>
              <a:rPr lang="el-GR" altLang="el-GR" sz="2000" smtClean="0"/>
              <a:t>Στη γλώσσα </a:t>
            </a:r>
            <a:r>
              <a:rPr lang="en-US" altLang="el-GR" sz="2000" smtClean="0"/>
              <a:t>C</a:t>
            </a:r>
            <a:r>
              <a:rPr lang="el-GR" altLang="el-GR" sz="2000" smtClean="0"/>
              <a:t>++ η μονάδα συνάθροισης λέγεται </a:t>
            </a:r>
            <a:r>
              <a:rPr lang="el-GR" altLang="el-GR" sz="2000" smtClean="0">
                <a:solidFill>
                  <a:srgbClr val="CC0000"/>
                </a:solidFill>
              </a:rPr>
              <a:t>κλάση (</a:t>
            </a:r>
            <a:r>
              <a:rPr lang="en-US" altLang="el-GR" sz="2000" smtClean="0">
                <a:solidFill>
                  <a:srgbClr val="CC0000"/>
                </a:solidFill>
              </a:rPr>
              <a:t>class</a:t>
            </a:r>
            <a:r>
              <a:rPr lang="el-GR" altLang="el-GR" sz="2000" smtClean="0">
                <a:solidFill>
                  <a:srgbClr val="CC0000"/>
                </a:solidFill>
              </a:rPr>
              <a:t>),</a:t>
            </a:r>
            <a:r>
              <a:rPr lang="el-GR" altLang="el-GR" sz="2000" smtClean="0"/>
              <a:t> μπορεί να περιέχει δεδομένα και συναρτήσεις που διαχειρίζονται τα δεδομένα και επιτρέπει στον προγραμματιστή να συνδυάζει συναρτήσεις και δεδομένα ώστε το πρόγραμμα να μπορεί να χρησιμοποιεί πλήθος από </a:t>
            </a:r>
            <a:r>
              <a:rPr lang="el-GR" altLang="el-GR" sz="2000" smtClean="0">
                <a:solidFill>
                  <a:srgbClr val="CC0000"/>
                </a:solidFill>
              </a:rPr>
              <a:t>στιγμιότυπα (</a:t>
            </a:r>
            <a:r>
              <a:rPr lang="en-US" altLang="el-GR" sz="2000" smtClean="0">
                <a:solidFill>
                  <a:srgbClr val="CC0000"/>
                </a:solidFill>
              </a:rPr>
              <a:t>instances</a:t>
            </a:r>
            <a:r>
              <a:rPr lang="el-GR" altLang="el-GR" sz="2000" smtClean="0">
                <a:solidFill>
                  <a:srgbClr val="CC0000"/>
                </a:solidFill>
              </a:rPr>
              <a:t>) δεδομένων</a:t>
            </a:r>
            <a:r>
              <a:rPr lang="el-GR" altLang="el-GR" sz="2000" smtClean="0"/>
              <a:t>, τα </a:t>
            </a:r>
            <a:r>
              <a:rPr lang="el-GR" altLang="el-GR" sz="2000" smtClean="0">
                <a:solidFill>
                  <a:srgbClr val="CC0000"/>
                </a:solidFill>
              </a:rPr>
              <a:t>αντικείμενα (</a:t>
            </a:r>
            <a:r>
              <a:rPr lang="en-US" altLang="el-GR" sz="2000" smtClean="0">
                <a:solidFill>
                  <a:srgbClr val="CC0000"/>
                </a:solidFill>
              </a:rPr>
              <a:t>objects</a:t>
            </a:r>
            <a:r>
              <a:rPr lang="el-GR" altLang="el-GR" sz="2000" smtClean="0">
                <a:solidFill>
                  <a:srgbClr val="CC0000"/>
                </a:solidFill>
              </a:rPr>
              <a:t>).</a:t>
            </a:r>
          </a:p>
          <a:p>
            <a:pPr eaLnBrk="1" hangingPunct="1">
              <a:lnSpc>
                <a:spcPct val="120000"/>
              </a:lnSpc>
              <a:buFontTx/>
              <a:buNone/>
            </a:pPr>
            <a:r>
              <a:rPr lang="el-GR" altLang="el-GR" sz="2000" smtClean="0"/>
              <a:t>	Υπάρχει πάντα ο κίνδυνος τα πλεονεκτήματα που προσφέρονται να μην χρησιμοποιηθούν. Μπορούν να γραφούν προγράμματα εξίσου προβληματικά όπως και στις κλασσικές γλώσσες προγραμματισμού, με περιττές διασυνδέσεις μεταξύ των διαφόρων τμημάτων του προγράμματος, με αδιαφανή κώδικα που απαιτεί εξαντλητική τεκμηρίωση, με αποτέλεσμα η προσοχή αυτού που θα συντηρήσει το πρόγραμμα να διαχέεται σε πολλά διαφορετικά επίπεδα υπολογισμών.</a:t>
            </a:r>
            <a:endParaRPr lang="en-US" altLang="el-GR" sz="20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13" name="Slide Number Placeholder 4"/>
          <p:cNvSpPr>
            <a:spLocks noGrp="1"/>
          </p:cNvSpPr>
          <p:nvPr>
            <p:ph type="sldNum" sz="quarter" idx="11"/>
          </p:nvPr>
        </p:nvSpPr>
        <p:spPr/>
        <p:txBody>
          <a:bodyPr/>
          <a:lstStyle/>
          <a:p>
            <a:pPr>
              <a:defRPr/>
            </a:pPr>
            <a:fld id="{CCC07175-41DF-481C-A5F6-A49CBD2A8566}" type="slidenum">
              <a:rPr lang="el-GR"/>
              <a:pPr>
                <a:defRPr/>
              </a:pPr>
              <a:t>33</a:t>
            </a:fld>
            <a:endParaRPr lang="el-GR"/>
          </a:p>
        </p:txBody>
      </p:sp>
      <p:sp>
        <p:nvSpPr>
          <p:cNvPr id="24580" name="Rectangle 2"/>
          <p:cNvSpPr>
            <a:spLocks noGrp="1" noChangeArrowheads="1"/>
          </p:cNvSpPr>
          <p:nvPr>
            <p:ph type="title"/>
          </p:nvPr>
        </p:nvSpPr>
        <p:spPr/>
        <p:txBody>
          <a:bodyPr/>
          <a:lstStyle/>
          <a:p>
            <a:pPr eaLnBrk="1" hangingPunct="1"/>
            <a:r>
              <a:rPr lang="el-GR" altLang="el-GR" sz="2800" smtClean="0"/>
              <a:t>Διαδικαστικός προγραμματισμός</a:t>
            </a:r>
            <a:endParaRPr lang="en-US" altLang="el-GR" sz="2800" smtClean="0"/>
          </a:p>
        </p:txBody>
      </p:sp>
      <p:sp>
        <p:nvSpPr>
          <p:cNvPr id="24581" name="Text Box 3"/>
          <p:cNvSpPr txBox="1">
            <a:spLocks noChangeArrowheads="1"/>
          </p:cNvSpPr>
          <p:nvPr/>
        </p:nvSpPr>
        <p:spPr bwMode="auto">
          <a:xfrm>
            <a:off x="3052763" y="1601788"/>
            <a:ext cx="3124200" cy="1563687"/>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n-US" altLang="zh-CN" sz="3200" b="0">
                <a:latin typeface="Comic Sans MS" pitchFamily="66" charset="0"/>
                <a:ea typeface="SimSun" pitchFamily="2" charset="-122"/>
              </a:rPr>
              <a:t>Main Program</a:t>
            </a:r>
          </a:p>
          <a:p>
            <a:pPr eaLnBrk="1" hangingPunct="1"/>
            <a:endParaRPr kumimoji="1" lang="en-US" altLang="zh-CN" sz="3200" b="0">
              <a:latin typeface="Comic Sans MS" pitchFamily="66" charset="0"/>
              <a:ea typeface="SimSun" pitchFamily="2" charset="-122"/>
            </a:endParaRPr>
          </a:p>
          <a:p>
            <a:pPr eaLnBrk="1" hangingPunct="1"/>
            <a:endParaRPr kumimoji="1" lang="en-US" altLang="zh-CN" sz="3200" b="0">
              <a:ea typeface="SimSun" pitchFamily="2" charset="-122"/>
            </a:endParaRPr>
          </a:p>
        </p:txBody>
      </p:sp>
      <p:sp>
        <p:nvSpPr>
          <p:cNvPr id="24582" name="Text Box 4"/>
          <p:cNvSpPr txBox="1">
            <a:spLocks noChangeArrowheads="1"/>
          </p:cNvSpPr>
          <p:nvPr/>
        </p:nvSpPr>
        <p:spPr bwMode="auto">
          <a:xfrm>
            <a:off x="3890963" y="2311400"/>
            <a:ext cx="1409700" cy="588963"/>
          </a:xfrm>
          <a:prstGeom prst="rect">
            <a:avLst/>
          </a:prstGeom>
          <a:solidFill>
            <a:srgbClr val="FFFF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99"/>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n-US" altLang="zh-CN" sz="3200" b="0">
                <a:latin typeface="Comic Sans MS" pitchFamily="66" charset="0"/>
                <a:ea typeface="SimSun" pitchFamily="2" charset="-122"/>
              </a:rPr>
              <a:t>Data</a:t>
            </a:r>
          </a:p>
        </p:txBody>
      </p:sp>
      <p:sp>
        <p:nvSpPr>
          <p:cNvPr id="24583" name="Text Box 5"/>
          <p:cNvSpPr txBox="1">
            <a:spLocks noChangeArrowheads="1"/>
          </p:cNvSpPr>
          <p:nvPr/>
        </p:nvSpPr>
        <p:spPr bwMode="auto">
          <a:xfrm>
            <a:off x="919163" y="3643313"/>
            <a:ext cx="2133600" cy="528637"/>
          </a:xfrm>
          <a:prstGeom prst="rect">
            <a:avLst/>
          </a:prstGeom>
          <a:solidFill>
            <a:srgbClr val="FF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sz="2800" b="0">
                <a:latin typeface="Comic Sans MS" pitchFamily="66" charset="0"/>
              </a:rPr>
              <a:t>διαδικασία</a:t>
            </a:r>
            <a:r>
              <a:rPr kumimoji="1" lang="en-US" altLang="zh-CN" sz="2800" b="0" baseline="-25000">
                <a:latin typeface="Comic Sans MS" pitchFamily="66" charset="0"/>
                <a:ea typeface="SimSun" pitchFamily="2" charset="-122"/>
              </a:rPr>
              <a:t>1</a:t>
            </a:r>
            <a:endParaRPr kumimoji="1" lang="en-US" altLang="zh-CN" sz="2800" b="0">
              <a:latin typeface="Comic Sans MS" pitchFamily="66" charset="0"/>
              <a:ea typeface="SimSun" pitchFamily="2" charset="-122"/>
            </a:endParaRPr>
          </a:p>
        </p:txBody>
      </p:sp>
      <p:sp>
        <p:nvSpPr>
          <p:cNvPr id="70662" name="Line 6"/>
          <p:cNvSpPr>
            <a:spLocks noChangeShapeType="1"/>
          </p:cNvSpPr>
          <p:nvPr/>
        </p:nvSpPr>
        <p:spPr bwMode="auto">
          <a:xfrm flipH="1">
            <a:off x="2443163" y="2708275"/>
            <a:ext cx="838200" cy="838200"/>
          </a:xfrm>
          <a:prstGeom prst="line">
            <a:avLst/>
          </a:prstGeom>
          <a:noFill/>
          <a:ln w="38100">
            <a:solidFill>
              <a:schemeClr val="tx1"/>
            </a:solidFill>
            <a:round/>
            <a:headEn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24585" name="Text Box 7"/>
          <p:cNvSpPr txBox="1">
            <a:spLocks noChangeArrowheads="1"/>
          </p:cNvSpPr>
          <p:nvPr/>
        </p:nvSpPr>
        <p:spPr bwMode="auto">
          <a:xfrm>
            <a:off x="3662363" y="3603625"/>
            <a:ext cx="2133600" cy="528638"/>
          </a:xfrm>
          <a:prstGeom prst="rect">
            <a:avLst/>
          </a:prstGeom>
          <a:solidFill>
            <a:srgbClr val="FF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sz="2800" b="0">
                <a:latin typeface="Comic Sans MS" pitchFamily="66" charset="0"/>
              </a:rPr>
              <a:t>διαδικασία</a:t>
            </a:r>
            <a:r>
              <a:rPr kumimoji="1" lang="en-US" altLang="zh-CN" sz="2800" b="0" baseline="-25000">
                <a:latin typeface="Comic Sans MS" pitchFamily="66" charset="0"/>
                <a:ea typeface="SimSun" pitchFamily="2" charset="-122"/>
              </a:rPr>
              <a:t>2</a:t>
            </a:r>
            <a:endParaRPr kumimoji="1" lang="en-US" altLang="zh-CN" sz="2800" b="0">
              <a:latin typeface="Comic Sans MS" pitchFamily="66" charset="0"/>
              <a:ea typeface="SimSun" pitchFamily="2" charset="-122"/>
            </a:endParaRPr>
          </a:p>
        </p:txBody>
      </p:sp>
      <p:sp>
        <p:nvSpPr>
          <p:cNvPr id="24586" name="Text Box 8"/>
          <p:cNvSpPr txBox="1">
            <a:spLocks noChangeArrowheads="1"/>
          </p:cNvSpPr>
          <p:nvPr/>
        </p:nvSpPr>
        <p:spPr bwMode="auto">
          <a:xfrm>
            <a:off x="6162675" y="3584575"/>
            <a:ext cx="2133600" cy="528638"/>
          </a:xfrm>
          <a:prstGeom prst="rect">
            <a:avLst/>
          </a:prstGeom>
          <a:solidFill>
            <a:srgbClr val="FF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sz="2800" b="0">
                <a:latin typeface="Comic Sans MS" pitchFamily="66" charset="0"/>
              </a:rPr>
              <a:t>διαδικασία</a:t>
            </a:r>
            <a:r>
              <a:rPr kumimoji="1" lang="en-US" altLang="zh-CN" sz="2800" b="0" baseline="-25000">
                <a:latin typeface="Comic Sans MS" pitchFamily="66" charset="0"/>
                <a:ea typeface="SimSun" pitchFamily="2" charset="-122"/>
              </a:rPr>
              <a:t>3</a:t>
            </a:r>
            <a:endParaRPr kumimoji="1" lang="en-US" altLang="zh-CN" sz="2800" b="0">
              <a:latin typeface="Comic Sans MS" pitchFamily="66" charset="0"/>
              <a:ea typeface="SimSun" pitchFamily="2" charset="-122"/>
            </a:endParaRPr>
          </a:p>
        </p:txBody>
      </p:sp>
      <p:sp>
        <p:nvSpPr>
          <p:cNvPr id="70665" name="Line 9"/>
          <p:cNvSpPr>
            <a:spLocks noChangeShapeType="1"/>
          </p:cNvSpPr>
          <p:nvPr/>
        </p:nvSpPr>
        <p:spPr bwMode="auto">
          <a:xfrm>
            <a:off x="5795963" y="2708275"/>
            <a:ext cx="1295400" cy="838200"/>
          </a:xfrm>
          <a:prstGeom prst="line">
            <a:avLst/>
          </a:prstGeom>
          <a:noFill/>
          <a:ln w="38100">
            <a:solidFill>
              <a:schemeClr val="tx1"/>
            </a:solidFill>
            <a:round/>
            <a:headEn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70666" name="Line 10"/>
          <p:cNvSpPr>
            <a:spLocks noChangeShapeType="1"/>
          </p:cNvSpPr>
          <p:nvPr/>
        </p:nvSpPr>
        <p:spPr bwMode="auto">
          <a:xfrm>
            <a:off x="3738563" y="2708275"/>
            <a:ext cx="838200" cy="838200"/>
          </a:xfrm>
          <a:prstGeom prst="line">
            <a:avLst/>
          </a:prstGeom>
          <a:noFill/>
          <a:ln w="38100">
            <a:solidFill>
              <a:schemeClr val="tx1"/>
            </a:solidFill>
            <a:round/>
            <a:headEn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70667" name="Line 11"/>
          <p:cNvSpPr>
            <a:spLocks noChangeShapeType="1"/>
          </p:cNvSpPr>
          <p:nvPr/>
        </p:nvSpPr>
        <p:spPr bwMode="auto">
          <a:xfrm flipH="1">
            <a:off x="4729163" y="2784475"/>
            <a:ext cx="838200" cy="762000"/>
          </a:xfrm>
          <a:prstGeom prst="line">
            <a:avLst/>
          </a:prstGeom>
          <a:noFill/>
          <a:ln w="38100">
            <a:solidFill>
              <a:schemeClr val="tx1"/>
            </a:solidFill>
            <a:round/>
            <a:headEn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3C38E8D8-7952-4678-A853-502908BBA641}" type="slidenum">
              <a:rPr lang="el-GR"/>
              <a:pPr>
                <a:defRPr/>
              </a:pPr>
              <a:t>34</a:t>
            </a:fld>
            <a:endParaRPr lang="el-GR"/>
          </a:p>
        </p:txBody>
      </p:sp>
      <p:sp>
        <p:nvSpPr>
          <p:cNvPr id="25604" name="Rectangle 2"/>
          <p:cNvSpPr>
            <a:spLocks noGrp="1" noChangeArrowheads="1"/>
          </p:cNvSpPr>
          <p:nvPr>
            <p:ph type="title"/>
          </p:nvPr>
        </p:nvSpPr>
        <p:spPr/>
        <p:txBody>
          <a:bodyPr/>
          <a:lstStyle/>
          <a:p>
            <a:pPr eaLnBrk="1" hangingPunct="1"/>
            <a:r>
              <a:rPr lang="el-GR" altLang="zh-CN" sz="2800" b="1" smtClean="0"/>
              <a:t>Αφηρημένοι τύποι δεδομένων</a:t>
            </a:r>
            <a:r>
              <a:rPr lang="el-GR" altLang="zh-CN" sz="2800" b="1" smtClean="0">
                <a:latin typeface="Arial" charset="0"/>
              </a:rPr>
              <a:t/>
            </a:r>
            <a:br>
              <a:rPr lang="el-GR" altLang="zh-CN" sz="2800" b="1" smtClean="0">
                <a:latin typeface="Arial" charset="0"/>
              </a:rPr>
            </a:br>
            <a:r>
              <a:rPr lang="en-US" altLang="zh-CN" sz="2800" b="1" smtClean="0">
                <a:ea typeface="SimSun" pitchFamily="2" charset="-122"/>
              </a:rPr>
              <a:t>Abstract Data Types(ADTs)</a:t>
            </a:r>
            <a:endParaRPr lang="el-GR" altLang="el-GR" sz="2800" b="1" smtClean="0"/>
          </a:p>
        </p:txBody>
      </p:sp>
      <p:sp>
        <p:nvSpPr>
          <p:cNvPr id="25605" name="Rectangle 3"/>
          <p:cNvSpPr>
            <a:spLocks noGrp="1" noChangeArrowheads="1"/>
          </p:cNvSpPr>
          <p:nvPr>
            <p:ph type="body" idx="1"/>
          </p:nvPr>
        </p:nvSpPr>
        <p:spPr/>
        <p:txBody>
          <a:bodyPr/>
          <a:lstStyle/>
          <a:p>
            <a:pPr eaLnBrk="1" hangingPunct="1"/>
            <a:r>
              <a:rPr lang="el-GR" altLang="zh-CN" smtClean="0"/>
              <a:t>αφαίρεση</a:t>
            </a:r>
            <a:endParaRPr lang="en-US" altLang="zh-CN" smtClean="0">
              <a:ea typeface="SimSun" pitchFamily="2" charset="-122"/>
            </a:endParaRPr>
          </a:p>
          <a:p>
            <a:pPr eaLnBrk="1" hangingPunct="1"/>
            <a:r>
              <a:rPr lang="el-GR" altLang="zh-CN" smtClean="0"/>
              <a:t>Μοντελοποίηση </a:t>
            </a:r>
            <a:r>
              <a:rPr lang="en-US" altLang="zh-CN" smtClean="0">
                <a:ea typeface="SimSun" pitchFamily="2" charset="-122"/>
              </a:rPr>
              <a:t> </a:t>
            </a:r>
          </a:p>
          <a:p>
            <a:pPr eaLnBrk="1" hangingPunct="1"/>
            <a:r>
              <a:rPr lang="el-GR" altLang="zh-CN" smtClean="0"/>
              <a:t>Ιδιότητες των αφηρημένων τύπων δεδομένων</a:t>
            </a:r>
            <a:r>
              <a:rPr lang="en-US" altLang="zh-CN" smtClean="0">
                <a:ea typeface="SimSun" pitchFamily="2" charset="-122"/>
              </a:rPr>
              <a:t> </a:t>
            </a:r>
          </a:p>
          <a:p>
            <a:pPr eaLnBrk="1" hangingPunct="1"/>
            <a:r>
              <a:rPr lang="el-GR" altLang="zh-CN" smtClean="0"/>
              <a:t>Αφηρημένοι τύποι δεδομένων</a:t>
            </a:r>
            <a:r>
              <a:rPr lang="en-US" altLang="zh-CN" smtClean="0">
                <a:ea typeface="SimSun" pitchFamily="2" charset="-122"/>
              </a:rPr>
              <a:t> </a:t>
            </a:r>
            <a:r>
              <a:rPr lang="el-GR" altLang="zh-CN" smtClean="0"/>
              <a:t>και αντικειμενοστραφής προσανατολισμός</a:t>
            </a:r>
            <a:endParaRPr lang="el-GR" altLang="el-GR" smtClean="0">
              <a:ea typeface="SimSun"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975CF052-AA55-4D43-8A94-9BCB3C930EFA}" type="slidenum">
              <a:rPr lang="el-GR"/>
              <a:pPr>
                <a:defRPr/>
              </a:pPr>
              <a:t>35</a:t>
            </a:fld>
            <a:endParaRPr lang="el-GR"/>
          </a:p>
        </p:txBody>
      </p:sp>
      <p:sp>
        <p:nvSpPr>
          <p:cNvPr id="26628" name="Rectangle 2"/>
          <p:cNvSpPr>
            <a:spLocks noGrp="1" noChangeArrowheads="1"/>
          </p:cNvSpPr>
          <p:nvPr>
            <p:ph type="title"/>
          </p:nvPr>
        </p:nvSpPr>
        <p:spPr/>
        <p:txBody>
          <a:bodyPr/>
          <a:lstStyle/>
          <a:p>
            <a:pPr eaLnBrk="1" hangingPunct="1"/>
            <a:r>
              <a:rPr lang="el-GR" altLang="zh-CN" sz="2800" b="1" smtClean="0"/>
              <a:t>Αφαίρεση – διαχείριση προβλημάτων</a:t>
            </a:r>
            <a:endParaRPr lang="el-GR" altLang="el-GR" sz="2800" b="1" smtClean="0"/>
          </a:p>
        </p:txBody>
      </p:sp>
      <p:sp>
        <p:nvSpPr>
          <p:cNvPr id="26629" name="Rectangle 3"/>
          <p:cNvSpPr>
            <a:spLocks noGrp="1" noChangeArrowheads="1"/>
          </p:cNvSpPr>
          <p:nvPr>
            <p:ph type="body" idx="1"/>
          </p:nvPr>
        </p:nvSpPr>
        <p:spPr/>
        <p:txBody>
          <a:bodyPr/>
          <a:lstStyle/>
          <a:p>
            <a:pPr eaLnBrk="1" hangingPunct="1">
              <a:lnSpc>
                <a:spcPct val="120000"/>
              </a:lnSpc>
            </a:pPr>
            <a:r>
              <a:rPr lang="el-GR" altLang="zh-CN" smtClean="0"/>
              <a:t>Προσπάθεια κατανόησης ενός προβλήματος και διαχωρισμός των αναγκαίων από τις επουσιώδεις λεπτομέρειες</a:t>
            </a:r>
            <a:r>
              <a:rPr lang="en-US" altLang="zh-CN" smtClean="0">
                <a:ea typeface="SimSun" pitchFamily="2" charset="-122"/>
              </a:rPr>
              <a:t>: </a:t>
            </a:r>
          </a:p>
          <a:p>
            <a:pPr lvl="1" eaLnBrk="1" hangingPunct="1">
              <a:lnSpc>
                <a:spcPct val="120000"/>
              </a:lnSpc>
            </a:pPr>
            <a:r>
              <a:rPr lang="el-GR" altLang="zh-CN" smtClean="0"/>
              <a:t>Προσπάθεια απόκτησης μιας αφηρημένης άποψης ή ενός μοντέλου ενός συγκεκριμένου προβλήματος</a:t>
            </a:r>
            <a:r>
              <a:rPr lang="en-US" altLang="zh-CN" smtClean="0">
                <a:ea typeface="SimSun" pitchFamily="2" charset="-122"/>
              </a:rPr>
              <a:t>. </a:t>
            </a:r>
          </a:p>
          <a:p>
            <a:pPr eaLnBrk="1" hangingPunct="1">
              <a:lnSpc>
                <a:spcPct val="120000"/>
              </a:lnSpc>
            </a:pPr>
            <a:r>
              <a:rPr lang="el-GR" altLang="zh-CN" smtClean="0"/>
              <a:t>Η διαδικασία μοντελοποίησης ονομάζεται </a:t>
            </a:r>
            <a:r>
              <a:rPr lang="el-GR" altLang="zh-CN" b="1" u="sng" smtClean="0"/>
              <a:t>αφαίρεση</a:t>
            </a:r>
            <a:r>
              <a:rPr lang="en-US" altLang="zh-CN" b="1" i="1" u="sng" smtClean="0">
                <a:ea typeface="SimSun" pitchFamily="2" charset="-122"/>
              </a:rPr>
              <a:t>.</a:t>
            </a:r>
          </a:p>
          <a:p>
            <a:pPr eaLnBrk="1" hangingPunct="1"/>
            <a:endParaRPr lang="el-GR" altLang="el-GR"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7" name="Slide Number Placeholder 2"/>
          <p:cNvSpPr>
            <a:spLocks noGrp="1"/>
          </p:cNvSpPr>
          <p:nvPr>
            <p:ph type="sldNum" sz="quarter" idx="11"/>
          </p:nvPr>
        </p:nvSpPr>
        <p:spPr/>
        <p:txBody>
          <a:bodyPr/>
          <a:lstStyle/>
          <a:p>
            <a:pPr>
              <a:defRPr/>
            </a:pPr>
            <a:fld id="{AB886A99-4AAC-4361-A4DE-FD6370DB8029}" type="slidenum">
              <a:rPr lang="el-GR"/>
              <a:pPr>
                <a:defRPr/>
              </a:pPr>
              <a:t>36</a:t>
            </a:fld>
            <a:endParaRPr lang="el-GR"/>
          </a:p>
        </p:txBody>
      </p:sp>
      <p:sp>
        <p:nvSpPr>
          <p:cNvPr id="27652" name="AutoShape 2"/>
          <p:cNvSpPr>
            <a:spLocks noChangeArrowheads="1"/>
          </p:cNvSpPr>
          <p:nvPr/>
        </p:nvSpPr>
        <p:spPr bwMode="auto">
          <a:xfrm>
            <a:off x="685800" y="1752600"/>
            <a:ext cx="3148013" cy="1347788"/>
          </a:xfrm>
          <a:prstGeom prst="doubleWave">
            <a:avLst>
              <a:gd name="adj1" fmla="val 10319"/>
              <a:gd name="adj2" fmla="val -861"/>
            </a:avLst>
          </a:prstGeom>
          <a:solidFill>
            <a:srgbClr val="FFFF00"/>
          </a:solidFill>
          <a:ln w="9525">
            <a:miter lim="800000"/>
            <a:headEnd/>
            <a:tailEnd/>
          </a:ln>
          <a:scene3d>
            <a:camera prst="legacyPerspectiveFront">
              <a:rot lat="20099998" lon="20099998" rev="0"/>
            </a:camera>
            <a:lightRig rig="legacyFlat2" dir="t"/>
          </a:scene3d>
          <a:sp3d extrusionH="430200" prstMaterial="legacyMatte">
            <a:bevelT w="13500" h="13500" prst="angle"/>
            <a:bevelB w="13500" h="13500" prst="angle"/>
            <a:extrusionClr>
              <a:srgbClr val="FFFF00"/>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kumimoji="1" lang="el-GR" altLang="zh-CN" sz="4800" b="0">
                <a:latin typeface="Comic Sans MS" pitchFamily="66" charset="0"/>
              </a:rPr>
              <a:t>πρόβλημα</a:t>
            </a:r>
            <a:endParaRPr kumimoji="1" lang="en-US" altLang="zh-CN" sz="4800" b="0">
              <a:latin typeface="Comic Sans MS" pitchFamily="66" charset="0"/>
              <a:ea typeface="SimSun" pitchFamily="2" charset="-122"/>
            </a:endParaRPr>
          </a:p>
        </p:txBody>
      </p:sp>
      <p:sp>
        <p:nvSpPr>
          <p:cNvPr id="27653" name="Text Box 3"/>
          <p:cNvSpPr txBox="1">
            <a:spLocks noChangeArrowheads="1"/>
          </p:cNvSpPr>
          <p:nvPr/>
        </p:nvSpPr>
        <p:spPr bwMode="auto">
          <a:xfrm>
            <a:off x="4800600" y="4562475"/>
            <a:ext cx="2974975" cy="923925"/>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sz="5400" b="0">
                <a:latin typeface="Comic Sans MS" pitchFamily="66" charset="0"/>
              </a:rPr>
              <a:t>μοντέλο</a:t>
            </a:r>
            <a:endParaRPr kumimoji="1" lang="en-US" altLang="zh-CN" sz="5400" b="0">
              <a:latin typeface="Comic Sans MS" pitchFamily="66" charset="0"/>
              <a:ea typeface="SimSun" pitchFamily="2" charset="-122"/>
            </a:endParaRPr>
          </a:p>
        </p:txBody>
      </p:sp>
      <p:sp>
        <p:nvSpPr>
          <p:cNvPr id="79876" name="Line 4"/>
          <p:cNvSpPr>
            <a:spLocks noChangeShapeType="1"/>
          </p:cNvSpPr>
          <p:nvPr/>
        </p:nvSpPr>
        <p:spPr bwMode="auto">
          <a:xfrm>
            <a:off x="3657600" y="3276600"/>
            <a:ext cx="2209800" cy="1173163"/>
          </a:xfrm>
          <a:prstGeom prst="line">
            <a:avLst/>
          </a:prstGeom>
          <a:noFill/>
          <a:ln w="76200">
            <a:solidFill>
              <a:schemeClr val="tx1"/>
            </a:solidFill>
            <a:round/>
            <a:headEn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27655" name="Rectangle 5"/>
          <p:cNvSpPr>
            <a:spLocks noGrp="1" noChangeArrowheads="1"/>
          </p:cNvSpPr>
          <p:nvPr>
            <p:ph type="title" idx="4294967295"/>
          </p:nvPr>
        </p:nvSpPr>
        <p:spPr/>
        <p:txBody>
          <a:bodyPr/>
          <a:lstStyle/>
          <a:p>
            <a:pPr eaLnBrk="1" hangingPunct="1"/>
            <a:r>
              <a:rPr kumimoji="1" lang="el-GR" altLang="zh-CN" b="1" smtClean="0">
                <a:solidFill>
                  <a:schemeClr val="tx1"/>
                </a:solidFill>
              </a:rPr>
              <a:t>αφαίρεση</a:t>
            </a:r>
            <a:endParaRPr lang="en-US" altLang="el-GR" b="1"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E38DABC2-A8E1-483D-BDE3-F977506B6C60}" type="slidenum">
              <a:rPr lang="el-GR"/>
              <a:pPr>
                <a:defRPr/>
              </a:pPr>
              <a:t>37</a:t>
            </a:fld>
            <a:endParaRPr lang="el-GR"/>
          </a:p>
        </p:txBody>
      </p:sp>
      <p:sp>
        <p:nvSpPr>
          <p:cNvPr id="28676" name="Rectangle 2"/>
          <p:cNvSpPr>
            <a:spLocks noGrp="1" noChangeArrowheads="1"/>
          </p:cNvSpPr>
          <p:nvPr>
            <p:ph type="title"/>
          </p:nvPr>
        </p:nvSpPr>
        <p:spPr/>
        <p:txBody>
          <a:bodyPr/>
          <a:lstStyle/>
          <a:p>
            <a:pPr eaLnBrk="1" hangingPunct="1"/>
            <a:r>
              <a:rPr lang="el-GR" altLang="zh-CN" smtClean="0"/>
              <a:t>Μοντέλο</a:t>
            </a:r>
            <a:endParaRPr lang="el-GR" altLang="el-GR" smtClean="0"/>
          </a:p>
        </p:txBody>
      </p:sp>
      <p:sp>
        <p:nvSpPr>
          <p:cNvPr id="28677" name="Rectangle 3"/>
          <p:cNvSpPr>
            <a:spLocks noGrp="1" noChangeArrowheads="1"/>
          </p:cNvSpPr>
          <p:nvPr>
            <p:ph type="body" idx="1"/>
          </p:nvPr>
        </p:nvSpPr>
        <p:spPr/>
        <p:txBody>
          <a:bodyPr/>
          <a:lstStyle/>
          <a:p>
            <a:pPr eaLnBrk="1" hangingPunct="1"/>
            <a:r>
              <a:rPr lang="el-GR" altLang="zh-CN" smtClean="0"/>
              <a:t>Ένα μοντέλο ορίζει μια αφαιρετική άποψη του προβλήματος και εστιάζει μόνο στα πράγματα που σχετίζονται με το πρόβλημα και στον καθορισμό ιδιοτήτων </a:t>
            </a:r>
            <a:r>
              <a:rPr lang="en-US" altLang="zh-CN" smtClean="0">
                <a:ea typeface="SimSun" pitchFamily="2" charset="-122"/>
              </a:rPr>
              <a:t>:</a:t>
            </a:r>
          </a:p>
          <a:p>
            <a:pPr lvl="1" eaLnBrk="1" hangingPunct="1"/>
            <a:r>
              <a:rPr lang="el-GR" altLang="zh-CN" smtClean="0"/>
              <a:t>Των δεδομένων που χρησιμοποιούνται,</a:t>
            </a:r>
            <a:endParaRPr lang="en-US" altLang="zh-CN" smtClean="0">
              <a:ea typeface="SimSun" pitchFamily="2" charset="-122"/>
            </a:endParaRPr>
          </a:p>
          <a:p>
            <a:pPr lvl="1" eaLnBrk="1" hangingPunct="1"/>
            <a:r>
              <a:rPr lang="el-GR" altLang="zh-CN" smtClean="0"/>
              <a:t>Των λειτουργιών που απαιτούνται να προσδιοριστούν</a:t>
            </a:r>
            <a:r>
              <a:rPr lang="en-US" altLang="zh-CN" smtClean="0">
                <a:ea typeface="SimSun" pitchFamily="2" charset="-122"/>
              </a:rPr>
              <a:t> </a:t>
            </a:r>
          </a:p>
          <a:p>
            <a:pPr eaLnBrk="1" hangingPunct="1"/>
            <a:r>
              <a:rPr lang="el-GR" altLang="zh-CN" smtClean="0"/>
              <a:t>Οι αφηρημένοι τύποι δεδομένων είναι ένα είδος μοντέλου</a:t>
            </a:r>
            <a:r>
              <a:rPr lang="en-US" altLang="zh-CN" smtClean="0">
                <a:ea typeface="SimSun" pitchFamily="2" charset="-122"/>
              </a:rPr>
              <a:t>.</a:t>
            </a:r>
          </a:p>
          <a:p>
            <a:pPr eaLnBrk="1" hangingPunct="1"/>
            <a:endParaRPr lang="el-GR" altLang="el-GR"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D3942540-2266-4E85-B866-869A099CD89C}" type="slidenum">
              <a:rPr lang="el-GR"/>
              <a:pPr>
                <a:defRPr/>
              </a:pPr>
              <a:t>38</a:t>
            </a:fld>
            <a:endParaRPr lang="el-GR"/>
          </a:p>
        </p:txBody>
      </p:sp>
      <p:sp>
        <p:nvSpPr>
          <p:cNvPr id="29700" name="Rectangle 2"/>
          <p:cNvSpPr>
            <a:spLocks noGrp="1" noChangeArrowheads="1"/>
          </p:cNvSpPr>
          <p:nvPr>
            <p:ph type="title"/>
          </p:nvPr>
        </p:nvSpPr>
        <p:spPr/>
        <p:txBody>
          <a:bodyPr/>
          <a:lstStyle/>
          <a:p>
            <a:pPr eaLnBrk="1" hangingPunct="1"/>
            <a:r>
              <a:rPr lang="el-GR" altLang="zh-CN" smtClean="0"/>
              <a:t>Αφηρημένοι τύποι δεδομένων (ΑΤΔ)</a:t>
            </a:r>
            <a:endParaRPr kumimoji="1" lang="el-GR" altLang="el-GR" smtClean="0">
              <a:ea typeface="SimSun" pitchFamily="2" charset="-122"/>
            </a:endParaRPr>
          </a:p>
        </p:txBody>
      </p:sp>
      <p:sp>
        <p:nvSpPr>
          <p:cNvPr id="29701" name="Rectangle 3"/>
          <p:cNvSpPr>
            <a:spLocks noGrp="1" noChangeArrowheads="1"/>
          </p:cNvSpPr>
          <p:nvPr>
            <p:ph type="body" idx="1"/>
          </p:nvPr>
        </p:nvSpPr>
        <p:spPr/>
        <p:txBody>
          <a:bodyPr/>
          <a:lstStyle/>
          <a:p>
            <a:pPr>
              <a:spcBef>
                <a:spcPct val="0"/>
              </a:spcBef>
            </a:pPr>
            <a:r>
              <a:rPr kumimoji="1" lang="el-GR" altLang="zh-CN" smtClean="0"/>
              <a:t>Αποτελούν μια μερική λύση στο πρόβλημα της μοντελοποίησης, καθορίζοντας τη διεπαφή σε μια διαδικασία αφαίρεσης των χαρακτηριστικών ενός προβλήματος χωρίς να προσδιορίζουν επακριβώς τις λεπτομέρειες της υλοποίησης.</a:t>
            </a:r>
            <a:endParaRPr kumimoji="1" lang="en-US" altLang="zh-CN" smtClean="0">
              <a:ea typeface="SimSun" pitchFamily="2" charset="-122"/>
            </a:endParaRPr>
          </a:p>
          <a:p>
            <a:pPr eaLnBrk="1" hangingPunct="1"/>
            <a:endParaRPr lang="el-GR" altLang="el-G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9EFD4DF9-2E04-4347-95E2-62BCB0B7EC03}" type="slidenum">
              <a:rPr lang="el-GR"/>
              <a:pPr>
                <a:defRPr/>
              </a:pPr>
              <a:t>39</a:t>
            </a:fld>
            <a:endParaRPr lang="el-GR"/>
          </a:p>
        </p:txBody>
      </p:sp>
      <p:sp>
        <p:nvSpPr>
          <p:cNvPr id="30724" name="Rectangle 2"/>
          <p:cNvSpPr>
            <a:spLocks noGrp="1" noChangeArrowheads="1"/>
          </p:cNvSpPr>
          <p:nvPr>
            <p:ph type="title"/>
          </p:nvPr>
        </p:nvSpPr>
        <p:spPr/>
        <p:txBody>
          <a:bodyPr/>
          <a:lstStyle/>
          <a:p>
            <a:pPr eaLnBrk="1" hangingPunct="1"/>
            <a:r>
              <a:rPr lang="el-GR" altLang="zh-CN" smtClean="0"/>
              <a:t>Ιδιότητες των ΑΤΔ</a:t>
            </a:r>
            <a:endParaRPr lang="el-GR" altLang="el-GR" smtClean="0"/>
          </a:p>
        </p:txBody>
      </p:sp>
      <p:sp>
        <p:nvSpPr>
          <p:cNvPr id="30725" name="Rectangle 3"/>
          <p:cNvSpPr>
            <a:spLocks noGrp="1" noChangeArrowheads="1"/>
          </p:cNvSpPr>
          <p:nvPr>
            <p:ph type="body" idx="1"/>
          </p:nvPr>
        </p:nvSpPr>
        <p:spPr/>
        <p:txBody>
          <a:bodyPr/>
          <a:lstStyle/>
          <a:p>
            <a:pPr eaLnBrk="1" hangingPunct="1"/>
            <a:r>
              <a:rPr lang="el-GR" altLang="zh-CN" sz="2400" smtClean="0"/>
              <a:t>Μέσω της αφαίρεσης</a:t>
            </a:r>
            <a:r>
              <a:rPr lang="en-US" altLang="zh-CN" sz="2400" smtClean="0">
                <a:ea typeface="SimSun" pitchFamily="2" charset="-122"/>
              </a:rPr>
              <a:t>, </a:t>
            </a:r>
            <a:r>
              <a:rPr lang="el-GR" altLang="zh-CN" sz="2400" smtClean="0"/>
              <a:t>δημιουργείται μια </a:t>
            </a:r>
            <a:r>
              <a:rPr lang="el-GR" altLang="zh-CN" sz="2400" b="1" u="sng" smtClean="0"/>
              <a:t>καλώς ορισμένη οντότητα</a:t>
            </a:r>
            <a:r>
              <a:rPr lang="el-GR" altLang="zh-CN" sz="2400" smtClean="0"/>
              <a:t> η οποία μπορεί να γίνει κατάλληλα διαχειρίσιμη.</a:t>
            </a:r>
            <a:r>
              <a:rPr lang="en-US" altLang="zh-CN" sz="2400" smtClean="0">
                <a:ea typeface="SimSun" pitchFamily="2" charset="-122"/>
              </a:rPr>
              <a:t> </a:t>
            </a:r>
          </a:p>
          <a:p>
            <a:pPr eaLnBrk="1" hangingPunct="1"/>
            <a:r>
              <a:rPr lang="el-GR" altLang="zh-CN" sz="2400" smtClean="0"/>
              <a:t>Οι οντότητες αυτές καθορίζουν τη </a:t>
            </a:r>
            <a:r>
              <a:rPr lang="el-GR" altLang="zh-CN" sz="2400" b="1" u="sng" smtClean="0"/>
              <a:t>δομή δεδομένων</a:t>
            </a:r>
            <a:r>
              <a:rPr lang="el-GR" altLang="zh-CN" sz="2400" smtClean="0"/>
              <a:t> ενός συνόλου χαρακτηριστικών</a:t>
            </a:r>
            <a:r>
              <a:rPr lang="en-US" altLang="zh-CN" sz="2400" smtClean="0">
                <a:ea typeface="SimSun" pitchFamily="2" charset="-122"/>
              </a:rPr>
              <a:t>. </a:t>
            </a:r>
          </a:p>
          <a:p>
            <a:pPr lvl="1" eaLnBrk="1" hangingPunct="1"/>
            <a:r>
              <a:rPr lang="el-GR" altLang="zh-CN" sz="2000" smtClean="0"/>
              <a:t>Π.χ. κάθε υπάλληλος έχει όνομα, ημερομηνία γέννησης, αριθμό βιβλιαρίου κοινωνικής ασφάλισης</a:t>
            </a:r>
            <a:r>
              <a:rPr lang="en-US" altLang="zh-CN" sz="2000" smtClean="0">
                <a:ea typeface="SimSun" pitchFamily="2" charset="-122"/>
              </a:rPr>
              <a:t>....</a:t>
            </a:r>
          </a:p>
          <a:p>
            <a:pPr eaLnBrk="1" hangingPunct="1"/>
            <a:r>
              <a:rPr lang="el-GR" altLang="zh-CN" sz="2400" smtClean="0"/>
              <a:t>Η δομή δεδομένων μπορεί να καταστεί προσπελάσιμη μόνον με πλήρως καθορισμένες λειτουργίες</a:t>
            </a:r>
            <a:r>
              <a:rPr lang="en-US" altLang="zh-CN" sz="2400" b="1" i="1" smtClean="0">
                <a:ea typeface="SimSun" pitchFamily="2" charset="-122"/>
              </a:rPr>
              <a:t>.</a:t>
            </a:r>
            <a:r>
              <a:rPr lang="en-US" altLang="zh-CN" sz="2400" smtClean="0">
                <a:ea typeface="SimSun" pitchFamily="2" charset="-122"/>
              </a:rPr>
              <a:t> </a:t>
            </a:r>
          </a:p>
          <a:p>
            <a:pPr lvl="1" eaLnBrk="1" hangingPunct="1"/>
            <a:r>
              <a:rPr lang="el-GR" altLang="zh-CN" sz="2000" smtClean="0"/>
              <a:t>Το σύνολο αυτών των λειτουργιών ονομάζεται διεπαφή και προκύπτει από την οντότητα</a:t>
            </a:r>
            <a:r>
              <a:rPr lang="en-US" altLang="zh-CN" sz="2000" smtClean="0">
                <a:ea typeface="SimSun" pitchFamily="2" charset="-122"/>
              </a:rPr>
              <a:t>.</a:t>
            </a:r>
          </a:p>
          <a:p>
            <a:pPr eaLnBrk="1" hangingPunct="1"/>
            <a:r>
              <a:rPr lang="el-GR" altLang="zh-CN" sz="2400" b="1" i="1" smtClean="0">
                <a:solidFill>
                  <a:srgbClr val="CC0000"/>
                </a:solidFill>
              </a:rPr>
              <a:t>Μια οντότητα με τις παραπάνω ιδιότητες ονομάζεται ΑΦΗΡΗΜΕΝΟΣ ΤΥΠΟΣ ΔΕΔΟΜΕΝΩΝ (Α.Τ.Δ.)</a:t>
            </a:r>
            <a:endParaRPr lang="el-GR" altLang="el-GR" sz="2400" b="1" i="1" u="sng" smtClean="0">
              <a:solidFill>
                <a:srgbClr val="CC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91713789-F89C-4A5E-AB6B-D94AE2E68A13}" type="slidenum">
              <a:rPr lang="el-GR"/>
              <a:pPr>
                <a:defRPr/>
              </a:pPr>
              <a:t>4</a:t>
            </a:fld>
            <a:endParaRPr lang="el-GR"/>
          </a:p>
        </p:txBody>
      </p:sp>
      <p:sp>
        <p:nvSpPr>
          <p:cNvPr id="3076" name="Rectangle 2"/>
          <p:cNvSpPr>
            <a:spLocks noGrp="1" noChangeArrowheads="1"/>
          </p:cNvSpPr>
          <p:nvPr>
            <p:ph type="title"/>
          </p:nvPr>
        </p:nvSpPr>
        <p:spPr/>
        <p:txBody>
          <a:bodyPr/>
          <a:lstStyle/>
          <a:p>
            <a:pPr eaLnBrk="1" hangingPunct="1"/>
            <a:r>
              <a:rPr lang="el-GR" altLang="el-GR" b="1" dirty="0" smtClean="0"/>
              <a:t>ΕΙΣΑΓΩΓΗ</a:t>
            </a:r>
            <a:endParaRPr lang="el-GR" altLang="el-GR" dirty="0" smtClean="0"/>
          </a:p>
        </p:txBody>
      </p:sp>
      <p:sp>
        <p:nvSpPr>
          <p:cNvPr id="3077" name="Rectangle 3"/>
          <p:cNvSpPr>
            <a:spLocks noGrp="1" noChangeArrowheads="1"/>
          </p:cNvSpPr>
          <p:nvPr>
            <p:ph type="body" idx="1"/>
          </p:nvPr>
        </p:nvSpPr>
        <p:spPr/>
        <p:txBody>
          <a:bodyPr/>
          <a:lstStyle/>
          <a:p>
            <a:pPr eaLnBrk="1" hangingPunct="1">
              <a:lnSpc>
                <a:spcPct val="110000"/>
              </a:lnSpc>
            </a:pPr>
            <a:r>
              <a:rPr lang="el-GR" altLang="ja-JP" sz="2000" smtClean="0"/>
              <a:t>Ο προγραμματισμός των υπολογιστών αποτελεί ένα από τα βασικά στάδια υλοποίησης των απαιτήσεων που επιδιώκει να ικανοποιήσει ένα πληροφοριακό σύστημα. </a:t>
            </a:r>
            <a:endParaRPr lang="en-US" altLang="ja-JP" sz="2000" smtClean="0">
              <a:ea typeface="ＭＳ Ｐゴシック" charset="-128"/>
            </a:endParaRPr>
          </a:p>
          <a:p>
            <a:pPr eaLnBrk="1" hangingPunct="1">
              <a:lnSpc>
                <a:spcPct val="110000"/>
              </a:lnSpc>
            </a:pPr>
            <a:r>
              <a:rPr lang="el-GR" altLang="ja-JP" sz="2000" smtClean="0"/>
              <a:t>Οι παραδοσιακές γλώσσες προγραμματισμού διαχωρίζουν τον κόσμο σε δύο μέρη: τα δεδομένα και τις λειτουργίες (ή διεργασίες) σε αυτά. </a:t>
            </a:r>
            <a:endParaRPr lang="en-US" altLang="ja-JP" sz="2000" smtClean="0">
              <a:ea typeface="ＭＳ Ｐゴシック" charset="-128"/>
            </a:endParaRPr>
          </a:p>
          <a:p>
            <a:pPr eaLnBrk="1" hangingPunct="1">
              <a:lnSpc>
                <a:spcPct val="110000"/>
              </a:lnSpc>
            </a:pPr>
            <a:r>
              <a:rPr lang="el-GR" altLang="ja-JP" sz="2000" smtClean="0"/>
              <a:t>Τα δεδομένα είναι στατικά και αμετάβλητα, εκτός αν τροποποιηθούν από τις διεργασίες. </a:t>
            </a:r>
            <a:endParaRPr lang="en-US" altLang="ja-JP" sz="2000" smtClean="0">
              <a:ea typeface="ＭＳ Ｐゴシック" charset="-128"/>
            </a:endParaRPr>
          </a:p>
          <a:p>
            <a:pPr eaLnBrk="1" hangingPunct="1">
              <a:lnSpc>
                <a:spcPct val="110000"/>
              </a:lnSpc>
            </a:pPr>
            <a:r>
              <a:rPr lang="el-GR" altLang="ja-JP" sz="2000" smtClean="0"/>
              <a:t>Οι διαδικασίες και οι συναρτήσεις (δηλαδή οι διεργασίες) που επενεργούν στα δεδομένα είναι χρήσιμες μόνον ως προς την ικανότητά τους να επηρεάζουν τα δεδομένα. </a:t>
            </a:r>
            <a:endParaRPr lang="en-US" altLang="ja-JP" sz="2000" smtClean="0">
              <a:ea typeface="ＭＳ Ｐゴシック" charset="-128"/>
            </a:endParaRPr>
          </a:p>
          <a:p>
            <a:pPr eaLnBrk="1" hangingPunct="1">
              <a:lnSpc>
                <a:spcPct val="110000"/>
              </a:lnSpc>
            </a:pPr>
            <a:r>
              <a:rPr lang="el-GR" altLang="ja-JP" sz="2000" smtClean="0"/>
              <a:t>Η διαίρεση αυτή βεβαίως προκύπτει από τον τρόπο με τον οποίο λειτουργούν οι υπολογιστές, γεγονός που δεν μπορεί εύκολα να αγνοηθεί ή να παραμερισθεί, αλλά θέτει το βασικό υπόβαθρο εργασίας. </a:t>
            </a:r>
            <a:endParaRPr lang="el-GR" altLang="el-GR" sz="20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8" name="Slide Number Placeholder 2"/>
          <p:cNvSpPr>
            <a:spLocks noGrp="1"/>
          </p:cNvSpPr>
          <p:nvPr>
            <p:ph type="sldNum" sz="quarter" idx="11"/>
          </p:nvPr>
        </p:nvSpPr>
        <p:spPr/>
        <p:txBody>
          <a:bodyPr/>
          <a:lstStyle/>
          <a:p>
            <a:pPr>
              <a:defRPr/>
            </a:pPr>
            <a:fld id="{CFA541ED-CF01-4E41-9F90-5F73D3EC7610}" type="slidenum">
              <a:rPr lang="el-GR"/>
              <a:pPr>
                <a:defRPr/>
              </a:pPr>
              <a:t>40</a:t>
            </a:fld>
            <a:endParaRPr lang="el-GR"/>
          </a:p>
        </p:txBody>
      </p:sp>
      <p:sp>
        <p:nvSpPr>
          <p:cNvPr id="31748" name="Text Box 2"/>
          <p:cNvSpPr txBox="1">
            <a:spLocks noChangeArrowheads="1"/>
          </p:cNvSpPr>
          <p:nvPr/>
        </p:nvSpPr>
        <p:spPr bwMode="auto">
          <a:xfrm>
            <a:off x="6019800" y="3200400"/>
            <a:ext cx="2008188" cy="1990725"/>
          </a:xfrm>
          <a:prstGeom prst="rect">
            <a:avLst/>
          </a:prstGeom>
          <a:solidFill>
            <a:srgbClr val="FFFF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endParaRPr kumimoji="1" lang="en-US" altLang="zh-CN" sz="3200" b="0">
              <a:solidFill>
                <a:schemeClr val="bg2"/>
              </a:solidFill>
              <a:ea typeface="SimSun" pitchFamily="2" charset="-122"/>
            </a:endParaRPr>
          </a:p>
          <a:p>
            <a:pPr algn="ctr" eaLnBrk="1" hangingPunct="1"/>
            <a:r>
              <a:rPr kumimoji="1" lang="el-GR" altLang="zh-CN" sz="2800" b="0">
                <a:latin typeface="Comic Sans MS" pitchFamily="66" charset="0"/>
              </a:rPr>
              <a:t>Διεπαφή</a:t>
            </a:r>
            <a:endParaRPr kumimoji="1" lang="en-US" altLang="zh-CN" sz="2800" b="0">
              <a:latin typeface="Comic Sans MS" pitchFamily="66" charset="0"/>
              <a:ea typeface="SimSun" pitchFamily="2" charset="-122"/>
            </a:endParaRPr>
          </a:p>
          <a:p>
            <a:pPr algn="ctr" eaLnBrk="1" hangingPunct="1"/>
            <a:r>
              <a:rPr kumimoji="1" lang="en-US" altLang="zh-CN" sz="3200" b="0">
                <a:solidFill>
                  <a:schemeClr val="bg2"/>
                </a:solidFill>
                <a:ea typeface="SimSun" pitchFamily="2" charset="-122"/>
              </a:rPr>
              <a:t>                                </a:t>
            </a:r>
          </a:p>
          <a:p>
            <a:pPr algn="ctr" eaLnBrk="1" hangingPunct="1"/>
            <a:endParaRPr kumimoji="1" lang="en-US" altLang="zh-CN" sz="3200" b="0">
              <a:solidFill>
                <a:schemeClr val="bg2"/>
              </a:solidFill>
              <a:ea typeface="SimSun" pitchFamily="2" charset="-122"/>
            </a:endParaRPr>
          </a:p>
        </p:txBody>
      </p:sp>
      <p:sp>
        <p:nvSpPr>
          <p:cNvPr id="31749" name="Text Box 3"/>
          <p:cNvSpPr txBox="1">
            <a:spLocks noChangeArrowheads="1"/>
          </p:cNvSpPr>
          <p:nvPr/>
        </p:nvSpPr>
        <p:spPr bwMode="auto">
          <a:xfrm>
            <a:off x="1371600" y="3733800"/>
            <a:ext cx="4638675" cy="1381125"/>
          </a:xfrm>
          <a:prstGeom prst="rect">
            <a:avLst/>
          </a:prstGeom>
          <a:solidFill>
            <a:srgbClr val="FF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endParaRPr kumimoji="1" lang="en-US" altLang="zh-CN" b="0">
              <a:solidFill>
                <a:schemeClr val="bg2"/>
              </a:solidFill>
              <a:ea typeface="SimSun" pitchFamily="2" charset="-122"/>
            </a:endParaRPr>
          </a:p>
          <a:p>
            <a:pPr algn="ctr" eaLnBrk="1" hangingPunct="1"/>
            <a:r>
              <a:rPr kumimoji="1" lang="el-GR" altLang="zh-CN" sz="3600" b="0">
                <a:latin typeface="Comic Sans MS" pitchFamily="66" charset="0"/>
              </a:rPr>
              <a:t>Λειτουργίες</a:t>
            </a:r>
            <a:r>
              <a:rPr kumimoji="1" lang="en-US" altLang="zh-CN" b="0">
                <a:ea typeface="SimSun" pitchFamily="2" charset="-122"/>
              </a:rPr>
              <a:t>  </a:t>
            </a:r>
            <a:r>
              <a:rPr kumimoji="1" lang="en-US" altLang="zh-CN" b="0">
                <a:solidFill>
                  <a:schemeClr val="bg2"/>
                </a:solidFill>
                <a:ea typeface="SimSun" pitchFamily="2" charset="-122"/>
              </a:rPr>
              <a:t>                            </a:t>
            </a:r>
          </a:p>
          <a:p>
            <a:pPr algn="ctr" eaLnBrk="1" hangingPunct="1"/>
            <a:endParaRPr kumimoji="1" lang="en-US" altLang="zh-CN" b="0">
              <a:solidFill>
                <a:schemeClr val="bg2"/>
              </a:solidFill>
              <a:ea typeface="SimSun" pitchFamily="2" charset="-122"/>
            </a:endParaRPr>
          </a:p>
        </p:txBody>
      </p:sp>
      <p:sp>
        <p:nvSpPr>
          <p:cNvPr id="31750" name="Text Box 4"/>
          <p:cNvSpPr txBox="1">
            <a:spLocks noChangeArrowheads="1"/>
          </p:cNvSpPr>
          <p:nvPr/>
        </p:nvSpPr>
        <p:spPr bwMode="auto">
          <a:xfrm>
            <a:off x="1371600" y="3200400"/>
            <a:ext cx="4648200" cy="528638"/>
          </a:xfrm>
          <a:prstGeom prst="rect">
            <a:avLst/>
          </a:prstGeom>
          <a:solidFill>
            <a:srgbClr val="00FFFF"/>
          </a:solidFill>
          <a:ln w="9525">
            <a:miter lim="800000"/>
            <a:headEnd/>
            <a:tailEnd/>
          </a:ln>
          <a:scene3d>
            <a:camera prst="legacyObliqueTopLeft"/>
            <a:lightRig rig="legacyFlat3" dir="t"/>
          </a:scene3d>
          <a:sp3d extrusionH="430200" prstMaterial="legacyMatte">
            <a:bevelT w="13500" h="13500" prst="angle"/>
            <a:bevelB w="13500" h="13500" prst="angle"/>
            <a:extrusionClr>
              <a:srgbClr val="00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kumimoji="1" lang="el-GR" altLang="zh-CN" sz="2800" b="0">
                <a:latin typeface="Comic Sans MS" pitchFamily="66" charset="0"/>
              </a:rPr>
              <a:t>Αφηρημένη δομή δεδομένων</a:t>
            </a:r>
            <a:endParaRPr kumimoji="1" lang="en-US" altLang="zh-CN" sz="2800" b="0">
              <a:latin typeface="Comic Sans MS" pitchFamily="66" charset="0"/>
              <a:ea typeface="SimSun" pitchFamily="2" charset="-122"/>
            </a:endParaRPr>
          </a:p>
        </p:txBody>
      </p:sp>
      <p:sp>
        <p:nvSpPr>
          <p:cNvPr id="31751" name="AutoShape 5"/>
          <p:cNvSpPr>
            <a:spLocks noChangeArrowheads="1"/>
          </p:cNvSpPr>
          <p:nvPr/>
        </p:nvSpPr>
        <p:spPr bwMode="auto">
          <a:xfrm>
            <a:off x="4876800" y="534988"/>
            <a:ext cx="3810000" cy="1782762"/>
          </a:xfrm>
          <a:prstGeom prst="cloudCallout">
            <a:avLst>
              <a:gd name="adj1" fmla="val -29042"/>
              <a:gd name="adj2" fmla="val 89144"/>
            </a:avLst>
          </a:prstGeom>
          <a:solidFill>
            <a:srgbClr val="00FFFF"/>
          </a:solidFill>
          <a:ln w="9525">
            <a:solidFill>
              <a:srgbClr val="0000FF"/>
            </a:solidFill>
            <a:round/>
            <a:headEnd/>
            <a:tailEnd/>
          </a:ln>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b="0">
                <a:solidFill>
                  <a:srgbClr val="000099"/>
                </a:solidFill>
                <a:latin typeface="Comic Sans MS" pitchFamily="66" charset="0"/>
              </a:rPr>
              <a:t>Αφηρημένος τύπος δεδομένων</a:t>
            </a:r>
            <a:endParaRPr kumimoji="1" lang="en-US" altLang="zh-CN" sz="1600" b="0">
              <a:solidFill>
                <a:schemeClr val="bg1"/>
              </a:solidFill>
              <a:latin typeface="Comic Sans MS" pitchFamily="66" charset="0"/>
              <a:ea typeface="SimSun" pitchFamily="2" charset="-122"/>
            </a:endParaRPr>
          </a:p>
        </p:txBody>
      </p:sp>
      <p:sp>
        <p:nvSpPr>
          <p:cNvPr id="31752" name="Rectangle 6"/>
          <p:cNvSpPr>
            <a:spLocks noGrp="1" noChangeArrowheads="1"/>
          </p:cNvSpPr>
          <p:nvPr>
            <p:ph type="title" idx="4294967295"/>
          </p:nvPr>
        </p:nvSpPr>
        <p:spPr/>
        <p:txBody>
          <a:bodyPr/>
          <a:lstStyle/>
          <a:p>
            <a:pPr eaLnBrk="1" hangingPunct="1"/>
            <a:r>
              <a:rPr lang="el-GR" altLang="el-GR" smtClean="0"/>
              <a:t>Α.Τ.Δ.</a:t>
            </a:r>
            <a:endParaRPr lang="en-US" altLang="el-GR"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BE60CE12-0829-4F89-AE5E-130E6985ED33}" type="slidenum">
              <a:rPr lang="el-GR"/>
              <a:pPr>
                <a:defRPr/>
              </a:pPr>
              <a:t>41</a:t>
            </a:fld>
            <a:endParaRPr lang="el-GR"/>
          </a:p>
        </p:txBody>
      </p:sp>
      <p:sp>
        <p:nvSpPr>
          <p:cNvPr id="32772" name="Rectangle 2"/>
          <p:cNvSpPr>
            <a:spLocks noGrp="1" noChangeArrowheads="1"/>
          </p:cNvSpPr>
          <p:nvPr>
            <p:ph type="title"/>
          </p:nvPr>
        </p:nvSpPr>
        <p:spPr/>
        <p:txBody>
          <a:bodyPr/>
          <a:lstStyle/>
          <a:p>
            <a:pPr eaLnBrk="1" hangingPunct="1"/>
            <a:r>
              <a:rPr lang="el-GR" altLang="zh-CN" b="1" smtClean="0"/>
              <a:t>Αντικειμενοστραφής προγραμματισμός</a:t>
            </a:r>
            <a:endParaRPr lang="el-GR" altLang="el-GR" b="1" smtClean="0"/>
          </a:p>
        </p:txBody>
      </p:sp>
      <p:sp>
        <p:nvSpPr>
          <p:cNvPr id="32773" name="Rectangle 3"/>
          <p:cNvSpPr>
            <a:spLocks noGrp="1" noChangeArrowheads="1"/>
          </p:cNvSpPr>
          <p:nvPr>
            <p:ph type="body" idx="1"/>
          </p:nvPr>
        </p:nvSpPr>
        <p:spPr/>
        <p:txBody>
          <a:bodyPr/>
          <a:lstStyle/>
          <a:p>
            <a:pPr eaLnBrk="1" hangingPunct="1"/>
            <a:r>
              <a:rPr lang="el-GR" altLang="zh-CN" smtClean="0"/>
              <a:t>Τα αντικείμενα απορρέουν από τους αφηρημένους τύπους δεδομένων</a:t>
            </a:r>
            <a:endParaRPr lang="en-US" altLang="zh-CN" smtClean="0">
              <a:ea typeface="SimSun" pitchFamily="2" charset="-122"/>
            </a:endParaRPr>
          </a:p>
          <a:p>
            <a:pPr eaLnBrk="1" hangingPunct="1"/>
            <a:r>
              <a:rPr lang="el-GR" altLang="zh-CN" smtClean="0"/>
              <a:t>Ο </a:t>
            </a:r>
            <a:r>
              <a:rPr lang="el-GR" altLang="zh-CN" b="1" smtClean="0"/>
              <a:t>αντικειμενοστραφής προγραμματισμός</a:t>
            </a:r>
            <a:r>
              <a:rPr lang="en-US" altLang="zh-CN" smtClean="0">
                <a:ea typeface="SimSun" pitchFamily="2" charset="-122"/>
              </a:rPr>
              <a:t> </a:t>
            </a:r>
            <a:r>
              <a:rPr lang="el-GR" altLang="zh-CN" smtClean="0"/>
              <a:t>διαθέτει έναν ιστό από αντικείμενα που αλληλεπιδρούν, καθένα από τα οποία είναι υπεύθυνο για τη δική του κατάσταση</a:t>
            </a:r>
            <a:r>
              <a:rPr lang="en-US" altLang="zh-CN" smtClean="0">
                <a:ea typeface="SimSun" pitchFamily="2" charset="-122"/>
              </a:rPr>
              <a:t>. </a:t>
            </a:r>
          </a:p>
          <a:p>
            <a:pPr eaLnBrk="1" hangingPunct="1"/>
            <a:r>
              <a:rPr kumimoji="1" lang="el-GR" altLang="zh-CN" smtClean="0"/>
              <a:t>Τα αντικείμενα ενός προγράμματος αλληλεπιδρούν στέλνοντας μηνύματα μεταξύ τους.</a:t>
            </a:r>
            <a:endParaRPr lang="en-US" altLang="zh-CN" smtClean="0">
              <a:ea typeface="SimSun" pitchFamily="2" charset="-122"/>
            </a:endParaRPr>
          </a:p>
          <a:p>
            <a:pPr eaLnBrk="1" hangingPunct="1"/>
            <a:endParaRPr lang="el-GR" altLang="el-GR"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18" name="Slide Number Placeholder 4"/>
          <p:cNvSpPr>
            <a:spLocks noGrp="1"/>
          </p:cNvSpPr>
          <p:nvPr>
            <p:ph type="sldNum" sz="quarter" idx="11"/>
          </p:nvPr>
        </p:nvSpPr>
        <p:spPr/>
        <p:txBody>
          <a:bodyPr/>
          <a:lstStyle/>
          <a:p>
            <a:pPr>
              <a:defRPr/>
            </a:pPr>
            <a:fld id="{8E4DC6D3-08D3-4BB7-8A6D-0617231BFB31}" type="slidenum">
              <a:rPr lang="el-GR"/>
              <a:pPr>
                <a:defRPr/>
              </a:pPr>
              <a:t>42</a:t>
            </a:fld>
            <a:endParaRPr lang="el-GR"/>
          </a:p>
        </p:txBody>
      </p:sp>
      <p:sp>
        <p:nvSpPr>
          <p:cNvPr id="33796" name="Text Box 2"/>
          <p:cNvSpPr txBox="1">
            <a:spLocks noChangeArrowheads="1"/>
          </p:cNvSpPr>
          <p:nvPr/>
        </p:nvSpPr>
        <p:spPr bwMode="auto">
          <a:xfrm>
            <a:off x="3124200" y="838200"/>
            <a:ext cx="3124200" cy="1196975"/>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b="0">
                <a:latin typeface="Comic Sans MS" pitchFamily="66" charset="0"/>
              </a:rPr>
              <a:t>αντικείμενο</a:t>
            </a:r>
            <a:r>
              <a:rPr kumimoji="1" lang="en-US" altLang="zh-CN" b="0" baseline="-25000">
                <a:latin typeface="Comic Sans MS" pitchFamily="66" charset="0"/>
                <a:ea typeface="SimSun" pitchFamily="2" charset="-122"/>
              </a:rPr>
              <a:t>1</a:t>
            </a:r>
            <a:endParaRPr kumimoji="1" lang="en-US" altLang="zh-CN" b="0">
              <a:latin typeface="Comic Sans MS" pitchFamily="66" charset="0"/>
              <a:ea typeface="SimSun" pitchFamily="2" charset="-122"/>
            </a:endParaRPr>
          </a:p>
          <a:p>
            <a:pPr eaLnBrk="1" hangingPunct="1"/>
            <a:endParaRPr kumimoji="1" lang="en-US" altLang="zh-CN" b="0">
              <a:latin typeface="Comic Sans MS" pitchFamily="66" charset="0"/>
              <a:ea typeface="SimSun" pitchFamily="2" charset="-122"/>
            </a:endParaRPr>
          </a:p>
          <a:p>
            <a:pPr eaLnBrk="1" hangingPunct="1"/>
            <a:endParaRPr kumimoji="1" lang="en-US" altLang="zh-CN" b="0">
              <a:ea typeface="SimSun" pitchFamily="2" charset="-122"/>
            </a:endParaRPr>
          </a:p>
        </p:txBody>
      </p:sp>
      <p:sp>
        <p:nvSpPr>
          <p:cNvPr id="33797" name="Text Box 3"/>
          <p:cNvSpPr txBox="1">
            <a:spLocks noChangeArrowheads="1"/>
          </p:cNvSpPr>
          <p:nvPr/>
        </p:nvSpPr>
        <p:spPr bwMode="auto">
          <a:xfrm>
            <a:off x="3276600" y="1428750"/>
            <a:ext cx="2743200" cy="436563"/>
          </a:xfrm>
          <a:prstGeom prst="rect">
            <a:avLst/>
          </a:prstGeom>
          <a:solidFill>
            <a:srgbClr val="00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n-US" altLang="zh-CN" sz="2200" b="0">
                <a:latin typeface="Comic Sans MS" pitchFamily="66" charset="0"/>
                <a:ea typeface="SimSun" pitchFamily="2" charset="-122"/>
              </a:rPr>
              <a:t>Data</a:t>
            </a:r>
            <a:r>
              <a:rPr kumimoji="1" lang="en-US" altLang="zh-CN" sz="2200" b="0" baseline="-25000">
                <a:latin typeface="Comic Sans MS" pitchFamily="66" charset="0"/>
                <a:ea typeface="SimSun" pitchFamily="2" charset="-122"/>
              </a:rPr>
              <a:t>1</a:t>
            </a:r>
            <a:r>
              <a:rPr kumimoji="1" lang="en-US" altLang="zh-CN" sz="2200" b="0">
                <a:latin typeface="Comic Sans MS" pitchFamily="66" charset="0"/>
                <a:ea typeface="SimSun" pitchFamily="2" charset="-122"/>
              </a:rPr>
              <a:t>+</a:t>
            </a:r>
            <a:r>
              <a:rPr kumimoji="1" lang="el-GR" altLang="zh-CN" sz="2200" b="0">
                <a:latin typeface="Comic Sans MS" pitchFamily="66" charset="0"/>
              </a:rPr>
              <a:t>διαδικασίες</a:t>
            </a:r>
            <a:r>
              <a:rPr kumimoji="1" lang="en-US" altLang="zh-CN" sz="2200" b="0" baseline="-25000">
                <a:latin typeface="Comic Sans MS" pitchFamily="66" charset="0"/>
                <a:ea typeface="SimSun" pitchFamily="2" charset="-122"/>
              </a:rPr>
              <a:t>1</a:t>
            </a:r>
          </a:p>
        </p:txBody>
      </p:sp>
      <p:sp>
        <p:nvSpPr>
          <p:cNvPr id="33798" name="Text Box 4"/>
          <p:cNvSpPr txBox="1">
            <a:spLocks noChangeArrowheads="1"/>
          </p:cNvSpPr>
          <p:nvPr/>
        </p:nvSpPr>
        <p:spPr bwMode="auto">
          <a:xfrm>
            <a:off x="1066800" y="3375025"/>
            <a:ext cx="876300" cy="466725"/>
          </a:xfrm>
          <a:prstGeom prst="rect">
            <a:avLst/>
          </a:prstGeom>
          <a:solidFill>
            <a:srgbClr val="00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00"/>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n-US" altLang="zh-CN" b="0">
                <a:ea typeface="SimSun" pitchFamily="2" charset="-122"/>
              </a:rPr>
              <a:t>Data</a:t>
            </a:r>
          </a:p>
        </p:txBody>
      </p:sp>
      <p:sp>
        <p:nvSpPr>
          <p:cNvPr id="33799" name="Text Box 5"/>
          <p:cNvSpPr txBox="1">
            <a:spLocks noChangeArrowheads="1"/>
          </p:cNvSpPr>
          <p:nvPr/>
        </p:nvSpPr>
        <p:spPr bwMode="auto">
          <a:xfrm>
            <a:off x="2552700" y="3375025"/>
            <a:ext cx="1028700" cy="466725"/>
          </a:xfrm>
          <a:prstGeom prst="rect">
            <a:avLst/>
          </a:prstGeom>
          <a:solidFill>
            <a:srgbClr val="00FF00"/>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00"/>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n-US" altLang="zh-CN" b="0">
                <a:ea typeface="SimSun" pitchFamily="2" charset="-122"/>
              </a:rPr>
              <a:t>Data</a:t>
            </a:r>
            <a:r>
              <a:rPr kumimoji="1" lang="en-US" altLang="zh-CN" b="0" baseline="-25000">
                <a:ea typeface="SimSun" pitchFamily="2" charset="-122"/>
              </a:rPr>
              <a:t>1</a:t>
            </a:r>
            <a:endParaRPr kumimoji="1" lang="en-US" altLang="zh-CN" b="0">
              <a:ea typeface="SimSun" pitchFamily="2" charset="-122"/>
            </a:endParaRPr>
          </a:p>
        </p:txBody>
      </p:sp>
      <p:sp>
        <p:nvSpPr>
          <p:cNvPr id="33800" name="Text Box 6"/>
          <p:cNvSpPr txBox="1">
            <a:spLocks noChangeArrowheads="1"/>
          </p:cNvSpPr>
          <p:nvPr/>
        </p:nvSpPr>
        <p:spPr bwMode="auto">
          <a:xfrm>
            <a:off x="5562600" y="3549650"/>
            <a:ext cx="3276600" cy="1196975"/>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b="0">
                <a:latin typeface="Comic Sans MS" pitchFamily="66" charset="0"/>
              </a:rPr>
              <a:t>αντικείμενο</a:t>
            </a:r>
            <a:r>
              <a:rPr kumimoji="1" lang="en-US" altLang="zh-CN" b="0">
                <a:latin typeface="Comic Sans MS" pitchFamily="66" charset="0"/>
                <a:ea typeface="SimSun" pitchFamily="2" charset="-122"/>
              </a:rPr>
              <a:t>3</a:t>
            </a:r>
          </a:p>
          <a:p>
            <a:pPr eaLnBrk="1" hangingPunct="1"/>
            <a:r>
              <a:rPr kumimoji="1" lang="en-US" altLang="zh-CN" b="0">
                <a:ea typeface="SimSun" pitchFamily="2" charset="-122"/>
              </a:rPr>
              <a:t>                 </a:t>
            </a:r>
            <a:endParaRPr kumimoji="1" lang="en-US" altLang="zh-CN" b="0">
              <a:solidFill>
                <a:schemeClr val="bg1"/>
              </a:solidFill>
              <a:ea typeface="SimSun" pitchFamily="2" charset="-122"/>
            </a:endParaRPr>
          </a:p>
          <a:p>
            <a:pPr eaLnBrk="1" hangingPunct="1"/>
            <a:endParaRPr kumimoji="1" lang="en-US" altLang="zh-CN" b="0">
              <a:ea typeface="SimSun" pitchFamily="2" charset="-122"/>
            </a:endParaRPr>
          </a:p>
        </p:txBody>
      </p:sp>
      <p:sp>
        <p:nvSpPr>
          <p:cNvPr id="33801" name="Text Box 7"/>
          <p:cNvSpPr txBox="1">
            <a:spLocks noChangeArrowheads="1"/>
          </p:cNvSpPr>
          <p:nvPr/>
        </p:nvSpPr>
        <p:spPr bwMode="auto">
          <a:xfrm>
            <a:off x="5638800" y="4191000"/>
            <a:ext cx="3048000" cy="436563"/>
          </a:xfrm>
          <a:prstGeom prst="rect">
            <a:avLst/>
          </a:prstGeom>
          <a:solidFill>
            <a:srgbClr val="00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n-US" altLang="zh-CN" sz="2200" b="0">
                <a:latin typeface="Comic Sans MS" pitchFamily="66" charset="0"/>
                <a:ea typeface="SimSun" pitchFamily="2" charset="-122"/>
              </a:rPr>
              <a:t>Data3 + </a:t>
            </a:r>
            <a:r>
              <a:rPr kumimoji="1" lang="el-GR" altLang="zh-CN" sz="2200" b="0">
                <a:latin typeface="Comic Sans MS" pitchFamily="66" charset="0"/>
              </a:rPr>
              <a:t>διαδικασίες</a:t>
            </a:r>
            <a:r>
              <a:rPr kumimoji="1" lang="en-US" altLang="zh-CN" sz="2200" b="0">
                <a:latin typeface="Comic Sans MS" pitchFamily="66" charset="0"/>
                <a:ea typeface="SimSun" pitchFamily="2" charset="-122"/>
              </a:rPr>
              <a:t>3</a:t>
            </a:r>
          </a:p>
        </p:txBody>
      </p:sp>
      <p:sp>
        <p:nvSpPr>
          <p:cNvPr id="33802" name="Text Box 8"/>
          <p:cNvSpPr txBox="1">
            <a:spLocks noChangeArrowheads="1"/>
          </p:cNvSpPr>
          <p:nvPr/>
        </p:nvSpPr>
        <p:spPr bwMode="auto">
          <a:xfrm>
            <a:off x="762000" y="2711450"/>
            <a:ext cx="3124200" cy="1196975"/>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b="0">
                <a:latin typeface="Comic Sans MS" pitchFamily="66" charset="0"/>
              </a:rPr>
              <a:t>αντικείμενο</a:t>
            </a:r>
            <a:r>
              <a:rPr kumimoji="1" lang="en-US" altLang="zh-CN" b="0">
                <a:latin typeface="Comic Sans MS" pitchFamily="66" charset="0"/>
                <a:ea typeface="SimSun" pitchFamily="2" charset="-122"/>
              </a:rPr>
              <a:t>2</a:t>
            </a:r>
          </a:p>
          <a:p>
            <a:pPr algn="ctr" eaLnBrk="1" hangingPunct="1"/>
            <a:endParaRPr kumimoji="1" lang="en-US" altLang="zh-CN" b="0">
              <a:latin typeface="Comic Sans MS" pitchFamily="66" charset="0"/>
              <a:ea typeface="SimSun" pitchFamily="2" charset="-122"/>
            </a:endParaRPr>
          </a:p>
          <a:p>
            <a:pPr algn="ctr" eaLnBrk="1" hangingPunct="1"/>
            <a:endParaRPr kumimoji="1" lang="en-US" altLang="zh-CN" b="0">
              <a:ea typeface="SimSun" pitchFamily="2" charset="-122"/>
            </a:endParaRPr>
          </a:p>
        </p:txBody>
      </p:sp>
      <p:sp>
        <p:nvSpPr>
          <p:cNvPr id="33803" name="Text Box 9"/>
          <p:cNvSpPr txBox="1">
            <a:spLocks noChangeArrowheads="1"/>
          </p:cNvSpPr>
          <p:nvPr/>
        </p:nvSpPr>
        <p:spPr bwMode="auto">
          <a:xfrm>
            <a:off x="762000" y="3375025"/>
            <a:ext cx="3048000" cy="436563"/>
          </a:xfrm>
          <a:prstGeom prst="rect">
            <a:avLst/>
          </a:prstGeom>
          <a:solidFill>
            <a:srgbClr val="00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n-US" altLang="zh-CN" sz="2200" b="0">
                <a:latin typeface="Comic Sans MS" pitchFamily="66" charset="0"/>
                <a:ea typeface="SimSun" pitchFamily="2" charset="-122"/>
              </a:rPr>
              <a:t>Data2 + </a:t>
            </a:r>
            <a:r>
              <a:rPr kumimoji="1" lang="el-GR" altLang="zh-CN" sz="2200" b="0">
                <a:latin typeface="Comic Sans MS" pitchFamily="66" charset="0"/>
              </a:rPr>
              <a:t>διαδικασίες</a:t>
            </a:r>
            <a:r>
              <a:rPr kumimoji="1" lang="en-US" altLang="zh-CN" sz="2200" b="0">
                <a:latin typeface="Comic Sans MS" pitchFamily="66" charset="0"/>
                <a:ea typeface="SimSun" pitchFamily="2" charset="-122"/>
              </a:rPr>
              <a:t>2</a:t>
            </a:r>
            <a:r>
              <a:rPr kumimoji="1" lang="en-US" altLang="zh-CN" b="0" baseline="-25000">
                <a:ea typeface="SimSun" pitchFamily="2" charset="-122"/>
              </a:rPr>
              <a:t> </a:t>
            </a:r>
          </a:p>
        </p:txBody>
      </p:sp>
      <p:sp>
        <p:nvSpPr>
          <p:cNvPr id="86026" name="Line 10"/>
          <p:cNvSpPr>
            <a:spLocks noChangeShapeType="1"/>
          </p:cNvSpPr>
          <p:nvPr/>
        </p:nvSpPr>
        <p:spPr bwMode="auto">
          <a:xfrm flipH="1">
            <a:off x="2895600" y="2079625"/>
            <a:ext cx="1371600" cy="533400"/>
          </a:xfrm>
          <a:prstGeom prst="line">
            <a:avLst/>
          </a:prstGeom>
          <a:noFill/>
          <a:ln w="38100">
            <a:solidFill>
              <a:schemeClr val="tx1"/>
            </a:solidFill>
            <a:round/>
            <a:headEnd type="triangle" w="med" len="me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86027" name="Line 11"/>
          <p:cNvSpPr>
            <a:spLocks noChangeShapeType="1"/>
          </p:cNvSpPr>
          <p:nvPr/>
        </p:nvSpPr>
        <p:spPr bwMode="auto">
          <a:xfrm>
            <a:off x="5638800" y="2003425"/>
            <a:ext cx="1600200" cy="1371600"/>
          </a:xfrm>
          <a:prstGeom prst="line">
            <a:avLst/>
          </a:prstGeom>
          <a:noFill/>
          <a:ln w="38100">
            <a:solidFill>
              <a:schemeClr val="tx1"/>
            </a:solidFill>
            <a:round/>
            <a:headEnd type="triangle" w="med" len="me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33806" name="Text Box 12"/>
          <p:cNvSpPr txBox="1">
            <a:spLocks noChangeArrowheads="1"/>
          </p:cNvSpPr>
          <p:nvPr/>
        </p:nvSpPr>
        <p:spPr bwMode="auto">
          <a:xfrm>
            <a:off x="2209800" y="5280025"/>
            <a:ext cx="3276600" cy="1196975"/>
          </a:xfrm>
          <a:prstGeom prst="rect">
            <a:avLst/>
          </a:prstGeom>
          <a:solidFill>
            <a:srgbClr val="FF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l-GR" altLang="zh-CN" b="0">
                <a:latin typeface="Comic Sans MS" pitchFamily="66" charset="0"/>
              </a:rPr>
              <a:t>αντικείμενο</a:t>
            </a:r>
            <a:r>
              <a:rPr kumimoji="1" lang="en-US" altLang="zh-CN" b="0">
                <a:latin typeface="Comic Sans MS" pitchFamily="66" charset="0"/>
                <a:ea typeface="SimSun" pitchFamily="2" charset="-122"/>
              </a:rPr>
              <a:t>4</a:t>
            </a:r>
          </a:p>
          <a:p>
            <a:pPr eaLnBrk="1" hangingPunct="1"/>
            <a:r>
              <a:rPr kumimoji="1" lang="en-US" altLang="zh-CN" b="0">
                <a:ea typeface="SimSun" pitchFamily="2" charset="-122"/>
              </a:rPr>
              <a:t>                 </a:t>
            </a:r>
            <a:endParaRPr kumimoji="1" lang="en-US" altLang="zh-CN" b="0">
              <a:solidFill>
                <a:schemeClr val="bg1"/>
              </a:solidFill>
              <a:ea typeface="SimSun" pitchFamily="2" charset="-122"/>
            </a:endParaRPr>
          </a:p>
          <a:p>
            <a:pPr eaLnBrk="1" hangingPunct="1"/>
            <a:endParaRPr kumimoji="1" lang="en-US" altLang="zh-CN" b="0">
              <a:ea typeface="SimSun" pitchFamily="2" charset="-122"/>
            </a:endParaRPr>
          </a:p>
        </p:txBody>
      </p:sp>
      <p:sp>
        <p:nvSpPr>
          <p:cNvPr id="33807" name="Text Box 13"/>
          <p:cNvSpPr txBox="1">
            <a:spLocks noChangeArrowheads="1"/>
          </p:cNvSpPr>
          <p:nvPr/>
        </p:nvSpPr>
        <p:spPr bwMode="auto">
          <a:xfrm>
            <a:off x="2209800" y="5867400"/>
            <a:ext cx="3124200" cy="436563"/>
          </a:xfrm>
          <a:prstGeom prst="rect">
            <a:avLst/>
          </a:prstGeom>
          <a:solidFill>
            <a:srgbClr val="00FFFF"/>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00FFFF"/>
            </a:extrusionClr>
          </a:sp3d>
        </p:spPr>
        <p:txBody>
          <a:bodyPr>
            <a:spAutoFit/>
            <a:flatTx/>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kumimoji="1" lang="en-US" altLang="zh-CN" sz="2200" b="0">
                <a:latin typeface="Comic Sans MS" pitchFamily="66" charset="0"/>
                <a:ea typeface="SimSun" pitchFamily="2" charset="-122"/>
              </a:rPr>
              <a:t>Data4 + </a:t>
            </a:r>
            <a:r>
              <a:rPr kumimoji="1" lang="el-GR" altLang="zh-CN" sz="2200" b="0">
                <a:latin typeface="Comic Sans MS" pitchFamily="66" charset="0"/>
              </a:rPr>
              <a:t>διαδικασίες</a:t>
            </a:r>
            <a:r>
              <a:rPr kumimoji="1" lang="en-US" altLang="zh-CN" sz="2200" b="0">
                <a:latin typeface="Comic Sans MS" pitchFamily="66" charset="0"/>
                <a:ea typeface="SimSun" pitchFamily="2" charset="-122"/>
              </a:rPr>
              <a:t>4</a:t>
            </a:r>
          </a:p>
        </p:txBody>
      </p:sp>
      <p:sp>
        <p:nvSpPr>
          <p:cNvPr id="86030" name="Line 14"/>
          <p:cNvSpPr>
            <a:spLocks noChangeShapeType="1"/>
          </p:cNvSpPr>
          <p:nvPr/>
        </p:nvSpPr>
        <p:spPr bwMode="auto">
          <a:xfrm>
            <a:off x="2971800" y="3908425"/>
            <a:ext cx="914400" cy="1295400"/>
          </a:xfrm>
          <a:prstGeom prst="line">
            <a:avLst/>
          </a:prstGeom>
          <a:noFill/>
          <a:ln w="38100">
            <a:solidFill>
              <a:schemeClr val="tx1"/>
            </a:solidFill>
            <a:round/>
            <a:headEnd type="triangle" w="med" len="me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86031" name="Line 15"/>
          <p:cNvSpPr>
            <a:spLocks noChangeShapeType="1"/>
          </p:cNvSpPr>
          <p:nvPr/>
        </p:nvSpPr>
        <p:spPr bwMode="auto">
          <a:xfrm flipH="1">
            <a:off x="4191000" y="4213225"/>
            <a:ext cx="1371600" cy="990600"/>
          </a:xfrm>
          <a:prstGeom prst="line">
            <a:avLst/>
          </a:prstGeom>
          <a:noFill/>
          <a:ln w="38100">
            <a:solidFill>
              <a:schemeClr val="tx1"/>
            </a:solidFill>
            <a:round/>
            <a:headEnd type="triangle" w="med" len="me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86032" name="Line 16"/>
          <p:cNvSpPr>
            <a:spLocks noChangeShapeType="1"/>
          </p:cNvSpPr>
          <p:nvPr/>
        </p:nvSpPr>
        <p:spPr bwMode="auto">
          <a:xfrm flipH="1">
            <a:off x="4038600" y="2079625"/>
            <a:ext cx="1143000" cy="3048000"/>
          </a:xfrm>
          <a:prstGeom prst="line">
            <a:avLst/>
          </a:prstGeom>
          <a:noFill/>
          <a:ln w="38100">
            <a:solidFill>
              <a:schemeClr val="tx1"/>
            </a:solidFill>
            <a:round/>
            <a:headEnd type="triangle" w="med" len="med"/>
            <a:tailEnd type="triangle" w="med" len="med"/>
          </a:ln>
          <a:effectLst/>
        </p:spPr>
        <p:txBody>
          <a:bodyPr wrap="none" anchor="ctr"/>
          <a:lstStyle/>
          <a:p>
            <a:pPr>
              <a:defRPr/>
            </a:pPr>
            <a:endParaRPr lang="el-G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97D7DF0E-0E3B-4210-B4E4-920C2457D686}" type="slidenum">
              <a:rPr lang="el-GR"/>
              <a:pPr>
                <a:defRPr/>
              </a:pPr>
              <a:t>43</a:t>
            </a:fld>
            <a:endParaRPr lang="el-GR"/>
          </a:p>
        </p:txBody>
      </p:sp>
      <p:sp>
        <p:nvSpPr>
          <p:cNvPr id="34820" name="Rectangle 2"/>
          <p:cNvSpPr>
            <a:spLocks noGrp="1" noChangeArrowheads="1"/>
          </p:cNvSpPr>
          <p:nvPr>
            <p:ph type="title"/>
          </p:nvPr>
        </p:nvSpPr>
        <p:spPr/>
        <p:txBody>
          <a:bodyPr/>
          <a:lstStyle/>
          <a:p>
            <a:pPr eaLnBrk="1" hangingPunct="1"/>
            <a:r>
              <a:rPr lang="el-GR" altLang="zh-CN" sz="2800" b="1" smtClean="0"/>
              <a:t>Α.Τ.Δ. και αντικειμενοστραφής προσανατολισμός</a:t>
            </a:r>
            <a:endParaRPr lang="el-GR" altLang="el-GR" sz="2800" b="1" smtClean="0"/>
          </a:p>
        </p:txBody>
      </p:sp>
      <p:sp>
        <p:nvSpPr>
          <p:cNvPr id="34821" name="Rectangle 3"/>
          <p:cNvSpPr>
            <a:spLocks noGrp="1" noChangeArrowheads="1"/>
          </p:cNvSpPr>
          <p:nvPr>
            <p:ph type="body" idx="1"/>
          </p:nvPr>
        </p:nvSpPr>
        <p:spPr/>
        <p:txBody>
          <a:bodyPr/>
          <a:lstStyle/>
          <a:p>
            <a:pPr eaLnBrk="1" hangingPunct="1">
              <a:lnSpc>
                <a:spcPct val="90000"/>
              </a:lnSpc>
            </a:pPr>
            <a:r>
              <a:rPr lang="el-GR" altLang="zh-CN" smtClean="0"/>
              <a:t>Οι Α.Τ.Δ.</a:t>
            </a:r>
            <a:r>
              <a:rPr lang="en-US" altLang="zh-CN" smtClean="0">
                <a:ea typeface="SimSun" pitchFamily="2" charset="-122"/>
              </a:rPr>
              <a:t> </a:t>
            </a:r>
            <a:r>
              <a:rPr lang="el-GR" altLang="zh-CN" smtClean="0"/>
              <a:t>επιτρέπουν τη δημιουργία στιγμιοτύπων με καλώς ορισμένες ιδιότητες και συμπεριφορά.</a:t>
            </a:r>
            <a:r>
              <a:rPr lang="en-US" altLang="zh-CN" smtClean="0">
                <a:ea typeface="SimSun" pitchFamily="2" charset="-122"/>
              </a:rPr>
              <a:t>.</a:t>
            </a:r>
          </a:p>
          <a:p>
            <a:pPr eaLnBrk="1" hangingPunct="1">
              <a:lnSpc>
                <a:spcPct val="90000"/>
              </a:lnSpc>
            </a:pPr>
            <a:r>
              <a:rPr lang="el-GR" altLang="zh-CN" smtClean="0">
                <a:solidFill>
                  <a:srgbClr val="CC0000"/>
                </a:solidFill>
              </a:rPr>
              <a:t>Στον αντικειμενοστραφή προσανατολισμό οι Α.Τ.Δ. αναφέρονται ως </a:t>
            </a:r>
            <a:r>
              <a:rPr lang="el-GR" altLang="zh-CN" b="1" smtClean="0">
                <a:solidFill>
                  <a:srgbClr val="CC0000"/>
                </a:solidFill>
              </a:rPr>
              <a:t>κλάσεις</a:t>
            </a:r>
            <a:r>
              <a:rPr lang="el-GR" altLang="zh-CN" smtClean="0">
                <a:solidFill>
                  <a:srgbClr val="CC0000"/>
                </a:solidFill>
              </a:rPr>
              <a:t>.</a:t>
            </a:r>
            <a:r>
              <a:rPr lang="en-US" altLang="zh-CN" smtClean="0">
                <a:ea typeface="SimSun" pitchFamily="2" charset="-122"/>
              </a:rPr>
              <a:t> </a:t>
            </a:r>
          </a:p>
          <a:p>
            <a:pPr eaLnBrk="1" hangingPunct="1">
              <a:lnSpc>
                <a:spcPct val="90000"/>
              </a:lnSpc>
            </a:pPr>
            <a:r>
              <a:rPr lang="el-GR" altLang="zh-CN" smtClean="0"/>
              <a:t>Μια κλάση καθορίζει ιδιότητες αντικειμένων που αποτελούν στιγμιότυπα σε ένα αντικειμενοστραφές περιβάλλον</a:t>
            </a:r>
            <a:r>
              <a:rPr lang="en-US" altLang="zh-CN" smtClean="0">
                <a:ea typeface="SimSun" pitchFamily="2" charset="-122"/>
              </a:rPr>
              <a:t>.</a:t>
            </a:r>
          </a:p>
          <a:p>
            <a:pPr eaLnBrk="1" hangingPunct="1">
              <a:lnSpc>
                <a:spcPct val="90000"/>
              </a:lnSpc>
            </a:pPr>
            <a:r>
              <a:rPr lang="el-GR" altLang="zh-CN" smtClean="0"/>
              <a:t>Ο αντικειμενοστραφής προγραμματισμός είναι ο προγραμματισμός με Α.Τ.Δ. : ο συνδυασμός της λειτουργικότητας διαφορετικών Α.Τ.Δ. για την επίλυση ενός προβλήματος</a:t>
            </a:r>
            <a:r>
              <a:rPr lang="en-US" altLang="zh-CN" smtClean="0">
                <a:ea typeface="SimSun" pitchFamily="2" charset="-122"/>
              </a:rPr>
              <a:t>.</a:t>
            </a:r>
            <a:endParaRPr lang="el-GR" altLang="el-GR" smtClean="0">
              <a:ea typeface="SimSun"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E54020E1-1CC0-4050-8339-96267ABCD9F3}" type="slidenum">
              <a:rPr lang="el-GR"/>
              <a:pPr>
                <a:defRPr/>
              </a:pPr>
              <a:t>44</a:t>
            </a:fld>
            <a:endParaRPr lang="el-GR"/>
          </a:p>
        </p:txBody>
      </p:sp>
      <p:sp>
        <p:nvSpPr>
          <p:cNvPr id="35844" name="Rectangle 2"/>
          <p:cNvSpPr>
            <a:spLocks noGrp="1" noChangeArrowheads="1"/>
          </p:cNvSpPr>
          <p:nvPr>
            <p:ph type="title"/>
          </p:nvPr>
        </p:nvSpPr>
        <p:spPr/>
        <p:txBody>
          <a:bodyPr/>
          <a:lstStyle/>
          <a:p>
            <a:pPr eaLnBrk="1" hangingPunct="1"/>
            <a:r>
              <a:rPr lang="el-GR" altLang="el-GR" sz="2000" b="1" smtClean="0"/>
              <a:t>Ο  ΑΝΤΙΚΕΙΜΕΝΟΣΤΡΑΦΗΣ ΠΡΟΓΡΑΜΜΑΤΙΣΜΟΣ (Α.Π.)</a:t>
            </a:r>
            <a:endParaRPr lang="en-US" altLang="el-GR" sz="2000" b="1" smtClean="0"/>
          </a:p>
        </p:txBody>
      </p:sp>
      <p:sp>
        <p:nvSpPr>
          <p:cNvPr id="35845" name="Rectangle 3"/>
          <p:cNvSpPr>
            <a:spLocks noGrp="1" noChangeArrowheads="1"/>
          </p:cNvSpPr>
          <p:nvPr>
            <p:ph type="body" idx="1"/>
          </p:nvPr>
        </p:nvSpPr>
        <p:spPr/>
        <p:txBody>
          <a:bodyPr/>
          <a:lstStyle/>
          <a:p>
            <a:pPr eaLnBrk="1" hangingPunct="1"/>
            <a:r>
              <a:rPr lang="el-GR" altLang="el-GR" smtClean="0">
                <a:solidFill>
                  <a:schemeClr val="accent2"/>
                </a:solidFill>
              </a:rPr>
              <a:t>πλεονεκτήματα : αποτελεσματικότητα</a:t>
            </a:r>
          </a:p>
          <a:p>
            <a:pPr eaLnBrk="1" hangingPunct="1"/>
            <a:r>
              <a:rPr lang="el-GR" altLang="el-GR" smtClean="0">
                <a:solidFill>
                  <a:srgbClr val="FF3300"/>
                </a:solidFill>
              </a:rPr>
              <a:t>προβληματισμοί :</a:t>
            </a:r>
            <a:r>
              <a:rPr lang="el-GR" altLang="el-GR" smtClean="0"/>
              <a:t> </a:t>
            </a:r>
            <a:endParaRPr lang="en-US" altLang="el-GR" smtClean="0"/>
          </a:p>
          <a:p>
            <a:pPr lvl="1" eaLnBrk="1" hangingPunct="1"/>
            <a:r>
              <a:rPr lang="el-GR" altLang="el-GR" b="1" smtClean="0"/>
              <a:t>κόστος εκπαίδευσης (χρηστών και προγραμματιστών), </a:t>
            </a:r>
            <a:endParaRPr lang="en-US" altLang="el-GR" b="1" smtClean="0"/>
          </a:p>
          <a:p>
            <a:pPr lvl="1" eaLnBrk="1" hangingPunct="1"/>
            <a:r>
              <a:rPr lang="el-GR" altLang="el-GR" b="1" smtClean="0"/>
              <a:t>προσπάθεια για την παραγωγή νέων προτύπων, οδηγιών και τεκμηρίωσης</a:t>
            </a:r>
            <a:endParaRPr lang="en-US" altLang="el-GR" b="1" smtClean="0"/>
          </a:p>
          <a:p>
            <a:pPr lvl="1" eaLnBrk="1" hangingPunct="1"/>
            <a:r>
              <a:rPr lang="el-GR" altLang="el-GR" b="1" smtClean="0"/>
              <a:t>καθυστερήσεις και αφομοίωση στη νέα τεχνολογία όλων των σχετικών λαθών και αποτυχιών</a:t>
            </a:r>
            <a:r>
              <a:rPr lang="el-GR" altLang="el-GR" smtClean="0"/>
              <a:t>.</a:t>
            </a:r>
          </a:p>
          <a:p>
            <a:pPr eaLnBrk="1" hangingPunct="1">
              <a:buFontTx/>
              <a:buNone/>
            </a:pPr>
            <a:r>
              <a:rPr lang="el-GR" altLang="el-GR" smtClean="0"/>
              <a:t> </a:t>
            </a:r>
          </a:p>
          <a:p>
            <a:pPr eaLnBrk="1" hangingPunct="1">
              <a:buFontTx/>
              <a:buNone/>
            </a:pPr>
            <a:r>
              <a:rPr lang="el-GR" altLang="el-GR" smtClean="0"/>
              <a:t>	</a:t>
            </a:r>
            <a:r>
              <a:rPr lang="el-GR" altLang="el-GR" b="1" smtClean="0">
                <a:solidFill>
                  <a:srgbClr val="008080"/>
                </a:solidFill>
              </a:rPr>
              <a:t>ΕΙΝΑΙ Ο Α.Π. ΜΙΑ ΑΚΟΜΗ ΚΙΝΗΣΗ ΕΝΤΥΠΩΣΙΑΣΜΟΥ;</a:t>
            </a:r>
            <a:endParaRPr lang="en-US" altLang="el-GR" b="1" smtClean="0">
              <a:solidFill>
                <a:srgbClr val="00808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1D32EA8D-A3B5-4E34-9553-525D65FF3B92}" type="slidenum">
              <a:rPr lang="el-GR"/>
              <a:pPr>
                <a:defRPr/>
              </a:pPr>
              <a:t>45</a:t>
            </a:fld>
            <a:endParaRPr lang="el-GR"/>
          </a:p>
        </p:txBody>
      </p:sp>
      <p:sp>
        <p:nvSpPr>
          <p:cNvPr id="36868" name="Rectangle 2"/>
          <p:cNvSpPr>
            <a:spLocks noGrp="1" noChangeArrowheads="1"/>
          </p:cNvSpPr>
          <p:nvPr>
            <p:ph type="title"/>
          </p:nvPr>
        </p:nvSpPr>
        <p:spPr/>
        <p:txBody>
          <a:bodyPr/>
          <a:lstStyle/>
          <a:p>
            <a:pPr eaLnBrk="1" hangingPunct="1"/>
            <a:r>
              <a:rPr lang="el-GR" altLang="el-GR" sz="2000" b="1" smtClean="0"/>
              <a:t>ΠΑΡΑΓΟΝΤΕΣ ΠΟΥ ΕΠΗΡΕΑΖΟΥΝ ΤΗΝ ΠΟΛΥΠΛΟΚΟΤΗΤΑ ΕΝΟΣ ΠΡΟΓΡΑΜΜΑΤΟΣ</a:t>
            </a:r>
            <a:endParaRPr lang="en-US" altLang="el-GR" sz="2000" b="1" smtClean="0"/>
          </a:p>
        </p:txBody>
      </p:sp>
      <p:sp>
        <p:nvSpPr>
          <p:cNvPr id="36869" name="Rectangle 3"/>
          <p:cNvSpPr>
            <a:spLocks noGrp="1" noChangeArrowheads="1"/>
          </p:cNvSpPr>
          <p:nvPr>
            <p:ph type="body" idx="1"/>
          </p:nvPr>
        </p:nvSpPr>
        <p:spPr/>
        <p:txBody>
          <a:bodyPr/>
          <a:lstStyle/>
          <a:p>
            <a:pPr eaLnBrk="1" hangingPunct="1">
              <a:lnSpc>
                <a:spcPct val="110000"/>
              </a:lnSpc>
            </a:pPr>
            <a:r>
              <a:rPr lang="el-GR" altLang="el-GR" sz="2400" b="1" smtClean="0"/>
              <a:t>η πολυπλοκότητα της ίδιας της εφαρμογής (τι κάνει η εφαρμογή για τους χρήστες) – </a:t>
            </a:r>
            <a:r>
              <a:rPr lang="el-GR" altLang="el-GR" sz="2400" b="1" smtClean="0">
                <a:solidFill>
                  <a:srgbClr val="FF3300"/>
                </a:solidFill>
              </a:rPr>
              <a:t>ΔΕΝ ΜΠΟΡΕΙ ΝΑ ΕΛΕΓΧΘΕΙ</a:t>
            </a:r>
          </a:p>
          <a:p>
            <a:pPr eaLnBrk="1" hangingPunct="1">
              <a:lnSpc>
                <a:spcPct val="120000"/>
              </a:lnSpc>
            </a:pPr>
            <a:r>
              <a:rPr lang="el-GR" altLang="el-GR" sz="2400" b="1" smtClean="0"/>
              <a:t>η πολυπλοκότητα της υλοποίησης της εφαρμογής (που καθορίζεται από τις αποφάσεις που θα ληφθούν από τους σχεδιαστές και τους προγραμματιστές κατά την υλοποίηση του προγράμματος) – </a:t>
            </a:r>
            <a:r>
              <a:rPr lang="el-GR" altLang="el-GR" sz="2400" b="1" smtClean="0">
                <a:solidFill>
                  <a:srgbClr val="008080"/>
                </a:solidFill>
              </a:rPr>
              <a:t>ΕΞΑΡΤΑΤΑΙ ΑΠΟ ΤΗ ΔΥΝΑΤΟΤΗΤΑ ΝΑ ΥΠΑΡΧΟΥΝ ΟΣΟ ΤΟ ΔΥΝΑΤΟΝ ΛΙΓΟΤΕΡΕΣ  ΣΥΝΔΕΣΕΙΣ &amp; ΕΠΙΚΑΛΥΨΕΙΣ ΣΤΑ</a:t>
            </a:r>
            <a:r>
              <a:rPr lang="el-GR" altLang="el-GR" sz="2400" b="1" smtClean="0">
                <a:solidFill>
                  <a:srgbClr val="008080"/>
                </a:solidFill>
                <a:latin typeface="Verdana" pitchFamily="34" charset="0"/>
              </a:rPr>
              <a:t> </a:t>
            </a:r>
            <a:r>
              <a:rPr lang="el-GR" altLang="el-GR" sz="2400" b="1" smtClean="0">
                <a:solidFill>
                  <a:srgbClr val="008080"/>
                </a:solidFill>
              </a:rPr>
              <a:t>ΔΙΑΦΟΡΑ ΤΜΗΜΑΤΑ ΤΟΥ ΠΡΟΓΡΑΜΜΑΤΟΣ</a:t>
            </a:r>
            <a:endParaRPr lang="en-US" altLang="el-GR" sz="2400" b="1" smtClean="0">
              <a:solidFill>
                <a:srgbClr val="00808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8463813B-EF8C-4B47-8820-0B8594D8526F}" type="slidenum">
              <a:rPr lang="el-GR"/>
              <a:pPr>
                <a:defRPr/>
              </a:pPr>
              <a:t>46</a:t>
            </a:fld>
            <a:endParaRPr lang="el-GR"/>
          </a:p>
        </p:txBody>
      </p:sp>
      <p:sp>
        <p:nvSpPr>
          <p:cNvPr id="37892" name="Rectangle 2"/>
          <p:cNvSpPr>
            <a:spLocks noGrp="1" noChangeArrowheads="1"/>
          </p:cNvSpPr>
          <p:nvPr>
            <p:ph type="title"/>
          </p:nvPr>
        </p:nvSpPr>
        <p:spPr/>
        <p:txBody>
          <a:bodyPr/>
          <a:lstStyle/>
          <a:p>
            <a:pPr eaLnBrk="1" hangingPunct="1"/>
            <a:r>
              <a:rPr lang="el-GR" altLang="el-GR" sz="2800" b="1" smtClean="0"/>
              <a:t>ΣΧΕΔΙΑΣΜΟΣ</a:t>
            </a:r>
            <a:endParaRPr lang="en-US" altLang="el-GR" sz="2800" b="1" smtClean="0"/>
          </a:p>
        </p:txBody>
      </p:sp>
      <p:sp>
        <p:nvSpPr>
          <p:cNvPr id="37893" name="Rectangle 3"/>
          <p:cNvSpPr>
            <a:spLocks noGrp="1" noChangeArrowheads="1"/>
          </p:cNvSpPr>
          <p:nvPr>
            <p:ph type="body" idx="1"/>
          </p:nvPr>
        </p:nvSpPr>
        <p:spPr/>
        <p:txBody>
          <a:bodyPr/>
          <a:lstStyle/>
          <a:p>
            <a:pPr eaLnBrk="1" hangingPunct="1">
              <a:buFontTx/>
              <a:buNone/>
            </a:pPr>
            <a:r>
              <a:rPr lang="el-GR" altLang="el-GR" sz="2400" b="1" smtClean="0"/>
              <a:t>	Είναι ένα σύνολο των παρακάτω αποφάσεων :</a:t>
            </a:r>
          </a:p>
          <a:p>
            <a:pPr eaLnBrk="1" hangingPunct="1"/>
            <a:r>
              <a:rPr lang="el-GR" altLang="el-GR" sz="2400" b="1" smtClean="0"/>
              <a:t>ποιες είναι οι μονάδες του προγράμματος. Κατά τον σχεδιασμό ενός προγράμματος λογισμικού η απόφαση αυτή παράγει ένα σύνολο συναρτήσεων, κλάσεων, αρχείων ή και άλλων μονάδων από τις οποίες πρέπει να αποτελείται το πρόγραμμα.</a:t>
            </a:r>
          </a:p>
          <a:p>
            <a:pPr eaLnBrk="1" hangingPunct="1"/>
            <a:r>
              <a:rPr lang="el-GR" altLang="el-GR" sz="2400" b="1" smtClean="0"/>
              <a:t>πως οι μονάδες αυτές συσχετίζονται μεταξύ τους (ποιος χρησιμοποιεί ποιον). Ο σχεδιασμός περιγράφει ποια μονάδα καλεί κάποια άλλη και ποια δεδομένα οι μονάδες αυτές ανταλλάσσουν μεταξύ τους.</a:t>
            </a:r>
          </a:p>
          <a:p>
            <a:pPr eaLnBrk="1" hangingPunct="1"/>
            <a:r>
              <a:rPr lang="el-GR" altLang="el-GR" sz="2400" b="1" smtClean="0"/>
              <a:t>ποιες είναι οι αρμοδιότητες κάθε μονάδας</a:t>
            </a:r>
            <a:r>
              <a:rPr lang="el-GR" altLang="el-GR" sz="2400" b="1" smtClean="0">
                <a:latin typeface="Verdana" pitchFamily="34" charset="0"/>
              </a:rPr>
              <a:t>.</a:t>
            </a:r>
            <a:endParaRPr lang="en-US" altLang="el-GR" sz="2400" b="1" smtClean="0">
              <a:latin typeface="Verdan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6DD2D3B5-3565-440D-970F-CD374989311E}" type="slidenum">
              <a:rPr lang="el-GR"/>
              <a:pPr>
                <a:defRPr/>
              </a:pPr>
              <a:t>47</a:t>
            </a:fld>
            <a:endParaRPr lang="el-GR"/>
          </a:p>
        </p:txBody>
      </p:sp>
      <p:sp>
        <p:nvSpPr>
          <p:cNvPr id="38916" name="Rectangle 2"/>
          <p:cNvSpPr>
            <a:spLocks noGrp="1" noChangeArrowheads="1"/>
          </p:cNvSpPr>
          <p:nvPr>
            <p:ph type="title"/>
          </p:nvPr>
        </p:nvSpPr>
        <p:spPr/>
        <p:txBody>
          <a:bodyPr/>
          <a:lstStyle/>
          <a:p>
            <a:pPr eaLnBrk="1" hangingPunct="1"/>
            <a:r>
              <a:rPr lang="el-GR" altLang="el-GR" sz="2800" b="1" smtClean="0"/>
              <a:t>ΠΟΙΟΤΗΤΑ ΣΧΕΔΙΑΣΜΟΥ</a:t>
            </a:r>
            <a:endParaRPr lang="en-US" altLang="el-GR" sz="2800" b="1" smtClean="0"/>
          </a:p>
        </p:txBody>
      </p:sp>
      <p:sp>
        <p:nvSpPr>
          <p:cNvPr id="38917" name="Rectangle 3"/>
          <p:cNvSpPr>
            <a:spLocks noGrp="1" noChangeArrowheads="1"/>
          </p:cNvSpPr>
          <p:nvPr>
            <p:ph type="body" idx="1"/>
          </p:nvPr>
        </p:nvSpPr>
        <p:spPr/>
        <p:txBody>
          <a:bodyPr/>
          <a:lstStyle/>
          <a:p>
            <a:pPr eaLnBrk="1" hangingPunct="1">
              <a:lnSpc>
                <a:spcPct val="120000"/>
              </a:lnSpc>
            </a:pPr>
            <a:r>
              <a:rPr lang="el-GR" altLang="el-GR" b="1" smtClean="0"/>
              <a:t>ΣΥΝΑΦΕΙΑ (</a:t>
            </a:r>
            <a:r>
              <a:rPr lang="en-US" altLang="el-GR" b="1" smtClean="0"/>
              <a:t>COHESION</a:t>
            </a:r>
            <a:r>
              <a:rPr lang="el-GR" altLang="el-GR" b="1" smtClean="0"/>
              <a:t>)</a:t>
            </a:r>
          </a:p>
          <a:p>
            <a:pPr eaLnBrk="1" hangingPunct="1">
              <a:lnSpc>
                <a:spcPct val="120000"/>
              </a:lnSpc>
            </a:pPr>
            <a:r>
              <a:rPr lang="el-GR" altLang="el-GR" b="1" smtClean="0"/>
              <a:t>ΣΥΖΕΥΞΗ (</a:t>
            </a:r>
            <a:r>
              <a:rPr lang="en-US" altLang="el-GR" b="1" smtClean="0"/>
              <a:t>COUPLING</a:t>
            </a:r>
            <a:r>
              <a:rPr lang="el-GR" altLang="el-GR" b="1" smtClean="0"/>
              <a:t>)</a:t>
            </a:r>
          </a:p>
          <a:p>
            <a:pPr eaLnBrk="1" hangingPunct="1">
              <a:lnSpc>
                <a:spcPct val="120000"/>
              </a:lnSpc>
            </a:pPr>
            <a:r>
              <a:rPr lang="el-GR" altLang="el-GR" b="1" smtClean="0"/>
              <a:t>ΣΥΝΔΕΣΗ ΔΕΔΟΜΕΝΩΝ ΚΑΙ ΣΥΝΑΡΤΗΣΕΩΝ</a:t>
            </a:r>
          </a:p>
          <a:p>
            <a:pPr eaLnBrk="1" hangingPunct="1">
              <a:lnSpc>
                <a:spcPct val="120000"/>
              </a:lnSpc>
            </a:pPr>
            <a:r>
              <a:rPr lang="el-GR" altLang="el-GR" b="1" smtClean="0">
                <a:solidFill>
                  <a:srgbClr val="008080"/>
                </a:solidFill>
              </a:rPr>
              <a:t>ΑΠΟΚΡΥΨΗ ΠΛΗΡΟΦΟΡΙΩΝ ΚΑΙ ΕΝΘΥΛΑΚΩΣΗ</a:t>
            </a:r>
            <a:r>
              <a:rPr lang="en-US" altLang="el-GR" b="1" smtClean="0">
                <a:solidFill>
                  <a:srgbClr val="008080"/>
                </a:solidFill>
              </a:rPr>
              <a:t> (INFORMATION HIDING AND ENCAPSULATION)</a:t>
            </a:r>
            <a:endParaRPr lang="el-GR" altLang="el-GR" sz="3200" smtClean="0">
              <a:solidFill>
                <a:srgbClr val="008080"/>
              </a:solidFill>
            </a:endParaRPr>
          </a:p>
          <a:p>
            <a:pPr eaLnBrk="1" hangingPunct="1"/>
            <a:endParaRPr lang="en-US" altLang="el-GR"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83220E2C-FD1F-48AC-B4E0-F42E458FA506}" type="slidenum">
              <a:rPr lang="el-GR"/>
              <a:pPr>
                <a:defRPr/>
              </a:pPr>
              <a:t>48</a:t>
            </a:fld>
            <a:endParaRPr lang="el-GR"/>
          </a:p>
        </p:txBody>
      </p:sp>
      <p:sp>
        <p:nvSpPr>
          <p:cNvPr id="39940" name="Rectangle 2"/>
          <p:cNvSpPr>
            <a:spLocks noGrp="1" noChangeArrowheads="1"/>
          </p:cNvSpPr>
          <p:nvPr>
            <p:ph type="title"/>
          </p:nvPr>
        </p:nvSpPr>
        <p:spPr/>
        <p:txBody>
          <a:bodyPr/>
          <a:lstStyle/>
          <a:p>
            <a:pPr eaLnBrk="1" hangingPunct="1"/>
            <a:r>
              <a:rPr lang="el-GR" altLang="el-GR" sz="2400" b="1" smtClean="0"/>
              <a:t>ΣΥΝΑΦΕΙΑ (</a:t>
            </a:r>
            <a:r>
              <a:rPr lang="en-US" altLang="el-GR" sz="2400" b="1" smtClean="0"/>
              <a:t>COHESION</a:t>
            </a:r>
            <a:r>
              <a:rPr lang="el-GR" altLang="el-GR" sz="2400" b="1" smtClean="0"/>
              <a:t>)</a:t>
            </a:r>
            <a:endParaRPr lang="en-US" altLang="el-GR" sz="2400" b="1" smtClean="0"/>
          </a:p>
        </p:txBody>
      </p:sp>
      <p:sp>
        <p:nvSpPr>
          <p:cNvPr id="39941" name="Rectangle 3"/>
          <p:cNvSpPr>
            <a:spLocks noGrp="1" noChangeArrowheads="1"/>
          </p:cNvSpPr>
          <p:nvPr>
            <p:ph type="body" idx="1"/>
          </p:nvPr>
        </p:nvSpPr>
        <p:spPr/>
        <p:txBody>
          <a:bodyPr/>
          <a:lstStyle/>
          <a:p>
            <a:pPr eaLnBrk="1" hangingPunct="1"/>
            <a:r>
              <a:rPr lang="el-GR" altLang="el-GR" b="1" smtClean="0"/>
              <a:t>Περιγράφει τις σχέσεις που ο σχεδιαστής θέτει μέσα στο ίδιο τμήμα προγράμματος. </a:t>
            </a:r>
          </a:p>
          <a:p>
            <a:pPr eaLnBrk="1" hangingPunct="1"/>
            <a:r>
              <a:rPr lang="el-GR" altLang="el-GR" b="1" smtClean="0"/>
              <a:t>Η συνάρτηση που εκτελεί μια διεργασία σε ένα αντικείμενο υπολογισμού, ή ορισμένα βήματα προς ένα συγκεκριμένο σκοπό έχει καλή συνάφεια.</a:t>
            </a:r>
          </a:p>
          <a:p>
            <a:pPr eaLnBrk="1" hangingPunct="1"/>
            <a:r>
              <a:rPr lang="el-GR" altLang="el-GR" b="1" smtClean="0"/>
              <a:t>Η θεραπεία σε περίπτωση μικρής συνάφειας είναι ο εκ νέου σχεδιασμός.</a:t>
            </a:r>
            <a:endParaRPr lang="en-US" altLang="el-GR"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E8514E43-A848-46CF-9A33-EBF5C9BD8388}" type="slidenum">
              <a:rPr lang="el-GR"/>
              <a:pPr>
                <a:defRPr/>
              </a:pPr>
              <a:t>49</a:t>
            </a:fld>
            <a:endParaRPr lang="el-GR"/>
          </a:p>
        </p:txBody>
      </p:sp>
      <p:sp>
        <p:nvSpPr>
          <p:cNvPr id="40964" name="Rectangle 2"/>
          <p:cNvSpPr>
            <a:spLocks noGrp="1" noChangeArrowheads="1"/>
          </p:cNvSpPr>
          <p:nvPr>
            <p:ph type="title"/>
          </p:nvPr>
        </p:nvSpPr>
        <p:spPr/>
        <p:txBody>
          <a:bodyPr/>
          <a:lstStyle/>
          <a:p>
            <a:pPr eaLnBrk="1" hangingPunct="1"/>
            <a:r>
              <a:rPr lang="el-GR" altLang="el-GR" b="1" smtClean="0"/>
              <a:t>ΣΥΖΕΥΞΗ (</a:t>
            </a:r>
            <a:r>
              <a:rPr lang="en-US" altLang="el-GR" b="1" smtClean="0"/>
              <a:t>COUPLING</a:t>
            </a:r>
            <a:r>
              <a:rPr lang="el-GR" altLang="el-GR" b="1" smtClean="0"/>
              <a:t>)</a:t>
            </a:r>
            <a:endParaRPr lang="en-US" altLang="el-GR" b="1" smtClean="0"/>
          </a:p>
        </p:txBody>
      </p:sp>
      <p:sp>
        <p:nvSpPr>
          <p:cNvPr id="40965" name="Rectangle 3"/>
          <p:cNvSpPr>
            <a:spLocks noGrp="1" noChangeArrowheads="1"/>
          </p:cNvSpPr>
          <p:nvPr>
            <p:ph type="body" idx="1"/>
          </p:nvPr>
        </p:nvSpPr>
        <p:spPr/>
        <p:txBody>
          <a:bodyPr/>
          <a:lstStyle/>
          <a:p>
            <a:pPr eaLnBrk="1" hangingPunct="1"/>
            <a:r>
              <a:rPr lang="el-GR" altLang="el-GR" b="1" smtClean="0"/>
              <a:t>Περιγράφει τη διεπαφή (</a:t>
            </a:r>
            <a:r>
              <a:rPr lang="en-US" altLang="el-GR" b="1" smtClean="0"/>
              <a:t>interface) </a:t>
            </a:r>
            <a:r>
              <a:rPr lang="el-GR" altLang="el-GR" b="1" smtClean="0"/>
              <a:t>μεταξύ μιας συνάρτησης και των συναρτήσεων που την καλούν.</a:t>
            </a:r>
          </a:p>
          <a:p>
            <a:pPr eaLnBrk="1" hangingPunct="1"/>
            <a:r>
              <a:rPr lang="el-GR" altLang="el-GR" b="1" smtClean="0"/>
              <a:t>Η θεραπεία σε περίπτωση υπερβολικής συνοχής είναι ο εκ νέου σχεδιασμός.</a:t>
            </a:r>
          </a:p>
          <a:p>
            <a:pPr eaLnBrk="1" hangingPunct="1"/>
            <a:endParaRPr lang="en-US" altLang="el-GR"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79B02C7-6C4A-4D2F-85CC-88CCAF1B3D75}" type="slidenum">
              <a:rPr lang="el-GR"/>
              <a:pPr>
                <a:defRPr/>
              </a:pPr>
              <a:t>5</a:t>
            </a:fld>
            <a:endParaRPr lang="el-GR"/>
          </a:p>
        </p:txBody>
      </p:sp>
      <p:sp>
        <p:nvSpPr>
          <p:cNvPr id="4100" name="Rectangle 2"/>
          <p:cNvSpPr>
            <a:spLocks noGrp="1" noChangeArrowheads="1"/>
          </p:cNvSpPr>
          <p:nvPr>
            <p:ph type="title"/>
          </p:nvPr>
        </p:nvSpPr>
        <p:spPr/>
        <p:txBody>
          <a:bodyPr/>
          <a:lstStyle/>
          <a:p>
            <a:pPr eaLnBrk="1" hangingPunct="1"/>
            <a:endParaRPr lang="el-GR" altLang="el-GR" smtClean="0"/>
          </a:p>
        </p:txBody>
      </p:sp>
      <p:sp>
        <p:nvSpPr>
          <p:cNvPr id="4101" name="Rectangle 3"/>
          <p:cNvSpPr>
            <a:spLocks noGrp="1" noChangeArrowheads="1"/>
          </p:cNvSpPr>
          <p:nvPr>
            <p:ph type="body" idx="1"/>
          </p:nvPr>
        </p:nvSpPr>
        <p:spPr/>
        <p:txBody>
          <a:bodyPr/>
          <a:lstStyle/>
          <a:p>
            <a:pPr eaLnBrk="1" hangingPunct="1">
              <a:lnSpc>
                <a:spcPct val="110000"/>
              </a:lnSpc>
            </a:pPr>
            <a:r>
              <a:rPr lang="el-GR" altLang="el-GR" sz="2000" smtClean="0"/>
              <a:t>Οι </a:t>
            </a:r>
            <a:r>
              <a:rPr lang="el-GR" altLang="el-GR" sz="2000" smtClean="0">
                <a:solidFill>
                  <a:srgbClr val="CC0000"/>
                </a:solidFill>
              </a:rPr>
              <a:t>κλασσικές γλώσσες προγραμματισμού</a:t>
            </a:r>
            <a:r>
              <a:rPr lang="el-GR" altLang="el-GR" sz="2000" smtClean="0"/>
              <a:t> είναι βελτιώσεις της γλώσσας μηχανής (assembly), και διακατέχονται από μια αφηρημένη έννοια της μηχανής (του Η/Υ) σε ένα υψηλότερο επίπεδο. Ωστόσο </a:t>
            </a:r>
            <a:r>
              <a:rPr lang="el-GR" altLang="el-GR" sz="2000" smtClean="0">
                <a:solidFill>
                  <a:srgbClr val="CC0000"/>
                </a:solidFill>
              </a:rPr>
              <a:t>η βασική τους επιδίωξη είναι να λειτουργούν με όρους που έχουν σχέση περισσότερο με τη δομή του Η/Υ παρά με τη δομή του προβλήματος που προσπαθούν να επιλύσουν.</a:t>
            </a:r>
            <a:r>
              <a:rPr lang="el-GR" altLang="el-GR" sz="2000" smtClean="0"/>
              <a:t> </a:t>
            </a:r>
          </a:p>
          <a:p>
            <a:pPr eaLnBrk="1" hangingPunct="1">
              <a:lnSpc>
                <a:spcPct val="110000"/>
              </a:lnSpc>
            </a:pPr>
            <a:r>
              <a:rPr lang="el-GR" altLang="el-GR" sz="2000" smtClean="0"/>
              <a:t>Ο προγραμματιστής πρέπει να βρει τη συσχέτιση ανάμεσα στο μοντέλο μηχανής και στο μοντέλο του προβλήματος που προσπαθεί να λύσει. </a:t>
            </a:r>
          </a:p>
          <a:p>
            <a:pPr eaLnBrk="1" hangingPunct="1">
              <a:lnSpc>
                <a:spcPct val="110000"/>
              </a:lnSpc>
            </a:pPr>
            <a:r>
              <a:rPr lang="el-GR" altLang="el-GR" sz="2000" smtClean="0"/>
              <a:t>Η αντιστοίχιση αυτή είναι ανεξάρτητη από τη γλώσσα προγραμματισμού και η δημιουργία των κατάλληλων προγραμμάτων δύσκολη και ακριβή όσον αφορά το κόστος παραγωγής και συντήρησης. Ως παράπλευρο γεγονός δημιούργησε τη βιομηχανία των «μεθόδων προγραμματισμού».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D51CE721-EE74-4B70-BC5E-B1BEE54D18E0}" type="slidenum">
              <a:rPr lang="el-GR"/>
              <a:pPr>
                <a:defRPr/>
              </a:pPr>
              <a:t>50</a:t>
            </a:fld>
            <a:endParaRPr lang="el-GR"/>
          </a:p>
        </p:txBody>
      </p:sp>
      <p:sp>
        <p:nvSpPr>
          <p:cNvPr id="41988" name="Rectangle 2"/>
          <p:cNvSpPr>
            <a:spLocks noGrp="1" noChangeArrowheads="1"/>
          </p:cNvSpPr>
          <p:nvPr>
            <p:ph type="title"/>
          </p:nvPr>
        </p:nvSpPr>
        <p:spPr/>
        <p:txBody>
          <a:bodyPr/>
          <a:lstStyle/>
          <a:p>
            <a:pPr eaLnBrk="1" hangingPunct="1"/>
            <a:r>
              <a:rPr lang="el-GR" altLang="el-GR" sz="4000" smtClean="0"/>
              <a:t>Η γλώσσα </a:t>
            </a:r>
            <a:r>
              <a:rPr lang="en-US" altLang="el-GR" sz="4000" smtClean="0"/>
              <a:t>C++</a:t>
            </a:r>
          </a:p>
        </p:txBody>
      </p:sp>
      <p:sp>
        <p:nvSpPr>
          <p:cNvPr id="41989" name="Rectangle 3"/>
          <p:cNvSpPr>
            <a:spLocks noGrp="1" noChangeArrowheads="1"/>
          </p:cNvSpPr>
          <p:nvPr>
            <p:ph type="body" idx="1"/>
          </p:nvPr>
        </p:nvSpPr>
        <p:spPr/>
        <p:txBody>
          <a:bodyPr/>
          <a:lstStyle/>
          <a:p>
            <a:pPr eaLnBrk="1" hangingPunct="1"/>
            <a:r>
              <a:rPr lang="el-GR" altLang="el-GR" smtClean="0"/>
              <a:t>Είναι ένα υπερσύνολο της </a:t>
            </a:r>
            <a:r>
              <a:rPr lang="en-US" altLang="el-GR" smtClean="0"/>
              <a:t>C</a:t>
            </a:r>
          </a:p>
          <a:p>
            <a:pPr eaLnBrk="1" hangingPunct="1"/>
            <a:r>
              <a:rPr lang="en-US" altLang="el-GR" smtClean="0"/>
              <a:t>H C </a:t>
            </a:r>
            <a:r>
              <a:rPr lang="el-GR" altLang="el-GR" smtClean="0"/>
              <a:t>είναι απόγονος παλιών γλωσσών προγραμματισμού</a:t>
            </a:r>
          </a:p>
          <a:p>
            <a:pPr eaLnBrk="1" hangingPunct="1"/>
            <a:r>
              <a:rPr lang="el-GR" altLang="el-GR" smtClean="0"/>
              <a:t>Αρχικός σκοπός της γλώσσας </a:t>
            </a:r>
            <a:r>
              <a:rPr lang="en-US" altLang="el-GR" smtClean="0"/>
              <a:t>C </a:t>
            </a:r>
            <a:r>
              <a:rPr lang="el-GR" altLang="el-GR" smtClean="0"/>
              <a:t>ήταν να δώσει στους προγραμματιστές :</a:t>
            </a:r>
          </a:p>
          <a:p>
            <a:pPr lvl="1" eaLnBrk="1" hangingPunct="1">
              <a:lnSpc>
                <a:spcPct val="90000"/>
              </a:lnSpc>
            </a:pPr>
            <a:r>
              <a:rPr lang="el-GR" altLang="el-GR" smtClean="0">
                <a:solidFill>
                  <a:srgbClr val="008080"/>
                </a:solidFill>
              </a:rPr>
              <a:t>μια αποδοτική γλώσσα προγραμματισμού υψηλού επιπέδου κατάλληλη για την εφαρμογή σύνθετων αλγορίθμων και δομών δεδομένων.</a:t>
            </a:r>
          </a:p>
          <a:p>
            <a:pPr lvl="1" eaLnBrk="1" hangingPunct="1">
              <a:lnSpc>
                <a:spcPct val="90000"/>
              </a:lnSpc>
            </a:pPr>
            <a:r>
              <a:rPr lang="el-GR" altLang="el-GR" smtClean="0">
                <a:solidFill>
                  <a:srgbClr val="008080"/>
                </a:solidFill>
              </a:rPr>
              <a:t>τη δυνατότητα να γράφουν κώδικα με «κομψό» τρόπο που θα έχει τη δυνατότητα μεταφοράς σε άλλα συστήματα.</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BF91841-4D0A-4AF7-8C96-A6A920B5F2E6}" type="slidenum">
              <a:rPr lang="el-GR"/>
              <a:pPr>
                <a:defRPr/>
              </a:pPr>
              <a:t>51</a:t>
            </a:fld>
            <a:endParaRPr lang="el-GR"/>
          </a:p>
        </p:txBody>
      </p:sp>
      <p:sp>
        <p:nvSpPr>
          <p:cNvPr id="43012" name="Rectangle 2"/>
          <p:cNvSpPr>
            <a:spLocks noGrp="1" noChangeArrowheads="1"/>
          </p:cNvSpPr>
          <p:nvPr>
            <p:ph type="title"/>
          </p:nvPr>
        </p:nvSpPr>
        <p:spPr/>
        <p:txBody>
          <a:bodyPr/>
          <a:lstStyle/>
          <a:p>
            <a:pPr eaLnBrk="1" hangingPunct="1"/>
            <a:r>
              <a:rPr lang="el-GR" altLang="el-GR" smtClean="0"/>
              <a:t>Χαρακτηριστικά της </a:t>
            </a:r>
            <a:r>
              <a:rPr lang="en-US" altLang="el-GR" smtClean="0"/>
              <a:t>C++</a:t>
            </a:r>
          </a:p>
        </p:txBody>
      </p:sp>
      <p:sp>
        <p:nvSpPr>
          <p:cNvPr id="43013" name="Rectangle 3"/>
          <p:cNvSpPr>
            <a:spLocks noGrp="1" noChangeArrowheads="1"/>
          </p:cNvSpPr>
          <p:nvPr>
            <p:ph type="body" idx="1"/>
          </p:nvPr>
        </p:nvSpPr>
        <p:spPr/>
        <p:txBody>
          <a:bodyPr/>
          <a:lstStyle/>
          <a:p>
            <a:pPr eaLnBrk="1" hangingPunct="1">
              <a:lnSpc>
                <a:spcPct val="90000"/>
              </a:lnSpc>
            </a:pPr>
            <a:r>
              <a:rPr lang="el-GR" altLang="el-GR" sz="2400" smtClean="0"/>
              <a:t>Σχεδιάσθηκε για να επεκτείνει τη δύναμη της </a:t>
            </a:r>
            <a:r>
              <a:rPr lang="en-US" altLang="el-GR" sz="2400" smtClean="0"/>
              <a:t>C </a:t>
            </a:r>
            <a:r>
              <a:rPr lang="el-GR" altLang="el-GR" sz="2400" smtClean="0"/>
              <a:t>υποστηρίζοντας την αντικειμενοστραφή προσέγγιση στον προγραμματισμό.</a:t>
            </a:r>
          </a:p>
          <a:p>
            <a:pPr eaLnBrk="1" hangingPunct="1">
              <a:lnSpc>
                <a:spcPct val="90000"/>
              </a:lnSpc>
            </a:pPr>
            <a:r>
              <a:rPr lang="el-GR" altLang="el-GR" sz="2400" smtClean="0"/>
              <a:t>Κάνει διάκριση πεζών και κεφαλαίων χαρακτήρων (</a:t>
            </a:r>
            <a:r>
              <a:rPr lang="en-US" altLang="el-GR" sz="2400" smtClean="0"/>
              <a:t>case sensitive</a:t>
            </a:r>
            <a:r>
              <a:rPr lang="el-GR" altLang="el-GR" sz="2400" smtClean="0"/>
              <a:t>)</a:t>
            </a:r>
          </a:p>
          <a:p>
            <a:pPr eaLnBrk="1" hangingPunct="1">
              <a:lnSpc>
                <a:spcPct val="90000"/>
              </a:lnSpc>
            </a:pPr>
            <a:r>
              <a:rPr lang="el-GR" altLang="el-GR" sz="2400" smtClean="0"/>
              <a:t>Διαθέτει λίγους αριθμητικούς τύπους δεδομένων</a:t>
            </a:r>
          </a:p>
          <a:p>
            <a:pPr eaLnBrk="1" hangingPunct="1">
              <a:lnSpc>
                <a:spcPct val="90000"/>
              </a:lnSpc>
            </a:pPr>
            <a:r>
              <a:rPr lang="el-GR" altLang="el-GR" sz="2400" smtClean="0"/>
              <a:t>Υποστηρίζει ένα βασικό σύνολο εντολών ελέγχου της ροής του προγράμματος</a:t>
            </a:r>
          </a:p>
          <a:p>
            <a:pPr eaLnBrk="1" hangingPunct="1">
              <a:lnSpc>
                <a:spcPct val="90000"/>
              </a:lnSpc>
            </a:pPr>
            <a:r>
              <a:rPr lang="el-GR" altLang="el-GR" sz="2400" smtClean="0"/>
              <a:t>Είναι δομημένη κατά ενότητες</a:t>
            </a:r>
            <a:endParaRPr lang="en-US" altLang="el-GR" sz="2400" smtClean="0"/>
          </a:p>
          <a:p>
            <a:pPr eaLnBrk="1" hangingPunct="1">
              <a:lnSpc>
                <a:spcPct val="90000"/>
              </a:lnSpc>
            </a:pPr>
            <a:r>
              <a:rPr lang="el-GR" altLang="el-GR" sz="2400" smtClean="0"/>
              <a:t>Μια συνάρτηση δεν μπορεί να είναι εμφωλιασμένη (</a:t>
            </a:r>
            <a:r>
              <a:rPr lang="en-US" altLang="el-GR" sz="2400" smtClean="0"/>
              <a:t>nested) </a:t>
            </a:r>
            <a:r>
              <a:rPr lang="el-GR" altLang="el-GR" sz="2400" smtClean="0"/>
              <a:t>σε άλλη συνάρτηση και το όνομα κάθε συνάρτησης στο πρόγραμμα πρέπει να είναι μοναδικό</a:t>
            </a:r>
            <a:endParaRPr lang="en-US" altLang="el-GR" sz="24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F39D67E5-3237-4BC5-B8BE-1A703DA0D8AD}" type="slidenum">
              <a:rPr lang="el-GR"/>
              <a:pPr>
                <a:defRPr/>
              </a:pPr>
              <a:t>52</a:t>
            </a:fld>
            <a:endParaRPr lang="el-GR"/>
          </a:p>
        </p:txBody>
      </p:sp>
      <p:sp>
        <p:nvSpPr>
          <p:cNvPr id="44036" name="Rectangle 2"/>
          <p:cNvSpPr>
            <a:spLocks noGrp="1" noChangeArrowheads="1"/>
          </p:cNvSpPr>
          <p:nvPr>
            <p:ph type="title"/>
          </p:nvPr>
        </p:nvSpPr>
        <p:spPr/>
        <p:txBody>
          <a:bodyPr/>
          <a:lstStyle/>
          <a:p>
            <a:pPr eaLnBrk="1" hangingPunct="1"/>
            <a:endParaRPr lang="en-US" altLang="el-GR" smtClean="0"/>
          </a:p>
        </p:txBody>
      </p:sp>
      <p:sp>
        <p:nvSpPr>
          <p:cNvPr id="44037" name="Rectangle 3"/>
          <p:cNvSpPr>
            <a:spLocks noGrp="1" noChangeArrowheads="1"/>
          </p:cNvSpPr>
          <p:nvPr>
            <p:ph type="body" idx="1"/>
          </p:nvPr>
        </p:nvSpPr>
        <p:spPr/>
        <p:txBody>
          <a:bodyPr/>
          <a:lstStyle/>
          <a:p>
            <a:pPr eaLnBrk="1" hangingPunct="1"/>
            <a:r>
              <a:rPr lang="el-GR" altLang="el-GR" sz="2400" smtClean="0"/>
              <a:t>Οι συναρτήσεις μπορούν να καλούνται αναδρομικά (</a:t>
            </a:r>
            <a:r>
              <a:rPr lang="en-US" altLang="el-GR" sz="2400" smtClean="0"/>
              <a:t>recursively).</a:t>
            </a:r>
          </a:p>
          <a:p>
            <a:pPr eaLnBrk="1" hangingPunct="1"/>
            <a:r>
              <a:rPr lang="el-GR" altLang="el-GR" sz="2400" smtClean="0"/>
              <a:t>Οι συναρτήσεις μπορούν να υπάρχουν σε ένα ή περισσότερα αρχεία πηγαίου κώδικα.</a:t>
            </a:r>
          </a:p>
          <a:p>
            <a:pPr eaLnBrk="1" hangingPunct="1"/>
            <a:r>
              <a:rPr lang="el-GR" altLang="el-GR" sz="2400" smtClean="0"/>
              <a:t>Εξαρτάται από τύπους δεδομένων</a:t>
            </a:r>
          </a:p>
          <a:p>
            <a:pPr eaLnBrk="1" hangingPunct="1"/>
            <a:r>
              <a:rPr lang="el-GR" altLang="el-GR" sz="2400" smtClean="0">
                <a:solidFill>
                  <a:srgbClr val="CC0000"/>
                </a:solidFill>
              </a:rPr>
              <a:t>Κληρονομεί από την </a:t>
            </a:r>
            <a:r>
              <a:rPr lang="en-US" altLang="el-GR" sz="2400" smtClean="0">
                <a:solidFill>
                  <a:srgbClr val="CC0000"/>
                </a:solidFill>
              </a:rPr>
              <a:t>C </a:t>
            </a:r>
            <a:r>
              <a:rPr lang="el-GR" altLang="el-GR" sz="2400" smtClean="0">
                <a:solidFill>
                  <a:srgbClr val="CC0000"/>
                </a:solidFill>
              </a:rPr>
              <a:t>την υποστήριξη δεικτών (</a:t>
            </a:r>
            <a:r>
              <a:rPr lang="en-US" altLang="el-GR" sz="2400" smtClean="0">
                <a:solidFill>
                  <a:srgbClr val="CC0000"/>
                </a:solidFill>
              </a:rPr>
              <a:t>pointers) </a:t>
            </a:r>
            <a:r>
              <a:rPr lang="el-GR" altLang="el-GR" sz="2400" smtClean="0">
                <a:solidFill>
                  <a:srgbClr val="CC0000"/>
                </a:solidFill>
              </a:rPr>
              <a:t>για τρεις σκοπούς:</a:t>
            </a:r>
          </a:p>
          <a:p>
            <a:pPr lvl="1" eaLnBrk="1" hangingPunct="1"/>
            <a:r>
              <a:rPr lang="el-GR" altLang="el-GR" smtClean="0">
                <a:solidFill>
                  <a:srgbClr val="CC0000"/>
                </a:solidFill>
              </a:rPr>
              <a:t>Πέρασμα παραμέτρων μεταξύ συναρτήσεων</a:t>
            </a:r>
          </a:p>
          <a:p>
            <a:pPr lvl="1" eaLnBrk="1" hangingPunct="1"/>
            <a:r>
              <a:rPr lang="el-GR" altLang="el-GR" smtClean="0">
                <a:solidFill>
                  <a:srgbClr val="CC0000"/>
                </a:solidFill>
              </a:rPr>
              <a:t>Δυναμική παραχώρηση μνήμης</a:t>
            </a:r>
          </a:p>
          <a:p>
            <a:pPr lvl="1" eaLnBrk="1" hangingPunct="1"/>
            <a:r>
              <a:rPr lang="el-GR" altLang="el-GR" smtClean="0">
                <a:solidFill>
                  <a:srgbClr val="CC0000"/>
                </a:solidFill>
              </a:rPr>
              <a:t>Διαχείριση πινάκων</a:t>
            </a:r>
            <a:endParaRPr lang="en-US" altLang="el-GR" smtClean="0">
              <a:solidFill>
                <a:srgbClr val="CC0000"/>
              </a:solidFill>
            </a:endParaRPr>
          </a:p>
          <a:p>
            <a:pPr eaLnBrk="1" hangingPunct="1"/>
            <a:endParaRPr lang="en-US" altLang="el-GR"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61DECB0-27F3-4C99-A0CB-A55E8AC59C4D}" type="slidenum">
              <a:rPr lang="el-GR"/>
              <a:pPr>
                <a:defRPr/>
              </a:pPr>
              <a:t>53</a:t>
            </a:fld>
            <a:endParaRPr lang="el-GR"/>
          </a:p>
        </p:txBody>
      </p:sp>
      <p:sp>
        <p:nvSpPr>
          <p:cNvPr id="45060" name="Rectangle 2"/>
          <p:cNvSpPr>
            <a:spLocks noGrp="1" noChangeArrowheads="1"/>
          </p:cNvSpPr>
          <p:nvPr>
            <p:ph type="title"/>
          </p:nvPr>
        </p:nvSpPr>
        <p:spPr/>
        <p:txBody>
          <a:bodyPr/>
          <a:lstStyle/>
          <a:p>
            <a:pPr eaLnBrk="1" hangingPunct="1"/>
            <a:r>
              <a:rPr lang="el-GR" altLang="el-GR" sz="2800" b="1" smtClean="0"/>
              <a:t>Γιατί η </a:t>
            </a:r>
            <a:r>
              <a:rPr lang="en-US" altLang="el-GR" sz="2800" b="1" smtClean="0"/>
              <a:t>C++ </a:t>
            </a:r>
            <a:r>
              <a:rPr lang="el-GR" altLang="el-GR" sz="2800" b="1" smtClean="0"/>
              <a:t>είναι τόσο δημοφιλής;</a:t>
            </a:r>
            <a:endParaRPr lang="en-US" altLang="el-GR" sz="2800" b="1" smtClean="0"/>
          </a:p>
        </p:txBody>
      </p:sp>
      <p:sp>
        <p:nvSpPr>
          <p:cNvPr id="45061" name="Rectangle 3"/>
          <p:cNvSpPr>
            <a:spLocks noGrp="1" noChangeArrowheads="1"/>
          </p:cNvSpPr>
          <p:nvPr>
            <p:ph type="body" idx="1"/>
          </p:nvPr>
        </p:nvSpPr>
        <p:spPr/>
        <p:txBody>
          <a:bodyPr/>
          <a:lstStyle/>
          <a:p>
            <a:pPr eaLnBrk="1" hangingPunct="1"/>
            <a:r>
              <a:rPr lang="el-GR" altLang="el-GR" b="1" smtClean="0"/>
              <a:t>Είναι αποτελεσματική σε κάθε είδους εφαρμογή.</a:t>
            </a:r>
          </a:p>
          <a:p>
            <a:pPr eaLnBrk="1" hangingPunct="1"/>
            <a:r>
              <a:rPr lang="el-GR" altLang="el-GR" b="1" smtClean="0"/>
              <a:t>Συνδυάζει την ικανότητα για αποτελεσματικό διαδικαστικό προγραμματισμό που κληρονομεί από την </a:t>
            </a:r>
            <a:r>
              <a:rPr lang="en-US" altLang="el-GR" b="1" smtClean="0"/>
              <a:t>C </a:t>
            </a:r>
            <a:r>
              <a:rPr lang="el-GR" altLang="el-GR" b="1" smtClean="0"/>
              <a:t>και τη δυνατότητα για ισχυρό αντικειμενοστραφή προγραμματισμό.</a:t>
            </a:r>
          </a:p>
          <a:p>
            <a:pPr eaLnBrk="1" hangingPunct="1"/>
            <a:r>
              <a:rPr lang="el-GR" altLang="el-GR" b="1" smtClean="0"/>
              <a:t>Παρέχει πλήθος ευκολιών στη </a:t>
            </a:r>
            <a:r>
              <a:rPr lang="en-US" altLang="el-GR" b="1" smtClean="0">
                <a:solidFill>
                  <a:srgbClr val="008080"/>
                </a:solidFill>
              </a:rPr>
              <a:t>standard library.</a:t>
            </a:r>
          </a:p>
          <a:p>
            <a:pPr eaLnBrk="1" hangingPunct="1"/>
            <a:r>
              <a:rPr lang="el-GR" altLang="el-GR" b="1" smtClean="0"/>
              <a:t>Υπάρχουν πολλές εμπορικές βιβλιοθήκες που υποστηρίζουν πλήθος λειτουργικών συστημάτων και ειδικών εφαρμογών.</a:t>
            </a:r>
            <a:endParaRPr lang="en-US" altLang="el-GR" b="1"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F195BCA4-67E0-413B-BCE1-935E66783972}" type="slidenum">
              <a:rPr lang="el-GR"/>
              <a:pPr>
                <a:defRPr/>
              </a:pPr>
              <a:t>54</a:t>
            </a:fld>
            <a:endParaRPr lang="el-GR"/>
          </a:p>
        </p:txBody>
      </p:sp>
      <p:sp>
        <p:nvSpPr>
          <p:cNvPr id="46084" name="Rectangle 2"/>
          <p:cNvSpPr>
            <a:spLocks noGrp="1" noChangeArrowheads="1"/>
          </p:cNvSpPr>
          <p:nvPr>
            <p:ph type="title"/>
          </p:nvPr>
        </p:nvSpPr>
        <p:spPr/>
        <p:txBody>
          <a:bodyPr/>
          <a:lstStyle/>
          <a:p>
            <a:pPr eaLnBrk="1" hangingPunct="1"/>
            <a:r>
              <a:rPr lang="en-US" altLang="el-GR" smtClean="0"/>
              <a:t>C++</a:t>
            </a:r>
            <a:endParaRPr lang="el-GR" altLang="el-GR" smtClean="0"/>
          </a:p>
        </p:txBody>
      </p:sp>
      <p:sp>
        <p:nvSpPr>
          <p:cNvPr id="46085" name="Rectangle 3"/>
          <p:cNvSpPr>
            <a:spLocks noGrp="1" noChangeArrowheads="1"/>
          </p:cNvSpPr>
          <p:nvPr>
            <p:ph type="body" idx="1"/>
          </p:nvPr>
        </p:nvSpPr>
        <p:spPr/>
        <p:txBody>
          <a:bodyPr/>
          <a:lstStyle/>
          <a:p>
            <a:pPr eaLnBrk="1" hangingPunct="1">
              <a:lnSpc>
                <a:spcPct val="120000"/>
              </a:lnSpc>
            </a:pPr>
            <a:r>
              <a:rPr lang="el-GR" altLang="el-GR" smtClean="0"/>
              <a:t>Ως απόγονος της γλώσσας </a:t>
            </a:r>
            <a:r>
              <a:rPr lang="en-US" altLang="el-GR" smtClean="0"/>
              <a:t>C</a:t>
            </a:r>
            <a:r>
              <a:rPr lang="el-GR" altLang="el-GR" smtClean="0"/>
              <a:t> διαθέτει και μη αντικειμενοστραφή χαρακτηριστικά</a:t>
            </a:r>
            <a:r>
              <a:rPr lang="en-US" altLang="el-GR" smtClean="0"/>
              <a:t> .</a:t>
            </a:r>
            <a:endParaRPr lang="el-GR" altLang="el-GR" smtClean="0"/>
          </a:p>
          <a:p>
            <a:pPr eaLnBrk="1" hangingPunct="1">
              <a:lnSpc>
                <a:spcPct val="120000"/>
              </a:lnSpc>
            </a:pPr>
            <a:r>
              <a:rPr lang="en-US" altLang="el-GR" b="1" smtClean="0">
                <a:solidFill>
                  <a:srgbClr val="CC0000"/>
                </a:solidFill>
              </a:rPr>
              <a:t>“</a:t>
            </a:r>
            <a:r>
              <a:rPr lang="el-GR" altLang="el-GR" b="1" smtClean="0">
                <a:solidFill>
                  <a:srgbClr val="CC0000"/>
                </a:solidFill>
              </a:rPr>
              <a:t>Η C++ είναι μια γλώσσα προγραμματισμού γενικής χρήσης που σχεδιάστηκε για να κάνει τον προγραμματισμό περισσότερο απολαυστικό στους επιμελείς προγραμματιστές</a:t>
            </a:r>
            <a:r>
              <a:rPr lang="en-US" altLang="el-GR" b="1" smtClean="0">
                <a:solidFill>
                  <a:srgbClr val="CC0000"/>
                </a:solidFill>
              </a:rPr>
              <a:t>”</a:t>
            </a:r>
            <a:r>
              <a:rPr lang="el-GR" altLang="el-GR" b="1" smtClean="0">
                <a:solidFill>
                  <a:srgbClr val="CC0000"/>
                </a:solidFill>
              </a:rPr>
              <a:t> </a:t>
            </a:r>
            <a:r>
              <a:rPr lang="en-US" altLang="el-GR" b="1" smtClean="0"/>
              <a:t>-</a:t>
            </a:r>
            <a:r>
              <a:rPr lang="en-US" altLang="el-GR" b="1" smtClean="0">
                <a:solidFill>
                  <a:srgbClr val="CC0000"/>
                </a:solidFill>
              </a:rPr>
              <a:t> </a:t>
            </a:r>
            <a:r>
              <a:rPr lang="en-US" altLang="el-GR" b="1" smtClean="0">
                <a:solidFill>
                  <a:srgbClr val="0000FF"/>
                </a:solidFill>
              </a:rPr>
              <a:t>Bjarne Stroustrup</a:t>
            </a:r>
            <a:r>
              <a:rPr lang="en-US" altLang="el-GR" b="1" smtClean="0"/>
              <a:t> </a:t>
            </a:r>
            <a:endParaRPr lang="el-GR" altLang="el-GR" b="1" smtClean="0"/>
          </a:p>
          <a:p>
            <a:pPr eaLnBrk="1" hangingPunct="1">
              <a:lnSpc>
                <a:spcPct val="120000"/>
              </a:lnSpc>
            </a:pPr>
            <a:r>
              <a:rPr lang="el-GR" altLang="el-GR" b="1" smtClean="0">
                <a:solidFill>
                  <a:srgbClr val="008080"/>
                </a:solidFill>
              </a:rPr>
              <a:t>http://www.cplusplus.org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REQUIREMENTS OF USING OOP APPROACH</a:t>
            </a:r>
            <a:endParaRPr lang="el-GR" sz="2800" dirty="0"/>
          </a:p>
        </p:txBody>
      </p:sp>
      <p:sp>
        <p:nvSpPr>
          <p:cNvPr id="3" name="Content Placeholder 2"/>
          <p:cNvSpPr>
            <a:spLocks noGrp="1"/>
          </p:cNvSpPr>
          <p:nvPr>
            <p:ph idx="1"/>
          </p:nvPr>
        </p:nvSpPr>
        <p:spPr/>
        <p:txBody>
          <a:bodyPr/>
          <a:lstStyle/>
          <a:p>
            <a:pPr marL="0" indent="0">
              <a:buNone/>
            </a:pPr>
            <a:r>
              <a:rPr lang="en-US" sz="2400" dirty="0"/>
              <a:t>The method of solving complex problems using OOP approach requires:</a:t>
            </a:r>
          </a:p>
          <a:p>
            <a:r>
              <a:rPr lang="en-US" sz="2400" dirty="0" smtClean="0"/>
              <a:t>Change </a:t>
            </a:r>
            <a:r>
              <a:rPr lang="en-US" sz="2400" dirty="0"/>
              <a:t>in mindset of programmers, who are familiar with structured programming.</a:t>
            </a:r>
          </a:p>
          <a:p>
            <a:r>
              <a:rPr lang="en-US" sz="2400" dirty="0" smtClean="0"/>
              <a:t>Closer </a:t>
            </a:r>
            <a:r>
              <a:rPr lang="en-US" sz="2400" dirty="0"/>
              <a:t>interaction between program developers and end-users.</a:t>
            </a:r>
          </a:p>
          <a:p>
            <a:r>
              <a:rPr lang="en-US" sz="2400" dirty="0" smtClean="0"/>
              <a:t>Much </a:t>
            </a:r>
            <a:r>
              <a:rPr lang="en-US" sz="2400" dirty="0"/>
              <a:t>concentration on requirement, analysis, and design.</a:t>
            </a:r>
          </a:p>
          <a:p>
            <a:r>
              <a:rPr lang="en-US" sz="2400" dirty="0" smtClean="0"/>
              <a:t>More </a:t>
            </a:r>
            <a:r>
              <a:rPr lang="en-US" sz="2400" dirty="0"/>
              <a:t>attention for system development than just programming.</a:t>
            </a:r>
          </a:p>
          <a:p>
            <a:r>
              <a:rPr lang="en-US" sz="2400" dirty="0" smtClean="0"/>
              <a:t>Intensive </a:t>
            </a:r>
            <a:r>
              <a:rPr lang="en-US" sz="2400" dirty="0"/>
              <a:t>testing procedures.</a:t>
            </a:r>
            <a:endParaRPr lang="el-GR" sz="24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55</a:t>
            </a:fld>
            <a:endParaRPr lang="el-GR"/>
          </a:p>
        </p:txBody>
      </p:sp>
    </p:spTree>
    <p:extLst>
      <p:ext uri="{BB962C8B-B14F-4D97-AF65-F5344CB8AC3E}">
        <p14:creationId xmlns:p14="http://schemas.microsoft.com/office/powerpoint/2010/main" val="1107476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ADVANTAGES OF OBJECT-ORIENTED PROGRAMMING</a:t>
            </a:r>
            <a:endParaRPr lang="el-GR" sz="2800"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smtClean="0"/>
              <a:t>Software </a:t>
            </a:r>
            <a:r>
              <a:rPr lang="en-US" sz="2000" dirty="0"/>
              <a:t>reuse is enhanced.</a:t>
            </a:r>
          </a:p>
          <a:p>
            <a:pPr marL="457200" indent="-457200">
              <a:buFont typeface="+mj-lt"/>
              <a:buAutoNum type="arabicPeriod"/>
            </a:pPr>
            <a:r>
              <a:rPr lang="en-US" sz="2000" dirty="0" smtClean="0"/>
              <a:t>Software </a:t>
            </a:r>
            <a:r>
              <a:rPr lang="en-US" sz="2000" dirty="0"/>
              <a:t>maintenance cost can be reduced.</a:t>
            </a:r>
          </a:p>
          <a:p>
            <a:pPr marL="457200" indent="-457200">
              <a:buFont typeface="+mj-lt"/>
              <a:buAutoNum type="arabicPeriod"/>
            </a:pPr>
            <a:r>
              <a:rPr lang="en-US" sz="2000" dirty="0" smtClean="0"/>
              <a:t>Data </a:t>
            </a:r>
            <a:r>
              <a:rPr lang="en-US" sz="2000" dirty="0"/>
              <a:t>access is restricted providing better data security.</a:t>
            </a:r>
          </a:p>
          <a:p>
            <a:pPr marL="457200" indent="-457200">
              <a:buFont typeface="+mj-lt"/>
              <a:buAutoNum type="arabicPeriod"/>
            </a:pPr>
            <a:r>
              <a:rPr lang="en-US" sz="2000" dirty="0" smtClean="0"/>
              <a:t>Software </a:t>
            </a:r>
            <a:r>
              <a:rPr lang="en-US" sz="2000" dirty="0"/>
              <a:t>is easily developed for complex problems.</a:t>
            </a:r>
          </a:p>
          <a:p>
            <a:pPr marL="457200" indent="-457200">
              <a:buFont typeface="+mj-lt"/>
              <a:buAutoNum type="arabicPeriod"/>
            </a:pPr>
            <a:r>
              <a:rPr lang="en-US" sz="2000" dirty="0" smtClean="0"/>
              <a:t>Software </a:t>
            </a:r>
            <a:r>
              <a:rPr lang="en-US" sz="2000" dirty="0"/>
              <a:t>may be developed meeting the requirements on time, on the estimated budget.</a:t>
            </a:r>
          </a:p>
          <a:p>
            <a:pPr marL="457200" indent="-457200">
              <a:buFont typeface="+mj-lt"/>
              <a:buAutoNum type="arabicPeriod"/>
            </a:pPr>
            <a:r>
              <a:rPr lang="en-US" sz="2000" dirty="0" smtClean="0"/>
              <a:t>Software </a:t>
            </a:r>
            <a:r>
              <a:rPr lang="en-US" sz="2000" dirty="0"/>
              <a:t>has improved performance.</a:t>
            </a:r>
          </a:p>
          <a:p>
            <a:pPr marL="457200" indent="-457200">
              <a:buFont typeface="+mj-lt"/>
              <a:buAutoNum type="arabicPeriod"/>
            </a:pPr>
            <a:r>
              <a:rPr lang="en-US" sz="2000" dirty="0" smtClean="0"/>
              <a:t>Software </a:t>
            </a:r>
            <a:r>
              <a:rPr lang="en-US" sz="2000" dirty="0"/>
              <a:t>quality is improved.</a:t>
            </a:r>
          </a:p>
          <a:p>
            <a:pPr marL="457200" indent="-457200">
              <a:buFont typeface="+mj-lt"/>
              <a:buAutoNum type="arabicPeriod"/>
            </a:pPr>
            <a:r>
              <a:rPr lang="en-US" sz="2000" dirty="0" smtClean="0"/>
              <a:t>Class </a:t>
            </a:r>
            <a:r>
              <a:rPr lang="en-US" sz="2000" dirty="0"/>
              <a:t>hierarchies are helpful in the design process allowing increased extensibility.</a:t>
            </a:r>
          </a:p>
          <a:p>
            <a:pPr marL="457200" indent="-457200">
              <a:buFont typeface="+mj-lt"/>
              <a:buAutoNum type="arabicPeriod"/>
            </a:pPr>
            <a:r>
              <a:rPr lang="en-US" sz="2000" dirty="0" smtClean="0"/>
              <a:t>Modularity </a:t>
            </a:r>
            <a:r>
              <a:rPr lang="en-US" sz="2000" dirty="0"/>
              <a:t>is achieved.</a:t>
            </a:r>
          </a:p>
          <a:p>
            <a:pPr marL="457200" indent="-457200">
              <a:buFont typeface="+mj-lt"/>
              <a:buAutoNum type="arabicPeriod"/>
            </a:pPr>
            <a:r>
              <a:rPr lang="en-US" sz="2000" dirty="0" smtClean="0"/>
              <a:t>Data </a:t>
            </a:r>
            <a:r>
              <a:rPr lang="en-US" sz="2000" dirty="0"/>
              <a:t>abstraction is possible.</a:t>
            </a:r>
            <a:endParaRPr lang="el-GR" sz="20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56</a:t>
            </a:fld>
            <a:endParaRPr lang="el-GR"/>
          </a:p>
        </p:txBody>
      </p:sp>
    </p:spTree>
    <p:extLst>
      <p:ext uri="{BB962C8B-B14F-4D97-AF65-F5344CB8AC3E}">
        <p14:creationId xmlns:p14="http://schemas.microsoft.com/office/powerpoint/2010/main" val="2976791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LIMITATIONS OF OBJECT-ORIENTED PROGRAMMING</a:t>
            </a:r>
            <a:endParaRPr lang="el-GR" sz="2800"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The benefits </a:t>
            </a:r>
            <a:r>
              <a:rPr lang="en-US" sz="2400" dirty="0"/>
              <a:t>of OOP may be realized after a long period.</a:t>
            </a:r>
          </a:p>
          <a:p>
            <a:pPr marL="514350" indent="-514350">
              <a:buFont typeface="+mj-lt"/>
              <a:buAutoNum type="arabicPeriod"/>
            </a:pPr>
            <a:r>
              <a:rPr lang="en-US" sz="2400" dirty="0" smtClean="0"/>
              <a:t>Requires </a:t>
            </a:r>
            <a:r>
              <a:rPr lang="en-US" sz="2400" dirty="0"/>
              <a:t>intensive testing procedures.</a:t>
            </a:r>
          </a:p>
          <a:p>
            <a:pPr marL="514350" indent="-514350">
              <a:buFont typeface="+mj-lt"/>
              <a:buAutoNum type="arabicPeriod"/>
            </a:pPr>
            <a:r>
              <a:rPr lang="en-US" sz="2400" dirty="0" smtClean="0"/>
              <a:t>Solving </a:t>
            </a:r>
            <a:r>
              <a:rPr lang="en-US" sz="2400" dirty="0"/>
              <a:t>a problem using OOP approach consumes more time than the time taken by </a:t>
            </a:r>
            <a:r>
              <a:rPr lang="en-US" sz="2400" dirty="0" smtClean="0"/>
              <a:t>structured programming </a:t>
            </a:r>
            <a:r>
              <a:rPr lang="en-US" sz="2400" dirty="0"/>
              <a:t>approach.</a:t>
            </a:r>
            <a:endParaRPr lang="el-GR" sz="2400" dirty="0"/>
          </a:p>
        </p:txBody>
      </p:sp>
      <p:sp>
        <p:nvSpPr>
          <p:cNvPr id="4" name="Footer Placeholder 3"/>
          <p:cNvSpPr>
            <a:spLocks noGrp="1"/>
          </p:cNvSpPr>
          <p:nvPr>
            <p:ph type="ftr" sz="quarter" idx="10"/>
          </p:nvPr>
        </p:nvSpPr>
        <p:spPr/>
        <p:txBody>
          <a:bodyPr/>
          <a:lstStyle/>
          <a:p>
            <a:pPr>
              <a:defRPr/>
            </a:pPr>
            <a:r>
              <a:rPr lang="el-GR" smtClean="0"/>
              <a:t>ΔΠΘ-ΤΜΗΜΑ ΜΠΔ: ΑΝΤΙΚΕΙΜΕΝΟΣΤΡΑΦΗΣ ΠΡΟΓΡΑΜΜΑΤΙΣΜΟΣ /0</a:t>
            </a:r>
            <a:r>
              <a:rPr lang="en-US" smtClean="0"/>
              <a:t>1</a:t>
            </a:r>
            <a:endParaRPr lang="el-GR"/>
          </a:p>
        </p:txBody>
      </p:sp>
      <p:sp>
        <p:nvSpPr>
          <p:cNvPr id="5" name="Slide Number Placeholder 4"/>
          <p:cNvSpPr>
            <a:spLocks noGrp="1"/>
          </p:cNvSpPr>
          <p:nvPr>
            <p:ph type="sldNum" sz="quarter" idx="11"/>
          </p:nvPr>
        </p:nvSpPr>
        <p:spPr/>
        <p:txBody>
          <a:bodyPr/>
          <a:lstStyle/>
          <a:p>
            <a:pPr>
              <a:defRPr/>
            </a:pPr>
            <a:fld id="{61C3D976-81F9-486A-B9EB-B37E459605BA}" type="slidenum">
              <a:rPr lang="el-GR" smtClean="0"/>
              <a:pPr>
                <a:defRPr/>
              </a:pPr>
              <a:t>57</a:t>
            </a:fld>
            <a:endParaRPr lang="el-GR"/>
          </a:p>
        </p:txBody>
      </p:sp>
    </p:spTree>
    <p:extLst>
      <p:ext uri="{BB962C8B-B14F-4D97-AF65-F5344CB8AC3E}">
        <p14:creationId xmlns:p14="http://schemas.microsoft.com/office/powerpoint/2010/main" val="34161632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1"/>
          </p:nvPr>
        </p:nvSpPr>
        <p:spPr/>
        <p:txBody>
          <a:bodyPr/>
          <a:lstStyle/>
          <a:p>
            <a:pPr>
              <a:defRPr/>
            </a:pPr>
            <a:fld id="{1B6E5E58-B8D4-4967-A583-006174615F58}" type="slidenum">
              <a:rPr lang="el-GR"/>
              <a:pPr>
                <a:defRPr/>
              </a:pPr>
              <a:t>58</a:t>
            </a:fld>
            <a:endParaRPr lang="el-GR"/>
          </a:p>
        </p:txBody>
      </p:sp>
      <p:sp>
        <p:nvSpPr>
          <p:cNvPr id="13316" name="Rectangle 2"/>
          <p:cNvSpPr>
            <a:spLocks noGrp="1" noChangeArrowheads="1"/>
          </p:cNvSpPr>
          <p:nvPr>
            <p:ph type="title"/>
          </p:nvPr>
        </p:nvSpPr>
        <p:spPr/>
        <p:txBody>
          <a:bodyPr/>
          <a:lstStyle/>
          <a:p>
            <a:pPr eaLnBrk="1" hangingPunct="1"/>
            <a:endParaRPr lang="en-US" altLang="el-GR" smtClean="0"/>
          </a:p>
        </p:txBody>
      </p:sp>
      <p:sp>
        <p:nvSpPr>
          <p:cNvPr id="13317" name="Rectangle 4"/>
          <p:cNvSpPr>
            <a:spLocks noChangeArrowheads="1"/>
          </p:cNvSpPr>
          <p:nvPr/>
        </p:nvSpPr>
        <p:spPr bwMode="auto">
          <a:xfrm>
            <a:off x="685800" y="2286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Comic Sans MS" pitchFamily="66" charset="0"/>
              </a:defRPr>
            </a:lvl1pPr>
            <a:lvl2pPr marL="742950" indent="-285750" eaLnBrk="0" hangingPunct="0">
              <a:spcBef>
                <a:spcPct val="20000"/>
              </a:spcBef>
              <a:buChar char="–"/>
              <a:defRPr sz="2400">
                <a:solidFill>
                  <a:schemeClr val="tx1"/>
                </a:solidFill>
                <a:latin typeface="Comic Sans MS" pitchFamily="66" charset="0"/>
              </a:defRPr>
            </a:lvl2pPr>
            <a:lvl3pPr marL="1143000" indent="-228600" eaLnBrk="0" hangingPunct="0">
              <a:spcBef>
                <a:spcPct val="20000"/>
              </a:spcBef>
              <a:buChar char="•"/>
              <a:defRPr sz="2400">
                <a:solidFill>
                  <a:schemeClr val="tx1"/>
                </a:solidFill>
                <a:latin typeface="Comic Sans MS" pitchFamily="66" charset="0"/>
              </a:defRPr>
            </a:lvl3pPr>
            <a:lvl4pPr marL="1600200" indent="-228600" eaLnBrk="0" hangingPunct="0">
              <a:spcBef>
                <a:spcPct val="20000"/>
              </a:spcBef>
              <a:buChar char="–"/>
              <a:defRPr sz="2400">
                <a:solidFill>
                  <a:schemeClr val="tx1"/>
                </a:solidFill>
                <a:latin typeface="Comic Sans MS" pitchFamily="66" charset="0"/>
              </a:defRPr>
            </a:lvl4pPr>
            <a:lvl5pPr marL="2057400" indent="-228600" eaLnBrk="0" hangingPunct="0">
              <a:spcBef>
                <a:spcPct val="20000"/>
              </a:spcBef>
              <a:buChar char="»"/>
              <a:defRPr sz="2400">
                <a:solidFill>
                  <a:schemeClr val="tx1"/>
                </a:solidFill>
                <a:latin typeface="Comic Sans MS" pitchFamily="66" charset="0"/>
              </a:defRPr>
            </a:lvl5pPr>
            <a:lvl6pPr marL="2514600" indent="-228600" eaLnBrk="0" fontAlgn="base" hangingPunct="0">
              <a:spcBef>
                <a:spcPct val="20000"/>
              </a:spcBef>
              <a:spcAft>
                <a:spcPct val="0"/>
              </a:spcAft>
              <a:buChar char="»"/>
              <a:defRPr sz="2400">
                <a:solidFill>
                  <a:schemeClr val="tx1"/>
                </a:solidFill>
                <a:latin typeface="Comic Sans MS" pitchFamily="66" charset="0"/>
              </a:defRPr>
            </a:lvl6pPr>
            <a:lvl7pPr marL="2971800" indent="-228600" eaLnBrk="0" fontAlgn="base" hangingPunct="0">
              <a:spcBef>
                <a:spcPct val="20000"/>
              </a:spcBef>
              <a:spcAft>
                <a:spcPct val="0"/>
              </a:spcAft>
              <a:buChar char="»"/>
              <a:defRPr sz="2400">
                <a:solidFill>
                  <a:schemeClr val="tx1"/>
                </a:solidFill>
                <a:latin typeface="Comic Sans MS" pitchFamily="66" charset="0"/>
              </a:defRPr>
            </a:lvl7pPr>
            <a:lvl8pPr marL="3429000" indent="-228600" eaLnBrk="0" fontAlgn="base" hangingPunct="0">
              <a:spcBef>
                <a:spcPct val="20000"/>
              </a:spcBef>
              <a:spcAft>
                <a:spcPct val="0"/>
              </a:spcAft>
              <a:buChar char="»"/>
              <a:defRPr sz="2400">
                <a:solidFill>
                  <a:schemeClr val="tx1"/>
                </a:solidFill>
                <a:latin typeface="Comic Sans MS" pitchFamily="66" charset="0"/>
              </a:defRPr>
            </a:lvl8pPr>
            <a:lvl9pPr marL="3886200" indent="-228600" eaLnBrk="0" fontAlgn="base" hangingPunct="0">
              <a:spcBef>
                <a:spcPct val="20000"/>
              </a:spcBef>
              <a:spcAft>
                <a:spcPct val="0"/>
              </a:spcAft>
              <a:buChar char="»"/>
              <a:defRPr sz="2400">
                <a:solidFill>
                  <a:schemeClr val="tx1"/>
                </a:solidFill>
                <a:latin typeface="Comic Sans MS" pitchFamily="66" charset="0"/>
              </a:defRPr>
            </a:lvl9pPr>
          </a:lstStyle>
          <a:p>
            <a:pPr algn="ctr" eaLnBrk="1" hangingPunct="1">
              <a:lnSpc>
                <a:spcPct val="150000"/>
              </a:lnSpc>
              <a:spcBef>
                <a:spcPct val="0"/>
              </a:spcBef>
              <a:buFontTx/>
              <a:buNone/>
            </a:pPr>
            <a:r>
              <a:rPr lang="el-GR" altLang="el-GR" sz="2000">
                <a:solidFill>
                  <a:srgbClr val="CC3300"/>
                </a:solidFill>
              </a:rPr>
              <a:t> </a:t>
            </a:r>
            <a:r>
              <a:rPr lang="el-GR" altLang="el-GR" sz="3600" b="1">
                <a:solidFill>
                  <a:srgbClr val="0000FF"/>
                </a:solidFill>
              </a:rPr>
              <a:t>Το περιβάλλον της </a:t>
            </a:r>
            <a:r>
              <a:rPr lang="en-US" altLang="el-GR" sz="3600" b="1">
                <a:solidFill>
                  <a:srgbClr val="0000FF"/>
                </a:solidFill>
              </a:rPr>
              <a:t>MS Visual C++ 2008 Express Edition</a:t>
            </a:r>
            <a:endParaRPr lang="el-GR" altLang="el-GR" sz="3600" b="1">
              <a:solidFill>
                <a:srgbClr val="0000FF"/>
              </a:solidFill>
            </a:endParaRPr>
          </a:p>
        </p:txBody>
      </p:sp>
    </p:spTree>
    <p:extLst>
      <p:ext uri="{BB962C8B-B14F-4D97-AF65-F5344CB8AC3E}">
        <p14:creationId xmlns:p14="http://schemas.microsoft.com/office/powerpoint/2010/main" val="470483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692150"/>
            <a:ext cx="5905500" cy="470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4 - Θέση αριθμού διαφάνειας"/>
          <p:cNvSpPr>
            <a:spLocks noGrp="1"/>
          </p:cNvSpPr>
          <p:nvPr>
            <p:ph type="sldNum" sz="quarter" idx="11"/>
          </p:nvPr>
        </p:nvSpPr>
        <p:spPr/>
        <p:txBody>
          <a:bodyPr/>
          <a:lstStyle/>
          <a:p>
            <a:pPr>
              <a:defRPr/>
            </a:pPr>
            <a:fld id="{658CFD38-B664-4D0A-B3D8-FAF235037D8E}" type="slidenum">
              <a:rPr lang="el-GR"/>
              <a:pPr>
                <a:defRPr/>
              </a:pPr>
              <a:t>59</a:t>
            </a:fld>
            <a:endParaRPr lang="el-GR"/>
          </a:p>
        </p:txBody>
      </p:sp>
      <p:sp>
        <p:nvSpPr>
          <p:cNvPr id="8" name="7 - TextBox"/>
          <p:cNvSpPr txBox="1"/>
          <p:nvPr/>
        </p:nvSpPr>
        <p:spPr>
          <a:xfrm>
            <a:off x="207963" y="3284538"/>
            <a:ext cx="2305050" cy="831850"/>
          </a:xfrm>
          <a:prstGeom prst="rect">
            <a:avLst/>
          </a:prstGeom>
          <a:noFill/>
        </p:spPr>
        <p:txBody>
          <a:bodyPr>
            <a:spAutoFit/>
          </a:bodyPr>
          <a:lstStyle/>
          <a:p>
            <a:pPr algn="ctr">
              <a:defRPr/>
            </a:pPr>
            <a:r>
              <a:rPr lang="el-GR" b="1" dirty="0">
                <a:solidFill>
                  <a:srgbClr val="C00000"/>
                </a:solidFill>
                <a:latin typeface="+mn-lt"/>
              </a:rPr>
              <a:t>ΠΡΟΣΦΑΤΑ </a:t>
            </a:r>
            <a:r>
              <a:rPr lang="en-US" b="1" dirty="0">
                <a:solidFill>
                  <a:srgbClr val="C00000"/>
                </a:solidFill>
                <a:latin typeface="+mn-lt"/>
              </a:rPr>
              <a:t>PROJECTS</a:t>
            </a:r>
            <a:endParaRPr lang="el-GR" b="1" dirty="0">
              <a:solidFill>
                <a:srgbClr val="C00000"/>
              </a:solidFill>
              <a:latin typeface="+mn-lt"/>
            </a:endParaRPr>
          </a:p>
        </p:txBody>
      </p:sp>
      <p:sp>
        <p:nvSpPr>
          <p:cNvPr id="14" name="13 - Βέλος προς τα κάτω"/>
          <p:cNvSpPr/>
          <p:nvPr/>
        </p:nvSpPr>
        <p:spPr>
          <a:xfrm rot="5400000" flipV="1">
            <a:off x="947738" y="2371725"/>
            <a:ext cx="744538" cy="98583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004958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3FEFC5EE-C795-4D96-9254-50016710EE54}" type="slidenum">
              <a:rPr lang="el-GR"/>
              <a:pPr>
                <a:defRPr/>
              </a:pPr>
              <a:t>6</a:t>
            </a:fld>
            <a:endParaRPr lang="el-GR"/>
          </a:p>
        </p:txBody>
      </p:sp>
      <p:sp>
        <p:nvSpPr>
          <p:cNvPr id="5124" name="Rectangle 2"/>
          <p:cNvSpPr>
            <a:spLocks noGrp="1" noChangeArrowheads="1"/>
          </p:cNvSpPr>
          <p:nvPr>
            <p:ph type="title"/>
          </p:nvPr>
        </p:nvSpPr>
        <p:spPr/>
        <p:txBody>
          <a:bodyPr/>
          <a:lstStyle/>
          <a:p>
            <a:pPr eaLnBrk="1" hangingPunct="1"/>
            <a:endParaRPr lang="el-GR" altLang="el-GR" smtClean="0"/>
          </a:p>
        </p:txBody>
      </p:sp>
      <p:sp>
        <p:nvSpPr>
          <p:cNvPr id="5125" name="Rectangle 3"/>
          <p:cNvSpPr>
            <a:spLocks noGrp="1" noChangeArrowheads="1"/>
          </p:cNvSpPr>
          <p:nvPr>
            <p:ph type="body" idx="1"/>
          </p:nvPr>
        </p:nvSpPr>
        <p:spPr/>
        <p:txBody>
          <a:bodyPr/>
          <a:lstStyle/>
          <a:p>
            <a:pPr eaLnBrk="1" hangingPunct="1"/>
            <a:r>
              <a:rPr lang="el-GR" altLang="el-GR" sz="2400" dirty="0" smtClean="0"/>
              <a:t>Υπάρχουν τρεις βασικές προσεγγίσεις στην ανάπτυξη των πληροφοριακών συστημάτων : οι προσανατολισμένες στις διαδικασίες (</a:t>
            </a:r>
            <a:r>
              <a:rPr lang="el-GR" altLang="el-GR" sz="2400" dirty="0" err="1" smtClean="0"/>
              <a:t>process</a:t>
            </a:r>
            <a:r>
              <a:rPr lang="el-GR" altLang="el-GR" sz="2400" dirty="0" smtClean="0"/>
              <a:t>-</a:t>
            </a:r>
            <a:r>
              <a:rPr lang="el-GR" altLang="el-GR" sz="2400" dirty="0" err="1" smtClean="0"/>
              <a:t>oriented</a:t>
            </a:r>
            <a:r>
              <a:rPr lang="el-GR" altLang="el-GR" sz="2400" dirty="0" smtClean="0"/>
              <a:t>), οι προσανατολισμένες στα δεδομένα (</a:t>
            </a:r>
            <a:r>
              <a:rPr lang="el-GR" altLang="el-GR" sz="2400" dirty="0" err="1" smtClean="0"/>
              <a:t>data</a:t>
            </a:r>
            <a:r>
              <a:rPr lang="el-GR" altLang="el-GR" sz="2400" dirty="0" smtClean="0"/>
              <a:t>-</a:t>
            </a:r>
            <a:r>
              <a:rPr lang="el-GR" altLang="el-GR" sz="2400" dirty="0" err="1" smtClean="0"/>
              <a:t>oriented</a:t>
            </a:r>
            <a:r>
              <a:rPr lang="el-GR" altLang="el-GR" sz="2400" dirty="0" smtClean="0"/>
              <a:t>) και οι προσανατολισμένες στα αντικείμενα (</a:t>
            </a:r>
            <a:r>
              <a:rPr lang="el-GR" altLang="el-GR" sz="2400" dirty="0" err="1" smtClean="0">
                <a:solidFill>
                  <a:srgbClr val="FF0000"/>
                </a:solidFill>
              </a:rPr>
              <a:t>object</a:t>
            </a:r>
            <a:r>
              <a:rPr lang="el-GR" altLang="el-GR" sz="2400" dirty="0" smtClean="0">
                <a:solidFill>
                  <a:srgbClr val="FF0000"/>
                </a:solidFill>
              </a:rPr>
              <a:t>-</a:t>
            </a:r>
            <a:r>
              <a:rPr lang="el-GR" altLang="el-GR" sz="2400" dirty="0" err="1" smtClean="0">
                <a:solidFill>
                  <a:srgbClr val="FF0000"/>
                </a:solidFill>
              </a:rPr>
              <a:t>oriented</a:t>
            </a:r>
            <a:r>
              <a:rPr lang="el-GR" altLang="el-GR" sz="2400" dirty="0" smtClean="0"/>
              <a:t>). </a:t>
            </a:r>
          </a:p>
          <a:p>
            <a:pPr eaLnBrk="1" hangingPunct="1"/>
            <a:r>
              <a:rPr lang="el-GR" altLang="el-GR" sz="2400" dirty="0" smtClean="0"/>
              <a:t>Καθώς η τεχνολογία πληροφοριών (που περιλαμβάνει από κοινού υλικό και λογισμικό) εξελίσσεται οι άνθρωποι μετακινούνται από τις παλαιότερες προσεγγίσεις που ήταν προσανατολισμένες στις διαδικασίες και στα δεδομένα και υιοθετούν τις πλέον πρόσφατες μεθοδολογίες της αντικειμενοστραφούς προσέγγισης.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Θέση υποσέλιδου"/>
          <p:cNvSpPr>
            <a:spLocks noGrp="1"/>
          </p:cNvSpPr>
          <p:nvPr>
            <p:ph type="ftr" sz="quarter" idx="10"/>
          </p:nvPr>
        </p:nvSpPr>
        <p:spPr/>
        <p:txBody>
          <a:bodyPr/>
          <a:lstStyle/>
          <a:p>
            <a:pPr>
              <a:defRPr/>
            </a:pPr>
            <a:r>
              <a:rPr lang="el-GR" dirty="0"/>
              <a:t>ΔΠΘ-ΤΜΗΜΑ ΜΠΔ: ΕΙΣΑΓΩΓΗ ΣΤΟΥΣ </a:t>
            </a:r>
            <a:r>
              <a:rPr lang="el-GR" dirty="0" smtClean="0"/>
              <a:t>ΗΥ</a:t>
            </a:r>
            <a:endParaRPr lang="el-GR" dirty="0"/>
          </a:p>
        </p:txBody>
      </p:sp>
      <p:sp>
        <p:nvSpPr>
          <p:cNvPr id="4" name="4 - Θέση αριθμού διαφάνειας"/>
          <p:cNvSpPr>
            <a:spLocks noGrp="1"/>
          </p:cNvSpPr>
          <p:nvPr>
            <p:ph type="sldNum" sz="quarter" idx="11"/>
          </p:nvPr>
        </p:nvSpPr>
        <p:spPr/>
        <p:txBody>
          <a:bodyPr/>
          <a:lstStyle/>
          <a:p>
            <a:pPr>
              <a:defRPr/>
            </a:pPr>
            <a:fld id="{2219B51C-3EF1-4319-A0DE-4FCE328440C0}" type="slidenum">
              <a:rPr lang="el-GR"/>
              <a:pPr>
                <a:defRPr/>
              </a:pPr>
              <a:t>60</a:t>
            </a:fld>
            <a:endParaRPr lang="el-GR"/>
          </a:p>
        </p:txBody>
      </p:sp>
      <p:sp>
        <p:nvSpPr>
          <p:cNvPr id="7" name="6 - Δεξιό βέλος"/>
          <p:cNvSpPr/>
          <p:nvPr/>
        </p:nvSpPr>
        <p:spPr>
          <a:xfrm>
            <a:off x="611188" y="1041400"/>
            <a:ext cx="863600" cy="431800"/>
          </a:xfrm>
          <a:prstGeom prst="rightArrow">
            <a:avLst/>
          </a:prstGeom>
          <a:solidFill>
            <a:srgbClr val="C00000"/>
          </a:solid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536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836613"/>
            <a:ext cx="6480175"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4054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847725"/>
            <a:ext cx="7658100" cy="516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1 - Τίτλος"/>
          <p:cNvSpPr>
            <a:spLocks noGrp="1"/>
          </p:cNvSpPr>
          <p:nvPr>
            <p:ph type="title"/>
          </p:nvPr>
        </p:nvSpPr>
        <p:spPr/>
        <p:txBody>
          <a:bodyPr/>
          <a:lstStyle/>
          <a:p>
            <a:pPr eaLnBrk="1" hangingPunct="1"/>
            <a:endParaRPr lang="el-GR" altLang="el-GR" smtClean="0"/>
          </a:p>
        </p:txBody>
      </p:sp>
      <p:sp>
        <p:nvSpPr>
          <p:cNvPr id="5" name="4 - Θέση αριθμού διαφάνειας"/>
          <p:cNvSpPr>
            <a:spLocks noGrp="1"/>
          </p:cNvSpPr>
          <p:nvPr>
            <p:ph type="sldNum" sz="quarter" idx="11"/>
          </p:nvPr>
        </p:nvSpPr>
        <p:spPr/>
        <p:txBody>
          <a:bodyPr/>
          <a:lstStyle/>
          <a:p>
            <a:pPr>
              <a:defRPr/>
            </a:pPr>
            <a:fld id="{0FD54AEB-3554-43A8-B337-0EBBACF5B923}" type="slidenum">
              <a:rPr lang="el-GR"/>
              <a:pPr>
                <a:defRPr/>
              </a:pPr>
              <a:t>61</a:t>
            </a:fld>
            <a:endParaRPr lang="el-GR" dirty="0"/>
          </a:p>
        </p:txBody>
      </p:sp>
      <p:sp>
        <p:nvSpPr>
          <p:cNvPr id="7" name="6 - Δεξιό βέλος"/>
          <p:cNvSpPr/>
          <p:nvPr/>
        </p:nvSpPr>
        <p:spPr>
          <a:xfrm>
            <a:off x="395288" y="1735138"/>
            <a:ext cx="863600" cy="431800"/>
          </a:xfrm>
          <a:prstGeom prst="rightArrow">
            <a:avLst/>
          </a:prstGeom>
          <a:solidFill>
            <a:srgbClr val="C00000"/>
          </a:solid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Δεξιό βέλος"/>
          <p:cNvSpPr/>
          <p:nvPr/>
        </p:nvSpPr>
        <p:spPr>
          <a:xfrm>
            <a:off x="2268538" y="1557338"/>
            <a:ext cx="790575" cy="576262"/>
          </a:xfrm>
          <a:prstGeom prst="rightArrow">
            <a:avLst/>
          </a:prstGeom>
          <a:solidFill>
            <a:srgbClr val="C00000"/>
          </a:solid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8 - Βέλος προς τα κάτω"/>
          <p:cNvSpPr/>
          <p:nvPr/>
        </p:nvSpPr>
        <p:spPr>
          <a:xfrm>
            <a:off x="1979613" y="3429000"/>
            <a:ext cx="936625" cy="12239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9 - Βέλος προς τα κάτω"/>
          <p:cNvSpPr/>
          <p:nvPr/>
        </p:nvSpPr>
        <p:spPr>
          <a:xfrm>
            <a:off x="5219700" y="3933825"/>
            <a:ext cx="865188" cy="10795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10 - TextBox"/>
          <p:cNvSpPr txBox="1"/>
          <p:nvPr/>
        </p:nvSpPr>
        <p:spPr>
          <a:xfrm>
            <a:off x="4356100" y="2781300"/>
            <a:ext cx="3384550" cy="1200150"/>
          </a:xfrm>
          <a:prstGeom prst="rect">
            <a:avLst/>
          </a:prstGeom>
          <a:noFill/>
          <a:ln w="25400">
            <a:solidFill>
              <a:srgbClr val="C00000"/>
            </a:solidFill>
          </a:ln>
        </p:spPr>
        <p:txBody>
          <a:bodyPr>
            <a:spAutoFit/>
          </a:bodyPr>
          <a:lstStyle/>
          <a:p>
            <a:pPr algn="ctr">
              <a:defRPr/>
            </a:pPr>
            <a:r>
              <a:rPr lang="el-GR" b="1" dirty="0">
                <a:solidFill>
                  <a:schemeClr val="accent5">
                    <a:lumMod val="50000"/>
                  </a:schemeClr>
                </a:solidFill>
                <a:latin typeface="+mj-lt"/>
              </a:rPr>
              <a:t>Επιλέξτε αναλόγως την περιοχή αποθήκευσης</a:t>
            </a:r>
          </a:p>
        </p:txBody>
      </p:sp>
      <p:sp>
        <p:nvSpPr>
          <p:cNvPr id="12" name="11 - TextBox"/>
          <p:cNvSpPr txBox="1"/>
          <p:nvPr/>
        </p:nvSpPr>
        <p:spPr>
          <a:xfrm>
            <a:off x="1331913" y="2636838"/>
            <a:ext cx="1655762" cy="831850"/>
          </a:xfrm>
          <a:prstGeom prst="rect">
            <a:avLst/>
          </a:prstGeom>
          <a:noFill/>
          <a:ln w="25400">
            <a:solidFill>
              <a:srgbClr val="C00000"/>
            </a:solidFill>
          </a:ln>
        </p:spPr>
        <p:txBody>
          <a:bodyPr>
            <a:spAutoFit/>
          </a:bodyPr>
          <a:lstStyle/>
          <a:p>
            <a:pPr algn="ctr">
              <a:defRPr/>
            </a:pPr>
            <a:r>
              <a:rPr lang="el-GR" dirty="0">
                <a:solidFill>
                  <a:schemeClr val="accent5">
                    <a:lumMod val="50000"/>
                  </a:schemeClr>
                </a:solidFill>
                <a:latin typeface="+mj-lt"/>
              </a:rPr>
              <a:t>Όνομα του </a:t>
            </a:r>
            <a:r>
              <a:rPr lang="en-US" dirty="0">
                <a:solidFill>
                  <a:schemeClr val="accent5">
                    <a:lumMod val="50000"/>
                  </a:schemeClr>
                </a:solidFill>
                <a:latin typeface="+mj-lt"/>
              </a:rPr>
              <a:t>project</a:t>
            </a:r>
            <a:endParaRPr lang="el-GR" dirty="0">
              <a:solidFill>
                <a:schemeClr val="accent5">
                  <a:lumMod val="50000"/>
                </a:schemeClr>
              </a:solidFill>
              <a:latin typeface="+mj-lt"/>
            </a:endParaRPr>
          </a:p>
        </p:txBody>
      </p:sp>
    </p:spTree>
    <p:extLst>
      <p:ext uri="{BB962C8B-B14F-4D97-AF65-F5344CB8AC3E}">
        <p14:creationId xmlns:p14="http://schemas.microsoft.com/office/powerpoint/2010/main" val="29846078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6238"/>
            <a:ext cx="6577012" cy="557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4 - Θέση αριθμού διαφάνειας"/>
          <p:cNvSpPr>
            <a:spLocks noGrp="1"/>
          </p:cNvSpPr>
          <p:nvPr>
            <p:ph type="sldNum" sz="quarter" idx="11"/>
          </p:nvPr>
        </p:nvSpPr>
        <p:spPr/>
        <p:txBody>
          <a:bodyPr/>
          <a:lstStyle/>
          <a:p>
            <a:pPr>
              <a:defRPr/>
            </a:pPr>
            <a:fld id="{5990F61E-541E-4E58-BA57-3B0114BA53ED}" type="slidenum">
              <a:rPr lang="el-GR"/>
              <a:pPr>
                <a:defRPr/>
              </a:pPr>
              <a:t>62</a:t>
            </a:fld>
            <a:endParaRPr lang="el-GR"/>
          </a:p>
        </p:txBody>
      </p:sp>
      <p:sp>
        <p:nvSpPr>
          <p:cNvPr id="6" name="5 - Βέλος προς τα κάτω"/>
          <p:cNvSpPr/>
          <p:nvPr/>
        </p:nvSpPr>
        <p:spPr>
          <a:xfrm>
            <a:off x="4887913" y="4292600"/>
            <a:ext cx="936625" cy="12239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17311728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04813"/>
            <a:ext cx="664845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4 - Θέση αριθμού διαφάνειας"/>
          <p:cNvSpPr>
            <a:spLocks noGrp="1"/>
          </p:cNvSpPr>
          <p:nvPr>
            <p:ph type="sldNum" sz="quarter" idx="11"/>
          </p:nvPr>
        </p:nvSpPr>
        <p:spPr/>
        <p:txBody>
          <a:bodyPr/>
          <a:lstStyle/>
          <a:p>
            <a:pPr>
              <a:defRPr/>
            </a:pPr>
            <a:fld id="{FFA5D76C-544A-456B-944F-5851E65FF44D}" type="slidenum">
              <a:rPr lang="el-GR"/>
              <a:pPr>
                <a:defRPr/>
              </a:pPr>
              <a:t>63</a:t>
            </a:fld>
            <a:endParaRPr lang="el-GR"/>
          </a:p>
        </p:txBody>
      </p:sp>
      <p:sp>
        <p:nvSpPr>
          <p:cNvPr id="6" name="5 - Δεξιό βέλος"/>
          <p:cNvSpPr/>
          <p:nvPr/>
        </p:nvSpPr>
        <p:spPr>
          <a:xfrm rot="10800000">
            <a:off x="4356100" y="2784475"/>
            <a:ext cx="1289050" cy="576263"/>
          </a:xfrm>
          <a:prstGeom prst="rightArrow">
            <a:avLst/>
          </a:prstGeom>
          <a:solidFill>
            <a:srgbClr val="00B0F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Δεξιό βέλος"/>
          <p:cNvSpPr/>
          <p:nvPr/>
        </p:nvSpPr>
        <p:spPr>
          <a:xfrm>
            <a:off x="2627313" y="1916113"/>
            <a:ext cx="649287" cy="57626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8 - Βέλος προς τα κάτω"/>
          <p:cNvSpPr/>
          <p:nvPr/>
        </p:nvSpPr>
        <p:spPr>
          <a:xfrm flipV="1">
            <a:off x="1331913" y="2166938"/>
            <a:ext cx="865187" cy="12255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9 - Βέλος προς τα κάτω"/>
          <p:cNvSpPr/>
          <p:nvPr/>
        </p:nvSpPr>
        <p:spPr>
          <a:xfrm>
            <a:off x="5854700" y="4581525"/>
            <a:ext cx="863600" cy="10080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34074574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lstStyle/>
          <a:p>
            <a:pPr eaLnBrk="1" hangingPunct="1"/>
            <a:endParaRPr lang="el-GR" altLang="el-GR" smtClean="0"/>
          </a:p>
        </p:txBody>
      </p:sp>
      <p:sp>
        <p:nvSpPr>
          <p:cNvPr id="5" name="4 - Θέση αριθμού διαφάνειας"/>
          <p:cNvSpPr>
            <a:spLocks noGrp="1"/>
          </p:cNvSpPr>
          <p:nvPr>
            <p:ph type="sldNum" sz="quarter" idx="11"/>
          </p:nvPr>
        </p:nvSpPr>
        <p:spPr/>
        <p:txBody>
          <a:bodyPr/>
          <a:lstStyle/>
          <a:p>
            <a:pPr>
              <a:defRPr/>
            </a:pPr>
            <a:fld id="{34F35004-505C-41AF-AFD1-5774C5130380}" type="slidenum">
              <a:rPr lang="el-GR"/>
              <a:pPr>
                <a:defRPr/>
              </a:pPr>
              <a:t>64</a:t>
            </a:fld>
            <a:endParaRPr lang="el-GR" dirty="0"/>
          </a:p>
        </p:txBody>
      </p:sp>
      <p:sp>
        <p:nvSpPr>
          <p:cNvPr id="8" name="7 - Δεξιό βέλος"/>
          <p:cNvSpPr/>
          <p:nvPr/>
        </p:nvSpPr>
        <p:spPr>
          <a:xfrm>
            <a:off x="179388" y="2046288"/>
            <a:ext cx="792162" cy="57626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946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28725"/>
            <a:ext cx="7462837" cy="4503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8327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020763"/>
            <a:ext cx="4824412" cy="504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1 - Τίτλος"/>
          <p:cNvSpPr>
            <a:spLocks noGrp="1"/>
          </p:cNvSpPr>
          <p:nvPr>
            <p:ph type="title"/>
          </p:nvPr>
        </p:nvSpPr>
        <p:spPr/>
        <p:txBody>
          <a:bodyPr/>
          <a:lstStyle/>
          <a:p>
            <a:pPr eaLnBrk="1" hangingPunct="1"/>
            <a:endParaRPr lang="el-GR" altLang="el-GR" smtClean="0"/>
          </a:p>
        </p:txBody>
      </p:sp>
      <p:sp>
        <p:nvSpPr>
          <p:cNvPr id="5" name="4 - Θέση αριθμού διαφάνειας"/>
          <p:cNvSpPr>
            <a:spLocks noGrp="1"/>
          </p:cNvSpPr>
          <p:nvPr>
            <p:ph type="sldNum" sz="quarter" idx="11"/>
          </p:nvPr>
        </p:nvSpPr>
        <p:spPr/>
        <p:txBody>
          <a:bodyPr/>
          <a:lstStyle/>
          <a:p>
            <a:pPr>
              <a:defRPr/>
            </a:pPr>
            <a:fld id="{B3DA3438-5C80-4EBD-861B-E9A72B234853}" type="slidenum">
              <a:rPr lang="el-GR"/>
              <a:pPr>
                <a:defRPr/>
              </a:pPr>
              <a:t>65</a:t>
            </a:fld>
            <a:endParaRPr lang="el-GR" dirty="0"/>
          </a:p>
        </p:txBody>
      </p:sp>
      <p:sp>
        <p:nvSpPr>
          <p:cNvPr id="7" name="6 - TextBox"/>
          <p:cNvSpPr txBox="1"/>
          <p:nvPr/>
        </p:nvSpPr>
        <p:spPr>
          <a:xfrm>
            <a:off x="577850" y="2946400"/>
            <a:ext cx="1225550" cy="830263"/>
          </a:xfrm>
          <a:prstGeom prst="rect">
            <a:avLst/>
          </a:prstGeom>
          <a:noFill/>
          <a:ln w="34925">
            <a:solidFill>
              <a:srgbClr val="0000FF"/>
            </a:solidFill>
          </a:ln>
        </p:spPr>
        <p:txBody>
          <a:bodyPr>
            <a:spAutoFit/>
          </a:bodyPr>
          <a:lstStyle/>
          <a:p>
            <a:pPr algn="ctr">
              <a:defRPr/>
            </a:pPr>
            <a:r>
              <a:rPr lang="el-GR" dirty="0">
                <a:solidFill>
                  <a:srgbClr val="C00000"/>
                </a:solidFill>
                <a:latin typeface="+mj-lt"/>
              </a:rPr>
              <a:t>Δεξί κλικ</a:t>
            </a:r>
          </a:p>
        </p:txBody>
      </p:sp>
      <p:sp>
        <p:nvSpPr>
          <p:cNvPr id="8" name="7 - Δεξιό βέλος"/>
          <p:cNvSpPr/>
          <p:nvPr/>
        </p:nvSpPr>
        <p:spPr>
          <a:xfrm>
            <a:off x="1803400" y="3362325"/>
            <a:ext cx="865188" cy="36036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28420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981075"/>
            <a:ext cx="76581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4 - Θέση αριθμού διαφάνειας"/>
          <p:cNvSpPr>
            <a:spLocks noGrp="1"/>
          </p:cNvSpPr>
          <p:nvPr>
            <p:ph type="sldNum" sz="quarter" idx="11"/>
          </p:nvPr>
        </p:nvSpPr>
        <p:spPr/>
        <p:txBody>
          <a:bodyPr/>
          <a:lstStyle/>
          <a:p>
            <a:pPr>
              <a:defRPr/>
            </a:pPr>
            <a:fld id="{E0F4A6F2-3B06-495A-B0EE-476DBFF986CE}" type="slidenum">
              <a:rPr lang="el-GR"/>
              <a:pPr>
                <a:defRPr/>
              </a:pPr>
              <a:t>66</a:t>
            </a:fld>
            <a:endParaRPr lang="el-GR"/>
          </a:p>
        </p:txBody>
      </p:sp>
      <p:sp>
        <p:nvSpPr>
          <p:cNvPr id="6" name="5 - Δεξιό βέλος"/>
          <p:cNvSpPr/>
          <p:nvPr/>
        </p:nvSpPr>
        <p:spPr>
          <a:xfrm flipH="1">
            <a:off x="4284663" y="1773238"/>
            <a:ext cx="1081087" cy="36036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Βέλος προς τα κάτω"/>
          <p:cNvSpPr/>
          <p:nvPr/>
        </p:nvSpPr>
        <p:spPr>
          <a:xfrm>
            <a:off x="1835150" y="3429000"/>
            <a:ext cx="865188" cy="12239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7 - TextBox"/>
          <p:cNvSpPr txBox="1"/>
          <p:nvPr/>
        </p:nvSpPr>
        <p:spPr>
          <a:xfrm>
            <a:off x="2484438" y="3213100"/>
            <a:ext cx="4319587" cy="830263"/>
          </a:xfrm>
          <a:prstGeom prst="rect">
            <a:avLst/>
          </a:prstGeom>
          <a:noFill/>
        </p:spPr>
        <p:txBody>
          <a:bodyPr>
            <a:spAutoFit/>
          </a:bodyPr>
          <a:lstStyle/>
          <a:p>
            <a:pPr>
              <a:defRPr/>
            </a:pPr>
            <a:r>
              <a:rPr lang="el-GR" b="1" dirty="0">
                <a:solidFill>
                  <a:srgbClr val="C00000"/>
                </a:solidFill>
                <a:latin typeface="+mj-lt"/>
              </a:rPr>
              <a:t>Όνομα για το αρχείο του κώδικα (επέκταση .</a:t>
            </a:r>
            <a:r>
              <a:rPr lang="en-US" b="1" dirty="0">
                <a:solidFill>
                  <a:srgbClr val="C00000"/>
                </a:solidFill>
                <a:latin typeface="+mj-lt"/>
              </a:rPr>
              <a:t>c)</a:t>
            </a:r>
            <a:endParaRPr lang="el-GR" b="1" dirty="0">
              <a:solidFill>
                <a:srgbClr val="C00000"/>
              </a:solidFill>
              <a:latin typeface="+mj-lt"/>
            </a:endParaRPr>
          </a:p>
        </p:txBody>
      </p:sp>
      <p:sp>
        <p:nvSpPr>
          <p:cNvPr id="9" name="8 - Βέλος προς τα κάτω"/>
          <p:cNvSpPr/>
          <p:nvPr/>
        </p:nvSpPr>
        <p:spPr>
          <a:xfrm>
            <a:off x="6588125" y="4221163"/>
            <a:ext cx="647700" cy="12239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14277003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875"/>
            <a:ext cx="8278812" cy="273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4 - Θέση αριθμού διαφάνειας"/>
          <p:cNvSpPr>
            <a:spLocks noGrp="1"/>
          </p:cNvSpPr>
          <p:nvPr>
            <p:ph type="sldNum" sz="quarter" idx="11"/>
          </p:nvPr>
        </p:nvSpPr>
        <p:spPr/>
        <p:txBody>
          <a:bodyPr/>
          <a:lstStyle/>
          <a:p>
            <a:pPr>
              <a:defRPr/>
            </a:pPr>
            <a:fld id="{FA6133FE-8C51-442F-8F3A-38C0D8BED08D}" type="slidenum">
              <a:rPr lang="el-GR"/>
              <a:pPr>
                <a:defRPr/>
              </a:pPr>
              <a:t>67</a:t>
            </a:fld>
            <a:endParaRPr lang="el-GR"/>
          </a:p>
        </p:txBody>
      </p:sp>
      <p:sp>
        <p:nvSpPr>
          <p:cNvPr id="6" name="5 - Δεξιό βέλος"/>
          <p:cNvSpPr/>
          <p:nvPr/>
        </p:nvSpPr>
        <p:spPr>
          <a:xfrm flipH="1">
            <a:off x="1835150" y="3681413"/>
            <a:ext cx="1081088" cy="36036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 name="6 - Βέλος προς τα κάτω"/>
          <p:cNvSpPr/>
          <p:nvPr/>
        </p:nvSpPr>
        <p:spPr>
          <a:xfrm>
            <a:off x="3203575" y="1125538"/>
            <a:ext cx="647700" cy="122237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8 - Βέλος προς τα κάτω"/>
          <p:cNvSpPr/>
          <p:nvPr/>
        </p:nvSpPr>
        <p:spPr>
          <a:xfrm flipV="1">
            <a:off x="5903913" y="3856038"/>
            <a:ext cx="647700" cy="71913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9 - TextBox"/>
          <p:cNvSpPr txBox="1"/>
          <p:nvPr/>
        </p:nvSpPr>
        <p:spPr>
          <a:xfrm>
            <a:off x="4932363" y="4597400"/>
            <a:ext cx="2808287" cy="1385888"/>
          </a:xfrm>
          <a:prstGeom prst="rect">
            <a:avLst/>
          </a:prstGeom>
          <a:noFill/>
          <a:ln w="63500">
            <a:solidFill>
              <a:srgbClr val="C00000"/>
            </a:solidFill>
          </a:ln>
        </p:spPr>
        <p:txBody>
          <a:bodyPr>
            <a:spAutoFit/>
          </a:bodyPr>
          <a:lstStyle/>
          <a:p>
            <a:pPr>
              <a:defRPr/>
            </a:pPr>
            <a:r>
              <a:rPr lang="el-GR" sz="2800" b="1" dirty="0">
                <a:solidFill>
                  <a:srgbClr val="C00000"/>
                </a:solidFill>
                <a:latin typeface="+mj-lt"/>
              </a:rPr>
              <a:t>Εδώ γράφουμε τον κώδικα του προγράμματος</a:t>
            </a:r>
          </a:p>
        </p:txBody>
      </p:sp>
    </p:spTree>
    <p:extLst>
      <p:ext uri="{BB962C8B-B14F-4D97-AF65-F5344CB8AC3E}">
        <p14:creationId xmlns:p14="http://schemas.microsoft.com/office/powerpoint/2010/main" val="27615998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0713"/>
            <a:ext cx="6783388" cy="48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4 - Θέση αριθμού διαφάνειας"/>
          <p:cNvSpPr>
            <a:spLocks noGrp="1"/>
          </p:cNvSpPr>
          <p:nvPr>
            <p:ph type="sldNum" sz="quarter" idx="11"/>
          </p:nvPr>
        </p:nvSpPr>
        <p:spPr/>
        <p:txBody>
          <a:bodyPr/>
          <a:lstStyle/>
          <a:p>
            <a:pPr>
              <a:defRPr/>
            </a:pPr>
            <a:fld id="{4A3D35DA-1805-444F-A545-16B0C2963670}" type="slidenum">
              <a:rPr lang="el-GR"/>
              <a:pPr>
                <a:defRPr/>
              </a:pPr>
              <a:t>68</a:t>
            </a:fld>
            <a:endParaRPr lang="el-GR"/>
          </a:p>
        </p:txBody>
      </p:sp>
      <p:sp>
        <p:nvSpPr>
          <p:cNvPr id="9" name="8 - Δεξιό βέλος"/>
          <p:cNvSpPr/>
          <p:nvPr/>
        </p:nvSpPr>
        <p:spPr>
          <a:xfrm>
            <a:off x="2195513" y="984250"/>
            <a:ext cx="1223962" cy="35877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 name="9 - Βέλος προς τα κάτω"/>
          <p:cNvSpPr/>
          <p:nvPr/>
        </p:nvSpPr>
        <p:spPr>
          <a:xfrm>
            <a:off x="4572000" y="153988"/>
            <a:ext cx="647700" cy="122396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1" name="10 - TextBox"/>
          <p:cNvSpPr txBox="1"/>
          <p:nvPr/>
        </p:nvSpPr>
        <p:spPr>
          <a:xfrm>
            <a:off x="6300788" y="4365625"/>
            <a:ext cx="2555875" cy="1570038"/>
          </a:xfrm>
          <a:prstGeom prst="rect">
            <a:avLst/>
          </a:prstGeom>
          <a:noFill/>
          <a:ln w="60325">
            <a:solidFill>
              <a:srgbClr val="C00000"/>
            </a:solidFill>
          </a:ln>
        </p:spPr>
        <p:txBody>
          <a:bodyPr>
            <a:spAutoFit/>
          </a:bodyPr>
          <a:lstStyle/>
          <a:p>
            <a:pPr>
              <a:defRPr/>
            </a:pPr>
            <a:r>
              <a:rPr lang="el-GR" b="1" dirty="0">
                <a:solidFill>
                  <a:srgbClr val="C00000"/>
                </a:solidFill>
                <a:latin typeface="+mj-lt"/>
              </a:rPr>
              <a:t>Δημιουργία του εκτελέσιμου αρχείου </a:t>
            </a:r>
            <a:endParaRPr lang="en-US" b="1" dirty="0">
              <a:solidFill>
                <a:srgbClr val="C00000"/>
              </a:solidFill>
              <a:latin typeface="+mj-lt"/>
            </a:endParaRPr>
          </a:p>
          <a:p>
            <a:pPr>
              <a:defRPr/>
            </a:pPr>
            <a:r>
              <a:rPr lang="el-GR" b="1" dirty="0">
                <a:solidFill>
                  <a:srgbClr val="C00000"/>
                </a:solidFill>
                <a:latin typeface="+mj-lt"/>
              </a:rPr>
              <a:t>(</a:t>
            </a:r>
            <a:r>
              <a:rPr lang="en-US" b="1" dirty="0">
                <a:solidFill>
                  <a:srgbClr val="C00000"/>
                </a:solidFill>
                <a:latin typeface="+mj-lt"/>
              </a:rPr>
              <a:t>compile +link)</a:t>
            </a:r>
            <a:endParaRPr lang="el-GR" b="1" dirty="0">
              <a:solidFill>
                <a:srgbClr val="C00000"/>
              </a:solidFill>
              <a:latin typeface="+mj-lt"/>
            </a:endParaRPr>
          </a:p>
        </p:txBody>
      </p:sp>
    </p:spTree>
    <p:extLst>
      <p:ext uri="{BB962C8B-B14F-4D97-AF65-F5344CB8AC3E}">
        <p14:creationId xmlns:p14="http://schemas.microsoft.com/office/powerpoint/2010/main" val="24869872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13" y="839788"/>
            <a:ext cx="811530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4 - Θέση αριθμού διαφάνειας"/>
          <p:cNvSpPr>
            <a:spLocks noGrp="1"/>
          </p:cNvSpPr>
          <p:nvPr>
            <p:ph type="sldNum" sz="quarter" idx="11"/>
          </p:nvPr>
        </p:nvSpPr>
        <p:spPr/>
        <p:txBody>
          <a:bodyPr/>
          <a:lstStyle/>
          <a:p>
            <a:pPr>
              <a:defRPr/>
            </a:pPr>
            <a:fld id="{70851B00-31E3-4492-8652-9B34C5BEAE54}" type="slidenum">
              <a:rPr lang="el-GR"/>
              <a:pPr>
                <a:defRPr/>
              </a:pPr>
              <a:t>69</a:t>
            </a:fld>
            <a:endParaRPr lang="el-GR"/>
          </a:p>
        </p:txBody>
      </p:sp>
      <p:sp>
        <p:nvSpPr>
          <p:cNvPr id="12" name="11 - Δεξιό βέλος"/>
          <p:cNvSpPr/>
          <p:nvPr/>
        </p:nvSpPr>
        <p:spPr>
          <a:xfrm>
            <a:off x="125413" y="1314450"/>
            <a:ext cx="685800" cy="360363"/>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12 - Δεξιό βέλος"/>
          <p:cNvSpPr/>
          <p:nvPr/>
        </p:nvSpPr>
        <p:spPr>
          <a:xfrm>
            <a:off x="179388" y="2043113"/>
            <a:ext cx="684212" cy="361950"/>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14 - Δεξιό βέλος"/>
          <p:cNvSpPr/>
          <p:nvPr/>
        </p:nvSpPr>
        <p:spPr>
          <a:xfrm flipH="1">
            <a:off x="3311525" y="2781300"/>
            <a:ext cx="1476375" cy="360363"/>
          </a:xfrm>
          <a:prstGeom prst="right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6" name="15 - Βέλος προς τα κάτω"/>
          <p:cNvSpPr/>
          <p:nvPr/>
        </p:nvSpPr>
        <p:spPr>
          <a:xfrm flipV="1">
            <a:off x="2268538" y="3165475"/>
            <a:ext cx="647700" cy="1223963"/>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16 - TextBox"/>
          <p:cNvSpPr txBox="1"/>
          <p:nvPr/>
        </p:nvSpPr>
        <p:spPr>
          <a:xfrm>
            <a:off x="4716463" y="4076700"/>
            <a:ext cx="3455987" cy="1570038"/>
          </a:xfrm>
          <a:prstGeom prst="rect">
            <a:avLst/>
          </a:prstGeom>
          <a:noFill/>
          <a:ln w="50800">
            <a:solidFill>
              <a:srgbClr val="C00000"/>
            </a:solidFill>
          </a:ln>
        </p:spPr>
        <p:txBody>
          <a:bodyPr>
            <a:spAutoFit/>
          </a:bodyPr>
          <a:lstStyle/>
          <a:p>
            <a:pPr algn="ctr">
              <a:defRPr/>
            </a:pPr>
            <a:r>
              <a:rPr lang="el-GR" sz="3200" b="1" dirty="0">
                <a:latin typeface="+mj-lt"/>
              </a:rPr>
              <a:t>Στη συνέχεια </a:t>
            </a:r>
          </a:p>
          <a:p>
            <a:pPr algn="ctr">
              <a:defRPr/>
            </a:pPr>
            <a:r>
              <a:rPr lang="en-US" sz="3200" b="1" dirty="0">
                <a:solidFill>
                  <a:srgbClr val="C00000"/>
                </a:solidFill>
                <a:latin typeface="+mj-lt"/>
              </a:rPr>
              <a:t>CTRL+F5 </a:t>
            </a:r>
            <a:endParaRPr lang="el-GR" sz="3200" b="1" dirty="0">
              <a:solidFill>
                <a:srgbClr val="C00000"/>
              </a:solidFill>
              <a:latin typeface="+mj-lt"/>
            </a:endParaRPr>
          </a:p>
          <a:p>
            <a:pPr algn="ctr">
              <a:defRPr/>
            </a:pPr>
            <a:r>
              <a:rPr lang="el-GR" sz="3200" b="1" dirty="0">
                <a:latin typeface="+mj-lt"/>
              </a:rPr>
              <a:t>για εκτέλεση</a:t>
            </a:r>
          </a:p>
        </p:txBody>
      </p:sp>
      <p:sp>
        <p:nvSpPr>
          <p:cNvPr id="2" name="Oval 1"/>
          <p:cNvSpPr/>
          <p:nvPr/>
        </p:nvSpPr>
        <p:spPr>
          <a:xfrm>
            <a:off x="1476375" y="2781300"/>
            <a:ext cx="1582738"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1289145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1A8E504C-26A4-411B-8A29-AF6F38C9B83E}" type="slidenum">
              <a:rPr lang="el-GR"/>
              <a:pPr>
                <a:defRPr/>
              </a:pPr>
              <a:t>7</a:t>
            </a:fld>
            <a:endParaRPr lang="el-GR"/>
          </a:p>
        </p:txBody>
      </p:sp>
      <p:sp>
        <p:nvSpPr>
          <p:cNvPr id="2052" name="Rectangle 2"/>
          <p:cNvSpPr>
            <a:spLocks noGrp="1" noChangeArrowheads="1"/>
          </p:cNvSpPr>
          <p:nvPr>
            <p:ph type="title"/>
          </p:nvPr>
        </p:nvSpPr>
        <p:spPr/>
        <p:txBody>
          <a:bodyPr/>
          <a:lstStyle/>
          <a:p>
            <a:pPr eaLnBrk="1" hangingPunct="1"/>
            <a:r>
              <a:rPr lang="el-GR" altLang="el-GR" sz="2800" b="1" dirty="0" smtClean="0"/>
              <a:t>Αντικείμενα (</a:t>
            </a:r>
            <a:r>
              <a:rPr lang="en-US" altLang="el-GR" sz="2800" b="1" dirty="0" smtClean="0"/>
              <a:t>objects)</a:t>
            </a:r>
            <a:endParaRPr lang="el-GR" altLang="el-GR" sz="2800" b="1" dirty="0" smtClean="0"/>
          </a:p>
        </p:txBody>
      </p:sp>
      <p:sp>
        <p:nvSpPr>
          <p:cNvPr id="2053" name="Rectangle 3"/>
          <p:cNvSpPr>
            <a:spLocks noGrp="1" noChangeArrowheads="1"/>
          </p:cNvSpPr>
          <p:nvPr>
            <p:ph type="body" idx="1"/>
          </p:nvPr>
        </p:nvSpPr>
        <p:spPr/>
        <p:txBody>
          <a:bodyPr/>
          <a:lstStyle/>
          <a:p>
            <a:pPr eaLnBrk="1" hangingPunct="1">
              <a:lnSpc>
                <a:spcPct val="110000"/>
              </a:lnSpc>
            </a:pPr>
            <a:r>
              <a:rPr lang="el-GR" altLang="el-GR" sz="2400" smtClean="0"/>
              <a:t>Ο πραγματικός κόσμος αποτελείται από αντικείμενα (objects) που αναφέρονται στις φυσικές οντότητες καθώς και σε πράγματα και προϊόντα που χρησιμοποιούνται καθημερινά. </a:t>
            </a:r>
          </a:p>
          <a:p>
            <a:pPr eaLnBrk="1" hangingPunct="1">
              <a:lnSpc>
                <a:spcPct val="110000"/>
              </a:lnSpc>
            </a:pPr>
            <a:r>
              <a:rPr lang="el-GR" altLang="el-GR" sz="2400" smtClean="0"/>
              <a:t>Σύμφωνα με τους ορισμούς που υπάρχουν στα λεξικά, ένα αντικείμενο είναι ένα πράγμα «που μπορεί κάποιος να το δει ή να το αγγίξει» ή «ένα πράγμα που καταλαμβάνει κάποιο χώρο». Τα αντικείμενα αυτά μπορούν να δημιουργηθούν, να περιγραφούν, να οργανωθούν, να συνδυαστούν, να τροποποιηθούν και να κατηγοριοποιηθούν.</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1"/>
          </p:nvPr>
        </p:nvSpPr>
        <p:spPr/>
        <p:txBody>
          <a:bodyPr/>
          <a:lstStyle/>
          <a:p>
            <a:pPr>
              <a:defRPr/>
            </a:pPr>
            <a:fld id="{D95EB567-6946-49AA-9EDA-D7736DC39D6C}" type="slidenum">
              <a:rPr lang="el-GR"/>
              <a:pPr>
                <a:defRPr/>
              </a:pPr>
              <a:t>70</a:t>
            </a:fld>
            <a:endParaRPr lang="el-GR"/>
          </a:p>
        </p:txBody>
      </p:sp>
      <p:sp>
        <p:nvSpPr>
          <p:cNvPr id="25604" name="Rectangle 2"/>
          <p:cNvSpPr>
            <a:spLocks noGrp="1" noChangeArrowheads="1"/>
          </p:cNvSpPr>
          <p:nvPr>
            <p:ph type="title"/>
          </p:nvPr>
        </p:nvSpPr>
        <p:spPr>
          <a:xfrm>
            <a:off x="304800" y="304800"/>
            <a:ext cx="8458200" cy="508000"/>
          </a:xfrm>
        </p:spPr>
        <p:txBody>
          <a:bodyPr/>
          <a:lstStyle/>
          <a:p>
            <a:pPr eaLnBrk="1" hangingPunct="1"/>
            <a:r>
              <a:rPr lang="el-GR" altLang="el-GR" b="1" smtClean="0"/>
              <a:t>Εκτέλεση του προγράμματος</a:t>
            </a:r>
          </a:p>
        </p:txBody>
      </p:sp>
      <p:pic>
        <p:nvPicPr>
          <p:cNvPr id="2560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500938" cy="37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5410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D16974F9-0EBA-4F97-AEA5-A9CB852DA2C7}" type="slidenum">
              <a:rPr lang="el-GR"/>
              <a:pPr>
                <a:defRPr/>
              </a:pPr>
              <a:t>71</a:t>
            </a:fld>
            <a:endParaRPr lang="el-GR"/>
          </a:p>
        </p:txBody>
      </p:sp>
      <p:sp>
        <p:nvSpPr>
          <p:cNvPr id="71684" name="Rectangle 2"/>
          <p:cNvSpPr>
            <a:spLocks noGrp="1" noChangeArrowheads="1"/>
          </p:cNvSpPr>
          <p:nvPr>
            <p:ph type="title"/>
          </p:nvPr>
        </p:nvSpPr>
        <p:spPr/>
        <p:txBody>
          <a:bodyPr/>
          <a:lstStyle/>
          <a:p>
            <a:pPr eaLnBrk="1" hangingPunct="1"/>
            <a:r>
              <a:rPr lang="el-GR" altLang="el-GR" sz="2800" b="1" smtClean="0"/>
              <a:t>Δομή προγράμματος σε </a:t>
            </a:r>
            <a:r>
              <a:rPr lang="en-US" altLang="el-GR" sz="2800" b="1" smtClean="0"/>
              <a:t>C++</a:t>
            </a:r>
          </a:p>
        </p:txBody>
      </p:sp>
      <p:pic>
        <p:nvPicPr>
          <p:cNvPr id="7168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187450" y="981075"/>
            <a:ext cx="6719888" cy="5040313"/>
          </a:xfr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65A97EB1-F30A-4F63-AE19-674EF4AB5459}" type="slidenum">
              <a:rPr lang="el-GR"/>
              <a:pPr>
                <a:defRPr/>
              </a:pPr>
              <a:t>72</a:t>
            </a:fld>
            <a:endParaRPr lang="el-GR"/>
          </a:p>
        </p:txBody>
      </p:sp>
      <p:sp>
        <p:nvSpPr>
          <p:cNvPr id="72708" name="Rectangle 2"/>
          <p:cNvSpPr>
            <a:spLocks noGrp="1" noChangeArrowheads="1"/>
          </p:cNvSpPr>
          <p:nvPr>
            <p:ph type="title"/>
          </p:nvPr>
        </p:nvSpPr>
        <p:spPr/>
        <p:txBody>
          <a:bodyPr/>
          <a:lstStyle/>
          <a:p>
            <a:pPr eaLnBrk="1" hangingPunct="1"/>
            <a:r>
              <a:rPr lang="el-GR" altLang="el-GR" smtClean="0"/>
              <a:t>Αναγνωριστικά (</a:t>
            </a:r>
            <a:r>
              <a:rPr lang="en-US" altLang="el-GR" smtClean="0"/>
              <a:t>identifiers)</a:t>
            </a:r>
            <a:endParaRPr lang="el-GR" altLang="el-GR" smtClean="0"/>
          </a:p>
        </p:txBody>
      </p:sp>
      <p:sp>
        <p:nvSpPr>
          <p:cNvPr id="72709" name="Rectangle 3"/>
          <p:cNvSpPr>
            <a:spLocks noGrp="1" noChangeArrowheads="1"/>
          </p:cNvSpPr>
          <p:nvPr>
            <p:ph type="body" idx="1"/>
          </p:nvPr>
        </p:nvSpPr>
        <p:spPr/>
        <p:txBody>
          <a:bodyPr/>
          <a:lstStyle/>
          <a:p>
            <a:pPr eaLnBrk="1" hangingPunct="1"/>
            <a:r>
              <a:rPr lang="el-GR" altLang="el-GR" smtClean="0"/>
              <a:t>Είναι τα ονόματα σταθερών και μεταβλητών και πρέπει να ξεκινούν με _ ή με αλφαβητικό χαρακτήρα. Οι υπόλοιποι χαρακτήρες πρέπει να είναι αλφαριθμητικοί ή  _.</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8DABBE1E-B5D2-474A-BC86-0D77A005476C}" type="slidenum">
              <a:rPr lang="el-GR"/>
              <a:pPr>
                <a:defRPr/>
              </a:pPr>
              <a:t>73</a:t>
            </a:fld>
            <a:endParaRPr lang="el-GR"/>
          </a:p>
        </p:txBody>
      </p:sp>
      <p:sp>
        <p:nvSpPr>
          <p:cNvPr id="73732" name="Rectangle 2"/>
          <p:cNvSpPr>
            <a:spLocks noGrp="1" noChangeArrowheads="1"/>
          </p:cNvSpPr>
          <p:nvPr>
            <p:ph type="title"/>
          </p:nvPr>
        </p:nvSpPr>
        <p:spPr/>
        <p:txBody>
          <a:bodyPr/>
          <a:lstStyle/>
          <a:p>
            <a:pPr eaLnBrk="1" hangingPunct="1"/>
            <a:r>
              <a:rPr lang="el-GR" altLang="el-GR" b="1" smtClean="0"/>
              <a:t>Ονόματα στη </a:t>
            </a:r>
            <a:r>
              <a:rPr lang="en-US" altLang="el-GR" b="1" smtClean="0"/>
              <a:t>C++</a:t>
            </a:r>
          </a:p>
        </p:txBody>
      </p:sp>
      <p:sp>
        <p:nvSpPr>
          <p:cNvPr id="73733" name="Rectangle 3"/>
          <p:cNvSpPr>
            <a:spLocks noGrp="1" noChangeArrowheads="1"/>
          </p:cNvSpPr>
          <p:nvPr>
            <p:ph type="body" idx="1"/>
          </p:nvPr>
        </p:nvSpPr>
        <p:spPr/>
        <p:txBody>
          <a:bodyPr/>
          <a:lstStyle/>
          <a:p>
            <a:pPr eaLnBrk="1" hangingPunct="1">
              <a:lnSpc>
                <a:spcPct val="80000"/>
              </a:lnSpc>
            </a:pPr>
            <a:r>
              <a:rPr lang="en-US" altLang="el-GR" b="1" smtClean="0">
                <a:solidFill>
                  <a:srgbClr val="008080"/>
                </a:solidFill>
              </a:rPr>
              <a:t>Namespaces</a:t>
            </a:r>
            <a:r>
              <a:rPr lang="en-US" altLang="el-GR" sz="2400" b="1" smtClean="0">
                <a:solidFill>
                  <a:srgbClr val="008080"/>
                </a:solidFill>
              </a:rPr>
              <a:t> </a:t>
            </a:r>
          </a:p>
          <a:p>
            <a:pPr eaLnBrk="1" hangingPunct="1">
              <a:lnSpc>
                <a:spcPct val="80000"/>
              </a:lnSpc>
              <a:buFontTx/>
              <a:buNone/>
            </a:pPr>
            <a:r>
              <a:rPr lang="el-GR" altLang="el-GR" sz="2400" b="1" smtClean="0"/>
              <a:t>	είναι ένας τρόπος αναγνώρισης ενός συνόλου</a:t>
            </a:r>
            <a:r>
              <a:rPr lang="en-US" altLang="el-GR" sz="2400" b="1" smtClean="0"/>
              <a:t> </a:t>
            </a:r>
            <a:r>
              <a:rPr lang="el-GR" altLang="el-GR" sz="2400" b="1" smtClean="0"/>
              <a:t>οντοτήτων (συναρτήσεις, μεταβλητές, τύποι) σε ένα πρόγραμμα κάτω από ένα μοναδικό συλλογικό όνομα.</a:t>
            </a:r>
          </a:p>
          <a:p>
            <a:pPr eaLnBrk="1" hangingPunct="1">
              <a:lnSpc>
                <a:spcPct val="80000"/>
              </a:lnSpc>
              <a:buFontTx/>
              <a:buNone/>
            </a:pPr>
            <a:r>
              <a:rPr lang="el-GR" altLang="el-GR" sz="2400" b="1" smtClean="0"/>
              <a:t>	Οι οντότητες στη </a:t>
            </a:r>
            <a:r>
              <a:rPr lang="en-US" altLang="el-GR" sz="2400" b="1" smtClean="0"/>
              <a:t>standard library </a:t>
            </a:r>
            <a:r>
              <a:rPr lang="el-GR" altLang="el-GR" sz="2400" b="1" smtClean="0"/>
              <a:t>της </a:t>
            </a:r>
            <a:r>
              <a:rPr lang="en-US" altLang="el-GR" sz="2400" b="1" smtClean="0"/>
              <a:t>C++ </a:t>
            </a:r>
            <a:r>
              <a:rPr lang="el-GR" altLang="el-GR" sz="2400" b="1" smtClean="0"/>
              <a:t>ορίζονται όλες εντός της περιοχής ονομάτων </a:t>
            </a:r>
            <a:r>
              <a:rPr lang="en-US" altLang="el-GR" b="1" smtClean="0">
                <a:solidFill>
                  <a:srgbClr val="CC0000"/>
                </a:solidFill>
              </a:rPr>
              <a:t>std</a:t>
            </a:r>
            <a:r>
              <a:rPr lang="en-US" altLang="el-GR" b="1" smtClean="0">
                <a:solidFill>
                  <a:srgbClr val="FF3300"/>
                </a:solidFill>
              </a:rPr>
              <a:t> </a:t>
            </a:r>
            <a:r>
              <a:rPr lang="el-GR" altLang="el-GR" sz="2400" b="1" smtClean="0"/>
              <a:t>π.χ. το πλήρες όνομα της εντολής εξόδου </a:t>
            </a:r>
            <a:r>
              <a:rPr lang="en-US" altLang="el-GR" sz="2400" b="1" smtClean="0"/>
              <a:t>cout </a:t>
            </a:r>
            <a:r>
              <a:rPr lang="el-GR" altLang="el-GR" sz="2400" b="1" smtClean="0"/>
              <a:t>είναι </a:t>
            </a:r>
            <a:r>
              <a:rPr lang="en-US" altLang="el-GR" b="1" smtClean="0">
                <a:solidFill>
                  <a:srgbClr val="008080"/>
                </a:solidFill>
              </a:rPr>
              <a:t>std::cout</a:t>
            </a:r>
          </a:p>
          <a:p>
            <a:pPr algn="ctr" eaLnBrk="1" hangingPunct="1">
              <a:lnSpc>
                <a:spcPct val="80000"/>
              </a:lnSpc>
              <a:buFontTx/>
              <a:buNone/>
            </a:pPr>
            <a:r>
              <a:rPr lang="en-US" altLang="el-GR" b="1" smtClean="0">
                <a:solidFill>
                  <a:schemeClr val="accent2"/>
                </a:solidFill>
              </a:rPr>
              <a:t>:: </a:t>
            </a:r>
            <a:r>
              <a:rPr lang="el-GR" altLang="el-GR" b="1" smtClean="0">
                <a:solidFill>
                  <a:schemeClr val="accent2"/>
                </a:solidFill>
              </a:rPr>
              <a:t>ο τελεστής εμβέλειας </a:t>
            </a:r>
          </a:p>
          <a:p>
            <a:pPr algn="ctr" eaLnBrk="1" hangingPunct="1">
              <a:lnSpc>
                <a:spcPct val="80000"/>
              </a:lnSpc>
              <a:buFontTx/>
              <a:buNone/>
            </a:pPr>
            <a:r>
              <a:rPr lang="en-US" altLang="el-GR" b="1" smtClean="0">
                <a:solidFill>
                  <a:schemeClr val="accent2"/>
                </a:solidFill>
              </a:rPr>
              <a:t>(the scope resolution operator)</a:t>
            </a:r>
          </a:p>
          <a:p>
            <a:pPr eaLnBrk="1" hangingPunct="1">
              <a:lnSpc>
                <a:spcPct val="80000"/>
              </a:lnSpc>
              <a:buFontTx/>
              <a:buNone/>
            </a:pPr>
            <a:r>
              <a:rPr lang="el-GR" altLang="el-GR" sz="2400" b="1" smtClean="0"/>
              <a:t>	Η οδηγία</a:t>
            </a:r>
            <a:r>
              <a:rPr lang="en-US" altLang="el-GR" sz="2400" b="1" smtClean="0">
                <a:solidFill>
                  <a:schemeClr val="accent2"/>
                </a:solidFill>
              </a:rPr>
              <a:t> using namespace std</a:t>
            </a:r>
            <a:r>
              <a:rPr lang="en-US" altLang="el-GR" b="1" smtClean="0">
                <a:solidFill>
                  <a:schemeClr val="accent2"/>
                </a:solidFill>
              </a:rPr>
              <a:t> </a:t>
            </a:r>
            <a:r>
              <a:rPr lang="el-GR" altLang="el-GR" sz="2400" b="1" smtClean="0"/>
              <a:t>χρησιμοποιείται για την αναφορά των ονομάτων</a:t>
            </a:r>
            <a:r>
              <a:rPr lang="el-GR" altLang="el-GR" sz="2400" b="1" smtClean="0">
                <a:latin typeface="Verdana" pitchFamily="34" charset="0"/>
              </a:rPr>
              <a:t> </a:t>
            </a:r>
            <a:r>
              <a:rPr lang="el-GR" altLang="el-GR" b="1" smtClean="0"/>
              <a:t>χωρίς τη χρήση του τελεστή εμβέλειας.</a:t>
            </a:r>
            <a:endParaRPr lang="en-US" altLang="el-GR" b="1"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113E9751-2222-4971-BA9B-3EB0A7C7AEE4}" type="slidenum">
              <a:rPr lang="el-GR"/>
              <a:pPr>
                <a:defRPr/>
              </a:pPr>
              <a:t>74</a:t>
            </a:fld>
            <a:endParaRPr lang="el-GR"/>
          </a:p>
        </p:txBody>
      </p:sp>
      <p:sp>
        <p:nvSpPr>
          <p:cNvPr id="74756" name="Rectangle 2"/>
          <p:cNvSpPr>
            <a:spLocks noChangeArrowheads="1"/>
          </p:cNvSpPr>
          <p:nvPr/>
        </p:nvSpPr>
        <p:spPr bwMode="auto">
          <a:xfrm>
            <a:off x="395288" y="476250"/>
            <a:ext cx="8353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l-GR" altLang="el-GR">
                <a:solidFill>
                  <a:srgbClr val="008080"/>
                </a:solidFill>
                <a:latin typeface="Comic Sans MS" pitchFamily="66" charset="0"/>
              </a:rPr>
              <a:t>Δεσμευμένες λέξεις της </a:t>
            </a:r>
            <a:r>
              <a:rPr lang="en-US" altLang="el-GR">
                <a:solidFill>
                  <a:srgbClr val="008080"/>
                </a:solidFill>
                <a:latin typeface="Comic Sans MS" pitchFamily="66" charset="0"/>
              </a:rPr>
              <a:t>C++ -</a:t>
            </a:r>
            <a:br>
              <a:rPr lang="en-US" altLang="el-GR">
                <a:solidFill>
                  <a:srgbClr val="008080"/>
                </a:solidFill>
                <a:latin typeface="Comic Sans MS" pitchFamily="66" charset="0"/>
              </a:rPr>
            </a:br>
            <a:r>
              <a:rPr lang="el-GR" altLang="el-GR">
                <a:solidFill>
                  <a:srgbClr val="008080"/>
                </a:solidFill>
                <a:latin typeface="Comic Sans MS" pitchFamily="66" charset="0"/>
              </a:rPr>
              <a:t>δεν μπορούν να χρησιμοποιηθούν ως αναγνωριστικά</a:t>
            </a:r>
            <a:endParaRPr lang="en-US" altLang="el-GR" b="0">
              <a:solidFill>
                <a:srgbClr val="008080"/>
              </a:solidFill>
              <a:latin typeface="Comic Sans MS" pitchFamily="66" charset="0"/>
            </a:endParaRPr>
          </a:p>
        </p:txBody>
      </p:sp>
      <p:sp>
        <p:nvSpPr>
          <p:cNvPr id="110595" name="Text Box 3"/>
          <p:cNvSpPr txBox="1">
            <a:spLocks noChangeArrowheads="1"/>
          </p:cNvSpPr>
          <p:nvPr/>
        </p:nvSpPr>
        <p:spPr bwMode="auto">
          <a:xfrm>
            <a:off x="381000" y="1557338"/>
            <a:ext cx="8655050" cy="4386262"/>
          </a:xfrm>
          <a:prstGeom prst="rect">
            <a:avLst/>
          </a:prstGeom>
          <a:noFill/>
          <a:ln w="9525">
            <a:noFill/>
            <a:miter lim="800000"/>
            <a:headEnd/>
            <a:tailEnd/>
          </a:ln>
          <a:effectLst/>
        </p:spPr>
        <p:txBody>
          <a:bodyPr/>
          <a:lstStyle/>
          <a:p>
            <a:pPr>
              <a:defRPr/>
            </a:pPr>
            <a:r>
              <a:rPr kumimoji="1" lang="en-US" sz="1600">
                <a:effectLst>
                  <a:outerShdw blurRad="38100" dist="38100" dir="2700000" algn="tl">
                    <a:srgbClr val="C0C0C0"/>
                  </a:outerShdw>
                </a:effectLst>
                <a:latin typeface="Comic Sans MS" pitchFamily="66" charset="0"/>
              </a:rPr>
              <a:t>asm		auto		bad</a:t>
            </a:r>
            <a:r>
              <a:rPr kumimoji="1" lang="en-US" sz="1600" b="0">
                <a:effectLst>
                  <a:outerShdw blurRad="38100" dist="38100" dir="2700000" algn="tl">
                    <a:srgbClr val="C0C0C0"/>
                  </a:outerShdw>
                </a:effectLst>
                <a:latin typeface="Comic Sans MS" pitchFamily="66" charset="0"/>
              </a:rPr>
              <a:t>_</a:t>
            </a:r>
            <a:r>
              <a:rPr kumimoji="1" lang="en-US" sz="1600">
                <a:effectLst>
                  <a:outerShdw blurRad="38100" dist="38100" dir="2700000" algn="tl">
                    <a:srgbClr val="C0C0C0"/>
                  </a:outerShdw>
                </a:effectLst>
                <a:latin typeface="Comic Sans MS" pitchFamily="66" charset="0"/>
              </a:rPr>
              <a:t>cast</a:t>
            </a:r>
            <a:r>
              <a:rPr kumimoji="1" lang="en-US" sz="1600" b="0">
                <a:effectLst>
                  <a:outerShdw blurRad="38100" dist="38100" dir="2700000" algn="tl">
                    <a:srgbClr val="C0C0C0"/>
                  </a:outerShdw>
                </a:effectLst>
                <a:latin typeface="Comic Sans MS" pitchFamily="66" charset="0"/>
              </a:rPr>
              <a:t>		</a:t>
            </a:r>
            <a:r>
              <a:rPr kumimoji="1" lang="en-US" sz="1600">
                <a:effectLst>
                  <a:outerShdw blurRad="38100" dist="38100" dir="2700000" algn="tl">
                    <a:srgbClr val="C0C0C0"/>
                  </a:outerShdw>
                </a:effectLst>
                <a:latin typeface="Comic Sans MS" pitchFamily="66" charset="0"/>
              </a:rPr>
              <a:t>bad</a:t>
            </a:r>
            <a:r>
              <a:rPr kumimoji="1" lang="en-US" sz="1600" b="0">
                <a:effectLst>
                  <a:outerShdw blurRad="38100" dist="38100" dir="2700000" algn="tl">
                    <a:srgbClr val="C0C0C0"/>
                  </a:outerShdw>
                </a:effectLst>
                <a:latin typeface="Comic Sans MS" pitchFamily="66" charset="0"/>
              </a:rPr>
              <a:t>_</a:t>
            </a:r>
            <a:r>
              <a:rPr kumimoji="1" lang="en-US" sz="1600">
                <a:effectLst>
                  <a:outerShdw blurRad="38100" dist="38100" dir="2700000" algn="tl">
                    <a:srgbClr val="C0C0C0"/>
                  </a:outerShdw>
                </a:effectLst>
                <a:latin typeface="Comic Sans MS" pitchFamily="66" charset="0"/>
              </a:rPr>
              <a:t>typeid	bool</a:t>
            </a:r>
          </a:p>
          <a:p>
            <a:pPr>
              <a:defRPr/>
            </a:pPr>
            <a:r>
              <a:rPr kumimoji="1" lang="en-US" sz="1600">
                <a:effectLst>
                  <a:outerShdw blurRad="38100" dist="38100" dir="2700000" algn="tl">
                    <a:srgbClr val="C0C0C0"/>
                  </a:outerShdw>
                </a:effectLst>
                <a:latin typeface="Comic Sans MS" pitchFamily="66" charset="0"/>
              </a:rPr>
              <a:t>break		case		catch		char		class</a:t>
            </a:r>
          </a:p>
          <a:p>
            <a:pPr>
              <a:defRPr/>
            </a:pPr>
            <a:r>
              <a:rPr kumimoji="1" lang="en-US" sz="1600">
                <a:effectLst>
                  <a:outerShdw blurRad="38100" dist="38100" dir="2700000" algn="tl">
                    <a:srgbClr val="C0C0C0"/>
                  </a:outerShdw>
                </a:effectLst>
                <a:latin typeface="Comic Sans MS" pitchFamily="66" charset="0"/>
              </a:rPr>
              <a:t>const		const</a:t>
            </a:r>
            <a:r>
              <a:rPr kumimoji="1" lang="en-US" sz="1600" b="0">
                <a:effectLst>
                  <a:outerShdw blurRad="38100" dist="38100" dir="2700000" algn="tl">
                    <a:srgbClr val="C0C0C0"/>
                  </a:outerShdw>
                </a:effectLst>
                <a:latin typeface="Comic Sans MS" pitchFamily="66" charset="0"/>
              </a:rPr>
              <a:t>_</a:t>
            </a:r>
            <a:r>
              <a:rPr kumimoji="1" lang="en-US" sz="1600">
                <a:effectLst>
                  <a:outerShdw blurRad="38100" dist="38100" dir="2700000" algn="tl">
                    <a:srgbClr val="C0C0C0"/>
                  </a:outerShdw>
                </a:effectLst>
                <a:latin typeface="Comic Sans MS" pitchFamily="66" charset="0"/>
              </a:rPr>
              <a:t>cast	continue		default		delete</a:t>
            </a:r>
          </a:p>
          <a:p>
            <a:pPr>
              <a:defRPr/>
            </a:pPr>
            <a:r>
              <a:rPr kumimoji="1" lang="en-US" sz="1600">
                <a:effectLst>
                  <a:outerShdw blurRad="38100" dist="38100" dir="2700000" algn="tl">
                    <a:srgbClr val="C0C0C0"/>
                  </a:outerShdw>
                </a:effectLst>
                <a:latin typeface="Comic Sans MS" pitchFamily="66" charset="0"/>
              </a:rPr>
              <a:t>do		double		dynamic</a:t>
            </a:r>
            <a:r>
              <a:rPr kumimoji="1" lang="en-US" sz="1600" b="0">
                <a:effectLst>
                  <a:outerShdw blurRad="38100" dist="38100" dir="2700000" algn="tl">
                    <a:srgbClr val="C0C0C0"/>
                  </a:outerShdw>
                </a:effectLst>
                <a:latin typeface="Comic Sans MS" pitchFamily="66" charset="0"/>
              </a:rPr>
              <a:t>_</a:t>
            </a:r>
            <a:r>
              <a:rPr kumimoji="1" lang="en-US" sz="1600">
                <a:effectLst>
                  <a:outerShdw blurRad="38100" dist="38100" dir="2700000" algn="tl">
                    <a:srgbClr val="C0C0C0"/>
                  </a:outerShdw>
                </a:effectLst>
                <a:latin typeface="Comic Sans MS" pitchFamily="66" charset="0"/>
              </a:rPr>
              <a:t>cast	else		enum</a:t>
            </a:r>
          </a:p>
          <a:p>
            <a:pPr>
              <a:defRPr/>
            </a:pPr>
            <a:r>
              <a:rPr kumimoji="1" lang="en-US" sz="1600">
                <a:effectLst>
                  <a:outerShdw blurRad="38100" dist="38100" dir="2700000" algn="tl">
                    <a:srgbClr val="C0C0C0"/>
                  </a:outerShdw>
                </a:effectLst>
                <a:latin typeface="Comic Sans MS" pitchFamily="66" charset="0"/>
              </a:rPr>
              <a:t>except		explicit		extern		false		finally</a:t>
            </a:r>
          </a:p>
          <a:p>
            <a:pPr>
              <a:defRPr/>
            </a:pPr>
            <a:r>
              <a:rPr kumimoji="1" lang="en-US" sz="1600">
                <a:effectLst>
                  <a:outerShdw blurRad="38100" dist="38100" dir="2700000" algn="tl">
                    <a:srgbClr val="C0C0C0"/>
                  </a:outerShdw>
                </a:effectLst>
                <a:latin typeface="Comic Sans MS" pitchFamily="66" charset="0"/>
              </a:rPr>
              <a:t>float		for		friend		goto		if</a:t>
            </a:r>
          </a:p>
          <a:p>
            <a:pPr>
              <a:defRPr/>
            </a:pPr>
            <a:r>
              <a:rPr kumimoji="1" lang="en-US" sz="1600">
                <a:effectLst>
                  <a:outerShdw blurRad="38100" dist="38100" dir="2700000" algn="tl">
                    <a:srgbClr val="C0C0C0"/>
                  </a:outerShdw>
                </a:effectLst>
                <a:latin typeface="Comic Sans MS" pitchFamily="66" charset="0"/>
              </a:rPr>
              <a:t>inline		int		long		mutable		namespace</a:t>
            </a:r>
          </a:p>
          <a:p>
            <a:pPr>
              <a:defRPr/>
            </a:pPr>
            <a:r>
              <a:rPr kumimoji="1" lang="en-US" sz="1600">
                <a:effectLst>
                  <a:outerShdw blurRad="38100" dist="38100" dir="2700000" algn="tl">
                    <a:srgbClr val="C0C0C0"/>
                  </a:outerShdw>
                </a:effectLst>
                <a:latin typeface="Comic Sans MS" pitchFamily="66" charset="0"/>
              </a:rPr>
              <a:t>new		operator		private		protected	public</a:t>
            </a:r>
          </a:p>
          <a:p>
            <a:pPr>
              <a:defRPr/>
            </a:pPr>
            <a:r>
              <a:rPr kumimoji="1" lang="en-US" sz="1600">
                <a:effectLst>
                  <a:outerShdw blurRad="38100" dist="38100" dir="2700000" algn="tl">
                    <a:srgbClr val="C0C0C0"/>
                  </a:outerShdw>
                </a:effectLst>
                <a:latin typeface="Comic Sans MS" pitchFamily="66" charset="0"/>
              </a:rPr>
              <a:t>register		reinterpret_cast	return		short		signed</a:t>
            </a:r>
          </a:p>
          <a:p>
            <a:pPr>
              <a:defRPr/>
            </a:pPr>
            <a:r>
              <a:rPr kumimoji="1" lang="en-US" sz="1600">
                <a:effectLst>
                  <a:outerShdw blurRad="38100" dist="38100" dir="2700000" algn="tl">
                    <a:srgbClr val="C0C0C0"/>
                  </a:outerShdw>
                </a:effectLst>
                <a:latin typeface="Comic Sans MS" pitchFamily="66" charset="0"/>
              </a:rPr>
              <a:t>sizeof		static		static</a:t>
            </a:r>
            <a:r>
              <a:rPr kumimoji="1" lang="en-US" sz="1600" b="0">
                <a:effectLst>
                  <a:outerShdw blurRad="38100" dist="38100" dir="2700000" algn="tl">
                    <a:srgbClr val="C0C0C0"/>
                  </a:outerShdw>
                </a:effectLst>
                <a:latin typeface="Comic Sans MS" pitchFamily="66" charset="0"/>
              </a:rPr>
              <a:t>_</a:t>
            </a:r>
            <a:r>
              <a:rPr kumimoji="1" lang="en-US" sz="1600">
                <a:effectLst>
                  <a:outerShdw blurRad="38100" dist="38100" dir="2700000" algn="tl">
                    <a:srgbClr val="C0C0C0"/>
                  </a:outerShdw>
                </a:effectLst>
                <a:latin typeface="Comic Sans MS" pitchFamily="66" charset="0"/>
              </a:rPr>
              <a:t>cast	struct		switch</a:t>
            </a:r>
          </a:p>
          <a:p>
            <a:pPr>
              <a:defRPr/>
            </a:pPr>
            <a:r>
              <a:rPr kumimoji="1" lang="en-US" sz="1600">
                <a:effectLst>
                  <a:outerShdw blurRad="38100" dist="38100" dir="2700000" algn="tl">
                    <a:srgbClr val="C0C0C0"/>
                  </a:outerShdw>
                </a:effectLst>
                <a:latin typeface="Comic Sans MS" pitchFamily="66" charset="0"/>
              </a:rPr>
              <a:t>template	</a:t>
            </a:r>
            <a:r>
              <a:rPr kumimoji="1" lang="el-GR" sz="1600">
                <a:effectLst>
                  <a:outerShdw blurRad="38100" dist="38100" dir="2700000" algn="tl">
                    <a:srgbClr val="C0C0C0"/>
                  </a:outerShdw>
                </a:effectLst>
                <a:latin typeface="Comic Sans MS" pitchFamily="66" charset="0"/>
              </a:rPr>
              <a:t>	</a:t>
            </a:r>
            <a:r>
              <a:rPr kumimoji="1" lang="en-US" sz="1600">
                <a:effectLst>
                  <a:outerShdw blurRad="38100" dist="38100" dir="2700000" algn="tl">
                    <a:srgbClr val="C0C0C0"/>
                  </a:outerShdw>
                </a:effectLst>
                <a:latin typeface="Comic Sans MS" pitchFamily="66" charset="0"/>
              </a:rPr>
              <a:t>this	</a:t>
            </a:r>
            <a:r>
              <a:rPr kumimoji="1" lang="el-GR" sz="1600">
                <a:effectLst>
                  <a:outerShdw blurRad="38100" dist="38100" dir="2700000" algn="tl">
                    <a:srgbClr val="C0C0C0"/>
                  </a:outerShdw>
                </a:effectLst>
                <a:latin typeface="Comic Sans MS" pitchFamily="66" charset="0"/>
              </a:rPr>
              <a:t>	</a:t>
            </a:r>
            <a:r>
              <a:rPr kumimoji="1" lang="en-US" sz="1600">
                <a:effectLst>
                  <a:outerShdw blurRad="38100" dist="38100" dir="2700000" algn="tl">
                    <a:srgbClr val="C0C0C0"/>
                  </a:outerShdw>
                </a:effectLst>
                <a:latin typeface="Comic Sans MS" pitchFamily="66" charset="0"/>
              </a:rPr>
              <a:t>throw		true		try</a:t>
            </a:r>
          </a:p>
          <a:p>
            <a:pPr>
              <a:defRPr/>
            </a:pPr>
            <a:r>
              <a:rPr kumimoji="1" lang="en-US" sz="1600">
                <a:effectLst>
                  <a:outerShdw blurRad="38100" dist="38100" dir="2700000" algn="tl">
                    <a:srgbClr val="C0C0C0"/>
                  </a:outerShdw>
                </a:effectLst>
                <a:latin typeface="Comic Sans MS" pitchFamily="66" charset="0"/>
              </a:rPr>
              <a:t>type</a:t>
            </a:r>
            <a:r>
              <a:rPr kumimoji="1" lang="en-US" sz="1600" b="0">
                <a:effectLst>
                  <a:outerShdw blurRad="38100" dist="38100" dir="2700000" algn="tl">
                    <a:srgbClr val="C0C0C0"/>
                  </a:outerShdw>
                </a:effectLst>
                <a:latin typeface="Comic Sans MS" pitchFamily="66" charset="0"/>
              </a:rPr>
              <a:t>_</a:t>
            </a:r>
            <a:r>
              <a:rPr kumimoji="1" lang="en-US" sz="1600">
                <a:effectLst>
                  <a:outerShdw blurRad="38100" dist="38100" dir="2700000" algn="tl">
                    <a:srgbClr val="C0C0C0"/>
                  </a:outerShdw>
                </a:effectLst>
                <a:latin typeface="Comic Sans MS" pitchFamily="66" charset="0"/>
              </a:rPr>
              <a:t>info	typedef		typeid		typename	union</a:t>
            </a:r>
          </a:p>
          <a:p>
            <a:pPr>
              <a:defRPr/>
            </a:pPr>
            <a:r>
              <a:rPr kumimoji="1" lang="en-US" sz="1600">
                <a:effectLst>
                  <a:outerShdw blurRad="38100" dist="38100" dir="2700000" algn="tl">
                    <a:srgbClr val="C0C0C0"/>
                  </a:outerShdw>
                </a:effectLst>
                <a:latin typeface="Comic Sans MS" pitchFamily="66" charset="0"/>
              </a:rPr>
              <a:t>unsigned	</a:t>
            </a:r>
            <a:r>
              <a:rPr kumimoji="1" lang="el-GR" sz="1600">
                <a:effectLst>
                  <a:outerShdw blurRad="38100" dist="38100" dir="2700000" algn="tl">
                    <a:srgbClr val="C0C0C0"/>
                  </a:outerShdw>
                </a:effectLst>
                <a:latin typeface="Comic Sans MS" pitchFamily="66" charset="0"/>
              </a:rPr>
              <a:t>	</a:t>
            </a:r>
            <a:r>
              <a:rPr kumimoji="1" lang="en-US" sz="1600">
                <a:effectLst>
                  <a:outerShdw blurRad="38100" dist="38100" dir="2700000" algn="tl">
                    <a:srgbClr val="C0C0C0"/>
                  </a:outerShdw>
                </a:effectLst>
                <a:latin typeface="Comic Sans MS" pitchFamily="66" charset="0"/>
              </a:rPr>
              <a:t>using		virtual		void		volatile</a:t>
            </a:r>
          </a:p>
          <a:p>
            <a:pPr>
              <a:defRPr/>
            </a:pPr>
            <a:r>
              <a:rPr kumimoji="1" lang="en-US" sz="1600">
                <a:effectLst>
                  <a:outerShdw blurRad="38100" dist="38100" dir="2700000" algn="tl">
                    <a:srgbClr val="C0C0C0"/>
                  </a:outerShdw>
                </a:effectLst>
                <a:latin typeface="Comic Sans MS" pitchFamily="66" charset="0"/>
              </a:rPr>
              <a:t>while</a:t>
            </a:r>
            <a:endParaRPr kumimoji="1" lang="en-US" sz="1600" b="0">
              <a:effectLst>
                <a:outerShdw blurRad="38100" dist="38100" dir="2700000" algn="tl">
                  <a:srgbClr val="C0C0C0"/>
                </a:outerShdw>
              </a:effectLst>
              <a:latin typeface="Comic Sans MS" pitchFamily="66" charset="0"/>
            </a:endParaRPr>
          </a:p>
          <a:p>
            <a:pPr>
              <a:defRPr/>
            </a:pPr>
            <a:endParaRPr lang="en-US" sz="1600" i="1" u="sng">
              <a:effectLst>
                <a:outerShdw blurRad="38100" dist="38100" dir="2700000" algn="tl">
                  <a:srgbClr val="C0C0C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p:cTn id="7" dur="500" fill="hold"/>
                                        <p:tgtEl>
                                          <p:spTgt spid="110595"/>
                                        </p:tgtEl>
                                        <p:attrNameLst>
                                          <p:attrName>ppt_w</p:attrName>
                                        </p:attrNameLst>
                                      </p:cBhvr>
                                      <p:tavLst>
                                        <p:tav tm="0">
                                          <p:val>
                                            <p:fltVal val="0"/>
                                          </p:val>
                                        </p:tav>
                                        <p:tav tm="100000">
                                          <p:val>
                                            <p:strVal val="#ppt_w"/>
                                          </p:val>
                                        </p:tav>
                                      </p:tavLst>
                                    </p:anim>
                                    <p:anim calcmode="lin" valueType="num">
                                      <p:cBhvr>
                                        <p:cTn id="8" dur="500" fill="hold"/>
                                        <p:tgtEl>
                                          <p:spTgt spid="110595"/>
                                        </p:tgtEl>
                                        <p:attrNameLst>
                                          <p:attrName>ppt_h</p:attrName>
                                        </p:attrNameLst>
                                      </p:cBhvr>
                                      <p:tavLst>
                                        <p:tav tm="0">
                                          <p:val>
                                            <p:fltVal val="0"/>
                                          </p:val>
                                        </p:tav>
                                        <p:tav tm="100000">
                                          <p:val>
                                            <p:strVal val="#ppt_h"/>
                                          </p:val>
                                        </p:tav>
                                      </p:tavLst>
                                    </p:anim>
                                    <p:anim calcmode="lin" valueType="num">
                                      <p:cBhvr>
                                        <p:cTn id="9" dur="500" fill="hold"/>
                                        <p:tgtEl>
                                          <p:spTgt spid="110595"/>
                                        </p:tgtEl>
                                        <p:attrNameLst>
                                          <p:attrName>ppt_x</p:attrName>
                                        </p:attrNameLst>
                                      </p:cBhvr>
                                      <p:tavLst>
                                        <p:tav tm="0">
                                          <p:val>
                                            <p:fltVal val="0.5"/>
                                          </p:val>
                                        </p:tav>
                                        <p:tav tm="100000">
                                          <p:val>
                                            <p:strVal val="#ppt_x"/>
                                          </p:val>
                                        </p:tav>
                                      </p:tavLst>
                                    </p:anim>
                                    <p:anim calcmode="lin" valueType="num">
                                      <p:cBhvr>
                                        <p:cTn id="10" dur="500" fill="hold"/>
                                        <p:tgtEl>
                                          <p:spTgt spid="11059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ig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28" name="Slide Number Placeholder 4"/>
          <p:cNvSpPr>
            <a:spLocks noGrp="1"/>
          </p:cNvSpPr>
          <p:nvPr>
            <p:ph type="sldNum" sz="quarter" idx="11"/>
          </p:nvPr>
        </p:nvSpPr>
        <p:spPr/>
        <p:txBody>
          <a:bodyPr/>
          <a:lstStyle/>
          <a:p>
            <a:pPr>
              <a:defRPr/>
            </a:pPr>
            <a:fld id="{1F1F0EDE-FB4B-4347-A531-98DFC00301C3}" type="slidenum">
              <a:rPr lang="el-GR"/>
              <a:pPr>
                <a:defRPr/>
              </a:pPr>
              <a:t>75</a:t>
            </a:fld>
            <a:endParaRPr lang="el-GR"/>
          </a:p>
        </p:txBody>
      </p:sp>
      <p:sp>
        <p:nvSpPr>
          <p:cNvPr id="75780" name="Rectangle 2"/>
          <p:cNvSpPr>
            <a:spLocks noChangeArrowheads="1"/>
          </p:cNvSpPr>
          <p:nvPr/>
        </p:nvSpPr>
        <p:spPr bwMode="auto">
          <a:xfrm>
            <a:off x="539750" y="404813"/>
            <a:ext cx="7924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l-GR" altLang="el-GR" sz="2800">
                <a:solidFill>
                  <a:srgbClr val="008080"/>
                </a:solidFill>
                <a:latin typeface="Comic Sans MS" pitchFamily="66" charset="0"/>
              </a:rPr>
              <a:t>Εντολή </a:t>
            </a:r>
            <a:r>
              <a:rPr lang="en-US" altLang="el-GR" sz="2800">
                <a:solidFill>
                  <a:srgbClr val="008080"/>
                </a:solidFill>
                <a:latin typeface="Comic Sans MS" pitchFamily="66" charset="0"/>
              </a:rPr>
              <a:t>cout : </a:t>
            </a:r>
            <a:r>
              <a:rPr lang="el-GR" altLang="el-GR" sz="2800">
                <a:solidFill>
                  <a:srgbClr val="008080"/>
                </a:solidFill>
                <a:latin typeface="Comic Sans MS" pitchFamily="66" charset="0"/>
              </a:rPr>
              <a:t>Έξοδος (</a:t>
            </a:r>
            <a:r>
              <a:rPr lang="en-US" altLang="el-GR" sz="2800">
                <a:solidFill>
                  <a:srgbClr val="008080"/>
                </a:solidFill>
                <a:latin typeface="Comic Sans MS" pitchFamily="66" charset="0"/>
              </a:rPr>
              <a:t>Output</a:t>
            </a:r>
            <a:r>
              <a:rPr lang="el-GR" altLang="el-GR" sz="2800">
                <a:solidFill>
                  <a:srgbClr val="008080"/>
                </a:solidFill>
                <a:latin typeface="Comic Sans MS" pitchFamily="66" charset="0"/>
              </a:rPr>
              <a:t>) στην οθόνη</a:t>
            </a:r>
            <a:endParaRPr lang="en-US" altLang="el-GR" sz="2800" b="0">
              <a:solidFill>
                <a:srgbClr val="008080"/>
              </a:solidFill>
              <a:latin typeface="Comic Sans MS" pitchFamily="66" charset="0"/>
            </a:endParaRPr>
          </a:p>
        </p:txBody>
      </p:sp>
      <p:sp>
        <p:nvSpPr>
          <p:cNvPr id="75781" name="Text Box 3"/>
          <p:cNvSpPr txBox="1">
            <a:spLocks noChangeArrowheads="1"/>
          </p:cNvSpPr>
          <p:nvPr/>
        </p:nvSpPr>
        <p:spPr bwMode="auto">
          <a:xfrm>
            <a:off x="539750" y="1052513"/>
            <a:ext cx="8001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l-GR" altLang="el-GR" sz="2000">
                <a:latin typeface="Comic Sans MS" pitchFamily="66" charset="0"/>
              </a:rPr>
              <a:t>Οι τιμές εμφανίζονται στην οθόνη με τη χρήση του τελεστή &lt;&lt;</a:t>
            </a:r>
            <a:r>
              <a:rPr lang="en-US" altLang="el-GR" sz="2000">
                <a:latin typeface="Comic Sans MS" pitchFamily="66" charset="0"/>
              </a:rPr>
              <a:t>.</a:t>
            </a:r>
          </a:p>
        </p:txBody>
      </p:sp>
      <p:sp>
        <p:nvSpPr>
          <p:cNvPr id="75782" name="Text Box 4"/>
          <p:cNvSpPr txBox="1">
            <a:spLocks noChangeArrowheads="1"/>
          </p:cNvSpPr>
          <p:nvPr/>
        </p:nvSpPr>
        <p:spPr bwMode="auto">
          <a:xfrm>
            <a:off x="684213" y="2001838"/>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spcBef>
                <a:spcPct val="50000"/>
              </a:spcBef>
            </a:pPr>
            <a:r>
              <a:rPr lang="en-US" altLang="el-GR" sz="1600">
                <a:solidFill>
                  <a:srgbClr val="000000"/>
                </a:solidFill>
                <a:latin typeface="Courier New" pitchFamily="49" charset="0"/>
              </a:rPr>
              <a:t>cout &lt;&lt; 1492;</a:t>
            </a:r>
            <a:endParaRPr lang="en-US" altLang="el-GR" sz="1600" u="sng">
              <a:solidFill>
                <a:srgbClr val="000000"/>
              </a:solidFill>
              <a:latin typeface="Courier New" pitchFamily="49" charset="0"/>
            </a:endParaRPr>
          </a:p>
        </p:txBody>
      </p:sp>
      <p:sp>
        <p:nvSpPr>
          <p:cNvPr id="75783" name="Text Box 5"/>
          <p:cNvSpPr txBox="1">
            <a:spLocks noChangeArrowheads="1"/>
          </p:cNvSpPr>
          <p:nvPr/>
        </p:nvSpPr>
        <p:spPr bwMode="auto">
          <a:xfrm>
            <a:off x="684213" y="2382838"/>
            <a:ext cx="647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el-GR" sz="1600">
                <a:solidFill>
                  <a:srgbClr val="000000"/>
                </a:solidFill>
                <a:latin typeface="Courier New" pitchFamily="49" charset="0"/>
              </a:rPr>
              <a:t>int val = 56;</a:t>
            </a:r>
          </a:p>
          <a:p>
            <a:r>
              <a:rPr lang="en-US" altLang="el-GR" sz="1600">
                <a:solidFill>
                  <a:srgbClr val="000000"/>
                </a:solidFill>
                <a:latin typeface="Courier New" pitchFamily="49" charset="0"/>
              </a:rPr>
              <a:t>cout &lt;&lt; val;</a:t>
            </a:r>
            <a:endParaRPr lang="en-US" altLang="el-GR" sz="1600" u="sng">
              <a:solidFill>
                <a:srgbClr val="000000"/>
              </a:solidFill>
              <a:latin typeface="Courier New" pitchFamily="49" charset="0"/>
            </a:endParaRPr>
          </a:p>
        </p:txBody>
      </p:sp>
      <p:sp>
        <p:nvSpPr>
          <p:cNvPr id="75784" name="Text Box 6"/>
          <p:cNvSpPr txBox="1">
            <a:spLocks noChangeArrowheads="1"/>
          </p:cNvSpPr>
          <p:nvPr/>
        </p:nvSpPr>
        <p:spPr bwMode="auto">
          <a:xfrm>
            <a:off x="684213" y="3068638"/>
            <a:ext cx="647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el-GR" sz="1600">
                <a:solidFill>
                  <a:srgbClr val="000000"/>
                </a:solidFill>
                <a:latin typeface="Courier New" pitchFamily="49" charset="0"/>
              </a:rPr>
              <a:t>cout &lt;&lt; 2002 &lt;&lt; “was great!”;</a:t>
            </a:r>
          </a:p>
          <a:p>
            <a:r>
              <a:rPr lang="en-US" altLang="el-GR" sz="1600">
                <a:solidFill>
                  <a:srgbClr val="000000"/>
                </a:solidFill>
                <a:latin typeface="Courier New" pitchFamily="49" charset="0"/>
              </a:rPr>
              <a:t>cout &lt;&lt; “I made a fortune!”;</a:t>
            </a:r>
            <a:endParaRPr lang="en-US" altLang="el-GR" sz="1600" u="sng">
              <a:solidFill>
                <a:srgbClr val="000000"/>
              </a:solidFill>
              <a:latin typeface="Courier New" pitchFamily="49" charset="0"/>
            </a:endParaRPr>
          </a:p>
        </p:txBody>
      </p:sp>
      <p:sp>
        <p:nvSpPr>
          <p:cNvPr id="75785" name="Text Box 7"/>
          <p:cNvSpPr txBox="1">
            <a:spLocks noChangeArrowheads="1"/>
          </p:cNvSpPr>
          <p:nvPr/>
        </p:nvSpPr>
        <p:spPr bwMode="auto">
          <a:xfrm>
            <a:off x="684213" y="4440238"/>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el-GR" sz="1600">
                <a:solidFill>
                  <a:srgbClr val="000000"/>
                </a:solidFill>
                <a:latin typeface="Courier New" pitchFamily="49" charset="0"/>
              </a:rPr>
              <a:t>cout &lt;&lt; val &lt;&lt; “million\n\ndollars!”;</a:t>
            </a:r>
            <a:endParaRPr lang="en-US" altLang="el-GR" sz="1600" u="sng">
              <a:solidFill>
                <a:srgbClr val="000000"/>
              </a:solidFill>
              <a:latin typeface="Courier New" pitchFamily="49" charset="0"/>
            </a:endParaRPr>
          </a:p>
        </p:txBody>
      </p:sp>
      <p:sp>
        <p:nvSpPr>
          <p:cNvPr id="75786" name="Text Box 8"/>
          <p:cNvSpPr txBox="1">
            <a:spLocks noChangeArrowheads="1"/>
          </p:cNvSpPr>
          <p:nvPr/>
        </p:nvSpPr>
        <p:spPr bwMode="auto">
          <a:xfrm>
            <a:off x="684213" y="3754438"/>
            <a:ext cx="685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el-GR" sz="1600">
                <a:solidFill>
                  <a:srgbClr val="000000"/>
                </a:solidFill>
                <a:latin typeface="Courier New" pitchFamily="49" charset="0"/>
              </a:rPr>
              <a:t>cout &lt;&lt; 2002 &lt;&lt; “ was great!\n”;</a:t>
            </a:r>
          </a:p>
          <a:p>
            <a:r>
              <a:rPr lang="en-US" altLang="el-GR" sz="1600">
                <a:solidFill>
                  <a:srgbClr val="000000"/>
                </a:solidFill>
                <a:latin typeface="Courier New" pitchFamily="49" charset="0"/>
              </a:rPr>
              <a:t>cout &lt;&lt; “I made a fortune!”;</a:t>
            </a:r>
            <a:endParaRPr lang="en-US" altLang="el-GR" sz="1600" u="sng">
              <a:solidFill>
                <a:srgbClr val="000000"/>
              </a:solidFill>
              <a:latin typeface="Courier New" pitchFamily="49" charset="0"/>
            </a:endParaRPr>
          </a:p>
        </p:txBody>
      </p:sp>
      <p:grpSp>
        <p:nvGrpSpPr>
          <p:cNvPr id="75787" name="Group 9"/>
          <p:cNvGrpSpPr>
            <a:grpSpLocks/>
          </p:cNvGrpSpPr>
          <p:nvPr/>
        </p:nvGrpSpPr>
        <p:grpSpPr bwMode="auto">
          <a:xfrm>
            <a:off x="3960813" y="1773238"/>
            <a:ext cx="1828800" cy="457200"/>
            <a:chOff x="2592" y="1920"/>
            <a:chExt cx="1152" cy="288"/>
          </a:xfrm>
        </p:grpSpPr>
        <p:sp>
          <p:nvSpPr>
            <p:cNvPr id="75803" name="AutoShape 10"/>
            <p:cNvSpPr>
              <a:spLocks noChangeArrowheads="1"/>
            </p:cNvSpPr>
            <p:nvPr/>
          </p:nvSpPr>
          <p:spPr bwMode="blackWhite">
            <a:xfrm>
              <a:off x="2592" y="1920"/>
              <a:ext cx="1152" cy="288"/>
            </a:xfrm>
            <a:prstGeom prst="wedgeRoundRectCallout">
              <a:avLst>
                <a:gd name="adj1" fmla="val -138801"/>
                <a:gd name="adj2" fmla="val 41667"/>
                <a:gd name="adj3" fmla="val 16667"/>
              </a:avLst>
            </a:prstGeom>
            <a:solidFill>
              <a:srgbClr val="99CCFF"/>
            </a:solidFill>
            <a:ln w="9525">
              <a:solidFill>
                <a:srgbClr val="0000FF"/>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spcBef>
                  <a:spcPct val="20000"/>
                </a:spcBef>
              </a:pPr>
              <a:r>
                <a:rPr lang="en-US" altLang="el-GR" sz="1800">
                  <a:latin typeface="Garamond" pitchFamily="18" charset="0"/>
                </a:rPr>
                <a:t>Output:</a:t>
              </a:r>
            </a:p>
          </p:txBody>
        </p:sp>
        <p:sp>
          <p:nvSpPr>
            <p:cNvPr id="112651" name="Text Box 11"/>
            <p:cNvSpPr txBox="1">
              <a:spLocks noChangeArrowheads="1"/>
            </p:cNvSpPr>
            <p:nvPr/>
          </p:nvSpPr>
          <p:spPr bwMode="gray">
            <a:xfrm>
              <a:off x="3264" y="1968"/>
              <a:ext cx="430" cy="218"/>
            </a:xfrm>
            <a:prstGeom prst="rect">
              <a:avLst/>
            </a:prstGeom>
            <a:noFill/>
            <a:ln w="9525">
              <a:solidFill>
                <a:srgbClr val="0000FF"/>
              </a:solidFill>
              <a:miter lim="800000"/>
              <a:headEnd/>
              <a:tailEnd/>
            </a:ln>
            <a:effectLst/>
          </p:spPr>
          <p:txBody>
            <a:bodyPr wrap="none">
              <a:spAutoFit/>
            </a:bodyPr>
            <a:lstStyle/>
            <a:p>
              <a:pPr algn="ctr">
                <a:spcBef>
                  <a:spcPct val="50000"/>
                </a:spcBef>
                <a:defRPr/>
              </a:pPr>
              <a:r>
                <a:rPr lang="en-US" sz="1600">
                  <a:effectLst>
                    <a:outerShdw blurRad="38100" dist="38100" dir="2700000" algn="tl">
                      <a:srgbClr val="C0C0C0"/>
                    </a:outerShdw>
                  </a:effectLst>
                  <a:latin typeface="Courier New" pitchFamily="49" charset="0"/>
                </a:rPr>
                <a:t>1492</a:t>
              </a:r>
            </a:p>
          </p:txBody>
        </p:sp>
      </p:grpSp>
      <p:grpSp>
        <p:nvGrpSpPr>
          <p:cNvPr id="75788" name="Group 12"/>
          <p:cNvGrpSpPr>
            <a:grpSpLocks/>
          </p:cNvGrpSpPr>
          <p:nvPr/>
        </p:nvGrpSpPr>
        <p:grpSpPr bwMode="auto">
          <a:xfrm>
            <a:off x="2284413" y="2382838"/>
            <a:ext cx="2133600" cy="533400"/>
            <a:chOff x="1536" y="2304"/>
            <a:chExt cx="1344" cy="336"/>
          </a:xfrm>
        </p:grpSpPr>
        <p:sp>
          <p:nvSpPr>
            <p:cNvPr id="75800" name="AutoShape 13"/>
            <p:cNvSpPr>
              <a:spLocks noChangeArrowheads="1"/>
            </p:cNvSpPr>
            <p:nvPr/>
          </p:nvSpPr>
          <p:spPr bwMode="blackWhite">
            <a:xfrm>
              <a:off x="1872" y="2304"/>
              <a:ext cx="1008" cy="288"/>
            </a:xfrm>
            <a:prstGeom prst="wedgeRoundRectCallout">
              <a:avLst>
                <a:gd name="adj1" fmla="val -67162"/>
                <a:gd name="adj2" fmla="val 4861"/>
                <a:gd name="adj3" fmla="val 16667"/>
              </a:avLst>
            </a:prstGeom>
            <a:solidFill>
              <a:srgbClr val="99CCFF"/>
            </a:solidFill>
            <a:ln w="9525">
              <a:solidFill>
                <a:srgbClr val="0000FF"/>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spcBef>
                  <a:spcPct val="20000"/>
                </a:spcBef>
              </a:pPr>
              <a:r>
                <a:rPr lang="en-US" altLang="el-GR" sz="1800">
                  <a:latin typeface="Garamond" pitchFamily="18" charset="0"/>
                </a:rPr>
                <a:t>Output:</a:t>
              </a:r>
            </a:p>
          </p:txBody>
        </p:sp>
        <p:sp>
          <p:nvSpPr>
            <p:cNvPr id="112654" name="Text Box 14"/>
            <p:cNvSpPr txBox="1">
              <a:spLocks noChangeArrowheads="1"/>
            </p:cNvSpPr>
            <p:nvPr/>
          </p:nvSpPr>
          <p:spPr bwMode="gray">
            <a:xfrm>
              <a:off x="2497" y="2352"/>
              <a:ext cx="276" cy="218"/>
            </a:xfrm>
            <a:prstGeom prst="rect">
              <a:avLst/>
            </a:prstGeom>
            <a:noFill/>
            <a:ln w="9525">
              <a:solidFill>
                <a:srgbClr val="0000FF"/>
              </a:solidFill>
              <a:miter lim="800000"/>
              <a:headEnd/>
              <a:tailEnd/>
            </a:ln>
            <a:effectLst/>
          </p:spPr>
          <p:txBody>
            <a:bodyPr wrap="none">
              <a:spAutoFit/>
            </a:bodyPr>
            <a:lstStyle/>
            <a:p>
              <a:pPr algn="ctr">
                <a:spcBef>
                  <a:spcPct val="50000"/>
                </a:spcBef>
                <a:defRPr/>
              </a:pPr>
              <a:r>
                <a:rPr lang="en-US" sz="1600">
                  <a:effectLst>
                    <a:outerShdw blurRad="38100" dist="38100" dir="2700000" algn="tl">
                      <a:srgbClr val="C0C0C0"/>
                    </a:outerShdw>
                  </a:effectLst>
                  <a:latin typeface="Courier New" pitchFamily="49" charset="0"/>
                </a:rPr>
                <a:t>56</a:t>
              </a:r>
            </a:p>
          </p:txBody>
        </p:sp>
        <p:sp>
          <p:nvSpPr>
            <p:cNvPr id="75802" name="AutoShape 15"/>
            <p:cNvSpPr>
              <a:spLocks/>
            </p:cNvSpPr>
            <p:nvPr/>
          </p:nvSpPr>
          <p:spPr bwMode="gray">
            <a:xfrm>
              <a:off x="1536" y="2304"/>
              <a:ext cx="144" cy="336"/>
            </a:xfrm>
            <a:prstGeom prst="rightBrace">
              <a:avLst>
                <a:gd name="adj1" fmla="val 19444"/>
                <a:gd name="adj2" fmla="val 47319"/>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20000"/>
                </a:spcBef>
              </a:pPr>
              <a:endParaRPr lang="el-GR" altLang="el-GR" sz="4800" b="0" u="sng">
                <a:solidFill>
                  <a:srgbClr val="006600"/>
                </a:solidFill>
                <a:latin typeface="Garamond" pitchFamily="18" charset="0"/>
              </a:endParaRPr>
            </a:p>
          </p:txBody>
        </p:sp>
      </p:grpSp>
      <p:grpSp>
        <p:nvGrpSpPr>
          <p:cNvPr id="75789" name="Group 16"/>
          <p:cNvGrpSpPr>
            <a:grpSpLocks/>
          </p:cNvGrpSpPr>
          <p:nvPr/>
        </p:nvGrpSpPr>
        <p:grpSpPr bwMode="auto">
          <a:xfrm>
            <a:off x="4341813" y="2306638"/>
            <a:ext cx="4648200" cy="1295400"/>
            <a:chOff x="2832" y="2256"/>
            <a:chExt cx="2928" cy="816"/>
          </a:xfrm>
        </p:grpSpPr>
        <p:sp>
          <p:nvSpPr>
            <p:cNvPr id="75797" name="AutoShape 17"/>
            <p:cNvSpPr>
              <a:spLocks noChangeArrowheads="1"/>
            </p:cNvSpPr>
            <p:nvPr/>
          </p:nvSpPr>
          <p:spPr bwMode="blackWhite">
            <a:xfrm>
              <a:off x="2976" y="2256"/>
              <a:ext cx="2784" cy="480"/>
            </a:xfrm>
            <a:prstGeom prst="wedgeRoundRectCallout">
              <a:avLst>
                <a:gd name="adj1" fmla="val -47991"/>
                <a:gd name="adj2" fmla="val 82500"/>
                <a:gd name="adj3" fmla="val 16667"/>
              </a:avLst>
            </a:prstGeom>
            <a:solidFill>
              <a:srgbClr val="99CCFF"/>
            </a:solidFill>
            <a:ln w="9525">
              <a:solidFill>
                <a:srgbClr val="0000FF"/>
              </a:solidFill>
              <a:miter lim="800000"/>
              <a:headEnd/>
              <a:tailEnd/>
            </a:ln>
          </p:spPr>
          <p:txBody>
            <a:bodyPr wrap="none" tIns="0" bIns="0" anchorCtr="1"/>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spcBef>
                  <a:spcPct val="20000"/>
                </a:spcBef>
              </a:pPr>
              <a:r>
                <a:rPr lang="en-US" altLang="el-GR" sz="1800">
                  <a:latin typeface="Garamond" pitchFamily="18" charset="0"/>
                </a:rPr>
                <a:t>Output:</a:t>
              </a:r>
            </a:p>
          </p:txBody>
        </p:sp>
        <p:sp>
          <p:nvSpPr>
            <p:cNvPr id="112658" name="Text Box 18"/>
            <p:cNvSpPr txBox="1">
              <a:spLocks noChangeArrowheads="1"/>
            </p:cNvSpPr>
            <p:nvPr/>
          </p:nvSpPr>
          <p:spPr bwMode="gray">
            <a:xfrm>
              <a:off x="3072" y="2448"/>
              <a:ext cx="2544" cy="218"/>
            </a:xfrm>
            <a:prstGeom prst="rect">
              <a:avLst/>
            </a:prstGeom>
            <a:noFill/>
            <a:ln w="9525">
              <a:solidFill>
                <a:srgbClr val="0000FF"/>
              </a:solidFill>
              <a:miter lim="800000"/>
              <a:headEnd/>
              <a:tailEnd/>
            </a:ln>
            <a:effectLst/>
          </p:spPr>
          <p:txBody>
            <a:bodyPr>
              <a:spAutoFit/>
            </a:bodyPr>
            <a:lstStyle/>
            <a:p>
              <a:pPr algn="ctr">
                <a:spcBef>
                  <a:spcPct val="50000"/>
                </a:spcBef>
                <a:defRPr/>
              </a:pPr>
              <a:r>
                <a:rPr lang="en-US" sz="1600">
                  <a:effectLst>
                    <a:outerShdw blurRad="38100" dist="38100" dir="2700000" algn="tl">
                      <a:srgbClr val="C0C0C0"/>
                    </a:outerShdw>
                  </a:effectLst>
                  <a:latin typeface="Courier New" pitchFamily="49" charset="0"/>
                </a:rPr>
                <a:t>2002was great!I made a fortune!</a:t>
              </a:r>
            </a:p>
          </p:txBody>
        </p:sp>
        <p:sp>
          <p:nvSpPr>
            <p:cNvPr id="75799" name="AutoShape 19"/>
            <p:cNvSpPr>
              <a:spLocks/>
            </p:cNvSpPr>
            <p:nvPr/>
          </p:nvSpPr>
          <p:spPr bwMode="gray">
            <a:xfrm>
              <a:off x="2832" y="2736"/>
              <a:ext cx="144" cy="336"/>
            </a:xfrm>
            <a:prstGeom prst="rightBrace">
              <a:avLst>
                <a:gd name="adj1" fmla="val 19444"/>
                <a:gd name="adj2" fmla="val 47620"/>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20000"/>
                </a:spcBef>
              </a:pPr>
              <a:endParaRPr lang="el-GR" altLang="el-GR" sz="4800" b="0" u="sng">
                <a:solidFill>
                  <a:srgbClr val="006600"/>
                </a:solidFill>
                <a:latin typeface="Garamond" pitchFamily="18" charset="0"/>
              </a:endParaRPr>
            </a:p>
          </p:txBody>
        </p:sp>
      </p:grpSp>
      <p:grpSp>
        <p:nvGrpSpPr>
          <p:cNvPr id="75790" name="Group 20"/>
          <p:cNvGrpSpPr>
            <a:grpSpLocks/>
          </p:cNvGrpSpPr>
          <p:nvPr/>
        </p:nvGrpSpPr>
        <p:grpSpPr bwMode="auto">
          <a:xfrm>
            <a:off x="4646613" y="3144838"/>
            <a:ext cx="4114800" cy="1143000"/>
            <a:chOff x="3024" y="2784"/>
            <a:chExt cx="2592" cy="720"/>
          </a:xfrm>
        </p:grpSpPr>
        <p:sp>
          <p:nvSpPr>
            <p:cNvPr id="75794" name="AutoShape 21"/>
            <p:cNvSpPr>
              <a:spLocks noChangeArrowheads="1"/>
            </p:cNvSpPr>
            <p:nvPr/>
          </p:nvSpPr>
          <p:spPr bwMode="blackWhite">
            <a:xfrm>
              <a:off x="3936" y="2784"/>
              <a:ext cx="1680" cy="624"/>
            </a:xfrm>
            <a:prstGeom prst="wedgeRoundRectCallout">
              <a:avLst>
                <a:gd name="adj1" fmla="val -94523"/>
                <a:gd name="adj2" fmla="val 41505"/>
                <a:gd name="adj3" fmla="val 16667"/>
              </a:avLst>
            </a:prstGeom>
            <a:solidFill>
              <a:srgbClr val="99CCFF"/>
            </a:solidFill>
            <a:ln w="9525">
              <a:solidFill>
                <a:srgbClr val="0000FF"/>
              </a:solidFill>
              <a:miter lim="800000"/>
              <a:headEnd/>
              <a:tailEnd/>
            </a:ln>
          </p:spPr>
          <p:txBody>
            <a:bodyPr wrap="none" tIns="0" bIns="0" anchorCtr="1"/>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spcBef>
                  <a:spcPct val="20000"/>
                </a:spcBef>
              </a:pPr>
              <a:r>
                <a:rPr lang="en-US" altLang="el-GR" sz="1800">
                  <a:latin typeface="Garamond" pitchFamily="18" charset="0"/>
                </a:rPr>
                <a:t>Output:</a:t>
              </a:r>
            </a:p>
          </p:txBody>
        </p:sp>
        <p:sp>
          <p:nvSpPr>
            <p:cNvPr id="112662" name="Text Box 22"/>
            <p:cNvSpPr txBox="1">
              <a:spLocks noChangeArrowheads="1"/>
            </p:cNvSpPr>
            <p:nvPr/>
          </p:nvSpPr>
          <p:spPr bwMode="gray">
            <a:xfrm>
              <a:off x="4080" y="2988"/>
              <a:ext cx="1440" cy="372"/>
            </a:xfrm>
            <a:prstGeom prst="rect">
              <a:avLst/>
            </a:prstGeom>
            <a:noFill/>
            <a:ln w="9525">
              <a:solidFill>
                <a:srgbClr val="0000FF"/>
              </a:solidFill>
              <a:miter lim="800000"/>
              <a:headEnd/>
              <a:tailEnd/>
            </a:ln>
            <a:effectLst/>
          </p:spPr>
          <p:txBody>
            <a:bodyPr>
              <a:spAutoFit/>
            </a:bodyPr>
            <a:lstStyle/>
            <a:p>
              <a:pPr>
                <a:defRPr/>
              </a:pPr>
              <a:r>
                <a:rPr lang="en-US" sz="1600">
                  <a:effectLst>
                    <a:outerShdw blurRad="38100" dist="38100" dir="2700000" algn="tl">
                      <a:srgbClr val="C0C0C0"/>
                    </a:outerShdw>
                  </a:effectLst>
                  <a:latin typeface="Courier New" pitchFamily="49" charset="0"/>
                </a:rPr>
                <a:t>2002 was great!</a:t>
              </a:r>
            </a:p>
            <a:p>
              <a:pPr>
                <a:defRPr/>
              </a:pPr>
              <a:r>
                <a:rPr lang="en-US" sz="1600">
                  <a:effectLst>
                    <a:outerShdw blurRad="38100" dist="38100" dir="2700000" algn="tl">
                      <a:srgbClr val="C0C0C0"/>
                    </a:outerShdw>
                  </a:effectLst>
                  <a:latin typeface="Courier New" pitchFamily="49" charset="0"/>
                </a:rPr>
                <a:t>I made a fortune!</a:t>
              </a:r>
            </a:p>
          </p:txBody>
        </p:sp>
        <p:sp>
          <p:nvSpPr>
            <p:cNvPr id="75796" name="AutoShape 23"/>
            <p:cNvSpPr>
              <a:spLocks/>
            </p:cNvSpPr>
            <p:nvPr/>
          </p:nvSpPr>
          <p:spPr bwMode="gray">
            <a:xfrm>
              <a:off x="3024" y="3168"/>
              <a:ext cx="144" cy="336"/>
            </a:xfrm>
            <a:prstGeom prst="rightBrace">
              <a:avLst>
                <a:gd name="adj1" fmla="val 19444"/>
                <a:gd name="adj2" fmla="val 50000"/>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20000"/>
                </a:spcBef>
              </a:pPr>
              <a:endParaRPr lang="el-GR" altLang="el-GR" sz="4800" b="0" u="sng">
                <a:solidFill>
                  <a:srgbClr val="006600"/>
                </a:solidFill>
                <a:latin typeface="Garamond" pitchFamily="18" charset="0"/>
              </a:endParaRPr>
            </a:p>
          </p:txBody>
        </p:sp>
      </p:grpSp>
      <p:grpSp>
        <p:nvGrpSpPr>
          <p:cNvPr id="75791" name="Group 24"/>
          <p:cNvGrpSpPr>
            <a:grpSpLocks/>
          </p:cNvGrpSpPr>
          <p:nvPr/>
        </p:nvGrpSpPr>
        <p:grpSpPr bwMode="auto">
          <a:xfrm>
            <a:off x="5865813" y="4211638"/>
            <a:ext cx="1828800" cy="1219200"/>
            <a:chOff x="3792" y="3456"/>
            <a:chExt cx="1152" cy="768"/>
          </a:xfrm>
        </p:grpSpPr>
        <p:sp>
          <p:nvSpPr>
            <p:cNvPr id="75792" name="AutoShape 25"/>
            <p:cNvSpPr>
              <a:spLocks noChangeArrowheads="1"/>
            </p:cNvSpPr>
            <p:nvPr/>
          </p:nvSpPr>
          <p:spPr bwMode="blackWhite">
            <a:xfrm>
              <a:off x="3792" y="3456"/>
              <a:ext cx="1152" cy="768"/>
            </a:xfrm>
            <a:prstGeom prst="wedgeRoundRectCallout">
              <a:avLst>
                <a:gd name="adj1" fmla="val -78560"/>
                <a:gd name="adj2" fmla="val -18361"/>
                <a:gd name="adj3" fmla="val 16667"/>
              </a:avLst>
            </a:prstGeom>
            <a:solidFill>
              <a:srgbClr val="99CCFF"/>
            </a:solidFill>
            <a:ln w="9525">
              <a:solidFill>
                <a:srgbClr val="0000FF"/>
              </a:solidFill>
              <a:miter lim="800000"/>
              <a:headEnd/>
              <a:tailEnd/>
            </a:ln>
          </p:spPr>
          <p:txBody>
            <a:bodyPr wrap="none" tIns="0" bIns="0" anchorCtr="1"/>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spcBef>
                  <a:spcPct val="20000"/>
                </a:spcBef>
              </a:pPr>
              <a:r>
                <a:rPr lang="en-US" altLang="el-GR" sz="1800">
                  <a:latin typeface="Garamond" pitchFamily="18" charset="0"/>
                </a:rPr>
                <a:t>Output:</a:t>
              </a:r>
            </a:p>
          </p:txBody>
        </p:sp>
        <p:sp>
          <p:nvSpPr>
            <p:cNvPr id="112666" name="Text Box 26"/>
            <p:cNvSpPr txBox="1">
              <a:spLocks noChangeArrowheads="1"/>
            </p:cNvSpPr>
            <p:nvPr/>
          </p:nvSpPr>
          <p:spPr bwMode="gray">
            <a:xfrm>
              <a:off x="3936" y="3660"/>
              <a:ext cx="864" cy="526"/>
            </a:xfrm>
            <a:prstGeom prst="rect">
              <a:avLst/>
            </a:prstGeom>
            <a:noFill/>
            <a:ln w="9525">
              <a:solidFill>
                <a:srgbClr val="0000FF"/>
              </a:solidFill>
              <a:miter lim="800000"/>
              <a:headEnd/>
              <a:tailEnd/>
            </a:ln>
            <a:effectLst/>
          </p:spPr>
          <p:txBody>
            <a:bodyPr>
              <a:spAutoFit/>
            </a:bodyPr>
            <a:lstStyle/>
            <a:p>
              <a:pPr>
                <a:defRPr/>
              </a:pPr>
              <a:r>
                <a:rPr lang="en-US" sz="1600">
                  <a:effectLst>
                    <a:outerShdw blurRad="38100" dist="38100" dir="2700000" algn="tl">
                      <a:srgbClr val="C0C0C0"/>
                    </a:outerShdw>
                  </a:effectLst>
                  <a:latin typeface="Courier New" pitchFamily="49" charset="0"/>
                </a:rPr>
                <a:t>56million</a:t>
              </a:r>
            </a:p>
            <a:p>
              <a:pPr>
                <a:defRPr/>
              </a:pPr>
              <a:endParaRPr lang="en-US" sz="1600">
                <a:effectLst>
                  <a:outerShdw blurRad="38100" dist="38100" dir="2700000" algn="tl">
                    <a:srgbClr val="C0C0C0"/>
                  </a:outerShdw>
                </a:effectLst>
                <a:latin typeface="Courier New" pitchFamily="49" charset="0"/>
              </a:endParaRPr>
            </a:p>
            <a:p>
              <a:pPr>
                <a:defRPr/>
              </a:pPr>
              <a:r>
                <a:rPr lang="en-US" sz="1600">
                  <a:effectLst>
                    <a:outerShdw blurRad="38100" dist="38100" dir="2700000" algn="tl">
                      <a:srgbClr val="C0C0C0"/>
                    </a:outerShdw>
                  </a:effectLst>
                  <a:latin typeface="Courier New" pitchFamily="49" charset="0"/>
                </a:rPr>
                <a:t>dollars!</a:t>
              </a: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862245DE-8FEF-4EE8-BA85-55D179D45F2E}" type="slidenum">
              <a:rPr lang="el-GR"/>
              <a:pPr>
                <a:defRPr/>
              </a:pPr>
              <a:t>76</a:t>
            </a:fld>
            <a:endParaRPr lang="el-GR"/>
          </a:p>
        </p:txBody>
      </p:sp>
      <p:sp>
        <p:nvSpPr>
          <p:cNvPr id="76804" name="Rectangle 2"/>
          <p:cNvSpPr>
            <a:spLocks noGrp="1" noChangeArrowheads="1"/>
          </p:cNvSpPr>
          <p:nvPr>
            <p:ph type="title"/>
          </p:nvPr>
        </p:nvSpPr>
        <p:spPr/>
        <p:txBody>
          <a:bodyPr/>
          <a:lstStyle/>
          <a:p>
            <a:pPr eaLnBrk="1" hangingPunct="1"/>
            <a:r>
              <a:rPr lang="el-GR" altLang="el-GR" b="1" smtClean="0"/>
              <a:t>Διαχείριση εξόδου</a:t>
            </a:r>
          </a:p>
        </p:txBody>
      </p:sp>
      <p:sp>
        <p:nvSpPr>
          <p:cNvPr id="76805" name="Rectangle 3"/>
          <p:cNvSpPr>
            <a:spLocks noGrp="1" noChangeArrowheads="1"/>
          </p:cNvSpPr>
          <p:nvPr>
            <p:ph type="body" idx="1"/>
          </p:nvPr>
        </p:nvSpPr>
        <p:spPr/>
        <p:txBody>
          <a:bodyPr/>
          <a:lstStyle/>
          <a:p>
            <a:pPr eaLnBrk="1" hangingPunct="1"/>
            <a:r>
              <a:rPr lang="el-GR" altLang="el-GR" b="1" smtClean="0">
                <a:solidFill>
                  <a:srgbClr val="008080"/>
                </a:solidFill>
              </a:rPr>
              <a:t>#</a:t>
            </a:r>
            <a:r>
              <a:rPr lang="en-US" altLang="el-GR" b="1" smtClean="0">
                <a:solidFill>
                  <a:srgbClr val="008080"/>
                </a:solidFill>
              </a:rPr>
              <a:t>include &lt;iomanip&gt;</a:t>
            </a:r>
          </a:p>
          <a:p>
            <a:pPr lvl="1" eaLnBrk="1" hangingPunct="1">
              <a:lnSpc>
                <a:spcPct val="130000"/>
              </a:lnSpc>
            </a:pPr>
            <a:r>
              <a:rPr lang="en-US" altLang="el-GR" b="1" smtClean="0">
                <a:solidFill>
                  <a:srgbClr val="0000FF"/>
                </a:solidFill>
              </a:rPr>
              <a:t>setw(x)</a:t>
            </a:r>
            <a:r>
              <a:rPr lang="en-US" altLang="el-GR" smtClean="0"/>
              <a:t> </a:t>
            </a:r>
            <a:r>
              <a:rPr lang="el-GR" altLang="el-GR" smtClean="0"/>
              <a:t>όπου </a:t>
            </a:r>
            <a:r>
              <a:rPr lang="en-US" altLang="el-GR" smtClean="0"/>
              <a:t>x </a:t>
            </a:r>
            <a:r>
              <a:rPr lang="el-GR" altLang="el-GR" smtClean="0"/>
              <a:t>ο αριθμός θέσεων εμφάνισης στην οθόνη</a:t>
            </a:r>
            <a:r>
              <a:rPr lang="en-US" altLang="el-GR" smtClean="0"/>
              <a:t> </a:t>
            </a:r>
            <a:r>
              <a:rPr lang="el-GR" altLang="el-GR" smtClean="0"/>
              <a:t>π.χ. </a:t>
            </a:r>
            <a:r>
              <a:rPr lang="en-US" altLang="el-GR" b="1" smtClean="0">
                <a:solidFill>
                  <a:srgbClr val="008080"/>
                </a:solidFill>
              </a:rPr>
              <a:t>cout&lt;&lt;setw(8)&lt;&lt;70</a:t>
            </a:r>
            <a:r>
              <a:rPr lang="el-GR" altLang="el-GR" b="1" smtClean="0">
                <a:solidFill>
                  <a:srgbClr val="008080"/>
                </a:solidFill>
              </a:rPr>
              <a:t>27</a:t>
            </a:r>
          </a:p>
          <a:p>
            <a:pPr lvl="1" eaLnBrk="1" hangingPunct="1">
              <a:lnSpc>
                <a:spcPct val="200000"/>
              </a:lnSpc>
            </a:pPr>
            <a:r>
              <a:rPr lang="en-US" altLang="el-GR" b="1" smtClean="0">
                <a:solidFill>
                  <a:srgbClr val="0000FF"/>
                </a:solidFill>
              </a:rPr>
              <a:t>setprecision(n)</a:t>
            </a:r>
            <a:r>
              <a:rPr lang="en-US" altLang="el-GR" smtClean="0"/>
              <a:t> </a:t>
            </a:r>
            <a:r>
              <a:rPr lang="el-GR" altLang="el-GR" smtClean="0"/>
              <a:t>όπου </a:t>
            </a:r>
            <a:r>
              <a:rPr lang="en-US" altLang="el-GR" smtClean="0"/>
              <a:t>n </a:t>
            </a:r>
            <a:r>
              <a:rPr lang="el-GR" altLang="el-GR" smtClean="0"/>
              <a:t>το πλήθος των δεκαδικών ψηφίων κατά την εμφάνιση</a:t>
            </a:r>
            <a:r>
              <a:rPr lang="en-US" altLang="el-GR" smtClean="0"/>
              <a:t> </a:t>
            </a:r>
            <a:r>
              <a:rPr lang="el-GR" altLang="el-GR" smtClean="0"/>
              <a:t>(</a:t>
            </a:r>
            <a:r>
              <a:rPr lang="en-US" altLang="el-GR" smtClean="0"/>
              <a:t>fixed, scientific) </a:t>
            </a:r>
            <a:r>
              <a:rPr lang="el-GR" altLang="el-GR" smtClean="0"/>
              <a:t>π.χ.</a:t>
            </a:r>
          </a:p>
          <a:p>
            <a:pPr lvl="2" eaLnBrk="1" hangingPunct="1">
              <a:lnSpc>
                <a:spcPct val="200000"/>
              </a:lnSpc>
              <a:buFontTx/>
              <a:buNone/>
            </a:pPr>
            <a:endParaRPr lang="el-GR" altLang="el-GR" b="1" smtClean="0">
              <a:solidFill>
                <a:srgbClr val="008080"/>
              </a:solidFill>
            </a:endParaRPr>
          </a:p>
          <a:p>
            <a:pPr eaLnBrk="1" hangingPunct="1"/>
            <a:endParaRPr lang="el-GR" altLang="el-GR" smtClean="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9" name="Slide Number Placeholder 4"/>
          <p:cNvSpPr>
            <a:spLocks noGrp="1"/>
          </p:cNvSpPr>
          <p:nvPr>
            <p:ph type="sldNum" sz="quarter" idx="11"/>
          </p:nvPr>
        </p:nvSpPr>
        <p:spPr/>
        <p:txBody>
          <a:bodyPr/>
          <a:lstStyle/>
          <a:p>
            <a:pPr>
              <a:defRPr/>
            </a:pPr>
            <a:fld id="{3BEE3B49-0916-4106-A033-67E7F6E28F44}" type="slidenum">
              <a:rPr lang="el-GR"/>
              <a:pPr>
                <a:defRPr/>
              </a:pPr>
              <a:t>77</a:t>
            </a:fld>
            <a:endParaRPr lang="el-GR"/>
          </a:p>
        </p:txBody>
      </p:sp>
      <p:sp>
        <p:nvSpPr>
          <p:cNvPr id="77828" name="Rectangle 2"/>
          <p:cNvSpPr>
            <a:spLocks noChangeArrowheads="1"/>
          </p:cNvSpPr>
          <p:nvPr/>
        </p:nvSpPr>
        <p:spPr bwMode="auto">
          <a:xfrm>
            <a:off x="395288" y="476250"/>
            <a:ext cx="835342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l-GR" altLang="el-GR">
                <a:solidFill>
                  <a:srgbClr val="008080"/>
                </a:solidFill>
                <a:latin typeface="Comic Sans MS" pitchFamily="66" charset="0"/>
              </a:rPr>
              <a:t>Διαμόρφωση της εξόδου των πραγματικών αριθμών</a:t>
            </a:r>
            <a:endParaRPr lang="en-US" altLang="el-GR" b="0">
              <a:solidFill>
                <a:srgbClr val="008080"/>
              </a:solidFill>
              <a:latin typeface="Comic Sans MS" pitchFamily="66" charset="0"/>
            </a:endParaRPr>
          </a:p>
        </p:txBody>
      </p:sp>
      <p:sp>
        <p:nvSpPr>
          <p:cNvPr id="77829" name="Text Box 3"/>
          <p:cNvSpPr txBox="1">
            <a:spLocks noChangeArrowheads="1"/>
          </p:cNvSpPr>
          <p:nvPr/>
        </p:nvSpPr>
        <p:spPr bwMode="auto">
          <a:xfrm>
            <a:off x="395288" y="1268413"/>
            <a:ext cx="8353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l-GR" altLang="el-GR" sz="2000">
                <a:latin typeface="Comic Sans MS" pitchFamily="66" charset="0"/>
              </a:rPr>
              <a:t>Για την εμφάνιση των πραγματικών αριθμών με τη συνήθη μορφή δηλαδή ακέραιο μέρος και συγκεκριμένο πλήθος  δεκαδικών ψηφίων πρέπει να συμπεριληφθούν οι παρακάτω εντολές πριν από τις εντολές </a:t>
            </a:r>
            <a:r>
              <a:rPr lang="en-US" altLang="el-GR" sz="2000">
                <a:latin typeface="Comic Sans MS" pitchFamily="66" charset="0"/>
              </a:rPr>
              <a:t>cout :</a:t>
            </a:r>
            <a:endParaRPr lang="en-US" altLang="el-GR" sz="2000" u="sng">
              <a:latin typeface="Comic Sans MS" pitchFamily="66" charset="0"/>
            </a:endParaRPr>
          </a:p>
        </p:txBody>
      </p:sp>
      <p:sp>
        <p:nvSpPr>
          <p:cNvPr id="77830" name="Text Box 4"/>
          <p:cNvSpPr txBox="1">
            <a:spLocks noChangeArrowheads="1"/>
          </p:cNvSpPr>
          <p:nvPr/>
        </p:nvSpPr>
        <p:spPr bwMode="auto">
          <a:xfrm>
            <a:off x="900113" y="3068638"/>
            <a:ext cx="4343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altLang="el-GR" sz="2000">
                <a:solidFill>
                  <a:srgbClr val="000000"/>
                </a:solidFill>
                <a:latin typeface="Courier New" pitchFamily="49" charset="0"/>
              </a:rPr>
              <a:t>cout.setf(ios::fixed);</a:t>
            </a:r>
          </a:p>
          <a:p>
            <a:endParaRPr lang="en-US" altLang="el-GR" sz="2000">
              <a:solidFill>
                <a:srgbClr val="000000"/>
              </a:solidFill>
              <a:latin typeface="Courier New" pitchFamily="49" charset="0"/>
            </a:endParaRPr>
          </a:p>
          <a:p>
            <a:r>
              <a:rPr lang="en-US" altLang="el-GR" sz="2000">
                <a:solidFill>
                  <a:srgbClr val="000000"/>
                </a:solidFill>
                <a:latin typeface="Courier New" pitchFamily="49" charset="0"/>
              </a:rPr>
              <a:t>cout.setf(ios::showpoint);</a:t>
            </a:r>
          </a:p>
          <a:p>
            <a:endParaRPr lang="en-US" altLang="el-GR" sz="2000">
              <a:solidFill>
                <a:srgbClr val="000000"/>
              </a:solidFill>
              <a:latin typeface="Courier New" pitchFamily="49" charset="0"/>
            </a:endParaRPr>
          </a:p>
          <a:p>
            <a:r>
              <a:rPr lang="en-US" altLang="el-GR" sz="2000">
                <a:solidFill>
                  <a:srgbClr val="000000"/>
                </a:solidFill>
                <a:latin typeface="Courier New" pitchFamily="49" charset="0"/>
              </a:rPr>
              <a:t>cout.precision(4);</a:t>
            </a:r>
            <a:endParaRPr lang="en-US" altLang="el-GR" sz="2000" u="sng">
              <a:solidFill>
                <a:srgbClr val="000000"/>
              </a:solidFill>
              <a:latin typeface="Courier New" pitchFamily="49" charset="0"/>
            </a:endParaRPr>
          </a:p>
        </p:txBody>
      </p:sp>
      <p:sp>
        <p:nvSpPr>
          <p:cNvPr id="77831" name="AutoShape 5"/>
          <p:cNvSpPr>
            <a:spLocks noChangeArrowheads="1"/>
          </p:cNvSpPr>
          <p:nvPr/>
        </p:nvSpPr>
        <p:spPr bwMode="blackWhite">
          <a:xfrm>
            <a:off x="4624388" y="2492375"/>
            <a:ext cx="4013200" cy="306388"/>
          </a:xfrm>
          <a:prstGeom prst="wedgeRoundRectCallout">
            <a:avLst>
              <a:gd name="adj1" fmla="val -76204"/>
              <a:gd name="adj2" fmla="val 157255"/>
              <a:gd name="adj3" fmla="val 16667"/>
            </a:avLst>
          </a:prstGeom>
          <a:solidFill>
            <a:srgbClr val="99CCFF"/>
          </a:solidFill>
          <a:ln w="9525">
            <a:solidFill>
              <a:schemeClr val="tx1"/>
            </a:solidFill>
            <a:miter lim="800000"/>
            <a:headEnd/>
            <a:tailEnd/>
          </a:ln>
        </p:spPr>
        <p:txBody>
          <a:bodyPr wrap="none" lIns="0" tIns="0" rIns="0" bIns="0" anchor="ct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20000"/>
              </a:spcBef>
            </a:pPr>
            <a:r>
              <a:rPr lang="el-GR" altLang="el-GR" sz="1800">
                <a:latin typeface="Comic Sans MS" pitchFamily="66" charset="0"/>
              </a:rPr>
              <a:t>Αποφεύγεται η επιστημονική μορφή</a:t>
            </a:r>
            <a:endParaRPr lang="en-US" altLang="el-GR" sz="1800">
              <a:latin typeface="Comic Sans MS" pitchFamily="66" charset="0"/>
            </a:endParaRPr>
          </a:p>
        </p:txBody>
      </p:sp>
      <p:sp>
        <p:nvSpPr>
          <p:cNvPr id="77832" name="AutoShape 6"/>
          <p:cNvSpPr>
            <a:spLocks noChangeArrowheads="1"/>
          </p:cNvSpPr>
          <p:nvPr/>
        </p:nvSpPr>
        <p:spPr bwMode="blackWhite">
          <a:xfrm>
            <a:off x="4843463" y="3475038"/>
            <a:ext cx="3687762" cy="601662"/>
          </a:xfrm>
          <a:prstGeom prst="wedgeRoundRectCallout">
            <a:avLst>
              <a:gd name="adj1" fmla="val -74579"/>
              <a:gd name="adj2" fmla="val -3421"/>
              <a:gd name="adj3" fmla="val 16667"/>
            </a:avLst>
          </a:prstGeom>
          <a:solidFill>
            <a:srgbClr val="99CCFF"/>
          </a:solidFill>
          <a:ln w="9525">
            <a:solidFill>
              <a:schemeClr val="tx1"/>
            </a:solidFill>
            <a:miter lim="800000"/>
            <a:headEnd/>
            <a:tailEnd/>
          </a:ln>
        </p:spPr>
        <p:txBody>
          <a:bodyPr wrap="none" lIns="0" tIns="0" rIns="0" bIns="0" anchor="ct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l-GR" altLang="el-GR" sz="1800">
                <a:latin typeface="Comic Sans MS" pitchFamily="66" charset="0"/>
              </a:rPr>
              <a:t>Εμφάνιση της υποδιαστολής και </a:t>
            </a:r>
          </a:p>
          <a:p>
            <a:pPr algn="ctr"/>
            <a:r>
              <a:rPr lang="el-GR" altLang="el-GR" sz="1800">
                <a:latin typeface="Comic Sans MS" pitchFamily="66" charset="0"/>
              </a:rPr>
              <a:t>τυχόν μηδενικών στη συνέχεια</a:t>
            </a:r>
            <a:endParaRPr lang="en-US" altLang="el-GR" sz="1800">
              <a:latin typeface="Comic Sans MS" pitchFamily="66" charset="0"/>
            </a:endParaRPr>
          </a:p>
        </p:txBody>
      </p:sp>
      <p:sp>
        <p:nvSpPr>
          <p:cNvPr id="77833" name="AutoShape 7"/>
          <p:cNvSpPr>
            <a:spLocks noChangeArrowheads="1"/>
          </p:cNvSpPr>
          <p:nvPr/>
        </p:nvSpPr>
        <p:spPr bwMode="blackWhite">
          <a:xfrm>
            <a:off x="5003800" y="4941888"/>
            <a:ext cx="3489325" cy="601662"/>
          </a:xfrm>
          <a:prstGeom prst="wedgeRoundRectCallout">
            <a:avLst>
              <a:gd name="adj1" fmla="val -98227"/>
              <a:gd name="adj2" fmla="val -103296"/>
              <a:gd name="adj3" fmla="val 16667"/>
            </a:avLst>
          </a:prstGeom>
          <a:solidFill>
            <a:srgbClr val="99CCFF"/>
          </a:solidFill>
          <a:ln w="9525">
            <a:solidFill>
              <a:schemeClr val="tx1"/>
            </a:solidFill>
            <a:miter lim="800000"/>
            <a:headEnd/>
            <a:tailEnd/>
          </a:ln>
        </p:spPr>
        <p:txBody>
          <a:bodyPr wrap="none" lIns="0" tIns="0" rIns="0" bIns="0" anchor="ct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r>
              <a:rPr lang="el-GR" altLang="el-GR" sz="1800">
                <a:latin typeface="Comic Sans MS" pitchFamily="66" charset="0"/>
              </a:rPr>
              <a:t>Εμφάνιση 4 δεκαδικών ψηφίων</a:t>
            </a:r>
          </a:p>
          <a:p>
            <a:pPr algn="ctr"/>
            <a:r>
              <a:rPr lang="el-GR" altLang="el-GR" sz="1800">
                <a:latin typeface="Comic Sans MS" pitchFamily="66" charset="0"/>
              </a:rPr>
              <a:t> μετά την υποδιαστολή</a:t>
            </a:r>
            <a:endParaRPr lang="en-US" altLang="el-GR" sz="1800">
              <a:latin typeface="Comic Sans MS" pitchFamily="66"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8B66E37B-8689-44AB-890C-7FEC43B1CEF9}" type="slidenum">
              <a:rPr lang="el-GR"/>
              <a:pPr>
                <a:defRPr/>
              </a:pPr>
              <a:t>78</a:t>
            </a:fld>
            <a:endParaRPr lang="el-GR"/>
          </a:p>
        </p:txBody>
      </p:sp>
      <p:sp>
        <p:nvSpPr>
          <p:cNvPr id="116739" name="Text Box 3"/>
          <p:cNvSpPr txBox="1">
            <a:spLocks noChangeArrowheads="1"/>
          </p:cNvSpPr>
          <p:nvPr/>
        </p:nvSpPr>
        <p:spPr bwMode="auto">
          <a:xfrm>
            <a:off x="4343400" y="838200"/>
            <a:ext cx="4419600" cy="518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kumimoji="1" lang="en-US" altLang="el-GR" sz="1400">
                <a:solidFill>
                  <a:srgbClr val="0000FF"/>
                </a:solidFill>
                <a:latin typeface="Courier New" pitchFamily="49" charset="0"/>
              </a:rPr>
              <a:t>#include</a:t>
            </a:r>
            <a:r>
              <a:rPr kumimoji="1" lang="en-US" altLang="el-GR" sz="1400">
                <a:solidFill>
                  <a:srgbClr val="000000"/>
                </a:solidFill>
                <a:latin typeface="Courier New" pitchFamily="49" charset="0"/>
              </a:rPr>
              <a:t> &lt;iostream&gt;</a:t>
            </a:r>
          </a:p>
          <a:p>
            <a:r>
              <a:rPr kumimoji="1" lang="en-US" altLang="el-GR" sz="1400">
                <a:solidFill>
                  <a:srgbClr val="0000FF"/>
                </a:solidFill>
                <a:latin typeface="Courier New" pitchFamily="49" charset="0"/>
              </a:rPr>
              <a:t>#include</a:t>
            </a:r>
            <a:r>
              <a:rPr kumimoji="1" lang="en-US" altLang="el-GR" sz="1400">
                <a:solidFill>
                  <a:srgbClr val="000000"/>
                </a:solidFill>
                <a:latin typeface="Courier New" pitchFamily="49" charset="0"/>
              </a:rPr>
              <a:t> &lt;iomanip&gt;</a:t>
            </a:r>
          </a:p>
          <a:p>
            <a:r>
              <a:rPr kumimoji="1" lang="en-US" altLang="el-GR" sz="1400">
                <a:solidFill>
                  <a:srgbClr val="0000FF"/>
                </a:solidFill>
                <a:latin typeface="Courier New" pitchFamily="49" charset="0"/>
              </a:rPr>
              <a:t>using namespace </a:t>
            </a:r>
            <a:r>
              <a:rPr kumimoji="1" lang="en-US" altLang="el-GR" sz="1400">
                <a:solidFill>
                  <a:srgbClr val="000000"/>
                </a:solidFill>
                <a:latin typeface="Courier New" pitchFamily="49" charset="0"/>
              </a:rPr>
              <a:t>std;</a:t>
            </a:r>
          </a:p>
          <a:p>
            <a:endParaRPr kumimoji="1" lang="en-US" altLang="el-GR" sz="1400">
              <a:solidFill>
                <a:srgbClr val="000000"/>
              </a:solidFill>
              <a:latin typeface="Courier New" pitchFamily="49" charset="0"/>
            </a:endParaRPr>
          </a:p>
          <a:p>
            <a:r>
              <a:rPr kumimoji="1" lang="en-US" altLang="el-GR" sz="1400">
                <a:solidFill>
                  <a:srgbClr val="0000FF"/>
                </a:solidFill>
                <a:latin typeface="Courier New" pitchFamily="49" charset="0"/>
              </a:rPr>
              <a:t>void</a:t>
            </a:r>
            <a:r>
              <a:rPr kumimoji="1" lang="en-US" altLang="el-GR" sz="1400">
                <a:solidFill>
                  <a:srgbClr val="000000"/>
                </a:solidFill>
                <a:latin typeface="Courier New" pitchFamily="49" charset="0"/>
              </a:rPr>
              <a:t> main()</a:t>
            </a:r>
          </a:p>
          <a:p>
            <a:r>
              <a:rPr kumimoji="1" lang="en-US" altLang="el-GR" sz="1400">
                <a:solidFill>
                  <a:srgbClr val="000000"/>
                </a:solidFill>
                <a:latin typeface="Courier New" pitchFamily="49" charset="0"/>
              </a:rPr>
              <a:t>{</a:t>
            </a:r>
          </a:p>
          <a:p>
            <a:r>
              <a:rPr kumimoji="1" lang="en-US" altLang="el-GR" sz="1400">
                <a:solidFill>
                  <a:srgbClr val="000000"/>
                </a:solidFill>
                <a:latin typeface="Courier New" pitchFamily="49" charset="0"/>
              </a:rPr>
              <a:t>   cout.setf(ios::fixed);</a:t>
            </a:r>
          </a:p>
          <a:p>
            <a:r>
              <a:rPr kumimoji="1" lang="en-US" altLang="el-GR" sz="1400">
                <a:solidFill>
                  <a:srgbClr val="000000"/>
                </a:solidFill>
                <a:latin typeface="Courier New" pitchFamily="49" charset="0"/>
              </a:rPr>
              <a:t>   cout.setf(ios::showpoint);</a:t>
            </a:r>
          </a:p>
          <a:p>
            <a:r>
              <a:rPr kumimoji="1" lang="en-US" altLang="el-GR" sz="1400">
                <a:solidFill>
                  <a:srgbClr val="000000"/>
                </a:solidFill>
                <a:latin typeface="Courier New" pitchFamily="49" charset="0"/>
              </a:rPr>
              <a:t>   cout.precision(8);</a:t>
            </a:r>
          </a:p>
          <a:p>
            <a:r>
              <a:rPr kumimoji="1" lang="en-US" altLang="el-GR" sz="1400">
                <a:solidFill>
                  <a:srgbClr val="000000"/>
                </a:solidFill>
                <a:latin typeface="Courier New" pitchFamily="49" charset="0"/>
              </a:rPr>
              <a:t>   cout &lt;&lt; 9876.543210 &lt;&lt; endl;</a:t>
            </a:r>
          </a:p>
          <a:p>
            <a:r>
              <a:rPr kumimoji="1" lang="en-US" altLang="el-GR" sz="1400">
                <a:solidFill>
                  <a:srgbClr val="000000"/>
                </a:solidFill>
                <a:latin typeface="Courier New" pitchFamily="49" charset="0"/>
              </a:rPr>
              <a:t>   cout &lt;&lt; 0.246813579 &lt;&lt; endl;</a:t>
            </a:r>
          </a:p>
          <a:p>
            <a:r>
              <a:rPr kumimoji="1" lang="en-US" altLang="el-GR" sz="1400">
                <a:solidFill>
                  <a:srgbClr val="000000"/>
                </a:solidFill>
                <a:latin typeface="Courier New" pitchFamily="49" charset="0"/>
              </a:rPr>
              <a:t>   cout &lt;&lt; 37.00000000 &lt;&lt; endl &lt;&lt; endl;</a:t>
            </a:r>
          </a:p>
          <a:p>
            <a:endParaRPr kumimoji="1" lang="en-US" altLang="el-GR" sz="1400">
              <a:solidFill>
                <a:srgbClr val="000000"/>
              </a:solidFill>
              <a:latin typeface="Courier New" pitchFamily="49" charset="0"/>
            </a:endParaRPr>
          </a:p>
          <a:p>
            <a:r>
              <a:rPr kumimoji="1" lang="en-US" altLang="el-GR" sz="1400">
                <a:solidFill>
                  <a:srgbClr val="000000"/>
                </a:solidFill>
                <a:latin typeface="Courier New" pitchFamily="49" charset="0"/>
              </a:rPr>
              <a:t>   cout.precision(4);</a:t>
            </a:r>
          </a:p>
          <a:p>
            <a:r>
              <a:rPr kumimoji="1" lang="en-US" altLang="el-GR" sz="1400">
                <a:solidFill>
                  <a:srgbClr val="000000"/>
                </a:solidFill>
                <a:latin typeface="Courier New" pitchFamily="49" charset="0"/>
              </a:rPr>
              <a:t>   cout &lt;&lt; 9876.543210 &lt;&lt; endl;</a:t>
            </a:r>
          </a:p>
          <a:p>
            <a:r>
              <a:rPr kumimoji="1" lang="en-US" altLang="el-GR" sz="1400">
                <a:solidFill>
                  <a:srgbClr val="000000"/>
                </a:solidFill>
                <a:latin typeface="Courier New" pitchFamily="49" charset="0"/>
              </a:rPr>
              <a:t>   cout &lt;&lt; 0.246813579 &lt;&lt; endl;</a:t>
            </a:r>
          </a:p>
          <a:p>
            <a:r>
              <a:rPr kumimoji="1" lang="en-US" altLang="el-GR" sz="1400">
                <a:solidFill>
                  <a:srgbClr val="000000"/>
                </a:solidFill>
                <a:latin typeface="Courier New" pitchFamily="49" charset="0"/>
              </a:rPr>
              <a:t>   cout &lt;&lt; 37.00000000 &lt;&lt; endl &lt;&lt; endl;</a:t>
            </a:r>
          </a:p>
          <a:p>
            <a:endParaRPr kumimoji="1" lang="en-US" altLang="el-GR" sz="1400">
              <a:solidFill>
                <a:srgbClr val="000000"/>
              </a:solidFill>
              <a:latin typeface="Courier New" pitchFamily="49" charset="0"/>
            </a:endParaRPr>
          </a:p>
          <a:p>
            <a:r>
              <a:rPr kumimoji="1" lang="en-US" altLang="el-GR" sz="1400">
                <a:solidFill>
                  <a:srgbClr val="000000"/>
                </a:solidFill>
                <a:latin typeface="Courier New" pitchFamily="49" charset="0"/>
              </a:rPr>
              <a:t>   cout.precision(2);</a:t>
            </a:r>
          </a:p>
          <a:p>
            <a:r>
              <a:rPr kumimoji="1" lang="en-US" altLang="el-GR" sz="1400">
                <a:solidFill>
                  <a:srgbClr val="000000"/>
                </a:solidFill>
                <a:latin typeface="Courier New" pitchFamily="49" charset="0"/>
              </a:rPr>
              <a:t>   cout &lt;&lt; 9876.543210 &lt;&lt; endl;</a:t>
            </a:r>
          </a:p>
          <a:p>
            <a:r>
              <a:rPr kumimoji="1" lang="en-US" altLang="el-GR" sz="1400">
                <a:solidFill>
                  <a:srgbClr val="000000"/>
                </a:solidFill>
                <a:latin typeface="Courier New" pitchFamily="49" charset="0"/>
              </a:rPr>
              <a:t>   cout &lt;&lt; 0.246813579 &lt;&lt; endl;</a:t>
            </a:r>
          </a:p>
          <a:p>
            <a:r>
              <a:rPr kumimoji="1" lang="en-US" altLang="el-GR" sz="1400">
                <a:solidFill>
                  <a:srgbClr val="000000"/>
                </a:solidFill>
                <a:latin typeface="Courier New" pitchFamily="49" charset="0"/>
              </a:rPr>
              <a:t>   cout &lt;&lt; 37.00000000 &lt;&lt; endl &lt;&lt; endl;</a:t>
            </a:r>
          </a:p>
          <a:p>
            <a:endParaRPr kumimoji="1" lang="en-US" altLang="el-GR" sz="1400">
              <a:solidFill>
                <a:srgbClr val="000000"/>
              </a:solidFill>
              <a:latin typeface="Courier New" pitchFamily="49" charset="0"/>
            </a:endParaRPr>
          </a:p>
          <a:p>
            <a:r>
              <a:rPr kumimoji="1" lang="en-US" altLang="el-GR" sz="1400">
                <a:solidFill>
                  <a:srgbClr val="000000"/>
                </a:solidFill>
                <a:latin typeface="Courier New" pitchFamily="49" charset="0"/>
              </a:rPr>
              <a:t>}</a:t>
            </a:r>
          </a:p>
        </p:txBody>
      </p:sp>
      <p:pic>
        <p:nvPicPr>
          <p:cNvPr id="116740" name="Picture 4"/>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468313" y="1196975"/>
            <a:ext cx="3733800" cy="325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 calcmode="lin" valueType="num">
                                      <p:cBhvr>
                                        <p:cTn id="7" dur="1000" fill="hold"/>
                                        <p:tgtEl>
                                          <p:spTgt spid="116739"/>
                                        </p:tgtEl>
                                        <p:attrNameLst>
                                          <p:attrName>ppt_w</p:attrName>
                                        </p:attrNameLst>
                                      </p:cBhvr>
                                      <p:tavLst>
                                        <p:tav tm="0">
                                          <p:val>
                                            <p:fltVal val="0"/>
                                          </p:val>
                                        </p:tav>
                                        <p:tav tm="100000">
                                          <p:val>
                                            <p:strVal val="#ppt_w"/>
                                          </p:val>
                                        </p:tav>
                                      </p:tavLst>
                                    </p:anim>
                                    <p:anim calcmode="lin" valueType="num">
                                      <p:cBhvr>
                                        <p:cTn id="8" dur="1000" fill="hold"/>
                                        <p:tgtEl>
                                          <p:spTgt spid="116739"/>
                                        </p:tgtEl>
                                        <p:attrNameLst>
                                          <p:attrName>ppt_h</p:attrName>
                                        </p:attrNameLst>
                                      </p:cBhvr>
                                      <p:tavLst>
                                        <p:tav tm="0">
                                          <p:val>
                                            <p:fltVal val="0"/>
                                          </p:val>
                                        </p:tav>
                                        <p:tav tm="100000">
                                          <p:val>
                                            <p:strVal val="#ppt_h"/>
                                          </p:val>
                                        </p:tav>
                                      </p:tavLst>
                                    </p:anim>
                                    <p:anim calcmode="lin" valueType="num">
                                      <p:cBhvr>
                                        <p:cTn id="9" dur="1000" fill="hold"/>
                                        <p:tgtEl>
                                          <p:spTgt spid="11673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673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ahoogah.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116740"/>
                                        </p:tgtEl>
                                        <p:attrNameLst>
                                          <p:attrName>style.visibility</p:attrName>
                                        </p:attrNameLst>
                                      </p:cBhvr>
                                      <p:to>
                                        <p:strVal val="visible"/>
                                      </p:to>
                                    </p:set>
                                    <p:animEffect transition="in" filter="strips(downRight)">
                                      <p:cBhvr>
                                        <p:cTn id="15" dur="500"/>
                                        <p:tgtEl>
                                          <p:spTgt spid="116740"/>
                                        </p:tgtEl>
                                      </p:cBhvr>
                                    </p:animEffect>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11" name="Slide Number Placeholder 4"/>
          <p:cNvSpPr>
            <a:spLocks noGrp="1"/>
          </p:cNvSpPr>
          <p:nvPr>
            <p:ph type="sldNum" sz="quarter" idx="11"/>
          </p:nvPr>
        </p:nvSpPr>
        <p:spPr/>
        <p:txBody>
          <a:bodyPr/>
          <a:lstStyle/>
          <a:p>
            <a:pPr>
              <a:defRPr/>
            </a:pPr>
            <a:fld id="{436B6269-A7AA-40CF-8981-0A44B81C20BF}" type="slidenum">
              <a:rPr lang="el-GR"/>
              <a:pPr>
                <a:defRPr/>
              </a:pPr>
              <a:t>79</a:t>
            </a:fld>
            <a:endParaRPr lang="el-GR"/>
          </a:p>
        </p:txBody>
      </p:sp>
      <p:sp>
        <p:nvSpPr>
          <p:cNvPr id="79876" name="Rectangle 2"/>
          <p:cNvSpPr>
            <a:spLocks noChangeArrowheads="1"/>
          </p:cNvSpPr>
          <p:nvPr/>
        </p:nvSpPr>
        <p:spPr bwMode="auto">
          <a:xfrm>
            <a:off x="468313" y="476250"/>
            <a:ext cx="82073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l-GR" altLang="el-GR" sz="2800">
                <a:solidFill>
                  <a:srgbClr val="008080"/>
                </a:solidFill>
                <a:latin typeface="Comic Sans MS" pitchFamily="66" charset="0"/>
              </a:rPr>
              <a:t>Εντολή </a:t>
            </a:r>
            <a:r>
              <a:rPr lang="en-US" altLang="el-GR" sz="2800">
                <a:solidFill>
                  <a:srgbClr val="008080"/>
                </a:solidFill>
                <a:latin typeface="Comic Sans MS" pitchFamily="66" charset="0"/>
              </a:rPr>
              <a:t>cin : </a:t>
            </a:r>
            <a:r>
              <a:rPr lang="el-GR" altLang="el-GR" sz="2800">
                <a:solidFill>
                  <a:srgbClr val="008080"/>
                </a:solidFill>
                <a:latin typeface="Comic Sans MS" pitchFamily="66" charset="0"/>
              </a:rPr>
              <a:t>Εισαγωγή από το πληκτρολόγιο</a:t>
            </a:r>
            <a:endParaRPr lang="en-US" altLang="el-GR" sz="2800" b="0">
              <a:solidFill>
                <a:srgbClr val="008080"/>
              </a:solidFill>
              <a:latin typeface="Comic Sans MS" pitchFamily="66" charset="0"/>
            </a:endParaRPr>
          </a:p>
        </p:txBody>
      </p:sp>
      <p:sp>
        <p:nvSpPr>
          <p:cNvPr id="79877" name="Text Box 3"/>
          <p:cNvSpPr txBox="1">
            <a:spLocks noChangeArrowheads="1"/>
          </p:cNvSpPr>
          <p:nvPr/>
        </p:nvSpPr>
        <p:spPr bwMode="auto">
          <a:xfrm>
            <a:off x="250825" y="1196975"/>
            <a:ext cx="84978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l-GR" altLang="el-GR" sz="2000">
                <a:latin typeface="Comic Sans MS" pitchFamily="66" charset="0"/>
              </a:rPr>
              <a:t>Οι τιμές των μεταβλητών μπορούν να εισάγονται από το πληκτρολόγιο χρησιμοποιώντας την εντολή </a:t>
            </a:r>
            <a:r>
              <a:rPr lang="en-US" altLang="el-GR" sz="2000">
                <a:latin typeface="Comic Sans MS" pitchFamily="66" charset="0"/>
              </a:rPr>
              <a:t>cin </a:t>
            </a:r>
            <a:r>
              <a:rPr lang="el-GR" altLang="el-GR" sz="2000">
                <a:latin typeface="Comic Sans MS" pitchFamily="66" charset="0"/>
              </a:rPr>
              <a:t>και τον τελεστή εισόδου </a:t>
            </a:r>
            <a:r>
              <a:rPr lang="en-US" altLang="el-GR" sz="2000">
                <a:latin typeface="Comic Sans MS" pitchFamily="66" charset="0"/>
              </a:rPr>
              <a:t>&gt;&gt;.</a:t>
            </a:r>
            <a:endParaRPr lang="en-US" altLang="el-GR" sz="2000" u="sng">
              <a:latin typeface="Comic Sans MS" pitchFamily="66" charset="0"/>
            </a:endParaRPr>
          </a:p>
        </p:txBody>
      </p:sp>
      <p:sp>
        <p:nvSpPr>
          <p:cNvPr id="118788" name="Text Box 4"/>
          <p:cNvSpPr txBox="1">
            <a:spLocks noChangeArrowheads="1"/>
          </p:cNvSpPr>
          <p:nvPr/>
        </p:nvSpPr>
        <p:spPr bwMode="auto">
          <a:xfrm>
            <a:off x="468313" y="2636838"/>
            <a:ext cx="3657600" cy="3205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kumimoji="1" lang="en-US" altLang="el-GR" sz="1200">
                <a:solidFill>
                  <a:srgbClr val="0000FF"/>
                </a:solidFill>
                <a:latin typeface="Courier New" pitchFamily="49" charset="0"/>
              </a:rPr>
              <a:t>#include</a:t>
            </a:r>
            <a:r>
              <a:rPr kumimoji="1" lang="en-US" altLang="el-GR" sz="1200">
                <a:solidFill>
                  <a:srgbClr val="000000"/>
                </a:solidFill>
                <a:latin typeface="Courier New" pitchFamily="49" charset="0"/>
              </a:rPr>
              <a:t> &lt;iostream&gt;</a:t>
            </a:r>
          </a:p>
          <a:p>
            <a:r>
              <a:rPr kumimoji="1" lang="en-US" altLang="el-GR" sz="1200">
                <a:solidFill>
                  <a:srgbClr val="0000FF"/>
                </a:solidFill>
                <a:latin typeface="Courier New" pitchFamily="49" charset="0"/>
              </a:rPr>
              <a:t>using namespace </a:t>
            </a:r>
            <a:r>
              <a:rPr kumimoji="1" lang="en-US" altLang="el-GR" sz="1200">
                <a:solidFill>
                  <a:srgbClr val="000000"/>
                </a:solidFill>
                <a:latin typeface="Courier New" pitchFamily="49" charset="0"/>
              </a:rPr>
              <a:t>std;</a:t>
            </a:r>
          </a:p>
          <a:p>
            <a:endParaRPr kumimoji="1" lang="en-US" altLang="el-GR" sz="1200">
              <a:solidFill>
                <a:srgbClr val="000000"/>
              </a:solidFill>
              <a:latin typeface="Courier New" pitchFamily="49" charset="0"/>
            </a:endParaRPr>
          </a:p>
          <a:p>
            <a:r>
              <a:rPr kumimoji="1" lang="en-US" altLang="el-GR" sz="1200">
                <a:solidFill>
                  <a:srgbClr val="0000FF"/>
                </a:solidFill>
                <a:latin typeface="Courier New" pitchFamily="49" charset="0"/>
              </a:rPr>
              <a:t>void</a:t>
            </a:r>
            <a:r>
              <a:rPr kumimoji="1" lang="en-US" altLang="el-GR" sz="1200">
                <a:solidFill>
                  <a:srgbClr val="000000"/>
                </a:solidFill>
                <a:latin typeface="Courier New" pitchFamily="49" charset="0"/>
              </a:rPr>
              <a:t> main()</a:t>
            </a:r>
          </a:p>
          <a:p>
            <a:r>
              <a:rPr kumimoji="1" lang="en-US" altLang="el-GR" sz="1200">
                <a:solidFill>
                  <a:srgbClr val="000000"/>
                </a:solidFill>
                <a:latin typeface="Courier New" pitchFamily="49" charset="0"/>
              </a:rPr>
              <a:t>{</a:t>
            </a:r>
          </a:p>
          <a:p>
            <a:r>
              <a:rPr kumimoji="1" lang="en-US" altLang="el-GR" sz="1200">
                <a:solidFill>
                  <a:srgbClr val="000000"/>
                </a:solidFill>
                <a:latin typeface="Courier New" pitchFamily="49" charset="0"/>
              </a:rPr>
              <a:t>   </a:t>
            </a:r>
            <a:r>
              <a:rPr kumimoji="1" lang="en-US" altLang="el-GR" sz="1200">
                <a:solidFill>
                  <a:srgbClr val="0000FF"/>
                </a:solidFill>
                <a:latin typeface="Courier New" pitchFamily="49" charset="0"/>
              </a:rPr>
              <a:t>int</a:t>
            </a:r>
            <a:r>
              <a:rPr kumimoji="1" lang="en-US" altLang="el-GR" sz="1200">
                <a:solidFill>
                  <a:srgbClr val="000000"/>
                </a:solidFill>
                <a:latin typeface="Courier New" pitchFamily="49" charset="0"/>
              </a:rPr>
              <a:t> nbr;</a:t>
            </a:r>
          </a:p>
          <a:p>
            <a:r>
              <a:rPr kumimoji="1" lang="en-US" altLang="el-GR" sz="1200">
                <a:solidFill>
                  <a:srgbClr val="000000"/>
                </a:solidFill>
                <a:latin typeface="Courier New" pitchFamily="49" charset="0"/>
              </a:rPr>
              <a:t>   cin &gt;&gt; nbr;</a:t>
            </a:r>
          </a:p>
          <a:p>
            <a:endParaRPr kumimoji="1" lang="en-US" altLang="el-GR" sz="1200">
              <a:solidFill>
                <a:srgbClr val="000000"/>
              </a:solidFill>
              <a:latin typeface="Courier New" pitchFamily="49" charset="0"/>
            </a:endParaRPr>
          </a:p>
          <a:p>
            <a:r>
              <a:rPr kumimoji="1" lang="en-US" altLang="el-GR" sz="1200">
                <a:solidFill>
                  <a:srgbClr val="000000"/>
                </a:solidFill>
                <a:latin typeface="Courier New" pitchFamily="49" charset="0"/>
              </a:rPr>
              <a:t>   </a:t>
            </a:r>
            <a:r>
              <a:rPr kumimoji="1" lang="en-US" altLang="el-GR" sz="1200">
                <a:solidFill>
                  <a:srgbClr val="0000FF"/>
                </a:solidFill>
                <a:latin typeface="Courier New" pitchFamily="49" charset="0"/>
              </a:rPr>
              <a:t>char</a:t>
            </a:r>
            <a:r>
              <a:rPr kumimoji="1" lang="en-US" altLang="el-GR" sz="1200">
                <a:solidFill>
                  <a:srgbClr val="000000"/>
                </a:solidFill>
                <a:latin typeface="Courier New" pitchFamily="49" charset="0"/>
              </a:rPr>
              <a:t> init1, init2, init3;</a:t>
            </a:r>
          </a:p>
          <a:p>
            <a:r>
              <a:rPr kumimoji="1" lang="en-US" altLang="el-GR" sz="1200">
                <a:solidFill>
                  <a:srgbClr val="000000"/>
                </a:solidFill>
                <a:latin typeface="Courier New" pitchFamily="49" charset="0"/>
              </a:rPr>
              <a:t>   cin &gt;&gt; init1 &gt;&gt; init2 &gt;&gt; init3;</a:t>
            </a:r>
          </a:p>
          <a:p>
            <a:endParaRPr kumimoji="1" lang="en-US" altLang="el-GR" sz="1200">
              <a:solidFill>
                <a:srgbClr val="000000"/>
              </a:solidFill>
              <a:latin typeface="Courier New" pitchFamily="49" charset="0"/>
            </a:endParaRPr>
          </a:p>
          <a:p>
            <a:r>
              <a:rPr kumimoji="1" lang="en-US" altLang="el-GR" sz="1200">
                <a:solidFill>
                  <a:srgbClr val="000000"/>
                </a:solidFill>
                <a:latin typeface="Courier New" pitchFamily="49" charset="0"/>
              </a:rPr>
              <a:t>   </a:t>
            </a:r>
            <a:r>
              <a:rPr kumimoji="1" lang="en-US" altLang="el-GR" sz="1200">
                <a:solidFill>
                  <a:srgbClr val="0000FF"/>
                </a:solidFill>
                <a:latin typeface="Courier New" pitchFamily="49" charset="0"/>
              </a:rPr>
              <a:t>float</a:t>
            </a:r>
            <a:r>
              <a:rPr kumimoji="1" lang="en-US" altLang="el-GR" sz="1200">
                <a:solidFill>
                  <a:srgbClr val="000000"/>
                </a:solidFill>
                <a:latin typeface="Courier New" pitchFamily="49" charset="0"/>
              </a:rPr>
              <a:t> temp;</a:t>
            </a:r>
          </a:p>
          <a:p>
            <a:r>
              <a:rPr kumimoji="1" lang="en-US" altLang="el-GR" sz="1200">
                <a:solidFill>
                  <a:srgbClr val="000000"/>
                </a:solidFill>
                <a:latin typeface="Courier New" pitchFamily="49" charset="0"/>
              </a:rPr>
              <a:t>   cout &lt;&lt; "Enter the temperature: ";</a:t>
            </a:r>
          </a:p>
          <a:p>
            <a:r>
              <a:rPr kumimoji="1" lang="en-US" altLang="el-GR" sz="1200">
                <a:solidFill>
                  <a:srgbClr val="000000"/>
                </a:solidFill>
                <a:latin typeface="Courier New" pitchFamily="49" charset="0"/>
              </a:rPr>
              <a:t>   cin &gt;&gt; temp;</a:t>
            </a:r>
          </a:p>
          <a:p>
            <a:endParaRPr kumimoji="1" lang="en-US" altLang="el-GR" sz="1200">
              <a:solidFill>
                <a:srgbClr val="000000"/>
              </a:solidFill>
              <a:latin typeface="Courier New" pitchFamily="49" charset="0"/>
            </a:endParaRPr>
          </a:p>
          <a:p>
            <a:r>
              <a:rPr kumimoji="1" lang="en-US" altLang="el-GR" sz="1200">
                <a:solidFill>
                  <a:srgbClr val="000000"/>
                </a:solidFill>
                <a:latin typeface="Courier New" pitchFamily="49" charset="0"/>
              </a:rPr>
              <a:t>   </a:t>
            </a:r>
            <a:r>
              <a:rPr kumimoji="1" lang="en-US" altLang="el-GR" sz="1200">
                <a:solidFill>
                  <a:srgbClr val="0000FF"/>
                </a:solidFill>
                <a:latin typeface="Courier New" pitchFamily="49" charset="0"/>
              </a:rPr>
              <a:t>return</a:t>
            </a:r>
            <a:r>
              <a:rPr kumimoji="1" lang="en-US" altLang="el-GR" sz="1200">
                <a:solidFill>
                  <a:srgbClr val="000000"/>
                </a:solidFill>
                <a:latin typeface="Courier New" pitchFamily="49" charset="0"/>
              </a:rPr>
              <a:t>;</a:t>
            </a:r>
          </a:p>
          <a:p>
            <a:r>
              <a:rPr kumimoji="1" lang="en-US" altLang="el-GR" sz="1200">
                <a:solidFill>
                  <a:srgbClr val="000000"/>
                </a:solidFill>
                <a:latin typeface="Courier New" pitchFamily="49" charset="0"/>
              </a:rPr>
              <a:t>}</a:t>
            </a:r>
          </a:p>
        </p:txBody>
      </p:sp>
      <p:pic>
        <p:nvPicPr>
          <p:cNvPr id="1187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7700" y="2819400"/>
            <a:ext cx="2400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3209925"/>
            <a:ext cx="2400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590925"/>
            <a:ext cx="2400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9300" y="3962400"/>
            <a:ext cx="2400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500" y="4724400"/>
            <a:ext cx="24003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p:cTn id="7" dur="1000" fill="hold"/>
                                        <p:tgtEl>
                                          <p:spTgt spid="118788"/>
                                        </p:tgtEl>
                                        <p:attrNameLst>
                                          <p:attrName>ppt_w</p:attrName>
                                        </p:attrNameLst>
                                      </p:cBhvr>
                                      <p:tavLst>
                                        <p:tav tm="0">
                                          <p:val>
                                            <p:fltVal val="0"/>
                                          </p:val>
                                        </p:tav>
                                        <p:tav tm="100000">
                                          <p:val>
                                            <p:strVal val="#ppt_w"/>
                                          </p:val>
                                        </p:tav>
                                      </p:tavLst>
                                    </p:anim>
                                    <p:anim calcmode="lin" valueType="num">
                                      <p:cBhvr>
                                        <p:cTn id="8" dur="1000" fill="hold"/>
                                        <p:tgtEl>
                                          <p:spTgt spid="118788"/>
                                        </p:tgtEl>
                                        <p:attrNameLst>
                                          <p:attrName>ppt_h</p:attrName>
                                        </p:attrNameLst>
                                      </p:cBhvr>
                                      <p:tavLst>
                                        <p:tav tm="0">
                                          <p:val>
                                            <p:fltVal val="0"/>
                                          </p:val>
                                        </p:tav>
                                        <p:tav tm="100000">
                                          <p:val>
                                            <p:strVal val="#ppt_h"/>
                                          </p:val>
                                        </p:tav>
                                      </p:tavLst>
                                    </p:anim>
                                    <p:anim calcmode="lin" valueType="num">
                                      <p:cBhvr>
                                        <p:cTn id="9" dur="1000" fill="hold"/>
                                        <p:tgtEl>
                                          <p:spTgt spid="1187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878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18789"/>
                                        </p:tgtEl>
                                        <p:attrNameLst>
                                          <p:attrName>style.visibility</p:attrName>
                                        </p:attrNameLst>
                                      </p:cBhvr>
                                      <p:to>
                                        <p:strVal val="visible"/>
                                      </p:to>
                                    </p:set>
                                    <p:animEffect transition="in" filter="dissolve">
                                      <p:cBhvr>
                                        <p:cTn id="15" dur="500"/>
                                        <p:tgtEl>
                                          <p:spTgt spid="118789"/>
                                        </p:tgtEl>
                                      </p:cBhvr>
                                    </p:animEffect>
                                  </p:childTnLst>
                                  <p:subTnLst>
                                    <p:audio>
                                      <p:cMediaNode>
                                        <p:cTn display="0" masterRel="sameClick">
                                          <p:stCondLst>
                                            <p:cond evt="begin" delay="0">
                                              <p:tn val="13"/>
                                            </p:cond>
                                          </p:stCondLst>
                                          <p:endCondLst>
                                            <p:cond evt="onStopAudio" delay="0">
                                              <p:tgtEl>
                                                <p:sldTgt/>
                                              </p:tgtEl>
                                            </p:cond>
                                          </p:endCondLst>
                                        </p:cTn>
                                        <p:tgtEl>
                                          <p:sndTgt r:embed="rId4" name="do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18790"/>
                                        </p:tgtEl>
                                        <p:attrNameLst>
                                          <p:attrName>style.visibility</p:attrName>
                                        </p:attrNameLst>
                                      </p:cBhvr>
                                      <p:to>
                                        <p:strVal val="visible"/>
                                      </p:to>
                                    </p:set>
                                    <p:animEffect transition="in" filter="dissolve">
                                      <p:cBhvr>
                                        <p:cTn id="20" dur="500"/>
                                        <p:tgtEl>
                                          <p:spTgt spid="118790"/>
                                        </p:tgtEl>
                                      </p:cBhvr>
                                    </p:animEffect>
                                  </p:childTnLst>
                                  <p:subTnLst>
                                    <p:audio>
                                      <p:cMediaNode>
                                        <p:cTn display="0" masterRel="sameClick">
                                          <p:stCondLst>
                                            <p:cond evt="begin" delay="0">
                                              <p:tn val="18"/>
                                            </p:cond>
                                          </p:stCondLst>
                                          <p:endCondLst>
                                            <p:cond evt="onStopAudio" delay="0">
                                              <p:tgtEl>
                                                <p:sldTgt/>
                                              </p:tgtEl>
                                            </p:cond>
                                          </p:endCondLst>
                                        </p:cTn>
                                        <p:tgtEl>
                                          <p:sndTgt r:embed="rId4" name="do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18791"/>
                                        </p:tgtEl>
                                        <p:attrNameLst>
                                          <p:attrName>style.visibility</p:attrName>
                                        </p:attrNameLst>
                                      </p:cBhvr>
                                      <p:to>
                                        <p:strVal val="visible"/>
                                      </p:to>
                                    </p:set>
                                    <p:animEffect transition="in" filter="dissolve">
                                      <p:cBhvr>
                                        <p:cTn id="25" dur="500"/>
                                        <p:tgtEl>
                                          <p:spTgt spid="118791"/>
                                        </p:tgtEl>
                                      </p:cBhvr>
                                    </p:animEffect>
                                  </p:childTnLst>
                                  <p:subTnLst>
                                    <p:audio>
                                      <p:cMediaNode>
                                        <p:cTn display="0" masterRel="sameClick">
                                          <p:stCondLst>
                                            <p:cond evt="begin" delay="0">
                                              <p:tn val="23"/>
                                            </p:cond>
                                          </p:stCondLst>
                                          <p:endCondLst>
                                            <p:cond evt="onStopAudio" delay="0">
                                              <p:tgtEl>
                                                <p:sldTgt/>
                                              </p:tgtEl>
                                            </p:cond>
                                          </p:endCondLst>
                                        </p:cTn>
                                        <p:tgtEl>
                                          <p:sndTgt r:embed="rId4" name="do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8792"/>
                                        </p:tgtEl>
                                        <p:attrNameLst>
                                          <p:attrName>style.visibility</p:attrName>
                                        </p:attrNameLst>
                                      </p:cBhvr>
                                      <p:to>
                                        <p:strVal val="visible"/>
                                      </p:to>
                                    </p:set>
                                    <p:animEffect transition="in" filter="dissolve">
                                      <p:cBhvr>
                                        <p:cTn id="30" dur="500"/>
                                        <p:tgtEl>
                                          <p:spTgt spid="118792"/>
                                        </p:tgtEl>
                                      </p:cBhvr>
                                    </p:animEffect>
                                  </p:childTnLst>
                                  <p:subTnLst>
                                    <p:audio>
                                      <p:cMediaNode>
                                        <p:cTn display="0" masterRel="sameClick">
                                          <p:stCondLst>
                                            <p:cond evt="begin" delay="0">
                                              <p:tn val="28"/>
                                            </p:cond>
                                          </p:stCondLst>
                                          <p:endCondLst>
                                            <p:cond evt="onStopAudio" delay="0">
                                              <p:tgtEl>
                                                <p:sldTgt/>
                                              </p:tgtEl>
                                            </p:cond>
                                          </p:endCondLst>
                                        </p:cTn>
                                        <p:tgtEl>
                                          <p:sndTgt r:embed="rId4" name="do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18793"/>
                                        </p:tgtEl>
                                        <p:attrNameLst>
                                          <p:attrName>style.visibility</p:attrName>
                                        </p:attrNameLst>
                                      </p:cBhvr>
                                      <p:to>
                                        <p:strVal val="visible"/>
                                      </p:to>
                                    </p:set>
                                    <p:animEffect transition="in" filter="dissolve">
                                      <p:cBhvr>
                                        <p:cTn id="35" dur="500"/>
                                        <p:tgtEl>
                                          <p:spTgt spid="118793"/>
                                        </p:tgtEl>
                                      </p:cBhvr>
                                    </p:animEffect>
                                  </p:childTnLst>
                                  <p:subTnLst>
                                    <p:audio>
                                      <p:cMediaNode>
                                        <p:cTn display="0" masterRel="sameClick">
                                          <p:stCondLst>
                                            <p:cond evt="begin" delay="0">
                                              <p:tn val="33"/>
                                            </p:cond>
                                          </p:stCondLst>
                                          <p:endCondLst>
                                            <p:cond evt="onStopAudio" delay="0">
                                              <p:tgtEl>
                                                <p:sldTgt/>
                                              </p:tgtEl>
                                            </p:cond>
                                          </p:endCondLst>
                                        </p:cTn>
                                        <p:tgtEl>
                                          <p:sndTgt r:embed="rId5" name="wooho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E4BDA571-470C-40D0-9DF5-B139AEDF7871}" type="slidenum">
              <a:rPr lang="el-GR"/>
              <a:pPr>
                <a:defRPr/>
              </a:pPr>
              <a:t>8</a:t>
            </a:fld>
            <a:endParaRPr lang="el-GR"/>
          </a:p>
        </p:txBody>
      </p:sp>
      <p:sp>
        <p:nvSpPr>
          <p:cNvPr id="6148" name="Rectangle 2"/>
          <p:cNvSpPr>
            <a:spLocks noGrp="1" noChangeArrowheads="1"/>
          </p:cNvSpPr>
          <p:nvPr>
            <p:ph type="title"/>
          </p:nvPr>
        </p:nvSpPr>
        <p:spPr/>
        <p:txBody>
          <a:bodyPr/>
          <a:lstStyle/>
          <a:p>
            <a:pPr eaLnBrk="1" hangingPunct="1"/>
            <a:endParaRPr lang="el-GR" altLang="el-GR" smtClean="0"/>
          </a:p>
        </p:txBody>
      </p:sp>
      <p:sp>
        <p:nvSpPr>
          <p:cNvPr id="6149" name="Rectangle 3"/>
          <p:cNvSpPr>
            <a:spLocks noGrp="1" noChangeArrowheads="1"/>
          </p:cNvSpPr>
          <p:nvPr>
            <p:ph type="body" idx="1"/>
          </p:nvPr>
        </p:nvSpPr>
        <p:spPr/>
        <p:txBody>
          <a:bodyPr/>
          <a:lstStyle/>
          <a:p>
            <a:pPr eaLnBrk="1" hangingPunct="1"/>
            <a:r>
              <a:rPr lang="el-GR" altLang="ja-JP" sz="2400" smtClean="0">
                <a:solidFill>
                  <a:srgbClr val="CC0000"/>
                </a:solidFill>
              </a:rPr>
              <a:t>Η αντικειμενοστραφής προσέγγιση παρέχει την εναλλακτική λύση της μοντελοποίησης του προβλήματος που προσπαθούμε να επιλύσουμε, αντί του μοντέλου μηχανής, συνδυάζοντας δεδομένα και διαδικασίες (ή μεθόδους) σε αδιάσπαστες οντότητες που ονομάζονται αντικείμενα</a:t>
            </a:r>
            <a:r>
              <a:rPr lang="el-GR" altLang="ja-JP" sz="2400" smtClean="0"/>
              <a:t>. </a:t>
            </a:r>
          </a:p>
          <a:p>
            <a:pPr eaLnBrk="1" hangingPunct="1"/>
            <a:r>
              <a:rPr lang="el-GR" altLang="ja-JP" sz="2400" smtClean="0"/>
              <a:t>Δεν αμφισβητεί ιδιαίτερα την άποψη του κόσμου, απλά τον επαναδομεί σε ένα υψηλότερο επίπεδο, μετατοπίζοντας τη χρήση του υπολογιστή, ώστε να αποτελεί ένα μέσο έκφρασης που προσεγγίζει περισσότερο την πραγματικότητα. </a:t>
            </a:r>
            <a:endParaRPr lang="el-GR" altLang="el-GR" sz="240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3F68AFE-CB83-4260-867D-03B2B44BA123}" type="slidenum">
              <a:rPr lang="el-GR"/>
              <a:pPr>
                <a:defRPr/>
              </a:pPr>
              <a:t>80</a:t>
            </a:fld>
            <a:endParaRPr lang="el-GR"/>
          </a:p>
        </p:txBody>
      </p:sp>
      <p:sp>
        <p:nvSpPr>
          <p:cNvPr id="80900" name="Rectangle 2"/>
          <p:cNvSpPr>
            <a:spLocks noGrp="1" noChangeArrowheads="1"/>
          </p:cNvSpPr>
          <p:nvPr>
            <p:ph type="title"/>
          </p:nvPr>
        </p:nvSpPr>
        <p:spPr/>
        <p:txBody>
          <a:bodyPr/>
          <a:lstStyle/>
          <a:p>
            <a:pPr eaLnBrk="1" hangingPunct="1"/>
            <a:r>
              <a:rPr lang="el-GR" altLang="el-GR" b="1" smtClean="0"/>
              <a:t>Διάρκεια ζωής μιας μεταβλητής</a:t>
            </a:r>
            <a:endParaRPr lang="en-US" altLang="el-GR" b="1" smtClean="0"/>
          </a:p>
        </p:txBody>
      </p:sp>
      <p:sp>
        <p:nvSpPr>
          <p:cNvPr id="80901" name="Rectangle 3"/>
          <p:cNvSpPr>
            <a:spLocks noGrp="1" noChangeArrowheads="1"/>
          </p:cNvSpPr>
          <p:nvPr>
            <p:ph type="body" idx="1"/>
          </p:nvPr>
        </p:nvSpPr>
        <p:spPr/>
        <p:txBody>
          <a:bodyPr/>
          <a:lstStyle/>
          <a:p>
            <a:pPr eaLnBrk="1" hangingPunct="1"/>
            <a:r>
              <a:rPr lang="el-GR" altLang="el-GR" sz="2400" b="1" smtClean="0"/>
              <a:t>Όλες οι μεταβλητές έχουν περιορισμένη διάρκεια ζωής όταν το πρόγραμμα εκτελείται.</a:t>
            </a:r>
          </a:p>
          <a:p>
            <a:pPr eaLnBrk="1" hangingPunct="1"/>
            <a:r>
              <a:rPr lang="el-GR" altLang="el-GR" sz="2400" b="1" smtClean="0"/>
              <a:t>Δημιουργούνται από το σημείο στο οποίο δηλώνονται και σε κάποιο σημείο εξαφανίζονται, το αργότερο όταν το πρόγραμμα τερματίζεται.</a:t>
            </a:r>
          </a:p>
          <a:p>
            <a:pPr eaLnBrk="1" hangingPunct="1"/>
            <a:r>
              <a:rPr lang="el-GR" altLang="el-GR" sz="2400" b="1" smtClean="0"/>
              <a:t>Ανάλογα με τη διάρκεια ζωής τους κατατάσσονται στις παρακάτω κατηγορίες :</a:t>
            </a:r>
          </a:p>
          <a:p>
            <a:pPr lvl="1" eaLnBrk="1" hangingPunct="1"/>
            <a:r>
              <a:rPr lang="el-GR" altLang="el-GR" sz="2000" b="1" smtClean="0">
                <a:solidFill>
                  <a:srgbClr val="3366FF"/>
                </a:solidFill>
              </a:rPr>
              <a:t>Αυτόματες (α</a:t>
            </a:r>
            <a:r>
              <a:rPr lang="en-US" altLang="el-GR" sz="2000" b="1" smtClean="0">
                <a:solidFill>
                  <a:srgbClr val="3366FF"/>
                </a:solidFill>
              </a:rPr>
              <a:t>utomatic</a:t>
            </a:r>
            <a:r>
              <a:rPr lang="el-GR" altLang="el-GR" sz="2000" b="1" smtClean="0">
                <a:solidFill>
                  <a:srgbClr val="3366FF"/>
                </a:solidFill>
              </a:rPr>
              <a:t>)</a:t>
            </a:r>
            <a:endParaRPr lang="en-US" altLang="el-GR" sz="2000" b="1" smtClean="0">
              <a:solidFill>
                <a:srgbClr val="3366FF"/>
              </a:solidFill>
            </a:endParaRPr>
          </a:p>
          <a:p>
            <a:pPr lvl="1" eaLnBrk="1" hangingPunct="1"/>
            <a:r>
              <a:rPr lang="el-GR" altLang="el-GR" sz="2000" b="1" smtClean="0">
                <a:solidFill>
                  <a:srgbClr val="CC0000"/>
                </a:solidFill>
              </a:rPr>
              <a:t>Στατικές </a:t>
            </a:r>
            <a:r>
              <a:rPr lang="en-US" altLang="el-GR" sz="2000" b="1" smtClean="0">
                <a:solidFill>
                  <a:srgbClr val="CC0000"/>
                </a:solidFill>
              </a:rPr>
              <a:t>(static)</a:t>
            </a:r>
          </a:p>
          <a:p>
            <a:pPr lvl="1" eaLnBrk="1" hangingPunct="1"/>
            <a:r>
              <a:rPr lang="el-GR" altLang="el-GR" sz="2000" b="1" smtClean="0">
                <a:solidFill>
                  <a:srgbClr val="339966"/>
                </a:solidFill>
              </a:rPr>
              <a:t>Δυναμικές (</a:t>
            </a:r>
            <a:r>
              <a:rPr lang="en-US" altLang="el-GR" sz="2000" b="1" smtClean="0">
                <a:solidFill>
                  <a:srgbClr val="339966"/>
                </a:solidFill>
              </a:rPr>
              <a:t>dynamic)</a:t>
            </a:r>
          </a:p>
          <a:p>
            <a:pPr eaLnBrk="1" hangingPunct="1"/>
            <a:r>
              <a:rPr lang="el-GR" altLang="el-GR" sz="2400" b="1" smtClean="0"/>
              <a:t>Η κατάταξη σε μια από τις 3 κατηγορίες εξαρτάται από τον τρόπο δημιουργίας τους.</a:t>
            </a:r>
            <a:endParaRPr lang="en-US" altLang="el-GR" sz="24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A9CC4A2-4AF4-4B3C-9437-E0921A368A4E}" type="slidenum">
              <a:rPr lang="el-GR"/>
              <a:pPr>
                <a:defRPr/>
              </a:pPr>
              <a:t>81</a:t>
            </a:fld>
            <a:endParaRPr lang="el-GR"/>
          </a:p>
        </p:txBody>
      </p:sp>
      <p:sp>
        <p:nvSpPr>
          <p:cNvPr id="81924" name="Rectangle 2"/>
          <p:cNvSpPr>
            <a:spLocks noGrp="1" noChangeArrowheads="1"/>
          </p:cNvSpPr>
          <p:nvPr>
            <p:ph type="title"/>
          </p:nvPr>
        </p:nvSpPr>
        <p:spPr/>
        <p:txBody>
          <a:bodyPr/>
          <a:lstStyle/>
          <a:p>
            <a:pPr eaLnBrk="1" hangingPunct="1"/>
            <a:r>
              <a:rPr lang="el-GR" altLang="el-GR" b="1" smtClean="0"/>
              <a:t>Εμβέλεια (</a:t>
            </a:r>
            <a:r>
              <a:rPr lang="en-US" altLang="el-GR" b="1" smtClean="0"/>
              <a:t>scope) </a:t>
            </a:r>
            <a:r>
              <a:rPr lang="el-GR" altLang="el-GR" b="1" smtClean="0"/>
              <a:t>μεταβλητών</a:t>
            </a:r>
            <a:endParaRPr lang="en-US" altLang="el-GR" b="1" smtClean="0"/>
          </a:p>
        </p:txBody>
      </p:sp>
      <p:sp>
        <p:nvSpPr>
          <p:cNvPr id="81925" name="Rectangle 3"/>
          <p:cNvSpPr>
            <a:spLocks noGrp="1" noChangeArrowheads="1"/>
          </p:cNvSpPr>
          <p:nvPr>
            <p:ph type="body" idx="1"/>
          </p:nvPr>
        </p:nvSpPr>
        <p:spPr/>
        <p:txBody>
          <a:bodyPr/>
          <a:lstStyle/>
          <a:p>
            <a:pPr eaLnBrk="1" hangingPunct="1"/>
            <a:r>
              <a:rPr lang="el-GR" altLang="el-GR" sz="2400" b="1" smtClean="0"/>
              <a:t>Καθορίζει το τμήμα προγράμματος όπου το όνομα της μεταβλητής είναι αποδεκτό (</a:t>
            </a:r>
            <a:r>
              <a:rPr lang="en-US" altLang="el-GR" sz="2400" b="1" smtClean="0"/>
              <a:t>valid).</a:t>
            </a:r>
          </a:p>
          <a:p>
            <a:pPr eaLnBrk="1" hangingPunct="1"/>
            <a:r>
              <a:rPr lang="el-GR" altLang="el-GR" sz="2400" b="1" smtClean="0"/>
              <a:t>Εντός της περιοχής εμβέλειας μιας μεταβλητής μπορούμε να αναφερθούμε σ’ αυτήν, να της δώσουμε τιμή ή να τη χρησιμοποιήσουμε σε μια έκφραση.</a:t>
            </a:r>
          </a:p>
          <a:p>
            <a:pPr eaLnBrk="1" hangingPunct="1"/>
            <a:r>
              <a:rPr lang="el-GR" altLang="el-GR" sz="2400" b="1" smtClean="0"/>
              <a:t>Εκτός της περιοχής εμβέλειας δεν μπορούμε να αναφερθούμε στο όνομά της, κάθε προσπάθεια προκαλεί </a:t>
            </a:r>
            <a:r>
              <a:rPr lang="en-US" altLang="el-GR" sz="2400" b="1" smtClean="0"/>
              <a:t>compiler error.</a:t>
            </a:r>
          </a:p>
          <a:p>
            <a:pPr eaLnBrk="1" hangingPunct="1"/>
            <a:r>
              <a:rPr lang="el-GR" altLang="el-GR" sz="2400" b="1" smtClean="0"/>
              <a:t>Ωστόσο μια μεταβλητή μπορεί να υπάρχει εκτός της περιοχής εμβέλειας, ακόμη και αν δεν αναφερόμαστε σ’ αυτήν με το όνομά της.</a:t>
            </a:r>
            <a:endParaRPr lang="en-US" altLang="el-GR" sz="240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388A606-C04F-43CD-B48F-A1BE99CD95CF}" type="slidenum">
              <a:rPr lang="el-GR"/>
              <a:pPr>
                <a:defRPr/>
              </a:pPr>
              <a:t>82</a:t>
            </a:fld>
            <a:endParaRPr lang="el-GR"/>
          </a:p>
        </p:txBody>
      </p:sp>
      <p:sp>
        <p:nvSpPr>
          <p:cNvPr id="82948" name="Rectangle 2"/>
          <p:cNvSpPr>
            <a:spLocks noGrp="1" noChangeArrowheads="1"/>
          </p:cNvSpPr>
          <p:nvPr>
            <p:ph type="title"/>
          </p:nvPr>
        </p:nvSpPr>
        <p:spPr/>
        <p:txBody>
          <a:bodyPr/>
          <a:lstStyle/>
          <a:p>
            <a:pPr eaLnBrk="1" hangingPunct="1"/>
            <a:r>
              <a:rPr lang="el-GR" altLang="el-GR" b="1" smtClean="0"/>
              <a:t>Αυτόματες μεταβλητές</a:t>
            </a:r>
            <a:endParaRPr lang="en-US" altLang="el-GR" b="1" smtClean="0"/>
          </a:p>
        </p:txBody>
      </p:sp>
      <p:sp>
        <p:nvSpPr>
          <p:cNvPr id="82949" name="Rectangle 3"/>
          <p:cNvSpPr>
            <a:spLocks noGrp="1" noChangeArrowheads="1"/>
          </p:cNvSpPr>
          <p:nvPr>
            <p:ph type="body" idx="1"/>
          </p:nvPr>
        </p:nvSpPr>
        <p:spPr/>
        <p:txBody>
          <a:bodyPr/>
          <a:lstStyle/>
          <a:p>
            <a:pPr eaLnBrk="1" hangingPunct="1"/>
            <a:r>
              <a:rPr lang="el-GR" altLang="el-GR" b="1" smtClean="0"/>
              <a:t>Είναι όσες δηλώνονται εντός ενός μπλοκ</a:t>
            </a:r>
            <a:r>
              <a:rPr lang="en-US" altLang="el-GR" b="1" smtClean="0"/>
              <a:t> {  }</a:t>
            </a:r>
          </a:p>
          <a:p>
            <a:pPr eaLnBrk="1" hangingPunct="1"/>
            <a:r>
              <a:rPr lang="el-GR" altLang="el-GR" b="1" smtClean="0"/>
              <a:t>Έχουν τοπική εμβέλεια </a:t>
            </a:r>
            <a:r>
              <a:rPr lang="en-US" altLang="el-GR" b="1" smtClean="0"/>
              <a:t>(local scope) </a:t>
            </a:r>
            <a:r>
              <a:rPr lang="el-GR" altLang="el-GR" b="1" smtClean="0"/>
              <a:t>ή εμβέλεια μπλοκ (</a:t>
            </a:r>
            <a:r>
              <a:rPr lang="en-US" altLang="el-GR" b="1" smtClean="0"/>
              <a:t>block scope</a:t>
            </a:r>
            <a:r>
              <a:rPr lang="el-GR" altLang="el-GR" b="1" smtClean="0"/>
              <a:t>)</a:t>
            </a:r>
            <a:endParaRPr lang="en-US" altLang="el-GR" b="1" smtClean="0"/>
          </a:p>
          <a:p>
            <a:pPr eaLnBrk="1" hangingPunct="1"/>
            <a:r>
              <a:rPr lang="el-GR" altLang="el-GR" b="1" smtClean="0"/>
              <a:t>Μια αυτόματη μεταβλητή έχει εμβέλεια από το σημείο στο οποίο δηλώνεται μέχρι το τέλος του </a:t>
            </a:r>
            <a:r>
              <a:rPr lang="en-US" altLang="el-GR" b="1" smtClean="0"/>
              <a:t>block </a:t>
            </a:r>
            <a:r>
              <a:rPr lang="el-GR" altLang="el-GR" b="1" smtClean="0"/>
              <a:t>στο οποίο δηλώνεται.</a:t>
            </a:r>
          </a:p>
          <a:p>
            <a:pPr eaLnBrk="1" hangingPunct="1"/>
            <a:r>
              <a:rPr lang="el-GR" altLang="el-GR" b="1" smtClean="0"/>
              <a:t>Δημιουργείται εκ νέου κάθε φορά που εκτελείται το μπλοκ</a:t>
            </a:r>
            <a:r>
              <a:rPr lang="en-US" altLang="el-GR" b="1" smtClean="0"/>
              <a:t> </a:t>
            </a:r>
            <a:r>
              <a:rPr lang="el-GR" altLang="el-GR" b="1" smtClean="0"/>
              <a:t>στο οποίο υπάρχει.</a:t>
            </a:r>
            <a:endParaRPr lang="en-US" altLang="el-GR"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E32798C7-6EF1-400B-807E-69C513BAAAC0}" type="slidenum">
              <a:rPr lang="el-GR"/>
              <a:pPr>
                <a:defRPr/>
              </a:pPr>
              <a:t>83</a:t>
            </a:fld>
            <a:endParaRPr lang="el-GR"/>
          </a:p>
        </p:txBody>
      </p:sp>
      <p:sp>
        <p:nvSpPr>
          <p:cNvPr id="83972" name="Rectangle 2"/>
          <p:cNvSpPr>
            <a:spLocks noGrp="1" noChangeArrowheads="1"/>
          </p:cNvSpPr>
          <p:nvPr>
            <p:ph type="title"/>
          </p:nvPr>
        </p:nvSpPr>
        <p:spPr/>
        <p:txBody>
          <a:bodyPr/>
          <a:lstStyle/>
          <a:p>
            <a:pPr eaLnBrk="1" hangingPunct="1"/>
            <a:r>
              <a:rPr lang="el-GR" altLang="el-GR" b="1" smtClean="0"/>
              <a:t>Καθολικές μεταβλητές (</a:t>
            </a:r>
            <a:r>
              <a:rPr lang="en-US" altLang="el-GR" b="1" smtClean="0"/>
              <a:t>global)</a:t>
            </a:r>
          </a:p>
        </p:txBody>
      </p:sp>
      <p:sp>
        <p:nvSpPr>
          <p:cNvPr id="83973" name="Rectangle 3"/>
          <p:cNvSpPr>
            <a:spLocks noGrp="1" noChangeArrowheads="1"/>
          </p:cNvSpPr>
          <p:nvPr>
            <p:ph type="body" idx="1"/>
          </p:nvPr>
        </p:nvSpPr>
        <p:spPr/>
        <p:txBody>
          <a:bodyPr/>
          <a:lstStyle/>
          <a:p>
            <a:pPr eaLnBrk="1" hangingPunct="1"/>
            <a:r>
              <a:rPr lang="el-GR" altLang="el-GR" b="1" smtClean="0"/>
              <a:t>Δηλώνονται εκτός των </a:t>
            </a:r>
            <a:r>
              <a:rPr lang="en-US" altLang="el-GR" b="1" smtClean="0"/>
              <a:t>blocks </a:t>
            </a:r>
            <a:r>
              <a:rPr lang="el-GR" altLang="el-GR" b="1" smtClean="0"/>
              <a:t>και των κλάσεων και έχουν καθολική εμβέλεια. Δηλαδή είναι προσβάσιμες από όλες τις συναρτήσεις του πηγαίου προγράμματος από το σημείο στο οποίο δηλώνονται και μετά (συνήθως στην αρχή).</a:t>
            </a:r>
          </a:p>
          <a:p>
            <a:pPr eaLnBrk="1" hangingPunct="1"/>
            <a:r>
              <a:rPr lang="el-GR" altLang="el-GR" b="1" smtClean="0"/>
              <a:t>Έχουν επίσης στατική διάρκεια</a:t>
            </a:r>
            <a:r>
              <a:rPr lang="en-US" altLang="el-GR" b="1" smtClean="0"/>
              <a:t>, </a:t>
            </a:r>
            <a:r>
              <a:rPr lang="el-GR" altLang="el-GR" b="1" smtClean="0"/>
              <a:t>δηλ. από την αρχή έως το τέλος του προγράμματος.</a:t>
            </a:r>
          </a:p>
          <a:p>
            <a:pPr eaLnBrk="1" hangingPunct="1"/>
            <a:r>
              <a:rPr lang="el-GR" altLang="el-GR" b="1" smtClean="0"/>
              <a:t>Αν δεν έχουν αρχική τιμή αρχικοποιούνται εξ ορισμού με τιμή 0. Η αρχικοποίηση αυτή γίνεται πριν από την </a:t>
            </a:r>
            <a:r>
              <a:rPr lang="en-US" altLang="el-GR" b="1" smtClean="0"/>
              <a:t>main()</a:t>
            </a:r>
            <a:r>
              <a:rPr lang="el-GR" altLang="el-GR" b="1" smtClean="0"/>
              <a:t>.</a:t>
            </a:r>
            <a:endParaRPr lang="en-US" altLang="el-GR"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33F216EA-B4EB-4C3F-B48E-2E083419340E}" type="slidenum">
              <a:rPr lang="el-GR"/>
              <a:pPr>
                <a:defRPr/>
              </a:pPr>
              <a:t>84</a:t>
            </a:fld>
            <a:endParaRPr lang="el-GR"/>
          </a:p>
        </p:txBody>
      </p:sp>
      <p:sp>
        <p:nvSpPr>
          <p:cNvPr id="84996" name="Rectangle 5"/>
          <p:cNvSpPr>
            <a:spLocks noGrp="1" noChangeArrowheads="1"/>
          </p:cNvSpPr>
          <p:nvPr>
            <p:ph type="title"/>
          </p:nvPr>
        </p:nvSpPr>
        <p:spPr/>
        <p:txBody>
          <a:bodyPr/>
          <a:lstStyle/>
          <a:p>
            <a:pPr eaLnBrk="1" hangingPunct="1"/>
            <a:endParaRPr lang="en-US" altLang="el-GR" smtClean="0"/>
          </a:p>
        </p:txBody>
      </p:sp>
      <p:pic>
        <p:nvPicPr>
          <p:cNvPr id="8499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92263" y="304800"/>
            <a:ext cx="5635625" cy="5867400"/>
          </a:xfr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B2C21A11-2BA0-4982-A2FF-2863D7A454EE}" type="slidenum">
              <a:rPr lang="el-GR"/>
              <a:pPr>
                <a:defRPr/>
              </a:pPr>
              <a:t>85</a:t>
            </a:fld>
            <a:endParaRPr lang="el-GR"/>
          </a:p>
        </p:txBody>
      </p:sp>
      <p:sp>
        <p:nvSpPr>
          <p:cNvPr id="86020" name="Rectangle 2"/>
          <p:cNvSpPr>
            <a:spLocks noGrp="1" noChangeArrowheads="1"/>
          </p:cNvSpPr>
          <p:nvPr>
            <p:ph type="title"/>
          </p:nvPr>
        </p:nvSpPr>
        <p:spPr/>
        <p:txBody>
          <a:bodyPr/>
          <a:lstStyle/>
          <a:p>
            <a:pPr eaLnBrk="1" hangingPunct="1"/>
            <a:r>
              <a:rPr lang="el-GR" altLang="el-GR" b="1" smtClean="0"/>
              <a:t>Στατικές μεταβλητές </a:t>
            </a:r>
            <a:r>
              <a:rPr lang="en-US" altLang="el-GR" b="1" smtClean="0"/>
              <a:t>(static)</a:t>
            </a:r>
          </a:p>
        </p:txBody>
      </p:sp>
      <p:sp>
        <p:nvSpPr>
          <p:cNvPr id="86021" name="Rectangle 3"/>
          <p:cNvSpPr>
            <a:spLocks noGrp="1" noChangeArrowheads="1"/>
          </p:cNvSpPr>
          <p:nvPr>
            <p:ph type="body" idx="1"/>
          </p:nvPr>
        </p:nvSpPr>
        <p:spPr/>
        <p:txBody>
          <a:bodyPr/>
          <a:lstStyle/>
          <a:p>
            <a:pPr eaLnBrk="1" hangingPunct="1"/>
            <a:r>
              <a:rPr lang="el-GR" altLang="el-GR" b="1" smtClean="0"/>
              <a:t>Ορίζονται και είναι προσπελάσιμες τοπικά, εντός ενός μπλο,</a:t>
            </a:r>
            <a:r>
              <a:rPr lang="en-US" altLang="el-GR" b="1" smtClean="0"/>
              <a:t> </a:t>
            </a:r>
            <a:r>
              <a:rPr lang="el-GR" altLang="el-GR" b="1" smtClean="0"/>
              <a:t>αλλά συνεχίζουν να υπάρχουν και εκτός του μπλοκ</a:t>
            </a:r>
            <a:r>
              <a:rPr lang="en-US" altLang="el-GR" b="1" smtClean="0"/>
              <a:t> </a:t>
            </a:r>
            <a:r>
              <a:rPr lang="el-GR" altLang="el-GR" b="1" smtClean="0"/>
              <a:t>στο οποίο δηλώνονται, δηλαδή διαρκούν μέχρι να τελειώσει η εκτέλεση του προγράμματος.</a:t>
            </a:r>
          </a:p>
          <a:p>
            <a:pPr eaLnBrk="1" hangingPunct="1"/>
            <a:r>
              <a:rPr lang="el-GR" altLang="el-GR" b="1" smtClean="0"/>
              <a:t>Αν δεν δηλωθεί αρχική τιμή, αρχικοποιούνται με τιμή 0.</a:t>
            </a:r>
          </a:p>
          <a:p>
            <a:pPr eaLnBrk="1" hangingPunct="1"/>
            <a:endParaRPr lang="en-US" altLang="el-GR"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9B9015FA-32F9-4B0D-95E4-5E7C9BB1A46E}" type="slidenum">
              <a:rPr lang="el-GR"/>
              <a:pPr>
                <a:defRPr/>
              </a:pPr>
              <a:t>86</a:t>
            </a:fld>
            <a:endParaRPr lang="el-GR"/>
          </a:p>
        </p:txBody>
      </p:sp>
      <p:sp>
        <p:nvSpPr>
          <p:cNvPr id="87044" name="Rectangle 2"/>
          <p:cNvSpPr>
            <a:spLocks noGrp="1" noChangeArrowheads="1"/>
          </p:cNvSpPr>
          <p:nvPr>
            <p:ph type="title"/>
          </p:nvPr>
        </p:nvSpPr>
        <p:spPr/>
        <p:txBody>
          <a:bodyPr/>
          <a:lstStyle/>
          <a:p>
            <a:pPr eaLnBrk="1" hangingPunct="1"/>
            <a:r>
              <a:rPr lang="el-GR" altLang="el-GR" sz="4000" b="1" smtClean="0"/>
              <a:t>εντολή </a:t>
            </a:r>
            <a:r>
              <a:rPr lang="en-US" altLang="el-GR" sz="4000" b="1" smtClean="0"/>
              <a:t>if</a:t>
            </a:r>
          </a:p>
        </p:txBody>
      </p:sp>
      <p:pic>
        <p:nvPicPr>
          <p:cNvPr id="8704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8175" y="1308100"/>
            <a:ext cx="5616575" cy="4613275"/>
          </a:xfr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0D43FC94-FF97-4AF0-BF70-1697DA45EE04}" type="slidenum">
              <a:rPr lang="el-GR"/>
              <a:pPr>
                <a:defRPr/>
              </a:pPr>
              <a:t>87</a:t>
            </a:fld>
            <a:endParaRPr lang="el-GR"/>
          </a:p>
        </p:txBody>
      </p:sp>
      <p:sp>
        <p:nvSpPr>
          <p:cNvPr id="88068" name="Rectangle 2"/>
          <p:cNvSpPr>
            <a:spLocks noGrp="1" noChangeArrowheads="1"/>
          </p:cNvSpPr>
          <p:nvPr>
            <p:ph type="title"/>
          </p:nvPr>
        </p:nvSpPr>
        <p:spPr/>
        <p:txBody>
          <a:bodyPr/>
          <a:lstStyle/>
          <a:p>
            <a:pPr eaLnBrk="1" hangingPunct="1"/>
            <a:r>
              <a:rPr lang="el-GR" altLang="el-GR" sz="4000" b="1" smtClean="0"/>
              <a:t>εντολή </a:t>
            </a:r>
            <a:r>
              <a:rPr lang="en-US" altLang="el-GR" sz="4000" b="1" smtClean="0"/>
              <a:t>if-else</a:t>
            </a:r>
          </a:p>
        </p:txBody>
      </p:sp>
      <p:pic>
        <p:nvPicPr>
          <p:cNvPr id="88069"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35150" y="1268413"/>
            <a:ext cx="5457825" cy="4724400"/>
          </a:xfr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7D0EE668-64E5-4F74-877B-117C19C7F2A4}" type="slidenum">
              <a:rPr lang="el-GR"/>
              <a:pPr>
                <a:defRPr/>
              </a:pPr>
              <a:t>88</a:t>
            </a:fld>
            <a:endParaRPr lang="el-GR"/>
          </a:p>
        </p:txBody>
      </p:sp>
      <p:sp>
        <p:nvSpPr>
          <p:cNvPr id="89092" name="Rectangle 2"/>
          <p:cNvSpPr>
            <a:spLocks noGrp="1" noChangeArrowheads="1"/>
          </p:cNvSpPr>
          <p:nvPr>
            <p:ph type="title"/>
          </p:nvPr>
        </p:nvSpPr>
        <p:spPr/>
        <p:txBody>
          <a:bodyPr/>
          <a:lstStyle/>
          <a:p>
            <a:pPr eaLnBrk="1" hangingPunct="1"/>
            <a:r>
              <a:rPr lang="el-GR" altLang="el-GR" b="1" smtClean="0"/>
              <a:t>Ο τελεστής ?</a:t>
            </a:r>
            <a:r>
              <a:rPr lang="en-US" altLang="el-GR" b="1" smtClean="0"/>
              <a:t> </a:t>
            </a:r>
            <a:r>
              <a:rPr lang="el-GR" altLang="el-GR" b="1" smtClean="0"/>
              <a:t>(</a:t>
            </a:r>
            <a:r>
              <a:rPr lang="en-US" altLang="el-GR" b="1" smtClean="0"/>
              <a:t>conditional operator</a:t>
            </a:r>
            <a:r>
              <a:rPr lang="el-GR" altLang="el-GR" b="1" smtClean="0"/>
              <a:t>)</a:t>
            </a:r>
            <a:endParaRPr lang="en-US" altLang="el-GR" b="1" smtClean="0"/>
          </a:p>
        </p:txBody>
      </p:sp>
      <p:sp>
        <p:nvSpPr>
          <p:cNvPr id="89093" name="Rectangle 3"/>
          <p:cNvSpPr>
            <a:spLocks noGrp="1" noChangeArrowheads="1"/>
          </p:cNvSpPr>
          <p:nvPr>
            <p:ph type="body" idx="1"/>
          </p:nvPr>
        </p:nvSpPr>
        <p:spPr/>
        <p:txBody>
          <a:bodyPr/>
          <a:lstStyle/>
          <a:p>
            <a:pPr eaLnBrk="1" hangingPunct="1">
              <a:buFontTx/>
              <a:buNone/>
            </a:pPr>
            <a:r>
              <a:rPr lang="el-GR" altLang="el-GR" b="1" smtClean="0"/>
              <a:t>Περιλαμβάνει τρεις τελεστέους </a:t>
            </a:r>
            <a:r>
              <a:rPr lang="en-US" altLang="el-GR" b="1" smtClean="0"/>
              <a:t>(operands)</a:t>
            </a:r>
          </a:p>
          <a:p>
            <a:pPr eaLnBrk="1" hangingPunct="1">
              <a:buFontTx/>
              <a:buNone/>
            </a:pPr>
            <a:endParaRPr lang="en-US" altLang="el-GR" b="1" smtClean="0"/>
          </a:p>
          <a:p>
            <a:pPr algn="ctr" eaLnBrk="1" hangingPunct="1">
              <a:buFontTx/>
              <a:buNone/>
            </a:pPr>
            <a:r>
              <a:rPr lang="en-GB" altLang="el-GR" sz="4400" b="1" smtClean="0">
                <a:solidFill>
                  <a:srgbClr val="0000FF"/>
                </a:solidFill>
              </a:rPr>
              <a:t>c = a&gt;b ? a : b;</a:t>
            </a:r>
            <a:r>
              <a:rPr lang="en-GB" altLang="el-GR" sz="2400" b="1" smtClean="0"/>
              <a:t> </a:t>
            </a:r>
            <a:endParaRPr lang="el-GR" altLang="el-GR" sz="2400" b="1" smtClean="0"/>
          </a:p>
          <a:p>
            <a:pPr eaLnBrk="1" hangingPunct="1">
              <a:buFontTx/>
              <a:buNone/>
            </a:pPr>
            <a:r>
              <a:rPr lang="en-GB" altLang="el-GR" sz="2400" b="1" smtClean="0"/>
              <a:t>/</a:t>
            </a:r>
            <a:r>
              <a:rPr lang="el-GR" altLang="el-GR" sz="2400" b="1" smtClean="0"/>
              <a:t>*</a:t>
            </a:r>
            <a:r>
              <a:rPr lang="en-GB" altLang="el-GR" sz="2400" b="1" smtClean="0"/>
              <a:t> </a:t>
            </a:r>
            <a:r>
              <a:rPr lang="el-GR" altLang="el-GR" sz="2400" b="1" smtClean="0"/>
              <a:t>θέτει ως τιμή του</a:t>
            </a:r>
            <a:r>
              <a:rPr lang="en-GB" altLang="el-GR" sz="2400" b="1" smtClean="0"/>
              <a:t> c </a:t>
            </a:r>
            <a:r>
              <a:rPr lang="el-GR" altLang="el-GR" sz="2400" b="1" smtClean="0"/>
              <a:t>τον μέγιστο των</a:t>
            </a:r>
            <a:r>
              <a:rPr lang="en-GB" altLang="el-GR" sz="2400" b="1" smtClean="0"/>
              <a:t> a </a:t>
            </a:r>
            <a:r>
              <a:rPr lang="el-GR" altLang="el-GR" sz="2400" b="1" smtClean="0"/>
              <a:t>και</a:t>
            </a:r>
            <a:r>
              <a:rPr lang="en-GB" altLang="el-GR" sz="2400" b="1" smtClean="0"/>
              <a:t> b</a:t>
            </a:r>
            <a:r>
              <a:rPr lang="en-GB" altLang="el-GR" b="1" smtClean="0"/>
              <a:t> </a:t>
            </a:r>
            <a:r>
              <a:rPr lang="el-GR" altLang="el-GR" b="1" smtClean="0"/>
              <a:t>*/</a:t>
            </a:r>
            <a:endParaRPr lang="en-US" altLang="el-GR" b="1" smtClean="0"/>
          </a:p>
          <a:p>
            <a:pPr eaLnBrk="1" hangingPunct="1"/>
            <a:endParaRPr lang="en-US" altLang="el-GR" b="1" smtClean="0"/>
          </a:p>
          <a:p>
            <a:pPr algn="ctr" eaLnBrk="1" hangingPunct="1">
              <a:buFontTx/>
              <a:buNone/>
            </a:pPr>
            <a:r>
              <a:rPr lang="en-GB" altLang="el-GR" sz="3200" b="1" smtClean="0">
                <a:solidFill>
                  <a:srgbClr val="CC0000"/>
                </a:solidFill>
              </a:rPr>
              <a:t>condition ? expression1 : expression2</a:t>
            </a:r>
            <a:endParaRPr lang="en-US" altLang="el-GR" sz="3200" b="1" smtClean="0">
              <a:solidFill>
                <a:srgbClr val="CC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E707BAAF-B99C-470A-B786-11AFAE39BED1}" type="slidenum">
              <a:rPr lang="el-GR"/>
              <a:pPr>
                <a:defRPr/>
              </a:pPr>
              <a:t>89</a:t>
            </a:fld>
            <a:endParaRPr lang="el-GR"/>
          </a:p>
        </p:txBody>
      </p:sp>
      <p:sp>
        <p:nvSpPr>
          <p:cNvPr id="90116" name="Rectangle 2"/>
          <p:cNvSpPr>
            <a:spLocks noGrp="1" noChangeArrowheads="1"/>
          </p:cNvSpPr>
          <p:nvPr>
            <p:ph type="title"/>
          </p:nvPr>
        </p:nvSpPr>
        <p:spPr/>
        <p:txBody>
          <a:bodyPr/>
          <a:lstStyle/>
          <a:p>
            <a:pPr eaLnBrk="1" hangingPunct="1"/>
            <a:r>
              <a:rPr lang="el-GR" altLang="el-GR" sz="3600" b="1" smtClean="0"/>
              <a:t>εντολή επανάληψης </a:t>
            </a:r>
            <a:r>
              <a:rPr lang="en-US" altLang="el-GR" sz="3600" b="1" smtClean="0"/>
              <a:t>for</a:t>
            </a:r>
          </a:p>
        </p:txBody>
      </p:sp>
      <p:pic>
        <p:nvPicPr>
          <p:cNvPr id="90117"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19450" y="1052513"/>
            <a:ext cx="2941638" cy="4962525"/>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FE8FF9BE-442D-4E8E-92FD-22D45E1613D2}" type="slidenum">
              <a:rPr lang="el-GR"/>
              <a:pPr>
                <a:defRPr/>
              </a:pPr>
              <a:t>9</a:t>
            </a:fld>
            <a:endParaRPr lang="el-GR"/>
          </a:p>
        </p:txBody>
      </p:sp>
      <p:sp>
        <p:nvSpPr>
          <p:cNvPr id="7172" name="Rectangle 2"/>
          <p:cNvSpPr>
            <a:spLocks noGrp="1" noChangeArrowheads="1"/>
          </p:cNvSpPr>
          <p:nvPr>
            <p:ph type="title"/>
          </p:nvPr>
        </p:nvSpPr>
        <p:spPr/>
        <p:txBody>
          <a:bodyPr/>
          <a:lstStyle/>
          <a:p>
            <a:pPr eaLnBrk="1" hangingPunct="1"/>
            <a:endParaRPr lang="el-GR" altLang="el-GR" smtClean="0"/>
          </a:p>
        </p:txBody>
      </p:sp>
      <p:sp>
        <p:nvSpPr>
          <p:cNvPr id="7173" name="Rectangle 3"/>
          <p:cNvSpPr>
            <a:spLocks noGrp="1" noChangeArrowheads="1"/>
          </p:cNvSpPr>
          <p:nvPr>
            <p:ph type="body" idx="1"/>
          </p:nvPr>
        </p:nvSpPr>
        <p:spPr/>
        <p:txBody>
          <a:bodyPr/>
          <a:lstStyle/>
          <a:p>
            <a:pPr eaLnBrk="1" hangingPunct="1">
              <a:lnSpc>
                <a:spcPct val="90000"/>
              </a:lnSpc>
            </a:pPr>
            <a:r>
              <a:rPr lang="el-GR" altLang="ja-JP" smtClean="0"/>
              <a:t>Ο προγραμματιστής δεν περιορίζεται σε κάποιον ειδικό τύπο προβλήματος, αλλά αναφέρεται στα στοιχεία και τις αναπαραστάσεις τους στο χώρο του προβλήματος ως αντικείμενα. </a:t>
            </a:r>
          </a:p>
          <a:p>
            <a:pPr eaLnBrk="1" hangingPunct="1">
              <a:lnSpc>
                <a:spcPct val="90000"/>
              </a:lnSpc>
            </a:pPr>
            <a:r>
              <a:rPr lang="el-GR" altLang="ja-JP" smtClean="0"/>
              <a:t>Με τον τρόπο αυτό </a:t>
            </a:r>
            <a:r>
              <a:rPr lang="el-GR" altLang="ja-JP" smtClean="0">
                <a:solidFill>
                  <a:srgbClr val="CC0000"/>
                </a:solidFill>
              </a:rPr>
              <a:t>ο αντικειμενοστραφής προγραμματισμός επιτρέπει την περιγραφή του προβλήματος με όρους του προβλήματος παρά με όρους του Η/Υ που θα «τρέξει» τη λύση.</a:t>
            </a:r>
            <a:r>
              <a:rPr lang="el-GR" altLang="ja-JP" smtClean="0"/>
              <a:t> </a:t>
            </a:r>
          </a:p>
          <a:p>
            <a:pPr eaLnBrk="1" hangingPunct="1">
              <a:lnSpc>
                <a:spcPct val="90000"/>
              </a:lnSpc>
            </a:pPr>
            <a:r>
              <a:rPr lang="el-GR" altLang="ja-JP" smtClean="0"/>
              <a:t>Κάθε αντικείμενο έχει μια κατάσταση καθώς και λειτουργίες που θα υλοποιήσουν τις απαιτήσεις του προβλήματος. </a:t>
            </a:r>
            <a:endParaRPr lang="el-GR" altLang="el-GR"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65EC3A5D-DBE2-4EF2-AD22-87F6D789F8C7}" type="slidenum">
              <a:rPr lang="el-GR"/>
              <a:pPr>
                <a:defRPr/>
              </a:pPr>
              <a:t>90</a:t>
            </a:fld>
            <a:endParaRPr lang="el-GR"/>
          </a:p>
        </p:txBody>
      </p:sp>
      <p:sp>
        <p:nvSpPr>
          <p:cNvPr id="91140" name="Rectangle 2"/>
          <p:cNvSpPr>
            <a:spLocks noGrp="1" noChangeArrowheads="1"/>
          </p:cNvSpPr>
          <p:nvPr>
            <p:ph type="title"/>
          </p:nvPr>
        </p:nvSpPr>
        <p:spPr/>
        <p:txBody>
          <a:bodyPr/>
          <a:lstStyle/>
          <a:p>
            <a:pPr eaLnBrk="1" hangingPunct="1"/>
            <a:r>
              <a:rPr lang="el-GR" altLang="el-GR" sz="3600" b="1" smtClean="0"/>
              <a:t>εντολή επανάληψης </a:t>
            </a:r>
            <a:r>
              <a:rPr lang="en-US" altLang="el-GR" sz="3600" b="1" smtClean="0"/>
              <a:t>while</a:t>
            </a:r>
          </a:p>
        </p:txBody>
      </p:sp>
      <p:pic>
        <p:nvPicPr>
          <p:cNvPr id="9114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81263" y="1196975"/>
            <a:ext cx="4411662" cy="4822825"/>
          </a:xfr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2B09618D-1256-4974-935C-4C171729D3A9}" type="slidenum">
              <a:rPr lang="el-GR"/>
              <a:pPr>
                <a:defRPr/>
              </a:pPr>
              <a:t>91</a:t>
            </a:fld>
            <a:endParaRPr lang="el-GR"/>
          </a:p>
        </p:txBody>
      </p:sp>
      <p:sp>
        <p:nvSpPr>
          <p:cNvPr id="92164" name="Rectangle 2"/>
          <p:cNvSpPr>
            <a:spLocks noGrp="1" noChangeArrowheads="1"/>
          </p:cNvSpPr>
          <p:nvPr>
            <p:ph type="title"/>
          </p:nvPr>
        </p:nvSpPr>
        <p:spPr/>
        <p:txBody>
          <a:bodyPr/>
          <a:lstStyle/>
          <a:p>
            <a:pPr eaLnBrk="1" hangingPunct="1"/>
            <a:r>
              <a:rPr lang="el-GR" altLang="el-GR" sz="3600" b="1" smtClean="0"/>
              <a:t>εντολή επανάληψης </a:t>
            </a:r>
            <a:r>
              <a:rPr lang="en-US" altLang="el-GR" sz="3600" b="1" smtClean="0"/>
              <a:t>do-while</a:t>
            </a:r>
          </a:p>
        </p:txBody>
      </p:sp>
      <p:pic>
        <p:nvPicPr>
          <p:cNvPr id="92165"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14625" y="1052513"/>
            <a:ext cx="4035425" cy="4967287"/>
          </a:xfr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1"/>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22" name="Slide Number Placeholder 2"/>
          <p:cNvSpPr>
            <a:spLocks noGrp="1"/>
          </p:cNvSpPr>
          <p:nvPr>
            <p:ph type="sldNum" sz="quarter" idx="11"/>
          </p:nvPr>
        </p:nvSpPr>
        <p:spPr/>
        <p:txBody>
          <a:bodyPr/>
          <a:lstStyle/>
          <a:p>
            <a:pPr>
              <a:defRPr/>
            </a:pPr>
            <a:fld id="{C4D0D380-EA22-4AD6-9E8E-5BFDBA2CD4BC}" type="slidenum">
              <a:rPr lang="el-GR"/>
              <a:pPr>
                <a:defRPr/>
              </a:pPr>
              <a:t>92</a:t>
            </a:fld>
            <a:endParaRPr lang="el-GR"/>
          </a:p>
        </p:txBody>
      </p:sp>
      <p:sp>
        <p:nvSpPr>
          <p:cNvPr id="93188" name="Rectangle 2"/>
          <p:cNvSpPr>
            <a:spLocks noChangeArrowheads="1"/>
          </p:cNvSpPr>
          <p:nvPr/>
        </p:nvSpPr>
        <p:spPr bwMode="auto">
          <a:xfrm>
            <a:off x="684213" y="404813"/>
            <a:ext cx="769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l-GR" altLang="el-GR" sz="2800">
                <a:solidFill>
                  <a:srgbClr val="008080"/>
                </a:solidFill>
                <a:latin typeface="Comic Sans MS" pitchFamily="66" charset="0"/>
              </a:rPr>
              <a:t>Σύγκριση </a:t>
            </a:r>
            <a:r>
              <a:rPr lang="en-US" altLang="el-GR" sz="2800">
                <a:solidFill>
                  <a:srgbClr val="008080"/>
                </a:solidFill>
                <a:latin typeface="Comic Sans MS" pitchFamily="66" charset="0"/>
              </a:rPr>
              <a:t>while </a:t>
            </a:r>
            <a:r>
              <a:rPr lang="el-GR" altLang="el-GR" sz="2800">
                <a:solidFill>
                  <a:srgbClr val="008080"/>
                </a:solidFill>
                <a:latin typeface="Comic Sans MS" pitchFamily="66" charset="0"/>
              </a:rPr>
              <a:t>και </a:t>
            </a:r>
            <a:r>
              <a:rPr lang="en-US" altLang="el-GR" sz="2800">
                <a:solidFill>
                  <a:srgbClr val="008080"/>
                </a:solidFill>
                <a:latin typeface="Comic Sans MS" pitchFamily="66" charset="0"/>
              </a:rPr>
              <a:t>do-while</a:t>
            </a:r>
            <a:endParaRPr lang="en-US" altLang="el-GR" sz="2800" b="0">
              <a:solidFill>
                <a:srgbClr val="008080"/>
              </a:solidFill>
              <a:latin typeface="Comic Sans MS" pitchFamily="66" charset="0"/>
            </a:endParaRPr>
          </a:p>
        </p:txBody>
      </p:sp>
      <p:sp>
        <p:nvSpPr>
          <p:cNvPr id="93189" name="Text Box 3"/>
          <p:cNvSpPr txBox="1">
            <a:spLocks noChangeArrowheads="1"/>
          </p:cNvSpPr>
          <p:nvPr/>
        </p:nvSpPr>
        <p:spPr bwMode="auto">
          <a:xfrm>
            <a:off x="539750" y="1125538"/>
            <a:ext cx="8280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spcAft>
                <a:spcPct val="25000"/>
              </a:spcAft>
            </a:pPr>
            <a:r>
              <a:rPr lang="el-GR" altLang="el-GR" sz="2000">
                <a:latin typeface="Comic Sans MS" pitchFamily="66" charset="0"/>
              </a:rPr>
              <a:t>Στην εντολή</a:t>
            </a:r>
            <a:r>
              <a:rPr lang="en-US" altLang="el-GR" sz="2000">
                <a:latin typeface="Comic Sans MS" pitchFamily="66" charset="0"/>
              </a:rPr>
              <a:t> while </a:t>
            </a:r>
            <a:r>
              <a:rPr lang="el-GR" altLang="el-GR" sz="2000">
                <a:latin typeface="Comic Sans MS" pitchFamily="66" charset="0"/>
              </a:rPr>
              <a:t>ο έλεγχος της συνθήκης που αποφασίζει για την εκτέλεση των εντολών γίνεται πριν από την εκτέλεση των προς επανάληψη εντολών καθιστώντας πιθανό να μην εκτελεστούν ποτέ αυτές οι εντολές</a:t>
            </a:r>
            <a:r>
              <a:rPr lang="en-US" altLang="el-GR" sz="2000">
                <a:latin typeface="Comic Sans MS" pitchFamily="66" charset="0"/>
              </a:rPr>
              <a:t>.</a:t>
            </a:r>
          </a:p>
          <a:p>
            <a:r>
              <a:rPr lang="el-GR" altLang="el-GR" sz="2000">
                <a:latin typeface="Comic Sans MS" pitchFamily="66" charset="0"/>
              </a:rPr>
              <a:t>Αν οι προς επανάληψη εντολές πρέπει να εκτελεστούν τουλάχιστον μία φορά, είναι προτιμότερο να χρησιμοποιηθεί η εντολή </a:t>
            </a:r>
            <a:r>
              <a:rPr lang="en-US" altLang="el-GR" sz="2000">
                <a:latin typeface="Comic Sans MS" pitchFamily="66" charset="0"/>
              </a:rPr>
              <a:t>do-while </a:t>
            </a:r>
            <a:r>
              <a:rPr lang="el-GR" altLang="el-GR" sz="2000">
                <a:latin typeface="Comic Sans MS" pitchFamily="66" charset="0"/>
              </a:rPr>
              <a:t>στην οποία ο έλεγχος της συνθήκης γίνεται μετά την εκτέλεση των προς επανάληψη εντολών</a:t>
            </a:r>
            <a:endParaRPr lang="en-US" altLang="el-GR" sz="2000">
              <a:latin typeface="Comic Sans MS" pitchFamily="66" charset="0"/>
            </a:endParaRPr>
          </a:p>
        </p:txBody>
      </p:sp>
      <p:grpSp>
        <p:nvGrpSpPr>
          <p:cNvPr id="93190" name="Group 4"/>
          <p:cNvGrpSpPr>
            <a:grpSpLocks/>
          </p:cNvGrpSpPr>
          <p:nvPr/>
        </p:nvGrpSpPr>
        <p:grpSpPr bwMode="auto">
          <a:xfrm>
            <a:off x="1187450" y="3933825"/>
            <a:ext cx="7200900" cy="1981200"/>
            <a:chOff x="748" y="2640"/>
            <a:chExt cx="4536" cy="1248"/>
          </a:xfrm>
        </p:grpSpPr>
        <p:sp>
          <p:nvSpPr>
            <p:cNvPr id="122885" name="WordArt 5"/>
            <p:cNvSpPr>
              <a:spLocks noChangeArrowheads="1" noChangeShapeType="1" noTextEdit="1"/>
            </p:cNvSpPr>
            <p:nvPr/>
          </p:nvSpPr>
          <p:spPr bwMode="blackWhite">
            <a:xfrm>
              <a:off x="1056" y="2640"/>
              <a:ext cx="1218" cy="288"/>
            </a:xfrm>
            <a:prstGeom prst="rect">
              <a:avLst/>
            </a:prstGeom>
          </p:spPr>
          <p:txBody>
            <a:bodyPr wrap="none" fromWordArt="1">
              <a:prstTxWarp prst="textPlain">
                <a:avLst>
                  <a:gd name="adj" fmla="val 50000"/>
                </a:avLst>
              </a:prstTxWarp>
            </a:bodyPr>
            <a:lstStyle/>
            <a:p>
              <a:pPr algn="ctr">
                <a:defRPr/>
              </a:pPr>
              <a:r>
                <a:rPr lang="en-US" sz="3600" kern="10" dirty="0">
                  <a:ln w="9525">
                    <a:solidFill>
                      <a:srgbClr val="000000"/>
                    </a:solidFill>
                    <a:miter lim="800000"/>
                    <a:headEnd/>
                    <a:tailEnd/>
                  </a:ln>
                  <a:solidFill>
                    <a:srgbClr val="C00000"/>
                  </a:solidFill>
                  <a:latin typeface="+mn-lt"/>
                </a:rPr>
                <a:t>while</a:t>
              </a:r>
              <a:r>
                <a:rPr lang="en-US" sz="3600" kern="10" dirty="0">
                  <a:ln w="9525">
                    <a:solidFill>
                      <a:srgbClr val="000000"/>
                    </a:solidFill>
                    <a:miter lim="800000"/>
                    <a:headEnd/>
                    <a:tailEnd/>
                  </a:ln>
                  <a:solidFill>
                    <a:srgbClr val="C00000"/>
                  </a:solidFill>
                  <a:latin typeface="Arial Black"/>
                </a:rPr>
                <a:t> </a:t>
              </a:r>
              <a:endParaRPr lang="el-GR" sz="3600" kern="10" dirty="0">
                <a:ln w="9525">
                  <a:solidFill>
                    <a:srgbClr val="000000"/>
                  </a:solidFill>
                  <a:miter lim="800000"/>
                  <a:headEnd/>
                  <a:tailEnd/>
                </a:ln>
                <a:solidFill>
                  <a:srgbClr val="C00000"/>
                </a:solidFill>
                <a:latin typeface="Arial Black"/>
              </a:endParaRPr>
            </a:p>
          </p:txBody>
        </p:sp>
        <p:sp>
          <p:nvSpPr>
            <p:cNvPr id="122886" name="WordArt 6"/>
            <p:cNvSpPr>
              <a:spLocks noChangeArrowheads="1" noChangeShapeType="1" noTextEdit="1"/>
            </p:cNvSpPr>
            <p:nvPr/>
          </p:nvSpPr>
          <p:spPr bwMode="blackWhite">
            <a:xfrm>
              <a:off x="3360" y="2640"/>
              <a:ext cx="1602" cy="288"/>
            </a:xfrm>
            <a:prstGeom prst="rect">
              <a:avLst/>
            </a:prstGeom>
          </p:spPr>
          <p:txBody>
            <a:bodyPr wrap="none" fromWordArt="1">
              <a:prstTxWarp prst="textPlain">
                <a:avLst>
                  <a:gd name="adj" fmla="val 50000"/>
                </a:avLst>
              </a:prstTxWarp>
            </a:bodyPr>
            <a:lstStyle/>
            <a:p>
              <a:pPr algn="ctr">
                <a:defRPr/>
              </a:pPr>
              <a:r>
                <a:rPr lang="en-US" sz="3600" kern="10" dirty="0">
                  <a:ln w="9525">
                    <a:solidFill>
                      <a:srgbClr val="000000"/>
                    </a:solidFill>
                    <a:miter lim="800000"/>
                    <a:headEnd/>
                    <a:tailEnd/>
                  </a:ln>
                  <a:solidFill>
                    <a:srgbClr val="C00000"/>
                  </a:solidFill>
                  <a:latin typeface="+mn-lt"/>
                </a:rPr>
                <a:t>do-while</a:t>
              </a:r>
              <a:r>
                <a:rPr lang="en-US" sz="3600" kern="10" dirty="0">
                  <a:ln w="9525">
                    <a:solidFill>
                      <a:srgbClr val="000000"/>
                    </a:solidFill>
                    <a:miter lim="800000"/>
                    <a:headEnd/>
                    <a:tailEnd/>
                  </a:ln>
                  <a:solidFill>
                    <a:srgbClr val="C00000"/>
                  </a:solidFill>
                  <a:latin typeface="Arial Black"/>
                </a:rPr>
                <a:t> </a:t>
              </a:r>
              <a:endParaRPr lang="el-GR" sz="3600" kern="10" dirty="0">
                <a:ln w="9525">
                  <a:solidFill>
                    <a:srgbClr val="000000"/>
                  </a:solidFill>
                  <a:miter lim="800000"/>
                  <a:headEnd/>
                  <a:tailEnd/>
                </a:ln>
                <a:solidFill>
                  <a:srgbClr val="C00000"/>
                </a:solidFill>
                <a:latin typeface="Arial Black"/>
              </a:endParaRPr>
            </a:p>
          </p:txBody>
        </p:sp>
        <p:grpSp>
          <p:nvGrpSpPr>
            <p:cNvPr id="93193" name="Group 7"/>
            <p:cNvGrpSpPr>
              <a:grpSpLocks/>
            </p:cNvGrpSpPr>
            <p:nvPr/>
          </p:nvGrpSpPr>
          <p:grpSpPr bwMode="auto">
            <a:xfrm>
              <a:off x="748" y="2976"/>
              <a:ext cx="2041" cy="864"/>
              <a:chOff x="748" y="2976"/>
              <a:chExt cx="2041" cy="864"/>
            </a:xfrm>
          </p:grpSpPr>
          <p:sp>
            <p:nvSpPr>
              <p:cNvPr id="93201" name="AutoShape 8"/>
              <p:cNvSpPr>
                <a:spLocks noChangeArrowheads="1"/>
              </p:cNvSpPr>
              <p:nvPr/>
            </p:nvSpPr>
            <p:spPr bwMode="blackWhite">
              <a:xfrm>
                <a:off x="960" y="3168"/>
                <a:ext cx="1440" cy="288"/>
              </a:xfrm>
              <a:prstGeom prst="flowChartDecision">
                <a:avLst/>
              </a:prstGeom>
              <a:solidFill>
                <a:srgbClr val="FFFF99"/>
              </a:solidFill>
              <a:ln w="9525">
                <a:solidFill>
                  <a:schemeClr val="accent2"/>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20000"/>
                  </a:spcBef>
                </a:pPr>
                <a:r>
                  <a:rPr lang="en-US" altLang="el-GR" sz="1400">
                    <a:solidFill>
                      <a:srgbClr val="0000FF"/>
                    </a:solidFill>
                    <a:latin typeface="Comic Sans MS" pitchFamily="66" charset="0"/>
                  </a:rPr>
                  <a:t>check condition</a:t>
                </a:r>
              </a:p>
            </p:txBody>
          </p:sp>
          <p:sp>
            <p:nvSpPr>
              <p:cNvPr id="93202" name="AutoShape 9"/>
              <p:cNvSpPr>
                <a:spLocks noChangeArrowheads="1"/>
              </p:cNvSpPr>
              <p:nvPr/>
            </p:nvSpPr>
            <p:spPr bwMode="blackWhite">
              <a:xfrm>
                <a:off x="1008" y="3600"/>
                <a:ext cx="1392" cy="240"/>
              </a:xfrm>
              <a:prstGeom prst="flowChartProcess">
                <a:avLst/>
              </a:prstGeom>
              <a:solidFill>
                <a:srgbClr val="FFFF99"/>
              </a:solidFill>
              <a:ln w="9525">
                <a:solidFill>
                  <a:schemeClr val="accent2"/>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20000"/>
                  </a:spcBef>
                </a:pPr>
                <a:r>
                  <a:rPr lang="en-US" altLang="el-GR" sz="1400">
                    <a:solidFill>
                      <a:srgbClr val="C00000"/>
                    </a:solidFill>
                    <a:latin typeface="Comic Sans MS" pitchFamily="66" charset="0"/>
                  </a:rPr>
                  <a:t>execute contents</a:t>
                </a:r>
              </a:p>
            </p:txBody>
          </p:sp>
          <p:sp>
            <p:nvSpPr>
              <p:cNvPr id="122890" name="Line 10"/>
              <p:cNvSpPr>
                <a:spLocks noChangeShapeType="1"/>
              </p:cNvSpPr>
              <p:nvPr/>
            </p:nvSpPr>
            <p:spPr bwMode="blackWhite">
              <a:xfrm>
                <a:off x="1680" y="3456"/>
                <a:ext cx="0" cy="144"/>
              </a:xfrm>
              <a:prstGeom prst="line">
                <a:avLst/>
              </a:prstGeom>
              <a:noFill/>
              <a:ln w="28575">
                <a:solidFill>
                  <a:schemeClr val="accent2"/>
                </a:solidFill>
                <a:miter lim="800000"/>
                <a:headEnd/>
                <a:tailEnd type="triangle" w="sm"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22891" name="Freeform 11"/>
              <p:cNvSpPr>
                <a:spLocks/>
              </p:cNvSpPr>
              <p:nvPr/>
            </p:nvSpPr>
            <p:spPr bwMode="blackWhite">
              <a:xfrm>
                <a:off x="748" y="3312"/>
                <a:ext cx="260" cy="432"/>
              </a:xfrm>
              <a:custGeom>
                <a:avLst/>
                <a:gdLst/>
                <a:ahLst/>
                <a:cxnLst>
                  <a:cxn ang="0">
                    <a:pos x="260" y="432"/>
                  </a:cxn>
                  <a:cxn ang="0">
                    <a:pos x="0" y="429"/>
                  </a:cxn>
                  <a:cxn ang="0">
                    <a:pos x="0" y="1"/>
                  </a:cxn>
                  <a:cxn ang="0">
                    <a:pos x="212" y="0"/>
                  </a:cxn>
                </a:cxnLst>
                <a:rect l="0" t="0" r="r" b="b"/>
                <a:pathLst>
                  <a:path w="260" h="432">
                    <a:moveTo>
                      <a:pt x="260" y="432"/>
                    </a:moveTo>
                    <a:lnTo>
                      <a:pt x="0" y="429"/>
                    </a:lnTo>
                    <a:lnTo>
                      <a:pt x="0" y="1"/>
                    </a:lnTo>
                    <a:lnTo>
                      <a:pt x="212" y="0"/>
                    </a:lnTo>
                  </a:path>
                </a:pathLst>
              </a:custGeom>
              <a:noFill/>
              <a:ln w="50800" cap="flat" cmpd="sng">
                <a:solidFill>
                  <a:srgbClr val="C00000"/>
                </a:solidFill>
                <a:prstDash val="solid"/>
                <a:miter lim="800000"/>
                <a:headEnd type="none" w="med" len="med"/>
                <a:tailEnd type="triangle" w="sm"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22892" name="Line 12"/>
              <p:cNvSpPr>
                <a:spLocks noChangeShapeType="1"/>
              </p:cNvSpPr>
              <p:nvPr/>
            </p:nvSpPr>
            <p:spPr bwMode="blackWhite">
              <a:xfrm>
                <a:off x="2400" y="3312"/>
                <a:ext cx="389" cy="8"/>
              </a:xfrm>
              <a:prstGeom prst="line">
                <a:avLst/>
              </a:prstGeom>
              <a:noFill/>
              <a:ln w="63500">
                <a:solidFill>
                  <a:schemeClr val="accent1">
                    <a:lumMod val="75000"/>
                  </a:schemeClr>
                </a:solidFill>
                <a:miter lim="800000"/>
                <a:headEnd/>
                <a:tailEnd type="triangle" w="sm"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22893" name="Line 13"/>
              <p:cNvSpPr>
                <a:spLocks noChangeShapeType="1"/>
              </p:cNvSpPr>
              <p:nvPr/>
            </p:nvSpPr>
            <p:spPr bwMode="blackWhite">
              <a:xfrm>
                <a:off x="1680" y="2976"/>
                <a:ext cx="0" cy="192"/>
              </a:xfrm>
              <a:prstGeom prst="line">
                <a:avLst/>
              </a:prstGeom>
              <a:noFill/>
              <a:ln w="28575">
                <a:solidFill>
                  <a:schemeClr val="accent2"/>
                </a:solidFill>
                <a:miter lim="800000"/>
                <a:headEnd/>
                <a:tailEnd type="triangle" w="sm" len="med"/>
              </a:ln>
              <a:effectLst/>
            </p:spPr>
            <p:txBody>
              <a:bodyPr wrap="none" anchor="ctr"/>
              <a:lstStyle/>
              <a:p>
                <a:pPr>
                  <a:defRPr/>
                </a:pPr>
                <a:endParaRPr lang="el-GR">
                  <a:effectLst>
                    <a:outerShdw blurRad="38100" dist="38100" dir="2700000" algn="tl">
                      <a:srgbClr val="000000">
                        <a:alpha val="43137"/>
                      </a:srgbClr>
                    </a:outerShdw>
                  </a:effectLst>
                </a:endParaRPr>
              </a:p>
            </p:txBody>
          </p:sp>
        </p:grpSp>
        <p:grpSp>
          <p:nvGrpSpPr>
            <p:cNvPr id="93194" name="Group 14"/>
            <p:cNvGrpSpPr>
              <a:grpSpLocks/>
            </p:cNvGrpSpPr>
            <p:nvPr/>
          </p:nvGrpSpPr>
          <p:grpSpPr bwMode="auto">
            <a:xfrm>
              <a:off x="3196" y="2976"/>
              <a:ext cx="2088" cy="912"/>
              <a:chOff x="3196" y="2976"/>
              <a:chExt cx="2088" cy="912"/>
            </a:xfrm>
          </p:grpSpPr>
          <p:sp>
            <p:nvSpPr>
              <p:cNvPr id="93195" name="AutoShape 15"/>
              <p:cNvSpPr>
                <a:spLocks noChangeArrowheads="1"/>
              </p:cNvSpPr>
              <p:nvPr/>
            </p:nvSpPr>
            <p:spPr bwMode="blackWhite">
              <a:xfrm>
                <a:off x="3408" y="3600"/>
                <a:ext cx="1440" cy="288"/>
              </a:xfrm>
              <a:prstGeom prst="flowChartDecision">
                <a:avLst/>
              </a:prstGeom>
              <a:solidFill>
                <a:srgbClr val="FFFF99"/>
              </a:solidFill>
              <a:ln w="9525">
                <a:solidFill>
                  <a:schemeClr val="accent2"/>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20000"/>
                  </a:spcBef>
                </a:pPr>
                <a:r>
                  <a:rPr lang="en-US" altLang="el-GR" sz="1400">
                    <a:solidFill>
                      <a:srgbClr val="0000FF"/>
                    </a:solidFill>
                    <a:latin typeface="Comic Sans MS" pitchFamily="66" charset="0"/>
                  </a:rPr>
                  <a:t>check condition</a:t>
                </a:r>
              </a:p>
            </p:txBody>
          </p:sp>
          <p:sp>
            <p:nvSpPr>
              <p:cNvPr id="93196" name="AutoShape 16"/>
              <p:cNvSpPr>
                <a:spLocks noChangeArrowheads="1"/>
              </p:cNvSpPr>
              <p:nvPr/>
            </p:nvSpPr>
            <p:spPr bwMode="blackWhite">
              <a:xfrm>
                <a:off x="3456" y="3216"/>
                <a:ext cx="1392" cy="240"/>
              </a:xfrm>
              <a:prstGeom prst="flowChartProcess">
                <a:avLst/>
              </a:prstGeom>
              <a:solidFill>
                <a:srgbClr val="FFFF99"/>
              </a:solidFill>
              <a:ln w="9525">
                <a:solidFill>
                  <a:schemeClr val="accent2"/>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a:spcBef>
                    <a:spcPct val="20000"/>
                  </a:spcBef>
                </a:pPr>
                <a:r>
                  <a:rPr lang="en-US" altLang="el-GR" sz="1400">
                    <a:solidFill>
                      <a:srgbClr val="C00000"/>
                    </a:solidFill>
                    <a:latin typeface="Comic Sans MS" pitchFamily="66" charset="0"/>
                  </a:rPr>
                  <a:t>execute contents</a:t>
                </a:r>
              </a:p>
            </p:txBody>
          </p:sp>
          <p:sp>
            <p:nvSpPr>
              <p:cNvPr id="122897" name="Line 17"/>
              <p:cNvSpPr>
                <a:spLocks noChangeShapeType="1"/>
              </p:cNvSpPr>
              <p:nvPr/>
            </p:nvSpPr>
            <p:spPr bwMode="blackWhite">
              <a:xfrm>
                <a:off x="4128" y="3456"/>
                <a:ext cx="0" cy="144"/>
              </a:xfrm>
              <a:prstGeom prst="line">
                <a:avLst/>
              </a:prstGeom>
              <a:noFill/>
              <a:ln w="28575">
                <a:solidFill>
                  <a:schemeClr val="accent2"/>
                </a:solidFill>
                <a:miter lim="800000"/>
                <a:headEnd/>
                <a:tailEnd type="triangle" w="sm"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22898" name="Freeform 18"/>
              <p:cNvSpPr>
                <a:spLocks/>
              </p:cNvSpPr>
              <p:nvPr/>
            </p:nvSpPr>
            <p:spPr bwMode="blackWhite">
              <a:xfrm>
                <a:off x="3196" y="3313"/>
                <a:ext cx="256" cy="428"/>
              </a:xfrm>
              <a:custGeom>
                <a:avLst/>
                <a:gdLst/>
                <a:ahLst/>
                <a:cxnLst>
                  <a:cxn ang="0">
                    <a:pos x="239" y="428"/>
                  </a:cxn>
                  <a:cxn ang="0">
                    <a:pos x="0" y="428"/>
                  </a:cxn>
                  <a:cxn ang="0">
                    <a:pos x="0" y="0"/>
                  </a:cxn>
                  <a:cxn ang="0">
                    <a:pos x="256" y="0"/>
                  </a:cxn>
                </a:cxnLst>
                <a:rect l="0" t="0" r="r" b="b"/>
                <a:pathLst>
                  <a:path w="256" h="428">
                    <a:moveTo>
                      <a:pt x="239" y="428"/>
                    </a:moveTo>
                    <a:lnTo>
                      <a:pt x="0" y="428"/>
                    </a:lnTo>
                    <a:lnTo>
                      <a:pt x="0" y="0"/>
                    </a:lnTo>
                    <a:lnTo>
                      <a:pt x="256" y="0"/>
                    </a:lnTo>
                  </a:path>
                </a:pathLst>
              </a:custGeom>
              <a:noFill/>
              <a:ln w="50800" cap="flat" cmpd="sng">
                <a:solidFill>
                  <a:srgbClr val="C00000"/>
                </a:solidFill>
                <a:prstDash val="solid"/>
                <a:miter lim="800000"/>
                <a:headEnd type="none" w="med" len="med"/>
                <a:tailEnd type="triangle" w="sm"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22899" name="Line 19"/>
              <p:cNvSpPr>
                <a:spLocks noChangeShapeType="1"/>
              </p:cNvSpPr>
              <p:nvPr/>
            </p:nvSpPr>
            <p:spPr bwMode="blackWhite">
              <a:xfrm flipV="1">
                <a:off x="4848" y="3729"/>
                <a:ext cx="436" cy="15"/>
              </a:xfrm>
              <a:prstGeom prst="line">
                <a:avLst/>
              </a:prstGeom>
              <a:noFill/>
              <a:ln w="63500">
                <a:solidFill>
                  <a:schemeClr val="accent1">
                    <a:lumMod val="75000"/>
                  </a:schemeClr>
                </a:solidFill>
                <a:miter lim="800000"/>
                <a:headEnd/>
                <a:tailEnd type="triangle" w="sm" len="med"/>
              </a:ln>
              <a:effectLst/>
            </p:spPr>
            <p:txBody>
              <a:bodyPr wrap="none" anchor="ctr"/>
              <a:lstStyle/>
              <a:p>
                <a:pPr>
                  <a:defRPr/>
                </a:pPr>
                <a:endParaRPr lang="el-GR">
                  <a:effectLst>
                    <a:outerShdw blurRad="38100" dist="38100" dir="2700000" algn="tl">
                      <a:srgbClr val="000000">
                        <a:alpha val="43137"/>
                      </a:srgbClr>
                    </a:outerShdw>
                  </a:effectLst>
                </a:endParaRPr>
              </a:p>
            </p:txBody>
          </p:sp>
          <p:sp>
            <p:nvSpPr>
              <p:cNvPr id="122900" name="Line 20"/>
              <p:cNvSpPr>
                <a:spLocks noChangeShapeType="1"/>
              </p:cNvSpPr>
              <p:nvPr/>
            </p:nvSpPr>
            <p:spPr bwMode="blackWhite">
              <a:xfrm>
                <a:off x="4128" y="2976"/>
                <a:ext cx="0" cy="240"/>
              </a:xfrm>
              <a:prstGeom prst="line">
                <a:avLst/>
              </a:prstGeom>
              <a:noFill/>
              <a:ln w="28575">
                <a:solidFill>
                  <a:schemeClr val="accent2"/>
                </a:solidFill>
                <a:miter lim="800000"/>
                <a:headEnd/>
                <a:tailEnd type="triangle" w="sm" len="med"/>
              </a:ln>
              <a:effectLst/>
            </p:spPr>
            <p:txBody>
              <a:bodyPr wrap="none" anchor="ctr"/>
              <a:lstStyle/>
              <a:p>
                <a:pPr>
                  <a:defRPr/>
                </a:pPr>
                <a:endParaRPr lang="el-GR">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12" name="Slide Number Placeholder 2"/>
          <p:cNvSpPr>
            <a:spLocks noGrp="1"/>
          </p:cNvSpPr>
          <p:nvPr>
            <p:ph type="sldNum" sz="quarter" idx="11"/>
          </p:nvPr>
        </p:nvSpPr>
        <p:spPr/>
        <p:txBody>
          <a:bodyPr/>
          <a:lstStyle/>
          <a:p>
            <a:pPr>
              <a:defRPr/>
            </a:pPr>
            <a:fld id="{2CFFE39A-0BC0-4B59-9473-FCEFE698DED9}" type="slidenum">
              <a:rPr lang="el-GR"/>
              <a:pPr>
                <a:defRPr/>
              </a:pPr>
              <a:t>93</a:t>
            </a:fld>
            <a:endParaRPr lang="el-GR"/>
          </a:p>
        </p:txBody>
      </p:sp>
      <p:sp>
        <p:nvSpPr>
          <p:cNvPr id="123906" name="Text Box 2"/>
          <p:cNvSpPr txBox="1">
            <a:spLocks noChangeArrowheads="1"/>
          </p:cNvSpPr>
          <p:nvPr/>
        </p:nvSpPr>
        <p:spPr bwMode="auto">
          <a:xfrm>
            <a:off x="609600" y="2784475"/>
            <a:ext cx="6629400" cy="33877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kumimoji="1" lang="en-US" altLang="el-GR" sz="1200">
                <a:solidFill>
                  <a:srgbClr val="0000FF"/>
                </a:solidFill>
                <a:latin typeface="Courier New" pitchFamily="49" charset="0"/>
              </a:rPr>
              <a:t>#include</a:t>
            </a:r>
            <a:r>
              <a:rPr kumimoji="1" lang="en-US" altLang="el-GR" sz="1200">
                <a:solidFill>
                  <a:srgbClr val="000000"/>
                </a:solidFill>
                <a:latin typeface="Courier New" pitchFamily="49" charset="0"/>
              </a:rPr>
              <a:t> &lt;iostream&gt;</a:t>
            </a:r>
          </a:p>
          <a:p>
            <a:r>
              <a:rPr kumimoji="1" lang="en-US" altLang="el-GR" sz="1200">
                <a:solidFill>
                  <a:srgbClr val="0000FF"/>
                </a:solidFill>
                <a:latin typeface="Courier New" pitchFamily="49" charset="0"/>
              </a:rPr>
              <a:t>using namespace </a:t>
            </a:r>
            <a:r>
              <a:rPr kumimoji="1" lang="en-US" altLang="el-GR" sz="1200">
                <a:solidFill>
                  <a:srgbClr val="000000"/>
                </a:solidFill>
                <a:latin typeface="Courier New" pitchFamily="49" charset="0"/>
              </a:rPr>
              <a:t>std;</a:t>
            </a:r>
          </a:p>
          <a:p>
            <a:r>
              <a:rPr kumimoji="1" lang="en-US" altLang="el-GR" sz="1200">
                <a:solidFill>
                  <a:srgbClr val="0000FF"/>
                </a:solidFill>
                <a:latin typeface="Courier New" pitchFamily="49" charset="0"/>
              </a:rPr>
              <a:t>void</a:t>
            </a:r>
            <a:r>
              <a:rPr kumimoji="1" lang="en-US" altLang="el-GR" sz="1200">
                <a:solidFill>
                  <a:srgbClr val="000000"/>
                </a:solidFill>
                <a:latin typeface="Courier New" pitchFamily="49" charset="0"/>
              </a:rPr>
              <a:t> main()</a:t>
            </a:r>
          </a:p>
          <a:p>
            <a:r>
              <a:rPr kumimoji="1" lang="en-US" altLang="el-GR" sz="1200">
                <a:solidFill>
                  <a:srgbClr val="000000"/>
                </a:solidFill>
                <a:latin typeface="Courier New" pitchFamily="49" charset="0"/>
              </a:rPr>
              <a:t>{</a:t>
            </a:r>
          </a:p>
          <a:p>
            <a:r>
              <a:rPr kumimoji="1" lang="en-US" altLang="el-GR" sz="1200">
                <a:solidFill>
                  <a:srgbClr val="000000"/>
                </a:solidFill>
                <a:latin typeface="Courier New" pitchFamily="49" charset="0"/>
              </a:rPr>
              <a:t>   </a:t>
            </a:r>
            <a:r>
              <a:rPr kumimoji="1" lang="en-US" altLang="el-GR" sz="1200">
                <a:solidFill>
                  <a:srgbClr val="0000FF"/>
                </a:solidFill>
                <a:latin typeface="Courier New" pitchFamily="49" charset="0"/>
              </a:rPr>
              <a:t>int</a:t>
            </a:r>
            <a:r>
              <a:rPr kumimoji="1" lang="en-US" altLang="el-GR" sz="1200">
                <a:solidFill>
                  <a:srgbClr val="000000"/>
                </a:solidFill>
                <a:latin typeface="Courier New" pitchFamily="49" charset="0"/>
              </a:rPr>
              <a:t> value;</a:t>
            </a:r>
          </a:p>
          <a:p>
            <a:r>
              <a:rPr kumimoji="1" lang="en-US" altLang="el-GR" sz="1200">
                <a:solidFill>
                  <a:srgbClr val="000000"/>
                </a:solidFill>
                <a:latin typeface="Courier New" pitchFamily="49" charset="0"/>
              </a:rPr>
              <a:t>   </a:t>
            </a:r>
            <a:r>
              <a:rPr kumimoji="1" lang="en-US" altLang="el-GR" sz="1200">
                <a:solidFill>
                  <a:srgbClr val="0000FF"/>
                </a:solidFill>
                <a:latin typeface="Courier New" pitchFamily="49" charset="0"/>
              </a:rPr>
              <a:t>int</a:t>
            </a:r>
            <a:r>
              <a:rPr kumimoji="1" lang="en-US" altLang="el-GR" sz="1200">
                <a:solidFill>
                  <a:srgbClr val="000000"/>
                </a:solidFill>
                <a:latin typeface="Courier New" pitchFamily="49" charset="0"/>
              </a:rPr>
              <a:t> guessedValue;</a:t>
            </a:r>
          </a:p>
          <a:p>
            <a:endParaRPr kumimoji="1" lang="en-US" altLang="el-GR" sz="1200">
              <a:solidFill>
                <a:srgbClr val="000000"/>
              </a:solidFill>
              <a:latin typeface="Courier New" pitchFamily="49" charset="0"/>
            </a:endParaRPr>
          </a:p>
          <a:p>
            <a:r>
              <a:rPr kumimoji="1" lang="en-US" altLang="el-GR" sz="1200">
                <a:solidFill>
                  <a:srgbClr val="000000"/>
                </a:solidFill>
                <a:latin typeface="Courier New" pitchFamily="49" charset="0"/>
              </a:rPr>
              <a:t>   cout &lt;&lt; "Enter a value: ";</a:t>
            </a:r>
          </a:p>
          <a:p>
            <a:r>
              <a:rPr kumimoji="1" lang="en-US" altLang="el-GR" sz="1200">
                <a:solidFill>
                  <a:srgbClr val="000000"/>
                </a:solidFill>
                <a:latin typeface="Courier New" pitchFamily="49" charset="0"/>
              </a:rPr>
              <a:t>   cin &gt;&gt; value;</a:t>
            </a:r>
          </a:p>
          <a:p>
            <a:endParaRPr kumimoji="1" lang="en-US" altLang="el-GR" sz="1200">
              <a:solidFill>
                <a:srgbClr val="000000"/>
              </a:solidFill>
              <a:latin typeface="Courier New" pitchFamily="49" charset="0"/>
            </a:endParaRPr>
          </a:p>
          <a:p>
            <a:r>
              <a:rPr kumimoji="1" lang="en-US" altLang="el-GR" sz="1200">
                <a:solidFill>
                  <a:srgbClr val="000000"/>
                </a:solidFill>
                <a:latin typeface="Courier New" pitchFamily="49" charset="0"/>
              </a:rPr>
              <a:t>   guessedValue = 0;</a:t>
            </a:r>
          </a:p>
          <a:p>
            <a:r>
              <a:rPr kumimoji="1" lang="en-US" altLang="el-GR" sz="1200">
                <a:solidFill>
                  <a:srgbClr val="000000"/>
                </a:solidFill>
                <a:latin typeface="Courier New" pitchFamily="49" charset="0"/>
              </a:rPr>
              <a:t>   </a:t>
            </a:r>
            <a:r>
              <a:rPr kumimoji="1" lang="en-US" altLang="el-GR" sz="1200">
                <a:solidFill>
                  <a:srgbClr val="0000FF"/>
                </a:solidFill>
                <a:latin typeface="Courier New" pitchFamily="49" charset="0"/>
              </a:rPr>
              <a:t>while</a:t>
            </a:r>
            <a:r>
              <a:rPr kumimoji="1" lang="en-US" altLang="el-GR" sz="1200">
                <a:solidFill>
                  <a:srgbClr val="000000"/>
                </a:solidFill>
                <a:latin typeface="Courier New" pitchFamily="49" charset="0"/>
              </a:rPr>
              <a:t> (value != guessedValue)</a:t>
            </a:r>
          </a:p>
          <a:p>
            <a:r>
              <a:rPr kumimoji="1" lang="en-US" altLang="el-GR" sz="1200">
                <a:solidFill>
                  <a:srgbClr val="000000"/>
                </a:solidFill>
                <a:latin typeface="Courier New" pitchFamily="49" charset="0"/>
              </a:rPr>
              <a:t>      cout &lt;&lt; guessedValue++ &lt;&lt; endl;</a:t>
            </a:r>
          </a:p>
          <a:p>
            <a:endParaRPr kumimoji="1" lang="en-US" altLang="el-GR" sz="1200">
              <a:solidFill>
                <a:srgbClr val="000000"/>
              </a:solidFill>
              <a:latin typeface="Courier New" pitchFamily="49" charset="0"/>
            </a:endParaRPr>
          </a:p>
          <a:p>
            <a:r>
              <a:rPr kumimoji="1" lang="en-US" altLang="el-GR" sz="1200">
                <a:solidFill>
                  <a:srgbClr val="000000"/>
                </a:solidFill>
                <a:latin typeface="Courier New" pitchFamily="49" charset="0"/>
              </a:rPr>
              <a:t>   cout &lt;&lt; "\nTIME!!!  The computer FINALLY guessed your value!\n\n";</a:t>
            </a:r>
          </a:p>
          <a:p>
            <a:endParaRPr kumimoji="1" lang="en-US" altLang="el-GR" sz="1200">
              <a:solidFill>
                <a:srgbClr val="000000"/>
              </a:solidFill>
              <a:latin typeface="Courier New" pitchFamily="49" charset="0"/>
            </a:endParaRPr>
          </a:p>
          <a:p>
            <a:r>
              <a:rPr kumimoji="1" lang="en-US" altLang="el-GR" sz="1200">
                <a:solidFill>
                  <a:srgbClr val="000000"/>
                </a:solidFill>
                <a:latin typeface="Courier New" pitchFamily="49" charset="0"/>
              </a:rPr>
              <a:t>   </a:t>
            </a:r>
            <a:r>
              <a:rPr kumimoji="1" lang="en-US" altLang="el-GR" sz="1200">
                <a:solidFill>
                  <a:srgbClr val="0000FF"/>
                </a:solidFill>
                <a:latin typeface="Courier New" pitchFamily="49" charset="0"/>
              </a:rPr>
              <a:t>return</a:t>
            </a:r>
            <a:r>
              <a:rPr kumimoji="1" lang="en-US" altLang="el-GR" sz="1200">
                <a:solidFill>
                  <a:srgbClr val="000000"/>
                </a:solidFill>
                <a:latin typeface="Courier New" pitchFamily="49" charset="0"/>
              </a:rPr>
              <a:t>;</a:t>
            </a:r>
          </a:p>
          <a:p>
            <a:r>
              <a:rPr kumimoji="1" lang="en-US" altLang="el-GR" sz="1200">
                <a:solidFill>
                  <a:srgbClr val="000000"/>
                </a:solidFill>
                <a:latin typeface="Courier New" pitchFamily="49" charset="0"/>
              </a:rPr>
              <a:t>}</a:t>
            </a:r>
          </a:p>
        </p:txBody>
      </p:sp>
      <p:sp>
        <p:nvSpPr>
          <p:cNvPr id="94213" name="Rectangle 3"/>
          <p:cNvSpPr>
            <a:spLocks noChangeArrowheads="1"/>
          </p:cNvSpPr>
          <p:nvPr/>
        </p:nvSpPr>
        <p:spPr bwMode="auto">
          <a:xfrm>
            <a:off x="539750" y="404813"/>
            <a:ext cx="60198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algn="ctr" eaLnBrk="1" hangingPunct="1"/>
            <a:r>
              <a:rPr lang="el-GR" altLang="el-GR" sz="2800">
                <a:solidFill>
                  <a:srgbClr val="008080"/>
                </a:solidFill>
                <a:latin typeface="Comic Sans MS" pitchFamily="66" charset="0"/>
              </a:rPr>
              <a:t>Ατέρμονες επαναλήψεις</a:t>
            </a:r>
            <a:endParaRPr lang="en-US" altLang="el-GR" sz="2800" b="0">
              <a:solidFill>
                <a:srgbClr val="008080"/>
              </a:solidFill>
              <a:latin typeface="Comic Sans MS" pitchFamily="66" charset="0"/>
            </a:endParaRPr>
          </a:p>
        </p:txBody>
      </p:sp>
      <p:sp>
        <p:nvSpPr>
          <p:cNvPr id="123908" name="Text Box 4"/>
          <p:cNvSpPr txBox="1">
            <a:spLocks noChangeArrowheads="1"/>
          </p:cNvSpPr>
          <p:nvPr/>
        </p:nvSpPr>
        <p:spPr bwMode="auto">
          <a:xfrm>
            <a:off x="468313" y="1125538"/>
            <a:ext cx="6172200" cy="1366837"/>
          </a:xfrm>
          <a:prstGeom prst="rect">
            <a:avLst/>
          </a:prstGeom>
          <a:noFill/>
          <a:ln w="9525">
            <a:noFill/>
            <a:miter lim="800000"/>
            <a:headEnd/>
            <a:tailEnd/>
          </a:ln>
          <a:effectLst/>
        </p:spPr>
        <p:txBody>
          <a:bodyPr/>
          <a:lstStyle/>
          <a:p>
            <a:pPr>
              <a:defRPr/>
            </a:pPr>
            <a:r>
              <a:rPr lang="el-GR" sz="2000">
                <a:latin typeface="Comic Sans MS" pitchFamily="66" charset="0"/>
              </a:rPr>
              <a:t>Ένα συνηθισμένο σφάλμα με τις επαναληπτικές εντολές που περιέχουν συνθήκη είναι η δημιουργία ατέρμονης επανάληψης.</a:t>
            </a:r>
            <a:r>
              <a:rPr lang="el-GR" sz="2000" i="1">
                <a:effectLst>
                  <a:outerShdw blurRad="38100" dist="38100" dir="2700000" algn="tl">
                    <a:srgbClr val="C0C0C0"/>
                  </a:outerShdw>
                </a:effectLst>
                <a:latin typeface="Comic Sans MS" pitchFamily="66" charset="0"/>
              </a:rPr>
              <a:t> </a:t>
            </a:r>
            <a:r>
              <a:rPr lang="el-GR" sz="2000">
                <a:solidFill>
                  <a:srgbClr val="CC0000"/>
                </a:solidFill>
                <a:latin typeface="Comic Sans MS" pitchFamily="66" charset="0"/>
              </a:rPr>
              <a:t>Η συνθήκη εξόδου από την επανάληψη δεν γίνεται ποτέ ΑΛΗΘΗΣ!!</a:t>
            </a:r>
            <a:endParaRPr lang="en-US" sz="2000" u="sng">
              <a:solidFill>
                <a:srgbClr val="CC0000"/>
              </a:solidFill>
              <a:latin typeface="Comic Sans MS" pitchFamily="66" charset="0"/>
            </a:endParaRPr>
          </a:p>
        </p:txBody>
      </p:sp>
      <p:pic>
        <p:nvPicPr>
          <p:cNvPr id="123909" name="Picture 5"/>
          <p:cNvPicPr>
            <a:picLocks noChangeAspect="1" noChangeArrowheads="1"/>
          </p:cNvPicPr>
          <p:nvPr/>
        </p:nvPicPr>
        <p:blipFill>
          <a:blip r:embed="rId5">
            <a:lum bright="12000"/>
            <a:extLst>
              <a:ext uri="{28A0092B-C50C-407E-A947-70E740481C1C}">
                <a14:useLocalDpi xmlns:a14="http://schemas.microsoft.com/office/drawing/2010/main" val="0"/>
              </a:ext>
            </a:extLst>
          </a:blip>
          <a:srcRect b="31081"/>
          <a:stretch>
            <a:fillRect/>
          </a:stretch>
        </p:blipFill>
        <p:spPr bwMode="auto">
          <a:xfrm>
            <a:off x="6972300" y="0"/>
            <a:ext cx="208915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p:cNvPicPr>
            <a:picLocks noChangeAspect="1" noChangeArrowheads="1"/>
          </p:cNvPicPr>
          <p:nvPr/>
        </p:nvPicPr>
        <p:blipFill>
          <a:blip r:embed="rId6">
            <a:lum bright="12000"/>
            <a:extLst>
              <a:ext uri="{28A0092B-C50C-407E-A947-70E740481C1C}">
                <a14:useLocalDpi xmlns:a14="http://schemas.microsoft.com/office/drawing/2010/main" val="0"/>
              </a:ext>
            </a:extLst>
          </a:blip>
          <a:srcRect t="49315" b="41096"/>
          <a:stretch>
            <a:fillRect/>
          </a:stretch>
        </p:blipFill>
        <p:spPr bwMode="auto">
          <a:xfrm>
            <a:off x="7162800" y="4335463"/>
            <a:ext cx="19050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7"/>
          <p:cNvPicPr>
            <a:picLocks noChangeAspect="1" noChangeArrowheads="1"/>
          </p:cNvPicPr>
          <p:nvPr/>
        </p:nvPicPr>
        <p:blipFill>
          <a:blip r:embed="rId7">
            <a:lum bright="12000"/>
            <a:extLst>
              <a:ext uri="{28A0092B-C50C-407E-A947-70E740481C1C}">
                <a14:useLocalDpi xmlns:a14="http://schemas.microsoft.com/office/drawing/2010/main" val="0"/>
              </a:ext>
            </a:extLst>
          </a:blip>
          <a:srcRect t="39726" b="52054"/>
          <a:stretch>
            <a:fillRect/>
          </a:stretch>
        </p:blipFill>
        <p:spPr bwMode="auto">
          <a:xfrm>
            <a:off x="7315200" y="4906963"/>
            <a:ext cx="1752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8"/>
          <p:cNvPicPr>
            <a:picLocks noChangeAspect="1" noChangeArrowheads="1"/>
          </p:cNvPicPr>
          <p:nvPr/>
        </p:nvPicPr>
        <p:blipFill>
          <a:blip r:embed="rId8">
            <a:lum bright="12000"/>
            <a:extLst>
              <a:ext uri="{28A0092B-C50C-407E-A947-70E740481C1C}">
                <a14:useLocalDpi xmlns:a14="http://schemas.microsoft.com/office/drawing/2010/main" val="0"/>
              </a:ext>
            </a:extLst>
          </a:blip>
          <a:srcRect t="79451" b="12329"/>
          <a:stretch>
            <a:fillRect/>
          </a:stretch>
        </p:blipFill>
        <p:spPr bwMode="auto">
          <a:xfrm>
            <a:off x="7467600" y="5400675"/>
            <a:ext cx="1600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9"/>
          <p:cNvPicPr>
            <a:picLocks noChangeAspect="1" noChangeArrowheads="1"/>
          </p:cNvPicPr>
          <p:nvPr/>
        </p:nvPicPr>
        <p:blipFill>
          <a:blip r:embed="rId9">
            <a:lum bright="12000"/>
            <a:extLst>
              <a:ext uri="{28A0092B-C50C-407E-A947-70E740481C1C}">
                <a14:useLocalDpi xmlns:a14="http://schemas.microsoft.com/office/drawing/2010/main" val="0"/>
              </a:ext>
            </a:extLst>
          </a:blip>
          <a:srcRect t="25676" b="66216"/>
          <a:stretch>
            <a:fillRect/>
          </a:stretch>
        </p:blipFill>
        <p:spPr bwMode="auto">
          <a:xfrm>
            <a:off x="7620000" y="5867400"/>
            <a:ext cx="14478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4" name="AutoShape 10"/>
          <p:cNvSpPr>
            <a:spLocks noChangeArrowheads="1"/>
          </p:cNvSpPr>
          <p:nvPr/>
        </p:nvSpPr>
        <p:spPr bwMode="blackWhite">
          <a:xfrm>
            <a:off x="4114800" y="3500438"/>
            <a:ext cx="2133600" cy="1300162"/>
          </a:xfrm>
          <a:prstGeom prst="cloudCallout">
            <a:avLst>
              <a:gd name="adj1" fmla="val -67634"/>
              <a:gd name="adj2" fmla="val 57569"/>
            </a:avLst>
          </a:prstGeom>
          <a:solidFill>
            <a:schemeClr val="accent2"/>
          </a:solidFill>
          <a:ln w="9525">
            <a:solidFill>
              <a:schemeClr val="folHlink"/>
            </a:solidFill>
            <a:miter lim="800000"/>
            <a:headEnd/>
            <a:tailEnd/>
          </a:ln>
          <a:effectLst/>
        </p:spPr>
        <p:txBody>
          <a:bodyPr lIns="0" tIns="0" rIns="0" bIns="0" anchor="ctr"/>
          <a:lstStyle/>
          <a:p>
            <a:pPr algn="ctr">
              <a:spcBef>
                <a:spcPct val="20000"/>
              </a:spcBef>
              <a:defRPr/>
            </a:pPr>
            <a:r>
              <a:rPr lang="el-GR" sz="1600" i="1">
                <a:solidFill>
                  <a:schemeClr val="bg1"/>
                </a:solidFill>
                <a:effectLst>
                  <a:outerShdw blurRad="38100" dist="38100" dir="2700000" algn="tl">
                    <a:srgbClr val="000000"/>
                  </a:outerShdw>
                </a:effectLst>
                <a:latin typeface="Comic Sans MS" pitchFamily="66" charset="0"/>
              </a:rPr>
              <a:t>Η ΣΥΝΘΗΚΗ ΔΕΝ ΑΛΗΘΕΥΕΙ ΠΟΤΕ</a:t>
            </a:r>
            <a:r>
              <a:rPr lang="en-US" sz="1600" i="1">
                <a:solidFill>
                  <a:schemeClr val="bg1"/>
                </a:solidFill>
                <a:effectLst>
                  <a:outerShdw blurRad="38100" dist="38100" dir="2700000" algn="tl">
                    <a:srgbClr val="000000"/>
                  </a:outerShdw>
                </a:effectLst>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3906"/>
                                        </p:tgtEl>
                                        <p:attrNameLst>
                                          <p:attrName>style.visibility</p:attrName>
                                        </p:attrNameLst>
                                      </p:cBhvr>
                                      <p:to>
                                        <p:strVal val="visible"/>
                                      </p:to>
                                    </p:set>
                                    <p:anim calcmode="lin" valueType="num">
                                      <p:cBhvr>
                                        <p:cTn id="7" dur="1000" fill="hold"/>
                                        <p:tgtEl>
                                          <p:spTgt spid="123906"/>
                                        </p:tgtEl>
                                        <p:attrNameLst>
                                          <p:attrName>ppt_w</p:attrName>
                                        </p:attrNameLst>
                                      </p:cBhvr>
                                      <p:tavLst>
                                        <p:tav tm="0">
                                          <p:val>
                                            <p:fltVal val="0"/>
                                          </p:val>
                                        </p:tav>
                                        <p:tav tm="100000">
                                          <p:val>
                                            <p:strVal val="#ppt_w"/>
                                          </p:val>
                                        </p:tav>
                                      </p:tavLst>
                                    </p:anim>
                                    <p:anim calcmode="lin" valueType="num">
                                      <p:cBhvr>
                                        <p:cTn id="8" dur="1000" fill="hold"/>
                                        <p:tgtEl>
                                          <p:spTgt spid="123906"/>
                                        </p:tgtEl>
                                        <p:attrNameLst>
                                          <p:attrName>ppt_h</p:attrName>
                                        </p:attrNameLst>
                                      </p:cBhvr>
                                      <p:tavLst>
                                        <p:tav tm="0">
                                          <p:val>
                                            <p:fltVal val="0"/>
                                          </p:val>
                                        </p:tav>
                                        <p:tav tm="100000">
                                          <p:val>
                                            <p:strVal val="#ppt_h"/>
                                          </p:val>
                                        </p:tav>
                                      </p:tavLst>
                                    </p:anim>
                                    <p:anim calcmode="lin" valueType="num">
                                      <p:cBhvr>
                                        <p:cTn id="9" dur="1000" fill="hold"/>
                                        <p:tgtEl>
                                          <p:spTgt spid="1239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390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23914"/>
                                        </p:tgtEl>
                                        <p:attrNameLst>
                                          <p:attrName>style.visibility</p:attrName>
                                        </p:attrNameLst>
                                      </p:cBhvr>
                                      <p:to>
                                        <p:strVal val="visible"/>
                                      </p:to>
                                    </p:set>
                                    <p:anim calcmode="lin" valueType="num">
                                      <p:cBhvr>
                                        <p:cTn id="15" dur="500" fill="hold"/>
                                        <p:tgtEl>
                                          <p:spTgt spid="123914"/>
                                        </p:tgtEl>
                                        <p:attrNameLst>
                                          <p:attrName>ppt_x</p:attrName>
                                        </p:attrNameLst>
                                      </p:cBhvr>
                                      <p:tavLst>
                                        <p:tav tm="0">
                                          <p:val>
                                            <p:strVal val="#ppt_x-#ppt_w/2"/>
                                          </p:val>
                                        </p:tav>
                                        <p:tav tm="100000">
                                          <p:val>
                                            <p:strVal val="#ppt_x"/>
                                          </p:val>
                                        </p:tav>
                                      </p:tavLst>
                                    </p:anim>
                                    <p:anim calcmode="lin" valueType="num">
                                      <p:cBhvr>
                                        <p:cTn id="16" dur="500" fill="hold"/>
                                        <p:tgtEl>
                                          <p:spTgt spid="123914"/>
                                        </p:tgtEl>
                                        <p:attrNameLst>
                                          <p:attrName>ppt_y</p:attrName>
                                        </p:attrNameLst>
                                      </p:cBhvr>
                                      <p:tavLst>
                                        <p:tav tm="0">
                                          <p:val>
                                            <p:strVal val="#ppt_y"/>
                                          </p:val>
                                        </p:tav>
                                        <p:tav tm="100000">
                                          <p:val>
                                            <p:strVal val="#ppt_y"/>
                                          </p:val>
                                        </p:tav>
                                      </p:tavLst>
                                    </p:anim>
                                    <p:anim calcmode="lin" valueType="num">
                                      <p:cBhvr>
                                        <p:cTn id="17" dur="500" fill="hold"/>
                                        <p:tgtEl>
                                          <p:spTgt spid="123914"/>
                                        </p:tgtEl>
                                        <p:attrNameLst>
                                          <p:attrName>ppt_w</p:attrName>
                                        </p:attrNameLst>
                                      </p:cBhvr>
                                      <p:tavLst>
                                        <p:tav tm="0">
                                          <p:val>
                                            <p:fltVal val="0"/>
                                          </p:val>
                                        </p:tav>
                                        <p:tav tm="100000">
                                          <p:val>
                                            <p:strVal val="#ppt_w"/>
                                          </p:val>
                                        </p:tav>
                                      </p:tavLst>
                                    </p:anim>
                                    <p:anim calcmode="lin" valueType="num">
                                      <p:cBhvr>
                                        <p:cTn id="18" dur="500" fill="hold"/>
                                        <p:tgtEl>
                                          <p:spTgt spid="12391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ahooga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nodeType="clickEffect">
                                  <p:stCondLst>
                                    <p:cond delay="0"/>
                                  </p:stCondLst>
                                  <p:childTnLst>
                                    <p:set>
                                      <p:cBhvr>
                                        <p:cTn id="22" dur="1" fill="hold">
                                          <p:stCondLst>
                                            <p:cond delay="0"/>
                                          </p:stCondLst>
                                        </p:cTn>
                                        <p:tgtEl>
                                          <p:spTgt spid="123909"/>
                                        </p:tgtEl>
                                        <p:attrNameLst>
                                          <p:attrName>style.visibility</p:attrName>
                                        </p:attrNameLst>
                                      </p:cBhvr>
                                      <p:to>
                                        <p:strVal val="visible"/>
                                      </p:to>
                                    </p:set>
                                    <p:animEffect transition="in" filter="wipe(up)">
                                      <p:cBhvr>
                                        <p:cTn id="23" dur="500"/>
                                        <p:tgtEl>
                                          <p:spTgt spid="123909"/>
                                        </p:tgtEl>
                                      </p:cBhvr>
                                    </p:animEffect>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childTnLst>
                          </p:cTn>
                        </p:par>
                        <p:par>
                          <p:cTn id="24" fill="hold" nodeType="afterGroup">
                            <p:stCondLst>
                              <p:cond delay="500"/>
                            </p:stCondLst>
                            <p:childTnLst>
                              <p:par>
                                <p:cTn id="25" presetID="22" presetClass="entr" presetSubtype="1" fill="hold" nodeType="afterEffect">
                                  <p:stCondLst>
                                    <p:cond delay="300"/>
                                  </p:stCondLst>
                                  <p:childTnLst>
                                    <p:set>
                                      <p:cBhvr>
                                        <p:cTn id="26" dur="1" fill="hold">
                                          <p:stCondLst>
                                            <p:cond delay="0"/>
                                          </p:stCondLst>
                                        </p:cTn>
                                        <p:tgtEl>
                                          <p:spTgt spid="123910"/>
                                        </p:tgtEl>
                                        <p:attrNameLst>
                                          <p:attrName>style.visibility</p:attrName>
                                        </p:attrNameLst>
                                      </p:cBhvr>
                                      <p:to>
                                        <p:strVal val="visible"/>
                                      </p:to>
                                    </p:set>
                                    <p:animEffect transition="in" filter="wipe(up)">
                                      <p:cBhvr>
                                        <p:cTn id="27" dur="500"/>
                                        <p:tgtEl>
                                          <p:spTgt spid="123910"/>
                                        </p:tgtEl>
                                      </p:cBhvr>
                                    </p:animEffect>
                                  </p:childTnLst>
                                  <p:subTnLst>
                                    <p:audio>
                                      <p:cMediaNode>
                                        <p:cTn display="0" masterRel="sameClick">
                                          <p:stCondLst>
                                            <p:cond evt="begin" delay="0">
                                              <p:tn val="25"/>
                                            </p:cond>
                                          </p:stCondLst>
                                          <p:endCondLst>
                                            <p:cond evt="onStopAudio" delay="0">
                                              <p:tgtEl>
                                                <p:sldTgt/>
                                              </p:tgtEl>
                                            </p:cond>
                                          </p:endCondLst>
                                        </p:cTn>
                                        <p:tgtEl>
                                          <p:sndTgt r:embed="rId4" name="WHOOSH.WAV"/>
                                        </p:tgtEl>
                                      </p:cMediaNode>
                                    </p:audio>
                                  </p:subTnLst>
                                </p:cTn>
                              </p:par>
                            </p:childTnLst>
                          </p:cTn>
                        </p:par>
                        <p:par>
                          <p:cTn id="28" fill="hold" nodeType="afterGroup">
                            <p:stCondLst>
                              <p:cond delay="1300"/>
                            </p:stCondLst>
                            <p:childTnLst>
                              <p:par>
                                <p:cTn id="29" presetID="22" presetClass="entr" presetSubtype="1" fill="hold" nodeType="afterEffect">
                                  <p:stCondLst>
                                    <p:cond delay="300"/>
                                  </p:stCondLst>
                                  <p:childTnLst>
                                    <p:set>
                                      <p:cBhvr>
                                        <p:cTn id="30" dur="1" fill="hold">
                                          <p:stCondLst>
                                            <p:cond delay="0"/>
                                          </p:stCondLst>
                                        </p:cTn>
                                        <p:tgtEl>
                                          <p:spTgt spid="123911"/>
                                        </p:tgtEl>
                                        <p:attrNameLst>
                                          <p:attrName>style.visibility</p:attrName>
                                        </p:attrNameLst>
                                      </p:cBhvr>
                                      <p:to>
                                        <p:strVal val="visible"/>
                                      </p:to>
                                    </p:set>
                                    <p:animEffect transition="in" filter="wipe(up)">
                                      <p:cBhvr>
                                        <p:cTn id="31" dur="500"/>
                                        <p:tgtEl>
                                          <p:spTgt spid="123911"/>
                                        </p:tgtEl>
                                      </p:cBhvr>
                                    </p:animEffect>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par>
                          <p:cTn id="32" fill="hold" nodeType="afterGroup">
                            <p:stCondLst>
                              <p:cond delay="2100"/>
                            </p:stCondLst>
                            <p:childTnLst>
                              <p:par>
                                <p:cTn id="33" presetID="22" presetClass="entr" presetSubtype="1" fill="hold" nodeType="afterEffect">
                                  <p:stCondLst>
                                    <p:cond delay="300"/>
                                  </p:stCondLst>
                                  <p:childTnLst>
                                    <p:set>
                                      <p:cBhvr>
                                        <p:cTn id="34" dur="1" fill="hold">
                                          <p:stCondLst>
                                            <p:cond delay="0"/>
                                          </p:stCondLst>
                                        </p:cTn>
                                        <p:tgtEl>
                                          <p:spTgt spid="123912"/>
                                        </p:tgtEl>
                                        <p:attrNameLst>
                                          <p:attrName>style.visibility</p:attrName>
                                        </p:attrNameLst>
                                      </p:cBhvr>
                                      <p:to>
                                        <p:strVal val="visible"/>
                                      </p:to>
                                    </p:set>
                                    <p:animEffect transition="in" filter="wipe(up)">
                                      <p:cBhvr>
                                        <p:cTn id="35" dur="500"/>
                                        <p:tgtEl>
                                          <p:spTgt spid="123912"/>
                                        </p:tgtEl>
                                      </p:cBhvr>
                                    </p:animEffect>
                                  </p:childTnLst>
                                  <p:subTnLst>
                                    <p:audio>
                                      <p:cMediaNode>
                                        <p:cTn display="0" masterRel="sameClick">
                                          <p:stCondLst>
                                            <p:cond evt="begin" delay="0">
                                              <p:tn val="33"/>
                                            </p:cond>
                                          </p:stCondLst>
                                          <p:endCondLst>
                                            <p:cond evt="onStopAudio" delay="0">
                                              <p:tgtEl>
                                                <p:sldTgt/>
                                              </p:tgtEl>
                                            </p:cond>
                                          </p:endCondLst>
                                        </p:cTn>
                                        <p:tgtEl>
                                          <p:sndTgt r:embed="rId4" name="WHOOSH.WAV"/>
                                        </p:tgtEl>
                                      </p:cMediaNode>
                                    </p:audio>
                                  </p:subTnLst>
                                </p:cTn>
                              </p:par>
                            </p:childTnLst>
                          </p:cTn>
                        </p:par>
                        <p:par>
                          <p:cTn id="36" fill="hold" nodeType="afterGroup">
                            <p:stCondLst>
                              <p:cond delay="2900"/>
                            </p:stCondLst>
                            <p:childTnLst>
                              <p:par>
                                <p:cTn id="37" presetID="22" presetClass="entr" presetSubtype="1" fill="hold" nodeType="afterEffect">
                                  <p:stCondLst>
                                    <p:cond delay="300"/>
                                  </p:stCondLst>
                                  <p:childTnLst>
                                    <p:set>
                                      <p:cBhvr>
                                        <p:cTn id="38" dur="1" fill="hold">
                                          <p:stCondLst>
                                            <p:cond delay="0"/>
                                          </p:stCondLst>
                                        </p:cTn>
                                        <p:tgtEl>
                                          <p:spTgt spid="123913"/>
                                        </p:tgtEl>
                                        <p:attrNameLst>
                                          <p:attrName>style.visibility</p:attrName>
                                        </p:attrNameLst>
                                      </p:cBhvr>
                                      <p:to>
                                        <p:strVal val="visible"/>
                                      </p:to>
                                    </p:set>
                                    <p:animEffect transition="in" filter="wipe(up)">
                                      <p:cBhvr>
                                        <p:cTn id="39" dur="500"/>
                                        <p:tgtEl>
                                          <p:spTgt spid="123913"/>
                                        </p:tgtEl>
                                      </p:cBhvr>
                                    </p:animEffect>
                                  </p:childTnLst>
                                  <p:subTnLst>
                                    <p:audio>
                                      <p:cMediaNode>
                                        <p:cTn display="0" masterRel="sameClick">
                                          <p:stCondLst>
                                            <p:cond evt="begin" delay="0">
                                              <p:tn val="3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autoUpdateAnimBg="0"/>
      <p:bldP spid="123914"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l-GR"/>
              <a:t>ΔΠΘ-ΤΜΗΜΑ ΜΠΔ: ΑΝΤΙΚΕΙΜΕΝΟΣΤΡΑΦΗΣ ΠΡΟΓΡΑΜΜΑΤΙΣΜΟΣ /0</a:t>
            </a:r>
            <a:r>
              <a:rPr lang="en-US"/>
              <a:t>1</a:t>
            </a:r>
            <a:endParaRPr lang="el-GR"/>
          </a:p>
        </p:txBody>
      </p:sp>
      <p:sp>
        <p:nvSpPr>
          <p:cNvPr id="5" name="Slide Number Placeholder 4"/>
          <p:cNvSpPr>
            <a:spLocks noGrp="1"/>
          </p:cNvSpPr>
          <p:nvPr>
            <p:ph type="sldNum" sz="quarter" idx="11"/>
          </p:nvPr>
        </p:nvSpPr>
        <p:spPr/>
        <p:txBody>
          <a:bodyPr/>
          <a:lstStyle/>
          <a:p>
            <a:pPr>
              <a:defRPr/>
            </a:pPr>
            <a:fld id="{D8BA991B-836E-47C7-B4BC-123A1CB8DFDB}" type="slidenum">
              <a:rPr lang="el-GR"/>
              <a:pPr>
                <a:defRPr/>
              </a:pPr>
              <a:t>94</a:t>
            </a:fld>
            <a:endParaRPr lang="el-GR"/>
          </a:p>
        </p:txBody>
      </p:sp>
      <p:sp>
        <p:nvSpPr>
          <p:cNvPr id="95236" name="Rectangle 2"/>
          <p:cNvSpPr>
            <a:spLocks noGrp="1" noChangeArrowheads="1"/>
          </p:cNvSpPr>
          <p:nvPr>
            <p:ph type="title"/>
          </p:nvPr>
        </p:nvSpPr>
        <p:spPr/>
        <p:txBody>
          <a:bodyPr/>
          <a:lstStyle/>
          <a:p>
            <a:pPr eaLnBrk="1" hangingPunct="1"/>
            <a:r>
              <a:rPr lang="el-GR" altLang="el-GR" smtClean="0"/>
              <a:t>Ρητοί υπολογισμοί (</a:t>
            </a:r>
            <a:r>
              <a:rPr lang="en-US" altLang="el-GR" smtClean="0"/>
              <a:t> explicit casts </a:t>
            </a:r>
            <a:r>
              <a:rPr lang="el-GR" altLang="el-GR" smtClean="0"/>
              <a:t>)</a:t>
            </a:r>
          </a:p>
        </p:txBody>
      </p:sp>
      <p:sp>
        <p:nvSpPr>
          <p:cNvPr id="95237" name="Rectangle 3"/>
          <p:cNvSpPr>
            <a:spLocks noGrp="1" noChangeArrowheads="1"/>
          </p:cNvSpPr>
          <p:nvPr>
            <p:ph type="body" idx="1"/>
          </p:nvPr>
        </p:nvSpPr>
        <p:spPr/>
        <p:txBody>
          <a:bodyPr/>
          <a:lstStyle/>
          <a:p>
            <a:pPr eaLnBrk="1" hangingPunct="1"/>
            <a:r>
              <a:rPr lang="el-GR" altLang="el-GR" sz="2000" smtClean="0"/>
              <a:t>Όταν κατά τη σύνταξη αριθμητικών τύπων υπάρχουν διαφορετικοί τύποι δεδομένων (π.χ. </a:t>
            </a:r>
            <a:r>
              <a:rPr lang="en-US" altLang="el-GR" sz="2000" smtClean="0"/>
              <a:t>int, float,double) </a:t>
            </a:r>
            <a:r>
              <a:rPr lang="el-GR" altLang="el-GR" sz="2000" smtClean="0"/>
              <a:t>ο υπολογιστής τακτοποιεί αυτόματα τους σχετικούς υπολογισμούς.</a:t>
            </a:r>
          </a:p>
          <a:p>
            <a:pPr eaLnBrk="1" hangingPunct="1"/>
            <a:r>
              <a:rPr lang="el-GR" altLang="el-GR" sz="2000" smtClean="0"/>
              <a:t>Μπορούμε να ζητήσουμε τη μετατροπή από ένα αριθμητικό τύπο σε κάποιον άλλο χρησιμοποιώντας </a:t>
            </a:r>
            <a:r>
              <a:rPr lang="en-US" altLang="el-GR" sz="2000" smtClean="0"/>
              <a:t>explicit cast:</a:t>
            </a:r>
          </a:p>
          <a:p>
            <a:pPr eaLnBrk="1" hangingPunct="1">
              <a:lnSpc>
                <a:spcPct val="130000"/>
              </a:lnSpc>
              <a:buFontTx/>
              <a:buNone/>
            </a:pPr>
            <a:r>
              <a:rPr lang="en-US" altLang="el-GR" sz="2000" smtClean="0"/>
              <a:t>	</a:t>
            </a:r>
            <a:r>
              <a:rPr lang="en-US" altLang="el-GR" sz="2000" b="1" i="1" smtClean="0">
                <a:solidFill>
                  <a:schemeClr val="accent2"/>
                </a:solidFill>
              </a:rPr>
              <a:t>static_cast &lt;the type to convert to&gt; (expression) </a:t>
            </a:r>
          </a:p>
          <a:p>
            <a:pPr algn="ctr" eaLnBrk="1" hangingPunct="1">
              <a:lnSpc>
                <a:spcPct val="130000"/>
              </a:lnSpc>
              <a:buFontTx/>
              <a:buNone/>
            </a:pPr>
            <a:r>
              <a:rPr lang="en-US" altLang="el-GR" sz="2000" smtClean="0">
                <a:solidFill>
                  <a:srgbClr val="CC0000"/>
                </a:solidFill>
              </a:rPr>
              <a:t>( </a:t>
            </a:r>
            <a:r>
              <a:rPr lang="el-GR" altLang="el-GR" sz="2000" smtClean="0">
                <a:solidFill>
                  <a:srgbClr val="CC0000"/>
                </a:solidFill>
              </a:rPr>
              <a:t>ο υπολογισμός γίνεται όταν το πρόγραμμα μεταφράζεται)</a:t>
            </a:r>
            <a:endParaRPr lang="en-US" altLang="el-GR" sz="2000" smtClean="0">
              <a:solidFill>
                <a:srgbClr val="CC0000"/>
              </a:solidFill>
            </a:endParaRPr>
          </a:p>
          <a:p>
            <a:pPr lvl="1" eaLnBrk="1" hangingPunct="1">
              <a:lnSpc>
                <a:spcPct val="130000"/>
              </a:lnSpc>
              <a:buFontTx/>
              <a:buNone/>
            </a:pPr>
            <a:r>
              <a:rPr lang="en-US" altLang="el-GR" b="1" smtClean="0">
                <a:latin typeface="Courier New" pitchFamily="49" charset="0"/>
              </a:rPr>
              <a:t>double value1=10.5;</a:t>
            </a:r>
          </a:p>
          <a:p>
            <a:pPr lvl="1" eaLnBrk="1" hangingPunct="1">
              <a:lnSpc>
                <a:spcPct val="130000"/>
              </a:lnSpc>
              <a:buFontTx/>
              <a:buNone/>
            </a:pPr>
            <a:r>
              <a:rPr lang="en-US" altLang="el-GR" b="1" smtClean="0">
                <a:latin typeface="Courier New" pitchFamily="49" charset="0"/>
              </a:rPr>
              <a:t>double value2=15.5;</a:t>
            </a:r>
          </a:p>
          <a:p>
            <a:pPr lvl="1" eaLnBrk="1" hangingPunct="1">
              <a:lnSpc>
                <a:spcPct val="130000"/>
              </a:lnSpc>
              <a:buFontTx/>
              <a:buNone/>
            </a:pPr>
            <a:r>
              <a:rPr lang="en-US" altLang="el-GR" b="1" smtClean="0">
                <a:latin typeface="Courier New" pitchFamily="49" charset="0"/>
              </a:rPr>
              <a:t>int whole_number=static_cast&lt;int&gt;(value1)+ static_cast&lt;int&gt;(value2);</a:t>
            </a:r>
            <a:r>
              <a:rPr lang="el-GR" altLang="el-GR" sz="1800" b="1" smtClean="0">
                <a:solidFill>
                  <a:schemeClr val="accent2"/>
                </a:solidFill>
                <a:latin typeface="Courier New" pitchFamily="49" charset="0"/>
              </a:rPr>
              <a:t> </a:t>
            </a:r>
            <a:endParaRPr lang="el-GR" altLang="el-GR" sz="2000" b="1" smtClean="0">
              <a:latin typeface="Courier New" pitchFamily="49"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Προεπιλεγμένη σχεδίαση">
  <a:themeElements>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Προεπιλεγμένη σχεδίαση">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l-GR" sz="24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Προεπιλεγμένη σχεδίαση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5260</Words>
  <Application>Microsoft Office PowerPoint</Application>
  <PresentationFormat>Προβολή στην οθόνη (4:3)</PresentationFormat>
  <Paragraphs>656</Paragraphs>
  <Slides>94</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94</vt:i4>
      </vt:variant>
    </vt:vector>
  </HeadingPairs>
  <TitlesOfParts>
    <vt:vector size="95" baseType="lpstr">
      <vt:lpstr>Προεπιλεγμένη σχεδίαση</vt:lpstr>
      <vt:lpstr>Language and Thought</vt:lpstr>
      <vt:lpstr>Παρουσίαση του PowerPoint</vt:lpstr>
      <vt:lpstr>Παρουσίαση του PowerPoint</vt:lpstr>
      <vt:lpstr>ΕΙΣΑΓΩΓΗ</vt:lpstr>
      <vt:lpstr>Παρουσίαση του PowerPoint</vt:lpstr>
      <vt:lpstr>Παρουσίαση του PowerPoint</vt:lpstr>
      <vt:lpstr>Αντικείμενα (objects)</vt:lpstr>
      <vt:lpstr>Παρουσίαση του PowerPoint</vt:lpstr>
      <vt:lpstr>Παρουσίαση του PowerPoint</vt:lpstr>
      <vt:lpstr>Παρουσίαση του PowerPoint</vt:lpstr>
      <vt:lpstr>Παρουσίαση του PowerPoint</vt:lpstr>
      <vt:lpstr>A Brief History of the Object-Oriented Approach</vt:lpstr>
      <vt:lpstr>Complexity</vt:lpstr>
      <vt:lpstr>Παρουσίαση του PowerPoint</vt:lpstr>
      <vt:lpstr>Reusability</vt:lpstr>
      <vt:lpstr>Friendliness</vt:lpstr>
      <vt:lpstr>ΑΝΤΙΚΕΙΜΕΝΟΣΤΡΑΦΗΣ ΠΡΟΓΡΑΜΜΑΤΙΣΜΟΣ (C++)</vt:lpstr>
      <vt:lpstr>Η ΠΡΟΕΛΕΥΣΗ ΤΗΣ ΚΡΙΣΗΣ ΛΟΓΙΣΜΙΚΟΥ  ΣΤΗ ΒΙΟΜΗΧΑΝΙΑ</vt:lpstr>
      <vt:lpstr>Παρουσίαση του PowerPoint</vt:lpstr>
      <vt:lpstr>Παρουσίαση του PowerPoint</vt:lpstr>
      <vt:lpstr>System development cost</vt:lpstr>
      <vt:lpstr>Engineering Properties of Object-Oriented Languages</vt:lpstr>
      <vt:lpstr>Η ΦΥΣΗ ΤΗΣ ΔΙΑΔΙΚΑΣΙΑΣ ΑΝΑΠΤΥΞΗΣ ΛΟΓΙΣΜΙΚΟΥ</vt:lpstr>
      <vt:lpstr>Παρουσίαση του PowerPoint</vt:lpstr>
      <vt:lpstr>Πολυπλοκότητα (complexity)</vt:lpstr>
      <vt:lpstr>Παρουσίαση του PowerPoint</vt:lpstr>
      <vt:lpstr>Παρουσίαση του PowerPoint</vt:lpstr>
      <vt:lpstr>ΠΡΟΣΠΑΘΕΙΕΣ ΓΙΑ ΤΗΝ ΕΠΙΛΥΣΗ ΤΩΝ ΠΡΟΒΛΗΜΑΤΩΝ</vt:lpstr>
      <vt:lpstr>Παρουσίαση του PowerPoint</vt:lpstr>
      <vt:lpstr>Παρουσίαση του PowerPoint</vt:lpstr>
      <vt:lpstr>Παρουσίαση του PowerPoint</vt:lpstr>
      <vt:lpstr>Παρουσίαση του PowerPoint</vt:lpstr>
      <vt:lpstr>Διαδικαστικός προγραμματισμός</vt:lpstr>
      <vt:lpstr>Αφηρημένοι τύποι δεδομένων Abstract Data Types(ADTs)</vt:lpstr>
      <vt:lpstr>Αφαίρεση – διαχείριση προβλημάτων</vt:lpstr>
      <vt:lpstr>αφαίρεση</vt:lpstr>
      <vt:lpstr>Μοντέλο</vt:lpstr>
      <vt:lpstr>Αφηρημένοι τύποι δεδομένων (ΑΤΔ)</vt:lpstr>
      <vt:lpstr>Ιδιότητες των ΑΤΔ</vt:lpstr>
      <vt:lpstr>Α.Τ.Δ.</vt:lpstr>
      <vt:lpstr>Αντικειμενοστραφής προγραμματισμός</vt:lpstr>
      <vt:lpstr>Παρουσίαση του PowerPoint</vt:lpstr>
      <vt:lpstr>Α.Τ.Δ. και αντικειμενοστραφής προσανατολισμός</vt:lpstr>
      <vt:lpstr>Ο  ΑΝΤΙΚΕΙΜΕΝΟΣΤΡΑΦΗΣ ΠΡΟΓΡΑΜΜΑΤΙΣΜΟΣ (Α.Π.)</vt:lpstr>
      <vt:lpstr>ΠΑΡΑΓΟΝΤΕΣ ΠΟΥ ΕΠΗΡΕΑΖΟΥΝ ΤΗΝ ΠΟΛΥΠΛΟΚΟΤΗΤΑ ΕΝΟΣ ΠΡΟΓΡΑΜΜΑΤΟΣ</vt:lpstr>
      <vt:lpstr>ΣΧΕΔΙΑΣΜΟΣ</vt:lpstr>
      <vt:lpstr>ΠΟΙΟΤΗΤΑ ΣΧΕΔΙΑΣΜΟΥ</vt:lpstr>
      <vt:lpstr>ΣΥΝΑΦΕΙΑ (COHESION)</vt:lpstr>
      <vt:lpstr>ΣΥΖΕΥΞΗ (COUPLING)</vt:lpstr>
      <vt:lpstr>Η γλώσσα C++</vt:lpstr>
      <vt:lpstr>Χαρακτηριστικά της C++</vt:lpstr>
      <vt:lpstr>Παρουσίαση του PowerPoint</vt:lpstr>
      <vt:lpstr>Γιατί η C++ είναι τόσο δημοφιλής;</vt:lpstr>
      <vt:lpstr>C++</vt:lpstr>
      <vt:lpstr>REQUIREMENTS OF USING OOP APPROACH</vt:lpstr>
      <vt:lpstr>ADVANTAGES OF OBJECT-ORIENTED PROGRAMMING</vt:lpstr>
      <vt:lpstr>LIMITATIONS OF OBJECT-ORIENTED PROGRAMMING</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Εκτέλεση του προγράμματος</vt:lpstr>
      <vt:lpstr>Δομή προγράμματος σε C++</vt:lpstr>
      <vt:lpstr>Αναγνωριστικά (identifiers)</vt:lpstr>
      <vt:lpstr>Ονόματα στη C++</vt:lpstr>
      <vt:lpstr>Παρουσίαση του PowerPoint</vt:lpstr>
      <vt:lpstr>Παρουσίαση του PowerPoint</vt:lpstr>
      <vt:lpstr>Διαχείριση εξόδου</vt:lpstr>
      <vt:lpstr>Παρουσίαση του PowerPoint</vt:lpstr>
      <vt:lpstr>Παρουσίαση του PowerPoint</vt:lpstr>
      <vt:lpstr>Παρουσίαση του PowerPoint</vt:lpstr>
      <vt:lpstr>Διάρκεια ζωής μιας μεταβλητής</vt:lpstr>
      <vt:lpstr>Εμβέλεια (scope) μεταβλητών</vt:lpstr>
      <vt:lpstr>Αυτόματες μεταβλητές</vt:lpstr>
      <vt:lpstr>Καθολικές μεταβλητές (global)</vt:lpstr>
      <vt:lpstr>Παρουσίαση του PowerPoint</vt:lpstr>
      <vt:lpstr>Στατικές μεταβλητές (static)</vt:lpstr>
      <vt:lpstr>εντολή if</vt:lpstr>
      <vt:lpstr>εντολή if-else</vt:lpstr>
      <vt:lpstr>Ο τελεστής ? (conditional operator)</vt:lpstr>
      <vt:lpstr>εντολή επανάληψης for</vt:lpstr>
      <vt:lpstr>εντολή επανάληψης while</vt:lpstr>
      <vt:lpstr>εντολή επανάληψης do-while</vt:lpstr>
      <vt:lpstr>Παρουσίαση του PowerPoint</vt:lpstr>
      <vt:lpstr>Παρουσίαση του PowerPoint</vt:lpstr>
      <vt:lpstr>Ρητοί υπολογισμοί ( explicit casts )</vt:lpstr>
    </vt:vector>
  </TitlesOfParts>
  <Company>ΒΕΡΕΝΙΚΗ</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ΣΤΕΦΑΝΟΣ</dc:creator>
  <cp:lastModifiedBy>ΣΤΕΦΑΝΟΣ</cp:lastModifiedBy>
  <cp:revision>158</cp:revision>
  <dcterms:created xsi:type="dcterms:W3CDTF">2003-09-21T16:57:34Z</dcterms:created>
  <dcterms:modified xsi:type="dcterms:W3CDTF">2017-10-05T18:46:40Z</dcterms:modified>
</cp:coreProperties>
</file>