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4" r:id="rId3"/>
    <p:sldId id="260" r:id="rId4"/>
    <p:sldId id="261" r:id="rId5"/>
    <p:sldId id="274" r:id="rId6"/>
    <p:sldId id="277" r:id="rId7"/>
    <p:sldId id="278" r:id="rId8"/>
    <p:sldId id="275" r:id="rId9"/>
    <p:sldId id="280" r:id="rId10"/>
    <p:sldId id="279" r:id="rId11"/>
    <p:sldId id="281" r:id="rId12"/>
    <p:sldId id="282" r:id="rId13"/>
    <p:sldId id="267" r:id="rId14"/>
    <p:sldId id="271" r:id="rId15"/>
    <p:sldId id="284" r:id="rId16"/>
    <p:sldId id="285" r:id="rId17"/>
    <p:sldId id="286" r:id="rId18"/>
    <p:sldId id="287" r:id="rId19"/>
    <p:sldId id="288" r:id="rId20"/>
    <p:sldId id="289" r:id="rId21"/>
    <p:sldId id="290" r:id="rId22"/>
    <p:sldId id="291" r:id="rId23"/>
    <p:sldId id="292" r:id="rId24"/>
    <p:sldId id="293"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32" autoAdjust="0"/>
    <p:restoredTop sz="94660"/>
  </p:normalViewPr>
  <p:slideViewPr>
    <p:cSldViewPr snapToGrid="0">
      <p:cViewPr varScale="1">
        <p:scale>
          <a:sx n="71" d="100"/>
          <a:sy n="71" d="100"/>
        </p:scale>
        <p:origin x="6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29E29F8-360B-4063-9655-E007172F5E72}" type="datetimeFigureOut">
              <a:rPr lang="el-GR" smtClean="0"/>
              <a:t>7/5/2025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E9C511-72BE-464E-AAE6-1EAD30BC964A}" type="slidenum">
              <a:rPr lang="el-GR" smtClean="0"/>
              <a:t>‹#›</a:t>
            </a:fld>
            <a:endParaRPr lang="el-GR"/>
          </a:p>
        </p:txBody>
      </p:sp>
    </p:spTree>
    <p:extLst>
      <p:ext uri="{BB962C8B-B14F-4D97-AF65-F5344CB8AC3E}">
        <p14:creationId xmlns:p14="http://schemas.microsoft.com/office/powerpoint/2010/main" val="271368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29E29F8-360B-4063-9655-E007172F5E72}" type="datetimeFigureOut">
              <a:rPr lang="el-GR" smtClean="0"/>
              <a:t>7/5/2025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E9C511-72BE-464E-AAE6-1EAD30BC964A}" type="slidenum">
              <a:rPr lang="el-GR" smtClean="0"/>
              <a:t>‹#›</a:t>
            </a:fld>
            <a:endParaRPr lang="el-GR"/>
          </a:p>
        </p:txBody>
      </p:sp>
    </p:spTree>
    <p:extLst>
      <p:ext uri="{BB962C8B-B14F-4D97-AF65-F5344CB8AC3E}">
        <p14:creationId xmlns:p14="http://schemas.microsoft.com/office/powerpoint/2010/main" val="391364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29E29F8-360B-4063-9655-E007172F5E72}" type="datetimeFigureOut">
              <a:rPr lang="el-GR" smtClean="0"/>
              <a:t>7/5/2025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E9C511-72BE-464E-AAE6-1EAD30BC964A}" type="slidenum">
              <a:rPr lang="el-GR" smtClean="0"/>
              <a:t>‹#›</a:t>
            </a:fld>
            <a:endParaRPr lang="el-GR"/>
          </a:p>
        </p:txBody>
      </p:sp>
    </p:spTree>
    <p:extLst>
      <p:ext uri="{BB962C8B-B14F-4D97-AF65-F5344CB8AC3E}">
        <p14:creationId xmlns:p14="http://schemas.microsoft.com/office/powerpoint/2010/main" val="135546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29E29F8-360B-4063-9655-E007172F5E72}" type="datetimeFigureOut">
              <a:rPr lang="el-GR" smtClean="0"/>
              <a:t>7/5/2025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E9C511-72BE-464E-AAE6-1EAD30BC964A}" type="slidenum">
              <a:rPr lang="el-GR" smtClean="0"/>
              <a:t>‹#›</a:t>
            </a:fld>
            <a:endParaRPr lang="el-GR"/>
          </a:p>
        </p:txBody>
      </p:sp>
    </p:spTree>
    <p:extLst>
      <p:ext uri="{BB962C8B-B14F-4D97-AF65-F5344CB8AC3E}">
        <p14:creationId xmlns:p14="http://schemas.microsoft.com/office/powerpoint/2010/main" val="154110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9E29F8-360B-4063-9655-E007172F5E72}" type="datetimeFigureOut">
              <a:rPr lang="el-GR" smtClean="0"/>
              <a:t>7/5/2025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E9C511-72BE-464E-AAE6-1EAD30BC964A}" type="slidenum">
              <a:rPr lang="el-GR" smtClean="0"/>
              <a:t>‹#›</a:t>
            </a:fld>
            <a:endParaRPr lang="el-GR"/>
          </a:p>
        </p:txBody>
      </p:sp>
    </p:spTree>
    <p:extLst>
      <p:ext uri="{BB962C8B-B14F-4D97-AF65-F5344CB8AC3E}">
        <p14:creationId xmlns:p14="http://schemas.microsoft.com/office/powerpoint/2010/main" val="128371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C29E29F8-360B-4063-9655-E007172F5E72}" type="datetimeFigureOut">
              <a:rPr lang="el-GR" smtClean="0"/>
              <a:t>7/5/2025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6E9C511-72BE-464E-AAE6-1EAD30BC964A}" type="slidenum">
              <a:rPr lang="el-GR" smtClean="0"/>
              <a:t>‹#›</a:t>
            </a:fld>
            <a:endParaRPr lang="el-GR"/>
          </a:p>
        </p:txBody>
      </p:sp>
    </p:spTree>
    <p:extLst>
      <p:ext uri="{BB962C8B-B14F-4D97-AF65-F5344CB8AC3E}">
        <p14:creationId xmlns:p14="http://schemas.microsoft.com/office/powerpoint/2010/main" val="227663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C29E29F8-360B-4063-9655-E007172F5E72}" type="datetimeFigureOut">
              <a:rPr lang="el-GR" smtClean="0"/>
              <a:t>7/5/2025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6E9C511-72BE-464E-AAE6-1EAD30BC964A}" type="slidenum">
              <a:rPr lang="el-GR" smtClean="0"/>
              <a:t>‹#›</a:t>
            </a:fld>
            <a:endParaRPr lang="el-GR"/>
          </a:p>
        </p:txBody>
      </p:sp>
    </p:spTree>
    <p:extLst>
      <p:ext uri="{BB962C8B-B14F-4D97-AF65-F5344CB8AC3E}">
        <p14:creationId xmlns:p14="http://schemas.microsoft.com/office/powerpoint/2010/main" val="262746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C29E29F8-360B-4063-9655-E007172F5E72}" type="datetimeFigureOut">
              <a:rPr lang="el-GR" smtClean="0"/>
              <a:t>7/5/2025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6E9C511-72BE-464E-AAE6-1EAD30BC964A}" type="slidenum">
              <a:rPr lang="el-GR" smtClean="0"/>
              <a:t>‹#›</a:t>
            </a:fld>
            <a:endParaRPr lang="el-GR"/>
          </a:p>
        </p:txBody>
      </p:sp>
    </p:spTree>
    <p:extLst>
      <p:ext uri="{BB962C8B-B14F-4D97-AF65-F5344CB8AC3E}">
        <p14:creationId xmlns:p14="http://schemas.microsoft.com/office/powerpoint/2010/main" val="46514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E29F8-360B-4063-9655-E007172F5E72}" type="datetimeFigureOut">
              <a:rPr lang="el-GR" smtClean="0"/>
              <a:t>7/5/2025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6E9C511-72BE-464E-AAE6-1EAD30BC964A}" type="slidenum">
              <a:rPr lang="el-GR" smtClean="0"/>
              <a:t>‹#›</a:t>
            </a:fld>
            <a:endParaRPr lang="el-GR"/>
          </a:p>
        </p:txBody>
      </p:sp>
    </p:spTree>
    <p:extLst>
      <p:ext uri="{BB962C8B-B14F-4D97-AF65-F5344CB8AC3E}">
        <p14:creationId xmlns:p14="http://schemas.microsoft.com/office/powerpoint/2010/main" val="60054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9E29F8-360B-4063-9655-E007172F5E72}" type="datetimeFigureOut">
              <a:rPr lang="el-GR" smtClean="0"/>
              <a:t>7/5/2025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6E9C511-72BE-464E-AAE6-1EAD30BC964A}" type="slidenum">
              <a:rPr lang="el-GR" smtClean="0"/>
              <a:t>‹#›</a:t>
            </a:fld>
            <a:endParaRPr lang="el-GR"/>
          </a:p>
        </p:txBody>
      </p:sp>
    </p:spTree>
    <p:extLst>
      <p:ext uri="{BB962C8B-B14F-4D97-AF65-F5344CB8AC3E}">
        <p14:creationId xmlns:p14="http://schemas.microsoft.com/office/powerpoint/2010/main" val="124556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9E29F8-360B-4063-9655-E007172F5E72}" type="datetimeFigureOut">
              <a:rPr lang="el-GR" smtClean="0"/>
              <a:t>7/5/2025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6E9C511-72BE-464E-AAE6-1EAD30BC964A}" type="slidenum">
              <a:rPr lang="el-GR" smtClean="0"/>
              <a:t>‹#›</a:t>
            </a:fld>
            <a:endParaRPr lang="el-GR"/>
          </a:p>
        </p:txBody>
      </p:sp>
    </p:spTree>
    <p:extLst>
      <p:ext uri="{BB962C8B-B14F-4D97-AF65-F5344CB8AC3E}">
        <p14:creationId xmlns:p14="http://schemas.microsoft.com/office/powerpoint/2010/main" val="40819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E29F8-360B-4063-9655-E007172F5E72}" type="datetimeFigureOut">
              <a:rPr lang="el-GR" smtClean="0"/>
              <a:t>7/5/2025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9C511-72BE-464E-AAE6-1EAD30BC964A}" type="slidenum">
              <a:rPr lang="el-GR" smtClean="0"/>
              <a:t>‹#›</a:t>
            </a:fld>
            <a:endParaRPr lang="el-GR"/>
          </a:p>
        </p:txBody>
      </p:sp>
    </p:spTree>
    <p:extLst>
      <p:ext uri="{BB962C8B-B14F-4D97-AF65-F5344CB8AC3E}">
        <p14:creationId xmlns:p14="http://schemas.microsoft.com/office/powerpoint/2010/main" val="1202583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80210" y="3023465"/>
            <a:ext cx="12047622" cy="923330"/>
          </a:xfrm>
          <a:prstGeom prst="rect">
            <a:avLst/>
          </a:prstGeom>
          <a:solidFill>
            <a:schemeClr val="tx2"/>
          </a:solidFill>
        </p:spPr>
        <p:txBody>
          <a:bodyPr wrap="square" rtlCol="0">
            <a:spAutoFit/>
          </a:bodyPr>
          <a:lstStyle/>
          <a:p>
            <a:pPr algn="ctr"/>
            <a:r>
              <a:rPr lang="el-GR"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 1</a:t>
            </a:r>
            <a:endParaRPr lang="el-GR"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7" name="TextBox 36"/>
          <p:cNvSpPr txBox="1"/>
          <p:nvPr/>
        </p:nvSpPr>
        <p:spPr>
          <a:xfrm>
            <a:off x="8490" y="4961908"/>
            <a:ext cx="12192000" cy="1938992"/>
          </a:xfrm>
          <a:prstGeom prst="rect">
            <a:avLst/>
          </a:prstGeom>
          <a:noFill/>
        </p:spPr>
        <p:txBody>
          <a:bodyPr wrap="square" rtlCol="0">
            <a:spAutoFit/>
          </a:bodyPr>
          <a:lstStyle/>
          <a:p>
            <a:pPr algn="r"/>
            <a:r>
              <a:rPr lang="el-GR" sz="2000" b="1" dirty="0" smtClean="0">
                <a:solidFill>
                  <a:srgbClr val="002060"/>
                </a:solidFill>
                <a:sym typeface="Symbol" panose="05050102010706020507" pitchFamily="18" charset="2"/>
              </a:rPr>
              <a:t>					Κωνσταντίνος Αθανασίου</a:t>
            </a:r>
          </a:p>
          <a:p>
            <a:pPr algn="r"/>
            <a:r>
              <a:rPr lang="el-GR" sz="2000" b="1" dirty="0">
                <a:solidFill>
                  <a:srgbClr val="002060"/>
                </a:solidFill>
                <a:sym typeface="Symbol" panose="05050102010706020507" pitchFamily="18" charset="2"/>
              </a:rPr>
              <a:t>	</a:t>
            </a:r>
            <a:r>
              <a:rPr lang="el-GR" sz="2000" b="1" dirty="0" smtClean="0">
                <a:solidFill>
                  <a:srgbClr val="002060"/>
                </a:solidFill>
                <a:sym typeface="Symbol" panose="05050102010706020507" pitchFamily="18" charset="2"/>
              </a:rPr>
              <a:t>				Επίκουρος </a:t>
            </a:r>
            <a:r>
              <a:rPr lang="el-GR" sz="2000" b="1" dirty="0" err="1" smtClean="0">
                <a:solidFill>
                  <a:srgbClr val="002060"/>
                </a:solidFill>
                <a:sym typeface="Symbol" panose="05050102010706020507" pitchFamily="18" charset="2"/>
              </a:rPr>
              <a:t>Καθ</a:t>
            </a:r>
            <a:r>
              <a:rPr lang="el-GR" sz="2000" b="1" dirty="0" smtClean="0">
                <a:solidFill>
                  <a:srgbClr val="002060"/>
                </a:solidFill>
                <a:sym typeface="Symbol" panose="05050102010706020507" pitchFamily="18" charset="2"/>
              </a:rPr>
              <a:t>.</a:t>
            </a:r>
          </a:p>
          <a:p>
            <a:pPr algn="r"/>
            <a:r>
              <a:rPr lang="el-GR" sz="2000" b="1" dirty="0">
                <a:solidFill>
                  <a:srgbClr val="002060"/>
                </a:solidFill>
                <a:sym typeface="Symbol" panose="05050102010706020507" pitchFamily="18" charset="2"/>
              </a:rPr>
              <a:t>	</a:t>
            </a:r>
            <a:r>
              <a:rPr lang="el-GR" sz="2000" b="1" dirty="0" smtClean="0">
                <a:solidFill>
                  <a:srgbClr val="002060"/>
                </a:solidFill>
                <a:sym typeface="Symbol" panose="05050102010706020507" pitchFamily="18" charset="2"/>
              </a:rPr>
              <a:t>				</a:t>
            </a:r>
            <a:r>
              <a:rPr lang="el-GR" sz="2000" b="1" dirty="0" err="1" smtClean="0">
                <a:solidFill>
                  <a:srgbClr val="002060"/>
                </a:solidFill>
                <a:sym typeface="Symbol" panose="05050102010706020507" pitchFamily="18" charset="2"/>
              </a:rPr>
              <a:t>Τμ</a:t>
            </a:r>
            <a:r>
              <a:rPr lang="el-GR" sz="2000" b="1" dirty="0" smtClean="0">
                <a:solidFill>
                  <a:srgbClr val="002060"/>
                </a:solidFill>
                <a:sym typeface="Symbol" panose="05050102010706020507" pitchFamily="18" charset="2"/>
              </a:rPr>
              <a:t>. Μηχανικών Περιβάλλοντος</a:t>
            </a:r>
          </a:p>
          <a:p>
            <a:pPr algn="r"/>
            <a:r>
              <a:rPr lang="el-GR" sz="2000" b="1" dirty="0">
                <a:solidFill>
                  <a:srgbClr val="002060"/>
                </a:solidFill>
                <a:sym typeface="Symbol" panose="05050102010706020507" pitchFamily="18" charset="2"/>
              </a:rPr>
              <a:t>	</a:t>
            </a:r>
            <a:r>
              <a:rPr lang="el-GR" sz="2000" b="1" dirty="0" smtClean="0">
                <a:solidFill>
                  <a:srgbClr val="002060"/>
                </a:solidFill>
                <a:sym typeface="Symbol" panose="05050102010706020507" pitchFamily="18" charset="2"/>
              </a:rPr>
              <a:t>				Δημοκρίτειο Πανεπιστήμιο Θράκης</a:t>
            </a:r>
          </a:p>
          <a:p>
            <a:pPr algn="r"/>
            <a:r>
              <a:rPr lang="el-GR" sz="2000" b="1" dirty="0" err="1" smtClean="0">
                <a:solidFill>
                  <a:srgbClr val="002060"/>
                </a:solidFill>
                <a:sym typeface="Symbol" panose="05050102010706020507" pitchFamily="18" charset="2"/>
              </a:rPr>
              <a:t>Τηλ</a:t>
            </a:r>
            <a:r>
              <a:rPr lang="el-GR" sz="2000" b="1" dirty="0" smtClean="0">
                <a:solidFill>
                  <a:srgbClr val="002060"/>
                </a:solidFill>
                <a:sym typeface="Symbol" panose="05050102010706020507" pitchFamily="18" charset="2"/>
              </a:rPr>
              <a:t>. 2541 0 79 316 (6937 657 128)</a:t>
            </a:r>
          </a:p>
          <a:p>
            <a:pPr algn="r"/>
            <a:r>
              <a:rPr lang="en-US" sz="2000" b="1" dirty="0" smtClean="0">
                <a:solidFill>
                  <a:srgbClr val="002060"/>
                </a:solidFill>
                <a:sym typeface="Symbol" panose="05050102010706020507" pitchFamily="18" charset="2"/>
              </a:rPr>
              <a:t>e-mail: kathan@env.duth.gr</a:t>
            </a:r>
            <a:endParaRPr lang="el-GR" sz="2000" b="1" dirty="0" smtClean="0">
              <a:solidFill>
                <a:srgbClr val="002060"/>
              </a:solidFill>
              <a:sym typeface="Symbol" panose="05050102010706020507" pitchFamily="18" charset="2"/>
            </a:endParaRPr>
          </a:p>
        </p:txBody>
      </p:sp>
      <p:sp>
        <p:nvSpPr>
          <p:cNvPr id="38" name="TextBox 37"/>
          <p:cNvSpPr txBox="1"/>
          <p:nvPr/>
        </p:nvSpPr>
        <p:spPr>
          <a:xfrm>
            <a:off x="1058778" y="2008352"/>
            <a:ext cx="10395285" cy="584775"/>
          </a:xfrm>
          <a:prstGeom prst="rect">
            <a:avLst/>
          </a:prstGeom>
          <a:solidFill>
            <a:schemeClr val="tx2">
              <a:lumMod val="60000"/>
              <a:lumOff val="40000"/>
            </a:schemeClr>
          </a:solidFill>
        </p:spPr>
        <p:txBody>
          <a:bodyPr wrap="square" rtlCol="0">
            <a:spAutoFit/>
          </a:bodyPr>
          <a:lstStyle/>
          <a:p>
            <a:pPr algn="ctr"/>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Τεχνολογίες Παραγωγής και Αποθήκευσης Ενέργειας</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403546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8493" y="669923"/>
                <a:ext cx="12192000" cy="4134337"/>
              </a:xfrm>
              <a:prstGeom prst="rect">
                <a:avLst/>
              </a:prstGeom>
              <a:noFill/>
            </p:spPr>
            <p:txBody>
              <a:bodyPr wrap="square" rtlCol="0">
                <a:spAutoFit/>
              </a:bodyPr>
              <a:lstStyle/>
              <a:p>
                <a:r>
                  <a:rPr lang="el-GR" b="1" dirty="0" smtClean="0">
                    <a:solidFill>
                      <a:srgbClr val="FF0000"/>
                    </a:solidFill>
                    <a:sym typeface="Symbol" panose="05050102010706020507" pitchFamily="18" charset="2"/>
                  </a:rPr>
                  <a:t>ΠΑΡΑΔΕΙΓΜΑ 3</a:t>
                </a:r>
                <a:endParaRPr lang="el-GR" b="1" dirty="0">
                  <a:solidFill>
                    <a:srgbClr val="FF0000"/>
                  </a:solidFill>
                  <a:sym typeface="Symbol" panose="05050102010706020507" pitchFamily="18" charset="2"/>
                </a:endParaRPr>
              </a:p>
              <a:p>
                <a:pPr algn="just"/>
                <a:r>
                  <a:rPr lang="el-GR" b="1" dirty="0">
                    <a:solidFill>
                      <a:srgbClr val="002060"/>
                    </a:solidFill>
                    <a:sym typeface="Symbol" panose="05050102010706020507" pitchFamily="18" charset="2"/>
                  </a:rPr>
                  <a:t>Να υπολογιστεί το ελάχιστο </a:t>
                </a:r>
                <a:r>
                  <a:rPr lang="el-GR" b="1" dirty="0" smtClean="0">
                    <a:solidFill>
                      <a:srgbClr val="002060"/>
                    </a:solidFill>
                    <a:sym typeface="Symbol" panose="05050102010706020507" pitchFamily="18" charset="2"/>
                  </a:rPr>
                  <a:t>απαιτούμενο ηλεκτρικό </a:t>
                </a:r>
                <a:r>
                  <a:rPr lang="el-GR" b="1" dirty="0">
                    <a:solidFill>
                      <a:srgbClr val="002060"/>
                    </a:solidFill>
                    <a:sym typeface="Symbol" panose="05050102010706020507" pitchFamily="18" charset="2"/>
                  </a:rPr>
                  <a:t>έργο, η ελάχιστη </a:t>
                </a:r>
                <a:r>
                  <a:rPr lang="el-GR" b="1" dirty="0" smtClean="0">
                    <a:solidFill>
                      <a:srgbClr val="002060"/>
                    </a:solidFill>
                    <a:sym typeface="Symbol" panose="05050102010706020507" pitchFamily="18" charset="2"/>
                  </a:rPr>
                  <a:t>απαιτούμενη θερμότητα </a:t>
                </a:r>
                <a:r>
                  <a:rPr lang="el-GR" b="1" dirty="0">
                    <a:solidFill>
                      <a:srgbClr val="002060"/>
                    </a:solidFill>
                    <a:sym typeface="Symbol" panose="05050102010706020507" pitchFamily="18" charset="2"/>
                  </a:rPr>
                  <a:t>και το αντιστρεπτό δυναμικό της </a:t>
                </a:r>
                <a:r>
                  <a:rPr lang="el-GR" b="1" dirty="0" smtClean="0">
                    <a:solidFill>
                      <a:srgbClr val="002060"/>
                    </a:solidFill>
                    <a:sym typeface="Symbol" panose="05050102010706020507" pitchFamily="18" charset="2"/>
                  </a:rPr>
                  <a:t>ηλεκτρόλυσης </a:t>
                </a:r>
                <a:r>
                  <a:rPr lang="el-GR" b="1" dirty="0">
                    <a:solidFill>
                      <a:srgbClr val="FF0000"/>
                    </a:solidFill>
                    <a:sym typeface="Symbol" panose="05050102010706020507" pitchFamily="18" charset="2"/>
                  </a:rPr>
                  <a:t>ατμού</a:t>
                </a:r>
                <a:r>
                  <a:rPr lang="el-GR" b="1" dirty="0">
                    <a:solidFill>
                      <a:srgbClr val="002060"/>
                    </a:solidFill>
                    <a:sym typeface="Symbol" panose="05050102010706020507" pitchFamily="18" charset="2"/>
                  </a:rPr>
                  <a:t> στους 800 </a:t>
                </a:r>
                <a:r>
                  <a:rPr lang="el-GR" b="1" baseline="30000" dirty="0">
                    <a:solidFill>
                      <a:srgbClr val="002060"/>
                    </a:solidFill>
                    <a:sym typeface="Symbol" panose="05050102010706020507" pitchFamily="18" charset="2"/>
                  </a:rPr>
                  <a:t>ο</a:t>
                </a:r>
                <a:r>
                  <a:rPr lang="en-US" b="1" dirty="0">
                    <a:solidFill>
                      <a:srgbClr val="002060"/>
                    </a:solidFill>
                    <a:sym typeface="Symbol" panose="05050102010706020507" pitchFamily="18" charset="2"/>
                  </a:rPr>
                  <a:t>C</a:t>
                </a:r>
                <a:r>
                  <a:rPr lang="el-GR" b="1" dirty="0">
                    <a:solidFill>
                      <a:srgbClr val="002060"/>
                    </a:solidFill>
                    <a:sym typeface="Symbol" panose="05050102010706020507" pitchFamily="18" charset="2"/>
                  </a:rPr>
                  <a:t> (τυπική ηλεκτρόλυση υψηλής θερμοκρασίας σε </a:t>
                </a:r>
                <a:r>
                  <a:rPr lang="en-US" b="1" dirty="0">
                    <a:solidFill>
                      <a:srgbClr val="002060"/>
                    </a:solidFill>
                    <a:sym typeface="Symbol" panose="05050102010706020507" pitchFamily="18" charset="2"/>
                  </a:rPr>
                  <a:t>SOEC</a:t>
                </a:r>
                <a:r>
                  <a:rPr lang="el-GR" b="1" dirty="0" smtClean="0">
                    <a:solidFill>
                      <a:srgbClr val="002060"/>
                    </a:solidFill>
                    <a:sym typeface="Symbol" panose="05050102010706020507" pitchFamily="18" charset="2"/>
                  </a:rPr>
                  <a:t>). </a:t>
                </a:r>
              </a:p>
              <a:p>
                <a:pPr algn="just"/>
                <a:endParaRPr lang="el-GR" sz="800" b="1" dirty="0">
                  <a:solidFill>
                    <a:srgbClr val="002060"/>
                  </a:solidFill>
                  <a:sym typeface="Symbol" panose="05050102010706020507" pitchFamily="18" charset="2"/>
                </a:endParaRPr>
              </a:p>
              <a:p>
                <a:pPr algn="just"/>
                <a:r>
                  <a:rPr lang="el-GR" b="1" dirty="0" smtClean="0">
                    <a:solidFill>
                      <a:srgbClr val="002060"/>
                    </a:solidFill>
                    <a:sym typeface="Symbol" panose="05050102010706020507" pitchFamily="18" charset="2"/>
                  </a:rPr>
                  <a:t>Στους 800 </a:t>
                </a:r>
                <a:r>
                  <a:rPr lang="el-GR" b="1" baseline="30000" dirty="0">
                    <a:solidFill>
                      <a:srgbClr val="002060"/>
                    </a:solidFill>
                    <a:sym typeface="Symbol" panose="05050102010706020507" pitchFamily="18" charset="2"/>
                  </a:rPr>
                  <a:t>ο</a:t>
                </a:r>
                <a:r>
                  <a:rPr lang="en-US" b="1" dirty="0">
                    <a:solidFill>
                      <a:srgbClr val="002060"/>
                    </a:solidFill>
                    <a:sym typeface="Symbol" panose="05050102010706020507" pitchFamily="18" charset="2"/>
                  </a:rPr>
                  <a:t>C </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107</a:t>
                </a:r>
                <a:r>
                  <a:rPr lang="en-US" b="1" dirty="0" smtClean="0">
                    <a:solidFill>
                      <a:srgbClr val="002060"/>
                    </a:solidFill>
                    <a:sym typeface="Symbol" panose="05050102010706020507" pitchFamily="18" charset="2"/>
                  </a:rPr>
                  <a:t>3 </a:t>
                </a:r>
                <a:r>
                  <a:rPr lang="en-US" b="1" dirty="0">
                    <a:solidFill>
                      <a:srgbClr val="002060"/>
                    </a:solidFill>
                    <a:sym typeface="Symbol" panose="05050102010706020507" pitchFamily="18" charset="2"/>
                  </a:rPr>
                  <a:t>K</a:t>
                </a:r>
                <a:r>
                  <a:rPr lang="en-US" b="1" dirty="0" smtClean="0">
                    <a:solidFill>
                      <a:srgbClr val="002060"/>
                    </a:solidFill>
                    <a:sym typeface="Symbol" panose="05050102010706020507" pitchFamily="18" charset="2"/>
                  </a:rPr>
                  <a:t>):</a:t>
                </a:r>
                <a:endParaRPr lang="el-GR" b="1" dirty="0" smtClean="0">
                  <a:solidFill>
                    <a:srgbClr val="002060"/>
                  </a:solidFill>
                  <a:sym typeface="Symbol" panose="05050102010706020507" pitchFamily="18" charset="2"/>
                </a:endParaRPr>
              </a:p>
              <a:p>
                <a:pPr algn="just"/>
                <a:endParaRPr lang="el-GR" sz="800" b="1" dirty="0">
                  <a:solidFill>
                    <a:srgbClr val="002060"/>
                  </a:solidFill>
                  <a:sym typeface="Symbol" panose="05050102010706020507" pitchFamily="18" charset="2"/>
                </a:endParaRPr>
              </a:p>
              <a:p>
                <a:pPr algn="just"/>
                <a:r>
                  <a:rPr lang="el-GR" b="1" dirty="0" smtClean="0">
                    <a:solidFill>
                      <a:srgbClr val="FF0000"/>
                    </a:solidFill>
                    <a:sym typeface="Symbol" panose="05050102010706020507" pitchFamily="18" charset="2"/>
                  </a:rPr>
                  <a:t>Υπολογισμός του ΔΗ</a:t>
                </a:r>
                <a:r>
                  <a:rPr lang="en-US" b="1" dirty="0" err="1" smtClean="0">
                    <a:solidFill>
                      <a:srgbClr val="FF0000"/>
                    </a:solidFill>
                    <a:sym typeface="Symbol" panose="05050102010706020507" pitchFamily="18" charset="2"/>
                  </a:rPr>
                  <a:t>rxn</a:t>
                </a:r>
                <a:r>
                  <a:rPr lang="el-GR" b="1" dirty="0" smtClean="0">
                    <a:solidFill>
                      <a:srgbClr val="FF0000"/>
                    </a:solidFill>
                    <a:sym typeface="Symbol" panose="05050102010706020507" pitchFamily="18" charset="2"/>
                  </a:rPr>
                  <a:t> </a:t>
                </a:r>
                <a:r>
                  <a:rPr lang="en-US" b="1" dirty="0" smtClean="0">
                    <a:solidFill>
                      <a:srgbClr val="002060"/>
                    </a:solidFill>
                    <a:sym typeface="Symbol" panose="05050102010706020507" pitchFamily="18" charset="2"/>
                  </a:rPr>
                  <a:t>	</a:t>
                </a:r>
              </a:p>
              <a:p>
                <a:pPr algn="just"/>
                <a:endParaRPr lang="en-US" sz="800" b="1" dirty="0" smtClean="0">
                  <a:solidFill>
                    <a:srgbClr val="002060"/>
                  </a:solidFill>
                  <a:sym typeface="Symbol" panose="05050102010706020507" pitchFamily="18" charset="2"/>
                </a:endParaRPr>
              </a:p>
              <a:p>
                <a:pPr algn="just"/>
                <a:r>
                  <a:rPr lang="el-GR" b="1" dirty="0" smtClean="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Η2</a:t>
                </a:r>
                <a:r>
                  <a:rPr lang="en-US" b="1" dirty="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𝟏𝟎𝟕𝟑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22,87 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ΔΗ</a:t>
                </a:r>
                <a:r>
                  <a:rPr lang="en-US" b="1" baseline="30000" dirty="0" err="1">
                    <a:solidFill>
                      <a:srgbClr val="002060"/>
                    </a:solidFill>
                    <a:sym typeface="Symbol" panose="05050102010706020507" pitchFamily="18" charset="2"/>
                  </a:rPr>
                  <a:t>f</a:t>
                </a:r>
                <a:r>
                  <a:rPr lang="en-US" b="1" baseline="-25000" dirty="0" err="1">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ΔΗ</a:t>
                </a:r>
                <a:r>
                  <a:rPr lang="en-US" b="1" baseline="30000" dirty="0" err="1">
                    <a:solidFill>
                      <a:srgbClr val="002060"/>
                    </a:solidFill>
                    <a:sym typeface="Symbol" panose="05050102010706020507" pitchFamily="18" charset="2"/>
                  </a:rPr>
                  <a:t>o</a:t>
                </a:r>
                <a:r>
                  <a:rPr lang="en-US" b="1" baseline="-25000" dirty="0" err="1">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𝟏𝟎𝟕𝟑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𝐏𝐎𝟐</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25,37 </a:t>
                </a:r>
                <a:r>
                  <a:rPr lang="en-US" b="1" dirty="0">
                    <a:solidFill>
                      <a:srgbClr val="002060"/>
                    </a:solidFill>
                    <a:sym typeface="Symbol" panose="05050102010706020507" pitchFamily="18" charset="2"/>
                  </a:rPr>
                  <a:t>kJ/mol</a:t>
                </a:r>
                <a:endParaRPr lang="el-GR" b="1" dirty="0">
                  <a:solidFill>
                    <a:srgbClr val="002060"/>
                  </a:solidFill>
                  <a:sym typeface="Symbol" panose="05050102010706020507" pitchFamily="18" charset="2"/>
                </a:endParaRPr>
              </a:p>
              <a:p>
                <a:endParaRPr lang="en-US"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O</a:t>
                </a:r>
                <a:r>
                  <a:rPr lang="en-US" b="1" baseline="-25000" dirty="0" smtClean="0">
                    <a:solidFill>
                      <a:srgbClr val="FF0000"/>
                    </a:solidFill>
                    <a:sym typeface="Symbol" panose="05050102010706020507" pitchFamily="18" charset="2"/>
                  </a:rPr>
                  <a:t>(</a:t>
                </a:r>
                <a:r>
                  <a:rPr lang="en-US" b="1" baseline="-25000" dirty="0">
                    <a:solidFill>
                      <a:srgbClr val="FF0000"/>
                    </a:solidFill>
                    <a:sym typeface="Symbol" panose="05050102010706020507" pitchFamily="18" charset="2"/>
                  </a:rPr>
                  <a:t>g</a:t>
                </a:r>
                <a:r>
                  <a:rPr lang="en-US" b="1" baseline="-25000" dirty="0" smtClean="0">
                    <a:solidFill>
                      <a:srgbClr val="FF0000"/>
                    </a:solidFill>
                    <a:sym typeface="Symbol" panose="05050102010706020507" pitchFamily="18" charset="2"/>
                  </a:rPr>
                  <a:t>)</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 </a:t>
                </a:r>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 Η2</a:t>
                </a:r>
                <a:r>
                  <a:rPr lang="en-US" b="1" baseline="-25000" dirty="0" smtClean="0">
                    <a:solidFill>
                      <a:srgbClr val="002060"/>
                    </a:solidFill>
                    <a:sym typeface="Symbol" panose="05050102010706020507" pitchFamily="18" charset="2"/>
                  </a:rPr>
                  <a:t>O</a:t>
                </a:r>
                <a:r>
                  <a:rPr lang="en-US" b="1" baseline="-25000" dirty="0" smtClean="0">
                    <a:solidFill>
                      <a:srgbClr val="FF0000"/>
                    </a:solidFill>
                    <a:sym typeface="Symbol" panose="05050102010706020507" pitchFamily="18" charset="2"/>
                  </a:rPr>
                  <a:t>(g)</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𝟏𝟎𝟕𝟑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𝐏𝐇𝟐𝐎</m:t>
                            </m:r>
                            <m:r>
                              <a:rPr lang="en-US" b="1" smtClean="0">
                                <a:solidFill>
                                  <a:srgbClr val="FF0000"/>
                                </a:solidFill>
                                <a:latin typeface="Cambria Math" panose="02040503050406030204" pitchFamily="18" charset="0"/>
                                <a:sym typeface="Symbol" panose="05050102010706020507" pitchFamily="18" charset="2"/>
                              </a:rPr>
                              <m:t>(</m:t>
                            </m:r>
                            <m:r>
                              <a:rPr lang="en-US" b="1" i="0" smtClean="0">
                                <a:solidFill>
                                  <a:srgbClr val="FF0000"/>
                                </a:solidFill>
                                <a:latin typeface="Cambria Math" panose="02040503050406030204" pitchFamily="18" charset="0"/>
                                <a:sym typeface="Symbol" panose="05050102010706020507" pitchFamily="18" charset="2"/>
                              </a:rPr>
                              <m:t>𝐠</m:t>
                            </m:r>
                            <m:r>
                              <a:rPr lang="en-US" b="1">
                                <a:solidFill>
                                  <a:srgbClr val="FF0000"/>
                                </a:solidFill>
                                <a:latin typeface="Cambria Math" panose="02040503050406030204" pitchFamily="18" charset="0"/>
                                <a:sym typeface="Symbol" panose="05050102010706020507" pitchFamily="18" charset="2"/>
                              </a:rPr>
                              <m:t>)</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241,82</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a</a:t>
                </a:r>
                <a:r>
                  <a:rPr lang="en-US" b="1" dirty="0">
                    <a:solidFill>
                      <a:srgbClr val="002060"/>
                    </a:solidFill>
                    <a:sym typeface="Symbol" panose="05050102010706020507" pitchFamily="18" charset="2"/>
                  </a:rPr>
                  <a:t>*</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a:solidFill>
                              <a:srgbClr val="002060"/>
                            </a:solidFill>
                            <a:latin typeface="Cambria Math" panose="02040503050406030204" pitchFamily="18" charset="0"/>
                            <a:sym typeface="Symbol" panose="05050102010706020507" pitchFamily="18" charset="2"/>
                          </a:rPr>
                          <m:t>𝟏𝟎𝟕𝟑</m:t>
                        </m:r>
                      </m:sup>
                      <m:e>
                        <m:r>
                          <a:rPr lang="en-US" b="1">
                            <a:solidFill>
                              <a:srgbClr val="002060"/>
                            </a:solidFill>
                            <a:latin typeface="Cambria Math" panose="02040503050406030204" pitchFamily="18" charset="0"/>
                            <a:sym typeface="Symbol" panose="05050102010706020507" pitchFamily="18" charset="2"/>
                          </a:rPr>
                          <m:t>𝐝𝐓</m:t>
                        </m:r>
                      </m:e>
                    </m:nary>
                  </m:oMath>
                </a14:m>
                <a:r>
                  <a:rPr lang="en-US" b="1" dirty="0">
                    <a:solidFill>
                      <a:srgbClr val="002060"/>
                    </a:solidFill>
                    <a:sym typeface="Symbol" panose="05050102010706020507" pitchFamily="18" charset="2"/>
                  </a:rPr>
                  <a:t> + b*</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𝟏𝟎𝟕𝟑</m:t>
                        </m:r>
                      </m:sup>
                      <m:e>
                        <m:r>
                          <a:rPr lang="en-US" b="1">
                            <a:solidFill>
                              <a:srgbClr val="002060"/>
                            </a:solidFill>
                            <a:latin typeface="Cambria Math" panose="02040503050406030204" pitchFamily="18" charset="0"/>
                            <a:sym typeface="Symbol" panose="05050102010706020507" pitchFamily="18" charset="2"/>
                          </a:rPr>
                          <m:t>𝐓𝐝𝐓</m:t>
                        </m:r>
                      </m:e>
                    </m:nary>
                  </m:oMath>
                </a14:m>
                <a:r>
                  <a:rPr lang="en-US" sz="800"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c*</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𝟏𝟎𝟕𝟑</m:t>
                        </m:r>
                      </m:sup>
                      <m:e>
                        <m:sSup>
                          <m:sSupPr>
                            <m:ctrlPr>
                              <a:rPr lang="el-GR" b="1" i="1">
                                <a:solidFill>
                                  <a:srgbClr val="002060"/>
                                </a:solidFill>
                                <a:latin typeface="Cambria Math" panose="02040503050406030204" pitchFamily="18" charset="0"/>
                                <a:sym typeface="Symbol" panose="05050102010706020507" pitchFamily="18" charset="2"/>
                              </a:rPr>
                            </m:ctrlPr>
                          </m:sSupPr>
                          <m:e>
                            <m:r>
                              <a:rPr lang="en-US" b="1">
                                <a:solidFill>
                                  <a:srgbClr val="002060"/>
                                </a:solidFill>
                                <a:latin typeface="Cambria Math" panose="02040503050406030204" pitchFamily="18" charset="0"/>
                                <a:sym typeface="Symbol" panose="05050102010706020507" pitchFamily="18" charset="2"/>
                              </a:rPr>
                              <m:t>𝐓</m:t>
                            </m:r>
                          </m:e>
                          <m:sup>
                            <m:r>
                              <a:rPr lang="en-US" b="1">
                                <a:solidFill>
                                  <a:srgbClr val="002060"/>
                                </a:solidFill>
                                <a:latin typeface="Cambria Math" panose="02040503050406030204" pitchFamily="18" charset="0"/>
                                <a:sym typeface="Symbol" panose="05050102010706020507" pitchFamily="18" charset="2"/>
                              </a:rPr>
                              <m:t>𝟐</m:t>
                            </m:r>
                          </m:sup>
                        </m:sSup>
                        <m:r>
                          <a:rPr lang="en-US" b="1">
                            <a:solidFill>
                              <a:srgbClr val="002060"/>
                            </a:solidFill>
                            <a:latin typeface="Cambria Math" panose="02040503050406030204" pitchFamily="18" charset="0"/>
                            <a:sym typeface="Symbol" panose="05050102010706020507" pitchFamily="18" charset="2"/>
                          </a:rPr>
                          <m:t>𝐝𝐓</m:t>
                        </m:r>
                      </m:e>
                    </m:nary>
                  </m:oMath>
                </a14:m>
                <a:r>
                  <a:rPr lang="en-US" b="1" dirty="0">
                    <a:solidFill>
                      <a:srgbClr val="002060"/>
                    </a:solidFill>
                    <a:sym typeface="Symbol" panose="05050102010706020507" pitchFamily="18" charset="2"/>
                  </a:rPr>
                  <a:t> + d*</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𝟏𝟎𝟕𝟑</m:t>
                        </m:r>
                      </m:sup>
                      <m:e>
                        <m:sSup>
                          <m:sSupPr>
                            <m:ctrlPr>
                              <a:rPr lang="el-GR" b="1" i="1">
                                <a:solidFill>
                                  <a:srgbClr val="002060"/>
                                </a:solidFill>
                                <a:latin typeface="Cambria Math" panose="02040503050406030204" pitchFamily="18" charset="0"/>
                                <a:sym typeface="Symbol" panose="05050102010706020507" pitchFamily="18" charset="2"/>
                              </a:rPr>
                            </m:ctrlPr>
                          </m:sSupPr>
                          <m:e>
                            <m:r>
                              <a:rPr lang="en-US" b="1">
                                <a:solidFill>
                                  <a:srgbClr val="002060"/>
                                </a:solidFill>
                                <a:latin typeface="Cambria Math" panose="02040503050406030204" pitchFamily="18" charset="0"/>
                                <a:sym typeface="Symbol" panose="05050102010706020507" pitchFamily="18" charset="2"/>
                              </a:rPr>
                              <m:t>𝐓</m:t>
                            </m:r>
                          </m:e>
                          <m:sup>
                            <m:r>
                              <a:rPr lang="en-US" b="1">
                                <a:solidFill>
                                  <a:srgbClr val="002060"/>
                                </a:solidFill>
                                <a:latin typeface="Cambria Math" panose="02040503050406030204" pitchFamily="18" charset="0"/>
                                <a:sym typeface="Symbol" panose="05050102010706020507" pitchFamily="18" charset="2"/>
                              </a:rPr>
                              <m:t>𝟑</m:t>
                            </m:r>
                          </m:sup>
                        </m:sSup>
                        <m:r>
                          <a:rPr lang="en-US" b="1">
                            <a:solidFill>
                              <a:srgbClr val="002060"/>
                            </a:solidFill>
                            <a:latin typeface="Cambria Math" panose="02040503050406030204" pitchFamily="18" charset="0"/>
                            <a:sym typeface="Symbol" panose="05050102010706020507" pitchFamily="18" charset="2"/>
                          </a:rPr>
                          <m:t>𝐝𝐓</m:t>
                        </m:r>
                      </m:e>
                    </m:nary>
                  </m:oMath>
                </a14:m>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p>
              <a:p>
                <a:endParaRPr lang="el-GR"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-241,82</a:t>
                </a:r>
                <a:r>
                  <a:rPr lang="el-GR"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0,03224*(1073-298</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a:t>
                </a:r>
                <a14:m>
                  <m:oMath xmlns:m="http://schemas.openxmlformats.org/officeDocument/2006/math">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a:solidFill>
                              <a:srgbClr val="002060"/>
                            </a:solidFill>
                            <a:latin typeface="Cambria Math" panose="02040503050406030204" pitchFamily="18" charset="0"/>
                            <a:sym typeface="Symbol" panose="05050102010706020507" pitchFamily="18" charset="2"/>
                          </a:rPr>
                          <m:t>𝟏</m:t>
                        </m:r>
                        <m:r>
                          <a:rPr lang="en-US" sz="2000" b="1">
                            <a:solidFill>
                              <a:srgbClr val="002060"/>
                            </a:solidFill>
                            <a:latin typeface="Cambria Math" panose="02040503050406030204" pitchFamily="18" charset="0"/>
                            <a:sym typeface="Symbol" panose="05050102010706020507" pitchFamily="18" charset="2"/>
                          </a:rPr>
                          <m:t>,</m:t>
                        </m:r>
                        <m:r>
                          <a:rPr lang="en-US" sz="2000" b="1">
                            <a:solidFill>
                              <a:srgbClr val="002060"/>
                            </a:solidFill>
                            <a:latin typeface="Cambria Math" panose="02040503050406030204" pitchFamily="18" charset="0"/>
                            <a:sym typeface="Symbol" panose="05050102010706020507" pitchFamily="18" charset="2"/>
                          </a:rPr>
                          <m:t>𝟗𝟐</m:t>
                        </m:r>
                      </m:num>
                      <m:den>
                        <m:r>
                          <a:rPr lang="en-US" sz="2000" b="1">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m:t>
                        </m:r>
                        <m:sSup>
                          <m:sSupPr>
                            <m:ctrlPr>
                              <a:rPr lang="en-US" sz="2000" b="1" i="1">
                                <a:solidFill>
                                  <a:srgbClr val="002060"/>
                                </a:solidFill>
                                <a:latin typeface="Cambria Math" panose="02040503050406030204" pitchFamily="18" charset="0"/>
                                <a:sym typeface="Symbol" panose="05050102010706020507" pitchFamily="18" charset="2"/>
                              </a:rPr>
                            </m:ctrlPr>
                          </m:sSupPr>
                          <m:e>
                            <m:r>
                              <a:rPr lang="en-US" sz="2000" b="1" i="1">
                                <a:solidFill>
                                  <a:srgbClr val="002060"/>
                                </a:solidFill>
                                <a:latin typeface="Cambria Math" panose="02040503050406030204" pitchFamily="18" charset="0"/>
                                <a:sym typeface="Symbol" panose="05050102010706020507" pitchFamily="18" charset="2"/>
                              </a:rPr>
                              <m:t>𝟏𝟎</m:t>
                            </m:r>
                          </m:e>
                          <m:sup>
                            <m:r>
                              <a:rPr lang="en-US" sz="2000" b="1" i="1">
                                <a:solidFill>
                                  <a:srgbClr val="002060"/>
                                </a:solidFill>
                                <a:latin typeface="Cambria Math" panose="02040503050406030204" pitchFamily="18" charset="0"/>
                                <a:sym typeface="Symbol" panose="05050102010706020507" pitchFamily="18" charset="2"/>
                              </a:rPr>
                              <m:t>𝟔</m:t>
                            </m:r>
                          </m:sup>
                        </m:sSup>
                      </m:den>
                    </m:f>
                  </m:oMath>
                </a14:m>
                <a:r>
                  <a:rPr lang="en-US" b="1" dirty="0" smtClean="0">
                    <a:solidFill>
                      <a:srgbClr val="002060"/>
                    </a:solidFill>
                    <a:sym typeface="Symbol" panose="05050102010706020507" pitchFamily="18" charset="2"/>
                  </a:rPr>
                  <a:t>*(1073</a:t>
                </a:r>
                <a:r>
                  <a:rPr lang="en-US" b="1" baseline="30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-298</a:t>
                </a:r>
                <a:r>
                  <a:rPr lang="en-US" b="1" baseline="30000" dirty="0" smtClean="0">
                    <a:solidFill>
                      <a:srgbClr val="002060"/>
                    </a:solidFill>
                    <a:sym typeface="Symbol" panose="05050102010706020507" pitchFamily="18" charset="2"/>
                  </a:rPr>
                  <a:t>2</a:t>
                </a:r>
                <a:r>
                  <a:rPr lang="en-US" b="1" dirty="0">
                    <a:solidFill>
                      <a:srgbClr val="002060"/>
                    </a:solidFill>
                    <a:sym typeface="Symbol" panose="05050102010706020507" pitchFamily="18" charset="2"/>
                  </a:rPr>
                  <a:t>) + </a:t>
                </a:r>
                <a14:m>
                  <m:oMath xmlns:m="http://schemas.openxmlformats.org/officeDocument/2006/math">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𝟏𝟎</m:t>
                        </m:r>
                        <m:r>
                          <a:rPr lang="en-US" sz="2000" b="1" i="0" smtClean="0">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𝟔</m:t>
                        </m:r>
                      </m:num>
                      <m:den>
                        <m:r>
                          <a:rPr lang="en-US" sz="2000" b="1">
                            <a:solidFill>
                              <a:srgbClr val="002060"/>
                            </a:solidFill>
                            <a:latin typeface="Cambria Math" panose="02040503050406030204" pitchFamily="18" charset="0"/>
                            <a:sym typeface="Symbol" panose="05050102010706020507" pitchFamily="18" charset="2"/>
                          </a:rPr>
                          <m:t>𝟑</m:t>
                        </m:r>
                        <m:r>
                          <a:rPr lang="en-US" sz="2000" b="1">
                            <a:solidFill>
                              <a:srgbClr val="002060"/>
                            </a:solidFill>
                            <a:latin typeface="Cambria Math" panose="02040503050406030204" pitchFamily="18" charset="0"/>
                            <a:sym typeface="Symbol" panose="05050102010706020507" pitchFamily="18" charset="2"/>
                          </a:rPr>
                          <m:t>∗</m:t>
                        </m:r>
                        <m:sSup>
                          <m:sSupPr>
                            <m:ctrlPr>
                              <a:rPr lang="en-US" sz="2000" b="1" i="1">
                                <a:solidFill>
                                  <a:srgbClr val="002060"/>
                                </a:solidFill>
                                <a:latin typeface="Cambria Math" panose="02040503050406030204" pitchFamily="18" charset="0"/>
                                <a:sym typeface="Symbol" panose="05050102010706020507" pitchFamily="18" charset="2"/>
                              </a:rPr>
                            </m:ctrlPr>
                          </m:sSupPr>
                          <m:e>
                            <m:r>
                              <a:rPr lang="en-US" sz="2000" b="1" i="1">
                                <a:solidFill>
                                  <a:srgbClr val="002060"/>
                                </a:solidFill>
                                <a:latin typeface="Cambria Math" panose="02040503050406030204" pitchFamily="18" charset="0"/>
                                <a:sym typeface="Symbol" panose="05050102010706020507" pitchFamily="18" charset="2"/>
                              </a:rPr>
                              <m:t>𝟏𝟎</m:t>
                            </m:r>
                          </m:e>
                          <m:sup>
                            <m:r>
                              <a:rPr lang="en-US" sz="2000" b="1" i="1">
                                <a:solidFill>
                                  <a:srgbClr val="002060"/>
                                </a:solidFill>
                                <a:latin typeface="Cambria Math" panose="02040503050406030204" pitchFamily="18" charset="0"/>
                                <a:sym typeface="Symbol" panose="05050102010706020507" pitchFamily="18" charset="2"/>
                              </a:rPr>
                              <m:t>𝟗</m:t>
                            </m:r>
                          </m:sup>
                        </m:sSup>
                      </m:den>
                    </m:f>
                  </m:oMath>
                </a14:m>
                <a:r>
                  <a:rPr lang="en-US" b="1" dirty="0" smtClean="0">
                    <a:solidFill>
                      <a:srgbClr val="002060"/>
                    </a:solidFill>
                    <a:sym typeface="Symbol" panose="05050102010706020507" pitchFamily="18" charset="2"/>
                  </a:rPr>
                  <a:t>*(1073</a:t>
                </a:r>
                <a:r>
                  <a:rPr lang="en-US" b="1" baseline="30000" dirty="0" smtClean="0">
                    <a:solidFill>
                      <a:srgbClr val="002060"/>
                    </a:solidFill>
                    <a:sym typeface="Symbol" panose="05050102010706020507" pitchFamily="18" charset="2"/>
                  </a:rPr>
                  <a:t>3</a:t>
                </a:r>
                <a:r>
                  <a:rPr lang="en-US" b="1" dirty="0" smtClean="0">
                    <a:solidFill>
                      <a:srgbClr val="002060"/>
                    </a:solidFill>
                    <a:sym typeface="Symbol" panose="05050102010706020507" pitchFamily="18" charset="2"/>
                  </a:rPr>
                  <a:t>-298</a:t>
                </a:r>
                <a:r>
                  <a:rPr lang="en-US" b="1" baseline="30000" dirty="0" smtClean="0">
                    <a:solidFill>
                      <a:srgbClr val="002060"/>
                    </a:solidFill>
                    <a:sym typeface="Symbol" panose="05050102010706020507" pitchFamily="18" charset="2"/>
                  </a:rPr>
                  <a:t>3</a:t>
                </a:r>
                <a:r>
                  <a:rPr lang="en-US" b="1" dirty="0">
                    <a:solidFill>
                      <a:srgbClr val="002060"/>
                    </a:solidFill>
                    <a:sym typeface="Symbol" panose="05050102010706020507" pitchFamily="18" charset="2"/>
                  </a:rPr>
                  <a:t>) -</a:t>
                </a:r>
                <a14:m>
                  <m:oMath xmlns:m="http://schemas.openxmlformats.org/officeDocument/2006/math">
                    <m:r>
                      <a:rPr lang="en-US" sz="2000" b="1">
                        <a:solidFill>
                          <a:srgbClr val="002060"/>
                        </a:solidFill>
                        <a:latin typeface="Cambria Math" panose="02040503050406030204" pitchFamily="18" charset="0"/>
                        <a:sym typeface="Symbol" panose="05050102010706020507" pitchFamily="18" charset="2"/>
                      </a:rPr>
                      <m:t> </m:t>
                    </m:r>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𝟑</m:t>
                        </m:r>
                        <m:r>
                          <a:rPr lang="en-US" sz="2000" b="1" i="0" smtClean="0">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𝟔</m:t>
                        </m:r>
                      </m:num>
                      <m:den>
                        <m:r>
                          <a:rPr lang="en-US" sz="2000" b="1">
                            <a:solidFill>
                              <a:srgbClr val="002060"/>
                            </a:solidFill>
                            <a:latin typeface="Cambria Math" panose="02040503050406030204" pitchFamily="18" charset="0"/>
                            <a:sym typeface="Symbol" panose="05050102010706020507" pitchFamily="18" charset="2"/>
                          </a:rPr>
                          <m:t>𝟒</m:t>
                        </m:r>
                        <m:r>
                          <a:rPr lang="en-US" sz="2000" b="1">
                            <a:solidFill>
                              <a:srgbClr val="002060"/>
                            </a:solidFill>
                            <a:latin typeface="Cambria Math" panose="02040503050406030204" pitchFamily="18" charset="0"/>
                            <a:sym typeface="Symbol" panose="05050102010706020507" pitchFamily="18" charset="2"/>
                          </a:rPr>
                          <m:t>∗</m:t>
                        </m:r>
                        <m:sSup>
                          <m:sSupPr>
                            <m:ctrlPr>
                              <a:rPr lang="en-US" sz="2000" b="1" i="1">
                                <a:solidFill>
                                  <a:srgbClr val="002060"/>
                                </a:solidFill>
                                <a:latin typeface="Cambria Math" panose="02040503050406030204" pitchFamily="18" charset="0"/>
                                <a:sym typeface="Symbol" panose="05050102010706020507" pitchFamily="18" charset="2"/>
                              </a:rPr>
                            </m:ctrlPr>
                          </m:sSupPr>
                          <m:e>
                            <m:r>
                              <a:rPr lang="en-US" sz="2000" b="1" i="1">
                                <a:solidFill>
                                  <a:srgbClr val="002060"/>
                                </a:solidFill>
                                <a:latin typeface="Cambria Math" panose="02040503050406030204" pitchFamily="18" charset="0"/>
                                <a:sym typeface="Symbol" panose="05050102010706020507" pitchFamily="18" charset="2"/>
                              </a:rPr>
                              <m:t>𝟏𝟎</m:t>
                            </m:r>
                          </m:e>
                          <m:sup>
                            <m:r>
                              <a:rPr lang="en-US" sz="2000" b="1" i="1">
                                <a:solidFill>
                                  <a:srgbClr val="002060"/>
                                </a:solidFill>
                                <a:latin typeface="Cambria Math" panose="02040503050406030204" pitchFamily="18" charset="0"/>
                                <a:sym typeface="Symbol" panose="05050102010706020507" pitchFamily="18" charset="2"/>
                              </a:rPr>
                              <m:t>𝟏𝟐</m:t>
                            </m:r>
                          </m:sup>
                        </m:sSup>
                      </m:den>
                    </m:f>
                  </m:oMath>
                </a14:m>
                <a:r>
                  <a:rPr lang="en-US" b="1" dirty="0" smtClean="0">
                    <a:solidFill>
                      <a:srgbClr val="002060"/>
                    </a:solidFill>
                    <a:sym typeface="Symbol" panose="05050102010706020507" pitchFamily="18" charset="2"/>
                  </a:rPr>
                  <a:t>*(1073</a:t>
                </a:r>
                <a:r>
                  <a:rPr lang="en-US" b="1" baseline="30000" dirty="0" smtClean="0">
                    <a:solidFill>
                      <a:srgbClr val="002060"/>
                    </a:solidFill>
                    <a:sym typeface="Symbol" panose="05050102010706020507" pitchFamily="18" charset="2"/>
                  </a:rPr>
                  <a:t>4</a:t>
                </a:r>
                <a:r>
                  <a:rPr lang="en-US" b="1" dirty="0" smtClean="0">
                    <a:solidFill>
                      <a:srgbClr val="002060"/>
                    </a:solidFill>
                    <a:sym typeface="Symbol" panose="05050102010706020507" pitchFamily="18" charset="2"/>
                  </a:rPr>
                  <a:t>-298</a:t>
                </a:r>
                <a:r>
                  <a:rPr lang="en-US" b="1" baseline="30000" dirty="0" smtClean="0">
                    <a:solidFill>
                      <a:srgbClr val="002060"/>
                    </a:solidFill>
                    <a:sym typeface="Symbol" panose="05050102010706020507" pitchFamily="18" charset="2"/>
                  </a:rPr>
                  <a:t>4</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-212,75 </a:t>
                </a:r>
                <a:r>
                  <a:rPr lang="en-US" b="1" dirty="0">
                    <a:solidFill>
                      <a:srgbClr val="002060"/>
                    </a:solidFill>
                    <a:sym typeface="Symbol" panose="05050102010706020507" pitchFamily="18" charset="2"/>
                  </a:rPr>
                  <a:t>kJ/</a:t>
                </a:r>
                <a:r>
                  <a:rPr lang="en-US" b="1" dirty="0" err="1">
                    <a:solidFill>
                      <a:srgbClr val="002060"/>
                    </a:solidFill>
                    <a:sym typeface="Symbol" panose="05050102010706020507" pitchFamily="18" charset="2"/>
                  </a:rPr>
                  <a:t>mol</a:t>
                </a:r>
                <a:endParaRPr lang="en-US" b="1" dirty="0">
                  <a:solidFill>
                    <a:srgbClr val="002060"/>
                  </a:solidFill>
                  <a:sym typeface="Symbol" panose="05050102010706020507" pitchFamily="18" charset="2"/>
                </a:endParaRPr>
              </a:p>
              <a:p>
                <a:endParaRPr lang="en-US" sz="800"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ΔΗ</a:t>
                </a:r>
                <a:r>
                  <a:rPr lang="en-US" b="1" dirty="0" err="1">
                    <a:solidFill>
                      <a:srgbClr val="002060"/>
                    </a:solidFill>
                    <a:sym typeface="Symbol" panose="05050102010706020507" pitchFamily="18" charset="2"/>
                  </a:rPr>
                  <a:t>rxn</a:t>
                </a:r>
                <a:r>
                  <a:rPr lang="en-US" b="1" dirty="0">
                    <a:solidFill>
                      <a:srgbClr val="002060"/>
                    </a:solidFill>
                    <a:sym typeface="Symbol" panose="05050102010706020507" pitchFamily="18" charset="2"/>
                  </a:rPr>
                  <a:t> = </a:t>
                </a:r>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 </a:t>
                </a:r>
                <a:r>
                  <a:rPr lang="en-US" b="1" dirty="0">
                    <a:solidFill>
                      <a:srgbClr val="002060"/>
                    </a:solidFill>
                    <a:sym typeface="Symbol" panose="05050102010706020507" pitchFamily="18" charset="2"/>
                  </a:rPr>
                  <a:t>0,5*</a:t>
                </a:r>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Ο2</a:t>
                </a:r>
                <a:r>
                  <a:rPr lang="el-GR" b="1" dirty="0">
                    <a:solidFill>
                      <a:srgbClr val="002060"/>
                    </a:solidFill>
                    <a:sym typeface="Symbol" panose="05050102010706020507" pitchFamily="18" charset="2"/>
                  </a:rPr>
                  <a:t> - 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22,87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0,5*25,37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(-212,75)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smtClean="0">
                    <a:solidFill>
                      <a:srgbClr val="FF0000"/>
                    </a:solidFill>
                    <a:sym typeface="Symbol" panose="05050102010706020507" pitchFamily="18" charset="2"/>
                  </a:rPr>
                  <a:t>248,30 </a:t>
                </a:r>
                <a:r>
                  <a:rPr lang="en-US" b="1" dirty="0">
                    <a:solidFill>
                      <a:srgbClr val="FF0000"/>
                    </a:solidFill>
                    <a:sym typeface="Symbol" panose="05050102010706020507" pitchFamily="18" charset="2"/>
                  </a:rPr>
                  <a:t>kJ/</a:t>
                </a:r>
                <a:r>
                  <a:rPr lang="en-US" b="1" dirty="0" err="1">
                    <a:solidFill>
                      <a:srgbClr val="FF0000"/>
                    </a:solidFill>
                    <a:sym typeface="Symbol" panose="05050102010706020507" pitchFamily="18" charset="2"/>
                  </a:rPr>
                  <a:t>mol</a:t>
                </a:r>
                <a:r>
                  <a:rPr lang="en-US" b="1" dirty="0">
                    <a:solidFill>
                      <a:srgbClr val="FF000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endParaRPr lang="el-GR" b="1" dirty="0">
                  <a:solidFill>
                    <a:srgbClr val="002060"/>
                  </a:solidFill>
                  <a:sym typeface="Symbol" panose="05050102010706020507" pitchFamily="18" charset="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493" y="669923"/>
                <a:ext cx="12192000" cy="4134337"/>
              </a:xfrm>
              <a:prstGeom prst="rect">
                <a:avLst/>
              </a:prstGeom>
              <a:blipFill>
                <a:blip r:embed="rId2"/>
                <a:stretch>
                  <a:fillRect l="-450" t="-885" r="-400"/>
                </a:stretch>
              </a:blipFill>
            </p:spPr>
            <p:txBody>
              <a:bodyPr/>
              <a:lstStyle/>
              <a:p>
                <a:r>
                  <a:rPr lang="el-GR">
                    <a:noFill/>
                  </a:rPr>
                  <a:t> </a:t>
                </a:r>
              </a:p>
            </p:txBody>
          </p:sp>
        </mc:Fallback>
      </mc:AlternateContent>
      <p:sp>
        <p:nvSpPr>
          <p:cNvPr id="6" name="TextBox 5"/>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TextBox 6"/>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mc:AlternateContent xmlns:mc="http://schemas.openxmlformats.org/markup-compatibility/2006" xmlns:a14="http://schemas.microsoft.com/office/drawing/2010/main">
        <mc:Choice Requires="a14">
          <p:sp>
            <p:nvSpPr>
              <p:cNvPr id="8" name="TextBox 7"/>
              <p:cNvSpPr txBox="1"/>
              <p:nvPr/>
            </p:nvSpPr>
            <p:spPr>
              <a:xfrm>
                <a:off x="-72846" y="4898739"/>
                <a:ext cx="12192000" cy="1787412"/>
              </a:xfrm>
              <a:prstGeom prst="rect">
                <a:avLst/>
              </a:prstGeom>
              <a:noFill/>
            </p:spPr>
            <p:txBody>
              <a:bodyPr wrap="square" rtlCol="0">
                <a:spAutoFit/>
              </a:bodyPr>
              <a:lstStyle/>
              <a:p>
                <a:r>
                  <a:rPr lang="el-GR" b="1" dirty="0" smtClean="0">
                    <a:solidFill>
                      <a:srgbClr val="FF0000"/>
                    </a:solidFill>
                    <a:sym typeface="Symbol" panose="05050102010706020507" pitchFamily="18" charset="2"/>
                  </a:rPr>
                  <a:t>Υπολογισμός 	</a:t>
                </a:r>
                <a:r>
                  <a:rPr lang="el-GR" b="1" dirty="0" smtClean="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Η2</a:t>
                </a:r>
                <a:r>
                  <a:rPr lang="en-US" b="1" dirty="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a:solidFill>
                              <a:srgbClr val="002060"/>
                            </a:solidFill>
                            <a:latin typeface="Cambria Math" panose="02040503050406030204" pitchFamily="18" charset="0"/>
                            <a:sym typeface="Symbol" panose="05050102010706020507" pitchFamily="18" charset="2"/>
                          </a:rPr>
                          <m:t>𝟏𝟎𝟕𝟑</m:t>
                        </m:r>
                      </m:sup>
                      <m:e>
                        <m:f>
                          <m:fPr>
                            <m:ctrlPr>
                              <a:rPr lang="en-US" b="1" i="1">
                                <a:solidFill>
                                  <a:srgbClr val="002060"/>
                                </a:solidFill>
                                <a:latin typeface="Cambria Math" panose="02040503050406030204" pitchFamily="18" charset="0"/>
                                <a:sym typeface="Symbol" panose="05050102010706020507" pitchFamily="18" charset="2"/>
                              </a:rPr>
                            </m:ctrlPr>
                          </m:fPr>
                          <m:num>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m:t>
                                </m:r>
                              </m:sub>
                            </m:sSub>
                          </m:num>
                          <m:den>
                            <m:r>
                              <a:rPr lang="en-US" b="1">
                                <a:solidFill>
                                  <a:srgbClr val="002060"/>
                                </a:solidFill>
                                <a:latin typeface="Cambria Math" panose="02040503050406030204" pitchFamily="18" charset="0"/>
                                <a:sym typeface="Symbol" panose="05050102010706020507" pitchFamily="18" charset="2"/>
                              </a:rPr>
                              <m:t>𝐓</m:t>
                            </m:r>
                          </m:den>
                        </m:f>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0,0376 kJ/</a:t>
                </a:r>
                <a:r>
                  <a:rPr lang="en-US" b="1" dirty="0" err="1">
                    <a:solidFill>
                      <a:srgbClr val="002060"/>
                    </a:solidFill>
                    <a:sym typeface="Symbol" panose="05050102010706020507" pitchFamily="18" charset="2"/>
                  </a:rPr>
                  <a:t>molK</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S</a:t>
                </a:r>
                <a:r>
                  <a:rPr lang="en-US" b="1" baseline="30000" dirty="0" err="1">
                    <a:solidFill>
                      <a:srgbClr val="002060"/>
                    </a:solidFill>
                    <a:sym typeface="Symbol" panose="05050102010706020507" pitchFamily="18" charset="2"/>
                  </a:rPr>
                  <a:t>f</a:t>
                </a:r>
                <a:r>
                  <a:rPr lang="en-US" b="1" baseline="-25000" dirty="0" err="1">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S</a:t>
                </a:r>
                <a:r>
                  <a:rPr lang="en-US" b="1" baseline="30000" dirty="0" err="1">
                    <a:solidFill>
                      <a:srgbClr val="002060"/>
                    </a:solidFill>
                    <a:sym typeface="Symbol" panose="05050102010706020507" pitchFamily="18" charset="2"/>
                  </a:rPr>
                  <a:t>o</a:t>
                </a:r>
                <a:r>
                  <a:rPr lang="en-US" b="1" baseline="-25000" dirty="0" err="1">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a:solidFill>
                              <a:srgbClr val="002060"/>
                            </a:solidFill>
                            <a:latin typeface="Cambria Math" panose="02040503050406030204" pitchFamily="18" charset="0"/>
                            <a:sym typeface="Symbol" panose="05050102010706020507" pitchFamily="18" charset="2"/>
                          </a:rPr>
                          <m:t>𝟏𝟎𝟕𝟑</m:t>
                        </m:r>
                      </m:sup>
                      <m:e>
                        <m:f>
                          <m:fPr>
                            <m:ctrlPr>
                              <a:rPr lang="en-US" b="1" i="1">
                                <a:solidFill>
                                  <a:srgbClr val="002060"/>
                                </a:solidFill>
                                <a:latin typeface="Cambria Math" panose="02040503050406030204" pitchFamily="18" charset="0"/>
                                <a:sym typeface="Symbol" panose="05050102010706020507" pitchFamily="18" charset="2"/>
                              </a:rPr>
                            </m:ctrlPr>
                          </m:fPr>
                          <m:num>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𝐏𝐎𝟐</m:t>
                                </m:r>
                              </m:sub>
                            </m:sSub>
                          </m:num>
                          <m:den>
                            <m:r>
                              <a:rPr lang="en-US" b="1">
                                <a:solidFill>
                                  <a:srgbClr val="002060"/>
                                </a:solidFill>
                                <a:latin typeface="Cambria Math" panose="02040503050406030204" pitchFamily="18" charset="0"/>
                                <a:sym typeface="Symbol" panose="05050102010706020507" pitchFamily="18" charset="2"/>
                              </a:rPr>
                              <m:t>𝐓</m:t>
                            </m:r>
                          </m:den>
                        </m:f>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0,0412 kJ/</a:t>
                </a:r>
                <a:r>
                  <a:rPr lang="en-US" b="1" dirty="0" err="1">
                    <a:solidFill>
                      <a:srgbClr val="002060"/>
                    </a:solidFill>
                    <a:sym typeface="Symbol" panose="05050102010706020507" pitchFamily="18" charset="2"/>
                  </a:rPr>
                  <a:t>molK</a:t>
                </a:r>
                <a:endParaRPr lang="el-GR" b="1" dirty="0">
                  <a:solidFill>
                    <a:srgbClr val="002060"/>
                  </a:solidFill>
                  <a:sym typeface="Symbol" panose="05050102010706020507" pitchFamily="18" charset="2"/>
                </a:endParaRPr>
              </a:p>
              <a:p>
                <a:r>
                  <a:rPr lang="el-GR" b="1" dirty="0" smtClean="0">
                    <a:solidFill>
                      <a:srgbClr val="FF0000"/>
                    </a:solidFill>
                    <a:sym typeface="Symbol" panose="05050102010706020507" pitchFamily="18" charset="2"/>
                  </a:rPr>
                  <a:t>του Δ</a:t>
                </a:r>
                <a:r>
                  <a:rPr lang="en-US" b="1" dirty="0" err="1" smtClean="0">
                    <a:solidFill>
                      <a:srgbClr val="FF0000"/>
                    </a:solidFill>
                    <a:sym typeface="Symbol" panose="05050102010706020507" pitchFamily="18" charset="2"/>
                  </a:rPr>
                  <a:t>Grxn</a:t>
                </a:r>
                <a:r>
                  <a:rPr lang="el-GR" b="1" dirty="0" smtClean="0">
                    <a:solidFill>
                      <a:srgbClr val="FF0000"/>
                    </a:solidFill>
                    <a:sym typeface="Symbol" panose="05050102010706020507" pitchFamily="18" charset="2"/>
                  </a:rPr>
                  <a:t> </a:t>
                </a:r>
                <a:r>
                  <a:rPr lang="en-US" b="1" dirty="0">
                    <a:solidFill>
                      <a:srgbClr val="002060"/>
                    </a:solidFill>
                    <a:sym typeface="Symbol" panose="05050102010706020507" pitchFamily="18" charset="2"/>
                  </a:rPr>
                  <a:t>	</a:t>
                </a:r>
                <a:endParaRPr lang="en-US"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		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O(g)</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 </a:t>
                </a:r>
                <a:r>
                  <a:rPr lang="el-GR" b="1" baseline="-25000" dirty="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O(g)</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𝟏𝟎𝟕𝟑</m:t>
                        </m:r>
                      </m:sup>
                      <m:e>
                        <m:f>
                          <m:fPr>
                            <m:ctrlPr>
                              <a:rPr lang="en-US" b="1" i="1" smtClean="0">
                                <a:solidFill>
                                  <a:srgbClr val="002060"/>
                                </a:solidFill>
                                <a:latin typeface="Cambria Math" panose="02040503050406030204" pitchFamily="18" charset="0"/>
                                <a:sym typeface="Symbol" panose="05050102010706020507" pitchFamily="18" charset="2"/>
                              </a:rPr>
                            </m:ctrlPr>
                          </m:fPr>
                          <m:num>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𝐏𝐇𝟐𝐎</m:t>
                                </m:r>
                                <m:r>
                                  <a:rPr lang="en-US" b="1" i="0" smtClean="0">
                                    <a:solidFill>
                                      <a:srgbClr val="002060"/>
                                    </a:solidFill>
                                    <a:latin typeface="Cambria Math" panose="02040503050406030204" pitchFamily="18" charset="0"/>
                                    <a:sym typeface="Symbol" panose="05050102010706020507" pitchFamily="18" charset="2"/>
                                  </a:rPr>
                                  <m:t>(</m:t>
                                </m:r>
                                <m:r>
                                  <a:rPr lang="en-US" b="1" i="0" smtClean="0">
                                    <a:solidFill>
                                      <a:srgbClr val="002060"/>
                                    </a:solidFill>
                                    <a:latin typeface="Cambria Math" panose="02040503050406030204" pitchFamily="18" charset="0"/>
                                    <a:sym typeface="Symbol" panose="05050102010706020507" pitchFamily="18" charset="2"/>
                                  </a:rPr>
                                  <m:t>𝐠</m:t>
                                </m:r>
                                <m:r>
                                  <a:rPr lang="en-US" b="1">
                                    <a:solidFill>
                                      <a:srgbClr val="002060"/>
                                    </a:solidFill>
                                    <a:latin typeface="Cambria Math" panose="02040503050406030204" pitchFamily="18" charset="0"/>
                                    <a:sym typeface="Symbol" panose="05050102010706020507" pitchFamily="18" charset="2"/>
                                  </a:rPr>
                                  <m:t>)</m:t>
                                </m:r>
                              </m:sub>
                            </m:sSub>
                          </m:num>
                          <m:den>
                            <m:r>
                              <a:rPr lang="en-US" b="1" i="0" smtClean="0">
                                <a:solidFill>
                                  <a:srgbClr val="002060"/>
                                </a:solidFill>
                                <a:latin typeface="Cambria Math" panose="02040503050406030204" pitchFamily="18" charset="0"/>
                                <a:sym typeface="Symbol" panose="05050102010706020507" pitchFamily="18" charset="2"/>
                              </a:rPr>
                              <m:t>𝐓</m:t>
                            </m:r>
                          </m:den>
                        </m:f>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-0,044</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a*</a:t>
                </a:r>
                <a14:m>
                  <m:oMath xmlns:m="http://schemas.openxmlformats.org/officeDocument/2006/math">
                    <m:nary>
                      <m:naryPr>
                        <m:limLoc m:val="undOvr"/>
                        <m:ctrlPr>
                          <a:rPr lang="en-US" sz="2000" b="1" i="1">
                            <a:solidFill>
                              <a:srgbClr val="002060"/>
                            </a:solidFill>
                            <a:latin typeface="Cambria Math" panose="02040503050406030204" pitchFamily="18" charset="0"/>
                            <a:sym typeface="Symbol" panose="05050102010706020507" pitchFamily="18" charset="2"/>
                          </a:rPr>
                        </m:ctrlPr>
                      </m:naryPr>
                      <m:sub>
                        <m:r>
                          <m:rPr>
                            <m:brk m:alnAt="24"/>
                          </m:rPr>
                          <a:rPr lang="en-US" sz="2000" b="1">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𝟗𝟖</m:t>
                        </m:r>
                      </m:sub>
                      <m:sup>
                        <m:r>
                          <a:rPr lang="en-US" sz="2000" b="1" i="0" smtClean="0">
                            <a:solidFill>
                              <a:srgbClr val="002060"/>
                            </a:solidFill>
                            <a:latin typeface="Cambria Math" panose="02040503050406030204" pitchFamily="18" charset="0"/>
                            <a:sym typeface="Symbol" panose="05050102010706020507" pitchFamily="18" charset="2"/>
                          </a:rPr>
                          <m:t>𝟏𝟎𝟕</m:t>
                        </m:r>
                        <m:r>
                          <a:rPr lang="en-US" sz="2000" b="1">
                            <a:solidFill>
                              <a:srgbClr val="002060"/>
                            </a:solidFill>
                            <a:latin typeface="Cambria Math" panose="02040503050406030204" pitchFamily="18" charset="0"/>
                            <a:sym typeface="Symbol" panose="05050102010706020507" pitchFamily="18" charset="2"/>
                          </a:rPr>
                          <m:t>𝟑</m:t>
                        </m:r>
                      </m:sup>
                      <m:e>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a:solidFill>
                                  <a:srgbClr val="002060"/>
                                </a:solidFill>
                                <a:latin typeface="Cambria Math" panose="02040503050406030204" pitchFamily="18" charset="0"/>
                                <a:sym typeface="Symbol" panose="05050102010706020507" pitchFamily="18" charset="2"/>
                              </a:rPr>
                              <m:t>𝐝𝐓</m:t>
                            </m:r>
                          </m:num>
                          <m:den>
                            <m:r>
                              <a:rPr lang="en-US" sz="2000" b="1">
                                <a:solidFill>
                                  <a:srgbClr val="002060"/>
                                </a:solidFill>
                                <a:latin typeface="Cambria Math" panose="02040503050406030204" pitchFamily="18" charset="0"/>
                                <a:sym typeface="Symbol" panose="05050102010706020507" pitchFamily="18" charset="2"/>
                              </a:rPr>
                              <m:t>𝐓</m:t>
                            </m:r>
                          </m:den>
                        </m:f>
                      </m:e>
                    </m:nary>
                  </m:oMath>
                </a14:m>
                <a:r>
                  <a:rPr lang="en-US" b="1" dirty="0">
                    <a:solidFill>
                      <a:srgbClr val="002060"/>
                    </a:solidFill>
                    <a:sym typeface="Symbol" panose="05050102010706020507" pitchFamily="18" charset="2"/>
                  </a:rPr>
                  <a:t> + b*</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𝟏𝟎𝟕𝟑</m:t>
                        </m:r>
                      </m:sup>
                      <m:e>
                        <m:r>
                          <a:rPr lang="en-US" b="1">
                            <a:solidFill>
                              <a:srgbClr val="002060"/>
                            </a:solidFill>
                            <a:latin typeface="Cambria Math" panose="02040503050406030204" pitchFamily="18" charset="0"/>
                            <a:sym typeface="Symbol" panose="05050102010706020507" pitchFamily="18" charset="2"/>
                          </a:rPr>
                          <m:t>𝐝𝐓</m:t>
                        </m:r>
                      </m:e>
                    </m:nary>
                  </m:oMath>
                </a14:m>
                <a:r>
                  <a:rPr lang="en-US" sz="800"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c*</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𝟏𝟎𝟕𝟑</m:t>
                        </m:r>
                      </m:sup>
                      <m:e>
                        <m:r>
                          <a:rPr lang="en-US" b="1">
                            <a:solidFill>
                              <a:srgbClr val="002060"/>
                            </a:solidFill>
                            <a:latin typeface="Cambria Math" panose="02040503050406030204" pitchFamily="18" charset="0"/>
                            <a:sym typeface="Symbol" panose="05050102010706020507" pitchFamily="18" charset="2"/>
                          </a:rPr>
                          <m:t>𝐓𝐝𝐓</m:t>
                        </m:r>
                      </m:e>
                    </m:nary>
                  </m:oMath>
                </a14:m>
                <a:r>
                  <a:rPr lang="en-US" b="1" dirty="0">
                    <a:solidFill>
                      <a:srgbClr val="002060"/>
                    </a:solidFill>
                    <a:sym typeface="Symbol" panose="05050102010706020507" pitchFamily="18" charset="2"/>
                  </a:rPr>
                  <a:t> + d*</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𝟏𝟎𝟕𝟑</m:t>
                        </m:r>
                      </m:sup>
                      <m:e>
                        <m:sSup>
                          <m:sSupPr>
                            <m:ctrlPr>
                              <a:rPr lang="el-GR" b="1" i="1">
                                <a:solidFill>
                                  <a:srgbClr val="002060"/>
                                </a:solidFill>
                                <a:latin typeface="Cambria Math" panose="02040503050406030204" pitchFamily="18" charset="0"/>
                                <a:sym typeface="Symbol" panose="05050102010706020507" pitchFamily="18" charset="2"/>
                              </a:rPr>
                            </m:ctrlPr>
                          </m:sSupPr>
                          <m:e>
                            <m:r>
                              <a:rPr lang="en-US" b="1">
                                <a:solidFill>
                                  <a:srgbClr val="002060"/>
                                </a:solidFill>
                                <a:latin typeface="Cambria Math" panose="02040503050406030204" pitchFamily="18" charset="0"/>
                                <a:sym typeface="Symbol" panose="05050102010706020507" pitchFamily="18" charset="2"/>
                              </a:rPr>
                              <m:t>𝐓</m:t>
                            </m:r>
                          </m:e>
                          <m:sup>
                            <m:r>
                              <a:rPr lang="en-US" b="1">
                                <a:solidFill>
                                  <a:srgbClr val="002060"/>
                                </a:solidFill>
                                <a:latin typeface="Cambria Math" panose="02040503050406030204" pitchFamily="18" charset="0"/>
                                <a:sym typeface="Symbol" panose="05050102010706020507" pitchFamily="18" charset="2"/>
                              </a:rPr>
                              <m:t>𝟐</m:t>
                            </m:r>
                          </m:sup>
                        </m:sSup>
                        <m:r>
                          <a:rPr lang="en-US" b="1">
                            <a:solidFill>
                              <a:srgbClr val="002060"/>
                            </a:solidFill>
                            <a:latin typeface="Cambria Math" panose="02040503050406030204" pitchFamily="18" charset="0"/>
                            <a:sym typeface="Symbol" panose="05050102010706020507" pitchFamily="18" charset="2"/>
                          </a:rPr>
                          <m:t>𝐝𝐓</m:t>
                        </m:r>
                      </m:e>
                    </m:nary>
                  </m:oMath>
                </a14:m>
                <a:r>
                  <a:rPr lang="en-US" b="1" dirty="0" smtClean="0">
                    <a:solidFill>
                      <a:srgbClr val="002060"/>
                    </a:solidFill>
                    <a:sym typeface="Symbol" panose="05050102010706020507" pitchFamily="18" charset="2"/>
                  </a:rPr>
                  <a:t>=</a:t>
                </a:r>
                <a:endParaRPr lang="en-US" b="1" dirty="0">
                  <a:solidFill>
                    <a:srgbClr val="002060"/>
                  </a:solidFill>
                  <a:sym typeface="Symbol" panose="05050102010706020507" pitchFamily="18" charset="2"/>
                </a:endParaRPr>
              </a:p>
              <a:p>
                <a:endParaRPr lang="en-US" sz="800" b="1" dirty="0">
                  <a:solidFill>
                    <a:srgbClr val="002060"/>
                  </a:solidFill>
                  <a:sym typeface="Symbol" panose="05050102010706020507" pitchFamily="18" charset="2"/>
                </a:endParaRPr>
              </a:p>
              <a:p>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-0,044</a:t>
                </a:r>
                <a:r>
                  <a:rPr lang="el-GR"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0,03224*ln</a:t>
                </a:r>
                <a14:m>
                  <m:oMath xmlns:m="http://schemas.openxmlformats.org/officeDocument/2006/math">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𝟏𝟎𝟕</m:t>
                        </m:r>
                        <m:r>
                          <a:rPr lang="en-US" sz="2000" b="1">
                            <a:solidFill>
                              <a:srgbClr val="002060"/>
                            </a:solidFill>
                            <a:latin typeface="Cambria Math" panose="02040503050406030204" pitchFamily="18" charset="0"/>
                            <a:sym typeface="Symbol" panose="05050102010706020507" pitchFamily="18" charset="2"/>
                          </a:rPr>
                          <m:t>𝟑</m:t>
                        </m:r>
                      </m:num>
                      <m:den>
                        <m:r>
                          <a:rPr lang="en-US" sz="2000" b="1">
                            <a:solidFill>
                              <a:srgbClr val="002060"/>
                            </a:solidFill>
                            <a:latin typeface="Cambria Math" panose="02040503050406030204" pitchFamily="18" charset="0"/>
                            <a:sym typeface="Symbol" panose="05050102010706020507" pitchFamily="18" charset="2"/>
                          </a:rPr>
                          <m:t>𝟐𝟗𝟖</m:t>
                        </m:r>
                      </m:den>
                    </m:f>
                  </m:oMath>
                </a14:m>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a:t>
                </a:r>
                <a14:m>
                  <m:oMath xmlns:m="http://schemas.openxmlformats.org/officeDocument/2006/math">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a:solidFill>
                              <a:srgbClr val="002060"/>
                            </a:solidFill>
                            <a:latin typeface="Cambria Math" panose="02040503050406030204" pitchFamily="18" charset="0"/>
                            <a:sym typeface="Symbol" panose="05050102010706020507" pitchFamily="18" charset="2"/>
                          </a:rPr>
                          <m:t>𝟏</m:t>
                        </m:r>
                        <m:r>
                          <a:rPr lang="en-US" sz="2000" b="1">
                            <a:solidFill>
                              <a:srgbClr val="002060"/>
                            </a:solidFill>
                            <a:latin typeface="Cambria Math" panose="02040503050406030204" pitchFamily="18" charset="0"/>
                            <a:sym typeface="Symbol" panose="05050102010706020507" pitchFamily="18" charset="2"/>
                          </a:rPr>
                          <m:t>,</m:t>
                        </m:r>
                        <m:r>
                          <a:rPr lang="en-US" sz="2000" b="1">
                            <a:solidFill>
                              <a:srgbClr val="002060"/>
                            </a:solidFill>
                            <a:latin typeface="Cambria Math" panose="02040503050406030204" pitchFamily="18" charset="0"/>
                            <a:sym typeface="Symbol" panose="05050102010706020507" pitchFamily="18" charset="2"/>
                          </a:rPr>
                          <m:t>𝟗𝟐</m:t>
                        </m:r>
                      </m:num>
                      <m:den>
                        <m:sSup>
                          <m:sSupPr>
                            <m:ctrlPr>
                              <a:rPr lang="en-US" sz="2000" b="1" i="1">
                                <a:solidFill>
                                  <a:srgbClr val="002060"/>
                                </a:solidFill>
                                <a:latin typeface="Cambria Math" panose="02040503050406030204" pitchFamily="18" charset="0"/>
                                <a:sym typeface="Symbol" panose="05050102010706020507" pitchFamily="18" charset="2"/>
                              </a:rPr>
                            </m:ctrlPr>
                          </m:sSupPr>
                          <m:e>
                            <m:r>
                              <a:rPr lang="en-US" sz="2000" b="1" i="1">
                                <a:solidFill>
                                  <a:srgbClr val="002060"/>
                                </a:solidFill>
                                <a:latin typeface="Cambria Math" panose="02040503050406030204" pitchFamily="18" charset="0"/>
                                <a:sym typeface="Symbol" panose="05050102010706020507" pitchFamily="18" charset="2"/>
                              </a:rPr>
                              <m:t>𝟏𝟎</m:t>
                            </m:r>
                          </m:e>
                          <m:sup>
                            <m:r>
                              <a:rPr lang="en-US" sz="2000" b="1" i="1">
                                <a:solidFill>
                                  <a:srgbClr val="002060"/>
                                </a:solidFill>
                                <a:latin typeface="Cambria Math" panose="02040503050406030204" pitchFamily="18" charset="0"/>
                                <a:sym typeface="Symbol" panose="05050102010706020507" pitchFamily="18" charset="2"/>
                              </a:rPr>
                              <m:t>𝟔</m:t>
                            </m:r>
                          </m:sup>
                        </m:sSup>
                      </m:den>
                    </m:f>
                  </m:oMath>
                </a14:m>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107</a:t>
                </a:r>
                <a:r>
                  <a:rPr lang="en-US" b="1" dirty="0" smtClean="0">
                    <a:solidFill>
                      <a:srgbClr val="002060"/>
                    </a:solidFill>
                    <a:sym typeface="Symbol" panose="05050102010706020507" pitchFamily="18" charset="2"/>
                  </a:rPr>
                  <a:t>3-298</a:t>
                </a:r>
                <a:r>
                  <a:rPr lang="en-US" b="1" dirty="0">
                    <a:solidFill>
                      <a:srgbClr val="002060"/>
                    </a:solidFill>
                    <a:sym typeface="Symbol" panose="05050102010706020507" pitchFamily="18" charset="2"/>
                  </a:rPr>
                  <a:t>) + </a:t>
                </a:r>
                <a14:m>
                  <m:oMath xmlns:m="http://schemas.openxmlformats.org/officeDocument/2006/math">
                    <m:f>
                      <m:fPr>
                        <m:ctrlPr>
                          <a:rPr lang="en-US" sz="2000" b="1" i="1">
                            <a:solidFill>
                              <a:srgbClr val="002060"/>
                            </a:solidFill>
                            <a:latin typeface="Cambria Math" panose="02040503050406030204" pitchFamily="18" charset="0"/>
                            <a:sym typeface="Symbol" panose="05050102010706020507" pitchFamily="18" charset="2"/>
                          </a:rPr>
                        </m:ctrlPr>
                      </m:fPr>
                      <m:num>
                        <m:r>
                          <a:rPr lang="el-GR" sz="2000" b="1" i="0" smtClean="0">
                            <a:solidFill>
                              <a:srgbClr val="002060"/>
                            </a:solidFill>
                            <a:latin typeface="Cambria Math" panose="02040503050406030204" pitchFamily="18" charset="0"/>
                            <a:sym typeface="Symbol" panose="05050102010706020507" pitchFamily="18" charset="2"/>
                          </a:rPr>
                          <m:t>𝟏𝟎</m:t>
                        </m:r>
                        <m:r>
                          <a:rPr lang="el-GR" sz="2000" b="1" i="0" smtClean="0">
                            <a:solidFill>
                              <a:srgbClr val="002060"/>
                            </a:solidFill>
                            <a:latin typeface="Cambria Math" panose="02040503050406030204" pitchFamily="18" charset="0"/>
                            <a:sym typeface="Symbol" panose="05050102010706020507" pitchFamily="18" charset="2"/>
                          </a:rPr>
                          <m:t>,</m:t>
                        </m:r>
                        <m:r>
                          <a:rPr lang="el-GR" sz="2000" b="1" i="0" smtClean="0">
                            <a:solidFill>
                              <a:srgbClr val="002060"/>
                            </a:solidFill>
                            <a:latin typeface="Cambria Math" panose="02040503050406030204" pitchFamily="18" charset="0"/>
                            <a:sym typeface="Symbol" panose="05050102010706020507" pitchFamily="18" charset="2"/>
                          </a:rPr>
                          <m:t>𝟔</m:t>
                        </m:r>
                      </m:num>
                      <m:den>
                        <m:r>
                          <a:rPr lang="en-US" sz="2000" b="1">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m:t>
                        </m:r>
                        <m:sSup>
                          <m:sSupPr>
                            <m:ctrlPr>
                              <a:rPr lang="en-US" sz="2000" b="1" i="1">
                                <a:solidFill>
                                  <a:srgbClr val="002060"/>
                                </a:solidFill>
                                <a:latin typeface="Cambria Math" panose="02040503050406030204" pitchFamily="18" charset="0"/>
                                <a:sym typeface="Symbol" panose="05050102010706020507" pitchFamily="18" charset="2"/>
                              </a:rPr>
                            </m:ctrlPr>
                          </m:sSupPr>
                          <m:e>
                            <m:r>
                              <a:rPr lang="en-US" sz="2000" b="1" i="1">
                                <a:solidFill>
                                  <a:srgbClr val="002060"/>
                                </a:solidFill>
                                <a:latin typeface="Cambria Math" panose="02040503050406030204" pitchFamily="18" charset="0"/>
                                <a:sym typeface="Symbol" panose="05050102010706020507" pitchFamily="18" charset="2"/>
                              </a:rPr>
                              <m:t>𝟏𝟎</m:t>
                            </m:r>
                          </m:e>
                          <m:sup>
                            <m:r>
                              <a:rPr lang="en-US" sz="2000" b="1" i="1">
                                <a:solidFill>
                                  <a:srgbClr val="002060"/>
                                </a:solidFill>
                                <a:latin typeface="Cambria Math" panose="02040503050406030204" pitchFamily="18" charset="0"/>
                                <a:sym typeface="Symbol" panose="05050102010706020507" pitchFamily="18" charset="2"/>
                              </a:rPr>
                              <m:t>𝟗</m:t>
                            </m:r>
                          </m:sup>
                        </m:sSup>
                      </m:den>
                    </m:f>
                  </m:oMath>
                </a14:m>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107</a:t>
                </a:r>
                <a:r>
                  <a:rPr lang="en-US" b="1" dirty="0" smtClean="0">
                    <a:solidFill>
                      <a:srgbClr val="002060"/>
                    </a:solidFill>
                    <a:sym typeface="Symbol" panose="05050102010706020507" pitchFamily="18" charset="2"/>
                  </a:rPr>
                  <a:t>3</a:t>
                </a:r>
                <a:r>
                  <a:rPr lang="en-US" b="1" baseline="30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-298</a:t>
                </a:r>
                <a:r>
                  <a:rPr lang="en-US" b="1" baseline="30000" dirty="0" smtClean="0">
                    <a:solidFill>
                      <a:srgbClr val="002060"/>
                    </a:solidFill>
                    <a:sym typeface="Symbol" panose="05050102010706020507" pitchFamily="18" charset="2"/>
                  </a:rPr>
                  <a:t>2</a:t>
                </a:r>
                <a:r>
                  <a:rPr lang="en-US" b="1" dirty="0">
                    <a:solidFill>
                      <a:srgbClr val="002060"/>
                    </a:solidFill>
                    <a:sym typeface="Symbol" panose="05050102010706020507" pitchFamily="18" charset="2"/>
                  </a:rPr>
                  <a:t>) -</a:t>
                </a:r>
                <a14:m>
                  <m:oMath xmlns:m="http://schemas.openxmlformats.org/officeDocument/2006/math">
                    <m:r>
                      <a:rPr lang="en-US" sz="2000" b="1">
                        <a:solidFill>
                          <a:srgbClr val="002060"/>
                        </a:solidFill>
                        <a:latin typeface="Cambria Math" panose="02040503050406030204" pitchFamily="18" charset="0"/>
                        <a:sym typeface="Symbol" panose="05050102010706020507" pitchFamily="18" charset="2"/>
                      </a:rPr>
                      <m:t> </m:t>
                    </m:r>
                    <m:f>
                      <m:fPr>
                        <m:ctrlPr>
                          <a:rPr lang="en-US" sz="2000" b="1" i="1">
                            <a:solidFill>
                              <a:srgbClr val="002060"/>
                            </a:solidFill>
                            <a:latin typeface="Cambria Math" panose="02040503050406030204" pitchFamily="18" charset="0"/>
                            <a:sym typeface="Symbol" panose="05050102010706020507" pitchFamily="18" charset="2"/>
                          </a:rPr>
                        </m:ctrlPr>
                      </m:fPr>
                      <m:num>
                        <m:r>
                          <a:rPr lang="el-GR" sz="2000" b="1" i="0" smtClean="0">
                            <a:solidFill>
                              <a:srgbClr val="002060"/>
                            </a:solidFill>
                            <a:latin typeface="Cambria Math" panose="02040503050406030204" pitchFamily="18" charset="0"/>
                            <a:sym typeface="Symbol" panose="05050102010706020507" pitchFamily="18" charset="2"/>
                          </a:rPr>
                          <m:t>𝟑</m:t>
                        </m:r>
                        <m:r>
                          <a:rPr lang="el-GR" sz="2000" b="1" i="0" smtClean="0">
                            <a:solidFill>
                              <a:srgbClr val="002060"/>
                            </a:solidFill>
                            <a:latin typeface="Cambria Math" panose="02040503050406030204" pitchFamily="18" charset="0"/>
                            <a:sym typeface="Symbol" panose="05050102010706020507" pitchFamily="18" charset="2"/>
                          </a:rPr>
                          <m:t>,</m:t>
                        </m:r>
                        <m:r>
                          <a:rPr lang="el-GR" sz="2000" b="1" i="0" smtClean="0">
                            <a:solidFill>
                              <a:srgbClr val="002060"/>
                            </a:solidFill>
                            <a:latin typeface="Cambria Math" panose="02040503050406030204" pitchFamily="18" charset="0"/>
                            <a:sym typeface="Symbol" panose="05050102010706020507" pitchFamily="18" charset="2"/>
                          </a:rPr>
                          <m:t>𝟔𝟎</m:t>
                        </m:r>
                      </m:num>
                      <m:den>
                        <m:r>
                          <a:rPr lang="en-US" sz="2000" b="1">
                            <a:solidFill>
                              <a:srgbClr val="002060"/>
                            </a:solidFill>
                            <a:latin typeface="Cambria Math" panose="02040503050406030204" pitchFamily="18" charset="0"/>
                            <a:sym typeface="Symbol" panose="05050102010706020507" pitchFamily="18" charset="2"/>
                          </a:rPr>
                          <m:t>𝟑</m:t>
                        </m:r>
                        <m:r>
                          <a:rPr lang="en-US" sz="2000" b="1">
                            <a:solidFill>
                              <a:srgbClr val="002060"/>
                            </a:solidFill>
                            <a:latin typeface="Cambria Math" panose="02040503050406030204" pitchFamily="18" charset="0"/>
                            <a:sym typeface="Symbol" panose="05050102010706020507" pitchFamily="18" charset="2"/>
                          </a:rPr>
                          <m:t>∗</m:t>
                        </m:r>
                        <m:sSup>
                          <m:sSupPr>
                            <m:ctrlPr>
                              <a:rPr lang="en-US" sz="2000" b="1" i="1">
                                <a:solidFill>
                                  <a:srgbClr val="002060"/>
                                </a:solidFill>
                                <a:latin typeface="Cambria Math" panose="02040503050406030204" pitchFamily="18" charset="0"/>
                                <a:sym typeface="Symbol" panose="05050102010706020507" pitchFamily="18" charset="2"/>
                              </a:rPr>
                            </m:ctrlPr>
                          </m:sSupPr>
                          <m:e>
                            <m:r>
                              <a:rPr lang="en-US" sz="2000" b="1" i="1">
                                <a:solidFill>
                                  <a:srgbClr val="002060"/>
                                </a:solidFill>
                                <a:latin typeface="Cambria Math" panose="02040503050406030204" pitchFamily="18" charset="0"/>
                                <a:sym typeface="Symbol" panose="05050102010706020507" pitchFamily="18" charset="2"/>
                              </a:rPr>
                              <m:t>𝟏𝟎</m:t>
                            </m:r>
                          </m:e>
                          <m:sup>
                            <m:r>
                              <a:rPr lang="en-US" sz="2000" b="1" i="1">
                                <a:solidFill>
                                  <a:srgbClr val="002060"/>
                                </a:solidFill>
                                <a:latin typeface="Cambria Math" panose="02040503050406030204" pitchFamily="18" charset="0"/>
                                <a:sym typeface="Symbol" panose="05050102010706020507" pitchFamily="18" charset="2"/>
                              </a:rPr>
                              <m:t>𝟏𝟐</m:t>
                            </m:r>
                          </m:sup>
                        </m:sSup>
                      </m:den>
                    </m:f>
                  </m:oMath>
                </a14:m>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1073</a:t>
                </a:r>
                <a:r>
                  <a:rPr lang="en-US" b="1" baseline="30000" dirty="0" smtClean="0">
                    <a:solidFill>
                      <a:srgbClr val="002060"/>
                    </a:solidFill>
                    <a:sym typeface="Symbol" panose="05050102010706020507" pitchFamily="18" charset="2"/>
                  </a:rPr>
                  <a:t>3</a:t>
                </a:r>
                <a:r>
                  <a:rPr lang="en-US" b="1" dirty="0" smtClean="0">
                    <a:solidFill>
                      <a:srgbClr val="002060"/>
                    </a:solidFill>
                    <a:sym typeface="Symbol" panose="05050102010706020507" pitchFamily="18" charset="2"/>
                  </a:rPr>
                  <a:t>-298</a:t>
                </a:r>
                <a:r>
                  <a:rPr lang="en-US" b="1" baseline="30000" dirty="0" smtClean="0">
                    <a:solidFill>
                      <a:srgbClr val="002060"/>
                    </a:solidFill>
                    <a:sym typeface="Symbol" panose="05050102010706020507" pitchFamily="18" charset="2"/>
                  </a:rPr>
                  <a:t>3</a:t>
                </a:r>
                <a:r>
                  <a:rPr lang="en-US" b="1" dirty="0">
                    <a:solidFill>
                      <a:srgbClr val="002060"/>
                    </a:solidFill>
                    <a:sym typeface="Symbol" panose="05050102010706020507" pitchFamily="18" charset="2"/>
                  </a:rPr>
                  <a:t>)</a:t>
                </a:r>
                <a14:m>
                  <m:oMath xmlns:m="http://schemas.openxmlformats.org/officeDocument/2006/math">
                    <m:r>
                      <a:rPr lang="en-US" b="1" i="1">
                        <a:solidFill>
                          <a:srgbClr val="002060"/>
                        </a:solidFill>
                        <a:latin typeface="Cambria Math" panose="02040503050406030204" pitchFamily="18" charset="0"/>
                        <a:sym typeface="Symbol" panose="05050102010706020507" pitchFamily="18" charset="2"/>
                      </a:rPr>
                      <m:t> </m:t>
                    </m:r>
                  </m:oMath>
                </a14:m>
                <a:r>
                  <a:rPr lang="en-US" b="1" dirty="0" smtClean="0">
                    <a:solidFill>
                      <a:srgbClr val="002060"/>
                    </a:solidFill>
                    <a:sym typeface="Symbol" panose="05050102010706020507" pitchFamily="18" charset="2"/>
                  </a:rPr>
                  <a:t> =  0,</a:t>
                </a:r>
                <a:r>
                  <a:rPr lang="el-GR" b="1" dirty="0" smtClean="0">
                    <a:solidFill>
                      <a:srgbClr val="002060"/>
                    </a:solidFill>
                    <a:sym typeface="Symbol" panose="05050102010706020507" pitchFamily="18" charset="2"/>
                  </a:rPr>
                  <a:t>0026</a:t>
                </a:r>
                <a:r>
                  <a:rPr lang="en-US" b="1" dirty="0" smtClean="0">
                    <a:solidFill>
                      <a:srgbClr val="002060"/>
                    </a:solidFill>
                    <a:sym typeface="Symbol" panose="05050102010706020507" pitchFamily="18" charset="2"/>
                  </a:rPr>
                  <a:t> kJ/</a:t>
                </a:r>
                <a:r>
                  <a:rPr lang="en-US" b="1" dirty="0" err="1" smtClean="0">
                    <a:solidFill>
                      <a:srgbClr val="002060"/>
                    </a:solidFill>
                    <a:sym typeface="Symbol" panose="05050102010706020507" pitchFamily="18" charset="2"/>
                  </a:rPr>
                  <a:t>mol</a:t>
                </a:r>
                <a:r>
                  <a:rPr lang="el-GR" b="1" dirty="0" smtClean="0">
                    <a:solidFill>
                      <a:srgbClr val="002060"/>
                    </a:solidFill>
                    <a:sym typeface="Symbol" panose="05050102010706020507" pitchFamily="18" charset="2"/>
                  </a:rPr>
                  <a:t>	</a:t>
                </a:r>
                <a:endParaRPr lang="el-GR" b="1" dirty="0">
                  <a:solidFill>
                    <a:srgbClr val="002060"/>
                  </a:solidFill>
                  <a:sym typeface="Symbol" panose="05050102010706020507" pitchFamily="18" charset="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2846" y="4898739"/>
                <a:ext cx="12192000" cy="1787412"/>
              </a:xfrm>
              <a:prstGeom prst="rect">
                <a:avLst/>
              </a:prstGeom>
              <a:blipFill>
                <a:blip r:embed="rId3"/>
                <a:stretch>
                  <a:fillRect l="-400" t="-26962" r="-100" b="-683"/>
                </a:stretch>
              </a:blipFill>
            </p:spPr>
            <p:txBody>
              <a:bodyPr/>
              <a:lstStyle/>
              <a:p>
                <a:r>
                  <a:rPr lang="el-GR">
                    <a:noFill/>
                  </a:rPr>
                  <a:t> </a:t>
                </a:r>
              </a:p>
            </p:txBody>
          </p:sp>
        </mc:Fallback>
      </mc:AlternateContent>
    </p:spTree>
    <p:extLst>
      <p:ext uri="{BB962C8B-B14F-4D97-AF65-F5344CB8AC3E}">
        <p14:creationId xmlns:p14="http://schemas.microsoft.com/office/powerpoint/2010/main" val="2651753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xtBox 4"/>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mc:AlternateContent xmlns:mc="http://schemas.openxmlformats.org/markup-compatibility/2006" xmlns:a14="http://schemas.microsoft.com/office/drawing/2010/main">
        <mc:Choice Requires="a14">
          <p:sp>
            <p:nvSpPr>
              <p:cNvPr id="6" name="TextBox 5"/>
              <p:cNvSpPr txBox="1"/>
              <p:nvPr/>
            </p:nvSpPr>
            <p:spPr>
              <a:xfrm>
                <a:off x="0" y="656493"/>
                <a:ext cx="12192000" cy="6244273"/>
              </a:xfrm>
              <a:prstGeom prst="rect">
                <a:avLst/>
              </a:prstGeom>
              <a:noFill/>
            </p:spPr>
            <p:txBody>
              <a:bodyPr wrap="square" rtlCol="0">
                <a:spAutoFit/>
              </a:bodyPr>
              <a:lstStyle/>
              <a:p>
                <a:endParaRPr lang="en-US" b="1" dirty="0" smtClean="0">
                  <a:solidFill>
                    <a:srgbClr val="FF0000"/>
                  </a:solidFill>
                  <a:sym typeface="Symbol" panose="05050102010706020507" pitchFamily="18" charset="2"/>
                </a:endParaRPr>
              </a:p>
              <a:p>
                <a:r>
                  <a:rPr lang="el-GR" b="1" dirty="0" smtClean="0">
                    <a:solidFill>
                      <a:srgbClr val="FF0000"/>
                    </a:solidFill>
                    <a:sym typeface="Symbol" panose="05050102010706020507" pitchFamily="18" charset="2"/>
                  </a:rPr>
                  <a:t>Υπολογισμός του Δ</a:t>
                </a:r>
                <a:r>
                  <a:rPr lang="en-US" b="1" dirty="0" err="1" smtClean="0">
                    <a:solidFill>
                      <a:srgbClr val="FF0000"/>
                    </a:solidFill>
                    <a:sym typeface="Symbol" panose="05050102010706020507" pitchFamily="18" charset="2"/>
                  </a:rPr>
                  <a:t>Grxn</a:t>
                </a:r>
                <a:r>
                  <a:rPr lang="el-GR" b="1" dirty="0" smtClean="0">
                    <a:solidFill>
                      <a:srgbClr val="FF0000"/>
                    </a:solidFill>
                    <a:sym typeface="Symbol" panose="05050102010706020507" pitchFamily="18" charset="2"/>
                  </a:rPr>
                  <a:t> </a:t>
                </a:r>
                <a:r>
                  <a:rPr lang="en-US" b="1" dirty="0">
                    <a:solidFill>
                      <a:srgbClr val="002060"/>
                    </a:solidFill>
                    <a:sym typeface="Symbol" panose="05050102010706020507" pitchFamily="18" charset="2"/>
                  </a:rPr>
                  <a:t>	</a:t>
                </a:r>
              </a:p>
              <a:p>
                <a:endParaRPr lang="en-US" sz="800"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G</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H</a:t>
                </a:r>
                <a:r>
                  <a:rPr lang="en-US" b="1" baseline="30000" dirty="0" err="1" smtClean="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T*</a:t>
                </a:r>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22,87</a:t>
                </a:r>
                <a:r>
                  <a:rPr lang="en-US" b="1" dirty="0" smtClean="0">
                    <a:solidFill>
                      <a:srgbClr val="002060"/>
                    </a:solidFill>
                    <a:sym typeface="Symbol" panose="05050102010706020507" pitchFamily="18" charset="2"/>
                  </a:rPr>
                  <a:t> - </a:t>
                </a:r>
                <a:r>
                  <a:rPr lang="el-GR" b="1" dirty="0" smtClean="0">
                    <a:solidFill>
                      <a:srgbClr val="002060"/>
                    </a:solidFill>
                    <a:sym typeface="Symbol" panose="05050102010706020507" pitchFamily="18" charset="2"/>
                  </a:rPr>
                  <a:t>1073</a:t>
                </a:r>
                <a:r>
                  <a:rPr lang="en-US" b="1" dirty="0" smtClean="0">
                    <a:solidFill>
                      <a:srgbClr val="002060"/>
                    </a:solidFill>
                    <a:sym typeface="Symbol" panose="05050102010706020507" pitchFamily="18" charset="2"/>
                  </a:rPr>
                  <a:t>*0,0</a:t>
                </a:r>
                <a:r>
                  <a:rPr lang="el-GR" b="1" dirty="0" smtClean="0">
                    <a:solidFill>
                      <a:srgbClr val="002060"/>
                    </a:solidFill>
                    <a:sym typeface="Symbol" panose="05050102010706020507" pitchFamily="18" charset="2"/>
                  </a:rPr>
                  <a:t>376</a:t>
                </a:r>
                <a:r>
                  <a:rPr lang="en-US" b="1" dirty="0" smtClean="0">
                    <a:solidFill>
                      <a:srgbClr val="002060"/>
                    </a:solidFill>
                    <a:sym typeface="Symbol" panose="05050102010706020507" pitchFamily="18" charset="2"/>
                  </a:rPr>
                  <a:t> = -</a:t>
                </a:r>
                <a:r>
                  <a:rPr lang="el-GR" b="1" dirty="0" smtClean="0">
                    <a:solidFill>
                      <a:srgbClr val="002060"/>
                    </a:solidFill>
                    <a:sym typeface="Symbol" panose="05050102010706020507" pitchFamily="18" charset="2"/>
                  </a:rPr>
                  <a:t>17</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459</a:t>
                </a:r>
                <a:r>
                  <a:rPr lang="en-US" b="1" dirty="0" smtClean="0">
                    <a:solidFill>
                      <a:srgbClr val="002060"/>
                    </a:solidFill>
                    <a:sym typeface="Symbol" panose="05050102010706020507" pitchFamily="18" charset="2"/>
                  </a:rPr>
                  <a:t> 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endParaRPr lang="el-GR" sz="800" b="1" dirty="0" smtClean="0">
                  <a:solidFill>
                    <a:srgbClr val="002060"/>
                  </a:solidFill>
                  <a:sym typeface="Symbol" panose="05050102010706020507" pitchFamily="18" charset="2"/>
                </a:endParaRPr>
              </a:p>
              <a:p>
                <a:endParaRPr lang="en-US" sz="8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Ο2</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H</a:t>
                </a:r>
                <a:r>
                  <a:rPr lang="en-US" b="1" baseline="30000" dirty="0" err="1" smtClean="0">
                    <a:solidFill>
                      <a:srgbClr val="002060"/>
                    </a:solidFill>
                    <a:sym typeface="Symbol" panose="05050102010706020507" pitchFamily="18" charset="2"/>
                  </a:rPr>
                  <a:t>f</a:t>
                </a:r>
                <a:r>
                  <a:rPr lang="en-US" b="1" baseline="-25000" dirty="0" err="1"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T*</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Ο2</a:t>
                </a:r>
                <a:r>
                  <a:rPr lang="en-US" b="1" baseline="-25000"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25,37</a:t>
                </a:r>
                <a:r>
                  <a:rPr lang="en-US" b="1" dirty="0" smtClean="0">
                    <a:solidFill>
                      <a:srgbClr val="002060"/>
                    </a:solidFill>
                    <a:sym typeface="Symbol" panose="05050102010706020507" pitchFamily="18" charset="2"/>
                  </a:rPr>
                  <a:t> - </a:t>
                </a:r>
                <a:r>
                  <a:rPr lang="el-GR" b="1" dirty="0" smtClean="0">
                    <a:solidFill>
                      <a:srgbClr val="002060"/>
                    </a:solidFill>
                    <a:sym typeface="Symbol" panose="05050102010706020507" pitchFamily="18" charset="2"/>
                  </a:rPr>
                  <a:t>107</a:t>
                </a:r>
                <a:r>
                  <a:rPr lang="en-US" b="1" dirty="0" smtClean="0">
                    <a:solidFill>
                      <a:srgbClr val="002060"/>
                    </a:solidFill>
                    <a:sym typeface="Symbol" panose="05050102010706020507" pitchFamily="18" charset="2"/>
                  </a:rPr>
                  <a:t>3*0,0</a:t>
                </a:r>
                <a:r>
                  <a:rPr lang="el-GR" b="1" dirty="0" smtClean="0">
                    <a:solidFill>
                      <a:srgbClr val="002060"/>
                    </a:solidFill>
                    <a:sym typeface="Symbol" panose="05050102010706020507" pitchFamily="18" charset="2"/>
                  </a:rPr>
                  <a:t>41</a:t>
                </a:r>
                <a:r>
                  <a:rPr lang="en-US" b="1" dirty="0" smtClean="0">
                    <a:solidFill>
                      <a:srgbClr val="002060"/>
                    </a:solidFill>
                    <a:sym typeface="Symbol" panose="05050102010706020507" pitchFamily="18" charset="2"/>
                  </a:rPr>
                  <a:t>2 = -</a:t>
                </a:r>
                <a:r>
                  <a:rPr lang="el-GR" b="1" dirty="0" smtClean="0">
                    <a:solidFill>
                      <a:srgbClr val="002060"/>
                    </a:solidFill>
                    <a:sym typeface="Symbol" panose="05050102010706020507" pitchFamily="18" charset="2"/>
                  </a:rPr>
                  <a:t>18</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783</a:t>
                </a:r>
                <a:r>
                  <a:rPr lang="en-US" b="1" dirty="0" smtClean="0">
                    <a:solidFill>
                      <a:srgbClr val="002060"/>
                    </a:solidFill>
                    <a:sym typeface="Symbol" panose="05050102010706020507" pitchFamily="18" charset="2"/>
                  </a:rPr>
                  <a:t> kJ/</a:t>
                </a:r>
                <a:r>
                  <a:rPr lang="en-US" b="1" dirty="0" err="1" smtClean="0">
                    <a:solidFill>
                      <a:srgbClr val="002060"/>
                    </a:solidFill>
                    <a:sym typeface="Symbol" panose="05050102010706020507" pitchFamily="18" charset="2"/>
                  </a:rPr>
                  <a:t>mol</a:t>
                </a:r>
                <a:endParaRPr lang="el-GR" sz="800" b="1" dirty="0" smtClean="0">
                  <a:solidFill>
                    <a:srgbClr val="002060"/>
                  </a:solidFill>
                  <a:sym typeface="Symbol" panose="05050102010706020507" pitchFamily="18" charset="2"/>
                </a:endParaRPr>
              </a:p>
              <a:p>
                <a:endParaRPr lang="en-US" sz="800"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G</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l)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H</a:t>
                </a:r>
                <a:r>
                  <a:rPr lang="en-US" b="1" baseline="30000" dirty="0" err="1">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n-US" b="1" baseline="-25000" dirty="0">
                    <a:solidFill>
                      <a:srgbClr val="002060"/>
                    </a:solidFill>
                    <a:sym typeface="Symbol" panose="05050102010706020507" pitchFamily="18" charset="2"/>
                  </a:rPr>
                  <a:t>O(l)</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T*</a:t>
                </a:r>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l</a:t>
                </a:r>
                <a:r>
                  <a:rPr lang="en-US" b="1" baseline="-25000"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12</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75</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107</a:t>
                </a:r>
                <a:r>
                  <a:rPr lang="en-US" b="1" dirty="0" smtClean="0">
                    <a:solidFill>
                      <a:srgbClr val="002060"/>
                    </a:solidFill>
                    <a:sym typeface="Symbol" panose="05050102010706020507" pitchFamily="18" charset="2"/>
                  </a:rPr>
                  <a:t>3*0,</a:t>
                </a:r>
                <a:r>
                  <a:rPr lang="el-GR" b="1" dirty="0" smtClean="0">
                    <a:solidFill>
                      <a:srgbClr val="002060"/>
                    </a:solidFill>
                    <a:sym typeface="Symbol" panose="05050102010706020507" pitchFamily="18" charset="2"/>
                  </a:rPr>
                  <a:t>0026</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15</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49</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kJ/</a:t>
                </a:r>
                <a:r>
                  <a:rPr lang="en-US" b="1" dirty="0" err="1">
                    <a:solidFill>
                      <a:srgbClr val="002060"/>
                    </a:solidFill>
                    <a:sym typeface="Symbol" panose="05050102010706020507" pitchFamily="18" charset="2"/>
                  </a:rPr>
                  <a:t>mol</a:t>
                </a:r>
                <a:endParaRPr lang="en-US" b="1" baseline="-25000" dirty="0">
                  <a:solidFill>
                    <a:srgbClr val="002060"/>
                  </a:solidFill>
                  <a:sym typeface="Symbol" panose="05050102010706020507" pitchFamily="18" charset="2"/>
                </a:endParaRPr>
              </a:p>
              <a:p>
                <a:endParaRPr lang="en-US" sz="800" b="1" dirty="0">
                  <a:solidFill>
                    <a:srgbClr val="002060"/>
                  </a:solidFill>
                  <a:sym typeface="Symbol" panose="05050102010706020507" pitchFamily="18" charset="2"/>
                </a:endParaRPr>
              </a:p>
              <a:p>
                <a:r>
                  <a:rPr lang="el-GR" sz="800" b="1" dirty="0" smtClean="0">
                    <a:solidFill>
                      <a:srgbClr val="FF0000"/>
                    </a:solidFill>
                    <a:sym typeface="Symbol" panose="05050102010706020507" pitchFamily="18" charset="2"/>
                  </a:rPr>
                  <a:t>										</a:t>
                </a:r>
                <a:endParaRPr lang="en-US" sz="8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Grxn</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 </a:t>
                </a:r>
                <a:r>
                  <a:rPr lang="el-GR" b="1" dirty="0" smtClean="0">
                    <a:solidFill>
                      <a:srgbClr val="002060"/>
                    </a:solidFill>
                    <a:sym typeface="Symbol" panose="05050102010706020507" pitchFamily="18" charset="2"/>
                  </a:rPr>
                  <a:t>0,5*Δ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Ο2</a:t>
                </a:r>
                <a:r>
                  <a:rPr lang="el-GR" b="1" dirty="0">
                    <a:solidFill>
                      <a:srgbClr val="002060"/>
                    </a:solidFill>
                    <a:sym typeface="Symbol" panose="05050102010706020507" pitchFamily="18" charset="2"/>
                  </a:rPr>
                  <a:t> -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Η2Ο</a:t>
                </a:r>
                <a:r>
                  <a:rPr lang="en-US" b="1" baseline="-25000"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17</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459</a:t>
                </a:r>
                <a:r>
                  <a:rPr lang="en-US" b="1" dirty="0" smtClean="0">
                    <a:solidFill>
                      <a:srgbClr val="002060"/>
                    </a:solidFill>
                    <a:sym typeface="Symbol" panose="05050102010706020507" pitchFamily="18" charset="2"/>
                  </a:rPr>
                  <a:t> – </a:t>
                </a:r>
                <a:r>
                  <a:rPr lang="el-GR" b="1" dirty="0" smtClean="0">
                    <a:solidFill>
                      <a:srgbClr val="002060"/>
                    </a:solidFill>
                    <a:sym typeface="Symbol" panose="05050102010706020507" pitchFamily="18" charset="2"/>
                  </a:rPr>
                  <a:t>0,5*18</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783</a:t>
                </a:r>
                <a:r>
                  <a:rPr lang="en-US" b="1" dirty="0" smtClean="0">
                    <a:solidFill>
                      <a:srgbClr val="002060"/>
                    </a:solidFill>
                    <a:sym typeface="Symbol" panose="05050102010706020507" pitchFamily="18" charset="2"/>
                  </a:rPr>
                  <a:t> – (-2</a:t>
                </a:r>
                <a:r>
                  <a:rPr lang="el-GR" b="1" dirty="0" smtClean="0">
                    <a:solidFill>
                      <a:srgbClr val="002060"/>
                    </a:solidFill>
                    <a:sym typeface="Symbol" panose="05050102010706020507" pitchFamily="18" charset="2"/>
                  </a:rPr>
                  <a:t>15</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49</a:t>
                </a:r>
                <a:r>
                  <a:rPr lang="en-US" b="1" dirty="0" smtClean="0">
                    <a:solidFill>
                      <a:srgbClr val="002060"/>
                    </a:solidFill>
                    <a:sym typeface="Symbol" panose="05050102010706020507" pitchFamily="18" charset="2"/>
                  </a:rPr>
                  <a:t>) = </a:t>
                </a:r>
                <a:r>
                  <a:rPr lang="el-GR" b="1" dirty="0" smtClean="0">
                    <a:solidFill>
                      <a:srgbClr val="002060"/>
                    </a:solidFill>
                    <a:sym typeface="Symbol" panose="05050102010706020507" pitchFamily="18" charset="2"/>
                  </a:rPr>
                  <a:t> </a:t>
                </a:r>
                <a:r>
                  <a:rPr lang="el-GR" b="1" dirty="0" smtClean="0">
                    <a:solidFill>
                      <a:srgbClr val="FF0000"/>
                    </a:solidFill>
                    <a:sym typeface="Symbol" panose="05050102010706020507" pitchFamily="18" charset="2"/>
                  </a:rPr>
                  <a:t>188,64</a:t>
                </a:r>
                <a:r>
                  <a:rPr lang="en-US" b="1" dirty="0" smtClean="0">
                    <a:solidFill>
                      <a:srgbClr val="FF0000"/>
                    </a:solidFill>
                    <a:sym typeface="Symbol" panose="05050102010706020507" pitchFamily="18" charset="2"/>
                  </a:rPr>
                  <a:t> kJ/</a:t>
                </a:r>
                <a:r>
                  <a:rPr lang="en-US" b="1" dirty="0" err="1" smtClean="0">
                    <a:solidFill>
                      <a:srgbClr val="FF0000"/>
                    </a:solidFill>
                    <a:sym typeface="Symbol" panose="05050102010706020507" pitchFamily="18" charset="2"/>
                  </a:rPr>
                  <a:t>mol</a:t>
                </a:r>
                <a:r>
                  <a:rPr lang="en-US" b="1" dirty="0" smtClean="0">
                    <a:solidFill>
                      <a:srgbClr val="FF0000"/>
                    </a:solidFill>
                    <a:sym typeface="Symbol" panose="05050102010706020507" pitchFamily="18" charset="2"/>
                  </a:rPr>
                  <a:t> </a:t>
                </a:r>
                <a:r>
                  <a:rPr lang="el-GR" b="1" dirty="0" smtClean="0">
                    <a:solidFill>
                      <a:srgbClr val="002060"/>
                    </a:solidFill>
                    <a:sym typeface="Symbol" panose="05050102010706020507" pitchFamily="18" charset="2"/>
                  </a:rPr>
                  <a:t>		</a:t>
                </a:r>
              </a:p>
              <a:p>
                <a:endParaRPr lang="en-US" b="1" dirty="0" smtClean="0">
                  <a:solidFill>
                    <a:srgbClr val="002060"/>
                  </a:solidFill>
                  <a:sym typeface="Symbol" panose="05050102010706020507" pitchFamily="18" charset="2"/>
                </a:endParaRPr>
              </a:p>
              <a:p>
                <a:endParaRPr lang="el-GR" b="1" dirty="0">
                  <a:solidFill>
                    <a:srgbClr val="002060"/>
                  </a:solidFill>
                  <a:sym typeface="Symbol" panose="05050102010706020507" pitchFamily="18" charset="2"/>
                </a:endParaRPr>
              </a:p>
              <a:p>
                <a:r>
                  <a:rPr lang="el-GR" b="1" dirty="0">
                    <a:solidFill>
                      <a:srgbClr val="FF0000"/>
                    </a:solidFill>
                    <a:sym typeface="Symbol" panose="05050102010706020507" pitchFamily="18" charset="2"/>
                  </a:rPr>
                  <a:t>Υπολογισμός </a:t>
                </a:r>
                <a:r>
                  <a:rPr lang="el-GR" b="1" dirty="0" smtClean="0">
                    <a:solidFill>
                      <a:srgbClr val="FF0000"/>
                    </a:solidFill>
                    <a:sym typeface="Symbol" panose="05050102010706020507" pitchFamily="18" charset="2"/>
                  </a:rPr>
                  <a:t>της θερμότητας </a:t>
                </a:r>
                <a:r>
                  <a:rPr lang="en-US" b="1" dirty="0" smtClean="0">
                    <a:solidFill>
                      <a:srgbClr val="FF0000"/>
                    </a:solidFill>
                    <a:sym typeface="Symbol" panose="05050102010706020507" pitchFamily="18" charset="2"/>
                  </a:rPr>
                  <a:t>T</a:t>
                </a:r>
                <a:r>
                  <a:rPr lang="el-GR" b="1" dirty="0" smtClean="0">
                    <a:solidFill>
                      <a:srgbClr val="FF0000"/>
                    </a:solidFill>
                    <a:sym typeface="Symbol" panose="05050102010706020507" pitchFamily="18" charset="2"/>
                  </a:rPr>
                  <a:t>Δ</a:t>
                </a:r>
                <a:r>
                  <a:rPr lang="en-US" b="1" dirty="0" err="1" smtClean="0">
                    <a:solidFill>
                      <a:srgbClr val="FF0000"/>
                    </a:solidFill>
                    <a:sym typeface="Symbol" panose="05050102010706020507" pitchFamily="18" charset="2"/>
                  </a:rPr>
                  <a:t>Srxn</a:t>
                </a:r>
                <a:r>
                  <a:rPr lang="el-GR" b="1" dirty="0" smtClean="0">
                    <a:solidFill>
                      <a:srgbClr val="FF0000"/>
                    </a:solidFill>
                    <a:sym typeface="Symbol" panose="05050102010706020507" pitchFamily="18" charset="2"/>
                  </a:rPr>
                  <a:t> </a:t>
                </a:r>
                <a:r>
                  <a:rPr lang="en-US" b="1" dirty="0">
                    <a:solidFill>
                      <a:srgbClr val="002060"/>
                    </a:solidFill>
                    <a:sym typeface="Symbol" panose="05050102010706020507" pitchFamily="18" charset="2"/>
                  </a:rPr>
                  <a:t>	</a:t>
                </a:r>
                <a:endParaRPr lang="en-US" b="1" dirty="0" smtClean="0">
                  <a:solidFill>
                    <a:srgbClr val="002060"/>
                  </a:solidFill>
                  <a:sym typeface="Symbol" panose="05050102010706020507" pitchFamily="18" charset="2"/>
                </a:endParaRPr>
              </a:p>
              <a:p>
                <a:endParaRPr lang="en-US" sz="800" b="1" dirty="0">
                  <a:solidFill>
                    <a:srgbClr val="002060"/>
                  </a:solidFill>
                  <a:sym typeface="Symbol" panose="05050102010706020507" pitchFamily="18" charset="2"/>
                </a:endParaRPr>
              </a:p>
              <a:p>
                <a:r>
                  <a:rPr lang="en-US" b="1" dirty="0">
                    <a:solidFill>
                      <a:srgbClr val="002060"/>
                    </a:solidFill>
                    <a:sym typeface="Symbol" panose="05050102010706020507" pitchFamily="18" charset="2"/>
                  </a:rPr>
                  <a:t>T*</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Srxn</a:t>
                </a:r>
                <a:r>
                  <a:rPr lang="en-US" b="1" dirty="0">
                    <a:solidFill>
                      <a:srgbClr val="002060"/>
                    </a:solidFill>
                    <a:sym typeface="Symbol" panose="05050102010706020507" pitchFamily="18" charset="2"/>
                  </a:rPr>
                  <a:t> = </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Hrxn</a:t>
                </a:r>
                <a:r>
                  <a:rPr lang="en-US" b="1" dirty="0">
                    <a:solidFill>
                      <a:srgbClr val="002060"/>
                    </a:solidFill>
                    <a:sym typeface="Symbol" panose="05050102010706020507" pitchFamily="18" charset="2"/>
                  </a:rPr>
                  <a:t> – </a:t>
                </a:r>
                <a:r>
                  <a:rPr lang="el-GR" b="1" dirty="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Grxn</a:t>
                </a:r>
                <a:r>
                  <a:rPr lang="en-US" b="1" dirty="0" smtClean="0">
                    <a:solidFill>
                      <a:srgbClr val="002060"/>
                    </a:solidFill>
                    <a:sym typeface="Symbol" panose="05050102010706020507" pitchFamily="18" charset="2"/>
                  </a:rPr>
                  <a:t> = 248,30 – 188,64 = </a:t>
                </a:r>
                <a:r>
                  <a:rPr lang="en-US" b="1" dirty="0" smtClean="0">
                    <a:solidFill>
                      <a:srgbClr val="FF0000"/>
                    </a:solidFill>
                    <a:sym typeface="Symbol" panose="05050102010706020507" pitchFamily="18" charset="2"/>
                  </a:rPr>
                  <a:t>59,67 kJ/</a:t>
                </a:r>
                <a:r>
                  <a:rPr lang="en-US" b="1" dirty="0" err="1" smtClean="0">
                    <a:solidFill>
                      <a:srgbClr val="FF0000"/>
                    </a:solidFill>
                    <a:sym typeface="Symbol" panose="05050102010706020507" pitchFamily="18" charset="2"/>
                  </a:rPr>
                  <a:t>mol</a:t>
                </a:r>
                <a:r>
                  <a:rPr lang="en-US" b="1" dirty="0" smtClean="0">
                    <a:solidFill>
                      <a:srgbClr val="FF000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το θετικό πρόσημο δείχνει ότι η θερμότητα ΤΔ</a:t>
                </a:r>
                <a:r>
                  <a:rPr lang="en-US" b="1" dirty="0" smtClean="0">
                    <a:solidFill>
                      <a:srgbClr val="002060"/>
                    </a:solidFill>
                    <a:sym typeface="Symbol" panose="05050102010706020507" pitchFamily="18" charset="2"/>
                  </a:rPr>
                  <a:t>S </a:t>
                </a:r>
                <a:r>
                  <a:rPr lang="el-GR" b="1" dirty="0" smtClean="0">
                    <a:solidFill>
                      <a:srgbClr val="002060"/>
                    </a:solidFill>
                    <a:sym typeface="Symbol" panose="05050102010706020507" pitchFamily="18" charset="2"/>
                  </a:rPr>
                  <a:t>πρέπει</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να </a:t>
                </a:r>
              </a:p>
              <a:p>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παρασχεθεί στην αντίδραση)</a:t>
                </a:r>
              </a:p>
              <a:p>
                <a:endParaRPr lang="el-GR" sz="800" b="1" dirty="0">
                  <a:solidFill>
                    <a:srgbClr val="002060"/>
                  </a:solidFill>
                  <a:sym typeface="Symbol" panose="05050102010706020507" pitchFamily="18" charset="2"/>
                </a:endParaRPr>
              </a:p>
              <a:p>
                <a:pPr algn="just"/>
                <a:r>
                  <a:rPr lang="el-GR" b="1" dirty="0" smtClean="0">
                    <a:solidFill>
                      <a:srgbClr val="002060"/>
                    </a:solidFill>
                    <a:sym typeface="Symbol" panose="05050102010706020507" pitchFamily="18" charset="2"/>
                  </a:rPr>
                  <a:t>Λόγω της ηλεκτρόλυσης ατμού και όχι νερού, στην περίπτωση αυτή πρέπει να υπολογιστεί και η </a:t>
                </a:r>
                <a:r>
                  <a:rPr lang="el-GR" b="1" dirty="0" smtClean="0">
                    <a:solidFill>
                      <a:srgbClr val="FF0000"/>
                    </a:solidFill>
                    <a:sym typeface="Symbol" panose="05050102010706020507" pitchFamily="18" charset="2"/>
                  </a:rPr>
                  <a:t>απαιτούμενη θερμότητα εξάτμισης του νερού</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Θεωρώντας ότι η εξάτμιση συμβαίνει στους 100 </a:t>
                </a:r>
                <a:r>
                  <a:rPr lang="en-US" b="1" baseline="30000" dirty="0" smtClean="0">
                    <a:solidFill>
                      <a:srgbClr val="002060"/>
                    </a:solidFill>
                    <a:sym typeface="Symbol" panose="05050102010706020507" pitchFamily="18" charset="2"/>
                  </a:rPr>
                  <a:t>o</a:t>
                </a:r>
                <a:r>
                  <a:rPr lang="en-US" b="1" dirty="0" smtClean="0">
                    <a:solidFill>
                      <a:srgbClr val="002060"/>
                    </a:solidFill>
                    <a:sym typeface="Symbol" panose="05050102010706020507" pitchFamily="18" charset="2"/>
                  </a:rPr>
                  <a:t>C</a:t>
                </a:r>
                <a:r>
                  <a:rPr lang="el-GR" b="1" dirty="0" smtClean="0">
                    <a:solidFill>
                      <a:srgbClr val="002060"/>
                    </a:solidFill>
                    <a:sym typeface="Symbol" panose="05050102010706020507" pitchFamily="18" charset="2"/>
                  </a:rPr>
                  <a:t> (διεργασία σε πίεση 1 </a:t>
                </a:r>
                <a:r>
                  <a:rPr lang="en-US" b="1" dirty="0" err="1" smtClean="0">
                    <a:solidFill>
                      <a:srgbClr val="002060"/>
                    </a:solidFill>
                    <a:sym typeface="Symbol" panose="05050102010706020507" pitchFamily="18" charset="2"/>
                  </a:rPr>
                  <a:t>atm</a:t>
                </a:r>
                <a:r>
                  <a:rPr lang="el-GR" b="1" dirty="0" smtClean="0">
                    <a:solidFill>
                      <a:srgbClr val="002060"/>
                    </a:solidFill>
                    <a:sym typeface="Symbol" panose="05050102010706020507" pitchFamily="18" charset="2"/>
                  </a:rPr>
                  <a:t>):</a:t>
                </a:r>
              </a:p>
              <a:p>
                <a:endParaRPr lang="en-US" sz="800" b="1" dirty="0" smtClean="0">
                  <a:solidFill>
                    <a:srgbClr val="002060"/>
                  </a:solidFill>
                  <a:sym typeface="Symbol" panose="05050102010706020507" pitchFamily="18" charset="2"/>
                </a:endParaRPr>
              </a:p>
              <a:p>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n-US" b="1" baseline="-25000" dirty="0">
                    <a:solidFill>
                      <a:srgbClr val="002060"/>
                    </a:solidFill>
                    <a:sym typeface="Symbol" panose="05050102010706020507" pitchFamily="18" charset="2"/>
                  </a:rPr>
                  <a:t>O(g)</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 Η2</a:t>
                </a:r>
                <a:r>
                  <a:rPr lang="en-US" b="1" baseline="-25000" dirty="0" smtClean="0">
                    <a:solidFill>
                      <a:srgbClr val="002060"/>
                    </a:solidFill>
                    <a:sym typeface="Symbol" panose="05050102010706020507" pitchFamily="18" charset="2"/>
                  </a:rPr>
                  <a:t>O(g)</a:t>
                </a:r>
                <a:r>
                  <a:rPr lang="en-US" b="1" dirty="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𝟕𝟑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𝐏𝐇𝟐𝐎</m:t>
                            </m:r>
                            <m:r>
                              <a:rPr lang="en-US" b="1">
                                <a:solidFill>
                                  <a:srgbClr val="002060"/>
                                </a:solidFill>
                                <a:latin typeface="Cambria Math" panose="02040503050406030204" pitchFamily="18" charset="0"/>
                                <a:sym typeface="Symbol" panose="05050102010706020507" pitchFamily="18" charset="2"/>
                              </a:rPr>
                              <m:t>(</m:t>
                            </m:r>
                            <m:r>
                              <a:rPr lang="en-US" b="1">
                                <a:solidFill>
                                  <a:srgbClr val="002060"/>
                                </a:solidFill>
                                <a:latin typeface="Cambria Math" panose="02040503050406030204" pitchFamily="18" charset="0"/>
                                <a:sym typeface="Symbol" panose="05050102010706020507" pitchFamily="18" charset="2"/>
                              </a:rPr>
                              <m:t>𝐠</m:t>
                            </m:r>
                            <m:r>
                              <a:rPr lang="en-US" b="1">
                                <a:solidFill>
                                  <a:srgbClr val="002060"/>
                                </a:solidFill>
                                <a:latin typeface="Cambria Math" panose="02040503050406030204" pitchFamily="18" charset="0"/>
                                <a:sym typeface="Symbol" panose="05050102010706020507" pitchFamily="18" charset="2"/>
                              </a:rPr>
                              <m:t>)</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 </a:t>
                </a:r>
                <a:r>
                  <a:rPr lang="en-US" b="1" dirty="0">
                    <a:solidFill>
                      <a:srgbClr val="002060"/>
                    </a:solidFill>
                    <a:sym typeface="Symbol" panose="05050102010706020507" pitchFamily="18" charset="2"/>
                  </a:rPr>
                  <a:t>-241,82</a:t>
                </a:r>
                <a:r>
                  <a:rPr lang="el-GR"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2,55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-239, 27 kJ/</a:t>
                </a:r>
                <a:r>
                  <a:rPr lang="en-US" b="1" dirty="0" err="1" smtClean="0">
                    <a:solidFill>
                      <a:srgbClr val="002060"/>
                    </a:solidFill>
                    <a:sym typeface="Symbol" panose="05050102010706020507" pitchFamily="18" charset="2"/>
                  </a:rPr>
                  <a:t>mol</a:t>
                </a:r>
                <a:endParaRPr lang="el-GR" b="1" dirty="0">
                  <a:solidFill>
                    <a:srgbClr val="002060"/>
                  </a:solidFill>
                  <a:sym typeface="Symbol" panose="05050102010706020507" pitchFamily="18" charset="2"/>
                </a:endParaRPr>
              </a:p>
              <a:p>
                <a:endParaRPr lang="el-GR" sz="800"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n-US" b="1" baseline="-25000" dirty="0">
                    <a:solidFill>
                      <a:srgbClr val="002060"/>
                    </a:solidFill>
                    <a:sym typeface="Symbol" panose="05050102010706020507" pitchFamily="18" charset="2"/>
                  </a:rPr>
                  <a:t>O(l)</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 Η2</a:t>
                </a:r>
                <a:r>
                  <a:rPr lang="en-US" b="1" baseline="-25000" dirty="0">
                    <a:solidFill>
                      <a:srgbClr val="002060"/>
                    </a:solidFill>
                    <a:sym typeface="Symbol" panose="05050102010706020507" pitchFamily="18" charset="2"/>
                  </a:rPr>
                  <a:t>O(l)</a:t>
                </a:r>
                <a:r>
                  <a:rPr lang="en-US" b="1" dirty="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𝐏𝐇𝟐𝐎</m:t>
                            </m:r>
                            <m:r>
                              <a:rPr lang="en-US" b="1">
                                <a:solidFill>
                                  <a:srgbClr val="002060"/>
                                </a:solidFill>
                                <a:latin typeface="Cambria Math" panose="02040503050406030204" pitchFamily="18" charset="0"/>
                                <a:sym typeface="Symbol" panose="05050102010706020507" pitchFamily="18" charset="2"/>
                              </a:rPr>
                              <m:t>(</m:t>
                            </m:r>
                            <m:r>
                              <a:rPr lang="en-US" b="1">
                                <a:solidFill>
                                  <a:srgbClr val="002060"/>
                                </a:solidFill>
                                <a:latin typeface="Cambria Math" panose="02040503050406030204" pitchFamily="18" charset="0"/>
                                <a:sym typeface="Symbol" panose="05050102010706020507" pitchFamily="18" charset="2"/>
                              </a:rPr>
                              <m:t>𝐥</m:t>
                            </m:r>
                            <m:r>
                              <a:rPr lang="en-US" b="1">
                                <a:solidFill>
                                  <a:srgbClr val="002060"/>
                                </a:solidFill>
                                <a:latin typeface="Cambria Math" panose="02040503050406030204" pitchFamily="18" charset="0"/>
                                <a:sym typeface="Symbol" panose="05050102010706020507" pitchFamily="18" charset="2"/>
                              </a:rPr>
                              <m:t>)</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-285,83</a:t>
                </a:r>
                <a:r>
                  <a:rPr lang="el-GR"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3,38 =  </a:t>
                </a:r>
                <a:r>
                  <a:rPr lang="en-US" b="1" dirty="0">
                    <a:solidFill>
                      <a:srgbClr val="002060"/>
                    </a:solidFill>
                    <a:sym typeface="Symbol" panose="05050102010706020507" pitchFamily="18" charset="2"/>
                  </a:rPr>
                  <a:t>-282,44 kJ/</a:t>
                </a:r>
                <a:r>
                  <a:rPr lang="en-US" b="1" dirty="0" err="1">
                    <a:solidFill>
                      <a:srgbClr val="002060"/>
                    </a:solidFill>
                    <a:sym typeface="Symbol" panose="05050102010706020507" pitchFamily="18" charset="2"/>
                  </a:rPr>
                  <a:t>mol</a:t>
                </a:r>
                <a:endParaRPr lang="en-US" b="1" dirty="0">
                  <a:solidFill>
                    <a:srgbClr val="002060"/>
                  </a:solidFill>
                  <a:sym typeface="Symbol" panose="05050102010706020507" pitchFamily="18" charset="2"/>
                </a:endParaRPr>
              </a:p>
              <a:p>
                <a:endParaRPr lang="el-GR" sz="800"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ΔΗ</a:t>
                </a:r>
                <a:r>
                  <a:rPr lang="en-US" b="1" baseline="-25000" dirty="0" err="1" smtClean="0">
                    <a:solidFill>
                      <a:srgbClr val="002060"/>
                    </a:solidFill>
                    <a:sym typeface="Symbol" panose="05050102010706020507" pitchFamily="18" charset="2"/>
                  </a:rPr>
                  <a:t>evap</a:t>
                </a:r>
                <a:r>
                  <a:rPr lang="en-US" b="1" dirty="0" smtClean="0">
                    <a:solidFill>
                      <a:srgbClr val="002060"/>
                    </a:solidFill>
                    <a:sym typeface="Symbol" panose="05050102010706020507" pitchFamily="18" charset="2"/>
                  </a:rPr>
                  <a:t> = </a:t>
                </a:r>
                <a:r>
                  <a:rPr lang="el-GR" b="1" dirty="0" smtClean="0">
                    <a:solidFill>
                      <a:srgbClr val="002060"/>
                    </a:solidFill>
                    <a:sym typeface="Symbol" panose="05050102010706020507" pitchFamily="18" charset="2"/>
                  </a:rPr>
                  <a:t>ΔΗ</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Η2Ο(</a:t>
                </a:r>
                <a:r>
                  <a:rPr lang="en-US" b="1" baseline="-25000" dirty="0" smtClean="0">
                    <a:solidFill>
                      <a:srgbClr val="002060"/>
                    </a:solidFill>
                    <a:sym typeface="Symbol" panose="05050102010706020507" pitchFamily="18" charset="2"/>
                  </a:rPr>
                  <a:t>g)</a:t>
                </a:r>
                <a:r>
                  <a:rPr lang="en-US" b="1" dirty="0" smtClean="0">
                    <a:solidFill>
                      <a:srgbClr val="002060"/>
                    </a:solidFill>
                    <a:sym typeface="Symbol" panose="05050102010706020507" pitchFamily="18" charset="2"/>
                  </a:rPr>
                  <a:t> - </a:t>
                </a:r>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Η2Ο(</a:t>
                </a:r>
                <a:r>
                  <a:rPr lang="en-US" b="1" baseline="-25000" dirty="0" smtClean="0">
                    <a:solidFill>
                      <a:srgbClr val="002060"/>
                    </a:solidFill>
                    <a:sym typeface="Symbol" panose="05050102010706020507" pitchFamily="18" charset="2"/>
                  </a:rPr>
                  <a:t>l)</a:t>
                </a:r>
                <a:r>
                  <a:rPr lang="en-US" b="1" dirty="0" smtClean="0">
                    <a:solidFill>
                      <a:srgbClr val="002060"/>
                    </a:solidFill>
                    <a:sym typeface="Symbol" panose="05050102010706020507" pitchFamily="18" charset="2"/>
                  </a:rPr>
                  <a:t> = -239,27+282,44 = </a:t>
                </a:r>
                <a:r>
                  <a:rPr lang="en-US" b="1" dirty="0" smtClean="0">
                    <a:solidFill>
                      <a:srgbClr val="FF0000"/>
                    </a:solidFill>
                    <a:sym typeface="Symbol" panose="05050102010706020507" pitchFamily="18" charset="2"/>
                  </a:rPr>
                  <a:t>43,17 kJ/</a:t>
                </a:r>
                <a:r>
                  <a:rPr lang="en-US" b="1" dirty="0" err="1" smtClean="0">
                    <a:solidFill>
                      <a:srgbClr val="FF0000"/>
                    </a:solidFill>
                    <a:sym typeface="Symbol" panose="05050102010706020507" pitchFamily="18" charset="2"/>
                  </a:rPr>
                  <a:t>mol</a:t>
                </a:r>
                <a:endParaRPr lang="en-US" b="1" dirty="0">
                  <a:solidFill>
                    <a:srgbClr val="FF0000"/>
                  </a:solidFill>
                  <a:sym typeface="Symbol" panose="05050102010706020507" pitchFamily="18" charset="2"/>
                </a:endParaRPr>
              </a:p>
              <a:p>
                <a:endParaRPr lang="el-GR" b="1" dirty="0">
                  <a:solidFill>
                    <a:srgbClr val="002060"/>
                  </a:solidFill>
                  <a:sym typeface="Symbol" panose="05050102010706020507" pitchFamily="18" charset="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656493"/>
                <a:ext cx="12192000" cy="6244273"/>
              </a:xfrm>
              <a:prstGeom prst="rect">
                <a:avLst/>
              </a:prstGeom>
              <a:blipFill>
                <a:blip r:embed="rId2"/>
                <a:stretch>
                  <a:fillRect l="-400" r="-600" b="-1172"/>
                </a:stretch>
              </a:blipFill>
            </p:spPr>
            <p:txBody>
              <a:bodyPr/>
              <a:lstStyle/>
              <a:p>
                <a:r>
                  <a:rPr lang="el-GR">
                    <a:noFill/>
                  </a:rPr>
                  <a:t> </a:t>
                </a:r>
              </a:p>
            </p:txBody>
          </p:sp>
        </mc:Fallback>
      </mc:AlternateContent>
    </p:spTree>
    <p:extLst>
      <p:ext uri="{BB962C8B-B14F-4D97-AF65-F5344CB8AC3E}">
        <p14:creationId xmlns:p14="http://schemas.microsoft.com/office/powerpoint/2010/main" val="3473335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022" y="1339544"/>
            <a:ext cx="10198296" cy="1377377"/>
          </a:xfrm>
          <a:prstGeom prst="rect">
            <a:avLst/>
          </a:prstGeom>
          <a:solidFill>
            <a:schemeClr val="accent5">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1913022" y="695843"/>
            <a:ext cx="9180000" cy="576000"/>
          </a:xfrm>
          <a:prstGeom prst="rect">
            <a:avLst/>
          </a:prstGeom>
          <a:solidFill>
            <a:schemeClr val="accent5">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1913022" y="2774097"/>
            <a:ext cx="8719021" cy="847473"/>
          </a:xfrm>
          <a:prstGeom prst="rect">
            <a:avLst/>
          </a:prstGeom>
          <a:solidFill>
            <a:schemeClr val="accent5">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TextBox 7"/>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p:sp>
        <p:nvSpPr>
          <p:cNvPr id="9" name="TextBox 8"/>
          <p:cNvSpPr txBox="1"/>
          <p:nvPr/>
        </p:nvSpPr>
        <p:spPr>
          <a:xfrm>
            <a:off x="1913021" y="760810"/>
            <a:ext cx="9179999" cy="523220"/>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Ελάχιστη απαιτούμενη κατανάλωση ηλεκτρικού έργου:	Δ</a:t>
            </a:r>
            <a:r>
              <a:rPr lang="en-US" sz="2000" b="1" dirty="0" err="1" smtClean="0">
                <a:solidFill>
                  <a:srgbClr val="002060"/>
                </a:solidFill>
                <a:sym typeface="Symbol" panose="05050102010706020507" pitchFamily="18" charset="2"/>
              </a:rPr>
              <a:t>Grxn</a:t>
            </a:r>
            <a:r>
              <a:rPr lang="en-US" sz="2000" b="1" dirty="0">
                <a:solidFill>
                  <a:srgbClr val="002060"/>
                </a:solidFill>
                <a:sym typeface="Symbol" panose="05050102010706020507" pitchFamily="18" charset="2"/>
              </a:rPr>
              <a:t> = </a:t>
            </a:r>
            <a:r>
              <a:rPr lang="el-GR" sz="2000" b="1" dirty="0" smtClean="0">
                <a:solidFill>
                  <a:srgbClr val="FF0000"/>
                </a:solidFill>
                <a:sym typeface="Symbol" panose="05050102010706020507" pitchFamily="18" charset="2"/>
              </a:rPr>
              <a:t>188,635 </a:t>
            </a:r>
            <a:r>
              <a:rPr lang="en-US" sz="2000" b="1" dirty="0" smtClean="0">
                <a:solidFill>
                  <a:srgbClr val="FF0000"/>
                </a:solidFill>
                <a:sym typeface="Symbol" panose="05050102010706020507" pitchFamily="18" charset="2"/>
              </a:rPr>
              <a:t>kJ/</a:t>
            </a:r>
            <a:r>
              <a:rPr lang="en-US" sz="2000" b="1" dirty="0" err="1" smtClean="0">
                <a:solidFill>
                  <a:srgbClr val="FF0000"/>
                </a:solidFill>
                <a:sym typeface="Symbol" panose="05050102010706020507" pitchFamily="18" charset="2"/>
              </a:rPr>
              <a:t>mol</a:t>
            </a:r>
            <a:r>
              <a:rPr lang="en-US" sz="2000" b="1" dirty="0" smtClean="0">
                <a:solidFill>
                  <a:srgbClr val="FF0000"/>
                </a:solidFill>
                <a:sym typeface="Symbol" panose="05050102010706020507" pitchFamily="18" charset="2"/>
              </a:rPr>
              <a:t> </a:t>
            </a:r>
            <a:endParaRPr lang="el-GR" sz="2000" b="1" dirty="0" smtClean="0">
              <a:solidFill>
                <a:srgbClr val="FF0000"/>
              </a:solidFill>
              <a:sym typeface="Symbol" panose="05050102010706020507" pitchFamily="18" charset="2"/>
            </a:endParaRPr>
          </a:p>
          <a:p>
            <a:r>
              <a:rPr lang="en-US" sz="800" b="1" dirty="0">
                <a:solidFill>
                  <a:srgbClr val="002060"/>
                </a:solidFill>
                <a:sym typeface="Symbol" panose="05050102010706020507" pitchFamily="18" charset="2"/>
              </a:rPr>
              <a:t>	</a:t>
            </a:r>
            <a:r>
              <a:rPr lang="en-US" sz="800" b="1" dirty="0" smtClean="0">
                <a:solidFill>
                  <a:srgbClr val="002060"/>
                </a:solidFill>
                <a:sym typeface="Symbol" panose="05050102010706020507" pitchFamily="18" charset="2"/>
              </a:rPr>
              <a:t>		</a:t>
            </a:r>
          </a:p>
        </p:txBody>
      </p:sp>
      <mc:AlternateContent xmlns:mc="http://schemas.openxmlformats.org/markup-compatibility/2006" xmlns:a14="http://schemas.microsoft.com/office/drawing/2010/main">
        <mc:Choice Requires="a14">
          <p:sp>
            <p:nvSpPr>
              <p:cNvPr id="10" name="TextBox 9"/>
              <p:cNvSpPr txBox="1"/>
              <p:nvPr/>
            </p:nvSpPr>
            <p:spPr>
              <a:xfrm>
                <a:off x="1961149" y="2773266"/>
                <a:ext cx="8670894" cy="800347"/>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Αντιστρεπτό Δυναμικό</a:t>
                </a:r>
                <a:r>
                  <a:rPr lang="en-US" sz="2000" b="1" dirty="0" smtClean="0">
                    <a:solidFill>
                      <a:srgbClr val="002060"/>
                    </a:solidFill>
                    <a:sym typeface="Symbol" panose="05050102010706020507" pitchFamily="18" charset="2"/>
                  </a:rPr>
                  <a:t> </a:t>
                </a:r>
                <a:r>
                  <a:rPr lang="el-GR" sz="2000" b="1" dirty="0" smtClean="0">
                    <a:solidFill>
                      <a:srgbClr val="002060"/>
                    </a:solidFill>
                    <a:sym typeface="Symbol" panose="05050102010706020507" pitchFamily="18" charset="2"/>
                  </a:rPr>
                  <a:t>Αντίδρασης:	</a:t>
                </a:r>
                <a14:m>
                  <m:oMath xmlns:m="http://schemas.openxmlformats.org/officeDocument/2006/math">
                    <m:sSup>
                      <m:sSupPr>
                        <m:ctrlPr>
                          <a:rPr lang="en-US" sz="2000" b="1" i="1" smtClean="0">
                            <a:solidFill>
                              <a:srgbClr val="002060"/>
                            </a:solidFill>
                            <a:latin typeface="Cambria Math" panose="02040503050406030204" pitchFamily="18" charset="0"/>
                            <a:sym typeface="Symbol" panose="05050102010706020507" pitchFamily="18" charset="2"/>
                          </a:rPr>
                        </m:ctrlPr>
                      </m:sSupPr>
                      <m:e>
                        <m:r>
                          <a:rPr lang="en-US" sz="2000" b="1" i="0" smtClean="0">
                            <a:solidFill>
                              <a:srgbClr val="002060"/>
                            </a:solidFill>
                            <a:latin typeface="Cambria Math" panose="02040503050406030204" pitchFamily="18" charset="0"/>
                            <a:sym typeface="Symbol" panose="05050102010706020507" pitchFamily="18" charset="2"/>
                          </a:rPr>
                          <m:t>𝐄</m:t>
                        </m:r>
                      </m:e>
                      <m:sup>
                        <m:r>
                          <a:rPr lang="en-US" sz="2000" b="1" i="0" smtClean="0">
                            <a:solidFill>
                              <a:srgbClr val="002060"/>
                            </a:solidFill>
                            <a:latin typeface="Cambria Math" panose="02040503050406030204" pitchFamily="18" charset="0"/>
                            <a:sym typeface="Symbol" panose="05050102010706020507" pitchFamily="18" charset="2"/>
                          </a:rPr>
                          <m:t>𝐫𝐞𝐯</m:t>
                        </m:r>
                      </m:sup>
                    </m:sSup>
                    <m:r>
                      <a:rPr lang="en-US" sz="2000" b="1" i="0" smtClean="0">
                        <a:solidFill>
                          <a:srgbClr val="002060"/>
                        </a:solidFill>
                        <a:latin typeface="Cambria Math" panose="02040503050406030204" pitchFamily="18" charset="0"/>
                        <a:sym typeface="Symbol" panose="05050102010706020507" pitchFamily="18" charset="2"/>
                      </a:rPr>
                      <m:t>=</m:t>
                    </m:r>
                    <m:f>
                      <m:fPr>
                        <m:ctrlPr>
                          <a:rPr lang="en-US" sz="2000" b="1" i="1" smtClean="0">
                            <a:solidFill>
                              <a:srgbClr val="002060"/>
                            </a:solidFill>
                            <a:latin typeface="Cambria Math" panose="02040503050406030204" pitchFamily="18" charset="0"/>
                            <a:sym typeface="Symbol" panose="05050102010706020507" pitchFamily="18" charset="2"/>
                          </a:rPr>
                        </m:ctrlPr>
                      </m:fPr>
                      <m:num>
                        <m:sSub>
                          <m:sSubPr>
                            <m:ctrlPr>
                              <a:rPr lang="en-US" sz="2000" b="1" i="1" smtClean="0">
                                <a:solidFill>
                                  <a:srgbClr val="002060"/>
                                </a:solidFill>
                                <a:latin typeface="Cambria Math" panose="02040503050406030204" pitchFamily="18" charset="0"/>
                                <a:sym typeface="Symbol" panose="05050102010706020507" pitchFamily="18" charset="2"/>
                              </a:rPr>
                            </m:ctrlPr>
                          </m:sSubPr>
                          <m:e>
                            <m:r>
                              <a:rPr lang="en-US" sz="2000" b="1" i="0" smtClean="0">
                                <a:solidFill>
                                  <a:srgbClr val="002060"/>
                                </a:solidFill>
                                <a:latin typeface="Cambria Math" panose="02040503050406030204" pitchFamily="18" charset="0"/>
                                <a:sym typeface="Symbol" panose="05050102010706020507" pitchFamily="18" charset="2"/>
                              </a:rPr>
                              <m:t>−</m:t>
                            </m:r>
                            <m:r>
                              <a:rPr lang="el-GR" sz="2000" b="1" i="0" smtClean="0">
                                <a:solidFill>
                                  <a:srgbClr val="002060"/>
                                </a:solidFill>
                                <a:latin typeface="Cambria Math" panose="02040503050406030204" pitchFamily="18" charset="0"/>
                                <a:sym typeface="Symbol" panose="05050102010706020507" pitchFamily="18" charset="2"/>
                              </a:rPr>
                              <m:t>𝚫</m:t>
                            </m:r>
                            <m:r>
                              <a:rPr lang="en-US" sz="2000" b="1" i="0" smtClean="0">
                                <a:solidFill>
                                  <a:srgbClr val="002060"/>
                                </a:solidFill>
                                <a:latin typeface="Cambria Math" panose="02040503050406030204" pitchFamily="18" charset="0"/>
                                <a:sym typeface="Symbol" panose="05050102010706020507" pitchFamily="18" charset="2"/>
                              </a:rPr>
                              <m:t>𝐆</m:t>
                            </m:r>
                          </m:e>
                          <m:sub>
                            <m:r>
                              <a:rPr lang="en-US" sz="2000" b="1" i="0" smtClean="0">
                                <a:solidFill>
                                  <a:srgbClr val="002060"/>
                                </a:solidFill>
                                <a:latin typeface="Cambria Math" panose="02040503050406030204" pitchFamily="18" charset="0"/>
                                <a:sym typeface="Symbol" panose="05050102010706020507" pitchFamily="18" charset="2"/>
                              </a:rPr>
                              <m:t>𝐫𝐱𝐧</m:t>
                            </m:r>
                          </m:sub>
                        </m:sSub>
                      </m:num>
                      <m:den>
                        <m:r>
                          <a:rPr lang="en-US" sz="2000" b="1" i="0" smtClean="0">
                            <a:solidFill>
                              <a:srgbClr val="002060"/>
                            </a:solidFill>
                            <a:latin typeface="Cambria Math" panose="02040503050406030204" pitchFamily="18" charset="0"/>
                            <a:sym typeface="Symbol" panose="05050102010706020507" pitchFamily="18" charset="2"/>
                          </a:rPr>
                          <m:t>𝐧</m:t>
                        </m:r>
                        <m:r>
                          <a:rPr lang="en-US" sz="2000" b="1" i="0" smtClean="0">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𝐅</m:t>
                        </m:r>
                      </m:den>
                    </m:f>
                    <m:r>
                      <a:rPr lang="en-US" sz="2000" b="1" i="0" smtClean="0">
                        <a:solidFill>
                          <a:srgbClr val="002060"/>
                        </a:solidFill>
                        <a:latin typeface="Cambria Math" panose="02040503050406030204" pitchFamily="18" charset="0"/>
                        <a:sym typeface="Symbol" panose="05050102010706020507" pitchFamily="18" charset="2"/>
                      </a:rPr>
                      <m:t>=</m:t>
                    </m:r>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1" smtClean="0">
                            <a:solidFill>
                              <a:srgbClr val="002060"/>
                            </a:solidFill>
                            <a:latin typeface="Cambria Math" panose="02040503050406030204" pitchFamily="18" charset="0"/>
                            <a:sym typeface="Symbol" panose="05050102010706020507" pitchFamily="18" charset="2"/>
                          </a:rPr>
                          <m:t>−</m:t>
                        </m:r>
                        <m:r>
                          <a:rPr lang="el-GR" sz="2000" b="1" i="1" smtClean="0">
                            <a:solidFill>
                              <a:srgbClr val="002060"/>
                            </a:solidFill>
                            <a:latin typeface="Cambria Math" panose="02040503050406030204" pitchFamily="18" charset="0"/>
                            <a:sym typeface="Symbol" panose="05050102010706020507" pitchFamily="18" charset="2"/>
                          </a:rPr>
                          <m:t>𝟏𝟖𝟖𝟔𝟑𝟓</m:t>
                        </m:r>
                        <m:f>
                          <m:fPr>
                            <m:ctrlPr>
                              <a:rPr lang="en-US" sz="2000" b="1" i="1" smtClean="0">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𝐉</m:t>
                            </m:r>
                          </m:num>
                          <m:den>
                            <m:r>
                              <a:rPr lang="en-US" sz="2000" b="1" i="0" smtClean="0">
                                <a:solidFill>
                                  <a:srgbClr val="002060"/>
                                </a:solidFill>
                                <a:latin typeface="Cambria Math" panose="02040503050406030204" pitchFamily="18" charset="0"/>
                                <a:sym typeface="Symbol" panose="05050102010706020507" pitchFamily="18" charset="2"/>
                              </a:rPr>
                              <m:t>𝐦𝐨𝐥</m:t>
                            </m:r>
                          </m:den>
                        </m:f>
                      </m:num>
                      <m:den>
                        <m:r>
                          <a:rPr lang="en-US" sz="2000" b="1" i="0" smtClean="0">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𝟗𝟔𝟒𝟖𝟒</m:t>
                        </m:r>
                        <m:f>
                          <m:fPr>
                            <m:ctrlPr>
                              <a:rPr lang="en-US" sz="2000" b="1" i="1" smtClean="0">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𝐜𝐛</m:t>
                            </m:r>
                          </m:num>
                          <m:den>
                            <m:r>
                              <a:rPr lang="en-US" sz="2000" b="1" i="0" smtClean="0">
                                <a:solidFill>
                                  <a:srgbClr val="002060"/>
                                </a:solidFill>
                                <a:latin typeface="Cambria Math" panose="02040503050406030204" pitchFamily="18" charset="0"/>
                                <a:sym typeface="Symbol" panose="05050102010706020507" pitchFamily="18" charset="2"/>
                              </a:rPr>
                              <m:t>𝐦𝐨𝐥</m:t>
                            </m:r>
                          </m:den>
                        </m:f>
                      </m:den>
                    </m:f>
                  </m:oMath>
                </a14:m>
                <a:r>
                  <a:rPr lang="en-US" sz="2400"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l-GR" b="1" dirty="0" smtClean="0">
                    <a:solidFill>
                      <a:srgbClr val="FF0000"/>
                    </a:solidFill>
                    <a:sym typeface="Symbol" panose="05050102010706020507" pitchFamily="18" charset="2"/>
                  </a:rPr>
                  <a:t>-0,98 </a:t>
                </a:r>
                <a:r>
                  <a:rPr lang="en-US" b="1" dirty="0" smtClean="0">
                    <a:solidFill>
                      <a:srgbClr val="FF0000"/>
                    </a:solidFill>
                    <a:sym typeface="Symbol" panose="05050102010706020507" pitchFamily="18" charset="2"/>
                  </a:rPr>
                  <a:t>V </a:t>
                </a:r>
                <a:endParaRPr lang="en-US" sz="2400" b="1" dirty="0" smtClean="0">
                  <a:solidFill>
                    <a:srgbClr val="FF0000"/>
                  </a:solidFill>
                  <a:sym typeface="Symbol" panose="05050102010706020507" pitchFamily="18" charset="2"/>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961149" y="2773266"/>
                <a:ext cx="8670894" cy="800347"/>
              </a:xfrm>
              <a:prstGeom prst="rect">
                <a:avLst/>
              </a:prstGeom>
              <a:blipFill>
                <a:blip r:embed="rId2"/>
                <a:stretch>
                  <a:fillRect l="-774"/>
                </a:stretch>
              </a:blipFill>
            </p:spPr>
            <p:txBody>
              <a:bodyPr/>
              <a:lstStyle/>
              <a:p>
                <a:r>
                  <a:rPr lang="el-GR">
                    <a:noFill/>
                  </a:rPr>
                  <a:t> </a:t>
                </a:r>
              </a:p>
            </p:txBody>
          </p:sp>
        </mc:Fallback>
      </mc:AlternateContent>
      <p:sp>
        <p:nvSpPr>
          <p:cNvPr id="11" name="TextBox 10"/>
          <p:cNvSpPr txBox="1"/>
          <p:nvPr/>
        </p:nvSpPr>
        <p:spPr>
          <a:xfrm>
            <a:off x="1913022" y="1427490"/>
            <a:ext cx="10135541" cy="1261884"/>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Ελάχιστη απαιτούμενη παροχή θερμότητας:</a:t>
            </a:r>
            <a:r>
              <a:rPr lang="en-US" sz="2000" b="1" dirty="0" smtClean="0">
                <a:solidFill>
                  <a:srgbClr val="002060"/>
                </a:solidFill>
                <a:sym typeface="Symbol" panose="05050102010706020507" pitchFamily="18" charset="2"/>
              </a:rPr>
              <a:t>	T</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Srxn</a:t>
            </a:r>
            <a:r>
              <a:rPr lang="en-US" sz="2000" b="1" dirty="0" smtClean="0">
                <a:solidFill>
                  <a:srgbClr val="002060"/>
                </a:solidFill>
                <a:sym typeface="Symbol" panose="05050102010706020507" pitchFamily="18" charset="2"/>
              </a:rPr>
              <a:t> = </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Hrxn</a:t>
            </a:r>
            <a:r>
              <a:rPr lang="en-US" sz="2000" b="1" dirty="0" smtClean="0">
                <a:solidFill>
                  <a:srgbClr val="002060"/>
                </a:solidFill>
                <a:sym typeface="Symbol" panose="05050102010706020507" pitchFamily="18" charset="2"/>
              </a:rPr>
              <a:t> – </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Grxn</a:t>
            </a:r>
            <a:r>
              <a:rPr lang="en-US" sz="2000" b="1" dirty="0" smtClean="0">
                <a:solidFill>
                  <a:srgbClr val="002060"/>
                </a:solidFill>
                <a:sym typeface="Symbol" panose="05050102010706020507" pitchFamily="18" charset="2"/>
              </a:rPr>
              <a:t> 	</a:t>
            </a:r>
            <a:r>
              <a:rPr lang="en-US" sz="2000" b="1" dirty="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 5</a:t>
            </a:r>
            <a:r>
              <a:rPr lang="el-GR" sz="2000" b="1" dirty="0" smtClean="0">
                <a:solidFill>
                  <a:srgbClr val="002060"/>
                </a:solidFill>
                <a:sym typeface="Symbol" panose="05050102010706020507" pitchFamily="18" charset="2"/>
              </a:rPr>
              <a:t>9</a:t>
            </a:r>
            <a:r>
              <a:rPr lang="en-US" sz="2000" b="1" dirty="0" smtClean="0">
                <a:solidFill>
                  <a:srgbClr val="002060"/>
                </a:solidFill>
                <a:sym typeface="Symbol" panose="05050102010706020507" pitchFamily="18" charset="2"/>
              </a:rPr>
              <a:t>,</a:t>
            </a:r>
            <a:r>
              <a:rPr lang="el-GR" sz="2000" b="1" dirty="0" smtClean="0">
                <a:solidFill>
                  <a:srgbClr val="002060"/>
                </a:solidFill>
                <a:sym typeface="Symbol" panose="05050102010706020507" pitchFamily="18" charset="2"/>
              </a:rPr>
              <a:t>67</a:t>
            </a:r>
            <a:r>
              <a:rPr lang="en-US" sz="2000" b="1" dirty="0" smtClean="0">
                <a:solidFill>
                  <a:srgbClr val="002060"/>
                </a:solidFill>
                <a:sym typeface="Symbol" panose="05050102010706020507" pitchFamily="18" charset="2"/>
              </a:rPr>
              <a:t> kJ/</a:t>
            </a:r>
            <a:r>
              <a:rPr lang="en-US" sz="2000" b="1" dirty="0" err="1" smtClean="0">
                <a:solidFill>
                  <a:srgbClr val="002060"/>
                </a:solidFill>
                <a:sym typeface="Symbol" panose="05050102010706020507" pitchFamily="18" charset="2"/>
              </a:rPr>
              <a:t>mol</a:t>
            </a:r>
            <a:endParaRPr lang="en-US" sz="2000" b="1" dirty="0" smtClean="0">
              <a:solidFill>
                <a:srgbClr val="002060"/>
              </a:solidFill>
              <a:sym typeface="Symbol" panose="05050102010706020507" pitchFamily="18" charset="2"/>
            </a:endParaRPr>
          </a:p>
          <a:p>
            <a:endParaRPr lang="en-US" sz="800" b="1" dirty="0" smtClean="0">
              <a:solidFill>
                <a:srgbClr val="002060"/>
              </a:solidFill>
              <a:sym typeface="Symbol" panose="05050102010706020507" pitchFamily="18" charset="2"/>
            </a:endParaRPr>
          </a:p>
          <a:p>
            <a:r>
              <a:rPr lang="en-US" sz="2000" b="1" dirty="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					</a:t>
            </a:r>
            <a:r>
              <a:rPr lang="el-GR" sz="2000" b="1" dirty="0" smtClean="0">
                <a:solidFill>
                  <a:srgbClr val="002060"/>
                </a:solidFill>
                <a:sym typeface="Symbol" panose="05050102010706020507" pitchFamily="18" charset="2"/>
              </a:rPr>
              <a:t>ΔΗ</a:t>
            </a:r>
            <a:r>
              <a:rPr lang="en-US" sz="2000" b="1" baseline="-25000" dirty="0" err="1">
                <a:solidFill>
                  <a:srgbClr val="002060"/>
                </a:solidFill>
                <a:sym typeface="Symbol" panose="05050102010706020507" pitchFamily="18" charset="2"/>
              </a:rPr>
              <a:t>evap</a:t>
            </a:r>
            <a:r>
              <a:rPr lang="en-US" sz="2000" b="1" dirty="0">
                <a:solidFill>
                  <a:srgbClr val="002060"/>
                </a:solidFill>
                <a:sym typeface="Symbol" panose="05050102010706020507" pitchFamily="18" charset="2"/>
              </a:rPr>
              <a:t> = </a:t>
            </a:r>
            <a:r>
              <a:rPr lang="el-GR" sz="2000" b="1" dirty="0">
                <a:solidFill>
                  <a:srgbClr val="002060"/>
                </a:solidFill>
                <a:sym typeface="Symbol" panose="05050102010706020507" pitchFamily="18" charset="2"/>
              </a:rPr>
              <a:t>ΔΗ</a:t>
            </a:r>
            <a:r>
              <a:rPr lang="en-US" sz="2000" b="1" baseline="30000" dirty="0">
                <a:solidFill>
                  <a:srgbClr val="002060"/>
                </a:solidFill>
                <a:sym typeface="Symbol" panose="05050102010706020507" pitchFamily="18" charset="2"/>
              </a:rPr>
              <a:t>f</a:t>
            </a:r>
            <a:r>
              <a:rPr lang="el-GR" sz="2000" b="1" baseline="-25000" dirty="0">
                <a:solidFill>
                  <a:srgbClr val="002060"/>
                </a:solidFill>
                <a:sym typeface="Symbol" panose="05050102010706020507" pitchFamily="18" charset="2"/>
              </a:rPr>
              <a:t>Η2Ο(</a:t>
            </a:r>
            <a:r>
              <a:rPr lang="en-US" sz="2000" b="1" baseline="-25000" dirty="0">
                <a:solidFill>
                  <a:srgbClr val="002060"/>
                </a:solidFill>
                <a:sym typeface="Symbol" panose="05050102010706020507" pitchFamily="18" charset="2"/>
              </a:rPr>
              <a:t>g)</a:t>
            </a:r>
            <a:r>
              <a:rPr lang="en-US" sz="2000" b="1" dirty="0">
                <a:solidFill>
                  <a:srgbClr val="002060"/>
                </a:solidFill>
                <a:sym typeface="Symbol" panose="05050102010706020507" pitchFamily="18" charset="2"/>
              </a:rPr>
              <a:t> - </a:t>
            </a:r>
            <a:r>
              <a:rPr lang="el-GR" sz="2000" b="1" dirty="0">
                <a:solidFill>
                  <a:srgbClr val="002060"/>
                </a:solidFill>
                <a:sym typeface="Symbol" panose="05050102010706020507" pitchFamily="18" charset="2"/>
              </a:rPr>
              <a:t>ΔΗ</a:t>
            </a:r>
            <a:r>
              <a:rPr lang="en-US" sz="2000" b="1" baseline="30000" dirty="0">
                <a:solidFill>
                  <a:srgbClr val="002060"/>
                </a:solidFill>
                <a:sym typeface="Symbol" panose="05050102010706020507" pitchFamily="18" charset="2"/>
              </a:rPr>
              <a:t>f</a:t>
            </a:r>
            <a:r>
              <a:rPr lang="el-GR" sz="2000" b="1" baseline="-25000" dirty="0">
                <a:solidFill>
                  <a:srgbClr val="002060"/>
                </a:solidFill>
                <a:sym typeface="Symbol" panose="05050102010706020507" pitchFamily="18" charset="2"/>
              </a:rPr>
              <a:t>Η2Ο(</a:t>
            </a:r>
            <a:r>
              <a:rPr lang="en-US" sz="2000" b="1" baseline="-25000" dirty="0">
                <a:solidFill>
                  <a:srgbClr val="002060"/>
                </a:solidFill>
                <a:sym typeface="Symbol" panose="05050102010706020507" pitchFamily="18" charset="2"/>
              </a:rPr>
              <a:t>l)</a:t>
            </a:r>
            <a:r>
              <a:rPr lang="en-US" sz="2000" b="1" dirty="0">
                <a:solidFill>
                  <a:srgbClr val="002060"/>
                </a:solidFill>
                <a:sym typeface="Symbol" panose="05050102010706020507" pitchFamily="18" charset="2"/>
              </a:rPr>
              <a:t> = </a:t>
            </a:r>
            <a:r>
              <a:rPr lang="en-US" sz="2000" b="1" dirty="0" smtClean="0">
                <a:solidFill>
                  <a:srgbClr val="002060"/>
                </a:solidFill>
                <a:sym typeface="Symbol" panose="05050102010706020507" pitchFamily="18" charset="2"/>
              </a:rPr>
              <a:t>43,17 </a:t>
            </a:r>
            <a:r>
              <a:rPr lang="en-US" sz="2000" b="1" dirty="0">
                <a:solidFill>
                  <a:srgbClr val="002060"/>
                </a:solidFill>
                <a:sym typeface="Symbol" panose="05050102010706020507" pitchFamily="18" charset="2"/>
              </a:rPr>
              <a:t>kJ/</a:t>
            </a:r>
            <a:r>
              <a:rPr lang="en-US" sz="2000" b="1" dirty="0" err="1">
                <a:solidFill>
                  <a:srgbClr val="002060"/>
                </a:solidFill>
                <a:sym typeface="Symbol" panose="05050102010706020507" pitchFamily="18" charset="2"/>
              </a:rPr>
              <a:t>mol</a:t>
            </a:r>
            <a:endParaRPr lang="en-US" sz="2000" b="1" dirty="0">
              <a:solidFill>
                <a:srgbClr val="002060"/>
              </a:solidFill>
              <a:sym typeface="Symbol" panose="05050102010706020507" pitchFamily="18" charset="2"/>
            </a:endParaRPr>
          </a:p>
          <a:p>
            <a:r>
              <a:rPr lang="en-US" sz="800" b="1" dirty="0" smtClean="0">
                <a:solidFill>
                  <a:srgbClr val="002060"/>
                </a:solidFill>
                <a:sym typeface="Symbol" panose="05050102010706020507" pitchFamily="18" charset="2"/>
              </a:rPr>
              <a:t>									  </a:t>
            </a:r>
          </a:p>
          <a:p>
            <a:r>
              <a:rPr lang="en-US" sz="2000" b="1" dirty="0">
                <a:solidFill>
                  <a:srgbClr val="FF0000"/>
                </a:solidFill>
                <a:sym typeface="Symbol" panose="05050102010706020507" pitchFamily="18" charset="2"/>
              </a:rPr>
              <a:t>	</a:t>
            </a:r>
            <a:r>
              <a:rPr lang="en-US" sz="2000" b="1" dirty="0" smtClean="0">
                <a:solidFill>
                  <a:srgbClr val="FF0000"/>
                </a:solidFill>
                <a:sym typeface="Symbol" panose="05050102010706020507" pitchFamily="18" charset="2"/>
              </a:rPr>
              <a:t>								  102,83 kJ/</a:t>
            </a:r>
            <a:r>
              <a:rPr lang="en-US" sz="2000" b="1" dirty="0" err="1" smtClean="0">
                <a:solidFill>
                  <a:srgbClr val="FF0000"/>
                </a:solidFill>
                <a:sym typeface="Symbol" panose="05050102010706020507" pitchFamily="18" charset="2"/>
              </a:rPr>
              <a:t>mol</a:t>
            </a:r>
            <a:endParaRPr lang="en-US" sz="2000" b="1" dirty="0" smtClean="0">
              <a:solidFill>
                <a:srgbClr val="FF0000"/>
              </a:solidFill>
              <a:sym typeface="Symbol" panose="05050102010706020507" pitchFamily="18" charset="2"/>
            </a:endParaRPr>
          </a:p>
        </p:txBody>
      </p:sp>
      <p:sp>
        <p:nvSpPr>
          <p:cNvPr id="12" name="Rectangle 11"/>
          <p:cNvSpPr/>
          <p:nvPr/>
        </p:nvSpPr>
        <p:spPr>
          <a:xfrm>
            <a:off x="63694" y="733644"/>
            <a:ext cx="1897453" cy="1015663"/>
          </a:xfrm>
          <a:prstGeom prst="rect">
            <a:avLst/>
          </a:prstGeom>
        </p:spPr>
        <p:txBody>
          <a:bodyPr wrap="square">
            <a:spAutoFit/>
          </a:bodyPr>
          <a:lstStyle/>
          <a:p>
            <a:pPr algn="just"/>
            <a:r>
              <a:rPr lang="el-GR" sz="2400" b="1" dirty="0">
                <a:solidFill>
                  <a:srgbClr val="FF0000"/>
                </a:solidFill>
                <a:sym typeface="Symbol" panose="05050102010706020507" pitchFamily="18" charset="2"/>
              </a:rPr>
              <a:t>Στους </a:t>
            </a:r>
            <a:r>
              <a:rPr lang="el-GR" sz="2400" b="1" dirty="0" smtClean="0">
                <a:solidFill>
                  <a:srgbClr val="FF0000"/>
                </a:solidFill>
                <a:sym typeface="Symbol" panose="05050102010706020507" pitchFamily="18" charset="2"/>
              </a:rPr>
              <a:t>800 </a:t>
            </a:r>
            <a:r>
              <a:rPr lang="el-GR" sz="2400" b="1" baseline="30000" dirty="0">
                <a:solidFill>
                  <a:srgbClr val="FF0000"/>
                </a:solidFill>
                <a:sym typeface="Symbol" panose="05050102010706020507" pitchFamily="18" charset="2"/>
              </a:rPr>
              <a:t>ο</a:t>
            </a:r>
            <a:r>
              <a:rPr lang="en-US" sz="2400" b="1" dirty="0" smtClean="0">
                <a:solidFill>
                  <a:srgbClr val="FF0000"/>
                </a:solidFill>
                <a:sym typeface="Symbol" panose="05050102010706020507" pitchFamily="18" charset="2"/>
              </a:rPr>
              <a:t>C:</a:t>
            </a:r>
            <a:endParaRPr lang="el-GR" sz="2400" b="1" dirty="0" smtClean="0">
              <a:solidFill>
                <a:srgbClr val="FF0000"/>
              </a:solidFill>
              <a:sym typeface="Symbol" panose="05050102010706020507" pitchFamily="18" charset="2"/>
            </a:endParaRPr>
          </a:p>
          <a:p>
            <a:pPr algn="just"/>
            <a:r>
              <a:rPr lang="el-GR" b="1" dirty="0" smtClean="0">
                <a:solidFill>
                  <a:srgbClr val="FF0000"/>
                </a:solidFill>
                <a:sym typeface="Symbol" panose="05050102010706020507" pitchFamily="18" charset="2"/>
              </a:rPr>
              <a:t>(ηλεκτρόλυση ατμού σε </a:t>
            </a:r>
            <a:r>
              <a:rPr lang="en-US" b="1" dirty="0" smtClean="0">
                <a:solidFill>
                  <a:srgbClr val="FF0000"/>
                </a:solidFill>
                <a:sym typeface="Symbol" panose="05050102010706020507" pitchFamily="18" charset="2"/>
              </a:rPr>
              <a:t>SOEC)</a:t>
            </a:r>
            <a:endParaRPr lang="el-GR" b="1" dirty="0" smtClean="0">
              <a:solidFill>
                <a:srgbClr val="FF0000"/>
              </a:solidFill>
              <a:sym typeface="Symbol" panose="05050102010706020507" pitchFamily="18" charset="2"/>
            </a:endParaRPr>
          </a:p>
        </p:txBody>
      </p:sp>
      <p:sp>
        <p:nvSpPr>
          <p:cNvPr id="13" name="Rectangle 12"/>
          <p:cNvSpPr/>
          <p:nvPr/>
        </p:nvSpPr>
        <p:spPr>
          <a:xfrm>
            <a:off x="1913021" y="4318620"/>
            <a:ext cx="10044000" cy="576000"/>
          </a:xfrm>
          <a:prstGeom prst="rect">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p:nvSpPr>
        <p:spPr>
          <a:xfrm>
            <a:off x="1913021" y="3679451"/>
            <a:ext cx="9180000" cy="576000"/>
          </a:xfrm>
          <a:prstGeom prst="rect">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1913022" y="4977209"/>
            <a:ext cx="8719021" cy="847473"/>
          </a:xfrm>
          <a:prstGeom prst="rect">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1913020" y="3744418"/>
            <a:ext cx="9179999" cy="523220"/>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Ελάχιστη απαιτούμενη κατανάλωση ηλεκτρικού έργου:	Δ</a:t>
            </a:r>
            <a:r>
              <a:rPr lang="en-US" sz="2000" b="1" dirty="0" err="1" smtClean="0">
                <a:solidFill>
                  <a:srgbClr val="002060"/>
                </a:solidFill>
                <a:sym typeface="Symbol" panose="05050102010706020507" pitchFamily="18" charset="2"/>
              </a:rPr>
              <a:t>Grxn</a:t>
            </a:r>
            <a:r>
              <a:rPr lang="en-US" sz="2000" b="1" dirty="0">
                <a:solidFill>
                  <a:srgbClr val="002060"/>
                </a:solidFill>
                <a:sym typeface="Symbol" panose="05050102010706020507" pitchFamily="18" charset="2"/>
              </a:rPr>
              <a:t> = </a:t>
            </a:r>
            <a:r>
              <a:rPr lang="en-US" sz="2000" b="1" dirty="0" smtClean="0">
                <a:solidFill>
                  <a:srgbClr val="FF0000"/>
                </a:solidFill>
                <a:sym typeface="Symbol" panose="05050102010706020507" pitchFamily="18" charset="2"/>
              </a:rPr>
              <a:t>2</a:t>
            </a:r>
            <a:r>
              <a:rPr lang="el-GR" sz="2000" b="1" dirty="0" smtClean="0">
                <a:solidFill>
                  <a:srgbClr val="FF0000"/>
                </a:solidFill>
                <a:sym typeface="Symbol" panose="05050102010706020507" pitchFamily="18" charset="2"/>
              </a:rPr>
              <a:t>28</a:t>
            </a:r>
            <a:r>
              <a:rPr lang="en-US" sz="2000" b="1" dirty="0" smtClean="0">
                <a:solidFill>
                  <a:srgbClr val="FF0000"/>
                </a:solidFill>
                <a:sym typeface="Symbol" panose="05050102010706020507" pitchFamily="18" charset="2"/>
              </a:rPr>
              <a:t>,</a:t>
            </a:r>
            <a:r>
              <a:rPr lang="el-GR" sz="2000" b="1" dirty="0" smtClean="0">
                <a:solidFill>
                  <a:srgbClr val="FF0000"/>
                </a:solidFill>
                <a:sym typeface="Symbol" panose="05050102010706020507" pitchFamily="18" charset="2"/>
              </a:rPr>
              <a:t>352</a:t>
            </a:r>
            <a:r>
              <a:rPr lang="en-US" sz="2000" b="1" dirty="0" smtClean="0">
                <a:solidFill>
                  <a:srgbClr val="FF0000"/>
                </a:solidFill>
                <a:sym typeface="Symbol" panose="05050102010706020507" pitchFamily="18" charset="2"/>
              </a:rPr>
              <a:t> </a:t>
            </a:r>
            <a:r>
              <a:rPr lang="en-US" sz="2000" b="1" dirty="0">
                <a:solidFill>
                  <a:srgbClr val="FF0000"/>
                </a:solidFill>
                <a:sym typeface="Symbol" panose="05050102010706020507" pitchFamily="18" charset="2"/>
              </a:rPr>
              <a:t>kJ/</a:t>
            </a:r>
            <a:r>
              <a:rPr lang="en-US" sz="2000" b="1" dirty="0" err="1">
                <a:solidFill>
                  <a:srgbClr val="FF0000"/>
                </a:solidFill>
                <a:sym typeface="Symbol" panose="05050102010706020507" pitchFamily="18" charset="2"/>
              </a:rPr>
              <a:t>mol</a:t>
            </a:r>
            <a:r>
              <a:rPr lang="en-US" sz="2000" b="1" dirty="0">
                <a:solidFill>
                  <a:srgbClr val="FF0000"/>
                </a:solidFill>
                <a:sym typeface="Symbol" panose="05050102010706020507" pitchFamily="18" charset="2"/>
              </a:rPr>
              <a:t> </a:t>
            </a:r>
            <a:endParaRPr lang="el-GR" sz="2000" b="1" dirty="0" smtClean="0">
              <a:solidFill>
                <a:srgbClr val="FF0000"/>
              </a:solidFill>
              <a:sym typeface="Symbol" panose="05050102010706020507" pitchFamily="18" charset="2"/>
            </a:endParaRPr>
          </a:p>
          <a:p>
            <a:r>
              <a:rPr lang="en-US" sz="800" b="1" dirty="0">
                <a:solidFill>
                  <a:srgbClr val="002060"/>
                </a:solidFill>
                <a:sym typeface="Symbol" panose="05050102010706020507" pitchFamily="18" charset="2"/>
              </a:rPr>
              <a:t>	</a:t>
            </a:r>
            <a:r>
              <a:rPr lang="en-US" sz="800" b="1" dirty="0" smtClean="0">
                <a:solidFill>
                  <a:srgbClr val="002060"/>
                </a:solidFill>
                <a:sym typeface="Symbol" panose="05050102010706020507" pitchFamily="18" charset="2"/>
              </a:rPr>
              <a:t>		</a:t>
            </a:r>
          </a:p>
        </p:txBody>
      </p:sp>
      <mc:AlternateContent xmlns:mc="http://schemas.openxmlformats.org/markup-compatibility/2006" xmlns:a14="http://schemas.microsoft.com/office/drawing/2010/main">
        <mc:Choice Requires="a14">
          <p:sp>
            <p:nvSpPr>
              <p:cNvPr id="17" name="TextBox 16"/>
              <p:cNvSpPr txBox="1"/>
              <p:nvPr/>
            </p:nvSpPr>
            <p:spPr>
              <a:xfrm>
                <a:off x="1961149" y="4976378"/>
                <a:ext cx="8670894" cy="800347"/>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Αντιστρεπτό Δυναμικό</a:t>
                </a:r>
                <a:r>
                  <a:rPr lang="en-US" sz="2000" b="1" dirty="0" smtClean="0">
                    <a:solidFill>
                      <a:srgbClr val="002060"/>
                    </a:solidFill>
                    <a:sym typeface="Symbol" panose="05050102010706020507" pitchFamily="18" charset="2"/>
                  </a:rPr>
                  <a:t> </a:t>
                </a:r>
                <a:r>
                  <a:rPr lang="el-GR" sz="2000" b="1" dirty="0" smtClean="0">
                    <a:solidFill>
                      <a:srgbClr val="002060"/>
                    </a:solidFill>
                    <a:sym typeface="Symbol" panose="05050102010706020507" pitchFamily="18" charset="2"/>
                  </a:rPr>
                  <a:t>Αντίδρασης:	</a:t>
                </a:r>
                <a14:m>
                  <m:oMath xmlns:m="http://schemas.openxmlformats.org/officeDocument/2006/math">
                    <m:sSup>
                      <m:sSupPr>
                        <m:ctrlPr>
                          <a:rPr lang="en-US" sz="2000" b="1" i="1" smtClean="0">
                            <a:solidFill>
                              <a:srgbClr val="002060"/>
                            </a:solidFill>
                            <a:latin typeface="Cambria Math" panose="02040503050406030204" pitchFamily="18" charset="0"/>
                            <a:sym typeface="Symbol" panose="05050102010706020507" pitchFamily="18" charset="2"/>
                          </a:rPr>
                        </m:ctrlPr>
                      </m:sSupPr>
                      <m:e>
                        <m:r>
                          <a:rPr lang="en-US" sz="2000" b="1" i="0" smtClean="0">
                            <a:solidFill>
                              <a:srgbClr val="002060"/>
                            </a:solidFill>
                            <a:latin typeface="Cambria Math" panose="02040503050406030204" pitchFamily="18" charset="0"/>
                            <a:sym typeface="Symbol" panose="05050102010706020507" pitchFamily="18" charset="2"/>
                          </a:rPr>
                          <m:t>𝐄</m:t>
                        </m:r>
                      </m:e>
                      <m:sup>
                        <m:r>
                          <a:rPr lang="en-US" sz="2000" b="1" i="0" smtClean="0">
                            <a:solidFill>
                              <a:srgbClr val="002060"/>
                            </a:solidFill>
                            <a:latin typeface="Cambria Math" panose="02040503050406030204" pitchFamily="18" charset="0"/>
                            <a:sym typeface="Symbol" panose="05050102010706020507" pitchFamily="18" charset="2"/>
                          </a:rPr>
                          <m:t>𝐫𝐞𝐯</m:t>
                        </m:r>
                      </m:sup>
                    </m:sSup>
                    <m:r>
                      <a:rPr lang="en-US" sz="2000" b="1" i="0" smtClean="0">
                        <a:solidFill>
                          <a:srgbClr val="002060"/>
                        </a:solidFill>
                        <a:latin typeface="Cambria Math" panose="02040503050406030204" pitchFamily="18" charset="0"/>
                        <a:sym typeface="Symbol" panose="05050102010706020507" pitchFamily="18" charset="2"/>
                      </a:rPr>
                      <m:t>=</m:t>
                    </m:r>
                    <m:f>
                      <m:fPr>
                        <m:ctrlPr>
                          <a:rPr lang="en-US" sz="2000" b="1" i="1" smtClean="0">
                            <a:solidFill>
                              <a:srgbClr val="002060"/>
                            </a:solidFill>
                            <a:latin typeface="Cambria Math" panose="02040503050406030204" pitchFamily="18" charset="0"/>
                            <a:sym typeface="Symbol" panose="05050102010706020507" pitchFamily="18" charset="2"/>
                          </a:rPr>
                        </m:ctrlPr>
                      </m:fPr>
                      <m:num>
                        <m:sSub>
                          <m:sSubPr>
                            <m:ctrlPr>
                              <a:rPr lang="en-US" sz="2000" b="1" i="1" smtClean="0">
                                <a:solidFill>
                                  <a:srgbClr val="002060"/>
                                </a:solidFill>
                                <a:latin typeface="Cambria Math" panose="02040503050406030204" pitchFamily="18" charset="0"/>
                                <a:sym typeface="Symbol" panose="05050102010706020507" pitchFamily="18" charset="2"/>
                              </a:rPr>
                            </m:ctrlPr>
                          </m:sSubPr>
                          <m:e>
                            <m:r>
                              <a:rPr lang="en-US" sz="2000" b="1" i="0" smtClean="0">
                                <a:solidFill>
                                  <a:srgbClr val="002060"/>
                                </a:solidFill>
                                <a:latin typeface="Cambria Math" panose="02040503050406030204" pitchFamily="18" charset="0"/>
                                <a:sym typeface="Symbol" panose="05050102010706020507" pitchFamily="18" charset="2"/>
                              </a:rPr>
                              <m:t>−</m:t>
                            </m:r>
                            <m:r>
                              <a:rPr lang="el-GR" sz="2000" b="1" i="0" smtClean="0">
                                <a:solidFill>
                                  <a:srgbClr val="002060"/>
                                </a:solidFill>
                                <a:latin typeface="Cambria Math" panose="02040503050406030204" pitchFamily="18" charset="0"/>
                                <a:sym typeface="Symbol" panose="05050102010706020507" pitchFamily="18" charset="2"/>
                              </a:rPr>
                              <m:t>𝚫</m:t>
                            </m:r>
                            <m:r>
                              <a:rPr lang="en-US" sz="2000" b="1" i="0" smtClean="0">
                                <a:solidFill>
                                  <a:srgbClr val="002060"/>
                                </a:solidFill>
                                <a:latin typeface="Cambria Math" panose="02040503050406030204" pitchFamily="18" charset="0"/>
                                <a:sym typeface="Symbol" panose="05050102010706020507" pitchFamily="18" charset="2"/>
                              </a:rPr>
                              <m:t>𝐆</m:t>
                            </m:r>
                          </m:e>
                          <m:sub>
                            <m:r>
                              <a:rPr lang="en-US" sz="2000" b="1" i="0" smtClean="0">
                                <a:solidFill>
                                  <a:srgbClr val="002060"/>
                                </a:solidFill>
                                <a:latin typeface="Cambria Math" panose="02040503050406030204" pitchFamily="18" charset="0"/>
                                <a:sym typeface="Symbol" panose="05050102010706020507" pitchFamily="18" charset="2"/>
                              </a:rPr>
                              <m:t>𝐫𝐱𝐧</m:t>
                            </m:r>
                          </m:sub>
                        </m:sSub>
                      </m:num>
                      <m:den>
                        <m:r>
                          <a:rPr lang="en-US" sz="2000" b="1" i="0" smtClean="0">
                            <a:solidFill>
                              <a:srgbClr val="002060"/>
                            </a:solidFill>
                            <a:latin typeface="Cambria Math" panose="02040503050406030204" pitchFamily="18" charset="0"/>
                            <a:sym typeface="Symbol" panose="05050102010706020507" pitchFamily="18" charset="2"/>
                          </a:rPr>
                          <m:t>𝐧</m:t>
                        </m:r>
                        <m:r>
                          <a:rPr lang="en-US" sz="2000" b="1" i="0" smtClean="0">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𝐅</m:t>
                        </m:r>
                      </m:den>
                    </m:f>
                    <m:r>
                      <a:rPr lang="en-US" sz="2000" b="1" i="0" smtClean="0">
                        <a:solidFill>
                          <a:srgbClr val="002060"/>
                        </a:solidFill>
                        <a:latin typeface="Cambria Math" panose="02040503050406030204" pitchFamily="18" charset="0"/>
                        <a:sym typeface="Symbol" panose="05050102010706020507" pitchFamily="18" charset="2"/>
                      </a:rPr>
                      <m:t>=</m:t>
                    </m:r>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1" smtClean="0">
                            <a:solidFill>
                              <a:srgbClr val="002060"/>
                            </a:solidFill>
                            <a:latin typeface="Cambria Math" panose="02040503050406030204" pitchFamily="18" charset="0"/>
                            <a:sym typeface="Symbol" panose="05050102010706020507" pitchFamily="18" charset="2"/>
                          </a:rPr>
                          <m:t>−</m:t>
                        </m:r>
                        <m:r>
                          <a:rPr lang="el-GR" sz="2000" b="1" i="1" smtClean="0">
                            <a:solidFill>
                              <a:srgbClr val="002060"/>
                            </a:solidFill>
                            <a:latin typeface="Cambria Math" panose="02040503050406030204" pitchFamily="18" charset="0"/>
                            <a:sym typeface="Symbol" panose="05050102010706020507" pitchFamily="18" charset="2"/>
                          </a:rPr>
                          <m:t>𝟐𝟐𝟖𝟑𝟓𝟐</m:t>
                        </m:r>
                        <m:f>
                          <m:fPr>
                            <m:ctrlPr>
                              <a:rPr lang="en-US" sz="2000" b="1" i="1" smtClean="0">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𝐉</m:t>
                            </m:r>
                          </m:num>
                          <m:den>
                            <m:r>
                              <a:rPr lang="en-US" sz="2000" b="1" i="0" smtClean="0">
                                <a:solidFill>
                                  <a:srgbClr val="002060"/>
                                </a:solidFill>
                                <a:latin typeface="Cambria Math" panose="02040503050406030204" pitchFamily="18" charset="0"/>
                                <a:sym typeface="Symbol" panose="05050102010706020507" pitchFamily="18" charset="2"/>
                              </a:rPr>
                              <m:t>𝐦𝐨𝐥</m:t>
                            </m:r>
                          </m:den>
                        </m:f>
                      </m:num>
                      <m:den>
                        <m:r>
                          <a:rPr lang="en-US" sz="2000" b="1" i="0" smtClean="0">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𝟗𝟔𝟒𝟖𝟒</m:t>
                        </m:r>
                        <m:f>
                          <m:fPr>
                            <m:ctrlPr>
                              <a:rPr lang="en-US" sz="2000" b="1" i="1" smtClean="0">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𝐜𝐛</m:t>
                            </m:r>
                          </m:num>
                          <m:den>
                            <m:r>
                              <a:rPr lang="en-US" sz="2000" b="1" i="0" smtClean="0">
                                <a:solidFill>
                                  <a:srgbClr val="002060"/>
                                </a:solidFill>
                                <a:latin typeface="Cambria Math" panose="02040503050406030204" pitchFamily="18" charset="0"/>
                                <a:sym typeface="Symbol" panose="05050102010706020507" pitchFamily="18" charset="2"/>
                              </a:rPr>
                              <m:t>𝐦𝐨𝐥</m:t>
                            </m:r>
                          </m:den>
                        </m:f>
                      </m:den>
                    </m:f>
                  </m:oMath>
                </a14:m>
                <a:r>
                  <a:rPr lang="en-US" sz="2400"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l-GR" b="1" dirty="0" smtClean="0">
                    <a:solidFill>
                      <a:srgbClr val="FF0000"/>
                    </a:solidFill>
                    <a:sym typeface="Symbol" panose="05050102010706020507" pitchFamily="18" charset="2"/>
                  </a:rPr>
                  <a:t>-1,18 </a:t>
                </a:r>
                <a:r>
                  <a:rPr lang="en-US" b="1" dirty="0" smtClean="0">
                    <a:solidFill>
                      <a:srgbClr val="FF0000"/>
                    </a:solidFill>
                    <a:sym typeface="Symbol" panose="05050102010706020507" pitchFamily="18" charset="2"/>
                  </a:rPr>
                  <a:t>V </a:t>
                </a:r>
                <a:endParaRPr lang="en-US" sz="2400" b="1" dirty="0" smtClean="0">
                  <a:solidFill>
                    <a:srgbClr val="FF0000"/>
                  </a:solidFill>
                  <a:sym typeface="Symbol" panose="05050102010706020507" pitchFamily="18" charset="2"/>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961149" y="4976378"/>
                <a:ext cx="8670894" cy="800347"/>
              </a:xfrm>
              <a:prstGeom prst="rect">
                <a:avLst/>
              </a:prstGeom>
              <a:blipFill>
                <a:blip r:embed="rId3"/>
                <a:stretch>
                  <a:fillRect l="-774"/>
                </a:stretch>
              </a:blipFill>
            </p:spPr>
            <p:txBody>
              <a:bodyPr/>
              <a:lstStyle/>
              <a:p>
                <a:r>
                  <a:rPr lang="el-GR">
                    <a:noFill/>
                  </a:rPr>
                  <a:t> </a:t>
                </a:r>
              </a:p>
            </p:txBody>
          </p:sp>
        </mc:Fallback>
      </mc:AlternateContent>
      <p:sp>
        <p:nvSpPr>
          <p:cNvPr id="18" name="TextBox 17"/>
          <p:cNvSpPr txBox="1"/>
          <p:nvPr/>
        </p:nvSpPr>
        <p:spPr>
          <a:xfrm>
            <a:off x="1913022" y="4406565"/>
            <a:ext cx="10044000" cy="400110"/>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Ελάχιστη απαιτούμενη παροχή θερμότητας:	</a:t>
            </a:r>
            <a:r>
              <a:rPr lang="en-US" sz="2000" b="1" dirty="0" smtClean="0">
                <a:solidFill>
                  <a:srgbClr val="002060"/>
                </a:solidFill>
                <a:sym typeface="Symbol" panose="05050102010706020507" pitchFamily="18" charset="2"/>
              </a:rPr>
              <a:t>T</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Srxn</a:t>
            </a:r>
            <a:r>
              <a:rPr lang="en-US" sz="2000" b="1" dirty="0" smtClean="0">
                <a:solidFill>
                  <a:srgbClr val="002060"/>
                </a:solidFill>
                <a:sym typeface="Symbol" panose="05050102010706020507" pitchFamily="18" charset="2"/>
              </a:rPr>
              <a:t> = </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Hrxn</a:t>
            </a:r>
            <a:r>
              <a:rPr lang="en-US" sz="2000" b="1" dirty="0" smtClean="0">
                <a:solidFill>
                  <a:srgbClr val="002060"/>
                </a:solidFill>
                <a:sym typeface="Symbol" panose="05050102010706020507" pitchFamily="18" charset="2"/>
              </a:rPr>
              <a:t> – </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Grxn</a:t>
            </a:r>
            <a:r>
              <a:rPr lang="en-US" sz="2000" b="1" dirty="0" smtClean="0">
                <a:solidFill>
                  <a:srgbClr val="002060"/>
                </a:solidFill>
                <a:sym typeface="Symbol" panose="05050102010706020507" pitchFamily="18" charset="2"/>
              </a:rPr>
              <a:t> 	= </a:t>
            </a:r>
            <a:r>
              <a:rPr lang="el-GR" sz="2000" b="1" dirty="0" smtClean="0">
                <a:solidFill>
                  <a:srgbClr val="FF0000"/>
                </a:solidFill>
                <a:sym typeface="Symbol" panose="05050102010706020507" pitchFamily="18" charset="2"/>
              </a:rPr>
              <a:t>55</a:t>
            </a:r>
            <a:r>
              <a:rPr lang="en-US" sz="2000" b="1" dirty="0" smtClean="0">
                <a:solidFill>
                  <a:srgbClr val="FF0000"/>
                </a:solidFill>
                <a:sym typeface="Symbol" panose="05050102010706020507" pitchFamily="18" charset="2"/>
              </a:rPr>
              <a:t>,</a:t>
            </a:r>
            <a:r>
              <a:rPr lang="el-GR" sz="2000" b="1" dirty="0" smtClean="0">
                <a:solidFill>
                  <a:srgbClr val="FF0000"/>
                </a:solidFill>
                <a:sym typeface="Symbol" panose="05050102010706020507" pitchFamily="18" charset="2"/>
              </a:rPr>
              <a:t>74</a:t>
            </a:r>
            <a:r>
              <a:rPr lang="en-US" sz="2000" b="1" dirty="0" smtClean="0">
                <a:solidFill>
                  <a:srgbClr val="FF0000"/>
                </a:solidFill>
                <a:sym typeface="Symbol" panose="05050102010706020507" pitchFamily="18" charset="2"/>
              </a:rPr>
              <a:t> kJ/</a:t>
            </a:r>
            <a:r>
              <a:rPr lang="en-US" sz="2000" b="1" dirty="0" err="1" smtClean="0">
                <a:solidFill>
                  <a:srgbClr val="FF0000"/>
                </a:solidFill>
                <a:sym typeface="Symbol" panose="05050102010706020507" pitchFamily="18" charset="2"/>
              </a:rPr>
              <a:t>mol</a:t>
            </a:r>
            <a:endParaRPr lang="en-US" sz="2000" b="1" dirty="0" smtClean="0">
              <a:solidFill>
                <a:srgbClr val="FF0000"/>
              </a:solidFill>
              <a:sym typeface="Symbol" panose="05050102010706020507" pitchFamily="18" charset="2"/>
            </a:endParaRPr>
          </a:p>
        </p:txBody>
      </p:sp>
      <p:sp>
        <p:nvSpPr>
          <p:cNvPr id="20" name="Rectangle 19"/>
          <p:cNvSpPr/>
          <p:nvPr/>
        </p:nvSpPr>
        <p:spPr>
          <a:xfrm>
            <a:off x="0" y="5862802"/>
            <a:ext cx="12192000" cy="923330"/>
          </a:xfrm>
          <a:prstGeom prst="rect">
            <a:avLst/>
          </a:prstGeom>
        </p:spPr>
        <p:txBody>
          <a:bodyPr wrap="square">
            <a:spAutoFit/>
          </a:bodyPr>
          <a:lstStyle/>
          <a:p>
            <a:pPr algn="just"/>
            <a:r>
              <a:rPr lang="el-GR" b="1" dirty="0" smtClean="0">
                <a:solidFill>
                  <a:srgbClr val="002060"/>
                </a:solidFill>
                <a:sym typeface="Symbol" panose="05050102010706020507" pitchFamily="18" charset="2"/>
              </a:rPr>
              <a:t>Με την ηλεκτρόλυση ατμού υψηλής θερμοκρασίας, υπάρχει δυνατότητα ΜΕΓΑΛΗΣ ελάττωσης του απαιτούμενου ηλεκτρικού έργου (κατά 17 %), με αύξηση των θερμικών απαιτήσεων κατά </a:t>
            </a:r>
            <a:r>
              <a:rPr lang="en-US" b="1" dirty="0" smtClean="0">
                <a:solidFill>
                  <a:srgbClr val="002060"/>
                </a:solidFill>
                <a:sym typeface="Symbol" panose="05050102010706020507" pitchFamily="18" charset="2"/>
              </a:rPr>
              <a:t>85</a:t>
            </a:r>
            <a:r>
              <a:rPr lang="el-GR" b="1" dirty="0" smtClean="0">
                <a:solidFill>
                  <a:srgbClr val="002060"/>
                </a:solidFill>
                <a:sym typeface="Symbol" panose="05050102010706020507" pitchFamily="18" charset="2"/>
              </a:rPr>
              <a:t> %. Η θερμότητα είναι πολύ φθηνότερη από την ηλεκτρική ενέργεια και επίσης </a:t>
            </a:r>
            <a:r>
              <a:rPr lang="el-GR" b="1" dirty="0" smtClean="0">
                <a:solidFill>
                  <a:srgbClr val="FF0000"/>
                </a:solidFill>
                <a:sym typeface="Symbol" panose="05050102010706020507" pitchFamily="18" charset="2"/>
              </a:rPr>
              <a:t>παρέχεται αναπόφευκτα εξαιτίας των αντιστάσεων </a:t>
            </a:r>
            <a:r>
              <a:rPr lang="el-GR" b="1" dirty="0" smtClean="0">
                <a:solidFill>
                  <a:srgbClr val="002060"/>
                </a:solidFill>
                <a:sym typeface="Symbol" panose="05050102010706020507" pitchFamily="18" charset="2"/>
              </a:rPr>
              <a:t>των διατάξεων ηλεκτρόλυσης. </a:t>
            </a:r>
            <a:endParaRPr lang="en-US" b="1" dirty="0">
              <a:solidFill>
                <a:srgbClr val="002060"/>
              </a:solidFill>
              <a:sym typeface="Symbol" panose="05050102010706020507" pitchFamily="18" charset="2"/>
            </a:endParaRPr>
          </a:p>
        </p:txBody>
      </p:sp>
      <p:sp>
        <p:nvSpPr>
          <p:cNvPr id="21" name="Rectangle 20"/>
          <p:cNvSpPr/>
          <p:nvPr/>
        </p:nvSpPr>
        <p:spPr>
          <a:xfrm>
            <a:off x="0" y="3704810"/>
            <a:ext cx="1897453" cy="1569660"/>
          </a:xfrm>
          <a:prstGeom prst="rect">
            <a:avLst/>
          </a:prstGeom>
        </p:spPr>
        <p:txBody>
          <a:bodyPr wrap="square">
            <a:spAutoFit/>
          </a:bodyPr>
          <a:lstStyle/>
          <a:p>
            <a:pPr algn="just"/>
            <a:r>
              <a:rPr lang="el-GR" sz="2400" b="1" dirty="0">
                <a:solidFill>
                  <a:srgbClr val="FF0000"/>
                </a:solidFill>
                <a:sym typeface="Symbol" panose="05050102010706020507" pitchFamily="18" charset="2"/>
              </a:rPr>
              <a:t>Στους </a:t>
            </a:r>
            <a:r>
              <a:rPr lang="el-GR" sz="2400" b="1" dirty="0" smtClean="0">
                <a:solidFill>
                  <a:srgbClr val="FF0000"/>
                </a:solidFill>
                <a:sym typeface="Symbol" panose="05050102010706020507" pitchFamily="18" charset="2"/>
              </a:rPr>
              <a:t>80 </a:t>
            </a:r>
            <a:r>
              <a:rPr lang="el-GR" sz="2400" b="1" baseline="30000" dirty="0">
                <a:solidFill>
                  <a:srgbClr val="FF0000"/>
                </a:solidFill>
                <a:sym typeface="Symbol" panose="05050102010706020507" pitchFamily="18" charset="2"/>
              </a:rPr>
              <a:t>ο</a:t>
            </a:r>
            <a:r>
              <a:rPr lang="en-US" sz="2400" b="1" dirty="0" smtClean="0">
                <a:solidFill>
                  <a:srgbClr val="FF0000"/>
                </a:solidFill>
                <a:sym typeface="Symbol" panose="05050102010706020507" pitchFamily="18" charset="2"/>
              </a:rPr>
              <a:t>C:</a:t>
            </a:r>
            <a:endParaRPr lang="el-GR" sz="2400" b="1" dirty="0" smtClean="0">
              <a:solidFill>
                <a:srgbClr val="FF0000"/>
              </a:solidFill>
              <a:sym typeface="Symbol" panose="05050102010706020507" pitchFamily="18" charset="2"/>
            </a:endParaRPr>
          </a:p>
          <a:p>
            <a:pPr algn="just"/>
            <a:r>
              <a:rPr lang="el-GR" b="1" dirty="0" smtClean="0">
                <a:solidFill>
                  <a:srgbClr val="FF0000"/>
                </a:solidFill>
                <a:sym typeface="Symbol" panose="05050102010706020507" pitchFamily="18" charset="2"/>
              </a:rPr>
              <a:t>(ηλεκτρόλυση νερού – </a:t>
            </a:r>
            <a:r>
              <a:rPr lang="el-GR" b="1" dirty="0" err="1" smtClean="0">
                <a:solidFill>
                  <a:srgbClr val="FF0000"/>
                </a:solidFill>
                <a:sym typeface="Symbol" panose="05050102010706020507" pitchFamily="18" charset="2"/>
              </a:rPr>
              <a:t>αλκαλι</a:t>
            </a:r>
            <a:r>
              <a:rPr lang="el-GR" b="1" dirty="0" smtClean="0">
                <a:solidFill>
                  <a:srgbClr val="FF0000"/>
                </a:solidFill>
                <a:sym typeface="Symbol" panose="05050102010706020507" pitchFamily="18" charset="2"/>
              </a:rPr>
              <a:t>-</a:t>
            </a:r>
          </a:p>
          <a:p>
            <a:pPr algn="just"/>
            <a:r>
              <a:rPr lang="el-GR" b="1" dirty="0" err="1" smtClean="0">
                <a:solidFill>
                  <a:srgbClr val="FF0000"/>
                </a:solidFill>
                <a:sym typeface="Symbol" panose="05050102010706020507" pitchFamily="18" charset="2"/>
              </a:rPr>
              <a:t>κη</a:t>
            </a:r>
            <a:r>
              <a:rPr lang="el-GR" b="1" dirty="0" smtClean="0">
                <a:solidFill>
                  <a:srgbClr val="FF0000"/>
                </a:solidFill>
                <a:sym typeface="Symbol" panose="05050102010706020507" pitchFamily="18" charset="2"/>
              </a:rPr>
              <a:t> ή ΡΕΜ</a:t>
            </a:r>
          </a:p>
          <a:p>
            <a:pPr algn="just"/>
            <a:r>
              <a:rPr lang="el-GR" b="1" dirty="0" smtClean="0">
                <a:solidFill>
                  <a:srgbClr val="FF0000"/>
                </a:solidFill>
                <a:sym typeface="Symbol" panose="05050102010706020507" pitchFamily="18" charset="2"/>
              </a:rPr>
              <a:t>ηλεκτρόλυση</a:t>
            </a:r>
            <a:r>
              <a:rPr lang="en-US" b="1" dirty="0" smtClean="0">
                <a:solidFill>
                  <a:srgbClr val="FF0000"/>
                </a:solidFill>
                <a:sym typeface="Symbol" panose="05050102010706020507" pitchFamily="18" charset="2"/>
              </a:rPr>
              <a:t>)</a:t>
            </a:r>
            <a:endParaRPr lang="el-GR" b="1" dirty="0" smtClean="0">
              <a:solidFill>
                <a:srgbClr val="FF0000"/>
              </a:solidFill>
              <a:sym typeface="Symbol" panose="05050102010706020507" pitchFamily="18" charset="2"/>
            </a:endParaRPr>
          </a:p>
        </p:txBody>
      </p:sp>
      <p:cxnSp>
        <p:nvCxnSpPr>
          <p:cNvPr id="22" name="Straight Connector 21"/>
          <p:cNvCxnSpPr/>
          <p:nvPr/>
        </p:nvCxnSpPr>
        <p:spPr>
          <a:xfrm>
            <a:off x="10466614" y="2237012"/>
            <a:ext cx="149040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035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xtBox 4"/>
          <p:cNvSpPr txBox="1"/>
          <p:nvPr/>
        </p:nvSpPr>
        <p:spPr>
          <a:xfrm>
            <a:off x="8871284" y="133274"/>
            <a:ext cx="3177280"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αλκαλική ηλεκτρόλυση</a:t>
            </a:r>
            <a:endParaRPr lang="el-GR" sz="2400" b="1" dirty="0">
              <a:ln/>
              <a:solidFill>
                <a:schemeClr val="accent3"/>
              </a:solidFill>
            </a:endParaRPr>
          </a:p>
        </p:txBody>
      </p:sp>
      <p:sp>
        <p:nvSpPr>
          <p:cNvPr id="6" name="TextBox 5"/>
          <p:cNvSpPr txBox="1"/>
          <p:nvPr/>
        </p:nvSpPr>
        <p:spPr>
          <a:xfrm>
            <a:off x="0" y="656493"/>
            <a:ext cx="12192000" cy="6001643"/>
          </a:xfrm>
          <a:prstGeom prst="rect">
            <a:avLst/>
          </a:prstGeom>
          <a:noFill/>
        </p:spPr>
        <p:txBody>
          <a:bodyPr wrap="square" rtlCol="0">
            <a:spAutoFit/>
          </a:bodyPr>
          <a:lstStyle/>
          <a:p>
            <a:r>
              <a:rPr lang="el-GR" sz="2400" b="1" dirty="0" smtClean="0">
                <a:solidFill>
                  <a:srgbClr val="FF0000"/>
                </a:solidFill>
              </a:rPr>
              <a:t>Αλκαλική ηλεκτρόλυση</a:t>
            </a:r>
            <a:endParaRPr lang="el-GR" sz="2000" b="1" dirty="0">
              <a:solidFill>
                <a:srgbClr val="FF0000"/>
              </a:solidFill>
            </a:endParaRPr>
          </a:p>
          <a:p>
            <a:pPr algn="just"/>
            <a:r>
              <a:rPr lang="el-GR" sz="2000" b="1" dirty="0" smtClean="0">
                <a:solidFill>
                  <a:srgbClr val="002060"/>
                </a:solidFill>
              </a:rPr>
              <a:t>Βιομηχανικά, εφαρμόζεται αποκλειστικά η αλκαλική ηλεκτρόλυση (σε διαλύματα ισχυρών βάσεων και όχι η όξινη, σε διαλύματα ισχυρών οξέων):</a:t>
            </a:r>
          </a:p>
          <a:p>
            <a:endParaRPr lang="el-GR" sz="2000" b="1" dirty="0" smtClean="0">
              <a:solidFill>
                <a:srgbClr val="002060"/>
              </a:solidFill>
            </a:endParaRPr>
          </a:p>
          <a:p>
            <a:r>
              <a:rPr lang="el-GR" sz="2000" b="1" dirty="0">
                <a:solidFill>
                  <a:srgbClr val="002060"/>
                </a:solidFill>
              </a:rPr>
              <a:t>καθοδική αντίδραση </a:t>
            </a:r>
            <a:r>
              <a:rPr lang="en-US" sz="2000" b="1" dirty="0">
                <a:solidFill>
                  <a:srgbClr val="FF0000"/>
                </a:solidFill>
                <a:sym typeface="Symbol" panose="05050102010706020507" pitchFamily="18" charset="2"/>
              </a:rPr>
              <a:t>	</a:t>
            </a:r>
            <a:r>
              <a:rPr lang="el-GR" sz="2000" b="1" dirty="0">
                <a:solidFill>
                  <a:srgbClr val="002060"/>
                </a:solidFill>
                <a:sym typeface="Symbol" panose="05050102010706020507" pitchFamily="18" charset="2"/>
              </a:rPr>
              <a:t>2Η</a:t>
            </a:r>
            <a:r>
              <a:rPr lang="el-GR" sz="2000" b="1" baseline="30000" dirty="0">
                <a:solidFill>
                  <a:srgbClr val="002060"/>
                </a:solidFill>
                <a:sym typeface="Symbol" panose="05050102010706020507" pitchFamily="18" charset="2"/>
              </a:rPr>
              <a:t>+</a:t>
            </a:r>
            <a:r>
              <a:rPr lang="en-US" sz="2000" b="1" baseline="-25000" dirty="0">
                <a:solidFill>
                  <a:srgbClr val="002060"/>
                </a:solidFill>
                <a:sym typeface="Symbol" panose="05050102010706020507" pitchFamily="18" charset="2"/>
              </a:rPr>
              <a:t>(</a:t>
            </a:r>
            <a:r>
              <a:rPr lang="en-US" sz="2000" b="1" baseline="-25000" dirty="0" err="1">
                <a:solidFill>
                  <a:srgbClr val="002060"/>
                </a:solidFill>
                <a:sym typeface="Symbol" panose="05050102010706020507" pitchFamily="18" charset="2"/>
              </a:rPr>
              <a:t>aq</a:t>
            </a:r>
            <a:r>
              <a:rPr lang="en-US" sz="2000" b="1" baseline="-25000" dirty="0">
                <a:solidFill>
                  <a:srgbClr val="002060"/>
                </a:solidFill>
                <a:sym typeface="Symbol" panose="05050102010706020507" pitchFamily="18" charset="2"/>
              </a:rPr>
              <a:t>)</a:t>
            </a:r>
            <a:r>
              <a:rPr lang="el-GR" sz="2000" b="1" dirty="0">
                <a:solidFill>
                  <a:srgbClr val="002060"/>
                </a:solidFill>
                <a:sym typeface="Symbol" panose="05050102010706020507" pitchFamily="18" charset="2"/>
              </a:rPr>
              <a:t> + 2</a:t>
            </a:r>
            <a:r>
              <a:rPr lang="en-US" sz="2000" b="1" dirty="0">
                <a:solidFill>
                  <a:srgbClr val="002060"/>
                </a:solidFill>
                <a:sym typeface="Symbol" panose="05050102010706020507" pitchFamily="18" charset="2"/>
              </a:rPr>
              <a:t>e</a:t>
            </a:r>
            <a:r>
              <a:rPr lang="en-US" sz="2000" b="1" baseline="30000"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a:t>
            </a:r>
            <a:r>
              <a:rPr lang="el-GR" sz="2000" b="1" dirty="0">
                <a:solidFill>
                  <a:srgbClr val="002060"/>
                </a:solidFill>
                <a:sym typeface="Symbol" panose="05050102010706020507" pitchFamily="18" charset="2"/>
              </a:rPr>
              <a:t> </a:t>
            </a:r>
            <a:r>
              <a:rPr lang="en-US" sz="2000" b="1" dirty="0">
                <a:solidFill>
                  <a:srgbClr val="002060"/>
                </a:solidFill>
                <a:sym typeface="Symbol" panose="05050102010706020507" pitchFamily="18" charset="2"/>
              </a:rPr>
              <a:t> H</a:t>
            </a:r>
            <a:r>
              <a:rPr lang="en-US" sz="2000" b="1" baseline="-25000" dirty="0">
                <a:solidFill>
                  <a:srgbClr val="002060"/>
                </a:solidFill>
                <a:sym typeface="Symbol" panose="05050102010706020507" pitchFamily="18" charset="2"/>
              </a:rPr>
              <a:t>2(g)</a:t>
            </a:r>
            <a:r>
              <a:rPr lang="en-US" sz="2000" b="1" dirty="0">
                <a:solidFill>
                  <a:srgbClr val="002060"/>
                </a:solidFill>
                <a:sym typeface="Symbol" panose="05050102010706020507" pitchFamily="18" charset="2"/>
              </a:rPr>
              <a:t>  	</a:t>
            </a:r>
            <a:r>
              <a:rPr lang="el-GR" sz="2000" b="1" dirty="0">
                <a:solidFill>
                  <a:srgbClr val="002060"/>
                </a:solidFill>
                <a:sym typeface="Symbol" panose="05050102010706020507" pitchFamily="18" charset="2"/>
              </a:rPr>
              <a:t>			Ε</a:t>
            </a:r>
            <a:r>
              <a:rPr lang="en-US" sz="2000" b="1" baseline="30000" dirty="0">
                <a:solidFill>
                  <a:srgbClr val="002060"/>
                </a:solidFill>
                <a:sym typeface="Symbol" panose="05050102010706020507" pitchFamily="18" charset="2"/>
              </a:rPr>
              <a:t>rev</a:t>
            </a:r>
            <a:r>
              <a:rPr lang="el-GR" sz="2000" b="1" dirty="0">
                <a:solidFill>
                  <a:srgbClr val="002060"/>
                </a:solidFill>
                <a:sym typeface="Symbol" panose="05050102010706020507" pitchFamily="18" charset="2"/>
              </a:rPr>
              <a:t> = 0 – 0,059*</a:t>
            </a:r>
            <a:r>
              <a:rPr lang="en-US" sz="2000" b="1" dirty="0">
                <a:solidFill>
                  <a:srgbClr val="002060"/>
                </a:solidFill>
                <a:sym typeface="Symbol" panose="05050102010706020507" pitchFamily="18" charset="2"/>
              </a:rPr>
              <a:t>14 = -0,828</a:t>
            </a:r>
            <a:r>
              <a:rPr lang="el-GR" sz="2000" b="1" dirty="0">
                <a:solidFill>
                  <a:srgbClr val="002060"/>
                </a:solidFill>
                <a:sym typeface="Symbol" panose="05050102010706020507" pitchFamily="18" charset="2"/>
              </a:rPr>
              <a:t> </a:t>
            </a:r>
            <a:r>
              <a:rPr lang="en-US" sz="2000" b="1" dirty="0">
                <a:solidFill>
                  <a:srgbClr val="002060"/>
                </a:solidFill>
                <a:sym typeface="Symbol" panose="05050102010706020507" pitchFamily="18" charset="2"/>
              </a:rPr>
              <a:t>V </a:t>
            </a:r>
          </a:p>
          <a:p>
            <a:r>
              <a:rPr lang="el-GR" sz="2000" b="1" dirty="0" smtClean="0">
                <a:solidFill>
                  <a:srgbClr val="FF0000"/>
                </a:solidFill>
              </a:rPr>
              <a:t>(αναγωγή πρωτονίων)</a:t>
            </a:r>
            <a:endParaRPr lang="el-GR" sz="2000" b="1" dirty="0">
              <a:solidFill>
                <a:srgbClr val="FF0000"/>
              </a:solidFill>
            </a:endParaRPr>
          </a:p>
          <a:p>
            <a:r>
              <a:rPr lang="el-GR" sz="2000" b="1" dirty="0">
                <a:solidFill>
                  <a:srgbClr val="002060"/>
                </a:solidFill>
              </a:rPr>
              <a:t>ανοδική αντίδραση </a:t>
            </a:r>
            <a:r>
              <a:rPr lang="en-US" sz="2000" b="1" dirty="0">
                <a:solidFill>
                  <a:srgbClr val="FF0000"/>
                </a:solidFill>
                <a:sym typeface="Symbol" panose="05050102010706020507" pitchFamily="18" charset="2"/>
              </a:rPr>
              <a:t>	</a:t>
            </a:r>
            <a:r>
              <a:rPr lang="en-US" sz="2000" b="1" dirty="0">
                <a:solidFill>
                  <a:srgbClr val="002060"/>
                </a:solidFill>
                <a:sym typeface="Symbol" panose="05050102010706020507" pitchFamily="18" charset="2"/>
              </a:rPr>
              <a:t>H</a:t>
            </a:r>
            <a:r>
              <a:rPr lang="en-US" sz="2000" b="1" baseline="-25000" dirty="0">
                <a:solidFill>
                  <a:srgbClr val="002060"/>
                </a:solidFill>
                <a:sym typeface="Symbol" panose="05050102010706020507" pitchFamily="18" charset="2"/>
              </a:rPr>
              <a:t>2</a:t>
            </a:r>
            <a:r>
              <a:rPr lang="en-US" sz="2000" b="1" dirty="0">
                <a:solidFill>
                  <a:srgbClr val="002060"/>
                </a:solidFill>
                <a:sym typeface="Symbol" panose="05050102010706020507" pitchFamily="18" charset="2"/>
              </a:rPr>
              <a:t>O</a:t>
            </a:r>
            <a:r>
              <a:rPr lang="en-US" sz="2000" b="1" baseline="-25000" dirty="0">
                <a:solidFill>
                  <a:srgbClr val="002060"/>
                </a:solidFill>
                <a:sym typeface="Symbol" panose="05050102010706020507" pitchFamily="18" charset="2"/>
              </a:rPr>
              <a:t>(l)</a:t>
            </a:r>
            <a:r>
              <a:rPr lang="el-GR" sz="2000" b="1" dirty="0">
                <a:solidFill>
                  <a:srgbClr val="002060"/>
                </a:solidFill>
                <a:sym typeface="Symbol" panose="05050102010706020507" pitchFamily="18" charset="2"/>
              </a:rPr>
              <a:t> 		 </a:t>
            </a:r>
            <a:r>
              <a:rPr lang="en-US" sz="2000" b="1" dirty="0">
                <a:solidFill>
                  <a:srgbClr val="002060"/>
                </a:solidFill>
                <a:sym typeface="Symbol" panose="05050102010706020507" pitchFamily="18" charset="2"/>
              </a:rPr>
              <a:t> </a:t>
            </a:r>
            <a:r>
              <a:rPr lang="el-GR" sz="2000" b="1" dirty="0">
                <a:solidFill>
                  <a:srgbClr val="002060"/>
                </a:solidFill>
                <a:sym typeface="Symbol" panose="05050102010706020507" pitchFamily="18" charset="2"/>
              </a:rPr>
              <a:t>0,5Ο</a:t>
            </a:r>
            <a:r>
              <a:rPr lang="el-GR" sz="2000" b="1" baseline="-25000" dirty="0">
                <a:solidFill>
                  <a:srgbClr val="002060"/>
                </a:solidFill>
                <a:sym typeface="Symbol" panose="05050102010706020507" pitchFamily="18" charset="2"/>
              </a:rPr>
              <a:t>2(</a:t>
            </a:r>
            <a:r>
              <a:rPr lang="en-US" sz="2000" b="1" baseline="-25000" dirty="0">
                <a:solidFill>
                  <a:srgbClr val="002060"/>
                </a:solidFill>
                <a:sym typeface="Symbol" panose="05050102010706020507" pitchFamily="18" charset="2"/>
              </a:rPr>
              <a:t>g)</a:t>
            </a:r>
            <a:r>
              <a:rPr lang="en-US" sz="2000" b="1" dirty="0">
                <a:solidFill>
                  <a:srgbClr val="002060"/>
                </a:solidFill>
                <a:sym typeface="Symbol" panose="05050102010706020507" pitchFamily="18" charset="2"/>
              </a:rPr>
              <a:t> + </a:t>
            </a:r>
            <a:r>
              <a:rPr lang="el-GR" sz="2000" b="1" dirty="0">
                <a:solidFill>
                  <a:srgbClr val="002060"/>
                </a:solidFill>
                <a:sym typeface="Symbol" panose="05050102010706020507" pitchFamily="18" charset="2"/>
              </a:rPr>
              <a:t>2Η</a:t>
            </a:r>
            <a:r>
              <a:rPr lang="el-GR" sz="2000" b="1" baseline="30000" dirty="0">
                <a:solidFill>
                  <a:srgbClr val="002060"/>
                </a:solidFill>
                <a:sym typeface="Symbol" panose="05050102010706020507" pitchFamily="18" charset="2"/>
              </a:rPr>
              <a:t>+</a:t>
            </a:r>
            <a:r>
              <a:rPr lang="en-US" sz="2000" b="1" baseline="-25000" dirty="0">
                <a:solidFill>
                  <a:srgbClr val="002060"/>
                </a:solidFill>
                <a:sym typeface="Symbol" panose="05050102010706020507" pitchFamily="18" charset="2"/>
              </a:rPr>
              <a:t>(</a:t>
            </a:r>
            <a:r>
              <a:rPr lang="en-US" sz="2000" b="1" baseline="-25000" dirty="0" err="1">
                <a:solidFill>
                  <a:srgbClr val="002060"/>
                </a:solidFill>
                <a:sym typeface="Symbol" panose="05050102010706020507" pitchFamily="18" charset="2"/>
              </a:rPr>
              <a:t>aq</a:t>
            </a:r>
            <a:r>
              <a:rPr lang="en-US" sz="2000" b="1" baseline="-25000" dirty="0">
                <a:solidFill>
                  <a:srgbClr val="002060"/>
                </a:solidFill>
                <a:sym typeface="Symbol" panose="05050102010706020507" pitchFamily="18" charset="2"/>
              </a:rPr>
              <a:t>)</a:t>
            </a:r>
            <a:r>
              <a:rPr lang="el-GR" sz="2000" b="1" dirty="0">
                <a:solidFill>
                  <a:srgbClr val="002060"/>
                </a:solidFill>
                <a:sym typeface="Symbol" panose="05050102010706020507" pitchFamily="18" charset="2"/>
              </a:rPr>
              <a:t> + 2</a:t>
            </a:r>
            <a:r>
              <a:rPr lang="en-US" sz="2000" b="1" dirty="0">
                <a:solidFill>
                  <a:srgbClr val="002060"/>
                </a:solidFill>
                <a:sym typeface="Symbol" panose="05050102010706020507" pitchFamily="18" charset="2"/>
              </a:rPr>
              <a:t>e</a:t>
            </a:r>
            <a:r>
              <a:rPr lang="en-US" sz="2000" b="1" baseline="30000"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a:t>
            </a:r>
            <a:r>
              <a:rPr lang="el-GR" sz="2000" b="1" dirty="0">
                <a:solidFill>
                  <a:srgbClr val="002060"/>
                </a:solidFill>
                <a:sym typeface="Symbol" panose="05050102010706020507" pitchFamily="18" charset="2"/>
              </a:rPr>
              <a:t>		Ε</a:t>
            </a:r>
            <a:r>
              <a:rPr lang="en-US" sz="2000" b="1" baseline="30000" dirty="0">
                <a:solidFill>
                  <a:srgbClr val="002060"/>
                </a:solidFill>
                <a:sym typeface="Symbol" panose="05050102010706020507" pitchFamily="18" charset="2"/>
              </a:rPr>
              <a:t>rev</a:t>
            </a:r>
            <a:r>
              <a:rPr lang="el-GR" sz="2000" b="1" dirty="0">
                <a:solidFill>
                  <a:srgbClr val="002060"/>
                </a:solidFill>
                <a:sym typeface="Symbol" panose="05050102010706020507" pitchFamily="18" charset="2"/>
              </a:rPr>
              <a:t> = -</a:t>
            </a:r>
            <a:r>
              <a:rPr lang="en-US" sz="2000" b="1" dirty="0">
                <a:solidFill>
                  <a:srgbClr val="002060"/>
                </a:solidFill>
                <a:sym typeface="Symbol" panose="05050102010706020507" pitchFamily="18" charset="2"/>
              </a:rPr>
              <a:t>1,23 </a:t>
            </a:r>
            <a:r>
              <a:rPr lang="el-GR" sz="2000" b="1"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0,059*14 = </a:t>
            </a:r>
            <a:r>
              <a:rPr lang="el-GR" sz="2000" b="1"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0,402</a:t>
            </a:r>
            <a:r>
              <a:rPr lang="el-GR" sz="2000" b="1" dirty="0">
                <a:solidFill>
                  <a:srgbClr val="002060"/>
                </a:solidFill>
                <a:sym typeface="Symbol" panose="05050102010706020507" pitchFamily="18" charset="2"/>
              </a:rPr>
              <a:t> </a:t>
            </a:r>
            <a:r>
              <a:rPr lang="en-US" sz="2000" b="1" dirty="0">
                <a:solidFill>
                  <a:srgbClr val="002060"/>
                </a:solidFill>
                <a:sym typeface="Symbol" panose="05050102010706020507" pitchFamily="18" charset="2"/>
              </a:rPr>
              <a:t>V</a:t>
            </a:r>
          </a:p>
          <a:p>
            <a:r>
              <a:rPr lang="el-GR" sz="2000" b="1" dirty="0" smtClean="0">
                <a:solidFill>
                  <a:srgbClr val="FF0000"/>
                </a:solidFill>
                <a:sym typeface="Symbol" panose="05050102010706020507" pitchFamily="18" charset="2"/>
              </a:rPr>
              <a:t>(οξείδωση νερού)</a:t>
            </a:r>
            <a:endParaRPr lang="en-US" sz="2000" b="1" dirty="0">
              <a:solidFill>
                <a:srgbClr val="FF0000"/>
              </a:solidFill>
              <a:sym typeface="Symbol" panose="05050102010706020507" pitchFamily="18" charset="2"/>
            </a:endParaRPr>
          </a:p>
          <a:p>
            <a:r>
              <a:rPr lang="el-GR" sz="2000" b="1" dirty="0">
                <a:solidFill>
                  <a:srgbClr val="002060"/>
                </a:solidFill>
                <a:sym typeface="Symbol" panose="05050102010706020507" pitchFamily="18" charset="2"/>
              </a:rPr>
              <a:t>ολική αντίδραση		</a:t>
            </a:r>
            <a:r>
              <a:rPr lang="en-US" sz="2000" b="1" dirty="0">
                <a:solidFill>
                  <a:srgbClr val="002060"/>
                </a:solidFill>
                <a:sym typeface="Symbol" panose="05050102010706020507" pitchFamily="18" charset="2"/>
              </a:rPr>
              <a:t> H</a:t>
            </a:r>
            <a:r>
              <a:rPr lang="en-US" sz="2000" b="1" baseline="-25000" dirty="0">
                <a:solidFill>
                  <a:srgbClr val="002060"/>
                </a:solidFill>
                <a:sym typeface="Symbol" panose="05050102010706020507" pitchFamily="18" charset="2"/>
              </a:rPr>
              <a:t>2</a:t>
            </a:r>
            <a:r>
              <a:rPr lang="en-US" sz="2000" b="1" dirty="0">
                <a:solidFill>
                  <a:srgbClr val="002060"/>
                </a:solidFill>
                <a:sym typeface="Symbol" panose="05050102010706020507" pitchFamily="18" charset="2"/>
              </a:rPr>
              <a:t>O</a:t>
            </a:r>
            <a:r>
              <a:rPr lang="en-US" sz="2000" b="1" baseline="-25000" dirty="0">
                <a:solidFill>
                  <a:srgbClr val="002060"/>
                </a:solidFill>
                <a:sym typeface="Symbol" panose="05050102010706020507" pitchFamily="18" charset="2"/>
              </a:rPr>
              <a:t>(l)</a:t>
            </a:r>
            <a:r>
              <a:rPr lang="el-GR" sz="2000" b="1" baseline="-25000" dirty="0">
                <a:solidFill>
                  <a:srgbClr val="002060"/>
                </a:solidFill>
                <a:sym typeface="Symbol" panose="05050102010706020507" pitchFamily="18" charset="2"/>
              </a:rPr>
              <a:t> 		</a:t>
            </a:r>
            <a:r>
              <a:rPr lang="el-GR" sz="2000" b="1" dirty="0">
                <a:solidFill>
                  <a:srgbClr val="002060"/>
                </a:solidFill>
                <a:sym typeface="Symbol" panose="05050102010706020507" pitchFamily="18" charset="2"/>
              </a:rPr>
              <a:t> 0,5Ο</a:t>
            </a:r>
            <a:r>
              <a:rPr lang="el-GR" sz="2000" b="1" baseline="-25000" dirty="0">
                <a:solidFill>
                  <a:srgbClr val="002060"/>
                </a:solidFill>
                <a:sym typeface="Symbol" panose="05050102010706020507" pitchFamily="18" charset="2"/>
              </a:rPr>
              <a:t>2(</a:t>
            </a:r>
            <a:r>
              <a:rPr lang="en-US" sz="2000" b="1" baseline="-25000" dirty="0">
                <a:solidFill>
                  <a:srgbClr val="002060"/>
                </a:solidFill>
                <a:sym typeface="Symbol" panose="05050102010706020507" pitchFamily="18" charset="2"/>
              </a:rPr>
              <a:t>g)</a:t>
            </a:r>
            <a:r>
              <a:rPr lang="en-US" sz="2000" b="1" dirty="0">
                <a:solidFill>
                  <a:srgbClr val="002060"/>
                </a:solidFill>
                <a:sym typeface="Symbol" panose="05050102010706020507" pitchFamily="18" charset="2"/>
              </a:rPr>
              <a:t> + H</a:t>
            </a:r>
            <a:r>
              <a:rPr lang="en-US" sz="2000" b="1" baseline="-25000" dirty="0">
                <a:solidFill>
                  <a:srgbClr val="002060"/>
                </a:solidFill>
                <a:sym typeface="Symbol" panose="05050102010706020507" pitchFamily="18" charset="2"/>
              </a:rPr>
              <a:t>2(g)</a:t>
            </a:r>
            <a:r>
              <a:rPr lang="el-GR" sz="2000" b="1" dirty="0">
                <a:solidFill>
                  <a:srgbClr val="002060"/>
                </a:solidFill>
                <a:sym typeface="Symbol" panose="05050102010706020507" pitchFamily="18" charset="2"/>
              </a:rPr>
              <a:t>			Ε</a:t>
            </a:r>
            <a:r>
              <a:rPr lang="en-US" sz="2000" b="1" baseline="30000" dirty="0">
                <a:solidFill>
                  <a:srgbClr val="002060"/>
                </a:solidFill>
                <a:sym typeface="Symbol" panose="05050102010706020507" pitchFamily="18" charset="2"/>
              </a:rPr>
              <a:t>rev</a:t>
            </a:r>
            <a:r>
              <a:rPr lang="el-GR" sz="2000" b="1" dirty="0">
                <a:solidFill>
                  <a:srgbClr val="002060"/>
                </a:solidFill>
                <a:sym typeface="Symbol" panose="05050102010706020507" pitchFamily="18" charset="2"/>
              </a:rPr>
              <a:t> = </a:t>
            </a:r>
            <a:r>
              <a:rPr lang="en-US" sz="2000" b="1" dirty="0">
                <a:solidFill>
                  <a:srgbClr val="002060"/>
                </a:solidFill>
                <a:sym typeface="Symbol" panose="05050102010706020507" pitchFamily="18" charset="2"/>
              </a:rPr>
              <a:t>-0,828</a:t>
            </a:r>
            <a:r>
              <a:rPr lang="el-GR" sz="2000" b="1" dirty="0">
                <a:solidFill>
                  <a:srgbClr val="002060"/>
                </a:solidFill>
                <a:sym typeface="Symbol" panose="05050102010706020507" pitchFamily="18" charset="2"/>
              </a:rPr>
              <a:t> </a:t>
            </a:r>
            <a:r>
              <a:rPr lang="en-US" sz="2000" b="1" dirty="0">
                <a:solidFill>
                  <a:srgbClr val="002060"/>
                </a:solidFill>
                <a:sym typeface="Symbol" panose="05050102010706020507" pitchFamily="18" charset="2"/>
              </a:rPr>
              <a:t>–</a:t>
            </a:r>
            <a:r>
              <a:rPr lang="el-GR" sz="2000" b="1" dirty="0">
                <a:solidFill>
                  <a:srgbClr val="002060"/>
                </a:solidFill>
                <a:sym typeface="Symbol" panose="05050102010706020507" pitchFamily="18" charset="2"/>
              </a:rPr>
              <a:t> </a:t>
            </a:r>
            <a:r>
              <a:rPr lang="en-US" sz="2000" b="1" dirty="0">
                <a:solidFill>
                  <a:srgbClr val="002060"/>
                </a:solidFill>
                <a:sym typeface="Symbol" panose="05050102010706020507" pitchFamily="18" charset="2"/>
              </a:rPr>
              <a:t>0,402</a:t>
            </a:r>
            <a:r>
              <a:rPr lang="el-GR" sz="2000" b="1" dirty="0">
                <a:solidFill>
                  <a:srgbClr val="002060"/>
                </a:solidFill>
                <a:sym typeface="Symbol" panose="05050102010706020507" pitchFamily="18" charset="2"/>
              </a:rPr>
              <a:t> = -1,23 </a:t>
            </a:r>
            <a:r>
              <a:rPr lang="en-US" sz="2000" b="1" dirty="0">
                <a:solidFill>
                  <a:srgbClr val="002060"/>
                </a:solidFill>
                <a:sym typeface="Symbol" panose="05050102010706020507" pitchFamily="18" charset="2"/>
              </a:rPr>
              <a:t>V</a:t>
            </a:r>
          </a:p>
          <a:p>
            <a:endParaRPr lang="el-GR" sz="2000" b="1" dirty="0">
              <a:solidFill>
                <a:srgbClr val="002060"/>
              </a:solidFill>
              <a:sym typeface="Symbol" panose="05050102010706020507" pitchFamily="18" charset="2"/>
            </a:endParaRPr>
          </a:p>
          <a:p>
            <a:pPr algn="just"/>
            <a:r>
              <a:rPr lang="el-GR" sz="2000" b="1" dirty="0">
                <a:solidFill>
                  <a:srgbClr val="002060"/>
                </a:solidFill>
              </a:rPr>
              <a:t>γιατί κατά την όξινη ηλεκτρόλυση το αντιστρεπτό δυναμικό της ανόδου είναι πολύ υψηλό </a:t>
            </a:r>
            <a:r>
              <a:rPr lang="el-GR" sz="2000" b="1" dirty="0" smtClean="0">
                <a:solidFill>
                  <a:srgbClr val="002060"/>
                </a:solidFill>
              </a:rPr>
              <a:t>(</a:t>
            </a:r>
            <a:r>
              <a:rPr lang="en-US" sz="2000" b="1" dirty="0" smtClean="0">
                <a:solidFill>
                  <a:srgbClr val="002060"/>
                </a:solidFill>
              </a:rPr>
              <a:t>-</a:t>
            </a:r>
            <a:r>
              <a:rPr lang="el-GR" sz="2000" b="1" dirty="0" smtClean="0">
                <a:solidFill>
                  <a:srgbClr val="002060"/>
                </a:solidFill>
              </a:rPr>
              <a:t>1,23 </a:t>
            </a:r>
            <a:r>
              <a:rPr lang="en-US" sz="2000" b="1" dirty="0">
                <a:solidFill>
                  <a:srgbClr val="002060"/>
                </a:solidFill>
              </a:rPr>
              <a:t>V</a:t>
            </a:r>
            <a:r>
              <a:rPr lang="en-US" sz="2000" b="1" dirty="0" smtClean="0">
                <a:solidFill>
                  <a:srgbClr val="002060"/>
                </a:solidFill>
              </a:rPr>
              <a:t>).</a:t>
            </a:r>
            <a:r>
              <a:rPr lang="el-GR" sz="2000" b="1" dirty="0" smtClean="0">
                <a:solidFill>
                  <a:srgbClr val="002060"/>
                </a:solidFill>
              </a:rPr>
              <a:t> Έτσι, με την εξωτερική εφαρμογή δυναμικού, ώστε να αποσπαστούν ηλεκτρόνια από το Η</a:t>
            </a:r>
            <a:r>
              <a:rPr lang="el-GR" sz="2000" b="1" baseline="-25000" dirty="0" smtClean="0">
                <a:solidFill>
                  <a:srgbClr val="002060"/>
                </a:solidFill>
              </a:rPr>
              <a:t>2</a:t>
            </a:r>
            <a:r>
              <a:rPr lang="el-GR" sz="2000" b="1" dirty="0" smtClean="0">
                <a:solidFill>
                  <a:srgbClr val="002060"/>
                </a:solidFill>
              </a:rPr>
              <a:t>Ο στην άνοδο (να οξειδωθεί </a:t>
            </a:r>
            <a:r>
              <a:rPr lang="el-GR" sz="2000" b="1" dirty="0">
                <a:solidFill>
                  <a:srgbClr val="002060"/>
                </a:solidFill>
              </a:rPr>
              <a:t>το </a:t>
            </a:r>
            <a:r>
              <a:rPr lang="el-GR" sz="2000" b="1" dirty="0" smtClean="0">
                <a:solidFill>
                  <a:srgbClr val="002060"/>
                </a:solidFill>
              </a:rPr>
              <a:t>Η</a:t>
            </a:r>
            <a:r>
              <a:rPr lang="el-GR" sz="2000" b="1" baseline="-25000" dirty="0" smtClean="0">
                <a:solidFill>
                  <a:srgbClr val="002060"/>
                </a:solidFill>
              </a:rPr>
              <a:t>2</a:t>
            </a:r>
            <a:r>
              <a:rPr lang="el-GR" sz="2000" b="1" dirty="0" smtClean="0">
                <a:solidFill>
                  <a:srgbClr val="002060"/>
                </a:solidFill>
              </a:rPr>
              <a:t>Ο προς Ο</a:t>
            </a:r>
            <a:r>
              <a:rPr lang="el-GR" sz="2000" b="1" baseline="-25000" dirty="0" smtClean="0">
                <a:solidFill>
                  <a:srgbClr val="002060"/>
                </a:solidFill>
              </a:rPr>
              <a:t>2</a:t>
            </a:r>
            <a:r>
              <a:rPr lang="el-GR" sz="2000" b="1" dirty="0" smtClean="0">
                <a:solidFill>
                  <a:srgbClr val="002060"/>
                </a:solidFill>
              </a:rPr>
              <a:t> και πρωτόνια), τα ηλεκτρόνια αυτά θα αφαιρεθούν από το μέταλλο του ηλεκτροδίου, διαλύοντας το σε ιόντα (οξειδώνοντας το προς </a:t>
            </a:r>
            <a:r>
              <a:rPr lang="el-GR" sz="2000" b="1" dirty="0" err="1" smtClean="0">
                <a:solidFill>
                  <a:srgbClr val="002060"/>
                </a:solidFill>
              </a:rPr>
              <a:t>κατιόντα</a:t>
            </a:r>
            <a:r>
              <a:rPr lang="el-GR" sz="2000" b="1" dirty="0" smtClean="0">
                <a:solidFill>
                  <a:srgbClr val="002060"/>
                </a:solidFill>
              </a:rPr>
              <a:t>)</a:t>
            </a:r>
            <a:r>
              <a:rPr lang="en-US" sz="2000" b="1" dirty="0" smtClean="0">
                <a:solidFill>
                  <a:srgbClr val="002060"/>
                </a:solidFill>
              </a:rPr>
              <a:t>, </a:t>
            </a:r>
            <a:r>
              <a:rPr lang="el-GR" sz="2000" b="1" dirty="0" smtClean="0">
                <a:solidFill>
                  <a:srgbClr val="002060"/>
                </a:solidFill>
              </a:rPr>
              <a:t>αφού το δυναμικό οξείδωσης όλων των μετάλλων (εκτός του χρυσού</a:t>
            </a:r>
            <a:r>
              <a:rPr lang="en-US" sz="2000" b="1" dirty="0" smtClean="0">
                <a:solidFill>
                  <a:srgbClr val="002060"/>
                </a:solidFill>
              </a:rPr>
              <a:t>, -1,42 V</a:t>
            </a:r>
            <a:r>
              <a:rPr lang="el-GR" sz="2000" b="1" dirty="0" smtClean="0">
                <a:solidFill>
                  <a:srgbClr val="002060"/>
                </a:solidFill>
              </a:rPr>
              <a:t>) έχει μικρότερη </a:t>
            </a:r>
            <a:r>
              <a:rPr lang="en-US" sz="2000" b="1" dirty="0" smtClean="0">
                <a:solidFill>
                  <a:srgbClr val="002060"/>
                </a:solidFill>
              </a:rPr>
              <a:t>(</a:t>
            </a:r>
            <a:r>
              <a:rPr lang="el-GR" sz="2000" b="1" dirty="0" smtClean="0">
                <a:solidFill>
                  <a:srgbClr val="002060"/>
                </a:solidFill>
              </a:rPr>
              <a:t>ή θετικότερη</a:t>
            </a:r>
            <a:r>
              <a:rPr lang="en-US" sz="2000" b="1" dirty="0" smtClean="0">
                <a:solidFill>
                  <a:srgbClr val="002060"/>
                </a:solidFill>
              </a:rPr>
              <a:t>) </a:t>
            </a:r>
            <a:r>
              <a:rPr lang="el-GR" sz="2000" b="1" dirty="0" smtClean="0">
                <a:solidFill>
                  <a:srgbClr val="002060"/>
                </a:solidFill>
              </a:rPr>
              <a:t>τιμή από τα -1,23 </a:t>
            </a:r>
            <a:r>
              <a:rPr lang="en-US" sz="2000" b="1" dirty="0" smtClean="0">
                <a:solidFill>
                  <a:srgbClr val="002060"/>
                </a:solidFill>
              </a:rPr>
              <a:t>V, </a:t>
            </a:r>
            <a:r>
              <a:rPr lang="el-GR" sz="2000" b="1" dirty="0" smtClean="0">
                <a:solidFill>
                  <a:srgbClr val="002060"/>
                </a:solidFill>
              </a:rPr>
              <a:t>παράδειγμα:</a:t>
            </a:r>
          </a:p>
          <a:p>
            <a:pPr algn="just"/>
            <a:endParaRPr lang="el-GR" sz="2000" b="1" dirty="0">
              <a:solidFill>
                <a:srgbClr val="002060"/>
              </a:solidFill>
            </a:endParaRPr>
          </a:p>
          <a:p>
            <a:pPr algn="just"/>
            <a:r>
              <a:rPr lang="en-US" sz="2000" b="1" dirty="0" smtClean="0">
                <a:solidFill>
                  <a:srgbClr val="002060"/>
                </a:solidFill>
              </a:rPr>
              <a:t>	Al</a:t>
            </a:r>
            <a:r>
              <a:rPr lang="en-US" sz="2000" b="1" baseline="-25000" dirty="0" smtClean="0">
                <a:solidFill>
                  <a:srgbClr val="002060"/>
                </a:solidFill>
              </a:rPr>
              <a:t>(s)</a:t>
            </a:r>
            <a:r>
              <a:rPr lang="en-US" sz="2000" b="1" dirty="0" smtClean="0">
                <a:solidFill>
                  <a:srgbClr val="002060"/>
                </a:solidFill>
              </a:rPr>
              <a:t> </a:t>
            </a:r>
            <a:r>
              <a:rPr lang="el-GR" sz="2000" b="1" dirty="0" smtClean="0">
                <a:solidFill>
                  <a:srgbClr val="002060"/>
                </a:solidFill>
                <a:sym typeface="Symbol" panose="05050102010706020507" pitchFamily="18" charset="2"/>
              </a:rPr>
              <a:t></a:t>
            </a:r>
            <a:r>
              <a:rPr lang="en-US" sz="2000" b="1" dirty="0" smtClean="0">
                <a:solidFill>
                  <a:srgbClr val="002060"/>
                </a:solidFill>
                <a:sym typeface="Symbol" panose="05050102010706020507" pitchFamily="18" charset="2"/>
              </a:rPr>
              <a:t> Al</a:t>
            </a:r>
            <a:r>
              <a:rPr lang="en-US" sz="2000" b="1" baseline="30000" dirty="0" smtClean="0">
                <a:solidFill>
                  <a:srgbClr val="002060"/>
                </a:solidFill>
                <a:sym typeface="Symbol" panose="05050102010706020507" pitchFamily="18" charset="2"/>
              </a:rPr>
              <a:t>3+</a:t>
            </a:r>
            <a:r>
              <a:rPr lang="en-US" sz="2000" b="1" baseline="-25000" dirty="0" smtClean="0">
                <a:solidFill>
                  <a:srgbClr val="002060"/>
                </a:solidFill>
                <a:sym typeface="Symbol" panose="05050102010706020507" pitchFamily="18" charset="2"/>
              </a:rPr>
              <a:t>(</a:t>
            </a:r>
            <a:r>
              <a:rPr lang="en-US" sz="2000" b="1" baseline="-25000" dirty="0" err="1" smtClean="0">
                <a:solidFill>
                  <a:srgbClr val="002060"/>
                </a:solidFill>
                <a:sym typeface="Symbol" panose="05050102010706020507" pitchFamily="18" charset="2"/>
              </a:rPr>
              <a:t>aq</a:t>
            </a:r>
            <a:r>
              <a:rPr lang="en-US" sz="2000" b="1" baseline="-25000" dirty="0" smtClean="0">
                <a:solidFill>
                  <a:srgbClr val="002060"/>
                </a:solidFill>
                <a:sym typeface="Symbol" panose="05050102010706020507" pitchFamily="18" charset="2"/>
              </a:rPr>
              <a:t>)</a:t>
            </a:r>
            <a:r>
              <a:rPr lang="en-US" sz="2000" b="1" dirty="0" smtClean="0">
                <a:solidFill>
                  <a:srgbClr val="002060"/>
                </a:solidFill>
                <a:sym typeface="Symbol" panose="05050102010706020507" pitchFamily="18" charset="2"/>
              </a:rPr>
              <a:t> + 3 e</a:t>
            </a:r>
            <a:r>
              <a:rPr lang="en-US" sz="2000" b="1" baseline="30000" dirty="0" smtClean="0">
                <a:solidFill>
                  <a:srgbClr val="002060"/>
                </a:solidFill>
                <a:sym typeface="Symbol" panose="05050102010706020507" pitchFamily="18" charset="2"/>
              </a:rPr>
              <a:t>-</a:t>
            </a:r>
            <a:r>
              <a:rPr lang="en-US" sz="2000" b="1" dirty="0" smtClean="0">
                <a:solidFill>
                  <a:srgbClr val="002060"/>
                </a:solidFill>
                <a:sym typeface="Symbol" panose="05050102010706020507" pitchFamily="18" charset="2"/>
              </a:rPr>
              <a:t>	+ 1,66 V</a:t>
            </a:r>
            <a:r>
              <a:rPr lang="el-GR" sz="2000" b="1" dirty="0" smtClean="0">
                <a:solidFill>
                  <a:srgbClr val="002060"/>
                </a:solidFill>
              </a:rPr>
              <a:t>  		</a:t>
            </a:r>
            <a:r>
              <a:rPr lang="en-US" sz="2000" b="1" dirty="0" smtClean="0">
                <a:solidFill>
                  <a:srgbClr val="002060"/>
                </a:solidFill>
              </a:rPr>
              <a:t>Ni</a:t>
            </a:r>
            <a:r>
              <a:rPr lang="en-US" sz="2000" b="1" baseline="-25000" dirty="0" smtClean="0">
                <a:solidFill>
                  <a:srgbClr val="002060"/>
                </a:solidFill>
              </a:rPr>
              <a:t>(s</a:t>
            </a:r>
            <a:r>
              <a:rPr lang="en-US" sz="2000" b="1" baseline="-25000" dirty="0">
                <a:solidFill>
                  <a:srgbClr val="002060"/>
                </a:solidFill>
              </a:rPr>
              <a:t>)</a:t>
            </a:r>
            <a:r>
              <a:rPr lang="en-US" sz="2000" b="1" dirty="0">
                <a:solidFill>
                  <a:srgbClr val="002060"/>
                </a:solidFill>
              </a:rPr>
              <a:t> </a:t>
            </a:r>
            <a:r>
              <a:rPr lang="el-GR" sz="2000" b="1"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Ni</a:t>
            </a:r>
            <a:r>
              <a:rPr lang="en-US" sz="2000" b="1" baseline="30000" dirty="0" smtClean="0">
                <a:solidFill>
                  <a:srgbClr val="002060"/>
                </a:solidFill>
                <a:sym typeface="Symbol" panose="05050102010706020507" pitchFamily="18" charset="2"/>
              </a:rPr>
              <a:t>2+</a:t>
            </a:r>
            <a:r>
              <a:rPr lang="en-US" sz="2000" b="1" baseline="-25000" dirty="0" smtClean="0">
                <a:solidFill>
                  <a:srgbClr val="002060"/>
                </a:solidFill>
                <a:sym typeface="Symbol" panose="05050102010706020507" pitchFamily="18" charset="2"/>
              </a:rPr>
              <a:t>(</a:t>
            </a:r>
            <a:r>
              <a:rPr lang="en-US" sz="2000" b="1" baseline="-25000" dirty="0" err="1">
                <a:solidFill>
                  <a:srgbClr val="002060"/>
                </a:solidFill>
                <a:sym typeface="Symbol" panose="05050102010706020507" pitchFamily="18" charset="2"/>
              </a:rPr>
              <a:t>aq</a:t>
            </a:r>
            <a:r>
              <a:rPr lang="en-US" sz="2000" b="1" baseline="-25000"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+ 2 </a:t>
            </a:r>
            <a:r>
              <a:rPr lang="en-US" sz="2000" b="1" dirty="0">
                <a:solidFill>
                  <a:srgbClr val="002060"/>
                </a:solidFill>
                <a:sym typeface="Symbol" panose="05050102010706020507" pitchFamily="18" charset="2"/>
              </a:rPr>
              <a:t>e</a:t>
            </a:r>
            <a:r>
              <a:rPr lang="en-US" sz="2000" b="1" baseline="30000"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 </a:t>
            </a:r>
            <a:r>
              <a:rPr lang="en-US" sz="2000" b="1" dirty="0" smtClean="0">
                <a:solidFill>
                  <a:srgbClr val="002060"/>
                </a:solidFill>
                <a:sym typeface="Symbol" panose="05050102010706020507" pitchFamily="18" charset="2"/>
              </a:rPr>
              <a:t>0,23 </a:t>
            </a:r>
            <a:r>
              <a:rPr lang="en-US" sz="2000" b="1" dirty="0">
                <a:solidFill>
                  <a:srgbClr val="002060"/>
                </a:solidFill>
                <a:sym typeface="Symbol" panose="05050102010706020507" pitchFamily="18" charset="2"/>
              </a:rPr>
              <a:t>V</a:t>
            </a:r>
            <a:r>
              <a:rPr lang="el-GR" sz="2000" b="1" dirty="0">
                <a:solidFill>
                  <a:srgbClr val="002060"/>
                </a:solidFill>
              </a:rPr>
              <a:t>  </a:t>
            </a:r>
            <a:endParaRPr lang="en-US" sz="2000" b="1" dirty="0">
              <a:solidFill>
                <a:srgbClr val="002060"/>
              </a:solidFill>
              <a:sym typeface="Symbol" panose="05050102010706020507" pitchFamily="18" charset="2"/>
            </a:endParaRPr>
          </a:p>
          <a:p>
            <a:pPr algn="just"/>
            <a:endParaRPr lang="el-GR" sz="2000" b="1" dirty="0" smtClean="0">
              <a:solidFill>
                <a:srgbClr val="002060"/>
              </a:solidFill>
            </a:endParaRPr>
          </a:p>
          <a:p>
            <a:pPr algn="just"/>
            <a:r>
              <a:rPr lang="el-GR" sz="2000" b="1" dirty="0" smtClean="0">
                <a:solidFill>
                  <a:srgbClr val="002060"/>
                </a:solidFill>
              </a:rPr>
              <a:t>	</a:t>
            </a:r>
            <a:r>
              <a:rPr lang="en-US" sz="2000" b="1" dirty="0" smtClean="0">
                <a:solidFill>
                  <a:srgbClr val="002060"/>
                </a:solidFill>
              </a:rPr>
              <a:t>Cu</a:t>
            </a:r>
            <a:r>
              <a:rPr lang="en-US" sz="2000" b="1" baseline="-25000" dirty="0" smtClean="0">
                <a:solidFill>
                  <a:srgbClr val="002060"/>
                </a:solidFill>
              </a:rPr>
              <a:t>(s</a:t>
            </a:r>
            <a:r>
              <a:rPr lang="en-US" sz="2000" b="1" baseline="-25000" dirty="0">
                <a:solidFill>
                  <a:srgbClr val="002060"/>
                </a:solidFill>
              </a:rPr>
              <a:t>)</a:t>
            </a:r>
            <a:r>
              <a:rPr lang="en-US" sz="2000" b="1" dirty="0">
                <a:solidFill>
                  <a:srgbClr val="002060"/>
                </a:solidFill>
              </a:rPr>
              <a:t> </a:t>
            </a:r>
            <a:r>
              <a:rPr lang="el-GR" sz="2000" b="1"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Cu</a:t>
            </a:r>
            <a:r>
              <a:rPr lang="en-US" sz="2000" b="1" baseline="30000" dirty="0" smtClean="0">
                <a:solidFill>
                  <a:srgbClr val="002060"/>
                </a:solidFill>
                <a:sym typeface="Symbol" panose="05050102010706020507" pitchFamily="18" charset="2"/>
              </a:rPr>
              <a:t>2+</a:t>
            </a:r>
            <a:r>
              <a:rPr lang="en-US" sz="2000" b="1" baseline="-25000" dirty="0" smtClean="0">
                <a:solidFill>
                  <a:srgbClr val="002060"/>
                </a:solidFill>
                <a:sym typeface="Symbol" panose="05050102010706020507" pitchFamily="18" charset="2"/>
              </a:rPr>
              <a:t>(</a:t>
            </a:r>
            <a:r>
              <a:rPr lang="en-US" sz="2000" b="1" baseline="-25000" dirty="0" err="1">
                <a:solidFill>
                  <a:srgbClr val="002060"/>
                </a:solidFill>
                <a:sym typeface="Symbol" panose="05050102010706020507" pitchFamily="18" charset="2"/>
              </a:rPr>
              <a:t>aq</a:t>
            </a:r>
            <a:r>
              <a:rPr lang="en-US" sz="2000" b="1" baseline="-25000"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+ 2 </a:t>
            </a:r>
            <a:r>
              <a:rPr lang="en-US" sz="2000" b="1" dirty="0">
                <a:solidFill>
                  <a:srgbClr val="002060"/>
                </a:solidFill>
                <a:sym typeface="Symbol" panose="05050102010706020507" pitchFamily="18" charset="2"/>
              </a:rPr>
              <a:t>e</a:t>
            </a:r>
            <a:r>
              <a:rPr lang="en-US" sz="2000" b="1" baseline="30000"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- 0,34 </a:t>
            </a:r>
            <a:r>
              <a:rPr lang="en-US" sz="2000" b="1" dirty="0">
                <a:solidFill>
                  <a:srgbClr val="002060"/>
                </a:solidFill>
                <a:sym typeface="Symbol" panose="05050102010706020507" pitchFamily="18" charset="2"/>
              </a:rPr>
              <a:t>V</a:t>
            </a:r>
            <a:r>
              <a:rPr lang="el-GR" sz="2000" b="1" dirty="0">
                <a:solidFill>
                  <a:srgbClr val="002060"/>
                </a:solidFill>
              </a:rPr>
              <a:t>  </a:t>
            </a:r>
            <a:r>
              <a:rPr lang="el-GR" sz="2000" b="1" dirty="0" smtClean="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	</a:t>
            </a:r>
            <a:r>
              <a:rPr lang="en-US" sz="2000" b="1" dirty="0" smtClean="0">
                <a:solidFill>
                  <a:srgbClr val="002060"/>
                </a:solidFill>
              </a:rPr>
              <a:t>Ag</a:t>
            </a:r>
            <a:r>
              <a:rPr lang="en-US" sz="2000" b="1" baseline="-25000" dirty="0" smtClean="0">
                <a:solidFill>
                  <a:srgbClr val="002060"/>
                </a:solidFill>
              </a:rPr>
              <a:t>(s</a:t>
            </a:r>
            <a:r>
              <a:rPr lang="en-US" sz="2000" b="1" baseline="-25000" dirty="0">
                <a:solidFill>
                  <a:srgbClr val="002060"/>
                </a:solidFill>
              </a:rPr>
              <a:t>)</a:t>
            </a:r>
            <a:r>
              <a:rPr lang="en-US" sz="2000" b="1" dirty="0">
                <a:solidFill>
                  <a:srgbClr val="002060"/>
                </a:solidFill>
              </a:rPr>
              <a:t> </a:t>
            </a:r>
            <a:r>
              <a:rPr lang="el-GR" sz="2000" b="1"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Ag</a:t>
            </a:r>
            <a:r>
              <a:rPr lang="en-US" sz="2000" b="1" baseline="30000" dirty="0" smtClean="0">
                <a:solidFill>
                  <a:srgbClr val="002060"/>
                </a:solidFill>
                <a:sym typeface="Symbol" panose="05050102010706020507" pitchFamily="18" charset="2"/>
              </a:rPr>
              <a:t>+</a:t>
            </a:r>
            <a:r>
              <a:rPr lang="en-US" sz="2000" b="1" baseline="-25000" dirty="0" smtClean="0">
                <a:solidFill>
                  <a:srgbClr val="002060"/>
                </a:solidFill>
                <a:sym typeface="Symbol" panose="05050102010706020507" pitchFamily="18" charset="2"/>
              </a:rPr>
              <a:t>(</a:t>
            </a:r>
            <a:r>
              <a:rPr lang="en-US" sz="2000" b="1" baseline="-25000" dirty="0" err="1">
                <a:solidFill>
                  <a:srgbClr val="002060"/>
                </a:solidFill>
                <a:sym typeface="Symbol" panose="05050102010706020507" pitchFamily="18" charset="2"/>
              </a:rPr>
              <a:t>aq</a:t>
            </a:r>
            <a:r>
              <a:rPr lang="en-US" sz="2000" b="1" baseline="-25000"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 </a:t>
            </a:r>
            <a:r>
              <a:rPr lang="en-US" sz="2000" b="1" dirty="0" smtClean="0">
                <a:solidFill>
                  <a:srgbClr val="002060"/>
                </a:solidFill>
                <a:sym typeface="Symbol" panose="05050102010706020507" pitchFamily="18" charset="2"/>
              </a:rPr>
              <a:t>e</a:t>
            </a:r>
            <a:r>
              <a:rPr lang="en-US" sz="2000" b="1" baseline="30000" dirty="0" smtClean="0">
                <a:solidFill>
                  <a:srgbClr val="002060"/>
                </a:solidFill>
                <a:sym typeface="Symbol" panose="05050102010706020507" pitchFamily="18" charset="2"/>
              </a:rPr>
              <a:t>-</a:t>
            </a:r>
            <a:r>
              <a:rPr lang="en-US" sz="2000" b="1" dirty="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- 0,80 </a:t>
            </a:r>
            <a:r>
              <a:rPr lang="en-US" sz="2000" b="1" dirty="0">
                <a:solidFill>
                  <a:srgbClr val="002060"/>
                </a:solidFill>
                <a:sym typeface="Symbol" panose="05050102010706020507" pitchFamily="18" charset="2"/>
              </a:rPr>
              <a:t>V</a:t>
            </a:r>
            <a:r>
              <a:rPr lang="el-GR" sz="2000" b="1" dirty="0">
                <a:solidFill>
                  <a:srgbClr val="002060"/>
                </a:solidFill>
              </a:rPr>
              <a:t> </a:t>
            </a:r>
            <a:endParaRPr lang="el-GR" sz="2000" b="1" dirty="0" smtClean="0">
              <a:solidFill>
                <a:srgbClr val="002060"/>
              </a:solidFill>
              <a:sym typeface="Symbol" panose="05050102010706020507" pitchFamily="18" charset="2"/>
            </a:endParaRPr>
          </a:p>
        </p:txBody>
      </p:sp>
      <p:cxnSp>
        <p:nvCxnSpPr>
          <p:cNvPr id="8" name="Straight Connector 7"/>
          <p:cNvCxnSpPr/>
          <p:nvPr/>
        </p:nvCxnSpPr>
        <p:spPr>
          <a:xfrm>
            <a:off x="2837390" y="3035334"/>
            <a:ext cx="85339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476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TextBox 2"/>
          <p:cNvSpPr txBox="1"/>
          <p:nvPr/>
        </p:nvSpPr>
        <p:spPr>
          <a:xfrm>
            <a:off x="8871284" y="133274"/>
            <a:ext cx="3177280"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αλκαλική ηλεκτρόλυση</a:t>
            </a:r>
            <a:endParaRPr lang="el-GR" sz="2400" b="1" dirty="0">
              <a:ln/>
              <a:solidFill>
                <a:schemeClr val="accent3"/>
              </a:solidFill>
            </a:endParaRPr>
          </a:p>
        </p:txBody>
      </p:sp>
      <p:sp>
        <p:nvSpPr>
          <p:cNvPr id="4" name="TextBox 3"/>
          <p:cNvSpPr txBox="1"/>
          <p:nvPr/>
        </p:nvSpPr>
        <p:spPr>
          <a:xfrm>
            <a:off x="0" y="656493"/>
            <a:ext cx="12192000" cy="3662541"/>
          </a:xfrm>
          <a:prstGeom prst="rect">
            <a:avLst/>
          </a:prstGeom>
          <a:noFill/>
        </p:spPr>
        <p:txBody>
          <a:bodyPr wrap="square" rtlCol="0">
            <a:spAutoFit/>
          </a:bodyPr>
          <a:lstStyle/>
          <a:p>
            <a:r>
              <a:rPr lang="el-GR" sz="2400" b="1" dirty="0" smtClean="0">
                <a:solidFill>
                  <a:srgbClr val="FF0000"/>
                </a:solidFill>
              </a:rPr>
              <a:t>Αλκαλική ηλεκτρόλυση</a:t>
            </a:r>
            <a:endParaRPr lang="el-GR" sz="2000" b="1" dirty="0">
              <a:solidFill>
                <a:srgbClr val="FF0000"/>
              </a:solidFill>
            </a:endParaRPr>
          </a:p>
          <a:p>
            <a:pPr algn="just"/>
            <a:endParaRPr lang="el-GR" sz="800" b="1" dirty="0" smtClean="0">
              <a:solidFill>
                <a:srgbClr val="002060"/>
              </a:solidFill>
            </a:endParaRPr>
          </a:p>
          <a:p>
            <a:pPr algn="just"/>
            <a:r>
              <a:rPr lang="el-GR" b="1" dirty="0" smtClean="0">
                <a:solidFill>
                  <a:srgbClr val="002060"/>
                </a:solidFill>
              </a:rPr>
              <a:t>Σε αλκαλικά διαλύματα ισχυρών βάσεων, η συγκέντρωση Η+ είναι ελάχιστη σε σχέση με αυτή των ΟΗ-,οπότε οι αντιδράσεις γράφονται:</a:t>
            </a:r>
          </a:p>
          <a:p>
            <a:endParaRPr lang="el-GR" sz="800" b="1" dirty="0" smtClean="0">
              <a:solidFill>
                <a:srgbClr val="002060"/>
              </a:solidFill>
            </a:endParaRPr>
          </a:p>
          <a:p>
            <a:r>
              <a:rPr lang="el-GR" sz="2000" b="1" dirty="0">
                <a:solidFill>
                  <a:srgbClr val="002060"/>
                </a:solidFill>
              </a:rPr>
              <a:t>καθοδική αντίδραση </a:t>
            </a:r>
            <a:r>
              <a:rPr lang="en-US" sz="2000" b="1" dirty="0">
                <a:solidFill>
                  <a:srgbClr val="FF0000"/>
                </a:solidFill>
                <a:sym typeface="Symbol" panose="05050102010706020507" pitchFamily="18" charset="2"/>
              </a:rPr>
              <a:t>	</a:t>
            </a:r>
            <a:r>
              <a:rPr lang="en-US" sz="2000" b="1" dirty="0">
                <a:solidFill>
                  <a:srgbClr val="002060"/>
                </a:solidFill>
                <a:sym typeface="Symbol" panose="05050102010706020507" pitchFamily="18" charset="2"/>
              </a:rPr>
              <a:t> </a:t>
            </a:r>
            <a:r>
              <a:rPr lang="el-GR" sz="2000" b="1" dirty="0" smtClean="0">
                <a:solidFill>
                  <a:srgbClr val="002060"/>
                </a:solidFill>
                <a:sym typeface="Symbol" panose="05050102010706020507" pitchFamily="18" charset="2"/>
              </a:rPr>
              <a:t>2 </a:t>
            </a:r>
            <a:r>
              <a:rPr lang="en-US" sz="2000" b="1" dirty="0" smtClean="0">
                <a:solidFill>
                  <a:srgbClr val="002060"/>
                </a:solidFill>
                <a:sym typeface="Symbol" panose="05050102010706020507" pitchFamily="18" charset="2"/>
              </a:rPr>
              <a:t>H</a:t>
            </a:r>
            <a:r>
              <a:rPr lang="en-US" sz="2000" b="1" baseline="-25000" dirty="0" smtClean="0">
                <a:solidFill>
                  <a:srgbClr val="002060"/>
                </a:solidFill>
                <a:sym typeface="Symbol" panose="05050102010706020507" pitchFamily="18" charset="2"/>
              </a:rPr>
              <a:t>2</a:t>
            </a:r>
            <a:r>
              <a:rPr lang="en-US" sz="2000" b="1" dirty="0" smtClean="0">
                <a:solidFill>
                  <a:srgbClr val="002060"/>
                </a:solidFill>
                <a:sym typeface="Symbol" panose="05050102010706020507" pitchFamily="18" charset="2"/>
              </a:rPr>
              <a:t>O</a:t>
            </a:r>
            <a:r>
              <a:rPr lang="en-US" sz="2000" b="1" baseline="-25000" dirty="0" smtClean="0">
                <a:solidFill>
                  <a:srgbClr val="002060"/>
                </a:solidFill>
                <a:sym typeface="Symbol" panose="05050102010706020507" pitchFamily="18" charset="2"/>
              </a:rPr>
              <a:t>(l</a:t>
            </a:r>
            <a:r>
              <a:rPr lang="en-US" sz="2000" b="1" baseline="-25000" dirty="0">
                <a:solidFill>
                  <a:srgbClr val="002060"/>
                </a:solidFill>
                <a:sym typeface="Symbol" panose="05050102010706020507" pitchFamily="18" charset="2"/>
              </a:rPr>
              <a:t>)</a:t>
            </a:r>
            <a:r>
              <a:rPr lang="el-GR" sz="2000" b="1" dirty="0" smtClean="0">
                <a:solidFill>
                  <a:srgbClr val="002060"/>
                </a:solidFill>
                <a:sym typeface="Symbol" panose="05050102010706020507" pitchFamily="18" charset="2"/>
              </a:rPr>
              <a:t> </a:t>
            </a:r>
            <a:r>
              <a:rPr lang="el-GR" sz="2000" b="1" dirty="0">
                <a:solidFill>
                  <a:srgbClr val="002060"/>
                </a:solidFill>
                <a:sym typeface="Symbol" panose="05050102010706020507" pitchFamily="18" charset="2"/>
              </a:rPr>
              <a:t>+ 2</a:t>
            </a:r>
            <a:r>
              <a:rPr lang="en-US" sz="2000" b="1" dirty="0">
                <a:solidFill>
                  <a:srgbClr val="002060"/>
                </a:solidFill>
                <a:sym typeface="Symbol" panose="05050102010706020507" pitchFamily="18" charset="2"/>
              </a:rPr>
              <a:t>e</a:t>
            </a:r>
            <a:r>
              <a:rPr lang="en-US" sz="2000" b="1" baseline="30000"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a:t>
            </a:r>
            <a:r>
              <a:rPr lang="el-GR" sz="2000" b="1" dirty="0">
                <a:solidFill>
                  <a:srgbClr val="002060"/>
                </a:solidFill>
                <a:sym typeface="Symbol" panose="05050102010706020507" pitchFamily="18" charset="2"/>
              </a:rPr>
              <a:t> </a:t>
            </a:r>
            <a:r>
              <a:rPr lang="en-US" sz="2000" b="1" dirty="0">
                <a:solidFill>
                  <a:srgbClr val="002060"/>
                </a:solidFill>
                <a:sym typeface="Symbol" panose="05050102010706020507" pitchFamily="18" charset="2"/>
              </a:rPr>
              <a:t> H</a:t>
            </a:r>
            <a:r>
              <a:rPr lang="en-US" sz="2000" b="1" baseline="-25000" dirty="0">
                <a:solidFill>
                  <a:srgbClr val="002060"/>
                </a:solidFill>
                <a:sym typeface="Symbol" panose="05050102010706020507" pitchFamily="18" charset="2"/>
              </a:rPr>
              <a:t>2(g)</a:t>
            </a:r>
            <a:r>
              <a:rPr lang="en-US" sz="2000" b="1" dirty="0">
                <a:solidFill>
                  <a:srgbClr val="002060"/>
                </a:solidFill>
                <a:sym typeface="Symbol" panose="05050102010706020507" pitchFamily="18" charset="2"/>
              </a:rPr>
              <a:t>  	</a:t>
            </a:r>
            <a:r>
              <a:rPr lang="el-GR" sz="2000" b="1" dirty="0" smtClean="0">
                <a:solidFill>
                  <a:srgbClr val="002060"/>
                </a:solidFill>
                <a:sym typeface="Symbol" panose="05050102010706020507" pitchFamily="18" charset="2"/>
              </a:rPr>
              <a:t>+ 2 ΟΗ</a:t>
            </a:r>
            <a:r>
              <a:rPr lang="el-GR" sz="2000" b="1" baseline="30000" dirty="0" smtClean="0">
                <a:solidFill>
                  <a:srgbClr val="002060"/>
                </a:solidFill>
                <a:sym typeface="Symbol" panose="05050102010706020507" pitchFamily="18" charset="2"/>
              </a:rPr>
              <a:t>-</a:t>
            </a:r>
            <a:r>
              <a:rPr lang="en-US" sz="2000" b="1" baseline="-25000" dirty="0" smtClean="0">
                <a:solidFill>
                  <a:srgbClr val="002060"/>
                </a:solidFill>
                <a:sym typeface="Symbol" panose="05050102010706020507" pitchFamily="18" charset="2"/>
              </a:rPr>
              <a:t>(</a:t>
            </a:r>
            <a:r>
              <a:rPr lang="en-US" sz="2000" b="1" baseline="-25000" dirty="0" err="1">
                <a:solidFill>
                  <a:srgbClr val="002060"/>
                </a:solidFill>
                <a:sym typeface="Symbol" panose="05050102010706020507" pitchFamily="18" charset="2"/>
              </a:rPr>
              <a:t>aq</a:t>
            </a:r>
            <a:r>
              <a:rPr lang="en-US" sz="2000" b="1" baseline="-25000" dirty="0">
                <a:solidFill>
                  <a:srgbClr val="002060"/>
                </a:solidFill>
                <a:sym typeface="Symbol" panose="05050102010706020507" pitchFamily="18" charset="2"/>
              </a:rPr>
              <a:t>)</a:t>
            </a:r>
            <a:r>
              <a:rPr lang="el-GR" sz="2000" b="1" dirty="0">
                <a:solidFill>
                  <a:srgbClr val="002060"/>
                </a:solidFill>
                <a:sym typeface="Symbol" panose="05050102010706020507" pitchFamily="18" charset="2"/>
              </a:rPr>
              <a:t> 		Ε</a:t>
            </a:r>
            <a:r>
              <a:rPr lang="en-US" sz="2000" b="1" baseline="30000" dirty="0">
                <a:solidFill>
                  <a:srgbClr val="002060"/>
                </a:solidFill>
                <a:sym typeface="Symbol" panose="05050102010706020507" pitchFamily="18" charset="2"/>
              </a:rPr>
              <a:t>rev</a:t>
            </a:r>
            <a:r>
              <a:rPr lang="el-GR" sz="2000" b="1" dirty="0">
                <a:solidFill>
                  <a:srgbClr val="002060"/>
                </a:solidFill>
                <a:sym typeface="Symbol" panose="05050102010706020507" pitchFamily="18" charset="2"/>
              </a:rPr>
              <a:t> = 0 – 0,059*</a:t>
            </a:r>
            <a:r>
              <a:rPr lang="en-US" sz="2000" b="1" dirty="0">
                <a:solidFill>
                  <a:srgbClr val="002060"/>
                </a:solidFill>
                <a:sym typeface="Symbol" panose="05050102010706020507" pitchFamily="18" charset="2"/>
              </a:rPr>
              <a:t>14 = </a:t>
            </a:r>
            <a:r>
              <a:rPr lang="en-US" sz="2000" b="1" dirty="0">
                <a:solidFill>
                  <a:srgbClr val="FF0000"/>
                </a:solidFill>
                <a:sym typeface="Symbol" panose="05050102010706020507" pitchFamily="18" charset="2"/>
              </a:rPr>
              <a:t>-0,828</a:t>
            </a:r>
            <a:r>
              <a:rPr lang="el-GR" sz="2000" b="1" dirty="0">
                <a:solidFill>
                  <a:srgbClr val="FF0000"/>
                </a:solidFill>
                <a:sym typeface="Symbol" panose="05050102010706020507" pitchFamily="18" charset="2"/>
              </a:rPr>
              <a:t> </a:t>
            </a:r>
            <a:r>
              <a:rPr lang="en-US" sz="2000" b="1" dirty="0">
                <a:solidFill>
                  <a:srgbClr val="FF0000"/>
                </a:solidFill>
                <a:sym typeface="Symbol" panose="05050102010706020507" pitchFamily="18" charset="2"/>
              </a:rPr>
              <a:t>V </a:t>
            </a:r>
          </a:p>
          <a:p>
            <a:endParaRPr lang="el-GR" sz="800" b="1" dirty="0">
              <a:solidFill>
                <a:srgbClr val="FF0000"/>
              </a:solidFill>
            </a:endParaRPr>
          </a:p>
          <a:p>
            <a:r>
              <a:rPr lang="el-GR" sz="2000" b="1" dirty="0">
                <a:solidFill>
                  <a:srgbClr val="002060"/>
                </a:solidFill>
              </a:rPr>
              <a:t>ανοδική αντίδραση </a:t>
            </a:r>
            <a:r>
              <a:rPr lang="en-US" sz="2000" b="1" dirty="0">
                <a:solidFill>
                  <a:srgbClr val="FF0000"/>
                </a:solidFill>
                <a:sym typeface="Symbol" panose="05050102010706020507" pitchFamily="18" charset="2"/>
              </a:rPr>
              <a:t>	</a:t>
            </a:r>
            <a:r>
              <a:rPr lang="el-GR" sz="2000" b="1" dirty="0">
                <a:solidFill>
                  <a:srgbClr val="002060"/>
                </a:solidFill>
                <a:sym typeface="Symbol" panose="05050102010706020507" pitchFamily="18" charset="2"/>
              </a:rPr>
              <a:t> 2 ΟΗ</a:t>
            </a:r>
            <a:r>
              <a:rPr lang="el-GR" sz="2000" b="1" baseline="30000" dirty="0">
                <a:solidFill>
                  <a:srgbClr val="002060"/>
                </a:solidFill>
                <a:sym typeface="Symbol" panose="05050102010706020507" pitchFamily="18" charset="2"/>
              </a:rPr>
              <a:t>-</a:t>
            </a:r>
            <a:r>
              <a:rPr lang="en-US" sz="2000" b="1" baseline="-25000" dirty="0">
                <a:solidFill>
                  <a:srgbClr val="002060"/>
                </a:solidFill>
                <a:sym typeface="Symbol" panose="05050102010706020507" pitchFamily="18" charset="2"/>
              </a:rPr>
              <a:t>(</a:t>
            </a:r>
            <a:r>
              <a:rPr lang="en-US" sz="2000" b="1" baseline="-25000" dirty="0" err="1">
                <a:solidFill>
                  <a:srgbClr val="002060"/>
                </a:solidFill>
                <a:sym typeface="Symbol" panose="05050102010706020507" pitchFamily="18" charset="2"/>
              </a:rPr>
              <a:t>aq</a:t>
            </a:r>
            <a:r>
              <a:rPr lang="en-US" sz="2000" b="1" baseline="-25000" dirty="0">
                <a:solidFill>
                  <a:srgbClr val="002060"/>
                </a:solidFill>
                <a:sym typeface="Symbol" panose="05050102010706020507" pitchFamily="18" charset="2"/>
              </a:rPr>
              <a:t>)</a:t>
            </a:r>
            <a:r>
              <a:rPr lang="el-GR" sz="2000" b="1" dirty="0">
                <a:solidFill>
                  <a:srgbClr val="002060"/>
                </a:solidFill>
                <a:sym typeface="Symbol" panose="05050102010706020507" pitchFamily="18" charset="2"/>
              </a:rPr>
              <a:t> 	 </a:t>
            </a:r>
            <a:r>
              <a:rPr lang="en-US" sz="2000" b="1" dirty="0">
                <a:solidFill>
                  <a:srgbClr val="002060"/>
                </a:solidFill>
                <a:sym typeface="Symbol" panose="05050102010706020507" pitchFamily="18" charset="2"/>
              </a:rPr>
              <a:t> </a:t>
            </a:r>
            <a:r>
              <a:rPr lang="el-GR" sz="2000" b="1" dirty="0" smtClean="0">
                <a:solidFill>
                  <a:srgbClr val="002060"/>
                </a:solidFill>
                <a:sym typeface="Symbol" panose="05050102010706020507" pitchFamily="18" charset="2"/>
              </a:rPr>
              <a:t>0,5 Ο</a:t>
            </a:r>
            <a:r>
              <a:rPr lang="el-GR" sz="2000" b="1" baseline="-25000" dirty="0" smtClean="0">
                <a:solidFill>
                  <a:srgbClr val="002060"/>
                </a:solidFill>
                <a:sym typeface="Symbol" panose="05050102010706020507" pitchFamily="18" charset="2"/>
              </a:rPr>
              <a:t>2(</a:t>
            </a:r>
            <a:r>
              <a:rPr lang="en-US" sz="2000" b="1" baseline="-25000" dirty="0">
                <a:solidFill>
                  <a:srgbClr val="002060"/>
                </a:solidFill>
                <a:sym typeface="Symbol" panose="05050102010706020507" pitchFamily="18" charset="2"/>
              </a:rPr>
              <a:t>g)</a:t>
            </a:r>
            <a:r>
              <a:rPr lang="en-US" sz="2000" b="1" dirty="0">
                <a:solidFill>
                  <a:srgbClr val="002060"/>
                </a:solidFill>
                <a:sym typeface="Symbol" panose="05050102010706020507" pitchFamily="18" charset="2"/>
              </a:rPr>
              <a:t> + H</a:t>
            </a:r>
            <a:r>
              <a:rPr lang="en-US" sz="2000" b="1" baseline="-25000" dirty="0">
                <a:solidFill>
                  <a:srgbClr val="002060"/>
                </a:solidFill>
                <a:sym typeface="Symbol" panose="05050102010706020507" pitchFamily="18" charset="2"/>
              </a:rPr>
              <a:t>2</a:t>
            </a:r>
            <a:r>
              <a:rPr lang="en-US" sz="2000" b="1" dirty="0">
                <a:solidFill>
                  <a:srgbClr val="002060"/>
                </a:solidFill>
                <a:sym typeface="Symbol" panose="05050102010706020507" pitchFamily="18" charset="2"/>
              </a:rPr>
              <a:t>O</a:t>
            </a:r>
            <a:r>
              <a:rPr lang="en-US" sz="2000" b="1" baseline="-25000" dirty="0">
                <a:solidFill>
                  <a:srgbClr val="002060"/>
                </a:solidFill>
                <a:sym typeface="Symbol" panose="05050102010706020507" pitchFamily="18" charset="2"/>
              </a:rPr>
              <a:t>(l)</a:t>
            </a:r>
            <a:r>
              <a:rPr lang="el-GR" sz="2000" b="1" dirty="0">
                <a:solidFill>
                  <a:srgbClr val="002060"/>
                </a:solidFill>
                <a:sym typeface="Symbol" panose="05050102010706020507" pitchFamily="18" charset="2"/>
              </a:rPr>
              <a:t> + 2</a:t>
            </a:r>
            <a:r>
              <a:rPr lang="en-US" sz="2000" b="1" dirty="0">
                <a:solidFill>
                  <a:srgbClr val="002060"/>
                </a:solidFill>
                <a:sym typeface="Symbol" panose="05050102010706020507" pitchFamily="18" charset="2"/>
              </a:rPr>
              <a:t>e</a:t>
            </a:r>
            <a:r>
              <a:rPr lang="en-US" sz="2000" b="1" baseline="30000"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 </a:t>
            </a:r>
            <a:r>
              <a:rPr lang="el-GR" sz="2000" b="1" dirty="0">
                <a:solidFill>
                  <a:srgbClr val="002060"/>
                </a:solidFill>
                <a:sym typeface="Symbol" panose="05050102010706020507" pitchFamily="18" charset="2"/>
              </a:rPr>
              <a:t>		Ε</a:t>
            </a:r>
            <a:r>
              <a:rPr lang="en-US" sz="2000" b="1" baseline="30000" dirty="0">
                <a:solidFill>
                  <a:srgbClr val="002060"/>
                </a:solidFill>
                <a:sym typeface="Symbol" panose="05050102010706020507" pitchFamily="18" charset="2"/>
              </a:rPr>
              <a:t>rev</a:t>
            </a:r>
            <a:r>
              <a:rPr lang="el-GR" sz="2000" b="1" dirty="0">
                <a:solidFill>
                  <a:srgbClr val="002060"/>
                </a:solidFill>
                <a:sym typeface="Symbol" panose="05050102010706020507" pitchFamily="18" charset="2"/>
              </a:rPr>
              <a:t> = -</a:t>
            </a:r>
            <a:r>
              <a:rPr lang="en-US" sz="2000" b="1" dirty="0">
                <a:solidFill>
                  <a:srgbClr val="002060"/>
                </a:solidFill>
                <a:sym typeface="Symbol" panose="05050102010706020507" pitchFamily="18" charset="2"/>
              </a:rPr>
              <a:t>1,23 </a:t>
            </a:r>
            <a:r>
              <a:rPr lang="el-GR" sz="2000" b="1" dirty="0">
                <a:solidFill>
                  <a:srgbClr val="002060"/>
                </a:solidFill>
                <a:sym typeface="Symbol" panose="05050102010706020507" pitchFamily="18" charset="2"/>
              </a:rPr>
              <a:t>+</a:t>
            </a:r>
            <a:r>
              <a:rPr lang="en-US" sz="2000" b="1" dirty="0">
                <a:solidFill>
                  <a:srgbClr val="002060"/>
                </a:solidFill>
                <a:sym typeface="Symbol" panose="05050102010706020507" pitchFamily="18" charset="2"/>
              </a:rPr>
              <a:t> 0,059*14 = </a:t>
            </a:r>
            <a:r>
              <a:rPr lang="el-GR" sz="2000" b="1" dirty="0">
                <a:solidFill>
                  <a:srgbClr val="FF0000"/>
                </a:solidFill>
                <a:sym typeface="Symbol" panose="05050102010706020507" pitchFamily="18" charset="2"/>
              </a:rPr>
              <a:t>-</a:t>
            </a:r>
            <a:r>
              <a:rPr lang="en-US" sz="2000" b="1" dirty="0">
                <a:solidFill>
                  <a:srgbClr val="FF0000"/>
                </a:solidFill>
                <a:sym typeface="Symbol" panose="05050102010706020507" pitchFamily="18" charset="2"/>
              </a:rPr>
              <a:t>0,402</a:t>
            </a:r>
            <a:r>
              <a:rPr lang="el-GR" sz="2000" b="1" dirty="0">
                <a:solidFill>
                  <a:srgbClr val="FF0000"/>
                </a:solidFill>
                <a:sym typeface="Symbol" panose="05050102010706020507" pitchFamily="18" charset="2"/>
              </a:rPr>
              <a:t> </a:t>
            </a:r>
            <a:r>
              <a:rPr lang="en-US" sz="2000" b="1" dirty="0">
                <a:solidFill>
                  <a:srgbClr val="FF0000"/>
                </a:solidFill>
                <a:sym typeface="Symbol" panose="05050102010706020507" pitchFamily="18" charset="2"/>
              </a:rPr>
              <a:t>V</a:t>
            </a:r>
          </a:p>
          <a:p>
            <a:endParaRPr lang="en-US" sz="800" b="1" dirty="0">
              <a:solidFill>
                <a:srgbClr val="002060"/>
              </a:solidFill>
              <a:sym typeface="Symbol" panose="05050102010706020507" pitchFamily="18" charset="2"/>
            </a:endParaRPr>
          </a:p>
          <a:p>
            <a:r>
              <a:rPr lang="el-GR" sz="2000" b="1" dirty="0">
                <a:solidFill>
                  <a:srgbClr val="002060"/>
                </a:solidFill>
                <a:sym typeface="Symbol" panose="05050102010706020507" pitchFamily="18" charset="2"/>
              </a:rPr>
              <a:t>ολική αντίδραση		</a:t>
            </a:r>
            <a:r>
              <a:rPr lang="en-US" sz="2000" b="1" dirty="0">
                <a:solidFill>
                  <a:srgbClr val="002060"/>
                </a:solidFill>
                <a:sym typeface="Symbol" panose="05050102010706020507" pitchFamily="18" charset="2"/>
              </a:rPr>
              <a:t> H</a:t>
            </a:r>
            <a:r>
              <a:rPr lang="en-US" sz="2000" b="1" baseline="-25000" dirty="0">
                <a:solidFill>
                  <a:srgbClr val="002060"/>
                </a:solidFill>
                <a:sym typeface="Symbol" panose="05050102010706020507" pitchFamily="18" charset="2"/>
              </a:rPr>
              <a:t>2</a:t>
            </a:r>
            <a:r>
              <a:rPr lang="en-US" sz="2000" b="1" dirty="0">
                <a:solidFill>
                  <a:srgbClr val="002060"/>
                </a:solidFill>
                <a:sym typeface="Symbol" panose="05050102010706020507" pitchFamily="18" charset="2"/>
              </a:rPr>
              <a:t>O</a:t>
            </a:r>
            <a:r>
              <a:rPr lang="en-US" sz="2000" b="1" baseline="-25000" dirty="0">
                <a:solidFill>
                  <a:srgbClr val="002060"/>
                </a:solidFill>
                <a:sym typeface="Symbol" panose="05050102010706020507" pitchFamily="18" charset="2"/>
              </a:rPr>
              <a:t>(l)</a:t>
            </a:r>
            <a:r>
              <a:rPr lang="el-GR" sz="2000" b="1" baseline="-25000" dirty="0">
                <a:solidFill>
                  <a:srgbClr val="002060"/>
                </a:solidFill>
                <a:sym typeface="Symbol" panose="05050102010706020507" pitchFamily="18" charset="2"/>
              </a:rPr>
              <a:t> 		</a:t>
            </a:r>
            <a:r>
              <a:rPr lang="el-GR" sz="2000" b="1" dirty="0">
                <a:solidFill>
                  <a:srgbClr val="002060"/>
                </a:solidFill>
                <a:sym typeface="Symbol" panose="05050102010706020507" pitchFamily="18" charset="2"/>
              </a:rPr>
              <a:t> 0,5Ο</a:t>
            </a:r>
            <a:r>
              <a:rPr lang="el-GR" sz="2000" b="1" baseline="-25000" dirty="0">
                <a:solidFill>
                  <a:srgbClr val="002060"/>
                </a:solidFill>
                <a:sym typeface="Symbol" panose="05050102010706020507" pitchFamily="18" charset="2"/>
              </a:rPr>
              <a:t>2(</a:t>
            </a:r>
            <a:r>
              <a:rPr lang="en-US" sz="2000" b="1" baseline="-25000" dirty="0">
                <a:solidFill>
                  <a:srgbClr val="002060"/>
                </a:solidFill>
                <a:sym typeface="Symbol" panose="05050102010706020507" pitchFamily="18" charset="2"/>
              </a:rPr>
              <a:t>g)</a:t>
            </a:r>
            <a:r>
              <a:rPr lang="en-US" sz="2000" b="1" dirty="0">
                <a:solidFill>
                  <a:srgbClr val="002060"/>
                </a:solidFill>
                <a:sym typeface="Symbol" panose="05050102010706020507" pitchFamily="18" charset="2"/>
              </a:rPr>
              <a:t> + H</a:t>
            </a:r>
            <a:r>
              <a:rPr lang="en-US" sz="2000" b="1" baseline="-25000" dirty="0">
                <a:solidFill>
                  <a:srgbClr val="002060"/>
                </a:solidFill>
                <a:sym typeface="Symbol" panose="05050102010706020507" pitchFamily="18" charset="2"/>
              </a:rPr>
              <a:t>2(g)</a:t>
            </a:r>
            <a:r>
              <a:rPr lang="el-GR" sz="2000" b="1" dirty="0">
                <a:solidFill>
                  <a:srgbClr val="002060"/>
                </a:solidFill>
                <a:sym typeface="Symbol" panose="05050102010706020507" pitchFamily="18" charset="2"/>
              </a:rPr>
              <a:t>			Ε</a:t>
            </a:r>
            <a:r>
              <a:rPr lang="en-US" sz="2000" b="1" baseline="30000" dirty="0">
                <a:solidFill>
                  <a:srgbClr val="002060"/>
                </a:solidFill>
                <a:sym typeface="Symbol" panose="05050102010706020507" pitchFamily="18" charset="2"/>
              </a:rPr>
              <a:t>rev</a:t>
            </a:r>
            <a:r>
              <a:rPr lang="el-GR" sz="2000" b="1" dirty="0">
                <a:solidFill>
                  <a:srgbClr val="002060"/>
                </a:solidFill>
                <a:sym typeface="Symbol" panose="05050102010706020507" pitchFamily="18" charset="2"/>
              </a:rPr>
              <a:t> = </a:t>
            </a:r>
            <a:r>
              <a:rPr lang="en-US" sz="2000" b="1" dirty="0">
                <a:solidFill>
                  <a:srgbClr val="002060"/>
                </a:solidFill>
                <a:sym typeface="Symbol" panose="05050102010706020507" pitchFamily="18" charset="2"/>
              </a:rPr>
              <a:t>-0,828</a:t>
            </a:r>
            <a:r>
              <a:rPr lang="el-GR" sz="2000" b="1" dirty="0">
                <a:solidFill>
                  <a:srgbClr val="002060"/>
                </a:solidFill>
                <a:sym typeface="Symbol" panose="05050102010706020507" pitchFamily="18" charset="2"/>
              </a:rPr>
              <a:t> </a:t>
            </a:r>
            <a:r>
              <a:rPr lang="en-US" sz="2000" b="1" dirty="0">
                <a:solidFill>
                  <a:srgbClr val="002060"/>
                </a:solidFill>
                <a:sym typeface="Symbol" panose="05050102010706020507" pitchFamily="18" charset="2"/>
              </a:rPr>
              <a:t>–</a:t>
            </a:r>
            <a:r>
              <a:rPr lang="el-GR" sz="2000" b="1" dirty="0">
                <a:solidFill>
                  <a:srgbClr val="002060"/>
                </a:solidFill>
                <a:sym typeface="Symbol" panose="05050102010706020507" pitchFamily="18" charset="2"/>
              </a:rPr>
              <a:t> </a:t>
            </a:r>
            <a:r>
              <a:rPr lang="en-US" sz="2000" b="1" dirty="0">
                <a:solidFill>
                  <a:srgbClr val="002060"/>
                </a:solidFill>
                <a:sym typeface="Symbol" panose="05050102010706020507" pitchFamily="18" charset="2"/>
              </a:rPr>
              <a:t>0,402</a:t>
            </a:r>
            <a:r>
              <a:rPr lang="el-GR" sz="2000" b="1" dirty="0">
                <a:solidFill>
                  <a:srgbClr val="002060"/>
                </a:solidFill>
                <a:sym typeface="Symbol" panose="05050102010706020507" pitchFamily="18" charset="2"/>
              </a:rPr>
              <a:t> = -1,23 </a:t>
            </a:r>
            <a:r>
              <a:rPr lang="en-US" sz="2000" b="1" dirty="0" smtClean="0">
                <a:solidFill>
                  <a:srgbClr val="002060"/>
                </a:solidFill>
                <a:sym typeface="Symbol" panose="05050102010706020507" pitchFamily="18" charset="2"/>
              </a:rPr>
              <a:t>V</a:t>
            </a:r>
            <a:endParaRPr lang="el-GR" sz="2000" b="1" dirty="0" smtClean="0">
              <a:solidFill>
                <a:srgbClr val="002060"/>
              </a:solidFill>
              <a:sym typeface="Symbol" panose="05050102010706020507" pitchFamily="18" charset="2"/>
            </a:endParaRPr>
          </a:p>
          <a:p>
            <a:endParaRPr lang="el-GR" sz="800" b="1" dirty="0">
              <a:solidFill>
                <a:srgbClr val="002060"/>
              </a:solidFill>
              <a:sym typeface="Symbol" panose="05050102010706020507" pitchFamily="18" charset="2"/>
            </a:endParaRPr>
          </a:p>
          <a:p>
            <a:pPr algn="just"/>
            <a:r>
              <a:rPr lang="el-GR" b="1" dirty="0" smtClean="0">
                <a:solidFill>
                  <a:srgbClr val="002060"/>
                </a:solidFill>
                <a:sym typeface="Symbol" panose="05050102010706020507" pitchFamily="18" charset="2"/>
              </a:rPr>
              <a:t>Στις βιομηχανικές εφαρμογές, χρησιμοποιούνται ηλεκτρόδια (ανόδου και καθόδου) νικελίου.</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Στην άνοδο, ειδικά σε αλκαλικό περιβάλλον (</a:t>
            </a:r>
            <a:r>
              <a:rPr lang="en-US" b="1" dirty="0" smtClean="0">
                <a:solidFill>
                  <a:srgbClr val="002060"/>
                </a:solidFill>
                <a:sym typeface="Symbol" panose="05050102010706020507" pitchFamily="18" charset="2"/>
              </a:rPr>
              <a:t>pH &gt; 9)</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το </a:t>
            </a:r>
            <a:r>
              <a:rPr lang="en-US" b="1" dirty="0" smtClean="0">
                <a:solidFill>
                  <a:srgbClr val="002060"/>
                </a:solidFill>
                <a:sym typeface="Symbol" panose="05050102010706020507" pitchFamily="18" charset="2"/>
              </a:rPr>
              <a:t>Ni </a:t>
            </a:r>
            <a:r>
              <a:rPr lang="el-GR" b="1" dirty="0" smtClean="0">
                <a:solidFill>
                  <a:srgbClr val="002060"/>
                </a:solidFill>
                <a:sym typeface="Symbol" panose="05050102010706020507" pitchFamily="18" charset="2"/>
              </a:rPr>
              <a:t>οξειδώνεται προς σταθερό </a:t>
            </a:r>
            <a:r>
              <a:rPr lang="en-US" b="1" dirty="0" err="1" smtClean="0">
                <a:solidFill>
                  <a:srgbClr val="002060"/>
                </a:solidFill>
                <a:sym typeface="Symbol" panose="05050102010706020507" pitchFamily="18" charset="2"/>
              </a:rPr>
              <a:t>NiO</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Στην κάθοδο, επίσης σε αλκαλικό περιβάλλον (</a:t>
            </a:r>
            <a:r>
              <a:rPr lang="en-US" b="1" dirty="0" smtClean="0">
                <a:solidFill>
                  <a:srgbClr val="002060"/>
                </a:solidFill>
                <a:sym typeface="Symbol" panose="05050102010706020507" pitchFamily="18" charset="2"/>
              </a:rPr>
              <a:t>pH &gt; </a:t>
            </a:r>
            <a:r>
              <a:rPr lang="el-GR" b="1" dirty="0" smtClean="0">
                <a:solidFill>
                  <a:srgbClr val="002060"/>
                </a:solidFill>
                <a:sym typeface="Symbol" panose="05050102010706020507" pitchFamily="18" charset="2"/>
              </a:rPr>
              <a:t>7)</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τυχόν </a:t>
            </a:r>
            <a:r>
              <a:rPr lang="el-GR" b="1" dirty="0" err="1" smtClean="0">
                <a:solidFill>
                  <a:srgbClr val="002060"/>
                </a:solidFill>
                <a:sym typeface="Symbol" panose="05050102010706020507" pitchFamily="18" charset="2"/>
              </a:rPr>
              <a:t>κατιόντα</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Ni</a:t>
            </a:r>
            <a:r>
              <a:rPr lang="en-US" b="1" baseline="30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που θα σχηματιστούν έχουν μεγαλύτερη τάση από τα Η</a:t>
            </a:r>
            <a:r>
              <a:rPr lang="el-GR" b="1" baseline="30000"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να προσλάβουν ηλεκτρόνια, οπότε η </a:t>
            </a:r>
            <a:r>
              <a:rPr lang="el-GR" b="1" dirty="0" err="1" smtClean="0">
                <a:solidFill>
                  <a:srgbClr val="002060"/>
                </a:solidFill>
                <a:sym typeface="Symbol" panose="05050102010706020507" pitchFamily="18" charset="2"/>
              </a:rPr>
              <a:t>ανηγμένη</a:t>
            </a:r>
            <a:r>
              <a:rPr lang="el-GR" b="1" dirty="0" smtClean="0">
                <a:solidFill>
                  <a:srgbClr val="002060"/>
                </a:solidFill>
                <a:sym typeface="Symbol" panose="05050102010706020507" pitchFamily="18" charset="2"/>
              </a:rPr>
              <a:t> φάση του μεταλλικού </a:t>
            </a:r>
            <a:r>
              <a:rPr lang="en-US" b="1" dirty="0" smtClean="0">
                <a:solidFill>
                  <a:srgbClr val="002060"/>
                </a:solidFill>
                <a:sym typeface="Symbol" panose="05050102010706020507" pitchFamily="18" charset="2"/>
              </a:rPr>
              <a:t>Ni</a:t>
            </a:r>
            <a:r>
              <a:rPr lang="el-GR" b="1" dirty="0" smtClean="0">
                <a:solidFill>
                  <a:srgbClr val="002060"/>
                </a:solidFill>
                <a:sym typeface="Symbol" panose="05050102010706020507" pitchFamily="18" charset="2"/>
              </a:rPr>
              <a:t> είναι σταθερή. </a:t>
            </a:r>
            <a:endParaRPr lang="el-GR" b="1" dirty="0">
              <a:solidFill>
                <a:srgbClr val="002060"/>
              </a:solidFill>
              <a:sym typeface="Symbol" panose="05050102010706020507" pitchFamily="18" charset="2"/>
            </a:endParaRPr>
          </a:p>
        </p:txBody>
      </p:sp>
      <p:cxnSp>
        <p:nvCxnSpPr>
          <p:cNvPr id="5" name="Straight Connector 4"/>
          <p:cNvCxnSpPr/>
          <p:nvPr/>
        </p:nvCxnSpPr>
        <p:spPr>
          <a:xfrm>
            <a:off x="2804733" y="2677070"/>
            <a:ext cx="85339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698375" y="4515899"/>
            <a:ext cx="5524354" cy="2031325"/>
          </a:xfrm>
          <a:prstGeom prst="rect">
            <a:avLst/>
          </a:prstGeom>
        </p:spPr>
        <p:txBody>
          <a:bodyPr wrap="square">
            <a:spAutoFit/>
          </a:bodyPr>
          <a:lstStyle/>
          <a:p>
            <a:pPr algn="just"/>
            <a:r>
              <a:rPr lang="el-GR" b="1" dirty="0" smtClean="0">
                <a:solidFill>
                  <a:srgbClr val="002060"/>
                </a:solidFill>
                <a:sym typeface="Symbol" panose="05050102010706020507" pitchFamily="18" charset="2"/>
              </a:rPr>
              <a:t>Οι βιομηχανικές διατάξεις αλκαλικής ηλεκτρόλυσης αποτελούνται από συστοιχίες κυψελών ηλεκτρόλυσης. </a:t>
            </a:r>
          </a:p>
          <a:p>
            <a:pPr algn="just"/>
            <a:endParaRPr lang="el-GR" b="1" dirty="0">
              <a:solidFill>
                <a:srgbClr val="002060"/>
              </a:solidFill>
              <a:sym typeface="Symbol" panose="05050102010706020507" pitchFamily="18" charset="2"/>
            </a:endParaRPr>
          </a:p>
          <a:p>
            <a:pPr algn="just"/>
            <a:r>
              <a:rPr lang="el-GR" b="1" dirty="0" smtClean="0">
                <a:solidFill>
                  <a:srgbClr val="002060"/>
                </a:solidFill>
                <a:sym typeface="Symbol" panose="05050102010706020507" pitchFamily="18" charset="2"/>
              </a:rPr>
              <a:t>Σε κάθε κυψέλη, η κάθοδος διαχωρίζεται από την άνοδο με διάφραγμα ή μεμβράνη, ώστε να αποφεύγεται η ανάμιξη των φυσαλίδων Η</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(κάθοδος) και Ο</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(άνοδος), που παράγονται. </a:t>
            </a:r>
            <a:endParaRPr lang="el-GR" dirty="0"/>
          </a:p>
        </p:txBody>
      </p:sp>
      <p:pic>
        <p:nvPicPr>
          <p:cNvPr id="9" name="Picture 4" descr="A Perspective on Low-Temperature Water Electrolysis – Challenges in Alkaline  and Acidic Technology"/>
          <p:cNvPicPr>
            <a:picLocks noChangeAspect="1" noChangeArrowheads="1"/>
          </p:cNvPicPr>
          <p:nvPr/>
        </p:nvPicPr>
        <p:blipFill rotWithShape="1">
          <a:blip r:embed="rId2">
            <a:extLst>
              <a:ext uri="{28A0092B-C50C-407E-A947-70E740481C1C}">
                <a14:useLocalDpi xmlns:a14="http://schemas.microsoft.com/office/drawing/2010/main" val="0"/>
              </a:ext>
            </a:extLst>
          </a:blip>
          <a:srcRect l="38323"/>
          <a:stretch/>
        </p:blipFill>
        <p:spPr bwMode="auto">
          <a:xfrm>
            <a:off x="233082" y="4330068"/>
            <a:ext cx="2364707" cy="2402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6" descr="Development of an operation strategy for hydrogen production using solar PV  energy based on fluid dynamic aspects in: Open Engineering Volume 7 Issue 1  (20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3411" y="4319034"/>
            <a:ext cx="3807907" cy="2425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01392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TextBox 5"/>
          <p:cNvSpPr txBox="1"/>
          <p:nvPr/>
        </p:nvSpPr>
        <p:spPr>
          <a:xfrm>
            <a:off x="8871284" y="133274"/>
            <a:ext cx="3177280"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αλκαλική ηλεκτρόλυση</a:t>
            </a:r>
            <a:endParaRPr lang="el-GR" sz="2400" b="1" dirty="0">
              <a:ln/>
              <a:solidFill>
                <a:schemeClr val="accent3"/>
              </a:solidFill>
            </a:endParaRPr>
          </a:p>
        </p:txBody>
      </p:sp>
      <p:sp>
        <p:nvSpPr>
          <p:cNvPr id="9" name="Rectangle 8"/>
          <p:cNvSpPr/>
          <p:nvPr/>
        </p:nvSpPr>
        <p:spPr>
          <a:xfrm>
            <a:off x="63696" y="784277"/>
            <a:ext cx="7850652" cy="4909036"/>
          </a:xfrm>
          <a:prstGeom prst="rect">
            <a:avLst/>
          </a:prstGeom>
        </p:spPr>
        <p:txBody>
          <a:bodyPr wrap="square">
            <a:spAutoFit/>
          </a:bodyPr>
          <a:lstStyle/>
          <a:p>
            <a:r>
              <a:rPr lang="el-GR" b="1" dirty="0" smtClean="0">
                <a:solidFill>
                  <a:srgbClr val="002060"/>
                </a:solidFill>
              </a:rPr>
              <a:t>Στην κάθοδο, παράγονται τα </a:t>
            </a:r>
            <a:r>
              <a:rPr lang="el-GR" b="1" dirty="0" smtClean="0">
                <a:solidFill>
                  <a:srgbClr val="002060"/>
                </a:solidFill>
                <a:sym typeface="Symbol" panose="05050102010706020507" pitchFamily="18" charset="2"/>
              </a:rPr>
              <a:t>ΟΗ</a:t>
            </a:r>
            <a:r>
              <a:rPr lang="el-GR" b="1" baseline="30000"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(αναγωγή του νερού) και απωθούνται από αρνητικά φορτισμένο ηλεκτρόδιο, προς την άνοδο (θετικά φορτισμένο ηλεκτρόδιο), ενώ παράγεται αέριο Η</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a:t>
            </a:r>
          </a:p>
          <a:p>
            <a:endParaRPr lang="el-GR" b="1" dirty="0">
              <a:solidFill>
                <a:srgbClr val="002060"/>
              </a:solidFill>
              <a:sym typeface="Symbol" panose="05050102010706020507" pitchFamily="18" charset="2"/>
            </a:endParaRPr>
          </a:p>
          <a:p>
            <a:pPr algn="ctr"/>
            <a:r>
              <a:rPr lang="el-GR" b="1" dirty="0" smtClean="0">
                <a:solidFill>
                  <a:srgbClr val="002060"/>
                </a:solidFill>
                <a:sym typeface="Symbol" panose="05050102010706020507" pitchFamily="18" charset="2"/>
              </a:rPr>
              <a:t> 	2 </a:t>
            </a:r>
            <a:r>
              <a:rPr lang="en-US" b="1" dirty="0">
                <a:solidFill>
                  <a:srgbClr val="002060"/>
                </a:solidFill>
                <a:sym typeface="Symbol" panose="05050102010706020507" pitchFamily="18" charset="2"/>
              </a:rPr>
              <a:t>H</a:t>
            </a:r>
            <a:r>
              <a:rPr lang="en-US" b="1" baseline="-25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O</a:t>
            </a:r>
            <a:r>
              <a:rPr lang="en-US" b="1" baseline="-25000" dirty="0">
                <a:solidFill>
                  <a:srgbClr val="002060"/>
                </a:solidFill>
                <a:sym typeface="Symbol" panose="05050102010706020507" pitchFamily="18" charset="2"/>
              </a:rPr>
              <a:t>(l)</a:t>
            </a:r>
            <a:r>
              <a:rPr lang="el-GR" b="1" dirty="0">
                <a:solidFill>
                  <a:srgbClr val="002060"/>
                </a:solidFill>
                <a:sym typeface="Symbol" panose="05050102010706020507" pitchFamily="18" charset="2"/>
              </a:rPr>
              <a:t> + 2</a:t>
            </a:r>
            <a:r>
              <a:rPr lang="en-US" b="1" dirty="0">
                <a:solidFill>
                  <a:srgbClr val="002060"/>
                </a:solidFill>
                <a:sym typeface="Symbol" panose="05050102010706020507" pitchFamily="18" charset="2"/>
              </a:rPr>
              <a:t>e</a:t>
            </a:r>
            <a:r>
              <a:rPr lang="en-US" b="1" baseline="30000" dirty="0">
                <a:solidFill>
                  <a:srgbClr val="002060"/>
                </a:solidFill>
                <a:sym typeface="Symbol" panose="05050102010706020507" pitchFamily="18" charset="2"/>
              </a:rPr>
              <a:t>-</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H</a:t>
            </a:r>
            <a:r>
              <a:rPr lang="en-US" b="1" baseline="-25000" dirty="0">
                <a:solidFill>
                  <a:srgbClr val="002060"/>
                </a:solidFill>
                <a:sym typeface="Symbol" panose="05050102010706020507" pitchFamily="18" charset="2"/>
              </a:rPr>
              <a:t>2(g)</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2 ΟΗ</a:t>
            </a:r>
            <a:r>
              <a:rPr lang="el-GR" b="1" baseline="30000" dirty="0">
                <a:solidFill>
                  <a:srgbClr val="002060"/>
                </a:solidFill>
                <a:sym typeface="Symbol" panose="05050102010706020507" pitchFamily="18" charset="2"/>
              </a:rPr>
              <a:t>-</a:t>
            </a:r>
            <a:r>
              <a:rPr lang="en-US" b="1" baseline="-25000" dirty="0">
                <a:solidFill>
                  <a:srgbClr val="002060"/>
                </a:solidFill>
                <a:sym typeface="Symbol" panose="05050102010706020507" pitchFamily="18" charset="2"/>
              </a:rPr>
              <a:t>(</a:t>
            </a:r>
            <a:r>
              <a:rPr lang="en-US" b="1" baseline="-25000" dirty="0" err="1">
                <a:solidFill>
                  <a:srgbClr val="002060"/>
                </a:solidFill>
                <a:sym typeface="Symbol" panose="05050102010706020507" pitchFamily="18" charset="2"/>
              </a:rPr>
              <a:t>aq</a:t>
            </a:r>
            <a:r>
              <a:rPr lang="en-US" b="1" baseline="-25000" dirty="0">
                <a:solidFill>
                  <a:srgbClr val="002060"/>
                </a:solidFill>
                <a:sym typeface="Symbol" panose="05050102010706020507" pitchFamily="18" charset="2"/>
              </a:rPr>
              <a:t>)</a:t>
            </a:r>
            <a:r>
              <a:rPr lang="el-GR" b="1" dirty="0">
                <a:solidFill>
                  <a:srgbClr val="002060"/>
                </a:solidFill>
                <a:sym typeface="Symbol" panose="05050102010706020507" pitchFamily="18" charset="2"/>
              </a:rPr>
              <a:t> 		</a:t>
            </a:r>
            <a:endParaRPr lang="el-GR" b="1" dirty="0" smtClean="0">
              <a:solidFill>
                <a:srgbClr val="002060"/>
              </a:solidFill>
              <a:sym typeface="Symbol" panose="05050102010706020507" pitchFamily="18" charset="2"/>
            </a:endParaRPr>
          </a:p>
          <a:p>
            <a:r>
              <a:rPr lang="en-US" b="1" dirty="0" smtClean="0">
                <a:solidFill>
                  <a:srgbClr val="002060"/>
                </a:solidFill>
                <a:sym typeface="Symbol" panose="05050102010706020507" pitchFamily="18" charset="2"/>
              </a:rPr>
              <a:t> </a:t>
            </a:r>
            <a:endParaRPr lang="en-US" b="1" dirty="0">
              <a:solidFill>
                <a:srgbClr val="002060"/>
              </a:solidFill>
              <a:sym typeface="Symbol" panose="05050102010706020507" pitchFamily="18" charset="2"/>
            </a:endParaRPr>
          </a:p>
          <a:p>
            <a:endParaRPr lang="el-GR" sz="700" b="1" dirty="0">
              <a:solidFill>
                <a:srgbClr val="002060"/>
              </a:solidFill>
            </a:endParaRPr>
          </a:p>
          <a:p>
            <a:r>
              <a:rPr lang="el-GR" b="1" dirty="0" smtClean="0">
                <a:solidFill>
                  <a:srgbClr val="002060"/>
                </a:solidFill>
              </a:rPr>
              <a:t>Στην άνοδο, τα </a:t>
            </a:r>
            <a:r>
              <a:rPr lang="el-GR" b="1" dirty="0">
                <a:solidFill>
                  <a:srgbClr val="002060"/>
                </a:solidFill>
                <a:sym typeface="Symbol" panose="05050102010706020507" pitchFamily="18" charset="2"/>
              </a:rPr>
              <a:t>ΟΗ</a:t>
            </a:r>
            <a:r>
              <a:rPr lang="el-GR" b="1" baseline="30000" dirty="0">
                <a:solidFill>
                  <a:srgbClr val="002060"/>
                </a:solidFill>
                <a:sym typeface="Symbol" panose="05050102010706020507" pitchFamily="18" charset="2"/>
              </a:rPr>
              <a:t>-</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οξειδώνονται προς νερό και αέριο Ο</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δίνοντας τα ηλεκτρόνια τους στο ηλεκτρόδιο:</a:t>
            </a:r>
          </a:p>
          <a:p>
            <a:pPr algn="ctr"/>
            <a:endParaRPr lang="el-GR" b="1" dirty="0" smtClean="0">
              <a:solidFill>
                <a:srgbClr val="002060"/>
              </a:solidFill>
              <a:sym typeface="Symbol" panose="05050102010706020507" pitchFamily="18" charset="2"/>
            </a:endParaRPr>
          </a:p>
          <a:p>
            <a:pPr algn="ctr"/>
            <a:r>
              <a:rPr lang="el-GR" b="1" dirty="0" smtClean="0">
                <a:solidFill>
                  <a:srgbClr val="002060"/>
                </a:solidFill>
                <a:sym typeface="Symbol" panose="05050102010706020507" pitchFamily="18" charset="2"/>
              </a:rPr>
              <a:t>2 </a:t>
            </a:r>
            <a:r>
              <a:rPr lang="el-GR" b="1" dirty="0">
                <a:solidFill>
                  <a:srgbClr val="002060"/>
                </a:solidFill>
                <a:sym typeface="Symbol" panose="05050102010706020507" pitchFamily="18" charset="2"/>
              </a:rPr>
              <a:t>ΟΗ</a:t>
            </a:r>
            <a:r>
              <a:rPr lang="el-GR" b="1" baseline="30000" dirty="0">
                <a:solidFill>
                  <a:srgbClr val="002060"/>
                </a:solidFill>
                <a:sym typeface="Symbol" panose="05050102010706020507" pitchFamily="18" charset="2"/>
              </a:rPr>
              <a:t>-</a:t>
            </a:r>
            <a:r>
              <a:rPr lang="en-US" b="1" baseline="-25000" dirty="0">
                <a:solidFill>
                  <a:srgbClr val="002060"/>
                </a:solidFill>
                <a:sym typeface="Symbol" panose="05050102010706020507" pitchFamily="18" charset="2"/>
              </a:rPr>
              <a:t>(</a:t>
            </a:r>
            <a:r>
              <a:rPr lang="en-US" b="1" baseline="-25000" dirty="0" err="1">
                <a:solidFill>
                  <a:srgbClr val="002060"/>
                </a:solidFill>
                <a:sym typeface="Symbol" panose="05050102010706020507" pitchFamily="18" charset="2"/>
              </a:rPr>
              <a:t>aq</a:t>
            </a:r>
            <a:r>
              <a:rPr lang="en-US" b="1" baseline="-25000" dirty="0">
                <a:solidFill>
                  <a:srgbClr val="002060"/>
                </a:solidFill>
                <a:sym typeface="Symbol" panose="05050102010706020507" pitchFamily="18" charset="2"/>
              </a:rPr>
              <a:t>)</a:t>
            </a:r>
            <a:r>
              <a:rPr lang="el-GR" b="1" dirty="0">
                <a:solidFill>
                  <a:srgbClr val="002060"/>
                </a:solidFill>
                <a:sym typeface="Symbol" panose="05050102010706020507" pitchFamily="18" charset="2"/>
              </a:rPr>
              <a:t> 	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0,5 Ο</a:t>
            </a:r>
            <a:r>
              <a:rPr lang="el-GR" b="1" baseline="-25000" dirty="0">
                <a:solidFill>
                  <a:srgbClr val="002060"/>
                </a:solidFill>
                <a:sym typeface="Symbol" panose="05050102010706020507" pitchFamily="18" charset="2"/>
              </a:rPr>
              <a:t>2(</a:t>
            </a:r>
            <a:r>
              <a:rPr lang="en-US" b="1" baseline="-25000" dirty="0">
                <a:solidFill>
                  <a:srgbClr val="002060"/>
                </a:solidFill>
                <a:sym typeface="Symbol" panose="05050102010706020507" pitchFamily="18" charset="2"/>
              </a:rPr>
              <a:t>g)</a:t>
            </a:r>
            <a:r>
              <a:rPr lang="en-US" b="1" dirty="0">
                <a:solidFill>
                  <a:srgbClr val="002060"/>
                </a:solidFill>
                <a:sym typeface="Symbol" panose="05050102010706020507" pitchFamily="18" charset="2"/>
              </a:rPr>
              <a:t> + H</a:t>
            </a:r>
            <a:r>
              <a:rPr lang="en-US" b="1" baseline="-25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O</a:t>
            </a:r>
            <a:r>
              <a:rPr lang="en-US" b="1" baseline="-25000" dirty="0">
                <a:solidFill>
                  <a:srgbClr val="002060"/>
                </a:solidFill>
                <a:sym typeface="Symbol" panose="05050102010706020507" pitchFamily="18" charset="2"/>
              </a:rPr>
              <a:t>(l)</a:t>
            </a:r>
            <a:r>
              <a:rPr lang="el-GR" b="1" dirty="0">
                <a:solidFill>
                  <a:srgbClr val="002060"/>
                </a:solidFill>
                <a:sym typeface="Symbol" panose="05050102010706020507" pitchFamily="18" charset="2"/>
              </a:rPr>
              <a:t> + 2</a:t>
            </a:r>
            <a:r>
              <a:rPr lang="en-US" b="1" dirty="0">
                <a:solidFill>
                  <a:srgbClr val="002060"/>
                </a:solidFill>
                <a:sym typeface="Symbol" panose="05050102010706020507" pitchFamily="18" charset="2"/>
              </a:rPr>
              <a:t>e</a:t>
            </a:r>
            <a:r>
              <a:rPr lang="en-US" b="1" baseline="30000" dirty="0">
                <a:solidFill>
                  <a:srgbClr val="002060"/>
                </a:solidFill>
                <a:sym typeface="Symbol" panose="05050102010706020507" pitchFamily="18" charset="2"/>
              </a:rPr>
              <a:t>-</a:t>
            </a:r>
            <a:r>
              <a:rPr lang="en-US" b="1" dirty="0">
                <a:solidFill>
                  <a:srgbClr val="002060"/>
                </a:solidFill>
                <a:sym typeface="Symbol" panose="05050102010706020507" pitchFamily="18" charset="2"/>
              </a:rPr>
              <a:t>  </a:t>
            </a:r>
            <a:endParaRPr lang="el-GR" b="1" dirty="0" smtClean="0">
              <a:solidFill>
                <a:srgbClr val="002060"/>
              </a:solidFill>
              <a:sym typeface="Symbol" panose="05050102010706020507" pitchFamily="18" charset="2"/>
            </a:endParaRPr>
          </a:p>
          <a:p>
            <a:pPr algn="just"/>
            <a:endParaRPr lang="el-GR" b="1" dirty="0">
              <a:solidFill>
                <a:srgbClr val="002060"/>
              </a:solidFill>
              <a:sym typeface="Symbol" panose="05050102010706020507" pitchFamily="18" charset="2"/>
            </a:endParaRPr>
          </a:p>
          <a:p>
            <a:pPr algn="just"/>
            <a:r>
              <a:rPr lang="el-GR" b="1" dirty="0" smtClean="0">
                <a:solidFill>
                  <a:srgbClr val="002060"/>
                </a:solidFill>
                <a:sym typeface="Symbol" panose="05050102010706020507" pitchFamily="18" charset="2"/>
              </a:rPr>
              <a:t>Το πορώδες διάφραγμα (διάμετρο πόρων &lt; 10 μ</a:t>
            </a:r>
            <a:r>
              <a:rPr lang="en-US" b="1" dirty="0" smtClean="0">
                <a:solidFill>
                  <a:srgbClr val="002060"/>
                </a:solidFill>
                <a:sym typeface="Symbol" panose="05050102010706020507" pitchFamily="18" charset="2"/>
              </a:rPr>
              <a:t>m</a:t>
            </a:r>
            <a:r>
              <a:rPr lang="el-GR" b="1" dirty="0" smtClean="0">
                <a:solidFill>
                  <a:srgbClr val="002060"/>
                </a:solidFill>
                <a:sym typeface="Symbol" panose="05050102010706020507" pitchFamily="18" charset="2"/>
              </a:rPr>
              <a:t>, πάχος &lt; 1</a:t>
            </a:r>
            <a:r>
              <a:rPr lang="en-US" b="1" dirty="0" smtClean="0">
                <a:solidFill>
                  <a:srgbClr val="002060"/>
                </a:solidFill>
                <a:sym typeface="Symbol" panose="05050102010706020507" pitchFamily="18" charset="2"/>
              </a:rPr>
              <a:t>cm</a:t>
            </a:r>
            <a:r>
              <a:rPr lang="el-GR" b="1" dirty="0" smtClean="0">
                <a:solidFill>
                  <a:srgbClr val="002060"/>
                </a:solidFill>
                <a:sym typeface="Symbol" panose="05050102010706020507" pitchFamily="18" charset="2"/>
              </a:rPr>
              <a:t>) αποτρέπει τη διάχυση φυσαλίδων Η</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/Ο</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προς την άνοδο/κάθοδο, αντίστοιχα, παρεμποδίζει όμως και τη μεταφορά ιόντων ΟΗ</a:t>
            </a:r>
            <a:r>
              <a:rPr lang="el-GR" b="1" baseline="30000"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προσθέτοντας </a:t>
            </a:r>
            <a:r>
              <a:rPr lang="el-GR" b="1" dirty="0" smtClean="0">
                <a:solidFill>
                  <a:srgbClr val="FF0000"/>
                </a:solidFill>
                <a:sym typeface="Symbol" panose="05050102010706020507" pitchFamily="18" charset="2"/>
              </a:rPr>
              <a:t>ειδική επιφανειακή αντίσταση</a:t>
            </a:r>
            <a:r>
              <a:rPr lang="el-GR" b="1" dirty="0" smtClean="0">
                <a:solidFill>
                  <a:srgbClr val="002060"/>
                </a:solidFill>
                <a:sym typeface="Symbol" panose="05050102010706020507" pitchFamily="18" charset="2"/>
              </a:rPr>
              <a:t> της τάξης του 1 </a:t>
            </a:r>
            <a:r>
              <a:rPr lang="el-GR" b="1" dirty="0" smtClean="0">
                <a:solidFill>
                  <a:srgbClr val="FF0000"/>
                </a:solidFill>
                <a:sym typeface="Symbol" panose="05050102010706020507" pitchFamily="18" charset="2"/>
              </a:rPr>
              <a:t>Ω</a:t>
            </a:r>
            <a:r>
              <a:rPr lang="en-US" b="1" dirty="0" smtClean="0">
                <a:solidFill>
                  <a:srgbClr val="FF0000"/>
                </a:solidFill>
                <a:sym typeface="Symbol" panose="05050102010706020507" pitchFamily="18" charset="2"/>
              </a:rPr>
              <a:t>cm</a:t>
            </a:r>
            <a:r>
              <a:rPr lang="en-US" b="1" baseline="30000" dirty="0" smtClean="0">
                <a:solidFill>
                  <a:srgbClr val="FF0000"/>
                </a:solidFill>
                <a:sym typeface="Symbol" panose="05050102010706020507" pitchFamily="18" charset="2"/>
              </a:rPr>
              <a:t>2</a:t>
            </a:r>
            <a:r>
              <a:rPr lang="el-GR" b="1" dirty="0" smtClean="0">
                <a:solidFill>
                  <a:srgbClr val="002060"/>
                </a:solidFill>
                <a:sym typeface="Symbol" panose="05050102010706020507" pitchFamily="18" charset="2"/>
              </a:rPr>
              <a:t>, στην ολική αντίσταση του συστήματος.</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Παρεμποδίζει επίσης τη διάχυση μορίων νερού από την άνοδο, όπου παράγεται, προς την κάθοδο, όπου καταναλώνεται.</a:t>
            </a:r>
            <a:endParaRPr lang="en-US" b="1" dirty="0">
              <a:solidFill>
                <a:srgbClr val="002060"/>
              </a:solidFill>
              <a:sym typeface="Symbol" panose="05050102010706020507" pitchFamily="18" charset="2"/>
            </a:endParaRPr>
          </a:p>
        </p:txBody>
      </p:sp>
      <p:sp>
        <p:nvSpPr>
          <p:cNvPr id="11" name="Rectangle 10"/>
          <p:cNvSpPr/>
          <p:nvPr/>
        </p:nvSpPr>
        <p:spPr>
          <a:xfrm>
            <a:off x="63696" y="5847990"/>
            <a:ext cx="12047622" cy="923330"/>
          </a:xfrm>
          <a:prstGeom prst="rect">
            <a:avLst/>
          </a:prstGeom>
        </p:spPr>
        <p:txBody>
          <a:bodyPr wrap="square">
            <a:spAutoFit/>
          </a:bodyPr>
          <a:lstStyle/>
          <a:p>
            <a:pPr algn="just"/>
            <a:r>
              <a:rPr lang="el-GR" b="1" dirty="0" smtClean="0">
                <a:solidFill>
                  <a:srgbClr val="002060"/>
                </a:solidFill>
                <a:sym typeface="Symbol" panose="05050102010706020507" pitchFamily="18" charset="2"/>
              </a:rPr>
              <a:t>Ο ηλεκτρολύτης στην περιοχή της ανόδου (αριστερά του διαφράγματος) είναι κορεσμένος σε διαλυμένο αέριο Ο</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και ονομάζεται </a:t>
            </a:r>
            <a:r>
              <a:rPr lang="el-GR" b="1" dirty="0" err="1" smtClean="0">
                <a:solidFill>
                  <a:srgbClr val="FF0000"/>
                </a:solidFill>
                <a:sym typeface="Symbol" panose="05050102010706020507" pitchFamily="18" charset="2"/>
              </a:rPr>
              <a:t>ανολύτης</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Ο ηλεκτρολύτης στην περιοχή της </a:t>
            </a:r>
            <a:r>
              <a:rPr lang="el-GR" b="1" dirty="0" smtClean="0">
                <a:solidFill>
                  <a:srgbClr val="002060"/>
                </a:solidFill>
                <a:sym typeface="Symbol" panose="05050102010706020507" pitchFamily="18" charset="2"/>
              </a:rPr>
              <a:t>καθόδου (δεξιά </a:t>
            </a:r>
            <a:r>
              <a:rPr lang="el-GR" b="1" dirty="0">
                <a:solidFill>
                  <a:srgbClr val="002060"/>
                </a:solidFill>
                <a:sym typeface="Symbol" panose="05050102010706020507" pitchFamily="18" charset="2"/>
              </a:rPr>
              <a:t>του διαφράγματος) είναι κορεσμένος σε διαλυμένο αέριο </a:t>
            </a:r>
            <a:r>
              <a:rPr lang="el-GR" b="1" dirty="0" smtClean="0">
                <a:solidFill>
                  <a:srgbClr val="002060"/>
                </a:solidFill>
                <a:sym typeface="Symbol" panose="05050102010706020507" pitchFamily="18" charset="2"/>
              </a:rPr>
              <a:t>Η</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και ονομάζεται </a:t>
            </a:r>
            <a:r>
              <a:rPr lang="el-GR" b="1" dirty="0" err="1" smtClean="0">
                <a:solidFill>
                  <a:srgbClr val="FF0000"/>
                </a:solidFill>
                <a:sym typeface="Symbol" panose="05050102010706020507" pitchFamily="18" charset="2"/>
              </a:rPr>
              <a:t>καθολύτης</a:t>
            </a:r>
            <a:r>
              <a:rPr lang="el-GR" b="1" dirty="0">
                <a:solidFill>
                  <a:srgbClr val="002060"/>
                </a:solidFill>
                <a:sym typeface="Symbol" panose="05050102010706020507" pitchFamily="18" charset="2"/>
              </a:rPr>
              <a:t>. </a:t>
            </a:r>
            <a:endParaRPr lang="en-US" b="1" dirty="0">
              <a:solidFill>
                <a:srgbClr val="002060"/>
              </a:solidFill>
              <a:sym typeface="Symbol" panose="05050102010706020507" pitchFamily="18" charset="2"/>
            </a:endParaRPr>
          </a:p>
        </p:txBody>
      </p:sp>
      <p:pic>
        <p:nvPicPr>
          <p:cNvPr id="1026" name="Picture 2" descr="Hydrogen Generation by Water Electrolysis | IntechO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686" y="784277"/>
            <a:ext cx="4092878" cy="3998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67723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lkaline Electrolyser ‒ LEPA ‐ EPF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3506" y="762185"/>
            <a:ext cx="5095154" cy="4499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TextBox 5"/>
          <p:cNvSpPr txBox="1"/>
          <p:nvPr/>
        </p:nvSpPr>
        <p:spPr>
          <a:xfrm>
            <a:off x="8871284" y="133274"/>
            <a:ext cx="3177280"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αλκαλική ηλεκτρόλυση</a:t>
            </a:r>
            <a:endParaRPr lang="el-GR" sz="2400" b="1" dirty="0">
              <a:ln/>
              <a:solidFill>
                <a:schemeClr val="accent3"/>
              </a:solidFill>
            </a:endParaRPr>
          </a:p>
        </p:txBody>
      </p:sp>
      <p:sp>
        <p:nvSpPr>
          <p:cNvPr id="7" name="Rectangle 6"/>
          <p:cNvSpPr/>
          <p:nvPr/>
        </p:nvSpPr>
        <p:spPr>
          <a:xfrm>
            <a:off x="63696" y="614583"/>
            <a:ext cx="6887152" cy="4739759"/>
          </a:xfrm>
          <a:prstGeom prst="rect">
            <a:avLst/>
          </a:prstGeom>
        </p:spPr>
        <p:txBody>
          <a:bodyPr wrap="square">
            <a:spAutoFit/>
          </a:bodyPr>
          <a:lstStyle/>
          <a:p>
            <a:r>
              <a:rPr lang="el-GR" sz="2000" b="1" dirty="0" smtClean="0">
                <a:solidFill>
                  <a:srgbClr val="002060"/>
                </a:solidFill>
              </a:rPr>
              <a:t>Οι κυψέλες αλκαλικής ηλεκτρόλυσης παρουσιάζουν:</a:t>
            </a:r>
          </a:p>
          <a:p>
            <a:endParaRPr lang="el-GR" sz="800" b="1" dirty="0">
              <a:solidFill>
                <a:srgbClr val="002060"/>
              </a:solidFill>
              <a:sym typeface="Symbol" panose="05050102010706020507" pitchFamily="18" charset="2"/>
            </a:endParaRPr>
          </a:p>
          <a:p>
            <a:pPr marL="179388" indent="-179388">
              <a:buFont typeface="Wingdings" panose="05000000000000000000" pitchFamily="2" charset="2"/>
              <a:buChar char="§"/>
            </a:pPr>
            <a:r>
              <a:rPr lang="el-GR" b="1" dirty="0" smtClean="0">
                <a:solidFill>
                  <a:srgbClr val="002060"/>
                </a:solidFill>
                <a:sym typeface="Symbol" panose="05050102010706020507" pitchFamily="18" charset="2"/>
              </a:rPr>
              <a:t>ωμική αντίσταση </a:t>
            </a:r>
            <a:r>
              <a:rPr lang="en-US" b="1" dirty="0" smtClean="0">
                <a:solidFill>
                  <a:srgbClr val="002060"/>
                </a:solidFill>
                <a:sym typeface="Symbol" panose="05050102010706020507" pitchFamily="18" charset="2"/>
              </a:rPr>
              <a:t>R</a:t>
            </a:r>
            <a:r>
              <a:rPr lang="el-GR" b="1" baseline="-25000" dirty="0" smtClean="0">
                <a:solidFill>
                  <a:srgbClr val="002060"/>
                </a:solidFill>
                <a:sym typeface="Symbol" panose="05050102010706020507" pitchFamily="18" charset="2"/>
              </a:rPr>
              <a:t>Ω</a:t>
            </a:r>
            <a:r>
              <a:rPr lang="en-US" b="1" baseline="-25000" dirty="0" smtClean="0">
                <a:solidFill>
                  <a:srgbClr val="002060"/>
                </a:solidFill>
                <a:sym typeface="Symbol" panose="05050102010706020507" pitchFamily="18" charset="2"/>
              </a:rPr>
              <a:t>ion</a:t>
            </a:r>
            <a:r>
              <a:rPr lang="el-GR" b="1" dirty="0" smtClean="0">
                <a:solidFill>
                  <a:srgbClr val="002060"/>
                </a:solidFill>
                <a:sym typeface="Symbol" panose="05050102010706020507" pitchFamily="18" charset="2"/>
              </a:rPr>
              <a:t>, κατά τη μεταφορά των ιόντων </a:t>
            </a:r>
            <a:r>
              <a:rPr lang="el-GR" b="1" dirty="0">
                <a:solidFill>
                  <a:srgbClr val="002060"/>
                </a:solidFill>
                <a:sym typeface="Symbol" panose="05050102010706020507" pitchFamily="18" charset="2"/>
              </a:rPr>
              <a:t>ΟΗ</a:t>
            </a:r>
            <a:r>
              <a:rPr lang="el-GR" b="1" baseline="30000" dirty="0">
                <a:solidFill>
                  <a:srgbClr val="002060"/>
                </a:solidFill>
                <a:sym typeface="Symbol" panose="05050102010706020507" pitchFamily="18" charset="2"/>
              </a:rPr>
              <a:t>-</a:t>
            </a:r>
            <a:r>
              <a:rPr lang="el-GR" b="1" dirty="0">
                <a:solidFill>
                  <a:srgbClr val="002060"/>
                </a:solidFill>
                <a:sym typeface="Symbol" panose="05050102010706020507" pitchFamily="18" charset="2"/>
              </a:rPr>
              <a:t> </a:t>
            </a:r>
            <a:r>
              <a:rPr lang="el-GR" b="1" dirty="0" err="1" smtClean="0">
                <a:solidFill>
                  <a:srgbClr val="002060"/>
                </a:solidFill>
                <a:sym typeface="Symbol" panose="05050102010706020507" pitchFamily="18" charset="2"/>
              </a:rPr>
              <a:t>διαμέσω</a:t>
            </a:r>
            <a:r>
              <a:rPr lang="el-GR" b="1" dirty="0" smtClean="0">
                <a:solidFill>
                  <a:srgbClr val="002060"/>
                </a:solidFill>
                <a:sym typeface="Symbol" panose="05050102010706020507" pitchFamily="18" charset="2"/>
              </a:rPr>
              <a:t> του υγρού ηλεκτρολύτη </a:t>
            </a:r>
            <a:r>
              <a:rPr lang="en-US" b="1" dirty="0" smtClean="0">
                <a:solidFill>
                  <a:srgbClr val="002060"/>
                </a:solidFill>
                <a:sym typeface="Symbol" panose="05050102010706020507" pitchFamily="18" charset="2"/>
              </a:rPr>
              <a:t>          V = I*R   </a:t>
            </a:r>
            <a:r>
              <a:rPr lang="en-US" b="1" dirty="0" err="1" smtClean="0">
                <a:solidFill>
                  <a:srgbClr val="002060"/>
                </a:solidFill>
                <a:sym typeface="Symbol" panose="05050102010706020507" pitchFamily="18" charset="2"/>
              </a:rPr>
              <a:t>R</a:t>
            </a:r>
            <a:r>
              <a:rPr lang="en-US" b="1" dirty="0" smtClean="0">
                <a:solidFill>
                  <a:srgbClr val="002060"/>
                </a:solidFill>
                <a:sym typeface="Symbol" panose="05050102010706020507" pitchFamily="18" charset="2"/>
              </a:rPr>
              <a:t> = V/I	I = V/R</a:t>
            </a:r>
            <a:endParaRPr lang="el-GR" b="1" dirty="0" smtClean="0">
              <a:solidFill>
                <a:srgbClr val="002060"/>
              </a:solidFill>
              <a:sym typeface="Symbol" panose="05050102010706020507" pitchFamily="18" charset="2"/>
            </a:endParaRPr>
          </a:p>
          <a:p>
            <a:pPr marL="179388" indent="-179388">
              <a:buFont typeface="Wingdings" panose="05000000000000000000" pitchFamily="2" charset="2"/>
              <a:buChar char="§"/>
            </a:pPr>
            <a:endParaRPr lang="el-GR" sz="800" b="1" dirty="0" smtClean="0">
              <a:solidFill>
                <a:srgbClr val="002060"/>
              </a:solidFill>
              <a:sym typeface="Symbol" panose="05050102010706020507" pitchFamily="18" charset="2"/>
            </a:endParaRPr>
          </a:p>
          <a:p>
            <a:pPr marL="179388" indent="-179388">
              <a:buFont typeface="Wingdings" panose="05000000000000000000" pitchFamily="2" charset="2"/>
              <a:buChar char="§"/>
            </a:pPr>
            <a:r>
              <a:rPr lang="el-GR" b="1" dirty="0" smtClean="0">
                <a:solidFill>
                  <a:srgbClr val="002060"/>
                </a:solidFill>
                <a:sym typeface="Symbol" panose="05050102010706020507" pitchFamily="18" charset="2"/>
              </a:rPr>
              <a:t>ωμική </a:t>
            </a:r>
            <a:r>
              <a:rPr lang="el-GR" b="1" dirty="0">
                <a:solidFill>
                  <a:srgbClr val="002060"/>
                </a:solidFill>
                <a:sym typeface="Symbol" panose="05050102010706020507" pitchFamily="18" charset="2"/>
              </a:rPr>
              <a:t>αντίσταση </a:t>
            </a:r>
            <a:r>
              <a:rPr lang="en-US" b="1" dirty="0">
                <a:solidFill>
                  <a:srgbClr val="002060"/>
                </a:solidFill>
                <a:sym typeface="Symbol" panose="05050102010706020507" pitchFamily="18" charset="2"/>
              </a:rPr>
              <a:t>R</a:t>
            </a:r>
            <a:r>
              <a:rPr lang="el-GR" b="1" baseline="-25000" dirty="0" smtClean="0">
                <a:solidFill>
                  <a:srgbClr val="002060"/>
                </a:solidFill>
                <a:sym typeface="Symbol" panose="05050102010706020507" pitchFamily="18" charset="2"/>
              </a:rPr>
              <a:t>Ω</a:t>
            </a:r>
            <a:r>
              <a:rPr lang="en-US" b="1" baseline="-25000" dirty="0" smtClean="0">
                <a:solidFill>
                  <a:srgbClr val="002060"/>
                </a:solidFill>
                <a:sym typeface="Symbol" panose="05050102010706020507" pitchFamily="18" charset="2"/>
              </a:rPr>
              <a:t>el</a:t>
            </a:r>
            <a:r>
              <a:rPr lang="el-GR" b="1" dirty="0" smtClean="0">
                <a:solidFill>
                  <a:srgbClr val="002060"/>
                </a:solidFill>
                <a:sym typeface="Symbol" panose="05050102010706020507" pitchFamily="18" charset="2"/>
              </a:rPr>
              <a:t>, κατά </a:t>
            </a:r>
            <a:r>
              <a:rPr lang="el-GR" b="1" dirty="0">
                <a:solidFill>
                  <a:srgbClr val="002060"/>
                </a:solidFill>
                <a:sym typeface="Symbol" panose="05050102010706020507" pitchFamily="18" charset="2"/>
              </a:rPr>
              <a:t>τη μεταφορά των </a:t>
            </a:r>
            <a:r>
              <a:rPr lang="el-GR" b="1" dirty="0" smtClean="0">
                <a:solidFill>
                  <a:srgbClr val="002060"/>
                </a:solidFill>
                <a:sym typeface="Symbol" panose="05050102010706020507" pitchFamily="18" charset="2"/>
              </a:rPr>
              <a:t>ηλεκτρονίων </a:t>
            </a:r>
            <a:r>
              <a:rPr lang="el-GR" b="1" dirty="0" err="1" smtClean="0">
                <a:solidFill>
                  <a:srgbClr val="002060"/>
                </a:solidFill>
                <a:sym typeface="Symbol" panose="05050102010706020507" pitchFamily="18" charset="2"/>
              </a:rPr>
              <a:t>διαμέσω</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του </a:t>
            </a:r>
            <a:r>
              <a:rPr lang="el-GR" b="1" dirty="0" smtClean="0">
                <a:solidFill>
                  <a:srgbClr val="002060"/>
                </a:solidFill>
                <a:sym typeface="Symbol" panose="05050102010706020507" pitchFamily="18" charset="2"/>
              </a:rPr>
              <a:t>των ηλεκτροδίων, των συλλεκτών ρεύματος και των αγωγών του ηλεκτρικού κυκλώματος</a:t>
            </a:r>
          </a:p>
          <a:p>
            <a:pPr marL="179388" indent="-179388">
              <a:buFont typeface="Wingdings" panose="05000000000000000000" pitchFamily="2" charset="2"/>
              <a:buChar char="§"/>
            </a:pPr>
            <a:endParaRPr lang="el-GR" sz="800" b="1" dirty="0">
              <a:solidFill>
                <a:srgbClr val="002060"/>
              </a:solidFill>
              <a:sym typeface="Symbol" panose="05050102010706020507" pitchFamily="18" charset="2"/>
            </a:endParaRPr>
          </a:p>
          <a:p>
            <a:pPr marL="179388" indent="-179388">
              <a:buFont typeface="Wingdings" panose="05000000000000000000" pitchFamily="2" charset="2"/>
              <a:buChar char="§"/>
            </a:pPr>
            <a:r>
              <a:rPr lang="el-GR" b="1" dirty="0" smtClean="0">
                <a:solidFill>
                  <a:srgbClr val="002060"/>
                </a:solidFill>
                <a:sym typeface="Symbol" panose="05050102010706020507" pitchFamily="18" charset="2"/>
              </a:rPr>
              <a:t>αντιστάσεις </a:t>
            </a:r>
            <a:r>
              <a:rPr lang="en-US" b="1" dirty="0" err="1" smtClean="0">
                <a:solidFill>
                  <a:srgbClr val="002060"/>
                </a:solidFill>
                <a:sym typeface="Symbol" panose="05050102010706020507" pitchFamily="18" charset="2"/>
              </a:rPr>
              <a:t>R</a:t>
            </a:r>
            <a:r>
              <a:rPr lang="en-US" b="1" baseline="-25000" dirty="0" err="1" smtClean="0">
                <a:solidFill>
                  <a:srgbClr val="002060"/>
                </a:solidFill>
                <a:sym typeface="Symbol" panose="05050102010706020507" pitchFamily="18" charset="2"/>
              </a:rPr>
              <a:t>mcath</a:t>
            </a:r>
            <a:r>
              <a:rPr lang="el-GR" b="1" dirty="0" smtClean="0">
                <a:solidFill>
                  <a:srgbClr val="002060"/>
                </a:solidFill>
                <a:sym typeface="Symbol" panose="05050102010706020507" pitchFamily="18" charset="2"/>
              </a:rPr>
              <a:t>, κατά τη μεταφορά μάζας νερού/Η</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προς/από τη </a:t>
            </a:r>
            <a:r>
              <a:rPr lang="el-GR" b="1" dirty="0" err="1" smtClean="0">
                <a:solidFill>
                  <a:srgbClr val="002060"/>
                </a:solidFill>
                <a:sym typeface="Symbol" panose="05050102010706020507" pitchFamily="18" charset="2"/>
              </a:rPr>
              <a:t>διεπιφάνεια</a:t>
            </a:r>
            <a:r>
              <a:rPr lang="el-GR" b="1" dirty="0" smtClean="0">
                <a:solidFill>
                  <a:srgbClr val="002060"/>
                </a:solidFill>
                <a:sym typeface="Symbol" panose="05050102010706020507" pitchFamily="18" charset="2"/>
              </a:rPr>
              <a:t> καθόδου/ηλεκτρολύτη</a:t>
            </a:r>
            <a:endParaRPr lang="en-US" b="1" dirty="0" smtClean="0">
              <a:solidFill>
                <a:srgbClr val="002060"/>
              </a:solidFill>
              <a:sym typeface="Symbol" panose="05050102010706020507" pitchFamily="18" charset="2"/>
            </a:endParaRPr>
          </a:p>
          <a:p>
            <a:pPr marL="179388" indent="-179388">
              <a:buFont typeface="Wingdings" panose="05000000000000000000" pitchFamily="2" charset="2"/>
              <a:buChar char="§"/>
            </a:pPr>
            <a:endParaRPr lang="en-US" sz="800" b="1" dirty="0">
              <a:solidFill>
                <a:srgbClr val="002060"/>
              </a:solidFill>
              <a:sym typeface="Symbol" panose="05050102010706020507" pitchFamily="18" charset="2"/>
            </a:endParaRPr>
          </a:p>
          <a:p>
            <a:pPr marL="179388" indent="-179388">
              <a:buFont typeface="Wingdings" panose="05000000000000000000" pitchFamily="2" charset="2"/>
              <a:buChar char="§"/>
            </a:pPr>
            <a:r>
              <a:rPr lang="el-GR" b="1" dirty="0">
                <a:solidFill>
                  <a:srgbClr val="002060"/>
                </a:solidFill>
                <a:sym typeface="Symbol" panose="05050102010706020507" pitchFamily="18" charset="2"/>
              </a:rPr>
              <a:t>αντιστάσεις </a:t>
            </a:r>
            <a:r>
              <a:rPr lang="en-US" b="1" dirty="0" err="1" smtClean="0">
                <a:solidFill>
                  <a:srgbClr val="002060"/>
                </a:solidFill>
                <a:sym typeface="Symbol" panose="05050102010706020507" pitchFamily="18" charset="2"/>
              </a:rPr>
              <a:t>R</a:t>
            </a:r>
            <a:r>
              <a:rPr lang="en-US" b="1" baseline="-25000" dirty="0" err="1" smtClean="0">
                <a:solidFill>
                  <a:srgbClr val="002060"/>
                </a:solidFill>
                <a:sym typeface="Symbol" panose="05050102010706020507" pitchFamily="18" charset="2"/>
              </a:rPr>
              <a:t>chcath</a:t>
            </a:r>
            <a:r>
              <a:rPr lang="el-GR" b="1" dirty="0">
                <a:solidFill>
                  <a:srgbClr val="002060"/>
                </a:solidFill>
                <a:sym typeface="Symbol" panose="05050102010706020507" pitchFamily="18" charset="2"/>
              </a:rPr>
              <a:t>, κατά τη μεταφορά </a:t>
            </a:r>
            <a:r>
              <a:rPr lang="el-GR" b="1" dirty="0" smtClean="0">
                <a:solidFill>
                  <a:srgbClr val="002060"/>
                </a:solidFill>
                <a:sym typeface="Symbol" panose="05050102010706020507" pitchFamily="18" charset="2"/>
              </a:rPr>
              <a:t>φορτίου (ηλεκτρονίων) από την κάθοδο στα μόρια του νερού</a:t>
            </a:r>
          </a:p>
          <a:p>
            <a:pPr marL="179388" indent="-179388">
              <a:buFont typeface="Wingdings" panose="05000000000000000000" pitchFamily="2" charset="2"/>
              <a:buChar char="§"/>
            </a:pPr>
            <a:endParaRPr lang="el-GR" sz="800" b="1" dirty="0">
              <a:solidFill>
                <a:srgbClr val="002060"/>
              </a:solidFill>
              <a:sym typeface="Symbol" panose="05050102010706020507" pitchFamily="18" charset="2"/>
            </a:endParaRPr>
          </a:p>
          <a:p>
            <a:pPr marL="179388" indent="-179388">
              <a:buFont typeface="Wingdings" panose="05000000000000000000" pitchFamily="2" charset="2"/>
              <a:buChar char="§"/>
            </a:pPr>
            <a:r>
              <a:rPr lang="el-GR" b="1" dirty="0">
                <a:solidFill>
                  <a:srgbClr val="002060"/>
                </a:solidFill>
                <a:sym typeface="Symbol" panose="05050102010706020507" pitchFamily="18" charset="2"/>
              </a:rPr>
              <a:t>αντιστάσεις </a:t>
            </a:r>
            <a:r>
              <a:rPr lang="en-US" b="1" dirty="0" err="1" smtClean="0">
                <a:solidFill>
                  <a:srgbClr val="002060"/>
                </a:solidFill>
                <a:sym typeface="Symbol" panose="05050102010706020507" pitchFamily="18" charset="2"/>
              </a:rPr>
              <a:t>R</a:t>
            </a:r>
            <a:r>
              <a:rPr lang="en-US" b="1" baseline="-25000" dirty="0" err="1" smtClean="0">
                <a:solidFill>
                  <a:srgbClr val="002060"/>
                </a:solidFill>
                <a:sym typeface="Symbol" panose="05050102010706020507" pitchFamily="18" charset="2"/>
              </a:rPr>
              <a:t>man</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κατά τη μεταφορά μάζας </a:t>
            </a:r>
            <a:r>
              <a:rPr lang="el-GR" b="1" dirty="0" smtClean="0">
                <a:solidFill>
                  <a:srgbClr val="002060"/>
                </a:solidFill>
                <a:sym typeface="Symbol" panose="05050102010706020507" pitchFamily="18" charset="2"/>
              </a:rPr>
              <a:t>νερού/Ο</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από/προς </a:t>
            </a:r>
            <a:r>
              <a:rPr lang="el-GR" b="1" dirty="0">
                <a:solidFill>
                  <a:srgbClr val="002060"/>
                </a:solidFill>
                <a:sym typeface="Symbol" panose="05050102010706020507" pitchFamily="18" charset="2"/>
              </a:rPr>
              <a:t>τη </a:t>
            </a:r>
            <a:r>
              <a:rPr lang="el-GR" b="1" dirty="0" err="1">
                <a:solidFill>
                  <a:srgbClr val="002060"/>
                </a:solidFill>
                <a:sym typeface="Symbol" panose="05050102010706020507" pitchFamily="18" charset="2"/>
              </a:rPr>
              <a:t>διεπιφάνεια</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ανόδου/ηλεκτρολύτη</a:t>
            </a:r>
            <a:endParaRPr lang="en-US" b="1" dirty="0">
              <a:solidFill>
                <a:srgbClr val="002060"/>
              </a:solidFill>
              <a:sym typeface="Symbol" panose="05050102010706020507" pitchFamily="18" charset="2"/>
            </a:endParaRPr>
          </a:p>
          <a:p>
            <a:pPr marL="179388" indent="-179388">
              <a:buFont typeface="Wingdings" panose="05000000000000000000" pitchFamily="2" charset="2"/>
              <a:buChar char="§"/>
            </a:pPr>
            <a:endParaRPr lang="en-US" sz="800" b="1" dirty="0">
              <a:solidFill>
                <a:srgbClr val="002060"/>
              </a:solidFill>
              <a:sym typeface="Symbol" panose="05050102010706020507" pitchFamily="18" charset="2"/>
            </a:endParaRPr>
          </a:p>
          <a:p>
            <a:pPr marL="179388" indent="-179388">
              <a:buFont typeface="Wingdings" panose="05000000000000000000" pitchFamily="2" charset="2"/>
              <a:buChar char="§"/>
            </a:pPr>
            <a:r>
              <a:rPr lang="el-GR" b="1" dirty="0">
                <a:solidFill>
                  <a:srgbClr val="002060"/>
                </a:solidFill>
                <a:sym typeface="Symbol" panose="05050102010706020507" pitchFamily="18" charset="2"/>
              </a:rPr>
              <a:t>αντιστάσεις </a:t>
            </a:r>
            <a:r>
              <a:rPr lang="en-US" b="1" dirty="0" err="1" smtClean="0">
                <a:solidFill>
                  <a:srgbClr val="002060"/>
                </a:solidFill>
                <a:sym typeface="Symbol" panose="05050102010706020507" pitchFamily="18" charset="2"/>
              </a:rPr>
              <a:t>R</a:t>
            </a:r>
            <a:r>
              <a:rPr lang="en-US" b="1" baseline="-25000" dirty="0" err="1" smtClean="0">
                <a:solidFill>
                  <a:srgbClr val="002060"/>
                </a:solidFill>
                <a:sym typeface="Symbol" panose="05050102010706020507" pitchFamily="18" charset="2"/>
              </a:rPr>
              <a:t>chan</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κατά τη μεταφορά φορτίου </a:t>
            </a:r>
            <a:r>
              <a:rPr lang="el-GR" b="1" dirty="0" smtClean="0">
                <a:solidFill>
                  <a:srgbClr val="002060"/>
                </a:solidFill>
                <a:sym typeface="Symbol" panose="05050102010706020507" pitchFamily="18" charset="2"/>
              </a:rPr>
              <a:t>από τα ΟΗ</a:t>
            </a:r>
            <a:r>
              <a:rPr lang="el-GR" b="1" baseline="30000"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στην άνοδο</a:t>
            </a:r>
            <a:endParaRPr lang="en-US" b="1" dirty="0">
              <a:solidFill>
                <a:srgbClr val="002060"/>
              </a:solidFill>
              <a:sym typeface="Symbol" panose="05050102010706020507" pitchFamily="18" charset="2"/>
            </a:endParaRPr>
          </a:p>
        </p:txBody>
      </p:sp>
      <p:sp>
        <p:nvSpPr>
          <p:cNvPr id="8" name="Rectangle 7"/>
          <p:cNvSpPr/>
          <p:nvPr/>
        </p:nvSpPr>
        <p:spPr>
          <a:xfrm>
            <a:off x="-8493" y="5380672"/>
            <a:ext cx="12192000" cy="1477328"/>
          </a:xfrm>
          <a:prstGeom prst="rect">
            <a:avLst/>
          </a:prstGeom>
        </p:spPr>
        <p:txBody>
          <a:bodyPr wrap="square">
            <a:spAutoFit/>
          </a:bodyPr>
          <a:lstStyle/>
          <a:p>
            <a:pPr algn="just"/>
            <a:r>
              <a:rPr lang="el-GR" b="1" dirty="0" smtClean="0">
                <a:solidFill>
                  <a:srgbClr val="002060"/>
                </a:solidFill>
              </a:rPr>
              <a:t>Έτσι, οι κυψέλες βρίσκονται στο αντιστρεπτό τους δυναμικό Ε</a:t>
            </a:r>
            <a:r>
              <a:rPr lang="en-US" b="1" baseline="30000" dirty="0" smtClean="0">
                <a:solidFill>
                  <a:srgbClr val="002060"/>
                </a:solidFill>
              </a:rPr>
              <a:t>rev</a:t>
            </a:r>
            <a:r>
              <a:rPr lang="el-GR" b="1" dirty="0" smtClean="0">
                <a:solidFill>
                  <a:srgbClr val="002060"/>
                </a:solidFill>
              </a:rPr>
              <a:t>, μόνο στο ανοικτό κύκλωμα (</a:t>
            </a:r>
            <a:r>
              <a:rPr lang="en-US" b="1" dirty="0" smtClean="0">
                <a:solidFill>
                  <a:srgbClr val="002060"/>
                </a:solidFill>
              </a:rPr>
              <a:t>open circuit</a:t>
            </a:r>
            <a:r>
              <a:rPr lang="el-GR" b="1" dirty="0" smtClean="0">
                <a:solidFill>
                  <a:srgbClr val="002060"/>
                </a:solidFill>
              </a:rPr>
              <a:t>). Το </a:t>
            </a:r>
            <a:r>
              <a:rPr lang="el-GR" b="1" dirty="0">
                <a:solidFill>
                  <a:srgbClr val="002060"/>
                </a:solidFill>
              </a:rPr>
              <a:t>αντιστρεπτό </a:t>
            </a:r>
            <a:r>
              <a:rPr lang="el-GR" b="1" dirty="0" smtClean="0">
                <a:solidFill>
                  <a:srgbClr val="002060"/>
                </a:solidFill>
              </a:rPr>
              <a:t>δυναμικό </a:t>
            </a:r>
            <a:r>
              <a:rPr lang="el-GR" b="1" dirty="0">
                <a:solidFill>
                  <a:srgbClr val="002060"/>
                </a:solidFill>
              </a:rPr>
              <a:t>Ε</a:t>
            </a:r>
            <a:r>
              <a:rPr lang="en-US" b="1" baseline="30000" dirty="0" smtClean="0">
                <a:solidFill>
                  <a:srgbClr val="002060"/>
                </a:solidFill>
              </a:rPr>
              <a:t>rev</a:t>
            </a:r>
            <a:r>
              <a:rPr lang="en-US" b="1" dirty="0" smtClean="0">
                <a:solidFill>
                  <a:srgbClr val="002060"/>
                </a:solidFill>
              </a:rPr>
              <a:t> </a:t>
            </a:r>
            <a:r>
              <a:rPr lang="el-GR" b="1" dirty="0" smtClean="0">
                <a:solidFill>
                  <a:srgbClr val="002060"/>
                </a:solidFill>
              </a:rPr>
              <a:t>ονομάζεται και δυναμικό ανοικτού κυκλώματος (</a:t>
            </a:r>
            <a:r>
              <a:rPr lang="en-US" b="1" dirty="0" smtClean="0">
                <a:solidFill>
                  <a:srgbClr val="002060"/>
                </a:solidFill>
              </a:rPr>
              <a:t>open circuit voltage, </a:t>
            </a:r>
            <a:r>
              <a:rPr lang="en-US" b="1" dirty="0" smtClean="0">
                <a:solidFill>
                  <a:srgbClr val="FF0000"/>
                </a:solidFill>
              </a:rPr>
              <a:t>OCV</a:t>
            </a:r>
            <a:r>
              <a:rPr lang="en-US" b="1" dirty="0" smtClean="0">
                <a:solidFill>
                  <a:srgbClr val="002060"/>
                </a:solidFill>
              </a:rPr>
              <a:t>)</a:t>
            </a:r>
            <a:r>
              <a:rPr lang="el-GR" b="1" dirty="0" smtClean="0">
                <a:solidFill>
                  <a:srgbClr val="002060"/>
                </a:solidFill>
              </a:rPr>
              <a:t>. Όταν συμβαίνει ηλεκτρόλυση και η κυψέλη διαρρέεται από ρεύμα, οι αντιστάσεις αυτές προκαλούν υπερτάσεις</a:t>
            </a:r>
            <a:r>
              <a:rPr lang="en-US" b="1" dirty="0" smtClean="0">
                <a:solidFill>
                  <a:srgbClr val="002060"/>
                </a:solidFill>
              </a:rPr>
              <a:t> </a:t>
            </a:r>
            <a:r>
              <a:rPr lang="el-GR" b="1" dirty="0" smtClean="0">
                <a:solidFill>
                  <a:srgbClr val="FF0000"/>
                </a:solidFill>
              </a:rPr>
              <a:t>η</a:t>
            </a:r>
            <a:r>
              <a:rPr lang="en-US" b="1" dirty="0" smtClean="0">
                <a:solidFill>
                  <a:srgbClr val="FF0000"/>
                </a:solidFill>
              </a:rPr>
              <a:t> = </a:t>
            </a:r>
            <a:r>
              <a:rPr lang="en-US" b="1" dirty="0" err="1" smtClean="0">
                <a:solidFill>
                  <a:srgbClr val="FF0000"/>
                </a:solidFill>
              </a:rPr>
              <a:t>i</a:t>
            </a:r>
            <a:r>
              <a:rPr lang="en-US" b="1" dirty="0" smtClean="0">
                <a:solidFill>
                  <a:srgbClr val="FF0000"/>
                </a:solidFill>
              </a:rPr>
              <a:t>*R</a:t>
            </a:r>
            <a:r>
              <a:rPr lang="en-US" b="1" dirty="0" smtClean="0">
                <a:solidFill>
                  <a:srgbClr val="002060"/>
                </a:solidFill>
              </a:rPr>
              <a:t>, </a:t>
            </a:r>
            <a:r>
              <a:rPr lang="el-GR" b="1" dirty="0" smtClean="0">
                <a:solidFill>
                  <a:srgbClr val="002060"/>
                </a:solidFill>
              </a:rPr>
              <a:t>όπου</a:t>
            </a:r>
            <a:r>
              <a:rPr lang="el-GR" b="1" dirty="0">
                <a:solidFill>
                  <a:srgbClr val="002060"/>
                </a:solidFill>
              </a:rPr>
              <a:t> </a:t>
            </a:r>
            <a:r>
              <a:rPr lang="en-US" b="1" dirty="0" err="1" smtClean="0">
                <a:solidFill>
                  <a:srgbClr val="002060"/>
                </a:solidFill>
              </a:rPr>
              <a:t>i</a:t>
            </a:r>
            <a:r>
              <a:rPr lang="en-US" b="1" dirty="0" smtClean="0">
                <a:solidFill>
                  <a:srgbClr val="002060"/>
                </a:solidFill>
              </a:rPr>
              <a:t> </a:t>
            </a:r>
            <a:r>
              <a:rPr lang="el-GR" b="1" dirty="0" smtClean="0">
                <a:solidFill>
                  <a:srgbClr val="002060"/>
                </a:solidFill>
              </a:rPr>
              <a:t>η πυκνότητα ρεύματος που διαρρέει την κυψέλη (ρεύμα διά επιφάνεια ηλεκτροδίου, Α/</a:t>
            </a:r>
            <a:r>
              <a:rPr lang="en-US" b="1" dirty="0" smtClean="0">
                <a:solidFill>
                  <a:srgbClr val="002060"/>
                </a:solidFill>
              </a:rPr>
              <a:t>m</a:t>
            </a:r>
            <a:r>
              <a:rPr lang="en-US" b="1" baseline="30000" dirty="0" smtClean="0">
                <a:solidFill>
                  <a:srgbClr val="002060"/>
                </a:solidFill>
              </a:rPr>
              <a:t>2</a:t>
            </a:r>
            <a:r>
              <a:rPr lang="en-US" b="1" dirty="0" smtClean="0">
                <a:solidFill>
                  <a:srgbClr val="002060"/>
                </a:solidFill>
              </a:rPr>
              <a:t>) </a:t>
            </a:r>
            <a:r>
              <a:rPr lang="el-GR" b="1" dirty="0" smtClean="0">
                <a:solidFill>
                  <a:srgbClr val="002060"/>
                </a:solidFill>
              </a:rPr>
              <a:t>και </a:t>
            </a:r>
            <a:r>
              <a:rPr lang="en-US" b="1" dirty="0" smtClean="0">
                <a:solidFill>
                  <a:srgbClr val="002060"/>
                </a:solidFill>
              </a:rPr>
              <a:t>R </a:t>
            </a:r>
            <a:r>
              <a:rPr lang="el-GR" b="1" dirty="0" smtClean="0">
                <a:solidFill>
                  <a:srgbClr val="002060"/>
                </a:solidFill>
              </a:rPr>
              <a:t>η αντίστοιχη </a:t>
            </a:r>
            <a:r>
              <a:rPr lang="el-GR" b="1" dirty="0" smtClean="0">
                <a:solidFill>
                  <a:srgbClr val="FF0000"/>
                </a:solidFill>
              </a:rPr>
              <a:t>ειδική επιφανειακή αντίσταση </a:t>
            </a:r>
            <a:r>
              <a:rPr lang="en-US" b="1" dirty="0" smtClean="0">
                <a:solidFill>
                  <a:srgbClr val="FF0000"/>
                </a:solidFill>
              </a:rPr>
              <a:t>(Area Specific Resistance, ASR -  </a:t>
            </a:r>
            <a:r>
              <a:rPr lang="el-GR" b="1" dirty="0" smtClean="0">
                <a:solidFill>
                  <a:srgbClr val="002060"/>
                </a:solidFill>
                <a:sym typeface="Symbol" panose="05050102010706020507" pitchFamily="18" charset="2"/>
              </a:rPr>
              <a:t>Ω</a:t>
            </a:r>
            <a:r>
              <a:rPr lang="en-US" b="1" dirty="0" smtClean="0">
                <a:solidFill>
                  <a:srgbClr val="002060"/>
                </a:solidFill>
                <a:sym typeface="Symbol" panose="05050102010706020507" pitchFamily="18" charset="2"/>
              </a:rPr>
              <a:t>m</a:t>
            </a:r>
            <a:r>
              <a:rPr lang="en-US" b="1" baseline="30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Η υπέρταση έχει μονάδες δυναμικού: (</a:t>
            </a:r>
            <a:r>
              <a:rPr lang="el-GR" b="1" dirty="0" smtClean="0">
                <a:solidFill>
                  <a:srgbClr val="002060"/>
                </a:solidFill>
              </a:rPr>
              <a:t>Α/</a:t>
            </a:r>
            <a:r>
              <a:rPr lang="en-US" b="1" dirty="0">
                <a:solidFill>
                  <a:srgbClr val="002060"/>
                </a:solidFill>
              </a:rPr>
              <a:t>m</a:t>
            </a:r>
            <a:r>
              <a:rPr lang="en-US" b="1" baseline="30000" dirty="0">
                <a:solidFill>
                  <a:srgbClr val="002060"/>
                </a:solidFill>
              </a:rPr>
              <a:t>2</a:t>
            </a:r>
            <a:r>
              <a:rPr lang="en-US" b="1" dirty="0" smtClean="0">
                <a:solidFill>
                  <a:srgbClr val="002060"/>
                </a:solidFill>
              </a:rPr>
              <a:t>)</a:t>
            </a:r>
            <a:r>
              <a:rPr lang="el-GR" b="1" dirty="0" smtClean="0">
                <a:solidFill>
                  <a:srgbClr val="002060"/>
                </a:solidFill>
              </a:rPr>
              <a:t>*(</a:t>
            </a:r>
            <a:r>
              <a:rPr lang="el-GR" b="1" dirty="0">
                <a:solidFill>
                  <a:srgbClr val="002060"/>
                </a:solidFill>
                <a:sym typeface="Symbol" panose="05050102010706020507" pitchFamily="18" charset="2"/>
              </a:rPr>
              <a:t>Ω</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m</a:t>
            </a:r>
            <a:r>
              <a:rPr lang="en-US" b="1" baseline="30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 Α*Ω = </a:t>
            </a:r>
            <a:r>
              <a:rPr lang="en-US" b="1" dirty="0" smtClean="0">
                <a:solidFill>
                  <a:srgbClr val="002060"/>
                </a:solidFill>
                <a:sym typeface="Symbol" panose="05050102010706020507" pitchFamily="18" charset="2"/>
              </a:rPr>
              <a:t>Volt</a:t>
            </a:r>
            <a:r>
              <a:rPr lang="el-GR" b="1" dirty="0" smtClean="0">
                <a:solidFill>
                  <a:srgbClr val="002060"/>
                </a:solidFill>
                <a:sym typeface="Symbol" panose="05050102010706020507" pitchFamily="18" charset="2"/>
              </a:rPr>
              <a:t>. </a:t>
            </a:r>
            <a:endParaRPr lang="en-US" b="1" dirty="0" smtClean="0">
              <a:solidFill>
                <a:srgbClr val="002060"/>
              </a:solidFill>
            </a:endParaRPr>
          </a:p>
        </p:txBody>
      </p:sp>
      <p:sp>
        <p:nvSpPr>
          <p:cNvPr id="9" name="Rectangle 8"/>
          <p:cNvSpPr/>
          <p:nvPr/>
        </p:nvSpPr>
        <p:spPr>
          <a:xfrm>
            <a:off x="6897059" y="656493"/>
            <a:ext cx="5330798" cy="338554"/>
          </a:xfrm>
          <a:prstGeom prst="rect">
            <a:avLst/>
          </a:prstGeom>
        </p:spPr>
        <p:txBody>
          <a:bodyPr wrap="square">
            <a:spAutoFit/>
          </a:bodyPr>
          <a:lstStyle/>
          <a:p>
            <a:r>
              <a:rPr lang="el-GR" sz="1600" b="1" dirty="0" smtClean="0">
                <a:solidFill>
                  <a:srgbClr val="FF0000"/>
                </a:solidFill>
              </a:rPr>
              <a:t>τα δυναμικά στο Σχήμα εμφανίζονται με αντίθετο πρόσημο</a:t>
            </a:r>
            <a:endParaRPr lang="en-US" sz="1600" b="1" dirty="0" smtClean="0">
              <a:solidFill>
                <a:srgbClr val="FF0000"/>
              </a:solidFill>
            </a:endParaRPr>
          </a:p>
        </p:txBody>
      </p:sp>
    </p:spTree>
    <p:extLst>
      <p:ext uri="{BB962C8B-B14F-4D97-AF65-F5344CB8AC3E}">
        <p14:creationId xmlns:p14="http://schemas.microsoft.com/office/powerpoint/2010/main" val="2839282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lkaline Electrolyser ‒ LEPA ‐ EPF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3506" y="735498"/>
            <a:ext cx="5095154" cy="4499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TextBox 5"/>
          <p:cNvSpPr txBox="1"/>
          <p:nvPr/>
        </p:nvSpPr>
        <p:spPr>
          <a:xfrm>
            <a:off x="8871284" y="133274"/>
            <a:ext cx="3177280"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αλκαλική ηλεκτρόλυση</a:t>
            </a:r>
            <a:endParaRPr lang="el-GR" sz="2400" b="1" dirty="0">
              <a:ln/>
              <a:solidFill>
                <a:schemeClr val="accent3"/>
              </a:solidFill>
            </a:endParaRPr>
          </a:p>
        </p:txBody>
      </p:sp>
      <mc:AlternateContent xmlns:mc="http://schemas.openxmlformats.org/markup-compatibility/2006" xmlns:a14="http://schemas.microsoft.com/office/drawing/2010/main">
        <mc:Choice Requires="a14">
          <p:sp>
            <p:nvSpPr>
              <p:cNvPr id="7" name="Rectangle 6"/>
              <p:cNvSpPr/>
              <p:nvPr/>
            </p:nvSpPr>
            <p:spPr>
              <a:xfrm>
                <a:off x="63696" y="614583"/>
                <a:ext cx="6887152" cy="4660635"/>
              </a:xfrm>
              <a:prstGeom prst="rect">
                <a:avLst/>
              </a:prstGeom>
            </p:spPr>
            <p:txBody>
              <a:bodyPr wrap="square">
                <a:spAutoFit/>
              </a:bodyPr>
              <a:lstStyle/>
              <a:p>
                <a:pPr algn="just"/>
                <a:r>
                  <a:rPr lang="el-GR" b="1" dirty="0" smtClean="0">
                    <a:solidFill>
                      <a:srgbClr val="002060"/>
                    </a:solidFill>
                  </a:rPr>
                  <a:t>Υπέρταση ονομάζεται η διαφορά της τάσης (του δυναμικού) της κυψέλης σε λειτουργία από το αντιστρεπτό της δυναμικό. </a:t>
                </a:r>
              </a:p>
              <a:p>
                <a:pPr algn="just"/>
                <a:endParaRPr lang="el-GR" sz="800" b="1" dirty="0">
                  <a:solidFill>
                    <a:srgbClr val="002060"/>
                  </a:solidFill>
                </a:endParaRPr>
              </a:p>
              <a:p>
                <a:pPr algn="just"/>
                <a:r>
                  <a:rPr lang="el-GR" b="1" dirty="0" smtClean="0">
                    <a:solidFill>
                      <a:srgbClr val="002060"/>
                    </a:solidFill>
                  </a:rPr>
                  <a:t>Οι υπερτάσεις αυτές, ως γινόμενο των αντιστάσεων της κυψέλης επί το ηλεκτρικό ρεύμα που τη διαρρέει, αυξάνονται με την αύξηση του ρεύματος και αυξάνουν το δυναμικό της κυψέλης. Αυξάνουν έτσι και την ηλεκτρική ισχύ που καταναλώνει η κυψέλη, αφού η ηλεκτρική ισχύς είναι το γινόμενο του ηλεκτρικού ρεύματος που διαρρέει την κυψέλη, επί το δυναμικό της κυψέλης:</a:t>
                </a:r>
              </a:p>
              <a:p>
                <a:endParaRPr lang="el-GR" sz="800" b="1" dirty="0" smtClean="0">
                  <a:solidFill>
                    <a:srgbClr val="002060"/>
                  </a:solidFill>
                </a:endParaRPr>
              </a:p>
              <a:p>
                <a:r>
                  <a:rPr lang="el-GR" b="1" dirty="0" smtClean="0">
                    <a:solidFill>
                      <a:srgbClr val="002060"/>
                    </a:solidFill>
                  </a:rPr>
                  <a:t>ειδική επιφανειακή ισχύς:	</a:t>
                </a:r>
                <a14:m>
                  <m:oMath xmlns:m="http://schemas.openxmlformats.org/officeDocument/2006/math">
                    <m:r>
                      <a:rPr lang="en-US" b="1" i="0" smtClean="0">
                        <a:solidFill>
                          <a:srgbClr val="002060"/>
                        </a:solidFill>
                        <a:latin typeface="Cambria Math" panose="02040503050406030204" pitchFamily="18" charset="0"/>
                      </a:rPr>
                      <m:t>𝐩</m:t>
                    </m:r>
                    <m:r>
                      <a:rPr lang="en-US" b="1" i="1" smtClean="0">
                        <a:solidFill>
                          <a:srgbClr val="002060"/>
                        </a:solidFill>
                        <a:latin typeface="Cambria Math" panose="02040503050406030204" pitchFamily="18" charset="0"/>
                      </a:rPr>
                      <m:t>=</m:t>
                    </m:r>
                    <m:r>
                      <a:rPr lang="en-US" b="1" i="0" smtClean="0">
                        <a:solidFill>
                          <a:srgbClr val="002060"/>
                        </a:solidFill>
                        <a:latin typeface="Cambria Math" panose="02040503050406030204" pitchFamily="18" charset="0"/>
                      </a:rPr>
                      <m:t>𝐢</m:t>
                    </m:r>
                    <m:r>
                      <a:rPr lang="en-US" b="1" i="0" smtClean="0">
                        <a:solidFill>
                          <a:srgbClr val="002060"/>
                        </a:solidFill>
                        <a:latin typeface="Cambria Math" panose="02040503050406030204" pitchFamily="18" charset="0"/>
                      </a:rPr>
                      <m:t>∗</m:t>
                    </m:r>
                    <m:r>
                      <a:rPr lang="en-US" b="1" i="0" smtClean="0">
                        <a:solidFill>
                          <a:srgbClr val="002060"/>
                        </a:solidFill>
                        <a:latin typeface="Cambria Math" panose="02040503050406030204" pitchFamily="18" charset="0"/>
                      </a:rPr>
                      <m:t>𝐕</m:t>
                    </m:r>
                    <m:r>
                      <a:rPr lang="en-US" b="1" i="0" smtClean="0">
                        <a:solidFill>
                          <a:srgbClr val="002060"/>
                        </a:solidFill>
                        <a:latin typeface="Cambria Math" panose="02040503050406030204" pitchFamily="18" charset="0"/>
                      </a:rPr>
                      <m:t>         </m:t>
                    </m:r>
                    <m:d>
                      <m:dPr>
                        <m:begChr m:val="["/>
                        <m:endChr m:val="]"/>
                        <m:ctrlPr>
                          <a:rPr lang="en-US" b="1" i="1" smtClean="0">
                            <a:solidFill>
                              <a:srgbClr val="002060"/>
                            </a:solidFill>
                            <a:latin typeface="Cambria Math" panose="02040503050406030204" pitchFamily="18" charset="0"/>
                          </a:rPr>
                        </m:ctrlPr>
                      </m:dPr>
                      <m:e>
                        <m:f>
                          <m:fPr>
                            <m:ctrlPr>
                              <a:rPr lang="en-US" b="1" i="1" smtClean="0">
                                <a:solidFill>
                                  <a:srgbClr val="002060"/>
                                </a:solidFill>
                                <a:latin typeface="Cambria Math" panose="02040503050406030204" pitchFamily="18" charset="0"/>
                              </a:rPr>
                            </m:ctrlPr>
                          </m:fPr>
                          <m:num>
                            <m:r>
                              <a:rPr lang="en-US" b="1" i="0" smtClean="0">
                                <a:solidFill>
                                  <a:srgbClr val="002060"/>
                                </a:solidFill>
                                <a:latin typeface="Cambria Math" panose="02040503050406030204" pitchFamily="18" charset="0"/>
                              </a:rPr>
                              <m:t>𝐀</m:t>
                            </m:r>
                          </m:num>
                          <m:den>
                            <m:sSup>
                              <m:sSupPr>
                                <m:ctrlPr>
                                  <a:rPr lang="en-US" b="1" i="1" smtClean="0">
                                    <a:solidFill>
                                      <a:srgbClr val="002060"/>
                                    </a:solidFill>
                                    <a:latin typeface="Cambria Math" panose="02040503050406030204" pitchFamily="18" charset="0"/>
                                  </a:rPr>
                                </m:ctrlPr>
                              </m:sSupPr>
                              <m:e>
                                <m:r>
                                  <a:rPr lang="en-US" b="1" i="0" smtClean="0">
                                    <a:solidFill>
                                      <a:srgbClr val="002060"/>
                                    </a:solidFill>
                                    <a:latin typeface="Cambria Math" panose="02040503050406030204" pitchFamily="18" charset="0"/>
                                  </a:rPr>
                                  <m:t>𝐦</m:t>
                                </m:r>
                              </m:e>
                              <m:sup>
                                <m:r>
                                  <a:rPr lang="en-US" b="1" i="0" smtClean="0">
                                    <a:solidFill>
                                      <a:srgbClr val="002060"/>
                                    </a:solidFill>
                                    <a:latin typeface="Cambria Math" panose="02040503050406030204" pitchFamily="18" charset="0"/>
                                  </a:rPr>
                                  <m:t>𝟐</m:t>
                                </m:r>
                              </m:sup>
                            </m:sSup>
                          </m:den>
                        </m:f>
                        <m:r>
                          <a:rPr lang="en-US" b="1" i="0" smtClean="0">
                            <a:solidFill>
                              <a:srgbClr val="002060"/>
                            </a:solidFill>
                            <a:latin typeface="Cambria Math" panose="02040503050406030204" pitchFamily="18" charset="0"/>
                          </a:rPr>
                          <m:t>∗</m:t>
                        </m:r>
                        <m:r>
                          <a:rPr lang="en-US" b="1" i="0" smtClean="0">
                            <a:solidFill>
                              <a:srgbClr val="002060"/>
                            </a:solidFill>
                            <a:latin typeface="Cambria Math" panose="02040503050406030204" pitchFamily="18" charset="0"/>
                          </a:rPr>
                          <m:t>𝐕</m:t>
                        </m:r>
                        <m:r>
                          <a:rPr lang="en-US" b="1" i="0" smtClean="0">
                            <a:solidFill>
                              <a:srgbClr val="002060"/>
                            </a:solidFill>
                            <a:latin typeface="Cambria Math" panose="02040503050406030204" pitchFamily="18" charset="0"/>
                          </a:rPr>
                          <m:t>=</m:t>
                        </m:r>
                        <m:f>
                          <m:fPr>
                            <m:ctrlPr>
                              <a:rPr lang="en-US" b="1" i="1">
                                <a:solidFill>
                                  <a:srgbClr val="002060"/>
                                </a:solidFill>
                                <a:latin typeface="Cambria Math" panose="02040503050406030204" pitchFamily="18" charset="0"/>
                              </a:rPr>
                            </m:ctrlPr>
                          </m:fPr>
                          <m:num>
                            <m:r>
                              <a:rPr lang="en-US" b="1" i="0" smtClean="0">
                                <a:solidFill>
                                  <a:srgbClr val="002060"/>
                                </a:solidFill>
                                <a:latin typeface="Cambria Math" panose="02040503050406030204" pitchFamily="18" charset="0"/>
                              </a:rPr>
                              <m:t>𝐖𝐚𝐭𝐭</m:t>
                            </m:r>
                          </m:num>
                          <m:den>
                            <m:sSup>
                              <m:sSupPr>
                                <m:ctrlPr>
                                  <a:rPr lang="en-US" b="1" i="1">
                                    <a:solidFill>
                                      <a:srgbClr val="002060"/>
                                    </a:solidFill>
                                    <a:latin typeface="Cambria Math" panose="02040503050406030204" pitchFamily="18" charset="0"/>
                                  </a:rPr>
                                </m:ctrlPr>
                              </m:sSupPr>
                              <m:e>
                                <m:r>
                                  <a:rPr lang="en-US" b="1">
                                    <a:solidFill>
                                      <a:srgbClr val="002060"/>
                                    </a:solidFill>
                                    <a:latin typeface="Cambria Math" panose="02040503050406030204" pitchFamily="18" charset="0"/>
                                  </a:rPr>
                                  <m:t>𝐦</m:t>
                                </m:r>
                              </m:e>
                              <m:sup>
                                <m:r>
                                  <a:rPr lang="en-US" b="1">
                                    <a:solidFill>
                                      <a:srgbClr val="002060"/>
                                    </a:solidFill>
                                    <a:latin typeface="Cambria Math" panose="02040503050406030204" pitchFamily="18" charset="0"/>
                                  </a:rPr>
                                  <m:t>𝟐</m:t>
                                </m:r>
                              </m:sup>
                            </m:sSup>
                          </m:den>
                        </m:f>
                      </m:e>
                    </m:d>
                  </m:oMath>
                </a14:m>
                <a:r>
                  <a:rPr lang="el-GR" b="1" dirty="0" smtClean="0">
                    <a:solidFill>
                      <a:srgbClr val="002060"/>
                    </a:solidFill>
                  </a:rPr>
                  <a:t>	</a:t>
                </a:r>
                <a:endParaRPr lang="el-GR" b="1" dirty="0">
                  <a:solidFill>
                    <a:srgbClr val="002060"/>
                  </a:solidFill>
                </a:endParaRPr>
              </a:p>
              <a:p>
                <a:endParaRPr lang="en-US" sz="800" b="1" dirty="0" smtClean="0">
                  <a:solidFill>
                    <a:srgbClr val="002060"/>
                  </a:solidFill>
                </a:endParaRPr>
              </a:p>
              <a:p>
                <a:pPr algn="just"/>
                <a:r>
                  <a:rPr lang="el-GR" b="1" dirty="0" smtClean="0">
                    <a:solidFill>
                      <a:srgbClr val="002060"/>
                    </a:solidFill>
                  </a:rPr>
                  <a:t>Ειδική </a:t>
                </a:r>
                <a:r>
                  <a:rPr lang="el-GR" b="1" dirty="0">
                    <a:solidFill>
                      <a:srgbClr val="002060"/>
                    </a:solidFill>
                  </a:rPr>
                  <a:t>επιφανειακή ισχύς είναι </a:t>
                </a:r>
                <a:r>
                  <a:rPr lang="el-GR" b="1" dirty="0" smtClean="0">
                    <a:solidFill>
                      <a:srgbClr val="002060"/>
                    </a:solidFill>
                  </a:rPr>
                  <a:t>η ηλεκτρική ισχύς ανά μονάδα επιφάνειας ηλεκτροδίου (ανόδου ή καθόδου) και μετατρέπεται σε ισχύ αν πολλαπλασιαστεί με την επιφάνεια </a:t>
                </a:r>
                <a:r>
                  <a:rPr lang="en-US" b="1" dirty="0" smtClean="0">
                    <a:solidFill>
                      <a:srgbClr val="002060"/>
                    </a:solidFill>
                  </a:rPr>
                  <a:t>A </a:t>
                </a:r>
                <a:r>
                  <a:rPr lang="el-GR" b="1" dirty="0" smtClean="0">
                    <a:solidFill>
                      <a:srgbClr val="002060"/>
                    </a:solidFill>
                  </a:rPr>
                  <a:t>του ηλεκτροδίου:</a:t>
                </a:r>
              </a:p>
              <a:p>
                <a:pPr algn="just"/>
                <a:endParaRPr lang="el-GR" sz="800" b="1" dirty="0" smtClean="0">
                  <a:solidFill>
                    <a:srgbClr val="002060"/>
                  </a:solidFill>
                </a:endParaRPr>
              </a:p>
              <a:p>
                <a:pPr algn="just"/>
                <a14:m>
                  <m:oMathPara xmlns:m="http://schemas.openxmlformats.org/officeDocument/2006/math">
                    <m:oMathParaPr>
                      <m:jc m:val="centerGroup"/>
                    </m:oMathParaPr>
                    <m:oMath xmlns:m="http://schemas.openxmlformats.org/officeDocument/2006/math">
                      <m:r>
                        <a:rPr lang="en-US" b="1" i="0" smtClean="0">
                          <a:solidFill>
                            <a:srgbClr val="002060"/>
                          </a:solidFill>
                          <a:latin typeface="Cambria Math" panose="02040503050406030204" pitchFamily="18" charset="0"/>
                        </a:rPr>
                        <m:t>𝐏</m:t>
                      </m:r>
                      <m:r>
                        <a:rPr lang="en-US" b="1" i="1">
                          <a:solidFill>
                            <a:srgbClr val="002060"/>
                          </a:solidFill>
                          <a:latin typeface="Cambria Math" panose="02040503050406030204" pitchFamily="18" charset="0"/>
                        </a:rPr>
                        <m:t>=</m:t>
                      </m:r>
                      <m:r>
                        <a:rPr lang="en-US" b="1" i="0" smtClean="0">
                          <a:solidFill>
                            <a:srgbClr val="002060"/>
                          </a:solidFill>
                          <a:latin typeface="Cambria Math" panose="02040503050406030204" pitchFamily="18" charset="0"/>
                        </a:rPr>
                        <m:t>𝐩</m:t>
                      </m:r>
                      <m:r>
                        <a:rPr lang="en-US" b="1">
                          <a:solidFill>
                            <a:srgbClr val="002060"/>
                          </a:solidFill>
                          <a:latin typeface="Cambria Math" panose="02040503050406030204" pitchFamily="18" charset="0"/>
                        </a:rPr>
                        <m:t>∗</m:t>
                      </m:r>
                      <m:r>
                        <a:rPr lang="en-US" b="1" i="0" smtClean="0">
                          <a:solidFill>
                            <a:srgbClr val="002060"/>
                          </a:solidFill>
                          <a:latin typeface="Cambria Math" panose="02040503050406030204" pitchFamily="18" charset="0"/>
                        </a:rPr>
                        <m:t>𝐀</m:t>
                      </m:r>
                      <m:r>
                        <a:rPr lang="en-US" b="1" smtClean="0">
                          <a:solidFill>
                            <a:srgbClr val="002060"/>
                          </a:solidFill>
                          <a:latin typeface="Cambria Math" panose="02040503050406030204" pitchFamily="18" charset="0"/>
                        </a:rPr>
                        <m:t>         </m:t>
                      </m:r>
                      <m:d>
                        <m:dPr>
                          <m:begChr m:val="["/>
                          <m:endChr m:val="]"/>
                          <m:ctrlPr>
                            <a:rPr lang="en-US" b="1" i="1">
                              <a:solidFill>
                                <a:srgbClr val="002060"/>
                              </a:solidFill>
                              <a:latin typeface="Cambria Math" panose="02040503050406030204" pitchFamily="18" charset="0"/>
                            </a:rPr>
                          </m:ctrlPr>
                        </m:dPr>
                        <m:e>
                          <m:f>
                            <m:fPr>
                              <m:ctrlPr>
                                <a:rPr lang="en-US" b="1" i="1">
                                  <a:solidFill>
                                    <a:srgbClr val="002060"/>
                                  </a:solidFill>
                                  <a:latin typeface="Cambria Math" panose="02040503050406030204" pitchFamily="18" charset="0"/>
                                </a:rPr>
                              </m:ctrlPr>
                            </m:fPr>
                            <m:num>
                              <m:r>
                                <a:rPr lang="en-US" b="1">
                                  <a:solidFill>
                                    <a:srgbClr val="002060"/>
                                  </a:solidFill>
                                  <a:latin typeface="Cambria Math" panose="02040503050406030204" pitchFamily="18" charset="0"/>
                                </a:rPr>
                                <m:t>𝐖𝐚𝐭𝐭</m:t>
                              </m:r>
                            </m:num>
                            <m:den>
                              <m:sSup>
                                <m:sSupPr>
                                  <m:ctrlPr>
                                    <a:rPr lang="en-US" b="1" i="1">
                                      <a:solidFill>
                                        <a:srgbClr val="002060"/>
                                      </a:solidFill>
                                      <a:latin typeface="Cambria Math" panose="02040503050406030204" pitchFamily="18" charset="0"/>
                                    </a:rPr>
                                  </m:ctrlPr>
                                </m:sSupPr>
                                <m:e>
                                  <m:r>
                                    <a:rPr lang="en-US" b="1">
                                      <a:solidFill>
                                        <a:srgbClr val="002060"/>
                                      </a:solidFill>
                                      <a:latin typeface="Cambria Math" panose="02040503050406030204" pitchFamily="18" charset="0"/>
                                    </a:rPr>
                                    <m:t>𝐦</m:t>
                                  </m:r>
                                </m:e>
                                <m:sup>
                                  <m:r>
                                    <a:rPr lang="en-US" b="1">
                                      <a:solidFill>
                                        <a:srgbClr val="002060"/>
                                      </a:solidFill>
                                      <a:latin typeface="Cambria Math" panose="02040503050406030204" pitchFamily="18" charset="0"/>
                                    </a:rPr>
                                    <m:t>𝟐</m:t>
                                  </m:r>
                                </m:sup>
                              </m:sSup>
                            </m:den>
                          </m:f>
                          <m:r>
                            <a:rPr lang="en-US" b="1" i="1" smtClean="0">
                              <a:solidFill>
                                <a:srgbClr val="002060"/>
                              </a:solidFill>
                              <a:latin typeface="Cambria Math" panose="02040503050406030204" pitchFamily="18" charset="0"/>
                            </a:rPr>
                            <m:t>∗</m:t>
                          </m:r>
                          <m:sSup>
                            <m:sSupPr>
                              <m:ctrlPr>
                                <a:rPr lang="en-US" b="1" i="1">
                                  <a:solidFill>
                                    <a:srgbClr val="002060"/>
                                  </a:solidFill>
                                  <a:latin typeface="Cambria Math" panose="02040503050406030204" pitchFamily="18" charset="0"/>
                                </a:rPr>
                              </m:ctrlPr>
                            </m:sSupPr>
                            <m:e>
                              <m:r>
                                <a:rPr lang="en-US" b="1">
                                  <a:solidFill>
                                    <a:srgbClr val="002060"/>
                                  </a:solidFill>
                                  <a:latin typeface="Cambria Math" panose="02040503050406030204" pitchFamily="18" charset="0"/>
                                </a:rPr>
                                <m:t>𝐦</m:t>
                              </m:r>
                            </m:e>
                            <m:sup>
                              <m:r>
                                <a:rPr lang="en-US" b="1">
                                  <a:solidFill>
                                    <a:srgbClr val="002060"/>
                                  </a:solidFill>
                                  <a:latin typeface="Cambria Math" panose="02040503050406030204" pitchFamily="18" charset="0"/>
                                </a:rPr>
                                <m:t>𝟐</m:t>
                              </m:r>
                            </m:sup>
                          </m:sSup>
                          <m:r>
                            <a:rPr lang="en-US" b="1" i="1" smtClean="0">
                              <a:solidFill>
                                <a:srgbClr val="002060"/>
                              </a:solidFill>
                              <a:latin typeface="Cambria Math" panose="02040503050406030204" pitchFamily="18" charset="0"/>
                            </a:rPr>
                            <m:t>=</m:t>
                          </m:r>
                          <m:r>
                            <a:rPr lang="en-US" b="1" i="0" smtClean="0">
                              <a:solidFill>
                                <a:srgbClr val="002060"/>
                              </a:solidFill>
                              <a:latin typeface="Cambria Math" panose="02040503050406030204" pitchFamily="18" charset="0"/>
                            </a:rPr>
                            <m:t>𝐖𝐚𝐭𝐭</m:t>
                          </m:r>
                        </m:e>
                      </m:d>
                    </m:oMath>
                  </m:oMathPara>
                </a14:m>
                <a:endParaRPr lang="el-GR" b="1" dirty="0" smtClean="0">
                  <a:solidFill>
                    <a:srgbClr val="00206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3696" y="614583"/>
                <a:ext cx="6887152" cy="4660635"/>
              </a:xfrm>
              <a:prstGeom prst="rect">
                <a:avLst/>
              </a:prstGeom>
              <a:blipFill>
                <a:blip r:embed="rId3"/>
                <a:stretch>
                  <a:fillRect l="-708" t="-785" r="-796"/>
                </a:stretch>
              </a:blipFill>
            </p:spPr>
            <p:txBody>
              <a:bodyPr/>
              <a:lstStyle/>
              <a:p>
                <a:r>
                  <a:rPr lang="el-GR">
                    <a:noFill/>
                  </a:rPr>
                  <a:t> </a:t>
                </a:r>
              </a:p>
            </p:txBody>
          </p:sp>
        </mc:Fallback>
      </mc:AlternateContent>
      <p:sp>
        <p:nvSpPr>
          <p:cNvPr id="9" name="Rectangle 8"/>
          <p:cNvSpPr/>
          <p:nvPr/>
        </p:nvSpPr>
        <p:spPr>
          <a:xfrm>
            <a:off x="6897059" y="656493"/>
            <a:ext cx="5330798" cy="338554"/>
          </a:xfrm>
          <a:prstGeom prst="rect">
            <a:avLst/>
          </a:prstGeom>
        </p:spPr>
        <p:txBody>
          <a:bodyPr wrap="square">
            <a:spAutoFit/>
          </a:bodyPr>
          <a:lstStyle/>
          <a:p>
            <a:r>
              <a:rPr lang="el-GR" sz="1600" b="1" dirty="0" smtClean="0">
                <a:solidFill>
                  <a:srgbClr val="FF0000"/>
                </a:solidFill>
              </a:rPr>
              <a:t>τα δυναμικά στο Σχήμα εμφανίζονται με αντίθετο πρόσημο</a:t>
            </a:r>
            <a:endParaRPr lang="en-US" sz="1600" b="1" dirty="0" smtClean="0">
              <a:solidFill>
                <a:srgbClr val="FF0000"/>
              </a:solidFill>
            </a:endParaRPr>
          </a:p>
        </p:txBody>
      </p:sp>
      <p:sp>
        <p:nvSpPr>
          <p:cNvPr id="10" name="Rectangle 9"/>
          <p:cNvSpPr/>
          <p:nvPr/>
        </p:nvSpPr>
        <p:spPr>
          <a:xfrm>
            <a:off x="31037" y="5313549"/>
            <a:ext cx="12196819" cy="1600438"/>
          </a:xfrm>
          <a:prstGeom prst="rect">
            <a:avLst/>
          </a:prstGeom>
        </p:spPr>
        <p:txBody>
          <a:bodyPr wrap="square">
            <a:spAutoFit/>
          </a:bodyPr>
          <a:lstStyle/>
          <a:p>
            <a:pPr algn="just"/>
            <a:r>
              <a:rPr lang="el-GR" b="1" dirty="0" smtClean="0">
                <a:solidFill>
                  <a:srgbClr val="002060"/>
                </a:solidFill>
                <a:sym typeface="Symbol" panose="05050102010706020507" pitchFamily="18" charset="2"/>
              </a:rPr>
              <a:t>(τα δύο ηλεκτρόδια έχουν συνήθως την ίδια επιφάνεια, αν δεν είναι ίδια μπορεί να επιλεγεί η επιφάνεια οποιουδήποτε από τα δύο, για όλα τα ειδικά επιφανειακά μεγέθη που περιγράφουν τη λειτουργία της κυψέλης, δηλαδή τις αντιστάσεις, το ρεύμα, την ισχύ, την ενέργεια και την παραγωγή Η</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Αν η κυψέλη λειτουργήσει για κάποιο χρονικό διάστημα </a:t>
            </a:r>
            <a:r>
              <a:rPr lang="en-US" b="1" dirty="0" smtClean="0">
                <a:solidFill>
                  <a:srgbClr val="002060"/>
                </a:solidFill>
                <a:sym typeface="Symbol" panose="05050102010706020507" pitchFamily="18" charset="2"/>
              </a:rPr>
              <a:t>t [hours]</a:t>
            </a:r>
            <a:r>
              <a:rPr lang="el-GR" b="1" dirty="0" smtClean="0">
                <a:solidFill>
                  <a:srgbClr val="002060"/>
                </a:solidFill>
                <a:sym typeface="Symbol" panose="05050102010706020507" pitchFamily="18" charset="2"/>
              </a:rPr>
              <a:t>, τότε η ηλεκτρική ενέργεια που θα καταναλώσει είναι Ε = Ρ*</a:t>
            </a:r>
            <a:r>
              <a:rPr lang="en-US" b="1" dirty="0" smtClean="0">
                <a:solidFill>
                  <a:srgbClr val="002060"/>
                </a:solidFill>
                <a:sym typeface="Symbol" panose="05050102010706020507" pitchFamily="18" charset="2"/>
              </a:rPr>
              <a:t>t [Watt*hour = </a:t>
            </a:r>
            <a:r>
              <a:rPr lang="en-US" b="1" dirty="0" err="1" smtClean="0">
                <a:solidFill>
                  <a:srgbClr val="002060"/>
                </a:solidFill>
                <a:sym typeface="Symbol" panose="05050102010706020507" pitchFamily="18" charset="2"/>
              </a:rPr>
              <a:t>Wh</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Σ</a:t>
            </a:r>
            <a:r>
              <a:rPr lang="el-GR" b="1" dirty="0" smtClean="0">
                <a:solidFill>
                  <a:srgbClr val="002060"/>
                </a:solidFill>
                <a:sym typeface="Symbol" panose="05050102010706020507" pitchFamily="18" charset="2"/>
              </a:rPr>
              <a:t>το διεθνές σύστημα μονάδων, ο χρόνος μετριέται σε </a:t>
            </a:r>
            <a:r>
              <a:rPr lang="en-US" b="1" dirty="0" smtClean="0">
                <a:solidFill>
                  <a:srgbClr val="002060"/>
                </a:solidFill>
                <a:sym typeface="Symbol" panose="05050102010706020507" pitchFamily="18" charset="2"/>
              </a:rPr>
              <a:t>sec</a:t>
            </a:r>
            <a:r>
              <a:rPr lang="el-GR" b="1" dirty="0" smtClean="0">
                <a:solidFill>
                  <a:srgbClr val="002060"/>
                </a:solidFill>
                <a:sym typeface="Symbol" panose="05050102010706020507" pitchFamily="18" charset="2"/>
              </a:rPr>
              <a:t> και η αντίστοιχή μονάδα ενέργειας είναι </a:t>
            </a:r>
            <a:r>
              <a:rPr lang="en-US" b="1" dirty="0" smtClean="0">
                <a:solidFill>
                  <a:srgbClr val="002060"/>
                </a:solidFill>
                <a:sym typeface="Symbol" panose="05050102010706020507" pitchFamily="18" charset="2"/>
              </a:rPr>
              <a:t>joule = W*sec</a:t>
            </a:r>
            <a:r>
              <a:rPr lang="el-GR" b="1" dirty="0" smtClean="0">
                <a:solidFill>
                  <a:srgbClr val="002060"/>
                </a:solidFill>
                <a:sym typeface="Symbol" panose="05050102010706020507" pitchFamily="18" charset="2"/>
              </a:rPr>
              <a:t> (1 </a:t>
            </a:r>
            <a:r>
              <a:rPr lang="en-US" b="1" dirty="0" smtClean="0">
                <a:solidFill>
                  <a:srgbClr val="002060"/>
                </a:solidFill>
                <a:sym typeface="Symbol" panose="05050102010706020507" pitchFamily="18" charset="2"/>
              </a:rPr>
              <a:t>W*h = 3600 W*s = 3600 J).</a:t>
            </a:r>
            <a:endParaRPr lang="el-GR" b="1" dirty="0" smtClean="0">
              <a:solidFill>
                <a:srgbClr val="002060"/>
              </a:solidFill>
              <a:sym typeface="Symbol" panose="05050102010706020507" pitchFamily="18" charset="2"/>
            </a:endParaRPr>
          </a:p>
          <a:p>
            <a:pPr algn="just"/>
            <a:endParaRPr lang="el-GR" sz="800" b="1" dirty="0">
              <a:solidFill>
                <a:srgbClr val="002060"/>
              </a:solidFill>
              <a:sym typeface="Symbol" panose="05050102010706020507" pitchFamily="18" charset="2"/>
            </a:endParaRPr>
          </a:p>
        </p:txBody>
      </p:sp>
    </p:spTree>
    <p:extLst>
      <p:ext uri="{BB962C8B-B14F-4D97-AF65-F5344CB8AC3E}">
        <p14:creationId xmlns:p14="http://schemas.microsoft.com/office/powerpoint/2010/main" val="438368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lkaline Electrolyser ‒ LEPA ‐ EPF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3506" y="762185"/>
            <a:ext cx="5095154" cy="4499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TextBox 5"/>
          <p:cNvSpPr txBox="1"/>
          <p:nvPr/>
        </p:nvSpPr>
        <p:spPr>
          <a:xfrm>
            <a:off x="8871284" y="133274"/>
            <a:ext cx="3177280"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αλκαλική ηλεκτρόλυση</a:t>
            </a:r>
            <a:endParaRPr lang="el-GR" sz="2400" b="1" dirty="0">
              <a:ln/>
              <a:solidFill>
                <a:schemeClr val="accent3"/>
              </a:solidFill>
            </a:endParaRPr>
          </a:p>
        </p:txBody>
      </p:sp>
      <p:sp>
        <p:nvSpPr>
          <p:cNvPr id="7" name="Rectangle 6"/>
          <p:cNvSpPr/>
          <p:nvPr/>
        </p:nvSpPr>
        <p:spPr>
          <a:xfrm>
            <a:off x="36802" y="656493"/>
            <a:ext cx="6887152" cy="4555093"/>
          </a:xfrm>
          <a:prstGeom prst="rect">
            <a:avLst/>
          </a:prstGeom>
        </p:spPr>
        <p:txBody>
          <a:bodyPr wrap="square">
            <a:spAutoFit/>
          </a:bodyPr>
          <a:lstStyle/>
          <a:p>
            <a:pPr algn="just"/>
            <a:r>
              <a:rPr lang="el-GR" b="1" dirty="0" smtClean="0">
                <a:solidFill>
                  <a:srgbClr val="002060"/>
                </a:solidFill>
              </a:rPr>
              <a:t>Συχνά, στη βιβλιογραφία οι αντιστάσεις και οι αντίστοιχες υπερτάσεις εμφανίζονται ομαδοποιημένες:</a:t>
            </a:r>
          </a:p>
          <a:p>
            <a:pPr algn="just"/>
            <a:endParaRPr lang="el-GR" sz="800" b="1" dirty="0">
              <a:solidFill>
                <a:srgbClr val="002060"/>
              </a:solidFill>
            </a:endParaRPr>
          </a:p>
          <a:p>
            <a:pPr marL="1346200" indent="-1346200" algn="just"/>
            <a:r>
              <a:rPr lang="el-GR" b="1" dirty="0" smtClean="0">
                <a:solidFill>
                  <a:srgbClr val="002060"/>
                </a:solidFill>
              </a:rPr>
              <a:t>	αντίσταση		</a:t>
            </a:r>
            <a:r>
              <a:rPr lang="en-US" b="1" dirty="0" smtClean="0">
                <a:solidFill>
                  <a:srgbClr val="002060"/>
                </a:solidFill>
              </a:rPr>
              <a:t>	</a:t>
            </a:r>
            <a:r>
              <a:rPr lang="el-GR" b="1" dirty="0" smtClean="0">
                <a:solidFill>
                  <a:srgbClr val="002060"/>
                </a:solidFill>
              </a:rPr>
              <a:t>υπέρταση</a:t>
            </a:r>
          </a:p>
          <a:p>
            <a:pPr marL="1346200" indent="-1346200" algn="just"/>
            <a:endParaRPr lang="el-GR" sz="800" b="1" dirty="0" smtClean="0">
              <a:solidFill>
                <a:srgbClr val="002060"/>
              </a:solidFill>
            </a:endParaRPr>
          </a:p>
          <a:p>
            <a:pPr marL="1346200" indent="-1346200"/>
            <a:r>
              <a:rPr lang="el-GR" b="1" dirty="0" smtClean="0">
                <a:solidFill>
                  <a:srgbClr val="002060"/>
                </a:solidFill>
                <a:sym typeface="Symbol" panose="05050102010706020507" pitchFamily="18" charset="2"/>
              </a:rPr>
              <a:t>ωμική:	</a:t>
            </a:r>
            <a:r>
              <a:rPr lang="en-US" b="1" dirty="0" smtClean="0">
                <a:solidFill>
                  <a:srgbClr val="002060"/>
                </a:solidFill>
                <a:sym typeface="Symbol" panose="05050102010706020507" pitchFamily="18" charset="2"/>
              </a:rPr>
              <a:t>R</a:t>
            </a:r>
            <a:r>
              <a:rPr lang="el-GR" b="1" baseline="-25000" dirty="0">
                <a:solidFill>
                  <a:srgbClr val="002060"/>
                </a:solidFill>
                <a:sym typeface="Symbol" panose="05050102010706020507" pitchFamily="18" charset="2"/>
              </a:rPr>
              <a:t>Ω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R</a:t>
            </a:r>
            <a:r>
              <a:rPr lang="el-GR" b="1" baseline="-25000" dirty="0" smtClean="0">
                <a:solidFill>
                  <a:srgbClr val="002060"/>
                </a:solidFill>
                <a:sym typeface="Symbol" panose="05050102010706020507" pitchFamily="18" charset="2"/>
              </a:rPr>
              <a:t>ω</a:t>
            </a:r>
            <a:r>
              <a:rPr lang="en-US" b="1" baseline="-25000" dirty="0" smtClean="0">
                <a:solidFill>
                  <a:srgbClr val="002060"/>
                </a:solidFill>
                <a:sym typeface="Symbol" panose="05050102010706020507" pitchFamily="18" charset="2"/>
              </a:rPr>
              <a:t>ion</a:t>
            </a:r>
            <a:r>
              <a:rPr lang="en-US" b="1" dirty="0" smtClean="0">
                <a:solidFill>
                  <a:srgbClr val="002060"/>
                </a:solidFill>
                <a:sym typeface="Symbol" panose="05050102010706020507" pitchFamily="18" charset="2"/>
              </a:rPr>
              <a:t> + R</a:t>
            </a:r>
            <a:r>
              <a:rPr lang="el-GR" b="1" baseline="-25000" dirty="0" smtClean="0">
                <a:solidFill>
                  <a:srgbClr val="002060"/>
                </a:solidFill>
                <a:sym typeface="Symbol" panose="05050102010706020507" pitchFamily="18" charset="2"/>
              </a:rPr>
              <a:t>ω</a:t>
            </a:r>
            <a:r>
              <a:rPr lang="en-US" b="1" baseline="-25000" dirty="0" smtClean="0">
                <a:solidFill>
                  <a:srgbClr val="002060"/>
                </a:solidFill>
                <a:sym typeface="Symbol" panose="05050102010706020507" pitchFamily="18" charset="2"/>
              </a:rPr>
              <a:t>el</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Ω*</a:t>
            </a:r>
            <a:r>
              <a:rPr lang="en-US" b="1" dirty="0" smtClean="0">
                <a:solidFill>
                  <a:srgbClr val="002060"/>
                </a:solidFill>
                <a:sym typeface="Symbol" panose="05050102010706020507" pitchFamily="18" charset="2"/>
              </a:rPr>
              <a:t>m</a:t>
            </a:r>
            <a:r>
              <a:rPr lang="en-US" b="1" baseline="30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l-GR" b="1" dirty="0" err="1" smtClean="0">
                <a:solidFill>
                  <a:srgbClr val="002060"/>
                </a:solidFill>
                <a:sym typeface="Symbol" panose="05050102010706020507" pitchFamily="18" charset="2"/>
              </a:rPr>
              <a:t>η</a:t>
            </a:r>
            <a:r>
              <a:rPr lang="el-GR" b="1" baseline="-25000" dirty="0" err="1" smtClean="0">
                <a:solidFill>
                  <a:srgbClr val="002060"/>
                </a:solidFill>
                <a:sym typeface="Symbol" panose="05050102010706020507" pitchFamily="18" charset="2"/>
              </a:rPr>
              <a:t>Ω</a:t>
            </a:r>
            <a:r>
              <a:rPr lang="el-GR" b="1" dirty="0" smtClean="0">
                <a:solidFill>
                  <a:srgbClr val="002060"/>
                </a:solidFill>
                <a:sym typeface="Symbol" panose="05050102010706020507" pitchFamily="18" charset="2"/>
              </a:rPr>
              <a:t> = </a:t>
            </a:r>
            <a:r>
              <a:rPr lang="en-US" b="1" dirty="0" err="1" smtClean="0">
                <a:solidFill>
                  <a:srgbClr val="002060"/>
                </a:solidFill>
                <a:sym typeface="Symbol" panose="05050102010706020507" pitchFamily="18" charset="2"/>
              </a:rPr>
              <a:t>i</a:t>
            </a:r>
            <a:r>
              <a:rPr lang="en-US" b="1" dirty="0" smtClean="0">
                <a:solidFill>
                  <a:srgbClr val="002060"/>
                </a:solidFill>
                <a:sym typeface="Symbol" panose="05050102010706020507" pitchFamily="18" charset="2"/>
              </a:rPr>
              <a:t>*R</a:t>
            </a:r>
            <a:r>
              <a:rPr lang="el-GR" b="1" baseline="-25000" dirty="0">
                <a:solidFill>
                  <a:srgbClr val="002060"/>
                </a:solidFill>
                <a:sym typeface="Symbol" panose="05050102010706020507" pitchFamily="18" charset="2"/>
              </a:rPr>
              <a:t>Ω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[V] </a:t>
            </a:r>
            <a:endParaRPr lang="el-GR" b="1" dirty="0">
              <a:solidFill>
                <a:srgbClr val="002060"/>
              </a:solidFill>
            </a:endParaRPr>
          </a:p>
          <a:p>
            <a:pPr marL="1346200" indent="-1346200" algn="just"/>
            <a:endParaRPr lang="el-GR" sz="800" b="1" dirty="0" smtClean="0">
              <a:solidFill>
                <a:srgbClr val="002060"/>
              </a:solidFill>
            </a:endParaRPr>
          </a:p>
          <a:p>
            <a:pPr marL="1346200" indent="-1346200"/>
            <a:r>
              <a:rPr lang="el-GR" b="1" dirty="0" smtClean="0">
                <a:solidFill>
                  <a:srgbClr val="002060"/>
                </a:solidFill>
              </a:rPr>
              <a:t>καθόδου:	</a:t>
            </a:r>
            <a:r>
              <a:rPr lang="en-US" b="1" dirty="0" err="1" smtClean="0">
                <a:solidFill>
                  <a:srgbClr val="002060"/>
                </a:solidFill>
                <a:sym typeface="Symbol" panose="05050102010706020507" pitchFamily="18" charset="2"/>
              </a:rPr>
              <a:t>R</a:t>
            </a:r>
            <a:r>
              <a:rPr lang="en-US" b="1" baseline="-25000" dirty="0" err="1" smtClean="0">
                <a:solidFill>
                  <a:srgbClr val="002060"/>
                </a:solidFill>
                <a:sym typeface="Symbol" panose="05050102010706020507" pitchFamily="18" charset="2"/>
              </a:rPr>
              <a:t>cath</a:t>
            </a:r>
            <a:r>
              <a:rPr lang="en-US" b="1" baseline="-25000"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a:t>
            </a:r>
            <a:r>
              <a:rPr lang="en-US" b="1" dirty="0" err="1" smtClean="0">
                <a:solidFill>
                  <a:srgbClr val="002060"/>
                </a:solidFill>
                <a:sym typeface="Symbol" panose="05050102010706020507" pitchFamily="18" charset="2"/>
              </a:rPr>
              <a:t>R</a:t>
            </a:r>
            <a:r>
              <a:rPr lang="en-US" b="1" baseline="-25000" dirty="0" err="1" smtClean="0">
                <a:solidFill>
                  <a:srgbClr val="002060"/>
                </a:solidFill>
                <a:sym typeface="Symbol" panose="05050102010706020507" pitchFamily="18" charset="2"/>
              </a:rPr>
              <a:t>mcath</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err="1" smtClean="0">
                <a:solidFill>
                  <a:srgbClr val="002060"/>
                </a:solidFill>
                <a:sym typeface="Symbol" panose="05050102010706020507" pitchFamily="18" charset="2"/>
              </a:rPr>
              <a:t>R</a:t>
            </a:r>
            <a:r>
              <a:rPr lang="en-US" b="1" baseline="-25000" dirty="0" err="1" smtClean="0">
                <a:solidFill>
                  <a:srgbClr val="002060"/>
                </a:solidFill>
                <a:sym typeface="Symbol" panose="05050102010706020507" pitchFamily="18" charset="2"/>
              </a:rPr>
              <a:t>chcath</a:t>
            </a:r>
            <a:r>
              <a:rPr lang="en-US" b="1" baseline="-25000"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Ω*</a:t>
            </a:r>
            <a:r>
              <a:rPr lang="en-US" b="1" dirty="0">
                <a:solidFill>
                  <a:srgbClr val="002060"/>
                </a:solidFill>
                <a:sym typeface="Symbol" panose="05050102010706020507" pitchFamily="18" charset="2"/>
              </a:rPr>
              <a:t>m</a:t>
            </a:r>
            <a:r>
              <a:rPr lang="en-US" b="1" baseline="30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η</a:t>
            </a:r>
            <a:r>
              <a:rPr lang="en-US" b="1" baseline="-25000" dirty="0" smtClean="0">
                <a:solidFill>
                  <a:srgbClr val="002060"/>
                </a:solidFill>
                <a:sym typeface="Symbol" panose="05050102010706020507" pitchFamily="18" charset="2"/>
              </a:rPr>
              <a:t>c</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err="1" smtClean="0">
                <a:solidFill>
                  <a:srgbClr val="002060"/>
                </a:solidFill>
                <a:sym typeface="Symbol" panose="05050102010706020507" pitchFamily="18" charset="2"/>
              </a:rPr>
              <a:t>i</a:t>
            </a:r>
            <a:r>
              <a:rPr lang="en-US" b="1" dirty="0" smtClean="0">
                <a:solidFill>
                  <a:srgbClr val="002060"/>
                </a:solidFill>
                <a:sym typeface="Symbol" panose="05050102010706020507" pitchFamily="18" charset="2"/>
              </a:rPr>
              <a:t>*</a:t>
            </a:r>
            <a:r>
              <a:rPr lang="en-US" b="1" dirty="0" err="1" smtClean="0">
                <a:solidFill>
                  <a:srgbClr val="002060"/>
                </a:solidFill>
                <a:sym typeface="Symbol" panose="05050102010706020507" pitchFamily="18" charset="2"/>
              </a:rPr>
              <a:t>R</a:t>
            </a:r>
            <a:r>
              <a:rPr lang="en-US" b="1" baseline="-25000" dirty="0" err="1" smtClean="0">
                <a:solidFill>
                  <a:srgbClr val="002060"/>
                </a:solidFill>
                <a:sym typeface="Symbol" panose="05050102010706020507" pitchFamily="18" charset="2"/>
              </a:rPr>
              <a:t>c</a:t>
            </a:r>
            <a:r>
              <a:rPr lang="el-GR" b="1" baseline="-25000"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V] </a:t>
            </a:r>
            <a:endParaRPr lang="en-US" b="1" dirty="0" smtClean="0">
              <a:solidFill>
                <a:srgbClr val="002060"/>
              </a:solidFill>
              <a:sym typeface="Symbol" panose="05050102010706020507" pitchFamily="18" charset="2"/>
            </a:endParaRPr>
          </a:p>
          <a:p>
            <a:pPr marL="1346200" indent="-1346200"/>
            <a:endParaRPr lang="en-US" sz="800" b="1" dirty="0">
              <a:solidFill>
                <a:srgbClr val="002060"/>
              </a:solidFill>
              <a:sym typeface="Symbol" panose="05050102010706020507" pitchFamily="18" charset="2"/>
            </a:endParaRPr>
          </a:p>
          <a:p>
            <a:pPr marL="1346200" indent="-1346200"/>
            <a:r>
              <a:rPr lang="el-GR" b="1" dirty="0" smtClean="0">
                <a:solidFill>
                  <a:srgbClr val="002060"/>
                </a:solidFill>
              </a:rPr>
              <a:t>ανόδου:</a:t>
            </a:r>
            <a:r>
              <a:rPr lang="el-GR" b="1" dirty="0">
                <a:solidFill>
                  <a:srgbClr val="002060"/>
                </a:solidFill>
              </a:rPr>
              <a:t>	</a:t>
            </a:r>
            <a:r>
              <a:rPr lang="en-US" b="1" dirty="0" smtClean="0">
                <a:solidFill>
                  <a:srgbClr val="002060"/>
                </a:solidFill>
                <a:sym typeface="Symbol" panose="05050102010706020507" pitchFamily="18" charset="2"/>
              </a:rPr>
              <a:t>R</a:t>
            </a:r>
            <a:r>
              <a:rPr lang="en-US" b="1" baseline="-25000" dirty="0" smtClean="0">
                <a:solidFill>
                  <a:srgbClr val="002060"/>
                </a:solidFill>
                <a:sym typeface="Symbol" panose="05050102010706020507" pitchFamily="18" charset="2"/>
              </a:rPr>
              <a:t>an </a:t>
            </a:r>
            <a:r>
              <a:rPr lang="en-US" b="1" dirty="0">
                <a:solidFill>
                  <a:srgbClr val="002060"/>
                </a:solidFill>
                <a:sym typeface="Symbol" panose="05050102010706020507" pitchFamily="18" charset="2"/>
              </a:rPr>
              <a:t>=</a:t>
            </a:r>
            <a:r>
              <a:rPr lang="el-GR" b="1" dirty="0">
                <a:solidFill>
                  <a:srgbClr val="002060"/>
                </a:solidFill>
                <a:sym typeface="Symbol" panose="05050102010706020507" pitchFamily="18" charset="2"/>
              </a:rPr>
              <a:t> </a:t>
            </a:r>
            <a:r>
              <a:rPr lang="en-US" b="1" dirty="0" err="1" smtClean="0">
                <a:solidFill>
                  <a:srgbClr val="002060"/>
                </a:solidFill>
                <a:sym typeface="Symbol" panose="05050102010706020507" pitchFamily="18" charset="2"/>
              </a:rPr>
              <a:t>R</a:t>
            </a:r>
            <a:r>
              <a:rPr lang="en-US" b="1" baseline="-25000" dirty="0" err="1" smtClean="0">
                <a:solidFill>
                  <a:srgbClr val="002060"/>
                </a:solidFill>
                <a:sym typeface="Symbol" panose="05050102010706020507" pitchFamily="18" charset="2"/>
              </a:rPr>
              <a:t>man</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a:t>
            </a:r>
            <a:r>
              <a:rPr lang="el-GR" b="1" dirty="0">
                <a:solidFill>
                  <a:srgbClr val="002060"/>
                </a:solidFill>
                <a:sym typeface="Symbol" panose="05050102010706020507" pitchFamily="18" charset="2"/>
              </a:rPr>
              <a:t> </a:t>
            </a:r>
            <a:r>
              <a:rPr lang="en-US" b="1" dirty="0" err="1" smtClean="0">
                <a:solidFill>
                  <a:srgbClr val="002060"/>
                </a:solidFill>
                <a:sym typeface="Symbol" panose="05050102010706020507" pitchFamily="18" charset="2"/>
              </a:rPr>
              <a:t>R</a:t>
            </a:r>
            <a:r>
              <a:rPr lang="en-US" b="1" baseline="-25000" dirty="0" err="1" smtClean="0">
                <a:solidFill>
                  <a:srgbClr val="002060"/>
                </a:solidFill>
                <a:sym typeface="Symbol" panose="05050102010706020507" pitchFamily="18" charset="2"/>
              </a:rPr>
              <a:t>chan</a:t>
            </a:r>
            <a:r>
              <a:rPr lang="en-US" b="1" baseline="-25000"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Ω*</a:t>
            </a:r>
            <a:r>
              <a:rPr lang="en-US" b="1" dirty="0">
                <a:solidFill>
                  <a:srgbClr val="002060"/>
                </a:solidFill>
                <a:sym typeface="Symbol" panose="05050102010706020507" pitchFamily="18" charset="2"/>
              </a:rPr>
              <a:t>m</a:t>
            </a:r>
            <a:r>
              <a:rPr lang="en-US" b="1" baseline="30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η</a:t>
            </a:r>
            <a:r>
              <a:rPr lang="en-US" b="1" baseline="-25000" dirty="0" smtClean="0">
                <a:solidFill>
                  <a:srgbClr val="002060"/>
                </a:solidFill>
                <a:sym typeface="Symbol" panose="05050102010706020507" pitchFamily="18" charset="2"/>
              </a:rPr>
              <a:t>a</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err="1" smtClean="0">
                <a:solidFill>
                  <a:srgbClr val="002060"/>
                </a:solidFill>
                <a:sym typeface="Symbol" panose="05050102010706020507" pitchFamily="18" charset="2"/>
              </a:rPr>
              <a:t>i</a:t>
            </a:r>
            <a:r>
              <a:rPr lang="en-US" b="1" dirty="0" smtClean="0">
                <a:solidFill>
                  <a:srgbClr val="002060"/>
                </a:solidFill>
                <a:sym typeface="Symbol" panose="05050102010706020507" pitchFamily="18" charset="2"/>
              </a:rPr>
              <a:t>*R</a:t>
            </a:r>
            <a:r>
              <a:rPr lang="en-US" b="1" baseline="-25000" dirty="0" smtClean="0">
                <a:solidFill>
                  <a:srgbClr val="002060"/>
                </a:solidFill>
                <a:sym typeface="Symbol" panose="05050102010706020507" pitchFamily="18" charset="2"/>
              </a:rPr>
              <a:t>a</a:t>
            </a:r>
            <a:r>
              <a:rPr lang="el-GR" b="1" baseline="-25000"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V] </a:t>
            </a:r>
            <a:endParaRPr lang="el-GR" b="1" dirty="0">
              <a:solidFill>
                <a:srgbClr val="002060"/>
              </a:solidFill>
            </a:endParaRPr>
          </a:p>
          <a:p>
            <a:pPr marL="1346200" indent="-1346200"/>
            <a:endParaRPr lang="en-US" b="1" dirty="0" smtClean="0">
              <a:solidFill>
                <a:srgbClr val="002060"/>
              </a:solidFill>
            </a:endParaRPr>
          </a:p>
          <a:p>
            <a:r>
              <a:rPr lang="el-GR" b="1" dirty="0" smtClean="0">
                <a:solidFill>
                  <a:srgbClr val="002060"/>
                </a:solidFill>
              </a:rPr>
              <a:t>ενώ εμφανίζονται και </a:t>
            </a:r>
            <a:r>
              <a:rPr lang="el-GR" b="1" dirty="0" smtClean="0">
                <a:solidFill>
                  <a:srgbClr val="FF0000"/>
                </a:solidFill>
              </a:rPr>
              <a:t>συσχετίσεις</a:t>
            </a:r>
            <a:r>
              <a:rPr lang="el-GR" b="1" dirty="0" smtClean="0">
                <a:solidFill>
                  <a:srgbClr val="002060"/>
                </a:solidFill>
              </a:rPr>
              <a:t> που να υπολογίζουν την τιμή τους με τη μεταβολή της πυκνότητας ρεύματος </a:t>
            </a:r>
            <a:r>
              <a:rPr lang="en-US" b="1" dirty="0" err="1" smtClean="0">
                <a:solidFill>
                  <a:srgbClr val="002060"/>
                </a:solidFill>
              </a:rPr>
              <a:t>i</a:t>
            </a:r>
            <a:r>
              <a:rPr lang="en-US" b="1" dirty="0" smtClean="0">
                <a:solidFill>
                  <a:srgbClr val="002060"/>
                </a:solidFill>
              </a:rPr>
              <a:t> [A/m</a:t>
            </a:r>
            <a:r>
              <a:rPr lang="en-US" b="1" baseline="-25000" dirty="0" smtClean="0">
                <a:solidFill>
                  <a:srgbClr val="002060"/>
                </a:solidFill>
              </a:rPr>
              <a:t>2</a:t>
            </a:r>
            <a:r>
              <a:rPr lang="en-US" b="1" dirty="0" smtClean="0">
                <a:solidFill>
                  <a:srgbClr val="002060"/>
                </a:solidFill>
              </a:rPr>
              <a:t>], </a:t>
            </a:r>
            <a:r>
              <a:rPr lang="el-GR" b="1" dirty="0" smtClean="0">
                <a:solidFill>
                  <a:srgbClr val="002060"/>
                </a:solidFill>
              </a:rPr>
              <a:t>όπως οι παρακάτω, που θα χρησιμοποιήσουμε</a:t>
            </a:r>
            <a:r>
              <a:rPr lang="en-US" b="1" dirty="0" smtClean="0">
                <a:solidFill>
                  <a:srgbClr val="002060"/>
                </a:solidFill>
              </a:rPr>
              <a:t>:</a:t>
            </a:r>
          </a:p>
          <a:p>
            <a:endParaRPr lang="en-US" sz="800" b="1" dirty="0">
              <a:solidFill>
                <a:srgbClr val="002060"/>
              </a:solidFill>
            </a:endParaRPr>
          </a:p>
          <a:p>
            <a:pPr marL="1346200" indent="-1346200"/>
            <a:r>
              <a:rPr lang="el-GR" b="1" dirty="0">
                <a:solidFill>
                  <a:srgbClr val="002060"/>
                </a:solidFill>
                <a:sym typeface="Symbol" panose="05050102010706020507" pitchFamily="18" charset="2"/>
              </a:rPr>
              <a:t>ωμική:	</a:t>
            </a:r>
            <a:r>
              <a:rPr lang="el-GR" b="1" dirty="0" smtClean="0">
                <a:solidFill>
                  <a:srgbClr val="002060"/>
                </a:solidFill>
                <a:sym typeface="Symbol" panose="05050102010706020507" pitchFamily="18" charset="2"/>
              </a:rPr>
              <a:t>-</a:t>
            </a:r>
            <a:r>
              <a:rPr lang="el-GR" b="1" dirty="0" err="1" smtClean="0">
                <a:solidFill>
                  <a:srgbClr val="002060"/>
                </a:solidFill>
                <a:sym typeface="Symbol" panose="05050102010706020507" pitchFamily="18" charset="2"/>
              </a:rPr>
              <a:t>η</a:t>
            </a:r>
            <a:r>
              <a:rPr lang="el-GR" b="1" baseline="-25000" dirty="0" err="1" smtClean="0">
                <a:solidFill>
                  <a:srgbClr val="002060"/>
                </a:solidFill>
                <a:sym typeface="Symbol" panose="05050102010706020507" pitchFamily="18" charset="2"/>
              </a:rPr>
              <a:t>Ω</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smtClean="0">
                <a:solidFill>
                  <a:schemeClr val="accent6"/>
                </a:solidFill>
                <a:sym typeface="Symbol" panose="05050102010706020507" pitchFamily="18" charset="2"/>
              </a:rPr>
              <a:t>0,1</a:t>
            </a:r>
            <a:r>
              <a:rPr lang="en-US" b="1" dirty="0" smtClean="0">
                <a:solidFill>
                  <a:srgbClr val="002060"/>
                </a:solidFill>
                <a:sym typeface="Symbol" panose="05050102010706020507" pitchFamily="18" charset="2"/>
              </a:rPr>
              <a:t>*</a:t>
            </a:r>
            <a:r>
              <a:rPr lang="en-US" b="1" dirty="0" err="1" smtClean="0">
                <a:solidFill>
                  <a:srgbClr val="002060"/>
                </a:solidFill>
                <a:sym typeface="Symbol" panose="05050102010706020507" pitchFamily="18" charset="2"/>
              </a:rPr>
              <a:t>i</a:t>
            </a:r>
            <a:r>
              <a:rPr lang="el-GR" b="1" baseline="-25000"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V] </a:t>
            </a:r>
            <a:endParaRPr lang="el-GR" b="1" dirty="0">
              <a:solidFill>
                <a:srgbClr val="002060"/>
              </a:solidFill>
            </a:endParaRPr>
          </a:p>
          <a:p>
            <a:pPr marL="1346200" indent="-1346200" algn="just"/>
            <a:endParaRPr lang="el-GR" sz="800" b="1" dirty="0">
              <a:solidFill>
                <a:srgbClr val="002060"/>
              </a:solidFill>
            </a:endParaRPr>
          </a:p>
          <a:p>
            <a:pPr marL="1346200" indent="-1346200"/>
            <a:r>
              <a:rPr lang="el-GR" b="1" dirty="0">
                <a:solidFill>
                  <a:srgbClr val="002060"/>
                </a:solidFill>
              </a:rPr>
              <a:t>καθόδου:	</a:t>
            </a:r>
            <a:r>
              <a:rPr lang="el-GR" b="1" dirty="0" smtClean="0">
                <a:solidFill>
                  <a:srgbClr val="002060"/>
                </a:solidFill>
              </a:rPr>
              <a:t>-</a:t>
            </a:r>
            <a:r>
              <a:rPr lang="el-GR" b="1" dirty="0" smtClean="0">
                <a:solidFill>
                  <a:srgbClr val="002060"/>
                </a:solidFill>
                <a:sym typeface="Symbol" panose="05050102010706020507" pitchFamily="18" charset="2"/>
              </a:rPr>
              <a:t>η</a:t>
            </a:r>
            <a:r>
              <a:rPr lang="en-US" b="1" baseline="-25000" dirty="0">
                <a:solidFill>
                  <a:srgbClr val="002060"/>
                </a:solidFill>
                <a:sym typeface="Symbol" panose="05050102010706020507" pitchFamily="18" charset="2"/>
              </a:rPr>
              <a:t>c</a:t>
            </a:r>
            <a:r>
              <a:rPr lang="el-GR" b="1" dirty="0">
                <a:solidFill>
                  <a:srgbClr val="002060"/>
                </a:solidFill>
                <a:sym typeface="Symbol" panose="05050102010706020507" pitchFamily="18" charset="2"/>
              </a:rPr>
              <a:t> = </a:t>
            </a:r>
            <a:r>
              <a:rPr lang="en-US" b="1" dirty="0" smtClean="0">
                <a:solidFill>
                  <a:schemeClr val="accent6"/>
                </a:solidFill>
                <a:sym typeface="Symbol" panose="05050102010706020507" pitchFamily="18" charset="2"/>
              </a:rPr>
              <a:t>0,20</a:t>
            </a:r>
            <a:r>
              <a:rPr lang="en-US" b="1" dirty="0" smtClean="0">
                <a:solidFill>
                  <a:srgbClr val="002060"/>
                </a:solidFill>
                <a:sym typeface="Symbol" panose="05050102010706020507" pitchFamily="18" charset="2"/>
              </a:rPr>
              <a:t> + </a:t>
            </a:r>
            <a:r>
              <a:rPr lang="en-US" b="1" dirty="0" smtClean="0">
                <a:solidFill>
                  <a:schemeClr val="accent6"/>
                </a:solidFill>
                <a:sym typeface="Symbol" panose="05050102010706020507" pitchFamily="18" charset="2"/>
              </a:rPr>
              <a:t>0,065</a:t>
            </a:r>
            <a:r>
              <a:rPr lang="en-US" b="1" dirty="0" smtClean="0">
                <a:solidFill>
                  <a:srgbClr val="002060"/>
                </a:solidFill>
                <a:sym typeface="Symbol" panose="05050102010706020507" pitchFamily="18" charset="2"/>
              </a:rPr>
              <a:t>*log(</a:t>
            </a:r>
            <a:r>
              <a:rPr lang="en-US" b="1" dirty="0" err="1" smtClean="0">
                <a:solidFill>
                  <a:srgbClr val="002060"/>
                </a:solidFill>
                <a:sym typeface="Symbol" panose="05050102010706020507" pitchFamily="18" charset="2"/>
              </a:rPr>
              <a:t>i</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V] </a:t>
            </a:r>
          </a:p>
          <a:p>
            <a:pPr marL="1346200" indent="-1346200"/>
            <a:endParaRPr lang="en-US" sz="800" b="1" dirty="0">
              <a:solidFill>
                <a:srgbClr val="002060"/>
              </a:solidFill>
              <a:sym typeface="Symbol" panose="05050102010706020507" pitchFamily="18" charset="2"/>
            </a:endParaRPr>
          </a:p>
          <a:p>
            <a:pPr marL="1346200" indent="-1346200"/>
            <a:r>
              <a:rPr lang="el-GR" b="1" dirty="0">
                <a:solidFill>
                  <a:srgbClr val="002060"/>
                </a:solidFill>
              </a:rPr>
              <a:t>ανόδου:	</a:t>
            </a:r>
            <a:r>
              <a:rPr lang="el-GR" b="1" dirty="0" smtClean="0">
                <a:solidFill>
                  <a:srgbClr val="002060"/>
                </a:solidFill>
              </a:rPr>
              <a:t>-</a:t>
            </a:r>
            <a:r>
              <a:rPr lang="el-GR" b="1" dirty="0" smtClean="0">
                <a:solidFill>
                  <a:srgbClr val="002060"/>
                </a:solidFill>
                <a:sym typeface="Symbol" panose="05050102010706020507" pitchFamily="18" charset="2"/>
              </a:rPr>
              <a:t>η</a:t>
            </a:r>
            <a:r>
              <a:rPr lang="en-US" b="1" baseline="-25000" dirty="0">
                <a:solidFill>
                  <a:srgbClr val="002060"/>
                </a:solidFill>
                <a:sym typeface="Symbol" panose="05050102010706020507" pitchFamily="18" charset="2"/>
              </a:rPr>
              <a:t>a</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smtClean="0">
                <a:solidFill>
                  <a:schemeClr val="accent6"/>
                </a:solidFill>
                <a:sym typeface="Symbol" panose="05050102010706020507" pitchFamily="18" charset="2"/>
              </a:rPr>
              <a:t>0,16</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chemeClr val="accent6"/>
                </a:solidFill>
                <a:sym typeface="Symbol" panose="05050102010706020507" pitchFamily="18" charset="2"/>
              </a:rPr>
              <a:t>0,200</a:t>
            </a:r>
            <a:r>
              <a:rPr lang="en-US" b="1" dirty="0" smtClean="0">
                <a:solidFill>
                  <a:srgbClr val="002060"/>
                </a:solidFill>
                <a:sym typeface="Symbol" panose="05050102010706020507" pitchFamily="18" charset="2"/>
              </a:rPr>
              <a:t>*log(</a:t>
            </a:r>
            <a:r>
              <a:rPr lang="en-US" b="1" dirty="0" err="1" smtClean="0">
                <a:solidFill>
                  <a:srgbClr val="002060"/>
                </a:solidFill>
                <a:sym typeface="Symbol" panose="05050102010706020507" pitchFamily="18" charset="2"/>
              </a:rPr>
              <a:t>i</a:t>
            </a:r>
            <a:r>
              <a:rPr lang="en-US" b="1" dirty="0">
                <a:solidFill>
                  <a:srgbClr val="002060"/>
                </a:solidFill>
                <a:sym typeface="Symbol" panose="05050102010706020507" pitchFamily="18" charset="2"/>
              </a:rPr>
              <a:t>)	[V] </a:t>
            </a:r>
          </a:p>
        </p:txBody>
      </p:sp>
      <p:sp>
        <p:nvSpPr>
          <p:cNvPr id="8" name="Rectangle 7"/>
          <p:cNvSpPr/>
          <p:nvPr/>
        </p:nvSpPr>
        <p:spPr>
          <a:xfrm>
            <a:off x="6897059" y="656493"/>
            <a:ext cx="5330798" cy="338554"/>
          </a:xfrm>
          <a:prstGeom prst="rect">
            <a:avLst/>
          </a:prstGeom>
        </p:spPr>
        <p:txBody>
          <a:bodyPr wrap="square">
            <a:spAutoFit/>
          </a:bodyPr>
          <a:lstStyle/>
          <a:p>
            <a:r>
              <a:rPr lang="el-GR" sz="1600" b="1" dirty="0" smtClean="0">
                <a:solidFill>
                  <a:srgbClr val="FF0000"/>
                </a:solidFill>
              </a:rPr>
              <a:t>τα δυναμικά στο Σχήμα εμφανίζονται με αντίθετο πρόσημο</a:t>
            </a:r>
            <a:endParaRPr lang="en-US" sz="1600" b="1" dirty="0" smtClean="0">
              <a:solidFill>
                <a:srgbClr val="FF0000"/>
              </a:solidFill>
            </a:endParaRPr>
          </a:p>
        </p:txBody>
      </p:sp>
      <p:sp>
        <p:nvSpPr>
          <p:cNvPr id="9" name="Rectangle 8"/>
          <p:cNvSpPr/>
          <p:nvPr/>
        </p:nvSpPr>
        <p:spPr>
          <a:xfrm>
            <a:off x="15570" y="5316792"/>
            <a:ext cx="12196819" cy="1477328"/>
          </a:xfrm>
          <a:prstGeom prst="rect">
            <a:avLst/>
          </a:prstGeom>
        </p:spPr>
        <p:txBody>
          <a:bodyPr wrap="square">
            <a:spAutoFit/>
          </a:bodyPr>
          <a:lstStyle/>
          <a:p>
            <a:pPr algn="just"/>
            <a:r>
              <a:rPr lang="el-GR" b="1" dirty="0" smtClean="0">
                <a:solidFill>
                  <a:srgbClr val="002060"/>
                </a:solidFill>
                <a:sym typeface="Symbol" panose="05050102010706020507" pitchFamily="18" charset="2"/>
              </a:rPr>
              <a:t>Οι </a:t>
            </a:r>
            <a:r>
              <a:rPr lang="el-GR" b="1" dirty="0" smtClean="0">
                <a:solidFill>
                  <a:srgbClr val="FF0000"/>
                </a:solidFill>
                <a:sym typeface="Symbol" panose="05050102010706020507" pitchFamily="18" charset="2"/>
              </a:rPr>
              <a:t>συσχετίσεις</a:t>
            </a:r>
            <a:r>
              <a:rPr lang="el-GR" b="1" dirty="0" smtClean="0">
                <a:solidFill>
                  <a:srgbClr val="002060"/>
                </a:solidFill>
                <a:sym typeface="Symbol" panose="05050102010706020507" pitchFamily="18" charset="2"/>
              </a:rPr>
              <a:t> είναι εμπειρικές σχέσεις που εξάγονται από την προσαρμογή εξισώσεων σε πειραματικά δεδομένα</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Έτσι, είναι </a:t>
            </a:r>
            <a:r>
              <a:rPr lang="el-GR" b="1" dirty="0" smtClean="0">
                <a:solidFill>
                  <a:srgbClr val="FF0000"/>
                </a:solidFill>
                <a:sym typeface="Symbol" panose="05050102010706020507" pitchFamily="18" charset="2"/>
              </a:rPr>
              <a:t>ευαίσθητες στις μονάδες των μεγεθών που εμπλέκονται </a:t>
            </a:r>
            <a:r>
              <a:rPr lang="el-GR" b="1" dirty="0" smtClean="0">
                <a:solidFill>
                  <a:srgbClr val="002060"/>
                </a:solidFill>
                <a:sym typeface="Symbol" panose="05050102010706020507" pitchFamily="18" charset="2"/>
              </a:rPr>
              <a:t>και οι παραπάνω συσχετίσεις ισχύουν εάν η τιμή της πυκνότητας ρεύματος </a:t>
            </a:r>
            <a:r>
              <a:rPr lang="en-US" b="1" dirty="0" err="1" smtClean="0">
                <a:solidFill>
                  <a:srgbClr val="002060"/>
                </a:solidFill>
                <a:sym typeface="Symbol" panose="05050102010706020507" pitchFamily="18" charset="2"/>
              </a:rPr>
              <a:t>i</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είναι σε </a:t>
            </a:r>
            <a:r>
              <a:rPr lang="en-US" b="1" dirty="0" smtClean="0">
                <a:solidFill>
                  <a:srgbClr val="FF0000"/>
                </a:solidFill>
                <a:sym typeface="Symbol" panose="05050102010706020507" pitchFamily="18" charset="2"/>
              </a:rPr>
              <a:t>kA/m</a:t>
            </a:r>
            <a:r>
              <a:rPr lang="en-US" b="1" baseline="30000" dirty="0" smtClean="0">
                <a:solidFill>
                  <a:srgbClr val="FF0000"/>
                </a:solidFill>
                <a:sym typeface="Symbol" panose="05050102010706020507" pitchFamily="18" charset="2"/>
              </a:rPr>
              <a:t>2</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και το αποτέλεσμα τους είναι σε </a:t>
            </a:r>
            <a:r>
              <a:rPr lang="en-US" b="1" dirty="0" smtClean="0">
                <a:solidFill>
                  <a:srgbClr val="FF0000"/>
                </a:solidFill>
                <a:sym typeface="Symbol" panose="05050102010706020507" pitchFamily="18" charset="2"/>
              </a:rPr>
              <a:t>Volt</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Η γραμμική συνάρτηση της ωμικής υπέρτασης και οι λογαριθμικές συναρτήσεις της ανοδικής και της καθοδικής υπέρτασης παρατηρούνται γενικά, οι τιμές των </a:t>
            </a:r>
            <a:r>
              <a:rPr lang="el-GR" b="1" dirty="0" smtClean="0">
                <a:solidFill>
                  <a:schemeClr val="accent6"/>
                </a:solidFill>
                <a:sym typeface="Symbol" panose="05050102010706020507" pitchFamily="18" charset="2"/>
              </a:rPr>
              <a:t>σταθερών όρων</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a:t>
            </a:r>
            <a:r>
              <a:rPr lang="el-GR" b="1" dirty="0" smtClean="0">
                <a:solidFill>
                  <a:schemeClr val="accent6"/>
                </a:solidFill>
                <a:sym typeface="Symbol" panose="05050102010706020507" pitchFamily="18" charset="2"/>
              </a:rPr>
              <a:t>αυτών με πράσινο</a:t>
            </a:r>
            <a:r>
              <a:rPr lang="el-GR" b="1" dirty="0" smtClean="0">
                <a:solidFill>
                  <a:srgbClr val="002060"/>
                </a:solidFill>
                <a:sym typeface="Symbol" panose="05050102010706020507" pitchFamily="18" charset="2"/>
              </a:rPr>
              <a:t>) όμως μπορεί να μεταβάλλονται από σύστημα σε σύστημα ηλεκτρόλυσης. </a:t>
            </a:r>
            <a:endParaRPr lang="el-GR" sz="800" b="1" dirty="0">
              <a:solidFill>
                <a:srgbClr val="002060"/>
              </a:solidFill>
              <a:sym typeface="Symbol" panose="05050102010706020507" pitchFamily="18" charset="2"/>
            </a:endParaRPr>
          </a:p>
        </p:txBody>
      </p:sp>
    </p:spTree>
    <p:extLst>
      <p:ext uri="{BB962C8B-B14F-4D97-AF65-F5344CB8AC3E}">
        <p14:creationId xmlns:p14="http://schemas.microsoft.com/office/powerpoint/2010/main" val="2335414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lkaline Electrolyser ‒ LEPA ‐ EPF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2692" y="739873"/>
            <a:ext cx="4745968" cy="4190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TextBox 5"/>
          <p:cNvSpPr txBox="1"/>
          <p:nvPr/>
        </p:nvSpPr>
        <p:spPr>
          <a:xfrm>
            <a:off x="8871284" y="133274"/>
            <a:ext cx="3177280"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αλκαλική ηλεκτρόλυση</a:t>
            </a:r>
            <a:endParaRPr lang="el-GR" sz="2400" b="1" dirty="0">
              <a:ln/>
              <a:solidFill>
                <a:schemeClr val="accent3"/>
              </a:solidFill>
            </a:endParaRPr>
          </a:p>
        </p:txBody>
      </p:sp>
      <mc:AlternateContent xmlns:mc="http://schemas.openxmlformats.org/markup-compatibility/2006" xmlns:a14="http://schemas.microsoft.com/office/drawing/2010/main">
        <mc:Choice Requires="a14">
          <p:sp>
            <p:nvSpPr>
              <p:cNvPr id="7" name="Rectangle 6"/>
              <p:cNvSpPr/>
              <p:nvPr/>
            </p:nvSpPr>
            <p:spPr>
              <a:xfrm>
                <a:off x="63696" y="614583"/>
                <a:ext cx="7197716" cy="4876207"/>
              </a:xfrm>
              <a:prstGeom prst="rect">
                <a:avLst/>
              </a:prstGeom>
            </p:spPr>
            <p:txBody>
              <a:bodyPr wrap="square">
                <a:spAutoFit/>
              </a:bodyPr>
              <a:lstStyle/>
              <a:p>
                <a:pPr algn="just"/>
                <a:r>
                  <a:rPr lang="el-GR" b="1" dirty="0" smtClean="0">
                    <a:solidFill>
                      <a:srgbClr val="002060"/>
                    </a:solidFill>
                  </a:rPr>
                  <a:t>Το δυναμικό λειτουργίας της κυψέλης ηλεκτρόλυσης, στις διάφορες πυκνότητες ρεύματος είναι:</a:t>
                </a:r>
              </a:p>
              <a:p>
                <a:pPr algn="just"/>
                <a:endParaRPr lang="el-GR" sz="800" b="1" dirty="0">
                  <a:solidFill>
                    <a:srgbClr val="002060"/>
                  </a:solidFill>
                </a:endParaRPr>
              </a:p>
              <a:p>
                <a:pPr marL="1346200" indent="-1346200"/>
                <a:r>
                  <a:rPr lang="el-GR" b="1" dirty="0" smtClean="0">
                    <a:solidFill>
                      <a:srgbClr val="002060"/>
                    </a:solidFill>
                  </a:rPr>
                  <a:t>		</a:t>
                </a:r>
                <a:r>
                  <a:rPr lang="en-US" b="1" dirty="0" smtClean="0">
                    <a:solidFill>
                      <a:srgbClr val="002060"/>
                    </a:solidFill>
                  </a:rPr>
                  <a:t>V = </a:t>
                </a:r>
                <a:r>
                  <a:rPr lang="en-US" b="1" dirty="0" err="1" smtClean="0">
                    <a:solidFill>
                      <a:srgbClr val="002060"/>
                    </a:solidFill>
                  </a:rPr>
                  <a:t>E</a:t>
                </a:r>
                <a:r>
                  <a:rPr lang="en-US" b="1" baseline="30000" dirty="0" err="1" smtClean="0">
                    <a:solidFill>
                      <a:srgbClr val="002060"/>
                    </a:solidFill>
                  </a:rPr>
                  <a:t>rev</a:t>
                </a:r>
                <a:r>
                  <a:rPr lang="en-US" b="1" dirty="0">
                    <a:solidFill>
                      <a:srgbClr val="002060"/>
                    </a:solidFill>
                  </a:rPr>
                  <a:t> </a:t>
                </a:r>
                <a:r>
                  <a:rPr lang="en-US" b="1" dirty="0" smtClean="0">
                    <a:solidFill>
                      <a:srgbClr val="002060"/>
                    </a:solidFill>
                  </a:rPr>
                  <a:t>+ </a:t>
                </a:r>
                <a:r>
                  <a:rPr lang="el-GR" b="1" dirty="0" err="1" smtClean="0">
                    <a:solidFill>
                      <a:srgbClr val="002060"/>
                    </a:solidFill>
                  </a:rPr>
                  <a:t>η</a:t>
                </a:r>
                <a:r>
                  <a:rPr lang="el-GR" b="1" baseline="-25000" dirty="0" err="1" smtClean="0">
                    <a:solidFill>
                      <a:srgbClr val="002060"/>
                    </a:solidFill>
                  </a:rPr>
                  <a:t>Ω</a:t>
                </a:r>
                <a:r>
                  <a:rPr lang="el-GR" b="1" dirty="0" smtClean="0">
                    <a:solidFill>
                      <a:srgbClr val="002060"/>
                    </a:solidFill>
                  </a:rPr>
                  <a:t> + η</a:t>
                </a:r>
                <a:r>
                  <a:rPr lang="en-US" b="1" baseline="-25000" dirty="0" smtClean="0">
                    <a:solidFill>
                      <a:srgbClr val="002060"/>
                    </a:solidFill>
                  </a:rPr>
                  <a:t>c</a:t>
                </a:r>
                <a:r>
                  <a:rPr lang="en-US" b="1" dirty="0" smtClean="0">
                    <a:solidFill>
                      <a:srgbClr val="002060"/>
                    </a:solidFill>
                  </a:rPr>
                  <a:t> + </a:t>
                </a:r>
                <a:r>
                  <a:rPr lang="el-GR" b="1" dirty="0" smtClean="0">
                    <a:solidFill>
                      <a:srgbClr val="002060"/>
                    </a:solidFill>
                  </a:rPr>
                  <a:t>η</a:t>
                </a:r>
                <a:r>
                  <a:rPr lang="en-US" b="1" baseline="-25000" dirty="0" smtClean="0">
                    <a:solidFill>
                      <a:srgbClr val="002060"/>
                    </a:solidFill>
                  </a:rPr>
                  <a:t>a</a:t>
                </a:r>
                <a:r>
                  <a:rPr lang="el-GR" b="1" dirty="0" smtClean="0">
                    <a:solidFill>
                      <a:srgbClr val="002060"/>
                    </a:solidFill>
                  </a:rPr>
                  <a:t>		</a:t>
                </a:r>
                <a:r>
                  <a:rPr lang="en-US" b="1" dirty="0" smtClean="0">
                    <a:solidFill>
                      <a:srgbClr val="002060"/>
                    </a:solidFill>
                  </a:rPr>
                  <a:t>[V]</a:t>
                </a:r>
                <a:endParaRPr lang="el-GR" b="1" dirty="0" smtClean="0">
                  <a:solidFill>
                    <a:srgbClr val="002060"/>
                  </a:solidFill>
                </a:endParaRPr>
              </a:p>
              <a:p>
                <a:pPr marL="1346200" indent="-1346200" algn="just"/>
                <a:endParaRPr lang="en-US" sz="800" b="1" dirty="0" smtClean="0">
                  <a:solidFill>
                    <a:srgbClr val="002060"/>
                  </a:solidFill>
                </a:endParaRPr>
              </a:p>
              <a:p>
                <a:pPr marL="1346200" indent="-1346200" algn="just"/>
                <a:r>
                  <a:rPr lang="el-GR" b="1" dirty="0" smtClean="0">
                    <a:solidFill>
                      <a:srgbClr val="002060"/>
                    </a:solidFill>
                  </a:rPr>
                  <a:t>και η κατανάλωση ηλεκτρικής ισχύος:		</a:t>
                </a:r>
                <a:r>
                  <a:rPr lang="en-US" b="1" dirty="0" smtClean="0">
                    <a:solidFill>
                      <a:srgbClr val="002060"/>
                    </a:solidFill>
                  </a:rPr>
                  <a:t>P = I * V	[W]</a:t>
                </a:r>
              </a:p>
              <a:p>
                <a:pPr marL="1346200" indent="-1346200" algn="just"/>
                <a:endParaRPr lang="en-US" sz="800" b="1" dirty="0">
                  <a:solidFill>
                    <a:srgbClr val="002060"/>
                  </a:solidFill>
                </a:endParaRPr>
              </a:p>
              <a:p>
                <a:pPr marL="1346200" indent="-1346200" algn="just"/>
                <a:r>
                  <a:rPr lang="el-GR" b="1" dirty="0" smtClean="0">
                    <a:solidFill>
                      <a:srgbClr val="002060"/>
                    </a:solidFill>
                  </a:rPr>
                  <a:t>όπου</a:t>
                </a:r>
                <a:r>
                  <a:rPr lang="en-US" b="1" dirty="0" smtClean="0">
                    <a:solidFill>
                      <a:srgbClr val="002060"/>
                    </a:solidFill>
                  </a:rPr>
                  <a:t>:					</a:t>
                </a:r>
                <a:r>
                  <a:rPr lang="el-GR" b="1" dirty="0" smtClean="0">
                    <a:solidFill>
                      <a:srgbClr val="002060"/>
                    </a:solidFill>
                  </a:rPr>
                  <a:t> </a:t>
                </a:r>
                <a:r>
                  <a:rPr lang="en-US" b="1" dirty="0" smtClean="0">
                    <a:solidFill>
                      <a:srgbClr val="002060"/>
                    </a:solidFill>
                  </a:rPr>
                  <a:t>I = </a:t>
                </a:r>
                <a:r>
                  <a:rPr lang="en-US" b="1" dirty="0" err="1" smtClean="0">
                    <a:solidFill>
                      <a:srgbClr val="002060"/>
                    </a:solidFill>
                  </a:rPr>
                  <a:t>i</a:t>
                </a:r>
                <a:r>
                  <a:rPr lang="en-US" b="1" dirty="0" smtClean="0">
                    <a:solidFill>
                      <a:srgbClr val="002060"/>
                    </a:solidFill>
                  </a:rPr>
                  <a:t> * A </a:t>
                </a:r>
                <a:r>
                  <a:rPr lang="el-GR" b="1" dirty="0" smtClean="0">
                    <a:solidFill>
                      <a:srgbClr val="002060"/>
                    </a:solidFill>
                  </a:rPr>
                  <a:t>	</a:t>
                </a:r>
                <a:r>
                  <a:rPr lang="en-US" b="1" dirty="0" smtClean="0">
                    <a:solidFill>
                      <a:srgbClr val="002060"/>
                    </a:solidFill>
                  </a:rPr>
                  <a:t>[A]</a:t>
                </a:r>
              </a:p>
              <a:p>
                <a:pPr marL="1346200" indent="-1346200" algn="just"/>
                <a:endParaRPr lang="en-US" sz="800" b="1" dirty="0" smtClean="0">
                  <a:solidFill>
                    <a:srgbClr val="002060"/>
                  </a:solidFill>
                </a:endParaRPr>
              </a:p>
              <a:p>
                <a:pPr algn="just"/>
                <a:r>
                  <a:rPr lang="el-GR" b="1" dirty="0" smtClean="0">
                    <a:solidFill>
                      <a:srgbClr val="002060"/>
                    </a:solidFill>
                  </a:rPr>
                  <a:t>όπου Α η επιφάνεια ηλεκτρόλυσης, ενώ ο ρυθμός παραγωγής Η</a:t>
                </a:r>
                <a:r>
                  <a:rPr lang="el-GR" b="1" baseline="-25000" dirty="0" smtClean="0">
                    <a:solidFill>
                      <a:srgbClr val="002060"/>
                    </a:solidFill>
                  </a:rPr>
                  <a:t>2</a:t>
                </a:r>
                <a:r>
                  <a:rPr lang="el-GR" b="1" dirty="0" smtClean="0">
                    <a:solidFill>
                      <a:srgbClr val="002060"/>
                    </a:solidFill>
                  </a:rPr>
                  <a:t>, είναι</a:t>
                </a:r>
                <a:r>
                  <a:rPr lang="en-US" b="1" dirty="0" smtClean="0">
                    <a:solidFill>
                      <a:srgbClr val="002060"/>
                    </a:solidFill>
                  </a:rPr>
                  <a:t> (</a:t>
                </a:r>
                <a:r>
                  <a:rPr lang="el-GR" b="1" dirty="0" smtClean="0">
                    <a:solidFill>
                      <a:srgbClr val="002060"/>
                    </a:solidFill>
                  </a:rPr>
                  <a:t>νόμος </a:t>
                </a:r>
                <a:r>
                  <a:rPr lang="en-US" b="1" dirty="0" smtClean="0">
                    <a:solidFill>
                      <a:srgbClr val="002060"/>
                    </a:solidFill>
                  </a:rPr>
                  <a:t>Faraday)</a:t>
                </a:r>
                <a:r>
                  <a:rPr lang="el-GR" b="1" dirty="0" smtClean="0">
                    <a:solidFill>
                      <a:srgbClr val="002060"/>
                    </a:solidFill>
                  </a:rPr>
                  <a:t>:</a:t>
                </a:r>
                <a:endParaRPr lang="en-US" b="1" dirty="0" smtClean="0">
                  <a:solidFill>
                    <a:srgbClr val="002060"/>
                  </a:solidFill>
                </a:endParaRPr>
              </a:p>
              <a:p>
                <a:pPr algn="just"/>
                <a:r>
                  <a:rPr lang="el-GR" b="1" dirty="0" smtClean="0">
                    <a:solidFill>
                      <a:srgbClr val="002060"/>
                    </a:solidFill>
                  </a:rPr>
                  <a:t>		</a:t>
                </a:r>
                <a:endParaRPr lang="en-US" b="1" dirty="0" smtClean="0">
                  <a:solidFill>
                    <a:srgbClr val="002060"/>
                  </a:solidFill>
                </a:endParaRPr>
              </a:p>
              <a:p>
                <a:pPr algn="just"/>
                <a14:m>
                  <m:oMath xmlns:m="http://schemas.openxmlformats.org/officeDocument/2006/math">
                    <m:sSub>
                      <m:sSubPr>
                        <m:ctrlPr>
                          <a:rPr lang="en-US" sz="1600" b="1" i="1" smtClean="0">
                            <a:solidFill>
                              <a:srgbClr val="002060"/>
                            </a:solidFill>
                            <a:latin typeface="Cambria Math" panose="02040503050406030204" pitchFamily="18" charset="0"/>
                          </a:rPr>
                        </m:ctrlPr>
                      </m:sSubPr>
                      <m:e>
                        <m:r>
                          <a:rPr lang="en-US" sz="1600" b="1" i="0" smtClean="0">
                            <a:solidFill>
                              <a:srgbClr val="002060"/>
                            </a:solidFill>
                            <a:latin typeface="Cambria Math" panose="02040503050406030204" pitchFamily="18" charset="0"/>
                          </a:rPr>
                          <m:t>𝐑</m:t>
                        </m:r>
                      </m:e>
                      <m:sub>
                        <m:r>
                          <a:rPr lang="en-US" sz="1600" b="1" i="0" smtClean="0">
                            <a:solidFill>
                              <a:srgbClr val="002060"/>
                            </a:solidFill>
                            <a:latin typeface="Cambria Math" panose="02040503050406030204" pitchFamily="18" charset="0"/>
                          </a:rPr>
                          <m:t>𝐇𝟐</m:t>
                        </m:r>
                      </m:sub>
                    </m:sSub>
                    <m:r>
                      <a:rPr lang="en-US" sz="1600" b="1" i="1" smtClean="0">
                        <a:solidFill>
                          <a:srgbClr val="002060"/>
                        </a:solidFill>
                        <a:latin typeface="Cambria Math" panose="02040503050406030204" pitchFamily="18" charset="0"/>
                      </a:rPr>
                      <m:t>=</m:t>
                    </m:r>
                    <m:f>
                      <m:fPr>
                        <m:ctrlPr>
                          <a:rPr lang="en-US" sz="1600" b="1" i="1" smtClean="0">
                            <a:solidFill>
                              <a:srgbClr val="002060"/>
                            </a:solidFill>
                            <a:latin typeface="Cambria Math" panose="02040503050406030204" pitchFamily="18" charset="0"/>
                          </a:rPr>
                        </m:ctrlPr>
                      </m:fPr>
                      <m:num>
                        <m:r>
                          <a:rPr lang="en-US" sz="1600" b="1" i="0" smtClean="0">
                            <a:solidFill>
                              <a:srgbClr val="002060"/>
                            </a:solidFill>
                            <a:latin typeface="Cambria Math" panose="02040503050406030204" pitchFamily="18" charset="0"/>
                          </a:rPr>
                          <m:t>𝐈</m:t>
                        </m:r>
                      </m:num>
                      <m:den>
                        <m:r>
                          <a:rPr lang="en-US" sz="1600" b="1" i="0" smtClean="0">
                            <a:solidFill>
                              <a:srgbClr val="002060"/>
                            </a:solidFill>
                            <a:latin typeface="Cambria Math" panose="02040503050406030204" pitchFamily="18" charset="0"/>
                          </a:rPr>
                          <m:t>𝟐</m:t>
                        </m:r>
                        <m:r>
                          <a:rPr lang="en-US" sz="1600" b="1" i="0" smtClean="0">
                            <a:solidFill>
                              <a:srgbClr val="002060"/>
                            </a:solidFill>
                            <a:latin typeface="Cambria Math" panose="02040503050406030204" pitchFamily="18" charset="0"/>
                          </a:rPr>
                          <m:t>∗</m:t>
                        </m:r>
                        <m:r>
                          <a:rPr lang="en-US" sz="1600" b="1" i="0" smtClean="0">
                            <a:solidFill>
                              <a:srgbClr val="002060"/>
                            </a:solidFill>
                            <a:latin typeface="Cambria Math" panose="02040503050406030204" pitchFamily="18" charset="0"/>
                          </a:rPr>
                          <m:t>𝐅</m:t>
                        </m:r>
                      </m:den>
                    </m:f>
                    <m:r>
                      <a:rPr lang="en-US" sz="1600" b="1" i="1" smtClean="0">
                        <a:solidFill>
                          <a:srgbClr val="002060"/>
                        </a:solidFill>
                        <a:latin typeface="Cambria Math" panose="02040503050406030204" pitchFamily="18" charset="0"/>
                      </a:rPr>
                      <m:t>          </m:t>
                    </m:r>
                    <m:d>
                      <m:dPr>
                        <m:begChr m:val="["/>
                        <m:endChr m:val="]"/>
                        <m:ctrlPr>
                          <a:rPr lang="en-US" sz="1600" b="1" i="1" smtClean="0">
                            <a:solidFill>
                              <a:srgbClr val="002060"/>
                            </a:solidFill>
                            <a:latin typeface="Cambria Math" panose="02040503050406030204" pitchFamily="18" charset="0"/>
                          </a:rPr>
                        </m:ctrlPr>
                      </m:dPr>
                      <m:e>
                        <m:f>
                          <m:fPr>
                            <m:ctrlPr>
                              <a:rPr lang="en-US" sz="1600" b="1" i="1" smtClean="0">
                                <a:solidFill>
                                  <a:srgbClr val="002060"/>
                                </a:solidFill>
                                <a:latin typeface="Cambria Math" panose="02040503050406030204" pitchFamily="18" charset="0"/>
                              </a:rPr>
                            </m:ctrlPr>
                          </m:fPr>
                          <m:num>
                            <m:f>
                              <m:fPr>
                                <m:ctrlPr>
                                  <a:rPr lang="en-US" sz="1600" b="1" i="1" smtClean="0">
                                    <a:solidFill>
                                      <a:srgbClr val="002060"/>
                                    </a:solidFill>
                                    <a:latin typeface="Cambria Math" panose="02040503050406030204" pitchFamily="18" charset="0"/>
                                  </a:rPr>
                                </m:ctrlPr>
                              </m:fPr>
                              <m:num>
                                <m:r>
                                  <a:rPr lang="en-US" sz="1600" b="1" i="0" smtClean="0">
                                    <a:solidFill>
                                      <a:srgbClr val="002060"/>
                                    </a:solidFill>
                                    <a:latin typeface="Cambria Math" panose="02040503050406030204" pitchFamily="18" charset="0"/>
                                  </a:rPr>
                                  <m:t>𝐜𝐛</m:t>
                                </m:r>
                              </m:num>
                              <m:den>
                                <m:r>
                                  <a:rPr lang="en-US" sz="1600" b="1" i="0" smtClean="0">
                                    <a:solidFill>
                                      <a:srgbClr val="002060"/>
                                    </a:solidFill>
                                    <a:latin typeface="Cambria Math" panose="02040503050406030204" pitchFamily="18" charset="0"/>
                                  </a:rPr>
                                  <m:t>𝐬𝐞𝐜</m:t>
                                </m:r>
                              </m:den>
                            </m:f>
                          </m:num>
                          <m:den>
                            <m:f>
                              <m:fPr>
                                <m:ctrlPr>
                                  <a:rPr lang="en-US" sz="1600" b="1" i="1" smtClean="0">
                                    <a:solidFill>
                                      <a:srgbClr val="002060"/>
                                    </a:solidFill>
                                    <a:latin typeface="Cambria Math" panose="02040503050406030204" pitchFamily="18" charset="0"/>
                                  </a:rPr>
                                </m:ctrlPr>
                              </m:fPr>
                              <m:num>
                                <m:r>
                                  <a:rPr lang="en-US" sz="1600" b="1" i="0" smtClean="0">
                                    <a:solidFill>
                                      <a:srgbClr val="002060"/>
                                    </a:solidFill>
                                    <a:latin typeface="Cambria Math" panose="02040503050406030204" pitchFamily="18" charset="0"/>
                                  </a:rPr>
                                  <m:t>𝐜𝐛</m:t>
                                </m:r>
                              </m:num>
                              <m:den>
                                <m:sSub>
                                  <m:sSubPr>
                                    <m:ctrlPr>
                                      <a:rPr lang="en-US" sz="1600" b="1" i="1" smtClean="0">
                                        <a:solidFill>
                                          <a:srgbClr val="002060"/>
                                        </a:solidFill>
                                        <a:latin typeface="Cambria Math" panose="02040503050406030204" pitchFamily="18" charset="0"/>
                                      </a:rPr>
                                    </m:ctrlPr>
                                  </m:sSubPr>
                                  <m:e>
                                    <m:r>
                                      <a:rPr lang="en-US" sz="1600" b="1" i="0" smtClean="0">
                                        <a:solidFill>
                                          <a:srgbClr val="002060"/>
                                        </a:solidFill>
                                        <a:latin typeface="Cambria Math" panose="02040503050406030204" pitchFamily="18" charset="0"/>
                                      </a:rPr>
                                      <m:t>𝐦𝐨𝐥</m:t>
                                    </m:r>
                                  </m:e>
                                  <m:sub>
                                    <m:r>
                                      <a:rPr lang="en-US" sz="1600" b="1" i="0" smtClean="0">
                                        <a:solidFill>
                                          <a:srgbClr val="002060"/>
                                        </a:solidFill>
                                        <a:latin typeface="Cambria Math" panose="02040503050406030204" pitchFamily="18" charset="0"/>
                                      </a:rPr>
                                      <m:t>𝐇𝟐</m:t>
                                    </m:r>
                                  </m:sub>
                                </m:sSub>
                              </m:den>
                            </m:f>
                          </m:den>
                        </m:f>
                        <m:r>
                          <a:rPr lang="en-US" sz="1600" b="1" i="1" smtClean="0">
                            <a:solidFill>
                              <a:srgbClr val="002060"/>
                            </a:solidFill>
                            <a:latin typeface="Cambria Math" panose="02040503050406030204" pitchFamily="18" charset="0"/>
                          </a:rPr>
                          <m:t>= </m:t>
                        </m:r>
                        <m:f>
                          <m:fPr>
                            <m:ctrlPr>
                              <a:rPr lang="en-US" sz="1600" b="1" i="1" smtClean="0">
                                <a:solidFill>
                                  <a:srgbClr val="002060"/>
                                </a:solidFill>
                                <a:latin typeface="Cambria Math" panose="02040503050406030204" pitchFamily="18" charset="0"/>
                              </a:rPr>
                            </m:ctrlPr>
                          </m:fPr>
                          <m:num>
                            <m:sSub>
                              <m:sSubPr>
                                <m:ctrlPr>
                                  <a:rPr lang="en-US" sz="1600" b="1" i="1" smtClean="0">
                                    <a:solidFill>
                                      <a:srgbClr val="002060"/>
                                    </a:solidFill>
                                    <a:latin typeface="Cambria Math" panose="02040503050406030204" pitchFamily="18" charset="0"/>
                                  </a:rPr>
                                </m:ctrlPr>
                              </m:sSubPr>
                              <m:e>
                                <m:r>
                                  <a:rPr lang="en-US" sz="1600" b="1" i="0" smtClean="0">
                                    <a:solidFill>
                                      <a:srgbClr val="002060"/>
                                    </a:solidFill>
                                    <a:latin typeface="Cambria Math" panose="02040503050406030204" pitchFamily="18" charset="0"/>
                                  </a:rPr>
                                  <m:t>𝐦𝐨𝐥</m:t>
                                </m:r>
                              </m:e>
                              <m:sub>
                                <m:r>
                                  <a:rPr lang="en-US" sz="1600" b="1" i="0" smtClean="0">
                                    <a:solidFill>
                                      <a:srgbClr val="002060"/>
                                    </a:solidFill>
                                    <a:latin typeface="Cambria Math" panose="02040503050406030204" pitchFamily="18" charset="0"/>
                                  </a:rPr>
                                  <m:t>𝐇𝟐</m:t>
                                </m:r>
                              </m:sub>
                            </m:sSub>
                          </m:num>
                          <m:den>
                            <m:r>
                              <a:rPr lang="en-US" sz="1600" b="1" i="0" smtClean="0">
                                <a:solidFill>
                                  <a:srgbClr val="002060"/>
                                </a:solidFill>
                                <a:latin typeface="Cambria Math" panose="02040503050406030204" pitchFamily="18" charset="0"/>
                              </a:rPr>
                              <m:t>𝐬𝐞𝐜</m:t>
                            </m:r>
                          </m:den>
                        </m:f>
                      </m:e>
                    </m:d>
                  </m:oMath>
                </a14:m>
                <a:r>
                  <a:rPr lang="en-US" b="1" dirty="0" smtClean="0">
                    <a:solidFill>
                      <a:srgbClr val="002060"/>
                    </a:solidFill>
                  </a:rPr>
                  <a:t> </a:t>
                </a:r>
                <a:r>
                  <a:rPr lang="el-GR" b="1" dirty="0" smtClean="0">
                    <a:solidFill>
                      <a:srgbClr val="002060"/>
                    </a:solidFill>
                  </a:rPr>
                  <a:t>	</a:t>
                </a:r>
                <a:r>
                  <a:rPr lang="en-US" b="1" dirty="0" smtClean="0">
                    <a:solidFill>
                      <a:srgbClr val="002060"/>
                    </a:solidFill>
                  </a:rPr>
                  <a:t>	</a:t>
                </a:r>
                <a:r>
                  <a:rPr lang="el-GR" b="1" dirty="0" smtClean="0">
                    <a:solidFill>
                      <a:srgbClr val="002060"/>
                    </a:solidFill>
                  </a:rPr>
                  <a:t>ή </a:t>
                </a:r>
                <a:r>
                  <a:rPr lang="en-US" b="1" dirty="0" smtClean="0">
                    <a:solidFill>
                      <a:srgbClr val="002060"/>
                    </a:solidFill>
                  </a:rPr>
                  <a:t>	</a:t>
                </a:r>
                <a14:m>
                  <m:oMath xmlns:m="http://schemas.openxmlformats.org/officeDocument/2006/math">
                    <m:sSub>
                      <m:sSubPr>
                        <m:ctrlPr>
                          <a:rPr lang="en-US" b="1" i="1">
                            <a:solidFill>
                              <a:srgbClr val="002060"/>
                            </a:solidFill>
                            <a:latin typeface="Cambria Math" panose="02040503050406030204" pitchFamily="18" charset="0"/>
                          </a:rPr>
                        </m:ctrlPr>
                      </m:sSubPr>
                      <m:e>
                        <m:r>
                          <a:rPr lang="el-GR" b="1">
                            <a:solidFill>
                              <a:srgbClr val="002060"/>
                            </a:solidFill>
                            <a:latin typeface="Cambria Math" panose="02040503050406030204" pitchFamily="18" charset="0"/>
                          </a:rPr>
                          <m:t>𝚮</m:t>
                        </m:r>
                      </m:e>
                      <m:sub>
                        <m:r>
                          <a:rPr lang="el-GR" b="1">
                            <a:solidFill>
                              <a:srgbClr val="002060"/>
                            </a:solidFill>
                            <a:latin typeface="Cambria Math" panose="02040503050406030204" pitchFamily="18" charset="0"/>
                          </a:rPr>
                          <m:t>𝟐</m:t>
                        </m:r>
                      </m:sub>
                    </m:sSub>
                    <m:r>
                      <a:rPr lang="en-US" b="1" i="1">
                        <a:solidFill>
                          <a:srgbClr val="002060"/>
                        </a:solidFill>
                        <a:latin typeface="Cambria Math" panose="02040503050406030204" pitchFamily="18" charset="0"/>
                      </a:rPr>
                      <m:t>=</m:t>
                    </m:r>
                    <m:f>
                      <m:fPr>
                        <m:ctrlPr>
                          <a:rPr lang="en-US" b="1" i="1">
                            <a:solidFill>
                              <a:srgbClr val="002060"/>
                            </a:solidFill>
                            <a:latin typeface="Cambria Math" panose="02040503050406030204" pitchFamily="18" charset="0"/>
                          </a:rPr>
                        </m:ctrlPr>
                      </m:fPr>
                      <m:num>
                        <m:r>
                          <a:rPr lang="el-GR" b="1">
                            <a:solidFill>
                              <a:srgbClr val="002060"/>
                            </a:solidFill>
                            <a:latin typeface="Cambria Math" panose="02040503050406030204" pitchFamily="18" charset="0"/>
                          </a:rPr>
                          <m:t>𝚽</m:t>
                        </m:r>
                      </m:num>
                      <m:den>
                        <m:r>
                          <a:rPr lang="en-US" b="1">
                            <a:solidFill>
                              <a:srgbClr val="002060"/>
                            </a:solidFill>
                            <a:latin typeface="Cambria Math" panose="02040503050406030204" pitchFamily="18" charset="0"/>
                          </a:rPr>
                          <m:t>𝟐</m:t>
                        </m:r>
                        <m:r>
                          <a:rPr lang="en-US" b="1">
                            <a:solidFill>
                              <a:srgbClr val="002060"/>
                            </a:solidFill>
                            <a:latin typeface="Cambria Math" panose="02040503050406030204" pitchFamily="18" charset="0"/>
                          </a:rPr>
                          <m:t>∗</m:t>
                        </m:r>
                        <m:r>
                          <a:rPr lang="en-US" b="1">
                            <a:solidFill>
                              <a:srgbClr val="002060"/>
                            </a:solidFill>
                            <a:latin typeface="Cambria Math" panose="02040503050406030204" pitchFamily="18" charset="0"/>
                          </a:rPr>
                          <m:t>𝐅</m:t>
                        </m:r>
                      </m:den>
                    </m:f>
                    <m:r>
                      <a:rPr lang="en-US" b="1" i="1">
                        <a:solidFill>
                          <a:srgbClr val="002060"/>
                        </a:solidFill>
                        <a:latin typeface="Cambria Math" panose="02040503050406030204" pitchFamily="18" charset="0"/>
                      </a:rPr>
                      <m:t>  </m:t>
                    </m:r>
                    <m:d>
                      <m:dPr>
                        <m:begChr m:val="["/>
                        <m:endChr m:val="]"/>
                        <m:ctrlPr>
                          <a:rPr lang="en-US" sz="1400" b="1" i="1">
                            <a:solidFill>
                              <a:srgbClr val="002060"/>
                            </a:solidFill>
                            <a:latin typeface="Cambria Math" panose="02040503050406030204" pitchFamily="18" charset="0"/>
                          </a:rPr>
                        </m:ctrlPr>
                      </m:dPr>
                      <m:e>
                        <m:f>
                          <m:fPr>
                            <m:ctrlPr>
                              <a:rPr lang="en-US" sz="1400" b="1" i="1">
                                <a:solidFill>
                                  <a:srgbClr val="002060"/>
                                </a:solidFill>
                                <a:latin typeface="Cambria Math" panose="02040503050406030204" pitchFamily="18" charset="0"/>
                              </a:rPr>
                            </m:ctrlPr>
                          </m:fPr>
                          <m:num>
                            <m:r>
                              <a:rPr lang="en-US" sz="1400" b="1" i="1" smtClean="0">
                                <a:solidFill>
                                  <a:srgbClr val="002060"/>
                                </a:solidFill>
                                <a:latin typeface="Cambria Math" panose="02040503050406030204" pitchFamily="18" charset="0"/>
                              </a:rPr>
                              <m:t>𝒄𝒃</m:t>
                            </m:r>
                          </m:num>
                          <m:den>
                            <m:f>
                              <m:fPr>
                                <m:ctrlPr>
                                  <a:rPr lang="en-US" sz="1400" b="1" i="1">
                                    <a:solidFill>
                                      <a:srgbClr val="002060"/>
                                    </a:solidFill>
                                    <a:latin typeface="Cambria Math" panose="02040503050406030204" pitchFamily="18" charset="0"/>
                                  </a:rPr>
                                </m:ctrlPr>
                              </m:fPr>
                              <m:num>
                                <m:r>
                                  <a:rPr lang="en-US" sz="1400" b="1">
                                    <a:solidFill>
                                      <a:srgbClr val="002060"/>
                                    </a:solidFill>
                                    <a:latin typeface="Cambria Math" panose="02040503050406030204" pitchFamily="18" charset="0"/>
                                  </a:rPr>
                                  <m:t>𝐜𝐛</m:t>
                                </m:r>
                              </m:num>
                              <m:den>
                                <m:sSub>
                                  <m:sSubPr>
                                    <m:ctrlPr>
                                      <a:rPr lang="en-US" sz="1400" b="1" i="1">
                                        <a:solidFill>
                                          <a:srgbClr val="002060"/>
                                        </a:solidFill>
                                        <a:latin typeface="Cambria Math" panose="02040503050406030204" pitchFamily="18" charset="0"/>
                                      </a:rPr>
                                    </m:ctrlPr>
                                  </m:sSubPr>
                                  <m:e>
                                    <m:r>
                                      <a:rPr lang="en-US" sz="1400" b="1">
                                        <a:solidFill>
                                          <a:srgbClr val="002060"/>
                                        </a:solidFill>
                                        <a:latin typeface="Cambria Math" panose="02040503050406030204" pitchFamily="18" charset="0"/>
                                      </a:rPr>
                                      <m:t>𝐦𝐨𝐥</m:t>
                                    </m:r>
                                  </m:e>
                                  <m:sub>
                                    <m:r>
                                      <a:rPr lang="en-US" sz="1400" b="1">
                                        <a:solidFill>
                                          <a:srgbClr val="002060"/>
                                        </a:solidFill>
                                        <a:latin typeface="Cambria Math" panose="02040503050406030204" pitchFamily="18" charset="0"/>
                                      </a:rPr>
                                      <m:t>𝐇𝟐</m:t>
                                    </m:r>
                                  </m:sub>
                                </m:sSub>
                              </m:den>
                            </m:f>
                          </m:den>
                        </m:f>
                        <m:r>
                          <a:rPr lang="en-US" sz="1400" b="1" i="1">
                            <a:solidFill>
                              <a:srgbClr val="002060"/>
                            </a:solidFill>
                            <a:latin typeface="Cambria Math" panose="02040503050406030204" pitchFamily="18" charset="0"/>
                          </a:rPr>
                          <m:t>=</m:t>
                        </m:r>
                        <m:sSub>
                          <m:sSubPr>
                            <m:ctrlPr>
                              <a:rPr lang="en-US" sz="1400" b="1" i="1">
                                <a:solidFill>
                                  <a:srgbClr val="002060"/>
                                </a:solidFill>
                                <a:latin typeface="Cambria Math" panose="02040503050406030204" pitchFamily="18" charset="0"/>
                              </a:rPr>
                            </m:ctrlPr>
                          </m:sSubPr>
                          <m:e>
                            <m:r>
                              <a:rPr lang="en-US" sz="1400" b="1">
                                <a:solidFill>
                                  <a:srgbClr val="002060"/>
                                </a:solidFill>
                                <a:latin typeface="Cambria Math" panose="02040503050406030204" pitchFamily="18" charset="0"/>
                              </a:rPr>
                              <m:t>𝐦𝐨𝐥</m:t>
                            </m:r>
                          </m:e>
                          <m:sub>
                            <m:r>
                              <a:rPr lang="en-US" sz="1400" b="1">
                                <a:solidFill>
                                  <a:srgbClr val="002060"/>
                                </a:solidFill>
                                <a:latin typeface="Cambria Math" panose="02040503050406030204" pitchFamily="18" charset="0"/>
                              </a:rPr>
                              <m:t>𝐇𝟐</m:t>
                            </m:r>
                          </m:sub>
                        </m:sSub>
                      </m:e>
                    </m:d>
                  </m:oMath>
                </a14:m>
                <a:endParaRPr lang="en-US" b="1" dirty="0">
                  <a:solidFill>
                    <a:srgbClr val="002060"/>
                  </a:solidFill>
                </a:endParaRPr>
              </a:p>
              <a:p>
                <a:pPr marL="1346200" indent="-1346200" algn="just"/>
                <a:endParaRPr lang="el-GR" sz="800" b="1" dirty="0" smtClean="0">
                  <a:solidFill>
                    <a:srgbClr val="002060"/>
                  </a:solidFill>
                </a:endParaRPr>
              </a:p>
              <a:p>
                <a:pPr marL="1346200" indent="-1346200" algn="just"/>
                <a:r>
                  <a:rPr lang="el-GR" b="1" dirty="0" smtClean="0">
                    <a:solidFill>
                      <a:srgbClr val="002060"/>
                    </a:solidFill>
                  </a:rPr>
                  <a:t>όπου Φ το φορτίο [</a:t>
                </a:r>
                <a:r>
                  <a:rPr lang="en-US" b="1" dirty="0" err="1" smtClean="0">
                    <a:solidFill>
                      <a:srgbClr val="002060"/>
                    </a:solidFill>
                  </a:rPr>
                  <a:t>cb</a:t>
                </a:r>
                <a:r>
                  <a:rPr lang="en-US" b="1" dirty="0" smtClean="0">
                    <a:solidFill>
                      <a:srgbClr val="002060"/>
                    </a:solidFill>
                  </a:rPr>
                  <a:t>] </a:t>
                </a:r>
                <a:r>
                  <a:rPr lang="el-GR" b="1" dirty="0" smtClean="0">
                    <a:solidFill>
                      <a:srgbClr val="002060"/>
                    </a:solidFill>
                  </a:rPr>
                  <a:t>και </a:t>
                </a:r>
                <a:r>
                  <a:rPr lang="el-GR" b="1" dirty="0">
                    <a:solidFill>
                      <a:srgbClr val="002060"/>
                    </a:solidFill>
                  </a:rPr>
                  <a:t>ο </a:t>
                </a:r>
                <a:r>
                  <a:rPr lang="el-GR" b="1" dirty="0" smtClean="0">
                    <a:solidFill>
                      <a:srgbClr val="002060"/>
                    </a:solidFill>
                  </a:rPr>
                  <a:t>ειδικός ρυθμός </a:t>
                </a:r>
                <a:r>
                  <a:rPr lang="el-GR" b="1" dirty="0">
                    <a:solidFill>
                      <a:srgbClr val="002060"/>
                    </a:solidFill>
                  </a:rPr>
                  <a:t>παραγωγής </a:t>
                </a:r>
                <a:r>
                  <a:rPr lang="el-GR" b="1" dirty="0" smtClean="0">
                    <a:solidFill>
                      <a:srgbClr val="002060"/>
                    </a:solidFill>
                  </a:rPr>
                  <a:t>Η</a:t>
                </a:r>
                <a:r>
                  <a:rPr lang="el-GR" b="1" baseline="-25000" dirty="0" smtClean="0">
                    <a:solidFill>
                      <a:srgbClr val="002060"/>
                    </a:solidFill>
                  </a:rPr>
                  <a:t>2</a:t>
                </a:r>
                <a:r>
                  <a:rPr lang="el-GR" b="1" dirty="0" smtClean="0">
                    <a:solidFill>
                      <a:srgbClr val="002060"/>
                    </a:solidFill>
                  </a:rPr>
                  <a:t>:</a:t>
                </a:r>
                <a:r>
                  <a:rPr lang="el-GR" b="1" dirty="0">
                    <a:solidFill>
                      <a:srgbClr val="002060"/>
                    </a:solidFill>
                  </a:rPr>
                  <a:t>	</a:t>
                </a:r>
              </a:p>
              <a:p>
                <a:pPr marL="1346200" indent="-1346200" algn="just"/>
                <a:endParaRPr lang="el-GR" sz="800" b="1" dirty="0">
                  <a:solidFill>
                    <a:srgbClr val="002060"/>
                  </a:solidFill>
                </a:endParaRPr>
              </a:p>
              <a:p>
                <a:pPr marL="1346200" indent="-1346200" algn="just"/>
                <a14:m>
                  <m:oMathPara xmlns:m="http://schemas.openxmlformats.org/officeDocument/2006/math">
                    <m:oMathParaPr>
                      <m:jc m:val="centerGroup"/>
                    </m:oMathParaPr>
                    <m:oMath xmlns:m="http://schemas.openxmlformats.org/officeDocument/2006/math">
                      <m:sSub>
                        <m:sSubPr>
                          <m:ctrlPr>
                            <a:rPr lang="en-US" sz="1600" b="1" i="1">
                              <a:solidFill>
                                <a:srgbClr val="002060"/>
                              </a:solidFill>
                              <a:latin typeface="Cambria Math" panose="02040503050406030204" pitchFamily="18" charset="0"/>
                            </a:rPr>
                          </m:ctrlPr>
                        </m:sSubPr>
                        <m:e>
                          <m:r>
                            <a:rPr lang="en-US" sz="1600" b="1">
                              <a:solidFill>
                                <a:srgbClr val="002060"/>
                              </a:solidFill>
                              <a:latin typeface="Cambria Math" panose="02040503050406030204" pitchFamily="18" charset="0"/>
                            </a:rPr>
                            <m:t>𝐫</m:t>
                          </m:r>
                        </m:e>
                        <m:sub>
                          <m:r>
                            <a:rPr lang="en-US" sz="1600" b="1">
                              <a:solidFill>
                                <a:srgbClr val="002060"/>
                              </a:solidFill>
                              <a:latin typeface="Cambria Math" panose="02040503050406030204" pitchFamily="18" charset="0"/>
                            </a:rPr>
                            <m:t>𝐇𝟐</m:t>
                          </m:r>
                        </m:sub>
                      </m:sSub>
                      <m:r>
                        <a:rPr lang="en-US" sz="1600" b="1" i="1">
                          <a:solidFill>
                            <a:srgbClr val="002060"/>
                          </a:solidFill>
                          <a:latin typeface="Cambria Math" panose="02040503050406030204" pitchFamily="18" charset="0"/>
                        </a:rPr>
                        <m:t>=</m:t>
                      </m:r>
                      <m:f>
                        <m:fPr>
                          <m:ctrlPr>
                            <a:rPr lang="en-US" sz="1600" b="1" i="1">
                              <a:solidFill>
                                <a:srgbClr val="002060"/>
                              </a:solidFill>
                              <a:latin typeface="Cambria Math" panose="02040503050406030204" pitchFamily="18" charset="0"/>
                            </a:rPr>
                          </m:ctrlPr>
                        </m:fPr>
                        <m:num>
                          <m:r>
                            <a:rPr lang="en-US" sz="1600" b="1" i="0" smtClean="0">
                              <a:solidFill>
                                <a:srgbClr val="002060"/>
                              </a:solidFill>
                              <a:latin typeface="Cambria Math" panose="02040503050406030204" pitchFamily="18" charset="0"/>
                            </a:rPr>
                            <m:t>𝐢</m:t>
                          </m:r>
                        </m:num>
                        <m:den>
                          <m:r>
                            <a:rPr lang="en-US" sz="1600" b="1">
                              <a:solidFill>
                                <a:srgbClr val="002060"/>
                              </a:solidFill>
                              <a:latin typeface="Cambria Math" panose="02040503050406030204" pitchFamily="18" charset="0"/>
                            </a:rPr>
                            <m:t>𝟐</m:t>
                          </m:r>
                          <m:r>
                            <a:rPr lang="en-US" sz="1600" b="1">
                              <a:solidFill>
                                <a:srgbClr val="002060"/>
                              </a:solidFill>
                              <a:latin typeface="Cambria Math" panose="02040503050406030204" pitchFamily="18" charset="0"/>
                            </a:rPr>
                            <m:t>∗</m:t>
                          </m:r>
                          <m:r>
                            <a:rPr lang="en-US" sz="1600" b="1">
                              <a:solidFill>
                                <a:srgbClr val="002060"/>
                              </a:solidFill>
                              <a:latin typeface="Cambria Math" panose="02040503050406030204" pitchFamily="18" charset="0"/>
                            </a:rPr>
                            <m:t>𝐅</m:t>
                          </m:r>
                        </m:den>
                      </m:f>
                      <m:r>
                        <a:rPr lang="en-US" sz="1600" b="1" i="1">
                          <a:solidFill>
                            <a:srgbClr val="002060"/>
                          </a:solidFill>
                          <a:latin typeface="Cambria Math" panose="02040503050406030204" pitchFamily="18" charset="0"/>
                        </a:rPr>
                        <m:t>                     </m:t>
                      </m:r>
                      <m:d>
                        <m:dPr>
                          <m:begChr m:val="["/>
                          <m:endChr m:val="]"/>
                          <m:ctrlPr>
                            <a:rPr lang="en-US" sz="1600" b="1" i="1">
                              <a:solidFill>
                                <a:srgbClr val="002060"/>
                              </a:solidFill>
                              <a:latin typeface="Cambria Math" panose="02040503050406030204" pitchFamily="18" charset="0"/>
                            </a:rPr>
                          </m:ctrlPr>
                        </m:dPr>
                        <m:e>
                          <m:f>
                            <m:fPr>
                              <m:ctrlPr>
                                <a:rPr lang="en-US" sz="1600" b="1" i="1">
                                  <a:solidFill>
                                    <a:srgbClr val="002060"/>
                                  </a:solidFill>
                                  <a:latin typeface="Cambria Math" panose="02040503050406030204" pitchFamily="18" charset="0"/>
                                </a:rPr>
                              </m:ctrlPr>
                            </m:fPr>
                            <m:num>
                              <m:f>
                                <m:fPr>
                                  <m:ctrlPr>
                                    <a:rPr lang="en-US" sz="1600" b="1" i="1">
                                      <a:solidFill>
                                        <a:srgbClr val="002060"/>
                                      </a:solidFill>
                                      <a:latin typeface="Cambria Math" panose="02040503050406030204" pitchFamily="18" charset="0"/>
                                    </a:rPr>
                                  </m:ctrlPr>
                                </m:fPr>
                                <m:num>
                                  <m:r>
                                    <a:rPr lang="en-US" sz="1600" b="1">
                                      <a:solidFill>
                                        <a:srgbClr val="002060"/>
                                      </a:solidFill>
                                      <a:latin typeface="Cambria Math" panose="02040503050406030204" pitchFamily="18" charset="0"/>
                                    </a:rPr>
                                    <m:t>𝐜𝐛</m:t>
                                  </m:r>
                                </m:num>
                                <m:den>
                                  <m:r>
                                    <a:rPr lang="en-US" sz="1600" b="1">
                                      <a:solidFill>
                                        <a:srgbClr val="002060"/>
                                      </a:solidFill>
                                      <a:latin typeface="Cambria Math" panose="02040503050406030204" pitchFamily="18" charset="0"/>
                                    </a:rPr>
                                    <m:t>𝐬𝐞𝐜</m:t>
                                  </m:r>
                                  <m:r>
                                    <a:rPr lang="en-US" sz="1600" b="1" i="0" smtClean="0">
                                      <a:solidFill>
                                        <a:srgbClr val="002060"/>
                                      </a:solidFill>
                                      <a:latin typeface="Cambria Math" panose="02040503050406030204" pitchFamily="18" charset="0"/>
                                    </a:rPr>
                                    <m:t>∗</m:t>
                                  </m:r>
                                  <m:sSup>
                                    <m:sSupPr>
                                      <m:ctrlPr>
                                        <a:rPr lang="en-US" sz="1600" b="1" i="1" smtClean="0">
                                          <a:solidFill>
                                            <a:srgbClr val="002060"/>
                                          </a:solidFill>
                                          <a:latin typeface="Cambria Math" panose="02040503050406030204" pitchFamily="18" charset="0"/>
                                        </a:rPr>
                                      </m:ctrlPr>
                                    </m:sSupPr>
                                    <m:e>
                                      <m:r>
                                        <a:rPr lang="en-US" sz="1600" b="1" i="0" smtClean="0">
                                          <a:solidFill>
                                            <a:srgbClr val="002060"/>
                                          </a:solidFill>
                                          <a:latin typeface="Cambria Math" panose="02040503050406030204" pitchFamily="18" charset="0"/>
                                        </a:rPr>
                                        <m:t>𝐦</m:t>
                                      </m:r>
                                    </m:e>
                                    <m:sup>
                                      <m:r>
                                        <a:rPr lang="en-US" sz="1600" b="1" i="0" smtClean="0">
                                          <a:solidFill>
                                            <a:srgbClr val="002060"/>
                                          </a:solidFill>
                                          <a:latin typeface="Cambria Math" panose="02040503050406030204" pitchFamily="18" charset="0"/>
                                        </a:rPr>
                                        <m:t>𝟐</m:t>
                                      </m:r>
                                    </m:sup>
                                  </m:sSup>
                                </m:den>
                              </m:f>
                            </m:num>
                            <m:den>
                              <m:f>
                                <m:fPr>
                                  <m:ctrlPr>
                                    <a:rPr lang="en-US" sz="1600" b="1" i="1">
                                      <a:solidFill>
                                        <a:srgbClr val="002060"/>
                                      </a:solidFill>
                                      <a:latin typeface="Cambria Math" panose="02040503050406030204" pitchFamily="18" charset="0"/>
                                    </a:rPr>
                                  </m:ctrlPr>
                                </m:fPr>
                                <m:num>
                                  <m:r>
                                    <a:rPr lang="en-US" sz="1600" b="1">
                                      <a:solidFill>
                                        <a:srgbClr val="002060"/>
                                      </a:solidFill>
                                      <a:latin typeface="Cambria Math" panose="02040503050406030204" pitchFamily="18" charset="0"/>
                                    </a:rPr>
                                    <m:t>𝐜𝐛</m:t>
                                  </m:r>
                                </m:num>
                                <m:den>
                                  <m:sSub>
                                    <m:sSubPr>
                                      <m:ctrlPr>
                                        <a:rPr lang="en-US" sz="1600" b="1" i="1">
                                          <a:solidFill>
                                            <a:srgbClr val="002060"/>
                                          </a:solidFill>
                                          <a:latin typeface="Cambria Math" panose="02040503050406030204" pitchFamily="18" charset="0"/>
                                        </a:rPr>
                                      </m:ctrlPr>
                                    </m:sSubPr>
                                    <m:e>
                                      <m:r>
                                        <a:rPr lang="en-US" sz="1600" b="1">
                                          <a:solidFill>
                                            <a:srgbClr val="002060"/>
                                          </a:solidFill>
                                          <a:latin typeface="Cambria Math" panose="02040503050406030204" pitchFamily="18" charset="0"/>
                                        </a:rPr>
                                        <m:t>𝐦𝐨𝐥</m:t>
                                      </m:r>
                                    </m:e>
                                    <m:sub>
                                      <m:r>
                                        <a:rPr lang="en-US" sz="1600" b="1">
                                          <a:solidFill>
                                            <a:srgbClr val="002060"/>
                                          </a:solidFill>
                                          <a:latin typeface="Cambria Math" panose="02040503050406030204" pitchFamily="18" charset="0"/>
                                        </a:rPr>
                                        <m:t>𝐇𝟐</m:t>
                                      </m:r>
                                    </m:sub>
                                  </m:sSub>
                                </m:den>
                              </m:f>
                            </m:den>
                          </m:f>
                          <m:r>
                            <a:rPr lang="en-US" sz="1600" b="1" i="1">
                              <a:solidFill>
                                <a:srgbClr val="002060"/>
                              </a:solidFill>
                              <a:latin typeface="Cambria Math" panose="02040503050406030204" pitchFamily="18" charset="0"/>
                            </a:rPr>
                            <m:t>= </m:t>
                          </m:r>
                          <m:f>
                            <m:fPr>
                              <m:ctrlPr>
                                <a:rPr lang="en-US" sz="1600" b="1" i="1">
                                  <a:solidFill>
                                    <a:srgbClr val="002060"/>
                                  </a:solidFill>
                                  <a:latin typeface="Cambria Math" panose="02040503050406030204" pitchFamily="18" charset="0"/>
                                </a:rPr>
                              </m:ctrlPr>
                            </m:fPr>
                            <m:num>
                              <m:sSub>
                                <m:sSubPr>
                                  <m:ctrlPr>
                                    <a:rPr lang="en-US" sz="1600" b="1" i="1">
                                      <a:solidFill>
                                        <a:srgbClr val="002060"/>
                                      </a:solidFill>
                                      <a:latin typeface="Cambria Math" panose="02040503050406030204" pitchFamily="18" charset="0"/>
                                    </a:rPr>
                                  </m:ctrlPr>
                                </m:sSubPr>
                                <m:e>
                                  <m:r>
                                    <a:rPr lang="en-US" sz="1600" b="1">
                                      <a:solidFill>
                                        <a:srgbClr val="002060"/>
                                      </a:solidFill>
                                      <a:latin typeface="Cambria Math" panose="02040503050406030204" pitchFamily="18" charset="0"/>
                                    </a:rPr>
                                    <m:t>𝐦𝐨𝐥</m:t>
                                  </m:r>
                                </m:e>
                                <m:sub>
                                  <m:r>
                                    <a:rPr lang="en-US" sz="1600" b="1">
                                      <a:solidFill>
                                        <a:srgbClr val="002060"/>
                                      </a:solidFill>
                                      <a:latin typeface="Cambria Math" panose="02040503050406030204" pitchFamily="18" charset="0"/>
                                    </a:rPr>
                                    <m:t>𝐇𝟐</m:t>
                                  </m:r>
                                </m:sub>
                              </m:sSub>
                            </m:num>
                            <m:den>
                              <m:r>
                                <a:rPr lang="en-US" sz="1600" b="1">
                                  <a:solidFill>
                                    <a:srgbClr val="002060"/>
                                  </a:solidFill>
                                  <a:latin typeface="Cambria Math" panose="02040503050406030204" pitchFamily="18" charset="0"/>
                                </a:rPr>
                                <m:t>𝐬𝐞𝐜</m:t>
                              </m:r>
                              <m:r>
                                <a:rPr lang="en-US" sz="1600" b="1" i="0" smtClean="0">
                                  <a:solidFill>
                                    <a:srgbClr val="002060"/>
                                  </a:solidFill>
                                  <a:latin typeface="Cambria Math" panose="02040503050406030204" pitchFamily="18" charset="0"/>
                                </a:rPr>
                                <m:t>∗</m:t>
                              </m:r>
                              <m:sSup>
                                <m:sSupPr>
                                  <m:ctrlPr>
                                    <a:rPr lang="en-US" sz="1600" b="1" i="1" smtClean="0">
                                      <a:solidFill>
                                        <a:srgbClr val="002060"/>
                                      </a:solidFill>
                                      <a:latin typeface="Cambria Math" panose="02040503050406030204" pitchFamily="18" charset="0"/>
                                    </a:rPr>
                                  </m:ctrlPr>
                                </m:sSupPr>
                                <m:e>
                                  <m:r>
                                    <a:rPr lang="en-US" sz="1600" b="1" i="0" smtClean="0">
                                      <a:solidFill>
                                        <a:srgbClr val="002060"/>
                                      </a:solidFill>
                                      <a:latin typeface="Cambria Math" panose="02040503050406030204" pitchFamily="18" charset="0"/>
                                    </a:rPr>
                                    <m:t>𝐦</m:t>
                                  </m:r>
                                </m:e>
                                <m:sup>
                                  <m:r>
                                    <a:rPr lang="en-US" sz="1600" b="1" i="0" smtClean="0">
                                      <a:solidFill>
                                        <a:srgbClr val="002060"/>
                                      </a:solidFill>
                                      <a:latin typeface="Cambria Math" panose="02040503050406030204" pitchFamily="18" charset="0"/>
                                    </a:rPr>
                                    <m:t>𝟐</m:t>
                                  </m:r>
                                </m:sup>
                              </m:sSup>
                            </m:den>
                          </m:f>
                        </m:e>
                      </m:d>
                    </m:oMath>
                  </m:oMathPara>
                </a14:m>
                <a:endParaRPr lang="en-US" sz="1600" b="1" dirty="0">
                  <a:solidFill>
                    <a:srgbClr val="00206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3696" y="614583"/>
                <a:ext cx="7197716" cy="4876207"/>
              </a:xfrm>
              <a:prstGeom prst="rect">
                <a:avLst/>
              </a:prstGeom>
              <a:blipFill>
                <a:blip r:embed="rId3"/>
                <a:stretch>
                  <a:fillRect l="-677" t="-750" r="-762"/>
                </a:stretch>
              </a:blipFill>
            </p:spPr>
            <p:txBody>
              <a:bodyPr/>
              <a:lstStyle/>
              <a:p>
                <a:r>
                  <a:rPr lang="el-GR">
                    <a:noFill/>
                  </a:rPr>
                  <a:t> </a:t>
                </a:r>
              </a:p>
            </p:txBody>
          </p:sp>
        </mc:Fallback>
      </mc:AlternateContent>
      <p:sp>
        <p:nvSpPr>
          <p:cNvPr id="8" name="Rectangle 7"/>
          <p:cNvSpPr/>
          <p:nvPr/>
        </p:nvSpPr>
        <p:spPr>
          <a:xfrm>
            <a:off x="7332691" y="656493"/>
            <a:ext cx="4895165" cy="307777"/>
          </a:xfrm>
          <a:prstGeom prst="rect">
            <a:avLst/>
          </a:prstGeom>
        </p:spPr>
        <p:txBody>
          <a:bodyPr wrap="square">
            <a:spAutoFit/>
          </a:bodyPr>
          <a:lstStyle/>
          <a:p>
            <a:r>
              <a:rPr lang="el-GR" sz="1400" b="1" dirty="0" smtClean="0">
                <a:solidFill>
                  <a:srgbClr val="FF0000"/>
                </a:solidFill>
              </a:rPr>
              <a:t>τα δυναμικά στο Σχήμα εμφανίζονται με αντίθετο πρόσημο</a:t>
            </a:r>
            <a:endParaRPr lang="en-US" sz="1400" b="1" dirty="0" smtClean="0">
              <a:solidFill>
                <a:srgbClr val="FF0000"/>
              </a:solidFill>
            </a:endParaRPr>
          </a:p>
        </p:txBody>
      </p:sp>
      <p:sp>
        <p:nvSpPr>
          <p:cNvPr id="9" name="Rectangle 8"/>
          <p:cNvSpPr/>
          <p:nvPr/>
        </p:nvSpPr>
        <p:spPr>
          <a:xfrm>
            <a:off x="-4819" y="5414636"/>
            <a:ext cx="12196819" cy="1477328"/>
          </a:xfrm>
          <a:prstGeom prst="rect">
            <a:avLst/>
          </a:prstGeom>
        </p:spPr>
        <p:txBody>
          <a:bodyPr wrap="square">
            <a:spAutoFit/>
          </a:bodyPr>
          <a:lstStyle/>
          <a:p>
            <a:pPr algn="just"/>
            <a:r>
              <a:rPr lang="el-GR" b="1" dirty="0" smtClean="0">
                <a:solidFill>
                  <a:srgbClr val="002060"/>
                </a:solidFill>
                <a:sym typeface="Symbol" panose="05050102010706020507" pitchFamily="18" charset="2"/>
              </a:rPr>
              <a:t>οπότε </a:t>
            </a:r>
            <a:r>
              <a:rPr lang="en-US" b="1" dirty="0" smtClean="0">
                <a:solidFill>
                  <a:srgbClr val="002060"/>
                </a:solidFill>
                <a:sym typeface="Symbol" panose="05050102010706020507" pitchFamily="18" charset="2"/>
              </a:rPr>
              <a:t>R</a:t>
            </a:r>
            <a:r>
              <a:rPr lang="en-US" b="1" baseline="-25000" dirty="0" smtClean="0">
                <a:solidFill>
                  <a:srgbClr val="002060"/>
                </a:solidFill>
                <a:sym typeface="Symbol" panose="05050102010706020507" pitchFamily="18" charset="2"/>
              </a:rPr>
              <a:t>H2</a:t>
            </a:r>
            <a:r>
              <a:rPr lang="en-US" b="1" dirty="0" smtClean="0">
                <a:solidFill>
                  <a:srgbClr val="002060"/>
                </a:solidFill>
                <a:sym typeface="Symbol" panose="05050102010706020507" pitchFamily="18" charset="2"/>
              </a:rPr>
              <a:t> = r</a:t>
            </a:r>
            <a:r>
              <a:rPr lang="en-US" b="1" baseline="-25000" dirty="0" smtClean="0">
                <a:solidFill>
                  <a:srgbClr val="002060"/>
                </a:solidFill>
                <a:sym typeface="Symbol" panose="05050102010706020507" pitchFamily="18" charset="2"/>
              </a:rPr>
              <a:t>H2</a:t>
            </a:r>
            <a:r>
              <a:rPr lang="en-US" b="1" dirty="0" smtClean="0">
                <a:solidFill>
                  <a:srgbClr val="002060"/>
                </a:solidFill>
                <a:sym typeface="Symbol" panose="05050102010706020507" pitchFamily="18" charset="2"/>
              </a:rPr>
              <a:t>*A</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Το ενεργειακό περιεχόμενο του παραγόμενου Η</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είναι η Κατώτερη Θερμογόνος Δύναμη (</a:t>
            </a:r>
            <a:r>
              <a:rPr lang="el-GR" b="1" dirty="0" smtClean="0">
                <a:solidFill>
                  <a:srgbClr val="FF0000"/>
                </a:solidFill>
                <a:sym typeface="Symbol" panose="05050102010706020507" pitchFamily="18" charset="2"/>
              </a:rPr>
              <a:t>ΚΘΔ</a:t>
            </a:r>
            <a:r>
              <a:rPr lang="el-GR" b="1" dirty="0" smtClean="0">
                <a:solidFill>
                  <a:srgbClr val="002060"/>
                </a:solidFill>
                <a:sym typeface="Symbol" panose="05050102010706020507" pitchFamily="18" charset="2"/>
              </a:rPr>
              <a:t>) του δηλαδή το ενεργειακό αποτέλεσμα από την καύση του (</a:t>
            </a:r>
            <a:r>
              <a:rPr lang="el-GR" b="1" dirty="0">
                <a:solidFill>
                  <a:srgbClr val="002060"/>
                </a:solidFill>
                <a:sym typeface="Symbol" panose="05050102010706020507" pitchFamily="18" charset="2"/>
              </a:rPr>
              <a:t>ΔΗ</a:t>
            </a:r>
            <a:r>
              <a:rPr lang="el-GR" b="1" baseline="30000" dirty="0">
                <a:solidFill>
                  <a:srgbClr val="002060"/>
                </a:solidFill>
                <a:sym typeface="Symbol" panose="05050102010706020507" pitchFamily="18" charset="2"/>
              </a:rPr>
              <a:t>ο</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g)</a:t>
            </a:r>
            <a:r>
              <a:rPr lang="en-US" b="1" dirty="0">
                <a:solidFill>
                  <a:srgbClr val="002060"/>
                </a:solidFill>
                <a:sym typeface="Symbol" panose="05050102010706020507" pitchFamily="18" charset="2"/>
              </a:rPr>
              <a:t> = 241,82 kJ/</a:t>
            </a:r>
            <a:r>
              <a:rPr lang="en-US" b="1" dirty="0" err="1">
                <a:solidFill>
                  <a:srgbClr val="002060"/>
                </a:solidFill>
                <a:sym typeface="Symbol" panose="05050102010706020507" pitchFamily="18" charset="2"/>
              </a:rPr>
              <a:t>mol</a:t>
            </a:r>
            <a:r>
              <a:rPr lang="en-US" b="1" dirty="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όταν τα προϊόντα της καύσης του, δηλαδή το Η</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Ο, επιστρέψει στις πρότυπες συνθήκες (</a:t>
            </a:r>
            <a:r>
              <a:rPr lang="en-US" b="1" dirty="0" smtClean="0">
                <a:solidFill>
                  <a:srgbClr val="002060"/>
                </a:solidFill>
                <a:sym typeface="Symbol" panose="05050102010706020507" pitchFamily="18" charset="2"/>
              </a:rPr>
              <a:t>25 </a:t>
            </a:r>
            <a:r>
              <a:rPr lang="en-US" b="1" baseline="30000" dirty="0" smtClean="0">
                <a:solidFill>
                  <a:srgbClr val="002060"/>
                </a:solidFill>
                <a:sym typeface="Symbol" panose="05050102010706020507" pitchFamily="18" charset="2"/>
              </a:rPr>
              <a:t>o</a:t>
            </a:r>
            <a:r>
              <a:rPr lang="en-US" b="1" dirty="0" smtClean="0">
                <a:solidFill>
                  <a:srgbClr val="002060"/>
                </a:solidFill>
                <a:sym typeface="Symbol" panose="05050102010706020507" pitchFamily="18" charset="2"/>
              </a:rPr>
              <a:t>C, 1 </a:t>
            </a:r>
            <a:r>
              <a:rPr lang="en-US" b="1" dirty="0" err="1" smtClean="0">
                <a:solidFill>
                  <a:srgbClr val="002060"/>
                </a:solidFill>
                <a:sym typeface="Symbol" panose="05050102010706020507" pitchFamily="18" charset="2"/>
              </a:rPr>
              <a:t>atm</a:t>
            </a:r>
            <a:r>
              <a:rPr lang="en-US" b="1" dirty="0" smtClean="0">
                <a:solidFill>
                  <a:srgbClr val="002060"/>
                </a:solidFill>
                <a:sym typeface="Symbol" panose="05050102010706020507" pitchFamily="18" charset="2"/>
              </a:rPr>
              <a:t>) </a:t>
            </a:r>
            <a:r>
              <a:rPr lang="el-GR" b="1" dirty="0" smtClean="0">
                <a:solidFill>
                  <a:srgbClr val="FF0000"/>
                </a:solidFill>
                <a:sym typeface="Symbol" panose="05050102010706020507" pitchFamily="18" charset="2"/>
              </a:rPr>
              <a:t>και το νερό παραμείνει στην κατάσταση </a:t>
            </a:r>
            <a:r>
              <a:rPr lang="el-GR" b="1" dirty="0">
                <a:solidFill>
                  <a:srgbClr val="FF0000"/>
                </a:solidFill>
                <a:sym typeface="Symbol" panose="05050102010706020507" pitchFamily="18" charset="2"/>
              </a:rPr>
              <a:t>του ατμού </a:t>
            </a:r>
            <a:r>
              <a:rPr lang="el-GR" b="1" dirty="0">
                <a:solidFill>
                  <a:srgbClr val="002060"/>
                </a:solidFill>
                <a:sym typeface="Symbol" panose="05050102010706020507" pitchFamily="18" charset="2"/>
              </a:rPr>
              <a:t>ή η </a:t>
            </a:r>
            <a:r>
              <a:rPr lang="el-GR" b="1" dirty="0" smtClean="0">
                <a:solidFill>
                  <a:srgbClr val="002060"/>
                </a:solidFill>
                <a:sym typeface="Symbol" panose="05050102010706020507" pitchFamily="18" charset="2"/>
              </a:rPr>
              <a:t>Ανώτερη </a:t>
            </a:r>
            <a:r>
              <a:rPr lang="el-GR" b="1" dirty="0">
                <a:solidFill>
                  <a:srgbClr val="002060"/>
                </a:solidFill>
                <a:sym typeface="Symbol" panose="05050102010706020507" pitchFamily="18" charset="2"/>
              </a:rPr>
              <a:t>Θερμογόνος Δύναμη </a:t>
            </a:r>
            <a:r>
              <a:rPr lang="el-GR" b="1" dirty="0" smtClean="0">
                <a:solidFill>
                  <a:srgbClr val="002060"/>
                </a:solidFill>
                <a:sym typeface="Symbol" panose="05050102010706020507" pitchFamily="18" charset="2"/>
              </a:rPr>
              <a:t>(</a:t>
            </a:r>
            <a:r>
              <a:rPr lang="el-GR" b="1" dirty="0" smtClean="0">
                <a:solidFill>
                  <a:srgbClr val="FF0000"/>
                </a:solidFill>
                <a:sym typeface="Symbol" panose="05050102010706020507" pitchFamily="18" charset="2"/>
              </a:rPr>
              <a:t>ΑΘΔ</a:t>
            </a:r>
            <a:r>
              <a:rPr lang="el-GR" b="1" dirty="0">
                <a:solidFill>
                  <a:srgbClr val="002060"/>
                </a:solidFill>
                <a:sym typeface="Symbol" panose="05050102010706020507" pitchFamily="18" charset="2"/>
              </a:rPr>
              <a:t>) του δηλαδή το ενεργειακό αποτέλεσμα </a:t>
            </a:r>
            <a:r>
              <a:rPr lang="el-GR" b="1" dirty="0" smtClean="0">
                <a:solidFill>
                  <a:srgbClr val="002060"/>
                </a:solidFill>
                <a:sym typeface="Symbol" panose="05050102010706020507" pitchFamily="18" charset="2"/>
              </a:rPr>
              <a:t>από </a:t>
            </a:r>
            <a:r>
              <a:rPr lang="el-GR" b="1" dirty="0">
                <a:solidFill>
                  <a:srgbClr val="002060"/>
                </a:solidFill>
                <a:sym typeface="Symbol" panose="05050102010706020507" pitchFamily="18" charset="2"/>
              </a:rPr>
              <a:t>την καύση </a:t>
            </a:r>
            <a:r>
              <a:rPr lang="el-GR" b="1" dirty="0" smtClean="0">
                <a:solidFill>
                  <a:srgbClr val="002060"/>
                </a:solidFill>
                <a:sym typeface="Symbol" panose="05050102010706020507" pitchFamily="18" charset="2"/>
              </a:rPr>
              <a:t>του (</a:t>
            </a:r>
            <a:r>
              <a:rPr lang="el-GR" b="1" dirty="0">
                <a:solidFill>
                  <a:srgbClr val="002060"/>
                </a:solidFill>
                <a:sym typeface="Symbol" panose="05050102010706020507" pitchFamily="18" charset="2"/>
              </a:rPr>
              <a:t>ΔΗ</a:t>
            </a:r>
            <a:r>
              <a:rPr lang="el-GR" b="1" baseline="30000" dirty="0">
                <a:solidFill>
                  <a:srgbClr val="002060"/>
                </a:solidFill>
                <a:sym typeface="Symbol" panose="05050102010706020507" pitchFamily="18" charset="2"/>
              </a:rPr>
              <a:t>ο</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l)</a:t>
            </a:r>
            <a:r>
              <a:rPr lang="en-US" b="1" dirty="0">
                <a:solidFill>
                  <a:srgbClr val="002060"/>
                </a:solidFill>
                <a:sym typeface="Symbol" panose="05050102010706020507" pitchFamily="18" charset="2"/>
              </a:rPr>
              <a:t> = 285,83 kJ/</a:t>
            </a:r>
            <a:r>
              <a:rPr lang="en-US" b="1" dirty="0" err="1">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όταν </a:t>
            </a:r>
            <a:r>
              <a:rPr lang="el-GR" b="1" dirty="0" smtClean="0">
                <a:solidFill>
                  <a:srgbClr val="002060"/>
                </a:solidFill>
                <a:sym typeface="Symbol" panose="05050102010706020507" pitchFamily="18" charset="2"/>
              </a:rPr>
              <a:t>το Η</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Ο επιστρέψει </a:t>
            </a:r>
            <a:r>
              <a:rPr lang="el-GR" b="1" dirty="0">
                <a:solidFill>
                  <a:srgbClr val="002060"/>
                </a:solidFill>
                <a:sym typeface="Symbol" panose="05050102010706020507" pitchFamily="18" charset="2"/>
              </a:rPr>
              <a:t>στις πρότυπες συνθήκες</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αλλά </a:t>
            </a:r>
            <a:r>
              <a:rPr lang="el-GR" b="1" dirty="0" smtClean="0">
                <a:solidFill>
                  <a:srgbClr val="FF0000"/>
                </a:solidFill>
                <a:sym typeface="Symbol" panose="05050102010706020507" pitchFamily="18" charset="2"/>
              </a:rPr>
              <a:t>στην </a:t>
            </a:r>
            <a:r>
              <a:rPr lang="el-GR" b="1" dirty="0">
                <a:solidFill>
                  <a:srgbClr val="FF0000"/>
                </a:solidFill>
                <a:sym typeface="Symbol" panose="05050102010706020507" pitchFamily="18" charset="2"/>
              </a:rPr>
              <a:t>κατάσταση του </a:t>
            </a:r>
            <a:r>
              <a:rPr lang="el-GR" b="1" dirty="0" smtClean="0">
                <a:solidFill>
                  <a:srgbClr val="FF0000"/>
                </a:solidFill>
                <a:sym typeface="Symbol" panose="05050102010706020507" pitchFamily="18" charset="2"/>
              </a:rPr>
              <a:t>υγρού</a:t>
            </a:r>
            <a:r>
              <a:rPr lang="el-GR" b="1" dirty="0" smtClean="0">
                <a:solidFill>
                  <a:srgbClr val="002060"/>
                </a:solidFill>
                <a:sym typeface="Symbol" panose="05050102010706020507" pitchFamily="18" charset="2"/>
              </a:rPr>
              <a:t>. </a:t>
            </a:r>
            <a:endParaRPr lang="el-GR" sz="800" b="1" dirty="0">
              <a:solidFill>
                <a:srgbClr val="002060"/>
              </a:solidFill>
              <a:sym typeface="Symbol" panose="05050102010706020507" pitchFamily="18" charset="2"/>
            </a:endParaRPr>
          </a:p>
        </p:txBody>
      </p:sp>
    </p:spTree>
    <p:extLst>
      <p:ext uri="{BB962C8B-B14F-4D97-AF65-F5344CB8AC3E}">
        <p14:creationId xmlns:p14="http://schemas.microsoft.com/office/powerpoint/2010/main" val="301883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xtBox 4"/>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p:sp>
        <p:nvSpPr>
          <p:cNvPr id="6" name="TextBox 5"/>
          <p:cNvSpPr txBox="1"/>
          <p:nvPr/>
        </p:nvSpPr>
        <p:spPr>
          <a:xfrm>
            <a:off x="0" y="770022"/>
            <a:ext cx="12192000" cy="523220"/>
          </a:xfrm>
          <a:prstGeom prst="rect">
            <a:avLst/>
          </a:prstGeom>
          <a:noFill/>
        </p:spPr>
        <p:txBody>
          <a:bodyPr wrap="square" rtlCol="0">
            <a:spAutoFit/>
          </a:bodyPr>
          <a:lstStyle/>
          <a:p>
            <a:pPr algn="r"/>
            <a:r>
              <a:rPr lang="el-GR" sz="2800" b="1" dirty="0" smtClean="0">
                <a:solidFill>
                  <a:srgbClr val="FF0000"/>
                </a:solidFill>
              </a:rPr>
              <a:t>Η</a:t>
            </a:r>
            <a:r>
              <a:rPr lang="el-GR" sz="2800" b="1" baseline="-25000" dirty="0" smtClean="0">
                <a:solidFill>
                  <a:srgbClr val="FF0000"/>
                </a:solidFill>
              </a:rPr>
              <a:t>2</a:t>
            </a:r>
            <a:r>
              <a:rPr lang="el-GR" sz="2800" b="1" dirty="0" smtClean="0">
                <a:solidFill>
                  <a:srgbClr val="FF0000"/>
                </a:solidFill>
              </a:rPr>
              <a:t>Ο + ηλεκτρικό έργο + θερμότητα </a:t>
            </a:r>
            <a:r>
              <a:rPr lang="el-GR" sz="2800" b="1" dirty="0" smtClean="0">
                <a:solidFill>
                  <a:srgbClr val="FF0000"/>
                </a:solidFill>
                <a:sym typeface="Symbol" panose="05050102010706020507" pitchFamily="18" charset="2"/>
              </a:rPr>
              <a:t> Η</a:t>
            </a:r>
            <a:r>
              <a:rPr lang="el-GR" sz="2800" b="1" baseline="-25000" dirty="0" smtClean="0">
                <a:solidFill>
                  <a:srgbClr val="FF0000"/>
                </a:solidFill>
                <a:sym typeface="Symbol" panose="05050102010706020507" pitchFamily="18" charset="2"/>
              </a:rPr>
              <a:t>2</a:t>
            </a:r>
            <a:r>
              <a:rPr lang="el-GR" sz="2800" b="1" dirty="0" smtClean="0">
                <a:solidFill>
                  <a:srgbClr val="FF0000"/>
                </a:solidFill>
                <a:sym typeface="Symbol" panose="05050102010706020507" pitchFamily="18" charset="2"/>
              </a:rPr>
              <a:t> + 0,5 Ο</a:t>
            </a:r>
            <a:r>
              <a:rPr lang="el-GR" sz="2800" b="1" baseline="-25000" dirty="0" smtClean="0">
                <a:solidFill>
                  <a:srgbClr val="FF0000"/>
                </a:solidFill>
                <a:sym typeface="Symbol" panose="05050102010706020507" pitchFamily="18" charset="2"/>
              </a:rPr>
              <a:t>2</a:t>
            </a:r>
            <a:r>
              <a:rPr lang="en-US" sz="2400" b="1" dirty="0" smtClean="0">
                <a:solidFill>
                  <a:srgbClr val="FF0000"/>
                </a:solidFill>
                <a:sym typeface="Symbol" panose="05050102010706020507" pitchFamily="18" charset="2"/>
              </a:rPr>
              <a:t>	</a:t>
            </a:r>
            <a:endParaRPr lang="el-GR" sz="2400" b="1" dirty="0" smtClean="0">
              <a:solidFill>
                <a:srgbClr val="FF0000"/>
              </a:solidFill>
              <a:sym typeface="Symbol" panose="05050102010706020507" pitchFamily="18" charset="2"/>
            </a:endParaRPr>
          </a:p>
        </p:txBody>
      </p:sp>
      <p:cxnSp>
        <p:nvCxnSpPr>
          <p:cNvPr id="7" name="Straight Arrow Connector 6"/>
          <p:cNvCxnSpPr/>
          <p:nvPr/>
        </p:nvCxnSpPr>
        <p:spPr>
          <a:xfrm flipH="1" flipV="1">
            <a:off x="6625389" y="1283369"/>
            <a:ext cx="1"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9248275" y="1283370"/>
            <a:ext cx="0"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259054" y="1960627"/>
            <a:ext cx="0"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1388516"/>
            <a:ext cx="12192000" cy="646331"/>
          </a:xfrm>
          <a:prstGeom prst="rect">
            <a:avLst/>
          </a:prstGeom>
          <a:noFill/>
        </p:spPr>
        <p:txBody>
          <a:bodyPr wrap="square" rtlCol="0">
            <a:spAutoFit/>
          </a:bodyPr>
          <a:lstStyle/>
          <a:p>
            <a:pPr algn="just"/>
            <a:r>
              <a:rPr lang="el-GR" b="1" dirty="0" smtClean="0">
                <a:solidFill>
                  <a:srgbClr val="FF0000"/>
                </a:solidFill>
                <a:sym typeface="Symbol" panose="05050102010706020507" pitchFamily="18" charset="2"/>
              </a:rPr>
              <a:t>υγρό νερό</a:t>
            </a:r>
          </a:p>
          <a:p>
            <a:r>
              <a:rPr lang="el-GR" b="1" dirty="0" smtClean="0">
                <a:solidFill>
                  <a:srgbClr val="002060"/>
                </a:solidFill>
                <a:sym typeface="Symbol" panose="05050102010706020507" pitchFamily="18" charset="2"/>
              </a:rPr>
              <a:t>25 </a:t>
            </a:r>
            <a:r>
              <a:rPr lang="en-US" b="1" baseline="30000" dirty="0" smtClean="0">
                <a:solidFill>
                  <a:srgbClr val="002060"/>
                </a:solidFill>
                <a:sym typeface="Symbol" panose="05050102010706020507" pitchFamily="18" charset="2"/>
              </a:rPr>
              <a:t>o</a:t>
            </a:r>
            <a:r>
              <a:rPr lang="en-US" b="1" dirty="0" smtClean="0">
                <a:solidFill>
                  <a:srgbClr val="002060"/>
                </a:solidFill>
                <a:sym typeface="Symbol" panose="05050102010706020507" pitchFamily="18" charset="2"/>
              </a:rPr>
              <a:t>C:	</a:t>
            </a:r>
            <a:r>
              <a:rPr lang="el-GR" b="1" dirty="0" smtClean="0">
                <a:solidFill>
                  <a:srgbClr val="002060"/>
                </a:solidFill>
              </a:rPr>
              <a:t>Η</a:t>
            </a:r>
            <a:r>
              <a:rPr lang="el-GR" b="1" baseline="-25000" dirty="0" smtClean="0">
                <a:solidFill>
                  <a:srgbClr val="002060"/>
                </a:solidFill>
              </a:rPr>
              <a:t>2</a:t>
            </a:r>
            <a:r>
              <a:rPr lang="el-GR" b="1" dirty="0" smtClean="0">
                <a:solidFill>
                  <a:srgbClr val="002060"/>
                </a:solidFill>
              </a:rPr>
              <a:t>Ο(</a:t>
            </a:r>
            <a:r>
              <a:rPr lang="en-US" b="1" dirty="0" smtClean="0">
                <a:solidFill>
                  <a:srgbClr val="002060"/>
                </a:solidFill>
              </a:rPr>
              <a:t>l)</a:t>
            </a:r>
            <a:r>
              <a:rPr lang="el-GR" b="1" dirty="0" smtClean="0">
                <a:solidFill>
                  <a:srgbClr val="002060"/>
                </a:solidFill>
              </a:rPr>
              <a:t> </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Η</a:t>
            </a:r>
            <a:r>
              <a:rPr lang="el-GR" b="1" baseline="-25000" dirty="0">
                <a:solidFill>
                  <a:srgbClr val="002060"/>
                </a:solidFill>
                <a:sym typeface="Symbol" panose="05050102010706020507" pitchFamily="18" charset="2"/>
              </a:rPr>
              <a:t>2</a:t>
            </a:r>
            <a:r>
              <a:rPr lang="el-GR" b="1" dirty="0">
                <a:solidFill>
                  <a:srgbClr val="002060"/>
                </a:solidFill>
                <a:sym typeface="Symbol" panose="05050102010706020507" pitchFamily="18" charset="2"/>
              </a:rPr>
              <a:t> + 0,5 </a:t>
            </a:r>
            <a:r>
              <a:rPr lang="el-GR" b="1" dirty="0" smtClean="0">
                <a:solidFill>
                  <a:srgbClr val="002060"/>
                </a:solidFill>
                <a:sym typeface="Symbol" panose="05050102010706020507" pitchFamily="18" charset="2"/>
              </a:rPr>
              <a:t>Ο</a:t>
            </a:r>
            <a:r>
              <a:rPr lang="el-GR"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ΔΗ = 285,83 </a:t>
            </a:r>
            <a:r>
              <a:rPr lang="en-US" b="1" dirty="0" smtClean="0">
                <a:solidFill>
                  <a:srgbClr val="002060"/>
                </a:solidFill>
                <a:sym typeface="Symbol" panose="05050102010706020507" pitchFamily="18" charset="2"/>
              </a:rPr>
              <a:t>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237,18</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kJ/</a:t>
            </a:r>
            <a:r>
              <a:rPr lang="en-US" b="1" dirty="0" err="1">
                <a:solidFill>
                  <a:srgbClr val="002060"/>
                </a:solidFill>
                <a:sym typeface="Symbol" panose="05050102010706020507" pitchFamily="18" charset="2"/>
              </a:rPr>
              <a:t>mol</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T</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 = </a:t>
            </a:r>
            <a:r>
              <a:rPr lang="el-GR" b="1" dirty="0" smtClean="0">
                <a:solidFill>
                  <a:srgbClr val="002060"/>
                </a:solidFill>
                <a:sym typeface="Symbol" panose="05050102010706020507" pitchFamily="18" charset="2"/>
              </a:rPr>
              <a:t>ΔΗ – Δ</a:t>
            </a:r>
            <a:r>
              <a:rPr lang="en-US" b="1" dirty="0" smtClean="0">
                <a:solidFill>
                  <a:srgbClr val="002060"/>
                </a:solidFill>
                <a:sym typeface="Symbol" panose="05050102010706020507" pitchFamily="18" charset="2"/>
              </a:rPr>
              <a:t>G = 48,65 kJ/</a:t>
            </a:r>
            <a:r>
              <a:rPr lang="en-US" b="1" dirty="0" err="1" smtClean="0">
                <a:solidFill>
                  <a:srgbClr val="002060"/>
                </a:solidFill>
                <a:sym typeface="Symbol" panose="05050102010706020507" pitchFamily="18" charset="2"/>
              </a:rPr>
              <a:t>mol</a:t>
            </a:r>
            <a:endParaRPr lang="el-GR" b="1" dirty="0" smtClean="0">
              <a:solidFill>
                <a:srgbClr val="002060"/>
              </a:solidFill>
              <a:sym typeface="Symbol" panose="05050102010706020507" pitchFamily="18" charset="2"/>
            </a:endParaRPr>
          </a:p>
        </p:txBody>
      </p:sp>
      <p:sp>
        <p:nvSpPr>
          <p:cNvPr id="11" name="TextBox 10"/>
          <p:cNvSpPr txBox="1"/>
          <p:nvPr/>
        </p:nvSpPr>
        <p:spPr>
          <a:xfrm>
            <a:off x="5895239" y="2358193"/>
            <a:ext cx="2727630" cy="923330"/>
          </a:xfrm>
          <a:prstGeom prst="rect">
            <a:avLst/>
          </a:prstGeom>
          <a:noFill/>
        </p:spPr>
        <p:txBody>
          <a:bodyPr wrap="square" rtlCol="0">
            <a:spAutoFit/>
          </a:bodyPr>
          <a:lstStyle/>
          <a:p>
            <a:pPr algn="ctr"/>
            <a:r>
              <a:rPr lang="el-GR" b="1" dirty="0" smtClean="0">
                <a:solidFill>
                  <a:srgbClr val="FF0000"/>
                </a:solidFill>
                <a:sym typeface="Symbol" panose="05050102010706020507" pitchFamily="18" charset="2"/>
              </a:rPr>
              <a:t>θετική τιμή</a:t>
            </a:r>
          </a:p>
          <a:p>
            <a:pPr algn="ctr"/>
            <a:r>
              <a:rPr lang="el-GR" b="1" dirty="0" smtClean="0">
                <a:solidFill>
                  <a:srgbClr val="002060"/>
                </a:solidFill>
                <a:sym typeface="Symbol" panose="05050102010706020507" pitchFamily="18" charset="2"/>
              </a:rPr>
              <a:t>όχι αυθόρμητη αντίδραση</a:t>
            </a:r>
          </a:p>
          <a:p>
            <a:pPr algn="ctr"/>
            <a:r>
              <a:rPr lang="el-GR" b="1" dirty="0" smtClean="0">
                <a:solidFill>
                  <a:srgbClr val="002060"/>
                </a:solidFill>
                <a:sym typeface="Symbol" panose="05050102010706020507" pitchFamily="18" charset="2"/>
              </a:rPr>
              <a:t>δίνουμε έργο</a:t>
            </a:r>
            <a:endParaRPr lang="el-GR" b="1" dirty="0">
              <a:solidFill>
                <a:srgbClr val="002060"/>
              </a:solidFill>
              <a:sym typeface="Symbol" panose="05050102010706020507" pitchFamily="18" charset="2"/>
            </a:endParaRPr>
          </a:p>
        </p:txBody>
      </p:sp>
      <p:sp>
        <p:nvSpPr>
          <p:cNvPr id="12" name="TextBox 11"/>
          <p:cNvSpPr txBox="1"/>
          <p:nvPr/>
        </p:nvSpPr>
        <p:spPr>
          <a:xfrm>
            <a:off x="9464370" y="2358193"/>
            <a:ext cx="2727630" cy="646331"/>
          </a:xfrm>
          <a:prstGeom prst="rect">
            <a:avLst/>
          </a:prstGeom>
          <a:noFill/>
        </p:spPr>
        <p:txBody>
          <a:bodyPr wrap="square" rtlCol="0">
            <a:spAutoFit/>
          </a:bodyPr>
          <a:lstStyle/>
          <a:p>
            <a:pPr algn="ctr"/>
            <a:r>
              <a:rPr lang="el-GR" b="1" dirty="0" smtClean="0">
                <a:solidFill>
                  <a:srgbClr val="FF0000"/>
                </a:solidFill>
                <a:sym typeface="Symbol" panose="05050102010706020507" pitchFamily="18" charset="2"/>
              </a:rPr>
              <a:t>θετική τιμή</a:t>
            </a:r>
          </a:p>
          <a:p>
            <a:pPr algn="ctr"/>
            <a:r>
              <a:rPr lang="el-GR" b="1" dirty="0" smtClean="0">
                <a:solidFill>
                  <a:srgbClr val="002060"/>
                </a:solidFill>
                <a:sym typeface="Symbol" panose="05050102010706020507" pitchFamily="18" charset="2"/>
              </a:rPr>
              <a:t>δίνουμε θερμότητα</a:t>
            </a:r>
            <a:endParaRPr lang="el-GR" b="1" dirty="0">
              <a:solidFill>
                <a:srgbClr val="002060"/>
              </a:solidFill>
              <a:sym typeface="Symbol" panose="05050102010706020507" pitchFamily="18" charset="2"/>
            </a:endParaRPr>
          </a:p>
        </p:txBody>
      </p:sp>
      <p:cxnSp>
        <p:nvCxnSpPr>
          <p:cNvPr id="13" name="Straight Arrow Connector 12"/>
          <p:cNvCxnSpPr/>
          <p:nvPr/>
        </p:nvCxnSpPr>
        <p:spPr>
          <a:xfrm>
            <a:off x="11069054" y="1986721"/>
            <a:ext cx="0" cy="36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3092003"/>
            <a:ext cx="12192000" cy="646331"/>
          </a:xfrm>
          <a:prstGeom prst="rect">
            <a:avLst/>
          </a:prstGeom>
          <a:noFill/>
        </p:spPr>
        <p:txBody>
          <a:bodyPr wrap="square" rtlCol="0">
            <a:spAutoFit/>
          </a:bodyPr>
          <a:lstStyle/>
          <a:p>
            <a:pPr algn="just"/>
            <a:r>
              <a:rPr lang="el-GR" b="1" dirty="0" smtClean="0">
                <a:solidFill>
                  <a:srgbClr val="FF0000"/>
                </a:solidFill>
                <a:sym typeface="Symbol" panose="05050102010706020507" pitchFamily="18" charset="2"/>
              </a:rPr>
              <a:t>υγρό νερό</a:t>
            </a:r>
          </a:p>
          <a:p>
            <a:r>
              <a:rPr lang="el-GR" b="1" dirty="0" smtClean="0">
                <a:solidFill>
                  <a:srgbClr val="002060"/>
                </a:solidFill>
                <a:sym typeface="Symbol" panose="05050102010706020507" pitchFamily="18" charset="2"/>
              </a:rPr>
              <a:t>70 </a:t>
            </a:r>
            <a:r>
              <a:rPr lang="en-US" b="1" baseline="30000" dirty="0" smtClean="0">
                <a:solidFill>
                  <a:srgbClr val="002060"/>
                </a:solidFill>
                <a:sym typeface="Symbol" panose="05050102010706020507" pitchFamily="18" charset="2"/>
              </a:rPr>
              <a:t>o</a:t>
            </a:r>
            <a:r>
              <a:rPr lang="en-US" b="1" dirty="0" smtClean="0">
                <a:solidFill>
                  <a:srgbClr val="002060"/>
                </a:solidFill>
                <a:sym typeface="Symbol" panose="05050102010706020507" pitchFamily="18" charset="2"/>
              </a:rPr>
              <a:t>C:	</a:t>
            </a:r>
            <a:r>
              <a:rPr lang="el-GR" b="1" dirty="0" smtClean="0">
                <a:solidFill>
                  <a:srgbClr val="002060"/>
                </a:solidFill>
              </a:rPr>
              <a:t>Η</a:t>
            </a:r>
            <a:r>
              <a:rPr lang="el-GR" b="1" baseline="-25000" dirty="0" smtClean="0">
                <a:solidFill>
                  <a:srgbClr val="002060"/>
                </a:solidFill>
              </a:rPr>
              <a:t>2</a:t>
            </a:r>
            <a:r>
              <a:rPr lang="el-GR" b="1" dirty="0" smtClean="0">
                <a:solidFill>
                  <a:srgbClr val="002060"/>
                </a:solidFill>
              </a:rPr>
              <a:t>Ο</a:t>
            </a:r>
            <a:r>
              <a:rPr lang="en-US" b="1" dirty="0" smtClean="0">
                <a:solidFill>
                  <a:srgbClr val="002060"/>
                </a:solidFill>
              </a:rPr>
              <a:t>(l)</a:t>
            </a:r>
            <a:r>
              <a:rPr lang="el-GR" b="1" dirty="0" smtClean="0">
                <a:solidFill>
                  <a:srgbClr val="002060"/>
                </a:solidFill>
              </a:rPr>
              <a:t> </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Η</a:t>
            </a:r>
            <a:r>
              <a:rPr lang="el-GR" b="1" baseline="-25000" dirty="0">
                <a:solidFill>
                  <a:srgbClr val="002060"/>
                </a:solidFill>
                <a:sym typeface="Symbol" panose="05050102010706020507" pitchFamily="18" charset="2"/>
              </a:rPr>
              <a:t>2</a:t>
            </a:r>
            <a:r>
              <a:rPr lang="el-GR" b="1" dirty="0">
                <a:solidFill>
                  <a:srgbClr val="002060"/>
                </a:solidFill>
                <a:sym typeface="Symbol" panose="05050102010706020507" pitchFamily="18" charset="2"/>
              </a:rPr>
              <a:t> + 0,5 </a:t>
            </a:r>
            <a:r>
              <a:rPr lang="el-GR" b="1" dirty="0" smtClean="0">
                <a:solidFill>
                  <a:srgbClr val="002060"/>
                </a:solidFill>
                <a:sym typeface="Symbol" panose="05050102010706020507" pitchFamily="18" charset="2"/>
              </a:rPr>
              <a:t>Ο</a:t>
            </a:r>
            <a:r>
              <a:rPr lang="el-GR"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ΔΗ = </a:t>
            </a:r>
            <a:r>
              <a:rPr lang="en-US" b="1" dirty="0" smtClean="0">
                <a:solidFill>
                  <a:srgbClr val="002060"/>
                </a:solidFill>
                <a:sym typeface="Symbol" panose="05050102010706020507" pitchFamily="18" charset="2"/>
              </a:rPr>
              <a:t>284,41</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229,94</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kJ/</a:t>
            </a:r>
            <a:r>
              <a:rPr lang="en-US" b="1" dirty="0" err="1">
                <a:solidFill>
                  <a:srgbClr val="002060"/>
                </a:solidFill>
                <a:sym typeface="Symbol" panose="05050102010706020507" pitchFamily="18" charset="2"/>
              </a:rPr>
              <a:t>mol</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T</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 = </a:t>
            </a:r>
            <a:r>
              <a:rPr lang="el-GR" b="1" dirty="0" smtClean="0">
                <a:solidFill>
                  <a:srgbClr val="002060"/>
                </a:solidFill>
                <a:sym typeface="Symbol" panose="05050102010706020507" pitchFamily="18" charset="2"/>
              </a:rPr>
              <a:t>ΔΗ – Δ</a:t>
            </a:r>
            <a:r>
              <a:rPr lang="en-US" b="1" dirty="0" smtClean="0">
                <a:solidFill>
                  <a:srgbClr val="002060"/>
                </a:solidFill>
                <a:sym typeface="Symbol" panose="05050102010706020507" pitchFamily="18" charset="2"/>
              </a:rPr>
              <a:t>G = 54,47 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endParaRPr lang="el-GR" sz="2400" b="1" dirty="0">
              <a:solidFill>
                <a:srgbClr val="002060"/>
              </a:solidFill>
              <a:sym typeface="Symbol" panose="05050102010706020507" pitchFamily="18" charset="2"/>
            </a:endParaRPr>
          </a:p>
        </p:txBody>
      </p:sp>
      <p:sp>
        <p:nvSpPr>
          <p:cNvPr id="15" name="TextBox 14"/>
          <p:cNvSpPr txBox="1"/>
          <p:nvPr/>
        </p:nvSpPr>
        <p:spPr>
          <a:xfrm>
            <a:off x="6087507" y="3692167"/>
            <a:ext cx="2727630" cy="646331"/>
          </a:xfrm>
          <a:prstGeom prst="rect">
            <a:avLst/>
          </a:prstGeom>
          <a:noFill/>
        </p:spPr>
        <p:txBody>
          <a:bodyPr wrap="square" rtlCol="0">
            <a:spAutoFit/>
          </a:bodyPr>
          <a:lstStyle/>
          <a:p>
            <a:pPr algn="ctr"/>
            <a:r>
              <a:rPr lang="el-GR" b="1" dirty="0" smtClean="0">
                <a:solidFill>
                  <a:srgbClr val="FF0000"/>
                </a:solidFill>
                <a:sym typeface="Symbol" panose="05050102010706020507" pitchFamily="18" charset="2"/>
              </a:rPr>
              <a:t>το ελάχιστο αναγκαίο</a:t>
            </a:r>
          </a:p>
          <a:p>
            <a:pPr algn="ctr"/>
            <a:r>
              <a:rPr lang="el-GR" b="1" dirty="0" smtClean="0">
                <a:solidFill>
                  <a:srgbClr val="FF0000"/>
                </a:solidFill>
                <a:sym typeface="Symbol" panose="05050102010706020507" pitchFamily="18" charset="2"/>
              </a:rPr>
              <a:t>έργο ελαττώνεται</a:t>
            </a:r>
          </a:p>
        </p:txBody>
      </p:sp>
      <p:sp>
        <p:nvSpPr>
          <p:cNvPr id="16" name="TextBox 15"/>
          <p:cNvSpPr txBox="1"/>
          <p:nvPr/>
        </p:nvSpPr>
        <p:spPr>
          <a:xfrm>
            <a:off x="9248275" y="3692167"/>
            <a:ext cx="2727630" cy="646331"/>
          </a:xfrm>
          <a:prstGeom prst="rect">
            <a:avLst/>
          </a:prstGeom>
          <a:noFill/>
        </p:spPr>
        <p:txBody>
          <a:bodyPr wrap="square" rtlCol="0">
            <a:spAutoFit/>
          </a:bodyPr>
          <a:lstStyle/>
          <a:p>
            <a:pPr algn="ctr"/>
            <a:r>
              <a:rPr lang="el-GR" b="1" dirty="0" smtClean="0">
                <a:solidFill>
                  <a:srgbClr val="FF0000"/>
                </a:solidFill>
                <a:sym typeface="Symbol" panose="05050102010706020507" pitchFamily="18" charset="2"/>
              </a:rPr>
              <a:t>η ελάχιστη αναγκαία</a:t>
            </a:r>
          </a:p>
          <a:p>
            <a:pPr algn="ctr"/>
            <a:r>
              <a:rPr lang="el-GR" b="1" dirty="0" smtClean="0">
                <a:solidFill>
                  <a:srgbClr val="FF0000"/>
                </a:solidFill>
                <a:sym typeface="Symbol" panose="05050102010706020507" pitchFamily="18" charset="2"/>
              </a:rPr>
              <a:t>θερμότητα αυξάνεται</a:t>
            </a:r>
          </a:p>
        </p:txBody>
      </p:sp>
      <p:sp>
        <p:nvSpPr>
          <p:cNvPr id="17" name="TextBox 16"/>
          <p:cNvSpPr txBox="1"/>
          <p:nvPr/>
        </p:nvSpPr>
        <p:spPr>
          <a:xfrm>
            <a:off x="0" y="4186006"/>
            <a:ext cx="12192000" cy="646331"/>
          </a:xfrm>
          <a:prstGeom prst="rect">
            <a:avLst/>
          </a:prstGeom>
          <a:noFill/>
        </p:spPr>
        <p:txBody>
          <a:bodyPr wrap="square" rtlCol="0">
            <a:spAutoFit/>
          </a:bodyPr>
          <a:lstStyle/>
          <a:p>
            <a:pPr algn="just"/>
            <a:r>
              <a:rPr lang="el-GR" b="1" dirty="0" smtClean="0">
                <a:solidFill>
                  <a:srgbClr val="FF0000"/>
                </a:solidFill>
                <a:sym typeface="Symbol" panose="05050102010706020507" pitchFamily="18" charset="2"/>
              </a:rPr>
              <a:t>υδρατμός</a:t>
            </a:r>
          </a:p>
          <a:p>
            <a:r>
              <a:rPr lang="el-GR" b="1" dirty="0" smtClean="0">
                <a:solidFill>
                  <a:srgbClr val="002060"/>
                </a:solidFill>
                <a:sym typeface="Symbol" panose="05050102010706020507" pitchFamily="18" charset="2"/>
              </a:rPr>
              <a:t>70 </a:t>
            </a:r>
            <a:r>
              <a:rPr lang="en-US" b="1" baseline="30000" dirty="0" smtClean="0">
                <a:solidFill>
                  <a:srgbClr val="002060"/>
                </a:solidFill>
                <a:sym typeface="Symbol" panose="05050102010706020507" pitchFamily="18" charset="2"/>
              </a:rPr>
              <a:t>o</a:t>
            </a:r>
            <a:r>
              <a:rPr lang="en-US" b="1" dirty="0" smtClean="0">
                <a:solidFill>
                  <a:srgbClr val="002060"/>
                </a:solidFill>
                <a:sym typeface="Symbol" panose="05050102010706020507" pitchFamily="18" charset="2"/>
              </a:rPr>
              <a:t>C:	</a:t>
            </a:r>
            <a:r>
              <a:rPr lang="el-GR" b="1" dirty="0" smtClean="0">
                <a:solidFill>
                  <a:srgbClr val="002060"/>
                </a:solidFill>
              </a:rPr>
              <a:t>Η</a:t>
            </a:r>
            <a:r>
              <a:rPr lang="el-GR" b="1" baseline="-25000" dirty="0" smtClean="0">
                <a:solidFill>
                  <a:srgbClr val="002060"/>
                </a:solidFill>
              </a:rPr>
              <a:t>2</a:t>
            </a:r>
            <a:r>
              <a:rPr lang="el-GR" b="1" dirty="0" smtClean="0">
                <a:solidFill>
                  <a:srgbClr val="002060"/>
                </a:solidFill>
              </a:rPr>
              <a:t>Ο</a:t>
            </a:r>
            <a:r>
              <a:rPr lang="en-US" b="1" dirty="0" smtClean="0">
                <a:solidFill>
                  <a:srgbClr val="002060"/>
                </a:solidFill>
              </a:rPr>
              <a:t>(</a:t>
            </a:r>
            <a:r>
              <a:rPr lang="en-US" b="1" dirty="0">
                <a:solidFill>
                  <a:srgbClr val="002060"/>
                </a:solidFill>
              </a:rPr>
              <a:t>g</a:t>
            </a:r>
            <a:r>
              <a:rPr lang="en-US" b="1" dirty="0" smtClean="0">
                <a:solidFill>
                  <a:srgbClr val="002060"/>
                </a:solidFill>
              </a:rPr>
              <a:t>)</a:t>
            </a:r>
            <a:r>
              <a:rPr lang="el-GR" b="1" dirty="0" smtClean="0">
                <a:solidFill>
                  <a:srgbClr val="002060"/>
                </a:solidFill>
              </a:rPr>
              <a:t> </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Η</a:t>
            </a:r>
            <a:r>
              <a:rPr lang="el-GR" b="1" baseline="-25000" dirty="0">
                <a:solidFill>
                  <a:srgbClr val="002060"/>
                </a:solidFill>
                <a:sym typeface="Symbol" panose="05050102010706020507" pitchFamily="18" charset="2"/>
              </a:rPr>
              <a:t>2</a:t>
            </a:r>
            <a:r>
              <a:rPr lang="el-GR" b="1" dirty="0">
                <a:solidFill>
                  <a:srgbClr val="002060"/>
                </a:solidFill>
                <a:sym typeface="Symbol" panose="05050102010706020507" pitchFamily="18" charset="2"/>
              </a:rPr>
              <a:t> + 0,5 </a:t>
            </a:r>
            <a:r>
              <a:rPr lang="el-GR" b="1" dirty="0" smtClean="0">
                <a:solidFill>
                  <a:srgbClr val="002060"/>
                </a:solidFill>
                <a:sym typeface="Symbol" panose="05050102010706020507" pitchFamily="18" charset="2"/>
              </a:rPr>
              <a:t>Ο</a:t>
            </a:r>
            <a:r>
              <a:rPr lang="el-GR"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ΔΗ = </a:t>
            </a:r>
            <a:r>
              <a:rPr lang="en-US" b="1" dirty="0" smtClean="0">
                <a:solidFill>
                  <a:srgbClr val="002060"/>
                </a:solidFill>
                <a:sym typeface="Symbol" panose="05050102010706020507" pitchFamily="18" charset="2"/>
              </a:rPr>
              <a:t>240,30</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226,56</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kJ/</a:t>
            </a:r>
            <a:r>
              <a:rPr lang="en-US" b="1" dirty="0" err="1">
                <a:solidFill>
                  <a:srgbClr val="002060"/>
                </a:solidFill>
                <a:sym typeface="Symbol" panose="05050102010706020507" pitchFamily="18" charset="2"/>
              </a:rPr>
              <a:t>mol</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T</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 = </a:t>
            </a:r>
            <a:r>
              <a:rPr lang="el-GR" b="1" dirty="0" smtClean="0">
                <a:solidFill>
                  <a:srgbClr val="002060"/>
                </a:solidFill>
                <a:sym typeface="Symbol" panose="05050102010706020507" pitchFamily="18" charset="2"/>
              </a:rPr>
              <a:t>ΔΗ – Δ</a:t>
            </a:r>
            <a:r>
              <a:rPr lang="en-US" b="1" dirty="0" smtClean="0">
                <a:solidFill>
                  <a:srgbClr val="002060"/>
                </a:solidFill>
                <a:sym typeface="Symbol" panose="05050102010706020507" pitchFamily="18" charset="2"/>
              </a:rPr>
              <a:t>G = 15,71 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endParaRPr lang="el-GR" sz="2400" b="1" dirty="0">
              <a:solidFill>
                <a:srgbClr val="002060"/>
              </a:solidFill>
              <a:sym typeface="Symbol" panose="05050102010706020507" pitchFamily="18" charset="2"/>
            </a:endParaRPr>
          </a:p>
        </p:txBody>
      </p:sp>
      <p:sp>
        <p:nvSpPr>
          <p:cNvPr id="18" name="TextBox 17"/>
          <p:cNvSpPr txBox="1"/>
          <p:nvPr/>
        </p:nvSpPr>
        <p:spPr>
          <a:xfrm>
            <a:off x="6200509" y="4717246"/>
            <a:ext cx="2727630" cy="646331"/>
          </a:xfrm>
          <a:prstGeom prst="rect">
            <a:avLst/>
          </a:prstGeom>
          <a:noFill/>
        </p:spPr>
        <p:txBody>
          <a:bodyPr wrap="square" rtlCol="0">
            <a:spAutoFit/>
          </a:bodyPr>
          <a:lstStyle/>
          <a:p>
            <a:pPr algn="ctr"/>
            <a:r>
              <a:rPr lang="el-GR" b="1" dirty="0" smtClean="0">
                <a:solidFill>
                  <a:srgbClr val="FF0000"/>
                </a:solidFill>
                <a:sym typeface="Symbol" panose="05050102010706020507" pitchFamily="18" charset="2"/>
              </a:rPr>
              <a:t>το ελάχιστο αναγκαίο</a:t>
            </a:r>
          </a:p>
          <a:p>
            <a:pPr algn="ctr"/>
            <a:r>
              <a:rPr lang="el-GR" b="1" dirty="0" smtClean="0">
                <a:solidFill>
                  <a:srgbClr val="FF0000"/>
                </a:solidFill>
                <a:sym typeface="Symbol" panose="05050102010706020507" pitchFamily="18" charset="2"/>
              </a:rPr>
              <a:t>έργο ελαττώνεται</a:t>
            </a:r>
          </a:p>
        </p:txBody>
      </p:sp>
      <p:sp>
        <p:nvSpPr>
          <p:cNvPr id="19" name="TextBox 18"/>
          <p:cNvSpPr txBox="1"/>
          <p:nvPr/>
        </p:nvSpPr>
        <p:spPr>
          <a:xfrm>
            <a:off x="9361277" y="4717246"/>
            <a:ext cx="2727630" cy="646331"/>
          </a:xfrm>
          <a:prstGeom prst="rect">
            <a:avLst/>
          </a:prstGeom>
          <a:noFill/>
        </p:spPr>
        <p:txBody>
          <a:bodyPr wrap="square" rtlCol="0">
            <a:spAutoFit/>
          </a:bodyPr>
          <a:lstStyle/>
          <a:p>
            <a:pPr algn="ctr"/>
            <a:r>
              <a:rPr lang="el-GR" b="1" dirty="0" smtClean="0">
                <a:solidFill>
                  <a:srgbClr val="FF0000"/>
                </a:solidFill>
                <a:sym typeface="Symbol" panose="05050102010706020507" pitchFamily="18" charset="2"/>
              </a:rPr>
              <a:t>η ελάχιστη αναγκαία</a:t>
            </a:r>
          </a:p>
          <a:p>
            <a:pPr algn="ctr"/>
            <a:r>
              <a:rPr lang="el-GR" b="1" dirty="0" smtClean="0">
                <a:solidFill>
                  <a:srgbClr val="FF0000"/>
                </a:solidFill>
                <a:sym typeface="Symbol" panose="05050102010706020507" pitchFamily="18" charset="2"/>
              </a:rPr>
              <a:t>θερμότητα αυξάνεται</a:t>
            </a:r>
            <a:r>
              <a:rPr lang="en-US" b="1" dirty="0" smtClean="0">
                <a:solidFill>
                  <a:schemeClr val="accent5">
                    <a:lumMod val="50000"/>
                  </a:schemeClr>
                </a:solidFill>
                <a:sym typeface="Symbol" panose="05050102010706020507" pitchFamily="18" charset="2"/>
              </a:rPr>
              <a:t>*</a:t>
            </a:r>
            <a:endParaRPr lang="el-GR" b="1" dirty="0" smtClean="0">
              <a:solidFill>
                <a:schemeClr val="accent5">
                  <a:lumMod val="50000"/>
                </a:schemeClr>
              </a:solidFill>
              <a:sym typeface="Symbol" panose="05050102010706020507" pitchFamily="18" charset="2"/>
            </a:endParaRPr>
          </a:p>
        </p:txBody>
      </p:sp>
      <p:sp>
        <p:nvSpPr>
          <p:cNvPr id="20" name="TextBox 19"/>
          <p:cNvSpPr txBox="1"/>
          <p:nvPr/>
        </p:nvSpPr>
        <p:spPr>
          <a:xfrm>
            <a:off x="-8493" y="5212428"/>
            <a:ext cx="12192000" cy="646331"/>
          </a:xfrm>
          <a:prstGeom prst="rect">
            <a:avLst/>
          </a:prstGeom>
          <a:noFill/>
        </p:spPr>
        <p:txBody>
          <a:bodyPr wrap="square" rtlCol="0">
            <a:spAutoFit/>
          </a:bodyPr>
          <a:lstStyle/>
          <a:p>
            <a:pPr algn="just"/>
            <a:r>
              <a:rPr lang="el-GR" b="1" dirty="0" smtClean="0">
                <a:solidFill>
                  <a:srgbClr val="FF0000"/>
                </a:solidFill>
                <a:sym typeface="Symbol" panose="05050102010706020507" pitchFamily="18" charset="2"/>
              </a:rPr>
              <a:t>υδρατμός</a:t>
            </a:r>
          </a:p>
          <a:p>
            <a:r>
              <a:rPr lang="en-US" b="1" dirty="0" smtClean="0">
                <a:solidFill>
                  <a:srgbClr val="002060"/>
                </a:solidFill>
                <a:sym typeface="Symbol" panose="05050102010706020507" pitchFamily="18" charset="2"/>
              </a:rPr>
              <a:t>800</a:t>
            </a:r>
            <a:r>
              <a:rPr lang="el-GR" b="1" dirty="0" smtClean="0">
                <a:solidFill>
                  <a:srgbClr val="002060"/>
                </a:solidFill>
                <a:sym typeface="Symbol" panose="05050102010706020507" pitchFamily="18" charset="2"/>
              </a:rPr>
              <a:t> </a:t>
            </a:r>
            <a:r>
              <a:rPr lang="en-US" b="1" baseline="30000" dirty="0" smtClean="0">
                <a:solidFill>
                  <a:srgbClr val="002060"/>
                </a:solidFill>
                <a:sym typeface="Symbol" panose="05050102010706020507" pitchFamily="18" charset="2"/>
              </a:rPr>
              <a:t>o</a:t>
            </a:r>
            <a:r>
              <a:rPr lang="en-US" b="1" dirty="0" smtClean="0">
                <a:solidFill>
                  <a:srgbClr val="002060"/>
                </a:solidFill>
                <a:sym typeface="Symbol" panose="05050102010706020507" pitchFamily="18" charset="2"/>
              </a:rPr>
              <a:t>C:	</a:t>
            </a:r>
            <a:r>
              <a:rPr lang="el-GR" b="1" dirty="0" smtClean="0">
                <a:solidFill>
                  <a:srgbClr val="002060"/>
                </a:solidFill>
              </a:rPr>
              <a:t>Η</a:t>
            </a:r>
            <a:r>
              <a:rPr lang="el-GR" b="1" baseline="-25000" dirty="0" smtClean="0">
                <a:solidFill>
                  <a:srgbClr val="002060"/>
                </a:solidFill>
              </a:rPr>
              <a:t>2</a:t>
            </a:r>
            <a:r>
              <a:rPr lang="el-GR" b="1" dirty="0" smtClean="0">
                <a:solidFill>
                  <a:srgbClr val="002060"/>
                </a:solidFill>
              </a:rPr>
              <a:t>Ο</a:t>
            </a:r>
            <a:r>
              <a:rPr lang="en-US" b="1" dirty="0" smtClean="0">
                <a:solidFill>
                  <a:srgbClr val="002060"/>
                </a:solidFill>
              </a:rPr>
              <a:t>(</a:t>
            </a:r>
            <a:r>
              <a:rPr lang="en-US" b="1" dirty="0">
                <a:solidFill>
                  <a:srgbClr val="002060"/>
                </a:solidFill>
              </a:rPr>
              <a:t>g</a:t>
            </a:r>
            <a:r>
              <a:rPr lang="en-US" b="1" dirty="0" smtClean="0">
                <a:solidFill>
                  <a:srgbClr val="002060"/>
                </a:solidFill>
              </a:rPr>
              <a:t>)</a:t>
            </a:r>
            <a:r>
              <a:rPr lang="el-GR" b="1" dirty="0" smtClean="0">
                <a:solidFill>
                  <a:srgbClr val="002060"/>
                </a:solidFill>
              </a:rPr>
              <a:t> </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Η</a:t>
            </a:r>
            <a:r>
              <a:rPr lang="el-GR" b="1" baseline="-25000" dirty="0">
                <a:solidFill>
                  <a:srgbClr val="002060"/>
                </a:solidFill>
                <a:sym typeface="Symbol" panose="05050102010706020507" pitchFamily="18" charset="2"/>
              </a:rPr>
              <a:t>2</a:t>
            </a:r>
            <a:r>
              <a:rPr lang="el-GR" b="1" dirty="0">
                <a:solidFill>
                  <a:srgbClr val="002060"/>
                </a:solidFill>
                <a:sym typeface="Symbol" panose="05050102010706020507" pitchFamily="18" charset="2"/>
              </a:rPr>
              <a:t> + 0,5 </a:t>
            </a:r>
            <a:r>
              <a:rPr lang="el-GR" b="1" dirty="0" smtClean="0">
                <a:solidFill>
                  <a:srgbClr val="002060"/>
                </a:solidFill>
                <a:sym typeface="Symbol" panose="05050102010706020507" pitchFamily="18" charset="2"/>
              </a:rPr>
              <a:t>Ο</a:t>
            </a:r>
            <a:r>
              <a:rPr lang="el-GR"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ΔΗ = </a:t>
            </a:r>
            <a:r>
              <a:rPr lang="en-US" b="1" dirty="0" smtClean="0">
                <a:solidFill>
                  <a:srgbClr val="002060"/>
                </a:solidFill>
                <a:sym typeface="Symbol" panose="05050102010706020507" pitchFamily="18" charset="2"/>
              </a:rPr>
              <a:t>248,89</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188,64</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kJ/</a:t>
            </a:r>
            <a:r>
              <a:rPr lang="en-US" b="1" dirty="0" err="1">
                <a:solidFill>
                  <a:srgbClr val="002060"/>
                </a:solidFill>
                <a:sym typeface="Symbol" panose="05050102010706020507" pitchFamily="18" charset="2"/>
              </a:rPr>
              <a:t>mol</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T</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 = </a:t>
            </a:r>
            <a:r>
              <a:rPr lang="el-GR" b="1" dirty="0" smtClean="0">
                <a:solidFill>
                  <a:srgbClr val="002060"/>
                </a:solidFill>
                <a:sym typeface="Symbol" panose="05050102010706020507" pitchFamily="18" charset="2"/>
              </a:rPr>
              <a:t>ΔΗ – Δ</a:t>
            </a:r>
            <a:r>
              <a:rPr lang="en-US" b="1" dirty="0" smtClean="0">
                <a:solidFill>
                  <a:srgbClr val="002060"/>
                </a:solidFill>
                <a:sym typeface="Symbol" panose="05050102010706020507" pitchFamily="18" charset="2"/>
              </a:rPr>
              <a:t>G = 59,67 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endParaRPr lang="el-GR" sz="2400" b="1" dirty="0">
              <a:solidFill>
                <a:srgbClr val="002060"/>
              </a:solidFill>
              <a:sym typeface="Symbol" panose="05050102010706020507" pitchFamily="18" charset="2"/>
            </a:endParaRPr>
          </a:p>
        </p:txBody>
      </p:sp>
      <p:sp>
        <p:nvSpPr>
          <p:cNvPr id="21" name="TextBox 20"/>
          <p:cNvSpPr txBox="1"/>
          <p:nvPr/>
        </p:nvSpPr>
        <p:spPr>
          <a:xfrm>
            <a:off x="6192016" y="5743668"/>
            <a:ext cx="2727630" cy="646331"/>
          </a:xfrm>
          <a:prstGeom prst="rect">
            <a:avLst/>
          </a:prstGeom>
          <a:noFill/>
        </p:spPr>
        <p:txBody>
          <a:bodyPr wrap="square" rtlCol="0">
            <a:spAutoFit/>
          </a:bodyPr>
          <a:lstStyle/>
          <a:p>
            <a:pPr algn="ctr"/>
            <a:r>
              <a:rPr lang="el-GR" b="1" dirty="0" smtClean="0">
                <a:solidFill>
                  <a:srgbClr val="FF0000"/>
                </a:solidFill>
                <a:sym typeface="Symbol" panose="05050102010706020507" pitchFamily="18" charset="2"/>
              </a:rPr>
              <a:t>το ελάχιστο αναγκαίο</a:t>
            </a:r>
          </a:p>
          <a:p>
            <a:pPr algn="ctr"/>
            <a:r>
              <a:rPr lang="el-GR" b="1" dirty="0" smtClean="0">
                <a:solidFill>
                  <a:srgbClr val="FF0000"/>
                </a:solidFill>
                <a:sym typeface="Symbol" panose="05050102010706020507" pitchFamily="18" charset="2"/>
              </a:rPr>
              <a:t>έργο ελαττώνεται</a:t>
            </a:r>
          </a:p>
        </p:txBody>
      </p:sp>
      <p:sp>
        <p:nvSpPr>
          <p:cNvPr id="22" name="TextBox 21"/>
          <p:cNvSpPr txBox="1"/>
          <p:nvPr/>
        </p:nvSpPr>
        <p:spPr>
          <a:xfrm>
            <a:off x="9352784" y="5743668"/>
            <a:ext cx="2727630" cy="646331"/>
          </a:xfrm>
          <a:prstGeom prst="rect">
            <a:avLst/>
          </a:prstGeom>
          <a:noFill/>
        </p:spPr>
        <p:txBody>
          <a:bodyPr wrap="square" rtlCol="0">
            <a:spAutoFit/>
          </a:bodyPr>
          <a:lstStyle/>
          <a:p>
            <a:pPr algn="ctr"/>
            <a:r>
              <a:rPr lang="el-GR" b="1" dirty="0" smtClean="0">
                <a:solidFill>
                  <a:srgbClr val="FF0000"/>
                </a:solidFill>
                <a:sym typeface="Symbol" panose="05050102010706020507" pitchFamily="18" charset="2"/>
              </a:rPr>
              <a:t>η ελάχιστη αναγκαία</a:t>
            </a:r>
          </a:p>
          <a:p>
            <a:pPr algn="ctr"/>
            <a:r>
              <a:rPr lang="el-GR" b="1" dirty="0" smtClean="0">
                <a:solidFill>
                  <a:srgbClr val="FF0000"/>
                </a:solidFill>
                <a:sym typeface="Symbol" panose="05050102010706020507" pitchFamily="18" charset="2"/>
              </a:rPr>
              <a:t>θερμότητα αυξάνεται</a:t>
            </a:r>
            <a:r>
              <a:rPr lang="en-US" b="1" dirty="0" smtClean="0">
                <a:solidFill>
                  <a:schemeClr val="accent5">
                    <a:lumMod val="50000"/>
                  </a:schemeClr>
                </a:solidFill>
                <a:sym typeface="Symbol" panose="05050102010706020507" pitchFamily="18" charset="2"/>
              </a:rPr>
              <a:t>*</a:t>
            </a:r>
            <a:endParaRPr lang="el-GR" b="1" dirty="0" smtClean="0">
              <a:solidFill>
                <a:schemeClr val="accent5">
                  <a:lumMod val="50000"/>
                </a:schemeClr>
              </a:solidFill>
              <a:sym typeface="Symbol" panose="05050102010706020507" pitchFamily="18" charset="2"/>
            </a:endParaRPr>
          </a:p>
        </p:txBody>
      </p:sp>
      <p:sp>
        <p:nvSpPr>
          <p:cNvPr id="23" name="TextBox 22"/>
          <p:cNvSpPr txBox="1"/>
          <p:nvPr/>
        </p:nvSpPr>
        <p:spPr>
          <a:xfrm>
            <a:off x="0" y="6503712"/>
            <a:ext cx="12192000" cy="369332"/>
          </a:xfrm>
          <a:prstGeom prst="rect">
            <a:avLst/>
          </a:prstGeom>
          <a:noFill/>
        </p:spPr>
        <p:txBody>
          <a:bodyPr wrap="square" rtlCol="0">
            <a:spAutoFit/>
          </a:bodyPr>
          <a:lstStyle/>
          <a:p>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θα πρέπει να προστεθεί η θερμότητα εξάτμισης του νερού  4</a:t>
            </a:r>
            <a:r>
              <a:rPr lang="en-US" b="1" dirty="0" smtClean="0">
                <a:solidFill>
                  <a:srgbClr val="002060"/>
                </a:solidFill>
                <a:sym typeface="Symbol" panose="05050102010706020507" pitchFamily="18" charset="2"/>
              </a:rPr>
              <a:t>3</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endParaRPr lang="el-GR" sz="2400" b="1" dirty="0">
              <a:solidFill>
                <a:srgbClr val="002060"/>
              </a:solidFill>
              <a:sym typeface="Symbol" panose="05050102010706020507" pitchFamily="18" charset="2"/>
            </a:endParaRPr>
          </a:p>
        </p:txBody>
      </p:sp>
      <p:sp>
        <p:nvSpPr>
          <p:cNvPr id="24" name="Explosion 2 23"/>
          <p:cNvSpPr/>
          <p:nvPr/>
        </p:nvSpPr>
        <p:spPr>
          <a:xfrm>
            <a:off x="669994" y="594939"/>
            <a:ext cx="3657600" cy="963859"/>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TextBox 24"/>
          <p:cNvSpPr txBox="1"/>
          <p:nvPr/>
        </p:nvSpPr>
        <p:spPr>
          <a:xfrm>
            <a:off x="1058779" y="739244"/>
            <a:ext cx="2880030" cy="584775"/>
          </a:xfrm>
          <a:prstGeom prst="rect">
            <a:avLst/>
          </a:prstGeom>
          <a:noFill/>
        </p:spPr>
        <p:txBody>
          <a:bodyPr wrap="square" rtlCol="0">
            <a:spAutoFit/>
          </a:bodyPr>
          <a:lstStyle/>
          <a:p>
            <a:pPr algn="ctr"/>
            <a:r>
              <a:rPr lang="el-GR" sz="1600" b="1" dirty="0" err="1" smtClean="0">
                <a:solidFill>
                  <a:srgbClr val="002060"/>
                </a:solidFill>
                <a:sym typeface="Symbol" panose="05050102010706020507" pitchFamily="18" charset="2"/>
              </a:rPr>
              <a:t>ενδόθερμη</a:t>
            </a:r>
            <a:r>
              <a:rPr lang="el-GR" sz="1600" b="1" dirty="0" smtClean="0">
                <a:solidFill>
                  <a:srgbClr val="002060"/>
                </a:solidFill>
                <a:sym typeface="Symbol" panose="05050102010706020507" pitchFamily="18" charset="2"/>
              </a:rPr>
              <a:t> (ΔΗ &gt; 0</a:t>
            </a:r>
            <a:r>
              <a:rPr lang="en-US" sz="1600" b="1" dirty="0" smtClean="0">
                <a:solidFill>
                  <a:srgbClr val="002060"/>
                </a:solidFill>
                <a:sym typeface="Symbol" panose="05050102010706020507" pitchFamily="18" charset="2"/>
              </a:rPr>
              <a:t>), </a:t>
            </a:r>
            <a:r>
              <a:rPr lang="el-GR" sz="1600" b="1" dirty="0">
                <a:solidFill>
                  <a:srgbClr val="002060"/>
                </a:solidFill>
                <a:sym typeface="Symbol" panose="05050102010706020507" pitchFamily="18" charset="2"/>
              </a:rPr>
              <a:t>μη-αυθόρμητη (</a:t>
            </a:r>
            <a:r>
              <a:rPr lang="el-GR" sz="1600" b="1" dirty="0" smtClean="0">
                <a:solidFill>
                  <a:srgbClr val="002060"/>
                </a:solidFill>
                <a:sym typeface="Symbol" panose="05050102010706020507" pitchFamily="18" charset="2"/>
              </a:rPr>
              <a:t>Δ</a:t>
            </a:r>
            <a:r>
              <a:rPr lang="en-US" sz="1600" b="1" dirty="0" smtClean="0">
                <a:solidFill>
                  <a:srgbClr val="002060"/>
                </a:solidFill>
                <a:sym typeface="Symbol" panose="05050102010706020507" pitchFamily="18" charset="2"/>
              </a:rPr>
              <a:t>G</a:t>
            </a:r>
            <a:r>
              <a:rPr lang="el-GR" sz="1600" b="1" dirty="0" smtClean="0">
                <a:solidFill>
                  <a:srgbClr val="002060"/>
                </a:solidFill>
                <a:sym typeface="Symbol" panose="05050102010706020507" pitchFamily="18" charset="2"/>
              </a:rPr>
              <a:t> </a:t>
            </a:r>
            <a:r>
              <a:rPr lang="el-GR" sz="1600" b="1" dirty="0">
                <a:solidFill>
                  <a:srgbClr val="002060"/>
                </a:solidFill>
                <a:sym typeface="Symbol" panose="05050102010706020507" pitchFamily="18" charset="2"/>
              </a:rPr>
              <a:t>&gt; </a:t>
            </a:r>
            <a:r>
              <a:rPr lang="el-GR" sz="1600" b="1" dirty="0" smtClean="0">
                <a:solidFill>
                  <a:srgbClr val="002060"/>
                </a:solidFill>
                <a:sym typeface="Symbol" panose="05050102010706020507" pitchFamily="18" charset="2"/>
              </a:rPr>
              <a:t>0</a:t>
            </a:r>
            <a:r>
              <a:rPr lang="en-US" sz="1600" b="1" dirty="0" smtClean="0">
                <a:solidFill>
                  <a:srgbClr val="002060"/>
                </a:solidFill>
                <a:sym typeface="Symbol" panose="05050102010706020507" pitchFamily="18" charset="2"/>
              </a:rPr>
              <a:t>) </a:t>
            </a:r>
            <a:r>
              <a:rPr lang="el-GR" sz="1600" b="1" dirty="0" smtClean="0">
                <a:solidFill>
                  <a:srgbClr val="002060"/>
                </a:solidFill>
                <a:sym typeface="Symbol" panose="05050102010706020507" pitchFamily="18" charset="2"/>
              </a:rPr>
              <a:t>αντίδραση</a:t>
            </a:r>
            <a:r>
              <a:rPr lang="en-US" sz="1600" b="1" dirty="0" smtClean="0">
                <a:solidFill>
                  <a:srgbClr val="002060"/>
                </a:solidFill>
                <a:sym typeface="Symbol" panose="05050102010706020507" pitchFamily="18" charset="2"/>
              </a:rPr>
              <a:t> </a:t>
            </a:r>
            <a:endParaRPr lang="el-GR" sz="2000" b="1" dirty="0">
              <a:solidFill>
                <a:srgbClr val="002060"/>
              </a:solidFill>
              <a:sym typeface="Symbol" panose="05050102010706020507" pitchFamily="18" charset="2"/>
            </a:endParaRPr>
          </a:p>
        </p:txBody>
      </p:sp>
    </p:spTree>
    <p:extLst>
      <p:ext uri="{BB962C8B-B14F-4D97-AF65-F5344CB8AC3E}">
        <p14:creationId xmlns:p14="http://schemas.microsoft.com/office/powerpoint/2010/main" val="196370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lkaline Electrolyser ‒ LEPA ‐ EPF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074" y="762185"/>
            <a:ext cx="4811586" cy="4248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TextBox 5"/>
          <p:cNvSpPr txBox="1"/>
          <p:nvPr/>
        </p:nvSpPr>
        <p:spPr>
          <a:xfrm>
            <a:off x="8871284" y="133274"/>
            <a:ext cx="3177280"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αλκαλική ηλεκτρόλυση</a:t>
            </a:r>
            <a:endParaRPr lang="el-GR" sz="2400" b="1" dirty="0">
              <a:ln/>
              <a:solidFill>
                <a:schemeClr val="accent3"/>
              </a:solidFill>
            </a:endParaRPr>
          </a:p>
        </p:txBody>
      </p:sp>
      <mc:AlternateContent xmlns:mc="http://schemas.openxmlformats.org/markup-compatibility/2006" xmlns:a14="http://schemas.microsoft.com/office/drawing/2010/main">
        <mc:Choice Requires="a14">
          <p:sp>
            <p:nvSpPr>
              <p:cNvPr id="7" name="Rectangle 6"/>
              <p:cNvSpPr/>
              <p:nvPr/>
            </p:nvSpPr>
            <p:spPr>
              <a:xfrm>
                <a:off x="-1" y="662709"/>
                <a:ext cx="7150535" cy="4193712"/>
              </a:xfrm>
              <a:prstGeom prst="rect">
                <a:avLst/>
              </a:prstGeom>
            </p:spPr>
            <p:txBody>
              <a:bodyPr wrap="square">
                <a:spAutoFit/>
              </a:bodyPr>
              <a:lstStyle/>
              <a:p>
                <a:pPr algn="just"/>
                <a:r>
                  <a:rPr lang="el-GR" b="1" dirty="0" smtClean="0">
                    <a:solidFill>
                      <a:srgbClr val="002060"/>
                    </a:solidFill>
                  </a:rPr>
                  <a:t>Η απόδοση της ηλεκτρόλυσης ορίζεται ως η ισχύς (Ι * </a:t>
                </a:r>
                <a:r>
                  <a:rPr lang="en-US" b="1" dirty="0" smtClean="0">
                    <a:solidFill>
                      <a:srgbClr val="002060"/>
                    </a:solidFill>
                  </a:rPr>
                  <a:t>V</a:t>
                </a:r>
                <a:r>
                  <a:rPr lang="el-GR" b="1" dirty="0" smtClean="0">
                    <a:solidFill>
                      <a:srgbClr val="002060"/>
                    </a:solidFill>
                  </a:rPr>
                  <a:t>, </a:t>
                </a:r>
                <a:r>
                  <a:rPr lang="en-US" b="1" dirty="0" smtClean="0">
                    <a:solidFill>
                      <a:srgbClr val="002060"/>
                    </a:solidFill>
                  </a:rPr>
                  <a:t>V </a:t>
                </a:r>
                <a:r>
                  <a:rPr lang="en-US" b="1" dirty="0">
                    <a:solidFill>
                      <a:srgbClr val="002060"/>
                    </a:solidFill>
                  </a:rPr>
                  <a:t>= </a:t>
                </a:r>
                <a:r>
                  <a:rPr lang="en-US" b="1" dirty="0" err="1">
                    <a:solidFill>
                      <a:srgbClr val="002060"/>
                    </a:solidFill>
                  </a:rPr>
                  <a:t>E</a:t>
                </a:r>
                <a:r>
                  <a:rPr lang="en-US" b="1" baseline="30000" dirty="0" err="1">
                    <a:solidFill>
                      <a:srgbClr val="002060"/>
                    </a:solidFill>
                  </a:rPr>
                  <a:t>rev</a:t>
                </a:r>
                <a:r>
                  <a:rPr lang="en-US" b="1" dirty="0">
                    <a:solidFill>
                      <a:srgbClr val="002060"/>
                    </a:solidFill>
                  </a:rPr>
                  <a:t> + </a:t>
                </a:r>
                <a:r>
                  <a:rPr lang="el-GR" b="1" dirty="0" err="1">
                    <a:solidFill>
                      <a:srgbClr val="002060"/>
                    </a:solidFill>
                  </a:rPr>
                  <a:t>η</a:t>
                </a:r>
                <a:r>
                  <a:rPr lang="el-GR" b="1" baseline="-25000" dirty="0" err="1">
                    <a:solidFill>
                      <a:srgbClr val="002060"/>
                    </a:solidFill>
                  </a:rPr>
                  <a:t>Ω</a:t>
                </a:r>
                <a:r>
                  <a:rPr lang="el-GR" b="1" dirty="0">
                    <a:solidFill>
                      <a:srgbClr val="002060"/>
                    </a:solidFill>
                  </a:rPr>
                  <a:t> + η</a:t>
                </a:r>
                <a:r>
                  <a:rPr lang="en-US" b="1" baseline="-25000" dirty="0">
                    <a:solidFill>
                      <a:srgbClr val="002060"/>
                    </a:solidFill>
                  </a:rPr>
                  <a:t>c</a:t>
                </a:r>
                <a:r>
                  <a:rPr lang="en-US" b="1" dirty="0">
                    <a:solidFill>
                      <a:srgbClr val="002060"/>
                    </a:solidFill>
                  </a:rPr>
                  <a:t> + </a:t>
                </a:r>
                <a:r>
                  <a:rPr lang="el-GR" b="1" dirty="0">
                    <a:solidFill>
                      <a:srgbClr val="002060"/>
                    </a:solidFill>
                  </a:rPr>
                  <a:t>η</a:t>
                </a:r>
                <a:r>
                  <a:rPr lang="en-US" b="1" baseline="-25000" dirty="0" smtClean="0">
                    <a:solidFill>
                      <a:srgbClr val="002060"/>
                    </a:solidFill>
                  </a:rPr>
                  <a:t>a</a:t>
                </a:r>
                <a:r>
                  <a:rPr lang="en-US" b="1" dirty="0" smtClean="0">
                    <a:solidFill>
                      <a:srgbClr val="002060"/>
                    </a:solidFill>
                  </a:rPr>
                  <a:t>)</a:t>
                </a:r>
                <a:r>
                  <a:rPr lang="el-GR" b="1" dirty="0" smtClean="0">
                    <a:solidFill>
                      <a:srgbClr val="002060"/>
                    </a:solidFill>
                  </a:rPr>
                  <a:t> που καταναλώνεται, προς την ισχύ που θα καταναλωνόταν (Ι * </a:t>
                </a:r>
                <a:r>
                  <a:rPr lang="en-US" b="1" dirty="0" err="1" smtClean="0">
                    <a:solidFill>
                      <a:srgbClr val="002060"/>
                    </a:solidFill>
                  </a:rPr>
                  <a:t>E</a:t>
                </a:r>
                <a:r>
                  <a:rPr lang="en-US" b="1" baseline="30000" dirty="0" err="1" smtClean="0">
                    <a:solidFill>
                      <a:srgbClr val="002060"/>
                    </a:solidFill>
                  </a:rPr>
                  <a:t>rev</a:t>
                </a:r>
                <a:r>
                  <a:rPr lang="el-GR" b="1" dirty="0" smtClean="0">
                    <a:solidFill>
                      <a:srgbClr val="002060"/>
                    </a:solidFill>
                  </a:rPr>
                  <a:t>) αν η διεργασία ήταν αντιστρεπτή (αν δεν εμφάνιζε ωμικές, καθοδικές και ανοδικές αντιστάσεις και τις αντίστοιχες υπερτάσεις):</a:t>
                </a:r>
              </a:p>
              <a:p>
                <a:pPr algn="just"/>
                <a:endParaRPr lang="el-GR" sz="800" b="1" dirty="0">
                  <a:solidFill>
                    <a:srgbClr val="002060"/>
                  </a:solidFill>
                </a:endParaRPr>
              </a:p>
              <a:p>
                <a:pPr algn="just"/>
                <a14:m>
                  <m:oMathPara xmlns:m="http://schemas.openxmlformats.org/officeDocument/2006/math">
                    <m:oMathParaPr>
                      <m:jc m:val="centerGroup"/>
                    </m:oMathParaPr>
                    <m:oMath xmlns:m="http://schemas.openxmlformats.org/officeDocument/2006/math">
                      <m:r>
                        <a:rPr lang="en-US" b="1" i="0" smtClean="0">
                          <a:solidFill>
                            <a:srgbClr val="002060"/>
                          </a:solidFill>
                          <a:latin typeface="Cambria Math" panose="02040503050406030204" pitchFamily="18" charset="0"/>
                        </a:rPr>
                        <m:t>𝐟</m:t>
                      </m:r>
                      <m:r>
                        <a:rPr lang="en-US" b="1" i="1">
                          <a:solidFill>
                            <a:srgbClr val="002060"/>
                          </a:solidFill>
                          <a:latin typeface="Cambria Math" panose="02040503050406030204" pitchFamily="18" charset="0"/>
                        </a:rPr>
                        <m:t>=</m:t>
                      </m:r>
                      <m:f>
                        <m:fPr>
                          <m:ctrlPr>
                            <a:rPr lang="en-US" b="1" i="1" smtClean="0">
                              <a:solidFill>
                                <a:srgbClr val="002060"/>
                              </a:solidFill>
                              <a:latin typeface="Cambria Math" panose="02040503050406030204" pitchFamily="18" charset="0"/>
                            </a:rPr>
                          </m:ctrlPr>
                        </m:fPr>
                        <m:num>
                          <m:r>
                            <a:rPr lang="el-GR" b="1" i="0" smtClean="0">
                              <a:solidFill>
                                <a:srgbClr val="002060"/>
                              </a:solidFill>
                              <a:latin typeface="Cambria Math" panose="02040503050406030204" pitchFamily="18" charset="0"/>
                            </a:rPr>
                            <m:t>𝚰</m:t>
                          </m:r>
                          <m:r>
                            <a:rPr lang="en-US" b="1" i="0" smtClean="0">
                              <a:solidFill>
                                <a:srgbClr val="002060"/>
                              </a:solidFill>
                              <a:latin typeface="Cambria Math" panose="02040503050406030204" pitchFamily="18" charset="0"/>
                            </a:rPr>
                            <m:t>∗</m:t>
                          </m:r>
                          <m:sSup>
                            <m:sSupPr>
                              <m:ctrlPr>
                                <a:rPr lang="en-US" b="1" i="1" smtClean="0">
                                  <a:solidFill>
                                    <a:srgbClr val="002060"/>
                                  </a:solidFill>
                                  <a:latin typeface="Cambria Math" panose="02040503050406030204" pitchFamily="18" charset="0"/>
                                </a:rPr>
                              </m:ctrlPr>
                            </m:sSupPr>
                            <m:e>
                              <m:r>
                                <a:rPr lang="en-US" b="1" i="0" smtClean="0">
                                  <a:solidFill>
                                    <a:srgbClr val="002060"/>
                                  </a:solidFill>
                                  <a:latin typeface="Cambria Math" panose="02040503050406030204" pitchFamily="18" charset="0"/>
                                </a:rPr>
                                <m:t>𝐄</m:t>
                              </m:r>
                            </m:e>
                            <m:sup>
                              <m:r>
                                <a:rPr lang="en-US" b="1" i="0" smtClean="0">
                                  <a:solidFill>
                                    <a:srgbClr val="002060"/>
                                  </a:solidFill>
                                  <a:latin typeface="Cambria Math" panose="02040503050406030204" pitchFamily="18" charset="0"/>
                                </a:rPr>
                                <m:t>𝐫𝐞𝐯</m:t>
                              </m:r>
                            </m:sup>
                          </m:sSup>
                        </m:num>
                        <m:den>
                          <m:r>
                            <a:rPr lang="en-US" b="1" i="0" smtClean="0">
                              <a:solidFill>
                                <a:srgbClr val="002060"/>
                              </a:solidFill>
                              <a:latin typeface="Cambria Math" panose="02040503050406030204" pitchFamily="18" charset="0"/>
                            </a:rPr>
                            <m:t>𝐈</m:t>
                          </m:r>
                          <m:r>
                            <a:rPr lang="en-US" b="1">
                              <a:solidFill>
                                <a:srgbClr val="002060"/>
                              </a:solidFill>
                              <a:latin typeface="Cambria Math" panose="02040503050406030204" pitchFamily="18" charset="0"/>
                            </a:rPr>
                            <m:t>∗</m:t>
                          </m:r>
                          <m:r>
                            <a:rPr lang="en-US" b="1" i="0" smtClean="0">
                              <a:solidFill>
                                <a:srgbClr val="002060"/>
                              </a:solidFill>
                              <a:latin typeface="Cambria Math" panose="02040503050406030204" pitchFamily="18" charset="0"/>
                            </a:rPr>
                            <m:t>𝐕</m:t>
                          </m:r>
                        </m:den>
                      </m:f>
                      <m:r>
                        <a:rPr lang="en-US" b="1" i="1" smtClean="0">
                          <a:solidFill>
                            <a:srgbClr val="002060"/>
                          </a:solidFill>
                          <a:latin typeface="Cambria Math" panose="02040503050406030204" pitchFamily="18" charset="0"/>
                        </a:rPr>
                        <m:t>=</m:t>
                      </m:r>
                      <m:f>
                        <m:fPr>
                          <m:ctrlPr>
                            <a:rPr lang="en-US" b="1" i="1" smtClean="0">
                              <a:solidFill>
                                <a:srgbClr val="002060"/>
                              </a:solidFill>
                              <a:latin typeface="Cambria Math" panose="02040503050406030204" pitchFamily="18" charset="0"/>
                            </a:rPr>
                          </m:ctrlPr>
                        </m:fPr>
                        <m:num>
                          <m:sSup>
                            <m:sSupPr>
                              <m:ctrlPr>
                                <a:rPr lang="en-US" b="1" i="1" smtClean="0">
                                  <a:solidFill>
                                    <a:srgbClr val="002060"/>
                                  </a:solidFill>
                                  <a:latin typeface="Cambria Math" panose="02040503050406030204" pitchFamily="18" charset="0"/>
                                </a:rPr>
                              </m:ctrlPr>
                            </m:sSupPr>
                            <m:e>
                              <m:r>
                                <a:rPr lang="en-US" b="1">
                                  <a:solidFill>
                                    <a:srgbClr val="002060"/>
                                  </a:solidFill>
                                  <a:latin typeface="Cambria Math" panose="02040503050406030204" pitchFamily="18" charset="0"/>
                                </a:rPr>
                                <m:t>𝐄</m:t>
                              </m:r>
                            </m:e>
                            <m:sup>
                              <m:r>
                                <a:rPr lang="en-US" b="1">
                                  <a:solidFill>
                                    <a:srgbClr val="002060"/>
                                  </a:solidFill>
                                  <a:latin typeface="Cambria Math" panose="02040503050406030204" pitchFamily="18" charset="0"/>
                                </a:rPr>
                                <m:t>𝐫𝐞𝐯</m:t>
                              </m:r>
                            </m:sup>
                          </m:sSup>
                        </m:num>
                        <m:den>
                          <m:r>
                            <a:rPr lang="en-US" b="1" i="0" smtClean="0">
                              <a:solidFill>
                                <a:srgbClr val="002060"/>
                              </a:solidFill>
                              <a:latin typeface="Cambria Math" panose="02040503050406030204" pitchFamily="18" charset="0"/>
                            </a:rPr>
                            <m:t>𝐕</m:t>
                          </m:r>
                        </m:den>
                      </m:f>
                    </m:oMath>
                  </m:oMathPara>
                </a14:m>
                <a:endParaRPr lang="en-US" b="1" dirty="0" smtClean="0">
                  <a:solidFill>
                    <a:srgbClr val="002060"/>
                  </a:solidFill>
                  <a:sym typeface="Symbol" panose="05050102010706020507" pitchFamily="18" charset="2"/>
                </a:endParaRPr>
              </a:p>
              <a:p>
                <a:pPr algn="just"/>
                <a:endParaRPr lang="en-US" sz="800" b="1" dirty="0">
                  <a:solidFill>
                    <a:srgbClr val="002060"/>
                  </a:solidFill>
                  <a:sym typeface="Symbol" panose="05050102010706020507" pitchFamily="18" charset="2"/>
                </a:endParaRPr>
              </a:p>
              <a:p>
                <a:pPr algn="just"/>
                <a:r>
                  <a:rPr lang="el-GR" b="1" dirty="0" smtClean="0">
                    <a:solidFill>
                      <a:srgbClr val="002060"/>
                    </a:solidFill>
                    <a:sym typeface="Symbol" panose="05050102010706020507" pitchFamily="18" charset="2"/>
                  </a:rPr>
                  <a:t>όπου </a:t>
                </a:r>
                <a:r>
                  <a:rPr lang="en-US" b="1" dirty="0" smtClean="0">
                    <a:solidFill>
                      <a:srgbClr val="002060"/>
                    </a:solidFill>
                    <a:sym typeface="Symbol" panose="05050102010706020507" pitchFamily="18" charset="2"/>
                  </a:rPr>
                  <a:t>V</a:t>
                </a:r>
                <a:r>
                  <a:rPr lang="el-GR" b="1" dirty="0" smtClean="0">
                    <a:solidFill>
                      <a:srgbClr val="002060"/>
                    </a:solidFill>
                    <a:sym typeface="Symbol" panose="05050102010706020507" pitchFamily="18" charset="2"/>
                  </a:rPr>
                  <a:t> το δυναμικό λειτουργίας της κυψέλης. Σε όσο μεγαλύτερη πυκνότητα ρεύματος λειτουργεί η κυψέλη, τόσο το δυναμικό της αποκλίνει από το αντιστρεπτό δυναμικό, οπότε</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η απόδοση της ελαττώνεται. </a:t>
                </a:r>
                <a:r>
                  <a:rPr lang="el-GR" b="1" dirty="0" smtClean="0">
                    <a:solidFill>
                      <a:srgbClr val="002060"/>
                    </a:solidFill>
                    <a:sym typeface="Symbol" panose="05050102010706020507" pitchFamily="18" charset="2"/>
                  </a:rPr>
                  <a:t>Από την ηλεκτρική ισχύ Ι * </a:t>
                </a:r>
                <a:r>
                  <a:rPr lang="en-US" b="1" dirty="0" smtClean="0">
                    <a:solidFill>
                      <a:srgbClr val="002060"/>
                    </a:solidFill>
                    <a:sym typeface="Symbol" panose="05050102010706020507" pitchFamily="18" charset="2"/>
                  </a:rPr>
                  <a:t>V</a:t>
                </a:r>
                <a:r>
                  <a:rPr lang="el-GR" b="1" dirty="0" smtClean="0">
                    <a:solidFill>
                      <a:srgbClr val="002060"/>
                    </a:solidFill>
                    <a:sym typeface="Symbol" panose="05050102010706020507" pitchFamily="18" charset="2"/>
                  </a:rPr>
                  <a:t>, που παρέχεται στην κυψέλη, το αντιστρεπτό της μέρος </a:t>
                </a:r>
                <a:r>
                  <a:rPr lang="el-GR" b="1" dirty="0" smtClean="0">
                    <a:solidFill>
                      <a:srgbClr val="002060"/>
                    </a:solidFill>
                  </a:rPr>
                  <a:t>Ι </a:t>
                </a:r>
                <a:r>
                  <a:rPr lang="el-GR" b="1" dirty="0">
                    <a:solidFill>
                      <a:srgbClr val="002060"/>
                    </a:solidFill>
                  </a:rPr>
                  <a:t>* </a:t>
                </a:r>
                <a:r>
                  <a:rPr lang="en-US" b="1" dirty="0" err="1" smtClean="0">
                    <a:solidFill>
                      <a:srgbClr val="002060"/>
                    </a:solidFill>
                  </a:rPr>
                  <a:t>E</a:t>
                </a:r>
                <a:r>
                  <a:rPr lang="en-US" b="1" baseline="30000" dirty="0" err="1" smtClean="0">
                    <a:solidFill>
                      <a:srgbClr val="002060"/>
                    </a:solidFill>
                  </a:rPr>
                  <a:t>rev</a:t>
                </a:r>
                <a:r>
                  <a:rPr lang="el-GR" b="1" dirty="0" smtClean="0">
                    <a:solidFill>
                      <a:srgbClr val="002060"/>
                    </a:solidFill>
                  </a:rPr>
                  <a:t> παρέχεται στην αντίδραση </a:t>
                </a:r>
                <a:r>
                  <a:rPr lang="el-GR" b="1" dirty="0" err="1" smtClean="0">
                    <a:solidFill>
                      <a:srgbClr val="002060"/>
                    </a:solidFill>
                  </a:rPr>
                  <a:t>ηλεκτρό-λυσης</a:t>
                </a:r>
                <a:r>
                  <a:rPr lang="el-GR" b="1" dirty="0" smtClean="0">
                    <a:solidFill>
                      <a:srgbClr val="002060"/>
                    </a:solidFill>
                  </a:rPr>
                  <a:t>, για τη μετατροπή του Η</a:t>
                </a:r>
                <a:r>
                  <a:rPr lang="el-GR" b="1" baseline="-25000" dirty="0" smtClean="0">
                    <a:solidFill>
                      <a:srgbClr val="002060"/>
                    </a:solidFill>
                  </a:rPr>
                  <a:t>2</a:t>
                </a:r>
                <a:r>
                  <a:rPr lang="el-GR" b="1" dirty="0" smtClean="0">
                    <a:solidFill>
                      <a:srgbClr val="002060"/>
                    </a:solidFill>
                  </a:rPr>
                  <a:t>Ο σε Η</a:t>
                </a:r>
                <a:r>
                  <a:rPr lang="el-GR" b="1" baseline="-25000" dirty="0" smtClean="0">
                    <a:solidFill>
                      <a:srgbClr val="002060"/>
                    </a:solidFill>
                  </a:rPr>
                  <a:t>2</a:t>
                </a:r>
                <a:r>
                  <a:rPr lang="el-GR" b="1" dirty="0" smtClean="0">
                    <a:solidFill>
                      <a:srgbClr val="002060"/>
                    </a:solidFill>
                  </a:rPr>
                  <a:t> και Ο</a:t>
                </a:r>
                <a:r>
                  <a:rPr lang="el-GR" b="1" baseline="-25000" dirty="0" smtClean="0">
                    <a:solidFill>
                      <a:srgbClr val="002060"/>
                    </a:solidFill>
                  </a:rPr>
                  <a:t>2</a:t>
                </a:r>
                <a:r>
                  <a:rPr lang="el-GR" b="1" dirty="0" smtClean="0">
                    <a:solidFill>
                      <a:srgbClr val="002060"/>
                    </a:solidFill>
                  </a:rPr>
                  <a:t>, ενώ το υπόλοιπο καταναλώνεται για την υπερνίκηση των αντιστάσεων (ωμικών, </a:t>
                </a:r>
                <a:r>
                  <a:rPr lang="el-GR" b="1" dirty="0" err="1" smtClean="0">
                    <a:solidFill>
                      <a:srgbClr val="002060"/>
                    </a:solidFill>
                  </a:rPr>
                  <a:t>μεταφο-ράς</a:t>
                </a:r>
                <a:r>
                  <a:rPr lang="el-GR" b="1" dirty="0" smtClean="0">
                    <a:solidFill>
                      <a:srgbClr val="002060"/>
                    </a:solidFill>
                  </a:rPr>
                  <a:t> μάζας και φορτίου) και μετατρέπεται σε θερμότητα: </a:t>
                </a:r>
                <a:r>
                  <a:rPr lang="en-US" b="1" dirty="0" smtClean="0">
                    <a:solidFill>
                      <a:srgbClr val="FF0000"/>
                    </a:solidFill>
                  </a:rPr>
                  <a:t>Q = I * (V – </a:t>
                </a:r>
                <a:r>
                  <a:rPr lang="en-US" b="1" dirty="0" err="1" smtClean="0">
                    <a:solidFill>
                      <a:srgbClr val="FF0000"/>
                    </a:solidFill>
                  </a:rPr>
                  <a:t>E</a:t>
                </a:r>
                <a:r>
                  <a:rPr lang="en-US" b="1" baseline="30000" dirty="0" err="1" smtClean="0">
                    <a:solidFill>
                      <a:srgbClr val="FF0000"/>
                    </a:solidFill>
                  </a:rPr>
                  <a:t>rev</a:t>
                </a:r>
                <a:r>
                  <a:rPr lang="en-US" b="1" dirty="0" smtClean="0">
                    <a:solidFill>
                      <a:srgbClr val="FF0000"/>
                    </a:solidFill>
                  </a:rPr>
                  <a:t>)</a:t>
                </a:r>
                <a:r>
                  <a:rPr lang="el-GR" b="1" dirty="0" smtClean="0">
                    <a:solidFill>
                      <a:srgbClr val="002060"/>
                    </a:solidFill>
                  </a:rPr>
                  <a:t>.</a:t>
                </a:r>
                <a:endParaRPr lang="en-US" sz="800" b="1" dirty="0" smtClean="0">
                  <a:solidFill>
                    <a:srgbClr val="00206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 y="662709"/>
                <a:ext cx="7150535" cy="4193712"/>
              </a:xfrm>
              <a:prstGeom prst="rect">
                <a:avLst/>
              </a:prstGeom>
              <a:blipFill>
                <a:blip r:embed="rId3"/>
                <a:stretch>
                  <a:fillRect l="-682" t="-872" r="-682" b="-1308"/>
                </a:stretch>
              </a:blipFill>
            </p:spPr>
            <p:txBody>
              <a:bodyPr/>
              <a:lstStyle/>
              <a:p>
                <a:r>
                  <a:rPr lang="el-GR">
                    <a:noFill/>
                  </a:rPr>
                  <a:t> </a:t>
                </a:r>
              </a:p>
            </p:txBody>
          </p:sp>
        </mc:Fallback>
      </mc:AlternateContent>
      <p:sp>
        <p:nvSpPr>
          <p:cNvPr id="8" name="Rectangle 7"/>
          <p:cNvSpPr/>
          <p:nvPr/>
        </p:nvSpPr>
        <p:spPr>
          <a:xfrm>
            <a:off x="7298109" y="656493"/>
            <a:ext cx="4669299" cy="306033"/>
          </a:xfrm>
          <a:prstGeom prst="rect">
            <a:avLst/>
          </a:prstGeom>
        </p:spPr>
        <p:txBody>
          <a:bodyPr wrap="square">
            <a:spAutoFit/>
          </a:bodyPr>
          <a:lstStyle/>
          <a:p>
            <a:r>
              <a:rPr lang="el-GR" sz="1400" b="1" dirty="0" smtClean="0">
                <a:solidFill>
                  <a:srgbClr val="FF0000"/>
                </a:solidFill>
              </a:rPr>
              <a:t>τα δυναμικά στο Σχήμα εμφανίζονται με αντίθετο πρόσημο</a:t>
            </a:r>
            <a:endParaRPr lang="en-US" sz="1400" b="1" dirty="0" smtClean="0">
              <a:solidFill>
                <a:srgbClr val="FF0000"/>
              </a:solidFill>
            </a:endParaRPr>
          </a:p>
        </p:txBody>
      </p:sp>
      <p:sp>
        <p:nvSpPr>
          <p:cNvPr id="10" name="Rectangle 9"/>
          <p:cNvSpPr/>
          <p:nvPr/>
        </p:nvSpPr>
        <p:spPr>
          <a:xfrm>
            <a:off x="-16986" y="5068406"/>
            <a:ext cx="12128304" cy="1754326"/>
          </a:xfrm>
          <a:prstGeom prst="rect">
            <a:avLst/>
          </a:prstGeom>
        </p:spPr>
        <p:txBody>
          <a:bodyPr wrap="square">
            <a:spAutoFit/>
          </a:bodyPr>
          <a:lstStyle/>
          <a:p>
            <a:pPr algn="just"/>
            <a:r>
              <a:rPr lang="el-GR" b="1" dirty="0" smtClean="0">
                <a:solidFill>
                  <a:srgbClr val="002060"/>
                </a:solidFill>
                <a:sym typeface="Symbol" panose="05050102010706020507" pitchFamily="18" charset="2"/>
              </a:rPr>
              <a:t>Η θερμότητα αυτή αυξάνεται με την αύξηση των αντιστάσεων (των αντίστοιχων υπερτάσεων και της απόκλισης του δυναμικού λειτουργίας </a:t>
            </a:r>
            <a:r>
              <a:rPr lang="en-US" b="1" dirty="0" smtClean="0">
                <a:solidFill>
                  <a:srgbClr val="002060"/>
                </a:solidFill>
                <a:sym typeface="Symbol" panose="05050102010706020507" pitchFamily="18" charset="2"/>
              </a:rPr>
              <a:t>V</a:t>
            </a:r>
            <a:r>
              <a:rPr lang="el-GR" b="1" dirty="0" smtClean="0">
                <a:solidFill>
                  <a:srgbClr val="002060"/>
                </a:solidFill>
                <a:sym typeface="Symbol" panose="05050102010706020507" pitchFamily="18" charset="2"/>
              </a:rPr>
              <a:t> από το αντιστρεπτό δυναμικό </a:t>
            </a:r>
            <a:r>
              <a:rPr lang="en-US" b="1" dirty="0" err="1" smtClean="0">
                <a:solidFill>
                  <a:srgbClr val="002060"/>
                </a:solidFill>
              </a:rPr>
              <a:t>E</a:t>
            </a:r>
            <a:r>
              <a:rPr lang="en-US" b="1" baseline="30000" dirty="0" err="1" smtClean="0">
                <a:solidFill>
                  <a:srgbClr val="002060"/>
                </a:solidFill>
              </a:rPr>
              <a:t>rev</a:t>
            </a:r>
            <a:r>
              <a:rPr lang="el-GR" b="1" dirty="0" smtClean="0">
                <a:solidFill>
                  <a:srgbClr val="002060"/>
                </a:solidFill>
              </a:rPr>
              <a:t>) και χρησιμοποιείται επιτόπου για την κάλυψη των θερμικών αναγκών ΤΔ</a:t>
            </a:r>
            <a:r>
              <a:rPr lang="en-US" b="1" dirty="0" smtClean="0">
                <a:solidFill>
                  <a:srgbClr val="002060"/>
                </a:solidFill>
              </a:rPr>
              <a:t>S</a:t>
            </a:r>
            <a:r>
              <a:rPr lang="el-GR" b="1" dirty="0" smtClean="0">
                <a:solidFill>
                  <a:srgbClr val="002060"/>
                </a:solidFill>
              </a:rPr>
              <a:t> της αντίδρασης ή/και για τη θέρμανση του αντιδρώντος νερού στην επιθυμητή θερμοκρασία, αλλά και των προϊόντων </a:t>
            </a:r>
            <a:r>
              <a:rPr lang="el-GR" b="1" dirty="0">
                <a:solidFill>
                  <a:srgbClr val="002060"/>
                </a:solidFill>
              </a:rPr>
              <a:t>Η</a:t>
            </a:r>
            <a:r>
              <a:rPr lang="el-GR" b="1" baseline="-25000" dirty="0">
                <a:solidFill>
                  <a:srgbClr val="002060"/>
                </a:solidFill>
              </a:rPr>
              <a:t>2</a:t>
            </a:r>
            <a:r>
              <a:rPr lang="el-GR" b="1" dirty="0">
                <a:solidFill>
                  <a:srgbClr val="002060"/>
                </a:solidFill>
              </a:rPr>
              <a:t> και </a:t>
            </a:r>
            <a:r>
              <a:rPr lang="el-GR" b="1" dirty="0" smtClean="0">
                <a:solidFill>
                  <a:srgbClr val="002060"/>
                </a:solidFill>
              </a:rPr>
              <a:t>Ο</a:t>
            </a:r>
            <a:r>
              <a:rPr lang="el-GR" b="1" baseline="-25000" dirty="0" smtClean="0">
                <a:solidFill>
                  <a:srgbClr val="002060"/>
                </a:solidFill>
              </a:rPr>
              <a:t>2</a:t>
            </a:r>
            <a:r>
              <a:rPr lang="el-GR" b="1" dirty="0" smtClean="0">
                <a:solidFill>
                  <a:srgbClr val="002060"/>
                </a:solidFill>
              </a:rPr>
              <a:t>. Το δυναμικό λειτουργίας </a:t>
            </a:r>
            <a:r>
              <a:rPr lang="en-US" b="1" dirty="0" smtClean="0">
                <a:solidFill>
                  <a:srgbClr val="002060"/>
                </a:solidFill>
              </a:rPr>
              <a:t>V</a:t>
            </a:r>
            <a:r>
              <a:rPr lang="el-GR" b="1" dirty="0" smtClean="0">
                <a:solidFill>
                  <a:srgbClr val="002060"/>
                </a:solidFill>
              </a:rPr>
              <a:t> μεταβάλλεται με την πυκνότητα ρεύματος και το δυναμικό λειτουργίας, για το οποίο η παραγόμενη θερμότητας </a:t>
            </a:r>
            <a:r>
              <a:rPr lang="en-US" b="1" dirty="0">
                <a:solidFill>
                  <a:srgbClr val="FF0000"/>
                </a:solidFill>
              </a:rPr>
              <a:t>Q = I * (V – </a:t>
            </a:r>
            <a:r>
              <a:rPr lang="en-US" b="1" dirty="0" err="1">
                <a:solidFill>
                  <a:srgbClr val="FF0000"/>
                </a:solidFill>
              </a:rPr>
              <a:t>E</a:t>
            </a:r>
            <a:r>
              <a:rPr lang="en-US" b="1" baseline="30000" dirty="0" err="1">
                <a:solidFill>
                  <a:srgbClr val="FF0000"/>
                </a:solidFill>
              </a:rPr>
              <a:t>rev</a:t>
            </a:r>
            <a:r>
              <a:rPr lang="en-US" b="1" dirty="0" smtClean="0">
                <a:solidFill>
                  <a:srgbClr val="FF0000"/>
                </a:solidFill>
              </a:rPr>
              <a:t>)</a:t>
            </a:r>
            <a:r>
              <a:rPr lang="el-GR" b="1" dirty="0" smtClean="0">
                <a:solidFill>
                  <a:srgbClr val="002060"/>
                </a:solidFill>
              </a:rPr>
              <a:t> γίνεται ίση με τη θερμική απαίτηση </a:t>
            </a:r>
            <a:r>
              <a:rPr lang="el-GR" b="1" dirty="0" smtClean="0">
                <a:solidFill>
                  <a:srgbClr val="FF0000"/>
                </a:solidFill>
              </a:rPr>
              <a:t>Τ</a:t>
            </a:r>
            <a:r>
              <a:rPr lang="en-US" b="1" dirty="0" smtClean="0">
                <a:solidFill>
                  <a:srgbClr val="FF0000"/>
                </a:solidFill>
              </a:rPr>
              <a:t>*</a:t>
            </a:r>
            <a:r>
              <a:rPr lang="el-GR" b="1" dirty="0" smtClean="0">
                <a:solidFill>
                  <a:srgbClr val="FF0000"/>
                </a:solidFill>
              </a:rPr>
              <a:t>Δ</a:t>
            </a:r>
            <a:r>
              <a:rPr lang="en-US" b="1" dirty="0" smtClean="0">
                <a:solidFill>
                  <a:srgbClr val="FF0000"/>
                </a:solidFill>
              </a:rPr>
              <a:t>S</a:t>
            </a:r>
            <a:r>
              <a:rPr lang="en-US" b="1" dirty="0" smtClean="0">
                <a:solidFill>
                  <a:srgbClr val="002060"/>
                </a:solidFill>
              </a:rPr>
              <a:t>, </a:t>
            </a:r>
            <a:r>
              <a:rPr lang="el-GR" b="1" dirty="0" smtClean="0">
                <a:solidFill>
                  <a:srgbClr val="002060"/>
                </a:solidFill>
              </a:rPr>
              <a:t>της αντίδρασης, ονομάζεται </a:t>
            </a:r>
            <a:r>
              <a:rPr lang="el-GR" b="1" dirty="0" err="1" smtClean="0">
                <a:solidFill>
                  <a:srgbClr val="FF0000"/>
                </a:solidFill>
              </a:rPr>
              <a:t>ισοηλεκτρικό</a:t>
            </a:r>
            <a:r>
              <a:rPr lang="el-GR" b="1" dirty="0" smtClean="0">
                <a:solidFill>
                  <a:srgbClr val="FF0000"/>
                </a:solidFill>
              </a:rPr>
              <a:t> δυναμικό </a:t>
            </a:r>
            <a:r>
              <a:rPr lang="el-GR" b="1" dirty="0" smtClean="0">
                <a:solidFill>
                  <a:srgbClr val="002060"/>
                </a:solidFill>
              </a:rPr>
              <a:t>και λέμε ότι η κυψέλη λειτουργεί στο </a:t>
            </a:r>
            <a:r>
              <a:rPr lang="el-GR" b="1" dirty="0" err="1" smtClean="0">
                <a:solidFill>
                  <a:srgbClr val="FF0000"/>
                </a:solidFill>
              </a:rPr>
              <a:t>ισοηλεκτρικό</a:t>
            </a:r>
            <a:r>
              <a:rPr lang="el-GR" b="1" dirty="0" smtClean="0">
                <a:solidFill>
                  <a:srgbClr val="FF0000"/>
                </a:solidFill>
              </a:rPr>
              <a:t> της σημείο</a:t>
            </a:r>
            <a:r>
              <a:rPr lang="el-GR" b="1" dirty="0" smtClean="0">
                <a:solidFill>
                  <a:srgbClr val="002060"/>
                </a:solidFill>
              </a:rPr>
              <a:t>.</a:t>
            </a:r>
            <a:endParaRPr lang="en-US" sz="800" b="1" dirty="0" smtClean="0">
              <a:solidFill>
                <a:srgbClr val="002060"/>
              </a:solidFill>
            </a:endParaRPr>
          </a:p>
        </p:txBody>
      </p:sp>
    </p:spTree>
    <p:extLst>
      <p:ext uri="{BB962C8B-B14F-4D97-AF65-F5344CB8AC3E}">
        <p14:creationId xmlns:p14="http://schemas.microsoft.com/office/powerpoint/2010/main" val="1721795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TextBox 10"/>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mc:AlternateContent xmlns:mc="http://schemas.openxmlformats.org/markup-compatibility/2006" xmlns:a14="http://schemas.microsoft.com/office/drawing/2010/main">
        <mc:Choice Requires="a14">
          <p:sp>
            <p:nvSpPr>
              <p:cNvPr id="12" name="TextBox 11"/>
              <p:cNvSpPr txBox="1"/>
              <p:nvPr/>
            </p:nvSpPr>
            <p:spPr>
              <a:xfrm>
                <a:off x="0" y="671350"/>
                <a:ext cx="12192000" cy="6006837"/>
              </a:xfrm>
              <a:prstGeom prst="rect">
                <a:avLst/>
              </a:prstGeom>
              <a:noFill/>
            </p:spPr>
            <p:txBody>
              <a:bodyPr wrap="square" rtlCol="0">
                <a:spAutoFit/>
              </a:bodyPr>
              <a:lstStyle/>
              <a:p>
                <a:r>
                  <a:rPr lang="el-GR" b="1" dirty="0" smtClean="0">
                    <a:solidFill>
                      <a:srgbClr val="FF0000"/>
                    </a:solidFill>
                    <a:sym typeface="Symbol" panose="05050102010706020507" pitchFamily="18" charset="2"/>
                  </a:rPr>
                  <a:t>ΠΑΡΑΔΕΙΓΜΑ </a:t>
                </a:r>
                <a:r>
                  <a:rPr lang="el-GR" b="1" dirty="0">
                    <a:solidFill>
                      <a:srgbClr val="FF0000"/>
                    </a:solidFill>
                    <a:sym typeface="Symbol" panose="05050102010706020507" pitchFamily="18" charset="2"/>
                  </a:rPr>
                  <a:t>4</a:t>
                </a:r>
                <a:endParaRPr lang="el-GR" b="1" dirty="0" smtClean="0">
                  <a:solidFill>
                    <a:srgbClr val="FF0000"/>
                  </a:solidFill>
                  <a:sym typeface="Symbol" panose="05050102010706020507" pitchFamily="18" charset="2"/>
                </a:endParaRPr>
              </a:p>
              <a:p>
                <a:pPr algn="just"/>
                <a:r>
                  <a:rPr lang="el-GR" b="1" dirty="0" smtClean="0">
                    <a:solidFill>
                      <a:srgbClr val="002060"/>
                    </a:solidFill>
                    <a:sym typeface="Symbol" panose="05050102010706020507" pitchFamily="18" charset="2"/>
                  </a:rPr>
                  <a:t>Με βάση τις συσχετίσεις για τις υπερτάσεις της θεωρίας, για την αλκαλική ηλεκτρόλυση στους 70 </a:t>
                </a:r>
                <a:r>
                  <a:rPr lang="el-GR" b="1" baseline="30000" dirty="0" smtClean="0">
                    <a:solidFill>
                      <a:srgbClr val="002060"/>
                    </a:solidFill>
                    <a:sym typeface="Symbol" panose="05050102010706020507" pitchFamily="18" charset="2"/>
                  </a:rPr>
                  <a:t>ο</a:t>
                </a:r>
                <a:r>
                  <a:rPr lang="en-US" b="1" dirty="0" smtClean="0">
                    <a:solidFill>
                      <a:srgbClr val="002060"/>
                    </a:solidFill>
                    <a:sym typeface="Symbol" panose="05050102010706020507" pitchFamily="18" charset="2"/>
                  </a:rPr>
                  <a:t>C, </a:t>
                </a:r>
                <a:r>
                  <a:rPr lang="el-GR" b="1" dirty="0" smtClean="0">
                    <a:solidFill>
                      <a:srgbClr val="002060"/>
                    </a:solidFill>
                    <a:sym typeface="Symbol" panose="05050102010706020507" pitchFamily="18" charset="2"/>
                  </a:rPr>
                  <a:t>να βρεθεί α) το </a:t>
                </a:r>
                <a:r>
                  <a:rPr lang="el-GR" b="1" dirty="0" err="1" smtClean="0">
                    <a:solidFill>
                      <a:srgbClr val="002060"/>
                    </a:solidFill>
                    <a:sym typeface="Symbol" panose="05050102010706020507" pitchFamily="18" charset="2"/>
                  </a:rPr>
                  <a:t>ισοηλεκτρικό</a:t>
                </a:r>
                <a:r>
                  <a:rPr lang="el-GR" b="1" dirty="0" smtClean="0">
                    <a:solidFill>
                      <a:srgbClr val="002060"/>
                    </a:solidFill>
                    <a:sym typeface="Symbol" panose="05050102010706020507" pitchFamily="18" charset="2"/>
                  </a:rPr>
                  <a:t> σημείο, β) το σημείο λειτουργίας για τη θερμική αυτάρκεια της διεργασίας</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γ) η πυκνότητα ρεύματος στο δυναμικό λειτουργείας των 2 </a:t>
                </a:r>
                <a:r>
                  <a:rPr lang="en-US" b="1" dirty="0" smtClean="0">
                    <a:solidFill>
                      <a:srgbClr val="002060"/>
                    </a:solidFill>
                    <a:sym typeface="Symbol" panose="05050102010706020507" pitchFamily="18" charset="2"/>
                  </a:rPr>
                  <a:t>V, </a:t>
                </a:r>
                <a:r>
                  <a:rPr lang="el-GR" b="1" dirty="0" smtClean="0">
                    <a:solidFill>
                      <a:srgbClr val="002060"/>
                    </a:solidFill>
                    <a:sym typeface="Symbol" panose="05050102010706020507" pitchFamily="18" charset="2"/>
                  </a:rPr>
                  <a:t>δ) οι αποδόσεις στα σημεία αυτά</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ε) η επιφάνεια καθόδου που απαιτείται για την παραγωγή 1 </a:t>
                </a:r>
                <a:r>
                  <a:rPr lang="en-US" b="1" dirty="0" smtClean="0">
                    <a:solidFill>
                      <a:srgbClr val="002060"/>
                    </a:solidFill>
                    <a:sym typeface="Symbol" panose="05050102010706020507" pitchFamily="18" charset="2"/>
                  </a:rPr>
                  <a:t>kg H</a:t>
                </a:r>
                <a:r>
                  <a:rPr lang="en-US"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/h</a:t>
                </a:r>
                <a:r>
                  <a:rPr lang="el-GR" b="1" dirty="0" smtClean="0">
                    <a:solidFill>
                      <a:srgbClr val="002060"/>
                    </a:solidFill>
                    <a:sym typeface="Symbol" panose="05050102010706020507" pitchFamily="18" charset="2"/>
                  </a:rPr>
                  <a:t>, για λειτουργεία στα σημεία αυτά</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και ζ) η θερμότητα που πρέπει να απομακρύνεται για την ψύξη της ηλεκτρόλυσης στο ερώτημα γ.</a:t>
                </a:r>
                <a:endParaRPr lang="en-US" b="1" dirty="0" smtClean="0">
                  <a:solidFill>
                    <a:srgbClr val="002060"/>
                  </a:solidFill>
                  <a:sym typeface="Symbol" panose="05050102010706020507" pitchFamily="18" charset="2"/>
                </a:endParaRPr>
              </a:p>
              <a:p>
                <a:pPr algn="just"/>
                <a:r>
                  <a:rPr lang="el-GR" b="1" dirty="0" smtClean="0">
                    <a:solidFill>
                      <a:srgbClr val="FF0000"/>
                    </a:solidFill>
                    <a:sym typeface="Symbol" panose="05050102010706020507" pitchFamily="18" charset="2"/>
                  </a:rPr>
                  <a:t>α) προσδιορισμός του </a:t>
                </a:r>
                <a:r>
                  <a:rPr lang="el-GR" b="1" dirty="0" err="1" smtClean="0">
                    <a:solidFill>
                      <a:srgbClr val="FF0000"/>
                    </a:solidFill>
                    <a:sym typeface="Symbol" panose="05050102010706020507" pitchFamily="18" charset="2"/>
                  </a:rPr>
                  <a:t>ισοηλεκτρικού</a:t>
                </a:r>
                <a:r>
                  <a:rPr lang="el-GR" b="1" dirty="0" smtClean="0">
                    <a:solidFill>
                      <a:srgbClr val="FF0000"/>
                    </a:solidFill>
                    <a:sym typeface="Symbol" panose="05050102010706020507" pitchFamily="18" charset="2"/>
                  </a:rPr>
                  <a:t> σημείου</a:t>
                </a:r>
                <a:r>
                  <a:rPr lang="en-US" b="1" dirty="0">
                    <a:solidFill>
                      <a:srgbClr val="FF0000"/>
                    </a:solidFill>
                    <a:sym typeface="Symbol" panose="05050102010706020507" pitchFamily="18" charset="2"/>
                  </a:rPr>
                  <a:t> (</a:t>
                </a:r>
                <a:r>
                  <a:rPr lang="el-GR" b="1" dirty="0">
                    <a:solidFill>
                      <a:srgbClr val="FF0000"/>
                    </a:solidFill>
                    <a:sym typeface="Symbol" panose="05050102010706020507" pitchFamily="18" charset="2"/>
                  </a:rPr>
                  <a:t>λύνεται με δοκιμή και σφάλμα</a:t>
                </a:r>
                <a:r>
                  <a:rPr lang="el-GR" b="1" dirty="0" smtClean="0">
                    <a:solidFill>
                      <a:srgbClr val="FF0000"/>
                    </a:solidFill>
                    <a:sym typeface="Symbol" panose="05050102010706020507" pitchFamily="18" charset="2"/>
                  </a:rPr>
                  <a:t>) </a:t>
                </a:r>
              </a:p>
              <a:p>
                <a:pPr algn="just"/>
                <a:r>
                  <a:rPr lang="el-GR" sz="1400" b="1" dirty="0" smtClean="0">
                    <a:solidFill>
                      <a:srgbClr val="FF0000"/>
                    </a:solidFill>
                    <a:sym typeface="Symbol" panose="05050102010706020507" pitchFamily="18" charset="2"/>
                  </a:rPr>
                  <a:t>(δηλαδή να βρεθεί το δυναμικό </a:t>
                </a:r>
                <a:r>
                  <a:rPr lang="en-US" sz="1400" b="1" dirty="0" smtClean="0">
                    <a:solidFill>
                      <a:srgbClr val="FF0000"/>
                    </a:solidFill>
                    <a:sym typeface="Symbol" panose="05050102010706020507" pitchFamily="18" charset="2"/>
                  </a:rPr>
                  <a:t>V</a:t>
                </a:r>
                <a:r>
                  <a:rPr lang="el-GR" sz="1400" b="1" dirty="0" smtClean="0">
                    <a:solidFill>
                      <a:srgbClr val="FF0000"/>
                    </a:solidFill>
                    <a:sym typeface="Symbol" panose="05050102010706020507" pitchFamily="18" charset="2"/>
                  </a:rPr>
                  <a:t> και η πυκνότητα ρεύματος </a:t>
                </a:r>
                <a:r>
                  <a:rPr lang="en-US" sz="1400" b="1" dirty="0" err="1" smtClean="0">
                    <a:solidFill>
                      <a:srgbClr val="FF0000"/>
                    </a:solidFill>
                    <a:sym typeface="Symbol" panose="05050102010706020507" pitchFamily="18" charset="2"/>
                  </a:rPr>
                  <a:t>i</a:t>
                </a:r>
                <a:r>
                  <a:rPr lang="en-US" sz="1400" b="1" dirty="0" smtClean="0">
                    <a:solidFill>
                      <a:srgbClr val="FF0000"/>
                    </a:solidFill>
                    <a:sym typeface="Symbol" panose="05050102010706020507" pitchFamily="18" charset="2"/>
                  </a:rPr>
                  <a:t> </a:t>
                </a:r>
                <a:r>
                  <a:rPr lang="el-GR" sz="1400" b="1" dirty="0" smtClean="0">
                    <a:solidFill>
                      <a:srgbClr val="FF0000"/>
                    </a:solidFill>
                    <a:sym typeface="Symbol" panose="05050102010706020507" pitchFamily="18" charset="2"/>
                  </a:rPr>
                  <a:t>στο </a:t>
                </a:r>
                <a:r>
                  <a:rPr lang="el-GR" sz="1400" b="1" dirty="0" err="1" smtClean="0">
                    <a:solidFill>
                      <a:srgbClr val="FF0000"/>
                    </a:solidFill>
                    <a:sym typeface="Symbol" panose="05050102010706020507" pitchFamily="18" charset="2"/>
                  </a:rPr>
                  <a:t>ισοηλεκτρικό</a:t>
                </a:r>
                <a:r>
                  <a:rPr lang="el-GR" sz="1400" b="1" dirty="0" smtClean="0">
                    <a:solidFill>
                      <a:srgbClr val="FF0000"/>
                    </a:solidFill>
                    <a:sym typeface="Symbol" panose="05050102010706020507" pitchFamily="18" charset="2"/>
                  </a:rPr>
                  <a:t> σημείο)</a:t>
                </a:r>
                <a:r>
                  <a:rPr lang="el-GR" b="1" dirty="0" smtClean="0">
                    <a:solidFill>
                      <a:srgbClr val="FF0000"/>
                    </a:solidFill>
                    <a:sym typeface="Symbol" panose="05050102010706020507" pitchFamily="18" charset="2"/>
                  </a:rPr>
                  <a:t>	</a:t>
                </a:r>
              </a:p>
              <a:p>
                <a:pPr algn="just"/>
                <a:endParaRPr lang="el-GR" sz="8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Στους </a:t>
                </a:r>
                <a:r>
                  <a:rPr lang="el-GR" b="1" dirty="0">
                    <a:solidFill>
                      <a:srgbClr val="002060"/>
                    </a:solidFill>
                    <a:sym typeface="Symbol" panose="05050102010706020507" pitchFamily="18" charset="2"/>
                  </a:rPr>
                  <a:t>70 </a:t>
                </a:r>
                <a:r>
                  <a:rPr lang="el-GR" b="1" baseline="30000" dirty="0">
                    <a:solidFill>
                      <a:srgbClr val="002060"/>
                    </a:solidFill>
                    <a:sym typeface="Symbol" panose="05050102010706020507" pitchFamily="18" charset="2"/>
                  </a:rPr>
                  <a:t>ο</a:t>
                </a:r>
                <a:r>
                  <a:rPr lang="en-US" b="1" dirty="0">
                    <a:solidFill>
                      <a:srgbClr val="002060"/>
                    </a:solidFill>
                    <a:sym typeface="Symbol" panose="05050102010706020507" pitchFamily="18" charset="2"/>
                  </a:rPr>
                  <a:t>C </a:t>
                </a:r>
                <a:r>
                  <a:rPr lang="el-GR" b="1" dirty="0" smtClean="0">
                    <a:solidFill>
                      <a:srgbClr val="002060"/>
                    </a:solidFill>
                    <a:sym typeface="Symbol" panose="05050102010706020507" pitchFamily="18" charset="2"/>
                  </a:rPr>
                  <a:t>η θερμική απαίτηση ΤΔ</a:t>
                </a:r>
                <a:r>
                  <a:rPr lang="en-US" b="1" dirty="0" smtClean="0">
                    <a:solidFill>
                      <a:srgbClr val="002060"/>
                    </a:solidFill>
                    <a:sym typeface="Symbol" panose="05050102010706020507" pitchFamily="18" charset="2"/>
                  </a:rPr>
                  <a:t>S, </a:t>
                </a:r>
                <a:r>
                  <a:rPr lang="el-GR" b="1" dirty="0" smtClean="0">
                    <a:solidFill>
                      <a:srgbClr val="002060"/>
                    </a:solidFill>
                    <a:sym typeface="Symbol" panose="05050102010706020507" pitchFamily="18" charset="2"/>
                  </a:rPr>
                  <a:t>είναι:	</a:t>
                </a:r>
              </a:p>
              <a:p>
                <a:endParaRPr lang="el-GR" sz="800" b="1" dirty="0">
                  <a:solidFill>
                    <a:srgbClr val="002060"/>
                  </a:solidFill>
                  <a:sym typeface="Symbol" panose="05050102010706020507" pitchFamily="18" charset="2"/>
                </a:endParaRPr>
              </a:p>
              <a:p>
                <a:r>
                  <a:rPr lang="en-US" b="1" dirty="0" smtClean="0">
                    <a:solidFill>
                      <a:srgbClr val="002060"/>
                    </a:solidFill>
                    <a:sym typeface="Symbol" panose="05050102010706020507" pitchFamily="18" charset="2"/>
                  </a:rPr>
                  <a:t>T</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Srxn</a:t>
                </a:r>
                <a:r>
                  <a:rPr lang="en-US" b="1" dirty="0">
                    <a:solidFill>
                      <a:srgbClr val="002060"/>
                    </a:solidFill>
                    <a:sym typeface="Symbol" panose="05050102010706020507" pitchFamily="18" charset="2"/>
                  </a:rPr>
                  <a:t> = </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Hrxn</a:t>
                </a:r>
                <a:r>
                  <a:rPr lang="en-US" b="1" dirty="0">
                    <a:solidFill>
                      <a:srgbClr val="002060"/>
                    </a:solidFill>
                    <a:sym typeface="Symbol" panose="05050102010706020507" pitchFamily="18" charset="2"/>
                  </a:rPr>
                  <a:t> – </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Grxn</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284,41 - 229,94 </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54,47 kJ/</a:t>
                </a:r>
                <a:r>
                  <a:rPr lang="en-US" b="1" dirty="0" err="1" smtClean="0">
                    <a:solidFill>
                      <a:srgbClr val="002060"/>
                    </a:solidFill>
                    <a:sym typeface="Symbol" panose="05050102010706020507" pitchFamily="18" charset="2"/>
                  </a:rPr>
                  <a:t>mol</a:t>
                </a:r>
                <a:endParaRPr lang="el-GR" b="1" dirty="0" smtClean="0">
                  <a:solidFill>
                    <a:srgbClr val="002060"/>
                  </a:solidFill>
                  <a:sym typeface="Symbol" panose="05050102010706020507" pitchFamily="18" charset="2"/>
                </a:endParaRPr>
              </a:p>
              <a:p>
                <a:endParaRPr lang="el-GR" sz="8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το αντιστρεπτό δυναμικό είναι:	</a:t>
                </a:r>
                <a14:m>
                  <m:oMath xmlns:m="http://schemas.openxmlformats.org/officeDocument/2006/math">
                    <m:sSup>
                      <m:sSupPr>
                        <m:ctrlPr>
                          <a:rPr lang="en-US" sz="2400" b="1" i="1">
                            <a:solidFill>
                              <a:srgbClr val="002060"/>
                            </a:solidFill>
                            <a:latin typeface="Cambria Math" panose="02040503050406030204" pitchFamily="18" charset="0"/>
                            <a:sym typeface="Symbol" panose="05050102010706020507" pitchFamily="18" charset="2"/>
                          </a:rPr>
                        </m:ctrlPr>
                      </m:sSupPr>
                      <m:e>
                        <m:r>
                          <a:rPr lang="en-US" sz="2400" b="1">
                            <a:solidFill>
                              <a:srgbClr val="002060"/>
                            </a:solidFill>
                            <a:latin typeface="Cambria Math" panose="02040503050406030204" pitchFamily="18" charset="0"/>
                            <a:sym typeface="Symbol" panose="05050102010706020507" pitchFamily="18" charset="2"/>
                          </a:rPr>
                          <m:t>𝐄</m:t>
                        </m:r>
                      </m:e>
                      <m:sup>
                        <m:r>
                          <a:rPr lang="en-US" sz="2400" b="1">
                            <a:solidFill>
                              <a:srgbClr val="002060"/>
                            </a:solidFill>
                            <a:latin typeface="Cambria Math" panose="02040503050406030204" pitchFamily="18" charset="0"/>
                            <a:sym typeface="Symbol" panose="05050102010706020507" pitchFamily="18" charset="2"/>
                          </a:rPr>
                          <m:t>𝐫𝐞𝐯</m:t>
                        </m:r>
                      </m:sup>
                    </m:sSup>
                    <m:r>
                      <a:rPr lang="en-US" sz="2400" b="1">
                        <a:solidFill>
                          <a:srgbClr val="002060"/>
                        </a:solidFill>
                        <a:latin typeface="Cambria Math" panose="02040503050406030204" pitchFamily="18" charset="0"/>
                        <a:sym typeface="Symbol" panose="05050102010706020507" pitchFamily="18" charset="2"/>
                      </a:rPr>
                      <m:t>=</m:t>
                    </m:r>
                    <m:f>
                      <m:fPr>
                        <m:ctrlPr>
                          <a:rPr lang="en-US" sz="2400" b="1" i="1">
                            <a:solidFill>
                              <a:srgbClr val="002060"/>
                            </a:solidFill>
                            <a:latin typeface="Cambria Math" panose="02040503050406030204" pitchFamily="18" charset="0"/>
                            <a:sym typeface="Symbol" panose="05050102010706020507" pitchFamily="18" charset="2"/>
                          </a:rPr>
                        </m:ctrlPr>
                      </m:fPr>
                      <m:num>
                        <m:sSub>
                          <m:sSubPr>
                            <m:ctrlPr>
                              <a:rPr lang="en-US" sz="2400" b="1" i="1">
                                <a:solidFill>
                                  <a:srgbClr val="002060"/>
                                </a:solidFill>
                                <a:latin typeface="Cambria Math" panose="02040503050406030204" pitchFamily="18" charset="0"/>
                                <a:sym typeface="Symbol" panose="05050102010706020507" pitchFamily="18" charset="2"/>
                              </a:rPr>
                            </m:ctrlPr>
                          </m:sSubPr>
                          <m:e>
                            <m:r>
                              <a:rPr lang="en-US" sz="2400" b="1">
                                <a:solidFill>
                                  <a:srgbClr val="002060"/>
                                </a:solidFill>
                                <a:latin typeface="Cambria Math" panose="02040503050406030204" pitchFamily="18" charset="0"/>
                                <a:sym typeface="Symbol" panose="05050102010706020507" pitchFamily="18" charset="2"/>
                              </a:rPr>
                              <m:t>−</m:t>
                            </m:r>
                            <m:r>
                              <a:rPr lang="el-GR" sz="2400" b="1">
                                <a:solidFill>
                                  <a:srgbClr val="002060"/>
                                </a:solidFill>
                                <a:latin typeface="Cambria Math" panose="02040503050406030204" pitchFamily="18" charset="0"/>
                                <a:sym typeface="Symbol" panose="05050102010706020507" pitchFamily="18" charset="2"/>
                              </a:rPr>
                              <m:t>𝚫</m:t>
                            </m:r>
                            <m:r>
                              <a:rPr lang="en-US" sz="2400" b="1">
                                <a:solidFill>
                                  <a:srgbClr val="002060"/>
                                </a:solidFill>
                                <a:latin typeface="Cambria Math" panose="02040503050406030204" pitchFamily="18" charset="0"/>
                                <a:sym typeface="Symbol" panose="05050102010706020507" pitchFamily="18" charset="2"/>
                              </a:rPr>
                              <m:t>𝐆</m:t>
                            </m:r>
                          </m:e>
                          <m:sub>
                            <m:r>
                              <a:rPr lang="en-US" sz="2400" b="1">
                                <a:solidFill>
                                  <a:srgbClr val="002060"/>
                                </a:solidFill>
                                <a:latin typeface="Cambria Math" panose="02040503050406030204" pitchFamily="18" charset="0"/>
                                <a:sym typeface="Symbol" panose="05050102010706020507" pitchFamily="18" charset="2"/>
                              </a:rPr>
                              <m:t>𝐫𝐱𝐧</m:t>
                            </m:r>
                          </m:sub>
                        </m:sSub>
                      </m:num>
                      <m:den>
                        <m:r>
                          <a:rPr lang="en-US" sz="2400" b="1">
                            <a:solidFill>
                              <a:srgbClr val="002060"/>
                            </a:solidFill>
                            <a:latin typeface="Cambria Math" panose="02040503050406030204" pitchFamily="18" charset="0"/>
                            <a:sym typeface="Symbol" panose="05050102010706020507" pitchFamily="18" charset="2"/>
                          </a:rPr>
                          <m:t>𝐧</m:t>
                        </m:r>
                        <m:r>
                          <a:rPr lang="en-US" sz="2400" b="1">
                            <a:solidFill>
                              <a:srgbClr val="002060"/>
                            </a:solidFill>
                            <a:latin typeface="Cambria Math" panose="02040503050406030204" pitchFamily="18" charset="0"/>
                            <a:sym typeface="Symbol" panose="05050102010706020507" pitchFamily="18" charset="2"/>
                          </a:rPr>
                          <m:t>∗</m:t>
                        </m:r>
                        <m:r>
                          <a:rPr lang="en-US" sz="2400" b="1">
                            <a:solidFill>
                              <a:srgbClr val="002060"/>
                            </a:solidFill>
                            <a:latin typeface="Cambria Math" panose="02040503050406030204" pitchFamily="18" charset="0"/>
                            <a:sym typeface="Symbol" panose="05050102010706020507" pitchFamily="18" charset="2"/>
                          </a:rPr>
                          <m:t>𝐅</m:t>
                        </m:r>
                      </m:den>
                    </m:f>
                    <m:r>
                      <a:rPr lang="en-US" sz="2400" b="1">
                        <a:solidFill>
                          <a:srgbClr val="002060"/>
                        </a:solidFill>
                        <a:latin typeface="Cambria Math" panose="02040503050406030204" pitchFamily="18" charset="0"/>
                        <a:sym typeface="Symbol" panose="05050102010706020507" pitchFamily="18" charset="2"/>
                      </a:rPr>
                      <m:t>=</m:t>
                    </m:r>
                    <m:f>
                      <m:fPr>
                        <m:ctrlPr>
                          <a:rPr lang="en-US" sz="2400" b="1" i="1">
                            <a:solidFill>
                              <a:srgbClr val="002060"/>
                            </a:solidFill>
                            <a:latin typeface="Cambria Math" panose="02040503050406030204" pitchFamily="18" charset="0"/>
                            <a:sym typeface="Symbol" panose="05050102010706020507" pitchFamily="18" charset="2"/>
                          </a:rPr>
                        </m:ctrlPr>
                      </m:fPr>
                      <m:num>
                        <m:r>
                          <a:rPr lang="en-US" sz="2400" b="1" i="1">
                            <a:solidFill>
                              <a:srgbClr val="002060"/>
                            </a:solidFill>
                            <a:latin typeface="Cambria Math" panose="02040503050406030204" pitchFamily="18" charset="0"/>
                            <a:sym typeface="Symbol" panose="05050102010706020507" pitchFamily="18" charset="2"/>
                          </a:rPr>
                          <m:t>−</m:t>
                        </m:r>
                        <m:r>
                          <a:rPr lang="en-US" sz="2400" b="1" i="1">
                            <a:solidFill>
                              <a:srgbClr val="002060"/>
                            </a:solidFill>
                            <a:latin typeface="Cambria Math" panose="02040503050406030204" pitchFamily="18" charset="0"/>
                            <a:sym typeface="Symbol" panose="05050102010706020507" pitchFamily="18" charset="2"/>
                          </a:rPr>
                          <m:t>𝟐𝟐𝟗𝟗𝟑𝟔</m:t>
                        </m:r>
                        <m:f>
                          <m:fPr>
                            <m:ctrlPr>
                              <a:rPr lang="en-US" sz="2400" b="1" i="1">
                                <a:solidFill>
                                  <a:srgbClr val="002060"/>
                                </a:solidFill>
                                <a:latin typeface="Cambria Math" panose="02040503050406030204" pitchFamily="18" charset="0"/>
                                <a:sym typeface="Symbol" panose="05050102010706020507" pitchFamily="18" charset="2"/>
                              </a:rPr>
                            </m:ctrlPr>
                          </m:fPr>
                          <m:num>
                            <m:r>
                              <a:rPr lang="en-US" sz="2400" b="1">
                                <a:solidFill>
                                  <a:srgbClr val="002060"/>
                                </a:solidFill>
                                <a:latin typeface="Cambria Math" panose="02040503050406030204" pitchFamily="18" charset="0"/>
                                <a:sym typeface="Symbol" panose="05050102010706020507" pitchFamily="18" charset="2"/>
                              </a:rPr>
                              <m:t>𝐉</m:t>
                            </m:r>
                          </m:num>
                          <m:den>
                            <m:r>
                              <a:rPr lang="en-US" sz="2400" b="1">
                                <a:solidFill>
                                  <a:srgbClr val="002060"/>
                                </a:solidFill>
                                <a:latin typeface="Cambria Math" panose="02040503050406030204" pitchFamily="18" charset="0"/>
                                <a:sym typeface="Symbol" panose="05050102010706020507" pitchFamily="18" charset="2"/>
                              </a:rPr>
                              <m:t>𝐦𝐨𝐥</m:t>
                            </m:r>
                          </m:den>
                        </m:f>
                      </m:num>
                      <m:den>
                        <m:r>
                          <a:rPr lang="en-US" sz="2400" b="1">
                            <a:solidFill>
                              <a:srgbClr val="002060"/>
                            </a:solidFill>
                            <a:latin typeface="Cambria Math" panose="02040503050406030204" pitchFamily="18" charset="0"/>
                            <a:sym typeface="Symbol" panose="05050102010706020507" pitchFamily="18" charset="2"/>
                          </a:rPr>
                          <m:t>𝟐</m:t>
                        </m:r>
                        <m:r>
                          <a:rPr lang="en-US" sz="2400" b="1">
                            <a:solidFill>
                              <a:srgbClr val="002060"/>
                            </a:solidFill>
                            <a:latin typeface="Cambria Math" panose="02040503050406030204" pitchFamily="18" charset="0"/>
                            <a:sym typeface="Symbol" panose="05050102010706020507" pitchFamily="18" charset="2"/>
                          </a:rPr>
                          <m:t>∗</m:t>
                        </m:r>
                        <m:r>
                          <a:rPr lang="en-US" sz="2400" b="1">
                            <a:solidFill>
                              <a:srgbClr val="002060"/>
                            </a:solidFill>
                            <a:latin typeface="Cambria Math" panose="02040503050406030204" pitchFamily="18" charset="0"/>
                            <a:sym typeface="Symbol" panose="05050102010706020507" pitchFamily="18" charset="2"/>
                          </a:rPr>
                          <m:t>𝟗𝟔𝟒𝟖𝟒</m:t>
                        </m:r>
                        <m:f>
                          <m:fPr>
                            <m:ctrlPr>
                              <a:rPr lang="en-US" sz="2400" b="1" i="1">
                                <a:solidFill>
                                  <a:srgbClr val="002060"/>
                                </a:solidFill>
                                <a:latin typeface="Cambria Math" panose="02040503050406030204" pitchFamily="18" charset="0"/>
                                <a:sym typeface="Symbol" panose="05050102010706020507" pitchFamily="18" charset="2"/>
                              </a:rPr>
                            </m:ctrlPr>
                          </m:fPr>
                          <m:num>
                            <m:r>
                              <a:rPr lang="en-US" sz="2400" b="1">
                                <a:solidFill>
                                  <a:srgbClr val="002060"/>
                                </a:solidFill>
                                <a:latin typeface="Cambria Math" panose="02040503050406030204" pitchFamily="18" charset="0"/>
                                <a:sym typeface="Symbol" panose="05050102010706020507" pitchFamily="18" charset="2"/>
                              </a:rPr>
                              <m:t>𝐜𝐛</m:t>
                            </m:r>
                          </m:num>
                          <m:den>
                            <m:r>
                              <a:rPr lang="en-US" sz="2400" b="1">
                                <a:solidFill>
                                  <a:srgbClr val="002060"/>
                                </a:solidFill>
                                <a:latin typeface="Cambria Math" panose="02040503050406030204" pitchFamily="18" charset="0"/>
                                <a:sym typeface="Symbol" panose="05050102010706020507" pitchFamily="18" charset="2"/>
                              </a:rPr>
                              <m:t>𝐦𝐨𝐥</m:t>
                            </m:r>
                          </m:den>
                        </m:f>
                      </m:den>
                    </m:f>
                  </m:oMath>
                </a14:m>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 -1,19 </a:t>
                </a:r>
                <a:r>
                  <a:rPr lang="en-US" b="1" dirty="0">
                    <a:solidFill>
                      <a:srgbClr val="002060"/>
                    </a:solidFill>
                    <a:sym typeface="Symbol" panose="05050102010706020507" pitchFamily="18" charset="2"/>
                  </a:rPr>
                  <a:t>V </a:t>
                </a:r>
                <a:endParaRPr lang="el-GR"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Από </a:t>
                </a:r>
                <a:r>
                  <a:rPr lang="el-GR" b="1" dirty="0">
                    <a:solidFill>
                      <a:srgbClr val="002060"/>
                    </a:solidFill>
                    <a:sym typeface="Symbol" panose="05050102010706020507" pitchFamily="18" charset="2"/>
                  </a:rPr>
                  <a:t>το νόμο του </a:t>
                </a:r>
                <a:r>
                  <a:rPr lang="en-US" b="1" dirty="0">
                    <a:solidFill>
                      <a:srgbClr val="002060"/>
                    </a:solidFill>
                    <a:sym typeface="Symbol" panose="05050102010706020507" pitchFamily="18" charset="2"/>
                  </a:rPr>
                  <a:t>Faraday</a:t>
                </a:r>
                <a:r>
                  <a:rPr lang="el-GR" b="1" dirty="0">
                    <a:solidFill>
                      <a:srgbClr val="002060"/>
                    </a:solidFill>
                    <a:sym typeface="Symbol" panose="05050102010706020507" pitchFamily="18" charset="2"/>
                  </a:rPr>
                  <a:t>, το </a:t>
                </a:r>
                <a:r>
                  <a:rPr lang="el-GR" b="1" dirty="0" smtClean="0">
                    <a:solidFill>
                      <a:srgbClr val="002060"/>
                    </a:solidFill>
                    <a:sym typeface="Symbol" panose="05050102010706020507" pitchFamily="18" charset="2"/>
                  </a:rPr>
                  <a:t>φορτίο Φ για </a:t>
                </a:r>
                <a:r>
                  <a:rPr lang="el-GR" b="1" dirty="0">
                    <a:solidFill>
                      <a:srgbClr val="002060"/>
                    </a:solidFill>
                    <a:sym typeface="Symbol" panose="05050102010706020507" pitchFamily="18" charset="2"/>
                  </a:rPr>
                  <a:t>την παραγωγή 1 </a:t>
                </a:r>
                <a:r>
                  <a:rPr lang="en-US" b="1" dirty="0" err="1">
                    <a:solidFill>
                      <a:srgbClr val="002060"/>
                    </a:solidFill>
                    <a:sym typeface="Symbol" panose="05050102010706020507" pitchFamily="18" charset="2"/>
                  </a:rPr>
                  <a:t>mol</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H</a:t>
                </a:r>
                <a:r>
                  <a:rPr lang="en-US"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είναι:	</a:t>
                </a:r>
                <a14:m>
                  <m:oMath xmlns:m="http://schemas.openxmlformats.org/officeDocument/2006/math">
                    <m:sSub>
                      <m:sSubPr>
                        <m:ctrlPr>
                          <a:rPr lang="en-US" b="1" i="1">
                            <a:solidFill>
                              <a:srgbClr val="002060"/>
                            </a:solidFill>
                            <a:latin typeface="Cambria Math" panose="02040503050406030204" pitchFamily="18" charset="0"/>
                          </a:rPr>
                        </m:ctrlPr>
                      </m:sSubPr>
                      <m:e>
                        <m:r>
                          <a:rPr lang="en-US" b="1">
                            <a:solidFill>
                              <a:srgbClr val="002060"/>
                            </a:solidFill>
                            <a:latin typeface="Cambria Math" panose="02040503050406030204" pitchFamily="18" charset="0"/>
                          </a:rPr>
                          <m:t>𝐑</m:t>
                        </m:r>
                      </m:e>
                      <m:sub>
                        <m:r>
                          <a:rPr lang="en-US" b="1">
                            <a:solidFill>
                              <a:srgbClr val="002060"/>
                            </a:solidFill>
                            <a:latin typeface="Cambria Math" panose="02040503050406030204" pitchFamily="18" charset="0"/>
                          </a:rPr>
                          <m:t>𝐇𝟐</m:t>
                        </m:r>
                        <m:r>
                          <a:rPr lang="en-US" b="1" i="0" smtClean="0">
                            <a:solidFill>
                              <a:srgbClr val="002060"/>
                            </a:solidFill>
                            <a:latin typeface="Cambria Math" panose="02040503050406030204" pitchFamily="18" charset="0"/>
                          </a:rPr>
                          <m:t> </m:t>
                        </m:r>
                      </m:sub>
                    </m:sSub>
                    <m:r>
                      <a:rPr lang="el-GR" b="1" i="1" smtClean="0">
                        <a:solidFill>
                          <a:srgbClr val="002060"/>
                        </a:solidFill>
                        <a:latin typeface="Cambria Math" panose="02040503050406030204" pitchFamily="18" charset="0"/>
                      </a:rPr>
                      <m:t>[</m:t>
                    </m:r>
                    <m:f>
                      <m:fPr>
                        <m:ctrlPr>
                          <a:rPr lang="en-US" b="1" i="1">
                            <a:solidFill>
                              <a:srgbClr val="002060"/>
                            </a:solidFill>
                            <a:latin typeface="Cambria Math" panose="02040503050406030204" pitchFamily="18" charset="0"/>
                          </a:rPr>
                        </m:ctrlPr>
                      </m:fPr>
                      <m:num>
                        <m:sSub>
                          <m:sSubPr>
                            <m:ctrlPr>
                              <a:rPr lang="en-US" b="1" i="1" smtClean="0">
                                <a:solidFill>
                                  <a:srgbClr val="002060"/>
                                </a:solidFill>
                                <a:latin typeface="Cambria Math" panose="02040503050406030204" pitchFamily="18" charset="0"/>
                              </a:rPr>
                            </m:ctrlPr>
                          </m:sSubPr>
                          <m:e>
                            <m:r>
                              <a:rPr lang="en-US" b="1" i="0" smtClean="0">
                                <a:solidFill>
                                  <a:srgbClr val="002060"/>
                                </a:solidFill>
                                <a:latin typeface="Cambria Math" panose="02040503050406030204" pitchFamily="18" charset="0"/>
                              </a:rPr>
                              <m:t>𝐦𝐨𝐥</m:t>
                            </m:r>
                          </m:e>
                          <m:sub>
                            <m:r>
                              <a:rPr lang="en-US" b="1" i="0" smtClean="0">
                                <a:solidFill>
                                  <a:srgbClr val="002060"/>
                                </a:solidFill>
                                <a:latin typeface="Cambria Math" panose="02040503050406030204" pitchFamily="18" charset="0"/>
                              </a:rPr>
                              <m:t>𝐇𝟐</m:t>
                            </m:r>
                          </m:sub>
                        </m:sSub>
                      </m:num>
                      <m:den>
                        <m:r>
                          <a:rPr lang="en-US" b="1" i="0" smtClean="0">
                            <a:solidFill>
                              <a:srgbClr val="002060"/>
                            </a:solidFill>
                            <a:latin typeface="Cambria Math" panose="02040503050406030204" pitchFamily="18" charset="0"/>
                          </a:rPr>
                          <m:t>𝐬𝐞𝐜</m:t>
                        </m:r>
                      </m:den>
                    </m:f>
                    <m:r>
                      <a:rPr lang="el-GR" b="1" i="1" smtClean="0">
                        <a:solidFill>
                          <a:srgbClr val="002060"/>
                        </a:solidFill>
                        <a:latin typeface="Cambria Math" panose="02040503050406030204" pitchFamily="18" charset="0"/>
                      </a:rPr>
                      <m:t>]</m:t>
                    </m:r>
                    <m:r>
                      <a:rPr lang="en-US" b="1" i="1">
                        <a:solidFill>
                          <a:srgbClr val="002060"/>
                        </a:solidFill>
                        <a:latin typeface="Cambria Math" panose="02040503050406030204" pitchFamily="18" charset="0"/>
                      </a:rPr>
                      <m:t>=</m:t>
                    </m:r>
                    <m:f>
                      <m:fPr>
                        <m:ctrlPr>
                          <a:rPr lang="en-US" b="1" i="1">
                            <a:solidFill>
                              <a:srgbClr val="002060"/>
                            </a:solidFill>
                            <a:latin typeface="Cambria Math" panose="02040503050406030204" pitchFamily="18" charset="0"/>
                          </a:rPr>
                        </m:ctrlPr>
                      </m:fPr>
                      <m:num>
                        <m:r>
                          <a:rPr lang="en-US" b="1">
                            <a:solidFill>
                              <a:srgbClr val="002060"/>
                            </a:solidFill>
                            <a:latin typeface="Cambria Math" panose="02040503050406030204" pitchFamily="18" charset="0"/>
                          </a:rPr>
                          <m:t>𝐈</m:t>
                        </m:r>
                        <m:r>
                          <a:rPr lang="en-US" b="1" i="0" smtClean="0">
                            <a:solidFill>
                              <a:srgbClr val="002060"/>
                            </a:solidFill>
                            <a:latin typeface="Cambria Math" panose="02040503050406030204" pitchFamily="18" charset="0"/>
                          </a:rPr>
                          <m:t> </m:t>
                        </m:r>
                        <m:r>
                          <a:rPr lang="el-GR" b="1" i="1">
                            <a:solidFill>
                              <a:srgbClr val="002060"/>
                            </a:solidFill>
                            <a:latin typeface="Cambria Math" panose="02040503050406030204" pitchFamily="18" charset="0"/>
                          </a:rPr>
                          <m:t>[</m:t>
                        </m:r>
                        <m:f>
                          <m:fPr>
                            <m:ctrlPr>
                              <a:rPr lang="en-US" b="1" i="1">
                                <a:solidFill>
                                  <a:srgbClr val="002060"/>
                                </a:solidFill>
                                <a:latin typeface="Cambria Math" panose="02040503050406030204" pitchFamily="18" charset="0"/>
                              </a:rPr>
                            </m:ctrlPr>
                          </m:fPr>
                          <m:num>
                            <m:r>
                              <a:rPr lang="en-US" b="1" i="0" smtClean="0">
                                <a:solidFill>
                                  <a:srgbClr val="002060"/>
                                </a:solidFill>
                                <a:latin typeface="Cambria Math" panose="02040503050406030204" pitchFamily="18" charset="0"/>
                              </a:rPr>
                              <m:t>𝐜𝐛</m:t>
                            </m:r>
                          </m:num>
                          <m:den>
                            <m:r>
                              <a:rPr lang="en-US" b="1">
                                <a:solidFill>
                                  <a:srgbClr val="002060"/>
                                </a:solidFill>
                                <a:latin typeface="Cambria Math" panose="02040503050406030204" pitchFamily="18" charset="0"/>
                              </a:rPr>
                              <m:t>𝐬𝐞𝐜</m:t>
                            </m:r>
                          </m:den>
                        </m:f>
                        <m:r>
                          <a:rPr lang="el-GR" b="1" i="1">
                            <a:solidFill>
                              <a:srgbClr val="002060"/>
                            </a:solidFill>
                            <a:latin typeface="Cambria Math" panose="02040503050406030204" pitchFamily="18" charset="0"/>
                          </a:rPr>
                          <m:t>]</m:t>
                        </m:r>
                      </m:num>
                      <m:den>
                        <m:r>
                          <a:rPr lang="en-US" b="1">
                            <a:solidFill>
                              <a:srgbClr val="002060"/>
                            </a:solidFill>
                            <a:latin typeface="Cambria Math" panose="02040503050406030204" pitchFamily="18" charset="0"/>
                          </a:rPr>
                          <m:t>𝟐</m:t>
                        </m:r>
                        <m:r>
                          <a:rPr lang="en-US" b="1">
                            <a:solidFill>
                              <a:srgbClr val="002060"/>
                            </a:solidFill>
                            <a:latin typeface="Cambria Math" panose="02040503050406030204" pitchFamily="18" charset="0"/>
                          </a:rPr>
                          <m:t>∗</m:t>
                        </m:r>
                        <m:r>
                          <a:rPr lang="en-US" b="1">
                            <a:solidFill>
                              <a:srgbClr val="002060"/>
                            </a:solidFill>
                            <a:latin typeface="Cambria Math" panose="02040503050406030204" pitchFamily="18" charset="0"/>
                          </a:rPr>
                          <m:t>𝐅</m:t>
                        </m:r>
                      </m:den>
                    </m:f>
                    <m:r>
                      <a:rPr lang="el-GR" b="1" i="1">
                        <a:solidFill>
                          <a:srgbClr val="002060"/>
                        </a:solidFill>
                        <a:latin typeface="Cambria Math" panose="02040503050406030204" pitchFamily="18" charset="0"/>
                      </a:rPr>
                      <m:t> </m:t>
                    </m:r>
                    <m:r>
                      <a:rPr lang="el-GR" b="1" i="1" smtClean="0">
                        <a:solidFill>
                          <a:srgbClr val="002060"/>
                        </a:solidFill>
                        <a:latin typeface="Cambria Math" panose="02040503050406030204" pitchFamily="18" charset="0"/>
                        <a:ea typeface="Cambria Math" panose="02040503050406030204" pitchFamily="18" charset="0"/>
                      </a:rPr>
                      <m:t>↔</m:t>
                    </m:r>
                    <m:sSub>
                      <m:sSubPr>
                        <m:ctrlPr>
                          <a:rPr lang="el-GR" b="1" i="1" smtClean="0">
                            <a:solidFill>
                              <a:srgbClr val="002060"/>
                            </a:solidFill>
                            <a:latin typeface="Cambria Math" panose="02040503050406030204" pitchFamily="18" charset="0"/>
                            <a:ea typeface="Cambria Math" panose="02040503050406030204" pitchFamily="18" charset="0"/>
                          </a:rPr>
                        </m:ctrlPr>
                      </m:sSubPr>
                      <m:e>
                        <m:r>
                          <a:rPr lang="el-GR" b="1" i="0" smtClean="0">
                            <a:solidFill>
                              <a:srgbClr val="002060"/>
                            </a:solidFill>
                            <a:latin typeface="Cambria Math" panose="02040503050406030204" pitchFamily="18" charset="0"/>
                            <a:ea typeface="Cambria Math" panose="02040503050406030204" pitchFamily="18" charset="0"/>
                          </a:rPr>
                          <m:t>𝚮</m:t>
                        </m:r>
                      </m:e>
                      <m:sub>
                        <m:r>
                          <a:rPr lang="el-GR" b="1" i="1" smtClean="0">
                            <a:solidFill>
                              <a:srgbClr val="002060"/>
                            </a:solidFill>
                            <a:latin typeface="Cambria Math" panose="02040503050406030204" pitchFamily="18" charset="0"/>
                            <a:ea typeface="Cambria Math" panose="02040503050406030204" pitchFamily="18" charset="0"/>
                          </a:rPr>
                          <m:t>𝟐</m:t>
                        </m:r>
                      </m:sub>
                    </m:sSub>
                    <m:r>
                      <a:rPr lang="el-GR" b="1" i="1">
                        <a:solidFill>
                          <a:srgbClr val="002060"/>
                        </a:solidFill>
                        <a:latin typeface="Cambria Math" panose="02040503050406030204" pitchFamily="18" charset="0"/>
                      </a:rPr>
                      <m:t>[</m:t>
                    </m:r>
                    <m:sSub>
                      <m:sSubPr>
                        <m:ctrlPr>
                          <a:rPr lang="en-US" b="1" i="1">
                            <a:solidFill>
                              <a:srgbClr val="002060"/>
                            </a:solidFill>
                            <a:latin typeface="Cambria Math" panose="02040503050406030204" pitchFamily="18" charset="0"/>
                          </a:rPr>
                        </m:ctrlPr>
                      </m:sSubPr>
                      <m:e>
                        <m:r>
                          <a:rPr lang="en-US" b="1">
                            <a:solidFill>
                              <a:srgbClr val="002060"/>
                            </a:solidFill>
                            <a:latin typeface="Cambria Math" panose="02040503050406030204" pitchFamily="18" charset="0"/>
                          </a:rPr>
                          <m:t>𝐦𝐨𝐥</m:t>
                        </m:r>
                      </m:e>
                      <m:sub>
                        <m:r>
                          <a:rPr lang="en-US" b="1">
                            <a:solidFill>
                              <a:srgbClr val="002060"/>
                            </a:solidFill>
                            <a:latin typeface="Cambria Math" panose="02040503050406030204" pitchFamily="18" charset="0"/>
                          </a:rPr>
                          <m:t>𝐇𝟐</m:t>
                        </m:r>
                      </m:sub>
                    </m:sSub>
                    <m:r>
                      <a:rPr lang="el-GR" b="1" i="1">
                        <a:solidFill>
                          <a:srgbClr val="002060"/>
                        </a:solidFill>
                        <a:latin typeface="Cambria Math" panose="02040503050406030204" pitchFamily="18" charset="0"/>
                      </a:rPr>
                      <m:t>]</m:t>
                    </m:r>
                    <m:r>
                      <a:rPr lang="el-GR" b="1" i="1" smtClean="0">
                        <a:solidFill>
                          <a:srgbClr val="002060"/>
                        </a:solidFill>
                        <a:latin typeface="Cambria Math" panose="02040503050406030204" pitchFamily="18" charset="0"/>
                        <a:ea typeface="Cambria Math" panose="02040503050406030204" pitchFamily="18" charset="0"/>
                      </a:rPr>
                      <m:t>=</m:t>
                    </m:r>
                    <m:f>
                      <m:fPr>
                        <m:ctrlPr>
                          <a:rPr lang="en-US" b="1" i="1">
                            <a:solidFill>
                              <a:srgbClr val="002060"/>
                            </a:solidFill>
                            <a:latin typeface="Cambria Math" panose="02040503050406030204" pitchFamily="18" charset="0"/>
                          </a:rPr>
                        </m:ctrlPr>
                      </m:fPr>
                      <m:num>
                        <m:r>
                          <a:rPr lang="el-GR" b="1" i="0" smtClean="0">
                            <a:solidFill>
                              <a:srgbClr val="002060"/>
                            </a:solidFill>
                            <a:latin typeface="Cambria Math" panose="02040503050406030204" pitchFamily="18" charset="0"/>
                          </a:rPr>
                          <m:t>𝚽</m:t>
                        </m:r>
                        <m:r>
                          <a:rPr lang="el-GR" b="1" i="1">
                            <a:solidFill>
                              <a:srgbClr val="002060"/>
                            </a:solidFill>
                            <a:latin typeface="Cambria Math" panose="02040503050406030204" pitchFamily="18" charset="0"/>
                          </a:rPr>
                          <m:t>[</m:t>
                        </m:r>
                        <m:r>
                          <a:rPr lang="en-US" b="1" i="0" smtClean="0">
                            <a:solidFill>
                              <a:srgbClr val="002060"/>
                            </a:solidFill>
                            <a:latin typeface="Cambria Math" panose="02040503050406030204" pitchFamily="18" charset="0"/>
                          </a:rPr>
                          <m:t>𝐜𝐛</m:t>
                        </m:r>
                        <m:r>
                          <a:rPr lang="el-GR" b="1" i="1">
                            <a:solidFill>
                              <a:srgbClr val="002060"/>
                            </a:solidFill>
                            <a:latin typeface="Cambria Math" panose="02040503050406030204" pitchFamily="18" charset="0"/>
                          </a:rPr>
                          <m:t>]</m:t>
                        </m:r>
                      </m:num>
                      <m:den>
                        <m:r>
                          <a:rPr lang="en-US" b="1">
                            <a:solidFill>
                              <a:srgbClr val="002060"/>
                            </a:solidFill>
                            <a:latin typeface="Cambria Math" panose="02040503050406030204" pitchFamily="18" charset="0"/>
                          </a:rPr>
                          <m:t>𝟐</m:t>
                        </m:r>
                        <m:r>
                          <a:rPr lang="en-US" b="1">
                            <a:solidFill>
                              <a:srgbClr val="002060"/>
                            </a:solidFill>
                            <a:latin typeface="Cambria Math" panose="02040503050406030204" pitchFamily="18" charset="0"/>
                          </a:rPr>
                          <m:t>∗</m:t>
                        </m:r>
                        <m:r>
                          <a:rPr lang="en-US" b="1">
                            <a:solidFill>
                              <a:srgbClr val="002060"/>
                            </a:solidFill>
                            <a:latin typeface="Cambria Math" panose="02040503050406030204" pitchFamily="18" charset="0"/>
                          </a:rPr>
                          <m:t>𝐅</m:t>
                        </m:r>
                      </m:den>
                    </m:f>
                  </m:oMath>
                </a14:m>
                <a:r>
                  <a:rPr lang="en-US" b="1" dirty="0" smtClean="0">
                    <a:solidFill>
                      <a:srgbClr val="002060"/>
                    </a:solidFill>
                    <a:sym typeface="Symbol" panose="05050102010706020507" pitchFamily="18" charset="2"/>
                  </a:rPr>
                  <a:t> </a:t>
                </a:r>
                <a14:m>
                  <m:oMath xmlns:m="http://schemas.openxmlformats.org/officeDocument/2006/math">
                    <m:r>
                      <a:rPr lang="el-GR" b="1" i="1">
                        <a:solidFill>
                          <a:srgbClr val="002060"/>
                        </a:solidFill>
                        <a:latin typeface="Cambria Math" panose="02040503050406030204" pitchFamily="18" charset="0"/>
                        <a:ea typeface="Cambria Math" panose="02040503050406030204" pitchFamily="18" charset="0"/>
                      </a:rPr>
                      <m:t>↔</m:t>
                    </m:r>
                  </m:oMath>
                </a14:m>
                <a:endParaRPr lang="el-GR" b="1" dirty="0" smtClean="0">
                  <a:solidFill>
                    <a:srgbClr val="002060"/>
                  </a:solidFill>
                  <a:sym typeface="Symbol" panose="05050102010706020507" pitchFamily="18" charset="2"/>
                </a:endParaRPr>
              </a:p>
              <a:p>
                <a:endParaRPr lang="el-GR" sz="800" b="1" dirty="0">
                  <a:solidFill>
                    <a:srgbClr val="002060"/>
                  </a:solidFill>
                  <a:sym typeface="Symbol" panose="05050102010706020507" pitchFamily="18" charset="2"/>
                </a:endParaRPr>
              </a:p>
              <a:p>
                <a:pPr algn="ctr"/>
                <a14:m>
                  <m:oMath xmlns:m="http://schemas.openxmlformats.org/officeDocument/2006/math">
                    <m:r>
                      <a:rPr lang="el-GR" b="1" i="1">
                        <a:solidFill>
                          <a:srgbClr val="002060"/>
                        </a:solidFill>
                        <a:latin typeface="Cambria Math" panose="02040503050406030204" pitchFamily="18" charset="0"/>
                        <a:ea typeface="Cambria Math" panose="02040503050406030204" pitchFamily="18" charset="0"/>
                      </a:rPr>
                      <m:t>↔ </m:t>
                    </m:r>
                  </m:oMath>
                </a14:m>
                <a:r>
                  <a:rPr lang="el-GR" b="1" dirty="0" smtClean="0">
                    <a:solidFill>
                      <a:srgbClr val="002060"/>
                    </a:solidFill>
                    <a:sym typeface="Symbol" panose="05050102010706020507" pitchFamily="18" charset="2"/>
                  </a:rPr>
                  <a:t>Φ</a:t>
                </a:r>
                <a:r>
                  <a:rPr lang="en-US" b="1" dirty="0" smtClean="0">
                    <a:solidFill>
                      <a:srgbClr val="002060"/>
                    </a:solidFill>
                    <a:sym typeface="Symbol" panose="05050102010706020507" pitchFamily="18" charset="2"/>
                  </a:rPr>
                  <a:t>/H</a:t>
                </a:r>
                <a:r>
                  <a:rPr lang="en-US"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 2</a:t>
                </a:r>
                <a:r>
                  <a:rPr lang="en-US" b="1" dirty="0" smtClean="0">
                    <a:solidFill>
                      <a:srgbClr val="002060"/>
                    </a:solidFill>
                    <a:sym typeface="Symbol" panose="05050102010706020507" pitchFamily="18" charset="2"/>
                  </a:rPr>
                  <a:t>* F = 2*96484 </a:t>
                </a:r>
                <a:r>
                  <a:rPr lang="en-US" b="1" dirty="0">
                    <a:solidFill>
                      <a:srgbClr val="002060"/>
                    </a:solidFill>
                    <a:sym typeface="Symbol" panose="05050102010706020507" pitchFamily="18" charset="2"/>
                  </a:rPr>
                  <a:t>= 192.968 </a:t>
                </a:r>
                <a:r>
                  <a:rPr lang="en-US" b="1" dirty="0" err="1" smtClean="0">
                    <a:solidFill>
                      <a:srgbClr val="002060"/>
                    </a:solidFill>
                    <a:sym typeface="Symbol" panose="05050102010706020507" pitchFamily="18" charset="2"/>
                  </a:rPr>
                  <a:t>cb</a:t>
                </a:r>
                <a:r>
                  <a:rPr lang="en-US" b="1" dirty="0" smtClean="0">
                    <a:solidFill>
                      <a:srgbClr val="002060"/>
                    </a:solidFill>
                    <a:sym typeface="Symbol" panose="05050102010706020507" pitchFamily="18" charset="2"/>
                  </a:rPr>
                  <a:t>/mol</a:t>
                </a:r>
                <a:r>
                  <a:rPr lang="en-US" b="1" baseline="-25000" dirty="0" smtClean="0">
                    <a:solidFill>
                      <a:srgbClr val="002060"/>
                    </a:solidFill>
                    <a:sym typeface="Symbol" panose="05050102010706020507" pitchFamily="18" charset="2"/>
                  </a:rPr>
                  <a:t>H2</a:t>
                </a:r>
                <a:endParaRPr lang="el-GR" b="1" baseline="-25000" dirty="0">
                  <a:solidFill>
                    <a:srgbClr val="002060"/>
                  </a:solidFill>
                  <a:sym typeface="Symbol" panose="05050102010706020507" pitchFamily="18" charset="2"/>
                </a:endParaRPr>
              </a:p>
              <a:p>
                <a:endParaRPr lang="el-GR" sz="800"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Και στο </a:t>
                </a:r>
                <a:r>
                  <a:rPr lang="el-GR" b="1" dirty="0" err="1" smtClean="0">
                    <a:solidFill>
                      <a:srgbClr val="002060"/>
                    </a:solidFill>
                    <a:sym typeface="Symbol" panose="05050102010706020507" pitchFamily="18" charset="2"/>
                  </a:rPr>
                  <a:t>ισοηλεκτρικό</a:t>
                </a:r>
                <a:r>
                  <a:rPr lang="el-GR" b="1" dirty="0" smtClean="0">
                    <a:solidFill>
                      <a:srgbClr val="002060"/>
                    </a:solidFill>
                    <a:sym typeface="Symbol" panose="05050102010706020507" pitchFamily="18" charset="2"/>
                  </a:rPr>
                  <a:t> σημείο:	</a:t>
                </a:r>
                <a:r>
                  <a:rPr lang="en-US" b="1" dirty="0">
                    <a:solidFill>
                      <a:srgbClr val="002060"/>
                    </a:solidFill>
                    <a:sym typeface="Symbol" panose="05050102010706020507" pitchFamily="18" charset="2"/>
                  </a:rPr>
                  <a:t> T</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Srxn</a:t>
                </a:r>
                <a:r>
                  <a:rPr lang="en-US"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a:t>
                </a:r>
                <a:r>
                  <a:rPr lang="el-GR" b="1" dirty="0" smtClean="0">
                    <a:solidFill>
                      <a:srgbClr val="002060"/>
                    </a:solidFill>
                  </a:rPr>
                  <a:t>Φ</a:t>
                </a:r>
                <a:r>
                  <a:rPr lang="en-US" b="1" dirty="0" smtClean="0">
                    <a:solidFill>
                      <a:srgbClr val="002060"/>
                    </a:solidFill>
                  </a:rPr>
                  <a:t>/H</a:t>
                </a:r>
                <a:r>
                  <a:rPr lang="en-US" b="1" baseline="-25000" dirty="0" smtClean="0">
                    <a:solidFill>
                      <a:srgbClr val="002060"/>
                    </a:solidFill>
                  </a:rPr>
                  <a:t>2</a:t>
                </a:r>
                <a:r>
                  <a:rPr lang="en-US" b="1" dirty="0" smtClean="0">
                    <a:solidFill>
                      <a:srgbClr val="002060"/>
                    </a:solidFill>
                  </a:rPr>
                  <a:t>) </a:t>
                </a:r>
                <a:r>
                  <a:rPr lang="en-US" b="1" dirty="0">
                    <a:solidFill>
                      <a:srgbClr val="002060"/>
                    </a:solidFill>
                  </a:rPr>
                  <a:t>* (V – </a:t>
                </a:r>
                <a:r>
                  <a:rPr lang="en-US" b="1" dirty="0" err="1">
                    <a:solidFill>
                      <a:srgbClr val="002060"/>
                    </a:solidFill>
                  </a:rPr>
                  <a:t>E</a:t>
                </a:r>
                <a:r>
                  <a:rPr lang="en-US" b="1" baseline="30000" dirty="0" err="1">
                    <a:solidFill>
                      <a:srgbClr val="002060"/>
                    </a:solidFill>
                  </a:rPr>
                  <a:t>rev</a:t>
                </a:r>
                <a:r>
                  <a:rPr lang="en-US" b="1" dirty="0" smtClean="0">
                    <a:solidFill>
                      <a:srgbClr val="002060"/>
                    </a:solidFill>
                  </a:rPr>
                  <a:t>)</a:t>
                </a:r>
                <a:r>
                  <a:rPr lang="el-GR" b="1" dirty="0" smtClean="0">
                    <a:solidFill>
                      <a:srgbClr val="002060"/>
                    </a:solidFill>
                  </a:rPr>
                  <a:t> </a:t>
                </a:r>
                <a:r>
                  <a:rPr lang="el-GR" b="1" dirty="0" smtClean="0">
                    <a:solidFill>
                      <a:srgbClr val="002060"/>
                    </a:solidFill>
                    <a:sym typeface="Wingdings" panose="05000000000000000000" pitchFamily="2" charset="2"/>
                  </a:rPr>
                  <a:t> </a:t>
                </a:r>
                <a:r>
                  <a:rPr lang="en-US" b="1" dirty="0">
                    <a:solidFill>
                      <a:srgbClr val="002060"/>
                    </a:solidFill>
                  </a:rPr>
                  <a:t>(V – </a:t>
                </a:r>
                <a:r>
                  <a:rPr lang="en-US" b="1" dirty="0" err="1">
                    <a:solidFill>
                      <a:srgbClr val="002060"/>
                    </a:solidFill>
                  </a:rPr>
                  <a:t>E</a:t>
                </a:r>
                <a:r>
                  <a:rPr lang="en-US" b="1" baseline="30000" dirty="0" err="1">
                    <a:solidFill>
                      <a:srgbClr val="002060"/>
                    </a:solidFill>
                  </a:rPr>
                  <a:t>rev</a:t>
                </a:r>
                <a:r>
                  <a:rPr lang="en-US" b="1" dirty="0">
                    <a:solidFill>
                      <a:srgbClr val="002060"/>
                    </a:solidFill>
                  </a:rPr>
                  <a:t>)</a:t>
                </a:r>
                <a:r>
                  <a:rPr lang="el-GR" b="1" dirty="0">
                    <a:solidFill>
                      <a:srgbClr val="002060"/>
                    </a:solidFill>
                  </a:rPr>
                  <a:t> </a:t>
                </a:r>
                <a14:m>
                  <m:oMath xmlns:m="http://schemas.openxmlformats.org/officeDocument/2006/math">
                    <m:r>
                      <a:rPr lang="en-US" sz="2000" b="1">
                        <a:solidFill>
                          <a:srgbClr val="002060"/>
                        </a:solidFill>
                        <a:latin typeface="Cambria Math" panose="02040503050406030204" pitchFamily="18" charset="0"/>
                        <a:sym typeface="Symbol" panose="05050102010706020507" pitchFamily="18" charset="2"/>
                      </a:rPr>
                      <m:t>=</m:t>
                    </m:r>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𝐓</m:t>
                        </m:r>
                        <m:r>
                          <a:rPr lang="el-GR" sz="2000" b="1" i="0" smtClean="0">
                            <a:solidFill>
                              <a:srgbClr val="002060"/>
                            </a:solidFill>
                            <a:latin typeface="Cambria Math" panose="02040503050406030204" pitchFamily="18" charset="0"/>
                            <a:sym typeface="Symbol" panose="05050102010706020507" pitchFamily="18" charset="2"/>
                          </a:rPr>
                          <m:t>𝚫</m:t>
                        </m:r>
                        <m:r>
                          <a:rPr lang="en-US" sz="2000" b="1" i="0" smtClean="0">
                            <a:solidFill>
                              <a:srgbClr val="002060"/>
                            </a:solidFill>
                            <a:latin typeface="Cambria Math" panose="02040503050406030204" pitchFamily="18" charset="0"/>
                            <a:sym typeface="Symbol" panose="05050102010706020507" pitchFamily="18" charset="2"/>
                          </a:rPr>
                          <m:t>𝐒𝐫𝐱𝐧</m:t>
                        </m:r>
                      </m:num>
                      <m:den>
                        <m:r>
                          <a:rPr lang="el-GR" sz="2000" b="1" i="0" smtClean="0">
                            <a:solidFill>
                              <a:srgbClr val="002060"/>
                            </a:solidFill>
                            <a:latin typeface="Cambria Math" panose="02040503050406030204" pitchFamily="18" charset="0"/>
                            <a:sym typeface="Symbol" panose="05050102010706020507" pitchFamily="18" charset="2"/>
                          </a:rPr>
                          <m:t>𝚽</m:t>
                        </m:r>
                        <m:r>
                          <a:rPr lang="en-US" sz="2000" b="1" i="0" smtClean="0">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𝐇𝟐</m:t>
                        </m:r>
                      </m:den>
                    </m:f>
                  </m:oMath>
                </a14:m>
                <a:r>
                  <a:rPr lang="el-GR" sz="2000" b="1" dirty="0" smtClean="0">
                    <a:solidFill>
                      <a:srgbClr val="002060"/>
                    </a:solidFill>
                    <a:sym typeface="Symbol" panose="05050102010706020507" pitchFamily="18" charset="2"/>
                  </a:rPr>
                  <a:t> =</a:t>
                </a:r>
                <a14:m>
                  <m:oMath xmlns:m="http://schemas.openxmlformats.org/officeDocument/2006/math">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1" smtClean="0">
                            <a:solidFill>
                              <a:srgbClr val="002060"/>
                            </a:solidFill>
                            <a:latin typeface="Cambria Math" panose="02040503050406030204" pitchFamily="18" charset="0"/>
                            <a:sym typeface="Symbol" panose="05050102010706020507" pitchFamily="18" charset="2"/>
                          </a:rPr>
                          <m:t>𝟓𝟒</m:t>
                        </m:r>
                        <m:r>
                          <a:rPr lang="en-US" sz="2000" b="1" i="1" smtClean="0">
                            <a:solidFill>
                              <a:srgbClr val="002060"/>
                            </a:solidFill>
                            <a:latin typeface="Cambria Math" panose="02040503050406030204" pitchFamily="18" charset="0"/>
                            <a:sym typeface="Symbol" panose="05050102010706020507" pitchFamily="18" charset="2"/>
                          </a:rPr>
                          <m:t>.</m:t>
                        </m:r>
                        <m:r>
                          <a:rPr lang="en-US" sz="2000" b="1" i="1" smtClean="0">
                            <a:solidFill>
                              <a:srgbClr val="002060"/>
                            </a:solidFill>
                            <a:latin typeface="Cambria Math" panose="02040503050406030204" pitchFamily="18" charset="0"/>
                            <a:sym typeface="Symbol" panose="05050102010706020507" pitchFamily="18" charset="2"/>
                          </a:rPr>
                          <m:t>𝟒𝟕𝟎</m:t>
                        </m:r>
                      </m:num>
                      <m:den>
                        <m:r>
                          <a:rPr lang="el-GR" sz="2000" b="1">
                            <a:solidFill>
                              <a:srgbClr val="002060"/>
                            </a:solidFill>
                            <a:latin typeface="Cambria Math" panose="02040503050406030204" pitchFamily="18" charset="0"/>
                            <a:sym typeface="Symbol" panose="05050102010706020507" pitchFamily="18" charset="2"/>
                          </a:rPr>
                          <m:t>𝟏𝟗𝟐</m:t>
                        </m:r>
                        <m:r>
                          <a:rPr lang="el-GR" sz="2000" b="1">
                            <a:solidFill>
                              <a:srgbClr val="002060"/>
                            </a:solidFill>
                            <a:latin typeface="Cambria Math" panose="02040503050406030204" pitchFamily="18" charset="0"/>
                            <a:sym typeface="Symbol" panose="05050102010706020507" pitchFamily="18" charset="2"/>
                          </a:rPr>
                          <m:t>.</m:t>
                        </m:r>
                        <m:r>
                          <a:rPr lang="el-GR" sz="2000" b="1">
                            <a:solidFill>
                              <a:srgbClr val="002060"/>
                            </a:solidFill>
                            <a:latin typeface="Cambria Math" panose="02040503050406030204" pitchFamily="18" charset="0"/>
                            <a:sym typeface="Symbol" panose="05050102010706020507" pitchFamily="18" charset="2"/>
                          </a:rPr>
                          <m:t>𝟗𝟔𝟖</m:t>
                        </m:r>
                      </m:den>
                    </m:f>
                  </m:oMath>
                </a14:m>
                <a:r>
                  <a:rPr lang="el-GR" sz="2000" b="1" dirty="0" smtClean="0">
                    <a:solidFill>
                      <a:srgbClr val="002060"/>
                    </a:solidFill>
                    <a:sym typeface="Symbol" panose="05050102010706020507" pitchFamily="18" charset="2"/>
                  </a:rPr>
                  <a:t> = 0,282 </a:t>
                </a:r>
                <a14:m>
                  <m:oMath xmlns:m="http://schemas.openxmlformats.org/officeDocument/2006/math">
                    <m:d>
                      <m:dPr>
                        <m:begChr m:val="["/>
                        <m:endChr m:val="]"/>
                        <m:ctrlPr>
                          <a:rPr lang="en-US" sz="2000" b="1" i="1" smtClean="0">
                            <a:solidFill>
                              <a:srgbClr val="002060"/>
                            </a:solidFill>
                            <a:latin typeface="Cambria Math" panose="02040503050406030204" pitchFamily="18" charset="0"/>
                            <a:sym typeface="Symbol" panose="05050102010706020507" pitchFamily="18" charset="2"/>
                          </a:rPr>
                        </m:ctrlPr>
                      </m:dPr>
                      <m:e>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𝐉</m:t>
                            </m:r>
                          </m:num>
                          <m:den>
                            <m:r>
                              <a:rPr lang="en-US" sz="2000" b="1" i="0" smtClean="0">
                                <a:solidFill>
                                  <a:srgbClr val="002060"/>
                                </a:solidFill>
                                <a:latin typeface="Cambria Math" panose="02040503050406030204" pitchFamily="18" charset="0"/>
                                <a:sym typeface="Symbol" panose="05050102010706020507" pitchFamily="18" charset="2"/>
                              </a:rPr>
                              <m:t>𝐜𝐛</m:t>
                            </m:r>
                          </m:den>
                        </m:f>
                        <m:r>
                          <a:rPr lang="en-US" sz="2000" b="1" i="1" smtClean="0">
                            <a:solidFill>
                              <a:srgbClr val="002060"/>
                            </a:solidFill>
                            <a:latin typeface="Cambria Math" panose="02040503050406030204" pitchFamily="18" charset="0"/>
                            <a:sym typeface="Symbol" panose="05050102010706020507" pitchFamily="18" charset="2"/>
                          </a:rPr>
                          <m:t>=</m:t>
                        </m:r>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𝐜𝐛</m:t>
                            </m:r>
                            <m:r>
                              <a:rPr lang="en-US" sz="2000" b="1" i="0" smtClean="0">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𝐕</m:t>
                            </m:r>
                          </m:num>
                          <m:den>
                            <m:r>
                              <a:rPr lang="en-US" sz="2000" b="1">
                                <a:solidFill>
                                  <a:srgbClr val="002060"/>
                                </a:solidFill>
                                <a:latin typeface="Cambria Math" panose="02040503050406030204" pitchFamily="18" charset="0"/>
                                <a:sym typeface="Symbol" panose="05050102010706020507" pitchFamily="18" charset="2"/>
                              </a:rPr>
                              <m:t>𝐜𝐛</m:t>
                            </m:r>
                          </m:den>
                        </m:f>
                        <m:r>
                          <a:rPr lang="en-US" sz="2000" b="1" i="1" smtClean="0">
                            <a:solidFill>
                              <a:srgbClr val="002060"/>
                            </a:solidFill>
                            <a:latin typeface="Cambria Math" panose="02040503050406030204" pitchFamily="18" charset="0"/>
                            <a:sym typeface="Symbol" panose="05050102010706020507" pitchFamily="18" charset="2"/>
                          </a:rPr>
                          <m:t>=</m:t>
                        </m:r>
                      </m:e>
                    </m:d>
                  </m:oMath>
                </a14:m>
                <a:r>
                  <a:rPr lang="en-US" b="1" dirty="0" smtClean="0">
                    <a:solidFill>
                      <a:srgbClr val="002060"/>
                    </a:solidFill>
                    <a:sym typeface="Symbol" panose="05050102010706020507" pitchFamily="18" charset="2"/>
                  </a:rPr>
                  <a:t> </a:t>
                </a:r>
                <a14:m>
                  <m:oMath xmlns:m="http://schemas.openxmlformats.org/officeDocument/2006/math">
                    <m:r>
                      <a:rPr lang="en-US" b="1">
                        <a:solidFill>
                          <a:srgbClr val="002060"/>
                        </a:solidFill>
                        <a:latin typeface="Cambria Math" panose="02040503050406030204" pitchFamily="18" charset="0"/>
                        <a:sym typeface="Symbol" panose="05050102010706020507" pitchFamily="18" charset="2"/>
                      </a:rPr>
                      <m:t>𝐕</m:t>
                    </m:r>
                  </m:oMath>
                </a14:m>
                <a:r>
                  <a:rPr lang="en-US" b="1" dirty="0" smtClean="0">
                    <a:solidFill>
                      <a:srgbClr val="002060"/>
                    </a:solidFill>
                    <a:sym typeface="Wingdings" panose="05000000000000000000" pitchFamily="2" charset="2"/>
                  </a:rPr>
                  <a:t></a:t>
                </a:r>
              </a:p>
              <a:p>
                <a:endParaRPr lang="en-US" sz="800" b="1" dirty="0">
                  <a:solidFill>
                    <a:srgbClr val="002060"/>
                  </a:solidFill>
                  <a:sym typeface="Wingdings" panose="05000000000000000000" pitchFamily="2" charset="2"/>
                </a:endParaRPr>
              </a:p>
              <a:p>
                <a:r>
                  <a:rPr lang="en-US" b="1" dirty="0" smtClean="0">
                    <a:solidFill>
                      <a:srgbClr val="002060"/>
                    </a:solidFill>
                    <a:sym typeface="Wingdings" panose="05000000000000000000" pitchFamily="2" charset="2"/>
                  </a:rPr>
                  <a:t>				 </a:t>
                </a:r>
                <a:r>
                  <a:rPr lang="el-GR" b="1" dirty="0" err="1">
                    <a:solidFill>
                      <a:srgbClr val="002060"/>
                    </a:solidFill>
                    <a:sym typeface="Symbol" panose="05050102010706020507" pitchFamily="18" charset="2"/>
                  </a:rPr>
                  <a:t>η</a:t>
                </a:r>
                <a:r>
                  <a:rPr lang="el-GR" b="1" baseline="-25000" dirty="0" err="1">
                    <a:solidFill>
                      <a:srgbClr val="002060"/>
                    </a:solidFill>
                    <a:sym typeface="Symbol" panose="05050102010706020507" pitchFamily="18" charset="2"/>
                  </a:rPr>
                  <a:t>Ω</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η</a:t>
                </a:r>
                <a:r>
                  <a:rPr lang="en-US" b="1" baseline="-25000" dirty="0">
                    <a:solidFill>
                      <a:srgbClr val="002060"/>
                    </a:solidFill>
                    <a:sym typeface="Symbol" panose="05050102010706020507" pitchFamily="18" charset="2"/>
                  </a:rPr>
                  <a:t>c</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η</a:t>
                </a:r>
                <a:r>
                  <a:rPr lang="en-US" b="1" baseline="-25000" dirty="0">
                    <a:solidFill>
                      <a:srgbClr val="002060"/>
                    </a:solidFill>
                    <a:sym typeface="Symbol" panose="05050102010706020507" pitchFamily="18" charset="2"/>
                  </a:rPr>
                  <a:t>a</a:t>
                </a:r>
                <a:r>
                  <a:rPr lang="el-GR"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0,282 </a:t>
                </a:r>
                <a:r>
                  <a:rPr lang="en-US" b="1" dirty="0" smtClean="0">
                    <a:solidFill>
                      <a:srgbClr val="002060"/>
                    </a:solidFill>
                    <a:sym typeface="Wingdings" panose="05000000000000000000" pitchFamily="2" charset="2"/>
                  </a:rPr>
                  <a:t> 0,36 + 0,1*</a:t>
                </a:r>
                <a:r>
                  <a:rPr lang="en-US" b="1" dirty="0" err="1" smtClean="0">
                    <a:solidFill>
                      <a:srgbClr val="002060"/>
                    </a:solidFill>
                    <a:sym typeface="Wingdings" panose="05000000000000000000" pitchFamily="2" charset="2"/>
                  </a:rPr>
                  <a:t>i</a:t>
                </a:r>
                <a:r>
                  <a:rPr lang="en-US" b="1" dirty="0" smtClean="0">
                    <a:solidFill>
                      <a:srgbClr val="002060"/>
                    </a:solidFill>
                    <a:sym typeface="Wingdings" panose="05000000000000000000" pitchFamily="2" charset="2"/>
                  </a:rPr>
                  <a:t> + 0,265*log(</a:t>
                </a:r>
                <a:r>
                  <a:rPr lang="en-US" b="1" dirty="0" err="1" smtClean="0">
                    <a:solidFill>
                      <a:srgbClr val="002060"/>
                    </a:solidFill>
                    <a:sym typeface="Wingdings" panose="05000000000000000000" pitchFamily="2" charset="2"/>
                  </a:rPr>
                  <a:t>i</a:t>
                </a:r>
                <a:r>
                  <a:rPr lang="en-US" b="1" dirty="0" smtClean="0">
                    <a:solidFill>
                      <a:srgbClr val="002060"/>
                    </a:solidFill>
                    <a:sym typeface="Wingdings" panose="05000000000000000000" pitchFamily="2" charset="2"/>
                  </a:rPr>
                  <a:t>) = 0,282  </a:t>
                </a:r>
                <a:r>
                  <a:rPr lang="en-US" b="1" dirty="0" err="1" smtClean="0">
                    <a:solidFill>
                      <a:srgbClr val="002060"/>
                    </a:solidFill>
                    <a:sym typeface="Wingdings" panose="05000000000000000000" pitchFamily="2" charset="2"/>
                  </a:rPr>
                  <a:t>i</a:t>
                </a:r>
                <a:r>
                  <a:rPr lang="en-US" b="1" dirty="0" smtClean="0">
                    <a:solidFill>
                      <a:srgbClr val="002060"/>
                    </a:solidFill>
                    <a:sym typeface="Wingdings" panose="05000000000000000000" pitchFamily="2" charset="2"/>
                  </a:rPr>
                  <a:t> = 0,370 kA/m</a:t>
                </a:r>
                <a:r>
                  <a:rPr lang="en-US" b="1" baseline="30000" dirty="0" smtClean="0">
                    <a:solidFill>
                      <a:srgbClr val="002060"/>
                    </a:solidFill>
                    <a:sym typeface="Wingdings" panose="05000000000000000000" pitchFamily="2" charset="2"/>
                  </a:rPr>
                  <a:t>2</a:t>
                </a:r>
                <a:r>
                  <a:rPr lang="en-US" b="1" dirty="0" smtClean="0">
                    <a:solidFill>
                      <a:srgbClr val="002060"/>
                    </a:solidFill>
                    <a:sym typeface="Wingdings" panose="05000000000000000000" pitchFamily="2" charset="2"/>
                  </a:rPr>
                  <a:t> </a:t>
                </a:r>
                <a:endParaRPr lang="en-US" b="1" dirty="0">
                  <a:solidFill>
                    <a:srgbClr val="002060"/>
                  </a:solidFill>
                  <a:sym typeface="Symbol" panose="05050102010706020507" pitchFamily="18" charset="2"/>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0" y="671350"/>
                <a:ext cx="12192000" cy="6006837"/>
              </a:xfrm>
              <a:prstGeom prst="rect">
                <a:avLst/>
              </a:prstGeom>
              <a:blipFill>
                <a:blip r:embed="rId2"/>
                <a:stretch>
                  <a:fillRect l="-400" t="-507" r="-400" b="-609"/>
                </a:stretch>
              </a:blipFill>
            </p:spPr>
            <p:txBody>
              <a:bodyPr/>
              <a:lstStyle/>
              <a:p>
                <a:r>
                  <a:rPr lang="el-GR">
                    <a:noFill/>
                  </a:rPr>
                  <a:t> </a:t>
                </a:r>
              </a:p>
            </p:txBody>
          </p:sp>
        </mc:Fallback>
      </mc:AlternateContent>
      <p:pic>
        <p:nvPicPr>
          <p:cNvPr id="2" name="Picture 1"/>
          <p:cNvPicPr>
            <a:picLocks noChangeAspect="1"/>
          </p:cNvPicPr>
          <p:nvPr/>
        </p:nvPicPr>
        <p:blipFill>
          <a:blip r:embed="rId3"/>
          <a:stretch>
            <a:fillRect/>
          </a:stretch>
        </p:blipFill>
        <p:spPr>
          <a:xfrm>
            <a:off x="8006316" y="2223837"/>
            <a:ext cx="4105002" cy="1235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1245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TextBox 5"/>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mc:AlternateContent xmlns:mc="http://schemas.openxmlformats.org/markup-compatibility/2006" xmlns:a14="http://schemas.microsoft.com/office/drawing/2010/main">
        <mc:Choice Requires="a14">
          <p:sp>
            <p:nvSpPr>
              <p:cNvPr id="7" name="TextBox 6"/>
              <p:cNvSpPr txBox="1"/>
              <p:nvPr/>
            </p:nvSpPr>
            <p:spPr>
              <a:xfrm>
                <a:off x="0" y="671350"/>
                <a:ext cx="12192000" cy="5980996"/>
              </a:xfrm>
              <a:prstGeom prst="rect">
                <a:avLst/>
              </a:prstGeom>
              <a:noFill/>
            </p:spPr>
            <p:txBody>
              <a:bodyPr wrap="square" rtlCol="0">
                <a:spAutoFit/>
              </a:bodyPr>
              <a:lstStyle/>
              <a:p>
                <a:pPr algn="just"/>
                <a:r>
                  <a:rPr lang="el-GR" b="1" dirty="0" smtClean="0">
                    <a:solidFill>
                      <a:srgbClr val="FF0000"/>
                    </a:solidFill>
                    <a:sym typeface="Symbol" panose="05050102010706020507" pitchFamily="18" charset="2"/>
                  </a:rPr>
                  <a:t>α) προσδιορισμός του </a:t>
                </a:r>
                <a:r>
                  <a:rPr lang="el-GR" b="1" dirty="0" err="1" smtClean="0">
                    <a:solidFill>
                      <a:srgbClr val="FF0000"/>
                    </a:solidFill>
                    <a:sym typeface="Symbol" panose="05050102010706020507" pitchFamily="18" charset="2"/>
                  </a:rPr>
                  <a:t>ισοηλεκτρικού</a:t>
                </a:r>
                <a:r>
                  <a:rPr lang="el-GR" b="1" dirty="0" smtClean="0">
                    <a:solidFill>
                      <a:srgbClr val="FF0000"/>
                    </a:solidFill>
                    <a:sym typeface="Symbol" panose="05050102010706020507" pitchFamily="18" charset="2"/>
                  </a:rPr>
                  <a:t> σημείου	</a:t>
                </a:r>
              </a:p>
              <a:p>
                <a:pPr algn="just"/>
                <a:endParaRPr lang="en-US" sz="800" b="1" dirty="0" smtClean="0">
                  <a:solidFill>
                    <a:srgbClr val="002060"/>
                  </a:solidFill>
                  <a:sym typeface="Symbol" panose="05050102010706020507" pitchFamily="18" charset="2"/>
                </a:endParaRPr>
              </a:p>
              <a:p>
                <a:pPr algn="just"/>
                <a:r>
                  <a:rPr lang="el-GR" b="1" dirty="0" smtClean="0">
                    <a:solidFill>
                      <a:srgbClr val="002060"/>
                    </a:solidFill>
                    <a:sym typeface="Symbol" panose="05050102010706020507" pitchFamily="18" charset="2"/>
                  </a:rPr>
                  <a:t>Οπότε το </a:t>
                </a:r>
                <a:r>
                  <a:rPr lang="el-GR" b="1" dirty="0" err="1" smtClean="0">
                    <a:solidFill>
                      <a:srgbClr val="002060"/>
                    </a:solidFill>
                    <a:sym typeface="Symbol" panose="05050102010706020507" pitchFamily="18" charset="2"/>
                  </a:rPr>
                  <a:t>ισοηλεκτρικό</a:t>
                </a:r>
                <a:r>
                  <a:rPr lang="el-GR" b="1" dirty="0" smtClean="0">
                    <a:solidFill>
                      <a:srgbClr val="002060"/>
                    </a:solidFill>
                    <a:sym typeface="Symbol" panose="05050102010706020507" pitchFamily="18" charset="2"/>
                  </a:rPr>
                  <a:t> σημείο είναι:		</a:t>
                </a:r>
                <a:r>
                  <a:rPr lang="en-US" b="1" dirty="0" err="1" smtClean="0">
                    <a:solidFill>
                      <a:srgbClr val="002060"/>
                    </a:solidFill>
                    <a:sym typeface="Symbol" panose="05050102010706020507" pitchFamily="18" charset="2"/>
                  </a:rPr>
                  <a:t>i</a:t>
                </a:r>
                <a:r>
                  <a:rPr lang="en-US" b="1" dirty="0" smtClean="0">
                    <a:solidFill>
                      <a:srgbClr val="002060"/>
                    </a:solidFill>
                    <a:sym typeface="Symbol" panose="05050102010706020507" pitchFamily="18" charset="2"/>
                  </a:rPr>
                  <a:t> = 0,370 </a:t>
                </a:r>
                <a:r>
                  <a:rPr lang="en-US" b="1" dirty="0">
                    <a:solidFill>
                      <a:srgbClr val="002060"/>
                    </a:solidFill>
                    <a:sym typeface="Wingdings" panose="05000000000000000000" pitchFamily="2" charset="2"/>
                  </a:rPr>
                  <a:t>kA/m</a:t>
                </a:r>
                <a:r>
                  <a:rPr lang="en-US" b="1" baseline="30000" dirty="0">
                    <a:solidFill>
                      <a:srgbClr val="002060"/>
                    </a:solidFill>
                    <a:sym typeface="Wingdings" panose="05000000000000000000" pitchFamily="2" charset="2"/>
                  </a:rPr>
                  <a:t>2</a:t>
                </a:r>
                <a:r>
                  <a:rPr lang="en-US" b="1" dirty="0">
                    <a:solidFill>
                      <a:srgbClr val="002060"/>
                    </a:solidFill>
                    <a:sym typeface="Wingdings" panose="05000000000000000000" pitchFamily="2" charset="2"/>
                  </a:rPr>
                  <a:t> </a:t>
                </a:r>
                <a:r>
                  <a:rPr lang="en-US" b="1" dirty="0" smtClean="0">
                    <a:solidFill>
                      <a:srgbClr val="002060"/>
                    </a:solidFill>
                    <a:sym typeface="Wingdings" panose="05000000000000000000" pitchFamily="2" charset="2"/>
                  </a:rPr>
                  <a:t>	</a:t>
                </a:r>
                <a:r>
                  <a:rPr lang="el-GR" b="1" dirty="0" smtClean="0">
                    <a:solidFill>
                      <a:srgbClr val="002060"/>
                    </a:solidFill>
                    <a:sym typeface="Wingdings" panose="05000000000000000000" pitchFamily="2" charset="2"/>
                  </a:rPr>
                  <a:t>και </a:t>
                </a:r>
                <a:r>
                  <a:rPr lang="en-US" b="1" dirty="0" smtClean="0">
                    <a:solidFill>
                      <a:srgbClr val="002060"/>
                    </a:solidFill>
                    <a:sym typeface="Wingdings" panose="05000000000000000000" pitchFamily="2" charset="2"/>
                  </a:rPr>
                  <a:t>	V = 1,19 + 0,282 = 1,472 </a:t>
                </a:r>
                <a:r>
                  <a:rPr lang="en-US" b="1" dirty="0">
                    <a:solidFill>
                      <a:srgbClr val="002060"/>
                    </a:solidFill>
                    <a:sym typeface="Wingdings" panose="05000000000000000000" pitchFamily="2" charset="2"/>
                  </a:rPr>
                  <a:t>V</a:t>
                </a:r>
                <a:endParaRPr lang="en-US" b="1" dirty="0">
                  <a:solidFill>
                    <a:srgbClr val="002060"/>
                  </a:solidFill>
                  <a:sym typeface="Symbol" panose="05050102010706020507" pitchFamily="18" charset="2"/>
                </a:endParaRPr>
              </a:p>
              <a:p>
                <a:pPr algn="just"/>
                <a:endParaRPr lang="en-US" b="1" dirty="0" smtClean="0">
                  <a:solidFill>
                    <a:srgbClr val="002060"/>
                  </a:solidFill>
                  <a:sym typeface="Symbol" panose="05050102010706020507" pitchFamily="18" charset="2"/>
                </a:endParaRPr>
              </a:p>
              <a:p>
                <a:pPr algn="just"/>
                <a:r>
                  <a:rPr lang="el-GR" b="1" dirty="0">
                    <a:solidFill>
                      <a:srgbClr val="FF0000"/>
                    </a:solidFill>
                    <a:sym typeface="Symbol" panose="05050102010706020507" pitchFamily="18" charset="2"/>
                  </a:rPr>
                  <a:t>β</a:t>
                </a:r>
                <a:r>
                  <a:rPr lang="el-GR" b="1" dirty="0" smtClean="0">
                    <a:solidFill>
                      <a:srgbClr val="FF0000"/>
                    </a:solidFill>
                    <a:sym typeface="Symbol" panose="05050102010706020507" pitchFamily="18" charset="2"/>
                  </a:rPr>
                  <a:t>) </a:t>
                </a:r>
                <a:r>
                  <a:rPr lang="el-GR" b="1" dirty="0">
                    <a:solidFill>
                      <a:srgbClr val="FF0000"/>
                    </a:solidFill>
                    <a:sym typeface="Symbol" panose="05050102010706020507" pitchFamily="18" charset="2"/>
                  </a:rPr>
                  <a:t>προσδιορισμός του </a:t>
                </a:r>
                <a:r>
                  <a:rPr lang="el-GR" b="1" dirty="0" smtClean="0">
                    <a:solidFill>
                      <a:srgbClr val="FF0000"/>
                    </a:solidFill>
                    <a:sym typeface="Symbol" panose="05050102010706020507" pitchFamily="18" charset="2"/>
                  </a:rPr>
                  <a:t>σημείου θερμικής αυτάρκειας της διεργασίας</a:t>
                </a:r>
                <a:r>
                  <a:rPr lang="en-US" b="1" dirty="0">
                    <a:solidFill>
                      <a:srgbClr val="FF0000"/>
                    </a:solidFill>
                    <a:sym typeface="Symbol" panose="05050102010706020507" pitchFamily="18" charset="2"/>
                  </a:rPr>
                  <a:t> (</a:t>
                </a:r>
                <a:r>
                  <a:rPr lang="el-GR" b="1" dirty="0">
                    <a:solidFill>
                      <a:srgbClr val="FF0000"/>
                    </a:solidFill>
                    <a:sym typeface="Symbol" panose="05050102010706020507" pitchFamily="18" charset="2"/>
                  </a:rPr>
                  <a:t>λύνεται με δοκιμή και σφάλμα</a:t>
                </a:r>
                <a:r>
                  <a:rPr lang="el-GR" b="1" dirty="0" smtClean="0">
                    <a:solidFill>
                      <a:srgbClr val="FF0000"/>
                    </a:solidFill>
                    <a:sym typeface="Symbol" panose="05050102010706020507" pitchFamily="18" charset="2"/>
                  </a:rPr>
                  <a:t>)</a:t>
                </a:r>
              </a:p>
              <a:p>
                <a:pPr algn="just"/>
                <a:endParaRPr lang="el-GR" sz="800" b="1" dirty="0">
                  <a:solidFill>
                    <a:srgbClr val="FF0000"/>
                  </a:solidFill>
                  <a:sym typeface="Symbol" panose="05050102010706020507" pitchFamily="18" charset="2"/>
                </a:endParaRPr>
              </a:p>
              <a:p>
                <a:pPr algn="just"/>
                <a:r>
                  <a:rPr lang="el-GR" b="1" dirty="0" smtClean="0">
                    <a:solidFill>
                      <a:srgbClr val="002060"/>
                    </a:solidFill>
                    <a:sym typeface="Symbol" panose="05050102010706020507" pitchFamily="18" charset="2"/>
                  </a:rPr>
                  <a:t>Για τη θερμική αυτάρκεια της διεργασίας απαιτείται η παροχή της θερμότητας ΤΔ</a:t>
                </a:r>
                <a:r>
                  <a:rPr lang="en-US" b="1" dirty="0" smtClean="0">
                    <a:solidFill>
                      <a:srgbClr val="002060"/>
                    </a:solidFill>
                    <a:sym typeface="Symbol" panose="05050102010706020507" pitchFamily="18" charset="2"/>
                  </a:rPr>
                  <a:t>S, </a:t>
                </a:r>
                <a:r>
                  <a:rPr lang="el-GR" b="1" dirty="0" smtClean="0">
                    <a:solidFill>
                      <a:srgbClr val="002060"/>
                    </a:solidFill>
                    <a:sym typeface="Symbol" panose="05050102010706020507" pitchFamily="18" charset="2"/>
                  </a:rPr>
                  <a:t>η θέρμανση του νερού στους </a:t>
                </a:r>
                <a:r>
                  <a:rPr lang="el-GR" b="1" dirty="0">
                    <a:solidFill>
                      <a:srgbClr val="002060"/>
                    </a:solidFill>
                    <a:sym typeface="Symbol" panose="05050102010706020507" pitchFamily="18" charset="2"/>
                  </a:rPr>
                  <a:t>70 </a:t>
                </a:r>
                <a:r>
                  <a:rPr lang="el-GR" b="1" baseline="30000" dirty="0">
                    <a:solidFill>
                      <a:srgbClr val="002060"/>
                    </a:solidFill>
                    <a:sym typeface="Symbol" panose="05050102010706020507" pitchFamily="18" charset="2"/>
                  </a:rPr>
                  <a:t>ο</a:t>
                </a:r>
                <a:r>
                  <a:rPr lang="en-US" b="1" dirty="0" smtClean="0">
                    <a:solidFill>
                      <a:srgbClr val="002060"/>
                    </a:solidFill>
                    <a:sym typeface="Symbol" panose="05050102010706020507" pitchFamily="18" charset="2"/>
                  </a:rPr>
                  <a:t>C</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και η αναπλήρωση της αισθητής θερμότητας που παίρνουν μαζί τους τα παραγόμενα αέρια Η</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και Ο</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τα οποία παράγονται και απομακρύνονται επίσης στους 70  </a:t>
                </a:r>
                <a:r>
                  <a:rPr lang="en-US" b="1" baseline="30000" dirty="0" smtClean="0">
                    <a:solidFill>
                      <a:srgbClr val="002060"/>
                    </a:solidFill>
                    <a:sym typeface="Symbol" panose="05050102010706020507" pitchFamily="18" charset="2"/>
                  </a:rPr>
                  <a:t>o</a:t>
                </a:r>
                <a:r>
                  <a:rPr lang="en-US" b="1" dirty="0" smtClean="0">
                    <a:solidFill>
                      <a:srgbClr val="002060"/>
                    </a:solidFill>
                    <a:sym typeface="Symbol" panose="05050102010706020507" pitchFamily="18" charset="2"/>
                  </a:rPr>
                  <a:t>C</a:t>
                </a:r>
                <a:r>
                  <a:rPr lang="el-GR" b="1" dirty="0" smtClean="0">
                    <a:solidFill>
                      <a:srgbClr val="002060"/>
                    </a:solidFill>
                    <a:sym typeface="Symbol" panose="05050102010706020507" pitchFamily="18" charset="2"/>
                  </a:rPr>
                  <a:t>. Η θερμότητα για θέρμανση του νερού </a:t>
                </a:r>
                <a:r>
                  <a:rPr lang="en-US" b="1" dirty="0" smtClean="0">
                    <a:solidFill>
                      <a:srgbClr val="002060"/>
                    </a:solidFill>
                    <a:sym typeface="Symbol" panose="05050102010706020507" pitchFamily="18" charset="2"/>
                  </a:rPr>
                  <a:t>Q</a:t>
                </a:r>
                <a:r>
                  <a:rPr lang="en-US" b="1" baseline="-25000" dirty="0" smtClean="0">
                    <a:solidFill>
                      <a:srgbClr val="002060"/>
                    </a:solidFill>
                    <a:sym typeface="Symbol" panose="05050102010706020507" pitchFamily="18" charset="2"/>
                  </a:rPr>
                  <a:t>H2O</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είναι:</a:t>
                </a:r>
                <a:endParaRPr lang="en-US" b="1" dirty="0">
                  <a:solidFill>
                    <a:srgbClr val="002060"/>
                  </a:solidFill>
                  <a:sym typeface="Symbol" panose="05050102010706020507" pitchFamily="18" charset="2"/>
                </a:endParaRPr>
              </a:p>
              <a:p>
                <a:pPr algn="just"/>
                <a:endParaRPr lang="el-GR" b="1" dirty="0" smtClean="0">
                  <a:solidFill>
                    <a:srgbClr val="002060"/>
                  </a:solidFill>
                  <a:sym typeface="Symbol" panose="05050102010706020507" pitchFamily="18" charset="2"/>
                </a:endParaRPr>
              </a:p>
              <a:p>
                <a:pPr algn="just"/>
                <a:r>
                  <a:rPr lang="en-US" b="1" dirty="0">
                    <a:solidFill>
                      <a:srgbClr val="002060"/>
                    </a:solidFill>
                    <a:sym typeface="Symbol" panose="05050102010706020507" pitchFamily="18" charset="2"/>
                  </a:rPr>
                  <a:t>Q</a:t>
                </a:r>
                <a:r>
                  <a:rPr lang="el-GR" b="1" baseline="-25000" dirty="0" smtClean="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O</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𝐏𝐇𝟐𝐎</m:t>
                            </m:r>
                            <m:r>
                              <a:rPr lang="en-US" b="1">
                                <a:solidFill>
                                  <a:srgbClr val="002060"/>
                                </a:solidFill>
                                <a:latin typeface="Cambria Math" panose="02040503050406030204" pitchFamily="18" charset="0"/>
                                <a:sym typeface="Symbol" panose="05050102010706020507" pitchFamily="18" charset="2"/>
                              </a:rPr>
                              <m:t>(</m:t>
                            </m:r>
                            <m:r>
                              <a:rPr lang="en-US" b="1">
                                <a:solidFill>
                                  <a:srgbClr val="002060"/>
                                </a:solidFill>
                                <a:latin typeface="Cambria Math" panose="02040503050406030204" pitchFamily="18" charset="0"/>
                                <a:sym typeface="Symbol" panose="05050102010706020507" pitchFamily="18" charset="2"/>
                              </a:rPr>
                              <m:t>𝐥</m:t>
                            </m:r>
                            <m:r>
                              <a:rPr lang="en-US" b="1">
                                <a:solidFill>
                                  <a:srgbClr val="002060"/>
                                </a:solidFill>
                                <a:latin typeface="Cambria Math" panose="02040503050406030204" pitchFamily="18" charset="0"/>
                                <a:sym typeface="Symbol" panose="05050102010706020507" pitchFamily="18" charset="2"/>
                              </a:rPr>
                              <m:t>)</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a</a:t>
                </a:r>
                <a:r>
                  <a:rPr lang="en-US" b="1" dirty="0">
                    <a:solidFill>
                      <a:srgbClr val="002060"/>
                    </a:solidFill>
                    <a:sym typeface="Symbol" panose="05050102010706020507" pitchFamily="18" charset="2"/>
                  </a:rPr>
                  <a:t>*</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a:solidFill>
                              <a:srgbClr val="002060"/>
                            </a:solidFill>
                            <a:latin typeface="Cambria Math" panose="02040503050406030204" pitchFamily="18" charset="0"/>
                            <a:sym typeface="Symbol" panose="05050102010706020507" pitchFamily="18" charset="2"/>
                          </a:rPr>
                          <m:t>𝟑𝟒𝟑</m:t>
                        </m:r>
                      </m:sup>
                      <m:e>
                        <m:r>
                          <a:rPr lang="en-US" b="1">
                            <a:solidFill>
                              <a:srgbClr val="002060"/>
                            </a:solidFill>
                            <a:latin typeface="Cambria Math" panose="02040503050406030204" pitchFamily="18" charset="0"/>
                            <a:sym typeface="Symbol" panose="05050102010706020507" pitchFamily="18" charset="2"/>
                          </a:rPr>
                          <m:t>𝐝𝐓</m:t>
                        </m:r>
                      </m:e>
                    </m:nary>
                  </m:oMath>
                </a14:m>
                <a:r>
                  <a:rPr lang="en-US"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0,07530</a:t>
                </a:r>
                <a:r>
                  <a:rPr lang="en-US" b="1" dirty="0">
                    <a:solidFill>
                      <a:srgbClr val="002060"/>
                    </a:solidFill>
                    <a:sym typeface="Symbol" panose="05050102010706020507" pitchFamily="18" charset="2"/>
                  </a:rPr>
                  <a:t>*(343-298) =  </a:t>
                </a:r>
                <a:r>
                  <a:rPr lang="en-US" b="1" dirty="0" smtClean="0">
                    <a:solidFill>
                      <a:srgbClr val="002060"/>
                    </a:solidFill>
                    <a:sym typeface="Symbol" panose="05050102010706020507" pitchFamily="18" charset="2"/>
                  </a:rPr>
                  <a:t>3,389 </a:t>
                </a:r>
                <a:r>
                  <a:rPr lang="en-US" b="1" dirty="0">
                    <a:solidFill>
                      <a:srgbClr val="002060"/>
                    </a:solidFill>
                    <a:sym typeface="Symbol" panose="05050102010706020507" pitchFamily="18" charset="2"/>
                  </a:rPr>
                  <a:t>kJ/</a:t>
                </a:r>
                <a:r>
                  <a:rPr lang="en-US" b="1" dirty="0" err="1">
                    <a:solidFill>
                      <a:srgbClr val="002060"/>
                    </a:solidFill>
                    <a:sym typeface="Symbol" panose="05050102010706020507" pitchFamily="18" charset="2"/>
                  </a:rPr>
                  <a:t>mol</a:t>
                </a:r>
                <a:endParaRPr lang="en-US" b="1" dirty="0">
                  <a:solidFill>
                    <a:srgbClr val="002060"/>
                  </a:solidFill>
                  <a:sym typeface="Symbol" panose="05050102010706020507" pitchFamily="18" charset="2"/>
                </a:endParaRPr>
              </a:p>
              <a:p>
                <a:pPr algn="just"/>
                <a:endParaRPr lang="el-GR" b="1" dirty="0" smtClean="0">
                  <a:solidFill>
                    <a:srgbClr val="002060"/>
                  </a:solidFill>
                  <a:sym typeface="Symbol" panose="05050102010706020507" pitchFamily="18" charset="2"/>
                </a:endParaRPr>
              </a:p>
              <a:p>
                <a:pPr algn="just"/>
                <a:r>
                  <a:rPr lang="el-GR" b="1" dirty="0" smtClean="0">
                    <a:solidFill>
                      <a:srgbClr val="002060"/>
                    </a:solidFill>
                    <a:sym typeface="Symbol" panose="05050102010706020507" pitchFamily="18" charset="2"/>
                  </a:rPr>
                  <a:t>Οι θερμότητες </a:t>
                </a:r>
                <a:r>
                  <a:rPr lang="en-US" b="1" dirty="0" smtClean="0">
                    <a:solidFill>
                      <a:srgbClr val="002060"/>
                    </a:solidFill>
                    <a:sym typeface="Symbol" panose="05050102010706020507" pitchFamily="18" charset="2"/>
                  </a:rPr>
                  <a:t>Q</a:t>
                </a:r>
                <a:r>
                  <a:rPr lang="en-US" b="1" baseline="-25000" dirty="0" smtClean="0">
                    <a:solidFill>
                      <a:srgbClr val="002060"/>
                    </a:solidFill>
                    <a:sym typeface="Symbol" panose="05050102010706020507" pitchFamily="18" charset="2"/>
                  </a:rPr>
                  <a:t>H2</a:t>
                </a:r>
                <a:r>
                  <a:rPr lang="el-GR" b="1" dirty="0" smtClean="0">
                    <a:solidFill>
                      <a:srgbClr val="002060"/>
                    </a:solidFill>
                    <a:sym typeface="Symbol" panose="05050102010706020507" pitchFamily="18" charset="2"/>
                  </a:rPr>
                  <a:t> και </a:t>
                </a:r>
                <a:r>
                  <a:rPr lang="en-US" b="1" dirty="0" smtClean="0">
                    <a:solidFill>
                      <a:srgbClr val="002060"/>
                    </a:solidFill>
                    <a:sym typeface="Symbol" panose="05050102010706020507" pitchFamily="18" charset="2"/>
                  </a:rPr>
                  <a:t>Q</a:t>
                </a:r>
                <a:r>
                  <a:rPr lang="el-GR" b="1" baseline="-25000" dirty="0" smtClean="0">
                    <a:solidFill>
                      <a:srgbClr val="002060"/>
                    </a:solidFill>
                    <a:sym typeface="Symbol" panose="05050102010706020507" pitchFamily="18" charset="2"/>
                  </a:rPr>
                  <a:t>Ο</a:t>
                </a:r>
                <a:r>
                  <a:rPr lang="en-US"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που </a:t>
                </a:r>
                <a:r>
                  <a:rPr lang="el-GR" b="1" dirty="0">
                    <a:solidFill>
                      <a:srgbClr val="002060"/>
                    </a:solidFill>
                    <a:sym typeface="Symbol" panose="05050102010706020507" pitchFamily="18" charset="2"/>
                  </a:rPr>
                  <a:t>παίρνουν μαζί τους τα παραγόμενα αέρια Η</a:t>
                </a:r>
                <a:r>
                  <a:rPr lang="el-GR" b="1" baseline="-25000" dirty="0">
                    <a:solidFill>
                      <a:srgbClr val="002060"/>
                    </a:solidFill>
                    <a:sym typeface="Symbol" panose="05050102010706020507" pitchFamily="18" charset="2"/>
                  </a:rPr>
                  <a:t>2</a:t>
                </a:r>
                <a:r>
                  <a:rPr lang="el-GR" b="1" dirty="0">
                    <a:solidFill>
                      <a:srgbClr val="002060"/>
                    </a:solidFill>
                    <a:sym typeface="Symbol" panose="05050102010706020507" pitchFamily="18" charset="2"/>
                  </a:rPr>
                  <a:t> και </a:t>
                </a:r>
                <a:r>
                  <a:rPr lang="el-GR" b="1" dirty="0" smtClean="0">
                    <a:solidFill>
                      <a:srgbClr val="002060"/>
                    </a:solidFill>
                    <a:sym typeface="Symbol" panose="05050102010706020507" pitchFamily="18" charset="2"/>
                  </a:rPr>
                  <a:t>Ο</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είναι:</a:t>
                </a:r>
              </a:p>
              <a:p>
                <a:pPr algn="just"/>
                <a:endParaRPr lang="en-US" b="1" dirty="0">
                  <a:solidFill>
                    <a:srgbClr val="002060"/>
                  </a:solidFill>
                  <a:sym typeface="Symbol" panose="05050102010706020507" pitchFamily="18" charset="2"/>
                </a:endParaRPr>
              </a:p>
              <a:p>
                <a:r>
                  <a:rPr lang="en-US" b="1" dirty="0">
                    <a:solidFill>
                      <a:srgbClr val="002060"/>
                    </a:solidFill>
                    <a:sym typeface="Symbol" panose="05050102010706020507" pitchFamily="18" charset="2"/>
                  </a:rPr>
                  <a:t>Q</a:t>
                </a:r>
                <a:r>
                  <a:rPr lang="el-GR" b="1" baseline="-25000" dirty="0" smtClean="0">
                    <a:solidFill>
                      <a:srgbClr val="002060"/>
                    </a:solidFill>
                    <a:sym typeface="Symbol" panose="05050102010706020507" pitchFamily="18" charset="2"/>
                  </a:rPr>
                  <a:t>Η2</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0,02911*(343-298) </a:t>
                </a:r>
                <a:r>
                  <a:rPr lang="el-GR" b="1" dirty="0" smtClean="0">
                    <a:solidFill>
                      <a:srgbClr val="002060"/>
                    </a:solidFill>
                    <a:sym typeface="Symbol" panose="05050102010706020507" pitchFamily="18" charset="2"/>
                  </a:rPr>
                  <a:t>- </a:t>
                </a:r>
                <a14:m>
                  <m:oMath xmlns:m="http://schemas.openxmlformats.org/officeDocument/2006/math">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a:solidFill>
                              <a:srgbClr val="002060"/>
                            </a:solidFill>
                            <a:latin typeface="Cambria Math" panose="02040503050406030204" pitchFamily="18" charset="0"/>
                            <a:sym typeface="Symbol" panose="05050102010706020507" pitchFamily="18" charset="2"/>
                          </a:rPr>
                          <m:t>𝟏</m:t>
                        </m:r>
                        <m:r>
                          <a:rPr lang="en-US" sz="2000" b="1">
                            <a:solidFill>
                              <a:srgbClr val="002060"/>
                            </a:solidFill>
                            <a:latin typeface="Cambria Math" panose="02040503050406030204" pitchFamily="18" charset="0"/>
                            <a:sym typeface="Symbol" panose="05050102010706020507" pitchFamily="18" charset="2"/>
                          </a:rPr>
                          <m:t>,</m:t>
                        </m:r>
                        <m:r>
                          <a:rPr lang="en-US" sz="2000" b="1">
                            <a:solidFill>
                              <a:srgbClr val="002060"/>
                            </a:solidFill>
                            <a:latin typeface="Cambria Math" panose="02040503050406030204" pitchFamily="18" charset="0"/>
                            <a:sym typeface="Symbol" panose="05050102010706020507" pitchFamily="18" charset="2"/>
                          </a:rPr>
                          <m:t>𝟗𝟐</m:t>
                        </m:r>
                      </m:num>
                      <m:den>
                        <m:r>
                          <a:rPr lang="en-US" sz="2000" b="1">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m:t>
                        </m:r>
                        <m:sSup>
                          <m:sSupPr>
                            <m:ctrlPr>
                              <a:rPr lang="en-US" sz="2000" b="1" i="1">
                                <a:solidFill>
                                  <a:srgbClr val="002060"/>
                                </a:solidFill>
                                <a:latin typeface="Cambria Math" panose="02040503050406030204" pitchFamily="18" charset="0"/>
                                <a:sym typeface="Symbol" panose="05050102010706020507" pitchFamily="18" charset="2"/>
                              </a:rPr>
                            </m:ctrlPr>
                          </m:sSupPr>
                          <m:e>
                            <m:r>
                              <a:rPr lang="en-US" sz="2000" b="1" i="1">
                                <a:solidFill>
                                  <a:srgbClr val="002060"/>
                                </a:solidFill>
                                <a:latin typeface="Cambria Math" panose="02040503050406030204" pitchFamily="18" charset="0"/>
                                <a:sym typeface="Symbol" panose="05050102010706020507" pitchFamily="18" charset="2"/>
                              </a:rPr>
                              <m:t>𝟏𝟎</m:t>
                            </m:r>
                          </m:e>
                          <m:sup>
                            <m:r>
                              <a:rPr lang="en-US" sz="2000" b="1" i="1">
                                <a:solidFill>
                                  <a:srgbClr val="002060"/>
                                </a:solidFill>
                                <a:latin typeface="Cambria Math" panose="02040503050406030204" pitchFamily="18" charset="0"/>
                                <a:sym typeface="Symbol" panose="05050102010706020507" pitchFamily="18" charset="2"/>
                              </a:rPr>
                              <m:t>𝟔</m:t>
                            </m:r>
                          </m:sup>
                        </m:sSup>
                      </m:den>
                    </m:f>
                  </m:oMath>
                </a14:m>
                <a:r>
                  <a:rPr lang="en-US" b="1" dirty="0">
                    <a:solidFill>
                      <a:srgbClr val="002060"/>
                    </a:solidFill>
                    <a:sym typeface="Symbol" panose="05050102010706020507" pitchFamily="18" charset="2"/>
                  </a:rPr>
                  <a:t>*(343</a:t>
                </a:r>
                <a:r>
                  <a:rPr lang="en-US" b="1" baseline="30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-298</a:t>
                </a:r>
                <a:r>
                  <a:rPr lang="en-US" b="1" baseline="30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 + </a:t>
                </a:r>
                <a14:m>
                  <m:oMath xmlns:m="http://schemas.openxmlformats.org/officeDocument/2006/math">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a:solidFill>
                              <a:srgbClr val="002060"/>
                            </a:solidFill>
                            <a:latin typeface="Cambria Math" panose="02040503050406030204" pitchFamily="18" charset="0"/>
                            <a:sym typeface="Symbol" panose="05050102010706020507" pitchFamily="18" charset="2"/>
                          </a:rPr>
                          <m:t>𝟒</m:t>
                        </m:r>
                      </m:num>
                      <m:den>
                        <m:r>
                          <a:rPr lang="en-US" sz="2000" b="1">
                            <a:solidFill>
                              <a:srgbClr val="002060"/>
                            </a:solidFill>
                            <a:latin typeface="Cambria Math" panose="02040503050406030204" pitchFamily="18" charset="0"/>
                            <a:sym typeface="Symbol" panose="05050102010706020507" pitchFamily="18" charset="2"/>
                          </a:rPr>
                          <m:t>𝟑</m:t>
                        </m:r>
                        <m:r>
                          <a:rPr lang="en-US" sz="2000" b="1">
                            <a:solidFill>
                              <a:srgbClr val="002060"/>
                            </a:solidFill>
                            <a:latin typeface="Cambria Math" panose="02040503050406030204" pitchFamily="18" charset="0"/>
                            <a:sym typeface="Symbol" panose="05050102010706020507" pitchFamily="18" charset="2"/>
                          </a:rPr>
                          <m:t>∗</m:t>
                        </m:r>
                        <m:sSup>
                          <m:sSupPr>
                            <m:ctrlPr>
                              <a:rPr lang="en-US" sz="2000" b="1" i="1">
                                <a:solidFill>
                                  <a:srgbClr val="002060"/>
                                </a:solidFill>
                                <a:latin typeface="Cambria Math" panose="02040503050406030204" pitchFamily="18" charset="0"/>
                                <a:sym typeface="Symbol" panose="05050102010706020507" pitchFamily="18" charset="2"/>
                              </a:rPr>
                            </m:ctrlPr>
                          </m:sSupPr>
                          <m:e>
                            <m:r>
                              <a:rPr lang="en-US" sz="2000" b="1" i="1">
                                <a:solidFill>
                                  <a:srgbClr val="002060"/>
                                </a:solidFill>
                                <a:latin typeface="Cambria Math" panose="02040503050406030204" pitchFamily="18" charset="0"/>
                                <a:sym typeface="Symbol" panose="05050102010706020507" pitchFamily="18" charset="2"/>
                              </a:rPr>
                              <m:t>𝟏𝟎</m:t>
                            </m:r>
                          </m:e>
                          <m:sup>
                            <m:r>
                              <a:rPr lang="en-US" sz="2000" b="1" i="1">
                                <a:solidFill>
                                  <a:srgbClr val="002060"/>
                                </a:solidFill>
                                <a:latin typeface="Cambria Math" panose="02040503050406030204" pitchFamily="18" charset="0"/>
                                <a:sym typeface="Symbol" panose="05050102010706020507" pitchFamily="18" charset="2"/>
                              </a:rPr>
                              <m:t>𝟗</m:t>
                            </m:r>
                          </m:sup>
                        </m:sSup>
                      </m:den>
                    </m:f>
                  </m:oMath>
                </a14:m>
                <a:r>
                  <a:rPr lang="en-US" b="1" dirty="0">
                    <a:solidFill>
                      <a:srgbClr val="002060"/>
                    </a:solidFill>
                    <a:sym typeface="Symbol" panose="05050102010706020507" pitchFamily="18" charset="2"/>
                  </a:rPr>
                  <a:t>*(343</a:t>
                </a:r>
                <a:r>
                  <a:rPr lang="en-US" b="1" baseline="30000" dirty="0">
                    <a:solidFill>
                      <a:srgbClr val="002060"/>
                    </a:solidFill>
                    <a:sym typeface="Symbol" panose="05050102010706020507" pitchFamily="18" charset="2"/>
                  </a:rPr>
                  <a:t>3</a:t>
                </a:r>
                <a:r>
                  <a:rPr lang="en-US" b="1" dirty="0">
                    <a:solidFill>
                      <a:srgbClr val="002060"/>
                    </a:solidFill>
                    <a:sym typeface="Symbol" panose="05050102010706020507" pitchFamily="18" charset="2"/>
                  </a:rPr>
                  <a:t>-298</a:t>
                </a:r>
                <a:r>
                  <a:rPr lang="en-US" b="1" baseline="30000" dirty="0">
                    <a:solidFill>
                      <a:srgbClr val="002060"/>
                    </a:solidFill>
                    <a:sym typeface="Symbol" panose="05050102010706020507" pitchFamily="18" charset="2"/>
                  </a:rPr>
                  <a:t>3</a:t>
                </a:r>
                <a:r>
                  <a:rPr lang="en-US" b="1" dirty="0">
                    <a:solidFill>
                      <a:srgbClr val="002060"/>
                    </a:solidFill>
                    <a:sym typeface="Symbol" panose="05050102010706020507" pitchFamily="18" charset="2"/>
                  </a:rPr>
                  <a:t>) -</a:t>
                </a:r>
                <a14:m>
                  <m:oMath xmlns:m="http://schemas.openxmlformats.org/officeDocument/2006/math">
                    <m:r>
                      <a:rPr lang="en-US" sz="2000" b="1">
                        <a:solidFill>
                          <a:srgbClr val="002060"/>
                        </a:solidFill>
                        <a:latin typeface="Cambria Math" panose="02040503050406030204" pitchFamily="18" charset="0"/>
                        <a:sym typeface="Symbol" panose="05050102010706020507" pitchFamily="18" charset="2"/>
                      </a:rPr>
                      <m:t> </m:t>
                    </m:r>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a:solidFill>
                              <a:srgbClr val="002060"/>
                            </a:solidFill>
                            <a:latin typeface="Cambria Math" panose="02040503050406030204" pitchFamily="18" charset="0"/>
                            <a:sym typeface="Symbol" panose="05050102010706020507" pitchFamily="18" charset="2"/>
                          </a:rPr>
                          <m:t>𝟎</m:t>
                        </m:r>
                        <m:r>
                          <a:rPr lang="en-US" sz="2000" b="1">
                            <a:solidFill>
                              <a:srgbClr val="002060"/>
                            </a:solidFill>
                            <a:latin typeface="Cambria Math" panose="02040503050406030204" pitchFamily="18" charset="0"/>
                            <a:sym typeface="Symbol" panose="05050102010706020507" pitchFamily="18" charset="2"/>
                          </a:rPr>
                          <m:t>,</m:t>
                        </m:r>
                        <m:r>
                          <a:rPr lang="en-US" sz="2000" b="1">
                            <a:solidFill>
                              <a:srgbClr val="002060"/>
                            </a:solidFill>
                            <a:latin typeface="Cambria Math" panose="02040503050406030204" pitchFamily="18" charset="0"/>
                            <a:sym typeface="Symbol" panose="05050102010706020507" pitchFamily="18" charset="2"/>
                          </a:rPr>
                          <m:t>𝟖𝟕</m:t>
                        </m:r>
                      </m:num>
                      <m:den>
                        <m:r>
                          <a:rPr lang="en-US" sz="2000" b="1">
                            <a:solidFill>
                              <a:srgbClr val="002060"/>
                            </a:solidFill>
                            <a:latin typeface="Cambria Math" panose="02040503050406030204" pitchFamily="18" charset="0"/>
                            <a:sym typeface="Symbol" panose="05050102010706020507" pitchFamily="18" charset="2"/>
                          </a:rPr>
                          <m:t>𝟒</m:t>
                        </m:r>
                        <m:r>
                          <a:rPr lang="en-US" sz="2000" b="1">
                            <a:solidFill>
                              <a:srgbClr val="002060"/>
                            </a:solidFill>
                            <a:latin typeface="Cambria Math" panose="02040503050406030204" pitchFamily="18" charset="0"/>
                            <a:sym typeface="Symbol" panose="05050102010706020507" pitchFamily="18" charset="2"/>
                          </a:rPr>
                          <m:t>∗</m:t>
                        </m:r>
                        <m:sSup>
                          <m:sSupPr>
                            <m:ctrlPr>
                              <a:rPr lang="en-US" sz="2000" b="1" i="1">
                                <a:solidFill>
                                  <a:srgbClr val="002060"/>
                                </a:solidFill>
                                <a:latin typeface="Cambria Math" panose="02040503050406030204" pitchFamily="18" charset="0"/>
                                <a:sym typeface="Symbol" panose="05050102010706020507" pitchFamily="18" charset="2"/>
                              </a:rPr>
                            </m:ctrlPr>
                          </m:sSupPr>
                          <m:e>
                            <m:r>
                              <a:rPr lang="en-US" sz="2000" b="1" i="1">
                                <a:solidFill>
                                  <a:srgbClr val="002060"/>
                                </a:solidFill>
                                <a:latin typeface="Cambria Math" panose="02040503050406030204" pitchFamily="18" charset="0"/>
                                <a:sym typeface="Symbol" panose="05050102010706020507" pitchFamily="18" charset="2"/>
                              </a:rPr>
                              <m:t>𝟏𝟎</m:t>
                            </m:r>
                          </m:e>
                          <m:sup>
                            <m:r>
                              <a:rPr lang="en-US" sz="2000" b="1" i="1">
                                <a:solidFill>
                                  <a:srgbClr val="002060"/>
                                </a:solidFill>
                                <a:latin typeface="Cambria Math" panose="02040503050406030204" pitchFamily="18" charset="0"/>
                                <a:sym typeface="Symbol" panose="05050102010706020507" pitchFamily="18" charset="2"/>
                              </a:rPr>
                              <m:t>𝟏𝟐</m:t>
                            </m:r>
                          </m:sup>
                        </m:sSup>
                      </m:den>
                    </m:f>
                  </m:oMath>
                </a14:m>
                <a:r>
                  <a:rPr lang="en-US" b="1" dirty="0">
                    <a:solidFill>
                      <a:srgbClr val="002060"/>
                    </a:solidFill>
                    <a:sym typeface="Symbol" panose="05050102010706020507" pitchFamily="18" charset="2"/>
                  </a:rPr>
                  <a:t>*(343</a:t>
                </a:r>
                <a:r>
                  <a:rPr lang="en-US" b="1" baseline="30000" dirty="0">
                    <a:solidFill>
                      <a:srgbClr val="002060"/>
                    </a:solidFill>
                    <a:sym typeface="Symbol" panose="05050102010706020507" pitchFamily="18" charset="2"/>
                  </a:rPr>
                  <a:t>4</a:t>
                </a:r>
                <a:r>
                  <a:rPr lang="en-US" b="1" dirty="0">
                    <a:solidFill>
                      <a:srgbClr val="002060"/>
                    </a:solidFill>
                    <a:sym typeface="Symbol" panose="05050102010706020507" pitchFamily="18" charset="2"/>
                  </a:rPr>
                  <a:t>-298</a:t>
                </a:r>
                <a:r>
                  <a:rPr lang="en-US" b="1" baseline="30000" dirty="0">
                    <a:solidFill>
                      <a:srgbClr val="002060"/>
                    </a:solidFill>
                    <a:sym typeface="Symbol" panose="05050102010706020507" pitchFamily="18" charset="2"/>
                  </a:rPr>
                  <a:t>4</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1,30 kJ/</a:t>
                </a:r>
                <a:r>
                  <a:rPr lang="en-US" b="1" dirty="0" err="1">
                    <a:solidFill>
                      <a:srgbClr val="002060"/>
                    </a:solidFill>
                    <a:sym typeface="Symbol" panose="05050102010706020507" pitchFamily="18" charset="2"/>
                  </a:rPr>
                  <a:t>mol</a:t>
                </a:r>
                <a:endParaRPr lang="el-GR" b="1" dirty="0">
                  <a:solidFill>
                    <a:srgbClr val="002060"/>
                  </a:solidFill>
                  <a:sym typeface="Symbol" panose="05050102010706020507" pitchFamily="18" charset="2"/>
                </a:endParaRPr>
              </a:p>
              <a:p>
                <a:endParaRPr lang="en-US" b="1" dirty="0">
                  <a:solidFill>
                    <a:srgbClr val="002060"/>
                  </a:solidFill>
                  <a:sym typeface="Symbol" panose="05050102010706020507" pitchFamily="18" charset="2"/>
                </a:endParaRPr>
              </a:p>
              <a:p>
                <a:r>
                  <a:rPr lang="en-US" b="1" dirty="0" smtClean="0">
                    <a:solidFill>
                      <a:srgbClr val="002060"/>
                    </a:solidFill>
                    <a:sym typeface="Symbol" panose="05050102010706020507" pitchFamily="18" charset="2"/>
                  </a:rPr>
                  <a:t>Q</a:t>
                </a:r>
                <a:r>
                  <a:rPr lang="en-US" b="1" baseline="-25000" dirty="0" smtClean="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𝐏𝐎𝟐</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1,34 </a:t>
                </a:r>
                <a:r>
                  <a:rPr lang="en-US" b="1" dirty="0" smtClean="0">
                    <a:solidFill>
                      <a:srgbClr val="002060"/>
                    </a:solidFill>
                    <a:sym typeface="Symbol" panose="05050102010706020507" pitchFamily="18" charset="2"/>
                  </a:rPr>
                  <a:t>kJ/</a:t>
                </a:r>
                <a:r>
                  <a:rPr lang="en-US" b="1" dirty="0" err="1" smtClean="0">
                    <a:solidFill>
                      <a:srgbClr val="002060"/>
                    </a:solidFill>
                    <a:sym typeface="Symbol" panose="05050102010706020507" pitchFamily="18" charset="2"/>
                  </a:rPr>
                  <a:t>mol</a:t>
                </a:r>
                <a:endParaRPr lang="en-US" b="1" dirty="0" smtClean="0">
                  <a:solidFill>
                    <a:srgbClr val="002060"/>
                  </a:solidFill>
                  <a:sym typeface="Symbol" panose="05050102010706020507" pitchFamily="18" charset="2"/>
                </a:endParaRPr>
              </a:p>
              <a:p>
                <a:endParaRPr lang="en-US"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Οπότε, η συνολική θερμότητα που πρέπει να αναπληρώνεται από τις </a:t>
                </a:r>
                <a:r>
                  <a:rPr lang="el-GR" b="1" dirty="0" err="1" smtClean="0">
                    <a:solidFill>
                      <a:srgbClr val="002060"/>
                    </a:solidFill>
                    <a:sym typeface="Symbol" panose="05050102010706020507" pitchFamily="18" charset="2"/>
                  </a:rPr>
                  <a:t>αναντιστρεπτότητες</a:t>
                </a:r>
                <a:r>
                  <a:rPr lang="el-GR" b="1" dirty="0" smtClean="0">
                    <a:solidFill>
                      <a:srgbClr val="002060"/>
                    </a:solidFill>
                    <a:sym typeface="Symbol" panose="05050102010706020507" pitchFamily="18" charset="2"/>
                  </a:rPr>
                  <a:t> της διεργασίας είναι:</a:t>
                </a:r>
              </a:p>
              <a:p>
                <a:endParaRPr lang="el-GR" b="1" dirty="0">
                  <a:solidFill>
                    <a:srgbClr val="002060"/>
                  </a:solidFill>
                  <a:sym typeface="Symbol" panose="05050102010706020507" pitchFamily="18" charset="2"/>
                </a:endParaRPr>
              </a:p>
              <a:p>
                <a:r>
                  <a:rPr lang="en-US" b="1" dirty="0" err="1" smtClean="0">
                    <a:solidFill>
                      <a:srgbClr val="002060"/>
                    </a:solidFill>
                    <a:sym typeface="Symbol" panose="05050102010706020507" pitchFamily="18" charset="2"/>
                  </a:rPr>
                  <a:t>Q</a:t>
                </a:r>
                <a:r>
                  <a:rPr lang="en-US" b="1" baseline="-25000" dirty="0" err="1" smtClean="0">
                    <a:solidFill>
                      <a:srgbClr val="002060"/>
                    </a:solidFill>
                    <a:sym typeface="Symbol" panose="05050102010706020507" pitchFamily="18" charset="2"/>
                  </a:rPr>
                  <a:t>total</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54,47+3,39+1,30+1,34 = 60,50 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endParaRPr lang="el-GR" b="1" dirty="0">
                  <a:solidFill>
                    <a:srgbClr val="002060"/>
                  </a:solidFill>
                  <a:sym typeface="Symbol" panose="05050102010706020507" pitchFamily="18" charset="2"/>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0" y="671350"/>
                <a:ext cx="12192000" cy="5980996"/>
              </a:xfrm>
              <a:prstGeom prst="rect">
                <a:avLst/>
              </a:prstGeom>
              <a:blipFill>
                <a:blip r:embed="rId2"/>
                <a:stretch>
                  <a:fillRect l="-400" t="-510" r="-400" b="-714"/>
                </a:stretch>
              </a:blipFill>
            </p:spPr>
            <p:txBody>
              <a:bodyPr/>
              <a:lstStyle/>
              <a:p>
                <a:r>
                  <a:rPr lang="el-GR">
                    <a:noFill/>
                  </a:rPr>
                  <a:t> </a:t>
                </a:r>
              </a:p>
            </p:txBody>
          </p:sp>
        </mc:Fallback>
      </mc:AlternateContent>
    </p:spTree>
    <p:extLst>
      <p:ext uri="{BB962C8B-B14F-4D97-AF65-F5344CB8AC3E}">
        <p14:creationId xmlns:p14="http://schemas.microsoft.com/office/powerpoint/2010/main" val="1617241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xtBox 4"/>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mc:AlternateContent xmlns:mc="http://schemas.openxmlformats.org/markup-compatibility/2006" xmlns:a14="http://schemas.microsoft.com/office/drawing/2010/main">
        <mc:Choice Requires="a14">
          <p:sp>
            <p:nvSpPr>
              <p:cNvPr id="6" name="TextBox 5"/>
              <p:cNvSpPr txBox="1"/>
              <p:nvPr/>
            </p:nvSpPr>
            <p:spPr>
              <a:xfrm>
                <a:off x="0" y="671350"/>
                <a:ext cx="12192000" cy="5848268"/>
              </a:xfrm>
              <a:prstGeom prst="rect">
                <a:avLst/>
              </a:prstGeom>
              <a:noFill/>
            </p:spPr>
            <p:txBody>
              <a:bodyPr wrap="square" rtlCol="0">
                <a:spAutoFit/>
              </a:bodyPr>
              <a:lstStyle/>
              <a:p>
                <a:pPr algn="just"/>
                <a:r>
                  <a:rPr lang="el-GR" b="1" dirty="0" smtClean="0">
                    <a:solidFill>
                      <a:srgbClr val="FF0000"/>
                    </a:solidFill>
                    <a:sym typeface="Symbol" panose="05050102010706020507" pitchFamily="18" charset="2"/>
                  </a:rPr>
                  <a:t>β) </a:t>
                </a:r>
                <a:r>
                  <a:rPr lang="el-GR" b="1" dirty="0">
                    <a:solidFill>
                      <a:srgbClr val="FF0000"/>
                    </a:solidFill>
                    <a:sym typeface="Symbol" panose="05050102010706020507" pitchFamily="18" charset="2"/>
                  </a:rPr>
                  <a:t>προσδιορισμός του </a:t>
                </a:r>
                <a:r>
                  <a:rPr lang="el-GR" b="1" dirty="0" smtClean="0">
                    <a:solidFill>
                      <a:srgbClr val="FF0000"/>
                    </a:solidFill>
                    <a:sym typeface="Symbol" panose="05050102010706020507" pitchFamily="18" charset="2"/>
                  </a:rPr>
                  <a:t>σημείου θερμικής αυτάρκειας της διεργασίας</a:t>
                </a:r>
                <a:r>
                  <a:rPr lang="en-US" b="1" dirty="0">
                    <a:solidFill>
                      <a:srgbClr val="FF0000"/>
                    </a:solidFill>
                    <a:sym typeface="Symbol" panose="05050102010706020507" pitchFamily="18" charset="2"/>
                  </a:rPr>
                  <a:t> (</a:t>
                </a:r>
                <a:r>
                  <a:rPr lang="el-GR" b="1" dirty="0">
                    <a:solidFill>
                      <a:srgbClr val="FF0000"/>
                    </a:solidFill>
                    <a:sym typeface="Symbol" panose="05050102010706020507" pitchFamily="18" charset="2"/>
                  </a:rPr>
                  <a:t>λύνεται με δοκιμή και σφάλμα)</a:t>
                </a:r>
                <a:endParaRPr lang="en-US" b="1" dirty="0">
                  <a:solidFill>
                    <a:srgbClr val="FF0000"/>
                  </a:solidFill>
                  <a:sym typeface="Symbol" panose="05050102010706020507" pitchFamily="18" charset="2"/>
                </a:endParaRPr>
              </a:p>
              <a:p>
                <a:pPr algn="just"/>
                <a:endParaRPr lang="el-GR" b="1" dirty="0">
                  <a:solidFill>
                    <a:srgbClr val="FF0000"/>
                  </a:solidFill>
                  <a:sym typeface="Symbol" panose="05050102010706020507" pitchFamily="18" charset="2"/>
                </a:endParaRPr>
              </a:p>
              <a:p>
                <a:r>
                  <a:rPr lang="el-GR" b="1" dirty="0" smtClean="0">
                    <a:solidFill>
                      <a:srgbClr val="002060"/>
                    </a:solidFill>
                    <a:sym typeface="Symbol" panose="05050102010706020507" pitchFamily="18" charset="2"/>
                  </a:rPr>
                  <a:t>Οπότε:</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err="1">
                    <a:solidFill>
                      <a:srgbClr val="002060"/>
                    </a:solidFill>
                    <a:sym typeface="Symbol" panose="05050102010706020507" pitchFamily="18" charset="2"/>
                  </a:rPr>
                  <a:t>Q</a:t>
                </a:r>
                <a:r>
                  <a:rPr lang="en-US" b="1" baseline="-25000" dirty="0" err="1">
                    <a:solidFill>
                      <a:srgbClr val="002060"/>
                    </a:solidFill>
                    <a:sym typeface="Symbol" panose="05050102010706020507" pitchFamily="18" charset="2"/>
                  </a:rPr>
                  <a:t>total</a:t>
                </a:r>
                <a:r>
                  <a:rPr lang="en-US" b="1" baseline="-25000"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Φ</a:t>
                </a:r>
                <a:r>
                  <a:rPr lang="en-US" b="1" dirty="0" smtClean="0">
                    <a:solidFill>
                      <a:srgbClr val="002060"/>
                    </a:solidFill>
                  </a:rPr>
                  <a:t> </a:t>
                </a:r>
                <a:r>
                  <a:rPr lang="en-US" b="1" dirty="0">
                    <a:solidFill>
                      <a:srgbClr val="002060"/>
                    </a:solidFill>
                  </a:rPr>
                  <a:t>* (V – </a:t>
                </a:r>
                <a:r>
                  <a:rPr lang="en-US" b="1" dirty="0" err="1">
                    <a:solidFill>
                      <a:srgbClr val="002060"/>
                    </a:solidFill>
                  </a:rPr>
                  <a:t>E</a:t>
                </a:r>
                <a:r>
                  <a:rPr lang="en-US" b="1" baseline="30000" dirty="0" err="1">
                    <a:solidFill>
                      <a:srgbClr val="002060"/>
                    </a:solidFill>
                  </a:rPr>
                  <a:t>rev</a:t>
                </a:r>
                <a:r>
                  <a:rPr lang="en-US" b="1" dirty="0">
                    <a:solidFill>
                      <a:srgbClr val="002060"/>
                    </a:solidFill>
                  </a:rPr>
                  <a:t>)</a:t>
                </a:r>
                <a:r>
                  <a:rPr lang="el-GR" b="1" dirty="0">
                    <a:solidFill>
                      <a:srgbClr val="002060"/>
                    </a:solidFill>
                  </a:rPr>
                  <a:t> </a:t>
                </a:r>
                <a:r>
                  <a:rPr lang="el-GR" b="1" dirty="0">
                    <a:solidFill>
                      <a:srgbClr val="002060"/>
                    </a:solidFill>
                    <a:sym typeface="Wingdings" panose="05000000000000000000" pitchFamily="2" charset="2"/>
                  </a:rPr>
                  <a:t> </a:t>
                </a:r>
                <a:r>
                  <a:rPr lang="en-US" b="1" dirty="0">
                    <a:solidFill>
                      <a:srgbClr val="002060"/>
                    </a:solidFill>
                  </a:rPr>
                  <a:t>(V – </a:t>
                </a:r>
                <a:r>
                  <a:rPr lang="en-US" b="1" dirty="0" err="1">
                    <a:solidFill>
                      <a:srgbClr val="002060"/>
                    </a:solidFill>
                  </a:rPr>
                  <a:t>E</a:t>
                </a:r>
                <a:r>
                  <a:rPr lang="en-US" b="1" baseline="30000" dirty="0" err="1">
                    <a:solidFill>
                      <a:srgbClr val="002060"/>
                    </a:solidFill>
                  </a:rPr>
                  <a:t>rev</a:t>
                </a:r>
                <a:r>
                  <a:rPr lang="en-US" b="1" dirty="0">
                    <a:solidFill>
                      <a:srgbClr val="002060"/>
                    </a:solidFill>
                  </a:rPr>
                  <a:t>)</a:t>
                </a:r>
                <a:r>
                  <a:rPr lang="el-GR" b="1" dirty="0">
                    <a:solidFill>
                      <a:srgbClr val="002060"/>
                    </a:solidFill>
                  </a:rPr>
                  <a:t> </a:t>
                </a:r>
                <a14:m>
                  <m:oMath xmlns:m="http://schemas.openxmlformats.org/officeDocument/2006/math">
                    <m:r>
                      <a:rPr lang="en-US" b="1">
                        <a:solidFill>
                          <a:srgbClr val="002060"/>
                        </a:solidFill>
                        <a:latin typeface="Cambria Math" panose="02040503050406030204" pitchFamily="18" charset="0"/>
                        <a:sym typeface="Symbol" panose="05050102010706020507" pitchFamily="18" charset="2"/>
                      </a:rPr>
                      <m:t>=</m:t>
                    </m:r>
                    <m:f>
                      <m:fPr>
                        <m:ctrlPr>
                          <a:rPr lang="en-US" b="1" i="1">
                            <a:solidFill>
                              <a:srgbClr val="002060"/>
                            </a:solidFill>
                            <a:latin typeface="Cambria Math" panose="02040503050406030204" pitchFamily="18" charset="0"/>
                            <a:sym typeface="Symbol" panose="05050102010706020507" pitchFamily="18" charset="2"/>
                          </a:rPr>
                        </m:ctrlPr>
                      </m:fPr>
                      <m:num>
                        <m:sSub>
                          <m:sSubPr>
                            <m:ctrlPr>
                              <a:rPr lang="en-US" b="1" i="1" smtClean="0">
                                <a:solidFill>
                                  <a:srgbClr val="002060"/>
                                </a:solidFill>
                                <a:latin typeface="Cambria Math" panose="02040503050406030204" pitchFamily="18" charset="0"/>
                                <a:sym typeface="Symbol" panose="05050102010706020507" pitchFamily="18" charset="2"/>
                              </a:rPr>
                            </m:ctrlPr>
                          </m:sSubPr>
                          <m:e>
                            <m:r>
                              <a:rPr lang="en-US" b="1" i="0" smtClean="0">
                                <a:solidFill>
                                  <a:srgbClr val="002060"/>
                                </a:solidFill>
                                <a:latin typeface="Cambria Math" panose="02040503050406030204" pitchFamily="18" charset="0"/>
                                <a:sym typeface="Symbol" panose="05050102010706020507" pitchFamily="18" charset="2"/>
                              </a:rPr>
                              <m:t>𝐐</m:t>
                            </m:r>
                          </m:e>
                          <m:sub>
                            <m:r>
                              <a:rPr lang="en-US" b="1" i="0" smtClean="0">
                                <a:solidFill>
                                  <a:srgbClr val="002060"/>
                                </a:solidFill>
                                <a:latin typeface="Cambria Math" panose="02040503050406030204" pitchFamily="18" charset="0"/>
                                <a:sym typeface="Symbol" panose="05050102010706020507" pitchFamily="18" charset="2"/>
                              </a:rPr>
                              <m:t>𝐭𝐨𝐭𝐚𝐥</m:t>
                            </m:r>
                          </m:sub>
                        </m:sSub>
                      </m:num>
                      <m:den>
                        <m:r>
                          <a:rPr lang="el-GR" b="1" i="0" smtClean="0">
                            <a:solidFill>
                              <a:srgbClr val="002060"/>
                            </a:solidFill>
                            <a:latin typeface="Cambria Math" panose="02040503050406030204" pitchFamily="18" charset="0"/>
                            <a:sym typeface="Symbol" panose="05050102010706020507" pitchFamily="18" charset="2"/>
                          </a:rPr>
                          <m:t>𝚽</m:t>
                        </m:r>
                      </m:den>
                    </m:f>
                  </m:oMath>
                </a14:m>
                <a:r>
                  <a:rPr lang="el-GR" b="1" dirty="0">
                    <a:solidFill>
                      <a:srgbClr val="002060"/>
                    </a:solidFill>
                    <a:sym typeface="Symbol" panose="05050102010706020507" pitchFamily="18" charset="2"/>
                  </a:rPr>
                  <a:t> =</a:t>
                </a:r>
                <a14:m>
                  <m:oMath xmlns:m="http://schemas.openxmlformats.org/officeDocument/2006/math">
                    <m:f>
                      <m:fPr>
                        <m:ctrlPr>
                          <a:rPr lang="en-US" b="1" i="1">
                            <a:solidFill>
                              <a:srgbClr val="002060"/>
                            </a:solidFill>
                            <a:latin typeface="Cambria Math" panose="02040503050406030204" pitchFamily="18" charset="0"/>
                            <a:sym typeface="Symbol" panose="05050102010706020507" pitchFamily="18" charset="2"/>
                          </a:rPr>
                        </m:ctrlPr>
                      </m:fPr>
                      <m:num>
                        <m:r>
                          <a:rPr lang="en-US" b="1" i="1" smtClean="0">
                            <a:solidFill>
                              <a:srgbClr val="002060"/>
                            </a:solidFill>
                            <a:latin typeface="Cambria Math" panose="02040503050406030204" pitchFamily="18" charset="0"/>
                            <a:sym typeface="Symbol" panose="05050102010706020507" pitchFamily="18" charset="2"/>
                          </a:rPr>
                          <m:t>𝟔𝟎</m:t>
                        </m:r>
                        <m:r>
                          <a:rPr lang="en-US" b="1" i="1" smtClean="0">
                            <a:solidFill>
                              <a:srgbClr val="002060"/>
                            </a:solidFill>
                            <a:latin typeface="Cambria Math" panose="02040503050406030204" pitchFamily="18" charset="0"/>
                            <a:sym typeface="Symbol" panose="05050102010706020507" pitchFamily="18" charset="2"/>
                          </a:rPr>
                          <m:t>.</m:t>
                        </m:r>
                        <m:r>
                          <a:rPr lang="en-US" b="1" i="1" smtClean="0">
                            <a:solidFill>
                              <a:srgbClr val="002060"/>
                            </a:solidFill>
                            <a:latin typeface="Cambria Math" panose="02040503050406030204" pitchFamily="18" charset="0"/>
                            <a:sym typeface="Symbol" panose="05050102010706020507" pitchFamily="18" charset="2"/>
                          </a:rPr>
                          <m:t>𝟓𝟎𝟎</m:t>
                        </m:r>
                      </m:num>
                      <m:den>
                        <m:r>
                          <a:rPr lang="el-GR" b="1">
                            <a:solidFill>
                              <a:srgbClr val="002060"/>
                            </a:solidFill>
                            <a:latin typeface="Cambria Math" panose="02040503050406030204" pitchFamily="18" charset="0"/>
                            <a:sym typeface="Symbol" panose="05050102010706020507" pitchFamily="18" charset="2"/>
                          </a:rPr>
                          <m:t>𝟏𝟗𝟐</m:t>
                        </m:r>
                        <m:r>
                          <a:rPr lang="el-GR" b="1">
                            <a:solidFill>
                              <a:srgbClr val="002060"/>
                            </a:solidFill>
                            <a:latin typeface="Cambria Math" panose="02040503050406030204" pitchFamily="18" charset="0"/>
                            <a:sym typeface="Symbol" panose="05050102010706020507" pitchFamily="18" charset="2"/>
                          </a:rPr>
                          <m:t>.</m:t>
                        </m:r>
                        <m:r>
                          <a:rPr lang="el-GR" b="1">
                            <a:solidFill>
                              <a:srgbClr val="002060"/>
                            </a:solidFill>
                            <a:latin typeface="Cambria Math" panose="02040503050406030204" pitchFamily="18" charset="0"/>
                            <a:sym typeface="Symbol" panose="05050102010706020507" pitchFamily="18" charset="2"/>
                          </a:rPr>
                          <m:t>𝟗𝟔𝟖</m:t>
                        </m:r>
                      </m:den>
                    </m:f>
                  </m:oMath>
                </a14:m>
                <a:r>
                  <a:rPr lang="el-GR" b="1" dirty="0">
                    <a:solidFill>
                      <a:srgbClr val="002060"/>
                    </a:solidFill>
                    <a:sym typeface="Symbol" panose="05050102010706020507" pitchFamily="18" charset="2"/>
                  </a:rPr>
                  <a:t> = </a:t>
                </a:r>
                <a:r>
                  <a:rPr lang="el-GR" b="1" dirty="0" smtClean="0">
                    <a:solidFill>
                      <a:srgbClr val="002060"/>
                    </a:solidFill>
                    <a:sym typeface="Symbol" panose="05050102010706020507" pitchFamily="18" charset="2"/>
                  </a:rPr>
                  <a:t>0,</a:t>
                </a:r>
                <a:r>
                  <a:rPr lang="en-US" b="1" dirty="0" smtClean="0">
                    <a:solidFill>
                      <a:srgbClr val="002060"/>
                    </a:solidFill>
                    <a:sym typeface="Symbol" panose="05050102010706020507" pitchFamily="18" charset="2"/>
                  </a:rPr>
                  <a:t>313</a:t>
                </a:r>
                <a:r>
                  <a:rPr lang="el-GR" b="1" dirty="0" smtClean="0">
                    <a:solidFill>
                      <a:srgbClr val="002060"/>
                    </a:solidFill>
                    <a:sym typeface="Symbol" panose="05050102010706020507" pitchFamily="18" charset="2"/>
                  </a:rPr>
                  <a:t> </a:t>
                </a:r>
                <a14:m>
                  <m:oMath xmlns:m="http://schemas.openxmlformats.org/officeDocument/2006/math">
                    <m:d>
                      <m:dPr>
                        <m:begChr m:val="["/>
                        <m:endChr m:val="]"/>
                        <m:ctrlPr>
                          <a:rPr lang="en-US" b="1" i="1">
                            <a:solidFill>
                              <a:srgbClr val="002060"/>
                            </a:solidFill>
                            <a:latin typeface="Cambria Math" panose="02040503050406030204" pitchFamily="18" charset="0"/>
                            <a:sym typeface="Symbol" panose="05050102010706020507" pitchFamily="18" charset="2"/>
                          </a:rPr>
                        </m:ctrlPr>
                      </m:dPr>
                      <m:e>
                        <m:f>
                          <m:fPr>
                            <m:ctrlPr>
                              <a:rPr lang="en-US" b="1" i="1">
                                <a:solidFill>
                                  <a:srgbClr val="002060"/>
                                </a:solidFill>
                                <a:latin typeface="Cambria Math" panose="02040503050406030204" pitchFamily="18" charset="0"/>
                                <a:sym typeface="Symbol" panose="05050102010706020507" pitchFamily="18" charset="2"/>
                              </a:rPr>
                            </m:ctrlPr>
                          </m:fPr>
                          <m:num>
                            <m:r>
                              <a:rPr lang="en-US" b="1">
                                <a:solidFill>
                                  <a:srgbClr val="002060"/>
                                </a:solidFill>
                                <a:latin typeface="Cambria Math" panose="02040503050406030204" pitchFamily="18" charset="0"/>
                                <a:sym typeface="Symbol" panose="05050102010706020507" pitchFamily="18" charset="2"/>
                              </a:rPr>
                              <m:t>𝐉</m:t>
                            </m:r>
                            <m:r>
                              <a:rPr lang="en-US" b="1">
                                <a:solidFill>
                                  <a:srgbClr val="002060"/>
                                </a:solidFill>
                                <a:latin typeface="Cambria Math" panose="02040503050406030204" pitchFamily="18" charset="0"/>
                                <a:sym typeface="Symbol" panose="05050102010706020507" pitchFamily="18" charset="2"/>
                              </a:rPr>
                              <m:t>/</m:t>
                            </m:r>
                            <m:r>
                              <a:rPr lang="en-US" b="1">
                                <a:solidFill>
                                  <a:srgbClr val="002060"/>
                                </a:solidFill>
                                <a:latin typeface="Cambria Math" panose="02040503050406030204" pitchFamily="18" charset="0"/>
                                <a:sym typeface="Symbol" panose="05050102010706020507" pitchFamily="18" charset="2"/>
                              </a:rPr>
                              <m:t>𝐦𝐨𝐥</m:t>
                            </m:r>
                          </m:num>
                          <m:den>
                            <m:r>
                              <a:rPr lang="en-US" b="1">
                                <a:solidFill>
                                  <a:srgbClr val="002060"/>
                                </a:solidFill>
                                <a:latin typeface="Cambria Math" panose="02040503050406030204" pitchFamily="18" charset="0"/>
                                <a:sym typeface="Symbol" panose="05050102010706020507" pitchFamily="18" charset="2"/>
                              </a:rPr>
                              <m:t>𝐜𝐛</m:t>
                            </m:r>
                            <m:r>
                              <a:rPr lang="en-US" b="1">
                                <a:solidFill>
                                  <a:srgbClr val="002060"/>
                                </a:solidFill>
                                <a:latin typeface="Cambria Math" panose="02040503050406030204" pitchFamily="18" charset="0"/>
                                <a:sym typeface="Symbol" panose="05050102010706020507" pitchFamily="18" charset="2"/>
                              </a:rPr>
                              <m:t>/</m:t>
                            </m:r>
                            <m:r>
                              <a:rPr lang="en-US" b="1">
                                <a:solidFill>
                                  <a:srgbClr val="002060"/>
                                </a:solidFill>
                                <a:latin typeface="Cambria Math" panose="02040503050406030204" pitchFamily="18" charset="0"/>
                                <a:sym typeface="Symbol" panose="05050102010706020507" pitchFamily="18" charset="2"/>
                              </a:rPr>
                              <m:t>𝐦𝐨𝐥</m:t>
                            </m:r>
                          </m:den>
                        </m:f>
                        <m:r>
                          <a:rPr lang="en-US" b="1" i="1">
                            <a:solidFill>
                              <a:srgbClr val="002060"/>
                            </a:solidFill>
                            <a:latin typeface="Cambria Math" panose="02040503050406030204" pitchFamily="18" charset="0"/>
                            <a:sym typeface="Symbol" panose="05050102010706020507" pitchFamily="18" charset="2"/>
                          </a:rPr>
                          <m:t>=</m:t>
                        </m:r>
                        <m:f>
                          <m:fPr>
                            <m:ctrlPr>
                              <a:rPr lang="en-US" b="1" i="1">
                                <a:solidFill>
                                  <a:srgbClr val="002060"/>
                                </a:solidFill>
                                <a:latin typeface="Cambria Math" panose="02040503050406030204" pitchFamily="18" charset="0"/>
                                <a:sym typeface="Symbol" panose="05050102010706020507" pitchFamily="18" charset="2"/>
                              </a:rPr>
                            </m:ctrlPr>
                          </m:fPr>
                          <m:num>
                            <m:r>
                              <a:rPr lang="en-US" b="1">
                                <a:solidFill>
                                  <a:srgbClr val="002060"/>
                                </a:solidFill>
                                <a:latin typeface="Cambria Math" panose="02040503050406030204" pitchFamily="18" charset="0"/>
                                <a:sym typeface="Symbol" panose="05050102010706020507" pitchFamily="18" charset="2"/>
                              </a:rPr>
                              <m:t>𝐜𝐛</m:t>
                            </m:r>
                            <m:r>
                              <a:rPr lang="en-US" b="1">
                                <a:solidFill>
                                  <a:srgbClr val="002060"/>
                                </a:solidFill>
                                <a:latin typeface="Cambria Math" panose="02040503050406030204" pitchFamily="18" charset="0"/>
                                <a:sym typeface="Symbol" panose="05050102010706020507" pitchFamily="18" charset="2"/>
                              </a:rPr>
                              <m:t>∗</m:t>
                            </m:r>
                            <m:r>
                              <a:rPr lang="en-US" b="1">
                                <a:solidFill>
                                  <a:srgbClr val="002060"/>
                                </a:solidFill>
                                <a:latin typeface="Cambria Math" panose="02040503050406030204" pitchFamily="18" charset="0"/>
                                <a:sym typeface="Symbol" panose="05050102010706020507" pitchFamily="18" charset="2"/>
                              </a:rPr>
                              <m:t>𝐕</m:t>
                            </m:r>
                          </m:num>
                          <m:den>
                            <m:r>
                              <a:rPr lang="en-US" b="1">
                                <a:solidFill>
                                  <a:srgbClr val="002060"/>
                                </a:solidFill>
                                <a:latin typeface="Cambria Math" panose="02040503050406030204" pitchFamily="18" charset="0"/>
                                <a:sym typeface="Symbol" panose="05050102010706020507" pitchFamily="18" charset="2"/>
                              </a:rPr>
                              <m:t>𝐜𝐛</m:t>
                            </m:r>
                          </m:den>
                        </m:f>
                        <m:r>
                          <a:rPr lang="en-US" b="1" i="1">
                            <a:solidFill>
                              <a:srgbClr val="002060"/>
                            </a:solidFill>
                            <a:latin typeface="Cambria Math" panose="02040503050406030204" pitchFamily="18" charset="0"/>
                            <a:sym typeface="Symbol" panose="05050102010706020507" pitchFamily="18" charset="2"/>
                          </a:rPr>
                          <m:t>=</m:t>
                        </m:r>
                        <m:r>
                          <a:rPr lang="en-US" b="1">
                            <a:solidFill>
                              <a:srgbClr val="002060"/>
                            </a:solidFill>
                            <a:latin typeface="Cambria Math" panose="02040503050406030204" pitchFamily="18" charset="0"/>
                            <a:sym typeface="Symbol" panose="05050102010706020507" pitchFamily="18" charset="2"/>
                          </a:rPr>
                          <m:t>𝐕</m:t>
                        </m:r>
                      </m:e>
                    </m:d>
                  </m:oMath>
                </a14:m>
                <a:r>
                  <a:rPr lang="en-US" b="1" dirty="0">
                    <a:solidFill>
                      <a:srgbClr val="002060"/>
                    </a:solidFill>
                    <a:sym typeface="Symbol" panose="05050102010706020507" pitchFamily="18" charset="2"/>
                  </a:rPr>
                  <a:t> </a:t>
                </a:r>
                <a:r>
                  <a:rPr lang="en-US" b="1" dirty="0">
                    <a:solidFill>
                      <a:srgbClr val="002060"/>
                    </a:solidFill>
                    <a:sym typeface="Wingdings" panose="05000000000000000000" pitchFamily="2" charset="2"/>
                  </a:rPr>
                  <a:t></a:t>
                </a:r>
              </a:p>
              <a:p>
                <a:endParaRPr lang="en-US" b="1" dirty="0">
                  <a:solidFill>
                    <a:srgbClr val="002060"/>
                  </a:solidFill>
                  <a:sym typeface="Wingdings" panose="05000000000000000000" pitchFamily="2" charset="2"/>
                </a:endParaRPr>
              </a:p>
              <a:p>
                <a:r>
                  <a:rPr lang="en-US" b="1" dirty="0">
                    <a:solidFill>
                      <a:srgbClr val="002060"/>
                    </a:solidFill>
                    <a:sym typeface="Wingdings" panose="05000000000000000000" pitchFamily="2" charset="2"/>
                  </a:rPr>
                  <a:t>				 </a:t>
                </a:r>
                <a:r>
                  <a:rPr lang="el-GR" b="1" dirty="0" err="1">
                    <a:solidFill>
                      <a:srgbClr val="002060"/>
                    </a:solidFill>
                    <a:sym typeface="Symbol" panose="05050102010706020507" pitchFamily="18" charset="2"/>
                  </a:rPr>
                  <a:t>η</a:t>
                </a:r>
                <a:r>
                  <a:rPr lang="el-GR" b="1" baseline="-25000" dirty="0" err="1">
                    <a:solidFill>
                      <a:srgbClr val="002060"/>
                    </a:solidFill>
                    <a:sym typeface="Symbol" panose="05050102010706020507" pitchFamily="18" charset="2"/>
                  </a:rPr>
                  <a:t>Ω</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η</a:t>
                </a:r>
                <a:r>
                  <a:rPr lang="en-US" b="1" baseline="-25000" dirty="0">
                    <a:solidFill>
                      <a:srgbClr val="002060"/>
                    </a:solidFill>
                    <a:sym typeface="Symbol" panose="05050102010706020507" pitchFamily="18" charset="2"/>
                  </a:rPr>
                  <a:t>c</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a:t>
                </a:r>
                <a:r>
                  <a:rPr lang="el-GR" b="1" dirty="0">
                    <a:solidFill>
                      <a:srgbClr val="002060"/>
                    </a:solidFill>
                    <a:sym typeface="Symbol" panose="05050102010706020507" pitchFamily="18" charset="2"/>
                  </a:rPr>
                  <a:t> η</a:t>
                </a:r>
                <a:r>
                  <a:rPr lang="en-US" b="1" baseline="-25000" dirty="0">
                    <a:solidFill>
                      <a:srgbClr val="002060"/>
                    </a:solidFill>
                    <a:sym typeface="Symbol" panose="05050102010706020507" pitchFamily="18" charset="2"/>
                  </a:rPr>
                  <a:t>a</a:t>
                </a:r>
                <a:r>
                  <a:rPr lang="el-GR"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0,313 </a:t>
                </a:r>
                <a:r>
                  <a:rPr lang="en-US" b="1" dirty="0">
                    <a:solidFill>
                      <a:srgbClr val="002060"/>
                    </a:solidFill>
                    <a:sym typeface="Wingdings" panose="05000000000000000000" pitchFamily="2" charset="2"/>
                  </a:rPr>
                  <a:t> 0,36 + 0,1*</a:t>
                </a:r>
                <a:r>
                  <a:rPr lang="en-US" b="1" dirty="0" err="1">
                    <a:solidFill>
                      <a:srgbClr val="002060"/>
                    </a:solidFill>
                    <a:sym typeface="Wingdings" panose="05000000000000000000" pitchFamily="2" charset="2"/>
                  </a:rPr>
                  <a:t>i</a:t>
                </a:r>
                <a:r>
                  <a:rPr lang="en-US" b="1" dirty="0">
                    <a:solidFill>
                      <a:srgbClr val="002060"/>
                    </a:solidFill>
                    <a:sym typeface="Wingdings" panose="05000000000000000000" pitchFamily="2" charset="2"/>
                  </a:rPr>
                  <a:t> + 0,265*log(</a:t>
                </a:r>
                <a:r>
                  <a:rPr lang="en-US" b="1" dirty="0" err="1">
                    <a:solidFill>
                      <a:srgbClr val="002060"/>
                    </a:solidFill>
                    <a:sym typeface="Wingdings" panose="05000000000000000000" pitchFamily="2" charset="2"/>
                  </a:rPr>
                  <a:t>i</a:t>
                </a:r>
                <a:r>
                  <a:rPr lang="en-US" b="1" dirty="0">
                    <a:solidFill>
                      <a:srgbClr val="002060"/>
                    </a:solidFill>
                    <a:sym typeface="Wingdings" panose="05000000000000000000" pitchFamily="2" charset="2"/>
                  </a:rPr>
                  <a:t>) = </a:t>
                </a:r>
                <a:r>
                  <a:rPr lang="en-US" b="1" dirty="0" smtClean="0">
                    <a:solidFill>
                      <a:srgbClr val="002060"/>
                    </a:solidFill>
                    <a:sym typeface="Wingdings" panose="05000000000000000000" pitchFamily="2" charset="2"/>
                  </a:rPr>
                  <a:t>0,313 </a:t>
                </a:r>
                <a:r>
                  <a:rPr lang="en-US" b="1" dirty="0">
                    <a:solidFill>
                      <a:srgbClr val="002060"/>
                    </a:solidFill>
                    <a:sym typeface="Wingdings" panose="05000000000000000000" pitchFamily="2" charset="2"/>
                  </a:rPr>
                  <a:t> </a:t>
                </a:r>
                <a:r>
                  <a:rPr lang="en-US" b="1" dirty="0" err="1">
                    <a:solidFill>
                      <a:srgbClr val="002060"/>
                    </a:solidFill>
                    <a:sym typeface="Wingdings" panose="05000000000000000000" pitchFamily="2" charset="2"/>
                  </a:rPr>
                  <a:t>i</a:t>
                </a:r>
                <a:r>
                  <a:rPr lang="en-US" b="1" dirty="0">
                    <a:solidFill>
                      <a:srgbClr val="002060"/>
                    </a:solidFill>
                    <a:sym typeface="Wingdings" panose="05000000000000000000" pitchFamily="2" charset="2"/>
                  </a:rPr>
                  <a:t> = </a:t>
                </a:r>
                <a:r>
                  <a:rPr lang="en-US" b="1" dirty="0" smtClean="0">
                    <a:solidFill>
                      <a:srgbClr val="002060"/>
                    </a:solidFill>
                    <a:sym typeface="Wingdings" panose="05000000000000000000" pitchFamily="2" charset="2"/>
                  </a:rPr>
                  <a:t>0,447 </a:t>
                </a:r>
                <a:r>
                  <a:rPr lang="en-US" b="1" dirty="0">
                    <a:solidFill>
                      <a:srgbClr val="002060"/>
                    </a:solidFill>
                    <a:sym typeface="Wingdings" panose="05000000000000000000" pitchFamily="2" charset="2"/>
                  </a:rPr>
                  <a:t>kA/m</a:t>
                </a:r>
                <a:r>
                  <a:rPr lang="en-US" b="1" baseline="30000" dirty="0">
                    <a:solidFill>
                      <a:srgbClr val="002060"/>
                    </a:solidFill>
                    <a:sym typeface="Wingdings" panose="05000000000000000000" pitchFamily="2" charset="2"/>
                  </a:rPr>
                  <a:t>2</a:t>
                </a:r>
                <a:r>
                  <a:rPr lang="en-US" b="1" dirty="0">
                    <a:solidFill>
                      <a:srgbClr val="002060"/>
                    </a:solidFill>
                    <a:sym typeface="Wingdings" panose="05000000000000000000" pitchFamily="2" charset="2"/>
                  </a:rPr>
                  <a:t> </a:t>
                </a:r>
                <a:endParaRPr lang="en-US" b="1" dirty="0">
                  <a:solidFill>
                    <a:srgbClr val="002060"/>
                  </a:solidFill>
                  <a:sym typeface="Symbol" panose="05050102010706020507" pitchFamily="18" charset="2"/>
                </a:endParaRPr>
              </a:p>
              <a:p>
                <a:endParaRPr lang="el-GR"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και </a:t>
                </a:r>
                <a:r>
                  <a:rPr lang="el-GR" b="1" dirty="0">
                    <a:solidFill>
                      <a:srgbClr val="002060"/>
                    </a:solidFill>
                    <a:sym typeface="Symbol" panose="05050102010706020507" pitchFamily="18" charset="2"/>
                  </a:rPr>
                  <a:t>το </a:t>
                </a:r>
                <a:r>
                  <a:rPr lang="el-GR" b="1" dirty="0" smtClean="0">
                    <a:solidFill>
                      <a:srgbClr val="002060"/>
                    </a:solidFill>
                    <a:sym typeface="Symbol" panose="05050102010706020507" pitchFamily="18" charset="2"/>
                  </a:rPr>
                  <a:t>σημείο </a:t>
                </a:r>
                <a:r>
                  <a:rPr lang="el-GR" b="1" dirty="0" err="1" smtClean="0">
                    <a:solidFill>
                      <a:srgbClr val="002060"/>
                    </a:solidFill>
                    <a:sym typeface="Symbol" panose="05050102010706020507" pitchFamily="18" charset="2"/>
                  </a:rPr>
                  <a:t>αυτόθερμης</a:t>
                </a:r>
                <a:r>
                  <a:rPr lang="el-GR" b="1" dirty="0" smtClean="0">
                    <a:solidFill>
                      <a:srgbClr val="002060"/>
                    </a:solidFill>
                    <a:sym typeface="Symbol" panose="05050102010706020507" pitchFamily="18" charset="2"/>
                  </a:rPr>
                  <a:t> λειτουργίας είναι</a:t>
                </a:r>
                <a:r>
                  <a:rPr lang="el-GR" b="1" dirty="0">
                    <a:solidFill>
                      <a:srgbClr val="002060"/>
                    </a:solidFill>
                    <a:sym typeface="Symbol" panose="05050102010706020507" pitchFamily="18" charset="2"/>
                  </a:rPr>
                  <a:t>:		</a:t>
                </a:r>
                <a:r>
                  <a:rPr lang="en-US" b="1" dirty="0" err="1">
                    <a:solidFill>
                      <a:srgbClr val="002060"/>
                    </a:solidFill>
                    <a:sym typeface="Symbol" panose="05050102010706020507" pitchFamily="18" charset="2"/>
                  </a:rPr>
                  <a:t>i</a:t>
                </a:r>
                <a:r>
                  <a:rPr lang="en-US"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0,</a:t>
                </a:r>
                <a:r>
                  <a:rPr lang="el-GR" b="1" dirty="0" smtClean="0">
                    <a:solidFill>
                      <a:srgbClr val="002060"/>
                    </a:solidFill>
                    <a:sym typeface="Symbol" panose="05050102010706020507" pitchFamily="18" charset="2"/>
                  </a:rPr>
                  <a:t>447</a:t>
                </a:r>
                <a:r>
                  <a:rPr lang="en-US" b="1" dirty="0" smtClean="0">
                    <a:solidFill>
                      <a:srgbClr val="002060"/>
                    </a:solidFill>
                    <a:sym typeface="Symbol" panose="05050102010706020507" pitchFamily="18" charset="2"/>
                  </a:rPr>
                  <a:t> </a:t>
                </a:r>
                <a:r>
                  <a:rPr lang="en-US" b="1" dirty="0">
                    <a:solidFill>
                      <a:srgbClr val="002060"/>
                    </a:solidFill>
                    <a:sym typeface="Wingdings" panose="05000000000000000000" pitchFamily="2" charset="2"/>
                  </a:rPr>
                  <a:t>kA/m</a:t>
                </a:r>
                <a:r>
                  <a:rPr lang="en-US" b="1" baseline="30000" dirty="0">
                    <a:solidFill>
                      <a:srgbClr val="002060"/>
                    </a:solidFill>
                    <a:sym typeface="Wingdings" panose="05000000000000000000" pitchFamily="2" charset="2"/>
                  </a:rPr>
                  <a:t>2</a:t>
                </a:r>
                <a:r>
                  <a:rPr lang="en-US" b="1" dirty="0">
                    <a:solidFill>
                      <a:srgbClr val="002060"/>
                    </a:solidFill>
                    <a:sym typeface="Wingdings" panose="05000000000000000000" pitchFamily="2" charset="2"/>
                  </a:rPr>
                  <a:t> 	</a:t>
                </a:r>
                <a:r>
                  <a:rPr lang="el-GR" b="1" dirty="0">
                    <a:solidFill>
                      <a:srgbClr val="002060"/>
                    </a:solidFill>
                    <a:sym typeface="Wingdings" panose="05000000000000000000" pitchFamily="2" charset="2"/>
                  </a:rPr>
                  <a:t>και </a:t>
                </a:r>
                <a:r>
                  <a:rPr lang="en-US" b="1" dirty="0">
                    <a:solidFill>
                      <a:srgbClr val="002060"/>
                    </a:solidFill>
                    <a:sym typeface="Wingdings" panose="05000000000000000000" pitchFamily="2" charset="2"/>
                  </a:rPr>
                  <a:t>	V = 1,19 + </a:t>
                </a:r>
                <a:r>
                  <a:rPr lang="en-US" b="1" dirty="0" smtClean="0">
                    <a:solidFill>
                      <a:srgbClr val="002060"/>
                    </a:solidFill>
                    <a:sym typeface="Wingdings" panose="05000000000000000000" pitchFamily="2" charset="2"/>
                  </a:rPr>
                  <a:t>0,</a:t>
                </a:r>
                <a:r>
                  <a:rPr lang="el-GR" b="1" dirty="0" smtClean="0">
                    <a:solidFill>
                      <a:srgbClr val="002060"/>
                    </a:solidFill>
                    <a:sym typeface="Wingdings" panose="05000000000000000000" pitchFamily="2" charset="2"/>
                  </a:rPr>
                  <a:t>313</a:t>
                </a:r>
                <a:r>
                  <a:rPr lang="en-US" b="1" dirty="0" smtClean="0">
                    <a:solidFill>
                      <a:srgbClr val="002060"/>
                    </a:solidFill>
                    <a:sym typeface="Wingdings" panose="05000000000000000000" pitchFamily="2" charset="2"/>
                  </a:rPr>
                  <a:t> </a:t>
                </a:r>
                <a:r>
                  <a:rPr lang="en-US" b="1" dirty="0">
                    <a:solidFill>
                      <a:srgbClr val="002060"/>
                    </a:solidFill>
                    <a:sym typeface="Wingdings" panose="05000000000000000000" pitchFamily="2" charset="2"/>
                  </a:rPr>
                  <a:t>= </a:t>
                </a:r>
                <a:r>
                  <a:rPr lang="en-US" b="1" dirty="0" smtClean="0">
                    <a:solidFill>
                      <a:srgbClr val="002060"/>
                    </a:solidFill>
                    <a:sym typeface="Wingdings" panose="05000000000000000000" pitchFamily="2" charset="2"/>
                  </a:rPr>
                  <a:t>1,</a:t>
                </a:r>
                <a:r>
                  <a:rPr lang="el-GR" b="1" dirty="0" smtClean="0">
                    <a:solidFill>
                      <a:srgbClr val="002060"/>
                    </a:solidFill>
                    <a:sym typeface="Wingdings" panose="05000000000000000000" pitchFamily="2" charset="2"/>
                  </a:rPr>
                  <a:t>503</a:t>
                </a:r>
                <a:r>
                  <a:rPr lang="en-US" b="1" dirty="0" smtClean="0">
                    <a:solidFill>
                      <a:srgbClr val="002060"/>
                    </a:solidFill>
                    <a:sym typeface="Wingdings" panose="05000000000000000000" pitchFamily="2" charset="2"/>
                  </a:rPr>
                  <a:t> </a:t>
                </a:r>
                <a:r>
                  <a:rPr lang="en-US" b="1" dirty="0">
                    <a:solidFill>
                      <a:srgbClr val="002060"/>
                    </a:solidFill>
                    <a:sym typeface="Wingdings" panose="05000000000000000000" pitchFamily="2" charset="2"/>
                  </a:rPr>
                  <a:t>V</a:t>
                </a:r>
                <a:endParaRPr lang="en-US" b="1" dirty="0">
                  <a:solidFill>
                    <a:srgbClr val="002060"/>
                  </a:solidFill>
                  <a:sym typeface="Symbol" panose="05050102010706020507" pitchFamily="18" charset="2"/>
                </a:endParaRPr>
              </a:p>
              <a:p>
                <a:endParaRPr lang="el-GR" b="1" dirty="0" smtClean="0">
                  <a:solidFill>
                    <a:srgbClr val="002060"/>
                  </a:solidFill>
                  <a:sym typeface="Symbol" panose="05050102010706020507" pitchFamily="18" charset="2"/>
                </a:endParaRPr>
              </a:p>
              <a:p>
                <a:pPr algn="just"/>
                <a:r>
                  <a:rPr lang="el-GR" b="1" dirty="0" smtClean="0">
                    <a:solidFill>
                      <a:srgbClr val="FF0000"/>
                    </a:solidFill>
                    <a:sym typeface="Symbol" panose="05050102010706020507" pitchFamily="18" charset="2"/>
                  </a:rPr>
                  <a:t>γ) </a:t>
                </a:r>
                <a:r>
                  <a:rPr lang="el-GR" b="1" dirty="0">
                    <a:solidFill>
                      <a:srgbClr val="FF0000"/>
                    </a:solidFill>
                    <a:sym typeface="Symbol" panose="05050102010706020507" pitchFamily="18" charset="2"/>
                  </a:rPr>
                  <a:t>προσδιορισμός </a:t>
                </a:r>
                <a:r>
                  <a:rPr lang="el-GR" b="1" dirty="0" smtClean="0">
                    <a:solidFill>
                      <a:srgbClr val="FF0000"/>
                    </a:solidFill>
                    <a:sym typeface="Symbol" panose="05050102010706020507" pitchFamily="18" charset="2"/>
                  </a:rPr>
                  <a:t>της πυκνότητας </a:t>
                </a:r>
                <a:r>
                  <a:rPr lang="el-GR" b="1" dirty="0">
                    <a:solidFill>
                      <a:srgbClr val="FF0000"/>
                    </a:solidFill>
                    <a:sym typeface="Symbol" panose="05050102010706020507" pitchFamily="18" charset="2"/>
                  </a:rPr>
                  <a:t>ρεύματος στο δυναμικό λειτουργείας </a:t>
                </a:r>
                <a:r>
                  <a:rPr lang="el-GR" b="1" dirty="0" smtClean="0">
                    <a:solidFill>
                      <a:srgbClr val="FF0000"/>
                    </a:solidFill>
                    <a:sym typeface="Symbol" panose="05050102010706020507" pitchFamily="18" charset="2"/>
                  </a:rPr>
                  <a:t>2 </a:t>
                </a:r>
                <a:r>
                  <a:rPr lang="en-US" b="1" dirty="0" smtClean="0">
                    <a:solidFill>
                      <a:srgbClr val="FF0000"/>
                    </a:solidFill>
                    <a:sym typeface="Symbol" panose="05050102010706020507" pitchFamily="18" charset="2"/>
                  </a:rPr>
                  <a:t>V (</a:t>
                </a:r>
                <a:r>
                  <a:rPr lang="el-GR" b="1" dirty="0" smtClean="0">
                    <a:solidFill>
                      <a:srgbClr val="FF0000"/>
                    </a:solidFill>
                    <a:sym typeface="Symbol" panose="05050102010706020507" pitchFamily="18" charset="2"/>
                  </a:rPr>
                  <a:t>λύνεται με δοκιμή και σφάλμα)</a:t>
                </a:r>
                <a:endParaRPr lang="en-US" b="1" dirty="0" smtClean="0">
                  <a:solidFill>
                    <a:srgbClr val="FF0000"/>
                  </a:solidFill>
                  <a:sym typeface="Symbol" panose="05050102010706020507" pitchFamily="18" charset="2"/>
                </a:endParaRPr>
              </a:p>
              <a:p>
                <a:pPr algn="just"/>
                <a:endParaRPr lang="el-GR" b="1" dirty="0">
                  <a:solidFill>
                    <a:srgbClr val="FF0000"/>
                  </a:solidFill>
                  <a:sym typeface="Symbol" panose="05050102010706020507" pitchFamily="18" charset="2"/>
                </a:endParaRPr>
              </a:p>
              <a:p>
                <a:r>
                  <a:rPr lang="en-US" b="1" dirty="0" smtClean="0">
                    <a:solidFill>
                      <a:srgbClr val="002060"/>
                    </a:solidFill>
                  </a:rPr>
                  <a:t>(</a:t>
                </a:r>
                <a:r>
                  <a:rPr lang="en-US" b="1" dirty="0">
                    <a:solidFill>
                      <a:srgbClr val="002060"/>
                    </a:solidFill>
                  </a:rPr>
                  <a:t>V – </a:t>
                </a:r>
                <a:r>
                  <a:rPr lang="en-US" b="1" dirty="0" err="1">
                    <a:solidFill>
                      <a:srgbClr val="002060"/>
                    </a:solidFill>
                  </a:rPr>
                  <a:t>E</a:t>
                </a:r>
                <a:r>
                  <a:rPr lang="en-US" b="1" baseline="30000" dirty="0" err="1">
                    <a:solidFill>
                      <a:srgbClr val="002060"/>
                    </a:solidFill>
                  </a:rPr>
                  <a:t>rev</a:t>
                </a:r>
                <a:r>
                  <a:rPr lang="en-US" b="1" dirty="0">
                    <a:solidFill>
                      <a:srgbClr val="002060"/>
                    </a:solidFill>
                  </a:rPr>
                  <a:t>)</a:t>
                </a:r>
                <a:r>
                  <a:rPr lang="el-GR" b="1" dirty="0">
                    <a:solidFill>
                      <a:srgbClr val="002060"/>
                    </a:solidFill>
                  </a:rPr>
                  <a:t> </a:t>
                </a:r>
                <a14:m>
                  <m:oMath xmlns:m="http://schemas.openxmlformats.org/officeDocument/2006/math">
                    <m:r>
                      <a:rPr lang="en-US" b="1">
                        <a:solidFill>
                          <a:srgbClr val="002060"/>
                        </a:solidFill>
                        <a:latin typeface="Cambria Math" panose="02040503050406030204" pitchFamily="18" charset="0"/>
                        <a:sym typeface="Symbol" panose="05050102010706020507" pitchFamily="18" charset="2"/>
                      </a:rPr>
                      <m:t>=</m:t>
                    </m:r>
                  </m:oMath>
                </a14:m>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η</a:t>
                </a:r>
                <a:r>
                  <a:rPr lang="el-GR" b="1" baseline="-25000" dirty="0">
                    <a:solidFill>
                      <a:srgbClr val="002060"/>
                    </a:solidFill>
                    <a:sym typeface="Symbol" panose="05050102010706020507" pitchFamily="18" charset="2"/>
                  </a:rPr>
                  <a:t>Ω</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η</a:t>
                </a:r>
                <a:r>
                  <a:rPr lang="en-US" b="1" baseline="-25000" dirty="0">
                    <a:solidFill>
                      <a:srgbClr val="002060"/>
                    </a:solidFill>
                    <a:sym typeface="Symbol" panose="05050102010706020507" pitchFamily="18" charset="2"/>
                  </a:rPr>
                  <a:t>c</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a:t>
                </a:r>
                <a:r>
                  <a:rPr lang="el-GR" b="1" dirty="0">
                    <a:solidFill>
                      <a:srgbClr val="002060"/>
                    </a:solidFill>
                    <a:sym typeface="Symbol" panose="05050102010706020507" pitchFamily="18" charset="2"/>
                  </a:rPr>
                  <a:t> η</a:t>
                </a:r>
                <a:r>
                  <a:rPr lang="en-US" b="1" baseline="-25000" dirty="0">
                    <a:solidFill>
                      <a:srgbClr val="002060"/>
                    </a:solidFill>
                    <a:sym typeface="Symbol" panose="05050102010706020507" pitchFamily="18" charset="2"/>
                  </a:rPr>
                  <a:t>a</a:t>
                </a:r>
                <a:r>
                  <a:rPr lang="el-GR" b="1" dirty="0">
                    <a:solidFill>
                      <a:srgbClr val="002060"/>
                    </a:solidFill>
                    <a:sym typeface="Symbol" panose="05050102010706020507" pitchFamily="18" charset="2"/>
                  </a:rPr>
                  <a:t> </a:t>
                </a:r>
                <a:r>
                  <a:rPr lang="el-GR" b="1" dirty="0" smtClean="0">
                    <a:solidFill>
                      <a:srgbClr val="002060"/>
                    </a:solidFill>
                    <a:sym typeface="Wingdings" panose="05000000000000000000" pitchFamily="2" charset="2"/>
                  </a:rPr>
                  <a:t></a:t>
                </a:r>
                <a:r>
                  <a:rPr lang="el-GR" b="1" dirty="0" smtClean="0">
                    <a:solidFill>
                      <a:srgbClr val="002060"/>
                    </a:solidFill>
                    <a:sym typeface="Symbol" panose="05050102010706020507" pitchFamily="18" charset="2"/>
                  </a:rPr>
                  <a:t> </a:t>
                </a:r>
                <a:r>
                  <a:rPr lang="el-GR" b="1" dirty="0" err="1">
                    <a:solidFill>
                      <a:srgbClr val="002060"/>
                    </a:solidFill>
                    <a:sym typeface="Symbol" panose="05050102010706020507" pitchFamily="18" charset="2"/>
                  </a:rPr>
                  <a:t>η</a:t>
                </a:r>
                <a:r>
                  <a:rPr lang="el-GR" b="1" baseline="-25000" dirty="0" err="1">
                    <a:solidFill>
                      <a:srgbClr val="002060"/>
                    </a:solidFill>
                    <a:sym typeface="Symbol" panose="05050102010706020507" pitchFamily="18" charset="2"/>
                  </a:rPr>
                  <a:t>Ω</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η</a:t>
                </a:r>
                <a:r>
                  <a:rPr lang="en-US" b="1" baseline="-25000" dirty="0">
                    <a:solidFill>
                      <a:srgbClr val="002060"/>
                    </a:solidFill>
                    <a:sym typeface="Symbol" panose="05050102010706020507" pitchFamily="18" charset="2"/>
                  </a:rPr>
                  <a:t>c</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a:t>
                </a:r>
                <a:r>
                  <a:rPr lang="el-GR" b="1" dirty="0">
                    <a:solidFill>
                      <a:srgbClr val="002060"/>
                    </a:solidFill>
                    <a:sym typeface="Symbol" panose="05050102010706020507" pitchFamily="18" charset="2"/>
                  </a:rPr>
                  <a:t> η</a:t>
                </a:r>
                <a:r>
                  <a:rPr lang="en-US" b="1" baseline="-25000" dirty="0">
                    <a:solidFill>
                      <a:srgbClr val="002060"/>
                    </a:solidFill>
                    <a:sym typeface="Symbol" panose="05050102010706020507" pitchFamily="18" charset="2"/>
                  </a:rPr>
                  <a:t>a</a:t>
                </a:r>
                <a:r>
                  <a:rPr lang="el-GR" b="1" dirty="0">
                    <a:solidFill>
                      <a:srgbClr val="002060"/>
                    </a:solidFill>
                    <a:sym typeface="Symbol" panose="05050102010706020507" pitchFamily="18" charset="2"/>
                  </a:rPr>
                  <a:t> </a:t>
                </a:r>
                <a:r>
                  <a:rPr lang="el-GR" b="1" dirty="0" smtClean="0">
                    <a:solidFill>
                      <a:srgbClr val="002060"/>
                    </a:solidFill>
                    <a:sym typeface="Wingdings" panose="05000000000000000000" pitchFamily="2" charset="2"/>
                  </a:rPr>
                  <a:t>= 2 – 1,19 = 0,81 </a:t>
                </a:r>
                <a:r>
                  <a:rPr lang="el-GR" b="1" dirty="0" smtClean="0">
                    <a:solidFill>
                      <a:srgbClr val="002060"/>
                    </a:solidFill>
                    <a:sym typeface="Symbol" panose="05050102010706020507" pitchFamily="18" charset="2"/>
                  </a:rPr>
                  <a:t> </a:t>
                </a:r>
                <a:r>
                  <a:rPr lang="en-US" b="1" dirty="0">
                    <a:solidFill>
                      <a:srgbClr val="002060"/>
                    </a:solidFill>
                    <a:sym typeface="Wingdings" panose="05000000000000000000" pitchFamily="2" charset="2"/>
                  </a:rPr>
                  <a:t>0,36 + 0,1*</a:t>
                </a:r>
                <a:r>
                  <a:rPr lang="en-US" b="1" dirty="0" err="1">
                    <a:solidFill>
                      <a:srgbClr val="002060"/>
                    </a:solidFill>
                    <a:sym typeface="Wingdings" panose="05000000000000000000" pitchFamily="2" charset="2"/>
                  </a:rPr>
                  <a:t>i</a:t>
                </a:r>
                <a:r>
                  <a:rPr lang="en-US" b="1" dirty="0">
                    <a:solidFill>
                      <a:srgbClr val="002060"/>
                    </a:solidFill>
                    <a:sym typeface="Wingdings" panose="05000000000000000000" pitchFamily="2" charset="2"/>
                  </a:rPr>
                  <a:t> + 0,265*log(</a:t>
                </a:r>
                <a:r>
                  <a:rPr lang="en-US" b="1" dirty="0" err="1">
                    <a:solidFill>
                      <a:srgbClr val="002060"/>
                    </a:solidFill>
                    <a:sym typeface="Wingdings" panose="05000000000000000000" pitchFamily="2" charset="2"/>
                  </a:rPr>
                  <a:t>i</a:t>
                </a:r>
                <a:r>
                  <a:rPr lang="en-US" b="1" dirty="0">
                    <a:solidFill>
                      <a:srgbClr val="002060"/>
                    </a:solidFill>
                    <a:sym typeface="Wingdings" panose="05000000000000000000" pitchFamily="2" charset="2"/>
                  </a:rPr>
                  <a:t>) = </a:t>
                </a:r>
                <a:r>
                  <a:rPr lang="en-US" b="1" dirty="0" smtClean="0">
                    <a:solidFill>
                      <a:srgbClr val="002060"/>
                    </a:solidFill>
                    <a:sym typeface="Wingdings" panose="05000000000000000000" pitchFamily="2" charset="2"/>
                  </a:rPr>
                  <a:t>0,</a:t>
                </a:r>
                <a:r>
                  <a:rPr lang="el-GR" b="1" dirty="0" smtClean="0">
                    <a:solidFill>
                      <a:srgbClr val="002060"/>
                    </a:solidFill>
                    <a:sym typeface="Wingdings" panose="05000000000000000000" pitchFamily="2" charset="2"/>
                  </a:rPr>
                  <a:t>81</a:t>
                </a:r>
                <a:r>
                  <a:rPr lang="en-US" b="1" dirty="0" smtClean="0">
                    <a:solidFill>
                      <a:srgbClr val="002060"/>
                    </a:solidFill>
                    <a:sym typeface="Wingdings" panose="05000000000000000000" pitchFamily="2" charset="2"/>
                  </a:rPr>
                  <a:t> </a:t>
                </a:r>
                <a:r>
                  <a:rPr lang="en-US" b="1" dirty="0">
                    <a:solidFill>
                      <a:srgbClr val="002060"/>
                    </a:solidFill>
                    <a:sym typeface="Wingdings" panose="05000000000000000000" pitchFamily="2" charset="2"/>
                  </a:rPr>
                  <a:t> </a:t>
                </a:r>
                <a:r>
                  <a:rPr lang="en-US" b="1" dirty="0" err="1">
                    <a:solidFill>
                      <a:srgbClr val="002060"/>
                    </a:solidFill>
                    <a:sym typeface="Wingdings" panose="05000000000000000000" pitchFamily="2" charset="2"/>
                  </a:rPr>
                  <a:t>i</a:t>
                </a:r>
                <a:r>
                  <a:rPr lang="en-US" b="1" dirty="0">
                    <a:solidFill>
                      <a:srgbClr val="002060"/>
                    </a:solidFill>
                    <a:sym typeface="Wingdings" panose="05000000000000000000" pitchFamily="2" charset="2"/>
                  </a:rPr>
                  <a:t> = </a:t>
                </a:r>
                <a:r>
                  <a:rPr lang="el-GR" b="1" dirty="0" smtClean="0">
                    <a:solidFill>
                      <a:srgbClr val="002060"/>
                    </a:solidFill>
                    <a:sym typeface="Wingdings" panose="05000000000000000000" pitchFamily="2" charset="2"/>
                  </a:rPr>
                  <a:t>3,17</a:t>
                </a:r>
                <a:r>
                  <a:rPr lang="en-US" b="1" dirty="0" smtClean="0">
                    <a:solidFill>
                      <a:srgbClr val="002060"/>
                    </a:solidFill>
                    <a:sym typeface="Wingdings" panose="05000000000000000000" pitchFamily="2" charset="2"/>
                  </a:rPr>
                  <a:t> </a:t>
                </a:r>
                <a:r>
                  <a:rPr lang="en-US" b="1" dirty="0">
                    <a:solidFill>
                      <a:srgbClr val="002060"/>
                    </a:solidFill>
                    <a:sym typeface="Wingdings" panose="05000000000000000000" pitchFamily="2" charset="2"/>
                  </a:rPr>
                  <a:t>kA/m</a:t>
                </a:r>
                <a:r>
                  <a:rPr lang="en-US" b="1" baseline="30000" dirty="0">
                    <a:solidFill>
                      <a:srgbClr val="002060"/>
                    </a:solidFill>
                    <a:sym typeface="Wingdings" panose="05000000000000000000" pitchFamily="2" charset="2"/>
                  </a:rPr>
                  <a:t>2</a:t>
                </a:r>
                <a:r>
                  <a:rPr lang="en-US" b="1" dirty="0">
                    <a:solidFill>
                      <a:srgbClr val="002060"/>
                    </a:solidFill>
                    <a:sym typeface="Wingdings" panose="05000000000000000000" pitchFamily="2" charset="2"/>
                  </a:rPr>
                  <a:t> </a:t>
                </a:r>
                <a:endParaRPr lang="en-US" b="1" dirty="0">
                  <a:solidFill>
                    <a:srgbClr val="002060"/>
                  </a:solidFill>
                  <a:sym typeface="Symbol" panose="05050102010706020507" pitchFamily="18" charset="2"/>
                </a:endParaRPr>
              </a:p>
              <a:p>
                <a:endParaRPr lang="el-GR" b="1" dirty="0" smtClean="0">
                  <a:solidFill>
                    <a:srgbClr val="002060"/>
                  </a:solidFill>
                  <a:sym typeface="Symbol" panose="05050102010706020507" pitchFamily="18" charset="2"/>
                </a:endParaRPr>
              </a:p>
              <a:p>
                <a:endParaRPr lang="el-GR" b="1" dirty="0" smtClean="0">
                  <a:solidFill>
                    <a:srgbClr val="002060"/>
                  </a:solidFill>
                  <a:sym typeface="Symbol" panose="05050102010706020507" pitchFamily="18" charset="2"/>
                </a:endParaRPr>
              </a:p>
              <a:p>
                <a:r>
                  <a:rPr lang="el-GR" b="1" dirty="0">
                    <a:solidFill>
                      <a:srgbClr val="FF0000"/>
                    </a:solidFill>
                    <a:sym typeface="Symbol" panose="05050102010706020507" pitchFamily="18" charset="2"/>
                  </a:rPr>
                  <a:t>δ) οι αποδόσεις στα σημεία αυτά</a:t>
                </a:r>
                <a:endParaRPr lang="el-GR" b="1" dirty="0" smtClean="0">
                  <a:solidFill>
                    <a:srgbClr val="FF0000"/>
                  </a:solidFill>
                  <a:sym typeface="Symbol" panose="05050102010706020507" pitchFamily="18" charset="2"/>
                </a:endParaRPr>
              </a:p>
              <a:p>
                <a:endParaRPr lang="el-GR"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στο </a:t>
                </a:r>
                <a:r>
                  <a:rPr lang="el-GR" b="1" dirty="0" err="1">
                    <a:solidFill>
                      <a:srgbClr val="002060"/>
                    </a:solidFill>
                    <a:sym typeface="Symbol" panose="05050102010706020507" pitchFamily="18" charset="2"/>
                  </a:rPr>
                  <a:t>ισοηλεκτρικό</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σημείο: </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f</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err="1">
                    <a:solidFill>
                      <a:srgbClr val="002060"/>
                    </a:solidFill>
                  </a:rPr>
                  <a:t>E</a:t>
                </a:r>
                <a:r>
                  <a:rPr lang="en-US" b="1" baseline="30000" dirty="0" err="1">
                    <a:solidFill>
                      <a:srgbClr val="002060"/>
                    </a:solidFill>
                  </a:rPr>
                  <a:t>rev</a:t>
                </a:r>
                <a:r>
                  <a:rPr lang="en-US" b="1" baseline="30000" dirty="0">
                    <a:solidFill>
                      <a:srgbClr val="002060"/>
                    </a:solidFill>
                  </a:rPr>
                  <a:t> </a:t>
                </a:r>
                <a:r>
                  <a:rPr lang="en-US" b="1" dirty="0" smtClean="0">
                    <a:solidFill>
                      <a:srgbClr val="002060"/>
                    </a:solidFill>
                    <a:sym typeface="Symbol" panose="05050102010706020507" pitchFamily="18" charset="2"/>
                  </a:rPr>
                  <a:t>/V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1,19/1,472 = 0,808 </a:t>
                </a:r>
                <a:r>
                  <a:rPr lang="el-GR" b="1" dirty="0" smtClean="0">
                    <a:solidFill>
                      <a:srgbClr val="002060"/>
                    </a:solidFill>
                    <a:sym typeface="Symbol" panose="05050102010706020507" pitchFamily="18" charset="2"/>
                  </a:rPr>
                  <a:t>	ή 	80,8 %</a:t>
                </a:r>
                <a:endParaRPr lang="el-GR" b="1" baseline="30000" dirty="0">
                  <a:solidFill>
                    <a:srgbClr val="002060"/>
                  </a:solidFill>
                  <a:sym typeface="Symbol" panose="05050102010706020507" pitchFamily="18" charset="2"/>
                </a:endParaRPr>
              </a:p>
              <a:p>
                <a:endParaRPr lang="el-GR"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στο σημείο θερμικής </a:t>
                </a:r>
                <a:r>
                  <a:rPr lang="el-GR" b="1" dirty="0" smtClean="0">
                    <a:solidFill>
                      <a:srgbClr val="002060"/>
                    </a:solidFill>
                    <a:sym typeface="Symbol" panose="05050102010706020507" pitchFamily="18" charset="2"/>
                  </a:rPr>
                  <a:t>αυτάρκειας: </a:t>
                </a:r>
                <a:r>
                  <a:rPr lang="en-US" b="1" dirty="0">
                    <a:solidFill>
                      <a:srgbClr val="002060"/>
                    </a:solidFill>
                    <a:sym typeface="Symbol" panose="05050102010706020507" pitchFamily="18" charset="2"/>
                  </a:rPr>
                  <a:t>	f</a:t>
                </a:r>
                <a:r>
                  <a:rPr lang="el-GR" b="1" dirty="0">
                    <a:solidFill>
                      <a:srgbClr val="002060"/>
                    </a:solidFill>
                    <a:sym typeface="Symbol" panose="05050102010706020507" pitchFamily="18" charset="2"/>
                  </a:rPr>
                  <a:t> = </a:t>
                </a:r>
                <a:r>
                  <a:rPr lang="en-US" b="1" dirty="0" err="1">
                    <a:solidFill>
                      <a:srgbClr val="002060"/>
                    </a:solidFill>
                  </a:rPr>
                  <a:t>E</a:t>
                </a:r>
                <a:r>
                  <a:rPr lang="en-US" b="1" baseline="30000" dirty="0" err="1">
                    <a:solidFill>
                      <a:srgbClr val="002060"/>
                    </a:solidFill>
                  </a:rPr>
                  <a:t>rev</a:t>
                </a:r>
                <a:r>
                  <a:rPr lang="en-US" b="1" baseline="30000" dirty="0">
                    <a:solidFill>
                      <a:srgbClr val="002060"/>
                    </a:solidFill>
                  </a:rPr>
                  <a:t> </a:t>
                </a:r>
                <a:r>
                  <a:rPr lang="en-US" b="1" dirty="0">
                    <a:solidFill>
                      <a:srgbClr val="002060"/>
                    </a:solidFill>
                    <a:sym typeface="Symbol" panose="05050102010706020507" pitchFamily="18" charset="2"/>
                  </a:rPr>
                  <a:t>/V = </a:t>
                </a:r>
                <a:r>
                  <a:rPr lang="en-US" b="1" dirty="0" smtClean="0">
                    <a:solidFill>
                      <a:srgbClr val="002060"/>
                    </a:solidFill>
                    <a:sym typeface="Symbol" panose="05050102010706020507" pitchFamily="18" charset="2"/>
                  </a:rPr>
                  <a:t>1,19/1,</a:t>
                </a:r>
                <a:r>
                  <a:rPr lang="el-GR" b="1" dirty="0" smtClean="0">
                    <a:solidFill>
                      <a:srgbClr val="002060"/>
                    </a:solidFill>
                    <a:sym typeface="Symbol" panose="05050102010706020507" pitchFamily="18" charset="2"/>
                  </a:rPr>
                  <a:t>503</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0,</a:t>
                </a:r>
                <a:r>
                  <a:rPr lang="el-GR" b="1" dirty="0" smtClean="0">
                    <a:solidFill>
                      <a:srgbClr val="002060"/>
                    </a:solidFill>
                    <a:sym typeface="Symbol" panose="05050102010706020507" pitchFamily="18" charset="2"/>
                  </a:rPr>
                  <a:t>792</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ή 	</a:t>
                </a:r>
                <a:r>
                  <a:rPr lang="el-GR" b="1" dirty="0" smtClean="0">
                    <a:solidFill>
                      <a:srgbClr val="002060"/>
                    </a:solidFill>
                    <a:sym typeface="Symbol" panose="05050102010706020507" pitchFamily="18" charset="2"/>
                  </a:rPr>
                  <a:t>79,2 </a:t>
                </a:r>
                <a:r>
                  <a:rPr lang="el-GR" b="1" dirty="0">
                    <a:solidFill>
                      <a:srgbClr val="002060"/>
                    </a:solidFill>
                    <a:sym typeface="Symbol" panose="05050102010706020507" pitchFamily="18" charset="2"/>
                  </a:rPr>
                  <a:t>%</a:t>
                </a:r>
                <a:endParaRPr lang="el-GR" b="1" baseline="30000" dirty="0">
                  <a:solidFill>
                    <a:srgbClr val="002060"/>
                  </a:solidFill>
                  <a:sym typeface="Symbol" panose="05050102010706020507" pitchFamily="18" charset="2"/>
                </a:endParaRPr>
              </a:p>
              <a:p>
                <a:endParaRPr lang="el-GR"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στο δυναμικό λειτουργείας 2 </a:t>
                </a:r>
                <a:r>
                  <a:rPr lang="en-US" b="1" dirty="0" smtClean="0">
                    <a:solidFill>
                      <a:srgbClr val="002060"/>
                    </a:solidFill>
                    <a:sym typeface="Symbol" panose="05050102010706020507" pitchFamily="18" charset="2"/>
                  </a:rPr>
                  <a:t>V</a:t>
                </a:r>
                <a:r>
                  <a:rPr lang="el-GR" b="1" dirty="0" smtClean="0">
                    <a:solidFill>
                      <a:srgbClr val="002060"/>
                    </a:solidFill>
                    <a:sym typeface="Symbol" panose="05050102010706020507" pitchFamily="18" charset="2"/>
                  </a:rPr>
                  <a:t>:</a:t>
                </a:r>
                <a:r>
                  <a:rPr lang="en-US" b="1" dirty="0">
                    <a:solidFill>
                      <a:srgbClr val="002060"/>
                    </a:solidFill>
                    <a:sym typeface="Symbol" panose="05050102010706020507" pitchFamily="18" charset="2"/>
                  </a:rPr>
                  <a:t>	f</a:t>
                </a:r>
                <a:r>
                  <a:rPr lang="el-GR" b="1" dirty="0">
                    <a:solidFill>
                      <a:srgbClr val="002060"/>
                    </a:solidFill>
                    <a:sym typeface="Symbol" panose="05050102010706020507" pitchFamily="18" charset="2"/>
                  </a:rPr>
                  <a:t> = </a:t>
                </a:r>
                <a:r>
                  <a:rPr lang="en-US" b="1" dirty="0" err="1">
                    <a:solidFill>
                      <a:srgbClr val="002060"/>
                    </a:solidFill>
                  </a:rPr>
                  <a:t>E</a:t>
                </a:r>
                <a:r>
                  <a:rPr lang="en-US" b="1" baseline="30000" dirty="0" err="1">
                    <a:solidFill>
                      <a:srgbClr val="002060"/>
                    </a:solidFill>
                  </a:rPr>
                  <a:t>rev</a:t>
                </a:r>
                <a:r>
                  <a:rPr lang="en-US" b="1" baseline="30000" dirty="0">
                    <a:solidFill>
                      <a:srgbClr val="002060"/>
                    </a:solidFill>
                  </a:rPr>
                  <a:t> </a:t>
                </a:r>
                <a:r>
                  <a:rPr lang="en-US" b="1" dirty="0">
                    <a:solidFill>
                      <a:srgbClr val="002060"/>
                    </a:solidFill>
                    <a:sym typeface="Symbol" panose="05050102010706020507" pitchFamily="18" charset="2"/>
                  </a:rPr>
                  <a:t>/V = </a:t>
                </a:r>
                <a:r>
                  <a:rPr lang="en-US" b="1" dirty="0" smtClean="0">
                    <a:solidFill>
                      <a:srgbClr val="002060"/>
                    </a:solidFill>
                    <a:sym typeface="Symbol" panose="05050102010706020507" pitchFamily="18" charset="2"/>
                  </a:rPr>
                  <a:t>1,19/</a:t>
                </a:r>
                <a:r>
                  <a:rPr lang="el-GR" b="1"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0,</a:t>
                </a:r>
                <a:r>
                  <a:rPr lang="el-GR" b="1" dirty="0" smtClean="0">
                    <a:solidFill>
                      <a:srgbClr val="002060"/>
                    </a:solidFill>
                    <a:sym typeface="Symbol" panose="05050102010706020507" pitchFamily="18" charset="2"/>
                  </a:rPr>
                  <a:t>595</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ή </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59,5 %</a:t>
                </a:r>
                <a:endParaRPr lang="el-GR" b="1" baseline="30000" dirty="0">
                  <a:solidFill>
                    <a:srgbClr val="002060"/>
                  </a:solidFill>
                  <a:sym typeface="Symbol" panose="05050102010706020507" pitchFamily="18" charset="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671350"/>
                <a:ext cx="12192000" cy="5848268"/>
              </a:xfrm>
              <a:prstGeom prst="rect">
                <a:avLst/>
              </a:prstGeom>
              <a:blipFill>
                <a:blip r:embed="rId2"/>
                <a:stretch>
                  <a:fillRect l="-400" t="-521" b="-730"/>
                </a:stretch>
              </a:blipFill>
            </p:spPr>
            <p:txBody>
              <a:bodyPr/>
              <a:lstStyle/>
              <a:p>
                <a:r>
                  <a:rPr lang="el-GR">
                    <a:noFill/>
                  </a:rPr>
                  <a:t> </a:t>
                </a:r>
              </a:p>
            </p:txBody>
          </p:sp>
        </mc:Fallback>
      </mc:AlternateContent>
    </p:spTree>
    <p:extLst>
      <p:ext uri="{BB962C8B-B14F-4D97-AF65-F5344CB8AC3E}">
        <p14:creationId xmlns:p14="http://schemas.microsoft.com/office/powerpoint/2010/main" val="1945334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xtBox 4"/>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mc:AlternateContent xmlns:mc="http://schemas.openxmlformats.org/markup-compatibility/2006" xmlns:a14="http://schemas.microsoft.com/office/drawing/2010/main">
        <mc:Choice Requires="a14">
          <p:sp>
            <p:nvSpPr>
              <p:cNvPr id="6" name="TextBox 5"/>
              <p:cNvSpPr txBox="1"/>
              <p:nvPr/>
            </p:nvSpPr>
            <p:spPr>
              <a:xfrm>
                <a:off x="0" y="671350"/>
                <a:ext cx="12192000" cy="6124754"/>
              </a:xfrm>
              <a:prstGeom prst="rect">
                <a:avLst/>
              </a:prstGeom>
              <a:noFill/>
            </p:spPr>
            <p:txBody>
              <a:bodyPr wrap="square" rtlCol="0">
                <a:spAutoFit/>
              </a:bodyPr>
              <a:lstStyle/>
              <a:p>
                <a:r>
                  <a:rPr lang="el-GR" b="1" dirty="0" smtClean="0">
                    <a:solidFill>
                      <a:srgbClr val="FF0000"/>
                    </a:solidFill>
                    <a:sym typeface="Symbol" panose="05050102010706020507" pitchFamily="18" charset="2"/>
                  </a:rPr>
                  <a:t>ε) </a:t>
                </a:r>
                <a:r>
                  <a:rPr lang="el-GR" b="1" dirty="0">
                    <a:solidFill>
                      <a:srgbClr val="FF0000"/>
                    </a:solidFill>
                    <a:sym typeface="Symbol" panose="05050102010706020507" pitchFamily="18" charset="2"/>
                  </a:rPr>
                  <a:t>η επιφάνεια καθόδου που </a:t>
                </a:r>
                <a:r>
                  <a:rPr lang="el-GR" b="1" dirty="0" smtClean="0">
                    <a:solidFill>
                      <a:srgbClr val="FF0000"/>
                    </a:solidFill>
                    <a:sym typeface="Symbol" panose="05050102010706020507" pitchFamily="18" charset="2"/>
                  </a:rPr>
                  <a:t>απαιτείται </a:t>
                </a:r>
                <a:r>
                  <a:rPr lang="el-GR" b="1" dirty="0">
                    <a:solidFill>
                      <a:srgbClr val="FF0000"/>
                    </a:solidFill>
                    <a:sym typeface="Symbol" panose="05050102010706020507" pitchFamily="18" charset="2"/>
                  </a:rPr>
                  <a:t>για την παραγωγή 1 </a:t>
                </a:r>
                <a:r>
                  <a:rPr lang="en-US" b="1" dirty="0" smtClean="0">
                    <a:solidFill>
                      <a:srgbClr val="FF0000"/>
                    </a:solidFill>
                    <a:sym typeface="Symbol" panose="05050102010706020507" pitchFamily="18" charset="2"/>
                  </a:rPr>
                  <a:t>kg H</a:t>
                </a:r>
                <a:r>
                  <a:rPr lang="en-US" b="1" baseline="-25000" dirty="0" smtClean="0">
                    <a:solidFill>
                      <a:srgbClr val="FF0000"/>
                    </a:solidFill>
                    <a:sym typeface="Symbol" panose="05050102010706020507" pitchFamily="18" charset="2"/>
                  </a:rPr>
                  <a:t>2</a:t>
                </a:r>
                <a:r>
                  <a:rPr lang="en-US" b="1" dirty="0" smtClean="0">
                    <a:solidFill>
                      <a:srgbClr val="FF0000"/>
                    </a:solidFill>
                    <a:sym typeface="Symbol" panose="05050102010706020507" pitchFamily="18" charset="2"/>
                  </a:rPr>
                  <a:t>/h</a:t>
                </a:r>
                <a:endParaRPr lang="el-GR" b="1" dirty="0" smtClean="0">
                  <a:solidFill>
                    <a:srgbClr val="FF0000"/>
                  </a:solidFill>
                  <a:sym typeface="Symbol" panose="05050102010706020507" pitchFamily="18" charset="2"/>
                </a:endParaRPr>
              </a:p>
              <a:p>
                <a:endParaRPr lang="el-GR"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Το ΜΒ του Η</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είναι 2 </a:t>
                </a:r>
                <a:r>
                  <a:rPr lang="en-US" b="1" dirty="0" smtClean="0">
                    <a:solidFill>
                      <a:srgbClr val="002060"/>
                    </a:solidFill>
                    <a:sym typeface="Symbol" panose="05050102010706020507" pitchFamily="18" charset="2"/>
                  </a:rPr>
                  <a:t>gr/</a:t>
                </a:r>
                <a:r>
                  <a:rPr lang="en-US" b="1" dirty="0" err="1" smtClean="0">
                    <a:solidFill>
                      <a:srgbClr val="002060"/>
                    </a:solidFill>
                    <a:sym typeface="Symbol" panose="05050102010706020507" pitchFamily="18" charset="2"/>
                  </a:rPr>
                  <a:t>mol</a:t>
                </a:r>
                <a:r>
                  <a:rPr lang="el-GR" b="1" dirty="0" smtClean="0">
                    <a:solidFill>
                      <a:srgbClr val="002060"/>
                    </a:solidFill>
                    <a:sym typeface="Symbol" panose="05050102010706020507" pitchFamily="18" charset="2"/>
                  </a:rPr>
                  <a:t>, οπότε</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1 </a:t>
                </a:r>
                <a:r>
                  <a:rPr lang="en-US" b="1" dirty="0" smtClean="0">
                    <a:solidFill>
                      <a:srgbClr val="002060"/>
                    </a:solidFill>
                    <a:sym typeface="Symbol" panose="05050102010706020507" pitchFamily="18" charset="2"/>
                  </a:rPr>
                  <a:t>kg </a:t>
                </a:r>
                <a:r>
                  <a:rPr lang="en-US" b="1" dirty="0">
                    <a:solidFill>
                      <a:srgbClr val="002060"/>
                    </a:solidFill>
                    <a:sym typeface="Symbol" panose="05050102010706020507" pitchFamily="18" charset="2"/>
                  </a:rPr>
                  <a:t>H</a:t>
                </a:r>
                <a:r>
                  <a:rPr lang="en-US" b="1" baseline="-25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/h</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1000 gr H</a:t>
                </a:r>
                <a:r>
                  <a:rPr lang="en-US"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/h = 500 </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H</a:t>
                </a:r>
                <a:r>
                  <a:rPr lang="en-US"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/h = 500/3600 = 0,139 </a:t>
                </a:r>
                <a:r>
                  <a:rPr lang="en-US" b="1" dirty="0" err="1">
                    <a:solidFill>
                      <a:srgbClr val="002060"/>
                    </a:solidFill>
                    <a:sym typeface="Symbol" panose="05050102010706020507" pitchFamily="18" charset="2"/>
                  </a:rPr>
                  <a:t>mol</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H</a:t>
                </a:r>
                <a:r>
                  <a:rPr lang="en-US"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/s </a:t>
                </a:r>
                <a:endParaRPr lang="el-GR" b="1" dirty="0" smtClean="0">
                  <a:solidFill>
                    <a:srgbClr val="002060"/>
                  </a:solidFill>
                  <a:sym typeface="Symbol" panose="05050102010706020507" pitchFamily="18" charset="2"/>
                </a:endParaRPr>
              </a:p>
              <a:p>
                <a:endParaRPr lang="el-GR"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Από το νόμου του </a:t>
                </a:r>
                <a:r>
                  <a:rPr lang="en-US" b="1" dirty="0" smtClean="0">
                    <a:solidFill>
                      <a:srgbClr val="002060"/>
                    </a:solidFill>
                    <a:sym typeface="Symbol" panose="05050102010706020507" pitchFamily="18" charset="2"/>
                  </a:rPr>
                  <a:t>Faraday</a:t>
                </a:r>
                <a:r>
                  <a:rPr lang="el-GR" b="1" dirty="0" smtClean="0">
                    <a:solidFill>
                      <a:srgbClr val="002060"/>
                    </a:solidFill>
                    <a:sym typeface="Symbol" panose="05050102010706020507" pitchFamily="18" charset="2"/>
                  </a:rPr>
                  <a:t>, για την παραγωγή </a:t>
                </a:r>
                <a:r>
                  <a:rPr lang="en-US" b="1" dirty="0">
                    <a:solidFill>
                      <a:srgbClr val="002060"/>
                    </a:solidFill>
                    <a:sym typeface="Symbol" panose="05050102010706020507" pitchFamily="18" charset="2"/>
                  </a:rPr>
                  <a:t>0,139 </a:t>
                </a:r>
                <a:r>
                  <a:rPr lang="en-US" b="1" dirty="0" err="1">
                    <a:solidFill>
                      <a:srgbClr val="002060"/>
                    </a:solidFill>
                    <a:sym typeface="Symbol" panose="05050102010706020507" pitchFamily="18" charset="2"/>
                  </a:rPr>
                  <a:t>mol</a:t>
                </a:r>
                <a:r>
                  <a:rPr lang="en-US" b="1" dirty="0">
                    <a:solidFill>
                      <a:srgbClr val="002060"/>
                    </a:solidFill>
                    <a:sym typeface="Symbol" panose="05050102010706020507" pitchFamily="18" charset="2"/>
                  </a:rPr>
                  <a:t> H</a:t>
                </a:r>
                <a:r>
                  <a:rPr lang="en-US" b="1" baseline="-25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/s </a:t>
                </a:r>
                <a:r>
                  <a:rPr lang="el-GR" b="1" dirty="0" smtClean="0">
                    <a:solidFill>
                      <a:srgbClr val="002060"/>
                    </a:solidFill>
                    <a:sym typeface="Symbol" panose="05050102010706020507" pitchFamily="18" charset="2"/>
                  </a:rPr>
                  <a:t>απαιτείται ρεύμα:	</a:t>
                </a:r>
                <a14:m>
                  <m:oMath xmlns:m="http://schemas.openxmlformats.org/officeDocument/2006/math">
                    <m:r>
                      <a:rPr lang="en-US" b="1">
                        <a:solidFill>
                          <a:srgbClr val="002060"/>
                        </a:solidFill>
                        <a:latin typeface="Cambria Math" panose="02040503050406030204" pitchFamily="18" charset="0"/>
                      </a:rPr>
                      <m:t>𝐈</m:t>
                    </m:r>
                    <m:r>
                      <a:rPr lang="en-US" b="1" i="1">
                        <a:solidFill>
                          <a:srgbClr val="002060"/>
                        </a:solidFill>
                        <a:latin typeface="Cambria Math" panose="02040503050406030204" pitchFamily="18" charset="0"/>
                      </a:rPr>
                      <m:t>=</m:t>
                    </m:r>
                  </m:oMath>
                </a14:m>
                <a:r>
                  <a:rPr lang="en-US" b="1" dirty="0" smtClean="0">
                    <a:solidFill>
                      <a:srgbClr val="002060"/>
                    </a:solidFill>
                    <a:sym typeface="Symbol" panose="05050102010706020507" pitchFamily="18" charset="2"/>
                  </a:rPr>
                  <a:t>2*96484*</a:t>
                </a:r>
                <a:r>
                  <a:rPr lang="el-GR" b="1" dirty="0" smtClean="0">
                    <a:solidFill>
                      <a:srgbClr val="002060"/>
                    </a:solidFill>
                    <a:sym typeface="Symbol" panose="05050102010706020507" pitchFamily="18" charset="2"/>
                  </a:rPr>
                  <a:t>0,139</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26.823</a:t>
                </a:r>
                <a:r>
                  <a:rPr lang="en-US" b="1" dirty="0" smtClean="0">
                    <a:solidFill>
                      <a:srgbClr val="002060"/>
                    </a:solidFill>
                    <a:sym typeface="Symbol" panose="05050102010706020507" pitchFamily="18" charset="2"/>
                  </a:rPr>
                  <a:t> A</a:t>
                </a:r>
                <a:r>
                  <a:rPr lang="el-GR" b="1" dirty="0" smtClean="0">
                    <a:solidFill>
                      <a:srgbClr val="002060"/>
                    </a:solidFill>
                    <a:sym typeface="Symbol" panose="05050102010706020507" pitchFamily="18" charset="2"/>
                  </a:rPr>
                  <a:t>	</a:t>
                </a:r>
              </a:p>
              <a:p>
                <a:endParaRPr lang="en-US" b="1" dirty="0" smtClean="0">
                  <a:solidFill>
                    <a:srgbClr val="FF0000"/>
                  </a:solidFill>
                  <a:sym typeface="Symbol" panose="05050102010706020507" pitchFamily="18" charset="2"/>
                </a:endParaRPr>
              </a:p>
              <a:p>
                <a:r>
                  <a:rPr lang="el-GR" b="1" dirty="0" smtClean="0">
                    <a:solidFill>
                      <a:srgbClr val="002060"/>
                    </a:solidFill>
                    <a:sym typeface="Symbol" panose="05050102010706020507" pitchFamily="18" charset="2"/>
                  </a:rPr>
                  <a:t>Η απαιτούμενη επιφάνεια καθόδου:</a:t>
                </a:r>
              </a:p>
              <a:p>
                <a:endParaRPr lang="el-GR"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στο </a:t>
                </a:r>
                <a:r>
                  <a:rPr lang="el-GR" b="1" dirty="0" err="1">
                    <a:solidFill>
                      <a:srgbClr val="002060"/>
                    </a:solidFill>
                    <a:sym typeface="Symbol" panose="05050102010706020507" pitchFamily="18" charset="2"/>
                  </a:rPr>
                  <a:t>ισοηλεκτρικό</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σημείο είναι: 		Α = </a:t>
                </a:r>
                <a:r>
                  <a:rPr lang="en-US" b="1" dirty="0" smtClean="0">
                    <a:solidFill>
                      <a:srgbClr val="002060"/>
                    </a:solidFill>
                    <a:sym typeface="Symbol" panose="05050102010706020507" pitchFamily="18" charset="2"/>
                  </a:rPr>
                  <a:t>I/</a:t>
                </a:r>
                <a:r>
                  <a:rPr lang="en-US" b="1" dirty="0" err="1" smtClean="0">
                    <a:solidFill>
                      <a:srgbClr val="002060"/>
                    </a:solidFill>
                    <a:sym typeface="Symbol" panose="05050102010706020507" pitchFamily="18" charset="2"/>
                  </a:rPr>
                  <a:t>i</a:t>
                </a:r>
                <a:r>
                  <a:rPr lang="en-US" b="1" dirty="0" smtClean="0">
                    <a:solidFill>
                      <a:srgbClr val="002060"/>
                    </a:solidFill>
                    <a:sym typeface="Symbol" panose="05050102010706020507" pitchFamily="18" charset="2"/>
                  </a:rPr>
                  <a:t> = (26,823</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kA)/(0,37 kA/m</a:t>
                </a:r>
                <a:r>
                  <a:rPr lang="en-US" b="1" baseline="30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 72,49 m</a:t>
                </a:r>
                <a:r>
                  <a:rPr lang="en-US" b="1" baseline="30000" dirty="0" smtClean="0">
                    <a:solidFill>
                      <a:srgbClr val="002060"/>
                    </a:solidFill>
                    <a:sym typeface="Symbol" panose="05050102010706020507" pitchFamily="18" charset="2"/>
                  </a:rPr>
                  <a:t>2</a:t>
                </a:r>
                <a:endParaRPr lang="el-GR" b="1" baseline="30000" dirty="0" smtClean="0">
                  <a:solidFill>
                    <a:srgbClr val="002060"/>
                  </a:solidFill>
                  <a:sym typeface="Symbol" panose="05050102010706020507" pitchFamily="18" charset="2"/>
                </a:endParaRPr>
              </a:p>
              <a:p>
                <a:endParaRPr lang="el-GR"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στο σημείο θερμικής αυτάρκειας, είναι: </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Α = </a:t>
                </a:r>
                <a:r>
                  <a:rPr lang="en-US" b="1" dirty="0">
                    <a:solidFill>
                      <a:srgbClr val="002060"/>
                    </a:solidFill>
                    <a:sym typeface="Symbol" panose="05050102010706020507" pitchFamily="18" charset="2"/>
                  </a:rPr>
                  <a:t>I/</a:t>
                </a:r>
                <a:r>
                  <a:rPr lang="en-US" b="1" dirty="0" err="1">
                    <a:solidFill>
                      <a:srgbClr val="002060"/>
                    </a:solidFill>
                    <a:sym typeface="Symbol" panose="05050102010706020507" pitchFamily="18" charset="2"/>
                  </a:rPr>
                  <a:t>i</a:t>
                </a:r>
                <a:r>
                  <a:rPr lang="en-US"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26,823/0,447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60,00 </a:t>
                </a:r>
                <a:r>
                  <a:rPr lang="en-US" b="1" dirty="0">
                    <a:solidFill>
                      <a:srgbClr val="002060"/>
                    </a:solidFill>
                    <a:sym typeface="Symbol" panose="05050102010706020507" pitchFamily="18" charset="2"/>
                  </a:rPr>
                  <a:t>m</a:t>
                </a:r>
                <a:r>
                  <a:rPr lang="en-US" b="1" baseline="30000" dirty="0">
                    <a:solidFill>
                      <a:srgbClr val="002060"/>
                    </a:solidFill>
                    <a:sym typeface="Symbol" panose="05050102010706020507" pitchFamily="18" charset="2"/>
                  </a:rPr>
                  <a:t>2</a:t>
                </a:r>
                <a:endParaRPr lang="el-GR" b="1" baseline="30000" dirty="0">
                  <a:solidFill>
                    <a:srgbClr val="002060"/>
                  </a:solidFill>
                  <a:sym typeface="Symbol" panose="05050102010706020507" pitchFamily="18" charset="2"/>
                </a:endParaRPr>
              </a:p>
              <a:p>
                <a:endParaRPr lang="el-GR"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στο </a:t>
                </a:r>
                <a:r>
                  <a:rPr lang="el-GR" b="1" dirty="0">
                    <a:solidFill>
                      <a:srgbClr val="002060"/>
                    </a:solidFill>
                    <a:sym typeface="Symbol" panose="05050102010706020507" pitchFamily="18" charset="2"/>
                  </a:rPr>
                  <a:t>δυναμικό λειτουργείας </a:t>
                </a:r>
                <a:r>
                  <a:rPr lang="el-GR" b="1" dirty="0" smtClean="0">
                    <a:solidFill>
                      <a:srgbClr val="002060"/>
                    </a:solidFill>
                    <a:sym typeface="Symbol" panose="05050102010706020507" pitchFamily="18" charset="2"/>
                  </a:rPr>
                  <a:t>2 </a:t>
                </a:r>
                <a:r>
                  <a:rPr lang="en-US" b="1" dirty="0">
                    <a:solidFill>
                      <a:srgbClr val="002060"/>
                    </a:solidFill>
                    <a:sym typeface="Symbol" panose="05050102010706020507" pitchFamily="18" charset="2"/>
                  </a:rPr>
                  <a:t>V</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είναι:</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Α = </a:t>
                </a:r>
                <a:r>
                  <a:rPr lang="en-US" b="1" dirty="0">
                    <a:solidFill>
                      <a:srgbClr val="002060"/>
                    </a:solidFill>
                    <a:sym typeface="Symbol" panose="05050102010706020507" pitchFamily="18" charset="2"/>
                  </a:rPr>
                  <a:t>I/</a:t>
                </a:r>
                <a:r>
                  <a:rPr lang="en-US" b="1" dirty="0" err="1">
                    <a:solidFill>
                      <a:srgbClr val="002060"/>
                    </a:solidFill>
                    <a:sym typeface="Symbol" panose="05050102010706020507" pitchFamily="18" charset="2"/>
                  </a:rPr>
                  <a:t>i</a:t>
                </a:r>
                <a:r>
                  <a:rPr lang="en-US"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(26,823 </a:t>
                </a:r>
                <a:r>
                  <a:rPr lang="en-US" b="1" dirty="0">
                    <a:solidFill>
                      <a:srgbClr val="002060"/>
                    </a:solidFill>
                    <a:sym typeface="Symbol" panose="05050102010706020507" pitchFamily="18" charset="2"/>
                  </a:rPr>
                  <a:t>kA)/(0,37 kA/m</a:t>
                </a:r>
                <a:r>
                  <a:rPr lang="en-US" b="1" baseline="30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8,46 m</a:t>
                </a:r>
                <a:r>
                  <a:rPr lang="en-US" b="1" baseline="30000" dirty="0" smtClean="0">
                    <a:solidFill>
                      <a:srgbClr val="002060"/>
                    </a:solidFill>
                    <a:sym typeface="Symbol" panose="05050102010706020507" pitchFamily="18" charset="2"/>
                  </a:rPr>
                  <a:t>2</a:t>
                </a:r>
                <a:endParaRPr lang="el-GR" b="1" baseline="30000" dirty="0" smtClean="0">
                  <a:solidFill>
                    <a:srgbClr val="002060"/>
                  </a:solidFill>
                  <a:sym typeface="Symbol" panose="05050102010706020507" pitchFamily="18" charset="2"/>
                </a:endParaRPr>
              </a:p>
              <a:p>
                <a:endParaRPr lang="el-GR" b="1" dirty="0">
                  <a:solidFill>
                    <a:srgbClr val="002060"/>
                  </a:solidFill>
                  <a:sym typeface="Symbol" panose="05050102010706020507" pitchFamily="18" charset="2"/>
                </a:endParaRPr>
              </a:p>
              <a:p>
                <a:r>
                  <a:rPr lang="el-GR" b="1" dirty="0">
                    <a:solidFill>
                      <a:srgbClr val="FF0000"/>
                    </a:solidFill>
                    <a:sym typeface="Symbol" panose="05050102010706020507" pitchFamily="18" charset="2"/>
                  </a:rPr>
                  <a:t>ζ) η </a:t>
                </a:r>
                <a:r>
                  <a:rPr lang="el-GR" b="1" dirty="0" smtClean="0">
                    <a:solidFill>
                      <a:srgbClr val="FF0000"/>
                    </a:solidFill>
                    <a:sym typeface="Symbol" panose="05050102010706020507" pitchFamily="18" charset="2"/>
                  </a:rPr>
                  <a:t>απαιτούμενη ψύξη για λειτουργία στα 2 </a:t>
                </a:r>
                <a:r>
                  <a:rPr lang="en-US" b="1" dirty="0" smtClean="0">
                    <a:solidFill>
                      <a:srgbClr val="FF0000"/>
                    </a:solidFill>
                    <a:sym typeface="Symbol" panose="05050102010706020507" pitchFamily="18" charset="2"/>
                  </a:rPr>
                  <a:t>V</a:t>
                </a:r>
                <a:endParaRPr lang="el-GR" b="1" dirty="0" smtClean="0">
                  <a:solidFill>
                    <a:srgbClr val="FF0000"/>
                  </a:solidFill>
                  <a:sym typeface="Symbol" panose="05050102010706020507" pitchFamily="18" charset="2"/>
                </a:endParaRPr>
              </a:p>
              <a:p>
                <a:endParaRPr lang="el-GR" sz="8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Για </a:t>
                </a:r>
                <a:r>
                  <a:rPr lang="en-US" b="1" dirty="0">
                    <a:solidFill>
                      <a:srgbClr val="002060"/>
                    </a:solidFill>
                    <a:sym typeface="Symbol" panose="05050102010706020507" pitchFamily="18" charset="2"/>
                  </a:rPr>
                  <a:t>0,139 </a:t>
                </a:r>
                <a:r>
                  <a:rPr lang="en-US" b="1" dirty="0" err="1">
                    <a:solidFill>
                      <a:srgbClr val="002060"/>
                    </a:solidFill>
                    <a:sym typeface="Symbol" panose="05050102010706020507" pitchFamily="18" charset="2"/>
                  </a:rPr>
                  <a:t>mol</a:t>
                </a:r>
                <a:r>
                  <a:rPr lang="en-US" b="1" dirty="0">
                    <a:solidFill>
                      <a:srgbClr val="002060"/>
                    </a:solidFill>
                    <a:sym typeface="Symbol" panose="05050102010706020507" pitchFamily="18" charset="2"/>
                  </a:rPr>
                  <a:t> H</a:t>
                </a:r>
                <a:r>
                  <a:rPr lang="en-US" b="1" baseline="-25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/s </a:t>
                </a:r>
                <a:r>
                  <a:rPr lang="el-GR" b="1" dirty="0">
                    <a:solidFill>
                      <a:srgbClr val="002060"/>
                    </a:solidFill>
                    <a:sym typeface="Symbol" panose="05050102010706020507" pitchFamily="18" charset="2"/>
                  </a:rPr>
                  <a:t>η</a:t>
                </a:r>
                <a:r>
                  <a:rPr lang="el-GR" b="1" dirty="0" smtClean="0">
                    <a:solidFill>
                      <a:srgbClr val="002060"/>
                    </a:solidFill>
                    <a:sym typeface="Symbol" panose="05050102010706020507" pitchFamily="18" charset="2"/>
                  </a:rPr>
                  <a:t> θερμότητα που παράγεται από τις αντιστάσεις της κυψέλης είναι:	</a:t>
                </a:r>
                <a:r>
                  <a:rPr lang="en-US" b="1" dirty="0">
                    <a:solidFill>
                      <a:srgbClr val="002060"/>
                    </a:solidFill>
                    <a:sym typeface="Symbol" panose="05050102010706020507" pitchFamily="18" charset="2"/>
                  </a:rPr>
                  <a:t> </a:t>
                </a:r>
                <a:endParaRPr lang="el-GR" b="1" dirty="0" smtClean="0">
                  <a:solidFill>
                    <a:srgbClr val="002060"/>
                  </a:solidFill>
                  <a:sym typeface="Symbol" panose="05050102010706020507" pitchFamily="18" charset="2"/>
                </a:endParaRPr>
              </a:p>
              <a:p>
                <a:endParaRPr lang="el-GR" sz="800" b="1" dirty="0">
                  <a:solidFill>
                    <a:srgbClr val="002060"/>
                  </a:solidFill>
                  <a:sym typeface="Symbol" panose="05050102010706020507" pitchFamily="18" charset="2"/>
                </a:endParaRPr>
              </a:p>
              <a:p>
                <a:r>
                  <a:rPr lang="en-US" b="1" dirty="0" smtClean="0">
                    <a:solidFill>
                      <a:srgbClr val="002060"/>
                    </a:solidFill>
                    <a:sym typeface="Symbol" panose="05050102010706020507" pitchFamily="18" charset="2"/>
                  </a:rPr>
                  <a:t>Q</a:t>
                </a:r>
                <a:r>
                  <a:rPr lang="en-US" b="1" baseline="-25000"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rPr>
                  <a:t>I </a:t>
                </a:r>
                <a:r>
                  <a:rPr lang="en-US" b="1" dirty="0">
                    <a:solidFill>
                      <a:srgbClr val="002060"/>
                    </a:solidFill>
                  </a:rPr>
                  <a:t>* (V – </a:t>
                </a:r>
                <a:r>
                  <a:rPr lang="en-US" b="1" dirty="0" err="1">
                    <a:solidFill>
                      <a:srgbClr val="002060"/>
                    </a:solidFill>
                  </a:rPr>
                  <a:t>E</a:t>
                </a:r>
                <a:r>
                  <a:rPr lang="en-US" b="1" baseline="30000" dirty="0" err="1">
                    <a:solidFill>
                      <a:srgbClr val="002060"/>
                    </a:solidFill>
                  </a:rPr>
                  <a:t>rev</a:t>
                </a:r>
                <a:r>
                  <a:rPr lang="en-US" b="1" dirty="0">
                    <a:solidFill>
                      <a:srgbClr val="002060"/>
                    </a:solidFill>
                  </a:rPr>
                  <a:t>)</a:t>
                </a:r>
                <a:r>
                  <a:rPr lang="el-GR" b="1" dirty="0">
                    <a:solidFill>
                      <a:srgbClr val="002060"/>
                    </a:solidFill>
                  </a:rPr>
                  <a:t> </a:t>
                </a:r>
                <a:r>
                  <a:rPr lang="el-GR" b="1" dirty="0" smtClean="0">
                    <a:solidFill>
                      <a:srgbClr val="002060"/>
                    </a:solidFill>
                  </a:rPr>
                  <a:t>= </a:t>
                </a:r>
                <a:r>
                  <a:rPr lang="el-GR" b="1" dirty="0" smtClean="0">
                    <a:solidFill>
                      <a:srgbClr val="002060"/>
                    </a:solidFill>
                    <a:sym typeface="Symbol" panose="05050102010706020507" pitchFamily="18" charset="2"/>
                  </a:rPr>
                  <a:t>26.823*(2-1,19) =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21,73 </a:t>
                </a:r>
                <a:r>
                  <a:rPr lang="en-US" b="1" dirty="0" smtClean="0">
                    <a:solidFill>
                      <a:srgbClr val="002060"/>
                    </a:solidFill>
                    <a:sym typeface="Symbol" panose="05050102010706020507" pitchFamily="18" charset="2"/>
                  </a:rPr>
                  <a:t>kW</a:t>
                </a:r>
                <a:endParaRPr lang="el-GR" b="1" dirty="0" smtClean="0">
                  <a:solidFill>
                    <a:srgbClr val="002060"/>
                  </a:solidFill>
                  <a:sym typeface="Symbol" panose="05050102010706020507" pitchFamily="18" charset="2"/>
                </a:endParaRPr>
              </a:p>
              <a:p>
                <a:endParaRPr lang="el-GR" sz="800"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Η συνολική θερμική απαίτηση της κυψέλης είναι:	</a:t>
                </a:r>
                <a:r>
                  <a:rPr lang="en-US" b="1" dirty="0" err="1">
                    <a:solidFill>
                      <a:srgbClr val="002060"/>
                    </a:solidFill>
                    <a:sym typeface="Symbol" panose="05050102010706020507" pitchFamily="18" charset="2"/>
                  </a:rPr>
                  <a:t>Q</a:t>
                </a:r>
                <a:r>
                  <a:rPr lang="en-US" b="1" baseline="-25000" dirty="0" err="1">
                    <a:solidFill>
                      <a:srgbClr val="002060"/>
                    </a:solidFill>
                    <a:sym typeface="Symbol" panose="05050102010706020507" pitchFamily="18" charset="2"/>
                  </a:rPr>
                  <a:t>total</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60,50 kJ/</a:t>
                </a:r>
                <a:r>
                  <a:rPr lang="en-US" b="1" dirty="0" err="1" smtClean="0">
                    <a:solidFill>
                      <a:srgbClr val="002060"/>
                    </a:solidFill>
                    <a:sym typeface="Symbol" panose="05050102010706020507" pitchFamily="18" charset="2"/>
                  </a:rPr>
                  <a:t>mol</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a:t>
                </a:r>
                <a:r>
                  <a:rPr lang="en-US" b="1" dirty="0">
                    <a:solidFill>
                      <a:srgbClr val="002060"/>
                    </a:solidFill>
                    <a:sym typeface="Symbol" panose="05050102010706020507" pitchFamily="18" charset="2"/>
                  </a:rPr>
                  <a:t>0,139 </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/s) = 8,41 kW </a:t>
                </a:r>
              </a:p>
              <a:p>
                <a:endParaRPr lang="en-US" sz="800"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Οπότε, η απαιτούμενη ψύξη είναι: 	</a:t>
                </a:r>
                <a:r>
                  <a:rPr lang="en-US" b="1" dirty="0" smtClean="0">
                    <a:solidFill>
                      <a:srgbClr val="002060"/>
                    </a:solidFill>
                    <a:sym typeface="Symbol" panose="05050102010706020507" pitchFamily="18" charset="2"/>
                  </a:rPr>
                  <a:t>Qc = 21,73 – 8,41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13,32 kW </a:t>
                </a:r>
                <a:r>
                  <a:rPr lang="el-GR" b="1" dirty="0" smtClean="0">
                    <a:solidFill>
                      <a:srgbClr val="002060"/>
                    </a:solidFill>
                    <a:sym typeface="Symbol" panose="05050102010706020507" pitchFamily="18" charset="2"/>
                  </a:rPr>
                  <a:t>	ή 	13,32 </a:t>
                </a:r>
                <a:r>
                  <a:rPr lang="en-US" b="1" dirty="0" smtClean="0">
                    <a:solidFill>
                      <a:srgbClr val="002060"/>
                    </a:solidFill>
                    <a:sym typeface="Symbol" panose="05050102010706020507" pitchFamily="18" charset="2"/>
                  </a:rPr>
                  <a:t>kJ </a:t>
                </a:r>
                <a:r>
                  <a:rPr lang="el-GR" b="1" dirty="0" smtClean="0">
                    <a:solidFill>
                      <a:srgbClr val="002060"/>
                    </a:solidFill>
                    <a:sym typeface="Symbol" panose="05050102010706020507" pitchFamily="18" charset="2"/>
                  </a:rPr>
                  <a:t>για κάθε 0,139 </a:t>
                </a:r>
                <a:r>
                  <a:rPr lang="en-US" b="1" dirty="0" err="1">
                    <a:solidFill>
                      <a:srgbClr val="002060"/>
                    </a:solidFill>
                    <a:sym typeface="Symbol" panose="05050102010706020507" pitchFamily="18" charset="2"/>
                  </a:rPr>
                  <a:t>mol</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H</a:t>
                </a:r>
                <a:r>
                  <a:rPr lang="en-US"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/s</a:t>
                </a:r>
                <a:endParaRPr lang="el-GR" b="1" dirty="0" smtClean="0">
                  <a:solidFill>
                    <a:srgbClr val="002060"/>
                  </a:solidFill>
                  <a:sym typeface="Symbol" panose="05050102010706020507" pitchFamily="18" charset="2"/>
                </a:endParaRPr>
              </a:p>
              <a:p>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95,83 </a:t>
                </a:r>
                <a:r>
                  <a:rPr lang="en-US" b="1" dirty="0" smtClean="0">
                    <a:solidFill>
                      <a:srgbClr val="002060"/>
                    </a:solidFill>
                    <a:sym typeface="Symbol" panose="05050102010706020507" pitchFamily="18" charset="2"/>
                  </a:rPr>
                  <a:t>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H</a:t>
                </a:r>
                <a:r>
                  <a:rPr lang="en-US" b="1" baseline="-25000" dirty="0" smtClean="0">
                    <a:solidFill>
                      <a:srgbClr val="002060"/>
                    </a:solidFill>
                    <a:sym typeface="Symbol" panose="05050102010706020507" pitchFamily="18" charset="2"/>
                  </a:rPr>
                  <a:t>2</a:t>
                </a:r>
                <a:endParaRPr lang="el-GR" b="1" dirty="0">
                  <a:solidFill>
                    <a:srgbClr val="002060"/>
                  </a:solidFill>
                  <a:sym typeface="Symbol" panose="05050102010706020507" pitchFamily="18" charset="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671350"/>
                <a:ext cx="12192000" cy="6124754"/>
              </a:xfrm>
              <a:prstGeom prst="rect">
                <a:avLst/>
              </a:prstGeom>
              <a:blipFill>
                <a:blip r:embed="rId2"/>
                <a:stretch>
                  <a:fillRect l="-400" t="-498" b="-597"/>
                </a:stretch>
              </a:blipFill>
            </p:spPr>
            <p:txBody>
              <a:bodyPr/>
              <a:lstStyle/>
              <a:p>
                <a:r>
                  <a:rPr lang="el-GR">
                    <a:noFill/>
                  </a:rPr>
                  <a:t> </a:t>
                </a:r>
              </a:p>
            </p:txBody>
          </p:sp>
        </mc:Fallback>
      </mc:AlternateContent>
    </p:spTree>
    <p:extLst>
      <p:ext uri="{BB962C8B-B14F-4D97-AF65-F5344CB8AC3E}">
        <p14:creationId xmlns:p14="http://schemas.microsoft.com/office/powerpoint/2010/main" val="2708333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3696" y="5052861"/>
            <a:ext cx="5655314" cy="1668781"/>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p:cNvSpPr/>
          <p:nvPr/>
        </p:nvSpPr>
        <p:spPr>
          <a:xfrm>
            <a:off x="5847356" y="1696974"/>
            <a:ext cx="6263962" cy="502466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55675" y="1696975"/>
            <a:ext cx="5655314" cy="3227952"/>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xtBox 4"/>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p:sp>
        <p:nvSpPr>
          <p:cNvPr id="6" name="TextBox 5"/>
          <p:cNvSpPr txBox="1"/>
          <p:nvPr/>
        </p:nvSpPr>
        <p:spPr>
          <a:xfrm>
            <a:off x="-8493" y="638158"/>
            <a:ext cx="12192000" cy="523220"/>
          </a:xfrm>
          <a:prstGeom prst="rect">
            <a:avLst/>
          </a:prstGeom>
          <a:noFill/>
        </p:spPr>
        <p:txBody>
          <a:bodyPr wrap="square" rtlCol="0">
            <a:spAutoFit/>
          </a:bodyPr>
          <a:lstStyle/>
          <a:p>
            <a:pPr algn="ctr"/>
            <a:r>
              <a:rPr lang="el-GR" sz="2800" b="1" dirty="0" smtClean="0">
                <a:solidFill>
                  <a:srgbClr val="FF0000"/>
                </a:solidFill>
              </a:rPr>
              <a:t>Η</a:t>
            </a:r>
            <a:r>
              <a:rPr lang="el-GR" sz="2800" b="1" baseline="-25000" dirty="0" smtClean="0">
                <a:solidFill>
                  <a:srgbClr val="FF0000"/>
                </a:solidFill>
              </a:rPr>
              <a:t>2</a:t>
            </a:r>
            <a:r>
              <a:rPr lang="el-GR" sz="2800" b="1" dirty="0" smtClean="0">
                <a:solidFill>
                  <a:srgbClr val="FF0000"/>
                </a:solidFill>
              </a:rPr>
              <a:t>Ο + Δ</a:t>
            </a:r>
            <a:r>
              <a:rPr lang="en-US" sz="2800" b="1" dirty="0" smtClean="0">
                <a:solidFill>
                  <a:srgbClr val="FF0000"/>
                </a:solidFill>
              </a:rPr>
              <a:t>G </a:t>
            </a:r>
            <a:r>
              <a:rPr lang="el-GR" sz="2800" b="1" dirty="0" smtClean="0">
                <a:solidFill>
                  <a:srgbClr val="FF0000"/>
                </a:solidFill>
              </a:rPr>
              <a:t>+ Τ</a:t>
            </a:r>
            <a:r>
              <a:rPr lang="en-US" sz="2800" b="1" dirty="0" smtClean="0">
                <a:solidFill>
                  <a:srgbClr val="FF0000"/>
                </a:solidFill>
              </a:rPr>
              <a:t>*</a:t>
            </a:r>
            <a:r>
              <a:rPr lang="el-GR" sz="2800" b="1" dirty="0" smtClean="0">
                <a:solidFill>
                  <a:srgbClr val="FF0000"/>
                </a:solidFill>
              </a:rPr>
              <a:t>Δ</a:t>
            </a:r>
            <a:r>
              <a:rPr lang="en-US" sz="2800" b="1" dirty="0" smtClean="0">
                <a:solidFill>
                  <a:srgbClr val="FF0000"/>
                </a:solidFill>
              </a:rPr>
              <a:t>S</a:t>
            </a:r>
            <a:r>
              <a:rPr lang="el-GR" sz="2800" b="1" dirty="0" smtClean="0">
                <a:solidFill>
                  <a:srgbClr val="FF0000"/>
                </a:solidFill>
              </a:rPr>
              <a:t> </a:t>
            </a:r>
            <a:r>
              <a:rPr lang="el-GR" sz="2800" b="1" dirty="0" smtClean="0">
                <a:solidFill>
                  <a:srgbClr val="FF0000"/>
                </a:solidFill>
                <a:sym typeface="Symbol" panose="05050102010706020507" pitchFamily="18" charset="2"/>
              </a:rPr>
              <a:t> Η</a:t>
            </a:r>
            <a:r>
              <a:rPr lang="el-GR" sz="2800" b="1" baseline="-25000" dirty="0" smtClean="0">
                <a:solidFill>
                  <a:srgbClr val="FF0000"/>
                </a:solidFill>
                <a:sym typeface="Symbol" panose="05050102010706020507" pitchFamily="18" charset="2"/>
              </a:rPr>
              <a:t>2</a:t>
            </a:r>
            <a:r>
              <a:rPr lang="el-GR" sz="2800" b="1" dirty="0" smtClean="0">
                <a:solidFill>
                  <a:srgbClr val="FF0000"/>
                </a:solidFill>
                <a:sym typeface="Symbol" panose="05050102010706020507" pitchFamily="18" charset="2"/>
              </a:rPr>
              <a:t> + 0,5 Ο</a:t>
            </a:r>
            <a:r>
              <a:rPr lang="el-GR" sz="2800" b="1" baseline="-25000" dirty="0" smtClean="0">
                <a:solidFill>
                  <a:srgbClr val="FF0000"/>
                </a:solidFill>
                <a:sym typeface="Symbol" panose="05050102010706020507" pitchFamily="18" charset="2"/>
              </a:rPr>
              <a:t>2</a:t>
            </a:r>
            <a:r>
              <a:rPr lang="en-US" sz="2400" b="1" dirty="0" smtClean="0">
                <a:solidFill>
                  <a:srgbClr val="FF0000"/>
                </a:solidFill>
                <a:sym typeface="Symbol" panose="05050102010706020507" pitchFamily="18" charset="2"/>
              </a:rPr>
              <a:t>	</a:t>
            </a:r>
            <a:endParaRPr lang="el-GR" sz="2400" b="1" dirty="0" smtClean="0">
              <a:solidFill>
                <a:srgbClr val="FF0000"/>
              </a:solidFill>
              <a:sym typeface="Symbol" panose="05050102010706020507" pitchFamily="18" charset="2"/>
            </a:endParaRPr>
          </a:p>
        </p:txBody>
      </p:sp>
      <p:sp>
        <p:nvSpPr>
          <p:cNvPr id="20" name="TextBox 19"/>
          <p:cNvSpPr txBox="1"/>
          <p:nvPr/>
        </p:nvSpPr>
        <p:spPr>
          <a:xfrm>
            <a:off x="11273" y="2358646"/>
            <a:ext cx="5791200" cy="369332"/>
          </a:xfrm>
          <a:prstGeom prst="rect">
            <a:avLst/>
          </a:prstGeom>
          <a:noFill/>
        </p:spPr>
        <p:txBody>
          <a:bodyPr wrap="square" rtlCol="0">
            <a:spAutoFit/>
          </a:bodyPr>
          <a:lstStyle/>
          <a:p>
            <a:r>
              <a:rPr lang="el-GR" b="1" dirty="0" smtClean="0">
                <a:solidFill>
                  <a:srgbClr val="FF0000"/>
                </a:solidFill>
                <a:sym typeface="Symbol" panose="05050102010706020507" pitchFamily="18" charset="2"/>
              </a:rPr>
              <a:t>ΔΗ</a:t>
            </a:r>
            <a:r>
              <a:rPr lang="en-US" b="1" dirty="0" err="1" smtClean="0">
                <a:solidFill>
                  <a:srgbClr val="FF0000"/>
                </a:solidFill>
                <a:sym typeface="Symbol" panose="05050102010706020507" pitchFamily="18" charset="2"/>
              </a:rPr>
              <a:t>rxn</a:t>
            </a:r>
            <a:r>
              <a:rPr lang="en-US" b="1" dirty="0" smtClean="0">
                <a:solidFill>
                  <a:srgbClr val="FF000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ΔΗ</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προϊόντων</a:t>
            </a:r>
            <a:r>
              <a:rPr lang="el-GR" b="1" dirty="0" smtClean="0">
                <a:solidFill>
                  <a:srgbClr val="002060"/>
                </a:solidFill>
                <a:sym typeface="Symbol" panose="05050102010706020507" pitchFamily="18" charset="2"/>
              </a:rPr>
              <a:t> – ΔΗ</a:t>
            </a:r>
            <a:r>
              <a:rPr lang="en-US" b="1" baseline="30000" dirty="0" smtClean="0">
                <a:solidFill>
                  <a:srgbClr val="002060"/>
                </a:solidFill>
                <a:sym typeface="Symbol" panose="05050102010706020507" pitchFamily="18" charset="2"/>
              </a:rPr>
              <a:t>f</a:t>
            </a:r>
            <a:r>
              <a:rPr lang="el-GR" b="1" baseline="-25000" dirty="0" err="1" smtClean="0">
                <a:solidFill>
                  <a:srgbClr val="002060"/>
                </a:solidFill>
                <a:sym typeface="Symbol" panose="05050102010706020507" pitchFamily="18" charset="2"/>
              </a:rPr>
              <a:t>αντιδρόντων</a:t>
            </a:r>
            <a:r>
              <a:rPr lang="el-GR" b="1" baseline="-25000"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ΔΗ</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a:t>
            </a:r>
            <a:r>
              <a:rPr lang="el-GR" b="1" dirty="0" smtClean="0">
                <a:solidFill>
                  <a:srgbClr val="002060"/>
                </a:solidFill>
                <a:sym typeface="Symbol" panose="05050102010706020507" pitchFamily="18" charset="2"/>
              </a:rPr>
              <a:t> + </a:t>
            </a:r>
            <a:r>
              <a:rPr lang="el-GR" b="1" dirty="0">
                <a:solidFill>
                  <a:srgbClr val="002060"/>
                </a:solidFill>
                <a:sym typeface="Symbol" panose="05050102010706020507" pitchFamily="18" charset="2"/>
              </a:rPr>
              <a:t>ΔΗ</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Ο2</a:t>
            </a:r>
            <a:r>
              <a:rPr lang="el-GR" b="1" dirty="0" smtClean="0">
                <a:solidFill>
                  <a:srgbClr val="002060"/>
                </a:solidFill>
                <a:sym typeface="Symbol" panose="05050102010706020507" pitchFamily="18" charset="2"/>
              </a:rPr>
              <a:t> - </a:t>
            </a:r>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Η2Ο</a:t>
            </a:r>
            <a:r>
              <a:rPr lang="el-GR" b="1" dirty="0" smtClean="0">
                <a:solidFill>
                  <a:srgbClr val="002060"/>
                </a:solidFill>
                <a:sym typeface="Symbol" panose="05050102010706020507" pitchFamily="18" charset="2"/>
              </a:rPr>
              <a:t> 	</a:t>
            </a:r>
            <a:endParaRPr lang="el-GR" b="1" dirty="0">
              <a:solidFill>
                <a:srgbClr val="002060"/>
              </a:solidFill>
              <a:sym typeface="Symbol" panose="05050102010706020507" pitchFamily="18" charset="2"/>
            </a:endParaRPr>
          </a:p>
        </p:txBody>
      </p:sp>
      <p:sp>
        <p:nvSpPr>
          <p:cNvPr id="24" name="TextBox 23"/>
          <p:cNvSpPr txBox="1"/>
          <p:nvPr/>
        </p:nvSpPr>
        <p:spPr>
          <a:xfrm>
            <a:off x="6019047" y="6248994"/>
            <a:ext cx="5678424" cy="369332"/>
          </a:xfrm>
          <a:prstGeom prst="rect">
            <a:avLst/>
          </a:prstGeom>
          <a:noFill/>
        </p:spPr>
        <p:txBody>
          <a:bodyPr wrap="square" rtlCol="0">
            <a:spAutoFit/>
          </a:bodyPr>
          <a:lstStyle/>
          <a:p>
            <a:r>
              <a:rPr lang="el-GR" b="1" dirty="0" smtClean="0">
                <a:solidFill>
                  <a:srgbClr val="FF0000"/>
                </a:solidFill>
                <a:sym typeface="Symbol" panose="05050102010706020507" pitchFamily="18" charset="2"/>
              </a:rPr>
              <a:t>Δ</a:t>
            </a:r>
            <a:r>
              <a:rPr lang="en-US" b="1" dirty="0" err="1" smtClean="0">
                <a:solidFill>
                  <a:srgbClr val="FF0000"/>
                </a:solidFill>
                <a:sym typeface="Symbol" panose="05050102010706020507" pitchFamily="18" charset="2"/>
              </a:rPr>
              <a:t>Grxn</a:t>
            </a:r>
            <a:r>
              <a:rPr lang="en-US" b="1" dirty="0" smtClean="0">
                <a:solidFill>
                  <a:srgbClr val="FF000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προϊόντων</a:t>
            </a:r>
            <a:r>
              <a:rPr lang="el-GR" b="1" dirty="0" smtClean="0">
                <a:solidFill>
                  <a:srgbClr val="002060"/>
                </a:solidFill>
                <a:sym typeface="Symbol" panose="05050102010706020507" pitchFamily="18" charset="2"/>
              </a:rPr>
              <a:t> – 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err="1" smtClean="0">
                <a:solidFill>
                  <a:srgbClr val="002060"/>
                </a:solidFill>
                <a:sym typeface="Symbol" panose="05050102010706020507" pitchFamily="18" charset="2"/>
              </a:rPr>
              <a:t>αντιδρόντων</a:t>
            </a:r>
            <a:r>
              <a:rPr lang="el-GR" b="1" baseline="-25000"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a:t>
            </a:r>
            <a:r>
              <a:rPr lang="el-GR" b="1" dirty="0" smtClean="0">
                <a:solidFill>
                  <a:srgbClr val="002060"/>
                </a:solidFill>
                <a:sym typeface="Symbol" panose="05050102010706020507" pitchFamily="18" charset="2"/>
              </a:rPr>
              <a:t> + 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Ο2</a:t>
            </a:r>
            <a:r>
              <a:rPr lang="el-GR" b="1" dirty="0" smtClean="0">
                <a:solidFill>
                  <a:srgbClr val="002060"/>
                </a:solidFill>
                <a:sym typeface="Symbol" panose="05050102010706020507" pitchFamily="18" charset="2"/>
              </a:rPr>
              <a:t> - 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Η2Ο</a:t>
            </a:r>
            <a:r>
              <a:rPr lang="el-GR" b="1" dirty="0" smtClean="0">
                <a:solidFill>
                  <a:srgbClr val="002060"/>
                </a:solidFill>
                <a:sym typeface="Symbol" panose="05050102010706020507" pitchFamily="18" charset="2"/>
              </a:rPr>
              <a:t> 	</a:t>
            </a:r>
            <a:endParaRPr lang="el-GR" b="1" dirty="0">
              <a:solidFill>
                <a:srgbClr val="002060"/>
              </a:solidFill>
              <a:sym typeface="Symbol" panose="05050102010706020507" pitchFamily="18" charset="2"/>
            </a:endParaRPr>
          </a:p>
        </p:txBody>
      </p:sp>
      <p:sp>
        <p:nvSpPr>
          <p:cNvPr id="25" name="TextBox 24"/>
          <p:cNvSpPr txBox="1"/>
          <p:nvPr/>
        </p:nvSpPr>
        <p:spPr>
          <a:xfrm>
            <a:off x="63696" y="5122198"/>
            <a:ext cx="5647293" cy="707886"/>
          </a:xfrm>
          <a:prstGeom prst="rect">
            <a:avLst/>
          </a:prstGeom>
          <a:noFill/>
        </p:spPr>
        <p:txBody>
          <a:bodyPr wrap="square" rtlCol="0">
            <a:spAutoFit/>
          </a:bodyPr>
          <a:lstStyle/>
          <a:p>
            <a:pPr algn="ct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Hrxn</a:t>
            </a:r>
            <a:r>
              <a:rPr lang="en-US" sz="2000" b="1" dirty="0" smtClean="0">
                <a:solidFill>
                  <a:srgbClr val="002060"/>
                </a:solidFill>
                <a:sym typeface="Symbol" panose="05050102010706020507" pitchFamily="18" charset="2"/>
              </a:rPr>
              <a:t> = </a:t>
            </a:r>
            <a:r>
              <a:rPr lang="el-GR" sz="2000" b="1" dirty="0">
                <a:solidFill>
                  <a:srgbClr val="002060"/>
                </a:solidFill>
                <a:sym typeface="Symbol" panose="05050102010706020507" pitchFamily="18" charset="2"/>
              </a:rPr>
              <a:t>Δ</a:t>
            </a:r>
            <a:r>
              <a:rPr lang="en-US" sz="2000" b="1" dirty="0" err="1">
                <a:solidFill>
                  <a:srgbClr val="002060"/>
                </a:solidFill>
                <a:sym typeface="Symbol" panose="05050102010706020507" pitchFamily="18" charset="2"/>
              </a:rPr>
              <a:t>Grxn</a:t>
            </a:r>
            <a:r>
              <a:rPr lang="en-US" sz="2000" b="1" dirty="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 T*</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Srxn</a:t>
            </a:r>
            <a:r>
              <a:rPr lang="en-US" sz="2000" b="1" dirty="0" smtClean="0">
                <a:solidFill>
                  <a:srgbClr val="002060"/>
                </a:solidFill>
                <a:sym typeface="Symbol" panose="05050102010706020507" pitchFamily="18" charset="2"/>
              </a:rPr>
              <a:t> 	</a:t>
            </a:r>
            <a:r>
              <a:rPr lang="en-US" sz="2000" b="1" dirty="0" smtClean="0">
                <a:solidFill>
                  <a:srgbClr val="002060"/>
                </a:solidFill>
                <a:sym typeface="Wingdings" panose="05000000000000000000" pitchFamily="2" charset="2"/>
              </a:rPr>
              <a:t></a:t>
            </a:r>
          </a:p>
          <a:p>
            <a:pPr algn="ctr"/>
            <a:r>
              <a:rPr lang="en-US" sz="2000" b="1" dirty="0" smtClean="0">
                <a:solidFill>
                  <a:srgbClr val="002060"/>
                </a:solidFill>
                <a:sym typeface="Wingdings" panose="05000000000000000000" pitchFamily="2" charset="2"/>
              </a:rPr>
              <a:t> </a:t>
            </a:r>
            <a:r>
              <a:rPr lang="en-US" sz="2000" b="1" dirty="0" smtClean="0">
                <a:solidFill>
                  <a:srgbClr val="002060"/>
                </a:solidFill>
                <a:sym typeface="Symbol" panose="05050102010706020507" pitchFamily="18" charset="2"/>
              </a:rPr>
              <a:t> </a:t>
            </a:r>
            <a:r>
              <a:rPr lang="en-US" sz="2000" b="1" dirty="0">
                <a:solidFill>
                  <a:srgbClr val="FF0000"/>
                </a:solidFill>
                <a:sym typeface="Symbol" panose="05050102010706020507" pitchFamily="18" charset="2"/>
              </a:rPr>
              <a:t>T*</a:t>
            </a:r>
            <a:r>
              <a:rPr lang="el-GR" sz="2000" b="1" dirty="0">
                <a:solidFill>
                  <a:srgbClr val="FF0000"/>
                </a:solidFill>
                <a:sym typeface="Symbol" panose="05050102010706020507" pitchFamily="18" charset="2"/>
              </a:rPr>
              <a:t>Δ</a:t>
            </a:r>
            <a:r>
              <a:rPr lang="en-US" sz="2000" b="1" dirty="0" err="1">
                <a:solidFill>
                  <a:srgbClr val="FF0000"/>
                </a:solidFill>
                <a:sym typeface="Symbol" panose="05050102010706020507" pitchFamily="18" charset="2"/>
              </a:rPr>
              <a:t>Srxn</a:t>
            </a:r>
            <a:r>
              <a:rPr lang="en-US" sz="2000" b="1" dirty="0">
                <a:solidFill>
                  <a:srgbClr val="FF0000"/>
                </a:solidFill>
                <a:sym typeface="Symbol" panose="05050102010706020507" pitchFamily="18" charset="2"/>
              </a:rPr>
              <a:t> </a:t>
            </a:r>
            <a:r>
              <a:rPr lang="en-US" sz="2000" b="1" dirty="0" smtClean="0">
                <a:solidFill>
                  <a:srgbClr val="002060"/>
                </a:solidFill>
                <a:sym typeface="Symbol" panose="05050102010706020507" pitchFamily="18" charset="2"/>
              </a:rPr>
              <a:t>= </a:t>
            </a:r>
            <a:r>
              <a:rPr lang="el-GR" sz="2000" b="1" dirty="0">
                <a:solidFill>
                  <a:srgbClr val="002060"/>
                </a:solidFill>
                <a:sym typeface="Symbol" panose="05050102010706020507" pitchFamily="18" charset="2"/>
              </a:rPr>
              <a:t>Δ</a:t>
            </a:r>
            <a:r>
              <a:rPr lang="en-US" sz="2000" b="1" dirty="0" err="1">
                <a:solidFill>
                  <a:srgbClr val="002060"/>
                </a:solidFill>
                <a:sym typeface="Symbol" panose="05050102010706020507" pitchFamily="18" charset="2"/>
              </a:rPr>
              <a:t>Hrxn</a:t>
            </a:r>
            <a:r>
              <a:rPr lang="en-US" sz="2000" b="1" dirty="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 </a:t>
            </a:r>
            <a:r>
              <a:rPr lang="el-GR" sz="2000" b="1" dirty="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Grxn</a:t>
            </a:r>
            <a:r>
              <a:rPr lang="en-US" sz="2000" b="1" dirty="0" smtClean="0">
                <a:solidFill>
                  <a:srgbClr val="002060"/>
                </a:solidFill>
                <a:sym typeface="Symbol" panose="05050102010706020507" pitchFamily="18" charset="2"/>
              </a:rPr>
              <a:t> </a:t>
            </a:r>
            <a:endParaRPr lang="el-GR" sz="2000" b="1" dirty="0">
              <a:solidFill>
                <a:srgbClr val="002060"/>
              </a:solidFill>
              <a:sym typeface="Symbol" panose="05050102010706020507" pitchFamily="18" charset="2"/>
            </a:endParaRPr>
          </a:p>
        </p:txBody>
      </p:sp>
      <p:sp>
        <p:nvSpPr>
          <p:cNvPr id="26" name="TextBox 25"/>
          <p:cNvSpPr txBox="1"/>
          <p:nvPr/>
        </p:nvSpPr>
        <p:spPr>
          <a:xfrm>
            <a:off x="-100112" y="1702520"/>
            <a:ext cx="4653814" cy="369332"/>
          </a:xfrm>
          <a:prstGeom prst="rect">
            <a:avLst/>
          </a:prstGeom>
          <a:noFill/>
        </p:spPr>
        <p:txBody>
          <a:bodyPr wrap="square" rtlCol="0">
            <a:spAutoFit/>
          </a:bodyPr>
          <a:lstStyle/>
          <a:p>
            <a:pPr algn="ctr"/>
            <a:r>
              <a:rPr lang="el-GR" b="1" dirty="0" smtClean="0">
                <a:solidFill>
                  <a:srgbClr val="FF0000"/>
                </a:solidFill>
                <a:sym typeface="Symbol" panose="05050102010706020507" pitchFamily="18" charset="2"/>
              </a:rPr>
              <a:t>ενθαλπία αντίδρασης</a:t>
            </a:r>
            <a:r>
              <a:rPr lang="en-US" b="1" dirty="0" smtClean="0">
                <a:solidFill>
                  <a:srgbClr val="FF0000"/>
                </a:solidFill>
                <a:sym typeface="Symbol" panose="05050102010706020507" pitchFamily="18" charset="2"/>
              </a:rPr>
              <a:t> </a:t>
            </a:r>
            <a:r>
              <a:rPr lang="el-GR" b="1" dirty="0" smtClean="0">
                <a:solidFill>
                  <a:srgbClr val="FF0000"/>
                </a:solidFill>
                <a:sym typeface="Symbol" panose="05050102010706020507" pitchFamily="18" charset="2"/>
              </a:rPr>
              <a:t>(ενέργεια αντίδρασης)</a:t>
            </a:r>
          </a:p>
        </p:txBody>
      </p:sp>
      <p:sp>
        <p:nvSpPr>
          <p:cNvPr id="27" name="TextBox 26"/>
          <p:cNvSpPr txBox="1"/>
          <p:nvPr/>
        </p:nvSpPr>
        <p:spPr>
          <a:xfrm>
            <a:off x="5810902" y="1667845"/>
            <a:ext cx="5023416" cy="646331"/>
          </a:xfrm>
          <a:prstGeom prst="rect">
            <a:avLst/>
          </a:prstGeom>
          <a:noFill/>
        </p:spPr>
        <p:txBody>
          <a:bodyPr wrap="square" rtlCol="0">
            <a:spAutoFit/>
          </a:bodyPr>
          <a:lstStyle/>
          <a:p>
            <a:pPr algn="just"/>
            <a:r>
              <a:rPr lang="el-GR" b="1" dirty="0" smtClean="0">
                <a:solidFill>
                  <a:srgbClr val="FF0000"/>
                </a:solidFill>
                <a:sym typeface="Symbol" panose="05050102010706020507" pitchFamily="18" charset="2"/>
              </a:rPr>
              <a:t>ελεύθερη ενέργεια αντίδρασης (ενέργεια </a:t>
            </a:r>
            <a:r>
              <a:rPr lang="en-US" b="1" dirty="0" smtClean="0">
                <a:solidFill>
                  <a:srgbClr val="FF0000"/>
                </a:solidFill>
                <a:sym typeface="Symbol" panose="05050102010706020507" pitchFamily="18" charset="2"/>
              </a:rPr>
              <a:t>Gibbs)</a:t>
            </a:r>
            <a:endParaRPr lang="el-GR" b="1" dirty="0" smtClean="0">
              <a:solidFill>
                <a:srgbClr val="FF0000"/>
              </a:solidFill>
              <a:sym typeface="Symbol" panose="05050102010706020507" pitchFamily="18" charset="2"/>
            </a:endParaRPr>
          </a:p>
          <a:p>
            <a:pPr algn="just"/>
            <a:r>
              <a:rPr lang="el-GR" b="1" dirty="0" smtClean="0">
                <a:solidFill>
                  <a:srgbClr val="FF0000"/>
                </a:solidFill>
                <a:sym typeface="Symbol" panose="05050102010706020507" pitchFamily="18" charset="2"/>
              </a:rPr>
              <a:t>(ελάχιστο ηλεκτρικό έργο)</a:t>
            </a:r>
          </a:p>
        </p:txBody>
      </p:sp>
      <p:sp>
        <p:nvSpPr>
          <p:cNvPr id="28" name="TextBox 27"/>
          <p:cNvSpPr txBox="1"/>
          <p:nvPr/>
        </p:nvSpPr>
        <p:spPr>
          <a:xfrm>
            <a:off x="2448430" y="6064328"/>
            <a:ext cx="2515073" cy="369332"/>
          </a:xfrm>
          <a:prstGeom prst="rect">
            <a:avLst/>
          </a:prstGeom>
          <a:noFill/>
        </p:spPr>
        <p:txBody>
          <a:bodyPr wrap="square" rtlCol="0">
            <a:spAutoFit/>
          </a:bodyPr>
          <a:lstStyle/>
          <a:p>
            <a:pPr algn="ctr"/>
            <a:r>
              <a:rPr lang="el-GR" b="1" dirty="0" smtClean="0">
                <a:solidFill>
                  <a:srgbClr val="FF0000"/>
                </a:solidFill>
                <a:sym typeface="Symbol" panose="05050102010706020507" pitchFamily="18" charset="2"/>
              </a:rPr>
              <a:t>θερμότητα αντίδρασης</a:t>
            </a:r>
          </a:p>
        </p:txBody>
      </p:sp>
      <p:cxnSp>
        <p:nvCxnSpPr>
          <p:cNvPr id="33" name="Straight Arrow Connector 32"/>
          <p:cNvCxnSpPr/>
          <p:nvPr/>
        </p:nvCxnSpPr>
        <p:spPr>
          <a:xfrm flipH="1" flipV="1">
            <a:off x="2271727" y="5866882"/>
            <a:ext cx="317545" cy="3821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ight Brace 34"/>
          <p:cNvSpPr/>
          <p:nvPr/>
        </p:nvSpPr>
        <p:spPr>
          <a:xfrm rot="5400000">
            <a:off x="5405480" y="358082"/>
            <a:ext cx="61300" cy="154529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6" name="TextBox 35"/>
          <p:cNvSpPr txBox="1"/>
          <p:nvPr/>
        </p:nvSpPr>
        <p:spPr>
          <a:xfrm>
            <a:off x="4951823" y="1253965"/>
            <a:ext cx="968613" cy="523220"/>
          </a:xfrm>
          <a:prstGeom prst="rect">
            <a:avLst/>
          </a:prstGeom>
          <a:noFill/>
        </p:spPr>
        <p:txBody>
          <a:bodyPr wrap="square" rtlCol="0">
            <a:spAutoFit/>
          </a:bodyPr>
          <a:lstStyle/>
          <a:p>
            <a:pPr algn="ctr"/>
            <a:r>
              <a:rPr lang="el-GR" sz="2800" b="1" dirty="0" smtClean="0">
                <a:solidFill>
                  <a:srgbClr val="FF0000"/>
                </a:solidFill>
                <a:sym typeface="Symbol" panose="05050102010706020507" pitchFamily="18" charset="2"/>
              </a:rPr>
              <a:t>ΔΗ</a:t>
            </a:r>
          </a:p>
        </p:txBody>
      </p:sp>
      <mc:AlternateContent xmlns:mc="http://schemas.openxmlformats.org/markup-compatibility/2006" xmlns:a14="http://schemas.microsoft.com/office/drawing/2010/main">
        <mc:Choice Requires="a14">
          <p:sp>
            <p:nvSpPr>
              <p:cNvPr id="16" name="TextBox 15"/>
              <p:cNvSpPr txBox="1"/>
              <p:nvPr/>
            </p:nvSpPr>
            <p:spPr>
              <a:xfrm>
                <a:off x="5902386" y="2268510"/>
                <a:ext cx="3938809" cy="2348592"/>
              </a:xfrm>
              <a:prstGeom prst="rect">
                <a:avLst/>
              </a:prstGeom>
              <a:noFill/>
            </p:spPr>
            <p:txBody>
              <a:bodyPr wrap="square" rtlCol="0">
                <a:spAutoFit/>
              </a:bodyPr>
              <a:lstStyle/>
              <a:p>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Η2</a:t>
                </a:r>
                <a:r>
                  <a:rPr lang="en-US" b="1" dirty="0" smtClean="0">
                    <a:solidFill>
                      <a:srgbClr val="002060"/>
                    </a:solidFill>
                    <a:sym typeface="Symbol" panose="05050102010706020507" pitchFamily="18" charset="2"/>
                  </a:rPr>
                  <a:t> + </a:t>
                </a:r>
                <a14:m>
                  <m:oMath xmlns:m="http://schemas.openxmlformats.org/officeDocument/2006/math">
                    <m:nary>
                      <m:naryPr>
                        <m:limLoc m:val="undOvr"/>
                        <m:ctrlPr>
                          <a:rPr lang="en-US" b="1" i="1" smtClean="0">
                            <a:solidFill>
                              <a:srgbClr val="002060"/>
                            </a:solidFill>
                            <a:latin typeface="Cambria Math" panose="02040503050406030204" pitchFamily="18" charset="0"/>
                            <a:sym typeface="Symbol" panose="05050102010706020507" pitchFamily="18" charset="2"/>
                          </a:rPr>
                        </m:ctrlPr>
                      </m:naryPr>
                      <m:sub>
                        <m:r>
                          <m:rPr>
                            <m:brk m:alnAt="24"/>
                          </m:rPr>
                          <a:rPr lang="en-US" b="1" i="0" smtClean="0">
                            <a:solidFill>
                              <a:srgbClr val="002060"/>
                            </a:solidFill>
                            <a:latin typeface="Cambria Math" panose="02040503050406030204" pitchFamily="18" charset="0"/>
                            <a:sym typeface="Symbol" panose="05050102010706020507" pitchFamily="18" charset="2"/>
                          </a:rPr>
                          <m:t>𝟐</m:t>
                        </m:r>
                        <m:r>
                          <a:rPr lang="en-US" b="1" i="0" smtClean="0">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𝐓</m:t>
                        </m:r>
                      </m:sup>
                      <m:e>
                        <m:f>
                          <m:fPr>
                            <m:ctrlPr>
                              <a:rPr lang="en-US" b="1" i="1" smtClean="0">
                                <a:solidFill>
                                  <a:srgbClr val="002060"/>
                                </a:solidFill>
                                <a:latin typeface="Cambria Math" panose="02040503050406030204" pitchFamily="18" charset="0"/>
                                <a:sym typeface="Symbol" panose="05050102010706020507" pitchFamily="18" charset="2"/>
                              </a:rPr>
                            </m:ctrlPr>
                          </m:fPr>
                          <m:num>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m:t>
                                </m:r>
                              </m:sub>
                            </m:sSub>
                          </m:num>
                          <m:den>
                            <m:r>
                              <a:rPr lang="en-US" b="1" i="0" smtClean="0">
                                <a:solidFill>
                                  <a:srgbClr val="002060"/>
                                </a:solidFill>
                                <a:latin typeface="Cambria Math" panose="02040503050406030204" pitchFamily="18" charset="0"/>
                                <a:sym typeface="Symbol" panose="05050102010706020507" pitchFamily="18" charset="2"/>
                              </a:rPr>
                              <m:t>𝐓</m:t>
                            </m:r>
                          </m:den>
                        </m:f>
                      </m:e>
                    </m:nary>
                    <m:r>
                      <a:rPr lang="en-US" b="1" i="0" smtClean="0">
                        <a:solidFill>
                          <a:srgbClr val="002060"/>
                        </a:solidFill>
                        <a:latin typeface="Cambria Math" panose="02040503050406030204" pitchFamily="18" charset="0"/>
                        <a:sym typeface="Symbol" panose="05050102010706020507" pitchFamily="18" charset="2"/>
                      </a:rPr>
                      <m:t>𝐝𝐓</m:t>
                    </m:r>
                  </m:oMath>
                </a14:m>
                <a:r>
                  <a:rPr lang="en-US" b="1" dirty="0" smtClean="0">
                    <a:solidFill>
                      <a:srgbClr val="002060"/>
                    </a:solidFill>
                    <a:sym typeface="Symbol" panose="05050102010706020507" pitchFamily="18" charset="2"/>
                  </a:rPr>
                  <a:t>		</a:t>
                </a:r>
              </a:p>
              <a:p>
                <a:endParaRPr lang="en-US" sz="800"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Ο2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S</a:t>
                </a:r>
                <a:r>
                  <a:rPr lang="en-US" b="1" baseline="30000" dirty="0" err="1" smtClean="0">
                    <a:solidFill>
                      <a:srgbClr val="002060"/>
                    </a:solidFill>
                    <a:sym typeface="Symbol" panose="05050102010706020507" pitchFamily="18" charset="2"/>
                  </a:rPr>
                  <a:t>o</a:t>
                </a:r>
                <a:r>
                  <a:rPr lang="en-US" b="1" baseline="-25000" dirty="0" err="1"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a:solidFill>
                              <a:srgbClr val="002060"/>
                            </a:solidFill>
                            <a:latin typeface="Cambria Math" panose="02040503050406030204" pitchFamily="18" charset="0"/>
                            <a:sym typeface="Symbol" panose="05050102010706020507" pitchFamily="18" charset="2"/>
                          </a:rPr>
                          <m:t>𝐓</m:t>
                        </m:r>
                      </m:sup>
                      <m:e>
                        <m:f>
                          <m:fPr>
                            <m:ctrlPr>
                              <a:rPr lang="en-US" b="1" i="1">
                                <a:solidFill>
                                  <a:srgbClr val="002060"/>
                                </a:solidFill>
                                <a:latin typeface="Cambria Math" panose="02040503050406030204" pitchFamily="18" charset="0"/>
                                <a:sym typeface="Symbol" panose="05050102010706020507" pitchFamily="18" charset="2"/>
                              </a:rPr>
                            </m:ctrlPr>
                          </m:fPr>
                          <m:num>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m:t>
                                </m:r>
                                <m:r>
                                  <a:rPr lang="en-US" b="1" i="0" smtClean="0">
                                    <a:solidFill>
                                      <a:srgbClr val="002060"/>
                                    </a:solidFill>
                                    <a:latin typeface="Cambria Math" panose="02040503050406030204" pitchFamily="18" charset="0"/>
                                    <a:sym typeface="Symbol" panose="05050102010706020507" pitchFamily="18" charset="2"/>
                                  </a:rPr>
                                  <m:t>𝐎</m:t>
                                </m:r>
                                <m:r>
                                  <a:rPr lang="en-US" b="1">
                                    <a:solidFill>
                                      <a:srgbClr val="002060"/>
                                    </a:solidFill>
                                    <a:latin typeface="Cambria Math" panose="02040503050406030204" pitchFamily="18" charset="0"/>
                                    <a:sym typeface="Symbol" panose="05050102010706020507" pitchFamily="18" charset="2"/>
                                  </a:rPr>
                                  <m:t>𝟐</m:t>
                                </m:r>
                              </m:sub>
                            </m:sSub>
                          </m:num>
                          <m:den>
                            <m:r>
                              <a:rPr lang="en-US" b="1">
                                <a:solidFill>
                                  <a:srgbClr val="002060"/>
                                </a:solidFill>
                                <a:latin typeface="Cambria Math" panose="02040503050406030204" pitchFamily="18" charset="0"/>
                                <a:sym typeface="Symbol" panose="05050102010706020507" pitchFamily="18" charset="2"/>
                              </a:rPr>
                              <m:t>𝐓</m:t>
                            </m:r>
                          </m:den>
                        </m:f>
                      </m:e>
                    </m:nary>
                    <m:r>
                      <a:rPr lang="en-US" b="1">
                        <a:solidFill>
                          <a:srgbClr val="002060"/>
                        </a:solidFill>
                        <a:latin typeface="Cambria Math" panose="02040503050406030204" pitchFamily="18" charset="0"/>
                        <a:sym typeface="Symbol" panose="05050102010706020507" pitchFamily="18" charset="2"/>
                      </a:rPr>
                      <m:t>𝐝𝐓</m:t>
                    </m:r>
                  </m:oMath>
                </a14:m>
                <a:r>
                  <a:rPr lang="en-US" b="1" dirty="0" smtClean="0">
                    <a:solidFill>
                      <a:srgbClr val="002060"/>
                    </a:solidFill>
                    <a:sym typeface="Symbol" panose="05050102010706020507" pitchFamily="18" charset="2"/>
                  </a:rPr>
                  <a:t>		</a:t>
                </a:r>
                <a:endParaRPr lang="el-GR" b="1" dirty="0" smtClean="0">
                  <a:solidFill>
                    <a:srgbClr val="002060"/>
                  </a:solidFill>
                  <a:sym typeface="Symbol" panose="05050102010706020507" pitchFamily="18" charset="2"/>
                </a:endParaRPr>
              </a:p>
              <a:p>
                <a:endParaRPr lang="el-GR" sz="8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Η2Ο(</a:t>
                </a:r>
                <a:r>
                  <a:rPr lang="en-US" b="1" baseline="-25000" dirty="0" smtClean="0">
                    <a:solidFill>
                      <a:srgbClr val="002060"/>
                    </a:solidFill>
                    <a:sym typeface="Symbol" panose="05050102010706020507" pitchFamily="18" charset="2"/>
                  </a:rPr>
                  <a:t>l)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O(l)</a:t>
                </a:r>
                <a:r>
                  <a:rPr lang="en-US" b="1" dirty="0" smtClean="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a:solidFill>
                              <a:srgbClr val="002060"/>
                            </a:solidFill>
                            <a:latin typeface="Cambria Math" panose="02040503050406030204" pitchFamily="18" charset="0"/>
                            <a:sym typeface="Symbol" panose="05050102010706020507" pitchFamily="18" charset="2"/>
                          </a:rPr>
                          <m:t>𝐓</m:t>
                        </m:r>
                      </m:sup>
                      <m:e>
                        <m:f>
                          <m:fPr>
                            <m:ctrlPr>
                              <a:rPr lang="en-US" b="1" i="1">
                                <a:solidFill>
                                  <a:srgbClr val="002060"/>
                                </a:solidFill>
                                <a:latin typeface="Cambria Math" panose="02040503050406030204" pitchFamily="18" charset="0"/>
                                <a:sym typeface="Symbol" panose="05050102010706020507" pitchFamily="18" charset="2"/>
                              </a:rPr>
                            </m:ctrlPr>
                          </m:fPr>
                          <m:num>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m:t>
                                </m:r>
                                <m:r>
                                  <a:rPr lang="en-US" b="1" i="0" smtClean="0">
                                    <a:solidFill>
                                      <a:srgbClr val="002060"/>
                                    </a:solidFill>
                                    <a:latin typeface="Cambria Math" panose="02040503050406030204" pitchFamily="18" charset="0"/>
                                    <a:sym typeface="Symbol" panose="05050102010706020507" pitchFamily="18" charset="2"/>
                                  </a:rPr>
                                  <m:t>𝐎</m:t>
                                </m:r>
                                <m:r>
                                  <a:rPr lang="en-US" b="1" i="0" smtClean="0">
                                    <a:solidFill>
                                      <a:srgbClr val="002060"/>
                                    </a:solidFill>
                                    <a:latin typeface="Cambria Math" panose="02040503050406030204" pitchFamily="18" charset="0"/>
                                    <a:sym typeface="Symbol" panose="05050102010706020507" pitchFamily="18" charset="2"/>
                                  </a:rPr>
                                  <m:t>(</m:t>
                                </m:r>
                                <m:r>
                                  <a:rPr lang="en-US" b="1" i="0" smtClean="0">
                                    <a:solidFill>
                                      <a:srgbClr val="002060"/>
                                    </a:solidFill>
                                    <a:latin typeface="Cambria Math" panose="02040503050406030204" pitchFamily="18" charset="0"/>
                                    <a:sym typeface="Symbol" panose="05050102010706020507" pitchFamily="18" charset="2"/>
                                  </a:rPr>
                                  <m:t>𝐥</m:t>
                                </m:r>
                                <m:r>
                                  <a:rPr lang="en-US" b="1" i="0" smtClean="0">
                                    <a:solidFill>
                                      <a:srgbClr val="002060"/>
                                    </a:solidFill>
                                    <a:latin typeface="Cambria Math" panose="02040503050406030204" pitchFamily="18" charset="0"/>
                                    <a:sym typeface="Symbol" panose="05050102010706020507" pitchFamily="18" charset="2"/>
                                  </a:rPr>
                                  <m:t>)</m:t>
                                </m:r>
                              </m:sub>
                            </m:sSub>
                          </m:num>
                          <m:den>
                            <m:r>
                              <a:rPr lang="en-US" b="1">
                                <a:solidFill>
                                  <a:srgbClr val="002060"/>
                                </a:solidFill>
                                <a:latin typeface="Cambria Math" panose="02040503050406030204" pitchFamily="18" charset="0"/>
                                <a:sym typeface="Symbol" panose="05050102010706020507" pitchFamily="18" charset="2"/>
                              </a:rPr>
                              <m:t>𝐓</m:t>
                            </m:r>
                          </m:den>
                        </m:f>
                      </m:e>
                    </m:nary>
                    <m:r>
                      <a:rPr lang="en-US" b="1">
                        <a:solidFill>
                          <a:srgbClr val="002060"/>
                        </a:solidFill>
                        <a:latin typeface="Cambria Math" panose="02040503050406030204" pitchFamily="18" charset="0"/>
                        <a:sym typeface="Symbol" panose="05050102010706020507" pitchFamily="18" charset="2"/>
                      </a:rPr>
                      <m:t>𝐝𝐓</m:t>
                    </m:r>
                  </m:oMath>
                </a14:m>
                <a:endParaRPr lang="el-GR" b="1" dirty="0">
                  <a:solidFill>
                    <a:srgbClr val="002060"/>
                  </a:solidFill>
                  <a:sym typeface="Symbol" panose="05050102010706020507" pitchFamily="18" charset="2"/>
                </a:endParaRPr>
              </a:p>
              <a:p>
                <a:endParaRPr lang="en-US" sz="800" b="1" baseline="-25000"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Η2Ο(</a:t>
                </a:r>
                <a:r>
                  <a:rPr lang="en-US" b="1" baseline="-25000" dirty="0" smtClean="0">
                    <a:solidFill>
                      <a:srgbClr val="002060"/>
                    </a:solidFill>
                    <a:sym typeface="Symbol" panose="05050102010706020507" pitchFamily="18" charset="2"/>
                  </a:rPr>
                  <a:t>g)</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O(g)</a:t>
                </a:r>
                <a:r>
                  <a:rPr lang="en-US" b="1" dirty="0" smtClean="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a:solidFill>
                              <a:srgbClr val="002060"/>
                            </a:solidFill>
                            <a:latin typeface="Cambria Math" panose="02040503050406030204" pitchFamily="18" charset="0"/>
                            <a:sym typeface="Symbol" panose="05050102010706020507" pitchFamily="18" charset="2"/>
                          </a:rPr>
                          <m:t>𝐓</m:t>
                        </m:r>
                      </m:sup>
                      <m:e>
                        <m:f>
                          <m:fPr>
                            <m:ctrlPr>
                              <a:rPr lang="en-US" b="1" i="1">
                                <a:solidFill>
                                  <a:srgbClr val="002060"/>
                                </a:solidFill>
                                <a:latin typeface="Cambria Math" panose="02040503050406030204" pitchFamily="18" charset="0"/>
                                <a:sym typeface="Symbol" panose="05050102010706020507" pitchFamily="18" charset="2"/>
                              </a:rPr>
                            </m:ctrlPr>
                          </m:fPr>
                          <m:num>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𝐏𝐇𝟐𝐎</m:t>
                                </m:r>
                                <m:r>
                                  <a:rPr lang="en-US" b="1">
                                    <a:solidFill>
                                      <a:srgbClr val="002060"/>
                                    </a:solidFill>
                                    <a:latin typeface="Cambria Math" panose="02040503050406030204" pitchFamily="18" charset="0"/>
                                    <a:sym typeface="Symbol" panose="05050102010706020507" pitchFamily="18" charset="2"/>
                                  </a:rPr>
                                  <m:t>(</m:t>
                                </m:r>
                                <m:r>
                                  <a:rPr lang="en-US" b="1" i="0" smtClean="0">
                                    <a:solidFill>
                                      <a:srgbClr val="002060"/>
                                    </a:solidFill>
                                    <a:latin typeface="Cambria Math" panose="02040503050406030204" pitchFamily="18" charset="0"/>
                                    <a:sym typeface="Symbol" panose="05050102010706020507" pitchFamily="18" charset="2"/>
                                  </a:rPr>
                                  <m:t>𝐠</m:t>
                                </m:r>
                                <m:r>
                                  <a:rPr lang="en-US" b="1">
                                    <a:solidFill>
                                      <a:srgbClr val="002060"/>
                                    </a:solidFill>
                                    <a:latin typeface="Cambria Math" panose="02040503050406030204" pitchFamily="18" charset="0"/>
                                    <a:sym typeface="Symbol" panose="05050102010706020507" pitchFamily="18" charset="2"/>
                                  </a:rPr>
                                  <m:t>)</m:t>
                                </m:r>
                              </m:sub>
                            </m:sSub>
                          </m:num>
                          <m:den>
                            <m:r>
                              <a:rPr lang="en-US" b="1">
                                <a:solidFill>
                                  <a:srgbClr val="002060"/>
                                </a:solidFill>
                                <a:latin typeface="Cambria Math" panose="02040503050406030204" pitchFamily="18" charset="0"/>
                                <a:sym typeface="Symbol" panose="05050102010706020507" pitchFamily="18" charset="2"/>
                              </a:rPr>
                              <m:t>𝐓</m:t>
                            </m:r>
                          </m:den>
                        </m:f>
                      </m:e>
                    </m:nary>
                    <m:r>
                      <a:rPr lang="en-US" b="1">
                        <a:solidFill>
                          <a:srgbClr val="002060"/>
                        </a:solidFill>
                        <a:latin typeface="Cambria Math" panose="02040503050406030204" pitchFamily="18" charset="0"/>
                        <a:sym typeface="Symbol" panose="05050102010706020507" pitchFamily="18" charset="2"/>
                      </a:rPr>
                      <m:t>𝐝𝐓</m:t>
                    </m:r>
                  </m:oMath>
                </a14:m>
                <a:endParaRPr lang="en-US" b="1" dirty="0" smtClean="0">
                  <a:solidFill>
                    <a:srgbClr val="002060"/>
                  </a:solidFill>
                  <a:sym typeface="Symbol" panose="05050102010706020507" pitchFamily="18" charset="2"/>
                </a:endParaRPr>
              </a:p>
              <a:p>
                <a:endParaRPr lang="el-GR" b="1" dirty="0">
                  <a:solidFill>
                    <a:srgbClr val="002060"/>
                  </a:solidFill>
                  <a:sym typeface="Symbol" panose="05050102010706020507" pitchFamily="18" charset="2"/>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902386" y="2268510"/>
                <a:ext cx="3938809" cy="2348592"/>
              </a:xfrm>
              <a:prstGeom prst="rect">
                <a:avLst/>
              </a:prstGeom>
              <a:blipFill>
                <a:blip r:embed="rId2"/>
                <a:stretch>
                  <a:fillRect l="-1238" t="-20779" b="-1870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3696" y="2846038"/>
                <a:ext cx="4228038" cy="2265236"/>
              </a:xfrm>
              <a:prstGeom prst="rect">
                <a:avLst/>
              </a:prstGeom>
              <a:noFill/>
            </p:spPr>
            <p:txBody>
              <a:bodyPr wrap="square" rtlCol="0">
                <a:spAutoFit/>
              </a:bodyPr>
              <a:lstStyle/>
              <a:p>
                <a:r>
                  <a:rPr lang="el-GR" b="1" dirty="0" smtClean="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ΔΗ</a:t>
                </a:r>
                <a:r>
                  <a:rPr lang="en-US" b="1" baseline="30000" dirty="0"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Η2</a:t>
                </a:r>
                <a:r>
                  <a:rPr lang="en-US" b="1" dirty="0" smtClean="0">
                    <a:solidFill>
                      <a:srgbClr val="002060"/>
                    </a:solidFill>
                    <a:sym typeface="Symbol" panose="05050102010706020507" pitchFamily="18" charset="2"/>
                  </a:rPr>
                  <a:t> 	+ </a:t>
                </a:r>
                <a14:m>
                  <m:oMath xmlns:m="http://schemas.openxmlformats.org/officeDocument/2006/math">
                    <m:nary>
                      <m:naryPr>
                        <m:limLoc m:val="undOvr"/>
                        <m:ctrlPr>
                          <a:rPr lang="en-US" b="1" i="1" smtClean="0">
                            <a:solidFill>
                              <a:srgbClr val="002060"/>
                            </a:solidFill>
                            <a:latin typeface="Cambria Math" panose="02040503050406030204" pitchFamily="18" charset="0"/>
                            <a:sym typeface="Symbol" panose="05050102010706020507" pitchFamily="18" charset="2"/>
                          </a:rPr>
                        </m:ctrlPr>
                      </m:naryPr>
                      <m:sub>
                        <m:r>
                          <m:rPr>
                            <m:brk m:alnAt="24"/>
                          </m:rPr>
                          <a:rPr lang="en-US" b="1" i="0" smtClean="0">
                            <a:solidFill>
                              <a:srgbClr val="002060"/>
                            </a:solidFill>
                            <a:latin typeface="Cambria Math" panose="02040503050406030204" pitchFamily="18" charset="0"/>
                            <a:sym typeface="Symbol" panose="05050102010706020507" pitchFamily="18" charset="2"/>
                          </a:rPr>
                          <m:t>𝟐</m:t>
                        </m:r>
                        <m:r>
                          <a:rPr lang="en-US" b="1" i="0" smtClean="0">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𝐓</m:t>
                        </m:r>
                      </m:sup>
                      <m:e>
                        <m:sSub>
                          <m:sSubPr>
                            <m:ctrlPr>
                              <a:rPr lang="en-US" b="1" i="1" smtClean="0">
                                <a:solidFill>
                                  <a:srgbClr val="002060"/>
                                </a:solidFill>
                                <a:latin typeface="Cambria Math" panose="02040503050406030204" pitchFamily="18" charset="0"/>
                                <a:sym typeface="Symbol" panose="05050102010706020507" pitchFamily="18" charset="2"/>
                              </a:rPr>
                            </m:ctrlPr>
                          </m:sSubPr>
                          <m:e>
                            <m:r>
                              <a:rPr lang="en-US" b="1" i="0" smtClean="0">
                                <a:solidFill>
                                  <a:srgbClr val="002060"/>
                                </a:solidFill>
                                <a:latin typeface="Cambria Math" panose="02040503050406030204" pitchFamily="18" charset="0"/>
                                <a:sym typeface="Symbol" panose="05050102010706020507" pitchFamily="18" charset="2"/>
                              </a:rPr>
                              <m:t>𝐜</m:t>
                            </m:r>
                          </m:e>
                          <m:sub>
                            <m:r>
                              <a:rPr lang="en-US" b="1" i="0" smtClean="0">
                                <a:solidFill>
                                  <a:srgbClr val="002060"/>
                                </a:solidFill>
                                <a:latin typeface="Cambria Math" panose="02040503050406030204" pitchFamily="18" charset="0"/>
                                <a:sym typeface="Symbol" panose="05050102010706020507" pitchFamily="18" charset="2"/>
                              </a:rPr>
                              <m:t>𝐏𝐇𝟐</m:t>
                            </m:r>
                          </m:sub>
                        </m:sSub>
                      </m:e>
                    </m:nary>
                    <m:r>
                      <a:rPr lang="en-US" b="1" i="0" smtClean="0">
                        <a:solidFill>
                          <a:srgbClr val="002060"/>
                        </a:solidFill>
                        <a:latin typeface="Cambria Math" panose="02040503050406030204" pitchFamily="18" charset="0"/>
                        <a:sym typeface="Symbol" panose="05050102010706020507" pitchFamily="18" charset="2"/>
                      </a:rPr>
                      <m:t>𝐝𝐓</m:t>
                    </m:r>
                  </m:oMath>
                </a14:m>
                <a:endParaRPr lang="en-US" b="1" dirty="0" smtClean="0">
                  <a:solidFill>
                    <a:srgbClr val="002060"/>
                  </a:solidFill>
                  <a:sym typeface="Symbol" panose="05050102010706020507" pitchFamily="18" charset="2"/>
                </a:endParaRPr>
              </a:p>
              <a:p>
                <a:endParaRPr lang="el-GR" sz="8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Ο2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ΔΗ</a:t>
                </a:r>
                <a:r>
                  <a:rPr lang="en-US" b="1" baseline="30000" dirty="0" err="1" smtClean="0">
                    <a:solidFill>
                      <a:srgbClr val="002060"/>
                    </a:solidFill>
                    <a:sym typeface="Symbol" panose="05050102010706020507" pitchFamily="18" charset="2"/>
                  </a:rPr>
                  <a:t>o</a:t>
                </a:r>
                <a:r>
                  <a:rPr lang="en-US" b="1" baseline="-25000" dirty="0" err="1"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a:solidFill>
                              <a:srgbClr val="002060"/>
                            </a:solidFill>
                            <a:latin typeface="Cambria Math" panose="02040503050406030204" pitchFamily="18" charset="0"/>
                            <a:sym typeface="Symbol" panose="05050102010706020507" pitchFamily="18" charset="2"/>
                          </a:rPr>
                          <m:t>𝐓</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m:t>
                            </m:r>
                            <m:r>
                              <a:rPr lang="en-US" b="1" i="0" smtClean="0">
                                <a:solidFill>
                                  <a:srgbClr val="002060"/>
                                </a:solidFill>
                                <a:latin typeface="Cambria Math" panose="02040503050406030204" pitchFamily="18" charset="0"/>
                                <a:sym typeface="Symbol" panose="05050102010706020507" pitchFamily="18" charset="2"/>
                              </a:rPr>
                              <m:t>𝐎</m:t>
                            </m:r>
                            <m:r>
                              <a:rPr lang="en-US" b="1">
                                <a:solidFill>
                                  <a:srgbClr val="002060"/>
                                </a:solidFill>
                                <a:latin typeface="Cambria Math" panose="02040503050406030204" pitchFamily="18" charset="0"/>
                                <a:sym typeface="Symbol" panose="05050102010706020507" pitchFamily="18" charset="2"/>
                              </a:rPr>
                              <m:t>𝟐</m:t>
                            </m:r>
                          </m:sub>
                        </m:sSub>
                      </m:e>
                    </m:nary>
                    <m:r>
                      <a:rPr lang="en-US" b="1">
                        <a:solidFill>
                          <a:srgbClr val="002060"/>
                        </a:solidFill>
                        <a:latin typeface="Cambria Math" panose="02040503050406030204" pitchFamily="18" charset="0"/>
                        <a:sym typeface="Symbol" panose="05050102010706020507" pitchFamily="18" charset="2"/>
                      </a:rPr>
                      <m:t>𝐝𝐓</m:t>
                    </m:r>
                  </m:oMath>
                </a14:m>
                <a:endParaRPr lang="el-GR" b="1" dirty="0">
                  <a:solidFill>
                    <a:srgbClr val="002060"/>
                  </a:solidFill>
                  <a:sym typeface="Symbol" panose="05050102010706020507" pitchFamily="18" charset="2"/>
                </a:endParaRPr>
              </a:p>
              <a:p>
                <a:endParaRPr lang="el-GR" sz="8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Η2Ο(</a:t>
                </a:r>
                <a:r>
                  <a:rPr lang="en-US" b="1" baseline="-25000" dirty="0" smtClean="0">
                    <a:solidFill>
                      <a:srgbClr val="002060"/>
                    </a:solidFill>
                    <a:sym typeface="Symbol" panose="05050102010706020507" pitchFamily="18" charset="2"/>
                  </a:rPr>
                  <a:t>l)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O(l)</a:t>
                </a:r>
                <a:r>
                  <a:rPr lang="en-US" b="1" dirty="0" smtClean="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a:solidFill>
                              <a:srgbClr val="002060"/>
                            </a:solidFill>
                            <a:latin typeface="Cambria Math" panose="02040503050406030204" pitchFamily="18" charset="0"/>
                            <a:sym typeface="Symbol" panose="05050102010706020507" pitchFamily="18" charset="2"/>
                          </a:rPr>
                          <m:t>𝐓</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m:t>
                            </m:r>
                            <m:r>
                              <a:rPr lang="en-US" b="1" i="0" smtClean="0">
                                <a:solidFill>
                                  <a:srgbClr val="002060"/>
                                </a:solidFill>
                                <a:latin typeface="Cambria Math" panose="02040503050406030204" pitchFamily="18" charset="0"/>
                                <a:sym typeface="Symbol" panose="05050102010706020507" pitchFamily="18" charset="2"/>
                              </a:rPr>
                              <m:t>𝐎</m:t>
                            </m:r>
                            <m:r>
                              <a:rPr lang="en-US" b="1" i="0" smtClean="0">
                                <a:solidFill>
                                  <a:srgbClr val="002060"/>
                                </a:solidFill>
                                <a:latin typeface="Cambria Math" panose="02040503050406030204" pitchFamily="18" charset="0"/>
                                <a:sym typeface="Symbol" panose="05050102010706020507" pitchFamily="18" charset="2"/>
                              </a:rPr>
                              <m:t>(</m:t>
                            </m:r>
                            <m:r>
                              <a:rPr lang="en-US" b="1" i="0" smtClean="0">
                                <a:solidFill>
                                  <a:srgbClr val="002060"/>
                                </a:solidFill>
                                <a:latin typeface="Cambria Math" panose="02040503050406030204" pitchFamily="18" charset="0"/>
                                <a:sym typeface="Symbol" panose="05050102010706020507" pitchFamily="18" charset="2"/>
                              </a:rPr>
                              <m:t>𝐥</m:t>
                            </m:r>
                            <m:r>
                              <a:rPr lang="en-US" b="1" i="0" smtClean="0">
                                <a:solidFill>
                                  <a:srgbClr val="002060"/>
                                </a:solidFill>
                                <a:latin typeface="Cambria Math" panose="02040503050406030204" pitchFamily="18" charset="0"/>
                                <a:sym typeface="Symbol" panose="05050102010706020507" pitchFamily="18" charset="2"/>
                              </a:rPr>
                              <m:t>)</m:t>
                            </m:r>
                          </m:sub>
                        </m:sSub>
                      </m:e>
                    </m:nary>
                    <m:r>
                      <a:rPr lang="en-US" b="1">
                        <a:solidFill>
                          <a:srgbClr val="002060"/>
                        </a:solidFill>
                        <a:latin typeface="Cambria Math" panose="02040503050406030204" pitchFamily="18" charset="0"/>
                        <a:sym typeface="Symbol" panose="05050102010706020507" pitchFamily="18" charset="2"/>
                      </a:rPr>
                      <m:t>𝐝𝐓</m:t>
                    </m:r>
                  </m:oMath>
                </a14:m>
                <a:endParaRPr lang="el-GR" b="1" dirty="0">
                  <a:solidFill>
                    <a:srgbClr val="002060"/>
                  </a:solidFill>
                  <a:sym typeface="Symbol" panose="05050102010706020507" pitchFamily="18" charset="2"/>
                </a:endParaRPr>
              </a:p>
              <a:p>
                <a:endParaRPr lang="en-US" sz="8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g</a:t>
                </a:r>
                <a:r>
                  <a:rPr lang="en-US" b="1" baseline="-25000"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O(g)</a:t>
                </a:r>
                <a:r>
                  <a:rPr lang="en-US" b="1" dirty="0" smtClean="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a:solidFill>
                              <a:srgbClr val="002060"/>
                            </a:solidFill>
                            <a:latin typeface="Cambria Math" panose="02040503050406030204" pitchFamily="18" charset="0"/>
                            <a:sym typeface="Symbol" panose="05050102010706020507" pitchFamily="18" charset="2"/>
                          </a:rPr>
                          <m:t>𝐓</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𝐏𝐇𝟐𝐎</m:t>
                            </m:r>
                            <m:r>
                              <a:rPr lang="en-US" b="1">
                                <a:solidFill>
                                  <a:srgbClr val="002060"/>
                                </a:solidFill>
                                <a:latin typeface="Cambria Math" panose="02040503050406030204" pitchFamily="18" charset="0"/>
                                <a:sym typeface="Symbol" panose="05050102010706020507" pitchFamily="18" charset="2"/>
                              </a:rPr>
                              <m:t>(</m:t>
                            </m:r>
                            <m:r>
                              <a:rPr lang="en-US" b="1" i="0" smtClean="0">
                                <a:solidFill>
                                  <a:srgbClr val="002060"/>
                                </a:solidFill>
                                <a:latin typeface="Cambria Math" panose="02040503050406030204" pitchFamily="18" charset="0"/>
                                <a:sym typeface="Symbol" panose="05050102010706020507" pitchFamily="18" charset="2"/>
                              </a:rPr>
                              <m:t>𝐠</m:t>
                            </m:r>
                            <m:r>
                              <a:rPr lang="en-US" b="1">
                                <a:solidFill>
                                  <a:srgbClr val="002060"/>
                                </a:solidFill>
                                <a:latin typeface="Cambria Math" panose="02040503050406030204" pitchFamily="18" charset="0"/>
                                <a:sym typeface="Symbol" panose="05050102010706020507" pitchFamily="18" charset="2"/>
                              </a:rPr>
                              <m:t>)</m:t>
                            </m:r>
                          </m:sub>
                        </m:sSub>
                      </m:e>
                    </m:nary>
                    <m:r>
                      <a:rPr lang="en-US" b="1">
                        <a:solidFill>
                          <a:srgbClr val="002060"/>
                        </a:solidFill>
                        <a:latin typeface="Cambria Math" panose="02040503050406030204" pitchFamily="18" charset="0"/>
                        <a:sym typeface="Symbol" panose="05050102010706020507" pitchFamily="18" charset="2"/>
                      </a:rPr>
                      <m:t>𝐝𝐓</m:t>
                    </m:r>
                  </m:oMath>
                </a14:m>
                <a:endParaRPr lang="en-US" b="1" dirty="0" smtClean="0">
                  <a:solidFill>
                    <a:srgbClr val="002060"/>
                  </a:solidFill>
                  <a:sym typeface="Symbol" panose="05050102010706020507" pitchFamily="18" charset="2"/>
                </a:endParaRPr>
              </a:p>
              <a:p>
                <a:endParaRPr lang="el-GR" b="1" dirty="0">
                  <a:solidFill>
                    <a:srgbClr val="002060"/>
                  </a:solidFill>
                  <a:sym typeface="Symbol" panose="05050102010706020507" pitchFamily="18" charset="2"/>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3696" y="2846038"/>
                <a:ext cx="4228038" cy="2265236"/>
              </a:xfrm>
              <a:prstGeom prst="rect">
                <a:avLst/>
              </a:prstGeom>
              <a:blipFill>
                <a:blip r:embed="rId3"/>
                <a:stretch>
                  <a:fillRect l="-1153" t="-21563" b="-22372"/>
                </a:stretch>
              </a:blipFill>
            </p:spPr>
            <p:txBody>
              <a:bodyPr/>
              <a:lstStyle/>
              <a:p>
                <a:r>
                  <a:rPr lang="el-GR">
                    <a:noFill/>
                  </a:rPr>
                  <a:t> </a:t>
                </a:r>
              </a:p>
            </p:txBody>
          </p:sp>
        </mc:Fallback>
      </mc:AlternateContent>
      <p:sp>
        <p:nvSpPr>
          <p:cNvPr id="21" name="TextBox 20"/>
          <p:cNvSpPr txBox="1"/>
          <p:nvPr/>
        </p:nvSpPr>
        <p:spPr>
          <a:xfrm>
            <a:off x="5920436" y="4448501"/>
            <a:ext cx="3448393" cy="1615827"/>
          </a:xfrm>
          <a:prstGeom prst="rect">
            <a:avLst/>
          </a:prstGeom>
          <a:noFill/>
        </p:spPr>
        <p:txBody>
          <a:bodyPr wrap="square" rtlCol="0">
            <a:spAutoFit/>
          </a:bodyPr>
          <a:lstStyle/>
          <a:p>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H</a:t>
            </a:r>
            <a:r>
              <a:rPr lang="en-US" b="1" baseline="30000" dirty="0" err="1"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a:t>
            </a:r>
            <a:r>
              <a:rPr lang="en-US" b="1" dirty="0" smtClean="0">
                <a:solidFill>
                  <a:srgbClr val="002060"/>
                </a:solidFill>
                <a:sym typeface="Symbol" panose="05050102010706020507" pitchFamily="18" charset="2"/>
              </a:rPr>
              <a:t> 	- T*</a:t>
            </a:r>
            <a:r>
              <a:rPr lang="el-GR" b="1" dirty="0" smtClean="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a:t>
            </a:r>
            <a:endParaRPr lang="el-GR" sz="800" b="1" dirty="0" smtClean="0">
              <a:solidFill>
                <a:srgbClr val="002060"/>
              </a:solidFill>
              <a:sym typeface="Symbol" panose="05050102010706020507" pitchFamily="18" charset="2"/>
            </a:endParaRPr>
          </a:p>
          <a:p>
            <a:endParaRPr lang="en-US" sz="8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Ο2</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H</a:t>
            </a:r>
            <a:r>
              <a:rPr lang="en-US" b="1" baseline="30000" dirty="0" err="1" smtClean="0">
                <a:solidFill>
                  <a:srgbClr val="002060"/>
                </a:solidFill>
                <a:sym typeface="Symbol" panose="05050102010706020507" pitchFamily="18" charset="2"/>
              </a:rPr>
              <a:t>f</a:t>
            </a:r>
            <a:r>
              <a:rPr lang="en-US" b="1" baseline="-25000" dirty="0" err="1"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 T*</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Ο2</a:t>
            </a:r>
            <a:endParaRPr lang="el-GR" sz="800" b="1" dirty="0" smtClean="0">
              <a:solidFill>
                <a:srgbClr val="002060"/>
              </a:solidFill>
              <a:sym typeface="Symbol" panose="05050102010706020507" pitchFamily="18" charset="2"/>
            </a:endParaRPr>
          </a:p>
          <a:p>
            <a:endParaRPr lang="en-US" sz="8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Η2Ο(</a:t>
            </a:r>
            <a:r>
              <a:rPr lang="en-US" b="1" baseline="-25000" dirty="0" smtClean="0">
                <a:solidFill>
                  <a:srgbClr val="002060"/>
                </a:solidFill>
                <a:sym typeface="Symbol" panose="05050102010706020507" pitchFamily="18" charset="2"/>
              </a:rPr>
              <a:t>l)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H</a:t>
            </a:r>
            <a:r>
              <a:rPr lang="en-US" b="1" baseline="30000" dirty="0" err="1"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O(l)</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T*</a:t>
            </a:r>
            <a:r>
              <a:rPr lang="el-GR" b="1" dirty="0" smtClean="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l)</a:t>
            </a:r>
            <a:endParaRPr lang="en-US" sz="800" b="1" baseline="-25000" dirty="0" smtClean="0">
              <a:solidFill>
                <a:srgbClr val="002060"/>
              </a:solidFill>
              <a:sym typeface="Symbol" panose="05050102010706020507" pitchFamily="18" charset="2"/>
            </a:endParaRPr>
          </a:p>
          <a:p>
            <a:endParaRPr lang="en-US" sz="8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Η2Ο(</a:t>
            </a:r>
            <a:r>
              <a:rPr lang="en-US" b="1" baseline="-25000" dirty="0" smtClean="0">
                <a:solidFill>
                  <a:srgbClr val="002060"/>
                </a:solidFill>
                <a:sym typeface="Symbol" panose="05050102010706020507" pitchFamily="18" charset="2"/>
              </a:rPr>
              <a:t>g)</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H</a:t>
            </a:r>
            <a:r>
              <a:rPr lang="en-US" b="1" baseline="30000" dirty="0" err="1"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O(g)</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T*</a:t>
            </a:r>
            <a:r>
              <a:rPr lang="el-GR" b="1" dirty="0" smtClean="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g)</a:t>
            </a:r>
            <a:endParaRPr lang="el-GR" b="1" dirty="0">
              <a:solidFill>
                <a:srgbClr val="002060"/>
              </a:solidFill>
              <a:sym typeface="Symbol" panose="05050102010706020507" pitchFamily="18" charset="2"/>
            </a:endParaRPr>
          </a:p>
        </p:txBody>
      </p:sp>
    </p:spTree>
    <p:extLst>
      <p:ext uri="{BB962C8B-B14F-4D97-AF65-F5344CB8AC3E}">
        <p14:creationId xmlns:p14="http://schemas.microsoft.com/office/powerpoint/2010/main" val="3479172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xplosion 2 18"/>
          <p:cNvSpPr/>
          <p:nvPr/>
        </p:nvSpPr>
        <p:spPr>
          <a:xfrm>
            <a:off x="1640542" y="3497833"/>
            <a:ext cx="3657600" cy="1365997"/>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xtBox 4"/>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p:sp>
        <p:nvSpPr>
          <p:cNvPr id="7" name="TextBox 6"/>
          <p:cNvSpPr txBox="1"/>
          <p:nvPr/>
        </p:nvSpPr>
        <p:spPr>
          <a:xfrm>
            <a:off x="0" y="671350"/>
            <a:ext cx="12192000" cy="5909310"/>
          </a:xfrm>
          <a:prstGeom prst="rect">
            <a:avLst/>
          </a:prstGeom>
          <a:noFill/>
        </p:spPr>
        <p:txBody>
          <a:bodyPr wrap="square" rtlCol="0">
            <a:spAutoFit/>
          </a:bodyPr>
          <a:lstStyle/>
          <a:p>
            <a:r>
              <a:rPr lang="el-GR" b="1" dirty="0" smtClean="0">
                <a:solidFill>
                  <a:srgbClr val="002060"/>
                </a:solidFill>
                <a:sym typeface="Symbol" panose="05050102010706020507" pitchFamily="18" charset="2"/>
              </a:rPr>
              <a:t>Πρότυπες </a:t>
            </a:r>
            <a:r>
              <a:rPr lang="el-GR" b="1" dirty="0" smtClean="0">
                <a:solidFill>
                  <a:srgbClr val="FF0000"/>
                </a:solidFill>
                <a:sym typeface="Symbol" panose="05050102010706020507" pitchFamily="18" charset="2"/>
              </a:rPr>
              <a:t>θερμότητες</a:t>
            </a:r>
            <a:r>
              <a:rPr lang="el-GR" b="1" dirty="0" smtClean="0">
                <a:solidFill>
                  <a:srgbClr val="002060"/>
                </a:solidFill>
                <a:sym typeface="Symbol" panose="05050102010706020507" pitchFamily="18" charset="2"/>
              </a:rPr>
              <a:t> σχηματισμού χημικών ενώσεων: 	ΔΗ</a:t>
            </a:r>
            <a:r>
              <a:rPr lang="en-US" b="1" baseline="30000" dirty="0"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Η2</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0 kJ/</a:t>
            </a:r>
            <a:r>
              <a:rPr lang="en-US" b="1" dirty="0" err="1" smtClean="0">
                <a:solidFill>
                  <a:srgbClr val="002060"/>
                </a:solidFill>
                <a:sym typeface="Symbol" panose="05050102010706020507" pitchFamily="18" charset="2"/>
              </a:rPr>
              <a:t>mol</a:t>
            </a:r>
            <a:r>
              <a:rPr lang="el-GR" b="1" dirty="0" smtClean="0">
                <a:solidFill>
                  <a:srgbClr val="002060"/>
                </a:solidFill>
                <a:sym typeface="Symbol" panose="05050102010706020507" pitchFamily="18" charset="2"/>
              </a:rPr>
              <a:t>	</a:t>
            </a:r>
            <a:endParaRPr lang="en-US"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(θερμότητες σχηματισμού στους 25 </a:t>
            </a:r>
            <a:r>
              <a:rPr lang="el-GR" b="1" baseline="30000" dirty="0" smtClean="0">
                <a:solidFill>
                  <a:srgbClr val="002060"/>
                </a:solidFill>
                <a:sym typeface="Symbol" panose="05050102010706020507" pitchFamily="18" charset="2"/>
              </a:rPr>
              <a:t>ο</a:t>
            </a:r>
            <a:r>
              <a:rPr lang="en-US" b="1" dirty="0" smtClean="0">
                <a:solidFill>
                  <a:srgbClr val="002060"/>
                </a:solidFill>
                <a:sym typeface="Symbol" panose="05050102010706020507" pitchFamily="18" charset="2"/>
              </a:rPr>
              <a:t>C </a:t>
            </a:r>
            <a:r>
              <a:rPr lang="el-GR" b="1" dirty="0" smtClean="0">
                <a:solidFill>
                  <a:srgbClr val="002060"/>
                </a:solidFill>
                <a:sym typeface="Symbol" panose="05050102010706020507" pitchFamily="18" charset="2"/>
              </a:rPr>
              <a:t>και 1 </a:t>
            </a:r>
            <a:r>
              <a:rPr lang="en-US" b="1" dirty="0" err="1" smtClean="0">
                <a:solidFill>
                  <a:srgbClr val="002060"/>
                </a:solidFill>
                <a:sym typeface="Symbol" panose="05050102010706020507" pitchFamily="18" charset="2"/>
              </a:rPr>
              <a:t>atm</a:t>
            </a:r>
            <a:r>
              <a:rPr lang="en-US" b="1" dirty="0" smtClean="0">
                <a:solidFill>
                  <a:srgbClr val="002060"/>
                </a:solidFill>
                <a:sym typeface="Symbol" panose="05050102010706020507" pitchFamily="18" charset="2"/>
              </a:rPr>
              <a:t>)</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ΔΗ</a:t>
            </a:r>
            <a:r>
              <a:rPr lang="en-US" b="1" baseline="30000" dirty="0"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Ο2</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 0 kJ/</a:t>
            </a:r>
            <a:r>
              <a:rPr lang="en-US" b="1" dirty="0" err="1" smtClean="0">
                <a:solidFill>
                  <a:srgbClr val="002060"/>
                </a:solidFill>
                <a:sym typeface="Symbol" panose="05050102010706020507" pitchFamily="18" charset="2"/>
              </a:rPr>
              <a:t>mol</a:t>
            </a:r>
            <a:endParaRPr lang="el-GR" b="1" dirty="0" smtClean="0">
              <a:solidFill>
                <a:srgbClr val="002060"/>
              </a:solidFill>
              <a:sym typeface="Symbol" panose="05050102010706020507" pitchFamily="18" charset="2"/>
            </a:endParaRPr>
          </a:p>
          <a:p>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ΔΗ</a:t>
            </a:r>
            <a:r>
              <a:rPr lang="en-US" b="1" baseline="30000" dirty="0"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Η2Ο(</a:t>
            </a:r>
            <a:r>
              <a:rPr lang="en-US" b="1" baseline="-25000" dirty="0" smtClean="0">
                <a:solidFill>
                  <a:srgbClr val="002060"/>
                </a:solidFill>
                <a:sym typeface="Symbol" panose="05050102010706020507" pitchFamily="18" charset="2"/>
              </a:rPr>
              <a:t>l)	</a:t>
            </a:r>
            <a:r>
              <a:rPr lang="en-US" b="1" dirty="0" smtClean="0">
                <a:solidFill>
                  <a:srgbClr val="002060"/>
                </a:solidFill>
                <a:sym typeface="Symbol" panose="05050102010706020507" pitchFamily="18" charset="2"/>
              </a:rPr>
              <a:t>= -285,83 kJ/</a:t>
            </a:r>
            <a:r>
              <a:rPr lang="en-US" b="1" dirty="0" err="1" smtClean="0">
                <a:solidFill>
                  <a:srgbClr val="002060"/>
                </a:solidFill>
                <a:sym typeface="Symbol" panose="05050102010706020507" pitchFamily="18" charset="2"/>
              </a:rPr>
              <a:t>mol</a:t>
            </a:r>
            <a:endParaRPr lang="en-US" b="1" dirty="0" smtClean="0">
              <a:solidFill>
                <a:srgbClr val="002060"/>
              </a:solidFill>
              <a:sym typeface="Symbol" panose="05050102010706020507" pitchFamily="18" charset="2"/>
            </a:endParaRPr>
          </a:p>
          <a:p>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ΔΗ</a:t>
            </a:r>
            <a:r>
              <a:rPr lang="en-US" b="1" baseline="30000" dirty="0"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Η2Ο(</a:t>
            </a:r>
            <a:r>
              <a:rPr lang="en-US" b="1" baseline="-25000" dirty="0" smtClean="0">
                <a:solidFill>
                  <a:srgbClr val="002060"/>
                </a:solidFill>
                <a:sym typeface="Symbol" panose="05050102010706020507" pitchFamily="18" charset="2"/>
              </a:rPr>
              <a:t>g)	</a:t>
            </a:r>
            <a:r>
              <a:rPr lang="en-US" b="1" dirty="0" smtClean="0">
                <a:solidFill>
                  <a:srgbClr val="002060"/>
                </a:solidFill>
                <a:sym typeface="Symbol" panose="05050102010706020507" pitchFamily="18" charset="2"/>
              </a:rPr>
              <a:t>= -241,82 kJ/</a:t>
            </a:r>
            <a:r>
              <a:rPr lang="en-US" b="1" dirty="0" err="1" smtClean="0">
                <a:solidFill>
                  <a:srgbClr val="002060"/>
                </a:solidFill>
                <a:sym typeface="Symbol" panose="05050102010706020507" pitchFamily="18" charset="2"/>
              </a:rPr>
              <a:t>mol</a:t>
            </a:r>
            <a:endParaRPr lang="el-GR" b="1" dirty="0" smtClean="0">
              <a:solidFill>
                <a:srgbClr val="002060"/>
              </a:solidFill>
              <a:sym typeface="Symbol" panose="05050102010706020507" pitchFamily="18" charset="2"/>
            </a:endParaRPr>
          </a:p>
          <a:p>
            <a:endParaRPr lang="el-GR"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Πρότυπες </a:t>
            </a:r>
            <a:r>
              <a:rPr lang="el-GR" b="1" dirty="0" smtClean="0">
                <a:solidFill>
                  <a:srgbClr val="FF0000"/>
                </a:solidFill>
                <a:sym typeface="Symbol" panose="05050102010706020507" pitchFamily="18" charset="2"/>
              </a:rPr>
              <a:t>ελεύθερες ενέργειες </a:t>
            </a:r>
            <a:r>
              <a:rPr lang="el-GR" b="1" dirty="0">
                <a:solidFill>
                  <a:srgbClr val="002060"/>
                </a:solidFill>
                <a:sym typeface="Symbol" panose="05050102010706020507" pitchFamily="18" charset="2"/>
              </a:rPr>
              <a:t>σχηματισμού </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0 kJ/</a:t>
            </a:r>
            <a:r>
              <a:rPr lang="en-US" b="1" dirty="0" err="1">
                <a:solidFill>
                  <a:srgbClr val="002060"/>
                </a:solidFill>
                <a:sym typeface="Symbol" panose="05050102010706020507" pitchFamily="18" charset="2"/>
              </a:rPr>
              <a:t>mol</a:t>
            </a:r>
            <a:r>
              <a:rPr lang="el-GR" b="1" dirty="0">
                <a:solidFill>
                  <a:srgbClr val="002060"/>
                </a:solidFill>
                <a:sym typeface="Symbol" panose="05050102010706020507" pitchFamily="18" charset="2"/>
              </a:rPr>
              <a:t>	</a:t>
            </a:r>
            <a:endParaRPr lang="en-US"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χημικών </a:t>
            </a:r>
            <a:r>
              <a:rPr lang="el-GR" b="1" dirty="0" smtClean="0">
                <a:solidFill>
                  <a:srgbClr val="002060"/>
                </a:solidFill>
                <a:sym typeface="Symbol" panose="05050102010706020507" pitchFamily="18" charset="2"/>
              </a:rPr>
              <a:t>ενώσεων (25 </a:t>
            </a:r>
            <a:r>
              <a:rPr lang="el-GR" b="1" baseline="30000" dirty="0">
                <a:solidFill>
                  <a:srgbClr val="002060"/>
                </a:solidFill>
                <a:sym typeface="Symbol" panose="05050102010706020507" pitchFamily="18" charset="2"/>
              </a:rPr>
              <a:t>ο</a:t>
            </a:r>
            <a:r>
              <a:rPr lang="en-US" b="1" dirty="0">
                <a:solidFill>
                  <a:srgbClr val="002060"/>
                </a:solidFill>
                <a:sym typeface="Symbol" panose="05050102010706020507" pitchFamily="18" charset="2"/>
              </a:rPr>
              <a:t>C </a:t>
            </a:r>
            <a:r>
              <a:rPr lang="el-GR" b="1" dirty="0">
                <a:solidFill>
                  <a:srgbClr val="002060"/>
                </a:solidFill>
                <a:sym typeface="Symbol" panose="05050102010706020507" pitchFamily="18" charset="2"/>
              </a:rPr>
              <a:t>και 1 </a:t>
            </a:r>
            <a:r>
              <a:rPr lang="en-US" b="1" dirty="0" err="1">
                <a:solidFill>
                  <a:srgbClr val="002060"/>
                </a:solidFill>
                <a:sym typeface="Symbol" panose="05050102010706020507" pitchFamily="18" charset="2"/>
              </a:rPr>
              <a:t>atm</a:t>
            </a:r>
            <a:r>
              <a:rPr lang="en-US" b="1" dirty="0">
                <a:solidFill>
                  <a:srgbClr val="002060"/>
                </a:solidFill>
                <a:sym typeface="Symbol" panose="05050102010706020507" pitchFamily="18" charset="2"/>
              </a:rPr>
              <a:t>)</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Ο2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 0 kJ/</a:t>
            </a:r>
            <a:r>
              <a:rPr lang="en-US" b="1" dirty="0" err="1">
                <a:solidFill>
                  <a:srgbClr val="002060"/>
                </a:solidFill>
                <a:sym typeface="Symbol" panose="05050102010706020507" pitchFamily="18" charset="2"/>
              </a:rPr>
              <a:t>mol</a:t>
            </a:r>
            <a:endParaRPr lang="el-GR"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l)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-237,18 </a:t>
            </a:r>
            <a:r>
              <a:rPr lang="en-US" b="1" dirty="0">
                <a:solidFill>
                  <a:srgbClr val="002060"/>
                </a:solidFill>
                <a:sym typeface="Symbol" panose="05050102010706020507" pitchFamily="18" charset="2"/>
              </a:rPr>
              <a:t>kJ/</a:t>
            </a:r>
            <a:r>
              <a:rPr lang="en-US" b="1" dirty="0" err="1">
                <a:solidFill>
                  <a:srgbClr val="002060"/>
                </a:solidFill>
                <a:sym typeface="Symbol" panose="05050102010706020507" pitchFamily="18" charset="2"/>
              </a:rPr>
              <a:t>mol</a:t>
            </a:r>
            <a:endParaRPr lang="en-US" b="1" dirty="0">
              <a:solidFill>
                <a:srgbClr val="002060"/>
              </a:solidFill>
              <a:sym typeface="Symbol" panose="05050102010706020507" pitchFamily="18" charset="2"/>
            </a:endParaRPr>
          </a:p>
          <a:p>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g)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-228,59 </a:t>
            </a:r>
            <a:r>
              <a:rPr lang="en-US" b="1" dirty="0">
                <a:solidFill>
                  <a:srgbClr val="002060"/>
                </a:solidFill>
                <a:sym typeface="Symbol" panose="05050102010706020507" pitchFamily="18" charset="2"/>
              </a:rPr>
              <a:t>kJ/</a:t>
            </a:r>
            <a:r>
              <a:rPr lang="en-US" b="1" dirty="0" err="1">
                <a:solidFill>
                  <a:srgbClr val="002060"/>
                </a:solidFill>
                <a:sym typeface="Symbol" panose="05050102010706020507" pitchFamily="18" charset="2"/>
              </a:rPr>
              <a:t>mol</a:t>
            </a:r>
            <a:endParaRPr lang="el-GR" b="1" dirty="0">
              <a:solidFill>
                <a:srgbClr val="002060"/>
              </a:solidFill>
              <a:sym typeface="Symbol" panose="05050102010706020507" pitchFamily="18" charset="2"/>
            </a:endParaRPr>
          </a:p>
          <a:p>
            <a:endParaRPr lang="en-US" b="1" dirty="0" smtClean="0">
              <a:solidFill>
                <a:srgbClr val="002060"/>
              </a:solidFill>
              <a:sym typeface="Symbol" panose="05050102010706020507" pitchFamily="18" charset="2"/>
            </a:endParaRPr>
          </a:p>
          <a:p>
            <a:r>
              <a:rPr lang="el-GR" b="1" dirty="0">
                <a:solidFill>
                  <a:srgbClr val="002060"/>
                </a:solidFill>
                <a:sym typeface="Symbol" panose="05050102010706020507" pitchFamily="18" charset="2"/>
              </a:rPr>
              <a:t>Πρότυπες </a:t>
            </a:r>
            <a:r>
              <a:rPr lang="el-GR" b="1" dirty="0" smtClean="0">
                <a:solidFill>
                  <a:srgbClr val="FF0000"/>
                </a:solidFill>
                <a:sym typeface="Symbol" panose="05050102010706020507" pitchFamily="18" charset="2"/>
              </a:rPr>
              <a:t>εντροπίες</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σχηματισμού χημικών ενώσεων: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0 </a:t>
            </a:r>
            <a:r>
              <a:rPr lang="en-US" b="1" dirty="0" smtClean="0">
                <a:solidFill>
                  <a:srgbClr val="002060"/>
                </a:solidFill>
                <a:sym typeface="Symbol" panose="05050102010706020507" pitchFamily="18" charset="2"/>
              </a:rPr>
              <a:t>kJ/</a:t>
            </a:r>
            <a:r>
              <a:rPr lang="en-US" b="1" dirty="0" err="1" smtClean="0">
                <a:solidFill>
                  <a:srgbClr val="002060"/>
                </a:solidFill>
                <a:sym typeface="Symbol" panose="05050102010706020507" pitchFamily="18" charset="2"/>
              </a:rPr>
              <a:t>molK</a:t>
            </a:r>
            <a:r>
              <a:rPr lang="el-GR" b="1" dirty="0">
                <a:solidFill>
                  <a:srgbClr val="002060"/>
                </a:solidFill>
                <a:sym typeface="Symbol" panose="05050102010706020507" pitchFamily="18" charset="2"/>
              </a:rPr>
              <a:t>	</a:t>
            </a:r>
            <a:endParaRPr lang="en-US"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(25 </a:t>
            </a:r>
            <a:r>
              <a:rPr lang="el-GR" b="1" baseline="30000" dirty="0">
                <a:solidFill>
                  <a:srgbClr val="002060"/>
                </a:solidFill>
                <a:sym typeface="Symbol" panose="05050102010706020507" pitchFamily="18" charset="2"/>
              </a:rPr>
              <a:t>ο</a:t>
            </a:r>
            <a:r>
              <a:rPr lang="en-US" b="1" dirty="0">
                <a:solidFill>
                  <a:srgbClr val="002060"/>
                </a:solidFill>
                <a:sym typeface="Symbol" panose="05050102010706020507" pitchFamily="18" charset="2"/>
              </a:rPr>
              <a:t>C </a:t>
            </a:r>
            <a:r>
              <a:rPr lang="el-GR" b="1" dirty="0">
                <a:solidFill>
                  <a:srgbClr val="002060"/>
                </a:solidFill>
                <a:sym typeface="Symbol" panose="05050102010706020507" pitchFamily="18" charset="2"/>
              </a:rPr>
              <a:t>και 1 </a:t>
            </a:r>
            <a:r>
              <a:rPr lang="en-US" b="1" dirty="0" err="1">
                <a:solidFill>
                  <a:srgbClr val="002060"/>
                </a:solidFill>
                <a:sym typeface="Symbol" panose="05050102010706020507" pitchFamily="18" charset="2"/>
              </a:rPr>
              <a:t>atm</a:t>
            </a:r>
            <a:r>
              <a:rPr lang="en-US" b="1" dirty="0">
                <a:solidFill>
                  <a:srgbClr val="002060"/>
                </a:solidFill>
                <a:sym typeface="Symbol" panose="05050102010706020507" pitchFamily="18" charset="2"/>
              </a:rPr>
              <a:t>)</a:t>
            </a:r>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Ο2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 0 </a:t>
            </a:r>
            <a:r>
              <a:rPr lang="en-US" b="1" dirty="0" smtClean="0">
                <a:solidFill>
                  <a:srgbClr val="002060"/>
                </a:solidFill>
                <a:sym typeface="Symbol" panose="05050102010706020507" pitchFamily="18" charset="2"/>
              </a:rPr>
              <a:t>kJ/</a:t>
            </a:r>
            <a:r>
              <a:rPr lang="en-US" b="1" dirty="0" err="1" smtClean="0">
                <a:solidFill>
                  <a:srgbClr val="002060"/>
                </a:solidFill>
                <a:sym typeface="Symbol" panose="05050102010706020507" pitchFamily="18" charset="2"/>
              </a:rPr>
              <a:t>molK</a:t>
            </a:r>
            <a:endParaRPr lang="el-GR"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l)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(-285,83-(-237,18))/298 = -0,1633 kJ/</a:t>
            </a:r>
            <a:r>
              <a:rPr lang="en-US" b="1" dirty="0" err="1" smtClean="0">
                <a:solidFill>
                  <a:srgbClr val="002060"/>
                </a:solidFill>
                <a:sym typeface="Symbol" panose="05050102010706020507" pitchFamily="18" charset="2"/>
              </a:rPr>
              <a:t>molK</a:t>
            </a:r>
            <a:endParaRPr lang="en-US" b="1" dirty="0">
              <a:solidFill>
                <a:srgbClr val="002060"/>
              </a:solidFill>
              <a:sym typeface="Symbol" panose="05050102010706020507" pitchFamily="18" charset="2"/>
            </a:endParaRPr>
          </a:p>
          <a:p>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g)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(-241,82-(-228,59))/298 = -0,0444 kJ/</a:t>
            </a:r>
            <a:r>
              <a:rPr lang="en-US" b="1" dirty="0" err="1" smtClean="0">
                <a:solidFill>
                  <a:srgbClr val="002060"/>
                </a:solidFill>
                <a:sym typeface="Symbol" panose="05050102010706020507" pitchFamily="18" charset="2"/>
              </a:rPr>
              <a:t>molK</a:t>
            </a:r>
            <a:endParaRPr lang="el-GR" b="1" dirty="0">
              <a:solidFill>
                <a:srgbClr val="002060"/>
              </a:solidFill>
              <a:sym typeface="Symbol" panose="05050102010706020507" pitchFamily="18" charset="2"/>
            </a:endParaRPr>
          </a:p>
          <a:p>
            <a:endParaRPr lang="el-GR"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Θερμοχωρητικότητες (</a:t>
            </a:r>
            <a:r>
              <a:rPr lang="en-US" b="1" dirty="0" err="1" smtClean="0">
                <a:solidFill>
                  <a:srgbClr val="002060"/>
                </a:solidFill>
                <a:sym typeface="Symbol" panose="05050102010706020507" pitchFamily="18" charset="2"/>
              </a:rPr>
              <a:t>c</a:t>
            </a:r>
            <a:r>
              <a:rPr lang="en-US" b="1" baseline="-25000" dirty="0" err="1" smtClean="0">
                <a:solidFill>
                  <a:srgbClr val="002060"/>
                </a:solidFill>
                <a:sym typeface="Symbol" panose="05050102010706020507" pitchFamily="18" charset="2"/>
              </a:rPr>
              <a:t>p</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στοιχείων και χημικών ενώσεων</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a:t>
            </a:r>
            <a:r>
              <a:rPr lang="en-US" b="1" dirty="0" err="1" smtClean="0">
                <a:solidFill>
                  <a:srgbClr val="002060"/>
                </a:solidFill>
                <a:sym typeface="Symbol" panose="05050102010706020507" pitchFamily="18" charset="2"/>
              </a:rPr>
              <a:t>c</a:t>
            </a:r>
            <a:r>
              <a:rPr lang="en-US" b="1" baseline="-25000" dirty="0" err="1" smtClean="0">
                <a:solidFill>
                  <a:srgbClr val="002060"/>
                </a:solidFill>
                <a:sym typeface="Symbol" panose="05050102010706020507" pitchFamily="18" charset="2"/>
              </a:rPr>
              <a:t>p</a:t>
            </a:r>
            <a:r>
              <a:rPr lang="en-US" b="1" dirty="0" smtClean="0">
                <a:solidFill>
                  <a:srgbClr val="002060"/>
                </a:solidFill>
                <a:sym typeface="Symbol" panose="05050102010706020507" pitchFamily="18" charset="2"/>
              </a:rPr>
              <a:t>(T) = a</a:t>
            </a:r>
            <a:r>
              <a:rPr lang="el-GR" b="1" dirty="0" smtClean="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b</a:t>
            </a:r>
            <a:r>
              <a:rPr lang="el-GR" b="1" dirty="0" smtClean="0">
                <a:solidFill>
                  <a:srgbClr val="002060"/>
                </a:solidFill>
                <a:sym typeface="Symbol" panose="05050102010706020507" pitchFamily="18" charset="2"/>
              </a:rPr>
              <a:t>*Τ + </a:t>
            </a:r>
            <a:r>
              <a:rPr lang="en-US" b="1" dirty="0" smtClean="0">
                <a:solidFill>
                  <a:srgbClr val="002060"/>
                </a:solidFill>
                <a:sym typeface="Symbol" panose="05050102010706020507" pitchFamily="18" charset="2"/>
              </a:rPr>
              <a:t>c*T</a:t>
            </a:r>
            <a:r>
              <a:rPr lang="en-US" b="1" baseline="30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 d*T</a:t>
            </a:r>
            <a:r>
              <a:rPr lang="en-US" b="1" baseline="30000" dirty="0" smtClean="0">
                <a:solidFill>
                  <a:srgbClr val="002060"/>
                </a:solidFill>
                <a:sym typeface="Symbol" panose="05050102010706020507" pitchFamily="18" charset="2"/>
              </a:rPr>
              <a:t>3</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p>
          <a:p>
            <a:r>
              <a:rPr lang="en-US" b="1" dirty="0" smtClean="0">
                <a:solidFill>
                  <a:srgbClr val="002060"/>
                </a:solidFill>
                <a:sym typeface="Symbol" panose="05050102010706020507" pitchFamily="18" charset="2"/>
              </a:rPr>
              <a:t>		</a:t>
            </a:r>
            <a:r>
              <a:rPr lang="en-US" b="1" dirty="0" smtClean="0">
                <a:solidFill>
                  <a:srgbClr val="FF0000"/>
                </a:solidFill>
                <a:sym typeface="Symbol" panose="05050102010706020507" pitchFamily="18" charset="2"/>
              </a:rPr>
              <a:t>a, kJ/</a:t>
            </a:r>
            <a:r>
              <a:rPr lang="en-US" b="1" dirty="0" err="1" smtClean="0">
                <a:solidFill>
                  <a:srgbClr val="FF0000"/>
                </a:solidFill>
                <a:sym typeface="Symbol" panose="05050102010706020507" pitchFamily="18" charset="2"/>
              </a:rPr>
              <a:t>molK</a:t>
            </a:r>
            <a:r>
              <a:rPr lang="en-US" b="1" dirty="0" smtClean="0">
                <a:solidFill>
                  <a:srgbClr val="FF0000"/>
                </a:solidFill>
                <a:sym typeface="Symbol" panose="05050102010706020507" pitchFamily="18" charset="2"/>
              </a:rPr>
              <a:t>	b, 10</a:t>
            </a:r>
            <a:r>
              <a:rPr lang="en-US" b="1" baseline="30000" dirty="0" smtClean="0">
                <a:solidFill>
                  <a:srgbClr val="FF0000"/>
                </a:solidFill>
                <a:sym typeface="Symbol" panose="05050102010706020507" pitchFamily="18" charset="2"/>
              </a:rPr>
              <a:t>-6</a:t>
            </a:r>
            <a:r>
              <a:rPr lang="en-US" b="1" dirty="0" smtClean="0">
                <a:solidFill>
                  <a:srgbClr val="FF0000"/>
                </a:solidFill>
                <a:sym typeface="Symbol" panose="05050102010706020507" pitchFamily="18" charset="2"/>
              </a:rPr>
              <a:t> kJ/molK</a:t>
            </a:r>
            <a:r>
              <a:rPr lang="en-US" b="1" baseline="30000" dirty="0" smtClean="0">
                <a:solidFill>
                  <a:srgbClr val="FF0000"/>
                </a:solidFill>
                <a:sym typeface="Symbol" panose="05050102010706020507" pitchFamily="18" charset="2"/>
              </a:rPr>
              <a:t>2</a:t>
            </a:r>
            <a:r>
              <a:rPr lang="en-US" b="1" dirty="0">
                <a:solidFill>
                  <a:srgbClr val="FF0000"/>
                </a:solidFill>
                <a:sym typeface="Symbol" panose="05050102010706020507" pitchFamily="18" charset="2"/>
              </a:rPr>
              <a:t>	 </a:t>
            </a:r>
            <a:r>
              <a:rPr lang="en-US" b="1" dirty="0" smtClean="0">
                <a:solidFill>
                  <a:srgbClr val="FF0000"/>
                </a:solidFill>
                <a:sym typeface="Symbol" panose="05050102010706020507" pitchFamily="18" charset="2"/>
              </a:rPr>
              <a:t>c, 10</a:t>
            </a:r>
            <a:r>
              <a:rPr lang="en-US" b="1" baseline="30000" dirty="0" smtClean="0">
                <a:solidFill>
                  <a:srgbClr val="FF0000"/>
                </a:solidFill>
                <a:sym typeface="Symbol" panose="05050102010706020507" pitchFamily="18" charset="2"/>
              </a:rPr>
              <a:t>-9</a:t>
            </a:r>
            <a:r>
              <a:rPr lang="en-US" b="1" dirty="0" smtClean="0">
                <a:solidFill>
                  <a:srgbClr val="FF0000"/>
                </a:solidFill>
                <a:sym typeface="Symbol" panose="05050102010706020507" pitchFamily="18" charset="2"/>
              </a:rPr>
              <a:t> kJ/molK</a:t>
            </a:r>
            <a:r>
              <a:rPr lang="en-US" b="1" baseline="30000" dirty="0" smtClean="0">
                <a:solidFill>
                  <a:srgbClr val="FF0000"/>
                </a:solidFill>
                <a:sym typeface="Symbol" panose="05050102010706020507" pitchFamily="18" charset="2"/>
              </a:rPr>
              <a:t>3 </a:t>
            </a:r>
            <a:r>
              <a:rPr lang="en-US" b="1" dirty="0">
                <a:solidFill>
                  <a:srgbClr val="FF0000"/>
                </a:solidFill>
                <a:sym typeface="Symbol" panose="05050102010706020507" pitchFamily="18" charset="2"/>
              </a:rPr>
              <a:t>	 </a:t>
            </a:r>
            <a:r>
              <a:rPr lang="en-US" b="1" dirty="0" smtClean="0">
                <a:solidFill>
                  <a:srgbClr val="FF0000"/>
                </a:solidFill>
                <a:sym typeface="Symbol" panose="05050102010706020507" pitchFamily="18" charset="2"/>
              </a:rPr>
              <a:t>d, 10</a:t>
            </a:r>
            <a:r>
              <a:rPr lang="en-US" b="1" baseline="30000" dirty="0" smtClean="0">
                <a:solidFill>
                  <a:srgbClr val="FF0000"/>
                </a:solidFill>
                <a:sym typeface="Symbol" panose="05050102010706020507" pitchFamily="18" charset="2"/>
              </a:rPr>
              <a:t>-12</a:t>
            </a:r>
            <a:r>
              <a:rPr lang="en-US" b="1" dirty="0" smtClean="0">
                <a:solidFill>
                  <a:srgbClr val="FF0000"/>
                </a:solidFill>
                <a:sym typeface="Symbol" panose="05050102010706020507" pitchFamily="18" charset="2"/>
              </a:rPr>
              <a:t> kJ/molK</a:t>
            </a:r>
            <a:r>
              <a:rPr lang="en-US" b="1" baseline="30000" dirty="0" smtClean="0">
                <a:solidFill>
                  <a:srgbClr val="FF0000"/>
                </a:solidFill>
                <a:sym typeface="Symbol" panose="05050102010706020507" pitchFamily="18" charset="2"/>
              </a:rPr>
              <a:t>4 </a:t>
            </a:r>
            <a:r>
              <a:rPr lang="en-US" b="1" dirty="0" smtClean="0">
                <a:solidFill>
                  <a:srgbClr val="002060"/>
                </a:solidFill>
                <a:sym typeface="Symbol" panose="05050102010706020507" pitchFamily="18" charset="2"/>
              </a:rPr>
              <a:t>			</a:t>
            </a:r>
            <a:endParaRPr lang="el-GR" b="1" dirty="0" smtClean="0">
              <a:solidFill>
                <a:srgbClr val="002060"/>
              </a:solidFill>
              <a:sym typeface="Symbol" panose="05050102010706020507" pitchFamily="18" charset="2"/>
            </a:endParaRPr>
          </a:p>
          <a:p>
            <a:r>
              <a:rPr lang="en-US" b="1" dirty="0" smtClean="0">
                <a:solidFill>
                  <a:srgbClr val="002060"/>
                </a:solidFill>
                <a:sym typeface="Symbol" panose="05050102010706020507" pitchFamily="18" charset="2"/>
              </a:rPr>
              <a:t>H</a:t>
            </a:r>
            <a:r>
              <a:rPr lang="en-US"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0,02911		-1,92		4,00		-0,87</a:t>
            </a:r>
          </a:p>
          <a:p>
            <a:r>
              <a:rPr lang="en-US" b="1" dirty="0" smtClean="0">
                <a:solidFill>
                  <a:srgbClr val="002060"/>
                </a:solidFill>
                <a:sym typeface="Symbol" panose="05050102010706020507" pitchFamily="18" charset="2"/>
              </a:rPr>
              <a:t>O</a:t>
            </a:r>
            <a:r>
              <a:rPr lang="en-US"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0,02548		15,2		-7,16		1,31</a:t>
            </a:r>
            <a:endParaRPr lang="en-US" b="1" dirty="0" smtClean="0">
              <a:solidFill>
                <a:srgbClr val="002060"/>
              </a:solidFill>
              <a:sym typeface="Symbol" panose="05050102010706020507" pitchFamily="18" charset="2"/>
            </a:endParaRPr>
          </a:p>
          <a:p>
            <a:r>
              <a:rPr lang="en-US" b="1" dirty="0" smtClean="0">
                <a:solidFill>
                  <a:srgbClr val="002060"/>
                </a:solidFill>
                <a:sym typeface="Symbol" panose="05050102010706020507" pitchFamily="18" charset="2"/>
              </a:rPr>
              <a:t>H</a:t>
            </a:r>
            <a:r>
              <a:rPr lang="en-US"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O(g)		0,03224		1,92		10,6		-3,60</a:t>
            </a:r>
          </a:p>
          <a:p>
            <a:r>
              <a:rPr lang="en-US" b="1" dirty="0" smtClean="0">
                <a:solidFill>
                  <a:srgbClr val="002060"/>
                </a:solidFill>
                <a:sym typeface="Symbol" panose="05050102010706020507" pitchFamily="18" charset="2"/>
              </a:rPr>
              <a:t>H</a:t>
            </a:r>
            <a:r>
              <a:rPr lang="en-US"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O(l)</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0,07530		0		0		0</a:t>
            </a:r>
            <a:r>
              <a:rPr lang="el-GR" b="1" dirty="0" smtClean="0">
                <a:solidFill>
                  <a:srgbClr val="002060"/>
                </a:solidFill>
                <a:sym typeface="Symbol" panose="05050102010706020507" pitchFamily="18" charset="2"/>
              </a:rPr>
              <a:t>					</a:t>
            </a:r>
            <a:endParaRPr lang="el-GR" b="1" dirty="0">
              <a:solidFill>
                <a:srgbClr val="002060"/>
              </a:solidFill>
              <a:sym typeface="Symbol" panose="05050102010706020507" pitchFamily="18" charset="2"/>
            </a:endParaRPr>
          </a:p>
        </p:txBody>
      </p:sp>
      <p:sp>
        <p:nvSpPr>
          <p:cNvPr id="13" name="Explosion 2 12"/>
          <p:cNvSpPr/>
          <p:nvPr/>
        </p:nvSpPr>
        <p:spPr>
          <a:xfrm>
            <a:off x="8209784" y="671350"/>
            <a:ext cx="3657600" cy="1365997"/>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8598569" y="979876"/>
            <a:ext cx="2880030" cy="830997"/>
          </a:xfrm>
          <a:prstGeom prst="rect">
            <a:avLst/>
          </a:prstGeom>
          <a:noFill/>
        </p:spPr>
        <p:txBody>
          <a:bodyPr wrap="square" rtlCol="0">
            <a:spAutoFit/>
          </a:bodyPr>
          <a:lstStyle/>
          <a:p>
            <a:pPr algn="ctr"/>
            <a:r>
              <a:rPr lang="el-GR" sz="1600" b="1" dirty="0" smtClean="0">
                <a:solidFill>
                  <a:srgbClr val="002060"/>
                </a:solidFill>
                <a:sym typeface="Symbol" panose="05050102010706020507" pitchFamily="18" charset="2"/>
              </a:rPr>
              <a:t>υπολογίζουμε το ενεργειακό αποτέλεσμα ή απαίτηση της αντίδρασης</a:t>
            </a:r>
            <a:r>
              <a:rPr lang="en-US" sz="1600" b="1" dirty="0" smtClean="0">
                <a:solidFill>
                  <a:srgbClr val="002060"/>
                </a:solidFill>
                <a:sym typeface="Symbol" panose="05050102010706020507" pitchFamily="18" charset="2"/>
              </a:rPr>
              <a:t> </a:t>
            </a:r>
            <a:endParaRPr lang="el-GR" sz="2000" b="1" dirty="0">
              <a:solidFill>
                <a:srgbClr val="002060"/>
              </a:solidFill>
              <a:sym typeface="Symbol" panose="05050102010706020507" pitchFamily="18" charset="2"/>
            </a:endParaRPr>
          </a:p>
        </p:txBody>
      </p:sp>
      <p:sp>
        <p:nvSpPr>
          <p:cNvPr id="17" name="Explosion 2 16"/>
          <p:cNvSpPr/>
          <p:nvPr/>
        </p:nvSpPr>
        <p:spPr>
          <a:xfrm>
            <a:off x="8372092" y="1825728"/>
            <a:ext cx="3657600" cy="1687493"/>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p:cNvSpPr txBox="1"/>
          <p:nvPr/>
        </p:nvSpPr>
        <p:spPr>
          <a:xfrm>
            <a:off x="8760877" y="2253975"/>
            <a:ext cx="2880030" cy="830997"/>
          </a:xfrm>
          <a:prstGeom prst="rect">
            <a:avLst/>
          </a:prstGeom>
          <a:noFill/>
        </p:spPr>
        <p:txBody>
          <a:bodyPr wrap="square" rtlCol="0">
            <a:spAutoFit/>
          </a:bodyPr>
          <a:lstStyle/>
          <a:p>
            <a:pPr algn="ctr"/>
            <a:r>
              <a:rPr lang="el-GR" sz="1600" b="1" dirty="0" smtClean="0">
                <a:solidFill>
                  <a:srgbClr val="002060"/>
                </a:solidFill>
                <a:sym typeface="Symbol" panose="05050102010706020507" pitchFamily="18" charset="2"/>
              </a:rPr>
              <a:t>υπολογίζουμε την ελάχιστη κατανάλωση ηλεκτρικού έργου και το </a:t>
            </a:r>
            <a:r>
              <a:rPr lang="el-GR" sz="1600" b="1" dirty="0" smtClean="0">
                <a:solidFill>
                  <a:srgbClr val="FF0000"/>
                </a:solidFill>
                <a:sym typeface="Symbol" panose="05050102010706020507" pitchFamily="18" charset="2"/>
              </a:rPr>
              <a:t>Αντιστρεπτό Δυναμικό</a:t>
            </a:r>
            <a:endParaRPr lang="el-GR" sz="2000" b="1" dirty="0">
              <a:solidFill>
                <a:srgbClr val="FF0000"/>
              </a:solidFill>
              <a:sym typeface="Symbol" panose="05050102010706020507" pitchFamily="18" charset="2"/>
            </a:endParaRPr>
          </a:p>
        </p:txBody>
      </p:sp>
      <p:sp>
        <p:nvSpPr>
          <p:cNvPr id="20" name="TextBox 19"/>
          <p:cNvSpPr txBox="1"/>
          <p:nvPr/>
        </p:nvSpPr>
        <p:spPr>
          <a:xfrm>
            <a:off x="2029327" y="3806359"/>
            <a:ext cx="2880030" cy="830997"/>
          </a:xfrm>
          <a:prstGeom prst="rect">
            <a:avLst/>
          </a:prstGeom>
          <a:noFill/>
        </p:spPr>
        <p:txBody>
          <a:bodyPr wrap="square" rtlCol="0">
            <a:spAutoFit/>
          </a:bodyPr>
          <a:lstStyle/>
          <a:p>
            <a:pPr algn="ctr"/>
            <a:r>
              <a:rPr lang="el-GR" sz="1600" b="1" dirty="0" smtClean="0">
                <a:solidFill>
                  <a:srgbClr val="002060"/>
                </a:solidFill>
                <a:sym typeface="Symbol" panose="05050102010706020507" pitchFamily="18" charset="2"/>
              </a:rPr>
              <a:t>υπολογίζουμε την απαιτούμενη παροχή θερμότητας στην αντίδραση</a:t>
            </a:r>
            <a:endParaRPr lang="el-GR" sz="2000" b="1" dirty="0">
              <a:solidFill>
                <a:srgbClr val="002060"/>
              </a:solidFill>
              <a:sym typeface="Symbol" panose="05050102010706020507" pitchFamily="18" charset="2"/>
            </a:endParaRPr>
          </a:p>
        </p:txBody>
      </p:sp>
    </p:spTree>
    <p:extLst>
      <p:ext uri="{BB962C8B-B14F-4D97-AF65-F5344CB8AC3E}">
        <p14:creationId xmlns:p14="http://schemas.microsoft.com/office/powerpoint/2010/main" val="3957414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xtBox 4"/>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mc:AlternateContent xmlns:mc="http://schemas.openxmlformats.org/markup-compatibility/2006" xmlns:a14="http://schemas.microsoft.com/office/drawing/2010/main">
        <mc:Choice Requires="a14">
          <p:sp>
            <p:nvSpPr>
              <p:cNvPr id="6" name="TextBox 5"/>
              <p:cNvSpPr txBox="1"/>
              <p:nvPr/>
            </p:nvSpPr>
            <p:spPr>
              <a:xfrm>
                <a:off x="0" y="671350"/>
                <a:ext cx="12192000" cy="6117700"/>
              </a:xfrm>
              <a:prstGeom prst="rect">
                <a:avLst/>
              </a:prstGeom>
              <a:noFill/>
            </p:spPr>
            <p:txBody>
              <a:bodyPr wrap="square" rtlCol="0">
                <a:spAutoFit/>
              </a:bodyPr>
              <a:lstStyle/>
              <a:p>
                <a:r>
                  <a:rPr lang="el-GR" b="1" dirty="0" smtClean="0">
                    <a:solidFill>
                      <a:srgbClr val="FF0000"/>
                    </a:solidFill>
                    <a:sym typeface="Symbol" panose="05050102010706020507" pitchFamily="18" charset="2"/>
                  </a:rPr>
                  <a:t>ΠΑΡΑΔΕΙΓΜΑ 1</a:t>
                </a:r>
              </a:p>
              <a:p>
                <a:pPr algn="just"/>
                <a:r>
                  <a:rPr lang="el-GR" b="1" dirty="0" smtClean="0">
                    <a:solidFill>
                      <a:srgbClr val="002060"/>
                    </a:solidFill>
                    <a:sym typeface="Symbol" panose="05050102010706020507" pitchFamily="18" charset="2"/>
                  </a:rPr>
                  <a:t>Να υπολογιστεί το ελάχιστο απαιτούμενο ηλεκτρικό έργο, η ελάχιστη θερμότητα και το αντιστρεπτό δυναμικό της ηλεκτρόλυσης του νερού στους 70 </a:t>
                </a:r>
                <a:r>
                  <a:rPr lang="el-GR" b="1" baseline="30000" dirty="0">
                    <a:solidFill>
                      <a:srgbClr val="002060"/>
                    </a:solidFill>
                    <a:sym typeface="Symbol" panose="05050102010706020507" pitchFamily="18" charset="2"/>
                  </a:rPr>
                  <a:t>ο</a:t>
                </a:r>
                <a:r>
                  <a:rPr lang="en-US" b="1" dirty="0">
                    <a:solidFill>
                      <a:srgbClr val="002060"/>
                    </a:solidFill>
                    <a:sym typeface="Symbol" panose="05050102010706020507" pitchFamily="18" charset="2"/>
                  </a:rPr>
                  <a:t>C</a:t>
                </a:r>
                <a:r>
                  <a:rPr lang="el-GR" b="1" dirty="0" smtClean="0">
                    <a:solidFill>
                      <a:srgbClr val="002060"/>
                    </a:solidFill>
                    <a:sym typeface="Symbol" panose="05050102010706020507" pitchFamily="18" charset="2"/>
                  </a:rPr>
                  <a:t> (τυπική βιομηχανική αλκαλική ηλεκτρόλυση).</a:t>
                </a:r>
                <a:endParaRPr lang="en-US" b="1" dirty="0" smtClean="0">
                  <a:solidFill>
                    <a:srgbClr val="002060"/>
                  </a:solidFill>
                  <a:sym typeface="Symbol" panose="05050102010706020507" pitchFamily="18" charset="2"/>
                </a:endParaRPr>
              </a:p>
              <a:p>
                <a:pPr algn="just"/>
                <a:endParaRPr lang="en-US" b="1" dirty="0" smtClean="0">
                  <a:solidFill>
                    <a:srgbClr val="002060"/>
                  </a:solidFill>
                  <a:sym typeface="Symbol" panose="05050102010706020507" pitchFamily="18" charset="2"/>
                </a:endParaRPr>
              </a:p>
              <a:p>
                <a:pPr algn="just"/>
                <a:r>
                  <a:rPr lang="el-GR" b="1" dirty="0" smtClean="0">
                    <a:solidFill>
                      <a:srgbClr val="002060"/>
                    </a:solidFill>
                    <a:sym typeface="Symbol" panose="05050102010706020507" pitchFamily="18" charset="2"/>
                  </a:rPr>
                  <a:t>Αντίδραση:	</a:t>
                </a:r>
                <a:r>
                  <a:rPr lang="el-GR" b="1" dirty="0">
                    <a:solidFill>
                      <a:srgbClr val="002060"/>
                    </a:solidFill>
                  </a:rPr>
                  <a:t> Η</a:t>
                </a:r>
                <a:r>
                  <a:rPr lang="el-GR" b="1" baseline="-25000" dirty="0">
                    <a:solidFill>
                      <a:srgbClr val="002060"/>
                    </a:solidFill>
                  </a:rPr>
                  <a:t>2</a:t>
                </a:r>
                <a:r>
                  <a:rPr lang="el-GR" b="1" dirty="0">
                    <a:solidFill>
                      <a:srgbClr val="002060"/>
                    </a:solidFill>
                  </a:rPr>
                  <a:t>Ο(</a:t>
                </a:r>
                <a:r>
                  <a:rPr lang="en-US" b="1" dirty="0">
                    <a:solidFill>
                      <a:srgbClr val="002060"/>
                    </a:solidFill>
                  </a:rPr>
                  <a:t>l)</a:t>
                </a:r>
                <a:r>
                  <a:rPr lang="el-GR" b="1" dirty="0">
                    <a:solidFill>
                      <a:srgbClr val="002060"/>
                    </a:solidFill>
                  </a:rPr>
                  <a:t> </a:t>
                </a:r>
                <a:r>
                  <a:rPr lang="el-GR" b="1" dirty="0">
                    <a:solidFill>
                      <a:srgbClr val="002060"/>
                    </a:solidFill>
                    <a:sym typeface="Symbol" panose="05050102010706020507" pitchFamily="18" charset="2"/>
                  </a:rPr>
                  <a:t> Η</a:t>
                </a:r>
                <a:r>
                  <a:rPr lang="el-GR" b="1" baseline="-25000" dirty="0">
                    <a:solidFill>
                      <a:srgbClr val="002060"/>
                    </a:solidFill>
                    <a:sym typeface="Symbol" panose="05050102010706020507" pitchFamily="18" charset="2"/>
                  </a:rPr>
                  <a:t>2</a:t>
                </a:r>
                <a:r>
                  <a:rPr lang="el-GR" b="1" dirty="0">
                    <a:solidFill>
                      <a:srgbClr val="002060"/>
                    </a:solidFill>
                    <a:sym typeface="Symbol" panose="05050102010706020507" pitchFamily="18" charset="2"/>
                  </a:rPr>
                  <a:t> + 0,5 Ο</a:t>
                </a:r>
                <a:r>
                  <a:rPr lang="el-GR" b="1" baseline="-25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p>
              <a:p>
                <a:pPr algn="just"/>
                <a:endParaRPr lang="el-GR" b="1" dirty="0">
                  <a:solidFill>
                    <a:srgbClr val="002060"/>
                  </a:solidFill>
                  <a:sym typeface="Symbol" panose="05050102010706020507" pitchFamily="18" charset="2"/>
                </a:endParaRPr>
              </a:p>
              <a:p>
                <a:pPr algn="just"/>
                <a:r>
                  <a:rPr lang="el-GR" b="1" dirty="0" smtClean="0">
                    <a:solidFill>
                      <a:srgbClr val="002060"/>
                    </a:solidFill>
                    <a:sym typeface="Symbol" panose="05050102010706020507" pitchFamily="18" charset="2"/>
                  </a:rPr>
                  <a:t>Στους </a:t>
                </a:r>
                <a:r>
                  <a:rPr lang="el-GR" b="1" dirty="0">
                    <a:solidFill>
                      <a:srgbClr val="002060"/>
                    </a:solidFill>
                    <a:sym typeface="Symbol" panose="05050102010706020507" pitchFamily="18" charset="2"/>
                  </a:rPr>
                  <a:t>70 </a:t>
                </a:r>
                <a:r>
                  <a:rPr lang="el-GR" b="1" baseline="30000" dirty="0">
                    <a:solidFill>
                      <a:srgbClr val="002060"/>
                    </a:solidFill>
                    <a:sym typeface="Symbol" panose="05050102010706020507" pitchFamily="18" charset="2"/>
                  </a:rPr>
                  <a:t>ο</a:t>
                </a:r>
                <a:r>
                  <a:rPr lang="en-US" b="1" dirty="0" smtClean="0">
                    <a:solidFill>
                      <a:srgbClr val="002060"/>
                    </a:solidFill>
                    <a:sym typeface="Symbol" panose="05050102010706020507" pitchFamily="18" charset="2"/>
                  </a:rPr>
                  <a:t>C (343 K):</a:t>
                </a:r>
              </a:p>
              <a:p>
                <a:pPr algn="just"/>
                <a:endParaRPr lang="en-US"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Η2</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i="0" smtClean="0">
                            <a:solidFill>
                              <a:srgbClr val="002060"/>
                            </a:solidFill>
                            <a:latin typeface="Cambria Math" panose="02040503050406030204" pitchFamily="18" charset="0"/>
                            <a:sym typeface="Symbol" panose="05050102010706020507" pitchFamily="18" charset="2"/>
                          </a:rPr>
                          <m:t>𝟑</m:t>
                        </m:r>
                        <m:r>
                          <a:rPr lang="en-US" b="1" i="0" smtClean="0">
                            <a:solidFill>
                              <a:srgbClr val="002060"/>
                            </a:solidFill>
                            <a:latin typeface="Cambria Math" panose="02040503050406030204" pitchFamily="18" charset="0"/>
                            <a:sym typeface="Symbol" panose="05050102010706020507" pitchFamily="18" charset="2"/>
                          </a:rPr>
                          <m:t>𝟒𝟑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smtClean="0">
                    <a:solidFill>
                      <a:srgbClr val="002060"/>
                    </a:solidFill>
                    <a:sym typeface="Symbol" panose="05050102010706020507" pitchFamily="18" charset="2"/>
                  </a:rPr>
                  <a:t>  = 0 + </a:t>
                </a:r>
                <a:r>
                  <a:rPr lang="en-US" b="1" dirty="0" smtClean="0">
                    <a:solidFill>
                      <a:srgbClr val="002060"/>
                    </a:solidFill>
                    <a:sym typeface="Symbol" panose="05050102010706020507" pitchFamily="18" charset="2"/>
                  </a:rPr>
                  <a:t>a*</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i="0" smtClean="0">
                            <a:solidFill>
                              <a:srgbClr val="002060"/>
                            </a:solidFill>
                            <a:latin typeface="Cambria Math" panose="02040503050406030204" pitchFamily="18" charset="0"/>
                            <a:sym typeface="Symbol" panose="05050102010706020507" pitchFamily="18" charset="2"/>
                          </a:rPr>
                          <m:t>𝟑𝟒𝟑</m:t>
                        </m:r>
                      </m:sup>
                      <m:e>
                        <m:r>
                          <a:rPr lang="en-US" b="1" i="0" smtClean="0">
                            <a:solidFill>
                              <a:srgbClr val="002060"/>
                            </a:solidFill>
                            <a:latin typeface="Cambria Math" panose="02040503050406030204" pitchFamily="18" charset="0"/>
                            <a:sym typeface="Symbol" panose="05050102010706020507" pitchFamily="18" charset="2"/>
                          </a:rPr>
                          <m:t>𝐝𝐓</m:t>
                        </m:r>
                      </m:e>
                    </m:nary>
                  </m:oMath>
                </a14:m>
                <a:r>
                  <a:rPr lang="en-US" b="1" dirty="0" smtClean="0">
                    <a:solidFill>
                      <a:srgbClr val="002060"/>
                    </a:solidFill>
                    <a:sym typeface="Symbol" panose="05050102010706020507" pitchFamily="18" charset="2"/>
                  </a:rPr>
                  <a:t> + b*</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i="0" smtClean="0">
                            <a:solidFill>
                              <a:srgbClr val="002060"/>
                            </a:solidFill>
                            <a:latin typeface="Cambria Math" panose="02040503050406030204" pitchFamily="18" charset="0"/>
                            <a:sym typeface="Symbol" panose="05050102010706020507" pitchFamily="18" charset="2"/>
                          </a:rPr>
                          <m:t>𝟒𝟑</m:t>
                        </m:r>
                      </m:sup>
                      <m:e>
                        <m:r>
                          <a:rPr lang="en-US" b="1" i="0" smtClean="0">
                            <a:solidFill>
                              <a:srgbClr val="002060"/>
                            </a:solidFill>
                            <a:latin typeface="Cambria Math" panose="02040503050406030204" pitchFamily="18" charset="0"/>
                            <a:sym typeface="Symbol" panose="05050102010706020507" pitchFamily="18" charset="2"/>
                          </a:rPr>
                          <m:t>𝐓</m:t>
                        </m:r>
                        <m:r>
                          <a:rPr lang="en-US" b="1">
                            <a:solidFill>
                              <a:srgbClr val="002060"/>
                            </a:solidFill>
                            <a:latin typeface="Cambria Math" panose="02040503050406030204" pitchFamily="18" charset="0"/>
                            <a:sym typeface="Symbol" panose="05050102010706020507" pitchFamily="18" charset="2"/>
                          </a:rPr>
                          <m:t>𝐝𝐓</m:t>
                        </m:r>
                      </m:e>
                    </m:nary>
                  </m:oMath>
                </a14:m>
                <a:r>
                  <a:rPr lang="en-US" sz="800"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c*</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i="0" smtClean="0">
                            <a:solidFill>
                              <a:srgbClr val="002060"/>
                            </a:solidFill>
                            <a:latin typeface="Cambria Math" panose="02040503050406030204" pitchFamily="18" charset="0"/>
                            <a:sym typeface="Symbol" panose="05050102010706020507" pitchFamily="18" charset="2"/>
                          </a:rPr>
                          <m:t>𝟒𝟑</m:t>
                        </m:r>
                      </m:sup>
                      <m:e>
                        <m:sSup>
                          <m:sSupPr>
                            <m:ctrlPr>
                              <a:rPr lang="el-GR" b="1" i="1" smtClean="0">
                                <a:solidFill>
                                  <a:srgbClr val="002060"/>
                                </a:solidFill>
                                <a:latin typeface="Cambria Math" panose="02040503050406030204" pitchFamily="18" charset="0"/>
                                <a:sym typeface="Symbol" panose="05050102010706020507" pitchFamily="18" charset="2"/>
                              </a:rPr>
                            </m:ctrlPr>
                          </m:sSupPr>
                          <m:e>
                            <m:r>
                              <a:rPr lang="en-US" b="1" i="0" smtClean="0">
                                <a:solidFill>
                                  <a:srgbClr val="002060"/>
                                </a:solidFill>
                                <a:latin typeface="Cambria Math" panose="02040503050406030204" pitchFamily="18" charset="0"/>
                                <a:sym typeface="Symbol" panose="05050102010706020507" pitchFamily="18" charset="2"/>
                              </a:rPr>
                              <m:t>𝐓</m:t>
                            </m:r>
                          </m:e>
                          <m:sup>
                            <m:r>
                              <a:rPr lang="en-US" b="1" i="0" smtClean="0">
                                <a:solidFill>
                                  <a:srgbClr val="002060"/>
                                </a:solidFill>
                                <a:latin typeface="Cambria Math" panose="02040503050406030204" pitchFamily="18" charset="0"/>
                                <a:sym typeface="Symbol" panose="05050102010706020507" pitchFamily="18" charset="2"/>
                              </a:rPr>
                              <m:t>𝟐</m:t>
                            </m:r>
                          </m:sup>
                        </m:sSup>
                        <m:r>
                          <a:rPr lang="en-US" b="1">
                            <a:solidFill>
                              <a:srgbClr val="002060"/>
                            </a:solidFill>
                            <a:latin typeface="Cambria Math" panose="02040503050406030204" pitchFamily="18" charset="0"/>
                            <a:sym typeface="Symbol" panose="05050102010706020507" pitchFamily="18" charset="2"/>
                          </a:rPr>
                          <m:t>𝐝𝐓</m:t>
                        </m:r>
                      </m:e>
                    </m:nary>
                  </m:oMath>
                </a14:m>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d*</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i="0" smtClean="0">
                            <a:solidFill>
                              <a:srgbClr val="002060"/>
                            </a:solidFill>
                            <a:latin typeface="Cambria Math" panose="02040503050406030204" pitchFamily="18" charset="0"/>
                            <a:sym typeface="Symbol" panose="05050102010706020507" pitchFamily="18" charset="2"/>
                          </a:rPr>
                          <m:t>𝟒𝟑</m:t>
                        </m:r>
                      </m:sup>
                      <m:e>
                        <m:sSup>
                          <m:sSupPr>
                            <m:ctrlPr>
                              <a:rPr lang="el-GR" b="1" i="1">
                                <a:solidFill>
                                  <a:srgbClr val="002060"/>
                                </a:solidFill>
                                <a:latin typeface="Cambria Math" panose="02040503050406030204" pitchFamily="18" charset="0"/>
                                <a:sym typeface="Symbol" panose="05050102010706020507" pitchFamily="18" charset="2"/>
                              </a:rPr>
                            </m:ctrlPr>
                          </m:sSupPr>
                          <m:e>
                            <m:r>
                              <a:rPr lang="en-US" b="1">
                                <a:solidFill>
                                  <a:srgbClr val="002060"/>
                                </a:solidFill>
                                <a:latin typeface="Cambria Math" panose="02040503050406030204" pitchFamily="18" charset="0"/>
                                <a:sym typeface="Symbol" panose="05050102010706020507" pitchFamily="18" charset="2"/>
                              </a:rPr>
                              <m:t>𝐓</m:t>
                            </m:r>
                          </m:e>
                          <m:sup>
                            <m:r>
                              <a:rPr lang="en-US" b="1" i="0" smtClean="0">
                                <a:solidFill>
                                  <a:srgbClr val="002060"/>
                                </a:solidFill>
                                <a:latin typeface="Cambria Math" panose="02040503050406030204" pitchFamily="18" charset="0"/>
                                <a:sym typeface="Symbol" panose="05050102010706020507" pitchFamily="18" charset="2"/>
                              </a:rPr>
                              <m:t>𝟑</m:t>
                            </m:r>
                          </m:sup>
                        </m:sSup>
                        <m:r>
                          <a:rPr lang="en-US" b="1">
                            <a:solidFill>
                              <a:srgbClr val="002060"/>
                            </a:solidFill>
                            <a:latin typeface="Cambria Math" panose="02040503050406030204" pitchFamily="18" charset="0"/>
                            <a:sym typeface="Symbol" panose="05050102010706020507" pitchFamily="18" charset="2"/>
                          </a:rPr>
                          <m:t>𝐝𝐓</m:t>
                        </m:r>
                      </m:e>
                    </m:nary>
                  </m:oMath>
                </a14:m>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p>
              <a:p>
                <a:endParaRPr lang="el-GR" b="1" dirty="0" smtClean="0">
                  <a:solidFill>
                    <a:srgbClr val="002060"/>
                  </a:solidFill>
                  <a:sym typeface="Symbol" panose="05050102010706020507" pitchFamily="18" charset="2"/>
                </a:endParaRPr>
              </a:p>
              <a:p>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0,02911*(343-298) </a:t>
                </a:r>
                <a:r>
                  <a:rPr lang="el-GR" b="1" dirty="0" smtClean="0">
                    <a:solidFill>
                      <a:srgbClr val="002060"/>
                    </a:solidFill>
                    <a:sym typeface="Symbol" panose="05050102010706020507" pitchFamily="18" charset="2"/>
                  </a:rPr>
                  <a:t>- </a:t>
                </a:r>
                <a14:m>
                  <m:oMath xmlns:m="http://schemas.openxmlformats.org/officeDocument/2006/math">
                    <m:f>
                      <m:fPr>
                        <m:ctrlPr>
                          <a:rPr lang="en-US" sz="2000" b="1" i="1" smtClean="0">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𝟏</m:t>
                        </m:r>
                        <m:r>
                          <a:rPr lang="en-US" sz="2000" b="1" i="0" smtClean="0">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𝟗𝟐</m:t>
                        </m:r>
                      </m:num>
                      <m:den>
                        <m:r>
                          <a:rPr lang="en-US" sz="2000" b="1" i="0" smtClean="0">
                            <a:solidFill>
                              <a:srgbClr val="002060"/>
                            </a:solidFill>
                            <a:latin typeface="Cambria Math" panose="02040503050406030204" pitchFamily="18" charset="0"/>
                            <a:sym typeface="Symbol" panose="05050102010706020507" pitchFamily="18" charset="2"/>
                          </a:rPr>
                          <m:t>𝟐</m:t>
                        </m:r>
                        <m:r>
                          <a:rPr lang="en-US" sz="2000" b="1" i="0" smtClean="0">
                            <a:solidFill>
                              <a:srgbClr val="002060"/>
                            </a:solidFill>
                            <a:latin typeface="Cambria Math" panose="02040503050406030204" pitchFamily="18" charset="0"/>
                            <a:sym typeface="Symbol" panose="05050102010706020507" pitchFamily="18" charset="2"/>
                          </a:rPr>
                          <m:t>∗</m:t>
                        </m:r>
                        <m:sSup>
                          <m:sSupPr>
                            <m:ctrlPr>
                              <a:rPr lang="en-US" sz="2000" b="1" i="1" smtClean="0">
                                <a:solidFill>
                                  <a:srgbClr val="002060"/>
                                </a:solidFill>
                                <a:latin typeface="Cambria Math" panose="02040503050406030204" pitchFamily="18" charset="0"/>
                                <a:sym typeface="Symbol" panose="05050102010706020507" pitchFamily="18" charset="2"/>
                              </a:rPr>
                            </m:ctrlPr>
                          </m:sSupPr>
                          <m:e>
                            <m:r>
                              <a:rPr lang="en-US" sz="2000" b="1" i="1" smtClean="0">
                                <a:solidFill>
                                  <a:srgbClr val="002060"/>
                                </a:solidFill>
                                <a:latin typeface="Cambria Math" panose="02040503050406030204" pitchFamily="18" charset="0"/>
                                <a:sym typeface="Symbol" panose="05050102010706020507" pitchFamily="18" charset="2"/>
                              </a:rPr>
                              <m:t>𝟏𝟎</m:t>
                            </m:r>
                          </m:e>
                          <m:sup>
                            <m:r>
                              <a:rPr lang="en-US" sz="2000" b="1" i="1" smtClean="0">
                                <a:solidFill>
                                  <a:srgbClr val="002060"/>
                                </a:solidFill>
                                <a:latin typeface="Cambria Math" panose="02040503050406030204" pitchFamily="18" charset="0"/>
                                <a:sym typeface="Symbol" panose="05050102010706020507" pitchFamily="18" charset="2"/>
                              </a:rPr>
                              <m:t>𝟔</m:t>
                            </m:r>
                          </m:sup>
                        </m:sSup>
                      </m:den>
                    </m:f>
                  </m:oMath>
                </a14:m>
                <a:r>
                  <a:rPr lang="en-US" b="1" dirty="0" smtClean="0">
                    <a:solidFill>
                      <a:srgbClr val="002060"/>
                    </a:solidFill>
                    <a:sym typeface="Symbol" panose="05050102010706020507" pitchFamily="18" charset="2"/>
                  </a:rPr>
                  <a:t>*(343</a:t>
                </a:r>
                <a:r>
                  <a:rPr lang="en-US" b="1" baseline="30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-298</a:t>
                </a:r>
                <a:r>
                  <a:rPr lang="en-US" b="1" baseline="30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 </a:t>
                </a:r>
                <a14:m>
                  <m:oMath xmlns:m="http://schemas.openxmlformats.org/officeDocument/2006/math">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𝟒</m:t>
                        </m:r>
                      </m:num>
                      <m:den>
                        <m:r>
                          <a:rPr lang="en-US" sz="2000" b="1" i="0" smtClean="0">
                            <a:solidFill>
                              <a:srgbClr val="002060"/>
                            </a:solidFill>
                            <a:latin typeface="Cambria Math" panose="02040503050406030204" pitchFamily="18" charset="0"/>
                            <a:sym typeface="Symbol" panose="05050102010706020507" pitchFamily="18" charset="2"/>
                          </a:rPr>
                          <m:t>𝟑</m:t>
                        </m:r>
                        <m:r>
                          <a:rPr lang="en-US" sz="2000" b="1">
                            <a:solidFill>
                              <a:srgbClr val="002060"/>
                            </a:solidFill>
                            <a:latin typeface="Cambria Math" panose="02040503050406030204" pitchFamily="18" charset="0"/>
                            <a:sym typeface="Symbol" panose="05050102010706020507" pitchFamily="18" charset="2"/>
                          </a:rPr>
                          <m:t>∗</m:t>
                        </m:r>
                        <m:sSup>
                          <m:sSupPr>
                            <m:ctrlPr>
                              <a:rPr lang="en-US" sz="2000" b="1" i="1">
                                <a:solidFill>
                                  <a:srgbClr val="002060"/>
                                </a:solidFill>
                                <a:latin typeface="Cambria Math" panose="02040503050406030204" pitchFamily="18" charset="0"/>
                                <a:sym typeface="Symbol" panose="05050102010706020507" pitchFamily="18" charset="2"/>
                              </a:rPr>
                            </m:ctrlPr>
                          </m:sSupPr>
                          <m:e>
                            <m:r>
                              <a:rPr lang="en-US" sz="2000" b="1" i="1">
                                <a:solidFill>
                                  <a:srgbClr val="002060"/>
                                </a:solidFill>
                                <a:latin typeface="Cambria Math" panose="02040503050406030204" pitchFamily="18" charset="0"/>
                                <a:sym typeface="Symbol" panose="05050102010706020507" pitchFamily="18" charset="2"/>
                              </a:rPr>
                              <m:t>𝟏𝟎</m:t>
                            </m:r>
                          </m:e>
                          <m:sup>
                            <m:r>
                              <a:rPr lang="en-US" sz="2000" b="1" i="1" smtClean="0">
                                <a:solidFill>
                                  <a:srgbClr val="002060"/>
                                </a:solidFill>
                                <a:latin typeface="Cambria Math" panose="02040503050406030204" pitchFamily="18" charset="0"/>
                                <a:sym typeface="Symbol" panose="05050102010706020507" pitchFamily="18" charset="2"/>
                              </a:rPr>
                              <m:t>𝟗</m:t>
                            </m:r>
                          </m:sup>
                        </m:sSup>
                      </m:den>
                    </m:f>
                  </m:oMath>
                </a14:m>
                <a:r>
                  <a:rPr lang="en-US" b="1" dirty="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(343</a:t>
                </a:r>
                <a:r>
                  <a:rPr lang="en-US" b="1" baseline="30000" dirty="0" smtClean="0">
                    <a:solidFill>
                      <a:srgbClr val="002060"/>
                    </a:solidFill>
                    <a:sym typeface="Symbol" panose="05050102010706020507" pitchFamily="18" charset="2"/>
                  </a:rPr>
                  <a:t>3</a:t>
                </a:r>
                <a:r>
                  <a:rPr lang="en-US" b="1" dirty="0" smtClean="0">
                    <a:solidFill>
                      <a:srgbClr val="002060"/>
                    </a:solidFill>
                    <a:sym typeface="Symbol" panose="05050102010706020507" pitchFamily="18" charset="2"/>
                  </a:rPr>
                  <a:t>-298</a:t>
                </a:r>
                <a:r>
                  <a:rPr lang="en-US" b="1" baseline="30000" dirty="0" smtClean="0">
                    <a:solidFill>
                      <a:srgbClr val="002060"/>
                    </a:solidFill>
                    <a:sym typeface="Symbol" panose="05050102010706020507" pitchFamily="18" charset="2"/>
                  </a:rPr>
                  <a:t>3</a:t>
                </a:r>
                <a:r>
                  <a:rPr lang="en-US" b="1" dirty="0" smtClean="0">
                    <a:solidFill>
                      <a:srgbClr val="002060"/>
                    </a:solidFill>
                    <a:sym typeface="Symbol" panose="05050102010706020507" pitchFamily="18" charset="2"/>
                  </a:rPr>
                  <a:t>) -</a:t>
                </a:r>
                <a14:m>
                  <m:oMath xmlns:m="http://schemas.openxmlformats.org/officeDocument/2006/math">
                    <m:r>
                      <a:rPr lang="en-US" sz="2000" b="1" i="0" smtClean="0">
                        <a:solidFill>
                          <a:srgbClr val="002060"/>
                        </a:solidFill>
                        <a:latin typeface="Cambria Math" panose="02040503050406030204" pitchFamily="18" charset="0"/>
                        <a:sym typeface="Symbol" panose="05050102010706020507" pitchFamily="18" charset="2"/>
                      </a:rPr>
                      <m:t> </m:t>
                    </m:r>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𝟎</m:t>
                        </m:r>
                        <m:r>
                          <a:rPr lang="en-US" sz="2000" b="1" i="0" smtClean="0">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𝟖𝟕</m:t>
                        </m:r>
                      </m:num>
                      <m:den>
                        <m:r>
                          <a:rPr lang="en-US" sz="2000" b="1" i="0" smtClean="0">
                            <a:solidFill>
                              <a:srgbClr val="002060"/>
                            </a:solidFill>
                            <a:latin typeface="Cambria Math" panose="02040503050406030204" pitchFamily="18" charset="0"/>
                            <a:sym typeface="Symbol" panose="05050102010706020507" pitchFamily="18" charset="2"/>
                          </a:rPr>
                          <m:t>𝟒</m:t>
                        </m:r>
                        <m:r>
                          <a:rPr lang="en-US" sz="2000" b="1">
                            <a:solidFill>
                              <a:srgbClr val="002060"/>
                            </a:solidFill>
                            <a:latin typeface="Cambria Math" panose="02040503050406030204" pitchFamily="18" charset="0"/>
                            <a:sym typeface="Symbol" panose="05050102010706020507" pitchFamily="18" charset="2"/>
                          </a:rPr>
                          <m:t>∗</m:t>
                        </m:r>
                        <m:sSup>
                          <m:sSupPr>
                            <m:ctrlPr>
                              <a:rPr lang="en-US" sz="2000" b="1" i="1">
                                <a:solidFill>
                                  <a:srgbClr val="002060"/>
                                </a:solidFill>
                                <a:latin typeface="Cambria Math" panose="02040503050406030204" pitchFamily="18" charset="0"/>
                                <a:sym typeface="Symbol" panose="05050102010706020507" pitchFamily="18" charset="2"/>
                              </a:rPr>
                            </m:ctrlPr>
                          </m:sSupPr>
                          <m:e>
                            <m:r>
                              <a:rPr lang="en-US" sz="2000" b="1" i="1">
                                <a:solidFill>
                                  <a:srgbClr val="002060"/>
                                </a:solidFill>
                                <a:latin typeface="Cambria Math" panose="02040503050406030204" pitchFamily="18" charset="0"/>
                                <a:sym typeface="Symbol" panose="05050102010706020507" pitchFamily="18" charset="2"/>
                              </a:rPr>
                              <m:t>𝟏𝟎</m:t>
                            </m:r>
                          </m:e>
                          <m:sup>
                            <m:r>
                              <a:rPr lang="en-US" sz="2000" b="1" i="1" smtClean="0">
                                <a:solidFill>
                                  <a:srgbClr val="002060"/>
                                </a:solidFill>
                                <a:latin typeface="Cambria Math" panose="02040503050406030204" pitchFamily="18" charset="0"/>
                                <a:sym typeface="Symbol" panose="05050102010706020507" pitchFamily="18" charset="2"/>
                              </a:rPr>
                              <m:t>𝟏𝟐</m:t>
                            </m:r>
                          </m:sup>
                        </m:sSup>
                      </m:den>
                    </m:f>
                  </m:oMath>
                </a14:m>
                <a:r>
                  <a:rPr lang="en-US" b="1" dirty="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343</a:t>
                </a:r>
                <a:r>
                  <a:rPr lang="en-US" b="1" baseline="30000" dirty="0" smtClean="0">
                    <a:solidFill>
                      <a:srgbClr val="002060"/>
                    </a:solidFill>
                    <a:sym typeface="Symbol" panose="05050102010706020507" pitchFamily="18" charset="2"/>
                  </a:rPr>
                  <a:t>4</a:t>
                </a:r>
                <a:r>
                  <a:rPr lang="en-US" b="1" dirty="0" smtClean="0">
                    <a:solidFill>
                      <a:srgbClr val="002060"/>
                    </a:solidFill>
                    <a:sym typeface="Symbol" panose="05050102010706020507" pitchFamily="18" charset="2"/>
                  </a:rPr>
                  <a:t>-298</a:t>
                </a:r>
                <a:r>
                  <a:rPr lang="en-US" b="1" baseline="30000" dirty="0" smtClean="0">
                    <a:solidFill>
                      <a:srgbClr val="002060"/>
                    </a:solidFill>
                    <a:sym typeface="Symbol" panose="05050102010706020507" pitchFamily="18" charset="2"/>
                  </a:rPr>
                  <a:t>4</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1,30 kJ/</a:t>
                </a:r>
                <a:r>
                  <a:rPr lang="en-US" b="1" dirty="0" err="1" smtClean="0">
                    <a:solidFill>
                      <a:srgbClr val="002060"/>
                    </a:solidFill>
                    <a:sym typeface="Symbol" panose="05050102010706020507" pitchFamily="18" charset="2"/>
                  </a:rPr>
                  <a:t>mol</a:t>
                </a:r>
                <a:endParaRPr lang="el-GR" b="1" dirty="0" smtClean="0">
                  <a:solidFill>
                    <a:srgbClr val="002060"/>
                  </a:solidFill>
                  <a:sym typeface="Symbol" panose="05050102010706020507" pitchFamily="18" charset="2"/>
                </a:endParaRPr>
              </a:p>
              <a:p>
                <a:endParaRPr lang="en-US" b="1" dirty="0" smtClean="0">
                  <a:solidFill>
                    <a:srgbClr val="002060"/>
                  </a:solidFill>
                  <a:sym typeface="Symbol" panose="05050102010706020507" pitchFamily="18" charset="2"/>
                </a:endParaRPr>
              </a:p>
              <a:p>
                <a:r>
                  <a:rPr lang="el-GR" b="1" dirty="0">
                    <a:solidFill>
                      <a:srgbClr val="002060"/>
                    </a:solidFill>
                    <a:sym typeface="Symbol" panose="05050102010706020507" pitchFamily="18" charset="2"/>
                  </a:rPr>
                  <a:t>ΔΗ</a:t>
                </a:r>
                <a:r>
                  <a:rPr lang="en-US" b="1" baseline="30000" dirty="0" err="1" smtClean="0">
                    <a:solidFill>
                      <a:srgbClr val="002060"/>
                    </a:solidFill>
                    <a:sym typeface="Symbol" panose="05050102010706020507" pitchFamily="18" charset="2"/>
                  </a:rPr>
                  <a:t>f</a:t>
                </a:r>
                <a:r>
                  <a:rPr lang="en-US" b="1" baseline="-25000" dirty="0" err="1"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ΔΗ</a:t>
                </a:r>
                <a:r>
                  <a:rPr lang="en-US" b="1" baseline="30000" dirty="0" err="1" smtClean="0">
                    <a:solidFill>
                      <a:srgbClr val="002060"/>
                    </a:solidFill>
                    <a:sym typeface="Symbol" panose="05050102010706020507" pitchFamily="18" charset="2"/>
                  </a:rPr>
                  <a:t>o</a:t>
                </a:r>
                <a:r>
                  <a:rPr lang="en-US" b="1" baseline="-25000" dirty="0" err="1"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m:t>
                            </m:r>
                            <m:r>
                              <a:rPr lang="en-US" b="1" i="0" smtClean="0">
                                <a:solidFill>
                                  <a:srgbClr val="002060"/>
                                </a:solidFill>
                                <a:latin typeface="Cambria Math" panose="02040503050406030204" pitchFamily="18" charset="0"/>
                                <a:sym typeface="Symbol" panose="05050102010706020507" pitchFamily="18" charset="2"/>
                              </a:rPr>
                              <m:t>𝐎</m:t>
                            </m:r>
                            <m:r>
                              <a:rPr lang="en-US" b="1">
                                <a:solidFill>
                                  <a:srgbClr val="002060"/>
                                </a:solidFill>
                                <a:latin typeface="Cambria Math" panose="02040503050406030204" pitchFamily="18" charset="0"/>
                                <a:sym typeface="Symbol" panose="05050102010706020507" pitchFamily="18" charset="2"/>
                              </a:rPr>
                              <m:t>𝟐</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 0 + </a:t>
                </a:r>
                <a:r>
                  <a:rPr lang="en-US" b="1" dirty="0">
                    <a:solidFill>
                      <a:srgbClr val="002060"/>
                    </a:solidFill>
                    <a:sym typeface="Symbol" panose="05050102010706020507" pitchFamily="18" charset="2"/>
                  </a:rPr>
                  <a:t>a*</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a:solidFill>
                              <a:srgbClr val="002060"/>
                            </a:solidFill>
                            <a:latin typeface="Cambria Math" panose="02040503050406030204" pitchFamily="18" charset="0"/>
                            <a:sym typeface="Symbol" panose="05050102010706020507" pitchFamily="18" charset="2"/>
                          </a:rPr>
                          <m:t>𝟑𝟒𝟑</m:t>
                        </m:r>
                      </m:sup>
                      <m:e>
                        <m:r>
                          <a:rPr lang="en-US" b="1">
                            <a:solidFill>
                              <a:srgbClr val="002060"/>
                            </a:solidFill>
                            <a:latin typeface="Cambria Math" panose="02040503050406030204" pitchFamily="18" charset="0"/>
                            <a:sym typeface="Symbol" panose="05050102010706020507" pitchFamily="18" charset="2"/>
                          </a:rPr>
                          <m:t>𝐝𝐓</m:t>
                        </m:r>
                      </m:e>
                    </m:nary>
                  </m:oMath>
                </a14:m>
                <a:r>
                  <a:rPr lang="en-US" b="1" dirty="0">
                    <a:solidFill>
                      <a:srgbClr val="002060"/>
                    </a:solidFill>
                    <a:sym typeface="Symbol" panose="05050102010706020507" pitchFamily="18" charset="2"/>
                  </a:rPr>
                  <a:t> + b*</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r>
                          <a:rPr lang="en-US" b="1">
                            <a:solidFill>
                              <a:srgbClr val="002060"/>
                            </a:solidFill>
                            <a:latin typeface="Cambria Math" panose="02040503050406030204" pitchFamily="18" charset="0"/>
                            <a:sym typeface="Symbol" panose="05050102010706020507" pitchFamily="18" charset="2"/>
                          </a:rPr>
                          <m:t>𝐓𝐝𝐓</m:t>
                        </m:r>
                      </m:e>
                    </m:nary>
                  </m:oMath>
                </a14:m>
                <a:r>
                  <a:rPr lang="en-US" sz="800"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c*</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sSup>
                          <m:sSupPr>
                            <m:ctrlPr>
                              <a:rPr lang="el-GR" b="1" i="1">
                                <a:solidFill>
                                  <a:srgbClr val="002060"/>
                                </a:solidFill>
                                <a:latin typeface="Cambria Math" panose="02040503050406030204" pitchFamily="18" charset="0"/>
                                <a:sym typeface="Symbol" panose="05050102010706020507" pitchFamily="18" charset="2"/>
                              </a:rPr>
                            </m:ctrlPr>
                          </m:sSupPr>
                          <m:e>
                            <m:r>
                              <a:rPr lang="en-US" b="1">
                                <a:solidFill>
                                  <a:srgbClr val="002060"/>
                                </a:solidFill>
                                <a:latin typeface="Cambria Math" panose="02040503050406030204" pitchFamily="18" charset="0"/>
                                <a:sym typeface="Symbol" panose="05050102010706020507" pitchFamily="18" charset="2"/>
                              </a:rPr>
                              <m:t>𝐓</m:t>
                            </m:r>
                          </m:e>
                          <m:sup>
                            <m:r>
                              <a:rPr lang="en-US" b="1">
                                <a:solidFill>
                                  <a:srgbClr val="002060"/>
                                </a:solidFill>
                                <a:latin typeface="Cambria Math" panose="02040503050406030204" pitchFamily="18" charset="0"/>
                                <a:sym typeface="Symbol" panose="05050102010706020507" pitchFamily="18" charset="2"/>
                              </a:rPr>
                              <m:t>𝟐</m:t>
                            </m:r>
                          </m:sup>
                        </m:sSup>
                        <m:r>
                          <a:rPr lang="en-US" b="1">
                            <a:solidFill>
                              <a:srgbClr val="002060"/>
                            </a:solidFill>
                            <a:latin typeface="Cambria Math" panose="02040503050406030204" pitchFamily="18" charset="0"/>
                            <a:sym typeface="Symbol" panose="05050102010706020507" pitchFamily="18" charset="2"/>
                          </a:rPr>
                          <m:t>𝐝𝐓</m:t>
                        </m:r>
                      </m:e>
                    </m:nary>
                  </m:oMath>
                </a14:m>
                <a:r>
                  <a:rPr lang="en-US" b="1" dirty="0">
                    <a:solidFill>
                      <a:srgbClr val="002060"/>
                    </a:solidFill>
                    <a:sym typeface="Symbol" panose="05050102010706020507" pitchFamily="18" charset="2"/>
                  </a:rPr>
                  <a:t> + d*</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sSup>
                          <m:sSupPr>
                            <m:ctrlPr>
                              <a:rPr lang="el-GR" b="1" i="1">
                                <a:solidFill>
                                  <a:srgbClr val="002060"/>
                                </a:solidFill>
                                <a:latin typeface="Cambria Math" panose="02040503050406030204" pitchFamily="18" charset="0"/>
                                <a:sym typeface="Symbol" panose="05050102010706020507" pitchFamily="18" charset="2"/>
                              </a:rPr>
                            </m:ctrlPr>
                          </m:sSupPr>
                          <m:e>
                            <m:r>
                              <a:rPr lang="en-US" b="1">
                                <a:solidFill>
                                  <a:srgbClr val="002060"/>
                                </a:solidFill>
                                <a:latin typeface="Cambria Math" panose="02040503050406030204" pitchFamily="18" charset="0"/>
                                <a:sym typeface="Symbol" panose="05050102010706020507" pitchFamily="18" charset="2"/>
                              </a:rPr>
                              <m:t>𝐓</m:t>
                            </m:r>
                          </m:e>
                          <m:sup>
                            <m:r>
                              <a:rPr lang="en-US" b="1">
                                <a:solidFill>
                                  <a:srgbClr val="002060"/>
                                </a:solidFill>
                                <a:latin typeface="Cambria Math" panose="02040503050406030204" pitchFamily="18" charset="0"/>
                                <a:sym typeface="Symbol" panose="05050102010706020507" pitchFamily="18" charset="2"/>
                              </a:rPr>
                              <m:t>𝟑</m:t>
                            </m:r>
                          </m:sup>
                        </m:sSup>
                        <m:r>
                          <a:rPr lang="en-US" b="1">
                            <a:solidFill>
                              <a:srgbClr val="002060"/>
                            </a:solidFill>
                            <a:latin typeface="Cambria Math" panose="02040503050406030204" pitchFamily="18" charset="0"/>
                            <a:sym typeface="Symbol" panose="05050102010706020507" pitchFamily="18" charset="2"/>
                          </a:rPr>
                          <m:t>𝐝𝐓</m:t>
                        </m:r>
                      </m:e>
                    </m:nary>
                  </m:oMath>
                </a14:m>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1,34 </a:t>
                </a:r>
                <a:r>
                  <a:rPr lang="en-US" b="1" dirty="0">
                    <a:solidFill>
                      <a:srgbClr val="002060"/>
                    </a:solidFill>
                    <a:sym typeface="Symbol" panose="05050102010706020507" pitchFamily="18" charset="2"/>
                  </a:rPr>
                  <a:t>kJ/mol</a:t>
                </a:r>
                <a:endParaRPr lang="el-GR" b="1" dirty="0">
                  <a:solidFill>
                    <a:srgbClr val="002060"/>
                  </a:solidFill>
                  <a:sym typeface="Symbol" panose="05050102010706020507" pitchFamily="18" charset="2"/>
                </a:endParaRPr>
              </a:p>
              <a:p>
                <a:endParaRPr lang="en-US" b="1" dirty="0">
                  <a:solidFill>
                    <a:srgbClr val="002060"/>
                  </a:solidFill>
                  <a:sym typeface="Symbol" panose="05050102010706020507" pitchFamily="18" charset="2"/>
                </a:endParaRPr>
              </a:p>
              <a:p>
                <a:endParaRPr lang="en-US"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O(l)</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ΔΗ</a:t>
                </a:r>
                <a:r>
                  <a:rPr lang="en-US" b="1" baseline="30000" dirty="0" smtClean="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 Η2</a:t>
                </a:r>
                <a:r>
                  <a:rPr lang="en-US" b="1" baseline="-25000" dirty="0">
                    <a:solidFill>
                      <a:srgbClr val="002060"/>
                    </a:solidFill>
                    <a:sym typeface="Symbol" panose="05050102010706020507" pitchFamily="18" charset="2"/>
                  </a:rPr>
                  <a:t>O(l)</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m:t>
                            </m:r>
                            <m:r>
                              <a:rPr lang="en-US" b="1" i="0" smtClean="0">
                                <a:solidFill>
                                  <a:srgbClr val="002060"/>
                                </a:solidFill>
                                <a:latin typeface="Cambria Math" panose="02040503050406030204" pitchFamily="18" charset="0"/>
                                <a:sym typeface="Symbol" panose="05050102010706020507" pitchFamily="18" charset="2"/>
                              </a:rPr>
                              <m:t>𝐎</m:t>
                            </m:r>
                            <m:r>
                              <a:rPr lang="en-US" b="1" i="0" smtClean="0">
                                <a:solidFill>
                                  <a:srgbClr val="002060"/>
                                </a:solidFill>
                                <a:latin typeface="Cambria Math" panose="02040503050406030204" pitchFamily="18" charset="0"/>
                                <a:sym typeface="Symbol" panose="05050102010706020507" pitchFamily="18" charset="2"/>
                              </a:rPr>
                              <m:t>(</m:t>
                            </m:r>
                            <m:r>
                              <a:rPr lang="en-US" b="1" i="0" smtClean="0">
                                <a:solidFill>
                                  <a:srgbClr val="002060"/>
                                </a:solidFill>
                                <a:latin typeface="Cambria Math" panose="02040503050406030204" pitchFamily="18" charset="0"/>
                                <a:sym typeface="Symbol" panose="05050102010706020507" pitchFamily="18" charset="2"/>
                              </a:rPr>
                              <m:t>𝐥</m:t>
                            </m:r>
                            <m:r>
                              <a:rPr lang="en-US" b="1" i="0" smtClean="0">
                                <a:solidFill>
                                  <a:srgbClr val="002060"/>
                                </a:solidFill>
                                <a:latin typeface="Cambria Math" panose="02040503050406030204" pitchFamily="18" charset="0"/>
                                <a:sym typeface="Symbol" panose="05050102010706020507" pitchFamily="18" charset="2"/>
                              </a:rPr>
                              <m:t>)</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-285,83</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a*</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a:solidFill>
                              <a:srgbClr val="002060"/>
                            </a:solidFill>
                            <a:latin typeface="Cambria Math" panose="02040503050406030204" pitchFamily="18" charset="0"/>
                            <a:sym typeface="Symbol" panose="05050102010706020507" pitchFamily="18" charset="2"/>
                          </a:rPr>
                          <m:t>𝟑𝟒𝟑</m:t>
                        </m:r>
                      </m:sup>
                      <m:e>
                        <m:r>
                          <a:rPr lang="en-US" b="1">
                            <a:solidFill>
                              <a:srgbClr val="002060"/>
                            </a:solidFill>
                            <a:latin typeface="Cambria Math" panose="02040503050406030204" pitchFamily="18" charset="0"/>
                            <a:sym typeface="Symbol" panose="05050102010706020507" pitchFamily="18" charset="2"/>
                          </a:rPr>
                          <m:t>𝐝𝐓</m:t>
                        </m:r>
                      </m:e>
                    </m:nary>
                  </m:oMath>
                </a14:m>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-285,83</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0,07530*(</a:t>
                </a:r>
                <a:r>
                  <a:rPr lang="en-US" b="1" dirty="0">
                    <a:solidFill>
                      <a:srgbClr val="002060"/>
                    </a:solidFill>
                    <a:sym typeface="Symbol" panose="05050102010706020507" pitchFamily="18" charset="2"/>
                  </a:rPr>
                  <a:t>343-298) </a:t>
                </a:r>
                <a:r>
                  <a:rPr lang="en-US" b="1" dirty="0" smtClean="0">
                    <a:solidFill>
                      <a:srgbClr val="002060"/>
                    </a:solidFill>
                    <a:sym typeface="Symbol" panose="05050102010706020507" pitchFamily="18" charset="2"/>
                  </a:rPr>
                  <a:t>=  -282,44 kJ/</a:t>
                </a:r>
                <a:r>
                  <a:rPr lang="en-US" b="1" dirty="0" err="1" smtClean="0">
                    <a:solidFill>
                      <a:srgbClr val="002060"/>
                    </a:solidFill>
                    <a:sym typeface="Symbol" panose="05050102010706020507" pitchFamily="18" charset="2"/>
                  </a:rPr>
                  <a:t>mol</a:t>
                </a:r>
                <a:endParaRPr lang="en-US" b="1" dirty="0" smtClean="0">
                  <a:solidFill>
                    <a:srgbClr val="002060"/>
                  </a:solidFill>
                  <a:sym typeface="Symbol" panose="05050102010706020507" pitchFamily="18" charset="2"/>
                </a:endParaRPr>
              </a:p>
              <a:p>
                <a:endParaRPr lang="en-US"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ΔΗ</a:t>
                </a:r>
                <a:r>
                  <a:rPr lang="en-US" b="1" dirty="0" err="1">
                    <a:solidFill>
                      <a:srgbClr val="002060"/>
                    </a:solidFill>
                    <a:sym typeface="Symbol" panose="05050102010706020507" pitchFamily="18" charset="2"/>
                  </a:rPr>
                  <a:t>rxn</a:t>
                </a:r>
                <a:r>
                  <a:rPr lang="en-US" b="1" dirty="0">
                    <a:solidFill>
                      <a:srgbClr val="002060"/>
                    </a:solidFill>
                    <a:sym typeface="Symbol" panose="05050102010706020507" pitchFamily="18" charset="2"/>
                  </a:rPr>
                  <a:t> = </a:t>
                </a:r>
                <a:r>
                  <a:rPr lang="el-GR" b="1" dirty="0" smtClean="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 </a:t>
                </a:r>
                <a:r>
                  <a:rPr lang="en-US" b="1" dirty="0" smtClean="0">
                    <a:solidFill>
                      <a:srgbClr val="002060"/>
                    </a:solidFill>
                    <a:sym typeface="Symbol" panose="05050102010706020507" pitchFamily="18" charset="2"/>
                  </a:rPr>
                  <a:t>0,5*</a:t>
                </a:r>
                <a:r>
                  <a:rPr lang="el-GR" b="1" dirty="0" smtClean="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Ο2</a:t>
                </a:r>
                <a:r>
                  <a:rPr lang="el-GR" b="1" dirty="0">
                    <a:solidFill>
                      <a:srgbClr val="002060"/>
                    </a:solidFill>
                    <a:sym typeface="Symbol" panose="05050102010706020507" pitchFamily="18" charset="2"/>
                  </a:rPr>
                  <a:t> - ΔΗ</a:t>
                </a:r>
                <a:r>
                  <a:rPr lang="en-US" b="1" baseline="30000" dirty="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Η2Ο</a:t>
                </a:r>
                <a:r>
                  <a:rPr lang="en-US" b="1" baseline="-25000"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1,30 + 0,5*1,34-(-282,44)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284,41 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r>
                  <a:rPr lang="en-US" b="1" dirty="0" smtClean="0">
                    <a:solidFill>
                      <a:srgbClr val="FF0000"/>
                    </a:solidFill>
                    <a:sym typeface="Symbol" panose="05050102010706020507" pitchFamily="18" charset="2"/>
                  </a:rPr>
                  <a:t>(</a:t>
                </a:r>
                <a:r>
                  <a:rPr lang="el-GR" b="1" dirty="0" smtClean="0">
                    <a:solidFill>
                      <a:srgbClr val="FF0000"/>
                    </a:solidFill>
                    <a:sym typeface="Symbol" panose="05050102010706020507" pitchFamily="18" charset="2"/>
                  </a:rPr>
                  <a:t>η θετική τιμή σημαίνει ότι η αντί</a:t>
                </a:r>
                <a:r>
                  <a:rPr lang="en-US" b="1" dirty="0" smtClean="0">
                    <a:solidFill>
                      <a:srgbClr val="FF0000"/>
                    </a:solidFill>
                    <a:sym typeface="Symbol" panose="05050102010706020507" pitchFamily="18" charset="2"/>
                  </a:rPr>
                  <a:t>-										</a:t>
                </a:r>
                <a:r>
                  <a:rPr lang="el-GR" b="1" dirty="0" err="1" smtClean="0">
                    <a:solidFill>
                      <a:srgbClr val="FF0000"/>
                    </a:solidFill>
                    <a:sym typeface="Symbol" panose="05050102010706020507" pitchFamily="18" charset="2"/>
                  </a:rPr>
                  <a:t>δραση</a:t>
                </a:r>
                <a:r>
                  <a:rPr lang="el-GR" b="1" dirty="0" smtClean="0">
                    <a:solidFill>
                      <a:srgbClr val="FF0000"/>
                    </a:solidFill>
                    <a:sym typeface="Symbol" panose="05050102010706020507" pitchFamily="18" charset="2"/>
                  </a:rPr>
                  <a:t> είναι</a:t>
                </a:r>
                <a:r>
                  <a:rPr lang="en-US" b="1" dirty="0" smtClean="0">
                    <a:solidFill>
                      <a:srgbClr val="FF0000"/>
                    </a:solidFill>
                    <a:sym typeface="Symbol" panose="05050102010706020507" pitchFamily="18" charset="2"/>
                  </a:rPr>
                  <a:t> </a:t>
                </a:r>
                <a:r>
                  <a:rPr lang="el-GR" b="1" dirty="0" err="1" smtClean="0">
                    <a:solidFill>
                      <a:srgbClr val="FF0000"/>
                    </a:solidFill>
                    <a:sym typeface="Symbol" panose="05050102010706020507" pitchFamily="18" charset="2"/>
                  </a:rPr>
                  <a:t>ενδόθερμή</a:t>
                </a:r>
                <a:r>
                  <a:rPr lang="el-GR" b="1" dirty="0" smtClean="0">
                    <a:solidFill>
                      <a:srgbClr val="FF0000"/>
                    </a:solidFill>
                    <a:sym typeface="Symbol" panose="05050102010706020507" pitchFamily="18" charset="2"/>
                  </a:rPr>
                  <a:t> και ότι πρέπει </a:t>
                </a:r>
                <a:r>
                  <a:rPr lang="en-US" b="1" dirty="0" smtClean="0">
                    <a:solidFill>
                      <a:srgbClr val="FF0000"/>
                    </a:solidFill>
                    <a:sym typeface="Symbol" panose="05050102010706020507" pitchFamily="18" charset="2"/>
                  </a:rPr>
                  <a:t>									</a:t>
                </a:r>
                <a:r>
                  <a:rPr lang="el-GR" b="1" dirty="0" smtClean="0">
                    <a:solidFill>
                      <a:srgbClr val="FF0000"/>
                    </a:solidFill>
                    <a:sym typeface="Symbol" panose="05050102010706020507" pitchFamily="18" charset="2"/>
                  </a:rPr>
                  <a:t>να της παρασχεθεί</a:t>
                </a:r>
                <a:r>
                  <a:rPr lang="en-US" b="1" dirty="0" smtClean="0">
                    <a:solidFill>
                      <a:srgbClr val="FF0000"/>
                    </a:solidFill>
                    <a:sym typeface="Symbol" panose="05050102010706020507" pitchFamily="18" charset="2"/>
                  </a:rPr>
                  <a:t> </a:t>
                </a:r>
                <a:r>
                  <a:rPr lang="el-GR" b="1" dirty="0" smtClean="0">
                    <a:solidFill>
                      <a:srgbClr val="FF0000"/>
                    </a:solidFill>
                    <a:sym typeface="Symbol" panose="05050102010706020507" pitchFamily="18" charset="2"/>
                  </a:rPr>
                  <a:t>αυτή η ενέργεια)</a:t>
                </a:r>
                <a:endParaRPr lang="el-GR" b="1" dirty="0">
                  <a:solidFill>
                    <a:srgbClr val="002060"/>
                  </a:solidFill>
                  <a:sym typeface="Symbol" panose="05050102010706020507" pitchFamily="18" charset="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671350"/>
                <a:ext cx="12192000" cy="6117700"/>
              </a:xfrm>
              <a:prstGeom prst="rect">
                <a:avLst/>
              </a:prstGeom>
              <a:blipFill>
                <a:blip r:embed="rId2"/>
                <a:stretch>
                  <a:fillRect l="-400" t="-498" r="-400" b="-598"/>
                </a:stretch>
              </a:blipFill>
            </p:spPr>
            <p:txBody>
              <a:bodyPr/>
              <a:lstStyle/>
              <a:p>
                <a:r>
                  <a:rPr lang="el-GR">
                    <a:noFill/>
                  </a:rPr>
                  <a:t> </a:t>
                </a:r>
              </a:p>
            </p:txBody>
          </p:sp>
        </mc:Fallback>
      </mc:AlternateContent>
    </p:spTree>
    <p:extLst>
      <p:ext uri="{BB962C8B-B14F-4D97-AF65-F5344CB8AC3E}">
        <p14:creationId xmlns:p14="http://schemas.microsoft.com/office/powerpoint/2010/main" val="240409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xtBox 4"/>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mc:AlternateContent xmlns:mc="http://schemas.openxmlformats.org/markup-compatibility/2006" xmlns:a14="http://schemas.microsoft.com/office/drawing/2010/main">
        <mc:Choice Requires="a14">
          <p:sp>
            <p:nvSpPr>
              <p:cNvPr id="6" name="TextBox 5"/>
              <p:cNvSpPr txBox="1"/>
              <p:nvPr/>
            </p:nvSpPr>
            <p:spPr>
              <a:xfrm>
                <a:off x="0" y="656493"/>
                <a:ext cx="12192000" cy="6082947"/>
              </a:xfrm>
              <a:prstGeom prst="rect">
                <a:avLst/>
              </a:prstGeom>
              <a:noFill/>
            </p:spPr>
            <p:txBody>
              <a:bodyPr wrap="square" rtlCol="0">
                <a:spAutoFit/>
              </a:bodyPr>
              <a:lstStyle/>
              <a:p>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Η2</a:t>
                </a:r>
                <a:r>
                  <a:rPr lang="en-US" b="1" dirty="0" smtClean="0">
                    <a:solidFill>
                      <a:srgbClr val="002060"/>
                    </a:solidFill>
                    <a:sym typeface="Symbol" panose="05050102010706020507" pitchFamily="18" charset="2"/>
                  </a:rPr>
                  <a:t> + </a:t>
                </a:r>
                <a14:m>
                  <m:oMath xmlns:m="http://schemas.openxmlformats.org/officeDocument/2006/math">
                    <m:nary>
                      <m:naryPr>
                        <m:limLoc m:val="undOvr"/>
                        <m:ctrlPr>
                          <a:rPr lang="en-US" sz="2000" b="1" i="1">
                            <a:solidFill>
                              <a:srgbClr val="002060"/>
                            </a:solidFill>
                            <a:latin typeface="Cambria Math" panose="02040503050406030204" pitchFamily="18" charset="0"/>
                            <a:sym typeface="Symbol" panose="05050102010706020507" pitchFamily="18" charset="2"/>
                          </a:rPr>
                        </m:ctrlPr>
                      </m:naryPr>
                      <m:sub>
                        <m:r>
                          <m:rPr>
                            <m:brk m:alnAt="24"/>
                          </m:rPr>
                          <a:rPr lang="en-US" sz="2000" b="1">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𝟗𝟖</m:t>
                        </m:r>
                      </m:sub>
                      <m:sup>
                        <m:r>
                          <a:rPr lang="el-GR" sz="2000" b="1" i="0" smtClean="0">
                            <a:solidFill>
                              <a:srgbClr val="002060"/>
                            </a:solidFill>
                            <a:latin typeface="Cambria Math" panose="02040503050406030204" pitchFamily="18" charset="0"/>
                            <a:sym typeface="Symbol" panose="05050102010706020507" pitchFamily="18" charset="2"/>
                          </a:rPr>
                          <m:t>𝟑</m:t>
                        </m:r>
                        <m:r>
                          <a:rPr lang="en-US" sz="2000" b="1" i="0" smtClean="0">
                            <a:solidFill>
                              <a:srgbClr val="002060"/>
                            </a:solidFill>
                            <a:latin typeface="Cambria Math" panose="02040503050406030204" pitchFamily="18" charset="0"/>
                            <a:sym typeface="Symbol" panose="05050102010706020507" pitchFamily="18" charset="2"/>
                          </a:rPr>
                          <m:t>𝟒𝟑</m:t>
                        </m:r>
                      </m:sup>
                      <m:e>
                        <m:f>
                          <m:fPr>
                            <m:ctrlPr>
                              <a:rPr lang="en-US" sz="2000" b="1" i="1" smtClean="0">
                                <a:solidFill>
                                  <a:srgbClr val="002060"/>
                                </a:solidFill>
                                <a:latin typeface="Cambria Math" panose="02040503050406030204" pitchFamily="18" charset="0"/>
                                <a:sym typeface="Symbol" panose="05050102010706020507" pitchFamily="18" charset="2"/>
                              </a:rPr>
                            </m:ctrlPr>
                          </m:fPr>
                          <m:num>
                            <m:sSub>
                              <m:sSubPr>
                                <m:ctrlPr>
                                  <a:rPr lang="en-US" sz="2000" b="1" i="1">
                                    <a:solidFill>
                                      <a:srgbClr val="002060"/>
                                    </a:solidFill>
                                    <a:latin typeface="Cambria Math" panose="02040503050406030204" pitchFamily="18" charset="0"/>
                                    <a:sym typeface="Symbol" panose="05050102010706020507" pitchFamily="18" charset="2"/>
                                  </a:rPr>
                                </m:ctrlPr>
                              </m:sSubPr>
                              <m:e>
                                <m:r>
                                  <a:rPr lang="en-US" sz="2000" b="1">
                                    <a:solidFill>
                                      <a:srgbClr val="002060"/>
                                    </a:solidFill>
                                    <a:latin typeface="Cambria Math" panose="02040503050406030204" pitchFamily="18" charset="0"/>
                                    <a:sym typeface="Symbol" panose="05050102010706020507" pitchFamily="18" charset="2"/>
                                  </a:rPr>
                                  <m:t>𝐜</m:t>
                                </m:r>
                              </m:e>
                              <m:sub>
                                <m:r>
                                  <a:rPr lang="en-US" sz="2000" b="1">
                                    <a:solidFill>
                                      <a:srgbClr val="002060"/>
                                    </a:solidFill>
                                    <a:latin typeface="Cambria Math" panose="02040503050406030204" pitchFamily="18" charset="0"/>
                                    <a:sym typeface="Symbol" panose="05050102010706020507" pitchFamily="18" charset="2"/>
                                  </a:rPr>
                                  <m:t>𝐏𝐇𝟐</m:t>
                                </m:r>
                              </m:sub>
                            </m:sSub>
                          </m:num>
                          <m:den>
                            <m:r>
                              <a:rPr lang="en-US" sz="2000" b="1" i="0" smtClean="0">
                                <a:solidFill>
                                  <a:srgbClr val="002060"/>
                                </a:solidFill>
                                <a:latin typeface="Cambria Math" panose="02040503050406030204" pitchFamily="18" charset="0"/>
                                <a:sym typeface="Symbol" panose="05050102010706020507" pitchFamily="18" charset="2"/>
                              </a:rPr>
                              <m:t>𝐓</m:t>
                            </m:r>
                          </m:den>
                        </m:f>
                      </m:e>
                    </m:nary>
                    <m:r>
                      <a:rPr lang="en-US" sz="2000" b="1">
                        <a:solidFill>
                          <a:srgbClr val="002060"/>
                        </a:solidFill>
                        <a:latin typeface="Cambria Math" panose="02040503050406030204" pitchFamily="18" charset="0"/>
                        <a:sym typeface="Symbol" panose="05050102010706020507" pitchFamily="18" charset="2"/>
                      </a:rPr>
                      <m:t>𝐝𝐓</m:t>
                    </m:r>
                  </m:oMath>
                </a14:m>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0 + </a:t>
                </a:r>
                <a:r>
                  <a:rPr lang="en-US" b="1" dirty="0" smtClean="0">
                    <a:solidFill>
                      <a:srgbClr val="002060"/>
                    </a:solidFill>
                    <a:sym typeface="Symbol" panose="05050102010706020507" pitchFamily="18" charset="2"/>
                  </a:rPr>
                  <a:t>a*</a:t>
                </a:r>
                <a14:m>
                  <m:oMath xmlns:m="http://schemas.openxmlformats.org/officeDocument/2006/math">
                    <m:nary>
                      <m:naryPr>
                        <m:limLoc m:val="undOvr"/>
                        <m:ctrlPr>
                          <a:rPr lang="en-US" sz="2000" b="1" i="1">
                            <a:solidFill>
                              <a:srgbClr val="002060"/>
                            </a:solidFill>
                            <a:latin typeface="Cambria Math" panose="02040503050406030204" pitchFamily="18" charset="0"/>
                            <a:sym typeface="Symbol" panose="05050102010706020507" pitchFamily="18" charset="2"/>
                          </a:rPr>
                        </m:ctrlPr>
                      </m:naryPr>
                      <m:sub>
                        <m:r>
                          <m:rPr>
                            <m:brk m:alnAt="24"/>
                          </m:rPr>
                          <a:rPr lang="en-US" sz="2000" b="1">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𝟗𝟖</m:t>
                        </m:r>
                      </m:sub>
                      <m:sup>
                        <m:r>
                          <a:rPr lang="en-US" sz="2000" b="1" i="0" smtClean="0">
                            <a:solidFill>
                              <a:srgbClr val="002060"/>
                            </a:solidFill>
                            <a:latin typeface="Cambria Math" panose="02040503050406030204" pitchFamily="18" charset="0"/>
                            <a:sym typeface="Symbol" panose="05050102010706020507" pitchFamily="18" charset="2"/>
                          </a:rPr>
                          <m:t>𝟑𝟒𝟑</m:t>
                        </m:r>
                      </m:sup>
                      <m:e>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𝐝𝐓</m:t>
                            </m:r>
                          </m:num>
                          <m:den>
                            <m:r>
                              <a:rPr lang="en-US" sz="2000" b="1">
                                <a:solidFill>
                                  <a:srgbClr val="002060"/>
                                </a:solidFill>
                                <a:latin typeface="Cambria Math" panose="02040503050406030204" pitchFamily="18" charset="0"/>
                                <a:sym typeface="Symbol" panose="05050102010706020507" pitchFamily="18" charset="2"/>
                              </a:rPr>
                              <m:t>𝐓</m:t>
                            </m:r>
                          </m:den>
                        </m:f>
                      </m:e>
                    </m:nary>
                  </m:oMath>
                </a14:m>
                <a:r>
                  <a:rPr lang="en-US" b="1" dirty="0" smtClean="0">
                    <a:solidFill>
                      <a:srgbClr val="002060"/>
                    </a:solidFill>
                    <a:sym typeface="Symbol" panose="05050102010706020507" pitchFamily="18" charset="2"/>
                  </a:rPr>
                  <a:t> + b*</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i="0" smtClean="0">
                            <a:solidFill>
                              <a:srgbClr val="002060"/>
                            </a:solidFill>
                            <a:latin typeface="Cambria Math" panose="02040503050406030204" pitchFamily="18" charset="0"/>
                            <a:sym typeface="Symbol" panose="05050102010706020507" pitchFamily="18" charset="2"/>
                          </a:rPr>
                          <m:t>𝟒𝟑</m:t>
                        </m:r>
                      </m:sup>
                      <m:e>
                        <m:r>
                          <a:rPr lang="en-US" b="1">
                            <a:solidFill>
                              <a:srgbClr val="002060"/>
                            </a:solidFill>
                            <a:latin typeface="Cambria Math" panose="02040503050406030204" pitchFamily="18" charset="0"/>
                            <a:sym typeface="Symbol" panose="05050102010706020507" pitchFamily="18" charset="2"/>
                          </a:rPr>
                          <m:t>𝐝𝐓</m:t>
                        </m:r>
                      </m:e>
                    </m:nary>
                  </m:oMath>
                </a14:m>
                <a:r>
                  <a:rPr lang="en-US" sz="800"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c*</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i="0" smtClean="0">
                            <a:solidFill>
                              <a:srgbClr val="002060"/>
                            </a:solidFill>
                            <a:latin typeface="Cambria Math" panose="02040503050406030204" pitchFamily="18" charset="0"/>
                            <a:sym typeface="Symbol" panose="05050102010706020507" pitchFamily="18" charset="2"/>
                          </a:rPr>
                          <m:t>𝟒𝟑</m:t>
                        </m:r>
                      </m:sup>
                      <m:e>
                        <m:r>
                          <a:rPr lang="en-US" b="1" i="0" smtClean="0">
                            <a:solidFill>
                              <a:srgbClr val="002060"/>
                            </a:solidFill>
                            <a:latin typeface="Cambria Math" panose="02040503050406030204" pitchFamily="18" charset="0"/>
                            <a:sym typeface="Symbol" panose="05050102010706020507" pitchFamily="18" charset="2"/>
                          </a:rPr>
                          <m:t>𝐓</m:t>
                        </m:r>
                        <m:r>
                          <a:rPr lang="en-US" b="1">
                            <a:solidFill>
                              <a:srgbClr val="002060"/>
                            </a:solidFill>
                            <a:latin typeface="Cambria Math" panose="02040503050406030204" pitchFamily="18" charset="0"/>
                            <a:sym typeface="Symbol" panose="05050102010706020507" pitchFamily="18" charset="2"/>
                          </a:rPr>
                          <m:t>𝐝𝐓</m:t>
                        </m:r>
                      </m:e>
                    </m:nary>
                  </m:oMath>
                </a14:m>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d*</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i="0" smtClean="0">
                            <a:solidFill>
                              <a:srgbClr val="002060"/>
                            </a:solidFill>
                            <a:latin typeface="Cambria Math" panose="02040503050406030204" pitchFamily="18" charset="0"/>
                            <a:sym typeface="Symbol" panose="05050102010706020507" pitchFamily="18" charset="2"/>
                          </a:rPr>
                          <m:t>𝟒𝟑</m:t>
                        </m:r>
                      </m:sup>
                      <m:e>
                        <m:sSup>
                          <m:sSupPr>
                            <m:ctrlPr>
                              <a:rPr lang="el-GR" b="1" i="1">
                                <a:solidFill>
                                  <a:srgbClr val="002060"/>
                                </a:solidFill>
                                <a:latin typeface="Cambria Math" panose="02040503050406030204" pitchFamily="18" charset="0"/>
                                <a:sym typeface="Symbol" panose="05050102010706020507" pitchFamily="18" charset="2"/>
                              </a:rPr>
                            </m:ctrlPr>
                          </m:sSupPr>
                          <m:e>
                            <m:r>
                              <a:rPr lang="en-US" b="1">
                                <a:solidFill>
                                  <a:srgbClr val="002060"/>
                                </a:solidFill>
                                <a:latin typeface="Cambria Math" panose="02040503050406030204" pitchFamily="18" charset="0"/>
                                <a:sym typeface="Symbol" panose="05050102010706020507" pitchFamily="18" charset="2"/>
                              </a:rPr>
                              <m:t>𝐓</m:t>
                            </m:r>
                          </m:e>
                          <m:sup>
                            <m:r>
                              <a:rPr lang="en-US" b="1" i="0" smtClean="0">
                                <a:solidFill>
                                  <a:srgbClr val="002060"/>
                                </a:solidFill>
                                <a:latin typeface="Cambria Math" panose="02040503050406030204" pitchFamily="18" charset="0"/>
                                <a:sym typeface="Symbol" panose="05050102010706020507" pitchFamily="18" charset="2"/>
                              </a:rPr>
                              <m:t>𝟐</m:t>
                            </m:r>
                          </m:sup>
                        </m:sSup>
                        <m:r>
                          <a:rPr lang="en-US" b="1">
                            <a:solidFill>
                              <a:srgbClr val="002060"/>
                            </a:solidFill>
                            <a:latin typeface="Cambria Math" panose="02040503050406030204" pitchFamily="18" charset="0"/>
                            <a:sym typeface="Symbol" panose="05050102010706020507" pitchFamily="18" charset="2"/>
                          </a:rPr>
                          <m:t>𝐝𝐓</m:t>
                        </m:r>
                      </m:e>
                    </m:nary>
                  </m:oMath>
                </a14:m>
                <a:r>
                  <a:rPr lang="en-US" b="1" dirty="0" smtClean="0">
                    <a:solidFill>
                      <a:srgbClr val="002060"/>
                    </a:solidFill>
                    <a:sym typeface="Symbol" panose="05050102010706020507" pitchFamily="18" charset="2"/>
                  </a:rPr>
                  <a:t> =</a:t>
                </a:r>
              </a:p>
              <a:p>
                <a:endParaRPr lang="en-US" b="1" dirty="0">
                  <a:solidFill>
                    <a:srgbClr val="002060"/>
                  </a:solidFill>
                  <a:sym typeface="Symbol" panose="05050102010706020507" pitchFamily="18" charset="2"/>
                </a:endParaRPr>
              </a:p>
              <a:p>
                <a:r>
                  <a:rPr lang="en-US" b="1" dirty="0" smtClean="0">
                    <a:solidFill>
                      <a:srgbClr val="002060"/>
                    </a:solidFill>
                    <a:sym typeface="Symbol" panose="05050102010706020507" pitchFamily="18" charset="2"/>
                  </a:rPr>
                  <a:t>				= 0,02911*ln</a:t>
                </a:r>
                <a14:m>
                  <m:oMath xmlns:m="http://schemas.openxmlformats.org/officeDocument/2006/math">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𝟑𝟒𝟑</m:t>
                        </m:r>
                      </m:num>
                      <m:den>
                        <m:r>
                          <a:rPr lang="en-US" sz="2000" b="1" i="0" smtClean="0">
                            <a:solidFill>
                              <a:srgbClr val="002060"/>
                            </a:solidFill>
                            <a:latin typeface="Cambria Math" panose="02040503050406030204" pitchFamily="18" charset="0"/>
                            <a:sym typeface="Symbol" panose="05050102010706020507" pitchFamily="18" charset="2"/>
                          </a:rPr>
                          <m:t>𝟐𝟗𝟖</m:t>
                        </m:r>
                      </m:den>
                    </m:f>
                  </m:oMath>
                </a14:m>
                <a:r>
                  <a:rPr lang="en-US" b="1" dirty="0" smtClean="0">
                    <a:solidFill>
                      <a:srgbClr val="002060"/>
                    </a:solidFill>
                    <a:sym typeface="Symbol" panose="05050102010706020507" pitchFamily="18" charset="2"/>
                  </a:rPr>
                  <a:t> - </a:t>
                </a:r>
                <a14:m>
                  <m:oMath xmlns:m="http://schemas.openxmlformats.org/officeDocument/2006/math">
                    <m:f>
                      <m:fPr>
                        <m:ctrlPr>
                          <a:rPr lang="en-US" sz="2000" b="1" i="1" smtClean="0">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𝟏</m:t>
                        </m:r>
                        <m:r>
                          <a:rPr lang="en-US" sz="2000" b="1" i="0" smtClean="0">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𝟗𝟐</m:t>
                        </m:r>
                      </m:num>
                      <m:den>
                        <m:sSup>
                          <m:sSupPr>
                            <m:ctrlPr>
                              <a:rPr lang="en-US" sz="2000" b="1" i="1" smtClean="0">
                                <a:solidFill>
                                  <a:srgbClr val="002060"/>
                                </a:solidFill>
                                <a:latin typeface="Cambria Math" panose="02040503050406030204" pitchFamily="18" charset="0"/>
                                <a:sym typeface="Symbol" panose="05050102010706020507" pitchFamily="18" charset="2"/>
                              </a:rPr>
                            </m:ctrlPr>
                          </m:sSupPr>
                          <m:e>
                            <m:r>
                              <a:rPr lang="en-US" sz="2000" b="1" i="1" smtClean="0">
                                <a:solidFill>
                                  <a:srgbClr val="002060"/>
                                </a:solidFill>
                                <a:latin typeface="Cambria Math" panose="02040503050406030204" pitchFamily="18" charset="0"/>
                                <a:sym typeface="Symbol" panose="05050102010706020507" pitchFamily="18" charset="2"/>
                              </a:rPr>
                              <m:t>𝟏𝟎</m:t>
                            </m:r>
                          </m:e>
                          <m:sup>
                            <m:r>
                              <a:rPr lang="en-US" sz="2000" b="1" i="1" smtClean="0">
                                <a:solidFill>
                                  <a:srgbClr val="002060"/>
                                </a:solidFill>
                                <a:latin typeface="Cambria Math" panose="02040503050406030204" pitchFamily="18" charset="0"/>
                                <a:sym typeface="Symbol" panose="05050102010706020507" pitchFamily="18" charset="2"/>
                              </a:rPr>
                              <m:t>𝟔</m:t>
                            </m:r>
                          </m:sup>
                        </m:sSup>
                      </m:den>
                    </m:f>
                  </m:oMath>
                </a14:m>
                <a:r>
                  <a:rPr lang="en-US" b="1" dirty="0" smtClean="0">
                    <a:solidFill>
                      <a:srgbClr val="002060"/>
                    </a:solidFill>
                    <a:sym typeface="Symbol" panose="05050102010706020507" pitchFamily="18" charset="2"/>
                  </a:rPr>
                  <a:t>*(343-298) + </a:t>
                </a:r>
                <a14:m>
                  <m:oMath xmlns:m="http://schemas.openxmlformats.org/officeDocument/2006/math">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𝟒</m:t>
                        </m:r>
                      </m:num>
                      <m:den>
                        <m:r>
                          <a:rPr lang="en-US" sz="2000" b="1" i="0" smtClean="0">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m:t>
                        </m:r>
                        <m:sSup>
                          <m:sSupPr>
                            <m:ctrlPr>
                              <a:rPr lang="en-US" sz="2000" b="1" i="1">
                                <a:solidFill>
                                  <a:srgbClr val="002060"/>
                                </a:solidFill>
                                <a:latin typeface="Cambria Math" panose="02040503050406030204" pitchFamily="18" charset="0"/>
                                <a:sym typeface="Symbol" panose="05050102010706020507" pitchFamily="18" charset="2"/>
                              </a:rPr>
                            </m:ctrlPr>
                          </m:sSupPr>
                          <m:e>
                            <m:r>
                              <a:rPr lang="en-US" sz="2000" b="1" i="1">
                                <a:solidFill>
                                  <a:srgbClr val="002060"/>
                                </a:solidFill>
                                <a:latin typeface="Cambria Math" panose="02040503050406030204" pitchFamily="18" charset="0"/>
                                <a:sym typeface="Symbol" panose="05050102010706020507" pitchFamily="18" charset="2"/>
                              </a:rPr>
                              <m:t>𝟏𝟎</m:t>
                            </m:r>
                          </m:e>
                          <m:sup>
                            <m:r>
                              <a:rPr lang="en-US" sz="2000" b="1" i="1" smtClean="0">
                                <a:solidFill>
                                  <a:srgbClr val="002060"/>
                                </a:solidFill>
                                <a:latin typeface="Cambria Math" panose="02040503050406030204" pitchFamily="18" charset="0"/>
                                <a:sym typeface="Symbol" panose="05050102010706020507" pitchFamily="18" charset="2"/>
                              </a:rPr>
                              <m:t>𝟗</m:t>
                            </m:r>
                          </m:sup>
                        </m:sSup>
                      </m:den>
                    </m:f>
                  </m:oMath>
                </a14:m>
                <a:r>
                  <a:rPr lang="en-US" b="1" dirty="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(343</a:t>
                </a:r>
                <a:r>
                  <a:rPr lang="en-US" b="1" baseline="30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-298</a:t>
                </a:r>
                <a:r>
                  <a:rPr lang="en-US" b="1" baseline="30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14:m>
                  <m:oMath xmlns:m="http://schemas.openxmlformats.org/officeDocument/2006/math">
                    <m:r>
                      <a:rPr lang="en-US" sz="2000" b="1" i="0" smtClean="0">
                        <a:solidFill>
                          <a:srgbClr val="002060"/>
                        </a:solidFill>
                        <a:latin typeface="Cambria Math" panose="02040503050406030204" pitchFamily="18" charset="0"/>
                        <a:sym typeface="Symbol" panose="05050102010706020507" pitchFamily="18" charset="2"/>
                      </a:rPr>
                      <m:t> </m:t>
                    </m:r>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𝟎</m:t>
                        </m:r>
                        <m:r>
                          <a:rPr lang="en-US" sz="2000" b="1" i="0" smtClean="0">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𝟖𝟕</m:t>
                        </m:r>
                      </m:num>
                      <m:den>
                        <m:r>
                          <a:rPr lang="en-US" sz="2000" b="1" i="0" smtClean="0">
                            <a:solidFill>
                              <a:srgbClr val="002060"/>
                            </a:solidFill>
                            <a:latin typeface="Cambria Math" panose="02040503050406030204" pitchFamily="18" charset="0"/>
                            <a:sym typeface="Symbol" panose="05050102010706020507" pitchFamily="18" charset="2"/>
                          </a:rPr>
                          <m:t>𝟑</m:t>
                        </m:r>
                        <m:r>
                          <a:rPr lang="en-US" sz="2000" b="1">
                            <a:solidFill>
                              <a:srgbClr val="002060"/>
                            </a:solidFill>
                            <a:latin typeface="Cambria Math" panose="02040503050406030204" pitchFamily="18" charset="0"/>
                            <a:sym typeface="Symbol" panose="05050102010706020507" pitchFamily="18" charset="2"/>
                          </a:rPr>
                          <m:t>∗</m:t>
                        </m:r>
                        <m:sSup>
                          <m:sSupPr>
                            <m:ctrlPr>
                              <a:rPr lang="en-US" sz="2000" b="1" i="1">
                                <a:solidFill>
                                  <a:srgbClr val="002060"/>
                                </a:solidFill>
                                <a:latin typeface="Cambria Math" panose="02040503050406030204" pitchFamily="18" charset="0"/>
                                <a:sym typeface="Symbol" panose="05050102010706020507" pitchFamily="18" charset="2"/>
                              </a:rPr>
                            </m:ctrlPr>
                          </m:sSupPr>
                          <m:e>
                            <m:r>
                              <a:rPr lang="en-US" sz="2000" b="1" i="1">
                                <a:solidFill>
                                  <a:srgbClr val="002060"/>
                                </a:solidFill>
                                <a:latin typeface="Cambria Math" panose="02040503050406030204" pitchFamily="18" charset="0"/>
                                <a:sym typeface="Symbol" panose="05050102010706020507" pitchFamily="18" charset="2"/>
                              </a:rPr>
                              <m:t>𝟏𝟎</m:t>
                            </m:r>
                          </m:e>
                          <m:sup>
                            <m:r>
                              <a:rPr lang="en-US" sz="2000" b="1" i="1" smtClean="0">
                                <a:solidFill>
                                  <a:srgbClr val="002060"/>
                                </a:solidFill>
                                <a:latin typeface="Cambria Math" panose="02040503050406030204" pitchFamily="18" charset="0"/>
                                <a:sym typeface="Symbol" panose="05050102010706020507" pitchFamily="18" charset="2"/>
                              </a:rPr>
                              <m:t>𝟏𝟐</m:t>
                            </m:r>
                          </m:sup>
                        </m:sSup>
                      </m:den>
                    </m:f>
                  </m:oMath>
                </a14:m>
                <a:r>
                  <a:rPr lang="en-US" b="1" dirty="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343</a:t>
                </a:r>
                <a:r>
                  <a:rPr lang="en-US" b="1" baseline="30000" dirty="0" smtClean="0">
                    <a:solidFill>
                      <a:srgbClr val="002060"/>
                    </a:solidFill>
                    <a:sym typeface="Symbol" panose="05050102010706020507" pitchFamily="18" charset="2"/>
                  </a:rPr>
                  <a:t>3</a:t>
                </a:r>
                <a:r>
                  <a:rPr lang="en-US" b="1" dirty="0" smtClean="0">
                    <a:solidFill>
                      <a:srgbClr val="002060"/>
                    </a:solidFill>
                    <a:sym typeface="Symbol" panose="05050102010706020507" pitchFamily="18" charset="2"/>
                  </a:rPr>
                  <a:t>-298</a:t>
                </a:r>
                <a:r>
                  <a:rPr lang="en-US" b="1" baseline="30000" dirty="0" smtClean="0">
                    <a:solidFill>
                      <a:srgbClr val="002060"/>
                    </a:solidFill>
                    <a:sym typeface="Symbol" panose="05050102010706020507" pitchFamily="18" charset="2"/>
                  </a:rPr>
                  <a:t>3</a:t>
                </a:r>
                <a:r>
                  <a:rPr lang="en-US" b="1" dirty="0" smtClean="0">
                    <a:solidFill>
                      <a:srgbClr val="002060"/>
                    </a:solidFill>
                    <a:sym typeface="Symbol" panose="05050102010706020507" pitchFamily="18" charset="2"/>
                  </a:rPr>
                  <a:t>) =</a:t>
                </a:r>
              </a:p>
              <a:p>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p>
              <a:p>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  0,0041 kJ/</a:t>
                </a:r>
                <a:r>
                  <a:rPr lang="en-US" b="1" dirty="0" err="1" smtClean="0">
                    <a:solidFill>
                      <a:srgbClr val="002060"/>
                    </a:solidFill>
                    <a:sym typeface="Symbol" panose="05050102010706020507" pitchFamily="18" charset="2"/>
                  </a:rPr>
                  <a:t>molK</a:t>
                </a:r>
                <a:endParaRPr lang="el-GR" b="1" dirty="0">
                  <a:solidFill>
                    <a:srgbClr val="002060"/>
                  </a:solidFill>
                  <a:sym typeface="Symbol" panose="05050102010706020507" pitchFamily="18" charset="2"/>
                </a:endParaRPr>
              </a:p>
              <a:p>
                <a:endParaRPr lang="en-US"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S</a:t>
                </a:r>
                <a:r>
                  <a:rPr lang="en-US" b="1" baseline="30000" dirty="0" err="1" smtClean="0">
                    <a:solidFill>
                      <a:srgbClr val="002060"/>
                    </a:solidFill>
                    <a:sym typeface="Symbol" panose="05050102010706020507" pitchFamily="18" charset="2"/>
                  </a:rPr>
                  <a:t>f</a:t>
                </a:r>
                <a:r>
                  <a:rPr lang="en-US" b="1" baseline="-25000" dirty="0" err="1"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S</a:t>
                </a:r>
                <a:r>
                  <a:rPr lang="en-US" b="1" baseline="30000" dirty="0" err="1" smtClean="0">
                    <a:solidFill>
                      <a:srgbClr val="002060"/>
                    </a:solidFill>
                    <a:sym typeface="Symbol" panose="05050102010706020507" pitchFamily="18" charset="2"/>
                  </a:rPr>
                  <a:t>o</a:t>
                </a:r>
                <a:r>
                  <a:rPr lang="en-US" b="1" baseline="-25000" dirty="0" err="1"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f>
                          <m:fPr>
                            <m:ctrlPr>
                              <a:rPr lang="en-US" b="1" i="1">
                                <a:solidFill>
                                  <a:srgbClr val="002060"/>
                                </a:solidFill>
                                <a:latin typeface="Cambria Math" panose="02040503050406030204" pitchFamily="18" charset="0"/>
                                <a:sym typeface="Symbol" panose="05050102010706020507" pitchFamily="18" charset="2"/>
                              </a:rPr>
                            </m:ctrlPr>
                          </m:fPr>
                          <m:num>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m:t>
                                </m:r>
                                <m:r>
                                  <a:rPr lang="en-US" b="1" i="0" smtClean="0">
                                    <a:solidFill>
                                      <a:srgbClr val="002060"/>
                                    </a:solidFill>
                                    <a:latin typeface="Cambria Math" panose="02040503050406030204" pitchFamily="18" charset="0"/>
                                    <a:sym typeface="Symbol" panose="05050102010706020507" pitchFamily="18" charset="2"/>
                                  </a:rPr>
                                  <m:t>𝐎</m:t>
                                </m:r>
                                <m:r>
                                  <a:rPr lang="en-US" b="1">
                                    <a:solidFill>
                                      <a:srgbClr val="002060"/>
                                    </a:solidFill>
                                    <a:latin typeface="Cambria Math" panose="02040503050406030204" pitchFamily="18" charset="0"/>
                                    <a:sym typeface="Symbol" panose="05050102010706020507" pitchFamily="18" charset="2"/>
                                  </a:rPr>
                                  <m:t>𝟐</m:t>
                                </m:r>
                              </m:sub>
                            </m:sSub>
                          </m:num>
                          <m:den>
                            <m:r>
                              <a:rPr lang="en-US" b="1">
                                <a:solidFill>
                                  <a:srgbClr val="002060"/>
                                </a:solidFill>
                                <a:latin typeface="Cambria Math" panose="02040503050406030204" pitchFamily="18" charset="0"/>
                                <a:sym typeface="Symbol" panose="05050102010706020507" pitchFamily="18" charset="2"/>
                              </a:rPr>
                              <m:t>𝐓</m:t>
                            </m:r>
                          </m:den>
                        </m:f>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 0 + </a:t>
                </a:r>
                <a:r>
                  <a:rPr lang="en-US" b="1" dirty="0">
                    <a:solidFill>
                      <a:srgbClr val="002060"/>
                    </a:solidFill>
                    <a:sym typeface="Symbol" panose="05050102010706020507" pitchFamily="18" charset="2"/>
                  </a:rPr>
                  <a:t>a*</a:t>
                </a:r>
                <a14:m>
                  <m:oMath xmlns:m="http://schemas.openxmlformats.org/officeDocument/2006/math">
                    <m:nary>
                      <m:naryPr>
                        <m:limLoc m:val="undOvr"/>
                        <m:ctrlPr>
                          <a:rPr lang="en-US" sz="2000" b="1" i="1">
                            <a:solidFill>
                              <a:srgbClr val="002060"/>
                            </a:solidFill>
                            <a:latin typeface="Cambria Math" panose="02040503050406030204" pitchFamily="18" charset="0"/>
                            <a:sym typeface="Symbol" panose="05050102010706020507" pitchFamily="18" charset="2"/>
                          </a:rPr>
                        </m:ctrlPr>
                      </m:naryPr>
                      <m:sub>
                        <m:r>
                          <m:rPr>
                            <m:brk m:alnAt="24"/>
                          </m:rPr>
                          <a:rPr lang="en-US" sz="2000" b="1">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𝟗𝟖</m:t>
                        </m:r>
                      </m:sub>
                      <m:sup>
                        <m:r>
                          <a:rPr lang="en-US" sz="2000" b="1">
                            <a:solidFill>
                              <a:srgbClr val="002060"/>
                            </a:solidFill>
                            <a:latin typeface="Cambria Math" panose="02040503050406030204" pitchFamily="18" charset="0"/>
                            <a:sym typeface="Symbol" panose="05050102010706020507" pitchFamily="18" charset="2"/>
                          </a:rPr>
                          <m:t>𝟑𝟒𝟑</m:t>
                        </m:r>
                      </m:sup>
                      <m:e>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a:solidFill>
                                  <a:srgbClr val="002060"/>
                                </a:solidFill>
                                <a:latin typeface="Cambria Math" panose="02040503050406030204" pitchFamily="18" charset="0"/>
                                <a:sym typeface="Symbol" panose="05050102010706020507" pitchFamily="18" charset="2"/>
                              </a:rPr>
                              <m:t>𝐝𝐓</m:t>
                            </m:r>
                          </m:num>
                          <m:den>
                            <m:r>
                              <a:rPr lang="en-US" sz="2000" b="1">
                                <a:solidFill>
                                  <a:srgbClr val="002060"/>
                                </a:solidFill>
                                <a:latin typeface="Cambria Math" panose="02040503050406030204" pitchFamily="18" charset="0"/>
                                <a:sym typeface="Symbol" panose="05050102010706020507" pitchFamily="18" charset="2"/>
                              </a:rPr>
                              <m:t>𝐓</m:t>
                            </m:r>
                          </m:den>
                        </m:f>
                      </m:e>
                    </m:nary>
                  </m:oMath>
                </a14:m>
                <a:r>
                  <a:rPr lang="en-US" b="1" dirty="0">
                    <a:solidFill>
                      <a:srgbClr val="002060"/>
                    </a:solidFill>
                    <a:sym typeface="Symbol" panose="05050102010706020507" pitchFamily="18" charset="2"/>
                  </a:rPr>
                  <a:t> + b*</a:t>
                </a:r>
                <a14:m>
                  <m:oMath xmlns:m="http://schemas.openxmlformats.org/officeDocument/2006/math">
                    <m:nary>
                      <m:naryPr>
                        <m:limLoc m:val="undOvr"/>
                        <m:ctrlPr>
                          <a:rPr lang="en-US" sz="2000" b="1" i="1">
                            <a:solidFill>
                              <a:srgbClr val="002060"/>
                            </a:solidFill>
                            <a:latin typeface="Cambria Math" panose="02040503050406030204" pitchFamily="18" charset="0"/>
                            <a:sym typeface="Symbol" panose="05050102010706020507" pitchFamily="18" charset="2"/>
                          </a:rPr>
                        </m:ctrlPr>
                      </m:naryPr>
                      <m:sub>
                        <m:r>
                          <m:rPr>
                            <m:brk m:alnAt="24"/>
                          </m:rPr>
                          <a:rPr lang="en-US" sz="2000" b="1">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𝟗𝟖</m:t>
                        </m:r>
                      </m:sub>
                      <m:sup>
                        <m:r>
                          <a:rPr lang="el-GR" sz="2000" b="1">
                            <a:solidFill>
                              <a:srgbClr val="002060"/>
                            </a:solidFill>
                            <a:latin typeface="Cambria Math" panose="02040503050406030204" pitchFamily="18" charset="0"/>
                            <a:sym typeface="Symbol" panose="05050102010706020507" pitchFamily="18" charset="2"/>
                          </a:rPr>
                          <m:t>𝟑</m:t>
                        </m:r>
                        <m:r>
                          <a:rPr lang="en-US" sz="2000" b="1">
                            <a:solidFill>
                              <a:srgbClr val="002060"/>
                            </a:solidFill>
                            <a:latin typeface="Cambria Math" panose="02040503050406030204" pitchFamily="18" charset="0"/>
                            <a:sym typeface="Symbol" panose="05050102010706020507" pitchFamily="18" charset="2"/>
                          </a:rPr>
                          <m:t>𝟒𝟑</m:t>
                        </m:r>
                      </m:sup>
                      <m:e>
                        <m:r>
                          <a:rPr lang="en-US" sz="2000" b="1">
                            <a:solidFill>
                              <a:srgbClr val="002060"/>
                            </a:solidFill>
                            <a:latin typeface="Cambria Math" panose="02040503050406030204" pitchFamily="18" charset="0"/>
                            <a:sym typeface="Symbol" panose="05050102010706020507" pitchFamily="18" charset="2"/>
                          </a:rPr>
                          <m:t>𝐝𝐓</m:t>
                        </m:r>
                      </m:e>
                    </m:nary>
                  </m:oMath>
                </a14:m>
                <a:r>
                  <a:rPr lang="en-US" sz="700"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c*</a:t>
                </a:r>
                <a14:m>
                  <m:oMath xmlns:m="http://schemas.openxmlformats.org/officeDocument/2006/math">
                    <m:nary>
                      <m:naryPr>
                        <m:limLoc m:val="undOvr"/>
                        <m:ctrlPr>
                          <a:rPr lang="en-US" sz="2000" b="1" i="1">
                            <a:solidFill>
                              <a:srgbClr val="002060"/>
                            </a:solidFill>
                            <a:latin typeface="Cambria Math" panose="02040503050406030204" pitchFamily="18" charset="0"/>
                            <a:sym typeface="Symbol" panose="05050102010706020507" pitchFamily="18" charset="2"/>
                          </a:rPr>
                        </m:ctrlPr>
                      </m:naryPr>
                      <m:sub>
                        <m:r>
                          <m:rPr>
                            <m:brk m:alnAt="24"/>
                          </m:rPr>
                          <a:rPr lang="en-US" sz="2000" b="1">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𝟗𝟖</m:t>
                        </m:r>
                      </m:sub>
                      <m:sup>
                        <m:r>
                          <a:rPr lang="el-GR" sz="2000" b="1">
                            <a:solidFill>
                              <a:srgbClr val="002060"/>
                            </a:solidFill>
                            <a:latin typeface="Cambria Math" panose="02040503050406030204" pitchFamily="18" charset="0"/>
                            <a:sym typeface="Symbol" panose="05050102010706020507" pitchFamily="18" charset="2"/>
                          </a:rPr>
                          <m:t>𝟑</m:t>
                        </m:r>
                        <m:r>
                          <a:rPr lang="en-US" sz="2000" b="1">
                            <a:solidFill>
                              <a:srgbClr val="002060"/>
                            </a:solidFill>
                            <a:latin typeface="Cambria Math" panose="02040503050406030204" pitchFamily="18" charset="0"/>
                            <a:sym typeface="Symbol" panose="05050102010706020507" pitchFamily="18" charset="2"/>
                          </a:rPr>
                          <m:t>𝟒𝟑</m:t>
                        </m:r>
                      </m:sup>
                      <m:e>
                        <m:r>
                          <a:rPr lang="en-US" sz="2000" b="1">
                            <a:solidFill>
                              <a:srgbClr val="002060"/>
                            </a:solidFill>
                            <a:latin typeface="Cambria Math" panose="02040503050406030204" pitchFamily="18" charset="0"/>
                            <a:sym typeface="Symbol" panose="05050102010706020507" pitchFamily="18" charset="2"/>
                          </a:rPr>
                          <m:t>𝐓𝐝𝐓</m:t>
                        </m:r>
                      </m:e>
                    </m:nary>
                  </m:oMath>
                </a14:m>
                <a:r>
                  <a:rPr lang="en-US" b="1" dirty="0">
                    <a:solidFill>
                      <a:srgbClr val="002060"/>
                    </a:solidFill>
                    <a:sym typeface="Symbol" panose="05050102010706020507" pitchFamily="18" charset="2"/>
                  </a:rPr>
                  <a:t> + d*</a:t>
                </a:r>
                <a14:m>
                  <m:oMath xmlns:m="http://schemas.openxmlformats.org/officeDocument/2006/math">
                    <m:nary>
                      <m:naryPr>
                        <m:limLoc m:val="undOvr"/>
                        <m:ctrlPr>
                          <a:rPr lang="en-US" sz="2000" b="1" i="1">
                            <a:solidFill>
                              <a:srgbClr val="002060"/>
                            </a:solidFill>
                            <a:latin typeface="Cambria Math" panose="02040503050406030204" pitchFamily="18" charset="0"/>
                            <a:sym typeface="Symbol" panose="05050102010706020507" pitchFamily="18" charset="2"/>
                          </a:rPr>
                        </m:ctrlPr>
                      </m:naryPr>
                      <m:sub>
                        <m:r>
                          <m:rPr>
                            <m:brk m:alnAt="24"/>
                          </m:rPr>
                          <a:rPr lang="en-US" sz="2000" b="1">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𝟗𝟖</m:t>
                        </m:r>
                      </m:sub>
                      <m:sup>
                        <m:r>
                          <a:rPr lang="el-GR" sz="2000" b="1">
                            <a:solidFill>
                              <a:srgbClr val="002060"/>
                            </a:solidFill>
                            <a:latin typeface="Cambria Math" panose="02040503050406030204" pitchFamily="18" charset="0"/>
                            <a:sym typeface="Symbol" panose="05050102010706020507" pitchFamily="18" charset="2"/>
                          </a:rPr>
                          <m:t>𝟑</m:t>
                        </m:r>
                        <m:r>
                          <a:rPr lang="en-US" sz="2000" b="1">
                            <a:solidFill>
                              <a:srgbClr val="002060"/>
                            </a:solidFill>
                            <a:latin typeface="Cambria Math" panose="02040503050406030204" pitchFamily="18" charset="0"/>
                            <a:sym typeface="Symbol" panose="05050102010706020507" pitchFamily="18" charset="2"/>
                          </a:rPr>
                          <m:t>𝟒𝟑</m:t>
                        </m:r>
                      </m:sup>
                      <m:e>
                        <m:sSup>
                          <m:sSupPr>
                            <m:ctrlPr>
                              <a:rPr lang="el-GR" sz="2000" b="1" i="1">
                                <a:solidFill>
                                  <a:srgbClr val="002060"/>
                                </a:solidFill>
                                <a:latin typeface="Cambria Math" panose="02040503050406030204" pitchFamily="18" charset="0"/>
                                <a:sym typeface="Symbol" panose="05050102010706020507" pitchFamily="18" charset="2"/>
                              </a:rPr>
                            </m:ctrlPr>
                          </m:sSupPr>
                          <m:e>
                            <m:r>
                              <a:rPr lang="en-US" sz="2000" b="1">
                                <a:solidFill>
                                  <a:srgbClr val="002060"/>
                                </a:solidFill>
                                <a:latin typeface="Cambria Math" panose="02040503050406030204" pitchFamily="18" charset="0"/>
                                <a:sym typeface="Symbol" panose="05050102010706020507" pitchFamily="18" charset="2"/>
                              </a:rPr>
                              <m:t>𝐓</m:t>
                            </m:r>
                          </m:e>
                          <m:sup>
                            <m:r>
                              <a:rPr lang="en-US" sz="2000" b="1">
                                <a:solidFill>
                                  <a:srgbClr val="002060"/>
                                </a:solidFill>
                                <a:latin typeface="Cambria Math" panose="02040503050406030204" pitchFamily="18" charset="0"/>
                                <a:sym typeface="Symbol" panose="05050102010706020507" pitchFamily="18" charset="2"/>
                              </a:rPr>
                              <m:t>𝟐</m:t>
                            </m:r>
                          </m:sup>
                        </m:sSup>
                        <m:r>
                          <a:rPr lang="en-US" sz="2000" b="1">
                            <a:solidFill>
                              <a:srgbClr val="002060"/>
                            </a:solidFill>
                            <a:latin typeface="Cambria Math" panose="02040503050406030204" pitchFamily="18" charset="0"/>
                            <a:sym typeface="Symbol" panose="05050102010706020507" pitchFamily="18" charset="2"/>
                          </a:rPr>
                          <m:t>𝐝𝐓</m:t>
                        </m:r>
                      </m:e>
                    </m:nary>
                  </m:oMath>
                </a14:m>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0,0042 kJ/</a:t>
                </a:r>
                <a:r>
                  <a:rPr lang="en-US" b="1" dirty="0" err="1" smtClean="0">
                    <a:solidFill>
                      <a:srgbClr val="002060"/>
                    </a:solidFill>
                    <a:sym typeface="Symbol" panose="05050102010706020507" pitchFamily="18" charset="2"/>
                  </a:rPr>
                  <a:t>molK</a:t>
                </a:r>
                <a:endParaRPr lang="el-GR" b="1" dirty="0">
                  <a:solidFill>
                    <a:srgbClr val="002060"/>
                  </a:solidFill>
                  <a:sym typeface="Symbol" panose="05050102010706020507" pitchFamily="18" charset="2"/>
                </a:endParaRPr>
              </a:p>
              <a:p>
                <a:endParaRPr lang="en-US" b="1" dirty="0">
                  <a:solidFill>
                    <a:srgbClr val="002060"/>
                  </a:solidFill>
                  <a:sym typeface="Symbol" panose="05050102010706020507" pitchFamily="18" charset="2"/>
                </a:endParaRPr>
              </a:p>
              <a:p>
                <a:endParaRPr lang="en-US"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O(l)</a:t>
                </a:r>
                <a:r>
                  <a:rPr lang="el-GR"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 </a:t>
                </a:r>
                <a:r>
                  <a:rPr lang="el-GR" b="1" baseline="-25000" dirty="0">
                    <a:solidFill>
                      <a:srgbClr val="002060"/>
                    </a:solidFill>
                    <a:sym typeface="Symbol" panose="05050102010706020507" pitchFamily="18" charset="2"/>
                  </a:rPr>
                  <a:t>Η2</a:t>
                </a:r>
                <a:r>
                  <a:rPr lang="en-US" b="1" baseline="-25000" dirty="0">
                    <a:solidFill>
                      <a:srgbClr val="002060"/>
                    </a:solidFill>
                    <a:sym typeface="Symbol" panose="05050102010706020507" pitchFamily="18" charset="2"/>
                  </a:rPr>
                  <a:t>O(l)</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f>
                          <m:fPr>
                            <m:ctrlPr>
                              <a:rPr lang="en-US" b="1" i="1" smtClean="0">
                                <a:solidFill>
                                  <a:srgbClr val="002060"/>
                                </a:solidFill>
                                <a:latin typeface="Cambria Math" panose="02040503050406030204" pitchFamily="18" charset="0"/>
                                <a:sym typeface="Symbol" panose="05050102010706020507" pitchFamily="18" charset="2"/>
                              </a:rPr>
                            </m:ctrlPr>
                          </m:fPr>
                          <m:num>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𝐏𝐇𝟐𝐎</m:t>
                                </m:r>
                                <m:r>
                                  <a:rPr lang="en-US" b="1">
                                    <a:solidFill>
                                      <a:srgbClr val="002060"/>
                                    </a:solidFill>
                                    <a:latin typeface="Cambria Math" panose="02040503050406030204" pitchFamily="18" charset="0"/>
                                    <a:sym typeface="Symbol" panose="05050102010706020507" pitchFamily="18" charset="2"/>
                                  </a:rPr>
                                  <m:t>(</m:t>
                                </m:r>
                                <m:r>
                                  <a:rPr lang="en-US" b="1">
                                    <a:solidFill>
                                      <a:srgbClr val="002060"/>
                                    </a:solidFill>
                                    <a:latin typeface="Cambria Math" panose="02040503050406030204" pitchFamily="18" charset="0"/>
                                    <a:sym typeface="Symbol" panose="05050102010706020507" pitchFamily="18" charset="2"/>
                                  </a:rPr>
                                  <m:t>𝐥</m:t>
                                </m:r>
                                <m:r>
                                  <a:rPr lang="en-US" b="1">
                                    <a:solidFill>
                                      <a:srgbClr val="002060"/>
                                    </a:solidFill>
                                    <a:latin typeface="Cambria Math" panose="02040503050406030204" pitchFamily="18" charset="0"/>
                                    <a:sym typeface="Symbol" panose="05050102010706020507" pitchFamily="18" charset="2"/>
                                  </a:rPr>
                                  <m:t>)</m:t>
                                </m:r>
                              </m:sub>
                            </m:sSub>
                          </m:num>
                          <m:den>
                            <m:r>
                              <a:rPr lang="en-US" b="1" i="0" smtClean="0">
                                <a:solidFill>
                                  <a:srgbClr val="002060"/>
                                </a:solidFill>
                                <a:latin typeface="Cambria Math" panose="02040503050406030204" pitchFamily="18" charset="0"/>
                                <a:sym typeface="Symbol" panose="05050102010706020507" pitchFamily="18" charset="2"/>
                              </a:rPr>
                              <m:t>𝐓</m:t>
                            </m:r>
                          </m:den>
                        </m:f>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-0,1633</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a*</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n-US" b="1">
                            <a:solidFill>
                              <a:srgbClr val="002060"/>
                            </a:solidFill>
                            <a:latin typeface="Cambria Math" panose="02040503050406030204" pitchFamily="18" charset="0"/>
                            <a:sym typeface="Symbol" panose="05050102010706020507" pitchFamily="18" charset="2"/>
                          </a:rPr>
                          <m:t>𝟑𝟒𝟑</m:t>
                        </m:r>
                      </m:sup>
                      <m:e>
                        <m:f>
                          <m:fPr>
                            <m:ctrlPr>
                              <a:rPr lang="en-US" b="1" i="1">
                                <a:solidFill>
                                  <a:srgbClr val="002060"/>
                                </a:solidFill>
                                <a:latin typeface="Cambria Math" panose="02040503050406030204" pitchFamily="18" charset="0"/>
                                <a:sym typeface="Symbol" panose="05050102010706020507" pitchFamily="18" charset="2"/>
                              </a:rPr>
                            </m:ctrlPr>
                          </m:fPr>
                          <m:num>
                            <m:r>
                              <a:rPr lang="en-US" b="1">
                                <a:solidFill>
                                  <a:srgbClr val="002060"/>
                                </a:solidFill>
                                <a:latin typeface="Cambria Math" panose="02040503050406030204" pitchFamily="18" charset="0"/>
                                <a:sym typeface="Symbol" panose="05050102010706020507" pitchFamily="18" charset="2"/>
                              </a:rPr>
                              <m:t>𝐝𝐓</m:t>
                            </m:r>
                          </m:num>
                          <m:den>
                            <m:r>
                              <a:rPr lang="en-US" b="1">
                                <a:solidFill>
                                  <a:srgbClr val="002060"/>
                                </a:solidFill>
                                <a:latin typeface="Cambria Math" panose="02040503050406030204" pitchFamily="18" charset="0"/>
                                <a:sym typeface="Symbol" panose="05050102010706020507" pitchFamily="18" charset="2"/>
                              </a:rPr>
                              <m:t>𝐓</m:t>
                            </m:r>
                          </m:den>
                        </m:f>
                      </m:e>
                    </m:nary>
                  </m:oMath>
                </a14:m>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-0,1633</a:t>
                </a:r>
                <a:r>
                  <a:rPr lang="el-GR"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0,07530*ln</a:t>
                </a:r>
                <a14:m>
                  <m:oMath xmlns:m="http://schemas.openxmlformats.org/officeDocument/2006/math">
                    <m:f>
                      <m:fPr>
                        <m:ctrlPr>
                          <a:rPr lang="en-US" b="1" i="1">
                            <a:solidFill>
                              <a:srgbClr val="002060"/>
                            </a:solidFill>
                            <a:latin typeface="Cambria Math" panose="02040503050406030204" pitchFamily="18" charset="0"/>
                            <a:sym typeface="Symbol" panose="05050102010706020507" pitchFamily="18" charset="2"/>
                          </a:rPr>
                        </m:ctrlPr>
                      </m:fPr>
                      <m:num>
                        <m:r>
                          <a:rPr lang="en-US" b="1">
                            <a:solidFill>
                              <a:srgbClr val="002060"/>
                            </a:solidFill>
                            <a:latin typeface="Cambria Math" panose="02040503050406030204" pitchFamily="18" charset="0"/>
                            <a:sym typeface="Symbol" panose="05050102010706020507" pitchFamily="18" charset="2"/>
                          </a:rPr>
                          <m:t>𝟑𝟒𝟑</m:t>
                        </m:r>
                      </m:num>
                      <m:den>
                        <m:r>
                          <a:rPr lang="en-US" b="1">
                            <a:solidFill>
                              <a:srgbClr val="002060"/>
                            </a:solidFill>
                            <a:latin typeface="Cambria Math" panose="02040503050406030204" pitchFamily="18" charset="0"/>
                            <a:sym typeface="Symbol" panose="05050102010706020507" pitchFamily="18" charset="2"/>
                          </a:rPr>
                          <m:t>𝟐𝟗𝟖</m:t>
                        </m:r>
                      </m:den>
                    </m:f>
                    <m:r>
                      <a:rPr lang="en-US" b="1" i="1">
                        <a:solidFill>
                          <a:srgbClr val="002060"/>
                        </a:solidFill>
                        <a:latin typeface="Cambria Math" panose="02040503050406030204" pitchFamily="18" charset="0"/>
                        <a:sym typeface="Symbol" panose="05050102010706020507" pitchFamily="18" charset="2"/>
                      </a:rPr>
                      <m:t> </m:t>
                    </m:r>
                  </m:oMath>
                </a14:m>
                <a:r>
                  <a:rPr lang="en-US" b="1" dirty="0" smtClean="0">
                    <a:solidFill>
                      <a:srgbClr val="002060"/>
                    </a:solidFill>
                    <a:sym typeface="Symbol" panose="05050102010706020507" pitchFamily="18" charset="2"/>
                  </a:rPr>
                  <a:t> =  -0,1527 kJ/</a:t>
                </a:r>
                <a:r>
                  <a:rPr lang="en-US" b="1" dirty="0" err="1" smtClean="0">
                    <a:solidFill>
                      <a:srgbClr val="002060"/>
                    </a:solidFill>
                    <a:sym typeface="Symbol" panose="05050102010706020507" pitchFamily="18" charset="2"/>
                  </a:rPr>
                  <a:t>mol</a:t>
                </a:r>
                <a:endParaRPr lang="en-US" b="1" dirty="0" smtClean="0">
                  <a:solidFill>
                    <a:srgbClr val="002060"/>
                  </a:solidFill>
                  <a:sym typeface="Symbol" panose="05050102010706020507" pitchFamily="18" charset="2"/>
                </a:endParaRPr>
              </a:p>
              <a:p>
                <a:endParaRPr lang="en-US"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G</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H</a:t>
                </a:r>
                <a:r>
                  <a:rPr lang="en-US" b="1" baseline="30000" dirty="0" err="1" smtClean="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T*</a:t>
                </a:r>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a:t>
                </a:r>
                <a:r>
                  <a:rPr lang="en-US" b="1" baseline="-25000"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1,30 - 343*0,0041 = -0,0935 kJ/</a:t>
                </a:r>
                <a:r>
                  <a:rPr lang="en-US" b="1" dirty="0" err="1" smtClean="0">
                    <a:solidFill>
                      <a:srgbClr val="002060"/>
                    </a:solidFill>
                    <a:sym typeface="Symbol" panose="05050102010706020507" pitchFamily="18" charset="2"/>
                  </a:rPr>
                  <a:t>mol</a:t>
                </a:r>
                <a:endParaRPr lang="el-GR" sz="800" b="1" dirty="0">
                  <a:solidFill>
                    <a:srgbClr val="002060"/>
                  </a:solidFill>
                  <a:sym typeface="Symbol" panose="05050102010706020507" pitchFamily="18" charset="2"/>
                </a:endParaRPr>
              </a:p>
              <a:p>
                <a:endParaRPr lang="en-US" sz="800"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Ο2</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H</a:t>
                </a:r>
                <a:r>
                  <a:rPr lang="en-US" b="1" baseline="30000" dirty="0" err="1" smtClean="0">
                    <a:solidFill>
                      <a:srgbClr val="002060"/>
                    </a:solidFill>
                    <a:sym typeface="Symbol" panose="05050102010706020507" pitchFamily="18" charset="2"/>
                  </a:rPr>
                  <a:t>f</a:t>
                </a:r>
                <a:r>
                  <a:rPr lang="en-US" b="1" baseline="-25000" dirty="0" err="1" smtClean="0">
                    <a:solidFill>
                      <a:srgbClr val="002060"/>
                    </a:solidFill>
                    <a:sym typeface="Symbol" panose="05050102010706020507" pitchFamily="18" charset="2"/>
                  </a:rPr>
                  <a:t>O</a:t>
                </a:r>
                <a:r>
                  <a:rPr lang="el-GR"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T*</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Ο2</a:t>
                </a:r>
                <a:r>
                  <a:rPr lang="en-US" b="1" baseline="-25000"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1,34 </a:t>
                </a:r>
                <a:r>
                  <a:rPr lang="en-US" b="1" dirty="0">
                    <a:solidFill>
                      <a:srgbClr val="002060"/>
                    </a:solidFill>
                    <a:sym typeface="Symbol" panose="05050102010706020507" pitchFamily="18" charset="2"/>
                  </a:rPr>
                  <a:t>- 343*0,0042 = -</a:t>
                </a:r>
                <a:r>
                  <a:rPr lang="en-US" b="1" dirty="0" smtClean="0">
                    <a:solidFill>
                      <a:srgbClr val="002060"/>
                    </a:solidFill>
                    <a:sym typeface="Symbol" panose="05050102010706020507" pitchFamily="18" charset="2"/>
                  </a:rPr>
                  <a:t>0,0958 </a:t>
                </a:r>
                <a:r>
                  <a:rPr lang="en-US" b="1" dirty="0">
                    <a:solidFill>
                      <a:srgbClr val="002060"/>
                    </a:solidFill>
                    <a:sym typeface="Symbol" panose="05050102010706020507" pitchFamily="18" charset="2"/>
                  </a:rPr>
                  <a:t>kJ/</a:t>
                </a:r>
                <a:r>
                  <a:rPr lang="en-US" b="1" dirty="0" err="1">
                    <a:solidFill>
                      <a:srgbClr val="002060"/>
                    </a:solidFill>
                    <a:sym typeface="Symbol" panose="05050102010706020507" pitchFamily="18" charset="2"/>
                  </a:rPr>
                  <a:t>mol</a:t>
                </a:r>
                <a:endParaRPr lang="el-GR" sz="800" b="1" dirty="0" smtClean="0">
                  <a:solidFill>
                    <a:srgbClr val="002060"/>
                  </a:solidFill>
                  <a:sym typeface="Symbol" panose="05050102010706020507" pitchFamily="18" charset="2"/>
                </a:endParaRPr>
              </a:p>
              <a:p>
                <a:endParaRPr lang="en-US" sz="800"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G</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l)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H</a:t>
                </a:r>
                <a:r>
                  <a:rPr lang="en-US" b="1" baseline="30000" dirty="0" err="1">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n-US" b="1" baseline="-25000" dirty="0">
                    <a:solidFill>
                      <a:srgbClr val="002060"/>
                    </a:solidFill>
                    <a:sym typeface="Symbol" panose="05050102010706020507" pitchFamily="18" charset="2"/>
                  </a:rPr>
                  <a:t>O(l)</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T*</a:t>
                </a:r>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l</a:t>
                </a:r>
                <a:r>
                  <a:rPr lang="en-US" b="1" baseline="-25000"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-282,44 + 343*0,1527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-230,08 </a:t>
                </a:r>
                <a:r>
                  <a:rPr lang="en-US" b="1" dirty="0">
                    <a:solidFill>
                      <a:srgbClr val="002060"/>
                    </a:solidFill>
                    <a:sym typeface="Symbol" panose="05050102010706020507" pitchFamily="18" charset="2"/>
                  </a:rPr>
                  <a:t>kJ/</a:t>
                </a:r>
                <a:r>
                  <a:rPr lang="en-US" b="1" dirty="0" err="1">
                    <a:solidFill>
                      <a:srgbClr val="002060"/>
                    </a:solidFill>
                    <a:sym typeface="Symbol" panose="05050102010706020507" pitchFamily="18" charset="2"/>
                  </a:rPr>
                  <a:t>mol</a:t>
                </a:r>
                <a:endParaRPr lang="en-US" b="1" baseline="-25000" dirty="0">
                  <a:solidFill>
                    <a:srgbClr val="002060"/>
                  </a:solidFill>
                  <a:sym typeface="Symbol" panose="05050102010706020507" pitchFamily="18" charset="2"/>
                </a:endParaRPr>
              </a:p>
              <a:p>
                <a:endParaRPr lang="en-US" sz="800" b="1" dirty="0">
                  <a:solidFill>
                    <a:srgbClr val="002060"/>
                  </a:solidFill>
                  <a:sym typeface="Symbol" panose="05050102010706020507" pitchFamily="18" charset="2"/>
                </a:endParaRPr>
              </a:p>
              <a:p>
                <a:r>
                  <a:rPr lang="el-GR" b="1" dirty="0" smtClean="0">
                    <a:solidFill>
                      <a:srgbClr val="FF0000"/>
                    </a:solidFill>
                    <a:sym typeface="Symbol" panose="05050102010706020507" pitchFamily="18" charset="2"/>
                  </a:rPr>
                  <a:t>										</a:t>
                </a:r>
                <a:r>
                  <a:rPr lang="en-US" b="1" dirty="0" smtClean="0">
                    <a:solidFill>
                      <a:srgbClr val="FF0000"/>
                    </a:solidFill>
                    <a:sym typeface="Symbol" panose="05050102010706020507" pitchFamily="18" charset="2"/>
                  </a:rPr>
                  <a:t>(</a:t>
                </a:r>
                <a:r>
                  <a:rPr lang="el-GR" b="1" dirty="0">
                    <a:solidFill>
                      <a:srgbClr val="FF0000"/>
                    </a:solidFill>
                    <a:sym typeface="Symbol" panose="05050102010706020507" pitchFamily="18" charset="2"/>
                  </a:rPr>
                  <a:t>η θετική τιμή σημαίνει ότι η </a:t>
                </a:r>
                <a:endParaRPr lang="en-US" sz="12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Grxn</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 </a:t>
                </a:r>
                <a:r>
                  <a:rPr lang="el-GR" b="1" dirty="0" smtClean="0">
                    <a:solidFill>
                      <a:srgbClr val="002060"/>
                    </a:solidFill>
                    <a:sym typeface="Symbol" panose="05050102010706020507" pitchFamily="18" charset="2"/>
                  </a:rPr>
                  <a:t>0,5*Δ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Ο2</a:t>
                </a:r>
                <a:r>
                  <a:rPr lang="el-GR" b="1" dirty="0">
                    <a:solidFill>
                      <a:srgbClr val="002060"/>
                    </a:solidFill>
                    <a:sym typeface="Symbol" panose="05050102010706020507" pitchFamily="18" charset="2"/>
                  </a:rPr>
                  <a:t> -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G</a:t>
                </a:r>
                <a:r>
                  <a:rPr lang="en-US" b="1" baseline="30000" dirty="0" smtClean="0">
                    <a:solidFill>
                      <a:srgbClr val="002060"/>
                    </a:solidFill>
                    <a:sym typeface="Symbol" panose="05050102010706020507" pitchFamily="18" charset="2"/>
                  </a:rPr>
                  <a:t>f</a:t>
                </a:r>
                <a:r>
                  <a:rPr lang="el-GR" b="1" baseline="-25000" dirty="0" smtClean="0">
                    <a:solidFill>
                      <a:srgbClr val="002060"/>
                    </a:solidFill>
                    <a:sym typeface="Symbol" panose="05050102010706020507" pitchFamily="18" charset="2"/>
                  </a:rPr>
                  <a:t>Η2Ο</a:t>
                </a:r>
                <a:r>
                  <a:rPr lang="en-US" b="1" baseline="-25000"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-0,094 – </a:t>
                </a:r>
                <a:r>
                  <a:rPr lang="el-GR" b="1" dirty="0" smtClean="0">
                    <a:solidFill>
                      <a:srgbClr val="002060"/>
                    </a:solidFill>
                    <a:sym typeface="Symbol" panose="05050102010706020507" pitchFamily="18" charset="2"/>
                  </a:rPr>
                  <a:t>0,5*</a:t>
                </a:r>
                <a:r>
                  <a:rPr lang="en-US" b="1" dirty="0" smtClean="0">
                    <a:solidFill>
                      <a:srgbClr val="002060"/>
                    </a:solidFill>
                    <a:sym typeface="Symbol" panose="05050102010706020507" pitchFamily="18" charset="2"/>
                  </a:rPr>
                  <a:t>0,096 – (-230,08) =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229,9</a:t>
                </a:r>
                <a:r>
                  <a:rPr lang="el-GR" b="1" dirty="0" smtClean="0">
                    <a:solidFill>
                      <a:srgbClr val="002060"/>
                    </a:solidFill>
                    <a:sym typeface="Symbol" panose="05050102010706020507" pitchFamily="18" charset="2"/>
                  </a:rPr>
                  <a:t>36</a:t>
                </a:r>
                <a:r>
                  <a:rPr lang="en-US" b="1" dirty="0" smtClean="0">
                    <a:solidFill>
                      <a:srgbClr val="002060"/>
                    </a:solidFill>
                    <a:sym typeface="Symbol" panose="05050102010706020507" pitchFamily="18" charset="2"/>
                  </a:rPr>
                  <a:t> 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l-GR" b="1" dirty="0" smtClean="0">
                    <a:solidFill>
                      <a:srgbClr val="FF0000"/>
                    </a:solidFill>
                    <a:sym typeface="Symbol" panose="05050102010706020507" pitchFamily="18" charset="2"/>
                  </a:rPr>
                  <a:t>αντίδραση ΔΕΝ</a:t>
                </a:r>
                <a:r>
                  <a:rPr lang="en-US" b="1" dirty="0" smtClean="0">
                    <a:solidFill>
                      <a:srgbClr val="FF0000"/>
                    </a:solidFill>
                    <a:sym typeface="Symbol" panose="05050102010706020507" pitchFamily="18" charset="2"/>
                  </a:rPr>
                  <a:t> </a:t>
                </a:r>
                <a:r>
                  <a:rPr lang="el-GR" b="1" dirty="0" smtClean="0">
                    <a:solidFill>
                      <a:srgbClr val="FF0000"/>
                    </a:solidFill>
                    <a:sym typeface="Symbol" panose="05050102010706020507" pitchFamily="18" charset="2"/>
                  </a:rPr>
                  <a:t>είναι </a:t>
                </a:r>
                <a:r>
                  <a:rPr lang="el-GR" b="1" dirty="0" err="1" smtClean="0">
                    <a:solidFill>
                      <a:srgbClr val="FF0000"/>
                    </a:solidFill>
                    <a:sym typeface="Symbol" panose="05050102010706020507" pitchFamily="18" charset="2"/>
                  </a:rPr>
                  <a:t>αυθόρ</a:t>
                </a:r>
                <a:r>
                  <a:rPr lang="el-GR" b="1" dirty="0" smtClean="0">
                    <a:solidFill>
                      <a:srgbClr val="FF0000"/>
                    </a:solidFill>
                    <a:sym typeface="Symbol" panose="05050102010706020507" pitchFamily="18" charset="2"/>
                  </a:rPr>
                  <a:t>-										</a:t>
                </a:r>
                <a:r>
                  <a:rPr lang="el-GR" b="1" dirty="0" err="1" smtClean="0">
                    <a:solidFill>
                      <a:srgbClr val="FF0000"/>
                    </a:solidFill>
                    <a:sym typeface="Symbol" panose="05050102010706020507" pitchFamily="18" charset="2"/>
                  </a:rPr>
                  <a:t>μητη</a:t>
                </a:r>
                <a:r>
                  <a:rPr lang="el-GR" b="1" dirty="0" smtClean="0">
                    <a:solidFill>
                      <a:srgbClr val="FF0000"/>
                    </a:solidFill>
                    <a:sym typeface="Symbol" panose="05050102010706020507" pitchFamily="18" charset="2"/>
                  </a:rPr>
                  <a:t> και πρέπει να της  </a:t>
                </a:r>
                <a:r>
                  <a:rPr lang="el-GR" b="1" dirty="0" err="1" smtClean="0">
                    <a:solidFill>
                      <a:srgbClr val="FF0000"/>
                    </a:solidFill>
                    <a:sym typeface="Symbol" panose="05050102010706020507" pitchFamily="18" charset="2"/>
                  </a:rPr>
                  <a:t>πα</a:t>
                </a:r>
                <a:r>
                  <a:rPr lang="el-GR" b="1" dirty="0" smtClean="0">
                    <a:solidFill>
                      <a:srgbClr val="FF0000"/>
                    </a:solidFill>
                    <a:sym typeface="Symbol" panose="05050102010706020507" pitchFamily="18" charset="2"/>
                  </a:rPr>
                  <a:t>-											</a:t>
                </a:r>
                <a:r>
                  <a:rPr lang="el-GR" b="1" dirty="0" err="1" smtClean="0">
                    <a:solidFill>
                      <a:srgbClr val="FF0000"/>
                    </a:solidFill>
                    <a:sym typeface="Symbol" panose="05050102010706020507" pitchFamily="18" charset="2"/>
                  </a:rPr>
                  <a:t>ρασχεθεί</a:t>
                </a:r>
                <a:r>
                  <a:rPr lang="el-GR" b="1" dirty="0" smtClean="0">
                    <a:solidFill>
                      <a:srgbClr val="FF0000"/>
                    </a:solidFill>
                    <a:sym typeface="Symbol" panose="05050102010706020507" pitchFamily="18" charset="2"/>
                  </a:rPr>
                  <a:t> έργο για να συμβεί</a:t>
                </a:r>
                <a:endParaRPr lang="el-GR" b="1" dirty="0">
                  <a:solidFill>
                    <a:srgbClr val="002060"/>
                  </a:solidFill>
                  <a:sym typeface="Symbol" panose="05050102010706020507" pitchFamily="18" charset="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656493"/>
                <a:ext cx="12192000" cy="6082947"/>
              </a:xfrm>
              <a:prstGeom prst="rect">
                <a:avLst/>
              </a:prstGeom>
              <a:blipFill>
                <a:blip r:embed="rId2"/>
                <a:stretch>
                  <a:fillRect l="-400" b="-601"/>
                </a:stretch>
              </a:blipFill>
            </p:spPr>
            <p:txBody>
              <a:bodyPr/>
              <a:lstStyle/>
              <a:p>
                <a:r>
                  <a:rPr lang="el-GR">
                    <a:noFill/>
                  </a:rPr>
                  <a:t> </a:t>
                </a:r>
              </a:p>
            </p:txBody>
          </p:sp>
        </mc:Fallback>
      </mc:AlternateContent>
    </p:spTree>
    <p:extLst>
      <p:ext uri="{BB962C8B-B14F-4D97-AF65-F5344CB8AC3E}">
        <p14:creationId xmlns:p14="http://schemas.microsoft.com/office/powerpoint/2010/main" val="1864675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71352" y="1871207"/>
            <a:ext cx="11030837" cy="2556455"/>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63696" y="727760"/>
            <a:ext cx="9187880" cy="1074243"/>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Rectangle 3"/>
          <p:cNvSpPr/>
          <p:nvPr/>
        </p:nvSpPr>
        <p:spPr>
          <a:xfrm>
            <a:off x="753035" y="4524269"/>
            <a:ext cx="11214847" cy="2212199"/>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TextBox 5"/>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p:sp>
        <p:nvSpPr>
          <p:cNvPr id="7" name="TextBox 6"/>
          <p:cNvSpPr txBox="1"/>
          <p:nvPr/>
        </p:nvSpPr>
        <p:spPr>
          <a:xfrm>
            <a:off x="63696" y="760644"/>
            <a:ext cx="9341224" cy="1077218"/>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Ελάχιστη απαιτούμενη κατανάλωση ηλεκτρικού έργου:	Δ</a:t>
            </a:r>
            <a:r>
              <a:rPr lang="en-US" sz="2000" b="1" dirty="0" err="1" smtClean="0">
                <a:solidFill>
                  <a:srgbClr val="002060"/>
                </a:solidFill>
                <a:sym typeface="Symbol" panose="05050102010706020507" pitchFamily="18" charset="2"/>
              </a:rPr>
              <a:t>Grxn</a:t>
            </a:r>
            <a:r>
              <a:rPr lang="en-US" sz="2000" b="1" dirty="0">
                <a:solidFill>
                  <a:srgbClr val="002060"/>
                </a:solidFill>
                <a:sym typeface="Symbol" panose="05050102010706020507" pitchFamily="18" charset="2"/>
              </a:rPr>
              <a:t> = </a:t>
            </a:r>
            <a:r>
              <a:rPr lang="en-US" sz="2000" b="1" dirty="0" smtClean="0">
                <a:solidFill>
                  <a:srgbClr val="002060"/>
                </a:solidFill>
                <a:sym typeface="Symbol" panose="05050102010706020507" pitchFamily="18" charset="2"/>
              </a:rPr>
              <a:t>229,9</a:t>
            </a:r>
            <a:r>
              <a:rPr lang="el-GR" sz="2000" b="1" dirty="0" smtClean="0">
                <a:solidFill>
                  <a:srgbClr val="002060"/>
                </a:solidFill>
                <a:sym typeface="Symbol" panose="05050102010706020507" pitchFamily="18" charset="2"/>
              </a:rPr>
              <a:t>36</a:t>
            </a:r>
            <a:r>
              <a:rPr lang="en-US" sz="2000" b="1" dirty="0" smtClean="0">
                <a:solidFill>
                  <a:srgbClr val="002060"/>
                </a:solidFill>
                <a:sym typeface="Symbol" panose="05050102010706020507" pitchFamily="18" charset="2"/>
              </a:rPr>
              <a:t> </a:t>
            </a:r>
            <a:r>
              <a:rPr lang="en-US" sz="2000" b="1" dirty="0">
                <a:solidFill>
                  <a:srgbClr val="002060"/>
                </a:solidFill>
                <a:sym typeface="Symbol" panose="05050102010706020507" pitchFamily="18" charset="2"/>
              </a:rPr>
              <a:t>kJ/</a:t>
            </a:r>
            <a:r>
              <a:rPr lang="en-US" sz="2000" b="1" dirty="0" err="1">
                <a:solidFill>
                  <a:srgbClr val="002060"/>
                </a:solidFill>
                <a:sym typeface="Symbol" panose="05050102010706020507" pitchFamily="18" charset="2"/>
              </a:rPr>
              <a:t>mol</a:t>
            </a:r>
            <a:r>
              <a:rPr lang="en-US" sz="2000" b="1" dirty="0">
                <a:solidFill>
                  <a:srgbClr val="002060"/>
                </a:solidFill>
                <a:sym typeface="Symbol" panose="05050102010706020507" pitchFamily="18" charset="2"/>
              </a:rPr>
              <a:t> </a:t>
            </a:r>
            <a:endParaRPr lang="el-GR" sz="20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(αν η αντίδραση συμβεί αντιστρεπτά, χωρίς ωμικές ή</a:t>
            </a:r>
          </a:p>
          <a:p>
            <a:r>
              <a:rPr lang="el-GR" b="1" dirty="0" smtClean="0">
                <a:solidFill>
                  <a:srgbClr val="002060"/>
                </a:solidFill>
                <a:sym typeface="Symbol" panose="05050102010706020507" pitchFamily="18" charset="2"/>
              </a:rPr>
              <a:t>άλλες αντιστάσεις)</a:t>
            </a:r>
            <a:r>
              <a:rPr lang="en-US" b="1" dirty="0" smtClean="0">
                <a:solidFill>
                  <a:srgbClr val="002060"/>
                </a:solidFill>
                <a:sym typeface="Symbol" panose="05050102010706020507" pitchFamily="18" charset="2"/>
              </a:rPr>
              <a:t>	</a:t>
            </a:r>
          </a:p>
          <a:p>
            <a:r>
              <a:rPr lang="en-US" sz="800" b="1" dirty="0">
                <a:solidFill>
                  <a:srgbClr val="002060"/>
                </a:solidFill>
                <a:sym typeface="Symbol" panose="05050102010706020507" pitchFamily="18" charset="2"/>
              </a:rPr>
              <a:t>	</a:t>
            </a:r>
            <a:r>
              <a:rPr lang="en-US" sz="800" b="1" dirty="0" smtClean="0">
                <a:solidFill>
                  <a:srgbClr val="002060"/>
                </a:solidFill>
                <a:sym typeface="Symbol" panose="05050102010706020507" pitchFamily="18" charset="2"/>
              </a:rPr>
              <a:t>		</a:t>
            </a:r>
          </a:p>
        </p:txBody>
      </p:sp>
      <mc:AlternateContent xmlns:mc="http://schemas.openxmlformats.org/markup-compatibility/2006" xmlns:a14="http://schemas.microsoft.com/office/drawing/2010/main">
        <mc:Choice Requires="a14">
          <p:sp>
            <p:nvSpPr>
              <p:cNvPr id="8" name="TextBox 7"/>
              <p:cNvSpPr txBox="1"/>
              <p:nvPr/>
            </p:nvSpPr>
            <p:spPr>
              <a:xfrm>
                <a:off x="753035" y="4443228"/>
                <a:ext cx="11214847" cy="2277675"/>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Αντιστρεπτό Δυναμικό</a:t>
                </a:r>
                <a:r>
                  <a:rPr lang="en-US" sz="2000" b="1" dirty="0" smtClean="0">
                    <a:solidFill>
                      <a:srgbClr val="002060"/>
                    </a:solidFill>
                    <a:sym typeface="Symbol" panose="05050102010706020507" pitchFamily="18" charset="2"/>
                  </a:rPr>
                  <a:t> </a:t>
                </a:r>
                <a:r>
                  <a:rPr lang="el-GR" sz="2000" b="1" dirty="0" smtClean="0">
                    <a:solidFill>
                      <a:srgbClr val="002060"/>
                    </a:solidFill>
                    <a:sym typeface="Symbol" panose="05050102010706020507" pitchFamily="18" charset="2"/>
                  </a:rPr>
                  <a:t>Αντίδρασης:	</a:t>
                </a:r>
                <a14:m>
                  <m:oMath xmlns:m="http://schemas.openxmlformats.org/officeDocument/2006/math">
                    <m:sSup>
                      <m:sSupPr>
                        <m:ctrlPr>
                          <a:rPr lang="en-US" sz="2000" b="1" i="1" smtClean="0">
                            <a:solidFill>
                              <a:srgbClr val="002060"/>
                            </a:solidFill>
                            <a:latin typeface="Cambria Math" panose="02040503050406030204" pitchFamily="18" charset="0"/>
                            <a:sym typeface="Symbol" panose="05050102010706020507" pitchFamily="18" charset="2"/>
                          </a:rPr>
                        </m:ctrlPr>
                      </m:sSupPr>
                      <m:e>
                        <m:r>
                          <a:rPr lang="en-US" sz="2000" b="1" i="0" smtClean="0">
                            <a:solidFill>
                              <a:srgbClr val="002060"/>
                            </a:solidFill>
                            <a:latin typeface="Cambria Math" panose="02040503050406030204" pitchFamily="18" charset="0"/>
                            <a:sym typeface="Symbol" panose="05050102010706020507" pitchFamily="18" charset="2"/>
                          </a:rPr>
                          <m:t>𝐄</m:t>
                        </m:r>
                      </m:e>
                      <m:sup>
                        <m:r>
                          <a:rPr lang="en-US" sz="2000" b="1" i="0" smtClean="0">
                            <a:solidFill>
                              <a:srgbClr val="002060"/>
                            </a:solidFill>
                            <a:latin typeface="Cambria Math" panose="02040503050406030204" pitchFamily="18" charset="0"/>
                            <a:sym typeface="Symbol" panose="05050102010706020507" pitchFamily="18" charset="2"/>
                          </a:rPr>
                          <m:t>𝐫𝐞𝐯</m:t>
                        </m:r>
                      </m:sup>
                    </m:sSup>
                    <m:r>
                      <a:rPr lang="en-US" sz="2000" b="1" i="0" smtClean="0">
                        <a:solidFill>
                          <a:srgbClr val="002060"/>
                        </a:solidFill>
                        <a:latin typeface="Cambria Math" panose="02040503050406030204" pitchFamily="18" charset="0"/>
                        <a:sym typeface="Symbol" panose="05050102010706020507" pitchFamily="18" charset="2"/>
                      </a:rPr>
                      <m:t>=</m:t>
                    </m:r>
                    <m:f>
                      <m:fPr>
                        <m:ctrlPr>
                          <a:rPr lang="en-US" sz="2000" b="1" i="1" smtClean="0">
                            <a:solidFill>
                              <a:srgbClr val="002060"/>
                            </a:solidFill>
                            <a:latin typeface="Cambria Math" panose="02040503050406030204" pitchFamily="18" charset="0"/>
                            <a:sym typeface="Symbol" panose="05050102010706020507" pitchFamily="18" charset="2"/>
                          </a:rPr>
                        </m:ctrlPr>
                      </m:fPr>
                      <m:num>
                        <m:sSub>
                          <m:sSubPr>
                            <m:ctrlPr>
                              <a:rPr lang="en-US" sz="2000" b="1" i="1" smtClean="0">
                                <a:solidFill>
                                  <a:srgbClr val="002060"/>
                                </a:solidFill>
                                <a:latin typeface="Cambria Math" panose="02040503050406030204" pitchFamily="18" charset="0"/>
                                <a:sym typeface="Symbol" panose="05050102010706020507" pitchFamily="18" charset="2"/>
                              </a:rPr>
                            </m:ctrlPr>
                          </m:sSubPr>
                          <m:e>
                            <m:r>
                              <a:rPr lang="en-US" sz="2000" b="1" i="0" smtClean="0">
                                <a:solidFill>
                                  <a:srgbClr val="002060"/>
                                </a:solidFill>
                                <a:latin typeface="Cambria Math" panose="02040503050406030204" pitchFamily="18" charset="0"/>
                                <a:sym typeface="Symbol" panose="05050102010706020507" pitchFamily="18" charset="2"/>
                              </a:rPr>
                              <m:t>−</m:t>
                            </m:r>
                            <m:r>
                              <a:rPr lang="el-GR" sz="2000" b="1" i="0" smtClean="0">
                                <a:solidFill>
                                  <a:srgbClr val="002060"/>
                                </a:solidFill>
                                <a:latin typeface="Cambria Math" panose="02040503050406030204" pitchFamily="18" charset="0"/>
                                <a:sym typeface="Symbol" panose="05050102010706020507" pitchFamily="18" charset="2"/>
                              </a:rPr>
                              <m:t>𝚫</m:t>
                            </m:r>
                            <m:r>
                              <a:rPr lang="en-US" sz="2000" b="1" i="0" smtClean="0">
                                <a:solidFill>
                                  <a:srgbClr val="002060"/>
                                </a:solidFill>
                                <a:latin typeface="Cambria Math" panose="02040503050406030204" pitchFamily="18" charset="0"/>
                                <a:sym typeface="Symbol" panose="05050102010706020507" pitchFamily="18" charset="2"/>
                              </a:rPr>
                              <m:t>𝐆</m:t>
                            </m:r>
                          </m:e>
                          <m:sub>
                            <m:r>
                              <a:rPr lang="en-US" sz="2000" b="1" i="0" smtClean="0">
                                <a:solidFill>
                                  <a:srgbClr val="002060"/>
                                </a:solidFill>
                                <a:latin typeface="Cambria Math" panose="02040503050406030204" pitchFamily="18" charset="0"/>
                                <a:sym typeface="Symbol" panose="05050102010706020507" pitchFamily="18" charset="2"/>
                              </a:rPr>
                              <m:t>𝐫𝐱𝐧</m:t>
                            </m:r>
                          </m:sub>
                        </m:sSub>
                      </m:num>
                      <m:den>
                        <m:r>
                          <a:rPr lang="en-US" sz="2000" b="1" i="0" smtClean="0">
                            <a:solidFill>
                              <a:srgbClr val="002060"/>
                            </a:solidFill>
                            <a:latin typeface="Cambria Math" panose="02040503050406030204" pitchFamily="18" charset="0"/>
                            <a:sym typeface="Symbol" panose="05050102010706020507" pitchFamily="18" charset="2"/>
                          </a:rPr>
                          <m:t>𝐧</m:t>
                        </m:r>
                        <m:r>
                          <a:rPr lang="en-US" sz="2000" b="1" i="0" smtClean="0">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𝐅</m:t>
                        </m:r>
                      </m:den>
                    </m:f>
                    <m:r>
                      <a:rPr lang="en-US" sz="2000" b="1" i="0" smtClean="0">
                        <a:solidFill>
                          <a:srgbClr val="002060"/>
                        </a:solidFill>
                        <a:latin typeface="Cambria Math" panose="02040503050406030204" pitchFamily="18" charset="0"/>
                        <a:sym typeface="Symbol" panose="05050102010706020507" pitchFamily="18" charset="2"/>
                      </a:rPr>
                      <m:t>=</m:t>
                    </m:r>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1" smtClean="0">
                            <a:solidFill>
                              <a:srgbClr val="002060"/>
                            </a:solidFill>
                            <a:latin typeface="Cambria Math" panose="02040503050406030204" pitchFamily="18" charset="0"/>
                            <a:sym typeface="Symbol" panose="05050102010706020507" pitchFamily="18" charset="2"/>
                          </a:rPr>
                          <m:t>−</m:t>
                        </m:r>
                        <m:r>
                          <a:rPr lang="en-US" sz="2000" b="1" i="1" smtClean="0">
                            <a:solidFill>
                              <a:srgbClr val="002060"/>
                            </a:solidFill>
                            <a:latin typeface="Cambria Math" panose="02040503050406030204" pitchFamily="18" charset="0"/>
                            <a:sym typeface="Symbol" panose="05050102010706020507" pitchFamily="18" charset="2"/>
                          </a:rPr>
                          <m:t>𝟐𝟐𝟗𝟗𝟑𝟔</m:t>
                        </m:r>
                        <m:f>
                          <m:fPr>
                            <m:ctrlPr>
                              <a:rPr lang="en-US" sz="2000" b="1" i="1" smtClean="0">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𝐉</m:t>
                            </m:r>
                          </m:num>
                          <m:den>
                            <m:r>
                              <a:rPr lang="en-US" sz="2000" b="1" i="0" smtClean="0">
                                <a:solidFill>
                                  <a:srgbClr val="002060"/>
                                </a:solidFill>
                                <a:latin typeface="Cambria Math" panose="02040503050406030204" pitchFamily="18" charset="0"/>
                                <a:sym typeface="Symbol" panose="05050102010706020507" pitchFamily="18" charset="2"/>
                              </a:rPr>
                              <m:t>𝐦𝐨𝐥𝐇𝟐</m:t>
                            </m:r>
                          </m:den>
                        </m:f>
                      </m:num>
                      <m:den>
                        <m:r>
                          <a:rPr lang="en-US" sz="2000" b="1" i="0" smtClean="0">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𝟗𝟔𝟒𝟖𝟒</m:t>
                        </m:r>
                        <m:f>
                          <m:fPr>
                            <m:ctrlPr>
                              <a:rPr lang="en-US" sz="2000" b="1" i="1" smtClean="0">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𝐜𝐛</m:t>
                            </m:r>
                          </m:num>
                          <m:den>
                            <m:r>
                              <a:rPr lang="en-US" sz="2000" b="1" i="0" smtClean="0">
                                <a:solidFill>
                                  <a:srgbClr val="002060"/>
                                </a:solidFill>
                                <a:latin typeface="Cambria Math" panose="02040503050406030204" pitchFamily="18" charset="0"/>
                                <a:sym typeface="Symbol" panose="05050102010706020507" pitchFamily="18" charset="2"/>
                              </a:rPr>
                              <m:t>𝐦𝐨𝐥𝐇𝟐</m:t>
                            </m:r>
                          </m:den>
                        </m:f>
                      </m:den>
                    </m:f>
                  </m:oMath>
                </a14:m>
                <a:r>
                  <a:rPr lang="en-US" sz="2400"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-1,19 </a:t>
                </a:r>
                <a:r>
                  <a:rPr lang="en-US" b="1" dirty="0" smtClean="0">
                    <a:solidFill>
                      <a:srgbClr val="002060"/>
                    </a:solidFill>
                    <a:sym typeface="Symbol" panose="05050102010706020507" pitchFamily="18" charset="2"/>
                  </a:rPr>
                  <a:t>V </a:t>
                </a:r>
                <a:endParaRPr lang="en-US" sz="2400" b="1" dirty="0" smtClean="0">
                  <a:solidFill>
                    <a:srgbClr val="002060"/>
                  </a:solidFill>
                  <a:sym typeface="Symbol" panose="05050102010706020507" pitchFamily="18" charset="2"/>
                </a:endParaRPr>
              </a:p>
              <a:p>
                <a:pPr algn="just"/>
                <a:r>
                  <a:rPr lang="en-US" sz="2400" b="1" dirty="0" smtClean="0">
                    <a:solidFill>
                      <a:srgbClr val="002060"/>
                    </a:solidFill>
                    <a:sym typeface="Symbol" panose="05050102010706020507" pitchFamily="18" charset="2"/>
                  </a:rPr>
                  <a:t> </a:t>
                </a:r>
                <a:endParaRPr lang="en-US" b="1" dirty="0" smtClean="0">
                  <a:solidFill>
                    <a:srgbClr val="002060"/>
                  </a:solidFill>
                  <a:sym typeface="Symbol" panose="05050102010706020507" pitchFamily="18" charset="2"/>
                </a:endParaRPr>
              </a:p>
              <a:p>
                <a:pPr algn="just"/>
                <a:r>
                  <a:rPr lang="el-GR" b="1" dirty="0" smtClean="0">
                    <a:solidFill>
                      <a:srgbClr val="002060"/>
                    </a:solidFill>
                    <a:sym typeface="Symbol" panose="05050102010706020507" pitchFamily="18" charset="2"/>
                  </a:rPr>
                  <a:t>όπου </a:t>
                </a:r>
                <a:r>
                  <a:rPr lang="en-US" b="1" dirty="0" smtClean="0">
                    <a:solidFill>
                      <a:srgbClr val="002060"/>
                    </a:solidFill>
                    <a:sym typeface="Symbol" panose="05050102010706020507" pitchFamily="18" charset="2"/>
                  </a:rPr>
                  <a:t>F </a:t>
                </a:r>
                <a:r>
                  <a:rPr lang="el-GR" b="1" dirty="0" smtClean="0">
                    <a:solidFill>
                      <a:srgbClr val="002060"/>
                    </a:solidFill>
                    <a:sym typeface="Symbol" panose="05050102010706020507" pitchFamily="18" charset="2"/>
                  </a:rPr>
                  <a:t>η σταθερά του </a:t>
                </a:r>
                <a:r>
                  <a:rPr lang="en-US" b="1" dirty="0" smtClean="0">
                    <a:solidFill>
                      <a:srgbClr val="002060"/>
                    </a:solidFill>
                    <a:sym typeface="Symbol" panose="05050102010706020507" pitchFamily="18" charset="2"/>
                  </a:rPr>
                  <a:t>Faraday </a:t>
                </a:r>
                <a:r>
                  <a:rPr lang="el-GR" b="1" dirty="0" smtClean="0">
                    <a:solidFill>
                      <a:srgbClr val="002060"/>
                    </a:solidFill>
                    <a:sym typeface="Symbol" panose="05050102010706020507" pitchFamily="18" charset="2"/>
                  </a:rPr>
                  <a:t>και </a:t>
                </a:r>
                <a:r>
                  <a:rPr lang="en-US" b="1" dirty="0" smtClean="0">
                    <a:solidFill>
                      <a:srgbClr val="002060"/>
                    </a:solidFill>
                    <a:sym typeface="Symbol" panose="05050102010706020507" pitchFamily="18" charset="2"/>
                  </a:rPr>
                  <a:t>n = </a:t>
                </a:r>
                <a:r>
                  <a:rPr lang="el-GR" b="1" dirty="0" smtClean="0">
                    <a:solidFill>
                      <a:srgbClr val="002060"/>
                    </a:solidFill>
                    <a:sym typeface="Symbol" panose="05050102010706020507" pitchFamily="18" charset="2"/>
                  </a:rPr>
                  <a:t>2 τα ηλεκτρόνια που εναλλάσσονται κατά την αντίδραση </a:t>
                </a:r>
                <a:r>
                  <a:rPr lang="el-GR" b="1" dirty="0">
                    <a:solidFill>
                      <a:srgbClr val="002060"/>
                    </a:solidFill>
                  </a:rPr>
                  <a:t>Η</a:t>
                </a:r>
                <a:r>
                  <a:rPr lang="el-GR" b="1" baseline="-25000" dirty="0">
                    <a:solidFill>
                      <a:srgbClr val="002060"/>
                    </a:solidFill>
                  </a:rPr>
                  <a:t>2</a:t>
                </a:r>
                <a:r>
                  <a:rPr lang="el-GR" b="1" dirty="0">
                    <a:solidFill>
                      <a:srgbClr val="002060"/>
                    </a:solidFill>
                  </a:rPr>
                  <a:t>Ο(</a:t>
                </a:r>
                <a:r>
                  <a:rPr lang="en-US" b="1" dirty="0">
                    <a:solidFill>
                      <a:srgbClr val="002060"/>
                    </a:solidFill>
                  </a:rPr>
                  <a:t>l)</a:t>
                </a:r>
                <a:r>
                  <a:rPr lang="el-GR" b="1" dirty="0">
                    <a:solidFill>
                      <a:srgbClr val="002060"/>
                    </a:solidFill>
                  </a:rPr>
                  <a:t> </a:t>
                </a:r>
                <a:r>
                  <a:rPr lang="el-GR" b="1" dirty="0">
                    <a:solidFill>
                      <a:srgbClr val="002060"/>
                    </a:solidFill>
                    <a:sym typeface="Symbol" panose="05050102010706020507" pitchFamily="18" charset="2"/>
                  </a:rPr>
                  <a:t> Η</a:t>
                </a:r>
                <a:r>
                  <a:rPr lang="el-GR" b="1" baseline="-25000" dirty="0">
                    <a:solidFill>
                      <a:srgbClr val="002060"/>
                    </a:solidFill>
                    <a:sym typeface="Symbol" panose="05050102010706020507" pitchFamily="18" charset="2"/>
                  </a:rPr>
                  <a:t>2</a:t>
                </a:r>
                <a:r>
                  <a:rPr lang="el-GR" b="1" dirty="0">
                    <a:solidFill>
                      <a:srgbClr val="002060"/>
                    </a:solidFill>
                    <a:sym typeface="Symbol" panose="05050102010706020507" pitchFamily="18" charset="2"/>
                  </a:rPr>
                  <a:t> + 0,5 </a:t>
                </a:r>
                <a:r>
                  <a:rPr lang="el-GR" b="1" dirty="0" smtClean="0">
                    <a:solidFill>
                      <a:srgbClr val="002060"/>
                    </a:solidFill>
                    <a:sym typeface="Symbol" panose="05050102010706020507" pitchFamily="18" charset="2"/>
                  </a:rPr>
                  <a:t>Ο</a:t>
                </a:r>
                <a:r>
                  <a:rPr lang="el-GR"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Η σταθερά του </a:t>
                </a:r>
                <a:r>
                  <a:rPr lang="en-US" b="1" dirty="0" smtClean="0">
                    <a:solidFill>
                      <a:srgbClr val="002060"/>
                    </a:solidFill>
                    <a:sym typeface="Symbol" panose="05050102010706020507" pitchFamily="18" charset="2"/>
                  </a:rPr>
                  <a:t>Faraday, </a:t>
                </a:r>
                <a:r>
                  <a:rPr lang="el-GR" b="1" dirty="0" smtClean="0">
                    <a:solidFill>
                      <a:srgbClr val="002060"/>
                    </a:solidFill>
                    <a:sym typeface="Symbol" panose="05050102010706020507" pitchFamily="18" charset="2"/>
                  </a:rPr>
                  <a:t>με μονάδες </a:t>
                </a:r>
                <a:r>
                  <a:rPr lang="en-US" b="1" dirty="0" err="1" smtClean="0">
                    <a:solidFill>
                      <a:srgbClr val="002060"/>
                    </a:solidFill>
                    <a:sym typeface="Symbol" panose="05050102010706020507" pitchFamily="18" charset="2"/>
                  </a:rPr>
                  <a:t>cb</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a:t>
                </a:r>
                <a:r>
                  <a:rPr lang="en-US" b="1" dirty="0" err="1" smtClean="0">
                    <a:solidFill>
                      <a:srgbClr val="002060"/>
                    </a:solidFill>
                    <a:sym typeface="Symbol" panose="05050102010706020507" pitchFamily="18" charset="2"/>
                  </a:rPr>
                  <a:t>mol</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e-]</a:t>
                </a:r>
                <a:r>
                  <a:rPr lang="el-GR" b="1" dirty="0" smtClean="0">
                    <a:solidFill>
                      <a:srgbClr val="002060"/>
                    </a:solidFill>
                    <a:sym typeface="Symbol" panose="05050102010706020507" pitchFamily="18" charset="2"/>
                  </a:rPr>
                  <a:t> είναι το φορτίο 6,023*10</a:t>
                </a:r>
                <a:r>
                  <a:rPr lang="el-GR" b="1" baseline="30000" dirty="0" smtClean="0">
                    <a:solidFill>
                      <a:srgbClr val="002060"/>
                    </a:solidFill>
                    <a:sym typeface="Symbol" panose="05050102010706020507" pitchFamily="18" charset="2"/>
                  </a:rPr>
                  <a:t>23</a:t>
                </a:r>
                <a:r>
                  <a:rPr lang="el-GR" b="1" dirty="0" smtClean="0">
                    <a:solidFill>
                      <a:srgbClr val="002060"/>
                    </a:solidFill>
                    <a:sym typeface="Symbol" panose="05050102010706020507" pitchFamily="18" charset="2"/>
                  </a:rPr>
                  <a:t> ηλεκτρονίων. Πολλαπλασιασμένη με τη ηλεκτρόνια που εναλλάσσονται για την παραγωγή/κατανάλωση ενός </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H</a:t>
                </a:r>
                <a:r>
                  <a:rPr lang="en-US"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2 (</a:t>
                </a:r>
                <a:r>
                  <a:rPr lang="en-US" b="1" dirty="0" err="1" smtClean="0">
                    <a:solidFill>
                      <a:srgbClr val="002060"/>
                    </a:solidFill>
                    <a:sym typeface="Symbol" panose="05050102010706020507" pitchFamily="18" charset="2"/>
                  </a:rPr>
                  <a:t>mol</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e-)</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H</a:t>
                </a:r>
                <a:r>
                  <a:rPr lang="en-US" b="1" baseline="-25000" dirty="0" smtClean="0">
                    <a:solidFill>
                      <a:srgbClr val="002060"/>
                    </a:solidFill>
                    <a:sym typeface="Symbol" panose="05050102010706020507" pitchFamily="18" charset="2"/>
                  </a:rPr>
                  <a:t>2</a:t>
                </a:r>
                <a:r>
                  <a:rPr lang="en-US"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οι μονάδες της γίνονται [</a:t>
                </a:r>
                <a:r>
                  <a:rPr lang="en-US" b="1" dirty="0" err="1" smtClean="0">
                    <a:solidFill>
                      <a:srgbClr val="002060"/>
                    </a:solidFill>
                    <a:sym typeface="Symbol" panose="05050102010706020507" pitchFamily="18" charset="2"/>
                  </a:rPr>
                  <a:t>cb</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H</a:t>
                </a:r>
                <a:r>
                  <a:rPr lang="en-US" b="1" baseline="-25000" dirty="0" smtClean="0">
                    <a:solidFill>
                      <a:srgbClr val="002060"/>
                    </a:solidFill>
                    <a:sym typeface="Symbol" panose="05050102010706020507" pitchFamily="18" charset="2"/>
                  </a:rPr>
                  <a:t>2</a:t>
                </a:r>
                <a:r>
                  <a:rPr lang="el-GR" b="1" dirty="0" smtClean="0">
                    <a:solidFill>
                      <a:srgbClr val="002060"/>
                    </a:solidFill>
                    <a:sym typeface="Symbol" panose="05050102010706020507" pitchFamily="18" charset="2"/>
                  </a:rPr>
                  <a:t>)]. </a:t>
                </a:r>
                <a:endParaRPr lang="el-GR" b="1" dirty="0">
                  <a:solidFill>
                    <a:srgbClr val="002060"/>
                  </a:solidFill>
                  <a:sym typeface="Symbol" panose="05050102010706020507" pitchFamily="18" charset="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53035" y="4443228"/>
                <a:ext cx="11214847" cy="2277675"/>
              </a:xfrm>
              <a:prstGeom prst="rect">
                <a:avLst/>
              </a:prstGeom>
              <a:blipFill>
                <a:blip r:embed="rId2"/>
                <a:stretch>
                  <a:fillRect l="-598" r="-489" b="-3209"/>
                </a:stretch>
              </a:blipFill>
            </p:spPr>
            <p:txBody>
              <a:bodyPr/>
              <a:lstStyle/>
              <a:p>
                <a:r>
                  <a:rPr lang="el-GR">
                    <a:noFill/>
                  </a:rPr>
                  <a:t> </a:t>
                </a:r>
              </a:p>
            </p:txBody>
          </p:sp>
        </mc:Fallback>
      </mc:AlternateContent>
      <p:sp>
        <p:nvSpPr>
          <p:cNvPr id="9" name="TextBox 8"/>
          <p:cNvSpPr txBox="1"/>
          <p:nvPr/>
        </p:nvSpPr>
        <p:spPr>
          <a:xfrm>
            <a:off x="471352" y="1825466"/>
            <a:ext cx="11411129" cy="2585323"/>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Ελάχιστη απαιτούμενη παροχή θερμότητας:	</a:t>
            </a:r>
            <a:r>
              <a:rPr lang="en-US" sz="2000" b="1" dirty="0" smtClean="0">
                <a:solidFill>
                  <a:srgbClr val="002060"/>
                </a:solidFill>
                <a:sym typeface="Symbol" panose="05050102010706020507" pitchFamily="18" charset="2"/>
              </a:rPr>
              <a:t>T</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Srxn</a:t>
            </a:r>
            <a:r>
              <a:rPr lang="en-US" sz="2000" b="1" dirty="0" smtClean="0">
                <a:solidFill>
                  <a:srgbClr val="002060"/>
                </a:solidFill>
                <a:sym typeface="Symbol" panose="05050102010706020507" pitchFamily="18" charset="2"/>
              </a:rPr>
              <a:t> = </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Hrxn</a:t>
            </a:r>
            <a:r>
              <a:rPr lang="en-US" sz="2000" b="1" dirty="0" smtClean="0">
                <a:solidFill>
                  <a:srgbClr val="002060"/>
                </a:solidFill>
                <a:sym typeface="Symbol" panose="05050102010706020507" pitchFamily="18" charset="2"/>
              </a:rPr>
              <a:t> – </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Grxn</a:t>
            </a:r>
            <a:r>
              <a:rPr lang="en-US" sz="2000" b="1" dirty="0" smtClean="0">
                <a:solidFill>
                  <a:srgbClr val="002060"/>
                </a:solidFill>
                <a:sym typeface="Symbol" panose="05050102010706020507" pitchFamily="18" charset="2"/>
              </a:rPr>
              <a:t> 	= 284,41 - 229,94 =</a:t>
            </a:r>
            <a:endParaRPr lang="el-GR" sz="20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(θερμότητα ΤΔ</a:t>
            </a:r>
            <a:r>
              <a:rPr lang="en-US" b="1" dirty="0" smtClean="0">
                <a:solidFill>
                  <a:srgbClr val="002060"/>
                </a:solidFill>
                <a:sym typeface="Symbol" panose="05050102010706020507" pitchFamily="18" charset="2"/>
              </a:rPr>
              <a:t>S</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a:t>
            </a:r>
            <a:r>
              <a:rPr lang="en-US" sz="2000" b="1" dirty="0" smtClean="0">
                <a:solidFill>
                  <a:srgbClr val="002060"/>
                </a:solidFill>
                <a:sym typeface="Symbol" panose="05050102010706020507" pitchFamily="18" charset="2"/>
              </a:rPr>
              <a:t>= 54,47 </a:t>
            </a:r>
            <a:r>
              <a:rPr lang="en-US" sz="2000" b="1" dirty="0">
                <a:solidFill>
                  <a:srgbClr val="002060"/>
                </a:solidFill>
                <a:sym typeface="Symbol" panose="05050102010706020507" pitchFamily="18" charset="2"/>
              </a:rPr>
              <a:t>kJ/</a:t>
            </a:r>
            <a:r>
              <a:rPr lang="en-US" sz="2000" b="1" dirty="0" err="1">
                <a:solidFill>
                  <a:srgbClr val="002060"/>
                </a:solidFill>
                <a:sym typeface="Symbol" panose="05050102010706020507" pitchFamily="18" charset="2"/>
              </a:rPr>
              <a:t>mol</a:t>
            </a:r>
            <a:endParaRPr lang="en-US" sz="2000" b="1" dirty="0" smtClean="0">
              <a:solidFill>
                <a:srgbClr val="002060"/>
              </a:solidFill>
              <a:sym typeface="Symbol" panose="05050102010706020507" pitchFamily="18" charset="2"/>
            </a:endParaRPr>
          </a:p>
          <a:p>
            <a:r>
              <a:rPr lang="en-US" sz="800" b="1" dirty="0">
                <a:solidFill>
                  <a:srgbClr val="002060"/>
                </a:solidFill>
                <a:sym typeface="Symbol" panose="05050102010706020507" pitchFamily="18" charset="2"/>
              </a:rPr>
              <a:t>	</a:t>
            </a:r>
            <a:r>
              <a:rPr lang="en-US" sz="800" b="1" dirty="0" smtClean="0">
                <a:solidFill>
                  <a:srgbClr val="002060"/>
                </a:solidFill>
                <a:sym typeface="Symbol" panose="05050102010706020507" pitchFamily="18" charset="2"/>
              </a:rPr>
              <a:t>		</a:t>
            </a:r>
          </a:p>
          <a:p>
            <a:r>
              <a:rPr lang="en-US" sz="800" b="1" dirty="0" smtClean="0">
                <a:solidFill>
                  <a:srgbClr val="FF0000"/>
                </a:solidFill>
                <a:sym typeface="Symbol" panose="05050102010706020507" pitchFamily="18" charset="2"/>
              </a:rPr>
              <a:t>							</a:t>
            </a:r>
            <a:r>
              <a:rPr lang="en-US" b="1" dirty="0" smtClean="0">
                <a:solidFill>
                  <a:srgbClr val="FF0000"/>
                </a:solidFill>
                <a:sym typeface="Symbol" panose="05050102010706020507" pitchFamily="18" charset="2"/>
              </a:rPr>
              <a:t>(</a:t>
            </a:r>
            <a:r>
              <a:rPr lang="el-GR" b="1" dirty="0">
                <a:solidFill>
                  <a:srgbClr val="FF0000"/>
                </a:solidFill>
                <a:sym typeface="Symbol" panose="05050102010706020507" pitchFamily="18" charset="2"/>
              </a:rPr>
              <a:t>η θετική τιμή σημαίνει ότι </a:t>
            </a:r>
            <a:r>
              <a:rPr lang="el-GR" b="1" dirty="0" smtClean="0">
                <a:solidFill>
                  <a:srgbClr val="FF0000"/>
                </a:solidFill>
                <a:sym typeface="Symbol" panose="05050102010706020507" pitchFamily="18" charset="2"/>
              </a:rPr>
              <a:t>πρέπει </a:t>
            </a:r>
            <a:r>
              <a:rPr lang="el-GR" b="1" dirty="0">
                <a:solidFill>
                  <a:srgbClr val="FF0000"/>
                </a:solidFill>
                <a:sym typeface="Symbol" panose="05050102010706020507" pitchFamily="18" charset="2"/>
              </a:rPr>
              <a:t>να της </a:t>
            </a:r>
            <a:r>
              <a:rPr lang="en-US" b="1" dirty="0" smtClean="0">
                <a:solidFill>
                  <a:srgbClr val="FF0000"/>
                </a:solidFill>
                <a:sym typeface="Symbol" panose="05050102010706020507" pitchFamily="18" charset="2"/>
              </a:rPr>
              <a:t>								</a:t>
            </a:r>
            <a:r>
              <a:rPr lang="el-GR" b="1" dirty="0" smtClean="0">
                <a:solidFill>
                  <a:srgbClr val="FF0000"/>
                </a:solidFill>
                <a:sym typeface="Symbol" panose="05050102010706020507" pitchFamily="18" charset="2"/>
              </a:rPr>
              <a:t>παρασχεθεί</a:t>
            </a:r>
            <a:r>
              <a:rPr lang="en-US" b="1" dirty="0" smtClean="0">
                <a:solidFill>
                  <a:srgbClr val="FF0000"/>
                </a:solidFill>
                <a:sym typeface="Symbol" panose="05050102010706020507" pitchFamily="18" charset="2"/>
              </a:rPr>
              <a:t> </a:t>
            </a:r>
            <a:r>
              <a:rPr lang="el-GR" b="1" dirty="0" smtClean="0">
                <a:solidFill>
                  <a:srgbClr val="FF0000"/>
                </a:solidFill>
                <a:sym typeface="Symbol" panose="05050102010706020507" pitchFamily="18" charset="2"/>
              </a:rPr>
              <a:t>θερμότητα)</a:t>
            </a:r>
          </a:p>
          <a:p>
            <a:endParaRPr lang="en-US" sz="800"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Η Θερμότητα ΤΔ</a:t>
            </a:r>
            <a:r>
              <a:rPr lang="en-US" b="1" dirty="0" err="1" smtClean="0">
                <a:solidFill>
                  <a:srgbClr val="002060"/>
                </a:solidFill>
                <a:sym typeface="Symbol" panose="05050102010706020507" pitchFamily="18" charset="2"/>
              </a:rPr>
              <a:t>Srxn</a:t>
            </a:r>
            <a:r>
              <a:rPr lang="el-GR" b="1" dirty="0" smtClean="0">
                <a:solidFill>
                  <a:srgbClr val="002060"/>
                </a:solidFill>
                <a:sym typeface="Symbol" panose="05050102010706020507" pitchFamily="18" charset="2"/>
              </a:rPr>
              <a:t> υπολογίζεται και από τη μεταβολή της εντροπίας της αντίδρασης Δ</a:t>
            </a:r>
            <a:r>
              <a:rPr lang="en-US" b="1" dirty="0" err="1" smtClean="0">
                <a:solidFill>
                  <a:srgbClr val="002060"/>
                </a:solidFill>
                <a:sym typeface="Symbol" panose="05050102010706020507" pitchFamily="18" charset="2"/>
              </a:rPr>
              <a:t>Srxn</a:t>
            </a:r>
            <a:r>
              <a:rPr lang="en-US" b="1" dirty="0" smtClean="0">
                <a:solidFill>
                  <a:srgbClr val="002060"/>
                </a:solidFill>
                <a:sym typeface="Symbol" panose="05050102010706020507" pitchFamily="18" charset="2"/>
              </a:rPr>
              <a:t>:</a:t>
            </a:r>
          </a:p>
          <a:p>
            <a:endParaRPr lang="en-US" sz="800"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err="1" smtClean="0">
                <a:solidFill>
                  <a:srgbClr val="002060"/>
                </a:solidFill>
                <a:sym typeface="Symbol" panose="05050102010706020507" pitchFamily="18" charset="2"/>
              </a:rPr>
              <a:t>Srxn</a:t>
            </a:r>
            <a:r>
              <a:rPr lang="en-US" b="1" dirty="0" smtClean="0">
                <a:solidFill>
                  <a:srgbClr val="002060"/>
                </a:solidFill>
                <a:sym typeface="Symbol" panose="05050102010706020507" pitchFamily="18" charset="2"/>
              </a:rPr>
              <a:t> = </a:t>
            </a:r>
            <a:r>
              <a:rPr lang="el-GR" b="1" dirty="0" smtClean="0">
                <a:solidFill>
                  <a:srgbClr val="002060"/>
                </a:solidFill>
                <a:sym typeface="Symbol" panose="05050102010706020507" pitchFamily="18" charset="2"/>
              </a:rPr>
              <a:t>Δ</a:t>
            </a:r>
            <a:r>
              <a:rPr lang="en-US" b="1" dirty="0" smtClean="0">
                <a:solidFill>
                  <a:srgbClr val="002060"/>
                </a:solidFill>
                <a:sym typeface="Symbol" panose="05050102010706020507" pitchFamily="18" charset="2"/>
              </a:rPr>
              <a:t>S</a:t>
            </a:r>
            <a:r>
              <a:rPr lang="el-GR" b="1" baseline="-25000" dirty="0" smtClean="0">
                <a:solidFill>
                  <a:srgbClr val="002060"/>
                </a:solidFill>
                <a:sym typeface="Symbol" panose="05050102010706020507" pitchFamily="18" charset="2"/>
              </a:rPr>
              <a:t>προϊόντων</a:t>
            </a:r>
            <a:r>
              <a:rPr lang="el-GR" b="1" dirty="0" smtClean="0">
                <a:solidFill>
                  <a:srgbClr val="002060"/>
                </a:solidFill>
                <a:sym typeface="Symbol" panose="05050102010706020507" pitchFamily="18" charset="2"/>
              </a:rPr>
              <a:t> – Δ</a:t>
            </a:r>
            <a:r>
              <a:rPr lang="en-US" b="1" dirty="0" smtClean="0">
                <a:solidFill>
                  <a:srgbClr val="002060"/>
                </a:solidFill>
                <a:sym typeface="Symbol" panose="05050102010706020507" pitchFamily="18" charset="2"/>
              </a:rPr>
              <a:t>S</a:t>
            </a:r>
            <a:r>
              <a:rPr lang="el-GR" b="1" baseline="-25000" dirty="0" smtClean="0">
                <a:solidFill>
                  <a:srgbClr val="002060"/>
                </a:solidFill>
                <a:sym typeface="Symbol" panose="05050102010706020507" pitchFamily="18" charset="2"/>
              </a:rPr>
              <a:t>αντιδρώντων</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0,5*</a:t>
            </a:r>
            <a:r>
              <a:rPr lang="el-GR" b="1" dirty="0" smtClean="0">
                <a:solidFill>
                  <a:srgbClr val="002060"/>
                </a:solidFill>
                <a:sym typeface="Symbol" panose="05050102010706020507" pitchFamily="18" charset="2"/>
              </a:rPr>
              <a:t>Δ</a:t>
            </a:r>
            <a:r>
              <a:rPr lang="en-US" b="1" dirty="0" err="1">
                <a:solidFill>
                  <a:srgbClr val="002060"/>
                </a:solidFill>
                <a:sym typeface="Symbol" panose="05050102010706020507" pitchFamily="18" charset="2"/>
              </a:rPr>
              <a:t>S</a:t>
            </a:r>
            <a:r>
              <a:rPr lang="en-US" b="1" baseline="30000" dirty="0" err="1">
                <a:solidFill>
                  <a:srgbClr val="002060"/>
                </a:solidFill>
                <a:sym typeface="Symbol" panose="05050102010706020507" pitchFamily="18" charset="2"/>
              </a:rPr>
              <a:t>f</a:t>
            </a:r>
            <a:r>
              <a:rPr lang="en-US" b="1" baseline="-25000" dirty="0" err="1">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2</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n-US" b="1" baseline="-25000" dirty="0">
                <a:solidFill>
                  <a:srgbClr val="002060"/>
                </a:solidFill>
                <a:sym typeface="Symbol" panose="05050102010706020507" pitchFamily="18" charset="2"/>
              </a:rPr>
              <a:t>O(l)</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0,0041+0,5*0,0042+0,1527 = 0,1589 kJ/</a:t>
            </a:r>
            <a:r>
              <a:rPr lang="en-US" b="1" dirty="0" err="1" smtClean="0">
                <a:solidFill>
                  <a:srgbClr val="002060"/>
                </a:solidFill>
                <a:sym typeface="Symbol" panose="05050102010706020507" pitchFamily="18" charset="2"/>
              </a:rPr>
              <a:t>molK</a:t>
            </a:r>
            <a:endParaRPr lang="en-US" b="1" dirty="0" smtClean="0">
              <a:solidFill>
                <a:srgbClr val="002060"/>
              </a:solidFill>
              <a:sym typeface="Symbol" panose="05050102010706020507" pitchFamily="18" charset="2"/>
            </a:endParaRPr>
          </a:p>
          <a:p>
            <a:endParaRPr lang="en-US" sz="800" b="1" dirty="0">
              <a:solidFill>
                <a:srgbClr val="002060"/>
              </a:solidFill>
              <a:sym typeface="Symbol" panose="05050102010706020507" pitchFamily="18" charset="2"/>
            </a:endParaRPr>
          </a:p>
          <a:p>
            <a:r>
              <a:rPr lang="en-US" b="1" dirty="0" smtClean="0">
                <a:solidFill>
                  <a:srgbClr val="002060"/>
                </a:solidFill>
                <a:sym typeface="Symbol" panose="05050102010706020507" pitchFamily="18" charset="2"/>
              </a:rPr>
              <a:t>T*</a:t>
            </a:r>
            <a:r>
              <a:rPr lang="el-GR" b="1" dirty="0" smtClean="0">
                <a:solidFill>
                  <a:srgbClr val="002060"/>
                </a:solidFill>
                <a:sym typeface="Symbol" panose="05050102010706020507" pitchFamily="18" charset="2"/>
              </a:rPr>
              <a:t>Δ</a:t>
            </a:r>
            <a:r>
              <a:rPr lang="en-US" b="1" dirty="0" err="1">
                <a:solidFill>
                  <a:srgbClr val="002060"/>
                </a:solidFill>
                <a:sym typeface="Symbol" panose="05050102010706020507" pitchFamily="18" charset="2"/>
              </a:rPr>
              <a:t>Srxn</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343*0,1589 = 54,50 kJ/</a:t>
            </a:r>
            <a:r>
              <a:rPr lang="en-US" b="1" dirty="0" err="1" smtClean="0">
                <a:solidFill>
                  <a:srgbClr val="002060"/>
                </a:solidFill>
                <a:sym typeface="Symbol" panose="05050102010706020507" pitchFamily="18" charset="2"/>
              </a:rPr>
              <a:t>mol</a:t>
            </a:r>
            <a:r>
              <a:rPr lang="en-US" b="1" dirty="0" smtClean="0">
                <a:solidFill>
                  <a:srgbClr val="002060"/>
                </a:solidFill>
                <a:sym typeface="Symbol" panose="05050102010706020507" pitchFamily="18" charset="2"/>
              </a:rPr>
              <a:t> 		</a:t>
            </a:r>
            <a:r>
              <a:rPr lang="en-US" b="1" dirty="0" smtClean="0">
                <a:solidFill>
                  <a:srgbClr val="FF0000"/>
                </a:solidFill>
                <a:sym typeface="Symbol" panose="05050102010706020507" pitchFamily="18" charset="2"/>
              </a:rPr>
              <a:t>(</a:t>
            </a:r>
            <a:r>
              <a:rPr lang="el-GR" b="1" dirty="0" smtClean="0">
                <a:solidFill>
                  <a:srgbClr val="FF0000"/>
                </a:solidFill>
                <a:sym typeface="Symbol" panose="05050102010706020507" pitchFamily="18" charset="2"/>
              </a:rPr>
              <a:t>η μικρή απόκλιση στην τιμή οφείλεται στις στρογγυλοποιήσεις) </a:t>
            </a:r>
            <a:r>
              <a:rPr lang="en-US" b="1" dirty="0" smtClean="0">
                <a:solidFill>
                  <a:srgbClr val="FF0000"/>
                </a:solidFill>
                <a:sym typeface="Symbol" panose="05050102010706020507" pitchFamily="18" charset="2"/>
              </a:rPr>
              <a:t>  </a:t>
            </a:r>
            <a:r>
              <a:rPr lang="el-GR" b="1" dirty="0" smtClean="0">
                <a:solidFill>
                  <a:srgbClr val="FF0000"/>
                </a:solidFill>
                <a:sym typeface="Symbol" panose="05050102010706020507" pitchFamily="18" charset="2"/>
              </a:rPr>
              <a:t>  </a:t>
            </a:r>
            <a:r>
              <a:rPr lang="en-US" b="1" dirty="0" smtClean="0">
                <a:solidFill>
                  <a:srgbClr val="FF0000"/>
                </a:solidFill>
                <a:sym typeface="Symbol" panose="05050102010706020507" pitchFamily="18" charset="2"/>
              </a:rPr>
              <a:t> </a:t>
            </a:r>
          </a:p>
        </p:txBody>
      </p:sp>
    </p:spTree>
    <p:extLst>
      <p:ext uri="{BB962C8B-B14F-4D97-AF65-F5344CB8AC3E}">
        <p14:creationId xmlns:p14="http://schemas.microsoft.com/office/powerpoint/2010/main" val="1513904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xtBox 4"/>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mc:AlternateContent xmlns:mc="http://schemas.openxmlformats.org/markup-compatibility/2006" xmlns:a14="http://schemas.microsoft.com/office/drawing/2010/main">
        <mc:Choice Requires="a14">
          <p:sp>
            <p:nvSpPr>
              <p:cNvPr id="7" name="TextBox 6"/>
              <p:cNvSpPr txBox="1"/>
              <p:nvPr/>
            </p:nvSpPr>
            <p:spPr>
              <a:xfrm>
                <a:off x="-8493" y="669923"/>
                <a:ext cx="12192000" cy="6002797"/>
              </a:xfrm>
              <a:prstGeom prst="rect">
                <a:avLst/>
              </a:prstGeom>
              <a:noFill/>
            </p:spPr>
            <p:txBody>
              <a:bodyPr wrap="square" rtlCol="0">
                <a:spAutoFit/>
              </a:bodyPr>
              <a:lstStyle/>
              <a:p>
                <a:r>
                  <a:rPr lang="el-GR" b="1" dirty="0" smtClean="0">
                    <a:solidFill>
                      <a:srgbClr val="FF0000"/>
                    </a:solidFill>
                    <a:sym typeface="Symbol" panose="05050102010706020507" pitchFamily="18" charset="2"/>
                  </a:rPr>
                  <a:t>ΠΑΡΑΔΕΙΓΜΑ 2</a:t>
                </a:r>
                <a:endParaRPr lang="el-GR" b="1" dirty="0">
                  <a:solidFill>
                    <a:srgbClr val="FF0000"/>
                  </a:solidFill>
                  <a:sym typeface="Symbol" panose="05050102010706020507" pitchFamily="18" charset="2"/>
                </a:endParaRPr>
              </a:p>
              <a:p>
                <a:pPr algn="just"/>
                <a:r>
                  <a:rPr lang="el-GR" b="1" dirty="0">
                    <a:solidFill>
                      <a:srgbClr val="002060"/>
                    </a:solidFill>
                    <a:sym typeface="Symbol" panose="05050102010706020507" pitchFamily="18" charset="2"/>
                  </a:rPr>
                  <a:t>Να υπολογιστεί το ελάχιστο </a:t>
                </a:r>
                <a:r>
                  <a:rPr lang="el-GR" b="1" dirty="0" smtClean="0">
                    <a:solidFill>
                      <a:srgbClr val="002060"/>
                    </a:solidFill>
                    <a:sym typeface="Symbol" panose="05050102010706020507" pitchFamily="18" charset="2"/>
                  </a:rPr>
                  <a:t>απαιτούμενο ηλεκτρικό </a:t>
                </a:r>
                <a:r>
                  <a:rPr lang="el-GR" b="1" dirty="0">
                    <a:solidFill>
                      <a:srgbClr val="002060"/>
                    </a:solidFill>
                    <a:sym typeface="Symbol" panose="05050102010706020507" pitchFamily="18" charset="2"/>
                  </a:rPr>
                  <a:t>έργο, η ελάχιστη </a:t>
                </a:r>
                <a:r>
                  <a:rPr lang="el-GR" b="1" dirty="0" smtClean="0">
                    <a:solidFill>
                      <a:srgbClr val="002060"/>
                    </a:solidFill>
                    <a:sym typeface="Symbol" panose="05050102010706020507" pitchFamily="18" charset="2"/>
                  </a:rPr>
                  <a:t>απαιτούμενη θερμότητα </a:t>
                </a:r>
                <a:r>
                  <a:rPr lang="el-GR" b="1" dirty="0">
                    <a:solidFill>
                      <a:srgbClr val="002060"/>
                    </a:solidFill>
                    <a:sym typeface="Symbol" panose="05050102010706020507" pitchFamily="18" charset="2"/>
                  </a:rPr>
                  <a:t>και το αντιστρεπτό δυναμικό της ηλεκτρόλυσης του νερού στους 70 </a:t>
                </a:r>
                <a:r>
                  <a:rPr lang="el-GR" b="1" baseline="30000" dirty="0">
                    <a:solidFill>
                      <a:srgbClr val="002060"/>
                    </a:solidFill>
                    <a:sym typeface="Symbol" panose="05050102010706020507" pitchFamily="18" charset="2"/>
                  </a:rPr>
                  <a:t>ο</a:t>
                </a:r>
                <a:r>
                  <a:rPr lang="en-US" b="1" dirty="0" smtClean="0">
                    <a:solidFill>
                      <a:srgbClr val="002060"/>
                    </a:solidFill>
                    <a:sym typeface="Symbol" panose="05050102010706020507" pitchFamily="18" charset="2"/>
                  </a:rPr>
                  <a:t>C</a:t>
                </a:r>
                <a:r>
                  <a:rPr lang="el-GR" b="1" dirty="0" smtClean="0">
                    <a:solidFill>
                      <a:srgbClr val="002060"/>
                    </a:solidFill>
                    <a:sym typeface="Symbol" panose="05050102010706020507" pitchFamily="18" charset="2"/>
                  </a:rPr>
                  <a:t> σε ηλεκτρολυτική κυψέλη ΡΕΜ.</a:t>
                </a:r>
              </a:p>
              <a:p>
                <a:pPr algn="just"/>
                <a:endParaRPr lang="el-GR" sz="800" b="1" dirty="0">
                  <a:solidFill>
                    <a:srgbClr val="002060"/>
                  </a:solidFill>
                  <a:sym typeface="Symbol" panose="05050102010706020507" pitchFamily="18" charset="2"/>
                </a:endParaRPr>
              </a:p>
              <a:p>
                <a:pPr algn="just"/>
                <a:r>
                  <a:rPr lang="el-GR" b="1" dirty="0" smtClean="0">
                    <a:solidFill>
                      <a:srgbClr val="002060"/>
                    </a:solidFill>
                    <a:sym typeface="Symbol" panose="05050102010706020507" pitchFamily="18" charset="2"/>
                  </a:rPr>
                  <a:t>Οι ηλεκτρολυτικές κυψέλες τύπου ΡΕΜ, ηλεκτρολύουν νερό στην υγρή φάση και σε </a:t>
                </a:r>
                <a:r>
                  <a:rPr lang="el-GR" b="1" dirty="0">
                    <a:solidFill>
                      <a:srgbClr val="002060"/>
                    </a:solidFill>
                    <a:sym typeface="Symbol" panose="05050102010706020507" pitchFamily="18" charset="2"/>
                  </a:rPr>
                  <a:t>παραπλήσιες θερμοκρασίες </a:t>
                </a:r>
                <a:r>
                  <a:rPr lang="el-GR" b="1" dirty="0" smtClean="0">
                    <a:solidFill>
                      <a:srgbClr val="002060"/>
                    </a:solidFill>
                    <a:sym typeface="Symbol" panose="05050102010706020507" pitchFamily="18" charset="2"/>
                  </a:rPr>
                  <a:t>(60 – 80 </a:t>
                </a:r>
                <a:r>
                  <a:rPr lang="el-GR" b="1" baseline="30000" dirty="0">
                    <a:solidFill>
                      <a:srgbClr val="002060"/>
                    </a:solidFill>
                    <a:sym typeface="Symbol" panose="05050102010706020507" pitchFamily="18" charset="2"/>
                  </a:rPr>
                  <a:t>ο</a:t>
                </a:r>
                <a:r>
                  <a:rPr lang="en-US" b="1" dirty="0" smtClean="0">
                    <a:solidFill>
                      <a:srgbClr val="002060"/>
                    </a:solidFill>
                    <a:sym typeface="Symbol" panose="05050102010706020507" pitchFamily="18" charset="2"/>
                  </a:rPr>
                  <a:t>C</a:t>
                </a:r>
                <a:r>
                  <a:rPr lang="el-GR" b="1" dirty="0" smtClean="0">
                    <a:solidFill>
                      <a:srgbClr val="002060"/>
                    </a:solidFill>
                    <a:sym typeface="Symbol" panose="05050102010706020507" pitchFamily="18" charset="2"/>
                  </a:rPr>
                  <a:t>) με την αλκαλική ηλεκτρόλυση. Στην </a:t>
                </a:r>
                <a:r>
                  <a:rPr lang="el-GR" b="1" dirty="0">
                    <a:solidFill>
                      <a:srgbClr val="002060"/>
                    </a:solidFill>
                    <a:sym typeface="Symbol" panose="05050102010706020507" pitchFamily="18" charset="2"/>
                  </a:rPr>
                  <a:t>ίδια θερμοκρασία των 70 </a:t>
                </a:r>
                <a:r>
                  <a:rPr lang="el-GR" b="1" baseline="30000" dirty="0">
                    <a:solidFill>
                      <a:srgbClr val="002060"/>
                    </a:solidFill>
                    <a:sym typeface="Symbol" panose="05050102010706020507" pitchFamily="18" charset="2"/>
                  </a:rPr>
                  <a:t>ο</a:t>
                </a:r>
                <a:r>
                  <a:rPr lang="en-US" b="1" dirty="0" smtClean="0">
                    <a:solidFill>
                      <a:srgbClr val="002060"/>
                    </a:solidFill>
                    <a:sym typeface="Symbol" panose="05050102010706020507" pitchFamily="18" charset="2"/>
                  </a:rPr>
                  <a:t>C</a:t>
                </a:r>
                <a:r>
                  <a:rPr lang="el-GR" b="1" dirty="0" smtClean="0">
                    <a:solidFill>
                      <a:srgbClr val="002060"/>
                    </a:solidFill>
                    <a:sym typeface="Symbol" panose="05050102010706020507" pitchFamily="18" charset="2"/>
                  </a:rPr>
                  <a:t>, οι </a:t>
                </a:r>
                <a:r>
                  <a:rPr lang="el-GR" b="1" dirty="0" err="1" smtClean="0">
                    <a:solidFill>
                      <a:srgbClr val="002060"/>
                    </a:solidFill>
                    <a:sym typeface="Symbol" panose="05050102010706020507" pitchFamily="18" charset="2"/>
                  </a:rPr>
                  <a:t>θερμοδυναμικοί</a:t>
                </a:r>
                <a:r>
                  <a:rPr lang="el-GR" b="1" dirty="0" smtClean="0">
                    <a:solidFill>
                      <a:srgbClr val="002060"/>
                    </a:solidFill>
                    <a:sym typeface="Symbol" panose="05050102010706020507" pitchFamily="18" charset="2"/>
                  </a:rPr>
                  <a:t> υπολογισμοί οδηγούν σε πανομοιότυπα αποτελέσματα. Αν το παράδειγμα λυθεί για τους 60 και τους 80 </a:t>
                </a:r>
                <a:r>
                  <a:rPr lang="el-GR" b="1" baseline="30000" dirty="0">
                    <a:solidFill>
                      <a:srgbClr val="002060"/>
                    </a:solidFill>
                    <a:sym typeface="Symbol" panose="05050102010706020507" pitchFamily="18" charset="2"/>
                  </a:rPr>
                  <a:t>ο</a:t>
                </a:r>
                <a:r>
                  <a:rPr lang="en-US" b="1" dirty="0" smtClean="0">
                    <a:solidFill>
                      <a:srgbClr val="002060"/>
                    </a:solidFill>
                    <a:sym typeface="Symbol" panose="05050102010706020507" pitchFamily="18" charset="2"/>
                  </a:rPr>
                  <a:t>C</a:t>
                </a:r>
                <a:r>
                  <a:rPr lang="el-GR" b="1" dirty="0" smtClean="0">
                    <a:solidFill>
                      <a:srgbClr val="002060"/>
                    </a:solidFill>
                    <a:sym typeface="Symbol" panose="05050102010706020507" pitchFamily="18" charset="2"/>
                  </a:rPr>
                  <a:t>, τα αποτελέσματα είναι: </a:t>
                </a:r>
              </a:p>
              <a:p>
                <a:pPr algn="just"/>
                <a:endParaRPr lang="el-GR" b="1" dirty="0">
                  <a:solidFill>
                    <a:srgbClr val="002060"/>
                  </a:solidFill>
                  <a:sym typeface="Symbol" panose="05050102010706020507" pitchFamily="18" charset="2"/>
                </a:endParaRPr>
              </a:p>
              <a:p>
                <a:pPr algn="just"/>
                <a:r>
                  <a:rPr lang="el-GR" b="1" dirty="0">
                    <a:solidFill>
                      <a:srgbClr val="FF0000"/>
                    </a:solidFill>
                    <a:sym typeface="Symbol" panose="05050102010706020507" pitchFamily="18" charset="2"/>
                  </a:rPr>
                  <a:t>Στους </a:t>
                </a:r>
                <a:r>
                  <a:rPr lang="el-GR" b="1" dirty="0" smtClean="0">
                    <a:solidFill>
                      <a:srgbClr val="FF0000"/>
                    </a:solidFill>
                    <a:sym typeface="Symbol" panose="05050102010706020507" pitchFamily="18" charset="2"/>
                  </a:rPr>
                  <a:t>60 </a:t>
                </a:r>
                <a:r>
                  <a:rPr lang="el-GR" b="1" baseline="30000" dirty="0">
                    <a:solidFill>
                      <a:srgbClr val="FF0000"/>
                    </a:solidFill>
                    <a:sym typeface="Symbol" panose="05050102010706020507" pitchFamily="18" charset="2"/>
                  </a:rPr>
                  <a:t>ο</a:t>
                </a:r>
                <a:r>
                  <a:rPr lang="en-US" b="1" dirty="0">
                    <a:solidFill>
                      <a:srgbClr val="FF0000"/>
                    </a:solidFill>
                    <a:sym typeface="Symbol" panose="05050102010706020507" pitchFamily="18" charset="2"/>
                  </a:rPr>
                  <a:t>C (</a:t>
                </a:r>
                <a:r>
                  <a:rPr lang="en-US" b="1" dirty="0" smtClean="0">
                    <a:solidFill>
                      <a:srgbClr val="FF0000"/>
                    </a:solidFill>
                    <a:sym typeface="Symbol" panose="05050102010706020507" pitchFamily="18" charset="2"/>
                  </a:rPr>
                  <a:t>3</a:t>
                </a:r>
                <a:r>
                  <a:rPr lang="el-GR" b="1" dirty="0" smtClean="0">
                    <a:solidFill>
                      <a:srgbClr val="FF0000"/>
                    </a:solidFill>
                    <a:sym typeface="Symbol" panose="05050102010706020507" pitchFamily="18" charset="2"/>
                  </a:rPr>
                  <a:t>3</a:t>
                </a:r>
                <a:r>
                  <a:rPr lang="en-US" b="1" dirty="0" smtClean="0">
                    <a:solidFill>
                      <a:srgbClr val="FF0000"/>
                    </a:solidFill>
                    <a:sym typeface="Symbol" panose="05050102010706020507" pitchFamily="18" charset="2"/>
                  </a:rPr>
                  <a:t>3 </a:t>
                </a:r>
                <a:r>
                  <a:rPr lang="en-US" b="1" dirty="0">
                    <a:solidFill>
                      <a:srgbClr val="FF0000"/>
                    </a:solidFill>
                    <a:sym typeface="Symbol" panose="05050102010706020507" pitchFamily="18" charset="2"/>
                  </a:rPr>
                  <a:t>K):</a:t>
                </a:r>
              </a:p>
              <a:p>
                <a:pPr algn="just"/>
                <a:endParaRPr lang="en-US" sz="800"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Η2</a:t>
                </a:r>
                <a:r>
                  <a:rPr lang="en-US" b="1" dirty="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l-GR" b="1" i="0" smtClean="0">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1,</a:t>
                </a:r>
                <a:r>
                  <a:rPr lang="el-GR" b="1" dirty="0" smtClean="0">
                    <a:solidFill>
                      <a:srgbClr val="002060"/>
                    </a:solidFill>
                    <a:sym typeface="Symbol" panose="05050102010706020507" pitchFamily="18" charset="2"/>
                  </a:rPr>
                  <a:t>011</a:t>
                </a:r>
                <a:r>
                  <a:rPr lang="en-US" b="1" dirty="0" smtClean="0">
                    <a:solidFill>
                      <a:srgbClr val="002060"/>
                    </a:solidFill>
                    <a:sym typeface="Symbol" panose="05050102010706020507" pitchFamily="18" charset="2"/>
                  </a:rPr>
                  <a:t> kJ/</a:t>
                </a:r>
                <a:r>
                  <a:rPr lang="en-US" b="1" dirty="0" err="1" smtClean="0">
                    <a:solidFill>
                      <a:srgbClr val="002060"/>
                    </a:solidFill>
                    <a:sym typeface="Symbol" panose="05050102010706020507" pitchFamily="18" charset="2"/>
                  </a:rPr>
                  <a:t>mol</a:t>
                </a:r>
                <a:r>
                  <a:rPr lang="el-GR" b="1" dirty="0" smtClean="0">
                    <a:solidFill>
                      <a:srgbClr val="002060"/>
                    </a:solidFill>
                    <a:sym typeface="Symbol" panose="05050102010706020507" pitchFamily="18" charset="2"/>
                  </a:rPr>
                  <a:t>		ΔΗ</a:t>
                </a:r>
                <a:r>
                  <a:rPr lang="en-US" b="1" baseline="30000" dirty="0" err="1">
                    <a:solidFill>
                      <a:srgbClr val="002060"/>
                    </a:solidFill>
                    <a:sym typeface="Symbol" panose="05050102010706020507" pitchFamily="18" charset="2"/>
                  </a:rPr>
                  <a:t>f</a:t>
                </a:r>
                <a:r>
                  <a:rPr lang="en-US" b="1" baseline="-25000" dirty="0" err="1">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ΔΗ</a:t>
                </a:r>
                <a:r>
                  <a:rPr lang="en-US" b="1" baseline="30000" dirty="0" err="1">
                    <a:solidFill>
                      <a:srgbClr val="002060"/>
                    </a:solidFill>
                    <a:sym typeface="Symbol" panose="05050102010706020507" pitchFamily="18" charset="2"/>
                  </a:rPr>
                  <a:t>o</a:t>
                </a:r>
                <a:r>
                  <a:rPr lang="en-US" b="1" baseline="-25000" dirty="0" err="1">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l-GR" b="1" i="0" smtClean="0">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𝐏𝐎𝟐</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1,</a:t>
                </a:r>
                <a:r>
                  <a:rPr lang="el-GR" b="1" dirty="0" smtClean="0">
                    <a:solidFill>
                      <a:srgbClr val="002060"/>
                    </a:solidFill>
                    <a:sym typeface="Symbol" panose="05050102010706020507" pitchFamily="18" charset="2"/>
                  </a:rPr>
                  <a:t>036</a:t>
                </a:r>
                <a:r>
                  <a:rPr lang="en-US" b="1" dirty="0" smtClean="0">
                    <a:solidFill>
                      <a:srgbClr val="002060"/>
                    </a:solidFill>
                    <a:sym typeface="Symbol" panose="05050102010706020507" pitchFamily="18" charset="2"/>
                  </a:rPr>
                  <a:t> kJ/</a:t>
                </a:r>
                <a:r>
                  <a:rPr lang="en-US" b="1" dirty="0" err="1" smtClean="0">
                    <a:solidFill>
                      <a:srgbClr val="002060"/>
                    </a:solidFill>
                    <a:sym typeface="Symbol" panose="05050102010706020507" pitchFamily="18" charset="2"/>
                  </a:rPr>
                  <a:t>mol</a:t>
                </a:r>
                <a:r>
                  <a:rPr lang="el-GR" b="1" dirty="0" smtClean="0">
                    <a:solidFill>
                      <a:srgbClr val="002060"/>
                    </a:solidFill>
                    <a:sym typeface="Symbol" panose="05050102010706020507" pitchFamily="18" charset="2"/>
                  </a:rPr>
                  <a:t>			</a:t>
                </a:r>
              </a:p>
              <a:p>
                <a:endParaRPr lang="el-GR" b="1" dirty="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n-US" b="1" baseline="-25000" dirty="0">
                    <a:solidFill>
                      <a:srgbClr val="002060"/>
                    </a:solidFill>
                    <a:sym typeface="Symbol" panose="05050102010706020507" pitchFamily="18" charset="2"/>
                  </a:rPr>
                  <a:t>O(l)</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ΔΗ</a:t>
                </a:r>
                <a:r>
                  <a:rPr lang="en-US" b="1" baseline="30000" dirty="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 Η2</a:t>
                </a:r>
                <a:r>
                  <a:rPr lang="en-US" b="1" baseline="-25000" dirty="0">
                    <a:solidFill>
                      <a:srgbClr val="002060"/>
                    </a:solidFill>
                    <a:sym typeface="Symbol" panose="05050102010706020507" pitchFamily="18" charset="2"/>
                  </a:rPr>
                  <a:t>O(l)</a:t>
                </a:r>
                <a:r>
                  <a:rPr lang="en-US" b="1" dirty="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l-GR" b="1" i="0" smtClean="0">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𝟑</m:t>
                        </m:r>
                      </m:sup>
                      <m:e>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𝐏𝐇𝟐𝐎</m:t>
                            </m:r>
                            <m:r>
                              <a:rPr lang="en-US" b="1">
                                <a:solidFill>
                                  <a:srgbClr val="002060"/>
                                </a:solidFill>
                                <a:latin typeface="Cambria Math" panose="02040503050406030204" pitchFamily="18" charset="0"/>
                                <a:sym typeface="Symbol" panose="05050102010706020507" pitchFamily="18" charset="2"/>
                              </a:rPr>
                              <m:t>(</m:t>
                            </m:r>
                            <m:r>
                              <a:rPr lang="en-US" b="1">
                                <a:solidFill>
                                  <a:srgbClr val="002060"/>
                                </a:solidFill>
                                <a:latin typeface="Cambria Math" panose="02040503050406030204" pitchFamily="18" charset="0"/>
                                <a:sym typeface="Symbol" panose="05050102010706020507" pitchFamily="18" charset="2"/>
                              </a:rPr>
                              <m:t>𝐥</m:t>
                            </m:r>
                            <m:r>
                              <a:rPr lang="en-US" b="1">
                                <a:solidFill>
                                  <a:srgbClr val="002060"/>
                                </a:solidFill>
                                <a:latin typeface="Cambria Math" panose="02040503050406030204" pitchFamily="18" charset="0"/>
                                <a:sym typeface="Symbol" panose="05050102010706020507" pitchFamily="18" charset="2"/>
                              </a:rPr>
                              <m:t>)</m:t>
                            </m:r>
                          </m:sub>
                        </m:sSub>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-28</a:t>
                </a:r>
                <a:r>
                  <a:rPr lang="el-GR" b="1" dirty="0" smtClean="0">
                    <a:solidFill>
                      <a:srgbClr val="002060"/>
                    </a:solidFill>
                    <a:sym typeface="Symbol" panose="05050102010706020507" pitchFamily="18" charset="2"/>
                  </a:rPr>
                  <a:t>3</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19</a:t>
                </a:r>
                <a:r>
                  <a:rPr lang="en-US" b="1" dirty="0" smtClean="0">
                    <a:solidFill>
                      <a:srgbClr val="002060"/>
                    </a:solidFill>
                    <a:sym typeface="Symbol" panose="05050102010706020507" pitchFamily="18" charset="2"/>
                  </a:rPr>
                  <a:t> kJ/</a:t>
                </a:r>
                <a:r>
                  <a:rPr lang="en-US" b="1" dirty="0" err="1" smtClean="0">
                    <a:solidFill>
                      <a:srgbClr val="002060"/>
                    </a:solidFill>
                    <a:sym typeface="Symbol" panose="05050102010706020507" pitchFamily="18" charset="2"/>
                  </a:rPr>
                  <a:t>mol</a:t>
                </a:r>
                <a:r>
                  <a:rPr lang="el-GR" b="1" dirty="0" smtClean="0">
                    <a:solidFill>
                      <a:srgbClr val="002060"/>
                    </a:solidFill>
                    <a:sym typeface="Symbol" panose="05050102010706020507" pitchFamily="18" charset="2"/>
                  </a:rPr>
                  <a:t>	</a:t>
                </a:r>
                <a:r>
                  <a:rPr lang="el-GR" b="1" dirty="0" smtClean="0">
                    <a:solidFill>
                      <a:srgbClr val="FF0000"/>
                    </a:solidFill>
                    <a:sym typeface="Symbol" panose="05050102010706020507" pitchFamily="18" charset="2"/>
                  </a:rPr>
                  <a:t>ΔΗ</a:t>
                </a:r>
                <a:r>
                  <a:rPr lang="en-US" b="1" dirty="0" err="1">
                    <a:solidFill>
                      <a:srgbClr val="FF0000"/>
                    </a:solidFill>
                    <a:sym typeface="Symbol" panose="05050102010706020507" pitchFamily="18" charset="2"/>
                  </a:rPr>
                  <a:t>rxn</a:t>
                </a:r>
                <a:r>
                  <a:rPr lang="en-US" b="1" dirty="0">
                    <a:solidFill>
                      <a:srgbClr val="FF0000"/>
                    </a:solidFill>
                    <a:sym typeface="Symbol" panose="05050102010706020507" pitchFamily="18" charset="2"/>
                  </a:rPr>
                  <a:t> = </a:t>
                </a:r>
                <a:r>
                  <a:rPr lang="el-GR" b="1" dirty="0">
                    <a:solidFill>
                      <a:srgbClr val="FF0000"/>
                    </a:solidFill>
                    <a:sym typeface="Symbol" panose="05050102010706020507" pitchFamily="18" charset="2"/>
                  </a:rPr>
                  <a:t>ΔΗ</a:t>
                </a:r>
                <a:r>
                  <a:rPr lang="en-US" b="1" baseline="30000" dirty="0">
                    <a:solidFill>
                      <a:srgbClr val="FF0000"/>
                    </a:solidFill>
                    <a:sym typeface="Symbol" panose="05050102010706020507" pitchFamily="18" charset="2"/>
                  </a:rPr>
                  <a:t>f</a:t>
                </a:r>
                <a:r>
                  <a:rPr lang="el-GR" b="1" baseline="-25000" dirty="0">
                    <a:solidFill>
                      <a:srgbClr val="FF0000"/>
                    </a:solidFill>
                    <a:sym typeface="Symbol" panose="05050102010706020507" pitchFamily="18" charset="2"/>
                  </a:rPr>
                  <a:t>Η2</a:t>
                </a:r>
                <a:r>
                  <a:rPr lang="el-GR" b="1" dirty="0">
                    <a:solidFill>
                      <a:srgbClr val="FF0000"/>
                    </a:solidFill>
                    <a:sym typeface="Symbol" panose="05050102010706020507" pitchFamily="18" charset="2"/>
                  </a:rPr>
                  <a:t> + </a:t>
                </a:r>
                <a:r>
                  <a:rPr lang="en-US" b="1" dirty="0">
                    <a:solidFill>
                      <a:srgbClr val="FF0000"/>
                    </a:solidFill>
                    <a:sym typeface="Symbol" panose="05050102010706020507" pitchFamily="18" charset="2"/>
                  </a:rPr>
                  <a:t>0,5*</a:t>
                </a:r>
                <a:r>
                  <a:rPr lang="el-GR" b="1" dirty="0">
                    <a:solidFill>
                      <a:srgbClr val="FF0000"/>
                    </a:solidFill>
                    <a:sym typeface="Symbol" panose="05050102010706020507" pitchFamily="18" charset="2"/>
                  </a:rPr>
                  <a:t>ΔΗ</a:t>
                </a:r>
                <a:r>
                  <a:rPr lang="en-US" b="1" baseline="30000" dirty="0">
                    <a:solidFill>
                      <a:srgbClr val="FF0000"/>
                    </a:solidFill>
                    <a:sym typeface="Symbol" panose="05050102010706020507" pitchFamily="18" charset="2"/>
                  </a:rPr>
                  <a:t>f</a:t>
                </a:r>
                <a:r>
                  <a:rPr lang="el-GR" b="1" baseline="-25000" dirty="0">
                    <a:solidFill>
                      <a:srgbClr val="FF0000"/>
                    </a:solidFill>
                    <a:sym typeface="Symbol" panose="05050102010706020507" pitchFamily="18" charset="2"/>
                  </a:rPr>
                  <a:t>Ο2</a:t>
                </a:r>
                <a:r>
                  <a:rPr lang="el-GR" b="1" dirty="0">
                    <a:solidFill>
                      <a:srgbClr val="FF0000"/>
                    </a:solidFill>
                    <a:sym typeface="Symbol" panose="05050102010706020507" pitchFamily="18" charset="2"/>
                  </a:rPr>
                  <a:t> - ΔΗ</a:t>
                </a:r>
                <a:r>
                  <a:rPr lang="en-US" b="1" baseline="30000" dirty="0">
                    <a:solidFill>
                      <a:srgbClr val="FF0000"/>
                    </a:solidFill>
                    <a:sym typeface="Symbol" panose="05050102010706020507" pitchFamily="18" charset="2"/>
                  </a:rPr>
                  <a:t>f</a:t>
                </a:r>
                <a:r>
                  <a:rPr lang="el-GR" b="1" baseline="-25000" dirty="0">
                    <a:solidFill>
                      <a:srgbClr val="FF0000"/>
                    </a:solidFill>
                    <a:sym typeface="Symbol" panose="05050102010706020507" pitchFamily="18" charset="2"/>
                  </a:rPr>
                  <a:t>Η2Ο</a:t>
                </a:r>
                <a:r>
                  <a:rPr lang="en-US" b="1" baseline="-25000" dirty="0">
                    <a:solidFill>
                      <a:srgbClr val="FF0000"/>
                    </a:solidFill>
                    <a:sym typeface="Symbol" panose="05050102010706020507" pitchFamily="18" charset="2"/>
                  </a:rPr>
                  <a:t> </a:t>
                </a:r>
                <a:r>
                  <a:rPr lang="en-US" b="1" dirty="0">
                    <a:solidFill>
                      <a:srgbClr val="FF0000"/>
                    </a:solidFill>
                    <a:sym typeface="Symbol" panose="05050102010706020507" pitchFamily="18" charset="2"/>
                  </a:rPr>
                  <a:t>= </a:t>
                </a:r>
                <a:r>
                  <a:rPr lang="en-US" b="1" dirty="0" smtClean="0">
                    <a:solidFill>
                      <a:srgbClr val="FF0000"/>
                    </a:solidFill>
                    <a:sym typeface="Symbol" panose="05050102010706020507" pitchFamily="18" charset="2"/>
                  </a:rPr>
                  <a:t>284,</a:t>
                </a:r>
                <a:r>
                  <a:rPr lang="el-GR" b="1" dirty="0" smtClean="0">
                    <a:solidFill>
                      <a:srgbClr val="FF0000"/>
                    </a:solidFill>
                    <a:sym typeface="Symbol" panose="05050102010706020507" pitchFamily="18" charset="2"/>
                  </a:rPr>
                  <a:t>72</a:t>
                </a:r>
                <a:r>
                  <a:rPr lang="en-US" b="1" dirty="0" smtClean="0">
                    <a:solidFill>
                      <a:srgbClr val="FF0000"/>
                    </a:solidFill>
                    <a:sym typeface="Symbol" panose="05050102010706020507" pitchFamily="18" charset="2"/>
                  </a:rPr>
                  <a:t> </a:t>
                </a:r>
                <a:r>
                  <a:rPr lang="en-US" b="1" dirty="0">
                    <a:solidFill>
                      <a:srgbClr val="FF0000"/>
                    </a:solidFill>
                    <a:sym typeface="Symbol" panose="05050102010706020507" pitchFamily="18" charset="2"/>
                  </a:rPr>
                  <a:t>kJ/</a:t>
                </a:r>
                <a:r>
                  <a:rPr lang="en-US" b="1" dirty="0" err="1">
                    <a:solidFill>
                      <a:srgbClr val="FF0000"/>
                    </a:solidFill>
                    <a:sym typeface="Symbol" panose="05050102010706020507" pitchFamily="18" charset="2"/>
                  </a:rPr>
                  <a:t>mol</a:t>
                </a:r>
                <a:r>
                  <a:rPr lang="en-US" b="1" dirty="0">
                    <a:solidFill>
                      <a:srgbClr val="FF0000"/>
                    </a:solidFill>
                    <a:sym typeface="Symbol" panose="05050102010706020507" pitchFamily="18" charset="2"/>
                  </a:rPr>
                  <a:t> </a:t>
                </a:r>
                <a:endParaRPr lang="el-GR" b="1" dirty="0" smtClean="0">
                  <a:solidFill>
                    <a:srgbClr val="FF0000"/>
                  </a:solidFill>
                  <a:sym typeface="Symbol" panose="05050102010706020507" pitchFamily="18" charset="2"/>
                </a:endParaRPr>
              </a:p>
              <a:p>
                <a:endParaRPr lang="el-GR"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Η2</a:t>
                </a:r>
                <a:r>
                  <a:rPr lang="en-US" b="1" dirty="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f>
                          <m:fPr>
                            <m:ctrlPr>
                              <a:rPr lang="en-US" b="1" i="1">
                                <a:solidFill>
                                  <a:srgbClr val="002060"/>
                                </a:solidFill>
                                <a:latin typeface="Cambria Math" panose="02040503050406030204" pitchFamily="18" charset="0"/>
                                <a:sym typeface="Symbol" panose="05050102010706020507" pitchFamily="18" charset="2"/>
                              </a:rPr>
                            </m:ctrlPr>
                          </m:fPr>
                          <m:num>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m:t>
                                </m:r>
                              </m:sub>
                            </m:sSub>
                          </m:num>
                          <m:den>
                            <m:r>
                              <a:rPr lang="en-US" b="1">
                                <a:solidFill>
                                  <a:srgbClr val="002060"/>
                                </a:solidFill>
                                <a:latin typeface="Cambria Math" panose="02040503050406030204" pitchFamily="18" charset="0"/>
                                <a:sym typeface="Symbol" panose="05050102010706020507" pitchFamily="18" charset="2"/>
                              </a:rPr>
                              <m:t>𝐓</m:t>
                            </m:r>
                          </m:den>
                        </m:f>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0,00</a:t>
                </a:r>
                <a:r>
                  <a:rPr lang="el-GR" b="1" dirty="0" smtClean="0">
                    <a:solidFill>
                      <a:srgbClr val="002060"/>
                    </a:solidFill>
                    <a:sym typeface="Symbol" panose="05050102010706020507" pitchFamily="18" charset="2"/>
                  </a:rPr>
                  <a:t>32</a:t>
                </a:r>
                <a:r>
                  <a:rPr lang="en-US" b="1" dirty="0" smtClean="0">
                    <a:solidFill>
                      <a:srgbClr val="002060"/>
                    </a:solidFill>
                    <a:sym typeface="Symbol" panose="05050102010706020507" pitchFamily="18" charset="2"/>
                  </a:rPr>
                  <a:t> kJ/</a:t>
                </a:r>
                <a:r>
                  <a:rPr lang="en-US" b="1" dirty="0" err="1" smtClean="0">
                    <a:solidFill>
                      <a:srgbClr val="002060"/>
                    </a:solidFill>
                    <a:sym typeface="Symbol" panose="05050102010706020507" pitchFamily="18" charset="2"/>
                  </a:rPr>
                  <a:t>molK</a:t>
                </a:r>
                <a:r>
                  <a:rPr lang="el-GR" b="1" dirty="0" smtClean="0">
                    <a:solidFill>
                      <a:srgbClr val="002060"/>
                    </a:solidFill>
                    <a:sym typeface="Symbol" panose="05050102010706020507" pitchFamily="18" charset="2"/>
                  </a:rPr>
                  <a:t>		Δ</a:t>
                </a:r>
                <a:r>
                  <a:rPr lang="en-US" b="1" dirty="0" err="1">
                    <a:solidFill>
                      <a:srgbClr val="002060"/>
                    </a:solidFill>
                    <a:sym typeface="Symbol" panose="05050102010706020507" pitchFamily="18" charset="2"/>
                  </a:rPr>
                  <a:t>S</a:t>
                </a:r>
                <a:r>
                  <a:rPr lang="en-US" b="1" baseline="30000" dirty="0" err="1">
                    <a:solidFill>
                      <a:srgbClr val="002060"/>
                    </a:solidFill>
                    <a:sym typeface="Symbol" panose="05050102010706020507" pitchFamily="18" charset="2"/>
                  </a:rPr>
                  <a:t>f</a:t>
                </a:r>
                <a:r>
                  <a:rPr lang="en-US" b="1" baseline="-25000" dirty="0" err="1">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S</a:t>
                </a:r>
                <a:r>
                  <a:rPr lang="en-US" b="1" baseline="30000" dirty="0" err="1">
                    <a:solidFill>
                      <a:srgbClr val="002060"/>
                    </a:solidFill>
                    <a:sym typeface="Symbol" panose="05050102010706020507" pitchFamily="18" charset="2"/>
                  </a:rPr>
                  <a:t>o</a:t>
                </a:r>
                <a:r>
                  <a:rPr lang="en-US" b="1" baseline="-25000" dirty="0" err="1">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f>
                          <m:fPr>
                            <m:ctrlPr>
                              <a:rPr lang="en-US" b="1" i="1">
                                <a:solidFill>
                                  <a:srgbClr val="002060"/>
                                </a:solidFill>
                                <a:latin typeface="Cambria Math" panose="02040503050406030204" pitchFamily="18" charset="0"/>
                                <a:sym typeface="Symbol" panose="05050102010706020507" pitchFamily="18" charset="2"/>
                              </a:rPr>
                            </m:ctrlPr>
                          </m:fPr>
                          <m:num>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𝐏𝐎𝟐</m:t>
                                </m:r>
                              </m:sub>
                            </m:sSub>
                          </m:num>
                          <m:den>
                            <m:r>
                              <a:rPr lang="en-US" b="1">
                                <a:solidFill>
                                  <a:srgbClr val="002060"/>
                                </a:solidFill>
                                <a:latin typeface="Cambria Math" panose="02040503050406030204" pitchFamily="18" charset="0"/>
                                <a:sym typeface="Symbol" panose="05050102010706020507" pitchFamily="18" charset="2"/>
                              </a:rPr>
                              <m:t>𝐓</m:t>
                            </m:r>
                          </m:den>
                        </m:f>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0,00</a:t>
                </a:r>
                <a:r>
                  <a:rPr lang="el-GR" b="1" dirty="0" smtClean="0">
                    <a:solidFill>
                      <a:srgbClr val="002060"/>
                    </a:solidFill>
                    <a:sym typeface="Symbol" panose="05050102010706020507" pitchFamily="18" charset="2"/>
                  </a:rPr>
                  <a:t>33</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kJ/</a:t>
                </a:r>
                <a:r>
                  <a:rPr lang="en-US" b="1" dirty="0" err="1">
                    <a:solidFill>
                      <a:srgbClr val="002060"/>
                    </a:solidFill>
                    <a:sym typeface="Symbol" panose="05050102010706020507" pitchFamily="18" charset="2"/>
                  </a:rPr>
                  <a:t>molK</a:t>
                </a:r>
                <a:endParaRPr lang="el-GR" b="1" dirty="0">
                  <a:solidFill>
                    <a:srgbClr val="002060"/>
                  </a:solidFill>
                  <a:sym typeface="Symbol" panose="05050102010706020507" pitchFamily="18" charset="2"/>
                </a:endParaRPr>
              </a:p>
              <a:p>
                <a:endParaRPr lang="el-GR" b="1" dirty="0" smtClean="0">
                  <a:solidFill>
                    <a:srgbClr val="002060"/>
                  </a:solidFill>
                  <a:sym typeface="Symbol" panose="05050102010706020507" pitchFamily="18" charset="2"/>
                </a:endParaRPr>
              </a:p>
              <a:p>
                <a:r>
                  <a:rPr lang="el-GR" b="1" dirty="0" smtClean="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n-US" b="1" baseline="-25000" dirty="0">
                    <a:solidFill>
                      <a:srgbClr val="002060"/>
                    </a:solidFill>
                    <a:sym typeface="Symbol" panose="05050102010706020507" pitchFamily="18" charset="2"/>
                  </a:rPr>
                  <a:t>O(l)</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 Η2</a:t>
                </a:r>
                <a:r>
                  <a:rPr lang="en-US" b="1" baseline="-25000" dirty="0">
                    <a:solidFill>
                      <a:srgbClr val="002060"/>
                    </a:solidFill>
                    <a:sym typeface="Symbol" panose="05050102010706020507" pitchFamily="18" charset="2"/>
                  </a:rPr>
                  <a:t>O(l)</a:t>
                </a:r>
                <a:r>
                  <a:rPr lang="en-US" b="1" dirty="0">
                    <a:solidFill>
                      <a:srgbClr val="002060"/>
                    </a:solidFill>
                    <a:sym typeface="Symbol" panose="05050102010706020507" pitchFamily="18" charset="2"/>
                  </a:rPr>
                  <a:t> + </a:t>
                </a:r>
                <a14:m>
                  <m:oMath xmlns:m="http://schemas.openxmlformats.org/officeDocument/2006/math">
                    <m:nary>
                      <m:naryPr>
                        <m:limLoc m:val="undOvr"/>
                        <m:ctrlPr>
                          <a:rPr lang="en-US" b="1" i="1">
                            <a:solidFill>
                              <a:srgbClr val="002060"/>
                            </a:solidFill>
                            <a:latin typeface="Cambria Math" panose="02040503050406030204" pitchFamily="18" charset="0"/>
                            <a:sym typeface="Symbol" panose="05050102010706020507" pitchFamily="18" charset="2"/>
                          </a:rPr>
                        </m:ctrlPr>
                      </m:naryPr>
                      <m:sub>
                        <m:r>
                          <m:rPr>
                            <m:brk m:alnAt="24"/>
                          </m:rPr>
                          <a:rPr lang="en-US" b="1">
                            <a:solidFill>
                              <a:srgbClr val="002060"/>
                            </a:solidFill>
                            <a:latin typeface="Cambria Math" panose="02040503050406030204" pitchFamily="18" charset="0"/>
                            <a:sym typeface="Symbol" panose="05050102010706020507" pitchFamily="18" charset="2"/>
                          </a:rPr>
                          <m:t>𝟐</m:t>
                        </m:r>
                        <m:r>
                          <a:rPr lang="en-US" b="1">
                            <a:solidFill>
                              <a:srgbClr val="002060"/>
                            </a:solidFill>
                            <a:latin typeface="Cambria Math" panose="02040503050406030204" pitchFamily="18" charset="0"/>
                            <a:sym typeface="Symbol" panose="05050102010706020507" pitchFamily="18" charset="2"/>
                          </a:rPr>
                          <m:t>𝟗𝟖</m:t>
                        </m:r>
                      </m:sub>
                      <m:sup>
                        <m:r>
                          <a:rPr lang="el-GR" b="1">
                            <a:solidFill>
                              <a:srgbClr val="002060"/>
                            </a:solidFill>
                            <a:latin typeface="Cambria Math" panose="02040503050406030204" pitchFamily="18" charset="0"/>
                            <a:sym typeface="Symbol" panose="05050102010706020507" pitchFamily="18" charset="2"/>
                          </a:rPr>
                          <m:t>𝟑</m:t>
                        </m:r>
                        <m:r>
                          <a:rPr lang="en-US" b="1">
                            <a:solidFill>
                              <a:srgbClr val="002060"/>
                            </a:solidFill>
                            <a:latin typeface="Cambria Math" panose="02040503050406030204" pitchFamily="18" charset="0"/>
                            <a:sym typeface="Symbol" panose="05050102010706020507" pitchFamily="18" charset="2"/>
                          </a:rPr>
                          <m:t>𝟒𝟑</m:t>
                        </m:r>
                      </m:sup>
                      <m:e>
                        <m:f>
                          <m:fPr>
                            <m:ctrlPr>
                              <a:rPr lang="en-US" b="1" i="1">
                                <a:solidFill>
                                  <a:srgbClr val="002060"/>
                                </a:solidFill>
                                <a:latin typeface="Cambria Math" panose="02040503050406030204" pitchFamily="18" charset="0"/>
                                <a:sym typeface="Symbol" panose="05050102010706020507" pitchFamily="18" charset="2"/>
                              </a:rPr>
                            </m:ctrlPr>
                          </m:fPr>
                          <m:num>
                            <m:sSub>
                              <m:sSubPr>
                                <m:ctrlPr>
                                  <a:rPr lang="en-US" b="1" i="1">
                                    <a:solidFill>
                                      <a:srgbClr val="002060"/>
                                    </a:solidFill>
                                    <a:latin typeface="Cambria Math" panose="02040503050406030204" pitchFamily="18" charset="0"/>
                                    <a:sym typeface="Symbol" panose="05050102010706020507" pitchFamily="18" charset="2"/>
                                  </a:rPr>
                                </m:ctrlPr>
                              </m:sSubPr>
                              <m:e>
                                <m:r>
                                  <a:rPr lang="en-US" b="1">
                                    <a:solidFill>
                                      <a:srgbClr val="002060"/>
                                    </a:solidFill>
                                    <a:latin typeface="Cambria Math" panose="02040503050406030204" pitchFamily="18" charset="0"/>
                                    <a:sym typeface="Symbol" panose="05050102010706020507" pitchFamily="18" charset="2"/>
                                  </a:rPr>
                                  <m:t>𝐜</m:t>
                                </m:r>
                              </m:e>
                              <m:sub>
                                <m:r>
                                  <a:rPr lang="en-US" b="1">
                                    <a:solidFill>
                                      <a:srgbClr val="002060"/>
                                    </a:solidFill>
                                    <a:latin typeface="Cambria Math" panose="02040503050406030204" pitchFamily="18" charset="0"/>
                                    <a:sym typeface="Symbol" panose="05050102010706020507" pitchFamily="18" charset="2"/>
                                  </a:rPr>
                                  <m:t>𝐏𝐇𝟐𝐎</m:t>
                                </m:r>
                                <m:r>
                                  <a:rPr lang="en-US" b="1">
                                    <a:solidFill>
                                      <a:srgbClr val="002060"/>
                                    </a:solidFill>
                                    <a:latin typeface="Cambria Math" panose="02040503050406030204" pitchFamily="18" charset="0"/>
                                    <a:sym typeface="Symbol" panose="05050102010706020507" pitchFamily="18" charset="2"/>
                                  </a:rPr>
                                  <m:t>(</m:t>
                                </m:r>
                                <m:r>
                                  <a:rPr lang="en-US" b="1">
                                    <a:solidFill>
                                      <a:srgbClr val="002060"/>
                                    </a:solidFill>
                                    <a:latin typeface="Cambria Math" panose="02040503050406030204" pitchFamily="18" charset="0"/>
                                    <a:sym typeface="Symbol" panose="05050102010706020507" pitchFamily="18" charset="2"/>
                                  </a:rPr>
                                  <m:t>𝐥</m:t>
                                </m:r>
                                <m:r>
                                  <a:rPr lang="en-US" b="1">
                                    <a:solidFill>
                                      <a:srgbClr val="002060"/>
                                    </a:solidFill>
                                    <a:latin typeface="Cambria Math" panose="02040503050406030204" pitchFamily="18" charset="0"/>
                                    <a:sym typeface="Symbol" panose="05050102010706020507" pitchFamily="18" charset="2"/>
                                  </a:rPr>
                                  <m:t>)</m:t>
                                </m:r>
                              </m:sub>
                            </m:sSub>
                          </m:num>
                          <m:den>
                            <m:r>
                              <a:rPr lang="en-US" b="1">
                                <a:solidFill>
                                  <a:srgbClr val="002060"/>
                                </a:solidFill>
                                <a:latin typeface="Cambria Math" panose="02040503050406030204" pitchFamily="18" charset="0"/>
                                <a:sym typeface="Symbol" panose="05050102010706020507" pitchFamily="18" charset="2"/>
                              </a:rPr>
                              <m:t>𝐓</m:t>
                            </m:r>
                          </m:den>
                        </m:f>
                      </m:e>
                    </m:nary>
                    <m:r>
                      <a:rPr lang="en-US" b="1">
                        <a:solidFill>
                          <a:srgbClr val="002060"/>
                        </a:solidFill>
                        <a:latin typeface="Cambria Math" panose="02040503050406030204" pitchFamily="18" charset="0"/>
                        <a:sym typeface="Symbol" panose="05050102010706020507" pitchFamily="18" charset="2"/>
                      </a:rPr>
                      <m:t>𝐝𝐓</m:t>
                    </m:r>
                  </m:oMath>
                </a14:m>
                <a:r>
                  <a:rPr lang="el-GR"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0,15</a:t>
                </a:r>
                <a:r>
                  <a:rPr lang="el-GR" b="1" dirty="0" smtClean="0">
                    <a:solidFill>
                      <a:srgbClr val="002060"/>
                    </a:solidFill>
                    <a:sym typeface="Symbol" panose="05050102010706020507" pitchFamily="18" charset="2"/>
                  </a:rPr>
                  <a:t>49</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kJ/</a:t>
                </a:r>
                <a:r>
                  <a:rPr lang="en-US" b="1" dirty="0" err="1">
                    <a:solidFill>
                      <a:srgbClr val="002060"/>
                    </a:solidFill>
                    <a:sym typeface="Symbol" panose="05050102010706020507" pitchFamily="18" charset="2"/>
                  </a:rPr>
                  <a:t>mol</a:t>
                </a:r>
                <a:endParaRPr lang="en-US" b="1" dirty="0">
                  <a:solidFill>
                    <a:srgbClr val="002060"/>
                  </a:solidFill>
                  <a:sym typeface="Symbol" panose="05050102010706020507" pitchFamily="18" charset="2"/>
                </a:endParaRPr>
              </a:p>
              <a:p>
                <a:endParaRPr lang="en-US"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G</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H</a:t>
                </a:r>
                <a:r>
                  <a:rPr lang="en-US" b="1" baseline="30000" dirty="0" err="1">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T*</a:t>
                </a:r>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n-US" b="1" baseline="-25000"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-0,0</a:t>
                </a:r>
                <a:r>
                  <a:rPr lang="el-GR" b="1" dirty="0" smtClean="0">
                    <a:solidFill>
                      <a:srgbClr val="002060"/>
                    </a:solidFill>
                    <a:sym typeface="Symbol" panose="05050102010706020507" pitchFamily="18" charset="2"/>
                  </a:rPr>
                  <a:t>572</a:t>
                </a:r>
                <a:r>
                  <a:rPr lang="en-US" b="1" dirty="0" smtClean="0">
                    <a:solidFill>
                      <a:srgbClr val="002060"/>
                    </a:solidFill>
                    <a:sym typeface="Symbol" panose="05050102010706020507" pitchFamily="18" charset="2"/>
                  </a:rPr>
                  <a:t> kJ/</a:t>
                </a:r>
                <a:r>
                  <a:rPr lang="en-US" b="1" dirty="0" err="1" smtClean="0">
                    <a:solidFill>
                      <a:srgbClr val="002060"/>
                    </a:solidFill>
                    <a:sym typeface="Symbol" panose="05050102010706020507" pitchFamily="18" charset="2"/>
                  </a:rPr>
                  <a:t>mol</a:t>
                </a:r>
                <a:r>
                  <a:rPr lang="el-GR" b="1" dirty="0" smtClean="0">
                    <a:solidFill>
                      <a:srgbClr val="002060"/>
                    </a:solidFill>
                    <a:sym typeface="Symbol" panose="05050102010706020507" pitchFamily="18" charset="2"/>
                  </a:rPr>
                  <a:t>		Δ</a:t>
                </a:r>
                <a:r>
                  <a:rPr lang="en-US" b="1" dirty="0">
                    <a:solidFill>
                      <a:srgbClr val="002060"/>
                    </a:solidFill>
                    <a:sym typeface="Symbol" panose="05050102010706020507" pitchFamily="18" charset="2"/>
                  </a:rPr>
                  <a:t>G</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Ο2</a:t>
                </a:r>
                <a:r>
                  <a:rPr lang="el-GR" b="1"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H</a:t>
                </a:r>
                <a:r>
                  <a:rPr lang="en-US" b="1" baseline="30000" dirty="0" err="1">
                    <a:solidFill>
                      <a:srgbClr val="002060"/>
                    </a:solidFill>
                    <a:sym typeface="Symbol" panose="05050102010706020507" pitchFamily="18" charset="2"/>
                  </a:rPr>
                  <a:t>f</a:t>
                </a:r>
                <a:r>
                  <a:rPr lang="en-US" b="1" baseline="-25000" dirty="0" err="1">
                    <a:solidFill>
                      <a:srgbClr val="002060"/>
                    </a:solidFill>
                    <a:sym typeface="Symbol" panose="05050102010706020507" pitchFamily="18" charset="2"/>
                  </a:rPr>
                  <a:t>O</a:t>
                </a:r>
                <a:r>
                  <a:rPr lang="el-GR" b="1" baseline="-25000" dirty="0">
                    <a:solidFill>
                      <a:srgbClr val="002060"/>
                    </a:solidFill>
                    <a:sym typeface="Symbol" panose="05050102010706020507" pitchFamily="18" charset="2"/>
                  </a:rPr>
                  <a:t>2</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T*</a:t>
                </a:r>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Ο2</a:t>
                </a:r>
                <a:r>
                  <a:rPr lang="en-US" b="1" baseline="-25000" dirty="0">
                    <a:solidFill>
                      <a:srgbClr val="002060"/>
                    </a:solidFill>
                    <a:sym typeface="Symbol" panose="05050102010706020507" pitchFamily="18" charset="2"/>
                  </a:rPr>
                  <a:t> </a:t>
                </a:r>
                <a:r>
                  <a:rPr lang="en-US" b="1" dirty="0">
                    <a:solidFill>
                      <a:srgbClr val="002060"/>
                    </a:solidFill>
                    <a:sym typeface="Symbol" panose="05050102010706020507" pitchFamily="18" charset="2"/>
                  </a:rPr>
                  <a:t>= </a:t>
                </a:r>
                <a:r>
                  <a:rPr lang="en-US" b="1" dirty="0" smtClean="0">
                    <a:solidFill>
                      <a:srgbClr val="002060"/>
                    </a:solidFill>
                    <a:sym typeface="Symbol" panose="05050102010706020507" pitchFamily="18" charset="2"/>
                  </a:rPr>
                  <a:t>-0,0</a:t>
                </a:r>
                <a:r>
                  <a:rPr lang="el-GR" b="1" dirty="0" smtClean="0">
                    <a:solidFill>
                      <a:srgbClr val="002060"/>
                    </a:solidFill>
                    <a:sym typeface="Symbol" panose="05050102010706020507" pitchFamily="18" charset="2"/>
                  </a:rPr>
                  <a:t>585</a:t>
                </a:r>
                <a:r>
                  <a:rPr lang="en-US" b="1" dirty="0" smtClean="0">
                    <a:solidFill>
                      <a:srgbClr val="002060"/>
                    </a:solidFill>
                    <a:sym typeface="Symbol" panose="05050102010706020507" pitchFamily="18" charset="2"/>
                  </a:rPr>
                  <a:t> kJ/</a:t>
                </a:r>
                <a:r>
                  <a:rPr lang="en-US" b="1" dirty="0" err="1" smtClean="0">
                    <a:solidFill>
                      <a:srgbClr val="002060"/>
                    </a:solidFill>
                    <a:sym typeface="Symbol" panose="05050102010706020507" pitchFamily="18" charset="2"/>
                  </a:rPr>
                  <a:t>mol</a:t>
                </a:r>
                <a:endParaRPr lang="el-GR" b="1" dirty="0" smtClean="0">
                  <a:solidFill>
                    <a:srgbClr val="002060"/>
                  </a:solidFill>
                  <a:sym typeface="Symbol" panose="05050102010706020507" pitchFamily="18" charset="2"/>
                </a:endParaRPr>
              </a:p>
              <a:p>
                <a:endParaRPr lang="el-GR" sz="700" b="1" dirty="0">
                  <a:solidFill>
                    <a:srgbClr val="002060"/>
                  </a:solidFill>
                  <a:sym typeface="Symbol" panose="05050102010706020507" pitchFamily="18" charset="2"/>
                </a:endParaRPr>
              </a:p>
              <a:p>
                <a:endParaRPr lang="en-US" sz="700" b="1" dirty="0">
                  <a:solidFill>
                    <a:srgbClr val="002060"/>
                  </a:solidFill>
                  <a:sym typeface="Symbol" panose="05050102010706020507" pitchFamily="18" charset="2"/>
                </a:endParaRPr>
              </a:p>
              <a:p>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G</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l) </a:t>
                </a:r>
                <a:r>
                  <a:rPr lang="en-US" b="1" dirty="0">
                    <a:solidFill>
                      <a:srgbClr val="002060"/>
                    </a:solidFill>
                    <a:sym typeface="Symbol" panose="05050102010706020507" pitchFamily="18" charset="2"/>
                  </a:rPr>
                  <a:t>=	</a:t>
                </a:r>
                <a:r>
                  <a:rPr lang="el-GR" b="1" dirty="0">
                    <a:solidFill>
                      <a:srgbClr val="002060"/>
                    </a:solidFill>
                    <a:sym typeface="Symbol" panose="05050102010706020507" pitchFamily="18" charset="2"/>
                  </a:rPr>
                  <a:t>Δ</a:t>
                </a:r>
                <a:r>
                  <a:rPr lang="en-US" b="1" dirty="0" err="1">
                    <a:solidFill>
                      <a:srgbClr val="002060"/>
                    </a:solidFill>
                    <a:sym typeface="Symbol" panose="05050102010706020507" pitchFamily="18" charset="2"/>
                  </a:rPr>
                  <a:t>H</a:t>
                </a:r>
                <a:r>
                  <a:rPr lang="en-US" b="1" baseline="30000" dirty="0" err="1">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a:t>
                </a:r>
                <a:r>
                  <a:rPr lang="en-US" b="1" baseline="-25000" dirty="0">
                    <a:solidFill>
                      <a:srgbClr val="002060"/>
                    </a:solidFill>
                    <a:sym typeface="Symbol" panose="05050102010706020507" pitchFamily="18" charset="2"/>
                  </a:rPr>
                  <a:t>O(l)</a:t>
                </a:r>
                <a:r>
                  <a:rPr lang="en-US" b="1" dirty="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T*</a:t>
                </a:r>
                <a:r>
                  <a:rPr lang="el-GR" b="1" dirty="0">
                    <a:solidFill>
                      <a:srgbClr val="002060"/>
                    </a:solidFill>
                    <a:sym typeface="Symbol" panose="05050102010706020507" pitchFamily="18" charset="2"/>
                  </a:rPr>
                  <a:t>Δ</a:t>
                </a:r>
                <a:r>
                  <a:rPr lang="en-US" b="1" dirty="0">
                    <a:solidFill>
                      <a:srgbClr val="002060"/>
                    </a:solidFill>
                    <a:sym typeface="Symbol" panose="05050102010706020507" pitchFamily="18" charset="2"/>
                  </a:rPr>
                  <a:t>S</a:t>
                </a:r>
                <a:r>
                  <a:rPr lang="en-US" b="1" baseline="30000" dirty="0">
                    <a:solidFill>
                      <a:srgbClr val="002060"/>
                    </a:solidFill>
                    <a:sym typeface="Symbol" panose="05050102010706020507" pitchFamily="18" charset="2"/>
                  </a:rPr>
                  <a:t>f</a:t>
                </a:r>
                <a:r>
                  <a:rPr lang="el-GR" b="1" baseline="-25000" dirty="0">
                    <a:solidFill>
                      <a:srgbClr val="002060"/>
                    </a:solidFill>
                    <a:sym typeface="Symbol" panose="05050102010706020507" pitchFamily="18" charset="2"/>
                  </a:rPr>
                  <a:t>Η2Ο(</a:t>
                </a:r>
                <a:r>
                  <a:rPr lang="en-US" b="1" baseline="-25000" dirty="0">
                    <a:solidFill>
                      <a:srgbClr val="002060"/>
                    </a:solidFill>
                    <a:sym typeface="Symbol" panose="05050102010706020507" pitchFamily="18" charset="2"/>
                  </a:rPr>
                  <a:t>l) </a:t>
                </a:r>
                <a:r>
                  <a:rPr lang="en-US" b="1" dirty="0" smtClean="0">
                    <a:solidFill>
                      <a:srgbClr val="002060"/>
                    </a:solidFill>
                    <a:sym typeface="Symbol" panose="05050102010706020507" pitchFamily="18" charset="2"/>
                  </a:rPr>
                  <a:t>= </a:t>
                </a:r>
                <a:r>
                  <a:rPr lang="en-US" b="1" dirty="0">
                    <a:solidFill>
                      <a:srgbClr val="002060"/>
                    </a:solidFill>
                    <a:sym typeface="Symbol" panose="05050102010706020507" pitchFamily="18" charset="2"/>
                  </a:rPr>
                  <a:t>-</a:t>
                </a:r>
                <a:r>
                  <a:rPr lang="en-US" b="1" dirty="0" smtClean="0">
                    <a:solidFill>
                      <a:srgbClr val="002060"/>
                    </a:solidFill>
                    <a:sym typeface="Symbol" panose="05050102010706020507" pitchFamily="18" charset="2"/>
                  </a:rPr>
                  <a:t>23</a:t>
                </a:r>
                <a:r>
                  <a:rPr lang="el-GR" b="1" dirty="0" smtClean="0">
                    <a:solidFill>
                      <a:srgbClr val="002060"/>
                    </a:solidFill>
                    <a:sym typeface="Symbol" panose="05050102010706020507" pitchFamily="18" charset="2"/>
                  </a:rPr>
                  <a:t>1</a:t>
                </a:r>
                <a:r>
                  <a:rPr lang="en-US" b="1" dirty="0" smtClean="0">
                    <a:solidFill>
                      <a:srgbClr val="002060"/>
                    </a:solidFill>
                    <a:sym typeface="Symbol" panose="05050102010706020507" pitchFamily="18" charset="2"/>
                  </a:rPr>
                  <a:t>,</a:t>
                </a:r>
                <a:r>
                  <a:rPr lang="el-GR" b="1" dirty="0" smtClean="0">
                    <a:solidFill>
                      <a:srgbClr val="002060"/>
                    </a:solidFill>
                    <a:sym typeface="Symbol" panose="05050102010706020507" pitchFamily="18" charset="2"/>
                  </a:rPr>
                  <a:t>62</a:t>
                </a:r>
                <a:r>
                  <a:rPr lang="en-US" b="1" dirty="0" smtClean="0">
                    <a:solidFill>
                      <a:srgbClr val="002060"/>
                    </a:solidFill>
                    <a:sym typeface="Symbol" panose="05050102010706020507" pitchFamily="18" charset="2"/>
                  </a:rPr>
                  <a:t> kJ/</a:t>
                </a:r>
                <a:r>
                  <a:rPr lang="en-US" b="1" dirty="0" err="1" smtClean="0">
                    <a:solidFill>
                      <a:srgbClr val="002060"/>
                    </a:solidFill>
                    <a:sym typeface="Symbol" panose="05050102010706020507" pitchFamily="18" charset="2"/>
                  </a:rPr>
                  <a:t>mol</a:t>
                </a:r>
                <a:r>
                  <a:rPr lang="el-GR" b="1" dirty="0" smtClean="0">
                    <a:solidFill>
                      <a:srgbClr val="002060"/>
                    </a:solidFill>
                    <a:sym typeface="Symbol" panose="05050102010706020507" pitchFamily="18" charset="2"/>
                  </a:rPr>
                  <a:t>		</a:t>
                </a:r>
                <a:r>
                  <a:rPr lang="el-GR" b="1" dirty="0" smtClean="0">
                    <a:solidFill>
                      <a:srgbClr val="FF0000"/>
                    </a:solidFill>
                    <a:sym typeface="Symbol" panose="05050102010706020507" pitchFamily="18" charset="2"/>
                  </a:rPr>
                  <a:t>Δ</a:t>
                </a:r>
                <a:r>
                  <a:rPr lang="en-US" b="1" dirty="0" err="1">
                    <a:solidFill>
                      <a:srgbClr val="FF0000"/>
                    </a:solidFill>
                    <a:sym typeface="Symbol" panose="05050102010706020507" pitchFamily="18" charset="2"/>
                  </a:rPr>
                  <a:t>Grxn</a:t>
                </a:r>
                <a:r>
                  <a:rPr lang="en-US" b="1" dirty="0">
                    <a:solidFill>
                      <a:srgbClr val="FF0000"/>
                    </a:solidFill>
                    <a:sym typeface="Symbol" panose="05050102010706020507" pitchFamily="18" charset="2"/>
                  </a:rPr>
                  <a:t> = </a:t>
                </a:r>
                <a:r>
                  <a:rPr lang="el-GR" b="1" dirty="0">
                    <a:solidFill>
                      <a:srgbClr val="FF0000"/>
                    </a:solidFill>
                    <a:sym typeface="Symbol" panose="05050102010706020507" pitchFamily="18" charset="2"/>
                  </a:rPr>
                  <a:t>Δ</a:t>
                </a:r>
                <a:r>
                  <a:rPr lang="en-US" b="1" dirty="0">
                    <a:solidFill>
                      <a:srgbClr val="FF0000"/>
                    </a:solidFill>
                    <a:sym typeface="Symbol" panose="05050102010706020507" pitchFamily="18" charset="2"/>
                  </a:rPr>
                  <a:t>G</a:t>
                </a:r>
                <a:r>
                  <a:rPr lang="en-US" b="1" baseline="30000" dirty="0">
                    <a:solidFill>
                      <a:srgbClr val="FF0000"/>
                    </a:solidFill>
                    <a:sym typeface="Symbol" panose="05050102010706020507" pitchFamily="18" charset="2"/>
                  </a:rPr>
                  <a:t>f</a:t>
                </a:r>
                <a:r>
                  <a:rPr lang="el-GR" b="1" baseline="-25000" dirty="0">
                    <a:solidFill>
                      <a:srgbClr val="FF0000"/>
                    </a:solidFill>
                    <a:sym typeface="Symbol" panose="05050102010706020507" pitchFamily="18" charset="2"/>
                  </a:rPr>
                  <a:t>Η2</a:t>
                </a:r>
                <a:r>
                  <a:rPr lang="el-GR" b="1" dirty="0">
                    <a:solidFill>
                      <a:srgbClr val="FF0000"/>
                    </a:solidFill>
                    <a:sym typeface="Symbol" panose="05050102010706020507" pitchFamily="18" charset="2"/>
                  </a:rPr>
                  <a:t> + 0,5*Δ</a:t>
                </a:r>
                <a:r>
                  <a:rPr lang="en-US" b="1" dirty="0">
                    <a:solidFill>
                      <a:srgbClr val="FF0000"/>
                    </a:solidFill>
                    <a:sym typeface="Symbol" panose="05050102010706020507" pitchFamily="18" charset="2"/>
                  </a:rPr>
                  <a:t>G</a:t>
                </a:r>
                <a:r>
                  <a:rPr lang="en-US" b="1" baseline="30000" dirty="0">
                    <a:solidFill>
                      <a:srgbClr val="FF0000"/>
                    </a:solidFill>
                    <a:sym typeface="Symbol" panose="05050102010706020507" pitchFamily="18" charset="2"/>
                  </a:rPr>
                  <a:t>f</a:t>
                </a:r>
                <a:r>
                  <a:rPr lang="el-GR" b="1" baseline="-25000" dirty="0">
                    <a:solidFill>
                      <a:srgbClr val="FF0000"/>
                    </a:solidFill>
                    <a:sym typeface="Symbol" panose="05050102010706020507" pitchFamily="18" charset="2"/>
                  </a:rPr>
                  <a:t>Ο2</a:t>
                </a:r>
                <a:r>
                  <a:rPr lang="el-GR" b="1" dirty="0">
                    <a:solidFill>
                      <a:srgbClr val="FF0000"/>
                    </a:solidFill>
                    <a:sym typeface="Symbol" panose="05050102010706020507" pitchFamily="18" charset="2"/>
                  </a:rPr>
                  <a:t> - Δ</a:t>
                </a:r>
                <a:r>
                  <a:rPr lang="en-US" b="1" dirty="0">
                    <a:solidFill>
                      <a:srgbClr val="FF0000"/>
                    </a:solidFill>
                    <a:sym typeface="Symbol" panose="05050102010706020507" pitchFamily="18" charset="2"/>
                  </a:rPr>
                  <a:t>G</a:t>
                </a:r>
                <a:r>
                  <a:rPr lang="en-US" b="1" baseline="30000" dirty="0">
                    <a:solidFill>
                      <a:srgbClr val="FF0000"/>
                    </a:solidFill>
                    <a:sym typeface="Symbol" panose="05050102010706020507" pitchFamily="18" charset="2"/>
                  </a:rPr>
                  <a:t>f</a:t>
                </a:r>
                <a:r>
                  <a:rPr lang="el-GR" b="1" baseline="-25000" dirty="0">
                    <a:solidFill>
                      <a:srgbClr val="FF0000"/>
                    </a:solidFill>
                    <a:sym typeface="Symbol" panose="05050102010706020507" pitchFamily="18" charset="2"/>
                  </a:rPr>
                  <a:t>Η2Ο</a:t>
                </a:r>
                <a:r>
                  <a:rPr lang="en-US" b="1" baseline="-25000" dirty="0">
                    <a:solidFill>
                      <a:srgbClr val="FF0000"/>
                    </a:solidFill>
                    <a:sym typeface="Symbol" panose="05050102010706020507" pitchFamily="18" charset="2"/>
                  </a:rPr>
                  <a:t> </a:t>
                </a:r>
                <a:r>
                  <a:rPr lang="en-US" b="1" dirty="0" smtClean="0">
                    <a:solidFill>
                      <a:srgbClr val="FF0000"/>
                    </a:solidFill>
                    <a:sym typeface="Symbol" panose="05050102010706020507" pitchFamily="18" charset="2"/>
                  </a:rPr>
                  <a:t>= </a:t>
                </a:r>
                <a:r>
                  <a:rPr lang="el-GR" b="1" dirty="0" smtClean="0">
                    <a:solidFill>
                      <a:srgbClr val="FF0000"/>
                    </a:solidFill>
                    <a:sym typeface="Symbol" panose="05050102010706020507" pitchFamily="18" charset="2"/>
                  </a:rPr>
                  <a:t> </a:t>
                </a:r>
                <a:r>
                  <a:rPr lang="en-US" b="1" dirty="0" smtClean="0">
                    <a:solidFill>
                      <a:srgbClr val="FF0000"/>
                    </a:solidFill>
                    <a:sym typeface="Symbol" panose="05050102010706020507" pitchFamily="18" charset="2"/>
                  </a:rPr>
                  <a:t>2</a:t>
                </a:r>
                <a:r>
                  <a:rPr lang="el-GR" b="1" dirty="0" smtClean="0">
                    <a:solidFill>
                      <a:srgbClr val="FF0000"/>
                    </a:solidFill>
                    <a:sym typeface="Symbol" panose="05050102010706020507" pitchFamily="18" charset="2"/>
                  </a:rPr>
                  <a:t>31</a:t>
                </a:r>
                <a:r>
                  <a:rPr lang="en-US" b="1" dirty="0" smtClean="0">
                    <a:solidFill>
                      <a:srgbClr val="FF0000"/>
                    </a:solidFill>
                    <a:sym typeface="Symbol" panose="05050102010706020507" pitchFamily="18" charset="2"/>
                  </a:rPr>
                  <a:t>,</a:t>
                </a:r>
                <a:r>
                  <a:rPr lang="el-GR" b="1" dirty="0" smtClean="0">
                    <a:solidFill>
                      <a:srgbClr val="FF0000"/>
                    </a:solidFill>
                    <a:sym typeface="Symbol" panose="05050102010706020507" pitchFamily="18" charset="2"/>
                  </a:rPr>
                  <a:t>529</a:t>
                </a:r>
                <a:r>
                  <a:rPr lang="en-US" b="1" dirty="0" smtClean="0">
                    <a:solidFill>
                      <a:srgbClr val="FF0000"/>
                    </a:solidFill>
                    <a:sym typeface="Symbol" panose="05050102010706020507" pitchFamily="18" charset="2"/>
                  </a:rPr>
                  <a:t> </a:t>
                </a:r>
                <a:r>
                  <a:rPr lang="en-US" b="1" dirty="0">
                    <a:solidFill>
                      <a:srgbClr val="FF0000"/>
                    </a:solidFill>
                    <a:sym typeface="Symbol" panose="05050102010706020507" pitchFamily="18" charset="2"/>
                  </a:rPr>
                  <a:t>kJ/</a:t>
                </a:r>
                <a:r>
                  <a:rPr lang="en-US" b="1" dirty="0" err="1">
                    <a:solidFill>
                      <a:srgbClr val="FF0000"/>
                    </a:solidFill>
                    <a:sym typeface="Symbol" panose="05050102010706020507" pitchFamily="18" charset="2"/>
                  </a:rPr>
                  <a:t>mol</a:t>
                </a:r>
                <a:r>
                  <a:rPr lang="en-US" b="1" dirty="0">
                    <a:solidFill>
                      <a:srgbClr val="FF0000"/>
                    </a:solidFill>
                    <a:sym typeface="Symbol" panose="05050102010706020507" pitchFamily="18" charset="2"/>
                  </a:rPr>
                  <a:t> </a:t>
                </a:r>
                <a:r>
                  <a:rPr lang="el-GR" b="1" dirty="0" smtClean="0">
                    <a:solidFill>
                      <a:srgbClr val="002060"/>
                    </a:solidFill>
                    <a:sym typeface="Symbol" panose="05050102010706020507" pitchFamily="18" charset="2"/>
                  </a:rPr>
                  <a:t>	</a:t>
                </a:r>
                <a:endParaRPr lang="el-GR" b="1" dirty="0">
                  <a:solidFill>
                    <a:srgbClr val="002060"/>
                  </a:solidFill>
                  <a:sym typeface="Symbol" panose="05050102010706020507" pitchFamily="18" charset="2"/>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493" y="669923"/>
                <a:ext cx="12192000" cy="6002797"/>
              </a:xfrm>
              <a:prstGeom prst="rect">
                <a:avLst/>
              </a:prstGeom>
              <a:blipFill>
                <a:blip r:embed="rId2"/>
                <a:stretch>
                  <a:fillRect l="-450" t="-609" r="-400" b="-609"/>
                </a:stretch>
              </a:blipFill>
            </p:spPr>
            <p:txBody>
              <a:bodyPr/>
              <a:lstStyle/>
              <a:p>
                <a:r>
                  <a:rPr lang="el-GR">
                    <a:noFill/>
                  </a:rPr>
                  <a:t> </a:t>
                </a:r>
              </a:p>
            </p:txBody>
          </p:sp>
        </mc:Fallback>
      </mc:AlternateContent>
    </p:spTree>
    <p:extLst>
      <p:ext uri="{BB962C8B-B14F-4D97-AF65-F5344CB8AC3E}">
        <p14:creationId xmlns:p14="http://schemas.microsoft.com/office/powerpoint/2010/main" val="1090098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022" y="1421190"/>
            <a:ext cx="10044000" cy="576000"/>
          </a:xfrm>
          <a:prstGeom prst="rect">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1913022" y="777488"/>
            <a:ext cx="9180000" cy="576000"/>
          </a:xfrm>
          <a:prstGeom prst="rect">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1913022" y="2055621"/>
            <a:ext cx="8719021" cy="847473"/>
          </a:xfrm>
          <a:prstGeom prst="rect">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63696" y="71720"/>
            <a:ext cx="12047622" cy="584775"/>
          </a:xfrm>
          <a:prstGeom prst="rect">
            <a:avLst/>
          </a:prstGeom>
          <a:solidFill>
            <a:schemeClr val="tx2"/>
          </a:solidFill>
        </p:spPr>
        <p:txBody>
          <a:bodyPr wrap="square" rtlCol="0">
            <a:spAutoFit/>
          </a:bodyPr>
          <a:lstStyle/>
          <a:p>
            <a:r>
              <a:rPr lang="el-GR"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Ηλεκτρόλυση του νερού</a:t>
            </a:r>
            <a:endParaRPr lang="el-G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TextBox 7"/>
          <p:cNvSpPr txBox="1"/>
          <p:nvPr/>
        </p:nvSpPr>
        <p:spPr>
          <a:xfrm>
            <a:off x="9620072" y="133274"/>
            <a:ext cx="2428492" cy="461665"/>
          </a:xfrm>
          <a:prstGeom prst="rect">
            <a:avLst/>
          </a:prstGeom>
          <a:solidFill>
            <a:schemeClr val="accent4">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smtClean="0">
                <a:ln w="22225">
                  <a:solidFill>
                    <a:schemeClr val="accent2"/>
                  </a:solidFill>
                  <a:prstDash val="solid"/>
                </a:ln>
                <a:solidFill>
                  <a:schemeClr val="accent2">
                    <a:lumMod val="40000"/>
                    <a:lumOff val="60000"/>
                  </a:schemeClr>
                </a:solidFill>
              </a:rPr>
              <a:t>θερμοδυναμική</a:t>
            </a:r>
            <a:endParaRPr lang="el-GR" sz="2400" b="1" dirty="0">
              <a:ln/>
              <a:solidFill>
                <a:schemeClr val="accent3"/>
              </a:solidFill>
            </a:endParaRPr>
          </a:p>
        </p:txBody>
      </p:sp>
      <p:sp>
        <p:nvSpPr>
          <p:cNvPr id="9" name="TextBox 8"/>
          <p:cNvSpPr txBox="1"/>
          <p:nvPr/>
        </p:nvSpPr>
        <p:spPr>
          <a:xfrm>
            <a:off x="1913021" y="842455"/>
            <a:ext cx="9179999" cy="523220"/>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Ελάχιστη απαιτούμενη κατανάλωση ηλεκτρικού έργου:	Δ</a:t>
            </a:r>
            <a:r>
              <a:rPr lang="en-US" sz="2000" b="1" dirty="0" err="1" smtClean="0">
                <a:solidFill>
                  <a:srgbClr val="002060"/>
                </a:solidFill>
                <a:sym typeface="Symbol" panose="05050102010706020507" pitchFamily="18" charset="2"/>
              </a:rPr>
              <a:t>Grxn</a:t>
            </a:r>
            <a:r>
              <a:rPr lang="en-US" sz="2000" b="1" dirty="0">
                <a:solidFill>
                  <a:srgbClr val="002060"/>
                </a:solidFill>
                <a:sym typeface="Symbol" panose="05050102010706020507" pitchFamily="18" charset="2"/>
              </a:rPr>
              <a:t> = </a:t>
            </a:r>
            <a:r>
              <a:rPr lang="en-US" sz="2000" b="1" dirty="0" smtClean="0">
                <a:solidFill>
                  <a:srgbClr val="002060"/>
                </a:solidFill>
                <a:sym typeface="Symbol" panose="05050102010706020507" pitchFamily="18" charset="2"/>
              </a:rPr>
              <a:t>2</a:t>
            </a:r>
            <a:r>
              <a:rPr lang="el-GR" sz="2000" b="1" dirty="0" smtClean="0">
                <a:solidFill>
                  <a:srgbClr val="002060"/>
                </a:solidFill>
                <a:sym typeface="Symbol" panose="05050102010706020507" pitchFamily="18" charset="2"/>
              </a:rPr>
              <a:t>31</a:t>
            </a:r>
            <a:r>
              <a:rPr lang="en-US" sz="2000" b="1" dirty="0" smtClean="0">
                <a:solidFill>
                  <a:srgbClr val="002060"/>
                </a:solidFill>
                <a:sym typeface="Symbol" panose="05050102010706020507" pitchFamily="18" charset="2"/>
              </a:rPr>
              <a:t>,</a:t>
            </a:r>
            <a:r>
              <a:rPr lang="el-GR" sz="2000" b="1" dirty="0" smtClean="0">
                <a:solidFill>
                  <a:srgbClr val="002060"/>
                </a:solidFill>
                <a:sym typeface="Symbol" panose="05050102010706020507" pitchFamily="18" charset="2"/>
              </a:rPr>
              <a:t>529</a:t>
            </a:r>
            <a:r>
              <a:rPr lang="en-US" sz="2000" b="1" dirty="0" smtClean="0">
                <a:solidFill>
                  <a:srgbClr val="002060"/>
                </a:solidFill>
                <a:sym typeface="Symbol" panose="05050102010706020507" pitchFamily="18" charset="2"/>
              </a:rPr>
              <a:t> </a:t>
            </a:r>
            <a:r>
              <a:rPr lang="en-US" sz="2000" b="1" dirty="0">
                <a:solidFill>
                  <a:srgbClr val="002060"/>
                </a:solidFill>
                <a:sym typeface="Symbol" panose="05050102010706020507" pitchFamily="18" charset="2"/>
              </a:rPr>
              <a:t>kJ/</a:t>
            </a:r>
            <a:r>
              <a:rPr lang="en-US" sz="2000" b="1" dirty="0" err="1">
                <a:solidFill>
                  <a:srgbClr val="002060"/>
                </a:solidFill>
                <a:sym typeface="Symbol" panose="05050102010706020507" pitchFamily="18" charset="2"/>
              </a:rPr>
              <a:t>mol</a:t>
            </a:r>
            <a:r>
              <a:rPr lang="en-US" sz="2000" b="1" dirty="0">
                <a:solidFill>
                  <a:srgbClr val="002060"/>
                </a:solidFill>
                <a:sym typeface="Symbol" panose="05050102010706020507" pitchFamily="18" charset="2"/>
              </a:rPr>
              <a:t> </a:t>
            </a:r>
            <a:endParaRPr lang="el-GR" sz="2000" b="1" dirty="0" smtClean="0">
              <a:solidFill>
                <a:srgbClr val="002060"/>
              </a:solidFill>
              <a:sym typeface="Symbol" panose="05050102010706020507" pitchFamily="18" charset="2"/>
            </a:endParaRPr>
          </a:p>
          <a:p>
            <a:r>
              <a:rPr lang="en-US" sz="800" b="1" dirty="0">
                <a:solidFill>
                  <a:srgbClr val="002060"/>
                </a:solidFill>
                <a:sym typeface="Symbol" panose="05050102010706020507" pitchFamily="18" charset="2"/>
              </a:rPr>
              <a:t>	</a:t>
            </a:r>
            <a:r>
              <a:rPr lang="en-US" sz="800" b="1" dirty="0" smtClean="0">
                <a:solidFill>
                  <a:srgbClr val="002060"/>
                </a:solidFill>
                <a:sym typeface="Symbol" panose="05050102010706020507" pitchFamily="18" charset="2"/>
              </a:rPr>
              <a:t>		</a:t>
            </a:r>
          </a:p>
        </p:txBody>
      </p:sp>
      <mc:AlternateContent xmlns:mc="http://schemas.openxmlformats.org/markup-compatibility/2006" xmlns:a14="http://schemas.microsoft.com/office/drawing/2010/main">
        <mc:Choice Requires="a14">
          <p:sp>
            <p:nvSpPr>
              <p:cNvPr id="10" name="TextBox 9"/>
              <p:cNvSpPr txBox="1"/>
              <p:nvPr/>
            </p:nvSpPr>
            <p:spPr>
              <a:xfrm>
                <a:off x="1961149" y="2054790"/>
                <a:ext cx="8670894" cy="800347"/>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Αντιστρεπτό Δυναμικό</a:t>
                </a:r>
                <a:r>
                  <a:rPr lang="en-US" sz="2000" b="1" dirty="0" smtClean="0">
                    <a:solidFill>
                      <a:srgbClr val="002060"/>
                    </a:solidFill>
                    <a:sym typeface="Symbol" panose="05050102010706020507" pitchFamily="18" charset="2"/>
                  </a:rPr>
                  <a:t> </a:t>
                </a:r>
                <a:r>
                  <a:rPr lang="el-GR" sz="2000" b="1" dirty="0" smtClean="0">
                    <a:solidFill>
                      <a:srgbClr val="002060"/>
                    </a:solidFill>
                    <a:sym typeface="Symbol" panose="05050102010706020507" pitchFamily="18" charset="2"/>
                  </a:rPr>
                  <a:t>Αντίδρασης:	</a:t>
                </a:r>
                <a14:m>
                  <m:oMath xmlns:m="http://schemas.openxmlformats.org/officeDocument/2006/math">
                    <m:sSup>
                      <m:sSupPr>
                        <m:ctrlPr>
                          <a:rPr lang="en-US" sz="2000" b="1" i="1" smtClean="0">
                            <a:solidFill>
                              <a:srgbClr val="002060"/>
                            </a:solidFill>
                            <a:latin typeface="Cambria Math" panose="02040503050406030204" pitchFamily="18" charset="0"/>
                            <a:sym typeface="Symbol" panose="05050102010706020507" pitchFamily="18" charset="2"/>
                          </a:rPr>
                        </m:ctrlPr>
                      </m:sSupPr>
                      <m:e>
                        <m:r>
                          <a:rPr lang="en-US" sz="2000" b="1" i="0" smtClean="0">
                            <a:solidFill>
                              <a:srgbClr val="002060"/>
                            </a:solidFill>
                            <a:latin typeface="Cambria Math" panose="02040503050406030204" pitchFamily="18" charset="0"/>
                            <a:sym typeface="Symbol" panose="05050102010706020507" pitchFamily="18" charset="2"/>
                          </a:rPr>
                          <m:t>𝐄</m:t>
                        </m:r>
                      </m:e>
                      <m:sup>
                        <m:r>
                          <a:rPr lang="en-US" sz="2000" b="1" i="0" smtClean="0">
                            <a:solidFill>
                              <a:srgbClr val="002060"/>
                            </a:solidFill>
                            <a:latin typeface="Cambria Math" panose="02040503050406030204" pitchFamily="18" charset="0"/>
                            <a:sym typeface="Symbol" panose="05050102010706020507" pitchFamily="18" charset="2"/>
                          </a:rPr>
                          <m:t>𝐫𝐞𝐯</m:t>
                        </m:r>
                      </m:sup>
                    </m:sSup>
                    <m:r>
                      <a:rPr lang="en-US" sz="2000" b="1" i="0" smtClean="0">
                        <a:solidFill>
                          <a:srgbClr val="002060"/>
                        </a:solidFill>
                        <a:latin typeface="Cambria Math" panose="02040503050406030204" pitchFamily="18" charset="0"/>
                        <a:sym typeface="Symbol" panose="05050102010706020507" pitchFamily="18" charset="2"/>
                      </a:rPr>
                      <m:t>=</m:t>
                    </m:r>
                    <m:f>
                      <m:fPr>
                        <m:ctrlPr>
                          <a:rPr lang="en-US" sz="2000" b="1" i="1" smtClean="0">
                            <a:solidFill>
                              <a:srgbClr val="002060"/>
                            </a:solidFill>
                            <a:latin typeface="Cambria Math" panose="02040503050406030204" pitchFamily="18" charset="0"/>
                            <a:sym typeface="Symbol" panose="05050102010706020507" pitchFamily="18" charset="2"/>
                          </a:rPr>
                        </m:ctrlPr>
                      </m:fPr>
                      <m:num>
                        <m:sSub>
                          <m:sSubPr>
                            <m:ctrlPr>
                              <a:rPr lang="en-US" sz="2000" b="1" i="1" smtClean="0">
                                <a:solidFill>
                                  <a:srgbClr val="002060"/>
                                </a:solidFill>
                                <a:latin typeface="Cambria Math" panose="02040503050406030204" pitchFamily="18" charset="0"/>
                                <a:sym typeface="Symbol" panose="05050102010706020507" pitchFamily="18" charset="2"/>
                              </a:rPr>
                            </m:ctrlPr>
                          </m:sSubPr>
                          <m:e>
                            <m:r>
                              <a:rPr lang="en-US" sz="2000" b="1" i="0" smtClean="0">
                                <a:solidFill>
                                  <a:srgbClr val="002060"/>
                                </a:solidFill>
                                <a:latin typeface="Cambria Math" panose="02040503050406030204" pitchFamily="18" charset="0"/>
                                <a:sym typeface="Symbol" panose="05050102010706020507" pitchFamily="18" charset="2"/>
                              </a:rPr>
                              <m:t>−</m:t>
                            </m:r>
                            <m:r>
                              <a:rPr lang="el-GR" sz="2000" b="1" i="0" smtClean="0">
                                <a:solidFill>
                                  <a:srgbClr val="002060"/>
                                </a:solidFill>
                                <a:latin typeface="Cambria Math" panose="02040503050406030204" pitchFamily="18" charset="0"/>
                                <a:sym typeface="Symbol" panose="05050102010706020507" pitchFamily="18" charset="2"/>
                              </a:rPr>
                              <m:t>𝚫</m:t>
                            </m:r>
                            <m:r>
                              <a:rPr lang="en-US" sz="2000" b="1" i="0" smtClean="0">
                                <a:solidFill>
                                  <a:srgbClr val="002060"/>
                                </a:solidFill>
                                <a:latin typeface="Cambria Math" panose="02040503050406030204" pitchFamily="18" charset="0"/>
                                <a:sym typeface="Symbol" panose="05050102010706020507" pitchFamily="18" charset="2"/>
                              </a:rPr>
                              <m:t>𝐆</m:t>
                            </m:r>
                          </m:e>
                          <m:sub>
                            <m:r>
                              <a:rPr lang="en-US" sz="2000" b="1" i="0" smtClean="0">
                                <a:solidFill>
                                  <a:srgbClr val="002060"/>
                                </a:solidFill>
                                <a:latin typeface="Cambria Math" panose="02040503050406030204" pitchFamily="18" charset="0"/>
                                <a:sym typeface="Symbol" panose="05050102010706020507" pitchFamily="18" charset="2"/>
                              </a:rPr>
                              <m:t>𝐫𝐱𝐧</m:t>
                            </m:r>
                          </m:sub>
                        </m:sSub>
                      </m:num>
                      <m:den>
                        <m:r>
                          <a:rPr lang="en-US" sz="2000" b="1" i="0" smtClean="0">
                            <a:solidFill>
                              <a:srgbClr val="002060"/>
                            </a:solidFill>
                            <a:latin typeface="Cambria Math" panose="02040503050406030204" pitchFamily="18" charset="0"/>
                            <a:sym typeface="Symbol" panose="05050102010706020507" pitchFamily="18" charset="2"/>
                          </a:rPr>
                          <m:t>𝐧</m:t>
                        </m:r>
                        <m:r>
                          <a:rPr lang="en-US" sz="2000" b="1" i="0" smtClean="0">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𝐅</m:t>
                        </m:r>
                      </m:den>
                    </m:f>
                    <m:r>
                      <a:rPr lang="en-US" sz="2000" b="1" i="0" smtClean="0">
                        <a:solidFill>
                          <a:srgbClr val="002060"/>
                        </a:solidFill>
                        <a:latin typeface="Cambria Math" panose="02040503050406030204" pitchFamily="18" charset="0"/>
                        <a:sym typeface="Symbol" panose="05050102010706020507" pitchFamily="18" charset="2"/>
                      </a:rPr>
                      <m:t>=</m:t>
                    </m:r>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1" smtClean="0">
                            <a:solidFill>
                              <a:srgbClr val="002060"/>
                            </a:solidFill>
                            <a:latin typeface="Cambria Math" panose="02040503050406030204" pitchFamily="18" charset="0"/>
                            <a:sym typeface="Symbol" panose="05050102010706020507" pitchFamily="18" charset="2"/>
                          </a:rPr>
                          <m:t>−</m:t>
                        </m:r>
                        <m:r>
                          <a:rPr lang="el-GR" sz="2000" b="1" i="1" smtClean="0">
                            <a:solidFill>
                              <a:srgbClr val="002060"/>
                            </a:solidFill>
                            <a:latin typeface="Cambria Math" panose="02040503050406030204" pitchFamily="18" charset="0"/>
                            <a:sym typeface="Symbol" panose="05050102010706020507" pitchFamily="18" charset="2"/>
                          </a:rPr>
                          <m:t>𝟐𝟑𝟏𝟓𝟐𝟗</m:t>
                        </m:r>
                        <m:f>
                          <m:fPr>
                            <m:ctrlPr>
                              <a:rPr lang="en-US" sz="2000" b="1" i="1" smtClean="0">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𝐉</m:t>
                            </m:r>
                          </m:num>
                          <m:den>
                            <m:r>
                              <a:rPr lang="en-US" sz="2000" b="1" i="0" smtClean="0">
                                <a:solidFill>
                                  <a:srgbClr val="002060"/>
                                </a:solidFill>
                                <a:latin typeface="Cambria Math" panose="02040503050406030204" pitchFamily="18" charset="0"/>
                                <a:sym typeface="Symbol" panose="05050102010706020507" pitchFamily="18" charset="2"/>
                              </a:rPr>
                              <m:t>𝐦𝐨𝐥</m:t>
                            </m:r>
                          </m:den>
                        </m:f>
                      </m:num>
                      <m:den>
                        <m:r>
                          <a:rPr lang="en-US" sz="2000" b="1" i="0" smtClean="0">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𝟗𝟔𝟒𝟖𝟒</m:t>
                        </m:r>
                        <m:f>
                          <m:fPr>
                            <m:ctrlPr>
                              <a:rPr lang="en-US" sz="2000" b="1" i="1" smtClean="0">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𝐜𝐛</m:t>
                            </m:r>
                          </m:num>
                          <m:den>
                            <m:r>
                              <a:rPr lang="en-US" sz="2000" b="1" i="0" smtClean="0">
                                <a:solidFill>
                                  <a:srgbClr val="002060"/>
                                </a:solidFill>
                                <a:latin typeface="Cambria Math" panose="02040503050406030204" pitchFamily="18" charset="0"/>
                                <a:sym typeface="Symbol" panose="05050102010706020507" pitchFamily="18" charset="2"/>
                              </a:rPr>
                              <m:t>𝐦𝐨𝐥</m:t>
                            </m:r>
                          </m:den>
                        </m:f>
                      </m:den>
                    </m:f>
                  </m:oMath>
                </a14:m>
                <a:r>
                  <a:rPr lang="en-US" sz="2400"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-1,20 </a:t>
                </a:r>
                <a:r>
                  <a:rPr lang="en-US" b="1" dirty="0" smtClean="0">
                    <a:solidFill>
                      <a:srgbClr val="002060"/>
                    </a:solidFill>
                    <a:sym typeface="Symbol" panose="05050102010706020507" pitchFamily="18" charset="2"/>
                  </a:rPr>
                  <a:t>V </a:t>
                </a:r>
                <a:endParaRPr lang="en-US" sz="2400" b="1" dirty="0" smtClean="0">
                  <a:solidFill>
                    <a:srgbClr val="002060"/>
                  </a:solidFill>
                  <a:sym typeface="Symbol" panose="05050102010706020507" pitchFamily="18" charset="2"/>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961149" y="2054790"/>
                <a:ext cx="8670894" cy="800347"/>
              </a:xfrm>
              <a:prstGeom prst="rect">
                <a:avLst/>
              </a:prstGeom>
              <a:blipFill>
                <a:blip r:embed="rId2"/>
                <a:stretch>
                  <a:fillRect l="-774"/>
                </a:stretch>
              </a:blipFill>
            </p:spPr>
            <p:txBody>
              <a:bodyPr/>
              <a:lstStyle/>
              <a:p>
                <a:r>
                  <a:rPr lang="el-GR">
                    <a:noFill/>
                  </a:rPr>
                  <a:t> </a:t>
                </a:r>
              </a:p>
            </p:txBody>
          </p:sp>
        </mc:Fallback>
      </mc:AlternateContent>
      <p:sp>
        <p:nvSpPr>
          <p:cNvPr id="11" name="TextBox 10"/>
          <p:cNvSpPr txBox="1"/>
          <p:nvPr/>
        </p:nvSpPr>
        <p:spPr>
          <a:xfrm>
            <a:off x="1913023" y="1509135"/>
            <a:ext cx="10044000" cy="400110"/>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Ελάχιστη απαιτούμενη παροχή θερμότητας:	</a:t>
            </a:r>
            <a:r>
              <a:rPr lang="en-US" sz="2000" b="1" dirty="0" smtClean="0">
                <a:solidFill>
                  <a:srgbClr val="002060"/>
                </a:solidFill>
                <a:sym typeface="Symbol" panose="05050102010706020507" pitchFamily="18" charset="2"/>
              </a:rPr>
              <a:t>T</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Srxn</a:t>
            </a:r>
            <a:r>
              <a:rPr lang="en-US" sz="2000" b="1" dirty="0" smtClean="0">
                <a:solidFill>
                  <a:srgbClr val="002060"/>
                </a:solidFill>
                <a:sym typeface="Symbol" panose="05050102010706020507" pitchFamily="18" charset="2"/>
              </a:rPr>
              <a:t> = </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Hrxn</a:t>
            </a:r>
            <a:r>
              <a:rPr lang="en-US" sz="2000" b="1" dirty="0" smtClean="0">
                <a:solidFill>
                  <a:srgbClr val="002060"/>
                </a:solidFill>
                <a:sym typeface="Symbol" panose="05050102010706020507" pitchFamily="18" charset="2"/>
              </a:rPr>
              <a:t> – </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Grxn</a:t>
            </a:r>
            <a:r>
              <a:rPr lang="en-US" sz="2000" b="1" dirty="0" smtClean="0">
                <a:solidFill>
                  <a:srgbClr val="002060"/>
                </a:solidFill>
                <a:sym typeface="Symbol" panose="05050102010706020507" pitchFamily="18" charset="2"/>
              </a:rPr>
              <a:t> 	= 5</a:t>
            </a:r>
            <a:r>
              <a:rPr lang="el-GR" sz="2000" b="1" dirty="0" smtClean="0">
                <a:solidFill>
                  <a:srgbClr val="002060"/>
                </a:solidFill>
                <a:sym typeface="Symbol" panose="05050102010706020507" pitchFamily="18" charset="2"/>
              </a:rPr>
              <a:t>3</a:t>
            </a:r>
            <a:r>
              <a:rPr lang="en-US" sz="2000" b="1" dirty="0" smtClean="0">
                <a:solidFill>
                  <a:srgbClr val="002060"/>
                </a:solidFill>
                <a:sym typeface="Symbol" panose="05050102010706020507" pitchFamily="18" charset="2"/>
              </a:rPr>
              <a:t>,</a:t>
            </a:r>
            <a:r>
              <a:rPr lang="el-GR" sz="2000" b="1" dirty="0" smtClean="0">
                <a:solidFill>
                  <a:srgbClr val="002060"/>
                </a:solidFill>
                <a:sym typeface="Symbol" panose="05050102010706020507" pitchFamily="18" charset="2"/>
              </a:rPr>
              <a:t>19</a:t>
            </a:r>
            <a:r>
              <a:rPr lang="en-US" sz="2000" b="1" dirty="0" smtClean="0">
                <a:solidFill>
                  <a:srgbClr val="002060"/>
                </a:solidFill>
                <a:sym typeface="Symbol" panose="05050102010706020507" pitchFamily="18" charset="2"/>
              </a:rPr>
              <a:t> kJ/</a:t>
            </a:r>
            <a:r>
              <a:rPr lang="en-US" sz="2000" b="1" dirty="0" err="1" smtClean="0">
                <a:solidFill>
                  <a:srgbClr val="002060"/>
                </a:solidFill>
                <a:sym typeface="Symbol" panose="05050102010706020507" pitchFamily="18" charset="2"/>
              </a:rPr>
              <a:t>mol</a:t>
            </a:r>
            <a:endParaRPr lang="en-US" sz="2000" b="1" dirty="0" smtClean="0">
              <a:solidFill>
                <a:srgbClr val="002060"/>
              </a:solidFill>
              <a:sym typeface="Symbol" panose="05050102010706020507" pitchFamily="18" charset="2"/>
            </a:endParaRPr>
          </a:p>
        </p:txBody>
      </p:sp>
      <p:sp>
        <p:nvSpPr>
          <p:cNvPr id="12" name="Rectangle 11"/>
          <p:cNvSpPr/>
          <p:nvPr/>
        </p:nvSpPr>
        <p:spPr>
          <a:xfrm>
            <a:off x="63696" y="769932"/>
            <a:ext cx="1712969" cy="461665"/>
          </a:xfrm>
          <a:prstGeom prst="rect">
            <a:avLst/>
          </a:prstGeom>
        </p:spPr>
        <p:txBody>
          <a:bodyPr wrap="none">
            <a:spAutoFit/>
          </a:bodyPr>
          <a:lstStyle/>
          <a:p>
            <a:pPr algn="just"/>
            <a:r>
              <a:rPr lang="el-GR" sz="2400" b="1" dirty="0">
                <a:solidFill>
                  <a:srgbClr val="FF0000"/>
                </a:solidFill>
                <a:sym typeface="Symbol" panose="05050102010706020507" pitchFamily="18" charset="2"/>
              </a:rPr>
              <a:t>Στους 60 </a:t>
            </a:r>
            <a:r>
              <a:rPr lang="el-GR" sz="2400" b="1" baseline="30000" dirty="0">
                <a:solidFill>
                  <a:srgbClr val="FF0000"/>
                </a:solidFill>
                <a:sym typeface="Symbol" panose="05050102010706020507" pitchFamily="18" charset="2"/>
              </a:rPr>
              <a:t>ο</a:t>
            </a:r>
            <a:r>
              <a:rPr lang="en-US" sz="2400" b="1" dirty="0" smtClean="0">
                <a:solidFill>
                  <a:srgbClr val="FF0000"/>
                </a:solidFill>
                <a:sym typeface="Symbol" panose="05050102010706020507" pitchFamily="18" charset="2"/>
              </a:rPr>
              <a:t>C:</a:t>
            </a:r>
            <a:endParaRPr lang="en-US" sz="2400" b="1" dirty="0">
              <a:solidFill>
                <a:srgbClr val="FF0000"/>
              </a:solidFill>
              <a:sym typeface="Symbol" panose="05050102010706020507" pitchFamily="18" charset="2"/>
            </a:endParaRPr>
          </a:p>
        </p:txBody>
      </p:sp>
      <p:sp>
        <p:nvSpPr>
          <p:cNvPr id="13" name="Rectangle 12"/>
          <p:cNvSpPr/>
          <p:nvPr/>
        </p:nvSpPr>
        <p:spPr>
          <a:xfrm>
            <a:off x="1913021" y="3845079"/>
            <a:ext cx="10044000" cy="576000"/>
          </a:xfrm>
          <a:prstGeom prst="rect">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p:nvSpPr>
        <p:spPr>
          <a:xfrm>
            <a:off x="1913021" y="3205910"/>
            <a:ext cx="9180000" cy="576000"/>
          </a:xfrm>
          <a:prstGeom prst="rect">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1913022" y="4503668"/>
            <a:ext cx="8719021" cy="847473"/>
          </a:xfrm>
          <a:prstGeom prst="rect">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1913021" y="3270877"/>
            <a:ext cx="9180000" cy="523220"/>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Ελάχιστη απαιτούμενη κατανάλωση ηλεκτρικού έργου:	Δ</a:t>
            </a:r>
            <a:r>
              <a:rPr lang="en-US" sz="2000" b="1" dirty="0" err="1" smtClean="0">
                <a:solidFill>
                  <a:srgbClr val="002060"/>
                </a:solidFill>
                <a:sym typeface="Symbol" panose="05050102010706020507" pitchFamily="18" charset="2"/>
              </a:rPr>
              <a:t>Grxn</a:t>
            </a:r>
            <a:r>
              <a:rPr lang="en-US" sz="2000" b="1" dirty="0">
                <a:solidFill>
                  <a:srgbClr val="002060"/>
                </a:solidFill>
                <a:sym typeface="Symbol" panose="05050102010706020507" pitchFamily="18" charset="2"/>
              </a:rPr>
              <a:t> = </a:t>
            </a:r>
            <a:r>
              <a:rPr lang="en-US" sz="2000" b="1" dirty="0" smtClean="0">
                <a:solidFill>
                  <a:srgbClr val="002060"/>
                </a:solidFill>
                <a:sym typeface="Symbol" panose="05050102010706020507" pitchFamily="18" charset="2"/>
              </a:rPr>
              <a:t>2</a:t>
            </a:r>
            <a:r>
              <a:rPr lang="el-GR" sz="2000" b="1" dirty="0" smtClean="0">
                <a:solidFill>
                  <a:srgbClr val="002060"/>
                </a:solidFill>
                <a:sym typeface="Symbol" panose="05050102010706020507" pitchFamily="18" charset="2"/>
              </a:rPr>
              <a:t>28</a:t>
            </a:r>
            <a:r>
              <a:rPr lang="en-US" sz="2000" b="1" dirty="0" smtClean="0">
                <a:solidFill>
                  <a:srgbClr val="002060"/>
                </a:solidFill>
                <a:sym typeface="Symbol" panose="05050102010706020507" pitchFamily="18" charset="2"/>
              </a:rPr>
              <a:t>,</a:t>
            </a:r>
            <a:r>
              <a:rPr lang="el-GR" sz="2000" b="1" dirty="0" smtClean="0">
                <a:solidFill>
                  <a:srgbClr val="002060"/>
                </a:solidFill>
                <a:sym typeface="Symbol" panose="05050102010706020507" pitchFamily="18" charset="2"/>
              </a:rPr>
              <a:t>352</a:t>
            </a:r>
            <a:r>
              <a:rPr lang="en-US" sz="2000" b="1" dirty="0" smtClean="0">
                <a:solidFill>
                  <a:srgbClr val="002060"/>
                </a:solidFill>
                <a:sym typeface="Symbol" panose="05050102010706020507" pitchFamily="18" charset="2"/>
              </a:rPr>
              <a:t> </a:t>
            </a:r>
            <a:r>
              <a:rPr lang="en-US" sz="2000" b="1" dirty="0">
                <a:solidFill>
                  <a:srgbClr val="002060"/>
                </a:solidFill>
                <a:sym typeface="Symbol" panose="05050102010706020507" pitchFamily="18" charset="2"/>
              </a:rPr>
              <a:t>kJ/</a:t>
            </a:r>
            <a:r>
              <a:rPr lang="en-US" sz="2000" b="1" dirty="0" err="1">
                <a:solidFill>
                  <a:srgbClr val="002060"/>
                </a:solidFill>
                <a:sym typeface="Symbol" panose="05050102010706020507" pitchFamily="18" charset="2"/>
              </a:rPr>
              <a:t>mol</a:t>
            </a:r>
            <a:r>
              <a:rPr lang="en-US" sz="2000" b="1" dirty="0">
                <a:solidFill>
                  <a:srgbClr val="002060"/>
                </a:solidFill>
                <a:sym typeface="Symbol" panose="05050102010706020507" pitchFamily="18" charset="2"/>
              </a:rPr>
              <a:t> </a:t>
            </a:r>
            <a:endParaRPr lang="el-GR" sz="2000" b="1" dirty="0" smtClean="0">
              <a:solidFill>
                <a:srgbClr val="002060"/>
              </a:solidFill>
              <a:sym typeface="Symbol" panose="05050102010706020507" pitchFamily="18" charset="2"/>
            </a:endParaRPr>
          </a:p>
          <a:p>
            <a:r>
              <a:rPr lang="en-US" sz="800" b="1" dirty="0">
                <a:solidFill>
                  <a:srgbClr val="002060"/>
                </a:solidFill>
                <a:sym typeface="Symbol" panose="05050102010706020507" pitchFamily="18" charset="2"/>
              </a:rPr>
              <a:t>	</a:t>
            </a:r>
            <a:r>
              <a:rPr lang="en-US" sz="800" b="1" dirty="0" smtClean="0">
                <a:solidFill>
                  <a:srgbClr val="002060"/>
                </a:solidFill>
                <a:sym typeface="Symbol" panose="05050102010706020507" pitchFamily="18" charset="2"/>
              </a:rPr>
              <a:t>		</a:t>
            </a:r>
          </a:p>
        </p:txBody>
      </p:sp>
      <mc:AlternateContent xmlns:mc="http://schemas.openxmlformats.org/markup-compatibility/2006" xmlns:a14="http://schemas.microsoft.com/office/drawing/2010/main">
        <mc:Choice Requires="a14">
          <p:sp>
            <p:nvSpPr>
              <p:cNvPr id="17" name="TextBox 16"/>
              <p:cNvSpPr txBox="1"/>
              <p:nvPr/>
            </p:nvSpPr>
            <p:spPr>
              <a:xfrm>
                <a:off x="1961149" y="4502837"/>
                <a:ext cx="8670894" cy="800347"/>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Αντιστρεπτό Δυναμικό</a:t>
                </a:r>
                <a:r>
                  <a:rPr lang="en-US" sz="2000" b="1" dirty="0" smtClean="0">
                    <a:solidFill>
                      <a:srgbClr val="002060"/>
                    </a:solidFill>
                    <a:sym typeface="Symbol" panose="05050102010706020507" pitchFamily="18" charset="2"/>
                  </a:rPr>
                  <a:t> </a:t>
                </a:r>
                <a:r>
                  <a:rPr lang="el-GR" sz="2000" b="1" dirty="0" smtClean="0">
                    <a:solidFill>
                      <a:srgbClr val="002060"/>
                    </a:solidFill>
                    <a:sym typeface="Symbol" panose="05050102010706020507" pitchFamily="18" charset="2"/>
                  </a:rPr>
                  <a:t>Αντίδρασης:	</a:t>
                </a:r>
                <a14:m>
                  <m:oMath xmlns:m="http://schemas.openxmlformats.org/officeDocument/2006/math">
                    <m:sSup>
                      <m:sSupPr>
                        <m:ctrlPr>
                          <a:rPr lang="en-US" sz="2000" b="1" i="1" smtClean="0">
                            <a:solidFill>
                              <a:srgbClr val="002060"/>
                            </a:solidFill>
                            <a:latin typeface="Cambria Math" panose="02040503050406030204" pitchFamily="18" charset="0"/>
                            <a:sym typeface="Symbol" panose="05050102010706020507" pitchFamily="18" charset="2"/>
                          </a:rPr>
                        </m:ctrlPr>
                      </m:sSupPr>
                      <m:e>
                        <m:r>
                          <a:rPr lang="en-US" sz="2000" b="1" i="0" smtClean="0">
                            <a:solidFill>
                              <a:srgbClr val="002060"/>
                            </a:solidFill>
                            <a:latin typeface="Cambria Math" panose="02040503050406030204" pitchFamily="18" charset="0"/>
                            <a:sym typeface="Symbol" panose="05050102010706020507" pitchFamily="18" charset="2"/>
                          </a:rPr>
                          <m:t>𝐄</m:t>
                        </m:r>
                      </m:e>
                      <m:sup>
                        <m:r>
                          <a:rPr lang="en-US" sz="2000" b="1" i="0" smtClean="0">
                            <a:solidFill>
                              <a:srgbClr val="002060"/>
                            </a:solidFill>
                            <a:latin typeface="Cambria Math" panose="02040503050406030204" pitchFamily="18" charset="0"/>
                            <a:sym typeface="Symbol" panose="05050102010706020507" pitchFamily="18" charset="2"/>
                          </a:rPr>
                          <m:t>𝐫𝐞𝐯</m:t>
                        </m:r>
                      </m:sup>
                    </m:sSup>
                    <m:r>
                      <a:rPr lang="en-US" sz="2000" b="1" i="0" smtClean="0">
                        <a:solidFill>
                          <a:srgbClr val="002060"/>
                        </a:solidFill>
                        <a:latin typeface="Cambria Math" panose="02040503050406030204" pitchFamily="18" charset="0"/>
                        <a:sym typeface="Symbol" panose="05050102010706020507" pitchFamily="18" charset="2"/>
                      </a:rPr>
                      <m:t>=</m:t>
                    </m:r>
                    <m:f>
                      <m:fPr>
                        <m:ctrlPr>
                          <a:rPr lang="en-US" sz="2000" b="1" i="1" smtClean="0">
                            <a:solidFill>
                              <a:srgbClr val="002060"/>
                            </a:solidFill>
                            <a:latin typeface="Cambria Math" panose="02040503050406030204" pitchFamily="18" charset="0"/>
                            <a:sym typeface="Symbol" panose="05050102010706020507" pitchFamily="18" charset="2"/>
                          </a:rPr>
                        </m:ctrlPr>
                      </m:fPr>
                      <m:num>
                        <m:sSub>
                          <m:sSubPr>
                            <m:ctrlPr>
                              <a:rPr lang="en-US" sz="2000" b="1" i="1" smtClean="0">
                                <a:solidFill>
                                  <a:srgbClr val="002060"/>
                                </a:solidFill>
                                <a:latin typeface="Cambria Math" panose="02040503050406030204" pitchFamily="18" charset="0"/>
                                <a:sym typeface="Symbol" panose="05050102010706020507" pitchFamily="18" charset="2"/>
                              </a:rPr>
                            </m:ctrlPr>
                          </m:sSubPr>
                          <m:e>
                            <m:r>
                              <a:rPr lang="en-US" sz="2000" b="1" i="0" smtClean="0">
                                <a:solidFill>
                                  <a:srgbClr val="002060"/>
                                </a:solidFill>
                                <a:latin typeface="Cambria Math" panose="02040503050406030204" pitchFamily="18" charset="0"/>
                                <a:sym typeface="Symbol" panose="05050102010706020507" pitchFamily="18" charset="2"/>
                              </a:rPr>
                              <m:t>−</m:t>
                            </m:r>
                            <m:r>
                              <a:rPr lang="el-GR" sz="2000" b="1" i="0" smtClean="0">
                                <a:solidFill>
                                  <a:srgbClr val="002060"/>
                                </a:solidFill>
                                <a:latin typeface="Cambria Math" panose="02040503050406030204" pitchFamily="18" charset="0"/>
                                <a:sym typeface="Symbol" panose="05050102010706020507" pitchFamily="18" charset="2"/>
                              </a:rPr>
                              <m:t>𝚫</m:t>
                            </m:r>
                            <m:r>
                              <a:rPr lang="en-US" sz="2000" b="1" i="0" smtClean="0">
                                <a:solidFill>
                                  <a:srgbClr val="002060"/>
                                </a:solidFill>
                                <a:latin typeface="Cambria Math" panose="02040503050406030204" pitchFamily="18" charset="0"/>
                                <a:sym typeface="Symbol" panose="05050102010706020507" pitchFamily="18" charset="2"/>
                              </a:rPr>
                              <m:t>𝐆</m:t>
                            </m:r>
                          </m:e>
                          <m:sub>
                            <m:r>
                              <a:rPr lang="en-US" sz="2000" b="1" i="0" smtClean="0">
                                <a:solidFill>
                                  <a:srgbClr val="002060"/>
                                </a:solidFill>
                                <a:latin typeface="Cambria Math" panose="02040503050406030204" pitchFamily="18" charset="0"/>
                                <a:sym typeface="Symbol" panose="05050102010706020507" pitchFamily="18" charset="2"/>
                              </a:rPr>
                              <m:t>𝐫𝐱𝐧</m:t>
                            </m:r>
                          </m:sub>
                        </m:sSub>
                      </m:num>
                      <m:den>
                        <m:r>
                          <a:rPr lang="en-US" sz="2000" b="1" i="0" smtClean="0">
                            <a:solidFill>
                              <a:srgbClr val="002060"/>
                            </a:solidFill>
                            <a:latin typeface="Cambria Math" panose="02040503050406030204" pitchFamily="18" charset="0"/>
                            <a:sym typeface="Symbol" panose="05050102010706020507" pitchFamily="18" charset="2"/>
                          </a:rPr>
                          <m:t>𝐧</m:t>
                        </m:r>
                        <m:r>
                          <a:rPr lang="en-US" sz="2000" b="1" i="0" smtClean="0">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𝐅</m:t>
                        </m:r>
                      </m:den>
                    </m:f>
                    <m:r>
                      <a:rPr lang="en-US" sz="2000" b="1" i="0" smtClean="0">
                        <a:solidFill>
                          <a:srgbClr val="002060"/>
                        </a:solidFill>
                        <a:latin typeface="Cambria Math" panose="02040503050406030204" pitchFamily="18" charset="0"/>
                        <a:sym typeface="Symbol" panose="05050102010706020507" pitchFamily="18" charset="2"/>
                      </a:rPr>
                      <m:t>=</m:t>
                    </m:r>
                    <m:f>
                      <m:fPr>
                        <m:ctrlPr>
                          <a:rPr lang="en-US" sz="2000" b="1" i="1">
                            <a:solidFill>
                              <a:srgbClr val="002060"/>
                            </a:solidFill>
                            <a:latin typeface="Cambria Math" panose="02040503050406030204" pitchFamily="18" charset="0"/>
                            <a:sym typeface="Symbol" panose="05050102010706020507" pitchFamily="18" charset="2"/>
                          </a:rPr>
                        </m:ctrlPr>
                      </m:fPr>
                      <m:num>
                        <m:r>
                          <a:rPr lang="en-US" sz="2000" b="1" i="1" smtClean="0">
                            <a:solidFill>
                              <a:srgbClr val="002060"/>
                            </a:solidFill>
                            <a:latin typeface="Cambria Math" panose="02040503050406030204" pitchFamily="18" charset="0"/>
                            <a:sym typeface="Symbol" panose="05050102010706020507" pitchFamily="18" charset="2"/>
                          </a:rPr>
                          <m:t>−</m:t>
                        </m:r>
                        <m:r>
                          <a:rPr lang="el-GR" sz="2000" b="1" i="1" smtClean="0">
                            <a:solidFill>
                              <a:srgbClr val="002060"/>
                            </a:solidFill>
                            <a:latin typeface="Cambria Math" panose="02040503050406030204" pitchFamily="18" charset="0"/>
                            <a:sym typeface="Symbol" panose="05050102010706020507" pitchFamily="18" charset="2"/>
                          </a:rPr>
                          <m:t>𝟐𝟐𝟖𝟑𝟓𝟐</m:t>
                        </m:r>
                        <m:f>
                          <m:fPr>
                            <m:ctrlPr>
                              <a:rPr lang="en-US" sz="2000" b="1" i="1" smtClean="0">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𝐉</m:t>
                            </m:r>
                          </m:num>
                          <m:den>
                            <m:r>
                              <a:rPr lang="en-US" sz="2000" b="1" i="0" smtClean="0">
                                <a:solidFill>
                                  <a:srgbClr val="002060"/>
                                </a:solidFill>
                                <a:latin typeface="Cambria Math" panose="02040503050406030204" pitchFamily="18" charset="0"/>
                                <a:sym typeface="Symbol" panose="05050102010706020507" pitchFamily="18" charset="2"/>
                              </a:rPr>
                              <m:t>𝐦𝐨𝐥</m:t>
                            </m:r>
                          </m:den>
                        </m:f>
                      </m:num>
                      <m:den>
                        <m:r>
                          <a:rPr lang="en-US" sz="2000" b="1" i="0" smtClean="0">
                            <a:solidFill>
                              <a:srgbClr val="002060"/>
                            </a:solidFill>
                            <a:latin typeface="Cambria Math" panose="02040503050406030204" pitchFamily="18" charset="0"/>
                            <a:sym typeface="Symbol" panose="05050102010706020507" pitchFamily="18" charset="2"/>
                          </a:rPr>
                          <m:t>𝟐</m:t>
                        </m:r>
                        <m:r>
                          <a:rPr lang="en-US" sz="2000" b="1">
                            <a:solidFill>
                              <a:srgbClr val="002060"/>
                            </a:solidFill>
                            <a:latin typeface="Cambria Math" panose="02040503050406030204" pitchFamily="18" charset="0"/>
                            <a:sym typeface="Symbol" panose="05050102010706020507" pitchFamily="18" charset="2"/>
                          </a:rPr>
                          <m:t>∗</m:t>
                        </m:r>
                        <m:r>
                          <a:rPr lang="en-US" sz="2000" b="1" i="0" smtClean="0">
                            <a:solidFill>
                              <a:srgbClr val="002060"/>
                            </a:solidFill>
                            <a:latin typeface="Cambria Math" panose="02040503050406030204" pitchFamily="18" charset="0"/>
                            <a:sym typeface="Symbol" panose="05050102010706020507" pitchFamily="18" charset="2"/>
                          </a:rPr>
                          <m:t>𝟗𝟔𝟒𝟖𝟒</m:t>
                        </m:r>
                        <m:f>
                          <m:fPr>
                            <m:ctrlPr>
                              <a:rPr lang="en-US" sz="2000" b="1" i="1" smtClean="0">
                                <a:solidFill>
                                  <a:srgbClr val="002060"/>
                                </a:solidFill>
                                <a:latin typeface="Cambria Math" panose="02040503050406030204" pitchFamily="18" charset="0"/>
                                <a:sym typeface="Symbol" panose="05050102010706020507" pitchFamily="18" charset="2"/>
                              </a:rPr>
                            </m:ctrlPr>
                          </m:fPr>
                          <m:num>
                            <m:r>
                              <a:rPr lang="en-US" sz="2000" b="1" i="0" smtClean="0">
                                <a:solidFill>
                                  <a:srgbClr val="002060"/>
                                </a:solidFill>
                                <a:latin typeface="Cambria Math" panose="02040503050406030204" pitchFamily="18" charset="0"/>
                                <a:sym typeface="Symbol" panose="05050102010706020507" pitchFamily="18" charset="2"/>
                              </a:rPr>
                              <m:t>𝐜𝐛</m:t>
                            </m:r>
                          </m:num>
                          <m:den>
                            <m:r>
                              <a:rPr lang="en-US" sz="2000" b="1" i="0" smtClean="0">
                                <a:solidFill>
                                  <a:srgbClr val="002060"/>
                                </a:solidFill>
                                <a:latin typeface="Cambria Math" panose="02040503050406030204" pitchFamily="18" charset="0"/>
                                <a:sym typeface="Symbol" panose="05050102010706020507" pitchFamily="18" charset="2"/>
                              </a:rPr>
                              <m:t>𝐦𝐨𝐥</m:t>
                            </m:r>
                          </m:den>
                        </m:f>
                      </m:den>
                    </m:f>
                  </m:oMath>
                </a14:m>
                <a:r>
                  <a:rPr lang="en-US" sz="2400" b="1" dirty="0" smtClean="0">
                    <a:solidFill>
                      <a:srgbClr val="002060"/>
                    </a:solidFill>
                    <a:sym typeface="Symbol" panose="05050102010706020507" pitchFamily="18" charset="2"/>
                  </a:rPr>
                  <a:t> </a:t>
                </a:r>
                <a:r>
                  <a:rPr lang="el-GR" b="1" dirty="0" smtClean="0">
                    <a:solidFill>
                      <a:srgbClr val="002060"/>
                    </a:solidFill>
                    <a:sym typeface="Symbol" panose="05050102010706020507" pitchFamily="18" charset="2"/>
                  </a:rPr>
                  <a:t>= -1,18 </a:t>
                </a:r>
                <a:r>
                  <a:rPr lang="en-US" b="1" dirty="0" smtClean="0">
                    <a:solidFill>
                      <a:srgbClr val="002060"/>
                    </a:solidFill>
                    <a:sym typeface="Symbol" panose="05050102010706020507" pitchFamily="18" charset="2"/>
                  </a:rPr>
                  <a:t>V </a:t>
                </a:r>
                <a:endParaRPr lang="en-US" sz="2400" b="1" dirty="0" smtClean="0">
                  <a:solidFill>
                    <a:srgbClr val="002060"/>
                  </a:solidFill>
                  <a:sym typeface="Symbol" panose="05050102010706020507" pitchFamily="18" charset="2"/>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961149" y="4502837"/>
                <a:ext cx="8670894" cy="800347"/>
              </a:xfrm>
              <a:prstGeom prst="rect">
                <a:avLst/>
              </a:prstGeom>
              <a:blipFill>
                <a:blip r:embed="rId3"/>
                <a:stretch>
                  <a:fillRect l="-774"/>
                </a:stretch>
              </a:blipFill>
            </p:spPr>
            <p:txBody>
              <a:bodyPr/>
              <a:lstStyle/>
              <a:p>
                <a:r>
                  <a:rPr lang="el-GR">
                    <a:noFill/>
                  </a:rPr>
                  <a:t> </a:t>
                </a:r>
              </a:p>
            </p:txBody>
          </p:sp>
        </mc:Fallback>
      </mc:AlternateContent>
      <p:sp>
        <p:nvSpPr>
          <p:cNvPr id="18" name="TextBox 17"/>
          <p:cNvSpPr txBox="1"/>
          <p:nvPr/>
        </p:nvSpPr>
        <p:spPr>
          <a:xfrm>
            <a:off x="1913022" y="3933024"/>
            <a:ext cx="10044000" cy="400110"/>
          </a:xfrm>
          <a:prstGeom prst="rect">
            <a:avLst/>
          </a:prstGeom>
          <a:noFill/>
        </p:spPr>
        <p:txBody>
          <a:bodyPr wrap="square" rtlCol="0">
            <a:spAutoFit/>
          </a:bodyPr>
          <a:lstStyle/>
          <a:p>
            <a:r>
              <a:rPr lang="el-GR" sz="2000" b="1" dirty="0" smtClean="0">
                <a:solidFill>
                  <a:srgbClr val="002060"/>
                </a:solidFill>
                <a:sym typeface="Symbol" panose="05050102010706020507" pitchFamily="18" charset="2"/>
              </a:rPr>
              <a:t>Ελάχιστη απαιτούμενη παροχή θερμότητας:	</a:t>
            </a:r>
            <a:r>
              <a:rPr lang="en-US" sz="2000" b="1" dirty="0" smtClean="0">
                <a:solidFill>
                  <a:srgbClr val="002060"/>
                </a:solidFill>
                <a:sym typeface="Symbol" panose="05050102010706020507" pitchFamily="18" charset="2"/>
              </a:rPr>
              <a:t>T</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Srxn</a:t>
            </a:r>
            <a:r>
              <a:rPr lang="en-US" sz="2000" b="1" dirty="0" smtClean="0">
                <a:solidFill>
                  <a:srgbClr val="002060"/>
                </a:solidFill>
                <a:sym typeface="Symbol" panose="05050102010706020507" pitchFamily="18" charset="2"/>
              </a:rPr>
              <a:t> = </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Hrxn</a:t>
            </a:r>
            <a:r>
              <a:rPr lang="en-US" sz="2000" b="1" dirty="0" smtClean="0">
                <a:solidFill>
                  <a:srgbClr val="002060"/>
                </a:solidFill>
                <a:sym typeface="Symbol" panose="05050102010706020507" pitchFamily="18" charset="2"/>
              </a:rPr>
              <a:t> – </a:t>
            </a:r>
            <a:r>
              <a:rPr lang="el-GR" sz="2000" b="1" dirty="0" smtClean="0">
                <a:solidFill>
                  <a:srgbClr val="002060"/>
                </a:solidFill>
                <a:sym typeface="Symbol" panose="05050102010706020507" pitchFamily="18" charset="2"/>
              </a:rPr>
              <a:t>Δ</a:t>
            </a:r>
            <a:r>
              <a:rPr lang="en-US" sz="2000" b="1" dirty="0" err="1" smtClean="0">
                <a:solidFill>
                  <a:srgbClr val="002060"/>
                </a:solidFill>
                <a:sym typeface="Symbol" panose="05050102010706020507" pitchFamily="18" charset="2"/>
              </a:rPr>
              <a:t>Grxn</a:t>
            </a:r>
            <a:r>
              <a:rPr lang="en-US" sz="2000" b="1" dirty="0" smtClean="0">
                <a:solidFill>
                  <a:srgbClr val="002060"/>
                </a:solidFill>
                <a:sym typeface="Symbol" panose="05050102010706020507" pitchFamily="18" charset="2"/>
              </a:rPr>
              <a:t> 	= </a:t>
            </a:r>
            <a:r>
              <a:rPr lang="el-GR" sz="2000" b="1" dirty="0" smtClean="0">
                <a:solidFill>
                  <a:srgbClr val="002060"/>
                </a:solidFill>
                <a:sym typeface="Symbol" panose="05050102010706020507" pitchFamily="18" charset="2"/>
              </a:rPr>
              <a:t>55</a:t>
            </a:r>
            <a:r>
              <a:rPr lang="en-US" sz="2000" b="1" dirty="0" smtClean="0">
                <a:solidFill>
                  <a:srgbClr val="002060"/>
                </a:solidFill>
                <a:sym typeface="Symbol" panose="05050102010706020507" pitchFamily="18" charset="2"/>
              </a:rPr>
              <a:t>,</a:t>
            </a:r>
            <a:r>
              <a:rPr lang="el-GR" sz="2000" b="1" dirty="0" smtClean="0">
                <a:solidFill>
                  <a:srgbClr val="002060"/>
                </a:solidFill>
                <a:sym typeface="Symbol" panose="05050102010706020507" pitchFamily="18" charset="2"/>
              </a:rPr>
              <a:t>74</a:t>
            </a:r>
            <a:r>
              <a:rPr lang="en-US" sz="2000" b="1" dirty="0" smtClean="0">
                <a:solidFill>
                  <a:srgbClr val="002060"/>
                </a:solidFill>
                <a:sym typeface="Symbol" panose="05050102010706020507" pitchFamily="18" charset="2"/>
              </a:rPr>
              <a:t> kJ/</a:t>
            </a:r>
            <a:r>
              <a:rPr lang="en-US" sz="2000" b="1" dirty="0" err="1" smtClean="0">
                <a:solidFill>
                  <a:srgbClr val="002060"/>
                </a:solidFill>
                <a:sym typeface="Symbol" panose="05050102010706020507" pitchFamily="18" charset="2"/>
              </a:rPr>
              <a:t>mol</a:t>
            </a:r>
            <a:endParaRPr lang="en-US" sz="2000" b="1" dirty="0" smtClean="0">
              <a:solidFill>
                <a:srgbClr val="002060"/>
              </a:solidFill>
              <a:sym typeface="Symbol" panose="05050102010706020507" pitchFamily="18" charset="2"/>
            </a:endParaRPr>
          </a:p>
        </p:txBody>
      </p:sp>
      <p:sp>
        <p:nvSpPr>
          <p:cNvPr id="19" name="Rectangle 18"/>
          <p:cNvSpPr/>
          <p:nvPr/>
        </p:nvSpPr>
        <p:spPr>
          <a:xfrm>
            <a:off x="63695" y="3214110"/>
            <a:ext cx="1712969" cy="461665"/>
          </a:xfrm>
          <a:prstGeom prst="rect">
            <a:avLst/>
          </a:prstGeom>
        </p:spPr>
        <p:txBody>
          <a:bodyPr wrap="none">
            <a:spAutoFit/>
          </a:bodyPr>
          <a:lstStyle/>
          <a:p>
            <a:pPr algn="just"/>
            <a:r>
              <a:rPr lang="el-GR" sz="2400" b="1" dirty="0">
                <a:solidFill>
                  <a:srgbClr val="FF0000"/>
                </a:solidFill>
                <a:sym typeface="Symbol" panose="05050102010706020507" pitchFamily="18" charset="2"/>
              </a:rPr>
              <a:t>Στους </a:t>
            </a:r>
            <a:r>
              <a:rPr lang="el-GR" sz="2400" b="1" dirty="0" smtClean="0">
                <a:solidFill>
                  <a:srgbClr val="FF0000"/>
                </a:solidFill>
                <a:sym typeface="Symbol" panose="05050102010706020507" pitchFamily="18" charset="2"/>
              </a:rPr>
              <a:t>80 </a:t>
            </a:r>
            <a:r>
              <a:rPr lang="el-GR" sz="2400" b="1" baseline="30000" dirty="0">
                <a:solidFill>
                  <a:srgbClr val="FF0000"/>
                </a:solidFill>
                <a:sym typeface="Symbol" panose="05050102010706020507" pitchFamily="18" charset="2"/>
              </a:rPr>
              <a:t>ο</a:t>
            </a:r>
            <a:r>
              <a:rPr lang="en-US" sz="2400" b="1" dirty="0" smtClean="0">
                <a:solidFill>
                  <a:srgbClr val="FF0000"/>
                </a:solidFill>
                <a:sym typeface="Symbol" panose="05050102010706020507" pitchFamily="18" charset="2"/>
              </a:rPr>
              <a:t>C:</a:t>
            </a:r>
            <a:endParaRPr lang="en-US" sz="2400" b="1" dirty="0">
              <a:solidFill>
                <a:srgbClr val="FF0000"/>
              </a:solidFill>
              <a:sym typeface="Symbol" panose="05050102010706020507" pitchFamily="18" charset="2"/>
            </a:endParaRPr>
          </a:p>
        </p:txBody>
      </p:sp>
      <p:sp>
        <p:nvSpPr>
          <p:cNvPr id="20" name="Rectangle 19"/>
          <p:cNvSpPr/>
          <p:nvPr/>
        </p:nvSpPr>
        <p:spPr>
          <a:xfrm>
            <a:off x="0" y="5566194"/>
            <a:ext cx="12192000" cy="1200329"/>
          </a:xfrm>
          <a:prstGeom prst="rect">
            <a:avLst/>
          </a:prstGeom>
        </p:spPr>
        <p:txBody>
          <a:bodyPr wrap="square">
            <a:spAutoFit/>
          </a:bodyPr>
          <a:lstStyle/>
          <a:p>
            <a:pPr algn="just"/>
            <a:r>
              <a:rPr lang="el-GR" b="1" dirty="0" smtClean="0">
                <a:solidFill>
                  <a:srgbClr val="FF0000"/>
                </a:solidFill>
                <a:sym typeface="Symbol" panose="05050102010706020507" pitchFamily="18" charset="2"/>
              </a:rPr>
              <a:t>Με την αύξηση της θερμοκρασίας, η θερμοδυναμική δείχνει ότι υπάρχει δυνατότητα ελάττωσης του απαιτούμενου ηλεκτρικού έργου (ακριβή μορφή ενέργειας), αυξάνονται όμως οι θερμικές απαιτήσεις (η θερμότητα είναι ενέργεια μικρότερης αξίας από το έργο). Και εκτός από τη θερμοδυναμική, υπάρχουν οι αντιστάσεις και άλλες </a:t>
            </a:r>
            <a:r>
              <a:rPr lang="el-GR" b="1" dirty="0" err="1" smtClean="0">
                <a:solidFill>
                  <a:srgbClr val="FF0000"/>
                </a:solidFill>
                <a:sym typeface="Symbol" panose="05050102010706020507" pitchFamily="18" charset="2"/>
              </a:rPr>
              <a:t>αναντιστρεπτότητες</a:t>
            </a:r>
            <a:r>
              <a:rPr lang="el-GR" b="1" dirty="0" smtClean="0">
                <a:solidFill>
                  <a:srgbClr val="FF0000"/>
                </a:solidFill>
                <a:sym typeface="Symbol" panose="05050102010706020507" pitchFamily="18" charset="2"/>
              </a:rPr>
              <a:t>, καθώς και η κινητική (η ταχύτητα) των εμπλεκόμενων αντιδράσεων, που επηρεάζουν την ΑΠΟΔΟΣΗ ΤΗΣ ΗΛΕΚΤΡΟΛΥΣΗΣ.</a:t>
            </a:r>
            <a:endParaRPr lang="en-US" b="1" dirty="0">
              <a:solidFill>
                <a:srgbClr val="FF0000"/>
              </a:solidFill>
              <a:sym typeface="Symbol" panose="05050102010706020507" pitchFamily="18" charset="2"/>
            </a:endParaRPr>
          </a:p>
        </p:txBody>
      </p:sp>
    </p:spTree>
    <p:extLst>
      <p:ext uri="{BB962C8B-B14F-4D97-AF65-F5344CB8AC3E}">
        <p14:creationId xmlns:p14="http://schemas.microsoft.com/office/powerpoint/2010/main" val="1172825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6448</TotalTime>
  <Words>1922</Words>
  <Application>Microsoft Office PowerPoint</Application>
  <PresentationFormat>Widescreen</PresentationFormat>
  <Paragraphs>471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 Math</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Κωνσταντίνος Αθανασίου</dc:creator>
  <cp:lastModifiedBy>user</cp:lastModifiedBy>
  <cp:revision>209</cp:revision>
  <dcterms:created xsi:type="dcterms:W3CDTF">2020-12-20T12:47:31Z</dcterms:created>
  <dcterms:modified xsi:type="dcterms:W3CDTF">2025-05-07T15:35:57Z</dcterms:modified>
</cp:coreProperties>
</file>