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71" r:id="rId10"/>
    <p:sldId id="268" r:id="rId1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E36E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Ορθογώνιο τρίγωνο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grpSp>
        <p:nvGrpSpPr>
          <p:cNvPr id="2" name="1 - Ομάδα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- Ελεύθερη σχεδίαση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7 - Ελεύθερη σχεδίαση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10 - Ελεύθερη σχεδίαση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11 - Ευθεία γραμμή σύνδεσης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8FCCC10-577E-45A8-98FA-A81584A46A0C}" type="datetimeFigureOut">
              <a:rPr lang="el-GR" smtClean="0"/>
              <a:pPr/>
              <a:t>22/4/2020</a:t>
            </a:fld>
            <a:endParaRPr lang="el-GR" dirty="0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l-GR" dirty="0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4555448-F3BD-4298-979D-40E7DA23743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FCCC10-577E-45A8-98FA-A81584A46A0C}" type="datetimeFigureOut">
              <a:rPr lang="el-GR" smtClean="0"/>
              <a:pPr/>
              <a:t>22/4/2020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555448-F3BD-4298-979D-40E7DA23743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FCCC10-577E-45A8-98FA-A81584A46A0C}" type="datetimeFigureOut">
              <a:rPr lang="el-GR" smtClean="0"/>
              <a:pPr/>
              <a:t>22/4/2020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555448-F3BD-4298-979D-40E7DA23743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FCCC10-577E-45A8-98FA-A81584A46A0C}" type="datetimeFigureOut">
              <a:rPr lang="el-GR" smtClean="0"/>
              <a:pPr/>
              <a:t>22/4/2020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555448-F3BD-4298-979D-40E7DA23743D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7" name="6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FCCC10-577E-45A8-98FA-A81584A46A0C}" type="datetimeFigureOut">
              <a:rPr lang="el-GR" smtClean="0"/>
              <a:pPr/>
              <a:t>22/4/2020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555448-F3BD-4298-979D-40E7DA23743D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7" name="6 - Διάσημα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7 - Διάσημα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FCCC10-577E-45A8-98FA-A81584A46A0C}" type="datetimeFigureOut">
              <a:rPr lang="el-GR" smtClean="0"/>
              <a:pPr/>
              <a:t>22/4/2020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555448-F3BD-4298-979D-40E7DA23743D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8" name="7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FCCC10-577E-45A8-98FA-A81584A46A0C}" type="datetimeFigureOut">
              <a:rPr lang="el-GR" smtClean="0"/>
              <a:pPr/>
              <a:t>22/4/2020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555448-F3BD-4298-979D-40E7DA23743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FCCC10-577E-45A8-98FA-A81584A46A0C}" type="datetimeFigureOut">
              <a:rPr lang="el-GR" smtClean="0"/>
              <a:pPr/>
              <a:t>22/4/2020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555448-F3BD-4298-979D-40E7DA23743D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6" name="5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FCCC10-577E-45A8-98FA-A81584A46A0C}" type="datetimeFigureOut">
              <a:rPr lang="el-GR" smtClean="0"/>
              <a:pPr/>
              <a:t>22/4/2020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555448-F3BD-4298-979D-40E7DA23743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8FCCC10-577E-45A8-98FA-A81584A46A0C}" type="datetimeFigureOut">
              <a:rPr lang="el-GR" smtClean="0"/>
              <a:pPr/>
              <a:t>22/4/2020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555448-F3BD-4298-979D-40E7DA23743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dirty="0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8FCCC10-577E-45A8-98FA-A81584A46A0C}" type="datetimeFigureOut">
              <a:rPr lang="el-GR" smtClean="0"/>
              <a:pPr/>
              <a:t>22/4/2020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4555448-F3BD-4298-979D-40E7DA23743D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8 - Ελεύθερη σχεδίαση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9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10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- Διάσημα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12 - Διάσημα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- Ελεύθερη σχεδίαση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11 - Ελεύθερη σχεδίαση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13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14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8FCCC10-577E-45A8-98FA-A81584A46A0C}" type="datetimeFigureOut">
              <a:rPr lang="el-GR" smtClean="0"/>
              <a:pPr/>
              <a:t>22/4/2020</a:t>
            </a:fld>
            <a:endParaRPr lang="el-GR" dirty="0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l-GR" dirty="0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4555448-F3BD-4298-979D-40E7DA23743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42910" y="1785926"/>
            <a:ext cx="8315356" cy="1829761"/>
          </a:xfrm>
        </p:spPr>
        <p:txBody>
          <a:bodyPr/>
          <a:lstStyle/>
          <a:p>
            <a:r>
              <a:rPr lang="bg-BG" dirty="0" smtClean="0"/>
              <a:t>   ПРОМЕНЛИВО </a:t>
            </a:r>
            <a:r>
              <a:rPr lang="bg-BG" dirty="0" smtClean="0">
                <a:solidFill>
                  <a:srgbClr val="FF0000"/>
                </a:solidFill>
              </a:rPr>
              <a:t>Я</a:t>
            </a: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928794" y="3611607"/>
            <a:ext cx="7072362" cy="888963"/>
          </a:xfrm>
        </p:spPr>
        <p:txBody>
          <a:bodyPr>
            <a:normAutofit/>
          </a:bodyPr>
          <a:lstStyle/>
          <a:p>
            <a:r>
              <a:rPr lang="el-GR" dirty="0" smtClean="0"/>
              <a:t>   </a:t>
            </a:r>
            <a:r>
              <a:rPr lang="bg-BG" dirty="0" smtClean="0"/>
              <a:t>  ПРЕГЛАС НА ЯТОВА ГЛАСНА</a:t>
            </a:r>
          </a:p>
          <a:p>
            <a:r>
              <a:rPr lang="el-GR" sz="1800" b="1" i="1" dirty="0" smtClean="0">
                <a:latin typeface="Arial" pitchFamily="34" charset="0"/>
                <a:cs typeface="Arial" pitchFamily="34" charset="0"/>
              </a:rPr>
              <a:t>Μεταβολή</a:t>
            </a:r>
            <a:r>
              <a:rPr lang="bg-BG" sz="1800" b="1" i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l-GR" sz="1800" b="1" i="1" dirty="0" smtClean="0">
                <a:latin typeface="Arial" pitchFamily="34" charset="0"/>
                <a:cs typeface="Arial" pitchFamily="34" charset="0"/>
              </a:rPr>
              <a:t>του</a:t>
            </a:r>
            <a:r>
              <a:rPr lang="bg-BG" sz="1800" b="1" i="1" dirty="0" smtClean="0">
                <a:latin typeface="Arial" pitchFamily="34" charset="0"/>
                <a:cs typeface="Arial" pitchFamily="34" charset="0"/>
              </a:rPr>
              <a:t>  Я </a:t>
            </a:r>
            <a:r>
              <a:rPr lang="el-GR" sz="1800" b="1" i="1" dirty="0" smtClean="0">
                <a:latin typeface="Arial" pitchFamily="34" charset="0"/>
                <a:cs typeface="Arial" pitchFamily="34" charset="0"/>
              </a:rPr>
              <a:t>σε  </a:t>
            </a:r>
            <a:r>
              <a:rPr lang="bg-BG" sz="1800" b="1" i="1" dirty="0" smtClean="0">
                <a:latin typeface="Arial" pitchFamily="34" charset="0"/>
                <a:cs typeface="Arial" pitchFamily="34" charset="0"/>
              </a:rPr>
              <a:t>Е </a:t>
            </a: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  </a:t>
            </a:r>
            <a:endParaRPr lang="el-GR" sz="1800" i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218" name="Picture 2" descr="15 Things You Need to Know Before Visiting Bulgari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2428868"/>
            <a:ext cx="3429023" cy="20717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714356"/>
            <a:ext cx="4038600" cy="5292935"/>
          </a:xfrm>
        </p:spPr>
        <p:txBody>
          <a:bodyPr>
            <a:normAutofit/>
          </a:bodyPr>
          <a:lstStyle/>
          <a:p>
            <a:r>
              <a:rPr lang="bg-BG" sz="1400" dirty="0" smtClean="0">
                <a:latin typeface="Arial" pitchFamily="34" charset="0"/>
                <a:cs typeface="Arial" pitchFamily="34" charset="0"/>
              </a:rPr>
              <a:t>върв </a:t>
            </a:r>
            <a:r>
              <a:rPr lang="bg-BG" sz="1400" b="1" dirty="0" smtClean="0">
                <a:latin typeface="Arial" pitchFamily="34" charset="0"/>
                <a:cs typeface="Arial" pitchFamily="34" charset="0"/>
              </a:rPr>
              <a:t>Е/Я </a:t>
            </a:r>
            <a:r>
              <a:rPr lang="bg-BG" sz="1400" dirty="0" smtClean="0">
                <a:latin typeface="Arial" pitchFamily="34" charset="0"/>
                <a:cs typeface="Arial" pitchFamily="34" charset="0"/>
              </a:rPr>
              <a:t>ли </a:t>
            </a:r>
          </a:p>
          <a:p>
            <a:r>
              <a:rPr lang="bg-BG" sz="1400" dirty="0" smtClean="0">
                <a:latin typeface="Arial" pitchFamily="34" charset="0"/>
                <a:cs typeface="Arial" pitchFamily="34" charset="0"/>
              </a:rPr>
              <a:t>ц Е</a:t>
            </a:r>
            <a:r>
              <a:rPr lang="bg-BG" sz="1400" b="1" dirty="0" smtClean="0">
                <a:latin typeface="Arial" pitchFamily="34" charset="0"/>
                <a:cs typeface="Arial" pitchFamily="34" charset="0"/>
              </a:rPr>
              <a:t>/Я</a:t>
            </a:r>
            <a:r>
              <a:rPr lang="bg-BG" sz="1400" dirty="0" smtClean="0">
                <a:latin typeface="Arial" pitchFamily="34" charset="0"/>
                <a:cs typeface="Arial" pitchFamily="34" charset="0"/>
              </a:rPr>
              <a:t> лост</a:t>
            </a:r>
          </a:p>
          <a:p>
            <a:r>
              <a:rPr lang="bg-BG" sz="1400" dirty="0" smtClean="0">
                <a:latin typeface="Arial" pitchFamily="34" charset="0"/>
                <a:cs typeface="Arial" pitchFamily="34" charset="0"/>
              </a:rPr>
              <a:t>разл</a:t>
            </a:r>
            <a:r>
              <a:rPr lang="bg-BG" sz="1400" b="1" dirty="0" smtClean="0">
                <a:latin typeface="Arial" pitchFamily="34" charset="0"/>
                <a:cs typeface="Arial" pitchFamily="34" charset="0"/>
              </a:rPr>
              <a:t> Е/Я </a:t>
            </a:r>
            <a:r>
              <a:rPr lang="bg-BG" sz="1400" dirty="0" smtClean="0">
                <a:latin typeface="Arial" pitchFamily="34" charset="0"/>
                <a:cs typeface="Arial" pitchFamily="34" charset="0"/>
              </a:rPr>
              <a:t>ти</a:t>
            </a:r>
          </a:p>
          <a:p>
            <a:r>
              <a:rPr lang="bg-BG" sz="1400" dirty="0" smtClean="0">
                <a:latin typeface="Arial" pitchFamily="34" charset="0"/>
                <a:cs typeface="Arial" pitchFamily="34" charset="0"/>
              </a:rPr>
              <a:t>б </a:t>
            </a:r>
            <a:r>
              <a:rPr lang="bg-BG" sz="1400" b="1" dirty="0" smtClean="0">
                <a:latin typeface="Arial" pitchFamily="34" charset="0"/>
                <a:cs typeface="Arial" pitchFamily="34" charset="0"/>
              </a:rPr>
              <a:t>Е/Я</a:t>
            </a:r>
            <a:r>
              <a:rPr lang="bg-BG" sz="1400" dirty="0" smtClean="0">
                <a:latin typeface="Arial" pitchFamily="34" charset="0"/>
                <a:cs typeface="Arial" pitchFamily="34" charset="0"/>
              </a:rPr>
              <a:t> личка</a:t>
            </a:r>
          </a:p>
          <a:p>
            <a:r>
              <a:rPr lang="bg-BG" sz="1400" dirty="0" smtClean="0">
                <a:latin typeface="Arial" pitchFamily="34" charset="0"/>
                <a:cs typeface="Arial" pitchFamily="34" charset="0"/>
              </a:rPr>
              <a:t>загрЕ</a:t>
            </a:r>
            <a:r>
              <a:rPr lang="bg-BG" sz="1400" b="1" dirty="0" smtClean="0">
                <a:latin typeface="Arial" pitchFamily="34" charset="0"/>
                <a:cs typeface="Arial" pitchFamily="34" charset="0"/>
              </a:rPr>
              <a:t>/Я</a:t>
            </a:r>
            <a:r>
              <a:rPr lang="bg-BG" sz="1400" dirty="0" smtClean="0">
                <a:latin typeface="Arial" pitchFamily="34" charset="0"/>
                <a:cs typeface="Arial" pitchFamily="34" charset="0"/>
              </a:rPr>
              <a:t> вка</a:t>
            </a:r>
          </a:p>
          <a:p>
            <a:r>
              <a:rPr lang="bg-BG" sz="1400" dirty="0" smtClean="0">
                <a:latin typeface="Arial" pitchFamily="34" charset="0"/>
                <a:cs typeface="Arial" pitchFamily="34" charset="0"/>
              </a:rPr>
              <a:t>прес </a:t>
            </a:r>
            <a:r>
              <a:rPr lang="bg-BG" sz="1400" b="1" dirty="0" smtClean="0">
                <a:latin typeface="Arial" pitchFamily="34" charset="0"/>
                <a:cs typeface="Arial" pitchFamily="34" charset="0"/>
              </a:rPr>
              <a:t>Е/Я</a:t>
            </a:r>
            <a:r>
              <a:rPr lang="bg-BG" sz="1400" dirty="0" smtClean="0">
                <a:latin typeface="Arial" pitchFamily="34" charset="0"/>
                <a:cs typeface="Arial" pitchFamily="34" charset="0"/>
              </a:rPr>
              <a:t> ти</a:t>
            </a:r>
          </a:p>
          <a:p>
            <a:r>
              <a:rPr lang="bg-BG" sz="1400" dirty="0" smtClean="0">
                <a:latin typeface="Arial" pitchFamily="34" charset="0"/>
                <a:cs typeface="Arial" pitchFamily="34" charset="0"/>
              </a:rPr>
              <a:t>прегр </a:t>
            </a:r>
            <a:r>
              <a:rPr lang="bg-BG" sz="1400" b="1" dirty="0" smtClean="0">
                <a:latin typeface="Arial" pitchFamily="34" charset="0"/>
                <a:cs typeface="Arial" pitchFamily="34" charset="0"/>
              </a:rPr>
              <a:t>Е/Я</a:t>
            </a:r>
            <a:r>
              <a:rPr lang="bg-BG" sz="1400" dirty="0" smtClean="0">
                <a:latin typeface="Arial" pitchFamily="34" charset="0"/>
                <a:cs typeface="Arial" pitchFamily="34" charset="0"/>
              </a:rPr>
              <a:t> ти </a:t>
            </a:r>
          </a:p>
          <a:p>
            <a:r>
              <a:rPr lang="bg-BG" sz="1400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bg-BG" sz="1400" b="1" dirty="0" smtClean="0">
                <a:latin typeface="Arial" pitchFamily="34" charset="0"/>
                <a:cs typeface="Arial" pitchFamily="34" charset="0"/>
              </a:rPr>
              <a:t>Е/Я</a:t>
            </a:r>
            <a:r>
              <a:rPr lang="bg-BG" sz="1400" dirty="0" smtClean="0">
                <a:latin typeface="Arial" pitchFamily="34" charset="0"/>
                <a:cs typeface="Arial" pitchFamily="34" charset="0"/>
              </a:rPr>
              <a:t> рният </a:t>
            </a:r>
          </a:p>
          <a:p>
            <a:r>
              <a:rPr lang="bg-BG" sz="1400" dirty="0" smtClean="0">
                <a:latin typeface="Arial" pitchFamily="34" charset="0"/>
                <a:cs typeface="Arial" pitchFamily="34" charset="0"/>
              </a:rPr>
              <a:t>свл </a:t>
            </a:r>
            <a:r>
              <a:rPr lang="bg-BG" sz="1400" b="1" dirty="0" smtClean="0">
                <a:latin typeface="Arial" pitchFamily="34" charset="0"/>
                <a:cs typeface="Arial" pitchFamily="34" charset="0"/>
              </a:rPr>
              <a:t>Е/Я</a:t>
            </a:r>
            <a:r>
              <a:rPr lang="bg-BG" sz="1400" dirty="0" smtClean="0">
                <a:latin typeface="Arial" pitchFamily="34" charset="0"/>
                <a:cs typeface="Arial" pitchFamily="34" charset="0"/>
              </a:rPr>
              <a:t>  кох се</a:t>
            </a:r>
          </a:p>
          <a:p>
            <a:r>
              <a:rPr lang="bg-BG" sz="1400" dirty="0" smtClean="0">
                <a:latin typeface="Arial" pitchFamily="34" charset="0"/>
                <a:cs typeface="Arial" pitchFamily="34" charset="0"/>
              </a:rPr>
              <a:t>т</a:t>
            </a:r>
            <a:r>
              <a:rPr lang="bg-BG" sz="1400" b="1" dirty="0" smtClean="0">
                <a:latin typeface="Arial" pitchFamily="34" charset="0"/>
                <a:cs typeface="Arial" pitchFamily="34" charset="0"/>
              </a:rPr>
              <a:t>Е/Я</a:t>
            </a:r>
            <a:r>
              <a:rPr lang="bg-BG" sz="1400" dirty="0" smtClean="0">
                <a:latin typeface="Arial" pitchFamily="34" charset="0"/>
                <a:cs typeface="Arial" pitchFamily="34" charset="0"/>
              </a:rPr>
              <a:t> сният</a:t>
            </a:r>
          </a:p>
          <a:p>
            <a:r>
              <a:rPr lang="bg-BG" sz="1400" dirty="0" smtClean="0">
                <a:latin typeface="Arial" pitchFamily="34" charset="0"/>
                <a:cs typeface="Arial" pitchFamily="34" charset="0"/>
              </a:rPr>
              <a:t>ц </a:t>
            </a:r>
            <a:r>
              <a:rPr lang="bg-BG" sz="1400" b="1" dirty="0" smtClean="0">
                <a:latin typeface="Arial" pitchFamily="34" charset="0"/>
                <a:cs typeface="Arial" pitchFamily="34" charset="0"/>
              </a:rPr>
              <a:t>Е/Я</a:t>
            </a:r>
            <a:r>
              <a:rPr lang="bg-BG" sz="1400" dirty="0" smtClean="0">
                <a:latin typeface="Arial" pitchFamily="34" charset="0"/>
                <a:cs typeface="Arial" pitchFamily="34" charset="0"/>
              </a:rPr>
              <a:t> лостта </a:t>
            </a:r>
          </a:p>
          <a:p>
            <a:r>
              <a:rPr lang="bg-BG" sz="1400" dirty="0" smtClean="0">
                <a:latin typeface="Arial" pitchFamily="34" charset="0"/>
                <a:cs typeface="Arial" pitchFamily="34" charset="0"/>
              </a:rPr>
              <a:t>пр </a:t>
            </a:r>
            <a:r>
              <a:rPr lang="bg-BG" sz="1400" b="1" dirty="0" smtClean="0">
                <a:latin typeface="Arial" pitchFamily="34" charset="0"/>
                <a:cs typeface="Arial" pitchFamily="34" charset="0"/>
              </a:rPr>
              <a:t>Е/Я</a:t>
            </a:r>
            <a:r>
              <a:rPr lang="bg-BG" sz="1400" dirty="0" smtClean="0">
                <a:latin typeface="Arial" pitchFamily="34" charset="0"/>
                <a:cs typeface="Arial" pitchFamily="34" charset="0"/>
              </a:rPr>
              <a:t> сното</a:t>
            </a:r>
          </a:p>
          <a:p>
            <a:r>
              <a:rPr lang="bg-BG" sz="1400" dirty="0" smtClean="0">
                <a:latin typeface="Arial" pitchFamily="34" charset="0"/>
                <a:cs typeface="Arial" pitchFamily="34" charset="0"/>
              </a:rPr>
              <a:t>разлюл </a:t>
            </a:r>
            <a:r>
              <a:rPr lang="bg-BG" sz="1400" b="1" dirty="0" smtClean="0">
                <a:latin typeface="Arial" pitchFamily="34" charset="0"/>
                <a:cs typeface="Arial" pitchFamily="34" charset="0"/>
              </a:rPr>
              <a:t>Е/Я</a:t>
            </a:r>
            <a:r>
              <a:rPr lang="bg-BG" sz="1400" dirty="0" smtClean="0">
                <a:latin typeface="Arial" pitchFamily="34" charset="0"/>
                <a:cs typeface="Arial" pitchFamily="34" charset="0"/>
              </a:rPr>
              <a:t> ният </a:t>
            </a:r>
          </a:p>
          <a:p>
            <a:r>
              <a:rPr lang="bg-BG" sz="1400" dirty="0" smtClean="0">
                <a:latin typeface="Arial" pitchFamily="34" charset="0"/>
                <a:cs typeface="Arial" pitchFamily="34" charset="0"/>
              </a:rPr>
              <a:t>претърп </a:t>
            </a:r>
            <a:r>
              <a:rPr lang="bg-BG" sz="1400" b="1" dirty="0" smtClean="0">
                <a:latin typeface="Arial" pitchFamily="34" charset="0"/>
                <a:cs typeface="Arial" pitchFamily="34" charset="0"/>
              </a:rPr>
              <a:t>Е/Я</a:t>
            </a:r>
            <a:r>
              <a:rPr lang="bg-BG" sz="1400" dirty="0" smtClean="0">
                <a:latin typeface="Arial" pitchFamily="34" charset="0"/>
                <a:cs typeface="Arial" pitchFamily="34" charset="0"/>
              </a:rPr>
              <a:t> л</a:t>
            </a:r>
          </a:p>
          <a:p>
            <a:r>
              <a:rPr lang="bg-BG" sz="1400" dirty="0" smtClean="0">
                <a:latin typeface="Arial" pitchFamily="34" charset="0"/>
                <a:cs typeface="Arial" pitchFamily="34" charset="0"/>
              </a:rPr>
              <a:t>д </a:t>
            </a:r>
            <a:r>
              <a:rPr lang="bg-BG" sz="1400" b="1" dirty="0" smtClean="0">
                <a:latin typeface="Arial" pitchFamily="34" charset="0"/>
                <a:cs typeface="Arial" pitchFamily="34" charset="0"/>
              </a:rPr>
              <a:t>Е/Я</a:t>
            </a:r>
            <a:r>
              <a:rPr lang="bg-BG" sz="1400" dirty="0" smtClean="0">
                <a:latin typeface="Arial" pitchFamily="34" charset="0"/>
                <a:cs typeface="Arial" pitchFamily="34" charset="0"/>
              </a:rPr>
              <a:t> сният</a:t>
            </a:r>
          </a:p>
          <a:p>
            <a:r>
              <a:rPr lang="bg-BG" sz="1400" dirty="0" smtClean="0">
                <a:latin typeface="Arial" pitchFamily="34" charset="0"/>
                <a:cs typeface="Arial" pitchFamily="34" charset="0"/>
              </a:rPr>
              <a:t>припр</a:t>
            </a:r>
            <a:r>
              <a:rPr lang="bg-BG" sz="1400" b="1" dirty="0" smtClean="0">
                <a:latin typeface="Arial" pitchFamily="34" charset="0"/>
                <a:cs typeface="Arial" pitchFamily="34" charset="0"/>
              </a:rPr>
              <a:t> Е/Я </a:t>
            </a:r>
            <a:r>
              <a:rPr lang="bg-BG" sz="1400" dirty="0" smtClean="0">
                <a:latin typeface="Arial" pitchFamily="34" charset="0"/>
                <a:cs typeface="Arial" pitchFamily="34" charset="0"/>
              </a:rPr>
              <a:t>ни</a:t>
            </a:r>
          </a:p>
          <a:p>
            <a:r>
              <a:rPr lang="bg-BG" sz="1400" dirty="0" smtClean="0">
                <a:latin typeface="Arial" pitchFamily="34" charset="0"/>
                <a:cs typeface="Arial" pitchFamily="34" charset="0"/>
              </a:rPr>
              <a:t>поумн </a:t>
            </a:r>
            <a:r>
              <a:rPr lang="bg-BG" sz="1400" b="1" dirty="0" smtClean="0">
                <a:latin typeface="Arial" pitchFamily="34" charset="0"/>
                <a:cs typeface="Arial" pitchFamily="34" charset="0"/>
              </a:rPr>
              <a:t>Е/Я</a:t>
            </a:r>
            <a:r>
              <a:rPr lang="bg-BG" sz="1400" dirty="0" smtClean="0">
                <a:latin typeface="Arial" pitchFamily="34" charset="0"/>
                <a:cs typeface="Arial" pitchFamily="34" charset="0"/>
              </a:rPr>
              <a:t> лият </a:t>
            </a:r>
          </a:p>
          <a:p>
            <a:r>
              <a:rPr lang="bg-BG" sz="1400" dirty="0" smtClean="0">
                <a:latin typeface="Arial" pitchFamily="34" charset="0"/>
                <a:cs typeface="Arial" pitchFamily="34" charset="0"/>
              </a:rPr>
              <a:t>привл</a:t>
            </a:r>
            <a:r>
              <a:rPr lang="bg-BG" sz="1400" b="1" dirty="0" smtClean="0">
                <a:latin typeface="Arial" pitchFamily="34" charset="0"/>
                <a:cs typeface="Arial" pitchFamily="34" charset="0"/>
              </a:rPr>
              <a:t> Е/Я </a:t>
            </a:r>
            <a:r>
              <a:rPr lang="bg-BG" sz="1400" dirty="0" smtClean="0">
                <a:latin typeface="Arial" pitchFamily="34" charset="0"/>
                <a:cs typeface="Arial" pitchFamily="34" charset="0"/>
              </a:rPr>
              <a:t>клият </a:t>
            </a:r>
            <a:endParaRPr lang="el-GR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714356"/>
            <a:ext cx="4038600" cy="5292935"/>
          </a:xfrm>
        </p:spPr>
        <p:txBody>
          <a:bodyPr>
            <a:normAutofit/>
          </a:bodyPr>
          <a:lstStyle/>
          <a:p>
            <a:r>
              <a:rPr lang="bg-BG" sz="1400" dirty="0" smtClean="0">
                <a:latin typeface="Arial" pitchFamily="34" charset="0"/>
                <a:cs typeface="Arial" pitchFamily="34" charset="0"/>
              </a:rPr>
              <a:t>вървели </a:t>
            </a:r>
          </a:p>
          <a:p>
            <a:r>
              <a:rPr lang="bg-BG" sz="1400" dirty="0" smtClean="0">
                <a:latin typeface="Arial" pitchFamily="34" charset="0"/>
                <a:cs typeface="Arial" pitchFamily="34" charset="0"/>
              </a:rPr>
              <a:t>ц </a:t>
            </a:r>
            <a:r>
              <a:rPr lang="bg-BG" sz="1400" b="1" dirty="0" smtClean="0">
                <a:latin typeface="Arial" pitchFamily="34" charset="0"/>
                <a:cs typeface="Arial" pitchFamily="34" charset="0"/>
              </a:rPr>
              <a:t>я</a:t>
            </a:r>
            <a:r>
              <a:rPr lang="bg-BG" sz="1400" dirty="0" smtClean="0">
                <a:latin typeface="Arial" pitchFamily="34" charset="0"/>
                <a:cs typeface="Arial" pitchFamily="34" charset="0"/>
              </a:rPr>
              <a:t>лост</a:t>
            </a:r>
          </a:p>
          <a:p>
            <a:r>
              <a:rPr lang="bg-BG" sz="1400" dirty="0" smtClean="0">
                <a:latin typeface="Arial" pitchFamily="34" charset="0"/>
                <a:cs typeface="Arial" pitchFamily="34" charset="0"/>
              </a:rPr>
              <a:t>разл</a:t>
            </a:r>
            <a:r>
              <a:rPr lang="bg-BG" sz="1400" b="1" dirty="0" smtClean="0">
                <a:latin typeface="Arial" pitchFamily="34" charset="0"/>
                <a:cs typeface="Arial" pitchFamily="34" charset="0"/>
              </a:rPr>
              <a:t>е</a:t>
            </a:r>
            <a:r>
              <a:rPr lang="bg-BG" sz="1400" dirty="0" smtClean="0">
                <a:latin typeface="Arial" pitchFamily="34" charset="0"/>
                <a:cs typeface="Arial" pitchFamily="34" charset="0"/>
              </a:rPr>
              <a:t>ти</a:t>
            </a:r>
          </a:p>
          <a:p>
            <a:r>
              <a:rPr lang="bg-BG" sz="1400" dirty="0" smtClean="0">
                <a:latin typeface="Arial" pitchFamily="34" charset="0"/>
                <a:cs typeface="Arial" pitchFamily="34" charset="0"/>
              </a:rPr>
              <a:t>беличка</a:t>
            </a:r>
          </a:p>
          <a:p>
            <a:r>
              <a:rPr lang="bg-BG" sz="1400" dirty="0" smtClean="0">
                <a:latin typeface="Arial" pitchFamily="34" charset="0"/>
                <a:cs typeface="Arial" pitchFamily="34" charset="0"/>
              </a:rPr>
              <a:t>загрявка</a:t>
            </a:r>
          </a:p>
          <a:p>
            <a:r>
              <a:rPr lang="bg-BG" sz="1400" dirty="0" smtClean="0">
                <a:latin typeface="Arial" pitchFamily="34" charset="0"/>
                <a:cs typeface="Arial" pitchFamily="34" charset="0"/>
              </a:rPr>
              <a:t>пресети</a:t>
            </a:r>
          </a:p>
          <a:p>
            <a:r>
              <a:rPr lang="bg-BG" sz="1400" dirty="0" smtClean="0">
                <a:latin typeface="Arial" pitchFamily="34" charset="0"/>
                <a:cs typeface="Arial" pitchFamily="34" charset="0"/>
              </a:rPr>
              <a:t>прегрети </a:t>
            </a:r>
          </a:p>
          <a:p>
            <a:r>
              <a:rPr lang="bg-BG" sz="1400" dirty="0" smtClean="0">
                <a:latin typeface="Arial" pitchFamily="34" charset="0"/>
                <a:cs typeface="Arial" pitchFamily="34" charset="0"/>
              </a:rPr>
              <a:t>верният </a:t>
            </a:r>
          </a:p>
          <a:p>
            <a:r>
              <a:rPr lang="bg-BG" sz="1400" dirty="0" smtClean="0">
                <a:latin typeface="Arial" pitchFamily="34" charset="0"/>
                <a:cs typeface="Arial" pitchFamily="34" charset="0"/>
              </a:rPr>
              <a:t>свлякох се</a:t>
            </a:r>
          </a:p>
          <a:p>
            <a:r>
              <a:rPr lang="bg-BG" sz="1400" dirty="0" smtClean="0">
                <a:latin typeface="Arial" pitchFamily="34" charset="0"/>
                <a:cs typeface="Arial" pitchFamily="34" charset="0"/>
              </a:rPr>
              <a:t>т</a:t>
            </a:r>
            <a:r>
              <a:rPr lang="bg-BG" sz="1400" b="1" dirty="0" smtClean="0">
                <a:latin typeface="Arial" pitchFamily="34" charset="0"/>
                <a:cs typeface="Arial" pitchFamily="34" charset="0"/>
              </a:rPr>
              <a:t>е</a:t>
            </a:r>
            <a:r>
              <a:rPr lang="bg-BG" sz="1400" dirty="0" smtClean="0">
                <a:latin typeface="Arial" pitchFamily="34" charset="0"/>
                <a:cs typeface="Arial" pitchFamily="34" charset="0"/>
              </a:rPr>
              <a:t>сният</a:t>
            </a:r>
          </a:p>
          <a:p>
            <a:r>
              <a:rPr lang="bg-BG" sz="1400" dirty="0" smtClean="0">
                <a:latin typeface="Arial" pitchFamily="34" charset="0"/>
                <a:cs typeface="Arial" pitchFamily="34" charset="0"/>
              </a:rPr>
              <a:t>целостта </a:t>
            </a:r>
          </a:p>
          <a:p>
            <a:r>
              <a:rPr lang="bg-BG" sz="1400" dirty="0" smtClean="0">
                <a:latin typeface="Arial" pitchFamily="34" charset="0"/>
                <a:cs typeface="Arial" pitchFamily="34" charset="0"/>
              </a:rPr>
              <a:t>прясното</a:t>
            </a:r>
          </a:p>
          <a:p>
            <a:r>
              <a:rPr lang="bg-BG" sz="1400" dirty="0" smtClean="0">
                <a:latin typeface="Arial" pitchFamily="34" charset="0"/>
                <a:cs typeface="Arial" pitchFamily="34" charset="0"/>
              </a:rPr>
              <a:t>разлюленият </a:t>
            </a:r>
          </a:p>
          <a:p>
            <a:r>
              <a:rPr lang="bg-BG" sz="1400" dirty="0" smtClean="0">
                <a:latin typeface="Arial" pitchFamily="34" charset="0"/>
                <a:cs typeface="Arial" pitchFamily="34" charset="0"/>
              </a:rPr>
              <a:t>претърпял-претърпелият</a:t>
            </a:r>
          </a:p>
          <a:p>
            <a:r>
              <a:rPr lang="bg-BG" sz="1400" dirty="0" smtClean="0">
                <a:latin typeface="Arial" pitchFamily="34" charset="0"/>
                <a:cs typeface="Arial" pitchFamily="34" charset="0"/>
              </a:rPr>
              <a:t>десният</a:t>
            </a:r>
          </a:p>
          <a:p>
            <a:r>
              <a:rPr lang="bg-BG" sz="1400" dirty="0" smtClean="0">
                <a:latin typeface="Arial" pitchFamily="34" charset="0"/>
                <a:cs typeface="Arial" pitchFamily="34" charset="0"/>
              </a:rPr>
              <a:t>припр</a:t>
            </a:r>
            <a:r>
              <a:rPr lang="bg-BG" sz="1400" b="1" dirty="0" smtClean="0">
                <a:latin typeface="Arial" pitchFamily="34" charset="0"/>
                <a:cs typeface="Arial" pitchFamily="34" charset="0"/>
              </a:rPr>
              <a:t>я</a:t>
            </a:r>
            <a:r>
              <a:rPr lang="bg-BG" sz="1400" dirty="0" smtClean="0">
                <a:latin typeface="Arial" pitchFamily="34" charset="0"/>
                <a:cs typeface="Arial" pitchFamily="34" charset="0"/>
              </a:rPr>
              <a:t>ни</a:t>
            </a:r>
          </a:p>
          <a:p>
            <a:r>
              <a:rPr lang="bg-BG" sz="1400" dirty="0" smtClean="0">
                <a:latin typeface="Arial" pitchFamily="34" charset="0"/>
                <a:cs typeface="Arial" pitchFamily="34" charset="0"/>
              </a:rPr>
              <a:t>поумнелият -поумнял</a:t>
            </a:r>
          </a:p>
          <a:p>
            <a:r>
              <a:rPr lang="bg-BG" sz="1400" dirty="0" smtClean="0">
                <a:latin typeface="Arial" pitchFamily="34" charset="0"/>
                <a:cs typeface="Arial" pitchFamily="34" charset="0"/>
              </a:rPr>
              <a:t>Привл</a:t>
            </a:r>
            <a:r>
              <a:rPr lang="bg-BG" sz="1400" b="1" dirty="0" smtClean="0">
                <a:latin typeface="Arial" pitchFamily="34" charset="0"/>
                <a:cs typeface="Arial" pitchFamily="34" charset="0"/>
              </a:rPr>
              <a:t>е</a:t>
            </a:r>
            <a:r>
              <a:rPr lang="bg-BG" sz="1400" dirty="0" smtClean="0">
                <a:latin typeface="Arial" pitchFamily="34" charset="0"/>
                <a:cs typeface="Arial" pitchFamily="34" charset="0"/>
              </a:rPr>
              <a:t>клият </a:t>
            </a:r>
            <a:endParaRPr lang="el-GR" sz="1400" dirty="0" smtClean="0">
              <a:latin typeface="Arial" pitchFamily="34" charset="0"/>
              <a:cs typeface="Arial" pitchFamily="34" charset="0"/>
            </a:endParaRPr>
          </a:p>
          <a:p>
            <a:endParaRPr lang="el-GR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3686172" cy="296842"/>
          </a:xfrm>
        </p:spPr>
        <p:txBody>
          <a:bodyPr>
            <a:normAutofit fontScale="90000"/>
          </a:bodyPr>
          <a:lstStyle/>
          <a:p>
            <a:r>
              <a:rPr lang="bg-BG" dirty="0" smtClean="0"/>
              <a:t>Упражнение 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285720" y="1000108"/>
            <a:ext cx="8572560" cy="5007183"/>
          </a:xfrm>
        </p:spPr>
        <p:txBody>
          <a:bodyPr>
            <a:normAutofit fontScale="92500" lnSpcReduction="10000"/>
          </a:bodyPr>
          <a:lstStyle/>
          <a:p>
            <a:r>
              <a:rPr lang="bg-BG" sz="1600" b="1" u="sng" dirty="0" smtClean="0">
                <a:latin typeface="Arial" pitchFamily="34" charset="0"/>
                <a:cs typeface="Arial" pitchFamily="34" charset="0"/>
              </a:rPr>
              <a:t>Променливо </a:t>
            </a:r>
            <a:r>
              <a:rPr lang="bg-BG" sz="16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600" b="1" dirty="0" smtClean="0">
                <a:latin typeface="Arial" pitchFamily="34" charset="0"/>
                <a:cs typeface="Arial" pitchFamily="34" charset="0"/>
              </a:rPr>
              <a:t> наричаме звукова промяна, при която в различни форми на една и съща дума или в сродни думи при определени фонетични условия </a:t>
            </a:r>
            <a:r>
              <a:rPr lang="bg-BG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600" b="1" dirty="0" smtClean="0">
                <a:latin typeface="Arial" pitchFamily="34" charset="0"/>
                <a:cs typeface="Arial" pitchFamily="34" charset="0"/>
              </a:rPr>
              <a:t> се заменя с </a:t>
            </a:r>
            <a:r>
              <a:rPr lang="bg-BG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Е.</a:t>
            </a:r>
            <a:r>
              <a:rPr lang="bg-BG" sz="16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bg-BG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1600" i="1" u="sng" dirty="0" smtClean="0">
                <a:latin typeface="Arial" pitchFamily="34" charset="0"/>
                <a:cs typeface="Arial" pitchFamily="34" charset="0"/>
              </a:rPr>
              <a:t>Μεταβλητό </a:t>
            </a:r>
            <a:r>
              <a:rPr lang="bg-BG" sz="1600" b="1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el-GR" sz="1600" i="1" u="sng" dirty="0" smtClean="0">
                <a:latin typeface="Arial" pitchFamily="34" charset="0"/>
                <a:cs typeface="Arial" pitchFamily="34" charset="0"/>
              </a:rPr>
              <a:t> ονομάζουμε </a:t>
            </a:r>
            <a:r>
              <a:rPr lang="el-GR" sz="1600" i="1" dirty="0" smtClean="0">
                <a:latin typeface="Arial" pitchFamily="34" charset="0"/>
                <a:cs typeface="Arial" pitchFamily="34" charset="0"/>
              </a:rPr>
              <a:t>φωνητική αλλαγή κατά την οποία σε διαφορετικές μορφές της ίδιας λέξης ή σε συγγενικές  λέξεις υπό ορισμένες φωνητικές συνθήκες </a:t>
            </a:r>
            <a:r>
              <a:rPr lang="bg-BG" sz="16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el-GR" sz="16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1600" i="1" dirty="0" smtClean="0">
                <a:latin typeface="Arial" pitchFamily="34" charset="0"/>
                <a:cs typeface="Arial" pitchFamily="34" charset="0"/>
              </a:rPr>
              <a:t>αντικαθίσταται από το </a:t>
            </a:r>
            <a:r>
              <a:rPr lang="el-GR" sz="16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E.</a:t>
            </a:r>
            <a:endParaRPr lang="bg-BG" sz="1600" b="1" i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bg-BG" sz="16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bg-BG" sz="1600" u="sng" dirty="0" smtClean="0">
                <a:latin typeface="Arial" pitchFamily="34" charset="0"/>
                <a:cs typeface="Arial" pitchFamily="34" charset="0"/>
              </a:rPr>
              <a:t>При форми на една и съща дума </a:t>
            </a:r>
            <a:r>
              <a:rPr lang="bg-BG" sz="16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l-GR" sz="1600" i="1" dirty="0" smtClean="0">
                <a:latin typeface="Arial" pitchFamily="34" charset="0"/>
                <a:cs typeface="Arial" pitchFamily="34" charset="0"/>
              </a:rPr>
              <a:t>ίδιοι τύποι της ίδιας λέξης </a:t>
            </a:r>
            <a:endParaRPr lang="bg-BG" sz="1600" i="1" dirty="0" smtClean="0">
              <a:latin typeface="Arial" pitchFamily="34" charset="0"/>
              <a:cs typeface="Arial" pitchFamily="34" charset="0"/>
            </a:endParaRPr>
          </a:p>
          <a:p>
            <a:endParaRPr lang="bg-BG" sz="1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bg-BG" sz="16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м</a:t>
            </a:r>
            <a:r>
              <a:rPr lang="bg-BG" sz="16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сто-м</a:t>
            </a:r>
            <a:r>
              <a:rPr lang="bg-BG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ст</a:t>
            </a:r>
            <a:r>
              <a:rPr lang="bg-BG" sz="1600" b="1" u="sng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l-GR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 </a:t>
            </a:r>
            <a:r>
              <a:rPr lang="el-GR" sz="1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θέση-θέσεις</a:t>
            </a:r>
            <a:endParaRPr lang="bg-BG" sz="1600" i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сн</a:t>
            </a:r>
            <a:r>
              <a:rPr lang="bg-BG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г-сн</a:t>
            </a:r>
            <a:r>
              <a:rPr lang="bg-BG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гов</a:t>
            </a:r>
            <a:r>
              <a:rPr lang="bg-BG" sz="1600" b="1" u="sng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el-GR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 </a:t>
            </a:r>
            <a:r>
              <a:rPr lang="el-GR" sz="1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χιόνι-χιόνια</a:t>
            </a:r>
            <a:endParaRPr lang="bg-BG" sz="1600" i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в</a:t>
            </a:r>
            <a:r>
              <a:rPr lang="bg-BG" sz="16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тър-в</a:t>
            </a:r>
            <a:r>
              <a:rPr lang="bg-BG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тров</a:t>
            </a:r>
            <a:r>
              <a:rPr lang="bg-BG" sz="1600" b="1" u="sng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el-GR" sz="1600" b="1" u="sng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el-GR" sz="1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άνεμος-άνεμοι</a:t>
            </a:r>
            <a:r>
              <a:rPr lang="el-GR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bg-BG" sz="1600" b="1" dirty="0" smtClean="0">
              <a:solidFill>
                <a:srgbClr val="0E36E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б</a:t>
            </a:r>
            <a:r>
              <a:rPr lang="bg-BG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л-б</a:t>
            </a:r>
            <a:r>
              <a:rPr lang="bg-BG" sz="16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ли </a:t>
            </a:r>
            <a:r>
              <a:rPr lang="el-GR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      </a:t>
            </a:r>
            <a:r>
              <a:rPr lang="el-GR" sz="1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λευκός-λευκοί</a:t>
            </a:r>
            <a:r>
              <a:rPr lang="el-GR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bg-BG" sz="1600" b="1" dirty="0" smtClean="0">
              <a:solidFill>
                <a:srgbClr val="0E36E0"/>
              </a:solidFill>
              <a:latin typeface="Arial" pitchFamily="34" charset="0"/>
              <a:cs typeface="Arial" pitchFamily="34" charset="0"/>
            </a:endParaRPr>
          </a:p>
          <a:p>
            <a:endParaRPr lang="bg-BG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bg-BG" sz="1600" u="sng" dirty="0" smtClean="0">
                <a:latin typeface="Arial" pitchFamily="34" charset="0"/>
                <a:cs typeface="Arial" pitchFamily="34" charset="0"/>
              </a:rPr>
              <a:t>При сродни думи </a:t>
            </a:r>
            <a:r>
              <a:rPr lang="bg-BG" sz="1600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l-GR" sz="1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l-GR" sz="1600" i="1" dirty="0" smtClean="0">
                <a:latin typeface="Arial" pitchFamily="34" charset="0"/>
                <a:cs typeface="Arial" pitchFamily="34" charset="0"/>
              </a:rPr>
              <a:t>συγγενικές λέξεις </a:t>
            </a:r>
            <a:endParaRPr lang="bg-BG" sz="1600" i="1" dirty="0" smtClean="0">
              <a:latin typeface="Arial" pitchFamily="34" charset="0"/>
              <a:cs typeface="Arial" pitchFamily="34" charset="0"/>
            </a:endParaRPr>
          </a:p>
          <a:p>
            <a:endParaRPr lang="bg-BG" sz="1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bg-BG" sz="16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л</a:t>
            </a:r>
            <a:r>
              <a:rPr lang="bg-BG" sz="16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то-л</a:t>
            </a:r>
            <a:r>
              <a:rPr lang="bg-BG" sz="16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тен</a:t>
            </a:r>
            <a:r>
              <a:rPr lang="el-GR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    </a:t>
            </a:r>
            <a:r>
              <a:rPr lang="el-GR" sz="1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καλοκαίρι-καλοκαιρινός</a:t>
            </a:r>
            <a:endParaRPr lang="bg-BG" sz="1600" i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цв</a:t>
            </a:r>
            <a:r>
              <a:rPr lang="bg-BG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т-цв</a:t>
            </a:r>
            <a:r>
              <a:rPr lang="bg-BG" sz="16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тен</a:t>
            </a:r>
            <a:r>
              <a:rPr lang="el-GR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  </a:t>
            </a:r>
            <a:r>
              <a:rPr lang="el-GR" sz="1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χρώμα-χρωματιστός</a:t>
            </a:r>
            <a:endParaRPr lang="bg-BG" sz="1600" i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сн</a:t>
            </a:r>
            <a:r>
              <a:rPr lang="bg-BG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г-сн</a:t>
            </a:r>
            <a:r>
              <a:rPr lang="bg-BG" sz="16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жен</a:t>
            </a:r>
            <a:r>
              <a:rPr lang="el-GR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  </a:t>
            </a:r>
            <a:r>
              <a:rPr lang="el-GR" sz="16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χιόνι-χιονισμένος</a:t>
            </a:r>
          </a:p>
          <a:p>
            <a:pPr>
              <a:buFont typeface="Wingdings" pitchFamily="2" charset="2"/>
              <a:buChar char="q"/>
            </a:pP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см</a:t>
            </a:r>
            <a:r>
              <a:rPr lang="bg-BG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х-см</a:t>
            </a:r>
            <a:r>
              <a:rPr lang="bg-BG" sz="16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шен </a:t>
            </a:r>
            <a:r>
              <a:rPr lang="el-GR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el-GR" sz="16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γέλιο-γ</a:t>
            </a:r>
            <a:r>
              <a:rPr lang="el-GR" sz="16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ε</a:t>
            </a:r>
            <a:r>
              <a:rPr lang="el-GR" sz="16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λοίος</a:t>
            </a:r>
            <a:r>
              <a:rPr lang="el-GR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bg-BG" sz="1600" b="1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l-GR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Autofit/>
          </a:bodyPr>
          <a:lstStyle/>
          <a:p>
            <a:r>
              <a:rPr lang="bg-BG" sz="2800" dirty="0" smtClean="0">
                <a:latin typeface="Arial" pitchFamily="34" charset="0"/>
                <a:cs typeface="Arial" pitchFamily="34" charset="0"/>
              </a:rPr>
              <a:t>ПРОМЕНЛИВО </a:t>
            </a:r>
            <a:r>
              <a:rPr lang="bg-BG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endParaRPr lang="el-GR" sz="2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500034" y="1000108"/>
            <a:ext cx="8429684" cy="500718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l-GR" sz="1600" b="1" dirty="0" smtClean="0">
                <a:latin typeface="Arial" pitchFamily="34" charset="0"/>
                <a:cs typeface="Arial" pitchFamily="34" charset="0"/>
              </a:rPr>
              <a:t>Правописно правило!</a:t>
            </a:r>
          </a:p>
          <a:p>
            <a:pPr algn="just"/>
            <a:r>
              <a:rPr lang="el-GR" sz="1600" b="1" dirty="0" smtClean="0">
                <a:latin typeface="Arial" pitchFamily="34" charset="0"/>
                <a:cs typeface="Arial" pitchFamily="34" charset="0"/>
              </a:rPr>
              <a:t>Променливо </a:t>
            </a:r>
            <a:r>
              <a:rPr lang="el-GR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el-GR" sz="1600" b="1" dirty="0" smtClean="0">
                <a:latin typeface="Arial" pitchFamily="34" charset="0"/>
                <a:cs typeface="Arial" pitchFamily="34" charset="0"/>
              </a:rPr>
              <a:t> се изговаря като </a:t>
            </a:r>
            <a:r>
              <a:rPr lang="el-GR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el-GR" sz="1600" b="1" dirty="0" smtClean="0">
                <a:latin typeface="Arial" pitchFamily="34" charset="0"/>
                <a:cs typeface="Arial" pitchFamily="34" charset="0"/>
              </a:rPr>
              <a:t>, когато е под ударение и се намира   в края на думата или пред следваща сричка, която съдържа </a:t>
            </a:r>
            <a:r>
              <a:rPr lang="bg-BG" sz="1600" b="1" dirty="0" smtClean="0">
                <a:latin typeface="Arial" pitchFamily="34" charset="0"/>
                <a:cs typeface="Arial" pitchFamily="34" charset="0"/>
              </a:rPr>
              <a:t>твърда</a:t>
            </a:r>
            <a:r>
              <a:rPr lang="el-GR" sz="1600" b="1" dirty="0" smtClean="0">
                <a:latin typeface="Arial" pitchFamily="34" charset="0"/>
                <a:cs typeface="Arial" pitchFamily="34" charset="0"/>
              </a:rPr>
              <a:t> гласна (</a:t>
            </a:r>
            <a:r>
              <a:rPr lang="el-GR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а, ъ, о, у</a:t>
            </a:r>
            <a:r>
              <a:rPr lang="el-GR" sz="1600" b="1" dirty="0" smtClean="0">
                <a:latin typeface="Arial" pitchFamily="34" charset="0"/>
                <a:cs typeface="Arial" pitchFamily="34" charset="0"/>
              </a:rPr>
              <a:t>), при положение, че в края на сричката, в която </a:t>
            </a:r>
            <a:r>
              <a:rPr lang="el-GR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el-GR" sz="1600" b="1" dirty="0" smtClean="0">
                <a:latin typeface="Arial" pitchFamily="34" charset="0"/>
                <a:cs typeface="Arial" pitchFamily="34" charset="0"/>
              </a:rPr>
              <a:t> е под ударение, или в следващата сричка няма съгласна </a:t>
            </a:r>
            <a:r>
              <a:rPr lang="el-GR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ж, ч, ш, дж</a:t>
            </a:r>
            <a:r>
              <a:rPr lang="el-GR" sz="16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bg-BG" sz="1600" b="1" dirty="0" smtClean="0">
                <a:latin typeface="Arial" pitchFamily="34" charset="0"/>
                <a:cs typeface="Arial" pitchFamily="34" charset="0"/>
              </a:rPr>
              <a:t>З</a:t>
            </a:r>
            <a:r>
              <a:rPr lang="el-GR" sz="1600" b="1" dirty="0" smtClean="0">
                <a:latin typeface="Arial" pitchFamily="34" charset="0"/>
                <a:cs typeface="Arial" pitchFamily="34" charset="0"/>
              </a:rPr>
              <a:t>а да има якав изговор, трябва да са налице едновременно всички условия.</a:t>
            </a:r>
            <a:r>
              <a:rPr lang="bg-BG" sz="1600" b="1" dirty="0" smtClean="0">
                <a:latin typeface="Arial" pitchFamily="34" charset="0"/>
                <a:cs typeface="Arial" pitchFamily="34" charset="0"/>
              </a:rPr>
              <a:t> Когато едно от задължителните условия не е спазено, </a:t>
            </a:r>
            <a:r>
              <a:rPr lang="bg-BG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600" b="1" dirty="0" smtClean="0">
                <a:latin typeface="Arial" pitchFamily="34" charset="0"/>
                <a:cs typeface="Arial" pitchFamily="34" charset="0"/>
              </a:rPr>
              <a:t> преминава в </a:t>
            </a:r>
            <a:r>
              <a:rPr lang="bg-BG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Е.</a:t>
            </a:r>
            <a:endParaRPr lang="el-GR" sz="16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l-GR" sz="16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l-GR" sz="1600" i="1" dirty="0" smtClean="0">
                <a:latin typeface="Arial" pitchFamily="34" charset="0"/>
                <a:cs typeface="Arial" pitchFamily="34" charset="0"/>
              </a:rPr>
              <a:t>Κανόνας!</a:t>
            </a:r>
          </a:p>
          <a:p>
            <a:pPr algn="just"/>
            <a:r>
              <a:rPr lang="el-GR" sz="1600" i="1" dirty="0" smtClean="0">
                <a:latin typeface="Arial" pitchFamily="34" charset="0"/>
                <a:cs typeface="Arial" pitchFamily="34" charset="0"/>
              </a:rPr>
              <a:t>Το μεταβλητό</a:t>
            </a:r>
            <a:r>
              <a:rPr lang="el-GR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я</a:t>
            </a:r>
            <a:r>
              <a:rPr lang="el-GR" sz="1600" i="1" dirty="0" smtClean="0">
                <a:latin typeface="Arial" pitchFamily="34" charset="0"/>
                <a:cs typeface="Arial" pitchFamily="34" charset="0"/>
              </a:rPr>
              <a:t> παραμένει</a:t>
            </a:r>
            <a:r>
              <a:rPr lang="el-GR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я</a:t>
            </a:r>
            <a:r>
              <a:rPr lang="el-GR" sz="1600" i="1" dirty="0" smtClean="0">
                <a:latin typeface="Arial" pitchFamily="34" charset="0"/>
                <a:cs typeface="Arial" pitchFamily="34" charset="0"/>
              </a:rPr>
              <a:t> όταν τονίζεται  και βρίσκεται στο τέλος μιας λέξης ή μπροστά από συλλαβή που περιέχει φωνήεν (</a:t>
            </a:r>
            <a:r>
              <a:rPr lang="el-GR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а, ъ, о, у</a:t>
            </a:r>
            <a:r>
              <a:rPr lang="el-GR" sz="1600" i="1" dirty="0" smtClean="0">
                <a:latin typeface="Arial" pitchFamily="34" charset="0"/>
                <a:cs typeface="Arial" pitchFamily="34" charset="0"/>
              </a:rPr>
              <a:t>), υπό την προϋπόθεση ότι στο τέλος της συλλαβής όπου</a:t>
            </a:r>
            <a:r>
              <a:rPr lang="el-GR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я</a:t>
            </a:r>
            <a:r>
              <a:rPr lang="el-GR" sz="1600" i="1" dirty="0" smtClean="0">
                <a:latin typeface="Arial" pitchFamily="34" charset="0"/>
                <a:cs typeface="Arial" pitchFamily="34" charset="0"/>
              </a:rPr>
              <a:t>  τονίζεται, ή στην επόμενη συλλαβή δεν συμπεριλαμβάνονται  τα </a:t>
            </a:r>
            <a:r>
              <a:rPr lang="el-GR" sz="1600" i="1" dirty="0" smtClean="0">
                <a:latin typeface="Arial" pitchFamily="34" charset="0"/>
                <a:cs typeface="Arial" pitchFamily="34" charset="0"/>
              </a:rPr>
              <a:t>σύμφωνα </a:t>
            </a:r>
            <a:r>
              <a:rPr lang="el-GR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ж, ч, ш, дж.</a:t>
            </a:r>
            <a:endParaRPr lang="el-GR" sz="1600" i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l-GR" sz="1600" i="1" dirty="0" smtClean="0">
                <a:latin typeface="Arial" pitchFamily="34" charset="0"/>
                <a:cs typeface="Arial" pitchFamily="34" charset="0"/>
              </a:rPr>
              <a:t>Όλες οι προϋποθέσεις πρέπει να ισχύουν ταυτόχρονα. Όταν δεν πληρούται μία από τις </a:t>
            </a:r>
            <a:r>
              <a:rPr lang="el-GR" sz="1600" dirty="0" err="1" smtClean="0">
                <a:latin typeface="Arial" pitchFamily="34" charset="0"/>
                <a:cs typeface="Arial" pitchFamily="34" charset="0"/>
              </a:rPr>
              <a:t>υπο</a:t>
            </a:r>
            <a:r>
              <a:rPr lang="el-GR" sz="1600" i="1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bg-BG" sz="16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1600" i="1" dirty="0" err="1" smtClean="0">
                <a:latin typeface="Arial" pitchFamily="34" charset="0"/>
                <a:cs typeface="Arial" pitchFamily="34" charset="0"/>
              </a:rPr>
              <a:t>χρεωτικές</a:t>
            </a:r>
            <a:r>
              <a:rPr lang="el-GR" sz="1600" i="1" dirty="0" smtClean="0">
                <a:latin typeface="Arial" pitchFamily="34" charset="0"/>
                <a:cs typeface="Arial" pitchFamily="34" charset="0"/>
              </a:rPr>
              <a:t> προϋποθέσεις το μεταβλητό</a:t>
            </a:r>
            <a:r>
              <a:rPr lang="el-GR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я</a:t>
            </a:r>
            <a:r>
              <a:rPr lang="el-GR" sz="1600" i="1" dirty="0" smtClean="0">
                <a:latin typeface="Arial" pitchFamily="34" charset="0"/>
                <a:cs typeface="Arial" pitchFamily="34" charset="0"/>
              </a:rPr>
              <a:t> μετατρέπεται σε </a:t>
            </a:r>
            <a:r>
              <a:rPr lang="bg-BG" sz="16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6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1600" i="1" dirty="0" smtClean="0">
                <a:latin typeface="Arial" pitchFamily="34" charset="0"/>
                <a:cs typeface="Arial" pitchFamily="34" charset="0"/>
              </a:rPr>
              <a:t>.</a:t>
            </a:r>
            <a:endParaRPr lang="bg-BG" sz="16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bg-BG" sz="16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мл</a:t>
            </a:r>
            <a:r>
              <a:rPr lang="bg-BG" sz="16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ко-мл</a:t>
            </a:r>
            <a:r>
              <a:rPr lang="bg-BG" sz="16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чен-мл</a:t>
            </a:r>
            <a:r>
              <a:rPr lang="bg-BG" sz="16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чни</a:t>
            </a:r>
            <a:r>
              <a:rPr lang="el-GR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                             </a:t>
            </a:r>
            <a:r>
              <a:rPr lang="el-GR" sz="1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γάλα-γάλακτος </a:t>
            </a:r>
            <a:endParaRPr lang="bg-BG" sz="1600" i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св</a:t>
            </a:r>
            <a:r>
              <a:rPr lang="bg-BG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т-св</a:t>
            </a:r>
            <a:r>
              <a:rPr lang="bg-BG" sz="16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та-св</a:t>
            </a:r>
            <a:r>
              <a:rPr lang="bg-BG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то-св</a:t>
            </a:r>
            <a:r>
              <a:rPr lang="bg-BG" sz="16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ти</a:t>
            </a:r>
            <a:r>
              <a:rPr lang="el-GR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                           </a:t>
            </a:r>
            <a:r>
              <a:rPr lang="el-GR" sz="1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άγιος-α-ο-</a:t>
            </a:r>
            <a:r>
              <a:rPr lang="el-GR" sz="1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ά</a:t>
            </a:r>
            <a:r>
              <a:rPr lang="el-GR" sz="1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γιοι </a:t>
            </a:r>
            <a:r>
              <a:rPr lang="el-GR" sz="1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–ες-α</a:t>
            </a:r>
            <a:r>
              <a:rPr lang="el-GR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l-GR" sz="1600" i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επιθ</a:t>
            </a:r>
            <a:r>
              <a:rPr lang="el-GR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bg-BG" sz="1600" b="1" dirty="0" smtClean="0">
              <a:solidFill>
                <a:srgbClr val="0E36E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пр</a:t>
            </a:r>
            <a:r>
              <a:rPr lang="bg-BG" sz="16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сен-пр</a:t>
            </a:r>
            <a:r>
              <a:rPr lang="bg-BG" sz="16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сна-пр</a:t>
            </a:r>
            <a:r>
              <a:rPr lang="bg-BG" sz="16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сно-пр</a:t>
            </a:r>
            <a:r>
              <a:rPr lang="bg-BG" sz="16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сни</a:t>
            </a:r>
            <a:r>
              <a:rPr lang="el-GR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               </a:t>
            </a:r>
            <a:r>
              <a:rPr lang="el-GR" sz="1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φρέσκος-ια-ο-οι-ες-α</a:t>
            </a:r>
            <a:r>
              <a:rPr lang="el-GR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bg-BG" sz="1600" b="1" dirty="0" smtClean="0">
              <a:solidFill>
                <a:srgbClr val="0E36E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bg-BG" sz="16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нка-с</a:t>
            </a:r>
            <a:r>
              <a:rPr lang="bg-BG" sz="16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нки</a:t>
            </a:r>
            <a:r>
              <a:rPr lang="el-GR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                                                </a:t>
            </a:r>
            <a:r>
              <a:rPr lang="el-GR" sz="1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σκιά-σκιές</a:t>
            </a:r>
            <a:endParaRPr lang="bg-BG" sz="1600" i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св</a:t>
            </a:r>
            <a:r>
              <a:rPr lang="bg-BG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т-св</a:t>
            </a:r>
            <a:r>
              <a:rPr lang="bg-BG" sz="16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тски</a:t>
            </a:r>
            <a:r>
              <a:rPr lang="el-GR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                                               </a:t>
            </a:r>
            <a:r>
              <a:rPr lang="el-GR" sz="1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κόσμος-κοσμικό</a:t>
            </a:r>
            <a:r>
              <a:rPr lang="el-GR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ς </a:t>
            </a:r>
            <a:endParaRPr lang="bg-BG" sz="16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тр</a:t>
            </a:r>
            <a:r>
              <a:rPr lang="bg-BG" sz="16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бва –потр</a:t>
            </a:r>
            <a:r>
              <a:rPr lang="bg-BG" sz="16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бен</a:t>
            </a:r>
            <a:r>
              <a:rPr lang="el-GR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                                      </a:t>
            </a:r>
            <a:r>
              <a:rPr lang="el-GR" sz="1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πρέπει-χρήσιμος</a:t>
            </a:r>
            <a:r>
              <a:rPr lang="el-GR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bg-BG" sz="1600" b="1" dirty="0" smtClean="0">
              <a:solidFill>
                <a:srgbClr val="0E36E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bg-BG" sz="16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bg-BG" sz="1600" i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571504"/>
          </a:xfrm>
        </p:spPr>
        <p:txBody>
          <a:bodyPr>
            <a:normAutofit/>
          </a:bodyPr>
          <a:lstStyle/>
          <a:p>
            <a:r>
              <a:rPr lang="bg-BG" sz="2800" dirty="0" smtClean="0">
                <a:latin typeface="Arial" pitchFamily="34" charset="0"/>
                <a:cs typeface="Arial" pitchFamily="34" charset="0"/>
              </a:rPr>
              <a:t>ПРОМЕНЛИВО  </a:t>
            </a:r>
            <a:r>
              <a:rPr lang="bg-BG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2800" dirty="0" smtClean="0">
                <a:latin typeface="Arial" pitchFamily="34" charset="0"/>
                <a:cs typeface="Arial" pitchFamily="34" charset="0"/>
              </a:rPr>
              <a:t> </a:t>
            </a:r>
            <a:endParaRPr lang="el-GR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214282" y="785794"/>
            <a:ext cx="8929718" cy="5221497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bg-BG" sz="1800" dirty="0" smtClean="0">
                <a:latin typeface="Arial" pitchFamily="34" charset="0"/>
                <a:cs typeface="Arial" pitchFamily="34" charset="0"/>
              </a:rPr>
              <a:t>    </a:t>
            </a:r>
          </a:p>
          <a:p>
            <a:r>
              <a:rPr lang="bg-BG" sz="1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dirty="0" smtClean="0">
                <a:latin typeface="Arial" pitchFamily="34" charset="0"/>
                <a:cs typeface="Arial" pitchFamily="34" charset="0"/>
              </a:rPr>
              <a:t> приминава в </a:t>
            </a:r>
            <a:r>
              <a:rPr lang="bg-BG" sz="1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800" b="1" dirty="0" smtClean="0">
                <a:latin typeface="Arial" pitchFamily="34" charset="0"/>
                <a:cs typeface="Arial" pitchFamily="34" charset="0"/>
              </a:rPr>
              <a:t>, когато ударението е върху друга сричка:</a:t>
            </a:r>
            <a:endParaRPr lang="el-GR" sz="1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bg-BG" sz="18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1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1800" i="1" dirty="0" smtClean="0">
                <a:latin typeface="Arial" pitchFamily="34" charset="0"/>
                <a:cs typeface="Arial" pitchFamily="34" charset="0"/>
              </a:rPr>
              <a:t>μεταβάλλεται  </a:t>
            </a:r>
            <a:r>
              <a:rPr lang="el-GR" sz="1800" i="1" dirty="0" smtClean="0">
                <a:latin typeface="Arial" pitchFamily="34" charset="0"/>
                <a:cs typeface="Arial" pitchFamily="34" charset="0"/>
              </a:rPr>
              <a:t>σε</a:t>
            </a: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bg-BG" sz="18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el-GR" sz="1800" i="1" dirty="0" smtClean="0">
                <a:latin typeface="Arial" pitchFamily="34" charset="0"/>
                <a:cs typeface="Arial" pitchFamily="34" charset="0"/>
              </a:rPr>
              <a:t>, όταν ο τόνος </a:t>
            </a:r>
            <a:r>
              <a:rPr lang="el-GR" sz="1800" i="1" dirty="0" smtClean="0">
                <a:latin typeface="Arial" pitchFamily="34" charset="0"/>
                <a:cs typeface="Arial" pitchFamily="34" charset="0"/>
              </a:rPr>
              <a:t>μεταφέρεται </a:t>
            </a:r>
            <a:r>
              <a:rPr lang="el-GR" sz="1800" i="1" dirty="0" smtClean="0">
                <a:latin typeface="Arial" pitchFamily="34" charset="0"/>
                <a:cs typeface="Arial" pitchFamily="34" charset="0"/>
              </a:rPr>
              <a:t>σε άλλη συλλαβή </a:t>
            </a:r>
          </a:p>
          <a:p>
            <a:endParaRPr lang="bg-BG" sz="18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св</a:t>
            </a:r>
            <a:r>
              <a:rPr lang="bg-BG" sz="1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т-св</a:t>
            </a:r>
            <a:r>
              <a:rPr lang="bg-BG" sz="1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тов</a:t>
            </a:r>
            <a:r>
              <a:rPr lang="bg-BG" sz="1800" b="1" u="sng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el-GR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      </a:t>
            </a:r>
            <a:r>
              <a:rPr lang="el-GR" sz="1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κόσμος- κόσμοι    </a:t>
            </a:r>
            <a:r>
              <a:rPr lang="el-GR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bg-BG" sz="1800" b="1" dirty="0" smtClean="0">
              <a:solidFill>
                <a:srgbClr val="0E36E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сл</a:t>
            </a:r>
            <a:r>
              <a:rPr lang="bg-BG" sz="1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п-сл</a:t>
            </a:r>
            <a:r>
              <a:rPr lang="bg-BG" sz="1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пот</a:t>
            </a:r>
            <a:r>
              <a:rPr lang="bg-BG" sz="1800" b="1" u="sng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l-GR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   </a:t>
            </a:r>
            <a:r>
              <a:rPr lang="el-GR" sz="18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τυφλός-τύφλωση </a:t>
            </a:r>
            <a:r>
              <a:rPr lang="el-GR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</a:t>
            </a:r>
            <a:endParaRPr lang="bg-BG" sz="1800" b="1" dirty="0" smtClean="0">
              <a:solidFill>
                <a:srgbClr val="0E36E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сн</a:t>
            </a:r>
            <a:r>
              <a:rPr lang="bg-BG" sz="1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г-сн</a:t>
            </a:r>
            <a:r>
              <a:rPr lang="bg-BG" sz="1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гов</a:t>
            </a:r>
            <a:r>
              <a:rPr lang="bg-BG" sz="1800" b="1" u="sng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     </a:t>
            </a:r>
            <a:r>
              <a:rPr lang="el-GR" sz="1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χιόνι-χιόνια</a:t>
            </a:r>
            <a:endParaRPr lang="bg-BG" sz="1800" i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жел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зо-жел</a:t>
            </a:r>
            <a:r>
              <a:rPr lang="bg-BG" sz="1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з</a:t>
            </a:r>
            <a:r>
              <a:rPr lang="bg-BG" sz="1800" b="1" u="sng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р</a:t>
            </a:r>
            <a:r>
              <a:rPr lang="el-GR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 </a:t>
            </a:r>
            <a:r>
              <a:rPr lang="el-GR" sz="1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σίδερο-σιδεράς</a:t>
            </a:r>
            <a:r>
              <a:rPr lang="el-GR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bg-BG" sz="1800" b="1" dirty="0" smtClean="0">
              <a:solidFill>
                <a:srgbClr val="0E36E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бр</a:t>
            </a:r>
            <a:r>
              <a:rPr lang="bg-BG" sz="1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г-брегов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el-GR" sz="1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      </a:t>
            </a:r>
            <a:r>
              <a:rPr lang="el-GR" sz="1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ακτή-ακτές</a:t>
            </a:r>
            <a:r>
              <a:rPr lang="el-GR" sz="1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bg-BG" sz="18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endParaRPr lang="bg-BG" sz="1800" b="1" u="sng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bg-BG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bg-BG" sz="1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dirty="0" smtClean="0">
                <a:latin typeface="Arial" pitchFamily="34" charset="0"/>
                <a:cs typeface="Arial" pitchFamily="34" charset="0"/>
              </a:rPr>
              <a:t> преминава в </a:t>
            </a:r>
            <a:r>
              <a:rPr lang="bg-BG" sz="1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800" b="1" dirty="0" smtClean="0">
                <a:latin typeface="Arial" pitchFamily="34" charset="0"/>
                <a:cs typeface="Arial" pitchFamily="34" charset="0"/>
              </a:rPr>
              <a:t>,  когато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bg-BG" sz="1800" b="1" dirty="0" smtClean="0">
                <a:latin typeface="Arial" pitchFamily="34" charset="0"/>
                <a:cs typeface="Arial" pitchFamily="34" charset="0"/>
              </a:rPr>
              <a:t>след сричката с променливо  </a:t>
            </a:r>
            <a:r>
              <a:rPr lang="bg-BG" sz="1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dirty="0" smtClean="0">
                <a:latin typeface="Arial" pitchFamily="34" charset="0"/>
                <a:cs typeface="Arial" pitchFamily="34" charset="0"/>
              </a:rPr>
              <a:t> следва сричка с меките гласни </a:t>
            </a:r>
            <a:r>
              <a:rPr lang="bg-BG" sz="1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800" b="1" dirty="0" smtClean="0">
                <a:latin typeface="Arial" pitchFamily="34" charset="0"/>
                <a:cs typeface="Arial" pitchFamily="34" charset="0"/>
              </a:rPr>
              <a:t> и </a:t>
            </a:r>
            <a:r>
              <a:rPr lang="bg-BG" sz="1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bg-BG" sz="1800" b="1" dirty="0" smtClean="0">
                <a:latin typeface="Arial" pitchFamily="34" charset="0"/>
                <a:cs typeface="Arial" pitchFamily="34" charset="0"/>
              </a:rPr>
              <a:t>:</a:t>
            </a:r>
            <a:endParaRPr lang="el-GR" sz="1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bg-BG" sz="18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1800" i="1" dirty="0" smtClean="0">
                <a:latin typeface="Arial" pitchFamily="34" charset="0"/>
                <a:cs typeface="Arial" pitchFamily="34" charset="0"/>
              </a:rPr>
              <a:t>μεταβάλλεται </a:t>
            </a:r>
            <a:r>
              <a:rPr lang="el-GR" sz="1800" i="1" dirty="0" smtClean="0">
                <a:latin typeface="Arial" pitchFamily="34" charset="0"/>
                <a:cs typeface="Arial" pitchFamily="34" charset="0"/>
              </a:rPr>
              <a:t>σε</a:t>
            </a: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bg-BG" sz="18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el-GR" sz="1800" i="1" dirty="0" smtClean="0">
                <a:latin typeface="Arial" pitchFamily="34" charset="0"/>
                <a:cs typeface="Arial" pitchFamily="34" charset="0"/>
              </a:rPr>
              <a:t>, όταν μετά  από την συλλαβή με το</a:t>
            </a:r>
            <a:r>
              <a:rPr lang="bg-BG" sz="18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Я</a:t>
            </a:r>
            <a:r>
              <a:rPr lang="el-GR" sz="1800" i="1" dirty="0" smtClean="0">
                <a:latin typeface="Arial" pitchFamily="34" charset="0"/>
                <a:cs typeface="Arial" pitchFamily="34" charset="0"/>
              </a:rPr>
              <a:t> ακολουθεί συλλαβή με </a:t>
            </a:r>
            <a:r>
              <a:rPr lang="bg-BG" sz="18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8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1800" b="1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bg-BG" sz="18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bg-BG" sz="18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</a:t>
            </a:r>
            <a:endParaRPr lang="bg-BG" sz="1800" b="1" i="1" dirty="0" smtClean="0">
              <a:latin typeface="Arial" pitchFamily="34" charset="0"/>
              <a:cs typeface="Arial" pitchFamily="34" charset="0"/>
            </a:endParaRPr>
          </a:p>
          <a:p>
            <a:endParaRPr lang="bg-BG" sz="18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л</a:t>
            </a:r>
            <a:r>
              <a:rPr lang="bg-BG" sz="1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в-л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ви</a:t>
            </a:r>
            <a:r>
              <a:rPr lang="el-GR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                </a:t>
            </a:r>
            <a:r>
              <a:rPr lang="el-GR" sz="1800" i="1" dirty="0" smtClean="0">
                <a:latin typeface="Arial" pitchFamily="34" charset="0"/>
                <a:cs typeface="Arial" pitchFamily="34" charset="0"/>
              </a:rPr>
              <a:t>αριστερός-αριστεροί </a:t>
            </a:r>
            <a:endParaRPr lang="bg-BG" sz="1800" i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см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на-см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ни </a:t>
            </a:r>
            <a:r>
              <a:rPr lang="el-GR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         </a:t>
            </a:r>
            <a:r>
              <a:rPr lang="el-GR" sz="1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αλλαγή-αλλαγές</a:t>
            </a:r>
            <a:endParaRPr lang="bg-BG" sz="1800" i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разд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ла-разд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лен</a:t>
            </a:r>
            <a:r>
              <a:rPr lang="el-GR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</a:t>
            </a:r>
            <a:r>
              <a:rPr lang="el-GR" sz="1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χωρισμός-χωρισμένος </a:t>
            </a:r>
            <a:endParaRPr lang="bg-BG" sz="1800" i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bg-BG" sz="18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bg-BG" sz="1800" b="1" dirty="0" smtClean="0">
              <a:latin typeface="Arial" pitchFamily="34" charset="0"/>
              <a:cs typeface="Arial" pitchFamily="34" charset="0"/>
            </a:endParaRPr>
          </a:p>
          <a:p>
            <a:endParaRPr lang="el-GR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5329246" cy="511156"/>
          </a:xfrm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bg-BG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3600" dirty="0" smtClean="0">
                <a:latin typeface="Arial" pitchFamily="34" charset="0"/>
                <a:cs typeface="Arial" pitchFamily="34" charset="0"/>
              </a:rPr>
              <a:t>         </a:t>
            </a:r>
            <a:r>
              <a:rPr lang="bg-BG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  </a:t>
            </a:r>
            <a:endParaRPr lang="el-GR" sz="3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6 - Ευθύγραμμο βέλος σύνδεσης"/>
          <p:cNvCxnSpPr/>
          <p:nvPr/>
        </p:nvCxnSpPr>
        <p:spPr>
          <a:xfrm>
            <a:off x="1142976" y="500042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214282" y="1214422"/>
            <a:ext cx="8715436" cy="4792869"/>
          </a:xfrm>
        </p:spPr>
        <p:txBody>
          <a:bodyPr>
            <a:normAutofit lnSpcReduction="10000"/>
          </a:bodyPr>
          <a:lstStyle/>
          <a:p>
            <a:r>
              <a:rPr lang="bg-BG" sz="1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dirty="0" smtClean="0">
                <a:latin typeface="Arial" pitchFamily="34" charset="0"/>
                <a:cs typeface="Arial" pitchFamily="34" charset="0"/>
              </a:rPr>
              <a:t> преминава в </a:t>
            </a:r>
            <a:r>
              <a:rPr lang="bg-BG" sz="1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800" b="1" dirty="0" smtClean="0">
                <a:latin typeface="Arial" pitchFamily="34" charset="0"/>
                <a:cs typeface="Arial" pitchFamily="34" charset="0"/>
              </a:rPr>
              <a:t>, когато след сричката с променливо </a:t>
            </a:r>
            <a:r>
              <a:rPr lang="bg-BG" sz="1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dirty="0" smtClean="0">
                <a:latin typeface="Arial" pitchFamily="34" charset="0"/>
                <a:cs typeface="Arial" pitchFamily="34" charset="0"/>
              </a:rPr>
              <a:t> следва сричка с някоя от съгласните </a:t>
            </a:r>
            <a:r>
              <a:rPr lang="bg-BG" sz="1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Ж,Ч, Ш, Й</a:t>
            </a:r>
            <a:r>
              <a:rPr lang="bg-BG" sz="1800" b="1" dirty="0" smtClean="0">
                <a:latin typeface="Arial" pitchFamily="34" charset="0"/>
                <a:cs typeface="Arial" pitchFamily="34" charset="0"/>
              </a:rPr>
              <a:t>:</a:t>
            </a:r>
            <a:endParaRPr lang="el-GR" sz="1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bg-BG" sz="18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l-GR" sz="1800" i="1" dirty="0" smtClean="0">
                <a:latin typeface="Arial" pitchFamily="34" charset="0"/>
                <a:cs typeface="Arial" pitchFamily="34" charset="0"/>
              </a:rPr>
              <a:t>μετατρέπεται </a:t>
            </a:r>
            <a:r>
              <a:rPr lang="el-GR" sz="1800" i="1" dirty="0" smtClean="0">
                <a:latin typeface="Arial" pitchFamily="34" charset="0"/>
                <a:cs typeface="Arial" pitchFamily="34" charset="0"/>
              </a:rPr>
              <a:t>σε</a:t>
            </a:r>
            <a:r>
              <a:rPr lang="bg-BG" sz="18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Е</a:t>
            </a:r>
            <a:r>
              <a:rPr lang="el-GR" sz="18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, όταν ακολουθεί συλλαβή με τα </a:t>
            </a:r>
            <a:r>
              <a:rPr lang="el-GR" sz="18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σύμφωνα </a:t>
            </a:r>
            <a:r>
              <a:rPr lang="bg-BG" sz="18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Ж,Ч, Ш, Й</a:t>
            </a:r>
            <a:endParaRPr lang="bg-BG" sz="1800" i="1" dirty="0" smtClean="0">
              <a:latin typeface="Arial" pitchFamily="34" charset="0"/>
              <a:cs typeface="Arial" pitchFamily="34" charset="0"/>
            </a:endParaRPr>
          </a:p>
          <a:p>
            <a:endParaRPr lang="bg-BG" sz="18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сн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г-сн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жен</a:t>
            </a:r>
            <a:r>
              <a:rPr lang="el-GR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                      </a:t>
            </a:r>
            <a:r>
              <a:rPr lang="el-GR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l-GR" sz="18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χιόνι-χιονισμένος</a:t>
            </a:r>
            <a:r>
              <a:rPr lang="el-GR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bg-BG" sz="1800" b="1" dirty="0" smtClean="0">
              <a:solidFill>
                <a:srgbClr val="0E36E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мл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ко-мл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чен</a:t>
            </a:r>
            <a:r>
              <a:rPr lang="el-GR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                   </a:t>
            </a:r>
            <a:r>
              <a:rPr lang="el-GR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18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γάλα-γάλακτος</a:t>
            </a:r>
            <a:r>
              <a:rPr lang="el-GR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</a:t>
            </a:r>
            <a:endParaRPr lang="bg-BG" sz="1800" b="1" dirty="0" smtClean="0">
              <a:solidFill>
                <a:srgbClr val="0E36E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б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ха-б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ше</a:t>
            </a:r>
            <a:r>
              <a:rPr lang="el-GR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                          </a:t>
            </a:r>
            <a:r>
              <a:rPr lang="el-GR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18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ήταν-ήσουν/ήταν</a:t>
            </a:r>
            <a:r>
              <a:rPr lang="el-GR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l-GR" sz="1800" b="1" dirty="0" smtClean="0">
              <a:solidFill>
                <a:srgbClr val="0E36E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гр</a:t>
            </a:r>
            <a:r>
              <a:rPr lang="bg-BG" sz="1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х-гр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шен </a:t>
            </a:r>
            <a:r>
              <a:rPr lang="el-GR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                      </a:t>
            </a:r>
            <a:r>
              <a:rPr lang="el-GR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18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αμαρτία-αμαρτωλός</a:t>
            </a:r>
            <a:r>
              <a:rPr lang="el-GR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bg-BG" sz="1800" b="1" dirty="0" smtClean="0">
              <a:solidFill>
                <a:srgbClr val="0E36E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bg-BG" sz="1800" b="1" dirty="0" smtClean="0">
                <a:solidFill>
                  <a:srgbClr val="0E36E0"/>
                </a:solidFill>
              </a:rPr>
              <a:t>п</a:t>
            </a:r>
            <a:r>
              <a:rPr lang="bg-BG" sz="1800" b="1" dirty="0" smtClean="0">
                <a:solidFill>
                  <a:srgbClr val="FF0000"/>
                </a:solidFill>
              </a:rPr>
              <a:t>я</a:t>
            </a:r>
            <a:r>
              <a:rPr lang="bg-BG" sz="1800" b="1" dirty="0" smtClean="0">
                <a:solidFill>
                  <a:srgbClr val="0E36E0"/>
                </a:solidFill>
              </a:rPr>
              <a:t>х-п</a:t>
            </a:r>
            <a:r>
              <a:rPr lang="bg-BG" sz="1800" b="1" u="sng" dirty="0" smtClean="0">
                <a:solidFill>
                  <a:srgbClr val="FF0000"/>
                </a:solidFill>
              </a:rPr>
              <a:t>е</a:t>
            </a:r>
            <a:r>
              <a:rPr lang="bg-BG" sz="1800" b="1" dirty="0" smtClean="0">
                <a:solidFill>
                  <a:srgbClr val="0E36E0"/>
                </a:solidFill>
              </a:rPr>
              <a:t>йте</a:t>
            </a:r>
            <a:r>
              <a:rPr lang="el-GR" sz="1800" b="1" dirty="0" smtClean="0">
                <a:solidFill>
                  <a:srgbClr val="0E36E0"/>
                </a:solidFill>
              </a:rPr>
              <a:t>!</a:t>
            </a:r>
            <a:r>
              <a:rPr lang="bg-BG" sz="1800" b="1" dirty="0" smtClean="0">
                <a:solidFill>
                  <a:srgbClr val="0E36E0"/>
                </a:solidFill>
              </a:rPr>
              <a:t> </a:t>
            </a:r>
            <a:r>
              <a:rPr lang="el-GR" sz="1800" b="1" dirty="0" smtClean="0">
                <a:solidFill>
                  <a:srgbClr val="0E36E0"/>
                </a:solidFill>
              </a:rPr>
              <a:t>                              </a:t>
            </a:r>
            <a:r>
              <a:rPr lang="el-GR" sz="18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τραγουδούσα-</a:t>
            </a:r>
            <a:r>
              <a:rPr lang="el-GR" sz="1800" i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τραγουδίστε!</a:t>
            </a:r>
            <a:r>
              <a:rPr lang="el-GR" sz="18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bg-BG" sz="1800" i="1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endParaRPr lang="bg-BG" sz="1800" b="1" dirty="0" smtClean="0">
              <a:solidFill>
                <a:srgbClr val="0E36E0"/>
              </a:solidFill>
            </a:endParaRPr>
          </a:p>
          <a:p>
            <a:pPr>
              <a:buNone/>
            </a:pPr>
            <a:r>
              <a:rPr lang="bg-BG" sz="1800" b="1" dirty="0" smtClean="0"/>
              <a:t>!</a:t>
            </a:r>
            <a:r>
              <a:rPr lang="bg-BG" sz="1800" b="1" dirty="0" smtClean="0">
                <a:solidFill>
                  <a:srgbClr val="0E36E0"/>
                </a:solidFill>
              </a:rPr>
              <a:t> Дублети- </a:t>
            </a:r>
            <a:r>
              <a:rPr lang="bg-BG" sz="1800" b="1" dirty="0" smtClean="0">
                <a:latin typeface="Arial" pitchFamily="34" charset="0"/>
                <a:cs typeface="Arial" pitchFamily="34" charset="0"/>
              </a:rPr>
              <a:t> думи, в които и двете форми са правилни:</a:t>
            </a:r>
            <a:endParaRPr lang="el-GR" sz="18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1800" i="1" dirty="0" smtClean="0">
                <a:latin typeface="Arial" pitchFamily="34" charset="0"/>
                <a:cs typeface="Arial" pitchFamily="34" charset="0"/>
              </a:rPr>
              <a:t>Διπλός </a:t>
            </a:r>
            <a:r>
              <a:rPr lang="el-GR" sz="1800" i="1" dirty="0" smtClean="0">
                <a:latin typeface="Arial" pitchFamily="34" charset="0"/>
                <a:cs typeface="Arial" pitchFamily="34" charset="0"/>
              </a:rPr>
              <a:t>τύπος-λέξεις </a:t>
            </a:r>
            <a:r>
              <a:rPr lang="el-GR" sz="1800" i="1" dirty="0" smtClean="0">
                <a:latin typeface="Arial" pitchFamily="34" charset="0"/>
                <a:cs typeface="Arial" pitchFamily="34" charset="0"/>
              </a:rPr>
              <a:t>στις οποίες και οι δύο μορφές είναι σωστές</a:t>
            </a:r>
            <a:endParaRPr lang="bg-BG" sz="1800" i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endParaRPr lang="bg-BG" sz="18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bg-BG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м</a:t>
            </a:r>
            <a:r>
              <a:rPr lang="bg-BG" sz="1800" b="1" u="sng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сто-мест</a:t>
            </a:r>
            <a:r>
              <a:rPr lang="bg-BG" sz="1800" b="1" u="sng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el-GR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                    </a:t>
            </a:r>
            <a:r>
              <a:rPr lang="el-GR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l-GR" sz="1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θέση</a:t>
            </a:r>
            <a:r>
              <a:rPr lang="el-GR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bg-BG" sz="1800" b="1" dirty="0" smtClean="0">
              <a:solidFill>
                <a:srgbClr val="0E36E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нев</a:t>
            </a:r>
            <a:r>
              <a:rPr lang="bg-BG" sz="1800" b="1" u="sng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ста-нев</a:t>
            </a:r>
            <a:r>
              <a:rPr lang="bg-BG" sz="1800" b="1" u="sng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ста</a:t>
            </a:r>
            <a:r>
              <a:rPr lang="el-GR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              </a:t>
            </a:r>
            <a:r>
              <a:rPr lang="el-GR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1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νύφη</a:t>
            </a:r>
            <a:r>
              <a:rPr lang="el-GR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bg-BG" sz="1800" b="1" dirty="0" smtClean="0">
              <a:solidFill>
                <a:srgbClr val="0E36E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el-GR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об</a:t>
            </a:r>
            <a:r>
              <a:rPr lang="bg-BG" sz="1800" b="1" u="sng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д-</a:t>
            </a:r>
            <a:r>
              <a:rPr lang="bg-BG" sz="1800" b="1" u="sng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бед  </a:t>
            </a:r>
            <a:r>
              <a:rPr lang="el-GR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                        </a:t>
            </a:r>
            <a:r>
              <a:rPr lang="el-GR" sz="1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μεσημέρι/ μεσημεριανό ( γεύμα) </a:t>
            </a:r>
            <a:r>
              <a:rPr lang="el-GR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l-GR" sz="1800" b="1" dirty="0">
              <a:solidFill>
                <a:srgbClr val="0E36E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357166"/>
            <a:ext cx="2543164" cy="571504"/>
          </a:xfrm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bg-BG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       Е</a:t>
            </a:r>
            <a:r>
              <a:rPr lang="bg-BG" sz="3600" dirty="0" smtClean="0">
                <a:latin typeface="Arial" pitchFamily="34" charset="0"/>
                <a:cs typeface="Arial" pitchFamily="34" charset="0"/>
              </a:rPr>
              <a:t> </a:t>
            </a:r>
            <a:endParaRPr lang="el-GR" sz="3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2" name="21 - Ευθύγραμμο βέλος σύνδεσης"/>
          <p:cNvCxnSpPr/>
          <p:nvPr/>
        </p:nvCxnSpPr>
        <p:spPr>
          <a:xfrm>
            <a:off x="1000100" y="642918"/>
            <a:ext cx="642942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285720" y="714356"/>
            <a:ext cx="8715436" cy="5292935"/>
          </a:xfrm>
        </p:spPr>
        <p:txBody>
          <a:bodyPr>
            <a:normAutofit fontScale="77500" lnSpcReduction="20000"/>
          </a:bodyPr>
          <a:lstStyle/>
          <a:p>
            <a:r>
              <a:rPr lang="bg-BG" sz="1800" b="1" dirty="0" smtClean="0">
                <a:latin typeface="Arial" pitchFamily="34" charset="0"/>
                <a:cs typeface="Arial" pitchFamily="34" charset="0"/>
              </a:rPr>
              <a:t>Книжовно правило!</a:t>
            </a:r>
          </a:p>
          <a:p>
            <a:r>
              <a:rPr lang="ru-RU" sz="1800" b="1" dirty="0" smtClean="0">
                <a:latin typeface="Arial" pitchFamily="34" charset="0"/>
                <a:cs typeface="Arial" pitchFamily="34" charset="0"/>
              </a:rPr>
              <a:t>Формата за множествено число на прилагателни имена, на миналите деятелни причастия и на минало страдателно причастие от глаголи, които съдържат променливо </a:t>
            </a:r>
            <a:r>
              <a:rPr lang="ru-RU" sz="1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  се пишат и изговарят с </a:t>
            </a:r>
            <a:r>
              <a:rPr lang="ru-RU" sz="1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:</a:t>
            </a:r>
            <a:endParaRPr lang="el-GR" sz="1800" b="1" dirty="0" smtClean="0">
              <a:latin typeface="Arial" pitchFamily="34" charset="0"/>
              <a:cs typeface="Arial" pitchFamily="34" charset="0"/>
            </a:endParaRPr>
          </a:p>
          <a:p>
            <a:endParaRPr lang="ru-RU" sz="1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1600" i="1" dirty="0" smtClean="0">
                <a:latin typeface="Arial" pitchFamily="34" charset="0"/>
                <a:cs typeface="Arial" pitchFamily="34" charset="0"/>
              </a:rPr>
              <a:t>Ο τύπος του πληθυντικού αριθμού   των </a:t>
            </a:r>
            <a:r>
              <a:rPr lang="el-GR" sz="1600" i="1" dirty="0" smtClean="0">
                <a:latin typeface="Arial" pitchFamily="34" charset="0"/>
                <a:cs typeface="Arial" pitchFamily="34" charset="0"/>
              </a:rPr>
              <a:t>επιθέτων</a:t>
            </a:r>
            <a:r>
              <a:rPr lang="el-GR" sz="1600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l-GR" sz="1600" i="1" dirty="0" smtClean="0">
                <a:latin typeface="Arial" pitchFamily="34" charset="0"/>
                <a:cs typeface="Arial" pitchFamily="34" charset="0"/>
              </a:rPr>
              <a:t>στην </a:t>
            </a:r>
            <a:r>
              <a:rPr lang="el-GR" sz="1600" i="1" dirty="0" smtClean="0">
                <a:latin typeface="Arial" pitchFamily="34" charset="0"/>
                <a:cs typeface="Arial" pitchFamily="34" charset="0"/>
              </a:rPr>
              <a:t>ενεργητική μετοχή του παρελθόντος    και </a:t>
            </a:r>
            <a:r>
              <a:rPr lang="el-GR" sz="1600" i="1" dirty="0" smtClean="0">
                <a:latin typeface="Arial" pitchFamily="34" charset="0"/>
                <a:cs typeface="Arial" pitchFamily="34" charset="0"/>
              </a:rPr>
              <a:t>στην </a:t>
            </a:r>
            <a:r>
              <a:rPr lang="el-GR" sz="1600" i="1" dirty="0" smtClean="0">
                <a:latin typeface="Arial" pitchFamily="34" charset="0"/>
                <a:cs typeface="Arial" pitchFamily="34" charset="0"/>
              </a:rPr>
              <a:t>παθητική    μετοχή του παρελθόντος των ρημάτων που περιέχουν το μεταβλητό 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 </a:t>
            </a:r>
            <a:r>
              <a:rPr lang="el-GR" sz="1600" i="1" dirty="0" smtClean="0">
                <a:latin typeface="Arial" pitchFamily="34" charset="0"/>
                <a:cs typeface="Arial" pitchFamily="34" charset="0"/>
              </a:rPr>
              <a:t>γράφεται και προφέρεται με </a:t>
            </a:r>
            <a:r>
              <a:rPr lang="el-GR" sz="16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Ε</a:t>
            </a:r>
            <a:r>
              <a:rPr lang="el-GR" sz="1600" i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bg-BG" sz="16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б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л-б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ла-б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ло-б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ли</a:t>
            </a:r>
            <a:r>
              <a:rPr lang="el-GR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                           </a:t>
            </a:r>
            <a:r>
              <a:rPr lang="el-GR" sz="1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λευκός-η-ο-οι-ες-α </a:t>
            </a:r>
            <a:endParaRPr lang="bg-BG" sz="1800" i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ц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л-ц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ла-ц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ло-ц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ли</a:t>
            </a:r>
            <a:r>
              <a:rPr lang="el-GR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                           </a:t>
            </a:r>
            <a:r>
              <a:rPr lang="el-GR" sz="1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ολόκληρος -η-ο-οι-ες-α</a:t>
            </a:r>
            <a:endParaRPr lang="bg-BG" sz="1800" b="1" dirty="0" smtClean="0">
              <a:solidFill>
                <a:srgbClr val="0E36E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жив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л-жив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ла-жив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ло-жив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ли</a:t>
            </a:r>
            <a:r>
              <a:rPr lang="el-GR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        </a:t>
            </a:r>
            <a:r>
              <a:rPr lang="el-GR" sz="1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που ζούσε   </a:t>
            </a:r>
            <a:endParaRPr lang="bg-BG" sz="1800" i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п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л-п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ла-п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ло-п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ли</a:t>
            </a:r>
            <a:r>
              <a:rPr lang="el-GR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                            </a:t>
            </a:r>
            <a:r>
              <a:rPr lang="el-GR" sz="1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που τραγουδούσε</a:t>
            </a:r>
            <a:r>
              <a:rPr lang="el-GR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</a:t>
            </a:r>
            <a:endParaRPr lang="bg-BG" sz="1800" b="1" dirty="0" smtClean="0">
              <a:solidFill>
                <a:srgbClr val="0E36E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вид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л-вид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ла-вид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ло-вид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ли</a:t>
            </a:r>
            <a:r>
              <a:rPr lang="el-GR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          </a:t>
            </a:r>
            <a:r>
              <a:rPr lang="el-GR" sz="1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που είδε</a:t>
            </a:r>
            <a:r>
              <a:rPr lang="el-GR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bg-BG" sz="1800" b="1" dirty="0" smtClean="0">
              <a:solidFill>
                <a:srgbClr val="0E36E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гор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л-гор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ла-гор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ло-гор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ли</a:t>
            </a:r>
            <a:r>
              <a:rPr lang="el-GR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              </a:t>
            </a:r>
            <a:r>
              <a:rPr lang="el-GR" sz="1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που κάηκε </a:t>
            </a:r>
            <a:endParaRPr lang="bg-BG" sz="1800" i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плет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л-плет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ла-плет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ло-плет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ли</a:t>
            </a:r>
            <a:r>
              <a:rPr lang="el-GR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     </a:t>
            </a:r>
            <a:r>
              <a:rPr lang="el-GR" sz="1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που έπλεκε </a:t>
            </a:r>
          </a:p>
          <a:p>
            <a:pPr>
              <a:buFont typeface="Wingdings" pitchFamily="2" charset="2"/>
              <a:buChar char="q"/>
            </a:pP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прежив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н-прежив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на-прежив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но-прежив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ни  </a:t>
            </a:r>
            <a:r>
              <a:rPr lang="bg-BG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преживян живот </a:t>
            </a:r>
            <a:r>
              <a:rPr lang="el-GR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l-GR" sz="1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περασμένη ζωή </a:t>
            </a:r>
            <a:endParaRPr lang="bg-BG" sz="1800" i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изп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u="sng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т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-изп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u="sng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т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а-изп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u="sng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т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о-изп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800" b="1" u="sng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т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и            </a:t>
            </a:r>
            <a:r>
              <a:rPr lang="el-GR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bg-BG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изпята песен</a:t>
            </a:r>
            <a:r>
              <a:rPr lang="el-GR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            </a:t>
            </a:r>
            <a:r>
              <a:rPr lang="el-GR" sz="1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εκτελεσμένο  </a:t>
            </a:r>
            <a:r>
              <a:rPr lang="el-GR" sz="1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τραγούδι </a:t>
            </a:r>
            <a:endParaRPr lang="bg-BG" sz="1800" i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вид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н-вид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на-вид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но-вид</a:t>
            </a:r>
            <a:r>
              <a:rPr lang="bg-BG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ни           </a:t>
            </a:r>
            <a:r>
              <a:rPr lang="bg-BG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филмът е видян </a:t>
            </a:r>
            <a:r>
              <a:rPr lang="el-GR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l-GR" sz="1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η ταινία παρακολουθήθηκε  </a:t>
            </a:r>
            <a:endParaRPr lang="bg-BG" sz="1800" i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endParaRPr lang="en-US" sz="18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жив</a:t>
            </a:r>
            <a:r>
              <a:rPr lang="bg-BG" sz="1800" b="1" u="sng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л-жив</a:t>
            </a:r>
            <a:r>
              <a:rPr lang="bg-BG" sz="1800" b="1" u="sng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лия/т </a:t>
            </a:r>
          </a:p>
          <a:p>
            <a:pPr>
              <a:buFont typeface="Wingdings" pitchFamily="2" charset="2"/>
              <a:buChar char="q"/>
            </a:pP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изп</a:t>
            </a:r>
            <a:r>
              <a:rPr lang="bg-BG" sz="1800" b="1" u="sng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л-изп</a:t>
            </a:r>
            <a:r>
              <a:rPr lang="bg-BG" sz="1800" u="sng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лия/т</a:t>
            </a:r>
          </a:p>
          <a:p>
            <a:pPr>
              <a:buFont typeface="Wingdings" pitchFamily="2" charset="2"/>
              <a:buChar char="q"/>
            </a:pP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гор</a:t>
            </a:r>
            <a:r>
              <a:rPr lang="bg-BG" sz="1800" b="1" u="sng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л-гор</a:t>
            </a:r>
            <a:r>
              <a:rPr lang="bg-BG" sz="1800" u="sng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8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лия/т</a:t>
            </a:r>
            <a:endParaRPr lang="en-US" sz="1800" b="1" dirty="0" smtClean="0">
              <a:solidFill>
                <a:srgbClr val="0E36E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1400" i="1" dirty="0" smtClean="0">
                <a:latin typeface="Arial" pitchFamily="34" charset="0"/>
                <a:cs typeface="Arial" pitchFamily="34" charset="0"/>
              </a:rPr>
              <a:t>         </a:t>
            </a:r>
            <a:endParaRPr lang="el-GR" sz="14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Autofit/>
          </a:bodyPr>
          <a:lstStyle/>
          <a:p>
            <a:r>
              <a:rPr lang="bg-BG" sz="2800" dirty="0" smtClean="0">
                <a:latin typeface="Arial" pitchFamily="34" charset="0"/>
                <a:cs typeface="Arial" pitchFamily="34" charset="0"/>
              </a:rPr>
              <a:t>ПРОМЕНЛИВО  </a:t>
            </a:r>
            <a:r>
              <a:rPr lang="bg-BG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endParaRPr lang="el-GR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078621"/>
          </a:xfrm>
        </p:spPr>
        <p:txBody>
          <a:bodyPr>
            <a:normAutofit/>
          </a:bodyPr>
          <a:lstStyle/>
          <a:p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се преглася в 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при глаголите от свършен вид, образувани с наставка 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–на 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независимо че е под ударение и следващата сричка съдържа твърда гласна (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а,о,ъ,у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): </a:t>
            </a:r>
            <a:endParaRPr lang="el-GR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6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ru-RU" sz="16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1600" i="1" dirty="0" smtClean="0">
                <a:latin typeface="Arial" pitchFamily="34" charset="0"/>
                <a:cs typeface="Arial" pitchFamily="34" charset="0"/>
              </a:rPr>
              <a:t>προφέρετε </a:t>
            </a:r>
            <a:r>
              <a:rPr lang="ru-RU" sz="16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el-GR" sz="16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16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στα στιγμιαία ρήματα με το επίθεμα 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–на </a:t>
            </a:r>
            <a:r>
              <a:rPr lang="el-GR" sz="16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, παρόλο ότι </a:t>
            </a:r>
            <a:r>
              <a:rPr lang="el-GR" sz="16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τονίζεται </a:t>
            </a:r>
            <a:r>
              <a:rPr lang="el-GR" sz="16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και η επομένη συλλαβή περιέχει </a:t>
            </a:r>
            <a:r>
              <a:rPr lang="ru-RU" sz="1600" i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ru-RU" sz="16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а,о,ъ,у</a:t>
            </a:r>
            <a:r>
              <a:rPr lang="ru-RU" sz="1600" i="1" dirty="0" smtClean="0">
                <a:latin typeface="Arial" pitchFamily="34" charset="0"/>
                <a:cs typeface="Arial" pitchFamily="34" charset="0"/>
              </a:rPr>
              <a:t>): </a:t>
            </a:r>
            <a:endParaRPr lang="el-GR" sz="1600" i="1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el-GR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бл</a:t>
            </a:r>
            <a:r>
              <a:rPr lang="ru-RU" sz="16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ru-RU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свам – </a:t>
            </a:r>
            <a:r>
              <a:rPr lang="el-GR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да</a:t>
            </a:r>
            <a:r>
              <a:rPr lang="el-GR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бл</a:t>
            </a:r>
            <a:r>
              <a:rPr lang="ru-RU" sz="16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ru-RU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сна, </a:t>
            </a:r>
            <a:r>
              <a:rPr lang="en-US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el-GR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l-GR" sz="1600" i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λάμπω-να λάμψω </a:t>
            </a:r>
            <a:endParaRPr lang="ru-RU" sz="1600" i="1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452628" indent="-342900">
              <a:buFont typeface="Wingdings" pitchFamily="2" charset="2"/>
              <a:buChar char="q"/>
            </a:pPr>
            <a:r>
              <a:rPr lang="ru-RU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кл</a:t>
            </a:r>
            <a:r>
              <a:rPr lang="ru-RU" sz="16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ru-RU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кам – </a:t>
            </a:r>
            <a:r>
              <a:rPr lang="el-GR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да</a:t>
            </a:r>
            <a:r>
              <a:rPr lang="el-GR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кл</a:t>
            </a:r>
            <a:r>
              <a:rPr lang="ru-RU" sz="16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ru-RU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кна, </a:t>
            </a:r>
            <a:r>
              <a:rPr lang="el-GR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   </a:t>
            </a:r>
            <a:r>
              <a:rPr lang="el-GR" sz="1600" i="1" dirty="0" smtClean="0">
                <a:solidFill>
                  <a:schemeClr val="bg2">
                    <a:lumMod val="10000"/>
                  </a:schemeClr>
                </a:solidFill>
                <a:latin typeface="Roboto"/>
              </a:rPr>
              <a:t>κάνω βαθύ κάθισμα</a:t>
            </a:r>
            <a:r>
              <a:rPr lang="el-GR" sz="1600" i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–να κάνω ….   </a:t>
            </a:r>
            <a:r>
              <a:rPr lang="el-GR" sz="1600" b="1" dirty="0" smtClean="0">
                <a:solidFill>
                  <a:srgbClr val="000000"/>
                </a:solidFill>
                <a:latin typeface="Roboto"/>
              </a:rPr>
              <a:t/>
            </a:r>
            <a:br>
              <a:rPr lang="el-GR" sz="1600" b="1" dirty="0" smtClean="0">
                <a:solidFill>
                  <a:srgbClr val="000000"/>
                </a:solidFill>
                <a:latin typeface="Roboto"/>
              </a:rPr>
            </a:br>
            <a:r>
              <a:rPr lang="ru-RU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л</a:t>
            </a:r>
            <a:r>
              <a:rPr lang="ru-RU" sz="16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ru-RU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гам – </a:t>
            </a:r>
            <a:r>
              <a:rPr lang="el-GR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да</a:t>
            </a:r>
            <a:r>
              <a:rPr lang="el-GR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л</a:t>
            </a:r>
            <a:r>
              <a:rPr lang="ru-RU" sz="16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ru-RU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гна, </a:t>
            </a:r>
            <a:r>
              <a:rPr lang="el-GR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       </a:t>
            </a:r>
            <a:r>
              <a:rPr lang="el-GR" sz="1600" i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ξαπλώνω – να ξαπλώσω </a:t>
            </a:r>
            <a:endParaRPr lang="ru-RU" sz="1600" i="1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el-GR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пл</a:t>
            </a:r>
            <a:r>
              <a:rPr lang="ru-RU" sz="16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ru-RU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свам – </a:t>
            </a:r>
            <a:r>
              <a:rPr lang="el-GR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да</a:t>
            </a:r>
            <a:r>
              <a:rPr lang="el-GR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пл</a:t>
            </a:r>
            <a:r>
              <a:rPr lang="ru-RU" sz="16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ru-RU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сна</a:t>
            </a:r>
            <a:r>
              <a:rPr lang="el-GR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  </a:t>
            </a:r>
            <a:r>
              <a:rPr lang="el-GR" sz="1600" i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χτυπώ –να χτυπήσω       </a:t>
            </a:r>
          </a:p>
          <a:p>
            <a:pPr>
              <a:buFont typeface="Wingdings" pitchFamily="2" charset="2"/>
              <a:buChar char="q"/>
            </a:pPr>
            <a:r>
              <a:rPr lang="el-GR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изб</a:t>
            </a:r>
            <a:r>
              <a:rPr lang="bg-BG" sz="16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гвам-</a:t>
            </a:r>
            <a:r>
              <a:rPr lang="el-GR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да</a:t>
            </a:r>
            <a:r>
              <a:rPr lang="el-GR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изб</a:t>
            </a:r>
            <a:r>
              <a:rPr lang="bg-BG" sz="16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гна</a:t>
            </a:r>
            <a:r>
              <a:rPr lang="el-GR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 </a:t>
            </a:r>
            <a:r>
              <a:rPr lang="el-GR" sz="1600" i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αποφεύγω –  να αποφύγω </a:t>
            </a:r>
            <a:endParaRPr lang="bg-BG" sz="1600" i="1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el-GR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св</a:t>
            </a:r>
            <a:r>
              <a:rPr lang="bg-BG" sz="16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ткам-</a:t>
            </a:r>
            <a:r>
              <a:rPr lang="el-GR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да</a:t>
            </a:r>
            <a:r>
              <a:rPr lang="el-GR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св</a:t>
            </a:r>
            <a:r>
              <a:rPr lang="bg-BG" sz="16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тна </a:t>
            </a:r>
            <a:r>
              <a:rPr lang="el-GR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    </a:t>
            </a:r>
            <a:r>
              <a:rPr lang="el-GR" sz="1600" i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λάμπω – να λάμψω </a:t>
            </a:r>
          </a:p>
          <a:p>
            <a:pPr>
              <a:buFont typeface="Wingdings" pitchFamily="2" charset="2"/>
              <a:buChar char="q"/>
            </a:pPr>
            <a:r>
              <a:rPr lang="el-GR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bg-BG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дам-</a:t>
            </a:r>
            <a:r>
              <a:rPr lang="el-GR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да</a:t>
            </a:r>
            <a:r>
              <a:rPr lang="el-GR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с</a:t>
            </a:r>
            <a:r>
              <a:rPr lang="bg-BG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дна</a:t>
            </a:r>
            <a:r>
              <a:rPr lang="el-GR" sz="16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          </a:t>
            </a:r>
            <a:r>
              <a:rPr lang="el-GR" sz="1600" i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κάθομαι-να καθίσω </a:t>
            </a:r>
            <a:endParaRPr lang="bg-BG" sz="1600" i="1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endParaRPr lang="bg-BG" sz="1600" b="1" dirty="0" smtClean="0">
              <a:solidFill>
                <a:srgbClr val="0E36E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endParaRPr lang="bg-BG" sz="1600" b="1" dirty="0" smtClean="0">
              <a:solidFill>
                <a:srgbClr val="0E36E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endParaRPr lang="ru-RU" sz="1600" b="1" dirty="0" smtClean="0">
              <a:solidFill>
                <a:srgbClr val="0E36E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endParaRPr lang="ru-RU" sz="1600" dirty="0" smtClean="0">
              <a:solidFill>
                <a:srgbClr val="0E36E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endParaRPr lang="ru-RU" sz="1600" dirty="0" smtClean="0">
              <a:solidFill>
                <a:srgbClr val="0E36E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642942"/>
          </a:xfrm>
        </p:spPr>
        <p:txBody>
          <a:bodyPr>
            <a:normAutofit/>
          </a:bodyPr>
          <a:lstStyle/>
          <a:p>
            <a:r>
              <a:rPr lang="bg-BG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ИЗКЛЮЧЕНИЯ:</a:t>
            </a:r>
            <a:r>
              <a:rPr lang="bg-BG" sz="2800" dirty="0" smtClean="0">
                <a:latin typeface="Arial" pitchFamily="34" charset="0"/>
                <a:cs typeface="Arial" pitchFamily="34" charset="0"/>
              </a:rPr>
              <a:t> </a:t>
            </a:r>
            <a:endParaRPr lang="el-GR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714356"/>
            <a:ext cx="8472518" cy="58579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bg-BG" sz="2000" b="1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el-GR" sz="2000" b="1" i="1" u="sng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l-GR" sz="1800" b="1" i="1" u="sng" dirty="0" smtClean="0">
                <a:latin typeface="Arial" pitchFamily="34" charset="0"/>
                <a:cs typeface="Arial" pitchFamily="34" charset="0"/>
              </a:rPr>
              <a:t>τονίζετε</a:t>
            </a:r>
            <a:r>
              <a:rPr lang="el-GR" sz="2000" b="1" i="1" u="sng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400" b="1" i="1" u="sng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el-GR" sz="1400" i="1" dirty="0" smtClean="0">
                <a:latin typeface="Arial" pitchFamily="34" charset="0"/>
                <a:cs typeface="Arial" pitchFamily="34" charset="0"/>
              </a:rPr>
              <a:t>Γράφεται  </a:t>
            </a:r>
            <a:r>
              <a:rPr lang="el-GR" sz="1400" i="1" dirty="0" smtClean="0">
                <a:latin typeface="Arial" pitchFamily="34" charset="0"/>
                <a:cs typeface="Arial" pitchFamily="34" charset="0"/>
              </a:rPr>
              <a:t>και </a:t>
            </a:r>
            <a:r>
              <a:rPr lang="el-GR" sz="1400" i="1" dirty="0" smtClean="0">
                <a:latin typeface="Arial" pitchFamily="34" charset="0"/>
                <a:cs typeface="Arial" pitchFamily="34" charset="0"/>
              </a:rPr>
              <a:t>προφέρεται </a:t>
            </a:r>
            <a:r>
              <a:rPr lang="bg-BG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el-GR" sz="14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1400" i="1" dirty="0" smtClean="0">
                <a:latin typeface="Arial" pitchFamily="34" charset="0"/>
                <a:cs typeface="Arial" pitchFamily="34" charset="0"/>
              </a:rPr>
              <a:t>πριν από συλλαβή που συμπεριλαμβάνει </a:t>
            </a:r>
            <a:r>
              <a:rPr lang="bg-BG" sz="14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bg-BG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А,О,Ъ,У </a:t>
            </a:r>
            <a:r>
              <a:rPr lang="el-GR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14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και στις μονοσύλλαβες λέξεις </a:t>
            </a:r>
            <a:r>
              <a:rPr lang="el-GR" sz="1400" b="1" dirty="0" smtClean="0">
                <a:latin typeface="Arial" pitchFamily="34" charset="0"/>
                <a:cs typeface="Arial" pitchFamily="34" charset="0"/>
              </a:rPr>
              <a:t>:</a:t>
            </a:r>
            <a:endParaRPr lang="el-GR" sz="1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1400" b="1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l-GR" sz="1400" dirty="0" smtClean="0">
                <a:latin typeface="Arial" pitchFamily="34" charset="0"/>
                <a:cs typeface="Arial" pitchFamily="34" charset="0"/>
              </a:rPr>
              <a:t>             </a:t>
            </a:r>
            <a:r>
              <a:rPr lang="el-GR" sz="1400" i="1" dirty="0" err="1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мл</a:t>
            </a:r>
            <a:r>
              <a:rPr lang="el-GR" sz="1400" b="1" i="1" u="sng" dirty="0" err="1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el-GR" sz="1400" i="1" dirty="0" err="1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ко</a:t>
            </a:r>
            <a:r>
              <a:rPr lang="el-GR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l-GR" sz="1400" dirty="0" err="1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сн</a:t>
            </a:r>
            <a:r>
              <a:rPr lang="el-GR" sz="1400" b="1" u="sng" dirty="0" err="1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el-GR" sz="1400" dirty="0" err="1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г</a:t>
            </a:r>
            <a:r>
              <a:rPr lang="el-GR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l-GR" sz="1400" dirty="0" err="1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гр</a:t>
            </a:r>
            <a:r>
              <a:rPr lang="el-GR" sz="1400" b="1" u="sng" dirty="0" err="1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el-GR" sz="1400" dirty="0" err="1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х</a:t>
            </a:r>
            <a:r>
              <a:rPr lang="bg-BG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, б</a:t>
            </a:r>
            <a:r>
              <a:rPr lang="bg-BG" sz="1400" b="1" u="sng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л, гол</a:t>
            </a:r>
            <a:r>
              <a:rPr lang="bg-BG" sz="1400" b="1" u="sng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м, жел</a:t>
            </a:r>
            <a:r>
              <a:rPr lang="bg-BG" sz="1400" b="1" u="sng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зо, </a:t>
            </a:r>
          </a:p>
          <a:p>
            <a:pPr>
              <a:buFont typeface="Wingdings" pitchFamily="2" charset="2"/>
              <a:buChar char="q"/>
            </a:pPr>
            <a:r>
              <a:rPr lang="el-GR" sz="1400" i="1" dirty="0" smtClean="0">
                <a:latin typeface="Arial" pitchFamily="34" charset="0"/>
                <a:cs typeface="Arial" pitchFamily="34" charset="0"/>
              </a:rPr>
              <a:t>Γράφεται  </a:t>
            </a:r>
            <a:r>
              <a:rPr lang="el-GR" sz="1400" i="1" dirty="0" smtClean="0">
                <a:latin typeface="Arial" pitchFamily="34" charset="0"/>
                <a:cs typeface="Arial" pitchFamily="34" charset="0"/>
              </a:rPr>
              <a:t>και </a:t>
            </a:r>
            <a:r>
              <a:rPr lang="el-GR" sz="1400" i="1" dirty="0" err="1" smtClean="0">
                <a:latin typeface="Arial" pitchFamily="34" charset="0"/>
                <a:cs typeface="Arial" pitchFamily="34" charset="0"/>
              </a:rPr>
              <a:t>προφέρετεαι</a:t>
            </a:r>
            <a:r>
              <a:rPr lang="el-GR" sz="14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</a:t>
            </a:r>
            <a:r>
              <a:rPr lang="el-GR" sz="14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1400" i="1" dirty="0" smtClean="0">
                <a:latin typeface="Arial" pitchFamily="34" charset="0"/>
                <a:cs typeface="Arial" pitchFamily="34" charset="0"/>
              </a:rPr>
              <a:t>πριν από συλλαβή που συμπεριλαμβάνει </a:t>
            </a:r>
            <a:r>
              <a:rPr lang="bg-BG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Е,</a:t>
            </a:r>
            <a:r>
              <a:rPr lang="el-GR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bg-BG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el-GR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bg-BG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Ж,Ч, Ш, Й </a:t>
            </a:r>
            <a:r>
              <a:rPr lang="el-GR" sz="1400" b="1" dirty="0" smtClean="0">
                <a:latin typeface="Arial" pitchFamily="34" charset="0"/>
                <a:cs typeface="Arial" pitchFamily="34" charset="0"/>
              </a:rPr>
              <a:t>: </a:t>
            </a:r>
            <a:endParaRPr lang="bg-BG" sz="14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bg-BG" sz="1400" dirty="0" smtClean="0">
                <a:latin typeface="Arial" pitchFamily="34" charset="0"/>
                <a:cs typeface="Arial" pitchFamily="34" charset="0"/>
              </a:rPr>
              <a:t>             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1400" dirty="0" err="1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мл</a:t>
            </a:r>
            <a:r>
              <a:rPr lang="el-GR" sz="1400" b="1" u="sng" dirty="0" err="1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el-GR" sz="1400" dirty="0" err="1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ко</a:t>
            </a:r>
            <a:r>
              <a:rPr lang="el-GR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l-GR" sz="1400" dirty="0" err="1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мл</a:t>
            </a:r>
            <a:r>
              <a:rPr lang="el-GR" sz="1400" u="sng" dirty="0" err="1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el-GR" sz="1400" b="1" dirty="0" err="1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ч</a:t>
            </a:r>
            <a:r>
              <a:rPr lang="el-GR" sz="1400" dirty="0" err="1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ен</a:t>
            </a:r>
            <a:endParaRPr lang="el-GR" sz="1400" dirty="0" smtClean="0">
              <a:solidFill>
                <a:srgbClr val="0E36E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bg-BG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    </a:t>
            </a:r>
            <a:r>
              <a:rPr lang="el-GR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1400" dirty="0" err="1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сн</a:t>
            </a:r>
            <a:r>
              <a:rPr lang="el-GR" sz="1400" b="1" u="sng" dirty="0" err="1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el-GR" sz="1400" dirty="0" err="1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г</a:t>
            </a:r>
            <a:r>
              <a:rPr lang="el-GR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l-GR" sz="1400" dirty="0" err="1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сн</a:t>
            </a:r>
            <a:r>
              <a:rPr lang="el-GR" sz="1400" u="sng" dirty="0" err="1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el-GR" sz="1400" b="1" dirty="0" err="1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ж</a:t>
            </a:r>
            <a:r>
              <a:rPr lang="el-GR" sz="1400" dirty="0" err="1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ен</a:t>
            </a:r>
            <a:r>
              <a:rPr lang="el-GR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pPr>
              <a:buNone/>
            </a:pPr>
            <a:r>
              <a:rPr lang="el-GR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bg-BG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    </a:t>
            </a:r>
            <a:r>
              <a:rPr lang="el-GR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1400" dirty="0" err="1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гр</a:t>
            </a:r>
            <a:r>
              <a:rPr lang="el-GR" sz="1400" b="1" u="sng" dirty="0" err="1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el-GR" sz="1400" dirty="0" err="1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х</a:t>
            </a:r>
            <a:r>
              <a:rPr lang="el-GR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l-GR" sz="1400" dirty="0" err="1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гр</a:t>
            </a:r>
            <a:r>
              <a:rPr lang="el-GR" sz="1400" u="sng" dirty="0" err="1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el-GR" sz="1400" b="1" dirty="0" err="1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ш</a:t>
            </a:r>
            <a:r>
              <a:rPr lang="el-GR" sz="1400" dirty="0" err="1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ен</a:t>
            </a:r>
            <a:endParaRPr lang="bg-BG" sz="1400" dirty="0" smtClean="0">
              <a:solidFill>
                <a:srgbClr val="0E36E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bg-BG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       см</a:t>
            </a:r>
            <a:r>
              <a:rPr lang="bg-BG" sz="1400" b="1" u="sng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х-см</a:t>
            </a:r>
            <a:r>
              <a:rPr lang="bg-BG" sz="1400" u="sng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шен</a:t>
            </a:r>
            <a:endParaRPr lang="el-GR" sz="1400" dirty="0" smtClean="0">
              <a:solidFill>
                <a:srgbClr val="0E36E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       </a:t>
            </a:r>
            <a:r>
              <a:rPr lang="bg-BG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       </a:t>
            </a:r>
          </a:p>
          <a:p>
            <a:pPr>
              <a:buFont typeface="Wingdings" pitchFamily="2" charset="2"/>
              <a:buChar char="q"/>
            </a:pPr>
            <a:r>
              <a:rPr lang="el-GR" sz="1400" b="1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bg-BG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1400" i="1" dirty="0" smtClean="0">
                <a:latin typeface="Arial" pitchFamily="34" charset="0"/>
                <a:cs typeface="Arial" pitchFamily="34" charset="0"/>
              </a:rPr>
              <a:t>Γράφεται  </a:t>
            </a:r>
            <a:r>
              <a:rPr lang="el-GR" sz="1400" i="1" dirty="0" smtClean="0">
                <a:latin typeface="Arial" pitchFamily="34" charset="0"/>
                <a:cs typeface="Arial" pitchFamily="34" charset="0"/>
              </a:rPr>
              <a:t>και </a:t>
            </a:r>
            <a:r>
              <a:rPr lang="el-GR" sz="1400" i="1" dirty="0" smtClean="0">
                <a:latin typeface="Arial" pitchFamily="34" charset="0"/>
                <a:cs typeface="Arial" pitchFamily="34" charset="0"/>
              </a:rPr>
              <a:t>προφέρεται </a:t>
            </a:r>
            <a:r>
              <a:rPr lang="en-US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</a:t>
            </a:r>
            <a:r>
              <a:rPr lang="en-US" sz="14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14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στο πληθυντικό </a:t>
            </a:r>
            <a:r>
              <a:rPr lang="el-GR" sz="14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α</a:t>
            </a:r>
            <a:r>
              <a:rPr lang="el-GR" sz="14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ριθμό των </a:t>
            </a:r>
            <a:r>
              <a:rPr lang="el-GR" sz="14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1400" i="1" dirty="0" smtClean="0">
                <a:latin typeface="Arial" pitchFamily="34" charset="0"/>
                <a:cs typeface="Arial" pitchFamily="34" charset="0"/>
              </a:rPr>
              <a:t>μετοχών  που τελειώνουν σε </a:t>
            </a:r>
            <a:r>
              <a:rPr lang="bg-BG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Л-Н-Т</a:t>
            </a:r>
            <a:endParaRPr lang="el-GR" sz="1400" b="1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endParaRPr lang="en-US" sz="1400" b="1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bg-BG" sz="1400" b="1" dirty="0" smtClean="0">
                <a:latin typeface="Arial" pitchFamily="34" charset="0"/>
                <a:cs typeface="Arial" pitchFamily="34" charset="0"/>
              </a:rPr>
              <a:t>             </a:t>
            </a:r>
            <a:r>
              <a:rPr lang="bg-BG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оцел</a:t>
            </a:r>
            <a:r>
              <a:rPr lang="bg-BG" sz="1400" b="1" u="sng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л-оцел</a:t>
            </a:r>
            <a:r>
              <a:rPr lang="bg-BG" sz="1400" b="1" u="sng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bg-BG" sz="14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ли                     </a:t>
            </a:r>
            <a:r>
              <a:rPr lang="el-GR" sz="14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επιζών </a:t>
            </a:r>
            <a:r>
              <a:rPr lang="el-GR" sz="14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el-GR" sz="14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επιζώντες</a:t>
            </a:r>
            <a:endParaRPr lang="el-GR" sz="1400" i="1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    </a:t>
            </a:r>
            <a:r>
              <a:rPr lang="bg-BG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обгор</a:t>
            </a:r>
            <a:r>
              <a:rPr lang="el-GR" sz="1400" u="sng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el-GR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л – обгор</a:t>
            </a:r>
            <a:r>
              <a:rPr lang="el-GR" sz="1400" b="1" u="sng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el-GR" sz="14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ли</a:t>
            </a:r>
            <a:r>
              <a:rPr lang="el-GR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,               </a:t>
            </a:r>
            <a:r>
              <a:rPr lang="el-GR" sz="14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καμμένος</a:t>
            </a:r>
            <a:r>
              <a:rPr lang="el-GR" sz="14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l-GR" sz="14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καμμένοι</a:t>
            </a:r>
            <a:r>
              <a:rPr lang="el-GR" sz="14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</a:t>
            </a:r>
            <a:endParaRPr lang="el-GR" sz="1400" dirty="0" smtClean="0">
              <a:solidFill>
                <a:srgbClr val="0E36E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      </a:t>
            </a:r>
            <a:r>
              <a:rPr lang="el-GR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огр</a:t>
            </a:r>
            <a:r>
              <a:rPr lang="el-GR" sz="1400" b="1" u="sng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el-GR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н</a:t>
            </a:r>
            <a:r>
              <a:rPr lang="en-US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l-GR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огр</a:t>
            </a:r>
            <a:r>
              <a:rPr lang="el-GR" sz="1400" b="1" u="sng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el-GR" sz="14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ни</a:t>
            </a:r>
            <a:r>
              <a:rPr lang="en-US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l-GR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bg-BG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светлина</a:t>
            </a:r>
            <a:r>
              <a:rPr lang="el-GR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el-GR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bg-BG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l-GR" sz="14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λουσμένος</a:t>
            </a:r>
            <a:r>
              <a:rPr lang="el-GR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από φως  - </a:t>
            </a:r>
            <a:r>
              <a:rPr lang="el-GR" sz="14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λουσμένοι</a:t>
            </a:r>
            <a:r>
              <a:rPr lang="el-GR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από φως </a:t>
            </a:r>
          </a:p>
          <a:p>
            <a:pPr>
              <a:buNone/>
            </a:pPr>
            <a:r>
              <a:rPr lang="bg-BG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       </a:t>
            </a:r>
            <a:r>
              <a:rPr lang="el-GR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изп</a:t>
            </a:r>
            <a:r>
              <a:rPr lang="el-GR" sz="1400" b="1" u="sng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el-GR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т</a:t>
            </a:r>
            <a:r>
              <a:rPr lang="en-US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l-GR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изп</a:t>
            </a:r>
            <a:r>
              <a:rPr lang="el-GR" sz="1400" b="1" u="sng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el-GR" sz="14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ти</a:t>
            </a:r>
            <a:r>
              <a:rPr lang="el-GR" sz="1400" b="1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              </a:t>
            </a:r>
            <a:r>
              <a:rPr lang="el-GR" sz="14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τραγουδισμένος- τραγουδισμένοι</a:t>
            </a:r>
            <a:endParaRPr lang="bg-BG" sz="1400" i="1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el-GR" sz="14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Προσοχη</a:t>
            </a:r>
            <a:r>
              <a:rPr lang="el-GR" sz="14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!</a:t>
            </a:r>
            <a:r>
              <a:rPr lang="el-GR" sz="1400" i="1" dirty="0" smtClean="0">
                <a:latin typeface="Arial" pitchFamily="34" charset="0"/>
                <a:cs typeface="Arial" pitchFamily="34" charset="0"/>
              </a:rPr>
              <a:t>Γράφεται  </a:t>
            </a:r>
            <a:r>
              <a:rPr lang="el-GR" sz="1400" i="1" dirty="0" smtClean="0">
                <a:latin typeface="Arial" pitchFamily="34" charset="0"/>
                <a:cs typeface="Arial" pitchFamily="34" charset="0"/>
              </a:rPr>
              <a:t>και </a:t>
            </a:r>
            <a:r>
              <a:rPr lang="el-GR" sz="1400" i="1" dirty="0" smtClean="0">
                <a:latin typeface="Arial" pitchFamily="34" charset="0"/>
                <a:cs typeface="Arial" pitchFamily="34" charset="0"/>
              </a:rPr>
              <a:t>προφέρεται </a:t>
            </a:r>
            <a:r>
              <a:rPr lang="bg-BG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bg-BG" sz="14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14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στο πληθυντικό </a:t>
            </a:r>
            <a:r>
              <a:rPr lang="el-GR" sz="14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α</a:t>
            </a:r>
            <a:r>
              <a:rPr lang="el-GR" sz="14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ριθμό των </a:t>
            </a:r>
            <a:r>
              <a:rPr lang="el-GR" sz="14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1400" i="1" dirty="0" smtClean="0">
                <a:latin typeface="Arial" pitchFamily="34" charset="0"/>
                <a:cs typeface="Arial" pitchFamily="34" charset="0"/>
              </a:rPr>
              <a:t>μετοχών  που τελειώνουν </a:t>
            </a:r>
            <a:r>
              <a:rPr lang="en-US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l-GR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Щ</a:t>
            </a:r>
            <a:r>
              <a:rPr lang="en-US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  <a:endParaRPr lang="el-GR" sz="1400" b="1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endParaRPr lang="el-GR" sz="14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             </a:t>
            </a:r>
            <a:r>
              <a:rPr lang="el-GR" sz="1400" dirty="0" err="1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върв</a:t>
            </a:r>
            <a:r>
              <a:rPr lang="el-GR" sz="1400" b="1" u="sng" dirty="0" err="1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ящ</a:t>
            </a:r>
            <a:r>
              <a:rPr lang="en-US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 – </a:t>
            </a:r>
            <a:r>
              <a:rPr lang="el-GR" sz="1400" dirty="0" err="1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върв</a:t>
            </a:r>
            <a:r>
              <a:rPr lang="el-GR" sz="1400" b="1" u="sng" dirty="0" err="1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el-GR" sz="1400" b="1" dirty="0" err="1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щи</a:t>
            </a:r>
            <a:r>
              <a:rPr lang="en-US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l-GR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     </a:t>
            </a:r>
            <a:r>
              <a:rPr lang="el-GR" sz="14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περιστρεφόμενος -περιστρεφόμενοι</a:t>
            </a:r>
          </a:p>
          <a:p>
            <a:pPr>
              <a:buNone/>
            </a:pPr>
            <a:r>
              <a:rPr lang="en-US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      </a:t>
            </a:r>
            <a:r>
              <a:rPr lang="el-GR" sz="1400" dirty="0" err="1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сто</a:t>
            </a:r>
            <a:r>
              <a:rPr lang="el-GR" sz="1400" b="1" u="sng" dirty="0" err="1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ящ</a:t>
            </a:r>
            <a:r>
              <a:rPr lang="en-US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 – </a:t>
            </a:r>
            <a:r>
              <a:rPr lang="el-GR" sz="1400" dirty="0" err="1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сто</a:t>
            </a:r>
            <a:r>
              <a:rPr lang="el-GR" sz="1400" b="1" u="sng" dirty="0" err="1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el-GR" sz="1400" b="1" dirty="0" err="1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щи</a:t>
            </a:r>
            <a:r>
              <a:rPr lang="en-US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l-GR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            </a:t>
            </a:r>
            <a:r>
              <a:rPr lang="el-GR" sz="14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καθισμένος -</a:t>
            </a:r>
            <a:r>
              <a:rPr 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14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καθισμένοι</a:t>
            </a:r>
          </a:p>
          <a:p>
            <a:pPr>
              <a:buNone/>
            </a:pPr>
            <a:r>
              <a:rPr lang="en-US" sz="1400" dirty="0" smtClean="0">
                <a:solidFill>
                  <a:srgbClr val="0E36E0"/>
                </a:solidFill>
                <a:latin typeface="Arial" pitchFamily="34" charset="0"/>
                <a:cs typeface="Arial" pitchFamily="34" charset="0"/>
              </a:rPr>
              <a:t>               </a:t>
            </a:r>
            <a:endParaRPr lang="el-GR" sz="1400" dirty="0" smtClean="0">
              <a:latin typeface="Arial" pitchFamily="34" charset="0"/>
              <a:cs typeface="Arial" pitchFamily="34" charset="0"/>
            </a:endParaRPr>
          </a:p>
          <a:p>
            <a:endParaRPr lang="el-GR" sz="1600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bg-BG" sz="2800" dirty="0" smtClean="0"/>
              <a:t>обобщение: </a:t>
            </a:r>
            <a:endParaRPr lang="el-GR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721431"/>
          </a:xfrm>
        </p:spPr>
        <p:txBody>
          <a:bodyPr>
            <a:normAutofit/>
          </a:bodyPr>
          <a:lstStyle/>
          <a:p>
            <a:endParaRPr lang="el-G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l-G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ΤΟΝΙΖΕΤΑΙ </a:t>
            </a:r>
            <a:r>
              <a:rPr lang="el-G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Η ΣΗΛΛΑΒΗ ΜΕ  ΤΟ </a:t>
            </a:r>
            <a:r>
              <a:rPr lang="bg-BG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el-GR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bg-BG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el-GR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bg-BG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el-GR" sz="1600" b="1" dirty="0" smtClean="0">
                <a:latin typeface="Arial" pitchFamily="34" charset="0"/>
                <a:cs typeface="Arial" pitchFamily="34" charset="0"/>
              </a:rPr>
              <a:t>? </a:t>
            </a:r>
            <a:r>
              <a:rPr lang="el-GR" sz="1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l-GR" sz="1600" dirty="0" smtClean="0">
                <a:latin typeface="Arial" pitchFamily="34" charset="0"/>
                <a:cs typeface="Arial" pitchFamily="34" charset="0"/>
              </a:rPr>
            </a:br>
            <a:endParaRPr lang="el-GR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1600" b="1" dirty="0" smtClean="0">
                <a:latin typeface="Arial" pitchFamily="34" charset="0"/>
                <a:cs typeface="Arial" pitchFamily="34" charset="0"/>
              </a:rPr>
              <a:t>Ο</a:t>
            </a:r>
            <a:r>
              <a:rPr lang="el-GR" sz="1600" b="1" dirty="0" smtClean="0">
                <a:latin typeface="Arial" pitchFamily="34" charset="0"/>
                <a:cs typeface="Arial" pitchFamily="34" charset="0"/>
              </a:rPr>
              <a:t>ΧΙ </a:t>
            </a:r>
            <a:r>
              <a:rPr lang="el-GR" sz="1600" b="1" dirty="0" smtClean="0">
                <a:latin typeface="Arial" pitchFamily="34" charset="0"/>
                <a:cs typeface="Arial" pitchFamily="34" charset="0"/>
              </a:rPr>
              <a:t>-&gt;</a:t>
            </a:r>
            <a:r>
              <a:rPr lang="el-GR" sz="1600" b="1" dirty="0" smtClean="0">
                <a:latin typeface="Arial" pitchFamily="34" charset="0"/>
                <a:cs typeface="Arial" pitchFamily="34" charset="0"/>
              </a:rPr>
              <a:t>ΓΡΑΦΕΤΑΙ </a:t>
            </a:r>
            <a:r>
              <a:rPr lang="el-GR" sz="160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n-US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</a:t>
            </a:r>
            <a:r>
              <a:rPr lang="el-GR" sz="1600" dirty="0" smtClean="0">
                <a:latin typeface="Arial" pitchFamily="34" charset="0"/>
                <a:cs typeface="Arial" pitchFamily="34" charset="0"/>
              </a:rPr>
              <a:t>!</a:t>
            </a:r>
          </a:p>
          <a:p>
            <a:endParaRPr lang="el-GR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1600" b="1" dirty="0" smtClean="0">
                <a:latin typeface="Arial" pitchFamily="34" charset="0"/>
                <a:cs typeface="Arial" pitchFamily="34" charset="0"/>
              </a:rPr>
              <a:t>ΝΑΙ </a:t>
            </a:r>
            <a:endParaRPr lang="el-GR" sz="16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l-GR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1600" b="1" dirty="0" smtClean="0">
                <a:latin typeface="Arial" pitchFamily="34" charset="0"/>
                <a:cs typeface="Arial" pitchFamily="34" charset="0"/>
              </a:rPr>
              <a:t>Ε</a:t>
            </a:r>
            <a:r>
              <a:rPr lang="el-GR" sz="1600" b="1" dirty="0" smtClean="0">
                <a:latin typeface="Arial" pitchFamily="34" charset="0"/>
                <a:cs typeface="Arial" pitchFamily="34" charset="0"/>
              </a:rPr>
              <a:t>Ι</a:t>
            </a:r>
            <a:r>
              <a:rPr lang="el-GR" sz="1600" b="1" dirty="0" smtClean="0">
                <a:latin typeface="Arial" pitchFamily="34" charset="0"/>
                <a:cs typeface="Arial" pitchFamily="34" charset="0"/>
              </a:rPr>
              <a:t>ΝΑΙ </a:t>
            </a:r>
            <a:r>
              <a:rPr lang="el-GR" sz="1600" b="1" dirty="0" smtClean="0">
                <a:latin typeface="Arial" pitchFamily="34" charset="0"/>
                <a:cs typeface="Arial" pitchFamily="34" charset="0"/>
              </a:rPr>
              <a:t>ΣΚΛΗΡΗ Η ΣΥΛΛΑΒΗ ( </a:t>
            </a:r>
            <a:r>
              <a:rPr lang="bg-BG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А,О,У,Ъ</a:t>
            </a:r>
            <a:r>
              <a:rPr lang="el-GR" sz="1600" b="1" dirty="0" smtClean="0">
                <a:latin typeface="Arial" pitchFamily="34" charset="0"/>
                <a:cs typeface="Arial" pitchFamily="34" charset="0"/>
              </a:rPr>
              <a:t>)?</a:t>
            </a:r>
            <a:endParaRPr lang="bg-BG" sz="16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l-GR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1600" b="1" dirty="0" smtClean="0">
                <a:latin typeface="Arial" pitchFamily="34" charset="0"/>
                <a:cs typeface="Arial" pitchFamily="34" charset="0"/>
              </a:rPr>
              <a:t>Ο</a:t>
            </a:r>
            <a:r>
              <a:rPr lang="el-GR" sz="1600" b="1" dirty="0" smtClean="0">
                <a:latin typeface="Arial" pitchFamily="34" charset="0"/>
                <a:cs typeface="Arial" pitchFamily="34" charset="0"/>
              </a:rPr>
              <a:t>ΧΙ </a:t>
            </a:r>
            <a:r>
              <a:rPr lang="el-GR" sz="1600" b="1" dirty="0" smtClean="0">
                <a:latin typeface="Arial" pitchFamily="34" charset="0"/>
                <a:cs typeface="Arial" pitchFamily="34" charset="0"/>
              </a:rPr>
              <a:t>-&gt;</a:t>
            </a:r>
            <a:r>
              <a:rPr lang="el-GR" sz="1600" b="1" dirty="0" smtClean="0">
                <a:latin typeface="Arial" pitchFamily="34" charset="0"/>
                <a:cs typeface="Arial" pitchFamily="34" charset="0"/>
              </a:rPr>
              <a:t>ΓΡΑΦΕΤΑΙ </a:t>
            </a:r>
            <a:r>
              <a:rPr lang="el-GR" sz="160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l-GR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el-GR" sz="1600" dirty="0" smtClean="0">
                <a:latin typeface="Arial" pitchFamily="34" charset="0"/>
                <a:cs typeface="Arial" pitchFamily="34" charset="0"/>
              </a:rPr>
              <a:t>!</a:t>
            </a:r>
          </a:p>
          <a:p>
            <a:endParaRPr lang="el-GR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1600" b="1" dirty="0" smtClean="0">
                <a:latin typeface="Arial" pitchFamily="34" charset="0"/>
                <a:cs typeface="Arial" pitchFamily="34" charset="0"/>
              </a:rPr>
              <a:t>ΝΑΙ -&gt;</a:t>
            </a:r>
            <a:r>
              <a:rPr lang="el-GR" sz="1600" b="1" dirty="0" smtClean="0">
                <a:latin typeface="Arial" pitchFamily="34" charset="0"/>
                <a:cs typeface="Arial" pitchFamily="34" charset="0"/>
              </a:rPr>
              <a:t>ΓΡΑΦΕΤΑΙ</a:t>
            </a:r>
            <a:r>
              <a:rPr lang="el-GR" sz="160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l-GR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el-GR" sz="1600" dirty="0" smtClean="0">
                <a:latin typeface="Arial" pitchFamily="34" charset="0"/>
                <a:cs typeface="Arial" pitchFamily="34" charset="0"/>
              </a:rPr>
              <a:t>!</a:t>
            </a:r>
          </a:p>
          <a:p>
            <a:endParaRPr lang="el-GR" dirty="0"/>
          </a:p>
        </p:txBody>
      </p:sp>
      <p:sp>
        <p:nvSpPr>
          <p:cNvPr id="5" name="2 - Τίτλος"/>
          <p:cNvSpPr>
            <a:spLocks noGrp="1"/>
          </p:cNvSpPr>
          <p:nvPr>
            <p:ph type="title"/>
          </p:nvPr>
        </p:nvSpPr>
        <p:spPr>
          <a:xfrm>
            <a:off x="500034" y="1000108"/>
            <a:ext cx="2857520" cy="285752"/>
          </a:xfrm>
        </p:spPr>
        <p:txBody>
          <a:bodyPr>
            <a:noAutofit/>
          </a:bodyPr>
          <a:lstStyle/>
          <a:p>
            <a:r>
              <a:rPr lang="el-GR" sz="1800" dirty="0" smtClean="0">
                <a:effectLst/>
                <a:latin typeface="Arial" pitchFamily="34" charset="0"/>
                <a:cs typeface="Arial" pitchFamily="34" charset="0"/>
              </a:rPr>
              <a:t>     </a:t>
            </a:r>
            <a:r>
              <a:rPr lang="el-GR" sz="1800" dirty="0" smtClean="0">
                <a:effectLst/>
                <a:latin typeface="Arial" pitchFamily="34" charset="0"/>
                <a:cs typeface="Arial" pitchFamily="34" charset="0"/>
              </a:rPr>
              <a:t>ΑΛΓΟΡΙΘΜΟΣ  </a:t>
            </a:r>
            <a:endParaRPr lang="el-GR" sz="1800" dirty="0"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Συγκέντρωση">
  <a:themeElements>
    <a:clrScheme name="Συγκέντρωση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Συγκέντρωση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Συγκέντρωση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646</TotalTime>
  <Words>782</Words>
  <Application>Microsoft Office PowerPoint</Application>
  <PresentationFormat>Προβολή στην οθόνη (4:3)</PresentationFormat>
  <Paragraphs>176</Paragraphs>
  <Slides>10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1" baseType="lpstr">
      <vt:lpstr>Συγκέντρωση</vt:lpstr>
      <vt:lpstr>   ПРОМЕНЛИВО Я</vt:lpstr>
      <vt:lpstr>ПРОМЕНЛИВО Я</vt:lpstr>
      <vt:lpstr>ПРОМЕНЛИВО  Я </vt:lpstr>
      <vt:lpstr>Я         Е  </vt:lpstr>
      <vt:lpstr>Я       Е </vt:lpstr>
      <vt:lpstr>ПРОМЕНЛИВО  Я</vt:lpstr>
      <vt:lpstr>ИЗКЛЮЧЕНИЯ: </vt:lpstr>
      <vt:lpstr>обобщение: </vt:lpstr>
      <vt:lpstr>     ΑΛΓΟΡΙΘΜΟΣ  </vt:lpstr>
      <vt:lpstr>Упражнение 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ПРОМЕНЛИВО Я</dc:title>
  <dc:creator>violeta</dc:creator>
  <cp:lastModifiedBy>violeta</cp:lastModifiedBy>
  <cp:revision>7</cp:revision>
  <dcterms:created xsi:type="dcterms:W3CDTF">2020-04-17T09:32:44Z</dcterms:created>
  <dcterms:modified xsi:type="dcterms:W3CDTF">2020-04-22T17:35:54Z</dcterms:modified>
</cp:coreProperties>
</file>