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1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6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FCCC10-577E-45A8-98FA-A81584A46A0C}" type="datetimeFigureOut">
              <a:rPr lang="el-GR" smtClean="0"/>
              <a:pPr/>
              <a:t>22/4/2020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555448-F3BD-4298-979D-40E7DA23743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8315356" cy="1829761"/>
          </a:xfrm>
        </p:spPr>
        <p:txBody>
          <a:bodyPr/>
          <a:lstStyle/>
          <a:p>
            <a:r>
              <a:rPr lang="bg-BG" dirty="0" smtClean="0"/>
              <a:t>   ПРОМЕНЛИВО </a:t>
            </a:r>
            <a:r>
              <a:rPr lang="bg-BG" dirty="0" smtClean="0">
                <a:solidFill>
                  <a:srgbClr val="FF0000"/>
                </a:solidFill>
              </a:rPr>
              <a:t>Я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928794" y="3611607"/>
            <a:ext cx="7072362" cy="888963"/>
          </a:xfrm>
        </p:spPr>
        <p:txBody>
          <a:bodyPr>
            <a:normAutofit/>
          </a:bodyPr>
          <a:lstStyle/>
          <a:p>
            <a:r>
              <a:rPr lang="el-GR" dirty="0" smtClean="0"/>
              <a:t>   </a:t>
            </a:r>
            <a:r>
              <a:rPr lang="bg-BG" dirty="0" smtClean="0"/>
              <a:t>  ПРЕГЛАС НА ЯТОВА ГЛАСНА</a:t>
            </a:r>
          </a:p>
          <a:p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Μεταβολή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του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  Я </a:t>
            </a:r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σε 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 </a:t>
            </a:r>
            <a:endParaRPr lang="el-GR" sz="1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15 Things You Need to Know Before Visiting Bulg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428868"/>
            <a:ext cx="3429023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292935"/>
          </a:xfrm>
        </p:spPr>
        <p:txBody>
          <a:bodyPr>
            <a:normAutofit/>
          </a:bodyPr>
          <a:lstStyle/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върв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ли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ц Е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лост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разл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Е/Я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ти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б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личка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загрЕ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вка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прес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ти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прегр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ти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рният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свл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 кох се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сният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ц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лостта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сното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разлюл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ният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претърп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л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д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сният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припр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Е/Я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ни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поумн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Е/Я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лият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привл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Е/Я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клият 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292935"/>
          </a:xfrm>
        </p:spPr>
        <p:txBody>
          <a:bodyPr>
            <a:normAutofit/>
          </a:bodyPr>
          <a:lstStyle/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вървели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ц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лост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разл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ти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беличка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загрявка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пресети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прегрети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верният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свлякох се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сният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целостта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прясното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разлюленият 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претърпял-претърпелият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десният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припр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ни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поумнелият -поумнял</a:t>
            </a:r>
          </a:p>
          <a:p>
            <a:r>
              <a:rPr lang="bg-BG" sz="1400" dirty="0" smtClean="0">
                <a:latin typeface="Arial" pitchFamily="34" charset="0"/>
                <a:cs typeface="Arial" pitchFamily="34" charset="0"/>
              </a:rPr>
              <a:t>Привл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клият </a:t>
            </a: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29684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Упражнение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007183"/>
          </a:xfrm>
        </p:spPr>
        <p:txBody>
          <a:bodyPr>
            <a:normAutofit fontScale="92500" lnSpcReduction="10000"/>
          </a:bodyPr>
          <a:lstStyle/>
          <a:p>
            <a:r>
              <a:rPr lang="bg-BG" sz="1600" b="1" u="sng" dirty="0" smtClean="0">
                <a:latin typeface="Arial" pitchFamily="34" charset="0"/>
                <a:cs typeface="Arial" pitchFamily="34" charset="0"/>
              </a:rPr>
              <a:t>Променливо 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 наричаме звукова промяна, при която в различни форми на една и съща дума или в сродни думи при определени фонетични условия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 се заменя с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Е.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i="1" u="sng" dirty="0" smtClean="0">
                <a:latin typeface="Arial" pitchFamily="34" charset="0"/>
                <a:cs typeface="Arial" pitchFamily="34" charset="0"/>
              </a:rPr>
              <a:t>Μεταβλητό </a:t>
            </a:r>
            <a:r>
              <a:rPr lang="bg-BG" sz="1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i="1" u="sng" dirty="0" smtClean="0">
                <a:latin typeface="Arial" pitchFamily="34" charset="0"/>
                <a:cs typeface="Arial" pitchFamily="34" charset="0"/>
              </a:rPr>
              <a:t> ονομάζουμε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φωνητική αλλαγή κατά την οποία σε διαφορετικές μορφές της ίδιας λέξης ή σε συγγενικές  λέξεις υπό ορισμένες φωνητικές συνθήκες </a:t>
            </a:r>
            <a:r>
              <a:rPr lang="bg-BG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αντικαθίσταται από το </a:t>
            </a:r>
            <a:r>
              <a:rPr lang="el-GR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E.</a:t>
            </a:r>
            <a:endParaRPr lang="bg-BG" sz="1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bg-BG" sz="1600" u="sng" dirty="0" smtClean="0">
                <a:latin typeface="Arial" pitchFamily="34" charset="0"/>
                <a:cs typeface="Arial" pitchFamily="34" charset="0"/>
              </a:rPr>
              <a:t>При форми на една и съща дума 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ίδιοι τύποι της ίδιας λέξης </a:t>
            </a:r>
            <a:endParaRPr lang="bg-BG" sz="1600" i="1" dirty="0" smtClean="0">
              <a:latin typeface="Arial" pitchFamily="34" charset="0"/>
              <a:cs typeface="Arial" pitchFamily="34" charset="0"/>
            </a:endParaRPr>
          </a:p>
          <a:p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сто-м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</a:t>
            </a:r>
            <a:r>
              <a:rPr lang="bg-BG" sz="16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θέση-θέσεις</a:t>
            </a:r>
            <a:endParaRPr lang="bg-BG" sz="16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сн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г-сн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гов</a:t>
            </a:r>
            <a:r>
              <a:rPr lang="bg-BG" sz="16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χιόνι-χιόνια</a:t>
            </a:r>
            <a:endParaRPr lang="bg-BG" sz="16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тър-в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тров</a:t>
            </a:r>
            <a:r>
              <a:rPr lang="bg-BG" sz="16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6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άνεμος-άνεμοι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б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л-б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λευκός-λευκοί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600" u="sng" dirty="0" smtClean="0">
                <a:latin typeface="Arial" pitchFamily="34" charset="0"/>
                <a:cs typeface="Arial" pitchFamily="34" charset="0"/>
              </a:rPr>
              <a:t>При сродни думи 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συγγενικές λέξεις </a:t>
            </a:r>
            <a:endParaRPr lang="bg-BG" sz="1600" i="1" dirty="0" smtClean="0">
              <a:latin typeface="Arial" pitchFamily="34" charset="0"/>
              <a:cs typeface="Arial" pitchFamily="34" charset="0"/>
            </a:endParaRPr>
          </a:p>
          <a:p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то-л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тен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καλοκαίρι-καλοκαιρινός</a:t>
            </a:r>
            <a:endParaRPr lang="bg-BG" sz="16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цв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т-цв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тен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χρώμα-χρωματιστός</a:t>
            </a:r>
            <a:endParaRPr lang="bg-BG" sz="16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сн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г-сн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жен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χιόνι-χιονισμένος</a:t>
            </a:r>
          </a:p>
          <a:p>
            <a:pPr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см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х-см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шен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γέλιο-γ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ε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λοίος</a:t>
            </a:r>
            <a:r>
              <a:rPr lang="el-G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l-G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bg-BG" sz="2800" dirty="0" smtClean="0">
                <a:latin typeface="Arial" pitchFamily="34" charset="0"/>
                <a:cs typeface="Arial" pitchFamily="34" charset="0"/>
              </a:rPr>
              <a:t>ПРОМЕНЛИВО </a:t>
            </a:r>
            <a:r>
              <a:rPr lang="bg-B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el-G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00034" y="1000108"/>
            <a:ext cx="8429684" cy="50071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Правописно правило!</a:t>
            </a:r>
          </a:p>
          <a:p>
            <a:pPr algn="just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Променливо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се изговаря като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, когато е под ударение и се намира   в края на думата или пред следваща сричка, която съдържа 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твърда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гласна (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 ъ, о, у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), при положение, че в края на сричката, в която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е под ударение, или в следващата сричка няма съгласна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ж, ч, ш, дж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1600" b="1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а да има якав изговор, трябва да са налице едновременно всички условия.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 Когато едно от задължителните условия не е спазено,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latin typeface="Arial" pitchFamily="34" charset="0"/>
                <a:cs typeface="Arial" pitchFamily="34" charset="0"/>
              </a:rPr>
              <a:t> преминава в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Е.</a:t>
            </a:r>
            <a:endParaRPr lang="el-GR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l-GR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Κανόνας!</a:t>
            </a:r>
          </a:p>
          <a:p>
            <a:pPr algn="just"/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Το μεταβλητό</a:t>
            </a:r>
            <a:r>
              <a:rPr lang="el-G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я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παραμένει</a:t>
            </a:r>
            <a:r>
              <a:rPr lang="el-G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я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όταν τονίζεται  και βρίσκεται στο τέλος μιας λέξης ή μπροστά από συλλαβή που περιέχει φωνήεν (</a:t>
            </a:r>
            <a:r>
              <a:rPr lang="el-G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 ъ, о, у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), υπό την προϋπόθεση ότι στο τέλος της συλλαβής όπου</a:t>
            </a:r>
            <a:r>
              <a:rPr lang="el-G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я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 τονίζεται, ή στην επόμενη συλλαβή δεν συμπεριλαμβάνονται  τα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σύμφωνα </a:t>
            </a:r>
            <a:r>
              <a:rPr lang="el-G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ж, ч, ш, дж.</a:t>
            </a:r>
            <a:endParaRPr lang="el-GR" sz="16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Όλες οι προϋποθέσεις πρέπει να ισχύουν ταυτόχρονα. Όταν δεν πληρούται μία από τις </a:t>
            </a:r>
            <a:r>
              <a:rPr lang="el-GR" sz="1600" dirty="0" err="1" smtClean="0">
                <a:latin typeface="Arial" pitchFamily="34" charset="0"/>
                <a:cs typeface="Arial" pitchFamily="34" charset="0"/>
              </a:rPr>
              <a:t>υπο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i="1" dirty="0" err="1" smtClean="0">
                <a:latin typeface="Arial" pitchFamily="34" charset="0"/>
                <a:cs typeface="Arial" pitchFamily="34" charset="0"/>
              </a:rPr>
              <a:t>χρεωτικές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προϋποθέσεις το μεταβλητό</a:t>
            </a:r>
            <a:r>
              <a:rPr lang="el-G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я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 μετατρέπεται σε </a:t>
            </a:r>
            <a:r>
              <a:rPr lang="bg-BG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bg-BG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ко-мл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чен-мл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чни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γάλα-γάλακτος </a:t>
            </a:r>
            <a:endParaRPr lang="bg-BG" sz="16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т-св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та-св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то-св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ти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άγιος-α-ο-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ά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γιοι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–ες-α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l-GR" sz="16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επιθ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сен-пр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сна-пр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сно-пр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сни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φρέσκος-ια-ο-οι-ες-α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нка-с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нки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σκιά-σκιές</a:t>
            </a:r>
            <a:endParaRPr lang="bg-BG" sz="16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т-св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тски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κόσμος-κοσμικό</a:t>
            </a:r>
            <a:r>
              <a:rPr lang="el-G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ς </a:t>
            </a:r>
            <a:endParaRPr lang="bg-BG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тр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бва –потр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бен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el-G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πρέπει-χρήσιμος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bg-BG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bg-BG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Arial" pitchFamily="34" charset="0"/>
                <a:cs typeface="Arial" pitchFamily="34" charset="0"/>
              </a:rPr>
              <a:t>ПРОМЕНЛИВО  </a:t>
            </a:r>
            <a:r>
              <a:rPr lang="bg-B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2214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приминава в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, когато ударението е върху друга сричка: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μεταβάλλεται 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σε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, όταν ο τόνος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μεταφέρεται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σε άλλη συλλαβή </a:t>
            </a:r>
          </a:p>
          <a:p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т-св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тов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κόσμος- κόσμοι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сл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п-сл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пот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τυφλός-τύφλωση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г-сн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гов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χιόνι-χιόνια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жел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зо-жел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σίδερο-σιδεράς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бр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г-брегов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ακτή-ακτές</a:t>
            </a:r>
            <a:r>
              <a:rPr lang="el-GR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bg-BG" sz="1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преминава в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,  когато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след сричката с променливо 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следва сричка с меките гласни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μεταβάλλεται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σε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, όταν μετά  από την συλλαβή με το</a:t>
            </a:r>
            <a:r>
              <a:rPr lang="bg-BG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Я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 ακολουθεί συλλαβή με </a:t>
            </a:r>
            <a:r>
              <a:rPr lang="bg-BG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bg-BG" sz="1800" b="1" i="1" dirty="0" smtClean="0">
              <a:latin typeface="Arial" pitchFamily="34" charset="0"/>
              <a:cs typeface="Arial" pitchFamily="34" charset="0"/>
            </a:endParaRPr>
          </a:p>
          <a:p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в-л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ви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αριστερός-αριστεροί </a:t>
            </a:r>
            <a:endParaRPr lang="bg-BG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см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на-см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ни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αλλαγή-αλλαγές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разд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ла-разд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лен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χωρισμός-χωρισμένος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endParaRPr lang="el-G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51115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g-BG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  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1142976" y="50004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792869"/>
          </a:xfrm>
        </p:spPr>
        <p:txBody>
          <a:bodyPr>
            <a:normAutofit lnSpcReduction="10000"/>
          </a:bodyPr>
          <a:lstStyle/>
          <a:p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преминава в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, когато след сричката с променливо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следва сричка с някоя от съгласните 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Ж,Ч, Ш, Й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μετατρέπεται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σε</a:t>
            </a:r>
            <a:r>
              <a:rPr lang="bg-BG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Е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όταν ακολουθεί συλλαβή με τα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σύμφωνα </a:t>
            </a:r>
            <a:r>
              <a:rPr lang="bg-BG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Ж,Ч, Ш, Й</a:t>
            </a:r>
            <a:endParaRPr lang="bg-BG" sz="1800" i="1" dirty="0" smtClean="0">
              <a:latin typeface="Arial" pitchFamily="34" charset="0"/>
              <a:cs typeface="Arial" pitchFamily="34" charset="0"/>
            </a:endParaRPr>
          </a:p>
          <a:p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г-сн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жен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χιόνι-χιονισμένος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ко-мл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чен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γάλα-γάλακτος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ха-б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ше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ήταν-ήσουν/ήταν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гр</a:t>
            </a:r>
            <a:r>
              <a:rPr lang="bg-BG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х-гр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шен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αμαρτία-αμαρτωλός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</a:rPr>
              <a:t>п</a:t>
            </a:r>
            <a:r>
              <a:rPr lang="bg-BG" sz="1800" b="1" dirty="0" smtClean="0">
                <a:solidFill>
                  <a:srgbClr val="FF0000"/>
                </a:solidFill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</a:rPr>
              <a:t>х-п</a:t>
            </a:r>
            <a:r>
              <a:rPr lang="bg-BG" sz="1800" b="1" u="sng" dirty="0" smtClean="0">
                <a:solidFill>
                  <a:srgbClr val="FF0000"/>
                </a:solidFill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</a:rPr>
              <a:t>йте</a:t>
            </a:r>
            <a:r>
              <a:rPr lang="el-GR" sz="1800" b="1" dirty="0" smtClean="0">
                <a:solidFill>
                  <a:srgbClr val="0E36E0"/>
                </a:solidFill>
              </a:rPr>
              <a:t>!</a:t>
            </a:r>
            <a:r>
              <a:rPr lang="bg-BG" sz="1800" b="1" dirty="0" smtClean="0">
                <a:solidFill>
                  <a:srgbClr val="0E36E0"/>
                </a:solidFill>
              </a:rPr>
              <a:t> </a:t>
            </a:r>
            <a:r>
              <a:rPr lang="el-GR" sz="1800" b="1" dirty="0" smtClean="0">
                <a:solidFill>
                  <a:srgbClr val="0E36E0"/>
                </a:solidFill>
              </a:rPr>
              <a:t>                              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τραγουδούσα-</a:t>
            </a:r>
            <a:r>
              <a:rPr lang="el-GR" sz="1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τραγουδίστε!</a:t>
            </a:r>
            <a:r>
              <a:rPr lang="el-G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bg-BG" sz="1800" b="1" dirty="0" smtClean="0">
              <a:solidFill>
                <a:srgbClr val="0E36E0"/>
              </a:solidFill>
            </a:endParaRPr>
          </a:p>
          <a:p>
            <a:pPr>
              <a:buNone/>
            </a:pPr>
            <a:r>
              <a:rPr lang="bg-BG" sz="1800" b="1" dirty="0" smtClean="0"/>
              <a:t>!</a:t>
            </a:r>
            <a:r>
              <a:rPr lang="bg-BG" sz="1800" b="1" dirty="0" smtClean="0">
                <a:solidFill>
                  <a:srgbClr val="0E36E0"/>
                </a:solidFill>
              </a:rPr>
              <a:t> Дублети- </a:t>
            </a: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думи, в които и двете форми са правилни: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Διπλός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τύπος-λέξεις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στις οποίες και οι δύο μορφές είναι σωστές</a:t>
            </a:r>
            <a:endParaRPr lang="bg-BG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bg-BG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сто-мест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θέση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нев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ста-нев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ста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νύφη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об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д-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бед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μεσημέρι/ μεσημεριανό ( γεύμα)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1800" b="1" dirty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2543164" cy="571504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       Е</a:t>
            </a:r>
            <a:r>
              <a:rPr lang="bg-BG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1000100" y="642918"/>
            <a:ext cx="64294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714356"/>
            <a:ext cx="8715436" cy="5292935"/>
          </a:xfrm>
        </p:spPr>
        <p:txBody>
          <a:bodyPr>
            <a:normAutofit fontScale="77500" lnSpcReduction="20000"/>
          </a:bodyPr>
          <a:lstStyle/>
          <a:p>
            <a:r>
              <a:rPr lang="bg-BG" sz="1800" b="1" dirty="0" smtClean="0">
                <a:latin typeface="Arial" pitchFamily="34" charset="0"/>
                <a:cs typeface="Arial" pitchFamily="34" charset="0"/>
              </a:rPr>
              <a:t>Книжовно правило!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Формата за множествено число на прилагателни имена, на миналите деятелни причастия и на минало страдателно причастие от глаголи, които съдържат променливо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се пишат и изговарят с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Ο τύπος του πληθυντικού αριθμού   των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επιθέτων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ενεργητική μετοχή του παρελθόντος    και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παθητική    μετοχή του παρελθόντος των ρημάτων που περιέχουν το μεταβλητό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γράφεται και προφέρεται με </a:t>
            </a:r>
            <a:r>
              <a:rPr lang="el-GR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bg-BG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л-б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ла-б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ло-б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λευκός-η-ο-οι-ες-α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л-ц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ла-ц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ло-ц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ολόκληρος -η-ο-οι-ες-α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που ζούσε  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που τραγουδούσε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που είδε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гор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л-гор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ла-гор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ло-гор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που κάηκε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плет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л-плет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ла-плет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ло-плет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που έπλεκε </a:t>
            </a: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прежив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н-прежив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на-прежив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но-прежив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ни 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преживян живот </a:t>
            </a:r>
            <a:r>
              <a:rPr lang="el-G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περασμένη ζωή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изп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-изп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а-изп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о-изп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и            </a:t>
            </a:r>
            <a:r>
              <a:rPr lang="el-GR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изпята песен</a:t>
            </a:r>
            <a:r>
              <a:rPr lang="el-G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εκτελεσμένο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τραγούδι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н-вид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на-вид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но-вид</a:t>
            </a:r>
            <a:r>
              <a:rPr lang="bg-BG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ни          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филмът е видян </a:t>
            </a:r>
            <a:r>
              <a:rPr lang="el-G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η ταινία παρακολουθήθηκε  </a:t>
            </a:r>
            <a:endParaRPr lang="bg-BG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жив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л-жив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лия/т </a:t>
            </a: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изп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л-изп</a:t>
            </a:r>
            <a:r>
              <a:rPr lang="bg-BG" sz="1800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лия/т</a:t>
            </a: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гор</a:t>
            </a:r>
            <a:r>
              <a:rPr lang="bg-BG" sz="18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л-гор</a:t>
            </a:r>
            <a:r>
              <a:rPr lang="bg-BG" sz="1800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8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лия/т</a:t>
            </a:r>
            <a:endParaRPr lang="en-US" sz="18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l-G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bg-BG" sz="2800" dirty="0" smtClean="0">
                <a:latin typeface="Arial" pitchFamily="34" charset="0"/>
                <a:cs typeface="Arial" pitchFamily="34" charset="0"/>
              </a:rPr>
              <a:t>ПРОМЕНЛИВО  </a:t>
            </a:r>
            <a:r>
              <a:rPr lang="bg-B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el-G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се преглася в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при глаголите от свършен вид, образувани с наставка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–на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независимо че е под ударение и следващата сричка съдържа твърда гласна (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а,о,ъ,у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): 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i="1" dirty="0" smtClean="0">
                <a:latin typeface="Arial" pitchFamily="34" charset="0"/>
                <a:cs typeface="Arial" pitchFamily="34" charset="0"/>
              </a:rPr>
              <a:t>προφέρετε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στα στιγμιαία ρήματα με το επίθεμα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–на 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παρόλο ότι 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τονίζεται </a:t>
            </a:r>
            <a:r>
              <a:rPr lang="el-G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και η επομένη συλλαβή περιέχει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а,о,ъ,у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): </a:t>
            </a:r>
            <a:endParaRPr lang="el-GR" sz="16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свам –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бл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сна, </a:t>
            </a:r>
            <a:r>
              <a:rPr lang="en-US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λάμπω-να λάμψω </a:t>
            </a:r>
            <a:endParaRPr lang="ru-RU" sz="1600" i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628" indent="-342900">
              <a:buFont typeface="Wingdings" pitchFamily="2" charset="2"/>
              <a:buChar char="q"/>
            </a:pP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кам –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кна,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Roboto"/>
              </a:rPr>
              <a:t>κάνω βαθύ κάθισμα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–να κάνω ….   </a:t>
            </a:r>
            <a:r>
              <a:rPr lang="el-GR" sz="1600" b="1" dirty="0" smtClean="0">
                <a:solidFill>
                  <a:srgbClr val="000000"/>
                </a:solidFill>
                <a:latin typeface="Roboto"/>
              </a:rPr>
              <a:t/>
            </a:r>
            <a:br>
              <a:rPr lang="el-GR" sz="1600" b="1" dirty="0" smtClean="0">
                <a:solidFill>
                  <a:srgbClr val="000000"/>
                </a:solidFill>
                <a:latin typeface="Roboto"/>
              </a:rPr>
            </a:b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гам –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гна,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ξαπλώνω – να ξαπλώσω </a:t>
            </a:r>
            <a:endParaRPr lang="ru-RU" sz="1600" i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свам –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пл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χτυπώ –να χτυπήσω       </a:t>
            </a:r>
          </a:p>
          <a:p>
            <a:pPr>
              <a:buFont typeface="Wingdings" pitchFamily="2" charset="2"/>
              <a:buChar char="q"/>
            </a:pP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изб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гвам-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изб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гна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αποφεύγω –  να αποφύγω </a:t>
            </a:r>
            <a:endParaRPr lang="bg-BG" sz="1600" i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ткам-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св</a:t>
            </a:r>
            <a:r>
              <a:rPr lang="bg-BG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тна 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λάμπω – να λάμψω </a:t>
            </a:r>
          </a:p>
          <a:p>
            <a:pPr>
              <a:buFont typeface="Wingdings" pitchFamily="2" charset="2"/>
              <a:buChar char="q"/>
            </a:pP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дам-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дна</a:t>
            </a:r>
            <a:r>
              <a:rPr lang="el-GR" sz="16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el-GR" sz="1600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κάθομαι-να καθίσω </a:t>
            </a:r>
            <a:endParaRPr lang="bg-BG" sz="1600" i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bg-BG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ru-RU" sz="1600" b="1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ru-RU" sz="1600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ИЗКЛЮЧЕНИЯ: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2000" b="1" i="1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800" b="1" i="1" u="sng" dirty="0" smtClean="0">
                <a:latin typeface="Arial" pitchFamily="34" charset="0"/>
                <a:cs typeface="Arial" pitchFamily="34" charset="0"/>
              </a:rPr>
              <a:t>τονίζετε</a:t>
            </a:r>
            <a:r>
              <a:rPr lang="el-GR" sz="2000" b="1" i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Γράφεται 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προφέρεται </a:t>
            </a:r>
            <a:r>
              <a:rPr lang="bg-BG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πριν από συλλαβή που συμπεριλαμβάνει </a:t>
            </a:r>
            <a:r>
              <a:rPr lang="bg-BG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А,О,Ъ,У </a:t>
            </a:r>
            <a:r>
              <a:rPr lang="el-GR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και στις μονοσύλλαβες λέξεις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             </a:t>
            </a:r>
            <a:r>
              <a:rPr lang="el-GR" sz="1400" i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el-GR" sz="1400" b="1" i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i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гр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 б</a:t>
            </a:r>
            <a:r>
              <a:rPr lang="bg-BG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л, гол</a:t>
            </a:r>
            <a:r>
              <a:rPr lang="bg-BG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м, жел</a:t>
            </a:r>
            <a:r>
              <a:rPr lang="bg-BG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зо, </a:t>
            </a:r>
          </a:p>
          <a:p>
            <a:pPr>
              <a:buFont typeface="Wingdings" pitchFamily="2" charset="2"/>
              <a:buChar char="q"/>
            </a:pP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Γράφεται 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1400" i="1" dirty="0" err="1" smtClean="0">
                <a:latin typeface="Arial" pitchFamily="34" charset="0"/>
                <a:cs typeface="Arial" pitchFamily="34" charset="0"/>
              </a:rPr>
              <a:t>προφέρετεαι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l-GR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πριν από συλλαβή που συμπεριλαμβάνει </a:t>
            </a:r>
            <a:r>
              <a:rPr lang="bg-BG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Е,</a:t>
            </a:r>
            <a:r>
              <a:rPr lang="el-G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l-G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bg-BG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Ж,Ч, Ш, Й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: </a:t>
            </a:r>
            <a:endParaRPr lang="bg-BG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el-GR" sz="1400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400" b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ен</a:t>
            </a:r>
            <a:endParaRPr lang="el-GR" sz="1400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el-GR" sz="1400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400" b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ен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гр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гр</a:t>
            </a:r>
            <a:r>
              <a:rPr lang="el-GR" sz="1400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400" b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ен</a:t>
            </a:r>
            <a:endParaRPr lang="bg-BG" sz="1400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см</a:t>
            </a:r>
            <a:r>
              <a:rPr lang="bg-BG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х-см</a:t>
            </a:r>
            <a:r>
              <a:rPr lang="bg-BG" sz="1400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шен</a:t>
            </a:r>
            <a:endParaRPr lang="el-GR" sz="1400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Font typeface="Wingdings" pitchFamily="2" charset="2"/>
              <a:buChar char="q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Γράφεται 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προφέρεται </a:t>
            </a:r>
            <a:r>
              <a:rPr lang="en-US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στο πληθυντικό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ριθμό των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μετοχών  που τελειώνουν σε </a:t>
            </a:r>
            <a:r>
              <a:rPr lang="bg-BG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Л-Н-Т</a:t>
            </a:r>
            <a:endParaRPr lang="el-GR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оцел</a:t>
            </a:r>
            <a:r>
              <a:rPr lang="bg-BG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л-оцел</a:t>
            </a:r>
            <a:r>
              <a:rPr lang="bg-BG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bg-BG" sz="14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                    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επιζών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επιζώντες</a:t>
            </a:r>
            <a:endParaRPr lang="el-GR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обгор</a:t>
            </a:r>
            <a:r>
              <a:rPr lang="el-GR" sz="1400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 – обгор</a:t>
            </a:r>
            <a:r>
              <a:rPr lang="el-GR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4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ли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               </a:t>
            </a:r>
            <a:r>
              <a:rPr lang="el-GR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καμμένος</a:t>
            </a:r>
            <a:r>
              <a:rPr lang="el-GR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l-GR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καμμένοι</a:t>
            </a:r>
            <a:r>
              <a:rPr lang="el-GR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el-GR" sz="1400" dirty="0" smtClean="0">
              <a:solidFill>
                <a:srgbClr val="0E36E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огр</a:t>
            </a:r>
            <a:r>
              <a:rPr lang="el-GR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огр</a:t>
            </a:r>
            <a:r>
              <a:rPr lang="el-GR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4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ни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светлина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λουσμένος</a:t>
            </a:r>
            <a:r>
              <a:rPr lang="el-G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από φως  - </a:t>
            </a:r>
            <a:r>
              <a:rPr lang="el-GR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λουσμένοι</a:t>
            </a:r>
            <a:r>
              <a:rPr lang="el-G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από φως </a:t>
            </a:r>
          </a:p>
          <a:p>
            <a:pPr>
              <a:buNone/>
            </a:pPr>
            <a:r>
              <a:rPr lang="bg-BG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изп</a:t>
            </a:r>
            <a:r>
              <a:rPr lang="el-GR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изп</a:t>
            </a:r>
            <a:r>
              <a:rPr lang="el-GR" sz="1400" b="1" u="sng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4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ти</a:t>
            </a:r>
            <a:r>
              <a:rPr lang="el-GR" sz="1400" b="1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τραγουδισμένος- τραγουδισμένοι</a:t>
            </a:r>
            <a:endParaRPr lang="bg-BG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Προσοχη</a:t>
            </a:r>
            <a:r>
              <a:rPr lang="el-GR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!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Γράφεται 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προφέρεται </a:t>
            </a:r>
            <a:r>
              <a:rPr lang="bg-BG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bg-BG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στο πληθυντικό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ριθμό των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μετοχών  που τελειώνουν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l-G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върв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ящ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върв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b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щи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l-GR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περιστρεφόμενος -περιστρεφόμενοι</a:t>
            </a:r>
          </a:p>
          <a:p>
            <a:pPr>
              <a:buNone/>
            </a:pP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сто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ящ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el-GR" sz="1400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сто</a:t>
            </a:r>
            <a:r>
              <a:rPr lang="el-GR" sz="1400" b="1" u="sng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400" b="1" dirty="0" err="1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щи</a:t>
            </a: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l-GR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l-GR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καθισμένος -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καθισμένοι</a:t>
            </a:r>
          </a:p>
          <a:p>
            <a:pPr>
              <a:buNone/>
            </a:pPr>
            <a:r>
              <a:rPr lang="en-US" sz="1400" dirty="0" smtClean="0">
                <a:solidFill>
                  <a:srgbClr val="0E36E0"/>
                </a:solidFill>
                <a:latin typeface="Arial" pitchFamily="34" charset="0"/>
                <a:cs typeface="Arial" pitchFamily="34" charset="0"/>
              </a:rPr>
              <a:t>               </a:t>
            </a: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6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обобщение: </a:t>
            </a:r>
            <a:endParaRPr lang="el-G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endParaRPr lang="el-G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ΤΟΝΙΖΕΤΑΙ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Η ΣΗΛΛΑΒΗ ΜΕ  ΤΟ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1600" dirty="0" smtClean="0">
                <a:latin typeface="Arial" pitchFamily="34" charset="0"/>
                <a:cs typeface="Arial" pitchFamily="34" charset="0"/>
              </a:rPr>
            </a:b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ΧΙ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ΓΡΑΦΕΤΑΙ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ΝΑΙ 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ΝΑΙ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ΣΚΛΗΡΗ Η ΣΥΛΛΑΒΗ ( </a:t>
            </a:r>
            <a:r>
              <a:rPr lang="bg-B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А,О,У,Ъ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)?</a:t>
            </a:r>
            <a:endParaRPr lang="bg-BG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ΧΙ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ΓΡΑΦΕΤΑΙ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ΝΑΙ -&gt;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ΓΡΑΦΕΤΑΙ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xfrm>
            <a:off x="500034" y="1000108"/>
            <a:ext cx="2857520" cy="285752"/>
          </a:xfrm>
        </p:spPr>
        <p:txBody>
          <a:bodyPr>
            <a:noAutofit/>
          </a:bodyPr>
          <a:lstStyle/>
          <a:p>
            <a:r>
              <a:rPr lang="el-GR" sz="1800" dirty="0" smtClean="0">
                <a:effectLst/>
                <a:latin typeface="Arial" pitchFamily="34" charset="0"/>
                <a:cs typeface="Arial" pitchFamily="34" charset="0"/>
              </a:rPr>
              <a:t>     </a:t>
            </a:r>
            <a:r>
              <a:rPr lang="el-GR" sz="1800" dirty="0" smtClean="0">
                <a:effectLst/>
                <a:latin typeface="Arial" pitchFamily="34" charset="0"/>
                <a:cs typeface="Arial" pitchFamily="34" charset="0"/>
              </a:rPr>
              <a:t>ΑΛΓΟΡΙΘΜΟΣ  </a:t>
            </a:r>
            <a:endParaRPr lang="el-GR" sz="1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646</TotalTime>
  <Words>782</Words>
  <Application>Microsoft Office PowerPoint</Application>
  <PresentationFormat>Προβολή στην οθόνη (4:3)</PresentationFormat>
  <Paragraphs>176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Συγκέντρωση</vt:lpstr>
      <vt:lpstr>   ПРОМЕНЛИВО Я</vt:lpstr>
      <vt:lpstr>ПРОМЕНЛИВО Я</vt:lpstr>
      <vt:lpstr>ПРОМЕНЛИВО  Я </vt:lpstr>
      <vt:lpstr>Я         Е  </vt:lpstr>
      <vt:lpstr>Я       Е </vt:lpstr>
      <vt:lpstr>ПРОМЕНЛИВО  Я</vt:lpstr>
      <vt:lpstr>ИЗКЛЮЧЕНИЯ: </vt:lpstr>
      <vt:lpstr>обобщение: </vt:lpstr>
      <vt:lpstr>     ΑΛΓΟΡΙΘΜΟΣ  </vt:lpstr>
      <vt:lpstr>Упражнение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ПРОМЕНЛИВО Я</dc:title>
  <dc:creator>violeta</dc:creator>
  <cp:lastModifiedBy>violeta</cp:lastModifiedBy>
  <cp:revision>7</cp:revision>
  <dcterms:created xsi:type="dcterms:W3CDTF">2020-04-17T09:32:44Z</dcterms:created>
  <dcterms:modified xsi:type="dcterms:W3CDTF">2020-04-22T17:35:54Z</dcterms:modified>
</cp:coreProperties>
</file>