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4" r:id="rId2"/>
    <p:sldMasterId id="2147483676" r:id="rId3"/>
  </p:sldMasterIdLst>
  <p:notesMasterIdLst>
    <p:notesMasterId r:id="rId25"/>
  </p:notesMasterIdLst>
  <p:sldIdLst>
    <p:sldId id="371" r:id="rId4"/>
    <p:sldId id="359" r:id="rId5"/>
    <p:sldId id="362" r:id="rId6"/>
    <p:sldId id="363" r:id="rId7"/>
    <p:sldId id="382" r:id="rId8"/>
    <p:sldId id="375" r:id="rId9"/>
    <p:sldId id="374" r:id="rId10"/>
    <p:sldId id="364" r:id="rId11"/>
    <p:sldId id="365" r:id="rId12"/>
    <p:sldId id="373" r:id="rId13"/>
    <p:sldId id="377" r:id="rId14"/>
    <p:sldId id="366" r:id="rId15"/>
    <p:sldId id="378" r:id="rId16"/>
    <p:sldId id="367" r:id="rId17"/>
    <p:sldId id="368" r:id="rId18"/>
    <p:sldId id="379" r:id="rId19"/>
    <p:sldId id="369" r:id="rId20"/>
    <p:sldId id="361" r:id="rId21"/>
    <p:sldId id="360" r:id="rId22"/>
    <p:sldId id="381" r:id="rId23"/>
    <p:sldId id="3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4433" autoAdjust="0"/>
  </p:normalViewPr>
  <p:slideViewPr>
    <p:cSldViewPr>
      <p:cViewPr>
        <p:scale>
          <a:sx n="103" d="100"/>
          <a:sy n="103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075583"/>
            <a:ext cx="8515672" cy="3233737"/>
          </a:xfrm>
        </p:spPr>
        <p:txBody>
          <a:bodyPr/>
          <a:lstStyle/>
          <a:p>
            <a:r>
              <a:rPr lang="el-GR" dirty="0" smtClean="0"/>
              <a:t>ΜΕΤΑΣΧΗΜΑΤΙΣΤΕΣ</a:t>
            </a:r>
          </a:p>
          <a:p>
            <a:r>
              <a:rPr lang="el-GR" dirty="0" smtClean="0"/>
              <a:t>ΙΔΙΩΤΙΚΟΙ  ΥΠΟΣΤΑΘΜΟΙ </a:t>
            </a:r>
          </a:p>
          <a:p>
            <a:r>
              <a:rPr lang="en-US" dirty="0" smtClean="0"/>
              <a:t>20</a:t>
            </a:r>
            <a:r>
              <a:rPr lang="el-GR" dirty="0" smtClean="0"/>
              <a:t>-05-202</a:t>
            </a:r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ΣΧΕΤΙΚΗ ΤΑΣΗ ΒΡΑΧΥΚΥΚΛΩΣΗΣ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l-GR" dirty="0" smtClean="0"/>
                  <a:t>Ως σχετική τάση βραχυκύκλωσης ορίζεται: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/>
                          </a:rPr>
                          <m:t>𝑈</m:t>
                        </m:r>
                        <m:r>
                          <a:rPr lang="en-US" i="1" baseline="-25000" dirty="0" err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𝑈</m:t>
                        </m:r>
                        <m:r>
                          <a:rPr lang="en-US" b="0" i="1" baseline="-25000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 ,  </a:t>
                </a:r>
                <a:r>
                  <a:rPr lang="el-GR" dirty="0" smtClean="0"/>
                  <a:t>όπου    </a:t>
                </a:r>
                <a:r>
                  <a:rPr lang="el-GR" sz="3600" dirty="0" smtClean="0"/>
                  <a:t>                                 </a:t>
                </a:r>
              </a:p>
              <a:p>
                <a:pPr algn="just"/>
                <a:endParaRPr lang="el-GR" sz="2400" dirty="0" smtClean="0"/>
              </a:p>
              <a:p>
                <a:pPr algn="just"/>
                <a:r>
                  <a:rPr lang="el-GR" sz="2400" dirty="0" smtClean="0"/>
                  <a:t>Τάση βραχυκύκλωσης είναι η τάση στη Χαμηλή με βραχυκυκλωμένο το τύλιγμα Υψηλής, όπου ρέει το ονομαστικό ρεύμα στον μετασχηματιστή. </a:t>
                </a:r>
                <a:endParaRPr lang="el-GR" sz="240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9856" y="2321832"/>
                <a:ext cx="3924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𝑈</m:t>
                    </m:r>
                    <m:r>
                      <a:rPr lang="en-US" sz="2400" i="1" baseline="-25000" dirty="0" err="1">
                        <a:latin typeface="Cambria Math"/>
                      </a:rPr>
                      <m:t>𝑘</m:t>
                    </m:r>
                  </m:oMath>
                </a14:m>
                <a:r>
                  <a:rPr lang="el-GR" sz="2400" dirty="0"/>
                  <a:t> η τάση  βραχυκύκλωσης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56" y="2321832"/>
                <a:ext cx="392447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67" t="-9211" r="-1244" b="-30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8821" y="2823319"/>
                <a:ext cx="334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2400" b="0" i="0" baseline="-25000" dirty="0" smtClean="0">
                        <a:latin typeface="Cambria Math"/>
                      </a:rPr>
                      <m:t>Ν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 η </a:t>
                </a:r>
                <a:r>
                  <a:rPr lang="el-GR" sz="2400" dirty="0" smtClean="0"/>
                  <a:t>ονομαστική  τάση</a:t>
                </a:r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21" y="2823319"/>
                <a:ext cx="334944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4" t="-9211" r="-1818" b="-30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4437112"/>
            <a:ext cx="8074761" cy="23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41">
            <a:off x="154611" y="99428"/>
            <a:ext cx="5821931" cy="226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215584"/>
                <a:ext cx="1628394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/>
                        </a:rPr>
                        <m:t>Ζ</m:t>
                      </m:r>
                      <m:r>
                        <a:rPr lang="el-GR" sz="2400" i="1" baseline="-25000" dirty="0" smtClean="0">
                          <a:latin typeface="Cambria Math"/>
                        </a:rPr>
                        <m:t>𝛽𝜌</m:t>
                      </m:r>
                      <m:r>
                        <a:rPr lang="el-GR" sz="2400" i="1" baseline="-25000" dirty="0" smtClean="0"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15584"/>
                <a:ext cx="1628394" cy="781368"/>
              </a:xfrm>
              <a:prstGeom prst="rect">
                <a:avLst/>
              </a:prstGeom>
              <a:blipFill rotWithShape="1">
                <a:blip r:embed="rId3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343" y="3079680"/>
                <a:ext cx="1628394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/>
                        </a:rPr>
                        <m:t>Ζ</m:t>
                      </m:r>
                      <m:r>
                        <a:rPr lang="el-GR" sz="2400" i="1" baseline="-25000" dirty="0" smtClean="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4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3" y="3079680"/>
                <a:ext cx="1628394" cy="781368"/>
              </a:xfrm>
              <a:prstGeom prst="rect">
                <a:avLst/>
              </a:prstGeom>
              <a:blipFill rotWithShape="1">
                <a:blip r:embed="rId4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3768" y="2204864"/>
                <a:ext cx="5976664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/>
                        </a:rPr>
                        <m:t>Δ</m:t>
                      </m:r>
                      <m:r>
                        <a:rPr lang="en-US" sz="2400" i="1" dirty="0" smtClean="0">
                          <a:latin typeface="Cambria Math"/>
                        </a:rPr>
                        <m:t>𝑈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dirty="0">
                          <a:latin typeface="Cambria Math"/>
                        </a:rPr>
                        <m:t>Ζ</m:t>
                      </m:r>
                      <m:r>
                        <a:rPr lang="el-GR" sz="2400" i="1" baseline="-25000" dirty="0">
                          <a:latin typeface="Cambria Math"/>
                        </a:rPr>
                        <m:t>𝛽𝜌</m:t>
                      </m:r>
                      <m:r>
                        <a:rPr lang="el-GR" sz="2400" i="1" baseline="-25000" dirty="0">
                          <a:latin typeface="Cambria Math"/>
                        </a:rPr>
                        <m:t>1  </m:t>
                      </m:r>
                      <m:r>
                        <a:rPr lang="en-US" sz="2400" i="1" dirty="0">
                          <a:latin typeface="Cambria Math"/>
                        </a:rPr>
                        <m:t>𝐼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l-GR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𝑘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</a:rPr>
                            <m:t>𝐼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𝑁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𝐼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dirty="0">
                          <a:latin typeface="Cambria Math"/>
                        </a:rPr>
                        <m:t>Ζ</m:t>
                      </m:r>
                      <m:r>
                        <a:rPr lang="el-GR" sz="2400" i="1" baseline="-25000" dirty="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400" i="1" baseline="-25000" dirty="0">
                          <a:latin typeface="Cambria Math"/>
                        </a:rPr>
                        <m:t>  </m:t>
                      </m:r>
                      <m:r>
                        <a:rPr lang="en-US" sz="2400" i="1" dirty="0">
                          <a:latin typeface="Cambria Math"/>
                        </a:rPr>
                        <m:t>𝐼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</a:rPr>
                            <m:t>𝐼</m:t>
                          </m:r>
                          <m:r>
                            <a:rPr lang="en-US" sz="2400" i="1" baseline="-25000" dirty="0">
                              <a:latin typeface="Cambria Math"/>
                            </a:rPr>
                            <m:t>𝑁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baseline="-25000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𝐼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04864"/>
                <a:ext cx="5976664" cy="781368"/>
              </a:xfrm>
              <a:prstGeom prst="rect">
                <a:avLst/>
              </a:prstGeom>
              <a:blipFill rotWithShape="1"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2169" y="3008390"/>
                <a:ext cx="1365502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69" y="3008390"/>
                <a:ext cx="1365502" cy="786369"/>
              </a:xfrm>
              <a:prstGeom prst="rect">
                <a:avLst/>
              </a:prstGeom>
              <a:blipFill rotWithShape="1"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83609" y="3002671"/>
                <a:ext cx="1580304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09" y="3002671"/>
                <a:ext cx="1580304" cy="786369"/>
              </a:xfrm>
              <a:prstGeom prst="rect">
                <a:avLst/>
              </a:prstGeom>
              <a:blipFill rotWithShape="1"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03895" y="3002671"/>
                <a:ext cx="1580304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2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95" y="3002671"/>
                <a:ext cx="1580304" cy="786369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2169" y="3722751"/>
                <a:ext cx="5534207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l-GR" sz="2400" i="1" baseline="-2500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l-GR" sz="2400" i="1" baseline="-2500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2        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sz="2400" b="0" i="1" smtClean="0">
                          <a:latin typeface="Cambria Math"/>
                        </a:rPr>
                        <m:t>   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𝑘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69" y="3722751"/>
                <a:ext cx="5534207" cy="786369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46043" y="1599183"/>
                <a:ext cx="21423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𝑆</m:t>
                      </m:r>
                      <m:r>
                        <a:rPr lang="en-US" sz="2400" i="1" dirty="0" smtClean="0">
                          <a:latin typeface="Cambria Math"/>
                        </a:rPr>
                        <m:t>=1.260</m:t>
                      </m:r>
                      <m:r>
                        <a:rPr lang="en-US" sz="2400" i="1" dirty="0" smtClean="0">
                          <a:latin typeface="Cambria Math"/>
                        </a:rPr>
                        <m:t>𝑘𝑉𝐴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43" y="1599183"/>
                <a:ext cx="214238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0192" y="260648"/>
                <a:ext cx="620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𝑈</m:t>
                    </m:r>
                    <m:r>
                      <a:rPr lang="en-US" sz="2400" i="1" baseline="-2500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baseline="-25000" dirty="0" smtClean="0"/>
                  <a:t> </a:t>
                </a:r>
                <a:endParaRPr lang="el-GR" baseline="-2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0648"/>
                <a:ext cx="620106" cy="453137"/>
              </a:xfrm>
              <a:prstGeom prst="rect">
                <a:avLst/>
              </a:prstGeom>
              <a:blipFill rotWithShape="1">
                <a:blip r:embed="rId11"/>
                <a:stretch>
                  <a:fillRect l="-1961" b="-6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2828" y="692696"/>
                <a:ext cx="65543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𝑈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baseline="-25000" dirty="0" smtClean="0"/>
                  <a:t> </a:t>
                </a:r>
                <a:endParaRPr lang="el-GR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28" y="692696"/>
                <a:ext cx="655436" cy="453137"/>
              </a:xfrm>
              <a:prstGeom prst="rect">
                <a:avLst/>
              </a:prstGeom>
              <a:blipFill rotWithShape="1">
                <a:blip r:embed="rId12"/>
                <a:stretch>
                  <a:fillRect l="-1852" b="-6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6391" y="1095127"/>
                <a:ext cx="1888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𝑢</m:t>
                    </m:r>
                    <m:r>
                      <a:rPr lang="en-US" sz="2400" i="1" baseline="-25000" dirty="0" smtClean="0"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𝑈</m:t>
                    </m:r>
                    <m:r>
                      <a:rPr lang="en-US" sz="2400" i="1" baseline="-25000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/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𝑈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𝑁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 </m:t>
                    </m:r>
                  </m:oMath>
                </a14:m>
                <a:endParaRPr lang="el-GR" sz="24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391" y="1095127"/>
                <a:ext cx="1888017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32240" y="323364"/>
            <a:ext cx="24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τάση βραχυκύκλωσης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755412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ονομαστική τάση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4437112"/>
                <a:ext cx="4562146" cy="745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l-GR" sz="280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.</m:t>
                        </m:r>
                        <m:r>
                          <a:rPr lang="el-GR" sz="2800" i="1" dirty="0" smtClean="0">
                            <a:latin typeface="Cambria Math"/>
                          </a:rPr>
                          <m:t>260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𝑘𝑉𝐴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 dirty="0" err="1" smtClean="0">
                            <a:latin typeface="Cambria Math"/>
                          </a:rPr>
                          <m:t>𝑢</m:t>
                        </m:r>
                        <m:r>
                          <a:rPr lang="en-US" sz="2800" i="1" baseline="-25000" dirty="0" err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630 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𝑘𝑉𝐴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5,2</m:t>
                        </m:r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630 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𝑘𝑉𝐴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7112"/>
                <a:ext cx="4562146" cy="7459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4788024" y="4594922"/>
                <a:ext cx="2655662" cy="562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𝑢𝑘</m:t>
                      </m:r>
                      <m:r>
                        <a:rPr lang="en-US" sz="2400" b="0" i="1" smtClean="0">
                          <a:latin typeface="Cambria Math"/>
                        </a:rPr>
                        <m:t>=4,825%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594922"/>
                <a:ext cx="2655662" cy="562270"/>
              </a:xfrm>
              <a:prstGeom prst="rect">
                <a:avLst/>
              </a:prstGeom>
              <a:blipFill rotWithShape="1">
                <a:blip r:embed="rId15"/>
                <a:stretch>
                  <a:fillRect l="-4358" t="-33696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236807" y="5095905"/>
                <a:ext cx="2211695" cy="85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630 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𝑘𝑉𝐴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5,2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07" y="5095905"/>
                <a:ext cx="2211695" cy="8533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318560" y="5960001"/>
                <a:ext cx="2165208" cy="85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630 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𝑘𝑉𝐴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4,5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0" y="5960001"/>
                <a:ext cx="2165208" cy="8533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2751897" y="5301208"/>
                <a:ext cx="25401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 baseline="-2500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=584,6</m:t>
                      </m:r>
                      <m:r>
                        <a:rPr lang="el-GR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𝑘𝑉𝐴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97" y="5301208"/>
                <a:ext cx="2540183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2699792" y="6093296"/>
                <a:ext cx="25608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baseline="-25000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=675,5</m:t>
                      </m:r>
                      <m:r>
                        <a:rPr lang="el-GR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𝑘𝑉𝐴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093296"/>
                <a:ext cx="2560829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64088" y="530120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Ο μετασχηματιστής με την μικρότερη σχετική τάση βραχυκύκλωσης καταπονείται περισσότερο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939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864096"/>
          </a:xfrm>
        </p:spPr>
        <p:txBody>
          <a:bodyPr/>
          <a:lstStyle/>
          <a:p>
            <a:r>
              <a:rPr lang="el-GR" dirty="0" smtClean="0"/>
              <a:t>ΔΟΚΙΜΕΣ  Μ/Σ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84" y="1196752"/>
            <a:ext cx="8435280" cy="5419774"/>
          </a:xfrm>
          <a:solidFill>
            <a:schemeClr val="bg1"/>
          </a:solidFill>
        </p:spPr>
        <p:txBody>
          <a:bodyPr/>
          <a:lstStyle/>
          <a:p>
            <a:r>
              <a:rPr lang="el-GR" sz="2400" dirty="0" smtClean="0"/>
              <a:t>Δοκιμές τύπου</a:t>
            </a:r>
          </a:p>
          <a:p>
            <a:pPr marL="0" indent="0">
              <a:buNone/>
            </a:pPr>
            <a:r>
              <a:rPr lang="el-GR" sz="2000" dirty="0" smtClean="0"/>
              <a:t>Δοκιμή υπερθέρμανσης</a:t>
            </a:r>
          </a:p>
          <a:p>
            <a:pPr marL="0" indent="0">
              <a:buNone/>
            </a:pPr>
            <a:r>
              <a:rPr lang="el-GR" sz="2000" dirty="0" smtClean="0"/>
              <a:t>Διηλεκτρικές δοκιμές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α) με κρουστική τάση 1,2/50μ</a:t>
            </a:r>
            <a:r>
              <a:rPr lang="en-US" sz="2000" dirty="0" smtClean="0"/>
              <a:t>s</a:t>
            </a:r>
            <a:r>
              <a:rPr lang="el-GR" sz="2000" dirty="0" smtClean="0"/>
              <a:t> </a:t>
            </a:r>
            <a:r>
              <a:rPr lang="en-US" sz="2000" dirty="0" smtClean="0"/>
              <a:t>5</a:t>
            </a:r>
            <a:r>
              <a:rPr lang="el-GR" sz="2000" dirty="0" smtClean="0"/>
              <a:t>κρούσεις </a:t>
            </a:r>
            <a:r>
              <a:rPr lang="en-US" sz="2000" dirty="0" smtClean="0"/>
              <a:t>+ </a:t>
            </a:r>
            <a:r>
              <a:rPr lang="el-GR" sz="2000" dirty="0" smtClean="0"/>
              <a:t>και 5 κρούσεις-</a:t>
            </a:r>
          </a:p>
          <a:p>
            <a:pPr marL="0" indent="0">
              <a:buNone/>
            </a:pPr>
            <a:r>
              <a:rPr lang="el-GR" sz="2000" dirty="0" smtClean="0"/>
              <a:t>β) δοκιμή με εναλλασσόμενη τάση για 1</a:t>
            </a:r>
            <a:r>
              <a:rPr lang="en-US" sz="2000" dirty="0" smtClean="0"/>
              <a:t>min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Διηλεκτρική αντοχή μεταξύ των πηνίων χαμηλής τάσης</a:t>
            </a:r>
          </a:p>
          <a:p>
            <a:pPr marL="0" indent="0">
              <a:buNone/>
            </a:pPr>
            <a:r>
              <a:rPr lang="el-GR" sz="2000" dirty="0" smtClean="0"/>
              <a:t>Δοκιμή βραχυκύκλωσης</a:t>
            </a:r>
          </a:p>
          <a:p>
            <a:pPr marL="0" indent="0">
              <a:buNone/>
            </a:pPr>
            <a:r>
              <a:rPr lang="el-GR" sz="2000" dirty="0" smtClean="0"/>
              <a:t>Μέτρηση ομάδας ζεύξης και σχέσης μετασχηματισμού</a:t>
            </a:r>
          </a:p>
          <a:p>
            <a:pPr marL="0" indent="0">
              <a:buNone/>
            </a:pPr>
            <a:r>
              <a:rPr lang="el-GR" sz="2000" dirty="0" smtClean="0"/>
              <a:t>Μέτρηση στάθμης θορύβου λόγω μερικών εκκενώσεων (παρεμβολών)</a:t>
            </a:r>
          </a:p>
          <a:p>
            <a:r>
              <a:rPr lang="el-GR" sz="2400" dirty="0" smtClean="0"/>
              <a:t>Δοκιμές σειράς</a:t>
            </a:r>
          </a:p>
          <a:p>
            <a:pPr marL="0" indent="0">
              <a:buNone/>
            </a:pPr>
            <a:r>
              <a:rPr lang="el-GR" sz="2000" dirty="0" smtClean="0"/>
              <a:t>Μέτρηση των απωλειών πυρήνα (</a:t>
            </a:r>
            <a:r>
              <a:rPr lang="en-US" sz="2000" dirty="0" smtClean="0"/>
              <a:t>Fe)</a:t>
            </a:r>
            <a:r>
              <a:rPr lang="el-GR" sz="2000" dirty="0" smtClean="0"/>
              <a:t> και απωλειών χαλκού (</a:t>
            </a:r>
            <a:r>
              <a:rPr lang="en-US" sz="2000" dirty="0" smtClean="0"/>
              <a:t>Cu)</a:t>
            </a:r>
          </a:p>
          <a:p>
            <a:pPr marL="0" indent="0">
              <a:buNone/>
            </a:pPr>
            <a:r>
              <a:rPr lang="el-GR" sz="2000" dirty="0" smtClean="0"/>
              <a:t>Μέτρηση της σχετικής τάσης </a:t>
            </a:r>
            <a:r>
              <a:rPr lang="el-GR" sz="2000" dirty="0" err="1" smtClean="0"/>
              <a:t>βρακυκύκλωσης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Έλεγχος της αντίστασης μόνωσης με </a:t>
            </a:r>
            <a:r>
              <a:rPr lang="en-US" sz="2000" dirty="0" err="1" smtClean="0"/>
              <a:t>Meger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Οπτικός έλεγχος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24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90628"/>
            <a:ext cx="7632848" cy="28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131676"/>
            <a:ext cx="342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ΤΡΙΦΑΣΙΚΟ  ΒΡΑΧΥΚΥΚΛΩΜΑ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116632"/>
                <a:ext cx="1546064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𝑁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𝜊𝜆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16632"/>
                <a:ext cx="1546064" cy="783035"/>
              </a:xfrm>
              <a:prstGeom prst="rect">
                <a:avLst/>
              </a:prstGeom>
              <a:blipFill rotWithShape="1">
                <a:blip r:embed="rId4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6136" y="303039"/>
                <a:ext cx="3166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l-GR" sz="2400" b="0" i="1" baseline="-25000" smtClean="0">
                          <a:latin typeface="Cambria Math"/>
                        </a:rPr>
                        <m:t>𝛽𝜌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𝑈</m:t>
                      </m:r>
                      <m:r>
                        <a:rPr lang="en-US" sz="2400" i="1" baseline="-2500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l-GR" sz="2400" i="1" baseline="-25000">
                          <a:latin typeface="Cambria Math"/>
                        </a:rPr>
                        <m:t>𝛽𝜌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𝑀𝑉𝐴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03039"/>
                <a:ext cx="316612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0836" y="948167"/>
                <a:ext cx="4553811" cy="824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baseline="-2500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l-GR" sz="2400" i="1" baseline="-25000">
                              <a:latin typeface="Cambria Math"/>
                            </a:rPr>
                            <m:t>𝛽𝜌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×100%=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𝛽𝜌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i="1" baseline="-2500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𝛮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100%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36" y="948167"/>
                <a:ext cx="4553811" cy="824649"/>
              </a:xfrm>
              <a:prstGeom prst="rect">
                <a:avLst/>
              </a:prstGeom>
              <a:blipFill rotWithShape="1">
                <a:blip r:embed="rId6"/>
                <a:stretch>
                  <a:fillRect b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923928" y="1843677"/>
                <a:ext cx="2080891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𝑠</m:t>
                      </m:r>
                      <m:r>
                        <a:rPr lang="el-GR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𝑠𝑤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3677"/>
                <a:ext cx="2080891" cy="505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953772" y="2357933"/>
                <a:ext cx="1770356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𝜊𝜆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l-GR" sz="2400" b="0" i="1" baseline="-25000" smtClean="0">
                              <a:latin typeface="Cambria Math"/>
                            </a:rPr>
                            <m:t>𝜊𝜆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72" y="2357933"/>
                <a:ext cx="1770356" cy="783035"/>
              </a:xfrm>
              <a:prstGeom prst="rect">
                <a:avLst/>
              </a:prstGeom>
              <a:blipFill rotWithShape="1">
                <a:blip r:embed="rId8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8672" y="2422629"/>
                <a:ext cx="30598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για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l-GR" i="1" baseline="-25000">
                        <a:latin typeface="Cambria Math"/>
                      </a:rPr>
                      <m:t>𝜊𝜆</m:t>
                    </m:r>
                    <m:r>
                      <a:rPr lang="el-GR" i="1" dirty="0" smtClean="0">
                        <a:latin typeface="Cambria Math"/>
                      </a:rPr>
                      <m:t>=0 </m:t>
                    </m:r>
                    <m:r>
                      <a:rPr lang="en-US" b="0" i="1" dirty="0" smtClean="0">
                        <a:latin typeface="Cambria Math"/>
                      </a:rPr>
                      <m:t>     </m:t>
                    </m:r>
                    <m:r>
                      <a:rPr lang="el-GR" i="1" dirty="0" smtClean="0">
                        <a:latin typeface="Cambria Math"/>
                      </a:rPr>
                      <m:t>  </m:t>
                    </m:r>
                    <m:r>
                      <a:rPr lang="el-GR" b="0" i="1" dirty="0" smtClean="0">
                        <a:latin typeface="Cambria Math"/>
                      </a:rPr>
                      <m:t>     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=1,8</m:t>
                    </m:r>
                  </m:oMath>
                </a14:m>
                <a:endParaRPr lang="en-US" dirty="0" smtClean="0"/>
              </a:p>
              <a:p>
                <a:r>
                  <a:rPr lang="el-GR" dirty="0" smtClean="0"/>
                  <a:t>για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=1,20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/>
                      </a:rPr>
                      <m:t>    </m:t>
                    </m:r>
                    <m:r>
                      <a:rPr lang="el-GR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=1,050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72" y="2422629"/>
                <a:ext cx="305983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594" t="-4717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32802" y="1979548"/>
            <a:ext cx="1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κρουστικό  ρεύμα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3991866" y="3221773"/>
                <a:ext cx="2164310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  <m:r>
                        <a:rPr lang="en-US" sz="2400" i="1" baseline="-25000">
                          <a:latin typeface="Cambria Math"/>
                        </a:rPr>
                        <m:t>𝑠𝑤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1,10  </m:t>
                          </m:r>
                          <m:r>
                            <a:rPr lang="en-US" sz="2400" i="1">
                              <a:latin typeface="Cambria Math"/>
                            </a:rPr>
                            <m:t>𝑈</m:t>
                          </m:r>
                          <m:r>
                            <a:rPr lang="en-US" sz="2400" i="1" baseline="-25000">
                              <a:latin typeface="Cambria Math"/>
                            </a:rPr>
                            <m:t>𝑁</m:t>
                          </m:r>
                          <m:r>
                            <a:rPr lang="el-GR" sz="2400" i="1" baseline="-25000"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l-GR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𝑍</m:t>
                          </m:r>
                          <m:r>
                            <a:rPr lang="el-GR" sz="2400" i="1" baseline="-25000">
                              <a:latin typeface="Cambria Math"/>
                            </a:rPr>
                            <m:t>𝜊𝜆</m:t>
                          </m:r>
                          <m:r>
                            <a:rPr lang="el-GR" sz="2400" i="1" baseline="-2500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866" y="3221773"/>
                <a:ext cx="2164310" cy="8552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269072" y="3284984"/>
                <a:ext cx="2767424" cy="549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𝑍</m:t>
                      </m:r>
                      <m:r>
                        <a:rPr lang="el-GR" sz="2400" i="1" baseline="-25000">
                          <a:latin typeface="Cambria Math"/>
                        </a:rPr>
                        <m:t>𝜊𝜆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l-GR" sz="2400" i="1" baseline="-25000">
                                  <a:latin typeface="Cambria Math"/>
                                </a:rPr>
                                <m:t>𝜊𝜆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l-GR" sz="2400" i="1" baseline="-25000">
                                  <a:latin typeface="Cambria Math"/>
                                </a:rPr>
                                <m:t>𝜊𝜆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72" y="3284984"/>
                <a:ext cx="2767424" cy="5497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76411" y="6300028"/>
            <a:ext cx="34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μόνιμο ρεύμα βραχυκύκλωσης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1643680" y="3862789"/>
            <a:ext cx="170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υπομεταβατική</a:t>
            </a:r>
            <a:endParaRPr lang="el-GR" dirty="0" smtClean="0"/>
          </a:p>
          <a:p>
            <a:r>
              <a:rPr lang="el-GR" dirty="0" smtClean="0"/>
              <a:t>περίοδος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4510861"/>
            <a:ext cx="129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μεταβατική</a:t>
            </a:r>
          </a:p>
          <a:p>
            <a:r>
              <a:rPr lang="el-GR" dirty="0" smtClean="0"/>
              <a:t>περίοδος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5798400" y="4653136"/>
            <a:ext cx="128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μόνιμη</a:t>
            </a:r>
          </a:p>
          <a:p>
            <a:r>
              <a:rPr lang="el-GR" dirty="0" smtClean="0"/>
              <a:t>κατάσταση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1934" y="4127991"/>
                <a:ext cx="169219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𝐼</m:t>
                      </m:r>
                      <m:r>
                        <a:rPr lang="en-US" sz="2400" i="1" baseline="-25000" dirty="0" smtClean="0">
                          <a:latin typeface="Cambria Math"/>
                        </a:rPr>
                        <m:t>𝑑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𝜇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𝑑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 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𝐼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𝑠𝑤</m:t>
                      </m:r>
                    </m:oMath>
                  </m:oMathPara>
                </a14:m>
                <a:endParaRPr lang="el-GR" sz="2400" baseline="-25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34" y="4127991"/>
                <a:ext cx="1692194" cy="453137"/>
              </a:xfrm>
              <a:prstGeom prst="rect">
                <a:avLst/>
              </a:prstGeom>
              <a:blipFill rotWithShape="1"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6450973" y="4119463"/>
                <a:ext cx="22337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𝜇</m:t>
                    </m:r>
                    <m:r>
                      <a:rPr lang="en-US" sz="2400" i="1" baseline="-25000" dirty="0"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l-GR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𝐼</m:t>
                    </m:r>
                    <m:r>
                      <a:rPr lang="en-US" sz="2400" i="1" baseline="-25000" dirty="0">
                        <a:latin typeface="Cambria Math"/>
                      </a:rPr>
                      <m:t>𝑠𝑤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/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𝐼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/>
                  <a:t>)</a:t>
                </a:r>
                <a:endParaRPr lang="el-GR" sz="24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73" y="4119463"/>
                <a:ext cx="223375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545" t="-9333" r="-3270" b="-3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0885" y="6023029"/>
            <a:ext cx="217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συνιστώσα </a:t>
            </a:r>
          </a:p>
          <a:p>
            <a:r>
              <a:rPr lang="el-GR" dirty="0" smtClean="0"/>
              <a:t>συνεχούς ρεύματος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1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4" grpId="0"/>
      <p:bldP spid="5" grpId="0"/>
      <p:bldP spid="9" grpId="0"/>
      <p:bldP spid="10" grpId="0" build="p"/>
      <p:bldP spid="11" grpId="0"/>
      <p:bldP spid="12" grpId="0"/>
      <p:bldP spid="13" grpId="0"/>
      <p:bldP spid="14" grpId="0"/>
      <p:bldP spid="15" grpId="0"/>
      <p:bldP spid="18" grpId="0"/>
      <p:bldP spid="19" grpId="0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ΡΕΥΜΑ ΚΑΙ ΙΣΧΥΣ ΔΙΑΚΟΠΗΣ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01008"/>
            <a:ext cx="7446193" cy="34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917" y="1556792"/>
            <a:ext cx="496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Επιλογή διακοπτών ισχύος και ασφαλειών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434" y="1969676"/>
                <a:ext cx="25183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𝛪</m:t>
                    </m:r>
                    <m:r>
                      <a:rPr lang="el-GR" sz="2800" i="1" baseline="-25000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l-GR" sz="2800" i="1" dirty="0" smtClean="0">
                        <a:latin typeface="Cambria Math"/>
                      </a:rPr>
                      <m:t>𝜇</m:t>
                    </m:r>
                    <m:r>
                      <a:rPr lang="el-GR" sz="2800" i="1" dirty="0" smtClean="0">
                        <a:latin typeface="Cambria Math"/>
                      </a:rPr>
                      <m:t> </m:t>
                    </m:r>
                    <m:r>
                      <a:rPr lang="el-GR" sz="2800" i="1" dirty="0" smtClean="0">
                        <a:latin typeface="Cambria Math"/>
                      </a:rPr>
                      <m:t>𝛪</m:t>
                    </m:r>
                    <m:r>
                      <a:rPr lang="en-US" sz="2800" i="1" baseline="-25000" dirty="0" err="1" smtClean="0">
                        <a:latin typeface="Cambria Math"/>
                      </a:rPr>
                      <m:t>𝑠𝑤</m:t>
                    </m:r>
                  </m:oMath>
                </a14:m>
                <a:r>
                  <a:rPr lang="en-US" sz="2800" i="1" baseline="-25000" dirty="0" smtClean="0"/>
                  <a:t>  </a:t>
                </a:r>
                <a:r>
                  <a:rPr lang="en-US" sz="2800" i="1" dirty="0" smtClean="0"/>
                  <a:t>(kA)</a:t>
                </a:r>
                <a:endParaRPr lang="el-GR" sz="28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4" y="1969676"/>
                <a:ext cx="251838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211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0112" y="1857144"/>
                <a:ext cx="3656770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𝑃</m:t>
                    </m:r>
                    <m:r>
                      <a:rPr lang="el-GR" sz="2800" i="1" baseline="-25000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</a:rPr>
                      <m:t>𝑈𝑁</m:t>
                    </m:r>
                    <m:r>
                      <a:rPr lang="el-GR" sz="2800" i="1" dirty="0" smtClean="0">
                        <a:latin typeface="Cambria Math"/>
                      </a:rPr>
                      <m:t> </m:t>
                    </m:r>
                    <m:r>
                      <a:rPr lang="el-GR" sz="2800" i="1" dirty="0" smtClean="0">
                        <a:latin typeface="Cambria Math"/>
                      </a:rPr>
                      <m:t>𝛪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i="1" baseline="-25000" dirty="0" smtClean="0"/>
                  <a:t>   </a:t>
                </a:r>
                <a:r>
                  <a:rPr lang="en-US" sz="2800" i="1" dirty="0" smtClean="0"/>
                  <a:t>(MVA)</a:t>
                </a:r>
                <a:endParaRPr lang="el-GR" sz="28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57144"/>
                <a:ext cx="3656770" cy="563744"/>
              </a:xfrm>
              <a:prstGeom prst="rect">
                <a:avLst/>
              </a:prstGeom>
              <a:blipFill rotWithShape="1">
                <a:blip r:embed="rId4"/>
                <a:stretch>
                  <a:fillRect t="-4348" b="-29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106416" y="1959223"/>
                <a:ext cx="21136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𝜇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l-GR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𝐼</m:t>
                    </m:r>
                    <m:r>
                      <a:rPr lang="en-US" sz="2400" i="1" baseline="-25000" dirty="0">
                        <a:latin typeface="Cambria Math"/>
                      </a:rPr>
                      <m:t>𝑠𝑤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/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𝐼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/>
                  <a:t>)</a:t>
                </a:r>
                <a:endParaRPr lang="el-GR" sz="2400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16" y="1959223"/>
                <a:ext cx="211365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67" t="-9211" r="-3468" b="-30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016" y="2484721"/>
                <a:ext cx="89644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dirty="0" smtClean="0"/>
                  <a:t>όσο μικρότερος ο χρόνος διακοπής Δ</a:t>
                </a:r>
                <a:r>
                  <a:rPr lang="en-US" sz="2000" dirty="0" smtClean="0"/>
                  <a:t>t, </a:t>
                </a:r>
                <a:r>
                  <a:rPr lang="el-GR" sz="2000" dirty="0" smtClean="0"/>
                  <a:t>τόσο μεγαλύτερο το ρεύμα διακοπής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/>
                      </a:rPr>
                      <m:t>𝛪</m:t>
                    </m:r>
                    <m:r>
                      <a:rPr lang="el-GR" sz="2000" i="1" baseline="-25000" dirty="0">
                        <a:latin typeface="Cambria Math"/>
                      </a:rPr>
                      <m:t>𝛼</m:t>
                    </m:r>
                  </m:oMath>
                </a14:m>
                <a:endParaRPr lang="el-GR" sz="2000" dirty="0" smtClean="0"/>
              </a:p>
              <a:p>
                <a:pPr algn="just"/>
                <a:r>
                  <a:rPr lang="el-GR" sz="2000" dirty="0" smtClean="0"/>
                  <a:t>και τόσο μεγαλύτερη η ισχύς διακοπής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𝑃</m:t>
                    </m:r>
                    <m:r>
                      <a:rPr lang="el-GR" sz="2000" i="1" baseline="-25000" dirty="0">
                        <a:latin typeface="Cambria Math"/>
                      </a:rPr>
                      <m:t>𝛼</m:t>
                    </m:r>
                  </m:oMath>
                </a14:m>
                <a:r>
                  <a:rPr lang="el-GR" sz="2000" dirty="0" smtClean="0"/>
                  <a:t> και τόσο μεγαλύτερη  η προστασία. </a:t>
                </a:r>
              </a:p>
              <a:p>
                <a:pPr algn="just"/>
                <a:r>
                  <a:rPr lang="el-GR" sz="2000" dirty="0" smtClean="0"/>
                  <a:t>όσο μεγαλύτερος ο χρόνος  διακοπής,  τόσο μεγαλύτερη  η  θερμοκρασία  </a:t>
                </a:r>
                <a:r>
                  <a:rPr lang="el-GR" sz="2000" dirty="0" err="1" smtClean="0"/>
                  <a:t>Δθ</a:t>
                </a:r>
                <a:r>
                  <a:rPr lang="el-GR" sz="2000" dirty="0" smtClean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484721"/>
                <a:ext cx="8964488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748" t="-2410" b="-10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736" y="3429000"/>
                <a:ext cx="5833713" cy="624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/>
                      </a:rPr>
                      <m:t>Δ</m:t>
                    </m:r>
                    <m:r>
                      <a:rPr lang="el-GR" sz="2400" i="1" dirty="0" err="1" smtClean="0">
                        <a:latin typeface="Cambria Math"/>
                      </a:rPr>
                      <m:t>𝜃</m:t>
                    </m:r>
                    <m:r>
                      <a:rPr lang="el-GR" sz="24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baseline="30000" dirty="0" smtClean="0">
                            <a:latin typeface="Cambria Math"/>
                          </a:rPr>
                          <m:t>2 </m:t>
                        </m:r>
                      </m:den>
                    </m:f>
                    <m:sSup>
                      <m:sSupPr>
                        <m:ctrlPr>
                          <a:rPr lang="en-US" sz="2400" b="0" i="1" baseline="30000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baseline="30000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baseline="30000" dirty="0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 ( </m:t>
                        </m:r>
                        <m:r>
                          <a:rPr lang="en-US" sz="2400" i="1" dirty="0">
                            <a:latin typeface="Cambria Math"/>
                          </a:rPr>
                          <m:t>𝐼</m:t>
                        </m:r>
                        <m:r>
                          <a:rPr lang="en-US" sz="2400" i="1" baseline="-25000" dirty="0">
                            <a:latin typeface="Cambria Math"/>
                          </a:rPr>
                          <m:t>𝑠𝑤</m:t>
                        </m:r>
                        <m:r>
                          <m:rPr>
                            <m:nor/>
                          </m:rPr>
                          <a:rPr lang="el-GR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/ </m:t>
                        </m:r>
                        <m:r>
                          <a:rPr lang="en-US" sz="2400" i="1" dirty="0">
                            <a:latin typeface="Cambria Math"/>
                          </a:rPr>
                          <m:t>𝐼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m:rPr>
                            <m:nor/>
                          </m:rPr>
                          <a:rPr lang="en-US" sz="2400" b="0" i="0" baseline="30000" dirty="0" smtClean="0"/>
                          <m:t>2</m:t>
                        </m:r>
                        <m:r>
                          <a:rPr lang="en-US" sz="2400" b="0" i="1" baseline="30000" dirty="0" smtClean="0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2400" dirty="0" smtClean="0"/>
                  <a:t>   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σε</a:t>
                </a:r>
                <a:r>
                  <a:rPr lang="en-US" sz="2000" dirty="0" smtClean="0"/>
                  <a:t>   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C  </a:t>
                </a:r>
                <a:endParaRPr lang="el-G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429000"/>
                <a:ext cx="5833713" cy="624658"/>
              </a:xfrm>
              <a:prstGeom prst="rect">
                <a:avLst/>
              </a:prstGeom>
              <a:blipFill rotWithShape="1">
                <a:blip r:embed="rId7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94419" y="3933056"/>
                <a:ext cx="3914085" cy="1223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/>
                      </a:rPr>
                      <m:t>𝛵</m:t>
                    </m:r>
                    <m:r>
                      <a:rPr lang="el-GR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συντελεστής χρόνου   3φ 0,3÷0,15</a:t>
                </a:r>
              </a:p>
              <a:p>
                <a:r>
                  <a:rPr lang="el-GR" dirty="0"/>
                  <a:t> </a:t>
                </a:r>
                <a:r>
                  <a:rPr lang="el-GR" dirty="0" smtClean="0"/>
                  <a:t>                                      2φ 0,6÷0,25</a:t>
                </a:r>
              </a:p>
              <a:p>
                <a:pPr algn="r"/>
                <a:r>
                  <a:rPr lang="el-GR" dirty="0" smtClean="0"/>
                  <a:t>μειώνεται με την απόσταση από τη</a:t>
                </a:r>
              </a:p>
              <a:p>
                <a:pPr algn="r"/>
                <a:r>
                  <a:rPr lang="el-GR" dirty="0" smtClean="0"/>
                  <a:t> θέση βραχυκύκλωσης</a:t>
                </a:r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419" y="3933056"/>
                <a:ext cx="3914085" cy="1223989"/>
              </a:xfrm>
              <a:prstGeom prst="rect">
                <a:avLst/>
              </a:prstGeom>
              <a:blipFill rotWithShape="1">
                <a:blip r:embed="rId8"/>
                <a:stretch>
                  <a:fillRect t="-498" r="-1402" b="-69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99792" y="4006805"/>
                <a:ext cx="18411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𝐶𝑢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=0,0058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𝐴𝑙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=0,0</m:t>
                      </m:r>
                      <m:r>
                        <a:rPr lang="en-US" b="0" i="1" dirty="0" smtClean="0">
                          <a:latin typeface="Cambria Math"/>
                        </a:rPr>
                        <m:t>135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06805"/>
                <a:ext cx="184114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4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/>
      <p:bldP spid="12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112568" cy="53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ΕΠΙΛΟΓΗ  ΑΣΦΑΛΕΙΩΝ  Μ/Σ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81634"/>
                <a:ext cx="3960440" cy="4987726"/>
              </a:xfrm>
            </p:spPr>
            <p:txBody>
              <a:bodyPr/>
              <a:lstStyle/>
              <a:p>
                <a:r>
                  <a:rPr lang="el-GR" dirty="0" smtClean="0"/>
                  <a:t>Μ/Σ  20</a:t>
                </a:r>
                <a:r>
                  <a:rPr lang="en-US" dirty="0" smtClean="0"/>
                  <a:t>kV  630kVA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𝑆</m:t>
                      </m:r>
                      <m:r>
                        <a:rPr lang="en-US" sz="2400" i="1" baseline="-25000" dirty="0">
                          <a:latin typeface="Cambria Math"/>
                        </a:rPr>
                        <m:t>𝑁</m:t>
                      </m:r>
                      <m:r>
                        <a:rPr lang="en-US" sz="2400" i="1" baseline="-25000" dirty="0"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3  </m:t>
                          </m:r>
                        </m:e>
                      </m:rad>
                      <m:r>
                        <a:rPr lang="en-US" sz="2400" b="0" i="1" dirty="0" smtClean="0">
                          <a:latin typeface="Cambria Math"/>
                        </a:rPr>
                        <m:t>𝐼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𝑁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𝑈</m:t>
                      </m:r>
                      <m:r>
                        <a:rPr lang="en-US" sz="2400" i="1" baseline="-25000" dirty="0">
                          <a:latin typeface="Cambria Math"/>
                        </a:rPr>
                        <m:t>𝑁</m:t>
                      </m:r>
                      <m:r>
                        <a:rPr lang="en-US" sz="2400" b="0" i="1" dirty="0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𝐼</m:t>
                    </m:r>
                    <m:r>
                      <a:rPr lang="en-US" sz="2400" i="1" baseline="-25000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𝑆𝑁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/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3  </m:t>
                        </m:r>
                      </m:e>
                    </m:rad>
                    <m:r>
                      <a:rPr lang="en-US" sz="2400" b="0" i="1" dirty="0" smtClean="0">
                        <a:latin typeface="Cambria Math"/>
                      </a:rPr>
                      <m:t>𝑈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630kVA 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3  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20kV=18,2A</a:t>
                </a:r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sz="1200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ασφάλεια υποσταθμού   25 Α</a:t>
                </a:r>
              </a:p>
              <a:p>
                <a:pPr marL="0" indent="0" algn="just">
                  <a:buNone/>
                </a:pPr>
                <a:r>
                  <a:rPr lang="el-GR" sz="2000" dirty="0" smtClean="0"/>
                  <a:t>ασφάλεια δικτύου           40 Α</a:t>
                </a:r>
              </a:p>
              <a:p>
                <a:pPr marL="0" indent="0" algn="just">
                  <a:buNone/>
                </a:pPr>
                <a:endParaRPr lang="en-US" sz="1200" dirty="0" smtClean="0"/>
              </a:p>
              <a:p>
                <a:pPr algn="just"/>
                <a:r>
                  <a:rPr lang="el-GR" sz="2000" dirty="0" smtClean="0"/>
                  <a:t>Εκτός των πιο πάνω η επιλογή των ασφαλειών γίνεται κυρίως με δύο διαγράμματα </a:t>
                </a:r>
                <a:r>
                  <a:rPr lang="en-US" sz="2000" dirty="0" smtClean="0"/>
                  <a:t>  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a</m:t>
                    </m:r>
                    <m:r>
                      <a:rPr lang="el-GR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𝐼𝑠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  </a:t>
                </a:r>
                <a:r>
                  <a:rPr lang="el-GR" sz="2000" dirty="0" smtClean="0"/>
                  <a:t>και </a:t>
                </a:r>
                <a14:m>
                  <m:oMath xmlns:m="http://schemas.openxmlformats.org/officeDocument/2006/math">
                    <m:r>
                      <a:rPr lang="el-GR" sz="2000" b="0" i="0" dirty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a</m:t>
                    </m:r>
                    <m:r>
                      <a:rPr lang="el-GR" sz="2000" i="1" dirty="0">
                        <a:latin typeface="Cambria Math"/>
                      </a:rPr>
                      <m:t> = </m:t>
                    </m:r>
                    <m:r>
                      <a:rPr lang="en-US" sz="2000" i="1" dirty="0">
                        <a:latin typeface="Cambria Math"/>
                      </a:rPr>
                      <m:t>𝑓</m:t>
                    </m:r>
                    <m:r>
                      <a:rPr lang="el-GR" sz="2000" b="0" i="1" dirty="0" smtClean="0">
                        <a:latin typeface="Cambria Math"/>
                      </a:rPr>
                      <m:t>′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0" i="0" dirty="0" smtClean="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t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81634"/>
                <a:ext cx="3960440" cy="4987726"/>
              </a:xfrm>
              <a:blipFill rotWithShape="1">
                <a:blip r:embed="rId3"/>
                <a:stretch>
                  <a:fillRect l="-2308" t="-1589" r="-1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ma.gr/wp-content/uploads/2017/11/asfaleies-ipsilis-tasis-07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6672"/>
            <a:ext cx="41764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288" y="5301208"/>
            <a:ext cx="49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Ονομαστικές τιμές ασφαλειών Μ.Τ.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733256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6Α,   10Α,   15Α,   22Α,   25Α,   35Α,   40Α,   63Α,   100Α</a:t>
            </a:r>
            <a:endParaRPr lang="el-GR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46085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ΧΩΡΟΣ  ΜΕΤΑΣΧΗΜΑΤΙΣΤΗ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51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599183"/>
                <a:ext cx="4316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/>
                        </a:rPr>
                        <m:t>Α</m:t>
                      </m:r>
                      <m:r>
                        <a:rPr lang="el-GR" sz="2400" i="1" dirty="0" smtClean="0">
                          <a:latin typeface="Cambria Math"/>
                        </a:rPr>
                        <m:t>2 = 0,19 (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𝐹𝑒</m:t>
                      </m:r>
                      <m:r>
                        <a:rPr lang="en-US" sz="2400" i="1" dirty="0" smtClean="0">
                          <a:latin typeface="Cambria Math"/>
                        </a:rPr>
                        <m:t> 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𝐶𝑢</m:t>
                      </m:r>
                      <m:r>
                        <a:rPr lang="en-US" sz="2400" i="1" dirty="0" smtClean="0">
                          <a:latin typeface="Cambria Math"/>
                        </a:rPr>
                        <m:t>)/</m:t>
                      </m:r>
                      <m:r>
                        <a:rPr lang="en-US" sz="2400" i="1" dirty="0" smtClean="0">
                          <a:latin typeface="Cambria Math"/>
                        </a:rPr>
                        <m:t>𝐻</m:t>
                      </m:r>
                      <m:r>
                        <a:rPr lang="en-US" sz="2400" i="1" dirty="0" smtClean="0">
                          <a:latin typeface="Cambria Math"/>
                        </a:rPr>
                        <m:t>  </m:t>
                      </m:r>
                      <m:r>
                        <a:rPr lang="en-US" sz="2400" i="1" dirty="0" smtClean="0">
                          <a:latin typeface="Cambria Math"/>
                        </a:rPr>
                        <m:t>𝑚</m:t>
                      </m:r>
                      <m:r>
                        <a:rPr lang="en-US" sz="2400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99183"/>
                <a:ext cx="431675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9552" y="2195572"/>
                <a:ext cx="2235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 smtClean="0">
                          <a:latin typeface="Cambria Math"/>
                        </a:rPr>
                        <m:t>Α</m:t>
                      </m:r>
                      <m:r>
                        <a:rPr lang="en-US" sz="2400" b="0" i="0" dirty="0" smtClean="0">
                          <a:latin typeface="Cambria Math"/>
                        </a:rPr>
                        <m:t>1</m:t>
                      </m:r>
                      <m:r>
                        <a:rPr lang="el-GR" sz="2400" i="1" dirty="0">
                          <a:latin typeface="Cambria Math"/>
                        </a:rPr>
                        <m:t> = 0,</m:t>
                      </m:r>
                      <m:r>
                        <a:rPr lang="en-US" sz="2400" b="0" i="1" dirty="0" smtClean="0">
                          <a:latin typeface="Cambria Math"/>
                        </a:rPr>
                        <m:t>92</m:t>
                      </m:r>
                      <m:r>
                        <a:rPr lang="en-US" sz="2400" b="0" i="0" dirty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A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95572"/>
                <a:ext cx="223593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8244408" y="1671191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latin typeface="Cambria Math"/>
                        </a:rPr>
                        <m:t>Α</m:t>
                      </m:r>
                      <m:r>
                        <a:rPr lang="el-GR" sz="2400" i="1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671191"/>
                <a:ext cx="6319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4588168" y="4077072"/>
                <a:ext cx="6319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 smtClean="0">
                          <a:latin typeface="Cambria Math"/>
                        </a:rPr>
                        <m:t>Α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68" y="4077072"/>
                <a:ext cx="63190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8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ΧΩΡΟΙ  ΥΠΟΣΤΑΘΜΟΥ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" y="1556792"/>
            <a:ext cx="886409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64794"/>
            <a:ext cx="8874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ΓΕΝΙΚΟ ΔΙΑΓΡΑΜΜΑ ΥΠΟΣΤΑΘΜΟΥ ΜΕ ΕΝΑ ΜΕΤΑΣΧΗΜΑΤΙΣΤΗ ΚΑΙ Η/Ζ</a:t>
            </a:r>
            <a:endParaRPr lang="el-GR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3" y="44624"/>
            <a:ext cx="726252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6962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6480720" cy="19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18616" y="1318270"/>
            <a:ext cx="813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 </a:t>
            </a:r>
            <a:r>
              <a:rPr lang="el-GR" sz="1200" b="1" dirty="0" smtClean="0"/>
              <a:t>ΑΦΙΞΗΣ</a:t>
            </a:r>
            <a:endParaRPr lang="el-GR" sz="12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18027" y="1340298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ΜΕΤΡΗΣΗΣ</a:t>
            </a:r>
            <a:endParaRPr lang="el-GR" sz="1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613527" y="1272119"/>
            <a:ext cx="1144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ΠΡΟΣΤΑΣΙΑΣ</a:t>
            </a:r>
            <a:endParaRPr lang="el-GR" sz="12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063789" y="1252338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ΑΝΑΧΩΡΗΣΗΣ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5562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ΑΝΑΓΚΑΙΟΤΗΤΑ  </a:t>
            </a:r>
            <a:r>
              <a:rPr lang="en-US" dirty="0" smtClean="0"/>
              <a:t> </a:t>
            </a:r>
            <a:r>
              <a:rPr lang="el-GR" dirty="0" smtClean="0"/>
              <a:t>Μ/Σ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3"/>
            <a:ext cx="8435280" cy="4411662"/>
          </a:xfrm>
        </p:spPr>
        <p:txBody>
          <a:bodyPr/>
          <a:lstStyle/>
          <a:p>
            <a:r>
              <a:rPr lang="el-GR" sz="2400" dirty="0" smtClean="0"/>
              <a:t>Χ.Τ.  &lt; </a:t>
            </a:r>
            <a:r>
              <a:rPr lang="en-US" sz="2400" dirty="0" smtClean="0"/>
              <a:t> </a:t>
            </a:r>
            <a:r>
              <a:rPr lang="el-GR" sz="2400" dirty="0" smtClean="0"/>
              <a:t>1</a:t>
            </a:r>
            <a:r>
              <a:rPr lang="en-US" sz="2400" dirty="0" smtClean="0"/>
              <a:t>.</a:t>
            </a:r>
            <a:r>
              <a:rPr lang="el-GR" sz="2400" dirty="0" smtClean="0"/>
              <a:t>000</a:t>
            </a:r>
            <a:r>
              <a:rPr lang="en-US" sz="2400" dirty="0" smtClean="0"/>
              <a:t>V		</a:t>
            </a:r>
            <a:r>
              <a:rPr lang="el-GR" sz="2400" dirty="0" smtClean="0"/>
              <a:t>	    τάση κατανάλωσης</a:t>
            </a:r>
            <a:endParaRPr lang="en-US" sz="2400" dirty="0" smtClean="0"/>
          </a:p>
          <a:p>
            <a:r>
              <a:rPr lang="en-US" sz="2400" dirty="0" smtClean="0"/>
              <a:t>M.T. 1000 </a:t>
            </a:r>
            <a:r>
              <a:rPr lang="el-GR" sz="2400" dirty="0" smtClean="0"/>
              <a:t>μέχρι  20</a:t>
            </a:r>
            <a:r>
              <a:rPr lang="en-US" sz="2400" dirty="0" smtClean="0"/>
              <a:t>kV </a:t>
            </a:r>
            <a:r>
              <a:rPr lang="el-GR" sz="2400" dirty="0" smtClean="0"/>
              <a:t>ή </a:t>
            </a:r>
            <a:r>
              <a:rPr lang="en-US" sz="2400" dirty="0" smtClean="0"/>
              <a:t>22kV</a:t>
            </a:r>
            <a:r>
              <a:rPr lang="el-GR" sz="2400" dirty="0" smtClean="0"/>
              <a:t>	    τάση διανομής</a:t>
            </a:r>
          </a:p>
          <a:p>
            <a:r>
              <a:rPr lang="el-GR" sz="2400" dirty="0" smtClean="0"/>
              <a:t>Υ.Τ.   20</a:t>
            </a:r>
            <a:r>
              <a:rPr lang="en-US" sz="2400" dirty="0" smtClean="0"/>
              <a:t>kV   </a:t>
            </a:r>
            <a:r>
              <a:rPr lang="el-GR" sz="2400" dirty="0" smtClean="0"/>
              <a:t>έως</a:t>
            </a:r>
            <a:r>
              <a:rPr lang="en-US" sz="2400" dirty="0" smtClean="0"/>
              <a:t>   150kV</a:t>
            </a:r>
            <a:r>
              <a:rPr lang="el-GR" sz="2400" dirty="0" smtClean="0"/>
              <a:t>	    τάση μεταφοράς</a:t>
            </a:r>
            <a:endParaRPr lang="en-US" sz="2400" dirty="0" smtClean="0"/>
          </a:p>
          <a:p>
            <a:r>
              <a:rPr lang="en-US" sz="2400" dirty="0" smtClean="0"/>
              <a:t>Y.Y.T.  150kV   </a:t>
            </a:r>
            <a:r>
              <a:rPr lang="el-GR" sz="2400" dirty="0" smtClean="0"/>
              <a:t>έως  400</a:t>
            </a:r>
            <a:r>
              <a:rPr lang="en-US" sz="2400" dirty="0" smtClean="0"/>
              <a:t>kV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5688632" cy="3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4361036"/>
            <a:ext cx="2571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ΜΣ ανύψωσης</a:t>
            </a:r>
          </a:p>
          <a:p>
            <a:r>
              <a:rPr lang="el-GR" sz="2400" dirty="0" smtClean="0"/>
              <a:t>ΜΣ υποβιβασμού</a:t>
            </a:r>
          </a:p>
          <a:p>
            <a:endParaRPr lang="el-GR" sz="2400" dirty="0" smtClean="0"/>
          </a:p>
          <a:p>
            <a:r>
              <a:rPr lang="el-GR" sz="2400" dirty="0" smtClean="0"/>
              <a:t>ΜΣ μονάδας</a:t>
            </a:r>
          </a:p>
          <a:p>
            <a:r>
              <a:rPr lang="el-GR" sz="2400" dirty="0" smtClean="0"/>
              <a:t>ΜΣ διανομής</a:t>
            </a:r>
          </a:p>
          <a:p>
            <a:r>
              <a:rPr lang="el-GR" sz="2400" dirty="0" smtClean="0"/>
              <a:t>ΜΣ υποσταθμού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90119" y="3284984"/>
                <a:ext cx="14782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𝑆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𝑉𝐼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19" y="3284984"/>
                <a:ext cx="14782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3065" y="3769876"/>
                <a:ext cx="1793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𝑃</m:t>
                      </m:r>
                      <m:r>
                        <a:rPr lang="en-US" sz="2800" i="1" dirty="0" smtClean="0">
                          <a:latin typeface="Cambria Math"/>
                        </a:rPr>
                        <m:t> =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𝐼</m:t>
                      </m:r>
                      <m:r>
                        <a:rPr lang="en-US" sz="2800" b="0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65" y="3769876"/>
                <a:ext cx="179331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5499" y="6165304"/>
            <a:ext cx="14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&gt;250</a:t>
            </a:r>
            <a:r>
              <a:rPr lang="en-US" sz="2400" dirty="0" smtClean="0"/>
              <a:t>kVA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771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cowatt-energy.gr/wp-content/uploads/2015/09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80897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vilma.gr/wp-content/uploads/2019/03/inverter_group_electrical_panel_angle_doors_clo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3" y="160098"/>
            <a:ext cx="8916303" cy="66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7" y="1412776"/>
            <a:ext cx="3041137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544" y="-27384"/>
            <a:ext cx="7543800" cy="1722586"/>
          </a:xfrm>
          <a:solidFill>
            <a:schemeClr val="bg1"/>
          </a:solidFill>
        </p:spPr>
        <p:txBody>
          <a:bodyPr/>
          <a:lstStyle/>
          <a:p>
            <a:r>
              <a:rPr lang="el-GR" dirty="0" smtClean="0"/>
              <a:t>ΤΥΠΟΙ  ΜΕΤΑΣΧΗΜΑΤΙΣΤΩΝ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91" y="0"/>
            <a:ext cx="332102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54" y="3338817"/>
            <a:ext cx="3977958" cy="354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1" y="4221088"/>
            <a:ext cx="2733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468" y="3851756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Μετασχηματιστής  τύπου  Πυρήνα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381328"/>
            <a:ext cx="368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Μετασχηματιστής  τύπου  Μανδύα</a:t>
            </a:r>
            <a:endParaRPr lang="el-G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54" y="1223392"/>
            <a:ext cx="1428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1905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5965" y="3501008"/>
            <a:ext cx="13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Μ/Σ  Τάσης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4241989" y="6228020"/>
            <a:ext cx="161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Μ/Σ  Έντασης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9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176" y="189384"/>
            <a:ext cx="7787208" cy="1295400"/>
          </a:xfrm>
        </p:spPr>
        <p:txBody>
          <a:bodyPr/>
          <a:lstStyle/>
          <a:p>
            <a:r>
              <a:rPr lang="el-GR" dirty="0" smtClean="0"/>
              <a:t>ΒΑΣΙΚΟΣ ΕΞΟΠΛΙΣΜΟΣ Μ/Σ ΜΤ λαδιού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75247"/>
            <a:ext cx="8784976" cy="4878089"/>
          </a:xfrm>
        </p:spPr>
        <p:txBody>
          <a:bodyPr/>
          <a:lstStyle/>
          <a:p>
            <a:r>
              <a:rPr lang="el-GR" sz="2400" dirty="0" err="1" smtClean="0"/>
              <a:t>Μεταγωγέας</a:t>
            </a:r>
            <a:r>
              <a:rPr lang="el-GR" sz="2400" dirty="0" smtClean="0"/>
              <a:t>  τάσεων  15</a:t>
            </a:r>
            <a:r>
              <a:rPr lang="en-US" sz="2400" dirty="0" smtClean="0"/>
              <a:t>kV 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ή   </a:t>
            </a:r>
            <a:r>
              <a:rPr lang="en-US" sz="2400" dirty="0" smtClean="0"/>
              <a:t>20kV</a:t>
            </a:r>
            <a:endParaRPr lang="el-GR" sz="2400" dirty="0" smtClean="0"/>
          </a:p>
          <a:p>
            <a:r>
              <a:rPr lang="el-GR" sz="2400" dirty="0" err="1" smtClean="0"/>
              <a:t>Μεταγωγέας</a:t>
            </a:r>
            <a:r>
              <a:rPr lang="el-GR" sz="2400" dirty="0" smtClean="0"/>
              <a:t>  λήψεων  με λήψεις  0    ±2,5%   ±5%</a:t>
            </a:r>
          </a:p>
          <a:p>
            <a:r>
              <a:rPr lang="el-GR" sz="2400" dirty="0" smtClean="0"/>
              <a:t>Ηλεκτρονόμος προστασίας (</a:t>
            </a:r>
            <a:r>
              <a:rPr lang="el-GR" sz="2400" dirty="0" err="1" smtClean="0"/>
              <a:t>ρελέ</a:t>
            </a:r>
            <a:r>
              <a:rPr lang="el-GR" sz="2400" dirty="0" smtClean="0"/>
              <a:t> </a:t>
            </a:r>
            <a:r>
              <a:rPr lang="en-US" sz="2400" dirty="0" err="1" smtClean="0"/>
              <a:t>Bucholz</a:t>
            </a:r>
            <a:r>
              <a:rPr lang="en-US" sz="2400" dirty="0" smtClean="0"/>
              <a:t>)</a:t>
            </a:r>
            <a:r>
              <a:rPr lang="el-GR" sz="2400" dirty="0" smtClean="0"/>
              <a:t>  δύο επαφών</a:t>
            </a:r>
            <a:endParaRPr lang="en-US" sz="2400" dirty="0" smtClean="0"/>
          </a:p>
          <a:p>
            <a:r>
              <a:rPr lang="el-GR" sz="2400" dirty="0" smtClean="0"/>
              <a:t>Δοχείο λαδιού με δείκτη στάθμης και κρουνό εκκένωσης</a:t>
            </a:r>
          </a:p>
          <a:p>
            <a:r>
              <a:rPr lang="el-GR" sz="2400" dirty="0" smtClean="0"/>
              <a:t>Δοχείο με </a:t>
            </a:r>
            <a:r>
              <a:rPr lang="el-GR" sz="2400" dirty="0" err="1" smtClean="0"/>
              <a:t>αφυγραντήρα</a:t>
            </a:r>
            <a:r>
              <a:rPr lang="el-GR" sz="2400" dirty="0" smtClean="0"/>
              <a:t> αέρος   (</a:t>
            </a:r>
            <a:r>
              <a:rPr lang="en-US" sz="2400" dirty="0" err="1" smtClean="0"/>
              <a:t>siticagel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Θερμόμετρο με δείκτη και δύο επαφές (</a:t>
            </a:r>
            <a:r>
              <a:rPr lang="el-GR" sz="2400" dirty="0" err="1" smtClean="0"/>
              <a:t>σήμανση–απόζευξη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Κρουνός δειγματοληψίας λαδιού και βαλβίδα εκκένωσης</a:t>
            </a:r>
          </a:p>
          <a:p>
            <a:r>
              <a:rPr lang="el-GR" sz="2400" dirty="0" smtClean="0"/>
              <a:t>Ακροδέκτες γείωσης και μονωτήρες Μ.Τ.  και   Χ.Τ.</a:t>
            </a:r>
          </a:p>
          <a:p>
            <a:r>
              <a:rPr lang="el-GR" sz="2400" dirty="0" smtClean="0"/>
              <a:t>Άγκιστρα ανύψωσης – κρίκοι  και τροχοί κύλισης</a:t>
            </a:r>
          </a:p>
          <a:p>
            <a:r>
              <a:rPr lang="el-GR" sz="2400" dirty="0" smtClean="0"/>
              <a:t>Ψυκτικά σώματα</a:t>
            </a:r>
          </a:p>
          <a:p>
            <a:r>
              <a:rPr lang="el-GR" sz="2400" dirty="0" smtClean="0"/>
              <a:t>Ενδεικτική πινακίδα με τα ονομαστικά μεγέθη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606"/>
            <a:ext cx="8928992" cy="66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4603"/>
            <a:ext cx="3776753" cy="236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128792" cy="187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Διηλεκτρική αντοχή λαδιού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1781745"/>
          </a:xfrm>
        </p:spPr>
        <p:txBody>
          <a:bodyPr/>
          <a:lstStyle/>
          <a:p>
            <a:pPr algn="just"/>
            <a:r>
              <a:rPr lang="el-GR" sz="2400" dirty="0" smtClean="0"/>
              <a:t>Γήρανση και διάσπαση του μονωτικού λαδιού, εκτός των άλλων παραγόντων γίνεται και λόγω ύπαρξης αιωρούμενων σωματιδίων, όπως π.χ. χαρτιού.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539552" y="4797152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400" dirty="0"/>
              <a:t>Μείωση της διηλεκτρικής αντοχής του μονωτικού λαδιού ανάλογα με το ποσοστό νερού</a:t>
            </a:r>
            <a:r>
              <a:rPr lang="el-GR" sz="2400" dirty="0" smtClean="0"/>
              <a:t>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003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Μέσα προστασίας του Μ/Σ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/>
          <a:lstStyle/>
          <a:p>
            <a:r>
              <a:rPr lang="el-GR" dirty="0" err="1" smtClean="0"/>
              <a:t>Ρελέ</a:t>
            </a:r>
            <a:r>
              <a:rPr lang="el-GR" dirty="0" smtClean="0"/>
              <a:t> Β</a:t>
            </a:r>
            <a:r>
              <a:rPr lang="en-US" dirty="0" err="1" smtClean="0"/>
              <a:t>ucholz</a:t>
            </a:r>
            <a:endParaRPr lang="el-GR" dirty="0" smtClean="0"/>
          </a:p>
          <a:p>
            <a:pPr marL="0" indent="0">
              <a:buNone/>
            </a:pPr>
            <a:r>
              <a:rPr lang="el-GR" sz="2800" dirty="0" smtClean="0"/>
              <a:t>με δύο επαφές και</a:t>
            </a:r>
          </a:p>
          <a:p>
            <a:pPr marL="0" indent="0">
              <a:buNone/>
            </a:pPr>
            <a:r>
              <a:rPr lang="el-GR" sz="2800" dirty="0" smtClean="0"/>
              <a:t>δύο  πλωτήρες </a:t>
            </a:r>
          </a:p>
          <a:p>
            <a:pPr marL="0" indent="0">
              <a:buNone/>
            </a:pPr>
            <a:endParaRPr lang="el-GR" sz="1400" dirty="0" smtClean="0"/>
          </a:p>
          <a:p>
            <a:r>
              <a:rPr lang="el-GR" dirty="0" err="1" smtClean="0"/>
              <a:t>Αφυγραντήρας</a:t>
            </a:r>
            <a:endParaRPr lang="el-GR" dirty="0" smtClean="0"/>
          </a:p>
          <a:p>
            <a:pPr marL="0" indent="0">
              <a:buNone/>
            </a:pPr>
            <a:r>
              <a:rPr lang="el-GR" sz="2800" dirty="0" smtClean="0"/>
              <a:t>με κόκκους </a:t>
            </a:r>
            <a:r>
              <a:rPr lang="en-US" sz="2800" dirty="0" err="1" smtClean="0"/>
              <a:t>siticagel</a:t>
            </a:r>
            <a:endParaRPr lang="el-GR" sz="2800" dirty="0"/>
          </a:p>
          <a:p>
            <a:endParaRPr lang="el-GR" sz="1400" dirty="0" smtClean="0"/>
          </a:p>
          <a:p>
            <a:r>
              <a:rPr lang="el-GR" dirty="0" smtClean="0"/>
              <a:t>Θερμόμετρο</a:t>
            </a:r>
          </a:p>
          <a:p>
            <a:pPr marL="0" indent="0">
              <a:buNone/>
            </a:pPr>
            <a:r>
              <a:rPr lang="el-GR" sz="2800" dirty="0" smtClean="0"/>
              <a:t>με δύο επαφές</a:t>
            </a:r>
          </a:p>
          <a:p>
            <a:pPr marL="0" indent="0">
              <a:buNone/>
            </a:pPr>
            <a:r>
              <a:rPr lang="el-GR" sz="2800" dirty="0" smtClean="0"/>
              <a:t>(σήμανσης-απόζευξης)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4860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ΠΡΟΣΔΙΟΡΙΣΜΟΣ ΙΣΧΥΟΣ Μ/Σ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246763"/>
          </a:xfrm>
        </p:spPr>
        <p:txBody>
          <a:bodyPr/>
          <a:lstStyle/>
          <a:p>
            <a:pPr algn="just"/>
            <a:r>
              <a:rPr lang="el-GR" sz="2400" dirty="0" smtClean="0"/>
              <a:t>Ολική εγκατεστημένη ισχύς και προοπτική για μελλοντική επέκταση</a:t>
            </a:r>
          </a:p>
          <a:p>
            <a:pPr algn="just"/>
            <a:r>
              <a:rPr lang="el-GR" sz="2400" dirty="0" smtClean="0"/>
              <a:t>Συντελεστής χρησιμοποίησης της εγκατάστασης (συντελεστής ταυτοχρονισμού)</a:t>
            </a:r>
          </a:p>
          <a:p>
            <a:pPr algn="just"/>
            <a:r>
              <a:rPr lang="el-GR" sz="2400" dirty="0" smtClean="0"/>
              <a:t>Μέσος συντελεστής ισχύος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910371"/>
            <a:ext cx="896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160</a:t>
            </a:r>
            <a:r>
              <a:rPr lang="en-US" sz="2400" dirty="0" smtClean="0"/>
              <a:t> kVA        250 kVA	  315 kVA 	  400 kVA	   500 kVA</a:t>
            </a:r>
          </a:p>
          <a:p>
            <a:r>
              <a:rPr lang="en-US" sz="2400" dirty="0" smtClean="0"/>
              <a:t> 630</a:t>
            </a:r>
            <a:r>
              <a:rPr lang="en-US" sz="2400" dirty="0"/>
              <a:t> </a:t>
            </a:r>
            <a:r>
              <a:rPr lang="en-US" sz="2400" dirty="0" smtClean="0"/>
              <a:t>kVA       800 kVA 	1000 kVA	1250 kVA	 1600</a:t>
            </a:r>
            <a:r>
              <a:rPr lang="en-US" sz="2400" dirty="0"/>
              <a:t> kVA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7556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υπολογισμού: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8631" y="4172887"/>
            <a:ext cx="3809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</a:t>
            </a:r>
            <a:r>
              <a:rPr lang="en-US" dirty="0" smtClean="0"/>
              <a:t> </a:t>
            </a:r>
            <a:r>
              <a:rPr lang="el-GR" dirty="0" smtClean="0"/>
              <a:t>Εγκατάσταση κίνησης  </a:t>
            </a:r>
            <a:r>
              <a:rPr lang="en-US" dirty="0" smtClean="0"/>
              <a:t>   </a:t>
            </a:r>
            <a:r>
              <a:rPr lang="el-GR" dirty="0" smtClean="0"/>
              <a:t>340</a:t>
            </a:r>
            <a:r>
              <a:rPr lang="en-US" dirty="0" smtClean="0"/>
              <a:t>kW</a:t>
            </a:r>
          </a:p>
          <a:p>
            <a:r>
              <a:rPr lang="en-US" dirty="0" smtClean="0"/>
              <a:t>2. </a:t>
            </a:r>
            <a:r>
              <a:rPr lang="el-GR" dirty="0" smtClean="0"/>
              <a:t>Εγκατάσταση φωτισμού</a:t>
            </a:r>
            <a:r>
              <a:rPr lang="en-US" dirty="0" smtClean="0"/>
              <a:t>   </a:t>
            </a:r>
            <a:r>
              <a:rPr lang="el-GR" dirty="0" smtClean="0"/>
              <a:t> 40</a:t>
            </a:r>
            <a:r>
              <a:rPr lang="en-US" dirty="0" smtClean="0"/>
              <a:t>kW</a:t>
            </a:r>
          </a:p>
          <a:p>
            <a:r>
              <a:rPr lang="en-US" dirty="0" smtClean="0"/>
              <a:t>3. </a:t>
            </a:r>
            <a:r>
              <a:rPr lang="el-GR" dirty="0" smtClean="0"/>
              <a:t>Εγκατάσταση θέρμανσης  80</a:t>
            </a:r>
            <a:r>
              <a:rPr lang="en-US" dirty="0" smtClean="0"/>
              <a:t>kW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18566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m = 0,85</a:t>
            </a:r>
          </a:p>
          <a:p>
            <a:r>
              <a:rPr lang="en-US" dirty="0" smtClean="0"/>
              <a:t>         n </a:t>
            </a:r>
            <a:r>
              <a:rPr lang="en-US" dirty="0"/>
              <a:t>= 75%</a:t>
            </a:r>
            <a:r>
              <a:rPr lang="el-GR" dirty="0" smtClean="0"/>
              <a:t>          </a:t>
            </a:r>
            <a:endParaRPr lang="en-US" dirty="0" smtClean="0"/>
          </a:p>
          <a:p>
            <a:r>
              <a:rPr lang="en-US" dirty="0" smtClean="0"/>
              <a:t>         </a:t>
            </a:r>
            <a:r>
              <a:rPr lang="el-GR" dirty="0" smtClean="0"/>
              <a:t>ε = 0,70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4172887"/>
            <a:ext cx="2664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κίνησης = 340/075=453</a:t>
            </a:r>
          </a:p>
          <a:p>
            <a:r>
              <a:rPr lang="el-GR" dirty="0" smtClean="0"/>
              <a:t>φωτισμού	     40</a:t>
            </a:r>
          </a:p>
          <a:p>
            <a:r>
              <a:rPr lang="el-GR" dirty="0" smtClean="0"/>
              <a:t>θέρμανσης	     80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Σύνολο:  573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3884855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(kW)</a:t>
            </a:r>
            <a:endParaRPr lang="el-GR" dirty="0"/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7812360" y="5036983"/>
            <a:ext cx="7418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496" y="5157192"/>
                <a:ext cx="7510710" cy="856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𝑐𝑜𝑠</m:t>
                          </m:r>
                          <m:r>
                            <a:rPr lang="el-GR" sz="2400" b="0" i="1" dirty="0" smtClean="0">
                              <a:latin typeface="Cambria Math"/>
                            </a:rPr>
                            <m:t>𝜑</m:t>
                          </m:r>
                        </m:den>
                      </m:f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400" b="0" i="1" dirty="0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l-GR" sz="2400" b="0" i="1" dirty="0" smtClean="0">
                          <a:latin typeface="Cambria Math"/>
                          <a:ea typeface="Cambria Math"/>
                        </a:rPr>
                        <m:t>×1,25=</m:t>
                      </m:r>
                      <m:f>
                        <m:fPr>
                          <m:ctrlP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  573  </m:t>
                          </m:r>
                        </m:num>
                        <m:den>
                          <m: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 0,85 </m:t>
                          </m:r>
                        </m:den>
                      </m:f>
                      <m:r>
                        <a:rPr lang="el-GR" sz="2400" b="0" i="1" dirty="0" smtClean="0">
                          <a:latin typeface="Cambria Math"/>
                          <a:ea typeface="Cambria Math"/>
                        </a:rPr>
                        <m:t>×0,70×1,25=590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𝑘𝑉𝐴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57192"/>
                <a:ext cx="7510710" cy="8562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7740352" y="5373216"/>
                <a:ext cx="1407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63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𝑘𝑉𝐴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373216"/>
                <a:ext cx="140756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Δεξιό βέλος 14"/>
          <p:cNvSpPr/>
          <p:nvPr/>
        </p:nvSpPr>
        <p:spPr>
          <a:xfrm>
            <a:off x="7452320" y="5492033"/>
            <a:ext cx="360040" cy="241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0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build="p"/>
      <p:bldP spid="8" grpId="0" build="p"/>
      <p:bldP spid="9" grpId="0" uiExpand="1" build="p"/>
      <p:bldP spid="10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41">
            <a:off x="1169573" y="4366759"/>
            <a:ext cx="6668497" cy="25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ΣΥΝΘΗΚΕΣ  ΠΑΡΑΛΛΗΛΙΣΜΟΥ  Μ/Σ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3"/>
            <a:ext cx="8435280" cy="4411662"/>
          </a:xfrm>
        </p:spPr>
        <p:txBody>
          <a:bodyPr/>
          <a:lstStyle/>
          <a:p>
            <a:r>
              <a:rPr lang="el-GR" dirty="0" smtClean="0"/>
              <a:t>Ίδια τάσης μεταφοράς (ίδια μεγέθη ΜΤ και ΧΤ)</a:t>
            </a:r>
          </a:p>
          <a:p>
            <a:r>
              <a:rPr lang="el-GR" dirty="0" smtClean="0"/>
              <a:t>Ίδια  ομάδα συνδεσμολογίας  (ζεύξης)</a:t>
            </a:r>
          </a:p>
          <a:p>
            <a:r>
              <a:rPr lang="el-GR" dirty="0" smtClean="0"/>
              <a:t>Ίδια διαδοχή φάσεων</a:t>
            </a:r>
          </a:p>
          <a:p>
            <a:r>
              <a:rPr lang="el-GR" dirty="0"/>
              <a:t>Ίδια σχετική τάση βραχυκύκλωσης με  ±10%</a:t>
            </a:r>
          </a:p>
          <a:p>
            <a:r>
              <a:rPr lang="el-GR" dirty="0" smtClean="0"/>
              <a:t>Ανοχή  στην  ισχύ  1 : 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5449</TotalTime>
  <Words>1051</Words>
  <Application>Microsoft Office PowerPoint</Application>
  <PresentationFormat>Προβολή στην οθόνη (4:3)</PresentationFormat>
  <Paragraphs>193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Εκπαιδευτική παρουσίαση</vt:lpstr>
      <vt:lpstr>Θέμα του Office</vt:lpstr>
      <vt:lpstr>1_Εκπαιδευτική παρουσίαση</vt:lpstr>
      <vt:lpstr>ΒΙΟΜΗΧΑΝΙΚΕΣ ΗΛΕΚΤΡΙΚΕΣ ΕΓΚΑΤΑΣΤΑΣΕΙΣ</vt:lpstr>
      <vt:lpstr>ΑΝΑΓΚΑΙΟΤΗΤΑ   Μ/Σ</vt:lpstr>
      <vt:lpstr>ΤΥΠΟΙ  ΜΕΤΑΣΧΗΜΑΤΙΣΤΩΝ </vt:lpstr>
      <vt:lpstr>ΒΑΣΙΚΟΣ ΕΞΟΠΛΙΣΜΟΣ Μ/Σ ΜΤ λαδιού</vt:lpstr>
      <vt:lpstr>Παρουσίαση του PowerPoint</vt:lpstr>
      <vt:lpstr>Διηλεκτρική αντοχή λαδιού</vt:lpstr>
      <vt:lpstr>Μέσα προστασίας του Μ/Σ</vt:lpstr>
      <vt:lpstr>ΠΡΟΣΔΙΟΡΙΣΜΟΣ ΙΣΧΥΟΣ Μ/Σ</vt:lpstr>
      <vt:lpstr>ΣΥΝΘΗΚΕΣ  ΠΑΡΑΛΛΗΛΙΣΜΟΥ  Μ/Σ</vt:lpstr>
      <vt:lpstr>ΣΧΕΤΙΚΗ ΤΑΣΗ ΒΡΑΧΥΚΥΚΛΩΣΗΣ</vt:lpstr>
      <vt:lpstr>Παρουσίαση του PowerPoint</vt:lpstr>
      <vt:lpstr>ΔΟΚΙΜΕΣ  Μ/Σ</vt:lpstr>
      <vt:lpstr>Παρουσίαση του PowerPoint</vt:lpstr>
      <vt:lpstr>ΡΕΥΜΑ ΚΑΙ ΙΣΧΥΣ ΔΙΑΚΟΠΗΣ</vt:lpstr>
      <vt:lpstr>ΕΠΙΛΟΓΗ  ΑΣΦΑΛΕΙΩΝ  Μ/Σ</vt:lpstr>
      <vt:lpstr>Παρουσίαση του PowerPoint</vt:lpstr>
      <vt:lpstr>ΧΩΡΟΣ  ΜΕΤΑΣΧΗΜΑΤΙΣΤΗ</vt:lpstr>
      <vt:lpstr>ΧΩΡΟΙ  ΥΠΟΣΤΑΘΜΟΥ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396</cp:revision>
  <dcterms:created xsi:type="dcterms:W3CDTF">2020-03-19T06:44:50Z</dcterms:created>
  <dcterms:modified xsi:type="dcterms:W3CDTF">2021-03-21T11:38:48Z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