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59" r:id="rId9"/>
    <p:sldId id="266" r:id="rId10"/>
    <p:sldId id="264" r:id="rId11"/>
    <p:sldId id="265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3" d="100"/>
          <a:sy n="93" d="100"/>
        </p:scale>
        <p:origin x="-12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26/04/21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2672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26/04/21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739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26/04/21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152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26/04/21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180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26/04/21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36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26/04/21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845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26/04/21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347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26/04/21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629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26/04/21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66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Click to edit Master text styles</a:t>
            </a:r>
          </a:p>
          <a:p>
            <a:pPr lvl="1"/>
            <a:r>
              <a:rPr lang="el-GR" smtClean="0"/>
              <a:t>Second level</a:t>
            </a:r>
          </a:p>
          <a:p>
            <a:pPr lvl="2"/>
            <a:r>
              <a:rPr lang="el-GR" smtClean="0"/>
              <a:t>Third level</a:t>
            </a:r>
          </a:p>
          <a:p>
            <a:pPr lvl="3"/>
            <a:r>
              <a:rPr lang="el-GR" smtClean="0"/>
              <a:t>Fourth level</a:t>
            </a:r>
          </a:p>
          <a:p>
            <a:pPr lvl="4"/>
            <a:r>
              <a:rPr lang="el-G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26/04/21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0328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110A09-5E3C-0A48-A6E6-D95F4761BEE0}" type="datetimeFigureOut">
              <a:rPr lang="en-US" smtClean="0"/>
              <a:t>26/04/21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461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10A09-5E3C-0A48-A6E6-D95F4761BEE0}" type="datetimeFigureOut">
              <a:rPr lang="en-US" smtClean="0"/>
              <a:t>26/04/21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803AD2-061D-B741-9799-79A1617C9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849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80738"/>
            <a:ext cx="7772400" cy="2045368"/>
          </a:xfrm>
        </p:spPr>
        <p:txBody>
          <a:bodyPr/>
          <a:lstStyle/>
          <a:p>
            <a:r>
              <a:rPr lang="el-GR" b="1" dirty="0" smtClean="0"/>
              <a:t>Διαπολιτισμική Εκπαίδευση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sz="1800" dirty="0" smtClean="0"/>
              <a:t/>
            </a:r>
            <a:br>
              <a:rPr lang="el-GR" sz="1800" dirty="0" smtClean="0"/>
            </a:br>
            <a:r>
              <a:rPr lang="el-GR" sz="3600" dirty="0" smtClean="0"/>
              <a:t>Γιώργος </a:t>
            </a:r>
            <a:r>
              <a:rPr lang="el-GR" sz="3600" dirty="0" err="1" smtClean="0"/>
              <a:t>Μαυρομμάτης</a:t>
            </a:r>
            <a:r>
              <a:rPr lang="el-GR" sz="3600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10326"/>
          </a:xfrm>
        </p:spPr>
        <p:txBody>
          <a:bodyPr>
            <a:normAutofit/>
          </a:bodyPr>
          <a:lstStyle/>
          <a:p>
            <a:r>
              <a:rPr lang="el-GR" sz="4000" dirty="0" smtClean="0">
                <a:solidFill>
                  <a:schemeClr val="tx1"/>
                </a:solidFill>
              </a:rPr>
              <a:t>Ενότητα </a:t>
            </a:r>
            <a:r>
              <a:rPr lang="en-US" sz="4000" dirty="0" smtClean="0">
                <a:solidFill>
                  <a:schemeClr val="tx1"/>
                </a:solidFill>
              </a:rPr>
              <a:t>7</a:t>
            </a:r>
            <a:r>
              <a:rPr lang="el-GR" sz="4000" baseline="30000" dirty="0" smtClean="0">
                <a:solidFill>
                  <a:schemeClr val="tx1"/>
                </a:solidFill>
              </a:rPr>
              <a:t>η</a:t>
            </a:r>
            <a:r>
              <a:rPr lang="el-GR" sz="40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l-GR" sz="4000" b="1" dirty="0" smtClean="0">
                <a:solidFill>
                  <a:schemeClr val="tx1"/>
                </a:solidFill>
              </a:rPr>
              <a:t>Εκπαίδευση και </a:t>
            </a:r>
          </a:p>
          <a:p>
            <a:r>
              <a:rPr lang="el-GR" sz="4000" b="1" dirty="0" smtClean="0">
                <a:solidFill>
                  <a:schemeClr val="tx1"/>
                </a:solidFill>
              </a:rPr>
              <a:t>πολιτισμική ετερότητα </a:t>
            </a:r>
            <a:endParaRPr lang="en-US" sz="4000" b="1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481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Ιστρικές μειονότητες Ελλάδα.pdf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78657" r="-78657"/>
          <a:stretch>
            <a:fillRect/>
          </a:stretch>
        </p:blipFill>
        <p:spPr>
          <a:xfrm>
            <a:off x="-2691949" y="-532341"/>
            <a:ext cx="13910881" cy="7650449"/>
          </a:xfrm>
        </p:spPr>
      </p:pic>
    </p:spTree>
    <p:extLst>
      <p:ext uri="{BB962C8B-B14F-4D97-AF65-F5344CB8AC3E}">
        <p14:creationId xmlns:p14="http://schemas.microsoft.com/office/powerpoint/2010/main" val="1182777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122989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Μειονοτικά εκπαιδευτικά συστήματα </a:t>
            </a:r>
            <a:r>
              <a:rPr lang="el-GR" sz="3100" dirty="0" smtClean="0"/>
              <a:t>(ιστορικών μειονοτήτων) </a:t>
            </a:r>
            <a:r>
              <a:rPr lang="el-GR" dirty="0" smtClean="0"/>
              <a:t/>
            </a:r>
            <a:br>
              <a:rPr lang="el-GR" dirty="0" smtClean="0"/>
            </a:br>
            <a:r>
              <a:rPr lang="el-GR" dirty="0" smtClean="0"/>
              <a:t>στην Ελλάδα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422" y="2486525"/>
            <a:ext cx="8783052" cy="423779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l-GR" sz="2400" dirty="0" smtClean="0"/>
              <a:t>(</a:t>
            </a:r>
            <a:r>
              <a:rPr lang="el-GR" sz="2600" dirty="0" smtClean="0"/>
              <a:t>μέχρι 1941 και Βλάχικα σχολεία </a:t>
            </a:r>
            <a:r>
              <a:rPr lang="mr-IN" sz="2400" dirty="0" smtClean="0"/>
              <a:t>–</a:t>
            </a:r>
            <a:r>
              <a:rPr lang="el-GR" sz="2400" dirty="0" smtClean="0"/>
              <a:t> σύνδεση με Ρουμάνικο εθνικισμό) </a:t>
            </a:r>
          </a:p>
          <a:p>
            <a:pPr marL="0" indent="0">
              <a:buNone/>
            </a:pPr>
            <a:r>
              <a:rPr lang="el-GR" sz="2400" dirty="0" smtClean="0"/>
              <a:t>-    </a:t>
            </a:r>
            <a:r>
              <a:rPr lang="el-GR" sz="2800" dirty="0" smtClean="0"/>
              <a:t>Καθολικά σχολεία </a:t>
            </a:r>
          </a:p>
          <a:p>
            <a:pPr>
              <a:buFontTx/>
              <a:buChar char="-"/>
            </a:pPr>
            <a:r>
              <a:rPr lang="el-GR" dirty="0" smtClean="0"/>
              <a:t>Αρμενικά σχολεία  </a:t>
            </a:r>
            <a:r>
              <a:rPr lang="el-GR" sz="2400" dirty="0" smtClean="0"/>
              <a:t>(κοινοτικά </a:t>
            </a:r>
            <a:r>
              <a:rPr lang="mr-IN" sz="2400" dirty="0" smtClean="0"/>
              <a:t>–</a:t>
            </a:r>
            <a:r>
              <a:rPr lang="el-GR" sz="2400" dirty="0" smtClean="0"/>
              <a:t> Πειραιάς) </a:t>
            </a:r>
          </a:p>
          <a:p>
            <a:pPr>
              <a:buFontTx/>
              <a:buChar char="-"/>
            </a:pPr>
            <a:r>
              <a:rPr lang="el-GR" sz="4000" dirty="0" smtClean="0"/>
              <a:t>Ισραηλιτικά σχολεία  </a:t>
            </a:r>
            <a:r>
              <a:rPr lang="en-US" sz="2800" dirty="0" smtClean="0"/>
              <a:t>(</a:t>
            </a:r>
            <a:r>
              <a:rPr lang="el-GR" sz="2800" dirty="0" smtClean="0"/>
              <a:t>δύο είδη) </a:t>
            </a:r>
          </a:p>
          <a:p>
            <a:pPr>
              <a:buFontTx/>
              <a:buChar char="-"/>
            </a:pPr>
            <a:r>
              <a:rPr lang="el-GR" sz="4400" dirty="0" smtClean="0"/>
              <a:t>Μειονοτικά σχολεία στη Θράκη -&gt;</a:t>
            </a:r>
          </a:p>
          <a:p>
            <a:pPr>
              <a:buFontTx/>
              <a:buChar char="-"/>
            </a:pPr>
            <a:r>
              <a:rPr lang="el-GR" sz="3600" dirty="0" smtClean="0"/>
              <a:t>Και με του σλαβόφωνους  της Μακεδονίας; 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sz="2800" dirty="0" smtClean="0"/>
              <a:t>  </a:t>
            </a:r>
            <a:r>
              <a:rPr lang="el-GR" sz="2800" dirty="0" smtClean="0"/>
              <a:t>Η ιστορία του </a:t>
            </a:r>
            <a:r>
              <a:rPr lang="en-US" sz="2800" dirty="0" err="1" smtClean="0"/>
              <a:t>ABCdar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744797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519" y="136546"/>
            <a:ext cx="8835047" cy="942165"/>
          </a:xfrm>
        </p:spPr>
        <p:txBody>
          <a:bodyPr>
            <a:noAutofit/>
          </a:bodyPr>
          <a:lstStyle/>
          <a:p>
            <a:r>
              <a:rPr lang="el-GR" sz="3600" dirty="0" smtClean="0"/>
              <a:t>Η εκπα</a:t>
            </a:r>
            <a:r>
              <a:rPr lang="el-GR" sz="3600" dirty="0" smtClean="0"/>
              <a:t>ίδευση των Ισραηλιτών στην Ελλάδα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519" y="1392766"/>
            <a:ext cx="8835047" cy="5338930"/>
          </a:xfrm>
        </p:spPr>
        <p:txBody>
          <a:bodyPr/>
          <a:lstStyle/>
          <a:p>
            <a:r>
              <a:rPr lang="el-GR" dirty="0" smtClean="0"/>
              <a:t>Αναγν</a:t>
            </a:r>
            <a:r>
              <a:rPr lang="el-GR" dirty="0" smtClean="0"/>
              <a:t>ώριση  (</a:t>
            </a:r>
            <a:r>
              <a:rPr lang="el-GR" dirty="0" err="1" smtClean="0"/>
              <a:t>μιλέτ</a:t>
            </a:r>
            <a:r>
              <a:rPr lang="el-GR" dirty="0" smtClean="0"/>
              <a:t>) </a:t>
            </a:r>
            <a:r>
              <a:rPr lang="en-US" dirty="0" smtClean="0"/>
              <a:t> </a:t>
            </a:r>
            <a:r>
              <a:rPr lang="el-GR" dirty="0" smtClean="0"/>
              <a:t>από 1881</a:t>
            </a:r>
          </a:p>
          <a:p>
            <a:r>
              <a:rPr lang="el-GR" dirty="0" smtClean="0"/>
              <a:t>Κοινοτικά/ ενοριακά σχολεία </a:t>
            </a:r>
            <a:r>
              <a:rPr lang="en-US" b="1" i="1" dirty="0" err="1" smtClean="0"/>
              <a:t>hevra</a:t>
            </a:r>
            <a:r>
              <a:rPr lang="en-US" b="1" dirty="0" smtClean="0"/>
              <a:t> </a:t>
            </a:r>
          </a:p>
          <a:p>
            <a:r>
              <a:rPr lang="en-US" b="1" dirty="0" smtClean="0"/>
              <a:t>Talmud-</a:t>
            </a:r>
            <a:r>
              <a:rPr lang="en-US" b="1" dirty="0" err="1" smtClean="0"/>
              <a:t>Tora</a:t>
            </a:r>
            <a:r>
              <a:rPr lang="en-US" b="1" dirty="0" smtClean="0"/>
              <a:t> </a:t>
            </a:r>
            <a:r>
              <a:rPr lang="el-GR" sz="2400" dirty="0" smtClean="0"/>
              <a:t>(προσέφερε και μη θρησκευτικά μαθήματα)</a:t>
            </a:r>
          </a:p>
          <a:p>
            <a:r>
              <a:rPr lang="el-GR" dirty="0" smtClean="0"/>
              <a:t>Διδασκαλία </a:t>
            </a:r>
            <a:r>
              <a:rPr lang="en-US" dirty="0" smtClean="0"/>
              <a:t>Ladino  +  </a:t>
            </a:r>
            <a:r>
              <a:rPr lang="en-US" i="1" dirty="0" err="1" smtClean="0"/>
              <a:t>Yehudit</a:t>
            </a:r>
            <a:r>
              <a:rPr lang="en-US" i="1" dirty="0" smtClean="0"/>
              <a:t>/ </a:t>
            </a:r>
            <a:r>
              <a:rPr lang="en-US" i="1" dirty="0" err="1" smtClean="0"/>
              <a:t>Ivrit</a:t>
            </a:r>
            <a:r>
              <a:rPr lang="en-US" i="1" dirty="0" smtClean="0"/>
              <a:t> </a:t>
            </a:r>
            <a:endParaRPr lang="el-GR" i="1" dirty="0" smtClean="0"/>
          </a:p>
          <a:p>
            <a:r>
              <a:rPr lang="en-US" b="1" dirty="0" err="1"/>
              <a:t>Αlliance</a:t>
            </a:r>
            <a:r>
              <a:rPr lang="en-US" b="1" dirty="0"/>
              <a:t> </a:t>
            </a:r>
            <a:r>
              <a:rPr lang="en-US" b="1" dirty="0" err="1" smtClean="0"/>
              <a:t>Israélite</a:t>
            </a:r>
            <a:r>
              <a:rPr lang="en-US" b="1" dirty="0" smtClean="0"/>
              <a:t> </a:t>
            </a:r>
            <a:r>
              <a:rPr lang="en-US" b="1" dirty="0" err="1"/>
              <a:t>U</a:t>
            </a:r>
            <a:r>
              <a:rPr lang="en-US" b="1" dirty="0" err="1" smtClean="0"/>
              <a:t>niverselle</a:t>
            </a:r>
            <a:r>
              <a:rPr lang="el-GR" b="1" dirty="0" smtClean="0"/>
              <a:t> </a:t>
            </a:r>
            <a:r>
              <a:rPr lang="el-GR" sz="2400" dirty="0" smtClean="0"/>
              <a:t>1873 και εξ</a:t>
            </a:r>
            <a:r>
              <a:rPr lang="el-GR" sz="2400" dirty="0" smtClean="0"/>
              <a:t>ής </a:t>
            </a:r>
            <a:r>
              <a:rPr lang="en-US" sz="2400" dirty="0" smtClean="0"/>
              <a:t> </a:t>
            </a:r>
            <a:r>
              <a:rPr lang="el-GR" dirty="0" smtClean="0"/>
              <a:t>Γαλλικά </a:t>
            </a:r>
            <a:endParaRPr lang="el-GR" dirty="0"/>
          </a:p>
          <a:p>
            <a:r>
              <a:rPr lang="el-GR" dirty="0" smtClean="0"/>
              <a:t>Ταξικά ενδοκοινοτικά ζητήματα </a:t>
            </a:r>
          </a:p>
          <a:p>
            <a:r>
              <a:rPr lang="el-GR" dirty="0" smtClean="0"/>
              <a:t>Σήμερα: Εβραϊκό σχολείο Θεσσαλονίκης </a:t>
            </a:r>
            <a:r>
              <a:rPr lang="mr-IN" dirty="0" smtClean="0"/>
              <a:t>–</a:t>
            </a:r>
            <a:r>
              <a:rPr lang="el-GR" dirty="0" smtClean="0"/>
              <a:t> Εβραϊκό Σχολείο Αθηνών - </a:t>
            </a:r>
            <a:r>
              <a:rPr lang="el-GR" sz="2800" dirty="0" smtClean="0"/>
              <a:t>Μονοθέσιο Δημόσιο Εβραϊκό Σχολείο Λάρισας  (έκλεισε το 2017)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699368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5582"/>
            <a:ext cx="8229600" cy="1133328"/>
          </a:xfrm>
        </p:spPr>
        <p:txBody>
          <a:bodyPr>
            <a:noAutofit/>
          </a:bodyPr>
          <a:lstStyle/>
          <a:p>
            <a:r>
              <a:rPr lang="el-GR" sz="3600" dirty="0" smtClean="0"/>
              <a:t>Το ζ</a:t>
            </a:r>
            <a:r>
              <a:rPr lang="el-GR" sz="3600" dirty="0" smtClean="0"/>
              <a:t>ήτημα της εκπαίδευσης των Σλαβόφωνων της Μακεδονίας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20474"/>
            <a:ext cx="9143999" cy="4792748"/>
          </a:xfrm>
        </p:spPr>
        <p:txBody>
          <a:bodyPr/>
          <a:lstStyle/>
          <a:p>
            <a:r>
              <a:rPr lang="el-GR" dirty="0" smtClean="0"/>
              <a:t>1913 - Απελευθ</a:t>
            </a:r>
            <a:r>
              <a:rPr lang="el-GR" dirty="0" smtClean="0"/>
              <a:t>έρωση της Θεσσαλονίκης από τους Οθωμανούς </a:t>
            </a:r>
            <a:r>
              <a:rPr lang="mr-IN" dirty="0" smtClean="0"/>
              <a:t>–</a:t>
            </a:r>
            <a:r>
              <a:rPr lang="el-GR" dirty="0" smtClean="0"/>
              <a:t> </a:t>
            </a:r>
            <a:r>
              <a:rPr lang="el-GR" sz="2800" dirty="0" smtClean="0"/>
              <a:t>άλλοι διεκδικητές της περιοχής;</a:t>
            </a:r>
          </a:p>
          <a:p>
            <a:r>
              <a:rPr lang="el-GR" dirty="0" smtClean="0"/>
              <a:t>Ενσωμάτωση της Μακεδονίας στον Εθνικό κορμό</a:t>
            </a:r>
          </a:p>
          <a:p>
            <a:r>
              <a:rPr lang="el-GR" sz="2400" dirty="0" smtClean="0"/>
              <a:t>1923 Ανταλλαγή πληθυσμών </a:t>
            </a:r>
            <a:r>
              <a:rPr lang="mr-IN" sz="2400" dirty="0" smtClean="0"/>
              <a:t>–</a:t>
            </a:r>
            <a:r>
              <a:rPr lang="el-GR" sz="2400" dirty="0" smtClean="0"/>
              <a:t> ενίσχυση του «ελληνικού στοιχείου»</a:t>
            </a:r>
            <a:endParaRPr lang="en-US" sz="2400" dirty="0" smtClean="0"/>
          </a:p>
          <a:p>
            <a:endParaRPr lang="el-GR" sz="2400" dirty="0" smtClean="0"/>
          </a:p>
          <a:p>
            <a:r>
              <a:rPr lang="el-GR" dirty="0" smtClean="0"/>
              <a:t>Το ζήτημα με τους Σλαβόφωνους </a:t>
            </a:r>
          </a:p>
          <a:p>
            <a:r>
              <a:rPr lang="el-GR" sz="4000" dirty="0" smtClean="0"/>
              <a:t>Μια γλώσσα;   Ποια γλώσσα;  </a:t>
            </a:r>
          </a:p>
          <a:p>
            <a:r>
              <a:rPr lang="el-GR" sz="3600" dirty="0" smtClean="0"/>
              <a:t>Αναγνώριση στην εκπαίδευση;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41069933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 l="-14199" r="-14199"/>
          <a:stretch>
            <a:fillRect/>
          </a:stretch>
        </p:blipFill>
        <p:spPr>
          <a:xfrm>
            <a:off x="-955878" y="481700"/>
            <a:ext cx="11230951" cy="6176591"/>
          </a:xfrm>
        </p:spPr>
      </p:pic>
    </p:spTree>
    <p:extLst>
      <p:ext uri="{BB962C8B-B14F-4D97-AF65-F5344CB8AC3E}">
        <p14:creationId xmlns:p14="http://schemas.microsoft.com/office/powerpoint/2010/main" val="57363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42737"/>
          </a:xfrm>
        </p:spPr>
        <p:txBody>
          <a:bodyPr>
            <a:normAutofit/>
          </a:bodyPr>
          <a:lstStyle/>
          <a:p>
            <a:r>
              <a:rPr lang="el-GR" dirty="0" smtClean="0"/>
              <a:t>Εκπαίδευση </a:t>
            </a:r>
            <a:r>
              <a:rPr lang="mr-IN" dirty="0" smtClean="0"/>
              <a:t>–</a:t>
            </a:r>
            <a:r>
              <a:rPr lang="el-GR" dirty="0" smtClean="0"/>
              <a:t> εθνική παιδεία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315" y="1163053"/>
            <a:ext cx="8863263" cy="552115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2800" dirty="0" smtClean="0"/>
              <a:t>H </a:t>
            </a:r>
            <a:r>
              <a:rPr lang="el-GR" sz="2800" dirty="0" smtClean="0"/>
              <a:t>δημόσια εκπαίδευση στο πλαίσιο του έθνους </a:t>
            </a:r>
            <a:r>
              <a:rPr lang="mr-IN" sz="2800" dirty="0" smtClean="0"/>
              <a:t>–</a:t>
            </a:r>
            <a:r>
              <a:rPr lang="el-GR" sz="2800" dirty="0" smtClean="0"/>
              <a:t> κράτους  και οι </a:t>
            </a:r>
            <a:r>
              <a:rPr lang="el-GR" sz="2800" b="1" dirty="0" smtClean="0"/>
              <a:t>λειτουργίες που επιτελεί </a:t>
            </a:r>
          </a:p>
          <a:p>
            <a:pPr marL="0" indent="0">
              <a:buNone/>
            </a:pPr>
            <a:r>
              <a:rPr lang="el-GR" dirty="0" smtClean="0"/>
              <a:t> - </a:t>
            </a:r>
            <a:r>
              <a:rPr lang="el-GR" sz="2800" dirty="0" smtClean="0"/>
              <a:t>παρέχει πληροφορίες και γνώσεις και δεξιότητες που:   διευκολύνουν την επικοινωνία των πολιτών μεταξύ τους  και με τη διοίκηση, τους δίνουν τη δυνατότητα συμμετοχής στα κοινά (</a:t>
            </a:r>
            <a:r>
              <a:rPr lang="el-GR" sz="2800" dirty="0" err="1" smtClean="0"/>
              <a:t>γραμματισμοί</a:t>
            </a:r>
            <a:r>
              <a:rPr lang="el-GR" sz="2800" dirty="0" smtClean="0"/>
              <a:t>) και αποτελούν εφόδια για ένταξη στην αγορά και μέσα για ανοδική κοινωνική κινητικότητα</a:t>
            </a:r>
          </a:p>
          <a:p>
            <a:pPr>
              <a:buFontTx/>
              <a:buChar char="-"/>
            </a:pPr>
            <a:r>
              <a:rPr lang="el-GR" sz="2800" dirty="0" smtClean="0"/>
              <a:t>Φροντίζει για την πολιτισμική </a:t>
            </a:r>
            <a:r>
              <a:rPr lang="el-GR" sz="2800" b="1" dirty="0" err="1" smtClean="0"/>
              <a:t>ομοιογενοποίηση</a:t>
            </a:r>
            <a:r>
              <a:rPr lang="el-GR" sz="2800" dirty="0" smtClean="0"/>
              <a:t>  (καλλιέργεια κοινών αξιών και αυτονοήτων) </a:t>
            </a:r>
          </a:p>
          <a:p>
            <a:pPr>
              <a:buFontTx/>
              <a:buChar char="-"/>
            </a:pPr>
            <a:r>
              <a:rPr lang="el-GR" sz="2800" dirty="0" smtClean="0"/>
              <a:t>Φροντίζει για την </a:t>
            </a:r>
            <a:r>
              <a:rPr lang="el-GR" sz="2800" b="1" dirty="0" smtClean="0"/>
              <a:t>αναπαραγωγή</a:t>
            </a:r>
            <a:r>
              <a:rPr lang="el-GR" sz="2800" dirty="0" smtClean="0"/>
              <a:t> του συστήματος</a:t>
            </a:r>
          </a:p>
          <a:p>
            <a:pPr marL="0" indent="0">
              <a:buNone/>
            </a:pPr>
            <a:r>
              <a:rPr lang="el-GR" sz="2400" dirty="0" smtClean="0"/>
              <a:t> </a:t>
            </a:r>
            <a:r>
              <a:rPr lang="el-GR" sz="2200" u="sng" dirty="0" smtClean="0"/>
              <a:t>αναπαραγωγή της δομής και συνεπώς και των υφιστάμενων ανισοτήτων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2581379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527" y="147053"/>
            <a:ext cx="8716210" cy="1453147"/>
          </a:xfrm>
        </p:spPr>
        <p:txBody>
          <a:bodyPr>
            <a:noAutofit/>
          </a:bodyPr>
          <a:lstStyle/>
          <a:p>
            <a:r>
              <a:rPr lang="el-GR" sz="3200" b="1" dirty="0" smtClean="0"/>
              <a:t>Βασική </a:t>
            </a:r>
            <a:r>
              <a:rPr lang="mr-IN" sz="3200" b="1" dirty="0" smtClean="0"/>
              <a:t>–</a:t>
            </a:r>
            <a:r>
              <a:rPr lang="el-GR" sz="3200" b="1" dirty="0" smtClean="0"/>
              <a:t> υποχρεωτική </a:t>
            </a:r>
            <a:r>
              <a:rPr lang="mr-IN" sz="3200" b="1" dirty="0" smtClean="0"/>
              <a:t>–</a:t>
            </a:r>
            <a:r>
              <a:rPr lang="el-GR" sz="3200" b="1" dirty="0" smtClean="0"/>
              <a:t> δημόσια εκπαίδευση</a:t>
            </a:r>
            <a:br>
              <a:rPr lang="el-GR" sz="3200" b="1" dirty="0" smtClean="0"/>
            </a:br>
            <a:r>
              <a:rPr lang="el-GR" sz="3600" u="sng" dirty="0" smtClean="0"/>
              <a:t>σχολείο για όλους </a:t>
            </a:r>
            <a:endParaRPr lang="en-US" sz="36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527" y="1951789"/>
            <a:ext cx="8716210" cy="449179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sz="2800" b="1" dirty="0" smtClean="0"/>
              <a:t>Σήμερα σκεφτόμαστε: </a:t>
            </a:r>
            <a:r>
              <a:rPr lang="el-GR" b="1" dirty="0" smtClean="0"/>
              <a:t>Κάνει το σχολείο μας για όλους </a:t>
            </a:r>
          </a:p>
          <a:p>
            <a:pPr marL="0" indent="0">
              <a:buNone/>
            </a:pPr>
            <a:r>
              <a:rPr lang="el-GR" sz="3000" dirty="0" smtClean="0"/>
              <a:t>Μήπως προβαίνει σε αποκλεισμούς; Και πώς μπορεί να λειτουργήσει καλύτερα ώστε να συμπεριλαμβάνει κατά το δυνατόν περισσότερους, να τους προσφέρει τα καλύτερα δυνατά κλπ κλπ </a:t>
            </a:r>
          </a:p>
          <a:p>
            <a:pPr marL="0" indent="0">
              <a:buNone/>
            </a:pPr>
            <a:endParaRPr lang="el-GR" sz="2800" dirty="0" smtClean="0"/>
          </a:p>
          <a:p>
            <a:pPr marL="0" indent="0">
              <a:buNone/>
            </a:pPr>
            <a:r>
              <a:rPr lang="el-GR" dirty="0"/>
              <a:t>Ω</a:t>
            </a:r>
            <a:r>
              <a:rPr lang="el-GR" dirty="0" smtClean="0"/>
              <a:t>στόσο </a:t>
            </a:r>
          </a:p>
          <a:p>
            <a:pPr marL="0" indent="0">
              <a:buNone/>
            </a:pPr>
            <a:r>
              <a:rPr lang="el-GR" sz="2800" dirty="0" smtClean="0"/>
              <a:t>Μέχρι και χθες </a:t>
            </a:r>
            <a:r>
              <a:rPr lang="mr-IN" sz="2800" dirty="0" smtClean="0"/>
              <a:t>–</a:t>
            </a:r>
            <a:r>
              <a:rPr lang="el-GR" sz="2800" dirty="0" smtClean="0"/>
              <a:t> και σε κάποια μυαλά μέχρι και σήμερα</a:t>
            </a:r>
            <a:r>
              <a:rPr lang="el-GR" sz="2800" dirty="0"/>
              <a:t> </a:t>
            </a:r>
            <a:r>
              <a:rPr lang="mr-IN" sz="2800" dirty="0" smtClean="0"/>
              <a:t>–</a:t>
            </a:r>
            <a:r>
              <a:rPr lang="el-GR" sz="2800" dirty="0" smtClean="0"/>
              <a:t> το ερώτημα ήταν/ είναι: </a:t>
            </a:r>
            <a:r>
              <a:rPr lang="el-GR" b="1" dirty="0" smtClean="0"/>
              <a:t>Κάνουν όλοι για το σχολείο</a:t>
            </a:r>
            <a:r>
              <a:rPr lang="el-GR" dirty="0" smtClean="0"/>
              <a:t>;</a:t>
            </a:r>
          </a:p>
          <a:p>
            <a:pPr marL="0" indent="0">
              <a:buNone/>
            </a:pPr>
            <a:r>
              <a:rPr lang="el-GR" sz="1200" dirty="0" smtClean="0"/>
              <a:t>Πειθαρχία </a:t>
            </a:r>
            <a:r>
              <a:rPr lang="mr-IN" sz="1200" dirty="0" smtClean="0"/>
              <a:t>–</a:t>
            </a:r>
            <a:r>
              <a:rPr lang="el-GR" sz="1200" dirty="0" smtClean="0"/>
              <a:t> εργατικότητα </a:t>
            </a:r>
            <a:r>
              <a:rPr lang="mr-IN" sz="1200" dirty="0" smtClean="0"/>
              <a:t>–</a:t>
            </a:r>
            <a:r>
              <a:rPr lang="el-GR" sz="1200" dirty="0" smtClean="0"/>
              <a:t> ευφυΐα  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37857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316" y="120317"/>
            <a:ext cx="8903368" cy="1403683"/>
          </a:xfrm>
        </p:spPr>
        <p:txBody>
          <a:bodyPr>
            <a:noAutofit/>
          </a:bodyPr>
          <a:lstStyle/>
          <a:p>
            <a:r>
              <a:rPr lang="el-GR" sz="3200" dirty="0" smtClean="0"/>
              <a:t>Αυτοί που σκεφτόταν αν κάνουν όλοι για το σχολείο</a:t>
            </a:r>
            <a:br>
              <a:rPr lang="el-GR" sz="3200" dirty="0" smtClean="0"/>
            </a:br>
            <a:r>
              <a:rPr lang="el-GR" sz="2800" dirty="0" smtClean="0"/>
              <a:t>έθεταν ως ερώτημα το </a:t>
            </a:r>
            <a:r>
              <a:rPr lang="el-GR" sz="2800" b="1" dirty="0" smtClean="0"/>
              <a:t>πόσο κατάλληλος είναι ο μαθητής </a:t>
            </a: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3200" dirty="0" smtClean="0"/>
              <a:t>θέτοντας ως κεντρικό </a:t>
            </a:r>
            <a:r>
              <a:rPr lang="el-GR" sz="3200" b="1" dirty="0" smtClean="0"/>
              <a:t>το ζήτημα της ευφυΐας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474" y="1898316"/>
            <a:ext cx="8716210" cy="48126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b="1" dirty="0" smtClean="0"/>
              <a:t>Η </a:t>
            </a:r>
            <a:r>
              <a:rPr lang="el-GR" b="1" dirty="0"/>
              <a:t>ιστορία της ευφυΐας</a:t>
            </a:r>
            <a:r>
              <a:rPr lang="el-GR" dirty="0"/>
              <a:t> (θεωρία και μέτρηση) σχετίζεται με το κοινωνικό πλαίσιο της εποχής στην οποία αναπτύχθηκαν οι ιδέες αυτές (φυλετικές σχέσεις, ταξικές ανισότητες</a:t>
            </a:r>
            <a:r>
              <a:rPr lang="el-GR" dirty="0" smtClean="0"/>
              <a:t>). </a:t>
            </a:r>
          </a:p>
          <a:p>
            <a:pPr marL="0" indent="0">
              <a:buNone/>
            </a:pPr>
            <a:endParaRPr lang="el-GR" sz="1200" dirty="0" smtClean="0"/>
          </a:p>
          <a:p>
            <a:pPr marL="0" indent="0" algn="ctr">
              <a:buNone/>
            </a:pPr>
            <a:r>
              <a:rPr lang="el-GR" sz="3600" dirty="0" smtClean="0"/>
              <a:t>Προσοχή </a:t>
            </a:r>
          </a:p>
          <a:p>
            <a:pPr marL="0" indent="0" algn="ctr">
              <a:buNone/>
            </a:pPr>
            <a:r>
              <a:rPr lang="el-GR" sz="3600" dirty="0" smtClean="0"/>
              <a:t>στο πώς σκεφτόμαστε για </a:t>
            </a:r>
            <a:r>
              <a:rPr lang="el-GR" sz="3600" dirty="0"/>
              <a:t>το τι είναι </a:t>
            </a:r>
            <a:r>
              <a:rPr lang="el-GR" sz="3600" dirty="0" smtClean="0"/>
              <a:t>ευφυΐα!</a:t>
            </a:r>
          </a:p>
          <a:p>
            <a:pPr marL="0" indent="0" algn="ctr">
              <a:buNone/>
            </a:pPr>
            <a:endParaRPr lang="en-US" sz="1200" dirty="0" smtClean="0"/>
          </a:p>
          <a:p>
            <a:pPr marL="0" indent="0" algn="ctr">
              <a:buNone/>
            </a:pPr>
            <a:r>
              <a:rPr lang="el-GR" sz="3600" dirty="0" smtClean="0"/>
              <a:t>Τι αντιλαμβανόμαστε ως ευφυΐα;  </a:t>
            </a:r>
          </a:p>
          <a:p>
            <a:pPr marL="0" indent="0" algn="ctr">
              <a:buNone/>
            </a:pPr>
            <a:r>
              <a:rPr lang="el-GR" sz="1300" dirty="0" smtClean="0"/>
              <a:t>Κατανόηση δεδομένων/ προβλήματος -  αξιοποίηση/ επεξεργασία </a:t>
            </a:r>
            <a:r>
              <a:rPr lang="mr-IN" sz="1300" dirty="0" smtClean="0"/>
              <a:t>–</a:t>
            </a:r>
            <a:r>
              <a:rPr lang="el-GR" sz="1300" dirty="0" smtClean="0"/>
              <a:t> ΑΠΟΤΕΛΕΣΜΑ </a:t>
            </a:r>
            <a:r>
              <a:rPr lang="mr-IN" sz="1300" dirty="0" smtClean="0"/>
              <a:t>–</a:t>
            </a:r>
            <a:r>
              <a:rPr lang="el-GR" sz="1300" dirty="0" smtClean="0"/>
              <a:t> παρουσίαση ευρήματος</a:t>
            </a:r>
            <a:endParaRPr lang="en-US" sz="1300" dirty="0"/>
          </a:p>
        </p:txBody>
      </p:sp>
    </p:spTree>
    <p:extLst>
      <p:ext uri="{BB962C8B-B14F-4D97-AF65-F5344CB8AC3E}">
        <p14:creationId xmlns:p14="http://schemas.microsoft.com/office/powerpoint/2010/main" val="2795333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4625"/>
          </a:xfrm>
        </p:spPr>
        <p:txBody>
          <a:bodyPr>
            <a:normAutofit fontScale="90000"/>
          </a:bodyPr>
          <a:lstStyle/>
          <a:p>
            <a:r>
              <a:rPr lang="el-GR" sz="4000" dirty="0"/>
              <a:t>IQ:  Μια Αμερικανική Εφεύρεση</a:t>
            </a:r>
            <a:r>
              <a:rPr lang="el-GR" dirty="0"/>
              <a:t> 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7158" y="1216526"/>
            <a:ext cx="8702842" cy="5440948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Char char="-"/>
            </a:pPr>
            <a:r>
              <a:rPr lang="el-GR" dirty="0" smtClean="0"/>
              <a:t>Η επιστημονική συζήτηση γύρω από τον ευφυΐα ξεκινά το στο Παρίσι το </a:t>
            </a:r>
            <a:r>
              <a:rPr lang="el-GR" b="1" dirty="0" smtClean="0"/>
              <a:t>1904</a:t>
            </a:r>
            <a:r>
              <a:rPr lang="el-GR" dirty="0" smtClean="0"/>
              <a:t> με τον Alfred </a:t>
            </a:r>
            <a:r>
              <a:rPr lang="el-GR" b="1" dirty="0" err="1"/>
              <a:t>Binet</a:t>
            </a:r>
            <a:r>
              <a:rPr lang="el-GR" dirty="0"/>
              <a:t> </a:t>
            </a:r>
            <a:r>
              <a:rPr lang="el-GR" dirty="0" smtClean="0"/>
              <a:t>να ξεκινά, μετά από ανάθεση του Υπουργείου </a:t>
            </a:r>
            <a:r>
              <a:rPr lang="el-GR" dirty="0"/>
              <a:t>Παιδείας της Γαλλίας, μελέτη παιδιών που δεν πετυχαίνουν στο σχολείο</a:t>
            </a:r>
            <a:r>
              <a:rPr lang="el-GR" dirty="0" smtClean="0"/>
              <a:t>.</a:t>
            </a:r>
          </a:p>
          <a:p>
            <a:pPr>
              <a:buFontTx/>
              <a:buChar char="-"/>
            </a:pPr>
            <a:endParaRPr lang="en-US" sz="1300" dirty="0"/>
          </a:p>
          <a:p>
            <a:pPr>
              <a:buFontTx/>
              <a:buChar char="-"/>
            </a:pPr>
            <a:r>
              <a:rPr lang="el-GR" dirty="0" smtClean="0"/>
              <a:t>Βασική ανησυχία του </a:t>
            </a:r>
            <a:r>
              <a:rPr lang="el-GR" dirty="0" err="1" smtClean="0"/>
              <a:t>Binet</a:t>
            </a:r>
            <a:r>
              <a:rPr lang="el-GR" dirty="0" smtClean="0"/>
              <a:t> ήταν να </a:t>
            </a:r>
            <a:r>
              <a:rPr lang="el-GR" dirty="0"/>
              <a:t>μην στιγματιστούν τα παιδιά, να βρεθούν αυτά που θέλουν </a:t>
            </a:r>
            <a:r>
              <a:rPr lang="el-GR" dirty="0" smtClean="0"/>
              <a:t>βοήθεια</a:t>
            </a:r>
          </a:p>
          <a:p>
            <a:pPr>
              <a:buFontTx/>
              <a:buChar char="-"/>
            </a:pPr>
            <a:endParaRPr lang="en-US" sz="1300" dirty="0"/>
          </a:p>
          <a:p>
            <a:pPr lvl="0">
              <a:buFontTx/>
              <a:buChar char="-"/>
            </a:pPr>
            <a:r>
              <a:rPr lang="el-GR" dirty="0" smtClean="0"/>
              <a:t>Ο </a:t>
            </a:r>
            <a:r>
              <a:rPr lang="en-US" dirty="0" err="1" smtClean="0"/>
              <a:t>Binet</a:t>
            </a:r>
            <a:r>
              <a:rPr lang="en-US" dirty="0" smtClean="0"/>
              <a:t> </a:t>
            </a:r>
            <a:r>
              <a:rPr lang="el-GR" dirty="0" smtClean="0"/>
              <a:t>θεωρούσε </a:t>
            </a:r>
            <a:r>
              <a:rPr lang="el-GR" dirty="0"/>
              <a:t>ότι η ευφυΐα είναι πολύπλοκη, έτσι πρέπει να είναι και η μέτρησή της </a:t>
            </a:r>
            <a:r>
              <a:rPr lang="el-GR" dirty="0" smtClean="0"/>
              <a:t> </a:t>
            </a:r>
          </a:p>
          <a:p>
            <a:pPr marL="0" lvl="0" indent="0">
              <a:buNone/>
            </a:pPr>
            <a:r>
              <a:rPr lang="el-GR" sz="2400" dirty="0"/>
              <a:t> </a:t>
            </a:r>
            <a:r>
              <a:rPr lang="el-GR" sz="2400" dirty="0" smtClean="0"/>
              <a:t>     (σήμερα μιλάμε για είδη και περιοχές νοημοσύνης/ ευφυΐας)</a:t>
            </a:r>
            <a:r>
              <a:rPr lang="el-GR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142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147054"/>
            <a:ext cx="9144000" cy="748629"/>
          </a:xfrm>
        </p:spPr>
        <p:txBody>
          <a:bodyPr>
            <a:normAutofit fontScale="90000"/>
          </a:bodyPr>
          <a:lstStyle/>
          <a:p>
            <a:r>
              <a:rPr lang="el-GR" sz="3200" dirty="0" smtClean="0"/>
              <a:t>Όμως, στις ΗΠΑ τα πράγματα παίρνουν άλλο δρόμο ...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1" y="1163053"/>
            <a:ext cx="8729578" cy="553452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 smtClean="0"/>
              <a:t> Το </a:t>
            </a:r>
            <a:r>
              <a:rPr lang="el-GR" b="1" dirty="0" smtClean="0"/>
              <a:t>1916</a:t>
            </a:r>
            <a:r>
              <a:rPr lang="el-GR" dirty="0" smtClean="0"/>
              <a:t> </a:t>
            </a:r>
            <a:r>
              <a:rPr lang="el-GR" dirty="0"/>
              <a:t>μεταφράζονται τα τεστ του </a:t>
            </a:r>
            <a:r>
              <a:rPr lang="el-GR" dirty="0" err="1"/>
              <a:t>Binet</a:t>
            </a:r>
            <a:r>
              <a:rPr lang="el-GR" dirty="0"/>
              <a:t> στα αγγλικά </a:t>
            </a:r>
            <a:r>
              <a:rPr lang="el-GR" sz="2400" dirty="0" smtClean="0"/>
              <a:t>(δημιουργείται το τεστ Stanford</a:t>
            </a:r>
            <a:r>
              <a:rPr lang="el-GR" sz="2400" dirty="0"/>
              <a:t>-</a:t>
            </a:r>
            <a:r>
              <a:rPr lang="el-GR" sz="2400" dirty="0" err="1"/>
              <a:t>Binet</a:t>
            </a:r>
            <a:r>
              <a:rPr lang="el-GR" sz="2400" dirty="0"/>
              <a:t> από τον </a:t>
            </a:r>
            <a:r>
              <a:rPr lang="el-GR" sz="2400" dirty="0" err="1"/>
              <a:t>Terman</a:t>
            </a:r>
            <a:r>
              <a:rPr lang="el-GR" sz="2400" dirty="0" smtClean="0"/>
              <a:t>) </a:t>
            </a:r>
            <a:r>
              <a:rPr lang="el-GR" dirty="0" smtClean="0"/>
              <a:t>και δίνονται </a:t>
            </a:r>
            <a:r>
              <a:rPr lang="el-GR" dirty="0"/>
              <a:t>σε 1.75 εκατομμύρια στρατιώτες </a:t>
            </a:r>
            <a:endParaRPr lang="el-GR" dirty="0" smtClean="0"/>
          </a:p>
          <a:p>
            <a:pPr marL="0" indent="0" algn="ctr">
              <a:buNone/>
            </a:pPr>
            <a:r>
              <a:rPr lang="el-GR" dirty="0" err="1"/>
              <a:t>χ</a:t>
            </a:r>
            <a:r>
              <a:rPr lang="el-GR" dirty="0" err="1" smtClean="0"/>
              <a:t>μμμ</a:t>
            </a:r>
            <a:r>
              <a:rPr lang="el-GR" dirty="0" smtClean="0"/>
              <a:t>... γιατί σε στρατιώτες;;; </a:t>
            </a:r>
          </a:p>
          <a:p>
            <a:pPr marL="0" indent="0" algn="ctr">
              <a:buNone/>
            </a:pPr>
            <a:endParaRPr lang="el-GR" sz="1300" dirty="0" smtClean="0"/>
          </a:p>
          <a:p>
            <a:pPr marL="0" indent="0" algn="ctr">
              <a:buNone/>
            </a:pPr>
            <a:r>
              <a:rPr lang="el-GR" sz="3000" u="sng" dirty="0" smtClean="0"/>
              <a:t>Αποτελέσματα </a:t>
            </a:r>
            <a:r>
              <a:rPr lang="el-GR" sz="3000" u="sng" dirty="0"/>
              <a:t>από τα </a:t>
            </a:r>
            <a:r>
              <a:rPr lang="el-GR" sz="3000" u="sng" dirty="0" smtClean="0"/>
              <a:t>συγκεκριμένα τεστ στο στρατό</a:t>
            </a:r>
            <a:r>
              <a:rPr lang="el-GR" dirty="0"/>
              <a:t> </a:t>
            </a:r>
            <a:endParaRPr lang="en-US" dirty="0"/>
          </a:p>
          <a:p>
            <a:pPr lvl="0"/>
            <a:r>
              <a:rPr lang="el-GR" dirty="0" smtClean="0"/>
              <a:t>Οι </a:t>
            </a:r>
            <a:r>
              <a:rPr lang="el-GR" dirty="0"/>
              <a:t>Ευρωπαίοι μετανάστες βαθμολογούνταν ανάλογα με τη χώρα προέλευσης </a:t>
            </a:r>
            <a:r>
              <a:rPr lang="el-GR" dirty="0" smtClean="0"/>
              <a:t>τους</a:t>
            </a:r>
            <a:r>
              <a:rPr lang="el-GR" dirty="0"/>
              <a:t>  </a:t>
            </a:r>
            <a:endParaRPr lang="el-GR" dirty="0" smtClean="0"/>
          </a:p>
          <a:p>
            <a:pPr lvl="0"/>
            <a:r>
              <a:rPr lang="el-GR" dirty="0" smtClean="0"/>
              <a:t>Πιο </a:t>
            </a:r>
            <a:r>
              <a:rPr lang="el-GR" dirty="0"/>
              <a:t>«σκούρα» άτομα </a:t>
            </a:r>
            <a:r>
              <a:rPr lang="el-GR" dirty="0" smtClean="0"/>
              <a:t>«αποδεικνύονταν»  </a:t>
            </a:r>
            <a:r>
              <a:rPr lang="el-GR" dirty="0"/>
              <a:t>και λιγότερο έξυπνα.</a:t>
            </a:r>
            <a:endParaRPr lang="en-US" dirty="0"/>
          </a:p>
          <a:p>
            <a:pPr lvl="0"/>
            <a:r>
              <a:rPr lang="el-GR" dirty="0"/>
              <a:t>Οι </a:t>
            </a:r>
            <a:r>
              <a:rPr lang="el-GR" dirty="0" smtClean="0"/>
              <a:t>«νέγροι</a:t>
            </a:r>
            <a:r>
              <a:rPr lang="el-GR" dirty="0"/>
              <a:t>» </a:t>
            </a:r>
            <a:r>
              <a:rPr lang="el-GR" dirty="0" smtClean="0"/>
              <a:t>κατέλαβαν τα </a:t>
            </a:r>
            <a:r>
              <a:rPr lang="el-GR" dirty="0"/>
              <a:t>πιο χαμηλά επίπεδα της κλίμακας ευφυΐας</a:t>
            </a:r>
            <a:r>
              <a:rPr lang="el-G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879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737" y="120317"/>
            <a:ext cx="8595895" cy="1363578"/>
          </a:xfrm>
        </p:spPr>
        <p:txBody>
          <a:bodyPr>
            <a:normAutofit/>
          </a:bodyPr>
          <a:lstStyle/>
          <a:p>
            <a:r>
              <a:rPr lang="el-GR" sz="2800" dirty="0"/>
              <a:t>Κατά καιρούς έχουν προκύψει και διάφορα </a:t>
            </a:r>
            <a:r>
              <a:rPr lang="el-GR" sz="2800" dirty="0" smtClean="0"/>
              <a:t>ευρήματα </a:t>
            </a:r>
            <a:r>
              <a:rPr lang="el-GR" sz="2800" dirty="0"/>
              <a:t>που συνδέουν ευφυΐα με φύλο, σειρά γέννησης κλπ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l-GR" sz="2000" dirty="0" smtClean="0"/>
              <a:t>(ας το εξετάσουμε λίγο...) 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78000"/>
            <a:ext cx="9143999" cy="508000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l-GR" dirty="0" smtClean="0"/>
              <a:t> </a:t>
            </a:r>
            <a:r>
              <a:rPr lang="el-GR" sz="3300" u="sng" dirty="0" smtClean="0"/>
              <a:t>Γενικά, είναι σημαντικό να έχουμε κατά νουν ότι </a:t>
            </a:r>
          </a:p>
          <a:p>
            <a:pPr lvl="0">
              <a:buFontTx/>
              <a:buChar char="-"/>
            </a:pPr>
            <a:r>
              <a:rPr lang="el-GR" sz="3300" dirty="0" smtClean="0"/>
              <a:t>Η </a:t>
            </a:r>
            <a:r>
              <a:rPr lang="el-GR" sz="3300" dirty="0"/>
              <a:t>μέτρηση της ευφυΐας προηγήθηκε του ορισμού της</a:t>
            </a:r>
            <a:r>
              <a:rPr lang="el-GR" sz="3300" dirty="0" smtClean="0"/>
              <a:t>!</a:t>
            </a:r>
          </a:p>
          <a:p>
            <a:pPr lvl="0">
              <a:buFontTx/>
              <a:buChar char="-"/>
            </a:pPr>
            <a:endParaRPr lang="en-US" sz="1200" dirty="0"/>
          </a:p>
          <a:p>
            <a:pPr lvl="0">
              <a:buFontTx/>
              <a:buChar char="-"/>
            </a:pPr>
            <a:r>
              <a:rPr lang="el-GR" sz="3300" dirty="0" smtClean="0"/>
              <a:t>Ούτε </a:t>
            </a:r>
            <a:r>
              <a:rPr lang="el-GR" sz="3300" dirty="0"/>
              <a:t>η ιστορία των τεστ νοημοσύνης ούτε και οι διαδικασίες των τεστ είναι κοινωνικά ουδέτερες. </a:t>
            </a:r>
            <a:r>
              <a:rPr lang="el-GR" sz="3300" dirty="0" err="1"/>
              <a:t>π.χ</a:t>
            </a:r>
            <a:r>
              <a:rPr lang="el-GR" sz="3300" dirty="0" smtClean="0"/>
              <a:t>. υπάρχουν </a:t>
            </a:r>
            <a:r>
              <a:rPr lang="el-GR" sz="3300" dirty="0"/>
              <a:t>δοκιμασίες με καθαρά πολιτισμικά και κοινωνικά στοιχεία. </a:t>
            </a:r>
            <a:endParaRPr lang="el-GR" sz="3300" dirty="0" smtClean="0"/>
          </a:p>
          <a:p>
            <a:pPr lvl="0">
              <a:buFontTx/>
              <a:buChar char="-"/>
            </a:pPr>
            <a:endParaRPr lang="el-GR" sz="1300" dirty="0"/>
          </a:p>
          <a:p>
            <a:pPr lvl="0">
              <a:buFontTx/>
              <a:buChar char="-"/>
            </a:pPr>
            <a:r>
              <a:rPr lang="el-GR" sz="3300" dirty="0" smtClean="0"/>
              <a:t>Η </a:t>
            </a:r>
            <a:r>
              <a:rPr lang="el-GR" sz="3300" dirty="0"/>
              <a:t>κοινωνική ανισότητα είναι κατά μεγάλο βαθμό υπεύθυνη για την άνιση κατανομή της ικανότητας αυτής στα άτομα και όχι τα γονίδιά τους. Ο ρατσισμός έπαιξε ρόλο στον καθορισμό του τι είναι ευφυΐα, φυλή, μάθηση κλπ</a:t>
            </a:r>
            <a:r>
              <a:rPr lang="el-GR" sz="3300" dirty="0" smtClean="0"/>
              <a:t>.</a:t>
            </a:r>
            <a:endParaRPr lang="en-US" sz="3300" dirty="0"/>
          </a:p>
        </p:txBody>
      </p:sp>
    </p:spTree>
    <p:extLst>
      <p:ext uri="{BB962C8B-B14F-4D97-AF65-F5344CB8AC3E}">
        <p14:creationId xmlns:p14="http://schemas.microsoft.com/office/powerpoint/2010/main" val="2136153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053" y="120316"/>
            <a:ext cx="8863263" cy="1122947"/>
          </a:xfrm>
        </p:spPr>
        <p:txBody>
          <a:bodyPr>
            <a:normAutofit/>
          </a:bodyPr>
          <a:lstStyle/>
          <a:p>
            <a:r>
              <a:rPr lang="el-GR" sz="3800" b="1" dirty="0" smtClean="0"/>
              <a:t>Το ζήτημα της εκπαίδευσης των «άλλων»</a:t>
            </a:r>
            <a:br>
              <a:rPr lang="el-GR" sz="3800" b="1" dirty="0" smtClean="0"/>
            </a:b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053" y="1122947"/>
            <a:ext cx="8863263" cy="564147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l-GR" dirty="0" smtClean="0"/>
              <a:t>   </a:t>
            </a:r>
            <a:r>
              <a:rPr lang="el-GR" sz="4000" dirty="0" smtClean="0"/>
              <a:t>Ετερότητα</a:t>
            </a:r>
            <a:r>
              <a:rPr lang="el-GR" dirty="0" smtClean="0"/>
              <a:t> </a:t>
            </a:r>
            <a:r>
              <a:rPr lang="el-GR" dirty="0"/>
              <a:t>(</a:t>
            </a:r>
            <a:r>
              <a:rPr lang="el-GR" dirty="0" smtClean="0"/>
              <a:t>ταυτότητα)  - </a:t>
            </a:r>
            <a:r>
              <a:rPr lang="el-GR" sz="4000" b="1" dirty="0" smtClean="0"/>
              <a:t>ποικιλότητα</a:t>
            </a:r>
          </a:p>
          <a:p>
            <a:pPr marL="0" indent="0">
              <a:buNone/>
            </a:pPr>
            <a:r>
              <a:rPr lang="el-GR" sz="2800" dirty="0" smtClean="0"/>
              <a:t>   (δεν υπάρχει καμία απολύτως ομοιογενής ομάδα) </a:t>
            </a:r>
          </a:p>
          <a:p>
            <a:pPr marL="0" indent="0">
              <a:buNone/>
            </a:pPr>
            <a:endParaRPr lang="el-GR" sz="1200" dirty="0"/>
          </a:p>
          <a:p>
            <a:pPr marL="0" indent="0">
              <a:buNone/>
            </a:pPr>
            <a:r>
              <a:rPr lang="el-GR" b="1" u="sng" dirty="0" smtClean="0"/>
              <a:t>Η ετερότητα μας αφορά μόνο όταν την εξετάζουμε εντός του εκάστοτε πλαισίου σχέσεων εξουσίας! </a:t>
            </a:r>
          </a:p>
          <a:p>
            <a:pPr marL="0" indent="0">
              <a:buNone/>
            </a:pPr>
            <a:endParaRPr lang="el-GR" sz="1000" b="1" dirty="0"/>
          </a:p>
          <a:p>
            <a:pPr marL="0" indent="0">
              <a:buNone/>
            </a:pPr>
            <a:r>
              <a:rPr lang="el-GR" b="1" dirty="0" smtClean="0"/>
              <a:t>	</a:t>
            </a:r>
            <a:r>
              <a:rPr lang="el-GR" sz="3900" b="1" dirty="0" smtClean="0"/>
              <a:t>Μειονότητα:  ορισμός </a:t>
            </a:r>
          </a:p>
          <a:p>
            <a:pPr marL="0" indent="0">
              <a:buNone/>
            </a:pPr>
            <a:r>
              <a:rPr lang="el-GR" dirty="0" smtClean="0"/>
              <a:t>	Ομάδα ανθρώπων με χαρακτηριστικά (πολιτισμικά)</a:t>
            </a:r>
          </a:p>
          <a:p>
            <a:pPr marL="0" indent="0">
              <a:buNone/>
            </a:pPr>
            <a:r>
              <a:rPr lang="el-GR" dirty="0" smtClean="0"/>
              <a:t>	που διαφέρουν από αυτά της </a:t>
            </a:r>
            <a:r>
              <a:rPr lang="el-GR" dirty="0" err="1" smtClean="0"/>
              <a:t>περιβάλλουσας</a:t>
            </a:r>
            <a:r>
              <a:rPr lang="el-GR" dirty="0" smtClean="0"/>
              <a:t> κοινωνίας </a:t>
            </a:r>
          </a:p>
          <a:p>
            <a:pPr>
              <a:buFontTx/>
              <a:buChar char="-"/>
            </a:pPr>
            <a:r>
              <a:rPr lang="el-GR" dirty="0" smtClean="0"/>
              <a:t>Οι μειονοτικοί </a:t>
            </a:r>
            <a:r>
              <a:rPr lang="el-GR" u="sng" dirty="0" smtClean="0"/>
              <a:t>θέλουν να διατηρήσουν </a:t>
            </a:r>
            <a:r>
              <a:rPr lang="el-GR" dirty="0" smtClean="0"/>
              <a:t>αυτά τα χαρακτηριστικά</a:t>
            </a:r>
          </a:p>
          <a:p>
            <a:pPr>
              <a:buFontTx/>
              <a:buChar char="-"/>
            </a:pPr>
            <a:r>
              <a:rPr lang="el-GR" dirty="0" smtClean="0"/>
              <a:t>Οι μειονοτική </a:t>
            </a:r>
            <a:r>
              <a:rPr lang="el-GR" u="sng" dirty="0" smtClean="0"/>
              <a:t>δεν έχουν την (πολιτική) δύναμη </a:t>
            </a:r>
            <a:r>
              <a:rPr lang="el-GR" dirty="0" smtClean="0"/>
              <a:t>να ορίσουν και να επιβάλλουν  την νόρμα. </a:t>
            </a:r>
          </a:p>
        </p:txBody>
      </p:sp>
    </p:spTree>
    <p:extLst>
      <p:ext uri="{BB962C8B-B14F-4D97-AF65-F5344CB8AC3E}">
        <p14:creationId xmlns:p14="http://schemas.microsoft.com/office/powerpoint/2010/main" val="24781990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473" y="147053"/>
            <a:ext cx="8475579" cy="828841"/>
          </a:xfrm>
        </p:spPr>
        <p:txBody>
          <a:bodyPr>
            <a:noAutofit/>
          </a:bodyPr>
          <a:lstStyle/>
          <a:p>
            <a:r>
              <a:rPr lang="el-GR" sz="3200" b="1" dirty="0" smtClean="0"/>
              <a:t>(ταξινομήσεις κατά </a:t>
            </a:r>
            <a:r>
              <a:rPr lang="en-US" sz="3200" b="1" dirty="0" smtClean="0"/>
              <a:t>W. </a:t>
            </a:r>
            <a:r>
              <a:rPr lang="en-US" sz="3200" b="1" dirty="0" err="1" smtClean="0"/>
              <a:t>Kymlicka</a:t>
            </a:r>
            <a:r>
              <a:rPr lang="en-US" sz="3200" b="1" dirty="0" smtClean="0"/>
              <a:t> </a:t>
            </a:r>
            <a:r>
              <a:rPr lang="el-GR" sz="3200" b="1" dirty="0"/>
              <a:t>και </a:t>
            </a:r>
            <a:r>
              <a:rPr lang="en-US" sz="3200" b="1" dirty="0" smtClean="0"/>
              <a:t>G. </a:t>
            </a:r>
            <a:r>
              <a:rPr lang="el-GR" sz="3200" b="1" dirty="0" smtClean="0"/>
              <a:t>Ο</a:t>
            </a:r>
            <a:r>
              <a:rPr lang="en-US" sz="3200" b="1" dirty="0" err="1" smtClean="0"/>
              <a:t>gbu</a:t>
            </a:r>
            <a:r>
              <a:rPr lang="el-GR" sz="3200" b="1" dirty="0"/>
              <a:t>)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7474" y="1122947"/>
            <a:ext cx="8702842" cy="5561264"/>
          </a:xfrm>
        </p:spPr>
        <p:txBody>
          <a:bodyPr>
            <a:normAutofit fontScale="92500" lnSpcReduction="10000"/>
          </a:bodyPr>
          <a:lstStyle/>
          <a:p>
            <a:r>
              <a:rPr lang="el-GR" sz="4300" dirty="0"/>
              <a:t>Ιστορικές μειονότητες </a:t>
            </a:r>
            <a:r>
              <a:rPr lang="el-GR" sz="4000" dirty="0"/>
              <a:t>:</a:t>
            </a:r>
          </a:p>
          <a:p>
            <a:pPr marL="0" indent="0">
              <a:buNone/>
            </a:pPr>
            <a:r>
              <a:rPr lang="el-GR" dirty="0"/>
              <a:t>  </a:t>
            </a:r>
            <a:r>
              <a:rPr lang="el-GR" sz="2800" dirty="0"/>
              <a:t>  </a:t>
            </a:r>
            <a:r>
              <a:rPr lang="el-GR" dirty="0"/>
              <a:t>παράλληλα </a:t>
            </a:r>
            <a:r>
              <a:rPr lang="el-GR" u="sng" dirty="0" smtClean="0"/>
              <a:t>δίγλωσσα</a:t>
            </a:r>
            <a:r>
              <a:rPr lang="el-GR" dirty="0" smtClean="0"/>
              <a:t> εκπαιδευτικά </a:t>
            </a:r>
            <a:r>
              <a:rPr lang="el-GR" dirty="0"/>
              <a:t>συστήματα </a:t>
            </a:r>
          </a:p>
          <a:p>
            <a:pPr marL="0" indent="0">
              <a:buNone/>
            </a:pPr>
            <a:r>
              <a:rPr lang="el-GR" sz="2800" dirty="0"/>
              <a:t>    </a:t>
            </a:r>
            <a:r>
              <a:rPr lang="el-GR" sz="2400" dirty="0" smtClean="0"/>
              <a:t>(</a:t>
            </a:r>
            <a:r>
              <a:rPr lang="el-GR" sz="2400" dirty="0"/>
              <a:t>θεσμοί - κατάλοιπα των πολυεθνικών κρατικών μορφωμάτων) </a:t>
            </a:r>
          </a:p>
          <a:p>
            <a:r>
              <a:rPr lang="el-GR" sz="4000" dirty="0"/>
              <a:t>Ιθαγενείς μειονότητες </a:t>
            </a:r>
          </a:p>
          <a:p>
            <a:r>
              <a:rPr lang="el-GR" sz="4000" dirty="0"/>
              <a:t>Μεταναστευτικές μειονότητες</a:t>
            </a:r>
          </a:p>
          <a:p>
            <a:endParaRPr lang="el-GR" sz="1050" dirty="0"/>
          </a:p>
          <a:p>
            <a:r>
              <a:rPr lang="el-GR" sz="3600" dirty="0"/>
              <a:t>Το ζήτημα των δικαιωμάτων </a:t>
            </a:r>
            <a:endParaRPr lang="el-GR" sz="3600" dirty="0" smtClean="0"/>
          </a:p>
          <a:p>
            <a:pPr marL="0" indent="0">
              <a:buNone/>
            </a:pPr>
            <a:r>
              <a:rPr lang="el-GR" sz="2800" dirty="0" smtClean="0"/>
              <a:t> (</a:t>
            </a:r>
            <a:r>
              <a:rPr lang="el-GR" sz="2800" dirty="0" err="1" smtClean="0"/>
              <a:t>ασφαλειοποίηση</a:t>
            </a:r>
            <a:r>
              <a:rPr lang="el-GR" sz="2800" dirty="0" smtClean="0"/>
              <a:t>   - η περίπτωση της επιτηρούμενης ζώνης) </a:t>
            </a:r>
            <a:endParaRPr lang="el-GR" sz="2800" dirty="0"/>
          </a:p>
          <a:p>
            <a:r>
              <a:rPr lang="el-GR" sz="4000" dirty="0">
                <a:solidFill>
                  <a:srgbClr val="0000FF"/>
                </a:solidFill>
              </a:rPr>
              <a:t>Το ζήτημα των σχολικών </a:t>
            </a:r>
            <a:r>
              <a:rPr lang="el-GR" sz="4000" dirty="0" smtClean="0">
                <a:solidFill>
                  <a:srgbClr val="0000FF"/>
                </a:solidFill>
              </a:rPr>
              <a:t>επιδόσεων</a:t>
            </a:r>
          </a:p>
          <a:p>
            <a:pPr marL="0" indent="0">
              <a:buNone/>
            </a:pPr>
            <a:r>
              <a:rPr lang="el-GR" dirty="0" smtClean="0">
                <a:solidFill>
                  <a:srgbClr val="0000FF"/>
                </a:solidFill>
              </a:rPr>
              <a:t>     (διαφοροποίηση μεταξύ παιδιών ιστορικών  και μεταναστευτικών μειονοτήτων)  </a:t>
            </a:r>
            <a:endParaRPr lang="el-GR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8722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15254</TotalTime>
  <Words>684</Words>
  <Application>Microsoft Macintosh PowerPoint</Application>
  <PresentationFormat>On-screen Show (4:3)</PresentationFormat>
  <Paragraphs>93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Διαπολιτισμική Εκπαίδευση  Γιώργος Μαυρομμάτης </vt:lpstr>
      <vt:lpstr>Εκπαίδευση – εθνική παιδεία </vt:lpstr>
      <vt:lpstr>Βασική – υποχρεωτική – δημόσια εκπαίδευση σχολείο για όλους </vt:lpstr>
      <vt:lpstr>Αυτοί που σκεφτόταν αν κάνουν όλοι για το σχολείο έθεταν ως ερώτημα το πόσο κατάλληλος είναι ο μαθητής  θέτοντας ως κεντρικό το ζήτημα της ευφυΐας </vt:lpstr>
      <vt:lpstr>IQ:  Μια Αμερικανική Εφεύρεση  </vt:lpstr>
      <vt:lpstr>Όμως, στις ΗΠΑ τα πράγματα παίρνουν άλλο δρόμο ...</vt:lpstr>
      <vt:lpstr>Κατά καιρούς έχουν προκύψει και διάφορα ευρήματα που συνδέουν ευφυΐα με φύλο, σειρά γέννησης κλπ (ας το εξετάσουμε λίγο...) </vt:lpstr>
      <vt:lpstr>Το ζήτημα της εκπαίδευσης των «άλλων» </vt:lpstr>
      <vt:lpstr>(ταξινομήσεις κατά W. Kymlicka και G. Οgbu) </vt:lpstr>
      <vt:lpstr>PowerPoint Presentation</vt:lpstr>
      <vt:lpstr>Μειονοτικά εκπαιδευτικά συστήματα (ιστορικών μειονοτήτων)  στην Ελλάδα </vt:lpstr>
      <vt:lpstr>Η εκπαίδευση των Ισραηλιτών στην Ελλάδα </vt:lpstr>
      <vt:lpstr>Το ζήτημα της εκπαίδευσης των Σλαβόφωνων της Μακεδονίας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Διαπολιτισμική Εκπαίδευση  Γιώργος Μαυρομμάτης </dc:title>
  <dc:creator>Α</dc:creator>
  <cp:lastModifiedBy>Α</cp:lastModifiedBy>
  <cp:revision>36</cp:revision>
  <dcterms:created xsi:type="dcterms:W3CDTF">2021-04-16T04:36:59Z</dcterms:created>
  <dcterms:modified xsi:type="dcterms:W3CDTF">2021-05-06T15:08:41Z</dcterms:modified>
</cp:coreProperties>
</file>