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21" r:id="rId2"/>
    <p:sldId id="322" r:id="rId3"/>
    <p:sldId id="323" r:id="rId4"/>
    <p:sldId id="325" r:id="rId5"/>
    <p:sldId id="326" r:id="rId6"/>
    <p:sldId id="328" r:id="rId7"/>
    <p:sldId id="329" r:id="rId8"/>
    <p:sldId id="330" r:id="rId9"/>
    <p:sldId id="334" r:id="rId10"/>
    <p:sldId id="335" r:id="rId11"/>
    <p:sldId id="336" r:id="rId12"/>
    <p:sldId id="331" r:id="rId13"/>
    <p:sldId id="332" r:id="rId14"/>
    <p:sldId id="337" r:id="rId15"/>
    <p:sldId id="338" r:id="rId16"/>
    <p:sldId id="339" r:id="rId17"/>
    <p:sldId id="340" r:id="rId18"/>
    <p:sldId id="341" r:id="rId19"/>
    <p:sldId id="342" r:id="rId20"/>
    <p:sldId id="343" r:id="rId21"/>
    <p:sldId id="344" r:id="rId22"/>
    <p:sldId id="346" r:id="rId23"/>
    <p:sldId id="347" r:id="rId24"/>
    <p:sldId id="348" r:id="rId25"/>
    <p:sldId id="270" r:id="rId26"/>
    <p:sldId id="271" r:id="rId27"/>
    <p:sldId id="272" r:id="rId28"/>
    <p:sldId id="273" r:id="rId29"/>
    <p:sldId id="274" r:id="rId30"/>
    <p:sldId id="275" r:id="rId31"/>
    <p:sldId id="276" r:id="rId32"/>
    <p:sldId id="277" r:id="rId33"/>
    <p:sldId id="278" r:id="rId34"/>
    <p:sldId id="333" r:id="rId35"/>
    <p:sldId id="345" r:id="rId3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AC8467-29C9-4334-8350-E97D9D720EC8}" type="datetimeFigureOut">
              <a:rPr lang="el-GR" smtClean="0"/>
              <a:pPr/>
              <a:t>9/4/2020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14CE04-E9D6-4341-A0F8-E52C3771C206}" type="slidenum">
              <a:rPr lang="el-GR" smtClean="0"/>
              <a:pPr/>
              <a:t>‹#›</a:t>
            </a:fld>
            <a:endParaRPr lang="el-GR"/>
          </a:p>
        </p:txBody>
      </p:sp>
    </p:spTree>
    <p:extLst>
      <p:ext uri="{BB962C8B-B14F-4D97-AF65-F5344CB8AC3E}">
        <p14:creationId xmlns:p14="http://schemas.microsoft.com/office/powerpoint/2010/main" xmlns="" val="2794329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C062C4E2-87F5-44A4-8D3C-5A5DB220FC78}"/>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xmlns="" id="{F039644E-5B54-45E8-A166-86DE879435D4}"/>
              </a:ext>
            </a:extLst>
          </p:cNvPr>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5FEBD01E-D014-4F1B-8232-670BC5464878}"/>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xmlns="" id="{78D3B13D-A444-4286-80B4-ABF9A9412C21}"/>
              </a:ext>
            </a:extLst>
          </p:cNvPr>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3C51CD02-C216-41D4-B65B-49E7D3735E18}"/>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xmlns="" id="{C669A128-E634-42B0-97A6-3B43A80F6BCA}"/>
              </a:ext>
            </a:extLst>
          </p:cNvPr>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37A1A8F-9188-4872-81EC-0DC3CAF0E5D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AEF0CD59-A914-4349-ABF8-EAC25B06D2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F29AAAE9-C7A7-4D50-846F-B6A2C3881F96}"/>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5" name="Θέση υποσέλιδου 4">
            <a:extLst>
              <a:ext uri="{FF2B5EF4-FFF2-40B4-BE49-F238E27FC236}">
                <a16:creationId xmlns:a16="http://schemas.microsoft.com/office/drawing/2014/main" xmlns="" id="{E3A59ADD-0FE4-4800-84F5-28E2457C9DF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2AEB7E8A-7CCD-4F5E-8006-87712BB7010E}"/>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3118138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3A9D9F3-0B92-4379-A3A6-7A3D93872E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B97F2183-5B42-4A59-A30E-E96F86F5BC6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5DA52E60-B82D-43F4-B979-487677D0412F}"/>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5" name="Θέση υποσέλιδου 4">
            <a:extLst>
              <a:ext uri="{FF2B5EF4-FFF2-40B4-BE49-F238E27FC236}">
                <a16:creationId xmlns:a16="http://schemas.microsoft.com/office/drawing/2014/main" xmlns="" id="{BB3C26D4-C5D9-4D89-A869-75383043A2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FAA66233-0F5A-4AED-9723-3F4B34242D5A}"/>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421143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7CD2D26B-FE5E-4664-8B42-554D8D96F6E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997B858E-F822-44FF-A61C-04A475C7D74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75371EB4-9CE7-40C5-8A4B-C6D7D0714DD4}"/>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5" name="Θέση υποσέλιδου 4">
            <a:extLst>
              <a:ext uri="{FF2B5EF4-FFF2-40B4-BE49-F238E27FC236}">
                <a16:creationId xmlns:a16="http://schemas.microsoft.com/office/drawing/2014/main" xmlns="" id="{2FE7CEAE-81D8-47CE-8237-7BE190D46BD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53A87ED6-7659-4C93-8ABB-81E6DC4DE47A}"/>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1590652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859173E-7010-4C44-A0B5-EDB6B43E9E9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77E6A2B-6F91-44C0-9D11-43AEEB11BCF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55B39B37-6C18-4F44-BD77-D7F8972851D6}"/>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5" name="Θέση υποσέλιδου 4">
            <a:extLst>
              <a:ext uri="{FF2B5EF4-FFF2-40B4-BE49-F238E27FC236}">
                <a16:creationId xmlns:a16="http://schemas.microsoft.com/office/drawing/2014/main" xmlns="" id="{1B36147A-8085-480A-A0E2-429264966F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DD54105-B891-48C2-AD53-26514F746351}"/>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200949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3DEE6D3-C940-4F3A-A0F2-4AEEC2178C8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F906F6D3-FB11-4F28-98B8-04639E8340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1B842986-1A5F-45BD-AFE4-B58CB8B16AF6}"/>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5" name="Θέση υποσέλιδου 4">
            <a:extLst>
              <a:ext uri="{FF2B5EF4-FFF2-40B4-BE49-F238E27FC236}">
                <a16:creationId xmlns:a16="http://schemas.microsoft.com/office/drawing/2014/main" xmlns="" id="{47AE7469-2B3F-4987-B0C4-F81F413C02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F7B1A3E-0FC9-4C20-A2C1-29F7758C6812}"/>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313376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E91F6E-5B16-4DD8-8A89-1830BBFC746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64311A8E-D848-4310-8D0C-670C2F473F2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331639DA-7BC8-4BE8-975D-933C4FA7351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3F4DF546-5B6E-4074-87C3-125D9590E015}"/>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6" name="Θέση υποσέλιδου 5">
            <a:extLst>
              <a:ext uri="{FF2B5EF4-FFF2-40B4-BE49-F238E27FC236}">
                <a16:creationId xmlns:a16="http://schemas.microsoft.com/office/drawing/2014/main" xmlns="" id="{C3F8AAAA-D5E9-4E2A-B2F7-F05B1345DE2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0BC2CA8F-B8C1-4119-8BC6-E3B730131A70}"/>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2851315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C990341-7D7C-4480-9FB9-68287575008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F459ECFE-2528-48BA-A728-3F77A25864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B1EA43F7-EB83-415D-ABB0-9F3C0D536E5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700271D3-ED3B-49B7-A8D6-2386CAC05C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A95ED54A-F359-4DD5-9F95-0F89AB35F94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23A46958-1A8B-4090-9817-7C7C7165FE00}"/>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8" name="Θέση υποσέλιδου 7">
            <a:extLst>
              <a:ext uri="{FF2B5EF4-FFF2-40B4-BE49-F238E27FC236}">
                <a16:creationId xmlns:a16="http://schemas.microsoft.com/office/drawing/2014/main" xmlns="" id="{BC571B73-F0A9-424C-AD03-6176A258F62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A8383273-C666-4CCF-B989-338AF1291B72}"/>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2736405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458DD8-4DDD-4AB4-A936-0FAE0A35C57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7410634E-CA03-483F-8D98-609A8CC851BB}"/>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4" name="Θέση υποσέλιδου 3">
            <a:extLst>
              <a:ext uri="{FF2B5EF4-FFF2-40B4-BE49-F238E27FC236}">
                <a16:creationId xmlns:a16="http://schemas.microsoft.com/office/drawing/2014/main" xmlns="" id="{C01FB217-A429-43F0-8812-C35632C4B55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18069506-80B9-47B4-A757-65EEE33E702A}"/>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2493842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B5B3288D-48E9-4975-A2A4-9F15D23D5134}"/>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3" name="Θέση υποσέλιδου 2">
            <a:extLst>
              <a:ext uri="{FF2B5EF4-FFF2-40B4-BE49-F238E27FC236}">
                <a16:creationId xmlns:a16="http://schemas.microsoft.com/office/drawing/2014/main" xmlns="" id="{71B9EBB2-F56B-408D-9235-9EA271F98BC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1255E59F-62E0-4762-B2CE-206B6D506579}"/>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2260709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0389FDB-EC5A-4D20-8004-4888E59C52C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6D679747-E14C-4505-9E64-8759B014BA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2389EC99-20A4-4A11-83E7-79610F12E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8A3AB05F-C8D5-427A-BBB7-B9389703F8F7}"/>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6" name="Θέση υποσέλιδου 5">
            <a:extLst>
              <a:ext uri="{FF2B5EF4-FFF2-40B4-BE49-F238E27FC236}">
                <a16:creationId xmlns:a16="http://schemas.microsoft.com/office/drawing/2014/main" xmlns="" id="{9897C84F-01FB-4EB7-BBC5-73DF922050E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DDEC3BBD-861E-4472-AA3D-A5D1835B2DB9}"/>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371188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853A3F6-90B8-44E1-9A2A-A997BE6B571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B567748E-EC47-4F03-A045-3AD486FA77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2B4533BD-F7EB-4D0A-9D61-2B69E18E2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CC30E3D3-F696-41BA-BE02-BFF33270F36D}"/>
              </a:ext>
            </a:extLst>
          </p:cNvPr>
          <p:cNvSpPr>
            <a:spLocks noGrp="1"/>
          </p:cNvSpPr>
          <p:nvPr>
            <p:ph type="dt" sz="half" idx="10"/>
          </p:nvPr>
        </p:nvSpPr>
        <p:spPr/>
        <p:txBody>
          <a:bodyPr/>
          <a:lstStyle/>
          <a:p>
            <a:fld id="{9BACC776-F61D-4917-99B1-67561D3AFFE7}" type="datetimeFigureOut">
              <a:rPr lang="el-GR" smtClean="0"/>
              <a:pPr/>
              <a:t>9/4/2020</a:t>
            </a:fld>
            <a:endParaRPr lang="el-GR"/>
          </a:p>
        </p:txBody>
      </p:sp>
      <p:sp>
        <p:nvSpPr>
          <p:cNvPr id="6" name="Θέση υποσέλιδου 5">
            <a:extLst>
              <a:ext uri="{FF2B5EF4-FFF2-40B4-BE49-F238E27FC236}">
                <a16:creationId xmlns:a16="http://schemas.microsoft.com/office/drawing/2014/main" xmlns="" id="{CB62AB41-6246-4221-807F-44D17C0C79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6D0BF870-217C-4CF0-8C93-BBFA1C797806}"/>
              </a:ext>
            </a:extLst>
          </p:cNvPr>
          <p:cNvSpPr>
            <a:spLocks noGrp="1"/>
          </p:cNvSpPr>
          <p:nvPr>
            <p:ph type="sldNum" sz="quarter" idx="12"/>
          </p:nvPr>
        </p:nvSpPr>
        <p:spPr/>
        <p:txBody>
          <a:body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2001966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23A1E42B-43CD-4F9D-BE58-300B214623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EB3763A7-FE95-4CE1-B0D8-95240D4B51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47234314-D685-4A6A-BE5F-F1AD8CE790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ACC776-F61D-4917-99B1-67561D3AFFE7}" type="datetimeFigureOut">
              <a:rPr lang="el-GR" smtClean="0"/>
              <a:pPr/>
              <a:t>9/4/2020</a:t>
            </a:fld>
            <a:endParaRPr lang="el-GR"/>
          </a:p>
        </p:txBody>
      </p:sp>
      <p:sp>
        <p:nvSpPr>
          <p:cNvPr id="5" name="Θέση υποσέλιδου 4">
            <a:extLst>
              <a:ext uri="{FF2B5EF4-FFF2-40B4-BE49-F238E27FC236}">
                <a16:creationId xmlns:a16="http://schemas.microsoft.com/office/drawing/2014/main" xmlns="" id="{1B4467B5-65E8-4631-8694-9F85C9E7E8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0DD72445-617A-4851-8255-F46941E08B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21110-CF3B-479F-98C9-DFA25797C8DC}" type="slidenum">
              <a:rPr lang="el-GR" smtClean="0"/>
              <a:pPr/>
              <a:t>‹#›</a:t>
            </a:fld>
            <a:endParaRPr lang="el-GR"/>
          </a:p>
        </p:txBody>
      </p:sp>
    </p:spTree>
    <p:extLst>
      <p:ext uri="{BB962C8B-B14F-4D97-AF65-F5344CB8AC3E}">
        <p14:creationId xmlns:p14="http://schemas.microsoft.com/office/powerpoint/2010/main" xmlns="" val="113299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CA9BE961-3F83-4713-BD2F-CBB194E19489}"/>
              </a:ext>
            </a:extLst>
          </p:cNvPr>
          <p:cNvSpPr>
            <a:spLocks noGrp="1" noChangeArrowheads="1"/>
          </p:cNvSpPr>
          <p:nvPr>
            <p:ph type="title"/>
          </p:nvPr>
        </p:nvSpPr>
        <p:spPr>
          <a:xfrm>
            <a:off x="1919288" y="457201"/>
            <a:ext cx="8291512" cy="1171575"/>
          </a:xfrm>
        </p:spPr>
        <p:txBody>
          <a:bodyPr/>
          <a:lstStyle/>
          <a:p>
            <a:pPr algn="ctr" eaLnBrk="1" hangingPunct="1"/>
            <a:r>
              <a:rPr lang="el-GR" altLang="el-GR" sz="2800" b="1"/>
              <a:t>ΠΡΟΣΦΥΓΗ ΚΑΤΑ ΚΡΑΤΟΥΣ-ΜΕΛΟΥΣ</a:t>
            </a:r>
            <a:br>
              <a:rPr lang="el-GR" altLang="el-GR" sz="2800" b="1"/>
            </a:br>
            <a:r>
              <a:rPr lang="el-GR" altLang="el-GR" sz="2800" b="1"/>
              <a:t>ά. 258 – 260 ΣΛΕΕ</a:t>
            </a:r>
          </a:p>
        </p:txBody>
      </p:sp>
      <p:sp>
        <p:nvSpPr>
          <p:cNvPr id="4099" name="Rectangle 5">
            <a:extLst>
              <a:ext uri="{FF2B5EF4-FFF2-40B4-BE49-F238E27FC236}">
                <a16:creationId xmlns:a16="http://schemas.microsoft.com/office/drawing/2014/main" xmlns="" id="{05E796BC-9E4C-416F-B371-0FEBD8A31627}"/>
              </a:ext>
            </a:extLst>
          </p:cNvPr>
          <p:cNvSpPr>
            <a:spLocks noGrp="1" noChangeArrowheads="1"/>
          </p:cNvSpPr>
          <p:nvPr>
            <p:ph type="body" idx="1"/>
          </p:nvPr>
        </p:nvSpPr>
        <p:spPr>
          <a:xfrm>
            <a:off x="1847850" y="1773238"/>
            <a:ext cx="8301038" cy="4392612"/>
          </a:xfrm>
        </p:spPr>
        <p:txBody>
          <a:bodyPr>
            <a:normAutofit/>
          </a:bodyPr>
          <a:lstStyle/>
          <a:p>
            <a:pPr algn="just" eaLnBrk="1" hangingPunct="1">
              <a:lnSpc>
                <a:spcPct val="150000"/>
              </a:lnSpc>
              <a:spcBef>
                <a:spcPts val="0"/>
              </a:spcBef>
            </a:pPr>
            <a:r>
              <a:rPr lang="el-GR" altLang="el-GR" sz="1800" b="1" dirty="0"/>
              <a:t>Η προσφυγή κατά Κράτους-μέλους</a:t>
            </a:r>
            <a:r>
              <a:rPr lang="el-GR" altLang="el-GR" sz="1800" dirty="0"/>
              <a:t> ή προσφυγή για παράβαση ή επί </a:t>
            </a:r>
            <a:r>
              <a:rPr lang="el-GR" altLang="el-GR" sz="1800" dirty="0" err="1"/>
              <a:t>παραβάσει</a:t>
            </a:r>
            <a:r>
              <a:rPr lang="el-GR" altLang="el-GR" sz="1800" dirty="0"/>
              <a:t> είναι το ένδικο μέσο με το οποίο </a:t>
            </a:r>
            <a:r>
              <a:rPr lang="el-GR" altLang="el-GR" sz="1800" b="1" dirty="0"/>
              <a:t>επιδιώκεται η συμμόρφωση των Κρατών-μελών προς τις υποχρεώσεις τους</a:t>
            </a:r>
            <a:r>
              <a:rPr lang="el-GR" altLang="el-GR" sz="1800" dirty="0"/>
              <a:t>, που απορρέουν από την συμμετοχή τους στην ΕΕ</a:t>
            </a:r>
          </a:p>
          <a:p>
            <a:pPr algn="just" eaLnBrk="1" hangingPunct="1">
              <a:lnSpc>
                <a:spcPct val="150000"/>
              </a:lnSpc>
              <a:spcBef>
                <a:spcPts val="0"/>
              </a:spcBef>
            </a:pPr>
            <a:r>
              <a:rPr lang="el-GR" altLang="el-GR" sz="1800" b="1" dirty="0"/>
              <a:t>Αντικείμενο της προσφυγής είναι η αναγνώριση</a:t>
            </a:r>
            <a:r>
              <a:rPr lang="el-GR" altLang="el-GR" sz="1800" dirty="0"/>
              <a:t> (διαπίστωση) από το  Δικαστήριο </a:t>
            </a:r>
            <a:r>
              <a:rPr lang="el-GR" altLang="el-GR" sz="1800" b="1" dirty="0"/>
              <a:t>ότι το Κ-μ κατά του οποίου ασκήθηκε η προσφυγή</a:t>
            </a:r>
            <a:r>
              <a:rPr lang="el-GR" altLang="el-GR" sz="1800" dirty="0"/>
              <a:t> (εναγόμενο Κ-μ, καθ’ ου η προσφυγή) </a:t>
            </a:r>
            <a:r>
              <a:rPr lang="el-GR" altLang="el-GR" sz="1800" b="1" dirty="0"/>
              <a:t>έχει παραβεί υποχρέωσή του εκ των Συνθηκών ή εκ του ενωσιακού δικαίου γενικότερα. </a:t>
            </a:r>
          </a:p>
          <a:p>
            <a:pPr algn="just" eaLnBrk="1" hangingPunct="1">
              <a:lnSpc>
                <a:spcPct val="150000"/>
              </a:lnSpc>
              <a:spcBef>
                <a:spcPts val="0"/>
              </a:spcBef>
            </a:pPr>
            <a:r>
              <a:rPr lang="el-GR" altLang="el-GR" sz="1800" b="1" dirty="0"/>
              <a:t>Αρμόδιο δικαστήριο </a:t>
            </a:r>
            <a:r>
              <a:rPr lang="el-GR" altLang="el-GR" sz="1800" dirty="0"/>
              <a:t>για την εκδίκαση της προσφυγής κατά Κράτους-μέλους είναι</a:t>
            </a:r>
            <a:r>
              <a:rPr lang="el-GR" altLang="el-GR" sz="1800" b="1" dirty="0"/>
              <a:t> το Δικαστήριο της Ευρωπαϊκής Ένωσης (ΔΕΕ)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B2FFCEF-DEFD-4E99-B66E-4BA128212ABB}"/>
              </a:ext>
            </a:extLst>
          </p:cNvPr>
          <p:cNvSpPr>
            <a:spLocks noGrp="1"/>
          </p:cNvSpPr>
          <p:nvPr>
            <p:ph type="title"/>
          </p:nvPr>
        </p:nvSpPr>
        <p:spPr/>
        <p:txBody>
          <a:bodyPr/>
          <a:lstStyle/>
          <a:p>
            <a:r>
              <a:rPr lang="el-GR" dirty="0"/>
              <a:t>ΑΡΘΡΟ 7 ΣΕΕ</a:t>
            </a:r>
          </a:p>
        </p:txBody>
      </p:sp>
      <p:sp>
        <p:nvSpPr>
          <p:cNvPr id="3" name="Θέση περιεχομένου 2">
            <a:extLst>
              <a:ext uri="{FF2B5EF4-FFF2-40B4-BE49-F238E27FC236}">
                <a16:creationId xmlns:a16="http://schemas.microsoft.com/office/drawing/2014/main" xmlns="" id="{6D59E44D-5543-4FB7-A72D-9432F1CFA609}"/>
              </a:ext>
            </a:extLst>
          </p:cNvPr>
          <p:cNvSpPr>
            <a:spLocks noGrp="1"/>
          </p:cNvSpPr>
          <p:nvPr>
            <p:ph idx="1"/>
          </p:nvPr>
        </p:nvSpPr>
        <p:spPr/>
        <p:txBody>
          <a:bodyPr>
            <a:normAutofit lnSpcReduction="10000"/>
          </a:bodyPr>
          <a:lstStyle/>
          <a:p>
            <a:pPr algn="just">
              <a:lnSpc>
                <a:spcPct val="150000"/>
              </a:lnSpc>
              <a:spcBef>
                <a:spcPts val="0"/>
              </a:spcBef>
            </a:pPr>
            <a:r>
              <a:rPr lang="el-GR" dirty="0"/>
              <a:t>Ουσιαστικές προϋποθέσεις </a:t>
            </a:r>
          </a:p>
          <a:p>
            <a:pPr algn="just">
              <a:lnSpc>
                <a:spcPct val="150000"/>
              </a:lnSpc>
              <a:spcBef>
                <a:spcPts val="0"/>
              </a:spcBef>
            </a:pPr>
            <a:r>
              <a:rPr lang="el-GR" dirty="0"/>
              <a:t>Ύπαρξη κινδύνου παραβίασης των αξιών </a:t>
            </a:r>
          </a:p>
          <a:p>
            <a:pPr algn="just">
              <a:lnSpc>
                <a:spcPct val="150000"/>
              </a:lnSpc>
              <a:spcBef>
                <a:spcPts val="0"/>
              </a:spcBef>
            </a:pPr>
            <a:r>
              <a:rPr lang="el-GR" dirty="0"/>
              <a:t>Ο κίνδυνος να είναι σοβαρός </a:t>
            </a:r>
          </a:p>
          <a:p>
            <a:pPr algn="just">
              <a:lnSpc>
                <a:spcPct val="150000"/>
              </a:lnSpc>
              <a:spcBef>
                <a:spcPts val="0"/>
              </a:spcBef>
            </a:pPr>
            <a:r>
              <a:rPr lang="el-GR" dirty="0"/>
              <a:t>Ο κίνδυνος να είναι σαφής </a:t>
            </a:r>
          </a:p>
          <a:p>
            <a:pPr algn="just">
              <a:lnSpc>
                <a:spcPct val="150000"/>
              </a:lnSpc>
              <a:spcBef>
                <a:spcPts val="0"/>
              </a:spcBef>
            </a:pPr>
            <a:r>
              <a:rPr lang="el-GR" dirty="0"/>
              <a:t>Ο διακυβερνητικός χαρακτήρας του Συμβουλίου καθόσον και η αυξημένη πλειοψηφία των 4/5 των μελών του δυσχεραίνουν την αποτελεσματικότητα του μηχανισμού </a:t>
            </a:r>
          </a:p>
        </p:txBody>
      </p:sp>
    </p:spTree>
    <p:extLst>
      <p:ext uri="{BB962C8B-B14F-4D97-AF65-F5344CB8AC3E}">
        <p14:creationId xmlns:p14="http://schemas.microsoft.com/office/powerpoint/2010/main" xmlns="" val="1512580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2C0DA54-CA0E-412B-8EED-59AA64848279}"/>
              </a:ext>
            </a:extLst>
          </p:cNvPr>
          <p:cNvSpPr>
            <a:spLocks noGrp="1"/>
          </p:cNvSpPr>
          <p:nvPr>
            <p:ph type="title"/>
          </p:nvPr>
        </p:nvSpPr>
        <p:spPr/>
        <p:txBody>
          <a:bodyPr/>
          <a:lstStyle/>
          <a:p>
            <a:r>
              <a:rPr lang="el-GR" dirty="0"/>
              <a:t>Άρθρο 7 ΣΕΕ </a:t>
            </a:r>
          </a:p>
        </p:txBody>
      </p:sp>
      <p:sp>
        <p:nvSpPr>
          <p:cNvPr id="3" name="Θέση περιεχομένου 2">
            <a:extLst>
              <a:ext uri="{FF2B5EF4-FFF2-40B4-BE49-F238E27FC236}">
                <a16:creationId xmlns:a16="http://schemas.microsoft.com/office/drawing/2014/main" xmlns="" id="{B00A915E-9327-4AAB-A836-46E1BF2E37D6}"/>
              </a:ext>
            </a:extLst>
          </p:cNvPr>
          <p:cNvSpPr>
            <a:spLocks noGrp="1"/>
          </p:cNvSpPr>
          <p:nvPr>
            <p:ph idx="1"/>
          </p:nvPr>
        </p:nvSpPr>
        <p:spPr/>
        <p:txBody>
          <a:bodyPr>
            <a:normAutofit lnSpcReduction="10000"/>
          </a:bodyPr>
          <a:lstStyle/>
          <a:p>
            <a:pPr algn="just">
              <a:lnSpc>
                <a:spcPct val="150000"/>
              </a:lnSpc>
              <a:spcBef>
                <a:spcPts val="0"/>
              </a:spcBef>
            </a:pPr>
            <a:r>
              <a:rPr lang="el-GR" dirty="0"/>
              <a:t>2. Το Ευρωπαϊκό Συμβούλιο, αποφασίζοντας ομόφωνα μετά από πρόταση του ενός τρίτου των κρατών μελών ή της Ευρωπαϊκής Επιτροπής και αφού λάβει την έγκριση του Ευρωπαϊκού Κοινοβουλίου, δύναται να διαπιστώσει την ύπαρξη σοβαρής και διαρκούς παραβίασης από κράτος μέλος των αξιών του άρθρου 2, αφού καλέσει το εν λόγω κράτος μέλος να υποβάλει τις παρατηρήσεις του. </a:t>
            </a:r>
          </a:p>
          <a:p>
            <a:endParaRPr lang="el-GR" dirty="0"/>
          </a:p>
        </p:txBody>
      </p:sp>
    </p:spTree>
    <p:extLst>
      <p:ext uri="{BB962C8B-B14F-4D97-AF65-F5344CB8AC3E}">
        <p14:creationId xmlns:p14="http://schemas.microsoft.com/office/powerpoint/2010/main" xmlns="" val="2079893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42B9EC0-476E-42F9-A0AC-FBCF70CB9AB7}"/>
              </a:ext>
            </a:extLst>
          </p:cNvPr>
          <p:cNvSpPr>
            <a:spLocks noGrp="1"/>
          </p:cNvSpPr>
          <p:nvPr>
            <p:ph type="title"/>
          </p:nvPr>
        </p:nvSpPr>
        <p:spPr/>
        <p:txBody>
          <a:bodyPr/>
          <a:lstStyle/>
          <a:p>
            <a:r>
              <a:rPr lang="el-GR" dirty="0"/>
              <a:t>ΑΡΘΡΟ 7 ΣΕΕ</a:t>
            </a:r>
          </a:p>
        </p:txBody>
      </p:sp>
      <p:sp>
        <p:nvSpPr>
          <p:cNvPr id="3" name="Θέση περιεχομένου 2">
            <a:extLst>
              <a:ext uri="{FF2B5EF4-FFF2-40B4-BE49-F238E27FC236}">
                <a16:creationId xmlns:a16="http://schemas.microsoft.com/office/drawing/2014/main" xmlns="" id="{693983BC-0E68-4278-9B15-782C0F543CAB}"/>
              </a:ext>
            </a:extLst>
          </p:cNvPr>
          <p:cNvSpPr>
            <a:spLocks noGrp="1"/>
          </p:cNvSpPr>
          <p:nvPr>
            <p:ph idx="1"/>
          </p:nvPr>
        </p:nvSpPr>
        <p:spPr/>
        <p:txBody>
          <a:bodyPr>
            <a:normAutofit lnSpcReduction="10000"/>
          </a:bodyPr>
          <a:lstStyle/>
          <a:p>
            <a:pPr algn="just"/>
            <a:r>
              <a:rPr lang="el-GR" dirty="0"/>
              <a:t>3. Εφόσον γίνει η αναφερόμενη στην παράγραφο 2 διαπίστωση, το Συμβούλιο δύναται να αποφασίζει, με ειδική πλειοψηφία, την αναστολή ορισμένων δικαιωμάτων τα οποία απορρέουν από την εφαρμογή των Συνθηκών ως προς το εν λόγω κράτος μέλος, συμπεριλαμβανομένων των δικαιωμάτων ψήφου του αντιπροσώπου της κυβέρνησης αυτού του κράτους μέλους στο Συμβούλιο. Ενεργώντας κατ’ αυτόν τον τρόπο, το Συμβούλιο λαμβάνει υπόψη τις πιθανές συνέπειες μιας τέτοιας αναστολής στα δικαιώματα και τις υποχρεώσεις φυσικών και νομικών προσώπων. </a:t>
            </a:r>
          </a:p>
          <a:p>
            <a:pPr algn="just"/>
            <a:r>
              <a:rPr lang="el-GR" dirty="0"/>
              <a:t>Οι υποχρεώσεις του εν λόγω κράτους μέλους, δυνάμει των Συνθηκών, εξακολουθούν, εντούτοις, να δεσμεύουν αυτό το κράτος μέλος. </a:t>
            </a:r>
          </a:p>
        </p:txBody>
      </p:sp>
    </p:spTree>
    <p:extLst>
      <p:ext uri="{BB962C8B-B14F-4D97-AF65-F5344CB8AC3E}">
        <p14:creationId xmlns:p14="http://schemas.microsoft.com/office/powerpoint/2010/main" xmlns="" val="868030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E5E84B0-0C3B-4D15-93CD-1941EC9709C3}"/>
              </a:ext>
            </a:extLst>
          </p:cNvPr>
          <p:cNvSpPr>
            <a:spLocks noGrp="1"/>
          </p:cNvSpPr>
          <p:nvPr>
            <p:ph type="title"/>
          </p:nvPr>
        </p:nvSpPr>
        <p:spPr/>
        <p:txBody>
          <a:bodyPr/>
          <a:lstStyle/>
          <a:p>
            <a:r>
              <a:rPr lang="el-GR"/>
              <a:t>ΑΡΘΡΟ 7 ΣΕΕ</a:t>
            </a:r>
          </a:p>
        </p:txBody>
      </p:sp>
      <p:sp>
        <p:nvSpPr>
          <p:cNvPr id="3" name="Θέση περιεχομένου 2">
            <a:extLst>
              <a:ext uri="{FF2B5EF4-FFF2-40B4-BE49-F238E27FC236}">
                <a16:creationId xmlns:a16="http://schemas.microsoft.com/office/drawing/2014/main" xmlns="" id="{6C8F14F8-31C4-49A1-B50C-AC7D64B84F83}"/>
              </a:ext>
            </a:extLst>
          </p:cNvPr>
          <p:cNvSpPr>
            <a:spLocks noGrp="1"/>
          </p:cNvSpPr>
          <p:nvPr>
            <p:ph idx="1"/>
          </p:nvPr>
        </p:nvSpPr>
        <p:spPr/>
        <p:txBody>
          <a:bodyPr>
            <a:normAutofit/>
          </a:bodyPr>
          <a:lstStyle/>
          <a:p>
            <a:pPr algn="just">
              <a:lnSpc>
                <a:spcPct val="150000"/>
              </a:lnSpc>
              <a:spcBef>
                <a:spcPts val="0"/>
              </a:spcBef>
            </a:pPr>
            <a:r>
              <a:rPr lang="el-GR" dirty="0"/>
              <a:t>4. Το Συμβούλιο δύναται να αποφασίσει, εν συνεχεία, με ειδική πλειοψηφία, να μεταβάλει ή να ανακαλέσει μέτρα που έχουν ληφθεί σύμφωνα με την παράγραφο 3, ανάλογα με τις μεταβολές της καταστάσεως, η οποία οδήγησε στην επιβολή τους. </a:t>
            </a:r>
          </a:p>
        </p:txBody>
      </p:sp>
    </p:spTree>
    <p:extLst>
      <p:ext uri="{BB962C8B-B14F-4D97-AF65-F5344CB8AC3E}">
        <p14:creationId xmlns:p14="http://schemas.microsoft.com/office/powerpoint/2010/main" xmlns="" val="2706532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C8A587B-500B-4392-81D3-7584593FBB5F}"/>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B4D769A3-F05E-4F1B-BFE9-D99EDADF6F30}"/>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Κατασταλτικός και κυρωτικός μηχανισμός</a:t>
            </a:r>
            <a:endParaRPr lang="en-US" dirty="0"/>
          </a:p>
          <a:p>
            <a:pPr lvl="0" algn="just">
              <a:lnSpc>
                <a:spcPct val="150000"/>
              </a:lnSpc>
              <a:spcBef>
                <a:spcPts val="0"/>
              </a:spcBef>
            </a:pPr>
            <a:r>
              <a:rPr lang="el-GR" dirty="0"/>
              <a:t>Πρόταση του ενός τρίτου των Κρατών – μελών ή της Ευρωπαϊκής Επιτροπής,</a:t>
            </a:r>
          </a:p>
          <a:p>
            <a:pPr lvl="0" algn="just">
              <a:lnSpc>
                <a:spcPct val="150000"/>
              </a:lnSpc>
              <a:spcBef>
                <a:spcPts val="0"/>
              </a:spcBef>
            </a:pPr>
            <a:r>
              <a:rPr lang="el-GR" dirty="0"/>
              <a:t>Πρόσκληση του Κράτους-μέλους να υποβάλει τις παρατηρήσεις του, </a:t>
            </a:r>
          </a:p>
          <a:p>
            <a:pPr lvl="0" algn="just">
              <a:lnSpc>
                <a:spcPct val="150000"/>
              </a:lnSpc>
              <a:spcBef>
                <a:spcPts val="0"/>
              </a:spcBef>
            </a:pPr>
            <a:r>
              <a:rPr lang="el-GR" dirty="0"/>
              <a:t>Ομόφωνη απόφαση του Ευρωπαϊκού Συμβουλίου, μετά από έγκριση (σύμφωνη γνώμη) του </a:t>
            </a:r>
            <a:r>
              <a:rPr lang="el-GR" dirty="0" err="1"/>
              <a:t>Ευρ.Κοινβ</a:t>
            </a:r>
            <a:r>
              <a:rPr lang="el-GR" dirty="0"/>
              <a:t>. Η εν λόγω απόφαση έχει ως περιεχόμενο την αναγνώριση (διαπίστωση) ύπαρξης σοβαρής και διαρκούς παραβίασης από Κράτος-μέλος των αξιών του άρθρου 2 ΣΕΕ. </a:t>
            </a:r>
          </a:p>
          <a:p>
            <a:pPr marL="0" indent="0">
              <a:buNone/>
            </a:pPr>
            <a:endParaRPr lang="el-GR" dirty="0"/>
          </a:p>
        </p:txBody>
      </p:sp>
    </p:spTree>
    <p:extLst>
      <p:ext uri="{BB962C8B-B14F-4D97-AF65-F5344CB8AC3E}">
        <p14:creationId xmlns:p14="http://schemas.microsoft.com/office/powerpoint/2010/main" xmlns="" val="1978362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1DECC3E-A250-45E9-A606-14A69ED3C615}"/>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B5E9F013-F1E0-4BED-9186-DDFB508FF5E2}"/>
              </a:ext>
            </a:extLst>
          </p:cNvPr>
          <p:cNvSpPr>
            <a:spLocks noGrp="1"/>
          </p:cNvSpPr>
          <p:nvPr>
            <p:ph idx="1"/>
          </p:nvPr>
        </p:nvSpPr>
        <p:spPr/>
        <p:txBody>
          <a:bodyPr/>
          <a:lstStyle/>
          <a:p>
            <a:pPr algn="just">
              <a:lnSpc>
                <a:spcPct val="150000"/>
              </a:lnSpc>
              <a:spcBef>
                <a:spcPts val="0"/>
              </a:spcBef>
            </a:pPr>
            <a:r>
              <a:rPr lang="el-GR" dirty="0"/>
              <a:t>Οι ουσιαστικές προϋποθέσεις του πρώτου σταδίου, που πρέπει να συντρέχουν σωρευτικά, είναι οι εξής:</a:t>
            </a:r>
          </a:p>
          <a:p>
            <a:pPr lvl="0" algn="just">
              <a:lnSpc>
                <a:spcPct val="150000"/>
              </a:lnSpc>
              <a:spcBef>
                <a:spcPts val="0"/>
              </a:spcBef>
            </a:pPr>
            <a:r>
              <a:rPr lang="el-GR" dirty="0"/>
              <a:t>Η ύπαρξη παραβίασης (και όχι κίνδυνος) των άξιών που περιλαμβάνονται στο άρθρο 2 ΣΕΕ, </a:t>
            </a:r>
          </a:p>
          <a:p>
            <a:pPr lvl="0" algn="just">
              <a:lnSpc>
                <a:spcPct val="150000"/>
              </a:lnSpc>
              <a:spcBef>
                <a:spcPts val="0"/>
              </a:spcBef>
            </a:pPr>
            <a:r>
              <a:rPr lang="el-GR" dirty="0"/>
              <a:t>Η  παραβίαση πρέπει να είναι σοβαρή, </a:t>
            </a:r>
          </a:p>
          <a:p>
            <a:pPr lvl="0" algn="just">
              <a:lnSpc>
                <a:spcPct val="150000"/>
              </a:lnSpc>
              <a:spcBef>
                <a:spcPts val="0"/>
              </a:spcBef>
            </a:pPr>
            <a:r>
              <a:rPr lang="el-GR" dirty="0"/>
              <a:t>Η  παραβίαση πρέπει να είναι διαρκής.</a:t>
            </a:r>
          </a:p>
          <a:p>
            <a:pPr marL="0" indent="0">
              <a:buNone/>
            </a:pPr>
            <a:endParaRPr lang="el-GR" dirty="0"/>
          </a:p>
          <a:p>
            <a:endParaRPr lang="el-GR" dirty="0"/>
          </a:p>
        </p:txBody>
      </p:sp>
    </p:spTree>
    <p:extLst>
      <p:ext uri="{BB962C8B-B14F-4D97-AF65-F5344CB8AC3E}">
        <p14:creationId xmlns:p14="http://schemas.microsoft.com/office/powerpoint/2010/main" xmlns="" val="2911123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A712B78-F74D-4840-B678-A7CF9E07AFBF}"/>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369278D2-2973-42AF-BF8B-DD282E150CDF}"/>
              </a:ext>
            </a:extLst>
          </p:cNvPr>
          <p:cNvSpPr>
            <a:spLocks noGrp="1"/>
          </p:cNvSpPr>
          <p:nvPr>
            <p:ph idx="1"/>
          </p:nvPr>
        </p:nvSpPr>
        <p:spPr/>
        <p:txBody>
          <a:bodyPr>
            <a:normAutofit/>
          </a:bodyPr>
          <a:lstStyle/>
          <a:p>
            <a:pPr algn="just"/>
            <a:r>
              <a:rPr lang="el-GR" dirty="0"/>
              <a:t>Το δεύτερο στάδιο του μηχανισμού του άρθρου 7 </a:t>
            </a:r>
            <a:r>
              <a:rPr lang="el-GR" dirty="0" err="1"/>
              <a:t>παρ</a:t>
            </a:r>
            <a:r>
              <a:rPr lang="el-GR" dirty="0"/>
              <a:t> 2 ΣΕΕ έχει ως αντικείμενο την επιβολή κυρώσεων. </a:t>
            </a:r>
            <a:endParaRPr lang="en-US" dirty="0"/>
          </a:p>
          <a:p>
            <a:pPr algn="just"/>
            <a:r>
              <a:rPr lang="el-GR" dirty="0"/>
              <a:t>Ειδικότερα, μετά από την απόφαση του πρώτου σταδίου από το Ευρωπαϊκό Συμβούλιο, το </a:t>
            </a:r>
            <a:r>
              <a:rPr lang="el-GR" b="1" dirty="0"/>
              <a:t>Συμβούλιο</a:t>
            </a:r>
            <a:r>
              <a:rPr lang="el-GR" dirty="0"/>
              <a:t>, σύμφωνα με την παράγραφο 3 του άρθρου 7 ΣΕΕ, μπορεί να αποφασίζει, με ειδική πλειοψηφία, </a:t>
            </a:r>
            <a:r>
              <a:rPr lang="el-GR" b="1" i="1" dirty="0"/>
              <a:t>«την αναστολή ορισμένων δικαιωμάτων τα οποία απορρέουν από την εφαρμογή των Συνθηκών ως προς το εν λόγω Κράτος-μέλος, συμπεριλαμβανομένων των δικαιωμάτων ψήφου του αντι­προσώπου της κυβέρνησης αυτού του Κράτους-μέλους στο Συμβούλιο». </a:t>
            </a:r>
            <a:endParaRPr lang="en-US" b="1" i="1" dirty="0"/>
          </a:p>
          <a:p>
            <a:endParaRPr lang="el-GR" dirty="0"/>
          </a:p>
        </p:txBody>
      </p:sp>
    </p:spTree>
    <p:extLst>
      <p:ext uri="{BB962C8B-B14F-4D97-AF65-F5344CB8AC3E}">
        <p14:creationId xmlns:p14="http://schemas.microsoft.com/office/powerpoint/2010/main" xmlns="" val="3744365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4946918-2123-4ACA-B27C-37D584453F86}"/>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8CD9D811-7C46-42C8-BD64-44536B38B869}"/>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Η απόφαση της επιβολής κυρώσεων επαφίεται στη διακριτική ευχέρεια του Συμβουλίου, με την έννοια ότι δεν αποτελεί δέσμια αρμοδιότητα. </a:t>
            </a:r>
            <a:endParaRPr lang="en-US" dirty="0"/>
          </a:p>
          <a:p>
            <a:pPr algn="just">
              <a:lnSpc>
                <a:spcPct val="150000"/>
              </a:lnSpc>
              <a:spcBef>
                <a:spcPts val="0"/>
              </a:spcBef>
            </a:pPr>
            <a:r>
              <a:rPr lang="en-US" dirty="0"/>
              <a:t>O</a:t>
            </a:r>
            <a:r>
              <a:rPr lang="el-GR" dirty="0"/>
              <a:t>ι υποχρεώσεις του εν λόγω Κράτους-μέλους, εξακολουθούν να το δεσμεύουν ενώ </a:t>
            </a:r>
            <a:r>
              <a:rPr lang="el-GR" b="1" dirty="0"/>
              <a:t>μεταξύ των κυρώσεων δεν προβλέπεται η αποπομπή Κράτους-μέλους</a:t>
            </a:r>
            <a:r>
              <a:rPr lang="el-GR" dirty="0"/>
              <a:t>. </a:t>
            </a:r>
            <a:endParaRPr lang="en-US" dirty="0"/>
          </a:p>
          <a:p>
            <a:pPr algn="just">
              <a:lnSpc>
                <a:spcPct val="150000"/>
              </a:lnSpc>
              <a:spcBef>
                <a:spcPts val="0"/>
              </a:spcBef>
            </a:pPr>
            <a:r>
              <a:rPr lang="el-GR" dirty="0"/>
              <a:t>Το Συμβούλιο μπορεί να αποφασίσει, εν συνεχεία, με ειδική πλειοψηφία, να μεταβάλει ή να ανακαλέσει μέτρα που έχει λάβει στην περίπτωση συμμόρφωσης</a:t>
            </a:r>
          </a:p>
          <a:p>
            <a:endParaRPr lang="el-GR" dirty="0"/>
          </a:p>
        </p:txBody>
      </p:sp>
    </p:spTree>
    <p:extLst>
      <p:ext uri="{BB962C8B-B14F-4D97-AF65-F5344CB8AC3E}">
        <p14:creationId xmlns:p14="http://schemas.microsoft.com/office/powerpoint/2010/main" xmlns="" val="352904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304F6DA-6A10-43F2-B08A-AB9B1D5BB761}"/>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0D2767EF-4B58-40C7-B157-DBCF9C8A2252}"/>
              </a:ext>
            </a:extLst>
          </p:cNvPr>
          <p:cNvSpPr>
            <a:spLocks noGrp="1"/>
          </p:cNvSpPr>
          <p:nvPr>
            <p:ph idx="1"/>
          </p:nvPr>
        </p:nvSpPr>
        <p:spPr/>
        <p:txBody>
          <a:bodyPr/>
          <a:lstStyle/>
          <a:p>
            <a:pPr algn="just">
              <a:lnSpc>
                <a:spcPct val="150000"/>
              </a:lnSpc>
              <a:spcBef>
                <a:spcPts val="0"/>
              </a:spcBef>
            </a:pPr>
            <a:r>
              <a:rPr lang="el-GR" dirty="0"/>
              <a:t>Παρατηρήσεις</a:t>
            </a:r>
            <a:endParaRPr lang="en-US" dirty="0"/>
          </a:p>
          <a:p>
            <a:pPr algn="just">
              <a:lnSpc>
                <a:spcPct val="150000"/>
              </a:lnSpc>
              <a:spcBef>
                <a:spcPts val="0"/>
              </a:spcBef>
            </a:pPr>
            <a:r>
              <a:rPr lang="el-GR" dirty="0"/>
              <a:t>Πρώτον, το </a:t>
            </a:r>
            <a:r>
              <a:rPr lang="el-GR" dirty="0" err="1"/>
              <a:t>Ευρ.Κοινβ</a:t>
            </a:r>
            <a:r>
              <a:rPr lang="el-GR" dirty="0"/>
              <a:t>. δεν διαθέτει δικαίωμα πρωτοβουλίας, όπως στην περίπτωση του προληπτικού μηχανισμού. </a:t>
            </a:r>
          </a:p>
          <a:p>
            <a:pPr algn="just">
              <a:lnSpc>
                <a:spcPct val="150000"/>
              </a:lnSpc>
              <a:spcBef>
                <a:spcPts val="0"/>
              </a:spcBef>
            </a:pPr>
            <a:r>
              <a:rPr lang="el-GR" dirty="0"/>
              <a:t>Απαιτείται, πάντως, η έγκρισή του για να προχωρήσει το Ευρωπαϊκό Συμβούλιο έγκυρα σε απόφαση διαπίστωσης σοβαρής και διαρκούς παραβίασης των αξιών της Ένωσης. </a:t>
            </a:r>
          </a:p>
        </p:txBody>
      </p:sp>
    </p:spTree>
    <p:extLst>
      <p:ext uri="{BB962C8B-B14F-4D97-AF65-F5344CB8AC3E}">
        <p14:creationId xmlns:p14="http://schemas.microsoft.com/office/powerpoint/2010/main" xmlns="" val="1437077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6B154C8-C72A-4884-BC2A-AC140E03F6A3}"/>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5FB8ECBB-5494-4561-9721-EBA89FF9A28E}"/>
              </a:ext>
            </a:extLst>
          </p:cNvPr>
          <p:cNvSpPr>
            <a:spLocks noGrp="1"/>
          </p:cNvSpPr>
          <p:nvPr>
            <p:ph idx="1"/>
          </p:nvPr>
        </p:nvSpPr>
        <p:spPr/>
        <p:txBody>
          <a:bodyPr>
            <a:normAutofit lnSpcReduction="10000"/>
          </a:bodyPr>
          <a:lstStyle/>
          <a:p>
            <a:pPr algn="just">
              <a:lnSpc>
                <a:spcPct val="150000"/>
              </a:lnSpc>
              <a:spcBef>
                <a:spcPts val="0"/>
              </a:spcBef>
            </a:pPr>
            <a:r>
              <a:rPr lang="el-GR" dirty="0"/>
              <a:t>Δεύτερον, είναι πρόδηλος ο πολιτικός και διακυβερνητικός χαρακτήρας που προσδίδει ο </a:t>
            </a:r>
            <a:r>
              <a:rPr lang="el-GR" i="1" dirty="0"/>
              <a:t>«συνταγματικός νομοθέτης»</a:t>
            </a:r>
            <a:r>
              <a:rPr lang="el-GR" dirty="0"/>
              <a:t> της Ένωσης τόσο στην διαδικασία της διαπίστωσης ύπαρξης σοβαρής και διαρκούς παραβίασης από Κράτος-μέλος των αξιών του άρθρου 2 ΣΕΕ όσο και της επιβολής κυρώσεων, αφού οι σχετικές αποφάσεις λαμβάνονται από τα όργανα  διακυβερνητικής συνθέσεως της Ένωσης (Ευρωπαϊκό Συμβούλιο,  Συμβούλιο).</a:t>
            </a:r>
          </a:p>
          <a:p>
            <a:endParaRPr lang="el-GR" dirty="0"/>
          </a:p>
        </p:txBody>
      </p:sp>
    </p:spTree>
    <p:extLst>
      <p:ext uri="{BB962C8B-B14F-4D97-AF65-F5344CB8AC3E}">
        <p14:creationId xmlns:p14="http://schemas.microsoft.com/office/powerpoint/2010/main" xmlns="" val="354647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595BF44C-B29C-43BF-875E-F4352A920657}"/>
              </a:ext>
            </a:extLst>
          </p:cNvPr>
          <p:cNvSpPr>
            <a:spLocks noGrp="1" noChangeArrowheads="1"/>
          </p:cNvSpPr>
          <p:nvPr>
            <p:ph type="title"/>
          </p:nvPr>
        </p:nvSpPr>
        <p:spPr>
          <a:xfrm>
            <a:off x="1992314" y="457201"/>
            <a:ext cx="8218487" cy="955675"/>
          </a:xfrm>
        </p:spPr>
        <p:txBody>
          <a:bodyPr/>
          <a:lstStyle/>
          <a:p>
            <a:pPr algn="ctr" eaLnBrk="1" hangingPunct="1"/>
            <a:r>
              <a:rPr lang="en-US" altLang="el-GR" sz="2800" b="1"/>
              <a:t>I. </a:t>
            </a:r>
            <a:r>
              <a:rPr lang="el-GR" altLang="el-GR" sz="2800" b="1"/>
              <a:t>ΠΑΡΑΔΕΚΤΟ - ΟΡΟΙ</a:t>
            </a:r>
          </a:p>
        </p:txBody>
      </p:sp>
      <p:sp>
        <p:nvSpPr>
          <p:cNvPr id="5123" name="Rectangle 3">
            <a:extLst>
              <a:ext uri="{FF2B5EF4-FFF2-40B4-BE49-F238E27FC236}">
                <a16:creationId xmlns:a16="http://schemas.microsoft.com/office/drawing/2014/main" xmlns="" id="{ABFE7949-1079-4577-8222-F84DACD27080}"/>
              </a:ext>
            </a:extLst>
          </p:cNvPr>
          <p:cNvSpPr>
            <a:spLocks noGrp="1" noChangeArrowheads="1"/>
          </p:cNvSpPr>
          <p:nvPr>
            <p:ph type="body" idx="1"/>
          </p:nvPr>
        </p:nvSpPr>
        <p:spPr>
          <a:xfrm>
            <a:off x="1847850" y="1557339"/>
            <a:ext cx="8301038" cy="4535487"/>
          </a:xfrm>
        </p:spPr>
        <p:txBody>
          <a:bodyPr>
            <a:normAutofit fontScale="85000" lnSpcReduction="10000"/>
          </a:bodyPr>
          <a:lstStyle/>
          <a:p>
            <a:pPr algn="just" eaLnBrk="1" hangingPunct="1">
              <a:lnSpc>
                <a:spcPct val="150000"/>
              </a:lnSpc>
              <a:spcBef>
                <a:spcPts val="0"/>
              </a:spcBef>
            </a:pPr>
            <a:r>
              <a:rPr lang="en-US" altLang="el-GR" sz="1800" b="1" dirty="0"/>
              <a:t>I.</a:t>
            </a:r>
            <a:r>
              <a:rPr lang="el-GR" altLang="el-GR" sz="1800" b="1" dirty="0"/>
              <a:t>α.</a:t>
            </a:r>
            <a:r>
              <a:rPr lang="el-GR" altLang="el-GR" sz="1800" dirty="0"/>
              <a:t> </a:t>
            </a:r>
            <a:r>
              <a:rPr lang="el-GR" altLang="el-GR" sz="1800" b="1" dirty="0"/>
              <a:t>ΕΝΕΡΓΗΤΙΚΗ ΝΟΜΙΜΟΠΟΙΗΣΗ (εξουσία ασκήσεως της προσφυγής</a:t>
            </a:r>
            <a:r>
              <a:rPr lang="el-GR" altLang="el-GR" sz="1800" dirty="0"/>
              <a:t>) διαθέτουν από τη Συνθήκη μόνο</a:t>
            </a:r>
            <a:r>
              <a:rPr lang="en-US" altLang="el-GR" sz="1800" dirty="0"/>
              <a:t>:</a:t>
            </a:r>
          </a:p>
          <a:p>
            <a:pPr algn="just" eaLnBrk="1" hangingPunct="1">
              <a:lnSpc>
                <a:spcPct val="150000"/>
              </a:lnSpc>
              <a:spcBef>
                <a:spcPts val="0"/>
              </a:spcBef>
              <a:buSzPct val="125000"/>
              <a:buFont typeface="Wingdings" panose="05000000000000000000" pitchFamily="2" charset="2"/>
              <a:buChar char="Ø"/>
            </a:pPr>
            <a:r>
              <a:rPr lang="el-GR" altLang="el-GR" sz="1800" b="1" u="sng" dirty="0"/>
              <a:t>Η Επιτροπή (ά. 258 ΣΛΕΕ),</a:t>
            </a:r>
            <a:r>
              <a:rPr lang="el-GR" altLang="el-GR" sz="1800" dirty="0"/>
              <a:t> στο πλαίσιο της ασκήσεως της </a:t>
            </a:r>
            <a:r>
              <a:rPr lang="el-GR" altLang="el-GR" sz="1800" dirty="0" err="1"/>
              <a:t>διασφαλιστικής</a:t>
            </a:r>
            <a:r>
              <a:rPr lang="el-GR" altLang="el-GR" sz="1800" dirty="0"/>
              <a:t>  της αρμοδιότητας και της λειτουργίας της ως θεματοφύλακας του ενωσιακού δικαίου.</a:t>
            </a:r>
            <a:r>
              <a:rPr lang="en-US" altLang="el-GR" sz="1800" dirty="0"/>
              <a:t> </a:t>
            </a:r>
            <a:r>
              <a:rPr lang="el-GR" altLang="el-GR" sz="1800" dirty="0"/>
              <a:t>Η Επιτροπή διαθέτει </a:t>
            </a:r>
            <a:r>
              <a:rPr lang="el-GR" altLang="el-GR" sz="1800" b="1" dirty="0"/>
              <a:t>ευρεία διακριτική ευχέρεια </a:t>
            </a:r>
            <a:r>
              <a:rPr lang="el-GR" altLang="el-GR" sz="1800" dirty="0"/>
              <a:t>για τον θα στραφεί κατά Κ-μ με προσφυγή, για τις προθεσμίες συμμόρφωσης, για το χρόνο ασκήσεως της προσφυγής κα</a:t>
            </a:r>
          </a:p>
          <a:p>
            <a:pPr algn="just" eaLnBrk="1" hangingPunct="1">
              <a:lnSpc>
                <a:spcPct val="150000"/>
              </a:lnSpc>
              <a:spcBef>
                <a:spcPts val="0"/>
              </a:spcBef>
              <a:buSzPct val="125000"/>
              <a:buFont typeface="Wingdings" panose="05000000000000000000" pitchFamily="2" charset="2"/>
              <a:buChar char="Ø"/>
            </a:pPr>
            <a:r>
              <a:rPr lang="el-GR" altLang="el-GR" sz="1800" b="1" u="sng" dirty="0"/>
              <a:t>Άλλο Κράτος-μέλος (ά. 260).</a:t>
            </a:r>
            <a:r>
              <a:rPr lang="el-GR" altLang="el-GR" sz="1800" b="1" dirty="0"/>
              <a:t> Ωστόσο πριν ένα Κ-μ ασκήσει προσφυγή κατά άλλου Κ-μ οφείλει να φέρει το ζήτημα στην Επιτροπή.</a:t>
            </a:r>
            <a:r>
              <a:rPr lang="el-GR" altLang="el-GR" sz="1800" dirty="0"/>
              <a:t> Αυτή διατυπώνει Αιτιολογημένη Γνώμη επί του θέματος, αφού δώσει τη δυνατότητα στα ενδιαφερόμενα κράτη να προβούν κατ’ αντιδικία σε γραπτές ή προφορικές παρατηρήσεις. Στην περίπτωση αυτή το συνηθέστερο είναι η προσφυγή να ασκηθεί από την Επιτροπή. Αν, όμως, η Επιτροπή δεν διατυπώνει Γνώμη εντός 3 μηνών από της υποβολής της αιτήσεως, η προσφυγή μπορεί να κατατεθεί στο ΔΕΕ και χωρίς τη Γνώμη της Επιτροπής. </a:t>
            </a:r>
          </a:p>
          <a:p>
            <a:pPr algn="just" eaLnBrk="1" hangingPunct="1">
              <a:lnSpc>
                <a:spcPct val="150000"/>
              </a:lnSpc>
              <a:spcBef>
                <a:spcPts val="0"/>
              </a:spcBef>
              <a:buSzPct val="125000"/>
              <a:buFont typeface="Wingdings" panose="05000000000000000000" pitchFamily="2" charset="2"/>
              <a:buNone/>
            </a:pPr>
            <a:r>
              <a:rPr lang="el-GR" altLang="el-GR" sz="16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57D623A-C0D8-46BC-ACB1-75DFEB4D2E17}"/>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5CB3EE28-3C27-4266-BA21-4627A3BCD18C}"/>
              </a:ext>
            </a:extLst>
          </p:cNvPr>
          <p:cNvSpPr>
            <a:spLocks noGrp="1"/>
          </p:cNvSpPr>
          <p:nvPr>
            <p:ph idx="1"/>
          </p:nvPr>
        </p:nvSpPr>
        <p:spPr/>
        <p:txBody>
          <a:bodyPr/>
          <a:lstStyle/>
          <a:p>
            <a:pPr algn="just">
              <a:lnSpc>
                <a:spcPct val="150000"/>
              </a:lnSpc>
              <a:spcBef>
                <a:spcPts val="0"/>
              </a:spcBef>
            </a:pPr>
            <a:r>
              <a:rPr lang="el-GR" dirty="0"/>
              <a:t>Τρίτον, ο πολιτικός χαρακτήρας της διαδικασίας δεν αναιρείται από τον περιορισμένο ρόλο που ανατίθεται στο ΔΕΕ, που καθίσταται αρμόδιο να ελέγχει τη νομιμότητα των πράξεων του Ευρωπαϊκού Συμβουλίου και του Συμβούλιου δυνάμει του άρθρου 7 ΣΕΕ </a:t>
            </a:r>
            <a:r>
              <a:rPr lang="el-GR" i="1" dirty="0"/>
              <a:t>«μόνο όσον αφορά την τήρηση των διαδικαστικών επιταγών του άρθρου αυτού»</a:t>
            </a:r>
            <a:endParaRPr lang="el-GR" dirty="0"/>
          </a:p>
        </p:txBody>
      </p:sp>
    </p:spTree>
    <p:extLst>
      <p:ext uri="{BB962C8B-B14F-4D97-AF65-F5344CB8AC3E}">
        <p14:creationId xmlns:p14="http://schemas.microsoft.com/office/powerpoint/2010/main" xmlns="" val="877740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CE96820-FC3B-4E31-A410-EFE3479EE185}"/>
              </a:ext>
            </a:extLst>
          </p:cNvPr>
          <p:cNvSpPr>
            <a:spLocks noGrp="1"/>
          </p:cNvSpPr>
          <p:nvPr>
            <p:ph type="title"/>
          </p:nvPr>
        </p:nvSpPr>
        <p:spPr/>
        <p:txBody>
          <a:bodyPr/>
          <a:lstStyle/>
          <a:p>
            <a:r>
              <a:rPr lang="el-GR" dirty="0"/>
              <a:t>Άρθρο 7 ΣΕΕ</a:t>
            </a:r>
          </a:p>
        </p:txBody>
      </p:sp>
      <p:sp>
        <p:nvSpPr>
          <p:cNvPr id="3" name="Θέση περιεχομένου 2">
            <a:extLst>
              <a:ext uri="{FF2B5EF4-FFF2-40B4-BE49-F238E27FC236}">
                <a16:creationId xmlns:a16="http://schemas.microsoft.com/office/drawing/2014/main" xmlns="" id="{B8B3E637-760F-4213-800D-9FAF2BBCCB27}"/>
              </a:ext>
            </a:extLst>
          </p:cNvPr>
          <p:cNvSpPr>
            <a:spLocks noGrp="1"/>
          </p:cNvSpPr>
          <p:nvPr>
            <p:ph idx="1"/>
          </p:nvPr>
        </p:nvSpPr>
        <p:spPr/>
        <p:txBody>
          <a:bodyPr>
            <a:normAutofit/>
          </a:bodyPr>
          <a:lstStyle/>
          <a:p>
            <a:pPr algn="just">
              <a:lnSpc>
                <a:spcPct val="150000"/>
              </a:lnSpc>
              <a:spcBef>
                <a:spcPts val="0"/>
              </a:spcBef>
            </a:pPr>
            <a:r>
              <a:rPr lang="el-GR" dirty="0"/>
              <a:t>Τέταρτον - Μηχανισμός δύσχρηστος </a:t>
            </a:r>
          </a:p>
          <a:p>
            <a:pPr algn="just">
              <a:lnSpc>
                <a:spcPct val="150000"/>
              </a:lnSpc>
              <a:spcBef>
                <a:spcPts val="0"/>
              </a:spcBef>
            </a:pPr>
            <a:r>
              <a:rPr lang="el-GR" dirty="0"/>
              <a:t>Απαιτούμενη ομοφωνία στο Ευρωπαϊκό Συμβούλιο </a:t>
            </a:r>
          </a:p>
          <a:p>
            <a:pPr algn="just">
              <a:lnSpc>
                <a:spcPct val="150000"/>
              </a:lnSpc>
              <a:spcBef>
                <a:spcPts val="0"/>
              </a:spcBef>
            </a:pPr>
            <a:r>
              <a:rPr lang="el-GR" dirty="0"/>
              <a:t>Διαπίστωση ύπαρξης σοβαρής και διαρκούς παραβίασης</a:t>
            </a:r>
          </a:p>
          <a:p>
            <a:pPr algn="just">
              <a:lnSpc>
                <a:spcPct val="150000"/>
              </a:lnSpc>
              <a:spcBef>
                <a:spcPts val="0"/>
              </a:spcBef>
            </a:pPr>
            <a:r>
              <a:rPr lang="el-GR" dirty="0"/>
              <a:t>Πολιτικός – διακυβερνητικός χαρακτήρας της διαδικασίας, που επιτρέπει πολιτική διαχείριση της κρίσης</a:t>
            </a:r>
          </a:p>
        </p:txBody>
      </p:sp>
    </p:spTree>
    <p:extLst>
      <p:ext uri="{BB962C8B-B14F-4D97-AF65-F5344CB8AC3E}">
        <p14:creationId xmlns:p14="http://schemas.microsoft.com/office/powerpoint/2010/main" xmlns="" val="3808355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357BCEB-8DE5-42E6-B232-EF40D60B2134}"/>
              </a:ext>
            </a:extLst>
          </p:cNvPr>
          <p:cNvSpPr>
            <a:spLocks noGrp="1"/>
          </p:cNvSpPr>
          <p:nvPr>
            <p:ph type="title"/>
          </p:nvPr>
        </p:nvSpPr>
        <p:spPr/>
        <p:txBody>
          <a:bodyPr/>
          <a:lstStyle/>
          <a:p>
            <a:r>
              <a:rPr lang="el-GR" dirty="0"/>
              <a:t>Προτάσεις </a:t>
            </a:r>
          </a:p>
        </p:txBody>
      </p:sp>
      <p:sp>
        <p:nvSpPr>
          <p:cNvPr id="3" name="Θέση περιεχομένου 2">
            <a:extLst>
              <a:ext uri="{FF2B5EF4-FFF2-40B4-BE49-F238E27FC236}">
                <a16:creationId xmlns:a16="http://schemas.microsoft.com/office/drawing/2014/main" xmlns="" id="{DA7A72A6-F139-4204-837C-7C42279D5E1C}"/>
              </a:ext>
            </a:extLst>
          </p:cNvPr>
          <p:cNvSpPr>
            <a:spLocks noGrp="1"/>
          </p:cNvSpPr>
          <p:nvPr>
            <p:ph idx="1"/>
          </p:nvPr>
        </p:nvSpPr>
        <p:spPr/>
        <p:txBody>
          <a:bodyPr>
            <a:normAutofit fontScale="92500"/>
          </a:bodyPr>
          <a:lstStyle/>
          <a:p>
            <a:pPr algn="just">
              <a:lnSpc>
                <a:spcPct val="150000"/>
              </a:lnSpc>
              <a:spcBef>
                <a:spcPts val="0"/>
              </a:spcBef>
            </a:pPr>
            <a:r>
              <a:rPr lang="el-GR" dirty="0"/>
              <a:t>ΛΥΣΕΙΣ ΠΟΥ ΠΡΟΤΑΘΗΚΑΝ ΓΙΑ ΤΗΝ ΒΕΛΤΙΩΣΗ ΤΩΝ ΜΗΧΑΝΙΣΜΩΝ </a:t>
            </a:r>
          </a:p>
          <a:p>
            <a:pPr algn="just">
              <a:lnSpc>
                <a:spcPct val="150000"/>
              </a:lnSpc>
              <a:spcBef>
                <a:spcPts val="0"/>
              </a:spcBef>
            </a:pPr>
            <a:r>
              <a:rPr lang="el-GR" dirty="0"/>
              <a:t>1. Αποπομπή Κράτους-μέλους</a:t>
            </a:r>
          </a:p>
          <a:p>
            <a:pPr algn="just">
              <a:lnSpc>
                <a:spcPct val="150000"/>
              </a:lnSpc>
              <a:spcBef>
                <a:spcPts val="0"/>
              </a:spcBef>
            </a:pPr>
            <a:r>
              <a:rPr lang="el-GR" dirty="0"/>
              <a:t>Δεν προβλέπεται στις Συνθήκες – απαιτεί τροποποίηση των Συνθηκών </a:t>
            </a:r>
          </a:p>
          <a:p>
            <a:pPr algn="just">
              <a:lnSpc>
                <a:spcPct val="150000"/>
              </a:lnSpc>
              <a:spcBef>
                <a:spcPts val="0"/>
              </a:spcBef>
            </a:pPr>
            <a:r>
              <a:rPr lang="el-GR" dirty="0"/>
              <a:t>Η αποπομπή ενός Κράτους-μέλους εναντιώνεται στην εικαζόμενη βούληση του Κράτους-μέλους να συνεχίσει να αποτελεί μέλος της ΕΕ - η διάταξη του άρθρου 48 ΣΛΕΕ για την τροποποίηση των Συνθηκών δεν μπορεί να εφαρμοστεί λόγω της προϋπόθεσης της</a:t>
            </a:r>
          </a:p>
        </p:txBody>
      </p:sp>
    </p:spTree>
    <p:extLst>
      <p:ext uri="{BB962C8B-B14F-4D97-AF65-F5344CB8AC3E}">
        <p14:creationId xmlns:p14="http://schemas.microsoft.com/office/powerpoint/2010/main" xmlns="" val="112141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9D65E8-92F3-4782-902D-6918D93D2D28}"/>
              </a:ext>
            </a:extLst>
          </p:cNvPr>
          <p:cNvSpPr>
            <a:spLocks noGrp="1"/>
          </p:cNvSpPr>
          <p:nvPr>
            <p:ph type="title"/>
          </p:nvPr>
        </p:nvSpPr>
        <p:spPr/>
        <p:txBody>
          <a:bodyPr/>
          <a:lstStyle/>
          <a:p>
            <a:r>
              <a:rPr lang="el-GR" dirty="0"/>
              <a:t>Προτάσεις </a:t>
            </a:r>
          </a:p>
        </p:txBody>
      </p:sp>
      <p:sp>
        <p:nvSpPr>
          <p:cNvPr id="3" name="Θέση περιεχομένου 2">
            <a:extLst>
              <a:ext uri="{FF2B5EF4-FFF2-40B4-BE49-F238E27FC236}">
                <a16:creationId xmlns:a16="http://schemas.microsoft.com/office/drawing/2014/main" xmlns="" id="{2A87783C-F259-4B01-B54F-2CF744B802D9}"/>
              </a:ext>
            </a:extLst>
          </p:cNvPr>
          <p:cNvSpPr>
            <a:spLocks noGrp="1"/>
          </p:cNvSpPr>
          <p:nvPr>
            <p:ph idx="1"/>
          </p:nvPr>
        </p:nvSpPr>
        <p:spPr/>
        <p:txBody>
          <a:bodyPr>
            <a:normAutofit lnSpcReduction="10000"/>
          </a:bodyPr>
          <a:lstStyle/>
          <a:p>
            <a:pPr algn="just">
              <a:lnSpc>
                <a:spcPct val="150000"/>
              </a:lnSpc>
              <a:spcBef>
                <a:spcPts val="0"/>
              </a:spcBef>
            </a:pPr>
            <a:r>
              <a:rPr lang="el-GR" dirty="0"/>
              <a:t>2. Λύση θα μπορούσε να αποτελέσει ο συνδυασμός του άρθρου 2 ΣΕΕ με την διάταξη του άρθρου 4 παρ. 3 ΣΕΕ, που καθιερώνει την υποχρέωση της καλόπιστης συνεργασίας των Κρατών-μελών με την Ένωση, ή με την διάταξη του άρθρου 19 ΣΕΕ σύμφωνα με την οποία </a:t>
            </a:r>
            <a:r>
              <a:rPr lang="el-GR" i="1" dirty="0"/>
              <a:t>«τα Κράτη-μέλη προβλέπουν τα ένδικα βοηθήματα και μέσα που είναι αναγκαία για να διασφαλίζεται η πραγματική δικαστική προστασία στους τομείς που διέπονται από το δίκαιο της Ένωσης»</a:t>
            </a:r>
            <a:endParaRPr lang="el-GR" dirty="0"/>
          </a:p>
        </p:txBody>
      </p:sp>
    </p:spTree>
    <p:extLst>
      <p:ext uri="{BB962C8B-B14F-4D97-AF65-F5344CB8AC3E}">
        <p14:creationId xmlns:p14="http://schemas.microsoft.com/office/powerpoint/2010/main" xmlns="" val="246047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4C609AE-56AE-4F01-82C1-F4F20FF22FE7}"/>
              </a:ext>
            </a:extLst>
          </p:cNvPr>
          <p:cNvSpPr>
            <a:spLocks noGrp="1"/>
          </p:cNvSpPr>
          <p:nvPr>
            <p:ph type="title"/>
          </p:nvPr>
        </p:nvSpPr>
        <p:spPr/>
        <p:txBody>
          <a:bodyPr/>
          <a:lstStyle/>
          <a:p>
            <a:r>
              <a:rPr lang="el-GR" dirty="0"/>
              <a:t>Προτάσεις </a:t>
            </a:r>
          </a:p>
        </p:txBody>
      </p:sp>
      <p:sp>
        <p:nvSpPr>
          <p:cNvPr id="3" name="Θέση περιεχομένου 2">
            <a:extLst>
              <a:ext uri="{FF2B5EF4-FFF2-40B4-BE49-F238E27FC236}">
                <a16:creationId xmlns:a16="http://schemas.microsoft.com/office/drawing/2014/main" xmlns="" id="{0B974E2B-CF67-475E-9031-C29C8A421D67}"/>
              </a:ext>
            </a:extLst>
          </p:cNvPr>
          <p:cNvSpPr>
            <a:spLocks noGrp="1"/>
          </p:cNvSpPr>
          <p:nvPr>
            <p:ph idx="1"/>
          </p:nvPr>
        </p:nvSpPr>
        <p:spPr/>
        <p:txBody>
          <a:bodyPr>
            <a:normAutofit lnSpcReduction="10000"/>
          </a:bodyPr>
          <a:lstStyle/>
          <a:p>
            <a:r>
              <a:rPr lang="el-GR" dirty="0"/>
              <a:t>3. Ίδρυση Ενωσιακού Οργανισμού Παρακολούθησης </a:t>
            </a:r>
          </a:p>
          <a:p>
            <a:pPr algn="just"/>
            <a:r>
              <a:rPr lang="el-GR" dirty="0"/>
              <a:t>Το νέο αυτό όργανο θα διασφαλίσει τη συμμόρφωση όλων των Κρατών-μελών προς τις κοινές αξίες, που κατοχυρώνονται στο άρθρο 2 της ΣΕΕ. </a:t>
            </a:r>
          </a:p>
          <a:p>
            <a:pPr algn="just"/>
            <a:r>
              <a:rPr lang="el-GR" dirty="0"/>
              <a:t>Ο μηχανισμός αυτός θα πρέπει να προσλάβει τη μορφή ομάδας υψηλού επιπέδου ή αξιολόγησης και να έχει ως βάση την αναμόρφωση και την ενίσχυση της εντολής του Οργανισμού της Ευρωπαϊκής Ένωσης για τα Ανθρώπινα Δικαιώματα, και το πλαίσιο ενός ενισχυμένου διαλόγου Επιτροπής – Συμβουλίου - </a:t>
            </a:r>
            <a:r>
              <a:rPr lang="el-GR" dirty="0" err="1"/>
              <a:t>Ευρ.Κοινβ</a:t>
            </a:r>
            <a:r>
              <a:rPr lang="el-GR" dirty="0"/>
              <a:t> - Κρατών-μελών σχετικά με τα μέτρα που θα πρέπει να ληφθούν</a:t>
            </a:r>
          </a:p>
          <a:p>
            <a:pPr algn="just"/>
            <a:r>
              <a:rPr lang="el-GR" dirty="0"/>
              <a:t>Ανάληψη πρωτοβουλιών – Συστάσεις </a:t>
            </a:r>
          </a:p>
        </p:txBody>
      </p:sp>
    </p:spTree>
    <p:extLst>
      <p:ext uri="{BB962C8B-B14F-4D97-AF65-F5344CB8AC3E}">
        <p14:creationId xmlns:p14="http://schemas.microsoft.com/office/powerpoint/2010/main" xmlns="" val="1614503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59379FD-F2E3-4C79-858F-6C5F15CE78C1}"/>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DAC0EEEC-5F31-4A63-81CE-27B43FF464B2}"/>
              </a:ext>
            </a:extLst>
          </p:cNvPr>
          <p:cNvSpPr>
            <a:spLocks noGrp="1"/>
          </p:cNvSpPr>
          <p:nvPr>
            <p:ph idx="1"/>
          </p:nvPr>
        </p:nvSpPr>
        <p:spPr/>
        <p:txBody>
          <a:bodyPr>
            <a:normAutofit lnSpcReduction="10000"/>
          </a:bodyPr>
          <a:lstStyle/>
          <a:p>
            <a:pPr algn="just">
              <a:lnSpc>
                <a:spcPct val="150000"/>
              </a:lnSpc>
              <a:spcBef>
                <a:spcPts val="0"/>
              </a:spcBef>
            </a:pPr>
            <a:r>
              <a:rPr lang="el-GR" dirty="0"/>
              <a:t>Προσωρινή μείωση καταβαλλόμενων αποδοχών – ο Πορτογάλος νομοθέτης έλαβε μέτρα για την αντιμετώπιση του υπερβολικού ελλείμματος του προϋπολογισμού της Πορτογαλίας και σε συμμόρφωση στις σχετικές υποχρεώσεις, που επιβλήθηκαν  στην Πορτογαλία με τις αποφάσεις εκείνες της Ένωσης με τις οποίες, μεταξύ άλλων, χορηγήθηκε χρηματοοικονομική συνδρομή στην Πορτογαλία. </a:t>
            </a:r>
          </a:p>
        </p:txBody>
      </p:sp>
    </p:spTree>
    <p:extLst>
      <p:ext uri="{BB962C8B-B14F-4D97-AF65-F5344CB8AC3E}">
        <p14:creationId xmlns:p14="http://schemas.microsoft.com/office/powerpoint/2010/main" xmlns="" val="1829342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35CEE6E-3E74-4CB6-9711-577E45A69DB8}"/>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862A830D-8EB7-463B-A553-80D1331E77F8}"/>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Με την προσφυγή της </a:t>
            </a:r>
            <a:r>
              <a:rPr lang="el-GR" b="1" dirty="0"/>
              <a:t>η ASJP </a:t>
            </a:r>
            <a:r>
              <a:rPr lang="el-GR" dirty="0"/>
              <a:t>υποστήριξε ότι τα μέτρα μειώσεως των αποδοχών συνεπάγονται παραβίαση της </a:t>
            </a:r>
            <a:r>
              <a:rPr lang="el-GR" i="1" dirty="0"/>
              <a:t>«αρχής της ανεξαρτησίας των δικαστών»</a:t>
            </a:r>
            <a:r>
              <a:rPr lang="el-GR" dirty="0"/>
              <a:t>, η οποία κατοχυρώνεται όχι μόνο στο Πορτογαλικό Σύνταγμα αλλά και στο ενωσιακό δίκαιο, με το άρθρο 19, παρ. 1, δεύτερο εδάφιο ΣΕΕ, καθώς και με το άρθρο 47 του Ευρωπαϊκού Χάρτη Θεμελιωδών Δικαιωμάτων (στο εξής ΕΧΘΔΑ). </a:t>
            </a:r>
          </a:p>
          <a:p>
            <a:pPr algn="just">
              <a:lnSpc>
                <a:spcPct val="150000"/>
              </a:lnSpc>
              <a:spcBef>
                <a:spcPts val="0"/>
              </a:spcBef>
            </a:pPr>
            <a:r>
              <a:rPr lang="el-GR" dirty="0"/>
              <a:t>Υπό τις συνθήκες αυτές, το Ανώτατο Πορτογαλικό Δικαστήριο αποφάσισε να αναστείλει την ενώπιον του διαδικασία και να υποβάλει στο Δικαστήριο το ακόλουθο προδικαστικό ερώτημα:</a:t>
            </a:r>
          </a:p>
          <a:p>
            <a:endParaRPr lang="el-GR" dirty="0"/>
          </a:p>
        </p:txBody>
      </p:sp>
    </p:spTree>
    <p:extLst>
      <p:ext uri="{BB962C8B-B14F-4D97-AF65-F5344CB8AC3E}">
        <p14:creationId xmlns:p14="http://schemas.microsoft.com/office/powerpoint/2010/main" xmlns="" val="3134863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F32B703-2ED4-4E15-AA13-D011C07307CC}"/>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72CB2555-4665-4754-ABA4-4C3D4D1B6CC9}"/>
              </a:ext>
            </a:extLst>
          </p:cNvPr>
          <p:cNvSpPr>
            <a:spLocks noGrp="1"/>
          </p:cNvSpPr>
          <p:nvPr>
            <p:ph idx="1"/>
          </p:nvPr>
        </p:nvSpPr>
        <p:spPr/>
        <p:txBody>
          <a:bodyPr>
            <a:normAutofit fontScale="77500" lnSpcReduction="20000"/>
          </a:bodyPr>
          <a:lstStyle/>
          <a:p>
            <a:pPr algn="just">
              <a:lnSpc>
                <a:spcPct val="150000"/>
              </a:lnSpc>
              <a:spcBef>
                <a:spcPts val="0"/>
              </a:spcBef>
            </a:pPr>
            <a:r>
              <a:rPr lang="el-GR" dirty="0"/>
              <a:t>«Λαμβανομένων υπόψη των επιταγών μειώσεως του υπερβολικού δημοσιονομικού ελλείμματος και χρηματοδοτικής ενισχύσεως βάσει διατάξεων [του δικαίου της Ένωσης], έχει η αρχή της δικαστικής ανεξαρτησίας, η οποία κατοχυρώνεται στο άρθρο 19, παράγραφος 1, δεύτερο εδάφιο, ΣΕΕ και στο άρθρο 47 του [Χάρτη], καθώς και στη νομολογία του Δικαστηρίου της Ευρωπαϊκής Ένωσης, την έννοια ότι αντιτίθεται στα μέτρα μειώσεως των αποδοχών που εφαρμόζονται στους δικαστές στην Πορτογαλία, μέσω μονομερούς και διαρκούς επιβολής από άλλες συντεταγμένες εξουσίες και όργανα, όπως προκύπτει από το άρθρο 2 του νόμου [75/2014];» </a:t>
            </a:r>
          </a:p>
          <a:p>
            <a:endParaRPr lang="el-GR" dirty="0"/>
          </a:p>
        </p:txBody>
      </p:sp>
    </p:spTree>
    <p:extLst>
      <p:ext uri="{BB962C8B-B14F-4D97-AF65-F5344CB8AC3E}">
        <p14:creationId xmlns:p14="http://schemas.microsoft.com/office/powerpoint/2010/main" xmlns="" val="2770812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E4FD9CC-4C6B-4318-8F75-E5EAC9784F6C}"/>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800B8A1E-69B4-4448-9C65-36021055F529}"/>
              </a:ext>
            </a:extLst>
          </p:cNvPr>
          <p:cNvSpPr>
            <a:spLocks noGrp="1"/>
          </p:cNvSpPr>
          <p:nvPr>
            <p:ph idx="1"/>
          </p:nvPr>
        </p:nvSpPr>
        <p:spPr/>
        <p:txBody>
          <a:bodyPr>
            <a:normAutofit fontScale="92500" lnSpcReduction="10000"/>
          </a:bodyPr>
          <a:lstStyle/>
          <a:p>
            <a:pPr algn="just"/>
            <a:r>
              <a:rPr lang="el-GR" dirty="0"/>
              <a:t>Το ΔΕΕ αφού αναγνώρισε ότι η καταβολή στους δικαστές «αποδοχών των οποίων το επίπεδο τελεί σε αναλογία με τη σπουδαιότητα των καθηκόντων που ασκούν αποτελεί εγγύηση σύμφυτη με την ανεξαρτησία των δικαστών», έκρινε ότι επειδή τα μέτρα μείωσης των αποδοχών εφαρμόστηκαν όχι μόνο στα μέλη του Tribunal de </a:t>
            </a:r>
            <a:r>
              <a:rPr lang="el-GR" dirty="0" err="1"/>
              <a:t>Contas</a:t>
            </a:r>
            <a:r>
              <a:rPr lang="el-GR" dirty="0"/>
              <a:t>, αλλά, γενικότερα, σε διάφορες κατηγορίες δημοσίων λειτουργών και προσώπων που ασκούν καθήκοντα στον δημόσιο τομέα, μεταξύ των οποίων οι φορείς των οργάνων της νομοθετικής, της εκτελεστικής και της δικαστικής εξουσίας, δηλαδή «</a:t>
            </a:r>
            <a:r>
              <a:rPr lang="el-GR" b="1" dirty="0"/>
              <a:t>προσιδιάζουν σε μέτρα γενικής εφαρμογής</a:t>
            </a:r>
            <a:r>
              <a:rPr lang="el-GR" dirty="0"/>
              <a:t>» σε μια προσπάθεια περιορισμού των δαπανών και του υπερβολικού ελλείμματος του προϋπολογισμού του Πορτογαλικού Δημοσίου, καθώς και «</a:t>
            </a:r>
            <a:r>
              <a:rPr lang="el-GR" b="1" dirty="0"/>
              <a:t>του προσωρινού τους χαρακτήρα</a:t>
            </a:r>
            <a:r>
              <a:rPr lang="el-GR" dirty="0"/>
              <a:t>», δεν μπορούν να θεωρηθούν ως μέτρα που θίγουν την ανεξαρτησία των μελών του Tribunal de </a:t>
            </a:r>
            <a:r>
              <a:rPr lang="el-GR" dirty="0" err="1"/>
              <a:t>Contas</a:t>
            </a:r>
            <a:r>
              <a:rPr lang="el-GR" dirty="0"/>
              <a:t>. </a:t>
            </a:r>
          </a:p>
          <a:p>
            <a:endParaRPr lang="el-GR" dirty="0"/>
          </a:p>
        </p:txBody>
      </p:sp>
    </p:spTree>
    <p:extLst>
      <p:ext uri="{BB962C8B-B14F-4D97-AF65-F5344CB8AC3E}">
        <p14:creationId xmlns:p14="http://schemas.microsoft.com/office/powerpoint/2010/main" xmlns="" val="825502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BA16258-EC13-447B-B741-AC80D27A186F}"/>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712D1425-C8DC-4EEB-BCF5-CC49015479DC}"/>
              </a:ext>
            </a:extLst>
          </p:cNvPr>
          <p:cNvSpPr>
            <a:spLocks noGrp="1"/>
          </p:cNvSpPr>
          <p:nvPr>
            <p:ph idx="1"/>
          </p:nvPr>
        </p:nvSpPr>
        <p:spPr/>
        <p:txBody>
          <a:bodyPr>
            <a:normAutofit fontScale="85000" lnSpcReduction="20000"/>
          </a:bodyPr>
          <a:lstStyle/>
          <a:p>
            <a:pPr algn="just">
              <a:lnSpc>
                <a:spcPct val="150000"/>
              </a:lnSpc>
              <a:spcBef>
                <a:spcPts val="0"/>
              </a:spcBef>
            </a:pPr>
            <a:r>
              <a:rPr lang="el-GR" dirty="0"/>
              <a:t>Ωστόσο, το Δικαστήριο τόνισε ότι η διασφάλιση της ανεξαρτησίας των εθνικών δικαστηρίων από τα Κράτη-μέλη, (ως αναγκαία συνθήκη για την εμπέδωση της αποτελεσματικής δικαστικής προστασίας και συνακόλουθα του σεβασμού του Κράτους Δικαίου)</a:t>
            </a:r>
          </a:p>
          <a:p>
            <a:pPr algn="just">
              <a:lnSpc>
                <a:spcPct val="150000"/>
              </a:lnSpc>
              <a:spcBef>
                <a:spcPts val="0"/>
              </a:spcBef>
            </a:pPr>
            <a:r>
              <a:rPr lang="el-GR" dirty="0"/>
              <a:t>αποτελεί μέσω μια συνδυασμένης ανάγνωσης των άρθρων 2 (αξίες της Ένωσης), 4 παρ. 3 (καθήκον καλόπιστης συνεργασίας) και 19 παρ. 1 ΣΕΕ (αρχή της αποτελεσματικής προστασίας των δικαιωμάτων που αντλούν οι ιδιώτες από το δίκαιο της Ένωσης) </a:t>
            </a:r>
            <a:r>
              <a:rPr lang="el-GR" b="1" dirty="0"/>
              <a:t>εκ της Συνθήκης υποχρέωση των Κρατών-μελών, που η τήρησή της ελέγχεται από το Δικαστήριο. </a:t>
            </a:r>
          </a:p>
        </p:txBody>
      </p:sp>
    </p:spTree>
    <p:extLst>
      <p:ext uri="{BB962C8B-B14F-4D97-AF65-F5344CB8AC3E}">
        <p14:creationId xmlns:p14="http://schemas.microsoft.com/office/powerpoint/2010/main" xmlns="" val="130536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988AD25D-9E7B-49F3-8D80-F30B411ADD94}"/>
              </a:ext>
            </a:extLst>
          </p:cNvPr>
          <p:cNvSpPr>
            <a:spLocks noGrp="1" noChangeArrowheads="1"/>
          </p:cNvSpPr>
          <p:nvPr>
            <p:ph type="title"/>
          </p:nvPr>
        </p:nvSpPr>
        <p:spPr>
          <a:xfrm>
            <a:off x="1919288" y="457201"/>
            <a:ext cx="8291512" cy="1027113"/>
          </a:xfrm>
        </p:spPr>
        <p:txBody>
          <a:bodyPr/>
          <a:lstStyle/>
          <a:p>
            <a:pPr algn="ctr" eaLnBrk="1" hangingPunct="1"/>
            <a:r>
              <a:rPr lang="en-US" altLang="el-GR" sz="2800" b="1"/>
              <a:t>I. </a:t>
            </a:r>
            <a:r>
              <a:rPr lang="el-GR" altLang="el-GR" sz="2800" b="1"/>
              <a:t>ΠΑΡΑΔΕΚΤΟ - ΟΡΟΙ</a:t>
            </a:r>
          </a:p>
        </p:txBody>
      </p:sp>
      <p:sp>
        <p:nvSpPr>
          <p:cNvPr id="7171" name="Rectangle 3">
            <a:extLst>
              <a:ext uri="{FF2B5EF4-FFF2-40B4-BE49-F238E27FC236}">
                <a16:creationId xmlns:a16="http://schemas.microsoft.com/office/drawing/2014/main" xmlns="" id="{DF77D84D-35FB-40F0-A56E-A8D933396F20}"/>
              </a:ext>
            </a:extLst>
          </p:cNvPr>
          <p:cNvSpPr>
            <a:spLocks noGrp="1" noChangeArrowheads="1"/>
          </p:cNvSpPr>
          <p:nvPr>
            <p:ph type="body" idx="1"/>
          </p:nvPr>
        </p:nvSpPr>
        <p:spPr>
          <a:xfrm>
            <a:off x="1919288" y="1557339"/>
            <a:ext cx="8229600" cy="4535487"/>
          </a:xfrm>
        </p:spPr>
        <p:txBody>
          <a:bodyPr>
            <a:normAutofit fontScale="92500"/>
          </a:bodyPr>
          <a:lstStyle/>
          <a:p>
            <a:pPr algn="just" eaLnBrk="1" hangingPunct="1">
              <a:lnSpc>
                <a:spcPct val="150000"/>
              </a:lnSpc>
              <a:spcBef>
                <a:spcPts val="0"/>
              </a:spcBef>
            </a:pPr>
            <a:r>
              <a:rPr lang="en-US" altLang="el-GR" sz="1800" b="1" dirty="0"/>
              <a:t>I.</a:t>
            </a:r>
            <a:r>
              <a:rPr lang="el-GR" altLang="el-GR" sz="1800" b="1" dirty="0"/>
              <a:t>β. ΠΑΘΗΤΙΚΗ ΝΟΜΙΜΟΠΟΙΗΣΗ</a:t>
            </a:r>
            <a:r>
              <a:rPr lang="en-US" altLang="el-GR" sz="1800" b="1" dirty="0"/>
              <a:t>:</a:t>
            </a:r>
            <a:r>
              <a:rPr lang="el-GR" altLang="el-GR" sz="1800" b="1" dirty="0"/>
              <a:t> </a:t>
            </a:r>
            <a:r>
              <a:rPr lang="el-GR" altLang="el-GR" sz="1800" dirty="0"/>
              <a:t>η προσφυγή στρέφεται</a:t>
            </a:r>
            <a:r>
              <a:rPr lang="el-GR" altLang="el-GR" sz="1800" b="1" dirty="0"/>
              <a:t> </a:t>
            </a:r>
            <a:r>
              <a:rPr lang="el-GR" altLang="el-GR" sz="1800" b="1" u="sng" dirty="0"/>
              <a:t>κατά Κράτους-μέλους της ΕΕ</a:t>
            </a:r>
            <a:r>
              <a:rPr lang="el-GR" altLang="el-GR" sz="1800" b="1" dirty="0"/>
              <a:t> </a:t>
            </a:r>
            <a:r>
              <a:rPr lang="el-GR" altLang="el-GR" sz="1800" dirty="0"/>
              <a:t>και όχι κατά τρίτων Κρατών ακόμη και αν αυτά παραβιάζουν υποχρεώσεις πχ διεθνούς συμφωνίας, που έχουν συνάψει με την Ένωση. Η προσφυγή, ανεξάρτητα από την προέλευση της παραβίασης (νομοθετική, εκτελεστική ή άλλη κρατική εξουσία), στρέφεται κατά του Κ-μ γενικά ως νομικού προσώπου (πχ Ελληνική Δημοκρατία ή Βασίλειο του Βελγίου) με βάση την αρχή της ενότητας του Κράτους. </a:t>
            </a:r>
          </a:p>
          <a:p>
            <a:pPr algn="just" eaLnBrk="1" hangingPunct="1">
              <a:lnSpc>
                <a:spcPct val="150000"/>
              </a:lnSpc>
              <a:spcBef>
                <a:spcPts val="0"/>
              </a:spcBef>
            </a:pPr>
            <a:r>
              <a:rPr lang="en-US" altLang="el-GR" sz="1800" b="1" dirty="0"/>
              <a:t>I.</a:t>
            </a:r>
            <a:r>
              <a:rPr lang="el-GR" altLang="el-GR" sz="1800" b="1" dirty="0"/>
              <a:t>γ. ΙΣΧΥΡΙΣΜΟΣ ΠΑΡΑΒΙΑΣΗΣ ΤΟΥ ΕΝΩΣΙΑΚΟΥ ΔΙΚΑΙΟΥ, </a:t>
            </a:r>
            <a:r>
              <a:rPr lang="el-GR" altLang="el-GR" sz="1800" dirty="0"/>
              <a:t>η προσφυγή πρέπει να περιέχει </a:t>
            </a:r>
            <a:r>
              <a:rPr lang="el-GR" altLang="el-GR" sz="1800" u="sng" dirty="0"/>
              <a:t>ισχυρισμό παραβίασης του ενωσιακού δικαίου</a:t>
            </a:r>
            <a:r>
              <a:rPr lang="el-GR" altLang="el-GR" sz="1800" dirty="0"/>
              <a:t>. Βέβαια, το ά 258 ΣΛΕΕ κάνει λόγο για </a:t>
            </a:r>
            <a:r>
              <a:rPr lang="el-GR" altLang="el-GR" sz="1800" b="1" dirty="0"/>
              <a:t>παραβίαση υποχρέωσης εκ των Συνθηκών  (Πρωτογενούς Δικαίου), ωστόσο η προσφυγή μπορεί να αφορά παραβιάσεις του παραγώγου δικαίου ή και των διεθνών συμφωνιών που έχει συνάψει η Ένωση.</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A312E9A-7AEB-4705-B279-1132B2E75B47}"/>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8056EF77-C119-4AF7-9C8B-EEDADA3BD822}"/>
              </a:ext>
            </a:extLst>
          </p:cNvPr>
          <p:cNvSpPr>
            <a:spLocks noGrp="1"/>
          </p:cNvSpPr>
          <p:nvPr>
            <p:ph idx="1"/>
          </p:nvPr>
        </p:nvSpPr>
        <p:spPr/>
        <p:txBody>
          <a:bodyPr>
            <a:normAutofit lnSpcReduction="10000"/>
          </a:bodyPr>
          <a:lstStyle/>
          <a:p>
            <a:pPr algn="just">
              <a:lnSpc>
                <a:spcPct val="150000"/>
              </a:lnSpc>
              <a:spcBef>
                <a:spcPts val="0"/>
              </a:spcBef>
            </a:pPr>
            <a:r>
              <a:rPr lang="el-GR" dirty="0"/>
              <a:t>Με άλλα λόγια το ΔΕΕ υπέδειξε τον τρόπο με τον οποίο καλούνται να αντιδράσουν τα Θεσμικά Όργανα της Ένωσης και ιδιαίτερα η Επιτροπή, απέναντι σε φαινόμενα περιορισμού της ανεξαρτησίας της δικαιοσύνης σε Κράτη-μέλη και γενικότερα της οπισθοδρόμησης του Κράτους Δικαίου, που ως αρχή τοποθετείται στον πυρήνα της </a:t>
            </a:r>
            <a:r>
              <a:rPr lang="el-GR" dirty="0" err="1"/>
              <a:t>αξιακής</a:t>
            </a:r>
            <a:r>
              <a:rPr lang="el-GR" dirty="0"/>
              <a:t> ταυτότητας της Ευρωπαϊκής  Ένωσης σύμφωνα με το άρθρο 2 ΣΕΕ.</a:t>
            </a:r>
          </a:p>
        </p:txBody>
      </p:sp>
    </p:spTree>
    <p:extLst>
      <p:ext uri="{BB962C8B-B14F-4D97-AF65-F5344CB8AC3E}">
        <p14:creationId xmlns:p14="http://schemas.microsoft.com/office/powerpoint/2010/main" xmlns="" val="1573272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9C800A0-BEB6-41B3-95BD-EB1B25529E45}"/>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6BD109D4-2D56-4BE5-B4D9-014C9E5FD57E}"/>
              </a:ext>
            </a:extLst>
          </p:cNvPr>
          <p:cNvSpPr>
            <a:spLocks noGrp="1"/>
          </p:cNvSpPr>
          <p:nvPr>
            <p:ph idx="1"/>
          </p:nvPr>
        </p:nvSpPr>
        <p:spPr/>
        <p:txBody>
          <a:bodyPr>
            <a:normAutofit fontScale="77500" lnSpcReduction="20000"/>
          </a:bodyPr>
          <a:lstStyle/>
          <a:p>
            <a:pPr algn="just">
              <a:lnSpc>
                <a:spcPct val="160000"/>
              </a:lnSpc>
              <a:spcBef>
                <a:spcPts val="0"/>
              </a:spcBef>
            </a:pPr>
            <a:r>
              <a:rPr lang="el-GR" dirty="0"/>
              <a:t>Το ΔΕΕ αναγνώρισε, μέσω μιας συνδυασμένης ανάγνωσης των άρθρων 2, 4 παρ. 3 και 19 παρ. 1 ΣΕΕ, μια γενική υποχρέωση των Κρατών-μελών να εγγυώνται και να προστατεύουν την ανεξαρτησία των δικαστηρίων τους «στους τομείς που διέπονται από το δίκαιο της Ένωσης» επιτυγχάνονται ταυτόχρονα οι εξής σκοποί:</a:t>
            </a:r>
          </a:p>
          <a:p>
            <a:endParaRPr lang="el-GR" dirty="0"/>
          </a:p>
          <a:p>
            <a:pPr algn="just">
              <a:lnSpc>
                <a:spcPct val="150000"/>
              </a:lnSpc>
              <a:spcBef>
                <a:spcPts val="0"/>
              </a:spcBef>
            </a:pPr>
            <a:r>
              <a:rPr lang="el-GR" dirty="0"/>
              <a:t>Πρώτον, αφαιρείται κάθε επιχείρημα ότι η οργάνωση της δικαιοσύνης είναι ένα αμιγώς εσωτερικό ζήτημα και ως τέτοιο ανήκει στην αποκλειστική αρμοδιότητα των Κρατών-μελών</a:t>
            </a:r>
          </a:p>
          <a:p>
            <a:endParaRPr lang="el-GR" dirty="0"/>
          </a:p>
        </p:txBody>
      </p:sp>
    </p:spTree>
    <p:extLst>
      <p:ext uri="{BB962C8B-B14F-4D97-AF65-F5344CB8AC3E}">
        <p14:creationId xmlns:p14="http://schemas.microsoft.com/office/powerpoint/2010/main" xmlns="" val="3644826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4FCF29D-72C2-4F4E-811A-CBAEE1ED46C5}"/>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97269A03-6E42-4705-A9EE-11970A7E69AD}"/>
              </a:ext>
            </a:extLst>
          </p:cNvPr>
          <p:cNvSpPr>
            <a:spLocks noGrp="1"/>
          </p:cNvSpPr>
          <p:nvPr>
            <p:ph idx="1"/>
          </p:nvPr>
        </p:nvSpPr>
        <p:spPr>
          <a:xfrm>
            <a:off x="933450" y="1690688"/>
            <a:ext cx="10515600" cy="4351338"/>
          </a:xfrm>
        </p:spPr>
        <p:txBody>
          <a:bodyPr>
            <a:normAutofit fontScale="92500" lnSpcReduction="20000"/>
          </a:bodyPr>
          <a:lstStyle/>
          <a:p>
            <a:pPr algn="just">
              <a:lnSpc>
                <a:spcPct val="150000"/>
              </a:lnSpc>
              <a:spcBef>
                <a:spcPts val="0"/>
              </a:spcBef>
            </a:pPr>
            <a:r>
              <a:rPr lang="el-GR" dirty="0"/>
              <a:t>Δεύτερον, η θέση του Δικαστηρίου ότι το άρθρο 19 ΣΕΕ «συγκεκριμενοποιεί» την αρχή της αποτελεσματικής δικαστικής προστασίας, που «είναι αναπόσπαστα συνδεδεμένη»  με την αρχή του Κράτους Δικαίου επί της οποίας βασίζεται κατά το άρθρο 2 ΣΕΕ η Ένωση, αποτελεί ένα ξεκάθαρο μήνυμα προς την Επιτροπή για αλλάξει την μέχρι την έκδοση της απόφασης  </a:t>
            </a:r>
            <a:r>
              <a:rPr lang="en-US" dirty="0"/>
              <a:t>ASJP </a:t>
            </a:r>
            <a:r>
              <a:rPr lang="el-GR" dirty="0"/>
              <a:t>διστακτική της στάση, απόρροια της σχετικής κουλτούρας που έχει αναπτύξει η νομική της υπηρεσίας, σχετικά με την χρήση της προσφυγής για παράβαση του άρθρου 258 ΣΛΕΕ</a:t>
            </a:r>
          </a:p>
        </p:txBody>
      </p:sp>
    </p:spTree>
    <p:extLst>
      <p:ext uri="{BB962C8B-B14F-4D97-AF65-F5344CB8AC3E}">
        <p14:creationId xmlns:p14="http://schemas.microsoft.com/office/powerpoint/2010/main" xmlns="" val="2141633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9405949-E1A7-4F58-96DD-7C46604E9C5E}"/>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EE8B0893-3AA2-4E17-B120-A83AC0BB94E1}"/>
              </a:ext>
            </a:extLst>
          </p:cNvPr>
          <p:cNvSpPr>
            <a:spLocks noGrp="1"/>
          </p:cNvSpPr>
          <p:nvPr>
            <p:ph idx="1"/>
          </p:nvPr>
        </p:nvSpPr>
        <p:spPr/>
        <p:txBody>
          <a:bodyPr/>
          <a:lstStyle/>
          <a:p>
            <a:pPr algn="just">
              <a:lnSpc>
                <a:spcPct val="150000"/>
              </a:lnSpc>
              <a:spcBef>
                <a:spcPts val="0"/>
              </a:spcBef>
            </a:pPr>
            <a:r>
              <a:rPr lang="el-GR" dirty="0"/>
              <a:t>Τρίτον, δημιούργησε ένα </a:t>
            </a:r>
            <a:r>
              <a:rPr lang="el-GR" i="1" dirty="0"/>
              <a:t>«τεκμήριο»</a:t>
            </a:r>
            <a:r>
              <a:rPr lang="el-GR" dirty="0"/>
              <a:t>, σύμφωνα με το οποίο τα Κράτη-μέλη θα πρέπει να διασφαλίζουν την ανεξαρτησία ενός εθνικού δικαστηρίου αρκεί και μόνο επειδή αυτό είναι </a:t>
            </a:r>
            <a:r>
              <a:rPr lang="el-GR" i="1" dirty="0"/>
              <a:t>«εν δυνάμει» </a:t>
            </a:r>
            <a:r>
              <a:rPr lang="el-GR" dirty="0"/>
              <a:t>αρμόδιο για καταστάσεις που</a:t>
            </a:r>
            <a:r>
              <a:rPr lang="el-GR" i="1" dirty="0"/>
              <a:t> «διέπονται από το δίκαιο της Ένωσης», </a:t>
            </a:r>
            <a:r>
              <a:rPr lang="el-GR" dirty="0"/>
              <a:t>ανεξάρτητα αν στην υπόθεση που καλείται  να δικάσει εφαρμόζει ή όχι δίκαιο της Ένωσης.</a:t>
            </a:r>
          </a:p>
        </p:txBody>
      </p:sp>
    </p:spTree>
    <p:extLst>
      <p:ext uri="{BB962C8B-B14F-4D97-AF65-F5344CB8AC3E}">
        <p14:creationId xmlns:p14="http://schemas.microsoft.com/office/powerpoint/2010/main" xmlns="" val="119177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6E9ECCC-3EEA-4C93-8BFD-AB86448FA551}"/>
              </a:ext>
            </a:extLst>
          </p:cNvPr>
          <p:cNvSpPr>
            <a:spLocks noGrp="1"/>
          </p:cNvSpPr>
          <p:nvPr>
            <p:ph type="title"/>
          </p:nvPr>
        </p:nvSpPr>
        <p:spPr/>
        <p:txBody>
          <a:bodyPr/>
          <a:lstStyle/>
          <a:p>
            <a:r>
              <a:rPr lang="en-GB" i="1" dirty="0"/>
              <a:t>Associação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EA1DBB72-9932-4B05-A693-F9A8D45D3CF3}"/>
              </a:ext>
            </a:extLst>
          </p:cNvPr>
          <p:cNvSpPr>
            <a:spLocks noGrp="1"/>
          </p:cNvSpPr>
          <p:nvPr>
            <p:ph idx="1"/>
          </p:nvPr>
        </p:nvSpPr>
        <p:spPr/>
        <p:txBody>
          <a:bodyPr>
            <a:normAutofit/>
          </a:bodyPr>
          <a:lstStyle/>
          <a:p>
            <a:r>
              <a:rPr lang="el-GR" dirty="0"/>
              <a:t>Τέταρτον, το ΔΕΕ προχώρησε στον προσδιορισμό και της έννοιας της δικαστικής ανεξαρτησίας κατά το ενωσιακό δίκαιο. </a:t>
            </a:r>
          </a:p>
          <a:p>
            <a:pPr algn="just"/>
            <a:r>
              <a:rPr lang="el-GR" dirty="0"/>
              <a:t>«η έννοια της ανεξαρτησίας προϋποθέτει, μεταξύ άλλων, ότι το σχετικό όργανο ασκεί τα καθήκοντά του με πλήρη αυτονομία, χωρίς να υπόκειται σε οποιαδήποτε ιεραρχική σχέση ή σχέση υπαγωγής έναντι οποιουδήποτε φορέα και χωρίς να λαμβάνει εντολές ή οδηγίες οποιασδήποτε προελεύσεως και ότι, ως εκ τούτου, προστατεύεται από εξωτερικές παρεμβάσεις ή πιέσεις οι οποίες θα μπορούσαν να θίξουν την ανεξάρτητη κρίση των μελών του και να επηρεάσουν τις αποφάσεις τους» . </a:t>
            </a:r>
          </a:p>
        </p:txBody>
      </p:sp>
    </p:spTree>
    <p:extLst>
      <p:ext uri="{BB962C8B-B14F-4D97-AF65-F5344CB8AC3E}">
        <p14:creationId xmlns:p14="http://schemas.microsoft.com/office/powerpoint/2010/main" xmlns="" val="280500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8119A70-221B-40DF-B233-A2A015459E78}"/>
              </a:ext>
            </a:extLst>
          </p:cNvPr>
          <p:cNvSpPr>
            <a:spLocks noGrp="1"/>
          </p:cNvSpPr>
          <p:nvPr>
            <p:ph type="title"/>
          </p:nvPr>
        </p:nvSpPr>
        <p:spPr/>
        <p:txBody>
          <a:bodyPr>
            <a:normAutofit/>
          </a:bodyPr>
          <a:lstStyle/>
          <a:p>
            <a:r>
              <a:rPr lang="en-GB" i="1" dirty="0" err="1"/>
              <a:t>Associação</a:t>
            </a:r>
            <a:r>
              <a:rPr lang="en-GB" i="1" dirty="0"/>
              <a:t> </a:t>
            </a:r>
            <a:r>
              <a:rPr lang="en-GB" i="1" dirty="0" err="1"/>
              <a:t>Sindical</a:t>
            </a:r>
            <a:r>
              <a:rPr lang="en-GB" i="1" dirty="0"/>
              <a:t> dos </a:t>
            </a:r>
            <a:r>
              <a:rPr lang="en-GB" i="1" dirty="0" err="1"/>
              <a:t>Juízes</a:t>
            </a:r>
            <a:r>
              <a:rPr lang="en-GB" i="1" dirty="0"/>
              <a:t> </a:t>
            </a:r>
            <a:r>
              <a:rPr lang="en-GB" i="1" dirty="0" err="1"/>
              <a:t>Portugueses</a:t>
            </a:r>
            <a:r>
              <a:rPr lang="en-GB" i="1" dirty="0"/>
              <a:t> </a:t>
            </a:r>
            <a:r>
              <a:rPr lang="el-GR" i="1" dirty="0"/>
              <a:t>κατά</a:t>
            </a:r>
            <a:r>
              <a:rPr lang="en-GB" i="1" dirty="0"/>
              <a:t> Tribunal de </a:t>
            </a:r>
            <a:r>
              <a:rPr lang="en-GB" i="1" dirty="0" err="1"/>
              <a:t>Contas</a:t>
            </a:r>
            <a:r>
              <a:rPr lang="el-GR" i="1" dirty="0"/>
              <a:t> (</a:t>
            </a:r>
            <a:r>
              <a:rPr lang="en-US" i="1" dirty="0"/>
              <a:t>ASJP</a:t>
            </a:r>
            <a:r>
              <a:rPr lang="el-GR" i="1" dirty="0"/>
              <a:t>)</a:t>
            </a:r>
            <a:r>
              <a:rPr lang="en-GB" dirty="0"/>
              <a:t>, </a:t>
            </a:r>
            <a:r>
              <a:rPr lang="en-US" dirty="0"/>
              <a:t>C-64/16</a:t>
            </a:r>
            <a:endParaRPr lang="el-GR" dirty="0"/>
          </a:p>
        </p:txBody>
      </p:sp>
      <p:sp>
        <p:nvSpPr>
          <p:cNvPr id="3" name="Θέση περιεχομένου 2">
            <a:extLst>
              <a:ext uri="{FF2B5EF4-FFF2-40B4-BE49-F238E27FC236}">
                <a16:creationId xmlns:a16="http://schemas.microsoft.com/office/drawing/2014/main" xmlns="" id="{88877655-145C-43EB-872F-3BAA75D4F00F}"/>
              </a:ext>
            </a:extLst>
          </p:cNvPr>
          <p:cNvSpPr>
            <a:spLocks noGrp="1"/>
          </p:cNvSpPr>
          <p:nvPr>
            <p:ph idx="1"/>
          </p:nvPr>
        </p:nvSpPr>
        <p:spPr/>
        <p:txBody>
          <a:bodyPr/>
          <a:lstStyle/>
          <a:p>
            <a:pPr algn="just">
              <a:lnSpc>
                <a:spcPct val="150000"/>
              </a:lnSpc>
              <a:spcBef>
                <a:spcPts val="0"/>
              </a:spcBef>
            </a:pPr>
            <a:r>
              <a:rPr lang="el-GR" dirty="0"/>
              <a:t>Κατά το Δικαστήριο εκτός από τη λειτουργική αυτονομία του δικαστικού οργάνου η δικαστική ανεξαρτησία προϋποθέτει και «την ισοβιότητα των μελών εντός τέτοιου οργάνου» αλλά και «την καταβολή στα μέλη αυτά αποδοχών των οποίων το επίπεδο τελεί σε αναλογία με τη σπουδαιότητα των καθηκόντων που ασκούν»</a:t>
            </a:r>
          </a:p>
          <a:p>
            <a:endParaRPr lang="el-GR" dirty="0"/>
          </a:p>
        </p:txBody>
      </p:sp>
    </p:spTree>
    <p:extLst>
      <p:ext uri="{BB962C8B-B14F-4D97-AF65-F5344CB8AC3E}">
        <p14:creationId xmlns:p14="http://schemas.microsoft.com/office/powerpoint/2010/main" xmlns="" val="645196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2F99C132-95BE-4AC2-A682-1E8905B45D32}"/>
              </a:ext>
            </a:extLst>
          </p:cNvPr>
          <p:cNvSpPr>
            <a:spLocks noGrp="1" noChangeArrowheads="1"/>
          </p:cNvSpPr>
          <p:nvPr>
            <p:ph type="title"/>
          </p:nvPr>
        </p:nvSpPr>
        <p:spPr>
          <a:xfrm>
            <a:off x="1919288" y="457201"/>
            <a:ext cx="8291512" cy="955675"/>
          </a:xfrm>
        </p:spPr>
        <p:txBody>
          <a:bodyPr/>
          <a:lstStyle/>
          <a:p>
            <a:pPr algn="ctr" eaLnBrk="1" hangingPunct="1"/>
            <a:r>
              <a:rPr lang="en-US" altLang="el-GR" sz="2800" b="1"/>
              <a:t>I. </a:t>
            </a:r>
            <a:r>
              <a:rPr lang="el-GR" altLang="el-GR" sz="2800" b="1"/>
              <a:t>ΠΑΡΑΔΕΚΤΟ - ΟΡΟΙ</a:t>
            </a:r>
          </a:p>
        </p:txBody>
      </p:sp>
      <p:sp>
        <p:nvSpPr>
          <p:cNvPr id="8195" name="Rectangle 3">
            <a:extLst>
              <a:ext uri="{FF2B5EF4-FFF2-40B4-BE49-F238E27FC236}">
                <a16:creationId xmlns:a16="http://schemas.microsoft.com/office/drawing/2014/main" xmlns="" id="{971DADBA-42AD-42A0-A1EC-A5197F9A89AB}"/>
              </a:ext>
            </a:extLst>
          </p:cNvPr>
          <p:cNvSpPr>
            <a:spLocks noGrp="1" noChangeArrowheads="1"/>
          </p:cNvSpPr>
          <p:nvPr>
            <p:ph type="body" idx="1"/>
          </p:nvPr>
        </p:nvSpPr>
        <p:spPr>
          <a:xfrm>
            <a:off x="1847850" y="1557338"/>
            <a:ext cx="8301038" cy="4608512"/>
          </a:xfrm>
        </p:spPr>
        <p:txBody>
          <a:bodyPr/>
          <a:lstStyle/>
          <a:p>
            <a:pPr eaLnBrk="1" hangingPunct="1">
              <a:lnSpc>
                <a:spcPct val="90000"/>
              </a:lnSpc>
            </a:pPr>
            <a:r>
              <a:rPr lang="en-US" altLang="el-GR" sz="1800" b="1" dirty="0"/>
              <a:t>I.</a:t>
            </a:r>
            <a:r>
              <a:rPr lang="el-GR" altLang="el-GR" sz="1800" b="1" dirty="0"/>
              <a:t>δ. ΠΡΑΞΗ ή ΠΑΡΑΛΕΙΞΗ ΚΑΤΑΛΟΓΙΣΤΕΑ ΣΤΗΝ ΠΟΛΙΤΕΙΑ (ΚΡΑΤΟΣ) </a:t>
            </a:r>
            <a:r>
              <a:rPr lang="el-GR" altLang="el-GR" sz="1800" dirty="0"/>
              <a:t>πράξεις ή παραλείψεις, που είναι καταλογιστέες στην Πολιτεία (Κ-μ), σύμφωνα με τη νομολογία του Δικαστηρίου είναι:</a:t>
            </a:r>
          </a:p>
          <a:p>
            <a:pPr eaLnBrk="1" hangingPunct="1">
              <a:lnSpc>
                <a:spcPct val="90000"/>
              </a:lnSpc>
              <a:buFont typeface="Wingdings" panose="05000000000000000000" pitchFamily="2" charset="2"/>
              <a:buNone/>
            </a:pPr>
            <a:endParaRPr lang="el-GR" altLang="el-GR" sz="1800" dirty="0"/>
          </a:p>
          <a:p>
            <a:pPr eaLnBrk="1" hangingPunct="1">
              <a:lnSpc>
                <a:spcPct val="90000"/>
              </a:lnSpc>
              <a:buSzPct val="125000"/>
              <a:buFont typeface="Wingdings" panose="05000000000000000000" pitchFamily="2" charset="2"/>
              <a:buChar char="ü"/>
            </a:pPr>
            <a:r>
              <a:rPr lang="el-GR" altLang="el-GR" sz="1800" dirty="0"/>
              <a:t>της </a:t>
            </a:r>
            <a:r>
              <a:rPr lang="el-GR" altLang="el-GR" sz="1800" b="1" dirty="0"/>
              <a:t>εκτελεστικής εξουσίας</a:t>
            </a:r>
            <a:r>
              <a:rPr lang="el-GR" altLang="el-GR" sz="1800" dirty="0"/>
              <a:t> κεντρικής ή αποκεντρωμένης,</a:t>
            </a:r>
          </a:p>
          <a:p>
            <a:pPr eaLnBrk="1" hangingPunct="1">
              <a:lnSpc>
                <a:spcPct val="90000"/>
              </a:lnSpc>
              <a:buSzPct val="125000"/>
              <a:buFont typeface="Wingdings" panose="05000000000000000000" pitchFamily="2" charset="2"/>
              <a:buChar char="ü"/>
            </a:pPr>
            <a:r>
              <a:rPr lang="el-GR" altLang="el-GR" sz="1800" dirty="0"/>
              <a:t>της </a:t>
            </a:r>
            <a:r>
              <a:rPr lang="el-GR" altLang="el-GR" sz="1800" b="1" dirty="0"/>
              <a:t>νομοθετικής εξουσίας</a:t>
            </a:r>
            <a:r>
              <a:rPr lang="el-GR" altLang="el-GR" sz="1800" dirty="0"/>
              <a:t> (ψήφιση ή διατήρηση σε ισχύ νόμου με περιεχόμενο αντίθετο με το ενωσιακό δίκαιο ή παράλειψη ψήφισης νόμου για τη συμμόρφωση στο δίκαιο της Ένωσης),</a:t>
            </a:r>
          </a:p>
          <a:p>
            <a:pPr eaLnBrk="1" hangingPunct="1">
              <a:lnSpc>
                <a:spcPct val="90000"/>
              </a:lnSpc>
              <a:buSzPct val="125000"/>
              <a:buFont typeface="Wingdings" panose="05000000000000000000" pitchFamily="2" charset="2"/>
              <a:buChar char="ü"/>
            </a:pPr>
            <a:r>
              <a:rPr lang="el-GR" altLang="el-GR" sz="1800" dirty="0"/>
              <a:t>της </a:t>
            </a:r>
            <a:r>
              <a:rPr lang="el-GR" altLang="el-GR" sz="1800" b="1" dirty="0"/>
              <a:t>δικαστικής εξουσίας</a:t>
            </a:r>
            <a:r>
              <a:rPr lang="el-GR" altLang="el-GR" sz="1800" dirty="0"/>
              <a:t> (έκδοση απόφασης αντίθετης με το δίκαιο της Ένωσης),</a:t>
            </a:r>
          </a:p>
          <a:p>
            <a:pPr eaLnBrk="1" hangingPunct="1">
              <a:lnSpc>
                <a:spcPct val="90000"/>
              </a:lnSpc>
              <a:buSzPct val="125000"/>
              <a:buFont typeface="Wingdings" panose="05000000000000000000" pitchFamily="2" charset="2"/>
              <a:buChar char="ü"/>
            </a:pPr>
            <a:r>
              <a:rPr lang="el-GR" altLang="el-GR" sz="1800" b="1" dirty="0"/>
              <a:t>ομόσπονδου κράτους ή αυτόνομης περιοχής,</a:t>
            </a:r>
            <a:r>
              <a:rPr lang="el-GR" altLang="el-GR" sz="1800" dirty="0"/>
              <a:t> </a:t>
            </a:r>
          </a:p>
          <a:p>
            <a:pPr eaLnBrk="1" hangingPunct="1">
              <a:lnSpc>
                <a:spcPct val="90000"/>
              </a:lnSpc>
              <a:buSzPct val="125000"/>
              <a:buFont typeface="Wingdings" panose="05000000000000000000" pitchFamily="2" charset="2"/>
              <a:buChar char="ü"/>
            </a:pPr>
            <a:r>
              <a:rPr lang="el-GR" altLang="el-GR" sz="1800" b="1" dirty="0"/>
              <a:t>δημοσίου συλλογικού οργάνου</a:t>
            </a:r>
            <a:r>
              <a:rPr lang="el-GR" altLang="el-GR" sz="1800" dirty="0"/>
              <a:t>, οι πράξεις του οποίου όμως καταλογίζονται στην κυβέρνηση (πχ δημόσιου ασφαλιστικού οργανισμού),</a:t>
            </a:r>
          </a:p>
          <a:p>
            <a:pPr eaLnBrk="1" hangingPunct="1">
              <a:lnSpc>
                <a:spcPct val="90000"/>
              </a:lnSpc>
              <a:buSzPct val="125000"/>
              <a:buFont typeface="Wingdings" panose="05000000000000000000" pitchFamily="2" charset="2"/>
              <a:buChar char="ü"/>
            </a:pPr>
            <a:r>
              <a:rPr lang="el-GR" altLang="el-GR" sz="1800" b="1" dirty="0"/>
              <a:t>ιδιωτικού οργανισμού ή επιχείρησης, που, όμως, ελέγχεται από το Κράτος,</a:t>
            </a:r>
            <a:r>
              <a:rPr lang="el-GR" altLang="el-GR" sz="1800" dirty="0"/>
              <a:t> υπό προϋποθέσεις.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B58DAA05-1882-4B55-A40C-40685A6C9052}"/>
              </a:ext>
            </a:extLst>
          </p:cNvPr>
          <p:cNvSpPr>
            <a:spLocks noGrp="1" noChangeArrowheads="1"/>
          </p:cNvSpPr>
          <p:nvPr>
            <p:ph type="title"/>
          </p:nvPr>
        </p:nvSpPr>
        <p:spPr>
          <a:xfrm>
            <a:off x="1992314" y="457201"/>
            <a:ext cx="8218487" cy="1027113"/>
          </a:xfrm>
        </p:spPr>
        <p:txBody>
          <a:bodyPr/>
          <a:lstStyle/>
          <a:p>
            <a:pPr algn="ctr" eaLnBrk="1" hangingPunct="1"/>
            <a:r>
              <a:rPr lang="en-US" altLang="el-GR" sz="2800" b="1"/>
              <a:t>I. </a:t>
            </a:r>
            <a:r>
              <a:rPr lang="el-GR" altLang="el-GR" sz="2800" b="1"/>
              <a:t>ΠΑΡΑΔΕΚΤΟ - ΟΡΟΙ</a:t>
            </a:r>
          </a:p>
        </p:txBody>
      </p:sp>
      <p:sp>
        <p:nvSpPr>
          <p:cNvPr id="9219" name="Rectangle 3">
            <a:extLst>
              <a:ext uri="{FF2B5EF4-FFF2-40B4-BE49-F238E27FC236}">
                <a16:creationId xmlns:a16="http://schemas.microsoft.com/office/drawing/2014/main" xmlns="" id="{AE4545C4-5E98-49B9-AD0D-CA16A4EA3729}"/>
              </a:ext>
            </a:extLst>
          </p:cNvPr>
          <p:cNvSpPr>
            <a:spLocks noGrp="1" noChangeArrowheads="1"/>
          </p:cNvSpPr>
          <p:nvPr>
            <p:ph type="body" idx="1"/>
          </p:nvPr>
        </p:nvSpPr>
        <p:spPr>
          <a:xfrm>
            <a:off x="1847850" y="1412875"/>
            <a:ext cx="8301038" cy="4895850"/>
          </a:xfrm>
        </p:spPr>
        <p:txBody>
          <a:bodyPr/>
          <a:lstStyle/>
          <a:p>
            <a:pPr eaLnBrk="1" hangingPunct="1">
              <a:lnSpc>
                <a:spcPct val="80000"/>
              </a:lnSpc>
            </a:pPr>
            <a:r>
              <a:rPr lang="en-US" altLang="el-GR" sz="1800" b="1"/>
              <a:t>I.</a:t>
            </a:r>
            <a:r>
              <a:rPr lang="el-GR" altLang="el-GR" sz="1800" b="1"/>
              <a:t>ε. ΜΑΤΑΙΗ ΤΗΡΗΣΗ ΠΡΟΔΙΚΑΣΙΑΣ</a:t>
            </a:r>
            <a:r>
              <a:rPr lang="en-US" altLang="el-GR" sz="1800" b="1"/>
              <a:t>: </a:t>
            </a:r>
            <a:r>
              <a:rPr lang="el-GR" altLang="el-GR" sz="1800"/>
              <a:t>Ο </a:t>
            </a:r>
            <a:r>
              <a:rPr lang="el-GR" altLang="el-GR" sz="1800" i="1"/>
              <a:t>«συνταγματικός</a:t>
            </a:r>
            <a:r>
              <a:rPr lang="el-GR" altLang="el-GR" i="1"/>
              <a:t> </a:t>
            </a:r>
            <a:r>
              <a:rPr lang="el-GR" altLang="el-GR" sz="1800" i="1"/>
              <a:t>νομοθέτης»</a:t>
            </a:r>
            <a:r>
              <a:rPr lang="el-GR" altLang="el-GR" sz="1800"/>
              <a:t> της Ένωσης θέλει η διευθέτηση των παραβιάσεων και η συμμόρφωση των Κ-μ να επιδιώκεται σε στάδιο πριν από τη άσκηση της προσφυγής. Έτσι, προβλέπεται η τήρηση προδικασίας (διοικητικό στάδιο) από την Επιτροπή, που μόνο αν δεν έχει αποτέλεσμα η προσφυγή είναι παραδεκτή. </a:t>
            </a:r>
          </a:p>
          <a:p>
            <a:pPr eaLnBrk="1" hangingPunct="1">
              <a:lnSpc>
                <a:spcPct val="80000"/>
              </a:lnSpc>
            </a:pPr>
            <a:endParaRPr lang="el-GR" altLang="el-GR" sz="1800"/>
          </a:p>
          <a:p>
            <a:pPr eaLnBrk="1" hangingPunct="1">
              <a:lnSpc>
                <a:spcPct val="80000"/>
              </a:lnSpc>
              <a:buSzPct val="125000"/>
              <a:buFont typeface="Wingdings" panose="05000000000000000000" pitchFamily="2" charset="2"/>
              <a:buChar char="Ø"/>
            </a:pPr>
            <a:r>
              <a:rPr lang="el-GR" altLang="el-GR" sz="1800"/>
              <a:t>Η προδικασία εκκινεί με την αποστολή </a:t>
            </a:r>
            <a:r>
              <a:rPr lang="el-GR" altLang="el-GR" sz="1800" b="1"/>
              <a:t>Προειδοποιητικής Επιστολής</a:t>
            </a:r>
            <a:r>
              <a:rPr lang="el-GR" altLang="el-GR" sz="1800"/>
              <a:t> (Έγγραφο Οχλήσεως) στο Κ-μ, με την οποία εκτίθενται τα καταγγελλόμενα γεγονότα (παραβιάσεις) και προσκαλείται το Κ-μ να διατυπώσει τις παρατηρήσεις του. </a:t>
            </a:r>
          </a:p>
          <a:p>
            <a:pPr eaLnBrk="1" hangingPunct="1">
              <a:lnSpc>
                <a:spcPct val="80000"/>
              </a:lnSpc>
              <a:buSzPct val="125000"/>
              <a:buFont typeface="Wingdings" panose="05000000000000000000" pitchFamily="2" charset="2"/>
              <a:buChar char="Ø"/>
            </a:pPr>
            <a:r>
              <a:rPr lang="el-GR" altLang="el-GR" sz="1800"/>
              <a:t>Αν οι εξηγήσεις δεν κριθούν επαρκείς από την Επιτροπή και το Κ-μ δεν συμμορφωθεί τότε αυτή εκδίδει </a:t>
            </a:r>
            <a:r>
              <a:rPr lang="el-GR" altLang="el-GR" sz="1800" b="1"/>
              <a:t>Αιτιολογημένη Γνώμη</a:t>
            </a:r>
            <a:r>
              <a:rPr lang="el-GR" altLang="el-GR" sz="1800"/>
              <a:t> με την οποία</a:t>
            </a:r>
            <a:r>
              <a:rPr lang="en-US" altLang="el-GR" sz="1800"/>
              <a:t>: </a:t>
            </a:r>
          </a:p>
          <a:p>
            <a:pPr eaLnBrk="1" hangingPunct="1">
              <a:lnSpc>
                <a:spcPct val="80000"/>
              </a:lnSpc>
              <a:buSzPct val="125000"/>
              <a:buFont typeface="Wingdings" panose="05000000000000000000" pitchFamily="2" charset="2"/>
              <a:buNone/>
            </a:pPr>
            <a:r>
              <a:rPr lang="en-US" altLang="el-GR" sz="1800"/>
              <a:t>     </a:t>
            </a:r>
            <a:r>
              <a:rPr lang="el-GR" altLang="el-GR" sz="1800" b="1"/>
              <a:t>(α) Διαπιστώνεται, περιγράφεται και θεμελιώνεται η παραβίαση,</a:t>
            </a:r>
          </a:p>
          <a:p>
            <a:pPr eaLnBrk="1" hangingPunct="1">
              <a:lnSpc>
                <a:spcPct val="80000"/>
              </a:lnSpc>
              <a:buSzPct val="125000"/>
              <a:buFont typeface="Wingdings" panose="05000000000000000000" pitchFamily="2" charset="2"/>
              <a:buNone/>
            </a:pPr>
            <a:r>
              <a:rPr lang="el-GR" altLang="el-GR" sz="1800" b="1"/>
              <a:t>     (β) Τίθεται προθεσμία συμμόρφωσης στο Κ-μ.</a:t>
            </a:r>
            <a:r>
              <a:rPr lang="el-GR" altLang="el-GR" sz="1800"/>
              <a:t>  </a:t>
            </a:r>
          </a:p>
          <a:p>
            <a:pPr eaLnBrk="1" hangingPunct="1">
              <a:lnSpc>
                <a:spcPct val="80000"/>
              </a:lnSpc>
              <a:buSzPct val="125000"/>
              <a:buFont typeface="Wingdings" panose="05000000000000000000" pitchFamily="2" charset="2"/>
              <a:buNone/>
            </a:pPr>
            <a:endParaRPr lang="el-GR" altLang="el-GR" sz="1800"/>
          </a:p>
          <a:p>
            <a:pPr eaLnBrk="1" hangingPunct="1">
              <a:lnSpc>
                <a:spcPct val="80000"/>
              </a:lnSpc>
              <a:buSzPct val="125000"/>
              <a:buFont typeface="Wingdings" panose="05000000000000000000" pitchFamily="2" charset="2"/>
              <a:buChar char="Ø"/>
            </a:pPr>
            <a:r>
              <a:rPr lang="el-GR" altLang="el-GR" sz="1800" b="1"/>
              <a:t>Αν μετά την παρέλευση της προθεσμίας το Κ-μ συνεχίσει να μη συμμορφώνεται τότε η Επιτροπή μπορεί να προσφύγει παραδεκτά στο ΔΕΕ κατά το ά. 258 ΣΛΕΕ.  </a:t>
            </a:r>
            <a:endParaRPr lang="el-GR" altLang="el-GR"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AE07C8B5-E6C0-45A0-8CFB-8892FC765E22}"/>
              </a:ext>
            </a:extLst>
          </p:cNvPr>
          <p:cNvSpPr>
            <a:spLocks noGrp="1" noChangeArrowheads="1"/>
          </p:cNvSpPr>
          <p:nvPr>
            <p:ph type="title"/>
          </p:nvPr>
        </p:nvSpPr>
        <p:spPr>
          <a:xfrm>
            <a:off x="1992314" y="457200"/>
            <a:ext cx="8218487" cy="884238"/>
          </a:xfrm>
        </p:spPr>
        <p:txBody>
          <a:bodyPr/>
          <a:lstStyle/>
          <a:p>
            <a:pPr algn="ctr" eaLnBrk="1" hangingPunct="1"/>
            <a:r>
              <a:rPr lang="en-US" altLang="el-GR" sz="2800" b="1"/>
              <a:t>II. </a:t>
            </a:r>
            <a:r>
              <a:rPr lang="el-GR" altLang="el-GR" sz="2800" b="1"/>
              <a:t>ΒΑΣΙΜΟ ΤΗΣ ΠΡΟΣΦΥΓΗΣ</a:t>
            </a:r>
          </a:p>
        </p:txBody>
      </p:sp>
      <p:sp>
        <p:nvSpPr>
          <p:cNvPr id="11267" name="Rectangle 3">
            <a:extLst>
              <a:ext uri="{FF2B5EF4-FFF2-40B4-BE49-F238E27FC236}">
                <a16:creationId xmlns:a16="http://schemas.microsoft.com/office/drawing/2014/main" xmlns="" id="{0D5EDA72-EB21-4148-9875-40F0C6D20214}"/>
              </a:ext>
            </a:extLst>
          </p:cNvPr>
          <p:cNvSpPr>
            <a:spLocks noGrp="1" noChangeArrowheads="1"/>
          </p:cNvSpPr>
          <p:nvPr>
            <p:ph type="body" idx="1"/>
          </p:nvPr>
        </p:nvSpPr>
        <p:spPr>
          <a:xfrm>
            <a:off x="1847850" y="1628775"/>
            <a:ext cx="8301038" cy="4464050"/>
          </a:xfrm>
        </p:spPr>
        <p:txBody>
          <a:bodyPr>
            <a:normAutofit lnSpcReduction="10000"/>
          </a:bodyPr>
          <a:lstStyle/>
          <a:p>
            <a:pPr eaLnBrk="1" hangingPunct="1"/>
            <a:r>
              <a:rPr lang="el-GR" altLang="el-GR" sz="1600"/>
              <a:t>Το βάσιμο της προσφυγής εξαρτάται</a:t>
            </a:r>
            <a:r>
              <a:rPr lang="el-GR" altLang="el-GR" sz="1600" b="1"/>
              <a:t> από την απόδειξη ενώπιον του Δικαστηρίου της ύπαρξης παραβίασης από την Επιτροπή ή άλλο Κράτος-μέλος, που φέρουν το βάρος της αποδείξεως αναλόγως. </a:t>
            </a:r>
          </a:p>
          <a:p>
            <a:pPr eaLnBrk="1" hangingPunct="1"/>
            <a:endParaRPr lang="el-GR" altLang="el-GR" sz="1600" b="1"/>
          </a:p>
          <a:p>
            <a:pPr eaLnBrk="1" hangingPunct="1"/>
            <a:r>
              <a:rPr lang="el-GR" altLang="el-GR" sz="1600" b="1"/>
              <a:t>Τα μέσα άμυνας του εναγομένου Κ-μ είναι </a:t>
            </a:r>
            <a:r>
              <a:rPr lang="el-GR" altLang="el-GR" sz="1600" b="1" u="sng"/>
              <a:t>εξαιρετικά πενιχρά</a:t>
            </a:r>
            <a:r>
              <a:rPr lang="el-GR" altLang="el-GR" sz="1600" b="1"/>
              <a:t>, αφού κατ’ ουσία </a:t>
            </a:r>
            <a:r>
              <a:rPr lang="el-GR" altLang="el-GR" sz="1600" b="1" u="sng"/>
              <a:t>ο μόνος ισχυρισμός που μπορεί να προβληθεί είναι ότι δεν υπάρχει παραβίαση</a:t>
            </a:r>
            <a:r>
              <a:rPr lang="el-GR" altLang="el-GR" sz="1600" b="1"/>
              <a:t> των ενωσιακών κανόνων εκ μέρους του.</a:t>
            </a:r>
          </a:p>
          <a:p>
            <a:pPr eaLnBrk="1" hangingPunct="1">
              <a:buFont typeface="Wingdings" panose="05000000000000000000" pitchFamily="2" charset="2"/>
              <a:buNone/>
            </a:pPr>
            <a:endParaRPr lang="el-GR" altLang="el-GR" sz="1600" b="1"/>
          </a:p>
          <a:p>
            <a:pPr eaLnBrk="1" hangingPunct="1"/>
            <a:r>
              <a:rPr lang="el-GR" altLang="el-GR" sz="1600"/>
              <a:t>Αντίθετα,</a:t>
            </a:r>
            <a:r>
              <a:rPr lang="el-GR" altLang="el-GR" sz="1600" b="1"/>
              <a:t> δεν γίνονται δεκτοί από το ΔΕΕ ισχυρισμοί, </a:t>
            </a:r>
            <a:r>
              <a:rPr lang="el-GR" altLang="el-GR" sz="1600"/>
              <a:t>όπως</a:t>
            </a:r>
            <a:r>
              <a:rPr lang="en-US" altLang="el-GR" sz="1600"/>
              <a:t>:</a:t>
            </a:r>
          </a:p>
          <a:p>
            <a:pPr eaLnBrk="1" hangingPunct="1">
              <a:buSzPct val="125000"/>
              <a:buFont typeface="Wingdings" panose="05000000000000000000" pitchFamily="2" charset="2"/>
              <a:buChar char="ü"/>
            </a:pPr>
            <a:r>
              <a:rPr lang="el-GR" altLang="el-GR" sz="1600"/>
              <a:t>Ιδιομορφίες και πρακτικές του νομικού συστήματος ακόμη και συνταγματικού χαρακτήρα, </a:t>
            </a:r>
          </a:p>
          <a:p>
            <a:pPr eaLnBrk="1" hangingPunct="1">
              <a:buSzPct val="125000"/>
              <a:buFont typeface="Wingdings" panose="05000000000000000000" pitchFamily="2" charset="2"/>
              <a:buChar char="ü"/>
            </a:pPr>
            <a:r>
              <a:rPr lang="el-GR" altLang="el-GR" sz="1600"/>
              <a:t>Απρόβλεπτες πολιτικές καταστάσεις (πχ διάλυση της βουλής),</a:t>
            </a:r>
          </a:p>
          <a:p>
            <a:pPr eaLnBrk="1" hangingPunct="1">
              <a:buSzPct val="125000"/>
              <a:buFont typeface="Wingdings" panose="05000000000000000000" pitchFamily="2" charset="2"/>
              <a:buChar char="ü"/>
            </a:pPr>
            <a:r>
              <a:rPr lang="el-GR" altLang="el-GR" sz="1600"/>
              <a:t>Δυσκολίες οικονομικής και κοινωνικής φύσεως,</a:t>
            </a:r>
          </a:p>
          <a:p>
            <a:pPr eaLnBrk="1" hangingPunct="1">
              <a:buSzPct val="125000"/>
              <a:buFont typeface="Wingdings" panose="05000000000000000000" pitchFamily="2" charset="2"/>
              <a:buChar char="ü"/>
            </a:pPr>
            <a:r>
              <a:rPr lang="el-GR" altLang="el-GR" sz="1600"/>
              <a:t>Μη συμμόρφωση και άλλου ή και άλλων Κ-μ,</a:t>
            </a:r>
          </a:p>
          <a:p>
            <a:pPr eaLnBrk="1" hangingPunct="1">
              <a:buSzPct val="125000"/>
              <a:buFont typeface="Wingdings" panose="05000000000000000000" pitchFamily="2" charset="2"/>
              <a:buChar char="ü"/>
            </a:pPr>
            <a:r>
              <a:rPr lang="el-GR" altLang="el-GR" sz="1600"/>
              <a:t>Συμμόρφωση στο στάδιο που μεσολάβησε από την Αιτιολογημένη Γνώμη μέχρι την εκδίκαση της υπόθεσης από το Δικαστήριο κα</a:t>
            </a:r>
          </a:p>
          <a:p>
            <a:pPr eaLnBrk="1" hangingPunct="1"/>
            <a:endParaRPr lang="el-GR" altLang="el-GR" sz="1600"/>
          </a:p>
          <a:p>
            <a:pPr eaLnBrk="1" hangingPunct="1"/>
            <a:endParaRPr lang="el-GR" altLang="el-GR"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6E91D5BF-84B0-4AA8-B6B3-8E04D0B8B2DD}"/>
              </a:ext>
            </a:extLst>
          </p:cNvPr>
          <p:cNvSpPr>
            <a:spLocks noGrp="1" noChangeArrowheads="1"/>
          </p:cNvSpPr>
          <p:nvPr>
            <p:ph type="title"/>
          </p:nvPr>
        </p:nvSpPr>
        <p:spPr>
          <a:xfrm>
            <a:off x="1919288" y="457201"/>
            <a:ext cx="8291512" cy="1027113"/>
          </a:xfrm>
        </p:spPr>
        <p:txBody>
          <a:bodyPr/>
          <a:lstStyle/>
          <a:p>
            <a:pPr algn="ctr" eaLnBrk="1" hangingPunct="1"/>
            <a:r>
              <a:rPr lang="en-US" altLang="el-GR" sz="2800" b="1"/>
              <a:t>III. </a:t>
            </a:r>
            <a:r>
              <a:rPr lang="el-GR" altLang="el-GR" sz="2800" b="1"/>
              <a:t>ΑΠΟΦΑΣΗ - ΣΥΝΕΠΕΙΕΣ</a:t>
            </a:r>
          </a:p>
        </p:txBody>
      </p:sp>
      <p:sp>
        <p:nvSpPr>
          <p:cNvPr id="12291" name="Rectangle 3">
            <a:extLst>
              <a:ext uri="{FF2B5EF4-FFF2-40B4-BE49-F238E27FC236}">
                <a16:creationId xmlns:a16="http://schemas.microsoft.com/office/drawing/2014/main" xmlns="" id="{80765ACC-3A8E-429D-9C18-99E6AB3B95E3}"/>
              </a:ext>
            </a:extLst>
          </p:cNvPr>
          <p:cNvSpPr>
            <a:spLocks noGrp="1" noChangeArrowheads="1"/>
          </p:cNvSpPr>
          <p:nvPr>
            <p:ph type="body" idx="1"/>
          </p:nvPr>
        </p:nvSpPr>
        <p:spPr>
          <a:xfrm>
            <a:off x="1992313" y="1484314"/>
            <a:ext cx="8229600" cy="4321175"/>
          </a:xfrm>
        </p:spPr>
        <p:txBody>
          <a:bodyPr/>
          <a:lstStyle/>
          <a:p>
            <a:pPr eaLnBrk="1" hangingPunct="1"/>
            <a:r>
              <a:rPr lang="el-GR" altLang="el-GR" sz="1800" b="1"/>
              <a:t>Αν η προσφυγή γίνει δεκτή τότε</a:t>
            </a:r>
            <a:r>
              <a:rPr lang="en-US" altLang="el-GR" sz="1800" b="1"/>
              <a:t>:</a:t>
            </a:r>
            <a:endParaRPr lang="el-GR" altLang="el-GR" sz="1800" b="1"/>
          </a:p>
          <a:p>
            <a:pPr eaLnBrk="1" hangingPunct="1">
              <a:buFont typeface="Wingdings" panose="05000000000000000000" pitchFamily="2" charset="2"/>
              <a:buNone/>
            </a:pPr>
            <a:r>
              <a:rPr lang="el-GR" altLang="el-GR" sz="1800" b="1"/>
              <a:t> </a:t>
            </a:r>
          </a:p>
          <a:p>
            <a:pPr eaLnBrk="1" hangingPunct="1">
              <a:buSzPct val="125000"/>
              <a:buFont typeface="Wingdings" panose="05000000000000000000" pitchFamily="2" charset="2"/>
              <a:buChar char="Ø"/>
            </a:pPr>
            <a:r>
              <a:rPr lang="el-GR" altLang="el-GR" sz="1800" b="1"/>
              <a:t>Το Δικαστήριο διαπιστώνει την ύπαρξη παραβίασης </a:t>
            </a:r>
            <a:r>
              <a:rPr lang="el-GR" altLang="el-GR" sz="1800"/>
              <a:t>(αναγνωριστικός χαρακτήρας της απόφασης). Κατά συνέπεια ο χαρακτήρας της κύρωσης σε αυτή τη φάση είναι ηθικός (στιγματισμός του Κ-μ ως παραβάτη)</a:t>
            </a:r>
          </a:p>
          <a:p>
            <a:pPr eaLnBrk="1" hangingPunct="1">
              <a:buSzPct val="125000"/>
              <a:buFont typeface="Wingdings" panose="05000000000000000000" pitchFamily="2" charset="2"/>
              <a:buChar char="Ø"/>
            </a:pPr>
            <a:r>
              <a:rPr lang="el-GR" altLang="el-GR" sz="1800" b="1"/>
              <a:t>Το Κ-μ </a:t>
            </a:r>
            <a:r>
              <a:rPr lang="el-GR" altLang="el-GR" sz="1800" b="1" i="1"/>
              <a:t>«οφείλει να λάβει τα μέτρα που συνεπάγεται η εκτέλεση της αποφάσεως του Δικαστηρίου»</a:t>
            </a:r>
            <a:r>
              <a:rPr lang="el-GR" altLang="el-GR" sz="1800" b="1"/>
              <a:t> (ά. 260 παρ. 1 ΣΛΕΕ). </a:t>
            </a:r>
          </a:p>
          <a:p>
            <a:pPr eaLnBrk="1" hangingPunct="1">
              <a:buSzPct val="125000"/>
              <a:buFont typeface="Wingdings" panose="05000000000000000000" pitchFamily="2" charset="2"/>
              <a:buChar char="Ø"/>
            </a:pPr>
            <a:endParaRPr lang="el-GR" altLang="el-GR" sz="1800" b="1"/>
          </a:p>
          <a:p>
            <a:pPr eaLnBrk="1" hangingPunct="1">
              <a:buSzPct val="125000"/>
              <a:buFont typeface="Wingdings" panose="05000000000000000000" pitchFamily="2" charset="2"/>
              <a:buChar char="Ø"/>
            </a:pPr>
            <a:r>
              <a:rPr lang="el-GR" altLang="el-GR" sz="1800" b="1"/>
              <a:t>Αν </a:t>
            </a:r>
            <a:r>
              <a:rPr lang="el-GR" altLang="el-GR" sz="1800"/>
              <a:t>παρά την απόφαση του Δικαστηρίου</a:t>
            </a:r>
            <a:r>
              <a:rPr lang="el-GR" altLang="el-GR" sz="1800" b="1"/>
              <a:t> το Κ-μ συνεχίσει να μη συμμορφώνεται τότε προβλέπεται (ά. 260 ΣΛΕΕ) η κίνηση νέας διαδικασίας προσφυγής κατά του Κ-μ, </a:t>
            </a:r>
            <a:r>
              <a:rPr lang="el-GR" altLang="el-GR" sz="1800" u="sng"/>
              <a:t>με τους ίδιους όρους του παραδεκτού και αντικείμενο αυτή τη φορά την παραβίαση της υποχρέωσης συμμόρφωσης στις αποφάσεις του Δικαστηρίου</a:t>
            </a:r>
            <a:r>
              <a:rPr lang="el-GR" altLang="el-GR" sz="1800"/>
              <a:t>.</a:t>
            </a:r>
            <a:r>
              <a:rPr lang="el-GR" altLang="el-GR" sz="1800" b="1"/>
              <a:t>  </a:t>
            </a:r>
            <a:r>
              <a:rPr lang="el-GR" altLang="el-GR" sz="1800"/>
              <a:t>Η διαδικασία αυτή επικράτησε να ονομάζεται </a:t>
            </a:r>
            <a:r>
              <a:rPr lang="el-GR" altLang="el-GR" sz="1800" i="1" u="sng"/>
              <a:t>«</a:t>
            </a:r>
            <a:r>
              <a:rPr lang="el-GR" altLang="el-GR" sz="1800" b="1" i="1" u="sng"/>
              <a:t>διπλή προσφυγή».</a:t>
            </a:r>
          </a:p>
          <a:p>
            <a:pPr eaLnBrk="1" hangingPunct="1">
              <a:buSzPct val="125000"/>
              <a:buFont typeface="Wingdings" panose="05000000000000000000" pitchFamily="2" charset="2"/>
              <a:buChar char="Ø"/>
            </a:pPr>
            <a:endParaRPr lang="el-GR" altLang="el-GR" sz="1800"/>
          </a:p>
          <a:p>
            <a:pPr eaLnBrk="1" hangingPunct="1">
              <a:buSzPct val="150000"/>
              <a:buFont typeface="Wingdings" panose="05000000000000000000" pitchFamily="2" charset="2"/>
              <a:buNone/>
            </a:pPr>
            <a:endParaRPr lang="el-GR" altLang="el-GR" sz="18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6F604E8-CBF2-4A9C-9FEB-13262D9A2EBB}"/>
              </a:ext>
            </a:extLst>
          </p:cNvPr>
          <p:cNvSpPr>
            <a:spLocks noGrp="1"/>
          </p:cNvSpPr>
          <p:nvPr>
            <p:ph type="title"/>
          </p:nvPr>
        </p:nvSpPr>
        <p:spPr/>
        <p:txBody>
          <a:bodyPr/>
          <a:lstStyle/>
          <a:p>
            <a:r>
              <a:rPr lang="el-GR" dirty="0"/>
              <a:t>ΑΡΘΡΟ 7 ΣΕΕ</a:t>
            </a:r>
          </a:p>
        </p:txBody>
      </p:sp>
      <p:sp>
        <p:nvSpPr>
          <p:cNvPr id="3" name="Θέση περιεχομένου 2">
            <a:extLst>
              <a:ext uri="{FF2B5EF4-FFF2-40B4-BE49-F238E27FC236}">
                <a16:creationId xmlns:a16="http://schemas.microsoft.com/office/drawing/2014/main" xmlns="" id="{4F23BADE-65CD-414E-A647-3135687BC138}"/>
              </a:ext>
            </a:extLst>
          </p:cNvPr>
          <p:cNvSpPr>
            <a:spLocks noGrp="1"/>
          </p:cNvSpPr>
          <p:nvPr>
            <p:ph idx="1"/>
          </p:nvPr>
        </p:nvSpPr>
        <p:spPr/>
        <p:txBody>
          <a:bodyPr>
            <a:normAutofit/>
          </a:bodyPr>
          <a:lstStyle/>
          <a:p>
            <a:pPr algn="just"/>
            <a:r>
              <a:rPr lang="en-US" dirty="0"/>
              <a:t>1. </a:t>
            </a:r>
            <a:r>
              <a:rPr lang="el-GR" dirty="0"/>
              <a:t>Το Συμβούλιο δύναται, βάσει αιτιολογημένης προτάσεως του ενός τρίτου των κρατών μελών, του Ευρωπαϊκού Κοινοβουλίου ή της Ευρωπαϊκής Επιτροπής, αποφασίζοντας με την πλειοψηφία των τεσσάρων πέμπτων των μελών του και κατόπιν της έγκρισης του Ευρωπαϊκού Κοινοβουλίου, να διαπιστώσει την ύπαρξη σαφούς κινδύνου σοβαρής παραβίασης από κράτος μέλος των αξιών του άρθρου 2. Το Συμβούλιο, προτού προβεί στη διαπίστωση αυτή, ακούει το εν λόγω κράτος μέλος και δύναται, αποφασίζοντας με την ίδια διαδικασία, να του απευθύνει συστάσεις. Το Συμβούλιο επαληθεύει τακτικά ότι εξακολουθούν να ισχύουν οι λόγοι που οδήγησαν στη διαπίστωση αυτή. </a:t>
            </a:r>
          </a:p>
        </p:txBody>
      </p:sp>
    </p:spTree>
    <p:extLst>
      <p:ext uri="{BB962C8B-B14F-4D97-AF65-F5344CB8AC3E}">
        <p14:creationId xmlns:p14="http://schemas.microsoft.com/office/powerpoint/2010/main" xmlns="" val="3206168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345488A-C9F6-41A6-9474-F6CB1D2B0BC6}"/>
              </a:ext>
            </a:extLst>
          </p:cNvPr>
          <p:cNvSpPr>
            <a:spLocks noGrp="1"/>
          </p:cNvSpPr>
          <p:nvPr>
            <p:ph type="title"/>
          </p:nvPr>
        </p:nvSpPr>
        <p:spPr/>
        <p:txBody>
          <a:bodyPr/>
          <a:lstStyle/>
          <a:p>
            <a:r>
              <a:rPr lang="el-GR" dirty="0"/>
              <a:t>ΑΡΘΡΟ 7 ΣΕΕ</a:t>
            </a:r>
          </a:p>
        </p:txBody>
      </p:sp>
      <p:sp>
        <p:nvSpPr>
          <p:cNvPr id="3" name="Θέση περιεχομένου 2">
            <a:extLst>
              <a:ext uri="{FF2B5EF4-FFF2-40B4-BE49-F238E27FC236}">
                <a16:creationId xmlns:a16="http://schemas.microsoft.com/office/drawing/2014/main" xmlns="" id="{9EAC7C8D-7B28-485F-BDC7-8E97616EA2C6}"/>
              </a:ext>
            </a:extLst>
          </p:cNvPr>
          <p:cNvSpPr>
            <a:spLocks noGrp="1"/>
          </p:cNvSpPr>
          <p:nvPr>
            <p:ph idx="1"/>
          </p:nvPr>
        </p:nvSpPr>
        <p:spPr/>
        <p:txBody>
          <a:bodyPr/>
          <a:lstStyle/>
          <a:p>
            <a:pPr algn="just"/>
            <a:r>
              <a:rPr lang="el-GR" dirty="0"/>
              <a:t>Προληπτικός Μηχανισμός </a:t>
            </a:r>
          </a:p>
          <a:p>
            <a:pPr algn="just"/>
            <a:r>
              <a:rPr lang="el-GR" dirty="0"/>
              <a:t>Διαδικαστικές προϋποθέσεις </a:t>
            </a:r>
          </a:p>
          <a:p>
            <a:pPr algn="just"/>
            <a:r>
              <a:rPr lang="el-GR" dirty="0"/>
              <a:t>Αιτιολογημένη γνώμη του 1/3 των κρατών μελών, της Επιτροπής και του Ευρωπαϊκού Κοινοβουλίου </a:t>
            </a:r>
          </a:p>
          <a:p>
            <a:pPr algn="just"/>
            <a:r>
              <a:rPr lang="el-GR" dirty="0"/>
              <a:t>Κλήση του Κράτους μέλους για παρουσίαση των απόψεών του </a:t>
            </a:r>
          </a:p>
          <a:p>
            <a:pPr algn="just"/>
            <a:r>
              <a:rPr lang="el-GR" dirty="0"/>
              <a:t>Το Συμβούλιο αποφασίζει με την πλειοψηφία των τεσσάρων πέμπτων των μελών του και κατόπιν της έγκρισης του Ευρωπαϊκού Κοινοβουλίου, να διαπιστώσει την ύπαρξη σαφούς κινδύνου σοβαρής παραβίασης από κράτος μέλος των αξιών του άρθρου 2.</a:t>
            </a:r>
          </a:p>
        </p:txBody>
      </p:sp>
    </p:spTree>
    <p:extLst>
      <p:ext uri="{BB962C8B-B14F-4D97-AF65-F5344CB8AC3E}">
        <p14:creationId xmlns:p14="http://schemas.microsoft.com/office/powerpoint/2010/main" xmlns="" val="245592257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3064</Words>
  <Application>Microsoft Office PowerPoint</Application>
  <PresentationFormat>Προσαρμογή</PresentationFormat>
  <Paragraphs>138</Paragraphs>
  <Slides>35</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Θέμα του Office</vt:lpstr>
      <vt:lpstr>ΠΡΟΣΦΥΓΗ ΚΑΤΑ ΚΡΑΤΟΥΣ-ΜΕΛΟΥΣ ά. 258 – 260 ΣΛΕΕ</vt:lpstr>
      <vt:lpstr>I. ΠΑΡΑΔΕΚΤΟ - ΟΡΟΙ</vt:lpstr>
      <vt:lpstr>I. ΠΑΡΑΔΕΚΤΟ - ΟΡΟΙ</vt:lpstr>
      <vt:lpstr>I. ΠΑΡΑΔΕΚΤΟ - ΟΡΟΙ</vt:lpstr>
      <vt:lpstr>I. ΠΑΡΑΔΕΚΤΟ - ΟΡΟΙ</vt:lpstr>
      <vt:lpstr>II. ΒΑΣΙΜΟ ΤΗΣ ΠΡΟΣΦΥΓΗΣ</vt:lpstr>
      <vt:lpstr>III. ΑΠΟΦΑΣΗ - ΣΥΝΕΠΕΙΕΣ</vt:lpstr>
      <vt:lpstr>ΑΡΘΡΟ 7 ΣΕΕ</vt:lpstr>
      <vt:lpstr>ΑΡΘΡΟ 7 ΣΕΕ</vt:lpstr>
      <vt:lpstr>ΑΡΘΡΟ 7 ΣΕΕ</vt:lpstr>
      <vt:lpstr>Άρθρο 7 ΣΕΕ </vt:lpstr>
      <vt:lpstr>ΑΡΘΡΟ 7 ΣΕΕ</vt:lpstr>
      <vt:lpstr>ΑΡΘΡΟ 7 ΣΕΕ</vt:lpstr>
      <vt:lpstr>Άρθρο 7 ΣΕΕ</vt:lpstr>
      <vt:lpstr>Άρθρο 7 ΣΕΕ</vt:lpstr>
      <vt:lpstr>Άρθρο 7 ΣΕΕ</vt:lpstr>
      <vt:lpstr>Άρθρο 7 ΣΕΕ</vt:lpstr>
      <vt:lpstr>Άρθρο 7 ΣΕΕ</vt:lpstr>
      <vt:lpstr>Άρθρο 7 ΣΕΕ</vt:lpstr>
      <vt:lpstr>Άρθρο 7 ΣΕΕ</vt:lpstr>
      <vt:lpstr>Άρθρο 7 ΣΕΕ</vt:lpstr>
      <vt:lpstr>Προτάσεις </vt:lpstr>
      <vt:lpstr>Προτάσεις </vt:lpstr>
      <vt:lpstr>Προτάσεις </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lpstr>Associação Sindical dos Juízes Portugueses κατά Tribunal de Contas (ASJP), C-64/16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user</cp:lastModifiedBy>
  <cp:revision>29</cp:revision>
  <dcterms:created xsi:type="dcterms:W3CDTF">2020-04-06T21:04:00Z</dcterms:created>
  <dcterms:modified xsi:type="dcterms:W3CDTF">2020-04-09T10:17:45Z</dcterms:modified>
</cp:coreProperties>
</file>