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B0716B6B-459C-45A2-9329-9BD298CA3D6A}" type="datetimeFigureOut">
              <a:rPr lang="en-US" smtClean="0"/>
              <a:pPr/>
              <a:t>4/26/2017</a:t>
            </a:fld>
            <a:endParaRPr lang="en-GB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1327F63B-3BE7-43E6-9B4C-B2A593F868B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07BA0B7-4CBF-4252-97E8-87F873B33BE8}" type="slidenum">
              <a:rPr lang="es-ES" smtClean="0"/>
              <a:pPr>
                <a:defRPr/>
              </a:pPr>
              <a:t>5</a:t>
            </a:fld>
            <a:endParaRPr lang="es-ES" smtClean="0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9614" y="4862514"/>
            <a:ext cx="5680075" cy="4605337"/>
          </a:xfrm>
          <a:noFill/>
          <a:ln/>
        </p:spPr>
        <p:txBody>
          <a:bodyPr/>
          <a:lstStyle/>
          <a:p>
            <a:pPr eaLnBrk="1" hangingPunct="1"/>
            <a:r>
              <a:rPr lang="en-US" smtClean="0"/>
              <a:t>Drought scenario declaration should be linked to objective measurements in the monitoring systems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A scenario is characterized by a certain probability of having water shortages of a given level in the future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The management objective in each scenario should be clearly stated. Of course, these objectives are different from one scenario to another. For instance, in the pre-alert scenario you still want to supply all demands, while in the emergency scenario your objective is to avoid unacceptable impacts of drinking water shortage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Also, the types of measures to apply in each scenario are different, with various degrees of impact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So we defined our drought scenarios, the objectives and the operational measures associated to them. The problem that I will be addressing in this talk is how to identify objective thresholds in the monitoring system to declare each drought scenario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E15A-9270-45DB-80D0-FF5C94F190CC}" type="datetimeFigureOut">
              <a:rPr lang="en-US" smtClean="0"/>
              <a:pPr/>
              <a:t>4/26/2017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13CA-FD6B-4F36-A565-E0A35595091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E15A-9270-45DB-80D0-FF5C94F190CC}" type="datetimeFigureOut">
              <a:rPr lang="en-US" smtClean="0"/>
              <a:pPr/>
              <a:t>4/26/2017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13CA-FD6B-4F36-A565-E0A35595091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E15A-9270-45DB-80D0-FF5C94F190CC}" type="datetimeFigureOut">
              <a:rPr lang="en-US" smtClean="0"/>
              <a:pPr/>
              <a:t>4/26/2017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13CA-FD6B-4F36-A565-E0A35595091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E15A-9270-45DB-80D0-FF5C94F190CC}" type="datetimeFigureOut">
              <a:rPr lang="en-US" smtClean="0"/>
              <a:pPr/>
              <a:t>4/26/2017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13CA-FD6B-4F36-A565-E0A35595091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E15A-9270-45DB-80D0-FF5C94F190CC}" type="datetimeFigureOut">
              <a:rPr lang="en-US" smtClean="0"/>
              <a:pPr/>
              <a:t>4/26/2017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13CA-FD6B-4F36-A565-E0A35595091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E15A-9270-45DB-80D0-FF5C94F190CC}" type="datetimeFigureOut">
              <a:rPr lang="en-US" smtClean="0"/>
              <a:pPr/>
              <a:t>4/26/2017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13CA-FD6B-4F36-A565-E0A35595091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E15A-9270-45DB-80D0-FF5C94F190CC}" type="datetimeFigureOut">
              <a:rPr lang="en-US" smtClean="0"/>
              <a:pPr/>
              <a:t>4/26/2017</a:t>
            </a:fld>
            <a:endParaRPr lang="en-GB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13CA-FD6B-4F36-A565-E0A35595091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E15A-9270-45DB-80D0-FF5C94F190CC}" type="datetimeFigureOut">
              <a:rPr lang="en-US" smtClean="0"/>
              <a:pPr/>
              <a:t>4/26/2017</a:t>
            </a:fld>
            <a:endParaRPr lang="en-GB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13CA-FD6B-4F36-A565-E0A35595091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E15A-9270-45DB-80D0-FF5C94F190CC}" type="datetimeFigureOut">
              <a:rPr lang="en-US" smtClean="0"/>
              <a:pPr/>
              <a:t>4/26/2017</a:t>
            </a:fld>
            <a:endParaRPr lang="en-GB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13CA-FD6B-4F36-A565-E0A35595091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E15A-9270-45DB-80D0-FF5C94F190CC}" type="datetimeFigureOut">
              <a:rPr lang="en-US" smtClean="0"/>
              <a:pPr/>
              <a:t>4/26/2017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13CA-FD6B-4F36-A565-E0A35595091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E15A-9270-45DB-80D0-FF5C94F190CC}" type="datetimeFigureOut">
              <a:rPr lang="en-US" smtClean="0"/>
              <a:pPr/>
              <a:t>4/26/2017</a:t>
            </a:fld>
            <a:endParaRPr lang="en-GB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313CA-FD6B-4F36-A565-E0A35595091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n-GB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GB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FE15A-9270-45DB-80D0-FF5C94F190CC}" type="datetimeFigureOut">
              <a:rPr lang="en-US" smtClean="0"/>
              <a:pPr/>
              <a:t>4/26/2017</a:t>
            </a:fld>
            <a:endParaRPr lang="en-GB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313CA-FD6B-4F36-A565-E0A35595091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cap="none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Προσαρμοστικά μοντέλα</a:t>
            </a:r>
            <a:endParaRPr lang="en-GB" cap="none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αβεβαιότητα</a:t>
            </a:r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sz="2800" dirty="0" smtClean="0">
                <a:latin typeface="Calibri" pitchFamily="34" charset="0"/>
              </a:rPr>
              <a:t>Βασική ιδέα: αβεβαιότητα στην πρόβλεψη των πιέσεων και των αποκρίσεων των υδατικών συστημάτων </a:t>
            </a:r>
          </a:p>
          <a:p>
            <a:r>
              <a:rPr lang="el-GR" sz="2800" dirty="0" smtClean="0">
                <a:latin typeface="Calibri" pitchFamily="34" charset="0"/>
              </a:rPr>
              <a:t>Ανάγκη για ευέλικτες αποφάσεις και προσαρμοστικές στις μελλοντικές συνθήκες</a:t>
            </a:r>
          </a:p>
          <a:p>
            <a:r>
              <a:rPr lang="el-GR" sz="2800" dirty="0" smtClean="0">
                <a:latin typeface="Calibri" pitchFamily="34" charset="0"/>
              </a:rPr>
              <a:t>Αβεβαιότητα προκύπτει από την πολυπλοκότητα των υποσυστημάτων και της σύνθεσής τους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l-GR" sz="2800" dirty="0" smtClean="0">
                <a:latin typeface="Calibri" pitchFamily="34" charset="0"/>
              </a:rPr>
              <a:t>αλλά και από το μοντέλο απόφασης</a:t>
            </a:r>
          </a:p>
          <a:p>
            <a:r>
              <a:rPr lang="el-GR" sz="2800" dirty="0" smtClean="0">
                <a:latin typeface="Calibri" pitchFamily="34" charset="0"/>
              </a:rPr>
              <a:t>Βασικό κλειδί: Ρωμαλέα θεώρηση της αβεβαιότητας</a:t>
            </a:r>
            <a:endParaRPr lang="en-US" sz="2800" dirty="0" smtClean="0">
              <a:latin typeface="Calibri" pitchFamily="34" charset="0"/>
            </a:endParaRPr>
          </a:p>
          <a:p>
            <a:r>
              <a:rPr lang="el-GR" sz="2800" dirty="0" smtClean="0">
                <a:latin typeface="Calibri" pitchFamily="34" charset="0"/>
              </a:rPr>
              <a:t>Δυνατότητα εκμάθησης από την εμπειρία</a:t>
            </a:r>
          </a:p>
          <a:p>
            <a:endParaRPr lang="el-GR" dirty="0" smtClean="0"/>
          </a:p>
        </p:txBody>
      </p:sp>
      <p:sp>
        <p:nvSpPr>
          <p:cNvPr id="33796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920A8B-9086-4D1B-B0A5-64BDC2F58243}" type="slidenum">
              <a:rPr lang="en-GB" smtClean="0"/>
              <a:pPr>
                <a:defRPr/>
              </a:pPr>
              <a:t>2</a:t>
            </a:fld>
            <a:endParaRPr lang="en-GB" smtClean="0"/>
          </a:p>
        </p:txBody>
      </p:sp>
      <p:sp>
        <p:nvSpPr>
          <p:cNvPr id="6" name="5 - Επεξήγηση με σύννεφο"/>
          <p:cNvSpPr/>
          <p:nvPr/>
        </p:nvSpPr>
        <p:spPr bwMode="auto">
          <a:xfrm>
            <a:off x="1" y="1"/>
            <a:ext cx="8215338" cy="1643050"/>
          </a:xfrm>
          <a:prstGeom prst="cloudCallout">
            <a:avLst>
              <a:gd name="adj1" fmla="val -45924"/>
              <a:gd name="adj2" fmla="val 40336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el-GR" sz="3200" dirty="0">
                <a:solidFill>
                  <a:schemeClr val="bg1"/>
                </a:solidFill>
                <a:latin typeface="Cambria" pitchFamily="18" charset="0"/>
              </a:rPr>
              <a:t>Προσαρμοστικότητα στη  διαχείριση υδατικών πόρω</a:t>
            </a:r>
            <a:r>
              <a:rPr lang="el-GR" dirty="0">
                <a:solidFill>
                  <a:schemeClr val="bg1"/>
                </a:solidFill>
                <a:latin typeface="Cambria" pitchFamily="18" charset="0"/>
              </a:rPr>
              <a:t>ν</a:t>
            </a:r>
            <a:endParaRPr lang="el-G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Εγγενής αβεβαιότητες κατά την υδρολογική προσομοίωση</a:t>
            </a:r>
            <a:endParaRPr lang="en-GB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Βροχοπτώσεις έτους</a:t>
            </a:r>
          </a:p>
          <a:p>
            <a:r>
              <a:rPr lang="el-GR" dirty="0" smtClean="0"/>
              <a:t>Κλιματική αλλαγή</a:t>
            </a:r>
          </a:p>
          <a:p>
            <a:r>
              <a:rPr lang="el-GR" dirty="0" smtClean="0"/>
              <a:t>Ξηρασία, ιδιαίτερη σημαντική στο Μεσογειακό χώρο</a:t>
            </a:r>
          </a:p>
          <a:p>
            <a:r>
              <a:rPr lang="el-GR" dirty="0" smtClean="0"/>
              <a:t>Αβεβαιότητα στην υδρολογική προσομοίωση λόγω πολυπλοκότητας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Ξηρασία</a:t>
            </a:r>
            <a:endParaRPr lang="en-GB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Αντοχή στη ξηρασία για μικρής σπανιότητας φαινόμενο</a:t>
            </a:r>
          </a:p>
          <a:p>
            <a:r>
              <a:rPr lang="el-GR" dirty="0" smtClean="0"/>
              <a:t>Δυνατότητα για </a:t>
            </a:r>
            <a:r>
              <a:rPr lang="el-GR" dirty="0" err="1" smtClean="0"/>
              <a:t>επονοργάνωση</a:t>
            </a:r>
            <a:r>
              <a:rPr lang="el-GR" dirty="0" smtClean="0"/>
              <a:t> του συστήματος</a:t>
            </a:r>
          </a:p>
          <a:p>
            <a:r>
              <a:rPr lang="el-GR" dirty="0" smtClean="0"/>
              <a:t>Μετριασμός των επιπτώσεων</a:t>
            </a:r>
          </a:p>
          <a:p>
            <a:r>
              <a:rPr lang="el-GR" dirty="0" smtClean="0"/>
              <a:t>Δυνατότητα επανάκαμψης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4"/>
          <p:cNvSpPr>
            <a:spLocks noChangeArrowheads="1"/>
          </p:cNvSpPr>
          <p:nvPr/>
        </p:nvSpPr>
        <p:spPr bwMode="auto">
          <a:xfrm>
            <a:off x="395288" y="692150"/>
            <a:ext cx="8458200" cy="5000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l-GR" dirty="0">
                <a:latin typeface="Cambria" pitchFamily="18" charset="0"/>
              </a:rPr>
              <a:t>Αντισταθμιστικοί κανόνες</a:t>
            </a:r>
            <a:endParaRPr lang="en-US" dirty="0">
              <a:latin typeface="Cambria" pitchFamily="18" charset="0"/>
            </a:endParaRPr>
          </a:p>
        </p:txBody>
      </p:sp>
      <p:sp>
        <p:nvSpPr>
          <p:cNvPr id="551938" name="Rectangle 2"/>
          <p:cNvSpPr>
            <a:spLocks noChangeArrowheads="1"/>
          </p:cNvSpPr>
          <p:nvPr/>
        </p:nvSpPr>
        <p:spPr bwMode="auto">
          <a:xfrm>
            <a:off x="0" y="0"/>
            <a:ext cx="9144000" cy="53498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Definition of reservoir release rules for drought management</a:t>
            </a:r>
          </a:p>
        </p:txBody>
      </p:sp>
      <p:sp>
        <p:nvSpPr>
          <p:cNvPr id="66564" name="Line 3"/>
          <p:cNvSpPr>
            <a:spLocks noChangeShapeType="1"/>
          </p:cNvSpPr>
          <p:nvPr/>
        </p:nvSpPr>
        <p:spPr bwMode="auto">
          <a:xfrm>
            <a:off x="1657350" y="1422400"/>
            <a:ext cx="0" cy="436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65" name="Line 4"/>
          <p:cNvSpPr>
            <a:spLocks noChangeShapeType="1"/>
          </p:cNvSpPr>
          <p:nvPr/>
        </p:nvSpPr>
        <p:spPr bwMode="auto">
          <a:xfrm flipH="1">
            <a:off x="1635125" y="5783263"/>
            <a:ext cx="54721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66" name="Text Box 5"/>
          <p:cNvSpPr txBox="1">
            <a:spLocks noChangeArrowheads="1"/>
          </p:cNvSpPr>
          <p:nvPr/>
        </p:nvSpPr>
        <p:spPr bwMode="auto">
          <a:xfrm rot="-5400000">
            <a:off x="-796131" y="3017044"/>
            <a:ext cx="2641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>
                <a:latin typeface="Tahoma" pitchFamily="34" charset="0"/>
              </a:rPr>
              <a:t>Αποθήκευση Ταμιευτήρα</a:t>
            </a:r>
            <a:endParaRPr lang="en-US">
              <a:latin typeface="Tahoma" pitchFamily="34" charset="0"/>
            </a:endParaRPr>
          </a:p>
        </p:txBody>
      </p:sp>
      <p:sp>
        <p:nvSpPr>
          <p:cNvPr id="66567" name="Text Box 6"/>
          <p:cNvSpPr txBox="1">
            <a:spLocks noChangeArrowheads="1"/>
          </p:cNvSpPr>
          <p:nvPr/>
        </p:nvSpPr>
        <p:spPr bwMode="auto">
          <a:xfrm>
            <a:off x="3132138" y="5949950"/>
            <a:ext cx="26416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>
                <a:latin typeface="Tahoma" pitchFamily="34" charset="0"/>
              </a:rPr>
              <a:t>Καλυπτόμενη ζήτηση</a:t>
            </a:r>
            <a:endParaRPr lang="en-US">
              <a:latin typeface="Tahoma" pitchFamily="34" charset="0"/>
            </a:endParaRPr>
          </a:p>
        </p:txBody>
      </p:sp>
      <p:sp>
        <p:nvSpPr>
          <p:cNvPr id="66568" name="Text Box 7"/>
          <p:cNvSpPr txBox="1">
            <a:spLocks noChangeArrowheads="1"/>
          </p:cNvSpPr>
          <p:nvPr/>
        </p:nvSpPr>
        <p:spPr bwMode="auto">
          <a:xfrm>
            <a:off x="841375" y="1493838"/>
            <a:ext cx="8858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400">
                <a:latin typeface="Tahoma" pitchFamily="34" charset="0"/>
              </a:rPr>
              <a:t>100 %</a:t>
            </a:r>
          </a:p>
        </p:txBody>
      </p:sp>
      <p:sp>
        <p:nvSpPr>
          <p:cNvPr id="66569" name="Line 8"/>
          <p:cNvSpPr>
            <a:spLocks noChangeShapeType="1"/>
          </p:cNvSpPr>
          <p:nvPr/>
        </p:nvSpPr>
        <p:spPr bwMode="auto">
          <a:xfrm flipV="1">
            <a:off x="6434138" y="1609725"/>
            <a:ext cx="0" cy="41370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70" name="Line 9"/>
          <p:cNvSpPr>
            <a:spLocks noChangeShapeType="1"/>
          </p:cNvSpPr>
          <p:nvPr/>
        </p:nvSpPr>
        <p:spPr bwMode="auto">
          <a:xfrm>
            <a:off x="4908550" y="5384800"/>
            <a:ext cx="1452563" cy="1588"/>
          </a:xfrm>
          <a:prstGeom prst="line">
            <a:avLst/>
          </a:prstGeom>
          <a:noFill/>
          <a:ln w="38100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71" name="Line 10"/>
          <p:cNvSpPr>
            <a:spLocks noChangeShapeType="1"/>
          </p:cNvSpPr>
          <p:nvPr/>
        </p:nvSpPr>
        <p:spPr bwMode="auto">
          <a:xfrm flipV="1">
            <a:off x="6369050" y="1603375"/>
            <a:ext cx="41275" cy="3787775"/>
          </a:xfrm>
          <a:prstGeom prst="line">
            <a:avLst/>
          </a:prstGeom>
          <a:noFill/>
          <a:ln w="38100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72" name="Text Box 11"/>
          <p:cNvSpPr txBox="1">
            <a:spLocks noChangeArrowheads="1"/>
          </p:cNvSpPr>
          <p:nvPr/>
        </p:nvSpPr>
        <p:spPr bwMode="auto">
          <a:xfrm>
            <a:off x="1879600" y="5843588"/>
            <a:ext cx="266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400">
                <a:latin typeface="Symbol" pitchFamily="18" charset="2"/>
              </a:rPr>
              <a:t>a</a:t>
            </a:r>
            <a:endParaRPr lang="es-ES_tradnl" sz="1400">
              <a:latin typeface="Tahoma" pitchFamily="34" charset="0"/>
            </a:endParaRPr>
          </a:p>
        </p:txBody>
      </p:sp>
      <p:sp>
        <p:nvSpPr>
          <p:cNvPr id="66573" name="Line 12"/>
          <p:cNvSpPr>
            <a:spLocks noChangeShapeType="1"/>
          </p:cNvSpPr>
          <p:nvPr/>
        </p:nvSpPr>
        <p:spPr bwMode="auto">
          <a:xfrm>
            <a:off x="1622425" y="5378450"/>
            <a:ext cx="70532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74" name="Line 13"/>
          <p:cNvSpPr>
            <a:spLocks noChangeShapeType="1"/>
          </p:cNvSpPr>
          <p:nvPr/>
        </p:nvSpPr>
        <p:spPr bwMode="auto">
          <a:xfrm flipV="1">
            <a:off x="4654550" y="1560513"/>
            <a:ext cx="0" cy="42513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75" name="Line 14"/>
          <p:cNvSpPr>
            <a:spLocks noChangeShapeType="1"/>
          </p:cNvSpPr>
          <p:nvPr/>
        </p:nvSpPr>
        <p:spPr bwMode="auto">
          <a:xfrm>
            <a:off x="4979988" y="5346700"/>
            <a:ext cx="1087437" cy="158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76" name="Line 15"/>
          <p:cNvSpPr>
            <a:spLocks noChangeShapeType="1"/>
          </p:cNvSpPr>
          <p:nvPr/>
        </p:nvSpPr>
        <p:spPr bwMode="auto">
          <a:xfrm flipV="1">
            <a:off x="6432550" y="1611313"/>
            <a:ext cx="30163" cy="324008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77" name="Line 16"/>
          <p:cNvSpPr>
            <a:spLocks noChangeShapeType="1"/>
          </p:cNvSpPr>
          <p:nvPr/>
        </p:nvSpPr>
        <p:spPr bwMode="auto">
          <a:xfrm flipH="1" flipV="1">
            <a:off x="6048375" y="4826000"/>
            <a:ext cx="4763" cy="5302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78" name="Line 17"/>
          <p:cNvSpPr>
            <a:spLocks noChangeShapeType="1"/>
          </p:cNvSpPr>
          <p:nvPr/>
        </p:nvSpPr>
        <p:spPr bwMode="auto">
          <a:xfrm>
            <a:off x="1639888" y="4833938"/>
            <a:ext cx="70532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79" name="Line 18"/>
          <p:cNvSpPr>
            <a:spLocks noChangeShapeType="1"/>
          </p:cNvSpPr>
          <p:nvPr/>
        </p:nvSpPr>
        <p:spPr bwMode="auto">
          <a:xfrm>
            <a:off x="1647825" y="4116388"/>
            <a:ext cx="70532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80" name="Line 19"/>
          <p:cNvSpPr>
            <a:spLocks noChangeShapeType="1"/>
          </p:cNvSpPr>
          <p:nvPr/>
        </p:nvSpPr>
        <p:spPr bwMode="auto">
          <a:xfrm flipV="1">
            <a:off x="6494463" y="1609725"/>
            <a:ext cx="15875" cy="2505075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81" name="Line 20"/>
          <p:cNvSpPr>
            <a:spLocks noChangeShapeType="1"/>
          </p:cNvSpPr>
          <p:nvPr/>
        </p:nvSpPr>
        <p:spPr bwMode="auto">
          <a:xfrm>
            <a:off x="4649788" y="4103688"/>
            <a:ext cx="1846262" cy="15875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82" name="Text Box 21"/>
          <p:cNvSpPr txBox="1">
            <a:spLocks noChangeArrowheads="1"/>
          </p:cNvSpPr>
          <p:nvPr/>
        </p:nvSpPr>
        <p:spPr bwMode="auto">
          <a:xfrm>
            <a:off x="7131050" y="2581275"/>
            <a:ext cx="1566863" cy="3365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sz="1600">
                <a:latin typeface="Tahoma" pitchFamily="34" charset="0"/>
              </a:rPr>
              <a:t>κανονική</a:t>
            </a:r>
            <a:endParaRPr lang="en-US" sz="1600">
              <a:latin typeface="Tahoma" pitchFamily="34" charset="0"/>
            </a:endParaRPr>
          </a:p>
        </p:txBody>
      </p:sp>
      <p:sp>
        <p:nvSpPr>
          <p:cNvPr id="66583" name="Text Box 22"/>
          <p:cNvSpPr txBox="1">
            <a:spLocks noChangeArrowheads="1"/>
          </p:cNvSpPr>
          <p:nvPr/>
        </p:nvSpPr>
        <p:spPr bwMode="auto">
          <a:xfrm>
            <a:off x="7131050" y="4286250"/>
            <a:ext cx="2012950" cy="7080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Tahoma" pitchFamily="34" charset="0"/>
              </a:rPr>
              <a:t>Pre-alert</a:t>
            </a:r>
            <a:endParaRPr lang="el-GR" sz="1600">
              <a:latin typeface="Tahoma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l-GR" sz="1600">
                <a:latin typeface="Tahoma" pitchFamily="34" charset="0"/>
              </a:rPr>
              <a:t>προ</a:t>
            </a:r>
            <a:r>
              <a:rPr lang="en-US" sz="1600">
                <a:latin typeface="Tahoma" pitchFamily="34" charset="0"/>
              </a:rPr>
              <a:t>-</a:t>
            </a:r>
            <a:r>
              <a:rPr lang="el-GR" sz="1600">
                <a:latin typeface="Tahoma" pitchFamily="34" charset="0"/>
              </a:rPr>
              <a:t>εγρήγορση</a:t>
            </a:r>
            <a:endParaRPr lang="en-US" sz="1600">
              <a:latin typeface="Tahoma" pitchFamily="34" charset="0"/>
            </a:endParaRPr>
          </a:p>
        </p:txBody>
      </p:sp>
      <p:sp>
        <p:nvSpPr>
          <p:cNvPr id="66584" name="Text Box 23"/>
          <p:cNvSpPr txBox="1">
            <a:spLocks noChangeArrowheads="1"/>
          </p:cNvSpPr>
          <p:nvPr/>
        </p:nvSpPr>
        <p:spPr bwMode="auto">
          <a:xfrm>
            <a:off x="7131050" y="4960938"/>
            <a:ext cx="1566863" cy="338137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Tahoma" pitchFamily="34" charset="0"/>
              </a:rPr>
              <a:t>Alert</a:t>
            </a:r>
            <a:endParaRPr lang="el-GR" sz="1600">
              <a:latin typeface="Tahoma" pitchFamily="34" charset="0"/>
            </a:endParaRPr>
          </a:p>
        </p:txBody>
      </p:sp>
      <p:sp>
        <p:nvSpPr>
          <p:cNvPr id="66585" name="Text Box 24"/>
          <p:cNvSpPr txBox="1">
            <a:spLocks noChangeArrowheads="1"/>
          </p:cNvSpPr>
          <p:nvPr/>
        </p:nvSpPr>
        <p:spPr bwMode="auto">
          <a:xfrm>
            <a:off x="7131050" y="5461000"/>
            <a:ext cx="1617663" cy="708025"/>
          </a:xfrm>
          <a:prstGeom prst="rect">
            <a:avLst/>
          </a:prstGeom>
          <a:solidFill>
            <a:srgbClr val="FF66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latin typeface="Tahoma" pitchFamily="34" charset="0"/>
              </a:rPr>
              <a:t>Emergency</a:t>
            </a:r>
            <a:endParaRPr lang="el-GR" sz="1600">
              <a:latin typeface="Tahoma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l-GR" sz="1600">
                <a:latin typeface="Tahoma" pitchFamily="34" charset="0"/>
              </a:rPr>
              <a:t>συναγερμός</a:t>
            </a:r>
            <a:endParaRPr lang="en-US" sz="1600">
              <a:latin typeface="Tahoma" pitchFamily="34" charset="0"/>
            </a:endParaRPr>
          </a:p>
        </p:txBody>
      </p:sp>
      <p:sp>
        <p:nvSpPr>
          <p:cNvPr id="66586" name="Line 25"/>
          <p:cNvSpPr>
            <a:spLocks noChangeShapeType="1"/>
          </p:cNvSpPr>
          <p:nvPr/>
        </p:nvSpPr>
        <p:spPr bwMode="auto">
          <a:xfrm flipH="1" flipV="1">
            <a:off x="4924425" y="5399088"/>
            <a:ext cx="1588" cy="392112"/>
          </a:xfrm>
          <a:prstGeom prst="line">
            <a:avLst/>
          </a:prstGeom>
          <a:noFill/>
          <a:ln w="38100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87" name="Line 26"/>
          <p:cNvSpPr>
            <a:spLocks noChangeShapeType="1"/>
          </p:cNvSpPr>
          <p:nvPr/>
        </p:nvSpPr>
        <p:spPr bwMode="auto">
          <a:xfrm flipV="1">
            <a:off x="4968875" y="5329238"/>
            <a:ext cx="0" cy="44608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88" name="Line 27"/>
          <p:cNvSpPr>
            <a:spLocks noChangeShapeType="1"/>
          </p:cNvSpPr>
          <p:nvPr/>
        </p:nvSpPr>
        <p:spPr bwMode="auto">
          <a:xfrm flipV="1">
            <a:off x="6042025" y="4840288"/>
            <a:ext cx="392113" cy="635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89" name="Line 28"/>
          <p:cNvSpPr>
            <a:spLocks noChangeShapeType="1"/>
          </p:cNvSpPr>
          <p:nvPr/>
        </p:nvSpPr>
        <p:spPr bwMode="auto">
          <a:xfrm flipH="1" flipV="1">
            <a:off x="4654550" y="4119563"/>
            <a:ext cx="7938" cy="723900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90" name="Line 29"/>
          <p:cNvSpPr>
            <a:spLocks noChangeShapeType="1"/>
          </p:cNvSpPr>
          <p:nvPr/>
        </p:nvSpPr>
        <p:spPr bwMode="auto">
          <a:xfrm flipH="1" flipV="1">
            <a:off x="1984375" y="5376863"/>
            <a:ext cx="4763" cy="384175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91" name="Line 30"/>
          <p:cNvSpPr>
            <a:spLocks noChangeShapeType="1"/>
          </p:cNvSpPr>
          <p:nvPr/>
        </p:nvSpPr>
        <p:spPr bwMode="auto">
          <a:xfrm flipV="1">
            <a:off x="3189288" y="4851400"/>
            <a:ext cx="1587" cy="536575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92" name="Line 31"/>
          <p:cNvSpPr>
            <a:spLocks noChangeShapeType="1"/>
          </p:cNvSpPr>
          <p:nvPr/>
        </p:nvSpPr>
        <p:spPr bwMode="auto">
          <a:xfrm>
            <a:off x="3181350" y="4835525"/>
            <a:ext cx="1489075" cy="1588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93" name="Line 32"/>
          <p:cNvSpPr>
            <a:spLocks noChangeShapeType="1"/>
          </p:cNvSpPr>
          <p:nvPr/>
        </p:nvSpPr>
        <p:spPr bwMode="auto">
          <a:xfrm>
            <a:off x="1965325" y="5365750"/>
            <a:ext cx="1227138" cy="1588"/>
          </a:xfrm>
          <a:prstGeom prst="line">
            <a:avLst/>
          </a:prstGeom>
          <a:noFill/>
          <a:ln w="38100">
            <a:solidFill>
              <a:srgbClr val="33CC33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94" name="Line 33"/>
          <p:cNvSpPr>
            <a:spLocks noChangeShapeType="1"/>
          </p:cNvSpPr>
          <p:nvPr/>
        </p:nvSpPr>
        <p:spPr bwMode="auto">
          <a:xfrm>
            <a:off x="1639888" y="1612900"/>
            <a:ext cx="70532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95" name="Text Box 34"/>
          <p:cNvSpPr txBox="1">
            <a:spLocks noChangeArrowheads="1"/>
          </p:cNvSpPr>
          <p:nvPr/>
        </p:nvSpPr>
        <p:spPr bwMode="auto">
          <a:xfrm>
            <a:off x="6118225" y="5854700"/>
            <a:ext cx="8858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400">
                <a:latin typeface="Tahoma" pitchFamily="34" charset="0"/>
              </a:rPr>
              <a:t>100 %</a:t>
            </a:r>
          </a:p>
        </p:txBody>
      </p:sp>
      <p:sp>
        <p:nvSpPr>
          <p:cNvPr id="66596" name="Line 35"/>
          <p:cNvSpPr>
            <a:spLocks noChangeShapeType="1"/>
          </p:cNvSpPr>
          <p:nvPr/>
        </p:nvSpPr>
        <p:spPr bwMode="auto">
          <a:xfrm flipV="1">
            <a:off x="3181350" y="1509713"/>
            <a:ext cx="0" cy="42513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97" name="Line 36"/>
          <p:cNvSpPr>
            <a:spLocks noChangeShapeType="1"/>
          </p:cNvSpPr>
          <p:nvPr/>
        </p:nvSpPr>
        <p:spPr bwMode="auto">
          <a:xfrm flipV="1">
            <a:off x="1990725" y="1552575"/>
            <a:ext cx="0" cy="42513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98" name="Line 37"/>
          <p:cNvSpPr>
            <a:spLocks noChangeShapeType="1"/>
          </p:cNvSpPr>
          <p:nvPr/>
        </p:nvSpPr>
        <p:spPr bwMode="auto">
          <a:xfrm flipV="1">
            <a:off x="4937125" y="1552575"/>
            <a:ext cx="0" cy="42513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599" name="Line 38"/>
          <p:cNvSpPr>
            <a:spLocks noChangeShapeType="1"/>
          </p:cNvSpPr>
          <p:nvPr/>
        </p:nvSpPr>
        <p:spPr bwMode="auto">
          <a:xfrm flipV="1">
            <a:off x="6032500" y="1573213"/>
            <a:ext cx="0" cy="42513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66600" name="Text Box 39"/>
          <p:cNvSpPr txBox="1">
            <a:spLocks noChangeArrowheads="1"/>
          </p:cNvSpPr>
          <p:nvPr/>
        </p:nvSpPr>
        <p:spPr bwMode="auto">
          <a:xfrm>
            <a:off x="3048000" y="5843588"/>
            <a:ext cx="266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400">
                <a:latin typeface="Symbol" pitchFamily="18" charset="2"/>
              </a:rPr>
              <a:t>b</a:t>
            </a:r>
            <a:endParaRPr lang="es-ES_tradnl" sz="1400">
              <a:latin typeface="Tahoma" pitchFamily="34" charset="0"/>
            </a:endParaRPr>
          </a:p>
        </p:txBody>
      </p:sp>
      <p:sp>
        <p:nvSpPr>
          <p:cNvPr id="66601" name="Text Box 40"/>
          <p:cNvSpPr txBox="1">
            <a:spLocks noChangeArrowheads="1"/>
          </p:cNvSpPr>
          <p:nvPr/>
        </p:nvSpPr>
        <p:spPr bwMode="auto">
          <a:xfrm>
            <a:off x="4513263" y="5843588"/>
            <a:ext cx="266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400">
                <a:latin typeface="Symbol" pitchFamily="18" charset="2"/>
              </a:rPr>
              <a:t>g</a:t>
            </a:r>
            <a:endParaRPr lang="es-ES_tradnl" sz="1400">
              <a:latin typeface="Tahoma" pitchFamily="34" charset="0"/>
            </a:endParaRPr>
          </a:p>
        </p:txBody>
      </p:sp>
      <p:sp>
        <p:nvSpPr>
          <p:cNvPr id="66602" name="Text Box 41"/>
          <p:cNvSpPr txBox="1">
            <a:spLocks noChangeArrowheads="1"/>
          </p:cNvSpPr>
          <p:nvPr/>
        </p:nvSpPr>
        <p:spPr bwMode="auto">
          <a:xfrm>
            <a:off x="5908675" y="5843588"/>
            <a:ext cx="266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400">
                <a:latin typeface="Symbol" pitchFamily="18" charset="2"/>
              </a:rPr>
              <a:t>e</a:t>
            </a:r>
            <a:endParaRPr lang="es-ES_tradnl" sz="1400">
              <a:latin typeface="Tahoma" pitchFamily="34" charset="0"/>
            </a:endParaRPr>
          </a:p>
        </p:txBody>
      </p:sp>
      <p:sp>
        <p:nvSpPr>
          <p:cNvPr id="66603" name="Text Box 42"/>
          <p:cNvSpPr txBox="1">
            <a:spLocks noChangeArrowheads="1"/>
          </p:cNvSpPr>
          <p:nvPr/>
        </p:nvSpPr>
        <p:spPr bwMode="auto">
          <a:xfrm>
            <a:off x="4846638" y="5843588"/>
            <a:ext cx="266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400">
                <a:latin typeface="Symbol" pitchFamily="18" charset="2"/>
              </a:rPr>
              <a:t>d</a:t>
            </a:r>
            <a:endParaRPr lang="es-ES_tradnl" sz="1400">
              <a:latin typeface="Tahoma" pitchFamily="34" charset="0"/>
            </a:endParaRPr>
          </a:p>
        </p:txBody>
      </p:sp>
      <p:sp>
        <p:nvSpPr>
          <p:cNvPr id="66604" name="Text Box 43"/>
          <p:cNvSpPr txBox="1">
            <a:spLocks noChangeArrowheads="1"/>
          </p:cNvSpPr>
          <p:nvPr/>
        </p:nvSpPr>
        <p:spPr bwMode="auto">
          <a:xfrm>
            <a:off x="1244600" y="5208588"/>
            <a:ext cx="3825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400">
                <a:latin typeface="Tahoma" pitchFamily="34" charset="0"/>
              </a:rPr>
              <a:t>a</a:t>
            </a:r>
          </a:p>
        </p:txBody>
      </p:sp>
      <p:sp>
        <p:nvSpPr>
          <p:cNvPr id="66605" name="Text Box 44"/>
          <p:cNvSpPr txBox="1">
            <a:spLocks noChangeArrowheads="1"/>
          </p:cNvSpPr>
          <p:nvPr/>
        </p:nvSpPr>
        <p:spPr bwMode="auto">
          <a:xfrm>
            <a:off x="1257300" y="4695825"/>
            <a:ext cx="3540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400">
                <a:latin typeface="Tahoma" pitchFamily="34" charset="0"/>
              </a:rPr>
              <a:t>b</a:t>
            </a:r>
          </a:p>
        </p:txBody>
      </p:sp>
      <p:sp>
        <p:nvSpPr>
          <p:cNvPr id="66606" name="Text Box 45"/>
          <p:cNvSpPr txBox="1">
            <a:spLocks noChangeArrowheads="1"/>
          </p:cNvSpPr>
          <p:nvPr/>
        </p:nvSpPr>
        <p:spPr bwMode="auto">
          <a:xfrm>
            <a:off x="1257300" y="3933825"/>
            <a:ext cx="3540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1400">
                <a:latin typeface="Tahoma" pitchFamily="34" charset="0"/>
              </a:rPr>
              <a:t>c</a:t>
            </a:r>
          </a:p>
        </p:txBody>
      </p:sp>
      <p:sp>
        <p:nvSpPr>
          <p:cNvPr id="66607" name="AutoShape 46"/>
          <p:cNvSpPr>
            <a:spLocks noChangeArrowheads="1"/>
          </p:cNvSpPr>
          <p:nvPr/>
        </p:nvSpPr>
        <p:spPr bwMode="auto">
          <a:xfrm>
            <a:off x="2149475" y="2873375"/>
            <a:ext cx="1581150" cy="463550"/>
          </a:xfrm>
          <a:prstGeom prst="wedgeRectCallout">
            <a:avLst>
              <a:gd name="adj1" fmla="val 38755"/>
              <a:gd name="adj2" fmla="val 361301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s-ES_tradnl"/>
          </a:p>
        </p:txBody>
      </p:sp>
      <p:sp>
        <p:nvSpPr>
          <p:cNvPr id="66608" name="Text Box 47"/>
          <p:cNvSpPr txBox="1">
            <a:spLocks noChangeArrowheads="1"/>
          </p:cNvSpPr>
          <p:nvPr/>
        </p:nvSpPr>
        <p:spPr bwMode="auto">
          <a:xfrm>
            <a:off x="2160588" y="2922588"/>
            <a:ext cx="15668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sz="1600">
                <a:latin typeface="Tahoma" pitchFamily="34" charset="0"/>
              </a:rPr>
              <a:t>Άρδευση</a:t>
            </a:r>
            <a:endParaRPr lang="en-US" sz="1600">
              <a:latin typeface="Tahoma" pitchFamily="34" charset="0"/>
            </a:endParaRPr>
          </a:p>
        </p:txBody>
      </p:sp>
      <p:sp>
        <p:nvSpPr>
          <p:cNvPr id="66609" name="AutoShape 48"/>
          <p:cNvSpPr>
            <a:spLocks noChangeArrowheads="1"/>
          </p:cNvSpPr>
          <p:nvPr/>
        </p:nvSpPr>
        <p:spPr bwMode="auto">
          <a:xfrm>
            <a:off x="4000500" y="2127250"/>
            <a:ext cx="1885950" cy="463550"/>
          </a:xfrm>
          <a:prstGeom prst="wedgeRectCallout">
            <a:avLst>
              <a:gd name="adj1" fmla="val 73653"/>
              <a:gd name="adj2" fmla="val 295204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s-ES_tradnl"/>
          </a:p>
        </p:txBody>
      </p:sp>
      <p:sp>
        <p:nvSpPr>
          <p:cNvPr id="66610" name="Text Box 49"/>
          <p:cNvSpPr txBox="1">
            <a:spLocks noChangeArrowheads="1"/>
          </p:cNvSpPr>
          <p:nvPr/>
        </p:nvSpPr>
        <p:spPr bwMode="auto">
          <a:xfrm>
            <a:off x="4011613" y="2176463"/>
            <a:ext cx="18716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sz="1600">
                <a:latin typeface="Tahoma" pitchFamily="34" charset="0"/>
              </a:rPr>
              <a:t>Περιβαλλοντική</a:t>
            </a:r>
            <a:endParaRPr lang="en-US" sz="1600">
              <a:latin typeface="Tahoma" pitchFamily="34" charset="0"/>
            </a:endParaRPr>
          </a:p>
        </p:txBody>
      </p:sp>
      <p:sp>
        <p:nvSpPr>
          <p:cNvPr id="66611" name="AutoShape 50"/>
          <p:cNvSpPr>
            <a:spLocks noChangeArrowheads="1"/>
          </p:cNvSpPr>
          <p:nvPr/>
        </p:nvSpPr>
        <p:spPr bwMode="auto">
          <a:xfrm>
            <a:off x="4013200" y="3186113"/>
            <a:ext cx="1581150" cy="463550"/>
          </a:xfrm>
          <a:prstGeom prst="wedgeRectCallout">
            <a:avLst>
              <a:gd name="adj1" fmla="val 76407"/>
              <a:gd name="adj2" fmla="val 304796"/>
            </a:avLst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s-ES_tradnl"/>
          </a:p>
        </p:txBody>
      </p:sp>
      <p:sp>
        <p:nvSpPr>
          <p:cNvPr id="66612" name="Text Box 51"/>
          <p:cNvSpPr txBox="1">
            <a:spLocks noChangeArrowheads="1"/>
          </p:cNvSpPr>
          <p:nvPr/>
        </p:nvSpPr>
        <p:spPr bwMode="auto">
          <a:xfrm>
            <a:off x="4024313" y="3235325"/>
            <a:ext cx="15668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sz="1600">
                <a:latin typeface="Tahoma" pitchFamily="34" charset="0"/>
              </a:rPr>
              <a:t>Αστική </a:t>
            </a:r>
            <a:endParaRPr lang="en-US" sz="1600">
              <a:latin typeface="Tahoma" pitchFamily="34" charset="0"/>
            </a:endParaRPr>
          </a:p>
        </p:txBody>
      </p:sp>
      <p:sp>
        <p:nvSpPr>
          <p:cNvPr id="66613" name="Text Box 52"/>
          <p:cNvSpPr txBox="1">
            <a:spLocks noChangeArrowheads="1"/>
          </p:cNvSpPr>
          <p:nvPr/>
        </p:nvSpPr>
        <p:spPr bwMode="auto">
          <a:xfrm>
            <a:off x="7064375" y="1146175"/>
            <a:ext cx="1903413" cy="307975"/>
          </a:xfrm>
          <a:prstGeom prst="rect">
            <a:avLst/>
          </a:prstGeom>
          <a:solidFill>
            <a:srgbClr val="FF9999"/>
          </a:solidFill>
          <a:ln w="28575">
            <a:solidFill>
              <a:srgbClr val="99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l-GR" sz="1400">
                <a:latin typeface="Tahoma" pitchFamily="34" charset="0"/>
              </a:rPr>
              <a:t>Για ένα μήνα</a:t>
            </a:r>
            <a:endParaRPr lang="en-US" sz="14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Comparison: without operating rules and by following operating rules</a:t>
            </a:r>
            <a:endParaRPr lang="el-GR" dirty="0"/>
          </a:p>
        </p:txBody>
      </p:sp>
      <p:pic>
        <p:nvPicPr>
          <p:cNvPr id="5" name="Imagen 22" descr="E:\DATOS\Investigacion\Congresos\2015_EWRA\Paper\Figuras_v2\Fig_9a.png"/>
          <p:cNvPicPr>
            <a:picLocks noGrp="1"/>
          </p:cNvPicPr>
          <p:nvPr>
            <p:ph sz="half" idx="1"/>
          </p:nvPr>
        </p:nvPicPr>
        <p:blipFill>
          <a:blip r:embed="rId2" cstate="print"/>
          <a:srcRect l="5406" t="4584" r="7362" b="3584"/>
          <a:stretch>
            <a:fillRect/>
          </a:stretch>
        </p:blipFill>
        <p:spPr bwMode="auto">
          <a:xfrm>
            <a:off x="251520" y="1124744"/>
            <a:ext cx="4244280" cy="3756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magen 23" descr="E:\DATOS\Investigacion\Congresos\2015_EWRA\Paper\Figuras_v2\Fig_9b.png"/>
          <p:cNvPicPr>
            <a:picLocks noGrp="1"/>
          </p:cNvPicPr>
          <p:nvPr>
            <p:ph sz="half" idx="2"/>
          </p:nvPr>
        </p:nvPicPr>
        <p:blipFill>
          <a:blip r:embed="rId3" cstate="print"/>
          <a:srcRect l="5409" t="4591" r="7376" b="3607"/>
          <a:stretch>
            <a:fillRect/>
          </a:stretch>
        </p:blipFill>
        <p:spPr bwMode="auto">
          <a:xfrm>
            <a:off x="4572000" y="1185110"/>
            <a:ext cx="4248472" cy="3612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TextBox"/>
          <p:cNvSpPr txBox="1"/>
          <p:nvPr/>
        </p:nvSpPr>
        <p:spPr>
          <a:xfrm>
            <a:off x="-1016" y="5934670"/>
            <a:ext cx="9145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i="1" dirty="0" smtClean="0"/>
              <a:t>Temporal evolution of the </a:t>
            </a:r>
            <a:r>
              <a:rPr lang="en-GB" sz="1200" i="1" dirty="0" err="1" smtClean="0"/>
              <a:t>Tormes</a:t>
            </a:r>
            <a:r>
              <a:rPr lang="en-GB" sz="1200" i="1" dirty="0" smtClean="0"/>
              <a:t> water system management. a) No hedging rules are applied; b) Two hedging rules are applied. The first row shows the water volume stored in the reservoir (blue line). The second row shows the deficits of the urban supply demand (</a:t>
            </a:r>
            <a:r>
              <a:rPr lang="en-GB" sz="1200" i="1" dirty="0" err="1" smtClean="0"/>
              <a:t>DEF</a:t>
            </a:r>
            <a:r>
              <a:rPr lang="en-GB" sz="1200" i="1" baseline="-25000" dirty="0" err="1" smtClean="0"/>
              <a:t>urb</a:t>
            </a:r>
            <a:r>
              <a:rPr lang="en-GB" sz="1200" i="1" dirty="0" smtClean="0"/>
              <a:t>). The third row shows the deficits of the irrigation demand (</a:t>
            </a:r>
            <a:r>
              <a:rPr lang="en-GB" sz="1200" i="1" dirty="0" err="1" smtClean="0"/>
              <a:t>DEF</a:t>
            </a:r>
            <a:r>
              <a:rPr lang="en-GB" sz="1200" i="1" baseline="-25000" dirty="0" err="1" smtClean="0"/>
              <a:t>irr</a:t>
            </a:r>
            <a:r>
              <a:rPr lang="en-GB" sz="1200" i="1" dirty="0" smtClean="0"/>
              <a:t>). The forth row shows the value of the objective function (Z).</a:t>
            </a:r>
            <a:endParaRPr lang="el-GR" sz="1200" i="1" dirty="0" smtClean="0"/>
          </a:p>
          <a:p>
            <a:endParaRPr lang="el-GR" dirty="0"/>
          </a:p>
        </p:txBody>
      </p:sp>
      <p:sp>
        <p:nvSpPr>
          <p:cNvPr id="8" name="7 - TextBox"/>
          <p:cNvSpPr txBox="1"/>
          <p:nvPr/>
        </p:nvSpPr>
        <p:spPr>
          <a:xfrm>
            <a:off x="395536" y="4869160"/>
            <a:ext cx="87484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lvl="0" indent="-355600">
              <a:buFont typeface="Arial" pitchFamily="34" charset="0"/>
              <a:buChar char="•"/>
            </a:pP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he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deficits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of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the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urban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water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supply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demand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are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nearly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removed</a:t>
            </a:r>
            <a:endParaRPr lang="el-GR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marL="355600" lvl="0" indent="-355600">
              <a:buFont typeface="Arial" pitchFamily="34" charset="0"/>
              <a:buChar char="•"/>
            </a:pP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The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result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is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a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larger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number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of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deficits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,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but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of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a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smaller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magnitude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(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sequence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of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smaller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shortages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only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one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potential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catastrophic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shortage</a:t>
            </a:r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)</a:t>
            </a:r>
            <a:endParaRPr lang="el-GR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endParaRPr lang="el-GR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8 - Έκρηξη 1"/>
          <p:cNvSpPr/>
          <p:nvPr/>
        </p:nvSpPr>
        <p:spPr>
          <a:xfrm>
            <a:off x="7919864" y="476672"/>
            <a:ext cx="1620688" cy="792088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Discussion</a:t>
            </a:r>
            <a:endParaRPr lang="el-GR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 smtClean="0"/>
              <a:t>Σενάρια αύξησης πληθυσμού ---ζήτηση νερού για αστική κατανάλωση</a:t>
            </a:r>
            <a:br>
              <a:rPr lang="el-GR" sz="3200" dirty="0" smtClean="0"/>
            </a:br>
            <a:r>
              <a:rPr lang="el-GR" sz="3200" dirty="0" smtClean="0"/>
              <a:t>(</a:t>
            </a:r>
            <a:r>
              <a:rPr lang="el-GR" sz="3200" dirty="0" err="1" smtClean="0"/>
              <a:t>Κουτσογιάννης</a:t>
            </a:r>
            <a:r>
              <a:rPr lang="el-GR" sz="3200" dirty="0" smtClean="0"/>
              <a:t> και </a:t>
            </a:r>
            <a:r>
              <a:rPr lang="el-GR" sz="3200" dirty="0" err="1" smtClean="0"/>
              <a:t>Ευστρατιάδης</a:t>
            </a:r>
            <a:r>
              <a:rPr lang="el-GR" sz="3200" dirty="0" smtClean="0"/>
              <a:t>, 2014)</a:t>
            </a:r>
            <a:endParaRPr lang="el-GR" sz="3200" dirty="0"/>
          </a:p>
        </p:txBody>
      </p:sp>
      <p:pic>
        <p:nvPicPr>
          <p:cNvPr id="101378" name="Picture 2"/>
          <p:cNvPicPr>
            <a:picLocks noChangeAspect="1" noChangeArrowheads="1"/>
          </p:cNvPicPr>
          <p:nvPr/>
        </p:nvPicPr>
        <p:blipFill>
          <a:blip r:embed="rId2" cstate="print"/>
          <a:srcRect l="21968" t="17397" r="50155" b="49920"/>
          <a:stretch>
            <a:fillRect/>
          </a:stretch>
        </p:blipFill>
        <p:spPr bwMode="auto">
          <a:xfrm>
            <a:off x="1331640" y="2060848"/>
            <a:ext cx="6120680" cy="403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Σύγκρουση </a:t>
            </a:r>
            <a:r>
              <a:rPr lang="el-GR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στόχων→αβεβαιότητα</a:t>
            </a:r>
            <a:r>
              <a:rPr lang="el-GR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endParaRPr lang="el-GR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532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56792"/>
            <a:ext cx="8858250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- TextBox"/>
          <p:cNvSpPr txBox="1"/>
          <p:nvPr/>
        </p:nvSpPr>
        <p:spPr>
          <a:xfrm>
            <a:off x="683568" y="4941168"/>
            <a:ext cx="80648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- Μπορούμε να λύσουμε ξεχωριστά το πρόβλημα της βελτιστοποίησης ως προς κάθε  κριτήριο ξεχωριστά και έτσι διαμορφώνοντα </a:t>
            </a:r>
            <a:r>
              <a:rPr lang="el-GR" dirty="0" err="1" smtClean="0"/>
              <a:t>μονοκριτηριακές</a:t>
            </a:r>
            <a:r>
              <a:rPr lang="el-GR" dirty="0" smtClean="0"/>
              <a:t> λύσεις.</a:t>
            </a:r>
          </a:p>
          <a:p>
            <a:r>
              <a:rPr lang="el-GR" dirty="0" smtClean="0"/>
              <a:t>- Σε περίπτωση διακριτού προβλήματος απλά χρησιμοποιώ τον παρακάτω πίνακα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Διαχείριση υδατικών πόρων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Ανάγκη σύνθεσης επιστημών</a:t>
            </a:r>
            <a:endParaRPr lang="el-GR" dirty="0"/>
          </a:p>
        </p:txBody>
      </p:sp>
      <p:pic>
        <p:nvPicPr>
          <p:cNvPr id="1669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214554"/>
            <a:ext cx="6143668" cy="452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- TextBox"/>
          <p:cNvSpPr txBox="1"/>
          <p:nvPr/>
        </p:nvSpPr>
        <p:spPr>
          <a:xfrm>
            <a:off x="2428860" y="6488668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err="1" smtClean="0"/>
              <a:t>Κουτσογιάννης</a:t>
            </a:r>
            <a:r>
              <a:rPr lang="el-GR" dirty="0" smtClean="0"/>
              <a:t>, 2015</a:t>
            </a:r>
            <a:endParaRPr lang="el-GR" dirty="0"/>
          </a:p>
        </p:txBody>
      </p:sp>
      <p:sp>
        <p:nvSpPr>
          <p:cNvPr id="6" name="5 - Επεξήγηση με παραλληλόγραμμο"/>
          <p:cNvSpPr/>
          <p:nvPr/>
        </p:nvSpPr>
        <p:spPr>
          <a:xfrm>
            <a:off x="6643702" y="2857496"/>
            <a:ext cx="2143140" cy="2000264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Σημερινό μάθημα: έμφαση  στη χρήση εννοιών και μεθόδων από την επιχειρησιακή έρευνα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486</Words>
  <Application>Microsoft Office PowerPoint</Application>
  <PresentationFormat>Προβολή στην οθόνη (4:3)</PresentationFormat>
  <Paragraphs>66</Paragraphs>
  <Slides>9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Προσαρμοστικά μοντέλα</vt:lpstr>
      <vt:lpstr>Διαφάνεια 2</vt:lpstr>
      <vt:lpstr>Εγγενής αβεβαιότητες κατά την υδρολογική προσομοίωση</vt:lpstr>
      <vt:lpstr>Ξηρασία</vt:lpstr>
      <vt:lpstr>Διαφάνεια 5</vt:lpstr>
      <vt:lpstr>Comparison: without operating rules and by following operating rules</vt:lpstr>
      <vt:lpstr>Σενάρια αύξησης πληθυσμού ---ζήτηση νερού για αστική κατανάλωση (Κουτσογιάννης και Ευστρατιάδης, 2014)</vt:lpstr>
      <vt:lpstr>Σύγκρουση στόχων→αβεβαιότητα </vt:lpstr>
      <vt:lpstr>Διαχείριση υδατικών πόρων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Προσαρμοστικά μοντέλα</dc:title>
  <dc:creator>USER</dc:creator>
  <cp:lastModifiedBy>USER</cp:lastModifiedBy>
  <cp:revision>2</cp:revision>
  <dcterms:created xsi:type="dcterms:W3CDTF">2017-04-26T14:01:19Z</dcterms:created>
  <dcterms:modified xsi:type="dcterms:W3CDTF">2017-04-26T14:11:17Z</dcterms:modified>
</cp:coreProperties>
</file>