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7" r:id="rId2"/>
    <p:sldId id="275" r:id="rId3"/>
    <p:sldId id="276" r:id="rId4"/>
    <p:sldId id="278" r:id="rId5"/>
    <p:sldId id="279" r:id="rId6"/>
    <p:sldId id="282" r:id="rId7"/>
    <p:sldId id="280" r:id="rId8"/>
    <p:sldId id="281" r:id="rId9"/>
    <p:sldId id="283" r:id="rId10"/>
    <p:sldId id="284" r:id="rId11"/>
    <p:sldId id="285" r:id="rId12"/>
    <p:sldId id="256" r:id="rId13"/>
    <p:sldId id="257" r:id="rId14"/>
    <p:sldId id="258" r:id="rId15"/>
    <p:sldId id="259" r:id="rId16"/>
    <p:sldId id="261" r:id="rId17"/>
    <p:sldId id="266" r:id="rId18"/>
    <p:sldId id="274" r:id="rId19"/>
    <p:sldId id="270" r:id="rId20"/>
    <p:sldId id="262" r:id="rId21"/>
    <p:sldId id="264" r:id="rId22"/>
    <p:sldId id="265" r:id="rId23"/>
    <p:sldId id="263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34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25E5D-A762-4576-BB85-50D77E0BA41F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B1D17-9DC4-47D8-A76D-4B4EAFFD8FA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B1D17-9DC4-47D8-A76D-4B4EAFFD8FA2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0B3B9-81E2-4EF4-AAD1-B77F6A315E2C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12062-F894-42F6-B03A-B1442DD8507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file:///C:\Users\user\Documents\COURSES\NUMERICAL%20ANALYSIS\UNDERGRADUATE\CLASS%20PRESENTATIONS\EXAMPLES%20(version%201).xls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jpeg"/><Relationship Id="rId4" Type="http://schemas.openxmlformats.org/officeDocument/2006/relationships/hyperlink" Target="file:///C:\Users\user\Documents\COURSES\NUMERICAL%20ANALYSIS\UNDERGRADUATE\CLASS%20PRESENTATIONS\EXAMPLES%20(version%201).xls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Κατά τμήματα πολυωνιμικές προσεγγίσεις 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(Splines)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1115616" y="2276872"/>
            <a:ext cx="7344816" cy="280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Στη Μηχανική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spline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μια ευλύγιστη μεταλλική λάμα ή μια πλαστική λωρίδα  που μπορεί να πάρει διάφορα σχήματα αν τη λυγίσουμε κατάλληλα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Ελεύθερη σχεδίαση"/>
          <p:cNvSpPr/>
          <p:nvPr/>
        </p:nvSpPr>
        <p:spPr>
          <a:xfrm>
            <a:off x="2391508" y="4911969"/>
            <a:ext cx="2883877" cy="926123"/>
          </a:xfrm>
          <a:custGeom>
            <a:avLst/>
            <a:gdLst>
              <a:gd name="connsiteX0" fmla="*/ 0 w 2883877"/>
              <a:gd name="connsiteY0" fmla="*/ 926123 h 926123"/>
              <a:gd name="connsiteX1" fmla="*/ 773723 w 2883877"/>
              <a:gd name="connsiteY1" fmla="*/ 11723 h 926123"/>
              <a:gd name="connsiteX2" fmla="*/ 1927274 w 2883877"/>
              <a:gd name="connsiteY2" fmla="*/ 855785 h 926123"/>
              <a:gd name="connsiteX3" fmla="*/ 2883877 w 2883877"/>
              <a:gd name="connsiteY3" fmla="*/ 349348 h 926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3877" h="926123">
                <a:moveTo>
                  <a:pt x="0" y="926123"/>
                </a:moveTo>
                <a:cubicBezTo>
                  <a:pt x="226255" y="474784"/>
                  <a:pt x="452511" y="23446"/>
                  <a:pt x="773723" y="11723"/>
                </a:cubicBezTo>
                <a:cubicBezTo>
                  <a:pt x="1094935" y="0"/>
                  <a:pt x="1575582" y="799514"/>
                  <a:pt x="1927274" y="855785"/>
                </a:cubicBezTo>
                <a:cubicBezTo>
                  <a:pt x="2278966" y="912056"/>
                  <a:pt x="2581421" y="630702"/>
                  <a:pt x="2883877" y="34934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Έλλειψη"/>
          <p:cNvSpPr/>
          <p:nvPr/>
        </p:nvSpPr>
        <p:spPr>
          <a:xfrm>
            <a:off x="2339752" y="580526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5220072" y="522920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- Υπότιτλος"/>
          <p:cNvSpPr txBox="1">
            <a:spLocks/>
          </p:cNvSpPr>
          <p:nvPr/>
        </p:nvSpPr>
        <p:spPr>
          <a:xfrm>
            <a:off x="539552" y="1349152"/>
            <a:ext cx="835292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Μετά από αυτά καταλήγουμε</a:t>
            </a:r>
            <a:endParaRPr lang="en-US" sz="2800" dirty="0" smtClean="0"/>
          </a:p>
          <a:p>
            <a:pPr marL="342900" lvl="0" indent="-342900" algn="just">
              <a:spcBef>
                <a:spcPct val="20000"/>
              </a:spcBef>
            </a:pPr>
            <a:r>
              <a:rPr lang="en-US" sz="2800" dirty="0" smtClean="0"/>
              <a:t>[k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)]+[(1/(x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))+(1/(x</a:t>
            </a:r>
            <a:r>
              <a:rPr lang="el-GR" sz="2800" baseline="-25000" dirty="0" smtClean="0"/>
              <a:t>ι</a:t>
            </a:r>
            <a:r>
              <a:rPr lang="en-US" sz="2800" baseline="-25000" dirty="0" smtClean="0"/>
              <a:t>+1</a:t>
            </a:r>
            <a:r>
              <a:rPr lang="en-US" sz="2800" dirty="0" smtClean="0"/>
              <a:t>–x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))]2k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+(k</a:t>
            </a:r>
            <a:r>
              <a:rPr lang="el-GR" sz="2800" baseline="-25000" dirty="0" smtClean="0"/>
              <a:t>ι</a:t>
            </a:r>
            <a:r>
              <a:rPr lang="en-US" sz="2800" baseline="-25000" dirty="0" smtClean="0"/>
              <a:t>+</a:t>
            </a:r>
            <a:r>
              <a:rPr lang="el-GR" sz="2800" baseline="-25000" dirty="0" smtClean="0"/>
              <a:t>1</a:t>
            </a:r>
            <a:r>
              <a:rPr lang="en-US" sz="2800" dirty="0" smtClean="0"/>
              <a:t>/(x</a:t>
            </a:r>
            <a:r>
              <a:rPr lang="el-GR" sz="2800" baseline="-25000" dirty="0" smtClean="0"/>
              <a:t>ι</a:t>
            </a:r>
            <a:r>
              <a:rPr lang="en-US" sz="2800" baseline="-25000" dirty="0" smtClean="0"/>
              <a:t>+1</a:t>
            </a:r>
            <a:r>
              <a:rPr lang="en-US" sz="2800" dirty="0" smtClean="0"/>
              <a:t>–x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)) = 3[((y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–y</a:t>
            </a:r>
            <a:r>
              <a:rPr lang="el-GR" sz="2800" baseline="-25000" dirty="0" smtClean="0"/>
              <a:t>ι</a:t>
            </a:r>
            <a:r>
              <a:rPr lang="en-US" sz="2800" baseline="-25000" dirty="0" smtClean="0"/>
              <a:t>-1</a:t>
            </a:r>
            <a:r>
              <a:rPr lang="en-US" sz="2800" dirty="0" smtClean="0"/>
              <a:t>)/(x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)+((y</a:t>
            </a:r>
            <a:r>
              <a:rPr lang="el-GR" sz="2800" baseline="-25000" dirty="0" smtClean="0"/>
              <a:t>ι</a:t>
            </a:r>
            <a:r>
              <a:rPr lang="en-US" sz="2800" baseline="-25000" dirty="0" smtClean="0"/>
              <a:t>+1</a:t>
            </a:r>
            <a:r>
              <a:rPr lang="en-US" sz="2800" dirty="0" smtClean="0"/>
              <a:t>–y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)/(x</a:t>
            </a:r>
            <a:r>
              <a:rPr lang="el-GR" sz="2800" baseline="-25000" dirty="0" smtClean="0"/>
              <a:t>ι</a:t>
            </a:r>
            <a:r>
              <a:rPr lang="en-US" sz="2800" baseline="-25000" dirty="0" smtClean="0"/>
              <a:t>+1</a:t>
            </a:r>
            <a:r>
              <a:rPr lang="en-US" sz="2800" dirty="0" smtClean="0"/>
              <a:t>–x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)]</a:t>
            </a: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r>
              <a:rPr lang="el-GR" sz="2800" dirty="0" smtClean="0"/>
              <a:t>και</a:t>
            </a:r>
          </a:p>
          <a:p>
            <a:pPr marL="342900" lvl="0" indent="-342900" algn="just">
              <a:spcBef>
                <a:spcPct val="20000"/>
              </a:spcBef>
            </a:pP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r>
              <a:rPr lang="en-US" sz="2800" dirty="0" smtClean="0"/>
              <a:t>P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‘’(x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)=2[3(y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–y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)-(k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+2k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)(x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–x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)]/(x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–x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=0</a:t>
            </a:r>
            <a:endParaRPr lang="el-GR" sz="2800" dirty="0" smtClean="0"/>
          </a:p>
          <a:p>
            <a:pPr marL="342900" indent="-342900" algn="just">
              <a:spcBef>
                <a:spcPct val="20000"/>
              </a:spcBef>
            </a:pPr>
            <a:r>
              <a:rPr lang="en-US" sz="2800" dirty="0" err="1" smtClean="0"/>
              <a:t>P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‘’(x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)=2[3(y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–y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)-(k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+2k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)(x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–x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)]/(x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–x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=0</a:t>
            </a: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r>
              <a:rPr lang="el-GR" sz="2800" dirty="0" smtClean="0"/>
              <a:t>Δηλαδή</a:t>
            </a:r>
            <a:endParaRPr lang="en-US" sz="2800" baseline="30000" dirty="0" smtClean="0"/>
          </a:p>
          <a:p>
            <a:pPr marL="342900" lvl="0" indent="-342900" algn="just">
              <a:spcBef>
                <a:spcPct val="20000"/>
              </a:spcBef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- Υπότιτλος"/>
          <p:cNvSpPr txBox="1">
            <a:spLocks/>
          </p:cNvSpPr>
          <p:nvPr/>
        </p:nvSpPr>
        <p:spPr>
          <a:xfrm>
            <a:off x="539552" y="1349152"/>
            <a:ext cx="835292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</a:pP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r>
              <a:rPr lang="el-GR" sz="2800" dirty="0" smtClean="0"/>
              <a:t>Δηλαδή</a:t>
            </a:r>
          </a:p>
          <a:p>
            <a:pPr marL="342900" lvl="0" indent="-342900" algn="just">
              <a:spcBef>
                <a:spcPct val="20000"/>
              </a:spcBef>
            </a:pP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endParaRPr lang="el-GR" sz="2800" dirty="0" smtClean="0"/>
          </a:p>
          <a:p>
            <a:pPr marL="342900" lvl="0" indent="-342900" algn="just">
              <a:spcBef>
                <a:spcPct val="20000"/>
              </a:spcBef>
            </a:pPr>
            <a:endParaRPr lang="en-US" sz="2800" baseline="30000" dirty="0" smtClean="0"/>
          </a:p>
          <a:p>
            <a:pPr marL="342900" lvl="0" indent="-342900" algn="just">
              <a:spcBef>
                <a:spcPct val="20000"/>
              </a:spcBef>
            </a:pPr>
            <a:endParaRPr lang="en-US" sz="2800" dirty="0" smtClean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36912"/>
            <a:ext cx="7532531" cy="182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578495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Παρεμβολή με γραμμικά πολυώνυμα</a:t>
            </a:r>
            <a:endParaRPr lang="el-GR" sz="24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400800" cy="2232248"/>
          </a:xfrm>
        </p:spPr>
        <p:txBody>
          <a:bodyPr/>
          <a:lstStyle/>
          <a:p>
            <a:pPr algn="l"/>
            <a:r>
              <a:rPr lang="el-GR" dirty="0" smtClean="0"/>
              <a:t>Παράδειγμα:</a:t>
            </a:r>
          </a:p>
          <a:p>
            <a:pPr algn="l"/>
            <a:r>
              <a:rPr lang="el-GR" dirty="0" smtClean="0"/>
              <a:t>Σημειώθηκαν οι τιμές της ταχύτητος </a:t>
            </a:r>
            <a:r>
              <a:rPr lang="el-GR" dirty="0" err="1" smtClean="0"/>
              <a:t>αυτοπροωθούμενου</a:t>
            </a:r>
            <a:r>
              <a:rPr lang="el-GR" dirty="0" smtClean="0"/>
              <a:t> βλήματος, οι οποίες εμφανίζονται στον πίνακα:</a:t>
            </a:r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331640" y="3645024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  (sec)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0" dirty="0" smtClean="0"/>
                        <a:t>  (m/s)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227,04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517,35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362,78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22,5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602,97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 txBox="1">
            <a:spLocks/>
          </p:cNvSpPr>
          <p:nvPr/>
        </p:nvSpPr>
        <p:spPr>
          <a:xfrm>
            <a:off x="611560" y="332656"/>
            <a:ext cx="7772400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Παρεμβολή με γραμμικά </a:t>
            </a:r>
            <a:r>
              <a:rPr lang="el-GR" sz="2400" dirty="0" smtClean="0">
                <a:latin typeface="+mj-lt"/>
                <a:ea typeface="+mj-ea"/>
                <a:cs typeface="+mj-cs"/>
              </a:rPr>
              <a:t>πολυώνυμα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1371600" y="1196752"/>
            <a:ext cx="6400800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Παράδειγμα: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Τοποθετούμε τα δεδομένα σε αύξουσα (ως προς τον χρόνο) σειρά</a:t>
            </a: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331640" y="3645024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  (sec)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0" dirty="0" smtClean="0"/>
                        <a:t>  (m/s)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227,04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362,78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517,35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22,5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602,97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- Έλλειψη"/>
          <p:cNvSpPr/>
          <p:nvPr/>
        </p:nvSpPr>
        <p:spPr>
          <a:xfrm>
            <a:off x="2267744" y="4725144"/>
            <a:ext cx="1152128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611560" y="332656"/>
            <a:ext cx="7772400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Τετραγωνική Παρεμβολή</a:t>
            </a:r>
          </a:p>
        </p:txBody>
      </p:sp>
      <p:sp>
        <p:nvSpPr>
          <p:cNvPr id="5" name="2 - Υπότιτλος"/>
          <p:cNvSpPr txBox="1">
            <a:spLocks/>
          </p:cNvSpPr>
          <p:nvPr/>
        </p:nvSpPr>
        <p:spPr>
          <a:xfrm>
            <a:off x="1371600" y="1196752"/>
            <a:ext cx="6400800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Λαμβάνουμε </a:t>
            </a:r>
            <a:r>
              <a:rPr lang="el-GR" sz="3200" dirty="0" smtClean="0"/>
              <a:t>τρία σημεία από τα διαθέσιμα.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αυτά περνά μοναδική καμπύλη δευτέρου βαθμού</a:t>
            </a: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331640" y="3645024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  (sec)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0" dirty="0" smtClean="0"/>
                        <a:t>  (m/s)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227,04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362,78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517,35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22,5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602,97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- Έλλειψη"/>
          <p:cNvSpPr/>
          <p:nvPr/>
        </p:nvSpPr>
        <p:spPr>
          <a:xfrm>
            <a:off x="2267744" y="4725144"/>
            <a:ext cx="1152128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611560" y="332656"/>
            <a:ext cx="7772400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Παρεμβολή με γραμμικά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splines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2 - Αντικείμενο"/>
          <p:cNvGraphicFramePr>
            <a:graphicFrameLocks noChangeAspect="1"/>
          </p:cNvGraphicFramePr>
          <p:nvPr/>
        </p:nvGraphicFramePr>
        <p:xfrm>
          <a:off x="251520" y="1412776"/>
          <a:ext cx="4748507" cy="792088"/>
        </p:xfrm>
        <a:graphic>
          <a:graphicData uri="http://schemas.openxmlformats.org/presentationml/2006/ole">
            <p:oleObj spid="_x0000_s1026" name="Εξίσωση" r:id="rId3" imgW="214596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79512" y="2348880"/>
          <a:ext cx="8737601" cy="792163"/>
        </p:xfrm>
        <a:graphic>
          <a:graphicData uri="http://schemas.openxmlformats.org/presentationml/2006/ole">
            <p:oleObj spid="_x0000_s1027" name="Εξίσωση" r:id="rId4" imgW="394956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79512" y="3356992"/>
          <a:ext cx="2781300" cy="433388"/>
        </p:xfrm>
        <a:graphic>
          <a:graphicData uri="http://schemas.openxmlformats.org/presentationml/2006/ole">
            <p:oleObj spid="_x0000_s1028" name="Εξίσωση" r:id="rId5" imgW="1257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cxnSp>
        <p:nvCxnSpPr>
          <p:cNvPr id="4" name="3 - Ευθύγραμμο βέλος σύνδεσης"/>
          <p:cNvCxnSpPr/>
          <p:nvPr/>
        </p:nvCxnSpPr>
        <p:spPr>
          <a:xfrm flipV="1">
            <a:off x="1691680" y="1484784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- Ευθύγραμμο βέλος σύνδεσης"/>
          <p:cNvCxnSpPr/>
          <p:nvPr/>
        </p:nvCxnSpPr>
        <p:spPr>
          <a:xfrm>
            <a:off x="1475656" y="5301208"/>
            <a:ext cx="6480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- Έλλειψη"/>
          <p:cNvSpPr/>
          <p:nvPr/>
        </p:nvSpPr>
        <p:spPr>
          <a:xfrm>
            <a:off x="1907704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2411760" y="32849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Έλλειψη"/>
          <p:cNvSpPr/>
          <p:nvPr/>
        </p:nvSpPr>
        <p:spPr>
          <a:xfrm>
            <a:off x="3004592" y="27976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Έλλειψη"/>
          <p:cNvSpPr/>
          <p:nvPr/>
        </p:nvSpPr>
        <p:spPr>
          <a:xfrm>
            <a:off x="3923928" y="27089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Έλλειψη"/>
          <p:cNvSpPr/>
          <p:nvPr/>
        </p:nvSpPr>
        <p:spPr>
          <a:xfrm>
            <a:off x="4860032" y="30689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Έλλειψη"/>
          <p:cNvSpPr/>
          <p:nvPr/>
        </p:nvSpPr>
        <p:spPr>
          <a:xfrm>
            <a:off x="5940152" y="38610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Έλλειψη"/>
          <p:cNvSpPr/>
          <p:nvPr/>
        </p:nvSpPr>
        <p:spPr>
          <a:xfrm>
            <a:off x="702027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Έλλειψη"/>
          <p:cNvSpPr/>
          <p:nvPr/>
        </p:nvSpPr>
        <p:spPr>
          <a:xfrm>
            <a:off x="7668344" y="38610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cxnSp>
        <p:nvCxnSpPr>
          <p:cNvPr id="4" name="3 - Ευθύγραμμο βέλος σύνδεσης"/>
          <p:cNvCxnSpPr/>
          <p:nvPr/>
        </p:nvCxnSpPr>
        <p:spPr>
          <a:xfrm flipV="1">
            <a:off x="1691680" y="1484784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- Ευθύγραμμο βέλος σύνδεσης"/>
          <p:cNvCxnSpPr/>
          <p:nvPr/>
        </p:nvCxnSpPr>
        <p:spPr>
          <a:xfrm>
            <a:off x="1475656" y="5301208"/>
            <a:ext cx="6480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- Έλλειψη"/>
          <p:cNvSpPr/>
          <p:nvPr/>
        </p:nvSpPr>
        <p:spPr>
          <a:xfrm>
            <a:off x="1907704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2411760" y="32849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Έλλειψη"/>
          <p:cNvSpPr/>
          <p:nvPr/>
        </p:nvSpPr>
        <p:spPr>
          <a:xfrm>
            <a:off x="3004592" y="27976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Έλλειψη"/>
          <p:cNvSpPr/>
          <p:nvPr/>
        </p:nvSpPr>
        <p:spPr>
          <a:xfrm>
            <a:off x="3923928" y="27089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Έλλειψη"/>
          <p:cNvSpPr/>
          <p:nvPr/>
        </p:nvSpPr>
        <p:spPr>
          <a:xfrm>
            <a:off x="4860032" y="30689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Έλλειψη"/>
          <p:cNvSpPr/>
          <p:nvPr/>
        </p:nvSpPr>
        <p:spPr>
          <a:xfrm>
            <a:off x="5940152" y="38610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Έλλειψη"/>
          <p:cNvSpPr/>
          <p:nvPr/>
        </p:nvSpPr>
        <p:spPr>
          <a:xfrm>
            <a:off x="702027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Έλλειψη"/>
          <p:cNvSpPr/>
          <p:nvPr/>
        </p:nvSpPr>
        <p:spPr>
          <a:xfrm>
            <a:off x="7668344" y="38610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17 - Τόξο"/>
          <p:cNvSpPr/>
          <p:nvPr/>
        </p:nvSpPr>
        <p:spPr>
          <a:xfrm rot="15674425">
            <a:off x="2041110" y="2589555"/>
            <a:ext cx="4090364" cy="4215478"/>
          </a:xfrm>
          <a:prstGeom prst="arc">
            <a:avLst>
              <a:gd name="adj1" fmla="val 17597073"/>
              <a:gd name="adj2" fmla="val 19119119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0" name="19 - Ευθύγραμμο βέλος σύνδεσης"/>
          <p:cNvCxnSpPr/>
          <p:nvPr/>
        </p:nvCxnSpPr>
        <p:spPr>
          <a:xfrm flipH="1" flipV="1">
            <a:off x="2411760" y="371703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- TextBox"/>
          <p:cNvSpPr txBox="1"/>
          <p:nvPr/>
        </p:nvSpPr>
        <p:spPr>
          <a:xfrm>
            <a:off x="2627784" y="4077072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l-GR" baseline="-25000" dirty="0" smtClean="0"/>
              <a:t>1</a:t>
            </a:r>
            <a:r>
              <a:rPr lang="en-US" dirty="0" smtClean="0"/>
              <a:t>x </a:t>
            </a:r>
            <a:r>
              <a:rPr lang="el-GR" dirty="0" smtClean="0"/>
              <a:t>+</a:t>
            </a:r>
            <a:r>
              <a:rPr lang="el-GR" dirty="0" err="1" smtClean="0"/>
              <a:t>γ</a:t>
            </a:r>
            <a:r>
              <a:rPr lang="el-GR" baseline="-25000" dirty="0" err="1" smtClean="0"/>
              <a:t>1</a:t>
            </a:r>
            <a:endParaRPr lang="el-GR" dirty="0"/>
          </a:p>
        </p:txBody>
      </p:sp>
      <p:sp>
        <p:nvSpPr>
          <p:cNvPr id="22" name="21 - TextBox"/>
          <p:cNvSpPr txBox="1"/>
          <p:nvPr/>
        </p:nvSpPr>
        <p:spPr>
          <a:xfrm>
            <a:off x="1835696" y="4509120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,y</a:t>
            </a:r>
            <a:r>
              <a:rPr lang="en-US" baseline="-25000" dirty="0" smtClean="0"/>
              <a:t>0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23" name="22 - TextBox"/>
          <p:cNvSpPr txBox="1"/>
          <p:nvPr/>
        </p:nvSpPr>
        <p:spPr>
          <a:xfrm>
            <a:off x="1835696" y="2924944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,y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24" name="23 - TextBox"/>
          <p:cNvSpPr txBox="1"/>
          <p:nvPr/>
        </p:nvSpPr>
        <p:spPr>
          <a:xfrm>
            <a:off x="7524328" y="3429000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err="1" smtClean="0"/>
              <a:t>,y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cxnSp>
        <p:nvCxnSpPr>
          <p:cNvPr id="3" name="2 - Ευθύγραμμο βέλος σύνδεσης"/>
          <p:cNvCxnSpPr/>
          <p:nvPr/>
        </p:nvCxnSpPr>
        <p:spPr>
          <a:xfrm flipV="1">
            <a:off x="1691680" y="1484784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- Ευθύγραμμο βέλος σύνδεσης"/>
          <p:cNvCxnSpPr/>
          <p:nvPr/>
        </p:nvCxnSpPr>
        <p:spPr>
          <a:xfrm>
            <a:off x="1475656" y="5301208"/>
            <a:ext cx="6480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- Έλλειψη"/>
          <p:cNvSpPr/>
          <p:nvPr/>
        </p:nvSpPr>
        <p:spPr>
          <a:xfrm>
            <a:off x="1907704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Έλλειψη"/>
          <p:cNvSpPr/>
          <p:nvPr/>
        </p:nvSpPr>
        <p:spPr>
          <a:xfrm>
            <a:off x="2411760" y="32849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Έλλειψη"/>
          <p:cNvSpPr/>
          <p:nvPr/>
        </p:nvSpPr>
        <p:spPr>
          <a:xfrm>
            <a:off x="3004592" y="27976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3923928" y="27089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Έλλειψη"/>
          <p:cNvSpPr/>
          <p:nvPr/>
        </p:nvSpPr>
        <p:spPr>
          <a:xfrm>
            <a:off x="4860032" y="30689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Έλλειψη"/>
          <p:cNvSpPr/>
          <p:nvPr/>
        </p:nvSpPr>
        <p:spPr>
          <a:xfrm>
            <a:off x="5940152" y="38610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Έλλειψη"/>
          <p:cNvSpPr/>
          <p:nvPr/>
        </p:nvSpPr>
        <p:spPr>
          <a:xfrm>
            <a:off x="702027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Έλλειψη"/>
          <p:cNvSpPr/>
          <p:nvPr/>
        </p:nvSpPr>
        <p:spPr>
          <a:xfrm>
            <a:off x="7668344" y="38610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Τόξο"/>
          <p:cNvSpPr/>
          <p:nvPr/>
        </p:nvSpPr>
        <p:spPr>
          <a:xfrm rot="15674425">
            <a:off x="2041110" y="2589555"/>
            <a:ext cx="4090364" cy="4215478"/>
          </a:xfrm>
          <a:prstGeom prst="arc">
            <a:avLst>
              <a:gd name="adj1" fmla="val 19058511"/>
              <a:gd name="adj2" fmla="val 2035888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TextBox"/>
          <p:cNvSpPr txBox="1"/>
          <p:nvPr/>
        </p:nvSpPr>
        <p:spPr>
          <a:xfrm>
            <a:off x="2699792" y="2996952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smtClean="0"/>
              <a:t>2</a:t>
            </a:r>
            <a:r>
              <a:rPr lang="en-US" dirty="0" smtClean="0"/>
              <a:t>x </a:t>
            </a:r>
            <a:r>
              <a:rPr lang="el-GR" dirty="0" smtClean="0"/>
              <a:t>+γ</a:t>
            </a:r>
            <a:r>
              <a:rPr lang="en-US" baseline="-25000" dirty="0" smtClean="0"/>
              <a:t>2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1763688" y="4149080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,y</a:t>
            </a:r>
            <a:r>
              <a:rPr lang="en-US" baseline="-25000" dirty="0" smtClean="0"/>
              <a:t>0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16" name="15 - TextBox"/>
          <p:cNvSpPr txBox="1"/>
          <p:nvPr/>
        </p:nvSpPr>
        <p:spPr>
          <a:xfrm>
            <a:off x="2051720" y="3356992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,y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17" name="16 - TextBox"/>
          <p:cNvSpPr txBox="1"/>
          <p:nvPr/>
        </p:nvSpPr>
        <p:spPr>
          <a:xfrm>
            <a:off x="7524328" y="3429000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err="1" smtClean="0"/>
              <a:t>,y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19" name="18 - TextBox"/>
          <p:cNvSpPr txBox="1"/>
          <p:nvPr/>
        </p:nvSpPr>
        <p:spPr>
          <a:xfrm>
            <a:off x="2627784" y="242088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,y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20" name="19 - Τόξο"/>
          <p:cNvSpPr/>
          <p:nvPr/>
        </p:nvSpPr>
        <p:spPr>
          <a:xfrm rot="6075105">
            <a:off x="6654519" y="2940686"/>
            <a:ext cx="1418115" cy="1152128"/>
          </a:xfrm>
          <a:prstGeom prst="arc">
            <a:avLst>
              <a:gd name="adj1" fmla="val 18745479"/>
              <a:gd name="adj2" fmla="val 2688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20 - TextBox"/>
          <p:cNvSpPr txBox="1"/>
          <p:nvPr/>
        </p:nvSpPr>
        <p:spPr>
          <a:xfrm>
            <a:off x="7164288" y="4293096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n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TextBox"/>
          <p:cNvSpPr txBox="1"/>
          <p:nvPr/>
        </p:nvSpPr>
        <p:spPr>
          <a:xfrm>
            <a:off x="1763688" y="177281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0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l-GR" dirty="0" smtClean="0"/>
              <a:t>+</a:t>
            </a:r>
            <a:r>
              <a:rPr lang="el-GR" dirty="0" err="1" smtClean="0"/>
              <a:t>γ</a:t>
            </a:r>
            <a:r>
              <a:rPr lang="el-GR" baseline="-25000" dirty="0" err="1" smtClean="0"/>
              <a:t>1</a:t>
            </a:r>
            <a:r>
              <a:rPr lang="en-US" baseline="-25000" dirty="0" smtClean="0"/>
              <a:t> </a:t>
            </a:r>
            <a:endParaRPr lang="el-GR" dirty="0"/>
          </a:p>
        </p:txBody>
      </p:sp>
      <p:sp>
        <p:nvSpPr>
          <p:cNvPr id="16" name="15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sp>
        <p:nvSpPr>
          <p:cNvPr id="18" name="17 - TextBox"/>
          <p:cNvSpPr txBox="1"/>
          <p:nvPr/>
        </p:nvSpPr>
        <p:spPr>
          <a:xfrm>
            <a:off x="1763688" y="213285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l-GR" dirty="0" smtClean="0"/>
              <a:t>+</a:t>
            </a:r>
            <a:r>
              <a:rPr lang="el-GR" dirty="0" err="1" smtClean="0"/>
              <a:t>γ</a:t>
            </a:r>
            <a:r>
              <a:rPr lang="el-GR" baseline="-25000" dirty="0" err="1" smtClean="0"/>
              <a:t>1</a:t>
            </a:r>
            <a:r>
              <a:rPr lang="en-US" baseline="-25000" dirty="0" smtClean="0"/>
              <a:t> </a:t>
            </a:r>
            <a:endParaRPr lang="el-GR" dirty="0"/>
          </a:p>
        </p:txBody>
      </p:sp>
      <p:sp>
        <p:nvSpPr>
          <p:cNvPr id="19" name="18 - TextBox"/>
          <p:cNvSpPr txBox="1"/>
          <p:nvPr/>
        </p:nvSpPr>
        <p:spPr>
          <a:xfrm>
            <a:off x="1763688" y="249289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2 </a:t>
            </a:r>
            <a:endParaRPr lang="el-GR" dirty="0"/>
          </a:p>
        </p:txBody>
      </p:sp>
      <p:sp>
        <p:nvSpPr>
          <p:cNvPr id="20" name="19 - TextBox"/>
          <p:cNvSpPr txBox="1"/>
          <p:nvPr/>
        </p:nvSpPr>
        <p:spPr>
          <a:xfrm>
            <a:off x="1763688" y="285293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2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2 </a:t>
            </a:r>
            <a:endParaRPr lang="el-GR" dirty="0"/>
          </a:p>
        </p:txBody>
      </p:sp>
      <p:sp>
        <p:nvSpPr>
          <p:cNvPr id="22" name="21 - TextBox"/>
          <p:cNvSpPr txBox="1"/>
          <p:nvPr/>
        </p:nvSpPr>
        <p:spPr>
          <a:xfrm>
            <a:off x="1835696" y="3284984"/>
            <a:ext cx="790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= …..</a:t>
            </a:r>
          </a:p>
          <a:p>
            <a:r>
              <a:rPr lang="en-US" dirty="0" smtClean="0"/>
              <a:t>.  = …..</a:t>
            </a:r>
          </a:p>
          <a:p>
            <a:r>
              <a:rPr lang="en-US" dirty="0" smtClean="0"/>
              <a:t>.  = …..</a:t>
            </a:r>
            <a:endParaRPr lang="el-GR" dirty="0"/>
          </a:p>
        </p:txBody>
      </p:sp>
      <p:sp>
        <p:nvSpPr>
          <p:cNvPr id="23" name="22 - TextBox"/>
          <p:cNvSpPr txBox="1"/>
          <p:nvPr/>
        </p:nvSpPr>
        <p:spPr>
          <a:xfrm>
            <a:off x="1763688" y="429309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n </a:t>
            </a:r>
            <a:endParaRPr lang="el-GR" dirty="0"/>
          </a:p>
        </p:txBody>
      </p:sp>
      <p:sp>
        <p:nvSpPr>
          <p:cNvPr id="24" name="23 - TextBox"/>
          <p:cNvSpPr txBox="1"/>
          <p:nvPr/>
        </p:nvSpPr>
        <p:spPr>
          <a:xfrm>
            <a:off x="3635896" y="5733256"/>
            <a:ext cx="3819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Σύνολο 2</a:t>
            </a:r>
            <a:r>
              <a:rPr lang="en-US" dirty="0" smtClean="0"/>
              <a:t>n </a:t>
            </a:r>
            <a:r>
              <a:rPr lang="el-GR" dirty="0" smtClean="0"/>
              <a:t>εξισώσεις με 3</a:t>
            </a:r>
            <a:r>
              <a:rPr lang="en-US" dirty="0" smtClean="0"/>
              <a:t>n </a:t>
            </a:r>
            <a:r>
              <a:rPr lang="el-GR" dirty="0" smtClean="0"/>
              <a:t>αγνώστους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7772400" cy="648072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Κατά τμήματα </a:t>
            </a:r>
            <a:r>
              <a:rPr lang="el-GR" sz="2400" dirty="0" err="1" smtClean="0"/>
              <a:t>πολυωνυμικές</a:t>
            </a:r>
            <a:r>
              <a:rPr lang="el-GR" sz="2400" dirty="0" smtClean="0"/>
              <a:t> προσεγγίσεις  </a:t>
            </a:r>
            <a:r>
              <a:rPr lang="en-US" sz="2400" dirty="0" smtClean="0"/>
              <a:t>(</a:t>
            </a:r>
            <a:r>
              <a:rPr lang="en-US" sz="2400" dirty="0" err="1" smtClean="0"/>
              <a:t>Splines</a:t>
            </a:r>
            <a:r>
              <a:rPr lang="en-US" sz="2400" dirty="0" smtClean="0"/>
              <a:t>)</a:t>
            </a:r>
            <a:endParaRPr lang="el-GR" sz="24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15616" y="1196752"/>
            <a:ext cx="7344816" cy="4824536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l-GR" b="1" dirty="0" smtClean="0">
                <a:solidFill>
                  <a:schemeClr val="tx1"/>
                </a:solidFill>
              </a:rPr>
              <a:t>ΟΡΙΣΜΟΣ</a:t>
            </a:r>
          </a:p>
          <a:p>
            <a:pPr algn="just"/>
            <a:r>
              <a:rPr lang="el-GR" b="1" dirty="0" smtClean="0">
                <a:solidFill>
                  <a:schemeClr val="tx1"/>
                </a:solidFill>
              </a:rPr>
              <a:t>Στα </a:t>
            </a:r>
            <a:r>
              <a:rPr lang="el-GR" b="1" dirty="0">
                <a:solidFill>
                  <a:schemeClr val="tx1"/>
                </a:solidFill>
              </a:rPr>
              <a:t>μαθηματικά, ένα </a:t>
            </a:r>
            <a:r>
              <a:rPr lang="el-GR" b="1" dirty="0" err="1">
                <a:solidFill>
                  <a:schemeClr val="tx1"/>
                </a:solidFill>
              </a:rPr>
              <a:t>spline</a:t>
            </a:r>
            <a:r>
              <a:rPr lang="el-GR" b="1" dirty="0">
                <a:solidFill>
                  <a:schemeClr val="tx1"/>
                </a:solidFill>
              </a:rPr>
              <a:t> είναι μια αρκετά ομαλή </a:t>
            </a:r>
            <a:r>
              <a:rPr lang="el-GR" b="1" dirty="0" err="1" smtClean="0">
                <a:solidFill>
                  <a:schemeClr val="tx1"/>
                </a:solidFill>
              </a:rPr>
              <a:t>πολυων</a:t>
            </a:r>
            <a:r>
              <a:rPr lang="el-GR" b="1" dirty="0" err="1">
                <a:solidFill>
                  <a:schemeClr val="tx1"/>
                </a:solidFill>
              </a:rPr>
              <a:t>υ</a:t>
            </a:r>
            <a:r>
              <a:rPr lang="el-GR" b="1" dirty="0" err="1" smtClean="0">
                <a:solidFill>
                  <a:schemeClr val="tx1"/>
                </a:solidFill>
              </a:rPr>
              <a:t>μική</a:t>
            </a:r>
            <a:r>
              <a:rPr lang="el-GR" b="1" dirty="0" smtClean="0">
                <a:solidFill>
                  <a:schemeClr val="tx1"/>
                </a:solidFill>
              </a:rPr>
              <a:t> </a:t>
            </a:r>
            <a:r>
              <a:rPr lang="el-GR" b="1" dirty="0">
                <a:solidFill>
                  <a:schemeClr val="tx1"/>
                </a:solidFill>
              </a:rPr>
              <a:t>συνάρτηση που ορίζεται κατά τμήματα, και διατηρεί έναν υψηλό </a:t>
            </a:r>
            <a:r>
              <a:rPr lang="el-GR" b="1" dirty="0" smtClean="0">
                <a:solidFill>
                  <a:schemeClr val="tx1"/>
                </a:solidFill>
              </a:rPr>
              <a:t>βαθμό </a:t>
            </a:r>
            <a:r>
              <a:rPr lang="el-GR" b="1" dirty="0">
                <a:solidFill>
                  <a:schemeClr val="tx1"/>
                </a:solidFill>
              </a:rPr>
              <a:t>ομαλότητας στα </a:t>
            </a:r>
            <a:r>
              <a:rPr lang="el-GR" b="1" dirty="0" smtClean="0">
                <a:solidFill>
                  <a:schemeClr val="tx1"/>
                </a:solidFill>
              </a:rPr>
              <a:t>ση</a:t>
            </a:r>
            <a:r>
              <a:rPr lang="en-US" b="1" dirty="0" smtClean="0">
                <a:solidFill>
                  <a:schemeClr val="tx1"/>
                </a:solidFill>
              </a:rPr>
              <a:t>-</a:t>
            </a:r>
            <a:r>
              <a:rPr lang="el-GR" b="1" dirty="0" err="1" smtClean="0">
                <a:solidFill>
                  <a:schemeClr val="tx1"/>
                </a:solidFill>
              </a:rPr>
              <a:t>μεία</a:t>
            </a:r>
            <a:r>
              <a:rPr lang="el-GR" b="1" dirty="0" smtClean="0">
                <a:solidFill>
                  <a:schemeClr val="tx1"/>
                </a:solidFill>
              </a:rPr>
              <a:t> </a:t>
            </a:r>
            <a:r>
              <a:rPr lang="el-GR" b="1" dirty="0">
                <a:solidFill>
                  <a:schemeClr val="tx1"/>
                </a:solidFill>
              </a:rPr>
              <a:t>όπου συνδέονται τα διαδοχικά </a:t>
            </a:r>
            <a:r>
              <a:rPr lang="el-GR" b="1" dirty="0" err="1" smtClean="0">
                <a:solidFill>
                  <a:schemeClr val="tx1"/>
                </a:solidFill>
              </a:rPr>
              <a:t>πο</a:t>
            </a:r>
            <a:r>
              <a:rPr lang="el-GR" b="1" dirty="0" smtClean="0">
                <a:solidFill>
                  <a:schemeClr val="tx1"/>
                </a:solidFill>
              </a:rPr>
              <a:t>-</a:t>
            </a:r>
            <a:r>
              <a:rPr lang="el-GR" b="1" dirty="0" err="1" smtClean="0">
                <a:solidFill>
                  <a:schemeClr val="tx1"/>
                </a:solidFill>
              </a:rPr>
              <a:t>λυώνυμα</a:t>
            </a:r>
            <a:r>
              <a:rPr lang="el-GR" b="1" dirty="0" smtClean="0">
                <a:solidFill>
                  <a:schemeClr val="tx1"/>
                </a:solidFill>
              </a:rPr>
              <a:t> </a:t>
            </a:r>
            <a:r>
              <a:rPr lang="el-GR" b="1" dirty="0">
                <a:solidFill>
                  <a:schemeClr val="tx1"/>
                </a:solidFill>
              </a:rPr>
              <a:t>τρίτου βαθμού.</a:t>
            </a:r>
          </a:p>
          <a:p>
            <a:pPr algn="l"/>
            <a:endParaRPr lang="el-G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MR900439090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2360" y="5589240"/>
            <a:ext cx="914400" cy="914400"/>
          </a:xfrm>
          <a:prstGeom prst="rect">
            <a:avLst/>
          </a:prstGeom>
        </p:spPr>
      </p:pic>
      <p:sp>
        <p:nvSpPr>
          <p:cNvPr id="3" name="2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2051720" y="1340768"/>
            <a:ext cx="366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Η έννοια της λείανσης (</a:t>
            </a:r>
            <a:r>
              <a:rPr lang="en-US" dirty="0" smtClean="0"/>
              <a:t>smoothness) 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cxnSp>
        <p:nvCxnSpPr>
          <p:cNvPr id="7" name="6 - Ευθύγραμμο βέλος σύνδεσης"/>
          <p:cNvCxnSpPr/>
          <p:nvPr/>
        </p:nvCxnSpPr>
        <p:spPr>
          <a:xfrm flipV="1">
            <a:off x="1691680" y="1484784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>
            <a:off x="1475656" y="5301208"/>
            <a:ext cx="6480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- Έλλειψη"/>
          <p:cNvSpPr/>
          <p:nvPr/>
        </p:nvSpPr>
        <p:spPr>
          <a:xfrm>
            <a:off x="1907704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Έλλειψη"/>
          <p:cNvSpPr/>
          <p:nvPr/>
        </p:nvSpPr>
        <p:spPr>
          <a:xfrm>
            <a:off x="3923928" y="27089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Έλλειψη"/>
          <p:cNvSpPr/>
          <p:nvPr/>
        </p:nvSpPr>
        <p:spPr>
          <a:xfrm>
            <a:off x="702027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Τόξο"/>
          <p:cNvSpPr/>
          <p:nvPr/>
        </p:nvSpPr>
        <p:spPr>
          <a:xfrm>
            <a:off x="827584" y="2780928"/>
            <a:ext cx="6264696" cy="3168352"/>
          </a:xfrm>
          <a:prstGeom prst="arc">
            <a:avLst>
              <a:gd name="adj1" fmla="val 16200000"/>
              <a:gd name="adj2" fmla="val 21342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17 - Τόξο"/>
          <p:cNvSpPr/>
          <p:nvPr/>
        </p:nvSpPr>
        <p:spPr>
          <a:xfrm>
            <a:off x="3779912" y="2060848"/>
            <a:ext cx="3456384" cy="3096344"/>
          </a:xfrm>
          <a:prstGeom prst="arc">
            <a:avLst>
              <a:gd name="adj1" fmla="val 12466867"/>
              <a:gd name="adj2" fmla="val 11284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Τόξο"/>
          <p:cNvSpPr/>
          <p:nvPr/>
        </p:nvSpPr>
        <p:spPr>
          <a:xfrm rot="6191964">
            <a:off x="1135949" y="1232566"/>
            <a:ext cx="2506458" cy="3452479"/>
          </a:xfrm>
          <a:prstGeom prst="arc">
            <a:avLst>
              <a:gd name="adj1" fmla="val 15228469"/>
              <a:gd name="adj2" fmla="val 298704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1" name="20 - Ευθεία γραμμή σύνδεσης"/>
          <p:cNvCxnSpPr/>
          <p:nvPr/>
        </p:nvCxnSpPr>
        <p:spPr>
          <a:xfrm>
            <a:off x="3851920" y="2204864"/>
            <a:ext cx="360040" cy="129614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- Ευθεία γραμμή σύνδεσης"/>
          <p:cNvCxnSpPr/>
          <p:nvPr/>
        </p:nvCxnSpPr>
        <p:spPr>
          <a:xfrm>
            <a:off x="3203848" y="2780928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- Ευθεία γραμμή σύνδεσης"/>
          <p:cNvCxnSpPr/>
          <p:nvPr/>
        </p:nvCxnSpPr>
        <p:spPr>
          <a:xfrm flipH="1">
            <a:off x="3491880" y="2204864"/>
            <a:ext cx="108012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MR900439090.JP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5589240"/>
            <a:ext cx="914400" cy="914400"/>
          </a:xfrm>
          <a:prstGeom prst="rect">
            <a:avLst/>
          </a:prstGeom>
        </p:spPr>
      </p:pic>
      <p:sp>
        <p:nvSpPr>
          <p:cNvPr id="3" name="2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2051720" y="1340768"/>
            <a:ext cx="366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Η έννοια της λείανσης (</a:t>
            </a:r>
            <a:r>
              <a:rPr lang="en-US" dirty="0" smtClean="0"/>
              <a:t>smoothness) 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flipV="1">
            <a:off x="1691680" y="1484784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1475656" y="5301208"/>
            <a:ext cx="6480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Έλλειψη"/>
          <p:cNvSpPr/>
          <p:nvPr/>
        </p:nvSpPr>
        <p:spPr>
          <a:xfrm>
            <a:off x="1907704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Έλλειψη"/>
          <p:cNvSpPr/>
          <p:nvPr/>
        </p:nvSpPr>
        <p:spPr>
          <a:xfrm>
            <a:off x="3923928" y="27089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Έλλειψη"/>
          <p:cNvSpPr/>
          <p:nvPr/>
        </p:nvSpPr>
        <p:spPr>
          <a:xfrm>
            <a:off x="702027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Ελεύθερη σχεδίαση"/>
          <p:cNvSpPr/>
          <p:nvPr/>
        </p:nvSpPr>
        <p:spPr>
          <a:xfrm>
            <a:off x="1969477" y="2790093"/>
            <a:ext cx="5176911" cy="1388012"/>
          </a:xfrm>
          <a:custGeom>
            <a:avLst/>
            <a:gdLst>
              <a:gd name="connsiteX0" fmla="*/ 0 w 5176911"/>
              <a:gd name="connsiteY0" fmla="*/ 1331741 h 1388012"/>
              <a:gd name="connsiteX1" fmla="*/ 2025748 w 5176911"/>
              <a:gd name="connsiteY1" fmla="*/ 9378 h 1388012"/>
              <a:gd name="connsiteX2" fmla="*/ 5176911 w 5176911"/>
              <a:gd name="connsiteY2" fmla="*/ 1388012 h 138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76911" h="1388012">
                <a:moveTo>
                  <a:pt x="0" y="1331741"/>
                </a:moveTo>
                <a:cubicBezTo>
                  <a:pt x="581465" y="665870"/>
                  <a:pt x="1162930" y="0"/>
                  <a:pt x="2025748" y="9378"/>
                </a:cubicBezTo>
                <a:cubicBezTo>
                  <a:pt x="2888567" y="18757"/>
                  <a:pt x="4032739" y="703384"/>
                  <a:pt x="5176911" y="138801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9" name="18 - Ευθεία γραμμή σύνδεσης"/>
          <p:cNvCxnSpPr/>
          <p:nvPr/>
        </p:nvCxnSpPr>
        <p:spPr>
          <a:xfrm>
            <a:off x="1907704" y="278092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20 - Αντικείμενο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2050" name="Εξίσωση" r:id="rId6" imgW="114120" imgH="215640" progId="Equation.3">
              <p:embed/>
            </p:oleObj>
          </a:graphicData>
        </a:graphic>
      </p:graphicFrame>
      <p:graphicFrame>
        <p:nvGraphicFramePr>
          <p:cNvPr id="23" name="22 - Αντικείμενο"/>
          <p:cNvGraphicFramePr>
            <a:graphicFrameLocks noChangeAspect="1"/>
          </p:cNvGraphicFramePr>
          <p:nvPr/>
        </p:nvGraphicFramePr>
        <p:xfrm>
          <a:off x="2627784" y="1700808"/>
          <a:ext cx="6286340" cy="825748"/>
        </p:xfrm>
        <a:graphic>
          <a:graphicData uri="http://schemas.openxmlformats.org/presentationml/2006/ole">
            <p:oleObj spid="_x0000_s2052" name="Εξίσωση" r:id="rId7" imgW="2997000" imgH="3934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79675" y="5995988"/>
          <a:ext cx="3702050" cy="587375"/>
        </p:xfrm>
        <a:graphic>
          <a:graphicData uri="http://schemas.openxmlformats.org/presentationml/2006/ole">
            <p:oleObj spid="_x0000_s2053" name="Εξίσωση" r:id="rId8" imgW="176508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1763688" y="177281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0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l-GR" dirty="0" smtClean="0"/>
              <a:t>+</a:t>
            </a:r>
            <a:r>
              <a:rPr lang="el-GR" dirty="0" err="1" smtClean="0"/>
              <a:t>γ</a:t>
            </a:r>
            <a:r>
              <a:rPr lang="el-GR" baseline="-25000" dirty="0" err="1" smtClean="0"/>
              <a:t>1</a:t>
            </a:r>
            <a:r>
              <a:rPr lang="en-US" baseline="-25000" dirty="0" smtClean="0"/>
              <a:t>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187624" y="47667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dirty="0" smtClean="0"/>
              <a:t>Παρεμβολή με </a:t>
            </a:r>
            <a:r>
              <a:rPr lang="el-GR" dirty="0" err="1"/>
              <a:t>τετραγωνιικά</a:t>
            </a:r>
            <a:r>
              <a:rPr lang="el-GR" dirty="0"/>
              <a:t> </a:t>
            </a:r>
            <a:r>
              <a:rPr lang="en-US" dirty="0" err="1"/>
              <a:t>splines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1763688" y="213285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l-GR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l-GR" dirty="0" smtClean="0"/>
              <a:t>+</a:t>
            </a:r>
            <a:r>
              <a:rPr lang="el-GR" dirty="0" err="1" smtClean="0"/>
              <a:t>γ</a:t>
            </a:r>
            <a:r>
              <a:rPr lang="el-GR" baseline="-25000" dirty="0" err="1" smtClean="0"/>
              <a:t>1</a:t>
            </a:r>
            <a:r>
              <a:rPr lang="en-US" baseline="-25000" dirty="0" smtClean="0"/>
              <a:t> 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1763688" y="249289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2 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1763688" y="285293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2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2 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1835696" y="3284984"/>
            <a:ext cx="790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= …..</a:t>
            </a:r>
          </a:p>
          <a:p>
            <a:r>
              <a:rPr lang="en-US" dirty="0" smtClean="0"/>
              <a:t>.  = …..</a:t>
            </a:r>
          </a:p>
          <a:p>
            <a:r>
              <a:rPr lang="en-US" dirty="0" smtClean="0"/>
              <a:t>.  = …..</a:t>
            </a:r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1763688" y="4293096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l-GR" baseline="30000" dirty="0" smtClean="0"/>
              <a:t>2</a:t>
            </a:r>
            <a:r>
              <a:rPr lang="en-US" dirty="0" smtClean="0"/>
              <a:t> +</a:t>
            </a:r>
            <a:r>
              <a:rPr lang="el-GR" dirty="0" smtClean="0"/>
              <a:t>β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</a:t>
            </a:r>
            <a:r>
              <a:rPr lang="el-GR" dirty="0" smtClean="0"/>
              <a:t>+γ</a:t>
            </a:r>
            <a:r>
              <a:rPr lang="en-US" baseline="-25000" dirty="0" smtClean="0"/>
              <a:t>n </a:t>
            </a:r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899592" y="5805264"/>
            <a:ext cx="4380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Σύνολο 2</a:t>
            </a:r>
            <a:r>
              <a:rPr lang="en-US" dirty="0" smtClean="0"/>
              <a:t>n</a:t>
            </a:r>
            <a:r>
              <a:rPr lang="el-GR" dirty="0" smtClean="0"/>
              <a:t>-1</a:t>
            </a:r>
            <a:r>
              <a:rPr lang="en-US" dirty="0" smtClean="0"/>
              <a:t> </a:t>
            </a:r>
            <a:r>
              <a:rPr lang="el-GR" dirty="0" smtClean="0"/>
              <a:t>εξισώσεις με </a:t>
            </a:r>
            <a:r>
              <a:rPr lang="el-GR" dirty="0" smtClean="0"/>
              <a:t>3(</a:t>
            </a:r>
            <a:r>
              <a:rPr lang="en-US" dirty="0" smtClean="0"/>
              <a:t>n</a:t>
            </a:r>
            <a:r>
              <a:rPr lang="el-GR" dirty="0" smtClean="0"/>
              <a:t>+1)</a:t>
            </a:r>
            <a:r>
              <a:rPr lang="en-US" dirty="0" smtClean="0"/>
              <a:t> </a:t>
            </a:r>
            <a:r>
              <a:rPr lang="el-GR" dirty="0" smtClean="0"/>
              <a:t>αγνώστους</a:t>
            </a:r>
            <a:endParaRPr lang="el-GR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529138" y="1792288"/>
          <a:ext cx="2232025" cy="393700"/>
        </p:xfrm>
        <a:graphic>
          <a:graphicData uri="http://schemas.openxmlformats.org/presentationml/2006/ole">
            <p:oleObj spid="_x0000_s3075" name="Εξίσωση" r:id="rId3" imgW="1447560" imgH="25380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522788" y="2133600"/>
          <a:ext cx="2330450" cy="393700"/>
        </p:xfrm>
        <a:graphic>
          <a:graphicData uri="http://schemas.openxmlformats.org/presentationml/2006/ole">
            <p:oleObj spid="_x0000_s3076" name="Εξίσωση" r:id="rId4" imgW="1511280" imgH="2538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572000" y="4005064"/>
          <a:ext cx="3211513" cy="393700"/>
        </p:xfrm>
        <a:graphic>
          <a:graphicData uri="http://schemas.openxmlformats.org/presentationml/2006/ole">
            <p:oleObj spid="_x0000_s3077" name="Εξίσωση" r:id="rId5" imgW="2082600" imgH="253800" progId="Equation.3">
              <p:embed/>
            </p:oleObj>
          </a:graphicData>
        </a:graphic>
      </p:graphicFrame>
      <p:sp>
        <p:nvSpPr>
          <p:cNvPr id="13" name="12 - TextBox"/>
          <p:cNvSpPr txBox="1"/>
          <p:nvPr/>
        </p:nvSpPr>
        <p:spPr>
          <a:xfrm>
            <a:off x="4572000" y="2780928"/>
            <a:ext cx="790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 = …..</a:t>
            </a:r>
          </a:p>
          <a:p>
            <a:r>
              <a:rPr lang="en-US" dirty="0" smtClean="0"/>
              <a:t>.  = …..</a:t>
            </a:r>
          </a:p>
          <a:p>
            <a:r>
              <a:rPr lang="en-US" dirty="0" smtClean="0"/>
              <a:t>.  = …..</a:t>
            </a:r>
            <a:endParaRPr lang="el-GR" dirty="0"/>
          </a:p>
        </p:txBody>
      </p:sp>
      <p:cxnSp>
        <p:nvCxnSpPr>
          <p:cNvPr id="15" name="14 - Ευθύγραμμο βέλος σύνδεσης"/>
          <p:cNvCxnSpPr/>
          <p:nvPr/>
        </p:nvCxnSpPr>
        <p:spPr>
          <a:xfrm flipV="1">
            <a:off x="2339752" y="479715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- TextBox"/>
          <p:cNvSpPr txBox="1"/>
          <p:nvPr/>
        </p:nvSpPr>
        <p:spPr>
          <a:xfrm>
            <a:off x="4355976" y="5373216"/>
            <a:ext cx="422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Σύνολο </a:t>
            </a:r>
            <a:r>
              <a:rPr lang="en-US" dirty="0" smtClean="0"/>
              <a:t>n-1 </a:t>
            </a:r>
            <a:r>
              <a:rPr lang="el-GR" dirty="0" smtClean="0"/>
              <a:t>εξισώσεις με </a:t>
            </a:r>
            <a:r>
              <a:rPr lang="en-US" dirty="0" smtClean="0"/>
              <a:t>3</a:t>
            </a:r>
            <a:r>
              <a:rPr lang="el-GR" dirty="0" smtClean="0"/>
              <a:t>(</a:t>
            </a:r>
            <a:r>
              <a:rPr lang="en-US" dirty="0" smtClean="0"/>
              <a:t>n</a:t>
            </a:r>
            <a:r>
              <a:rPr lang="el-GR" dirty="0" smtClean="0"/>
              <a:t>+!)</a:t>
            </a:r>
            <a:r>
              <a:rPr lang="en-US" dirty="0" smtClean="0"/>
              <a:t> </a:t>
            </a:r>
            <a:r>
              <a:rPr lang="el-GR" dirty="0" smtClean="0"/>
              <a:t>αγνώστους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611560" y="332656"/>
            <a:ext cx="7772400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Τετραγωνική Παρεμβολή</a:t>
            </a:r>
          </a:p>
        </p:txBody>
      </p:sp>
      <p:sp>
        <p:nvSpPr>
          <p:cNvPr id="3" name="2 - Υπότιτλος"/>
          <p:cNvSpPr txBox="1">
            <a:spLocks/>
          </p:cNvSpPr>
          <p:nvPr/>
        </p:nvSpPr>
        <p:spPr>
          <a:xfrm>
            <a:off x="1371600" y="1196752"/>
            <a:ext cx="6400800" cy="2232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Παράδειγμα: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Λαμβάνουμε τρία σημεία από τα διαθέσιμα.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αυτά περνά μοναδική καμπύλη δευτέρου βαθμού</a:t>
            </a:r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331640" y="3645024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  (sec)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r>
                        <a:rPr lang="en-US" baseline="0" dirty="0" smtClean="0"/>
                        <a:t>  (m/s)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227,04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362,78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l-GR" dirty="0"/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517,35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91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22,5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602,97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Κατά τμήματα </a:t>
            </a:r>
            <a:r>
              <a:rPr kumimoji="0" lang="el-G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πολυωνυμικές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προσεγγίσεις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Splines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1"/>
          </p:nvPr>
        </p:nvSpPr>
        <p:spPr>
          <a:xfrm>
            <a:off x="467544" y="2060848"/>
            <a:ext cx="4038600" cy="3600400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Η παρεμβολή με </a:t>
            </a:r>
            <a:r>
              <a:rPr lang="el-GR" dirty="0" err="1"/>
              <a:t>spline</a:t>
            </a:r>
            <a:r>
              <a:rPr lang="el-GR" dirty="0"/>
              <a:t> χρησιμοποιεί χαμηλού-βαθμού πολυώνυμα, αποφεύγοντας το φαινόμενο </a:t>
            </a:r>
            <a:r>
              <a:rPr lang="en-US" dirty="0" err="1"/>
              <a:t>Runge</a:t>
            </a:r>
            <a:r>
              <a:rPr lang="el-GR" dirty="0"/>
              <a:t>, που συναντάται στην εφαρμογή </a:t>
            </a:r>
            <a:r>
              <a:rPr lang="el-GR" dirty="0" err="1"/>
              <a:t>πολυωνυμικών</a:t>
            </a:r>
            <a:r>
              <a:rPr lang="el-GR" dirty="0"/>
              <a:t> προσεγγίσεων μεγαλύτερου βαθμού. </a:t>
            </a:r>
            <a:r>
              <a:rPr lang="el-GR" dirty="0" smtClean="0"/>
              <a:t>Στο σχήμα, η κόκκινη γραμμή είναι η καμπύλη </a:t>
            </a:r>
            <a:r>
              <a:rPr lang="en-US" dirty="0" err="1" smtClean="0"/>
              <a:t>Runge</a:t>
            </a:r>
            <a:r>
              <a:rPr lang="en-US" dirty="0" smtClean="0"/>
              <a:t>, </a:t>
            </a:r>
            <a:r>
              <a:rPr lang="el-GR" dirty="0" smtClean="0"/>
              <a:t>η γαλάζια είναι 5</a:t>
            </a:r>
            <a:r>
              <a:rPr lang="el-GR" baseline="30000" dirty="0" smtClean="0"/>
              <a:t>ου</a:t>
            </a:r>
            <a:r>
              <a:rPr lang="el-GR" dirty="0" smtClean="0"/>
              <a:t> βαθμού </a:t>
            </a:r>
            <a:r>
              <a:rPr lang="el-GR" dirty="0" err="1" smtClean="0"/>
              <a:t>παρεμβολικό</a:t>
            </a:r>
            <a:r>
              <a:rPr lang="el-GR" dirty="0" smtClean="0"/>
              <a:t> πολυώνυμο (χρησιμοποιεί 6 </a:t>
            </a:r>
            <a:r>
              <a:rPr lang="el-GR" dirty="0" err="1" smtClean="0"/>
              <a:t>ισαπέχοντα</a:t>
            </a:r>
            <a:r>
              <a:rPr lang="el-GR" dirty="0" smtClean="0"/>
              <a:t> ορίσματα), ενώ η πράσινη είναι η γραφική παράσταση </a:t>
            </a:r>
            <a:r>
              <a:rPr lang="el-GR" dirty="0" err="1" smtClean="0"/>
              <a:t>παρεμβολικού</a:t>
            </a:r>
            <a:r>
              <a:rPr lang="el-GR" dirty="0" smtClean="0"/>
              <a:t> πολυωνύμου 9</a:t>
            </a:r>
            <a:r>
              <a:rPr lang="el-GR" baseline="30000" dirty="0" smtClean="0"/>
              <a:t>ου</a:t>
            </a:r>
            <a:r>
              <a:rPr lang="el-GR" dirty="0" smtClean="0"/>
              <a:t> βαθμού, που χρησιμοποιεί 10 </a:t>
            </a:r>
            <a:r>
              <a:rPr lang="el-GR" dirty="0" err="1" smtClean="0"/>
              <a:t>ισαπέχοντα</a:t>
            </a:r>
            <a:r>
              <a:rPr lang="el-GR" dirty="0" smtClean="0"/>
              <a:t> ορίσματα.</a:t>
            </a:r>
            <a:endParaRPr lang="el-GR" dirty="0"/>
          </a:p>
          <a:p>
            <a:endParaRPr lang="el-GR" dirty="0"/>
          </a:p>
        </p:txBody>
      </p:sp>
      <p:pic>
        <p:nvPicPr>
          <p:cNvPr id="10" name="9 - Θέση περιεχομένου" descr="632px-Rungesphenomenon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946286"/>
            <a:ext cx="4038600" cy="38337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Κυβικά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(Cubic)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Splines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noProof="0" dirty="0" smtClean="0"/>
              <a:t>Επιλέγονται δυο διαδοχικά σημεία (</a:t>
            </a:r>
            <a:r>
              <a:rPr lang="en-US" sz="2800" noProof="0" dirty="0" smtClean="0"/>
              <a:t>x</a:t>
            </a:r>
            <a:r>
              <a:rPr lang="en-US" sz="2800" baseline="-25000" noProof="0" dirty="0" smtClean="0"/>
              <a:t>i</a:t>
            </a:r>
            <a:r>
              <a:rPr lang="el-GR" sz="2800" baseline="-25000" noProof="0" dirty="0" smtClean="0"/>
              <a:t>-1</a:t>
            </a:r>
            <a:r>
              <a:rPr lang="en-US" sz="2800" dirty="0" smtClean="0"/>
              <a:t>,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i</a:t>
            </a:r>
            <a:r>
              <a:rPr lang="el-GR" sz="2800" baseline="-25000" dirty="0" smtClean="0"/>
              <a:t>-1</a:t>
            </a:r>
            <a:r>
              <a:rPr lang="en-US" sz="2800" dirty="0" smtClean="0"/>
              <a:t>) </a:t>
            </a:r>
            <a:r>
              <a:rPr lang="el-GR" sz="2800" dirty="0" smtClean="0"/>
              <a:t>και (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)</a:t>
            </a:r>
            <a:r>
              <a:rPr lang="el-GR" sz="2800" dirty="0" smtClean="0"/>
              <a:t> </a:t>
            </a:r>
            <a:r>
              <a:rPr lang="en-US" sz="2800" baseline="-25000" noProof="0" dirty="0" smtClean="0"/>
              <a:t> </a:t>
            </a:r>
            <a:endParaRPr lang="el-GR" sz="2800" baseline="-25000" noProof="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noProof="0" dirty="0" smtClean="0"/>
              <a:t>Ένα κυβικό </a:t>
            </a:r>
            <a:r>
              <a:rPr lang="en-US" sz="2800" noProof="0" dirty="0" err="1" smtClean="0"/>
              <a:t>spline</a:t>
            </a:r>
            <a:r>
              <a:rPr lang="en-US" sz="2800" noProof="0" dirty="0" smtClean="0"/>
              <a:t> y(x)=p(x),</a:t>
            </a:r>
            <a:r>
              <a:rPr lang="el-GR" sz="2800" noProof="0" dirty="0" smtClean="0"/>
              <a:t> </a:t>
            </a:r>
            <a:r>
              <a:rPr lang="el-GR" sz="2800" dirty="0" smtClean="0"/>
              <a:t>που συνδέει αυτά τα δυο σημεία θα ικανοποιεί τις συνθήκες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p(x</a:t>
            </a:r>
            <a:r>
              <a:rPr lang="en-US" sz="2800" baseline="-25000" dirty="0" smtClean="0"/>
              <a:t>i</a:t>
            </a:r>
            <a:r>
              <a:rPr lang="el-GR" sz="2800" baseline="-25000" dirty="0" smtClean="0"/>
              <a:t>-1</a:t>
            </a:r>
            <a:r>
              <a:rPr lang="en-US" sz="2800" dirty="0" smtClean="0"/>
              <a:t>)  =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i</a:t>
            </a:r>
            <a:r>
              <a:rPr lang="el-GR" sz="2800" baseline="-25000" dirty="0" smtClean="0"/>
              <a:t>-1</a:t>
            </a:r>
            <a:r>
              <a:rPr lang="el-GR" sz="2800" dirty="0" smtClean="0"/>
              <a:t>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p(x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)    =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i</a:t>
            </a:r>
            <a:r>
              <a:rPr lang="el-GR" sz="2800" dirty="0" smtClean="0"/>
              <a:t>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p'(x</a:t>
            </a:r>
            <a:r>
              <a:rPr lang="en-US" sz="2800" baseline="-25000" dirty="0" smtClean="0"/>
              <a:t>i</a:t>
            </a:r>
            <a:r>
              <a:rPr lang="el-GR" sz="2800" baseline="-25000" dirty="0" smtClean="0"/>
              <a:t>-1</a:t>
            </a:r>
            <a:r>
              <a:rPr lang="en-US" sz="2800" dirty="0" smtClean="0"/>
              <a:t>) = </a:t>
            </a:r>
            <a:r>
              <a:rPr lang="en-US" sz="2800" dirty="0" err="1" smtClean="0"/>
              <a:t>k</a:t>
            </a:r>
            <a:r>
              <a:rPr lang="en-US" sz="2800" baseline="-25000" dirty="0" err="1" smtClean="0"/>
              <a:t>i</a:t>
            </a:r>
            <a:r>
              <a:rPr lang="el-GR" sz="2800" baseline="-25000" dirty="0" smtClean="0"/>
              <a:t>-1</a:t>
            </a:r>
            <a:r>
              <a:rPr lang="el-GR" sz="2800" dirty="0" smtClean="0"/>
              <a:t>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p'(x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)   = </a:t>
            </a:r>
            <a:r>
              <a:rPr lang="en-US" sz="2800" dirty="0" err="1" smtClean="0"/>
              <a:t>k</a:t>
            </a:r>
            <a:r>
              <a:rPr lang="en-US" sz="2800" baseline="-25000" dirty="0" err="1" smtClean="0"/>
              <a:t>i</a:t>
            </a:r>
            <a:r>
              <a:rPr lang="el-GR" sz="2800" dirty="0" smtClean="0"/>
              <a:t>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7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Για τον προσδιορισμό κάθε </a:t>
            </a:r>
            <a:r>
              <a:rPr lang="en-US" sz="2800" dirty="0" err="1" smtClean="0"/>
              <a:t>spline</a:t>
            </a:r>
            <a:r>
              <a:rPr lang="en-US" sz="2800" dirty="0" smtClean="0"/>
              <a:t>, </a:t>
            </a:r>
            <a:r>
              <a:rPr lang="el-GR" sz="2800" dirty="0" smtClean="0"/>
              <a:t>θα χρησιμοποιηθεί η έννοια  της καμπυλότητας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Η καμπυλότητα της συνάρτησης  </a:t>
            </a:r>
            <a:r>
              <a:rPr lang="en-US" sz="2800" dirty="0" smtClean="0"/>
              <a:t>y = y(x) </a:t>
            </a:r>
            <a:r>
              <a:rPr lang="el-GR" sz="2800" dirty="0" smtClean="0"/>
              <a:t>στο σημείο </a:t>
            </a:r>
            <a:r>
              <a:rPr lang="en-US" sz="2800" dirty="0" smtClean="0"/>
              <a:t>(x, y) </a:t>
            </a:r>
            <a:r>
              <a:rPr lang="el-GR" sz="2800" dirty="0" smtClean="0"/>
              <a:t>δίνεται από τη σχέση </a:t>
            </a:r>
            <a:endParaRPr lang="en-US" sz="28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k =y’’/(1+y’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3/2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Οι </a:t>
            </a:r>
            <a:r>
              <a:rPr lang="el-GR" sz="2800" dirty="0" smtClean="0"/>
              <a:t>προηγούμενες σχέσεις μπορούν να συμπεριληφθούν στην συμμετρική μορφή:</a:t>
            </a:r>
            <a:endParaRPr lang="en-US" sz="28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 = (1-t)y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+ </a:t>
            </a:r>
            <a:r>
              <a:rPr lang="en-US" sz="2800" dirty="0" err="1" smtClean="0"/>
              <a:t>ty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 +  t(1-t)(a(1-t) + </a:t>
            </a:r>
            <a:r>
              <a:rPr lang="en-US" sz="2800" dirty="0" err="1" smtClean="0"/>
              <a:t>bt</a:t>
            </a:r>
            <a:r>
              <a:rPr lang="en-US" sz="2800" dirty="0" smtClean="0"/>
              <a:t>)              (1)</a:t>
            </a:r>
            <a:r>
              <a:rPr lang="el-GR" sz="2800" dirty="0" smtClean="0"/>
              <a:t> </a:t>
            </a:r>
            <a:endParaRPr lang="en-US" sz="28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Όπου </a:t>
            </a:r>
            <a:r>
              <a:rPr lang="en-US" sz="2800" dirty="0" smtClean="0"/>
              <a:t>t = (x-x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και </a:t>
            </a:r>
            <a:endParaRPr lang="en-US" sz="2800" dirty="0" smtClean="0"/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a=k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 - (y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–y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),   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b</a:t>
            </a:r>
            <a:r>
              <a:rPr lang="en-US" sz="2800" dirty="0" smtClean="0"/>
              <a:t>=-k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 + (y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–y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7" name="2 - Υπότιτλος"/>
          <p:cNvSpPr txBox="1">
            <a:spLocks/>
          </p:cNvSpPr>
          <p:nvPr/>
        </p:nvSpPr>
        <p:spPr>
          <a:xfrm>
            <a:off x="251520" y="1196752"/>
            <a:ext cx="846043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2800" dirty="0" smtClean="0"/>
              <a:t>Η παράγωγος της (1) είναι 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err="1" smtClean="0"/>
              <a:t>dp</a:t>
            </a:r>
            <a:r>
              <a:rPr lang="en-US" sz="2800" dirty="0" smtClean="0"/>
              <a:t>/</a:t>
            </a:r>
            <a:r>
              <a:rPr lang="en-US" sz="2800" dirty="0" err="1" smtClean="0"/>
              <a:t>dx</a:t>
            </a:r>
            <a:r>
              <a:rPr lang="en-US" sz="2800" dirty="0" smtClean="0"/>
              <a:t>  =  (</a:t>
            </a:r>
            <a:r>
              <a:rPr lang="en-US" sz="2800" dirty="0" err="1" smtClean="0"/>
              <a:t>dp</a:t>
            </a:r>
            <a:r>
              <a:rPr lang="en-US" sz="2800" dirty="0" smtClean="0"/>
              <a:t>/</a:t>
            </a:r>
            <a:r>
              <a:rPr lang="en-US" sz="2800" dirty="0" err="1" smtClean="0"/>
              <a:t>dt</a:t>
            </a:r>
            <a:r>
              <a:rPr lang="en-US" sz="2800" dirty="0" smtClean="0"/>
              <a:t>)(x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)</a:t>
            </a:r>
            <a:r>
              <a:rPr lang="en-US" sz="2800" baseline="30000" dirty="0" smtClean="0"/>
              <a:t>-1</a:t>
            </a:r>
            <a:endParaRPr lang="en-US" sz="2800" dirty="0" smtClean="0"/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noProof="0" dirty="0" smtClean="0"/>
              <a:t>ή  </a:t>
            </a:r>
            <a:r>
              <a:rPr lang="en-US" sz="2800" noProof="0" dirty="0" smtClean="0"/>
              <a:t>p’=[</a:t>
            </a:r>
            <a:r>
              <a:rPr lang="en-US" sz="2800" dirty="0" smtClean="0"/>
              <a:t>(y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–y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)]+(1-2t)[a(1-t)+</a:t>
            </a:r>
            <a:r>
              <a:rPr lang="en-US" sz="2800" dirty="0" err="1" smtClean="0"/>
              <a:t>bt</a:t>
            </a:r>
            <a:r>
              <a:rPr lang="en-US" sz="2800" dirty="0" smtClean="0"/>
              <a:t>]/(x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</a:t>
            </a:r>
            <a:r>
              <a:rPr lang="el-GR" sz="2800" dirty="0" smtClean="0"/>
              <a:t>   (2)</a:t>
            </a:r>
            <a:endParaRPr lang="en-US" sz="2800" dirty="0" smtClean="0"/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Ενώ η δεύτερη παράγωγος της (1) είναι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p‘’ = 2[b-2a+(a-b)3t](x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-</a:t>
            </a:r>
            <a:r>
              <a:rPr lang="el-GR" sz="2800" baseline="30000" dirty="0" smtClean="0"/>
              <a:t>2</a:t>
            </a:r>
            <a:r>
              <a:rPr lang="el-GR" sz="2800" dirty="0" smtClean="0"/>
              <a:t>                                        (3)</a:t>
            </a:r>
            <a:endParaRPr lang="en-US" sz="2800" baseline="30000" dirty="0" smtClean="0"/>
          </a:p>
          <a:p>
            <a:pPr marL="342900" lvl="0" indent="-342900" algn="just">
              <a:spcBef>
                <a:spcPct val="20000"/>
              </a:spcBef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- Υπότιτλος"/>
          <p:cNvSpPr txBox="1">
            <a:spLocks/>
          </p:cNvSpPr>
          <p:nvPr/>
        </p:nvSpPr>
        <p:spPr>
          <a:xfrm>
            <a:off x="539552" y="1349152"/>
            <a:ext cx="807328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Θέτουμε </a:t>
            </a:r>
            <a:r>
              <a:rPr lang="en-US" sz="2800" dirty="0" smtClean="0"/>
              <a:t>x= 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  </a:t>
            </a:r>
            <a:r>
              <a:rPr lang="el-GR" sz="2800" dirty="0" smtClean="0"/>
              <a:t>και </a:t>
            </a:r>
            <a:r>
              <a:rPr lang="en-US" sz="2800" dirty="0" smtClean="0"/>
              <a:t>x= 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,</a:t>
            </a:r>
            <a:r>
              <a:rPr lang="el-GR" sz="2800" dirty="0" smtClean="0"/>
              <a:t> στις (2) και (3)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έτσι</a:t>
            </a: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err="1" smtClean="0"/>
              <a:t>dp</a:t>
            </a:r>
            <a:r>
              <a:rPr lang="en-US" sz="2800" dirty="0" smtClean="0"/>
              <a:t>/</a:t>
            </a:r>
            <a:r>
              <a:rPr lang="en-US" sz="2800" dirty="0" err="1" smtClean="0"/>
              <a:t>dx</a:t>
            </a:r>
            <a:r>
              <a:rPr lang="el-GR" sz="2800" dirty="0" smtClean="0"/>
              <a:t> |</a:t>
            </a:r>
            <a:r>
              <a:rPr lang="en-US" sz="2800" baseline="-25000" dirty="0" smtClean="0"/>
              <a:t>x=x(i-1)</a:t>
            </a:r>
            <a:r>
              <a:rPr lang="en-US" sz="2800" dirty="0" smtClean="0"/>
              <a:t>  =k</a:t>
            </a:r>
            <a:r>
              <a:rPr lang="el-GR" sz="2800" baseline="-25000" dirty="0" smtClean="0"/>
              <a:t>ι-1</a:t>
            </a:r>
            <a:r>
              <a:rPr lang="en-US" sz="2800" dirty="0" smtClean="0"/>
              <a:t>    , </a:t>
            </a:r>
            <a:r>
              <a:rPr lang="en-US" sz="2800" dirty="0" err="1" smtClean="0"/>
              <a:t>dp</a:t>
            </a:r>
            <a:r>
              <a:rPr lang="en-US" sz="2800" dirty="0" smtClean="0"/>
              <a:t>/</a:t>
            </a:r>
            <a:r>
              <a:rPr lang="en-US" sz="2800" dirty="0" err="1" smtClean="0"/>
              <a:t>dx</a:t>
            </a:r>
            <a:r>
              <a:rPr lang="el-GR" sz="2800" dirty="0" smtClean="0"/>
              <a:t> |</a:t>
            </a:r>
            <a:r>
              <a:rPr lang="en-US" sz="2800" baseline="-25000" dirty="0" smtClean="0"/>
              <a:t>x=x(</a:t>
            </a:r>
            <a:r>
              <a:rPr lang="en-US" sz="2800" baseline="-25000" dirty="0" err="1" smtClean="0"/>
              <a:t>i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  =k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p‘’ (x 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) = 2[b-2a](x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-</a:t>
            </a:r>
            <a:r>
              <a:rPr lang="el-GR" sz="2800" baseline="30000" dirty="0" smtClean="0"/>
              <a:t>2</a:t>
            </a:r>
            <a:r>
              <a:rPr lang="el-GR" sz="2800" dirty="0" smtClean="0"/>
              <a:t> </a:t>
            </a:r>
            <a:endParaRPr lang="en-US" sz="2800" dirty="0" smtClean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p‘’ (x 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) = 2[a-2b](x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-</a:t>
            </a:r>
            <a:r>
              <a:rPr lang="el-GR" sz="2800" baseline="30000" dirty="0" smtClean="0"/>
              <a:t>2</a:t>
            </a:r>
            <a:r>
              <a:rPr lang="el-GR" sz="2800" dirty="0" smtClean="0"/>
              <a:t> </a:t>
            </a:r>
            <a:endParaRPr lang="en-US" sz="2800" dirty="0" smtClean="0"/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/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noProof="0" dirty="0" smtClean="0"/>
              <a:t>ή  </a:t>
            </a:r>
            <a:r>
              <a:rPr lang="en-US" sz="2800" noProof="0" dirty="0" smtClean="0"/>
              <a:t>p’ = [</a:t>
            </a:r>
            <a:r>
              <a:rPr lang="en-US" sz="2800" dirty="0" smtClean="0"/>
              <a:t>(y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–y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)/(x</a:t>
            </a:r>
            <a:r>
              <a:rPr lang="el-GR" sz="2800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)]+(1-2t)[a(1-t)+</a:t>
            </a:r>
            <a:r>
              <a:rPr lang="en-US" sz="2800" dirty="0" err="1" smtClean="0"/>
              <a:t>bt</a:t>
            </a:r>
            <a:r>
              <a:rPr lang="en-US" sz="2800" dirty="0" smtClean="0"/>
              <a:t>]/(x</a:t>
            </a:r>
            <a:r>
              <a:rPr lang="el-GR" sz="2800" i="1" baseline="-25000" dirty="0" smtClean="0"/>
              <a:t>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Ενώ η δεύτερη παράγωγος της (1) είναι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p‘’ = 2[b-2a+(a-b)3t](x</a:t>
            </a:r>
            <a:r>
              <a:rPr lang="el-GR" sz="2800" baseline="-25000" dirty="0" smtClean="0"/>
              <a:t> ι</a:t>
            </a:r>
            <a:r>
              <a:rPr lang="en-US" sz="2800" dirty="0" smtClean="0"/>
              <a:t> –x</a:t>
            </a:r>
            <a:r>
              <a:rPr lang="el-GR" sz="2800" baseline="-25000" dirty="0" smtClean="0"/>
              <a:t> ι-1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-1</a:t>
            </a:r>
          </a:p>
          <a:p>
            <a:pPr marL="342900" lvl="0" indent="-342900" algn="just">
              <a:spcBef>
                <a:spcPct val="20000"/>
              </a:spcBef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 txBox="1">
            <a:spLocks/>
          </p:cNvSpPr>
          <p:nvPr/>
        </p:nvSpPr>
        <p:spPr>
          <a:xfrm>
            <a:off x="755576" y="188641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2400" dirty="0" smtClean="0"/>
              <a:t>Κυβικά </a:t>
            </a:r>
            <a:r>
              <a:rPr lang="en-US" sz="2400" dirty="0" smtClean="0"/>
              <a:t>(Cubic) </a:t>
            </a:r>
            <a:r>
              <a:rPr lang="en-US" sz="2400" dirty="0" err="1" smtClean="0"/>
              <a:t>Splines</a:t>
            </a:r>
            <a:endParaRPr lang="el-GR" sz="2400" dirty="0" smtClean="0"/>
          </a:p>
        </p:txBody>
      </p:sp>
      <p:sp>
        <p:nvSpPr>
          <p:cNvPr id="6" name="2 - Υπότιτλος"/>
          <p:cNvSpPr txBox="1">
            <a:spLocks/>
          </p:cNvSpPr>
          <p:nvPr/>
        </p:nvSpPr>
        <p:spPr>
          <a:xfrm>
            <a:off x="827584" y="1196752"/>
            <a:ext cx="7632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- Υπότιτλος"/>
          <p:cNvSpPr txBox="1">
            <a:spLocks/>
          </p:cNvSpPr>
          <p:nvPr/>
        </p:nvSpPr>
        <p:spPr>
          <a:xfrm>
            <a:off x="539552" y="1349152"/>
            <a:ext cx="807328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Για τα </a:t>
            </a:r>
            <a:r>
              <a:rPr lang="en-US" sz="2800" dirty="0" smtClean="0"/>
              <a:t>n-1 </a:t>
            </a:r>
            <a:r>
              <a:rPr lang="el-GR" sz="2800" dirty="0" smtClean="0"/>
              <a:t>πολυώνυμα </a:t>
            </a:r>
            <a:r>
              <a:rPr lang="en-US" sz="2800" dirty="0" smtClean="0"/>
              <a:t>p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(x) , </a:t>
            </a:r>
            <a:r>
              <a:rPr lang="el-GR" sz="2800" dirty="0" smtClean="0"/>
              <a:t>όπου </a:t>
            </a:r>
            <a:r>
              <a:rPr lang="en-US" sz="2800" dirty="0" err="1" smtClean="0"/>
              <a:t>i</a:t>
            </a:r>
            <a:r>
              <a:rPr lang="en-US" sz="2800" dirty="0" smtClean="0"/>
              <a:t>=0, 1, … ,n-1 </a:t>
            </a:r>
            <a:r>
              <a:rPr lang="el-GR" sz="2800" dirty="0" smtClean="0"/>
              <a:t>θα ισχύει επιπλέον ότι  </a:t>
            </a:r>
            <a:r>
              <a:rPr lang="en-US" sz="2800" dirty="0" smtClean="0"/>
              <a:t>p’(x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)=p’(x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)=k </a:t>
            </a:r>
            <a:r>
              <a:rPr lang="el-GR" sz="2800" dirty="0" smtClean="0"/>
              <a:t>για </a:t>
            </a:r>
            <a:r>
              <a:rPr lang="en-US" sz="2800" dirty="0" err="1" smtClean="0"/>
              <a:t>i</a:t>
            </a:r>
            <a:r>
              <a:rPr lang="en-US" sz="2800" dirty="0" smtClean="0"/>
              <a:t>=2,3,…n-1  p’(x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)= k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, </a:t>
            </a:r>
            <a:r>
              <a:rPr lang="el-GR" sz="2800" dirty="0" smtClean="0"/>
              <a:t>και </a:t>
            </a:r>
            <a:r>
              <a:rPr lang="en-US" sz="2800" dirty="0" smtClean="0"/>
              <a:t>p’(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)= </a:t>
            </a:r>
            <a:r>
              <a:rPr lang="en-US" sz="2800" dirty="0" err="1" smtClean="0"/>
              <a:t>k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, 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endParaRPr lang="en-US" sz="2800" baseline="30000" dirty="0" smtClean="0"/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E</a:t>
            </a:r>
            <a:r>
              <a:rPr lang="el-GR" sz="2800" dirty="0" err="1" smtClean="0"/>
              <a:t>πιπλέον</a:t>
            </a:r>
            <a:r>
              <a:rPr lang="en-US" sz="2800" dirty="0" smtClean="0"/>
              <a:t>, p 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‘’(x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) = p </a:t>
            </a:r>
            <a:r>
              <a:rPr lang="en-US" sz="2800" baseline="-25000" dirty="0" smtClean="0"/>
              <a:t>i+1</a:t>
            </a:r>
            <a:r>
              <a:rPr lang="en-US" sz="2800" dirty="0" smtClean="0"/>
              <a:t>‘’(x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), </a:t>
            </a:r>
            <a:r>
              <a:rPr lang="en-US" sz="2800" dirty="0" err="1" smtClean="0"/>
              <a:t>i</a:t>
            </a:r>
            <a:r>
              <a:rPr lang="en-US" sz="2800" dirty="0" smtClean="0"/>
              <a:t>=1,2, … ,n-1</a:t>
            </a:r>
            <a:endParaRPr lang="en-US" sz="2800" baseline="30000" dirty="0" smtClean="0"/>
          </a:p>
          <a:p>
            <a:pPr marL="342900" lvl="0" indent="-342900" algn="just">
              <a:spcBef>
                <a:spcPct val="20000"/>
              </a:spcBef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2267</TotalTime>
  <Words>1117</Words>
  <Application>Microsoft Office PowerPoint</Application>
  <PresentationFormat>Προβολή στην οθόνη (4:3)</PresentationFormat>
  <Paragraphs>178</Paragraphs>
  <Slides>23</Slides>
  <Notes>1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5" baseType="lpstr">
      <vt:lpstr>Θέμα του Office</vt:lpstr>
      <vt:lpstr>Εξίσωση</vt:lpstr>
      <vt:lpstr>Διαφάνεια 1</vt:lpstr>
      <vt:lpstr>Κατά τμήματα πολυωνυμικές προσεγγίσεις  (Splines)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Παρεμβολή με γραμμικά πολυώνυμα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Παρεμβολή με γραμμικά splines</dc:title>
  <dc:creator>user</dc:creator>
  <cp:lastModifiedBy> </cp:lastModifiedBy>
  <cp:revision>6</cp:revision>
  <dcterms:created xsi:type="dcterms:W3CDTF">2012-01-09T11:01:08Z</dcterms:created>
  <dcterms:modified xsi:type="dcterms:W3CDTF">2013-11-25T17:44:00Z</dcterms:modified>
</cp:coreProperties>
</file>