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 id="272" r:id="rId16"/>
    <p:sldId id="274" r:id="rId17"/>
    <p:sldId id="356" r:id="rId18"/>
    <p:sldId id="301" r:id="rId19"/>
    <p:sldId id="302" r:id="rId20"/>
    <p:sldId id="277" r:id="rId21"/>
    <p:sldId id="279" r:id="rId22"/>
    <p:sldId id="280" r:id="rId23"/>
    <p:sldId id="281" r:id="rId24"/>
    <p:sldId id="319" r:id="rId25"/>
    <p:sldId id="351" r:id="rId26"/>
    <p:sldId id="352" r:id="rId27"/>
    <p:sldId id="353" r:id="rId28"/>
    <p:sldId id="354" r:id="rId29"/>
    <p:sldId id="355" r:id="rId30"/>
    <p:sldId id="282" r:id="rId31"/>
    <p:sldId id="324" r:id="rId32"/>
    <p:sldId id="357"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283"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285" r:id="rId61"/>
    <p:sldId id="431" r:id="rId62"/>
    <p:sldId id="432" r:id="rId63"/>
    <p:sldId id="433" r:id="rId64"/>
    <p:sldId id="434" r:id="rId65"/>
    <p:sldId id="304" r:id="rId66"/>
    <p:sldId id="288" r:id="rId67"/>
    <p:sldId id="305" r:id="rId68"/>
    <p:sldId id="358" r:id="rId69"/>
    <p:sldId id="359" r:id="rId70"/>
    <p:sldId id="360" r:id="rId71"/>
    <p:sldId id="361" r:id="rId72"/>
    <p:sldId id="362" r:id="rId73"/>
    <p:sldId id="363" r:id="rId74"/>
    <p:sldId id="364" r:id="rId75"/>
    <p:sldId id="365" r:id="rId76"/>
    <p:sldId id="366" r:id="rId77"/>
    <p:sldId id="367" r:id="rId78"/>
    <p:sldId id="368" r:id="rId79"/>
    <p:sldId id="369" r:id="rId80"/>
    <p:sldId id="370" r:id="rId81"/>
    <p:sldId id="371" r:id="rId82"/>
    <p:sldId id="372" r:id="rId83"/>
    <p:sldId id="373" r:id="rId84"/>
    <p:sldId id="374" r:id="rId85"/>
    <p:sldId id="375" r:id="rId86"/>
    <p:sldId id="376" r:id="rId87"/>
    <p:sldId id="377" r:id="rId88"/>
    <p:sldId id="378" r:id="rId89"/>
    <p:sldId id="379" r:id="rId90"/>
    <p:sldId id="380" r:id="rId91"/>
    <p:sldId id="381" r:id="rId92"/>
    <p:sldId id="382" r:id="rId93"/>
    <p:sldId id="383" r:id="rId94"/>
    <p:sldId id="384" r:id="rId95"/>
    <p:sldId id="435" r:id="rId96"/>
    <p:sldId id="436" r:id="rId97"/>
    <p:sldId id="385" r:id="rId98"/>
    <p:sldId id="437" r:id="rId99"/>
    <p:sldId id="438" r:id="rId100"/>
    <p:sldId id="386" r:id="rId101"/>
    <p:sldId id="290" r:id="rId102"/>
    <p:sldId id="392" r:id="rId103"/>
    <p:sldId id="393" r:id="rId104"/>
    <p:sldId id="394" r:id="rId105"/>
    <p:sldId id="395" r:id="rId106"/>
    <p:sldId id="396" r:id="rId107"/>
    <p:sldId id="397" r:id="rId108"/>
    <p:sldId id="398" r:id="rId109"/>
    <p:sldId id="399" r:id="rId110"/>
    <p:sldId id="400" r:id="rId111"/>
    <p:sldId id="401" r:id="rId112"/>
    <p:sldId id="402" r:id="rId113"/>
    <p:sldId id="387" r:id="rId114"/>
    <p:sldId id="388" r:id="rId115"/>
    <p:sldId id="389" r:id="rId116"/>
    <p:sldId id="390" r:id="rId117"/>
    <p:sldId id="391" r:id="rId118"/>
    <p:sldId id="403" r:id="rId119"/>
    <p:sldId id="404" r:id="rId120"/>
    <p:sldId id="405" r:id="rId121"/>
    <p:sldId id="442" r:id="rId122"/>
    <p:sldId id="441" r:id="rId123"/>
    <p:sldId id="291" r:id="rId124"/>
    <p:sldId id="439" r:id="rId125"/>
    <p:sldId id="440" r:id="rId126"/>
    <p:sldId id="292" r:id="rId127"/>
    <p:sldId id="406" r:id="rId128"/>
    <p:sldId id="407" r:id="rId129"/>
    <p:sldId id="408" r:id="rId130"/>
    <p:sldId id="409" r:id="rId131"/>
    <p:sldId id="410" r:id="rId132"/>
    <p:sldId id="411" r:id="rId133"/>
    <p:sldId id="412" r:id="rId134"/>
    <p:sldId id="413" r:id="rId135"/>
    <p:sldId id="414" r:id="rId136"/>
    <p:sldId id="415" r:id="rId137"/>
    <p:sldId id="416" r:id="rId138"/>
    <p:sldId id="417" r:id="rId139"/>
    <p:sldId id="418" r:id="rId140"/>
    <p:sldId id="419" r:id="rId141"/>
    <p:sldId id="420" r:id="rId142"/>
    <p:sldId id="421" r:id="rId143"/>
    <p:sldId id="422" r:id="rId144"/>
    <p:sldId id="423" r:id="rId145"/>
    <p:sldId id="424" r:id="rId146"/>
    <p:sldId id="425" r:id="rId147"/>
    <p:sldId id="426" r:id="rId148"/>
    <p:sldId id="427" r:id="rId149"/>
    <p:sldId id="428" r:id="rId150"/>
    <p:sldId id="429" r:id="rId151"/>
    <p:sldId id="430" r:id="rId152"/>
    <p:sldId id="306" r:id="rId153"/>
    <p:sldId id="307" r:id="rId154"/>
    <p:sldId id="308" r:id="rId155"/>
    <p:sldId id="309" r:id="rId156"/>
    <p:sldId id="310" r:id="rId157"/>
    <p:sldId id="311" r:id="rId158"/>
    <p:sldId id="312" r:id="rId159"/>
    <p:sldId id="313" r:id="rId160"/>
  </p:sldIdLst>
  <p:sldSz cx="9144000" cy="6858000" type="screen4x3"/>
  <p:notesSz cx="6858000" cy="9144000"/>
  <p:defaultTextStyle>
    <a:defPPr>
      <a:defRPr lang="el-GR"/>
    </a:defPPr>
    <a:lvl1pPr algn="l" rtl="0" fontAlgn="base">
      <a:spcBef>
        <a:spcPct val="0"/>
      </a:spcBef>
      <a:spcAft>
        <a:spcPct val="0"/>
      </a:spcAft>
      <a:defRPr sz="3200" kern="1200">
        <a:solidFill>
          <a:srgbClr val="CC0000"/>
        </a:solidFill>
        <a:latin typeface="Comic Sans MS" pitchFamily="66" charset="0"/>
        <a:ea typeface="+mn-ea"/>
        <a:cs typeface="+mn-cs"/>
      </a:defRPr>
    </a:lvl1pPr>
    <a:lvl2pPr marL="457200" algn="l" rtl="0" fontAlgn="base">
      <a:spcBef>
        <a:spcPct val="0"/>
      </a:spcBef>
      <a:spcAft>
        <a:spcPct val="0"/>
      </a:spcAft>
      <a:defRPr sz="3200" kern="1200">
        <a:solidFill>
          <a:srgbClr val="CC0000"/>
        </a:solidFill>
        <a:latin typeface="Comic Sans MS" pitchFamily="66" charset="0"/>
        <a:ea typeface="+mn-ea"/>
        <a:cs typeface="+mn-cs"/>
      </a:defRPr>
    </a:lvl2pPr>
    <a:lvl3pPr marL="914400" algn="l" rtl="0" fontAlgn="base">
      <a:spcBef>
        <a:spcPct val="0"/>
      </a:spcBef>
      <a:spcAft>
        <a:spcPct val="0"/>
      </a:spcAft>
      <a:defRPr sz="3200" kern="1200">
        <a:solidFill>
          <a:srgbClr val="CC0000"/>
        </a:solidFill>
        <a:latin typeface="Comic Sans MS" pitchFamily="66" charset="0"/>
        <a:ea typeface="+mn-ea"/>
        <a:cs typeface="+mn-cs"/>
      </a:defRPr>
    </a:lvl3pPr>
    <a:lvl4pPr marL="1371600" algn="l" rtl="0" fontAlgn="base">
      <a:spcBef>
        <a:spcPct val="0"/>
      </a:spcBef>
      <a:spcAft>
        <a:spcPct val="0"/>
      </a:spcAft>
      <a:defRPr sz="3200" kern="1200">
        <a:solidFill>
          <a:srgbClr val="CC0000"/>
        </a:solidFill>
        <a:latin typeface="Comic Sans MS" pitchFamily="66" charset="0"/>
        <a:ea typeface="+mn-ea"/>
        <a:cs typeface="+mn-cs"/>
      </a:defRPr>
    </a:lvl4pPr>
    <a:lvl5pPr marL="1828800" algn="l" rtl="0" fontAlgn="base">
      <a:spcBef>
        <a:spcPct val="0"/>
      </a:spcBef>
      <a:spcAft>
        <a:spcPct val="0"/>
      </a:spcAft>
      <a:defRPr sz="3200" kern="1200">
        <a:solidFill>
          <a:srgbClr val="CC0000"/>
        </a:solidFill>
        <a:latin typeface="Comic Sans MS" pitchFamily="66" charset="0"/>
        <a:ea typeface="+mn-ea"/>
        <a:cs typeface="+mn-cs"/>
      </a:defRPr>
    </a:lvl5pPr>
    <a:lvl6pPr marL="2286000" algn="l" defTabSz="914400" rtl="0" eaLnBrk="1" latinLnBrk="0" hangingPunct="1">
      <a:defRPr sz="3200" kern="1200">
        <a:solidFill>
          <a:srgbClr val="CC0000"/>
        </a:solidFill>
        <a:latin typeface="Comic Sans MS" pitchFamily="66" charset="0"/>
        <a:ea typeface="+mn-ea"/>
        <a:cs typeface="+mn-cs"/>
      </a:defRPr>
    </a:lvl6pPr>
    <a:lvl7pPr marL="2743200" algn="l" defTabSz="914400" rtl="0" eaLnBrk="1" latinLnBrk="0" hangingPunct="1">
      <a:defRPr sz="3200" kern="1200">
        <a:solidFill>
          <a:srgbClr val="CC0000"/>
        </a:solidFill>
        <a:latin typeface="Comic Sans MS" pitchFamily="66" charset="0"/>
        <a:ea typeface="+mn-ea"/>
        <a:cs typeface="+mn-cs"/>
      </a:defRPr>
    </a:lvl7pPr>
    <a:lvl8pPr marL="3200400" algn="l" defTabSz="914400" rtl="0" eaLnBrk="1" latinLnBrk="0" hangingPunct="1">
      <a:defRPr sz="3200" kern="1200">
        <a:solidFill>
          <a:srgbClr val="CC0000"/>
        </a:solidFill>
        <a:latin typeface="Comic Sans MS" pitchFamily="66" charset="0"/>
        <a:ea typeface="+mn-ea"/>
        <a:cs typeface="+mn-cs"/>
      </a:defRPr>
    </a:lvl8pPr>
    <a:lvl9pPr marL="3657600" algn="l" defTabSz="914400" rtl="0" eaLnBrk="1" latinLnBrk="0" hangingPunct="1">
      <a:defRPr sz="3200" kern="1200">
        <a:solidFill>
          <a:srgbClr val="CC0000"/>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CC"/>
    <a:srgbClr val="CC3300"/>
    <a:srgbClr val="CC0000"/>
    <a:srgbClr val="008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p:normalViewPr>
  <p:slideViewPr>
    <p:cSldViewPr>
      <p:cViewPr varScale="1">
        <p:scale>
          <a:sx n="113" d="100"/>
          <a:sy n="113" d="100"/>
        </p:scale>
        <p:origin x="2343"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75" d="100"/>
        <a:sy n="75" d="100"/>
      </p:scale>
      <p:origin x="0" y="1294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_rels/viewProps.xml.rels><?xml version="1.0" encoding="UTF-8" standalone="yes"?>
<Relationships xmlns="http://schemas.openxmlformats.org/package/2006/relationships"><Relationship Id="rId8" Type="http://schemas.openxmlformats.org/officeDocument/2006/relationships/slide" Target="slides/slide40.xml"/><Relationship Id="rId13" Type="http://schemas.openxmlformats.org/officeDocument/2006/relationships/slide" Target="slides/slide45.xml"/><Relationship Id="rId18" Type="http://schemas.openxmlformats.org/officeDocument/2006/relationships/slide" Target="slides/slide51.xml"/><Relationship Id="rId3" Type="http://schemas.openxmlformats.org/officeDocument/2006/relationships/slide" Target="slides/slide35.xml"/><Relationship Id="rId21" Type="http://schemas.openxmlformats.org/officeDocument/2006/relationships/slide" Target="slides/slide55.xml"/><Relationship Id="rId7" Type="http://schemas.openxmlformats.org/officeDocument/2006/relationships/slide" Target="slides/slide39.xml"/><Relationship Id="rId12" Type="http://schemas.openxmlformats.org/officeDocument/2006/relationships/slide" Target="slides/slide44.xml"/><Relationship Id="rId17" Type="http://schemas.openxmlformats.org/officeDocument/2006/relationships/slide" Target="slides/slide50.xml"/><Relationship Id="rId2" Type="http://schemas.openxmlformats.org/officeDocument/2006/relationships/slide" Target="slides/slide34.xml"/><Relationship Id="rId16" Type="http://schemas.openxmlformats.org/officeDocument/2006/relationships/slide" Target="slides/slide49.xml"/><Relationship Id="rId20" Type="http://schemas.openxmlformats.org/officeDocument/2006/relationships/slide" Target="slides/slide54.xml"/><Relationship Id="rId1" Type="http://schemas.openxmlformats.org/officeDocument/2006/relationships/slide" Target="slides/slide33.xml"/><Relationship Id="rId6" Type="http://schemas.openxmlformats.org/officeDocument/2006/relationships/slide" Target="slides/slide38.xml"/><Relationship Id="rId11" Type="http://schemas.openxmlformats.org/officeDocument/2006/relationships/slide" Target="slides/slide43.xml"/><Relationship Id="rId24" Type="http://schemas.openxmlformats.org/officeDocument/2006/relationships/slide" Target="slides/slide59.xml"/><Relationship Id="rId5" Type="http://schemas.openxmlformats.org/officeDocument/2006/relationships/slide" Target="slides/slide37.xml"/><Relationship Id="rId15" Type="http://schemas.openxmlformats.org/officeDocument/2006/relationships/slide" Target="slides/slide48.xml"/><Relationship Id="rId23" Type="http://schemas.openxmlformats.org/officeDocument/2006/relationships/slide" Target="slides/slide58.xml"/><Relationship Id="rId10" Type="http://schemas.openxmlformats.org/officeDocument/2006/relationships/slide" Target="slides/slide42.xml"/><Relationship Id="rId19" Type="http://schemas.openxmlformats.org/officeDocument/2006/relationships/slide" Target="slides/slide53.xml"/><Relationship Id="rId4" Type="http://schemas.openxmlformats.org/officeDocument/2006/relationships/slide" Target="slides/slide36.xml"/><Relationship Id="rId9" Type="http://schemas.openxmlformats.org/officeDocument/2006/relationships/slide" Target="slides/slide41.xml"/><Relationship Id="rId14" Type="http://schemas.openxmlformats.org/officeDocument/2006/relationships/slide" Target="slides/slide47.xml"/><Relationship Id="rId22"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endParaRPr lang="el-GR" altLang="el-G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endParaRPr lang="el-GR" alt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endParaRPr lang="el-GR" alt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fld id="{A0A8EBA4-F529-4C3E-92C8-197A9B7FA98C}" type="slidenum">
              <a:rPr lang="el-GR" altLang="el-GR"/>
              <a:pPr/>
              <a:t>‹#›</a:t>
            </a:fld>
            <a:endParaRPr lang="el-GR" altLang="el-GR"/>
          </a:p>
        </p:txBody>
      </p:sp>
    </p:spTree>
    <p:extLst>
      <p:ext uri="{BB962C8B-B14F-4D97-AF65-F5344CB8AC3E}">
        <p14:creationId xmlns:p14="http://schemas.microsoft.com/office/powerpoint/2010/main" val="869408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70FCF-1EAB-45A4-80D7-61D1BE9F482F}" type="slidenum">
              <a:rPr lang="el-GR" altLang="el-GR"/>
              <a:pPr/>
              <a:t>25</a:t>
            </a:fld>
            <a:endParaRPr lang="el-GR" altLang="el-GR"/>
          </a:p>
        </p:txBody>
      </p:sp>
      <p:sp>
        <p:nvSpPr>
          <p:cNvPr id="155650" name="Rectangle 2"/>
          <p:cNvSpPr>
            <a:spLocks noGrp="1" noRot="1" noChangeAspect="1" noChangeArrowheads="1" noTextEdit="1"/>
          </p:cNvSpPr>
          <p:nvPr>
            <p:ph type="sldImg"/>
          </p:nvPr>
        </p:nvSpPr>
        <p:spPr>
          <a:xfrm>
            <a:off x="1144588" y="685800"/>
            <a:ext cx="4572000" cy="3429000"/>
          </a:xfrm>
          <a:ln/>
        </p:spPr>
      </p:sp>
      <p:sp>
        <p:nvSpPr>
          <p:cNvPr id="155651" name="Rectangle 3"/>
          <p:cNvSpPr>
            <a:spLocks noGrp="1" noChangeArrowheads="1"/>
          </p:cNvSpPr>
          <p:nvPr>
            <p:ph type="body" idx="1"/>
          </p:nvPr>
        </p:nvSpPr>
        <p:spPr>
          <a:xfrm>
            <a:off x="915988" y="4343400"/>
            <a:ext cx="5026025" cy="254000"/>
          </a:xfrm>
        </p:spPr>
        <p:txBody>
          <a:bodyPr/>
          <a:lstStyle/>
          <a:p>
            <a:endParaRPr lang="en-US" altLang="el-GR"/>
          </a:p>
        </p:txBody>
      </p:sp>
    </p:spTree>
    <p:extLst>
      <p:ext uri="{BB962C8B-B14F-4D97-AF65-F5344CB8AC3E}">
        <p14:creationId xmlns:p14="http://schemas.microsoft.com/office/powerpoint/2010/main" val="1652330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ADB19-33AF-4CA7-A3A5-8DA2BD49FD29}" type="slidenum">
              <a:rPr lang="el-GR" altLang="el-GR"/>
              <a:pPr/>
              <a:t>57</a:t>
            </a:fld>
            <a:endParaRPr lang="el-GR" altLang="el-GR"/>
          </a:p>
        </p:txBody>
      </p:sp>
      <p:sp>
        <p:nvSpPr>
          <p:cNvPr id="147458" name="Rectangle 2"/>
          <p:cNvSpPr>
            <a:spLocks noGrp="1" noRot="1" noChangeAspect="1" noChangeArrowheads="1" noTextEdit="1"/>
          </p:cNvSpPr>
          <p:nvPr>
            <p:ph type="sldImg"/>
          </p:nvPr>
        </p:nvSpPr>
        <p:spPr>
          <a:xfrm>
            <a:off x="1147763" y="687388"/>
            <a:ext cx="4568825" cy="3427412"/>
          </a:xfrm>
          <a:ln/>
        </p:spPr>
      </p:sp>
      <p:sp>
        <p:nvSpPr>
          <p:cNvPr id="147459"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345954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B763A-145F-497F-9434-737713751DBC}" type="slidenum">
              <a:rPr lang="el-GR" altLang="el-GR"/>
              <a:pPr/>
              <a:t>58</a:t>
            </a:fld>
            <a:endParaRPr lang="el-GR" altLang="el-GR"/>
          </a:p>
        </p:txBody>
      </p:sp>
      <p:sp>
        <p:nvSpPr>
          <p:cNvPr id="149506" name="Rectangle 2"/>
          <p:cNvSpPr>
            <a:spLocks noGrp="1" noRot="1" noChangeAspect="1" noChangeArrowheads="1" noTextEdit="1"/>
          </p:cNvSpPr>
          <p:nvPr>
            <p:ph type="sldImg"/>
          </p:nvPr>
        </p:nvSpPr>
        <p:spPr>
          <a:xfrm>
            <a:off x="1147763" y="687388"/>
            <a:ext cx="4568825" cy="3427412"/>
          </a:xfrm>
          <a:ln/>
        </p:spPr>
      </p:sp>
      <p:sp>
        <p:nvSpPr>
          <p:cNvPr id="14950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2417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5C15F-54B5-420C-BF7B-3C07321F554E}" type="slidenum">
              <a:rPr lang="el-GR" altLang="el-GR"/>
              <a:pPr/>
              <a:t>59</a:t>
            </a:fld>
            <a:endParaRPr lang="el-GR" altLang="el-GR"/>
          </a:p>
        </p:txBody>
      </p:sp>
      <p:sp>
        <p:nvSpPr>
          <p:cNvPr id="151554" name="Rectangle 2"/>
          <p:cNvSpPr>
            <a:spLocks noGrp="1" noRot="1" noChangeAspect="1" noChangeArrowheads="1" noTextEdit="1"/>
          </p:cNvSpPr>
          <p:nvPr>
            <p:ph type="sldImg"/>
          </p:nvPr>
        </p:nvSpPr>
        <p:spPr>
          <a:xfrm>
            <a:off x="1147763" y="687388"/>
            <a:ext cx="4568825" cy="3427412"/>
          </a:xfrm>
          <a:ln/>
        </p:spPr>
      </p:sp>
      <p:sp>
        <p:nvSpPr>
          <p:cNvPr id="15155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86074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61</a:t>
            </a:fld>
            <a:endParaRPr lang="el-GR" altLang="el-GR"/>
          </a:p>
        </p:txBody>
      </p:sp>
    </p:spTree>
    <p:extLst>
      <p:ext uri="{BB962C8B-B14F-4D97-AF65-F5344CB8AC3E}">
        <p14:creationId xmlns:p14="http://schemas.microsoft.com/office/powerpoint/2010/main" val="2840781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62</a:t>
            </a:fld>
            <a:endParaRPr lang="el-GR" altLang="el-GR"/>
          </a:p>
        </p:txBody>
      </p:sp>
    </p:spTree>
    <p:extLst>
      <p:ext uri="{BB962C8B-B14F-4D97-AF65-F5344CB8AC3E}">
        <p14:creationId xmlns:p14="http://schemas.microsoft.com/office/powerpoint/2010/main" val="88775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63</a:t>
            </a:fld>
            <a:endParaRPr lang="el-GR" altLang="el-GR"/>
          </a:p>
        </p:txBody>
      </p:sp>
    </p:spTree>
    <p:extLst>
      <p:ext uri="{BB962C8B-B14F-4D97-AF65-F5344CB8AC3E}">
        <p14:creationId xmlns:p14="http://schemas.microsoft.com/office/powerpoint/2010/main" val="263697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64</a:t>
            </a:fld>
            <a:endParaRPr lang="el-GR" altLang="el-GR"/>
          </a:p>
        </p:txBody>
      </p:sp>
    </p:spTree>
    <p:extLst>
      <p:ext uri="{BB962C8B-B14F-4D97-AF65-F5344CB8AC3E}">
        <p14:creationId xmlns:p14="http://schemas.microsoft.com/office/powerpoint/2010/main" val="4090162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95</a:t>
            </a:fld>
            <a:endParaRPr lang="el-GR" altLang="el-GR"/>
          </a:p>
        </p:txBody>
      </p:sp>
    </p:spTree>
    <p:extLst>
      <p:ext uri="{BB962C8B-B14F-4D97-AF65-F5344CB8AC3E}">
        <p14:creationId xmlns:p14="http://schemas.microsoft.com/office/powerpoint/2010/main" val="2939690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96</a:t>
            </a:fld>
            <a:endParaRPr lang="el-GR" altLang="el-GR"/>
          </a:p>
        </p:txBody>
      </p:sp>
    </p:spTree>
    <p:extLst>
      <p:ext uri="{BB962C8B-B14F-4D97-AF65-F5344CB8AC3E}">
        <p14:creationId xmlns:p14="http://schemas.microsoft.com/office/powerpoint/2010/main" val="2483759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7410F-9EB4-4B19-980A-AE3F1B42ACC3}" type="slidenum">
              <a:rPr lang="el-GR" altLang="el-GR"/>
              <a:pPr/>
              <a:t>102</a:t>
            </a:fld>
            <a:endParaRPr lang="el-GR" altLang="el-GR"/>
          </a:p>
        </p:txBody>
      </p:sp>
      <p:sp>
        <p:nvSpPr>
          <p:cNvPr id="198658" name="Rectangle 2"/>
          <p:cNvSpPr>
            <a:spLocks noGrp="1" noRot="1" noChangeAspect="1" noChangeArrowheads="1" noTextEdit="1"/>
          </p:cNvSpPr>
          <p:nvPr>
            <p:ph type="sldImg"/>
          </p:nvPr>
        </p:nvSpPr>
        <p:spPr>
          <a:xfrm>
            <a:off x="1143000" y="687388"/>
            <a:ext cx="4572000" cy="3429000"/>
          </a:xfrm>
          <a:ln/>
        </p:spPr>
      </p:sp>
      <p:sp>
        <p:nvSpPr>
          <p:cNvPr id="198659" name="Rectangle 3"/>
          <p:cNvSpPr>
            <a:spLocks noGrp="1" noChangeArrowheads="1"/>
          </p:cNvSpPr>
          <p:nvPr>
            <p:ph type="body" idx="1"/>
          </p:nvPr>
        </p:nvSpPr>
        <p:spPr>
          <a:xfrm>
            <a:off x="914400" y="4344988"/>
            <a:ext cx="5029200" cy="254000"/>
          </a:xfrm>
        </p:spPr>
        <p:txBody>
          <a:bodyPr/>
          <a:lstStyle/>
          <a:p>
            <a:r>
              <a:rPr lang="en-US" altLang="el-GR"/>
              <a:t>NOTE: the last statement could cause a division by 0</a:t>
            </a:r>
            <a:endParaRPr lang="en-AU" altLang="el-GR"/>
          </a:p>
        </p:txBody>
      </p:sp>
    </p:spTree>
    <p:extLst>
      <p:ext uri="{BB962C8B-B14F-4D97-AF65-F5344CB8AC3E}">
        <p14:creationId xmlns:p14="http://schemas.microsoft.com/office/powerpoint/2010/main" val="1814629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EA7D6-013C-4A13-BADF-6CBD37C804C3}" type="slidenum">
              <a:rPr lang="el-GR" altLang="el-GR"/>
              <a:pPr/>
              <a:t>33</a:t>
            </a:fld>
            <a:endParaRPr lang="el-GR" altLang="el-GR"/>
          </a:p>
        </p:txBody>
      </p:sp>
      <p:sp>
        <p:nvSpPr>
          <p:cNvPr id="115714" name="Rectangle 2"/>
          <p:cNvSpPr>
            <a:spLocks noGrp="1" noRot="1" noChangeAspect="1" noChangeArrowheads="1" noTextEdit="1"/>
          </p:cNvSpPr>
          <p:nvPr>
            <p:ph type="sldImg"/>
          </p:nvPr>
        </p:nvSpPr>
        <p:spPr>
          <a:xfrm>
            <a:off x="1147763" y="687388"/>
            <a:ext cx="4568825" cy="3427412"/>
          </a:xfrm>
          <a:ln/>
        </p:spPr>
      </p:sp>
      <p:sp>
        <p:nvSpPr>
          <p:cNvPr id="11571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418079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AA80A-514C-4858-8F5E-8676AB979A5E}" type="slidenum">
              <a:rPr lang="el-GR" altLang="el-GR"/>
              <a:pPr/>
              <a:t>111</a:t>
            </a:fld>
            <a:endParaRPr lang="el-GR" altLang="el-GR"/>
          </a:p>
        </p:txBody>
      </p:sp>
      <p:sp>
        <p:nvSpPr>
          <p:cNvPr id="208898" name="Rectangle 2"/>
          <p:cNvSpPr>
            <a:spLocks noGrp="1" noRot="1" noChangeAspect="1" noChangeArrowheads="1" noTextEdit="1"/>
          </p:cNvSpPr>
          <p:nvPr>
            <p:ph type="sldImg"/>
          </p:nvPr>
        </p:nvSpPr>
        <p:spPr>
          <a:xfrm>
            <a:off x="1143000" y="687388"/>
            <a:ext cx="4572000" cy="3429000"/>
          </a:xfrm>
          <a:ln/>
        </p:spPr>
      </p:sp>
      <p:sp>
        <p:nvSpPr>
          <p:cNvPr id="208899" name="Rectangle 3"/>
          <p:cNvSpPr>
            <a:spLocks noGrp="1" noChangeArrowheads="1"/>
          </p:cNvSpPr>
          <p:nvPr>
            <p:ph type="body" idx="1"/>
          </p:nvPr>
        </p:nvSpPr>
        <p:spPr>
          <a:xfrm>
            <a:off x="914400" y="4344988"/>
            <a:ext cx="5029200" cy="254000"/>
          </a:xfrm>
        </p:spPr>
        <p:txBody>
          <a:bodyPr/>
          <a:lstStyle/>
          <a:p>
            <a:r>
              <a:rPr lang="en-US" altLang="el-GR"/>
              <a:t>Note that sum is a float, so we don’t get integer division problems</a:t>
            </a:r>
            <a:endParaRPr lang="en-AU" altLang="el-GR"/>
          </a:p>
        </p:txBody>
      </p:sp>
    </p:spTree>
    <p:extLst>
      <p:ext uri="{BB962C8B-B14F-4D97-AF65-F5344CB8AC3E}">
        <p14:creationId xmlns:p14="http://schemas.microsoft.com/office/powerpoint/2010/main" val="3942417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121</a:t>
            </a:fld>
            <a:endParaRPr lang="el-GR" altLang="el-GR"/>
          </a:p>
        </p:txBody>
      </p:sp>
    </p:spTree>
    <p:extLst>
      <p:ext uri="{BB962C8B-B14F-4D97-AF65-F5344CB8AC3E}">
        <p14:creationId xmlns:p14="http://schemas.microsoft.com/office/powerpoint/2010/main" val="3709619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9EFD-8E29-4C04-9ACB-87BD303C3960}" type="slidenum">
              <a:rPr lang="el-GR" altLang="el-GR"/>
              <a:pPr/>
              <a:t>35</a:t>
            </a:fld>
            <a:endParaRPr lang="el-GR" altLang="el-GR"/>
          </a:p>
        </p:txBody>
      </p:sp>
      <p:sp>
        <p:nvSpPr>
          <p:cNvPr id="118786" name="Rectangle 2"/>
          <p:cNvSpPr>
            <a:spLocks noGrp="1" noRot="1" noChangeAspect="1" noChangeArrowheads="1" noTextEdit="1"/>
          </p:cNvSpPr>
          <p:nvPr>
            <p:ph type="sldImg"/>
          </p:nvPr>
        </p:nvSpPr>
        <p:spPr>
          <a:xfrm>
            <a:off x="1147763" y="687388"/>
            <a:ext cx="4568825" cy="3427412"/>
          </a:xfrm>
          <a:ln/>
        </p:spPr>
      </p:sp>
      <p:sp>
        <p:nvSpPr>
          <p:cNvPr id="11878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40624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03158-1F7D-4B03-95EE-46D68D312EAC}" type="slidenum">
              <a:rPr lang="el-GR" altLang="el-GR"/>
              <a:pPr/>
              <a:t>47</a:t>
            </a:fld>
            <a:endParaRPr lang="el-GR" altLang="el-GR"/>
          </a:p>
        </p:txBody>
      </p:sp>
      <p:sp>
        <p:nvSpPr>
          <p:cNvPr id="131074" name="Rectangle 2"/>
          <p:cNvSpPr>
            <a:spLocks noGrp="1" noRot="1" noChangeAspect="1" noChangeArrowheads="1" noTextEdit="1"/>
          </p:cNvSpPr>
          <p:nvPr>
            <p:ph type="sldImg"/>
          </p:nvPr>
        </p:nvSpPr>
        <p:spPr>
          <a:xfrm>
            <a:off x="1147763" y="687388"/>
            <a:ext cx="4568825" cy="3427412"/>
          </a:xfrm>
          <a:ln/>
        </p:spPr>
      </p:sp>
      <p:sp>
        <p:nvSpPr>
          <p:cNvPr id="13107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80418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5C7E0-9515-4668-83BC-9CAB2CBF2640}" type="slidenum">
              <a:rPr lang="el-GR" altLang="el-GR"/>
              <a:pPr/>
              <a:t>49</a:t>
            </a:fld>
            <a:endParaRPr lang="el-GR" altLang="el-GR"/>
          </a:p>
        </p:txBody>
      </p:sp>
      <p:sp>
        <p:nvSpPr>
          <p:cNvPr id="134146" name="Rectangle 2"/>
          <p:cNvSpPr>
            <a:spLocks noGrp="1" noRot="1" noChangeAspect="1" noChangeArrowheads="1" noTextEdit="1"/>
          </p:cNvSpPr>
          <p:nvPr>
            <p:ph type="sldImg"/>
          </p:nvPr>
        </p:nvSpPr>
        <p:spPr>
          <a:xfrm>
            <a:off x="1147763" y="687388"/>
            <a:ext cx="4568825" cy="3427412"/>
          </a:xfrm>
          <a:ln/>
        </p:spPr>
      </p:sp>
      <p:sp>
        <p:nvSpPr>
          <p:cNvPr id="13414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2996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AB623-A3B3-40E9-B6E8-F6CA9F1C1C42}" type="slidenum">
              <a:rPr lang="el-GR" altLang="el-GR"/>
              <a:pPr/>
              <a:t>50</a:t>
            </a:fld>
            <a:endParaRPr lang="el-GR" altLang="el-GR"/>
          </a:p>
        </p:txBody>
      </p:sp>
      <p:sp>
        <p:nvSpPr>
          <p:cNvPr id="136194" name="Rectangle 2"/>
          <p:cNvSpPr>
            <a:spLocks noGrp="1" noRot="1" noChangeAspect="1" noChangeArrowheads="1" noTextEdit="1"/>
          </p:cNvSpPr>
          <p:nvPr>
            <p:ph type="sldImg"/>
          </p:nvPr>
        </p:nvSpPr>
        <p:spPr>
          <a:xfrm>
            <a:off x="1147763" y="687388"/>
            <a:ext cx="4568825" cy="3427412"/>
          </a:xfrm>
          <a:ln/>
        </p:spPr>
      </p:sp>
      <p:sp>
        <p:nvSpPr>
          <p:cNvPr id="13619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501059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DA0B7-2B91-4918-9ED6-C8E575CD2B1F}" type="slidenum">
              <a:rPr lang="el-GR" altLang="el-GR"/>
              <a:pPr/>
              <a:t>52</a:t>
            </a:fld>
            <a:endParaRPr lang="el-GR" altLang="el-GR"/>
          </a:p>
        </p:txBody>
      </p:sp>
      <p:sp>
        <p:nvSpPr>
          <p:cNvPr id="139266" name="Rectangle 2"/>
          <p:cNvSpPr>
            <a:spLocks noGrp="1" noRot="1" noChangeAspect="1" noChangeArrowheads="1" noTextEdit="1"/>
          </p:cNvSpPr>
          <p:nvPr>
            <p:ph type="sldImg"/>
          </p:nvPr>
        </p:nvSpPr>
        <p:spPr>
          <a:xfrm>
            <a:off x="1147763" y="687388"/>
            <a:ext cx="4568825" cy="3427412"/>
          </a:xfrm>
          <a:ln/>
        </p:spPr>
      </p:sp>
      <p:sp>
        <p:nvSpPr>
          <p:cNvPr id="13926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47725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B9A9A-C8A7-4DD0-A1FC-860E7B04FB85}" type="slidenum">
              <a:rPr lang="el-GR" altLang="el-GR"/>
              <a:pPr/>
              <a:t>55</a:t>
            </a:fld>
            <a:endParaRPr lang="el-GR" altLang="el-GR"/>
          </a:p>
        </p:txBody>
      </p:sp>
      <p:sp>
        <p:nvSpPr>
          <p:cNvPr id="143362" name="Rectangle 2"/>
          <p:cNvSpPr>
            <a:spLocks noGrp="1" noRot="1" noChangeAspect="1" noChangeArrowheads="1" noTextEdit="1"/>
          </p:cNvSpPr>
          <p:nvPr>
            <p:ph type="sldImg"/>
          </p:nvPr>
        </p:nvSpPr>
        <p:spPr>
          <a:xfrm>
            <a:off x="1147763" y="687388"/>
            <a:ext cx="4568825" cy="3427412"/>
          </a:xfrm>
          <a:ln/>
        </p:spPr>
      </p:sp>
      <p:sp>
        <p:nvSpPr>
          <p:cNvPr id="143363"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99058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C65E5-AF5F-49C9-8C50-51F5EEDE1424}" type="slidenum">
              <a:rPr lang="el-GR" altLang="el-GR"/>
              <a:pPr/>
              <a:t>56</a:t>
            </a:fld>
            <a:endParaRPr lang="el-GR" altLang="el-GR"/>
          </a:p>
        </p:txBody>
      </p:sp>
      <p:sp>
        <p:nvSpPr>
          <p:cNvPr id="145410" name="Rectangle 2"/>
          <p:cNvSpPr>
            <a:spLocks noGrp="1" noRot="1" noChangeAspect="1" noChangeArrowheads="1" noTextEdit="1"/>
          </p:cNvSpPr>
          <p:nvPr>
            <p:ph type="sldImg"/>
          </p:nvPr>
        </p:nvSpPr>
        <p:spPr>
          <a:xfrm>
            <a:off x="1147763" y="687388"/>
            <a:ext cx="4568825" cy="3427412"/>
          </a:xfrm>
          <a:ln/>
        </p:spPr>
      </p:sp>
      <p:sp>
        <p:nvSpPr>
          <p:cNvPr id="145411" name="Rectangle 3"/>
          <p:cNvSpPr>
            <a:spLocks noGrp="1" noChangeArrowheads="1"/>
          </p:cNvSpPr>
          <p:nvPr>
            <p:ph type="body" idx="1"/>
          </p:nvPr>
        </p:nvSpPr>
        <p:spPr>
          <a:xfrm>
            <a:off x="915988" y="4343400"/>
            <a:ext cx="5026025" cy="4113213"/>
          </a:xfrm>
        </p:spPr>
        <p:txBody>
          <a:bodyPr/>
          <a:lstStyle/>
          <a:p>
            <a:endParaRPr lang="en-AU" altLang="el-GR" b="1"/>
          </a:p>
        </p:txBody>
      </p:sp>
    </p:spTree>
    <p:extLst>
      <p:ext uri="{BB962C8B-B14F-4D97-AF65-F5344CB8AC3E}">
        <p14:creationId xmlns:p14="http://schemas.microsoft.com/office/powerpoint/2010/main" val="3953281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F5F06E1F-3AAF-4597-8424-9CAD27A23D78}" type="slidenum">
              <a:rPr lang="el-GR" altLang="el-GR"/>
              <a:pPr/>
              <a:t>‹#›</a:t>
            </a:fld>
            <a:endParaRPr lang="el-GR" altLang="el-GR"/>
          </a:p>
        </p:txBody>
      </p:sp>
    </p:spTree>
    <p:extLst>
      <p:ext uri="{BB962C8B-B14F-4D97-AF65-F5344CB8AC3E}">
        <p14:creationId xmlns:p14="http://schemas.microsoft.com/office/powerpoint/2010/main" val="155824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C844E71E-527F-4874-8111-9D16F02BBE46}" type="slidenum">
              <a:rPr lang="el-GR" altLang="el-GR"/>
              <a:pPr/>
              <a:t>‹#›</a:t>
            </a:fld>
            <a:endParaRPr lang="el-GR" altLang="el-GR"/>
          </a:p>
        </p:txBody>
      </p:sp>
    </p:spTree>
    <p:extLst>
      <p:ext uri="{BB962C8B-B14F-4D97-AF65-F5344CB8AC3E}">
        <p14:creationId xmlns:p14="http://schemas.microsoft.com/office/powerpoint/2010/main" val="279085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7912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304800" y="304800"/>
            <a:ext cx="62484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8093169C-E965-4812-9BDB-6FF51CD8C1C4}" type="slidenum">
              <a:rPr lang="el-GR" altLang="el-GR"/>
              <a:pPr/>
              <a:t>‹#›</a:t>
            </a:fld>
            <a:endParaRPr lang="el-GR" altLang="el-GR"/>
          </a:p>
        </p:txBody>
      </p:sp>
    </p:spTree>
    <p:extLst>
      <p:ext uri="{BB962C8B-B14F-4D97-AF65-F5344CB8AC3E}">
        <p14:creationId xmlns:p14="http://schemas.microsoft.com/office/powerpoint/2010/main" val="340445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FC971F5B-8C59-4AE4-A8C8-BF0AA413DADF}" type="slidenum">
              <a:rPr lang="el-GR" altLang="el-GR"/>
              <a:pPr/>
              <a:t>‹#›</a:t>
            </a:fld>
            <a:endParaRPr lang="el-GR" altLang="el-GR"/>
          </a:p>
        </p:txBody>
      </p:sp>
    </p:spTree>
    <p:extLst>
      <p:ext uri="{BB962C8B-B14F-4D97-AF65-F5344CB8AC3E}">
        <p14:creationId xmlns:p14="http://schemas.microsoft.com/office/powerpoint/2010/main" val="421320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C9D8B794-CF5E-44C2-8FC2-E363AAFC26E8}" type="slidenum">
              <a:rPr lang="el-GR" altLang="el-GR"/>
              <a:pPr/>
              <a:t>‹#›</a:t>
            </a:fld>
            <a:endParaRPr lang="el-GR" altLang="el-GR"/>
          </a:p>
        </p:txBody>
      </p:sp>
    </p:spTree>
    <p:extLst>
      <p:ext uri="{BB962C8B-B14F-4D97-AF65-F5344CB8AC3E}">
        <p14:creationId xmlns:p14="http://schemas.microsoft.com/office/powerpoint/2010/main" val="361997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E43B91F8-104D-4106-A828-04489EB50B7A}" type="slidenum">
              <a:rPr lang="el-GR" altLang="el-GR"/>
              <a:pPr/>
              <a:t>‹#›</a:t>
            </a:fld>
            <a:endParaRPr lang="el-GR" altLang="el-GR"/>
          </a:p>
        </p:txBody>
      </p:sp>
    </p:spTree>
    <p:extLst>
      <p:ext uri="{BB962C8B-B14F-4D97-AF65-F5344CB8AC3E}">
        <p14:creationId xmlns:p14="http://schemas.microsoft.com/office/powerpoint/2010/main" val="201656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Footer Placeholder 6"/>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8" name="Slide Number Placeholder 7"/>
          <p:cNvSpPr>
            <a:spLocks noGrp="1"/>
          </p:cNvSpPr>
          <p:nvPr>
            <p:ph type="sldNum" sz="quarter" idx="11"/>
          </p:nvPr>
        </p:nvSpPr>
        <p:spPr/>
        <p:txBody>
          <a:bodyPr/>
          <a:lstStyle>
            <a:lvl1pPr>
              <a:defRPr/>
            </a:lvl1pPr>
          </a:lstStyle>
          <a:p>
            <a:fld id="{AFE0CD17-616F-4B72-9777-C5E8DF8F732F}" type="slidenum">
              <a:rPr lang="el-GR" altLang="el-GR"/>
              <a:pPr/>
              <a:t>‹#›</a:t>
            </a:fld>
            <a:endParaRPr lang="el-GR" altLang="el-GR"/>
          </a:p>
        </p:txBody>
      </p:sp>
    </p:spTree>
    <p:extLst>
      <p:ext uri="{BB962C8B-B14F-4D97-AF65-F5344CB8AC3E}">
        <p14:creationId xmlns:p14="http://schemas.microsoft.com/office/powerpoint/2010/main" val="301942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Footer Placeholder 2"/>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4" name="Slide Number Placeholder 3"/>
          <p:cNvSpPr>
            <a:spLocks noGrp="1"/>
          </p:cNvSpPr>
          <p:nvPr>
            <p:ph type="sldNum" sz="quarter" idx="11"/>
          </p:nvPr>
        </p:nvSpPr>
        <p:spPr/>
        <p:txBody>
          <a:bodyPr/>
          <a:lstStyle>
            <a:lvl1pPr>
              <a:defRPr/>
            </a:lvl1pPr>
          </a:lstStyle>
          <a:p>
            <a:fld id="{9F0FC48A-E748-4157-9D5B-7B3927AA21E7}" type="slidenum">
              <a:rPr lang="el-GR" altLang="el-GR"/>
              <a:pPr/>
              <a:t>‹#›</a:t>
            </a:fld>
            <a:endParaRPr lang="el-GR" altLang="el-GR"/>
          </a:p>
        </p:txBody>
      </p:sp>
    </p:spTree>
    <p:extLst>
      <p:ext uri="{BB962C8B-B14F-4D97-AF65-F5344CB8AC3E}">
        <p14:creationId xmlns:p14="http://schemas.microsoft.com/office/powerpoint/2010/main" val="336679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3" name="Slide Number Placeholder 2"/>
          <p:cNvSpPr>
            <a:spLocks noGrp="1"/>
          </p:cNvSpPr>
          <p:nvPr>
            <p:ph type="sldNum" sz="quarter" idx="11"/>
          </p:nvPr>
        </p:nvSpPr>
        <p:spPr/>
        <p:txBody>
          <a:bodyPr/>
          <a:lstStyle>
            <a:lvl1pPr>
              <a:defRPr/>
            </a:lvl1pPr>
          </a:lstStyle>
          <a:p>
            <a:fld id="{2C53C7FE-CEBE-4BE8-959A-8C51840AB0C5}" type="slidenum">
              <a:rPr lang="el-GR" altLang="el-GR"/>
              <a:pPr/>
              <a:t>‹#›</a:t>
            </a:fld>
            <a:endParaRPr lang="el-GR" altLang="el-GR"/>
          </a:p>
        </p:txBody>
      </p:sp>
    </p:spTree>
    <p:extLst>
      <p:ext uri="{BB962C8B-B14F-4D97-AF65-F5344CB8AC3E}">
        <p14:creationId xmlns:p14="http://schemas.microsoft.com/office/powerpoint/2010/main" val="251367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C1962CB3-20B5-482C-A9E3-2675260E25A6}" type="slidenum">
              <a:rPr lang="el-GR" altLang="el-GR"/>
              <a:pPr/>
              <a:t>‹#›</a:t>
            </a:fld>
            <a:endParaRPr lang="el-GR" altLang="el-GR"/>
          </a:p>
        </p:txBody>
      </p:sp>
    </p:spTree>
    <p:extLst>
      <p:ext uri="{BB962C8B-B14F-4D97-AF65-F5344CB8AC3E}">
        <p14:creationId xmlns:p14="http://schemas.microsoft.com/office/powerpoint/2010/main" val="160851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DCB627A2-E6B6-46E3-8B07-8B65F88D8979}" type="slidenum">
              <a:rPr lang="el-GR" altLang="el-GR"/>
              <a:pPr/>
              <a:t>‹#›</a:t>
            </a:fld>
            <a:endParaRPr lang="el-GR" altLang="el-GR"/>
          </a:p>
        </p:txBody>
      </p:sp>
    </p:spTree>
    <p:extLst>
      <p:ext uri="{BB962C8B-B14F-4D97-AF65-F5344CB8AC3E}">
        <p14:creationId xmlns:p14="http://schemas.microsoft.com/office/powerpoint/2010/main" val="64044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45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304800" y="1371600"/>
            <a:ext cx="853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r>
              <a:rPr lang="el-GR" altLang="el-GR"/>
              <a:t>ΔΠΘ-ΤΜΗΜΑ ΜΠΔ: ΕΙΣΑΓΩΓΗ ΣΤΗΝ ΕΠΙΣΤΗΜΗ ΤΩΝ ΥΠΟΛΟΓΙΣΤΩΝ</a:t>
            </a: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fld id="{2E3E9648-CB65-4305-BBD7-584EBF5B2245}"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200">
          <a:solidFill>
            <a:srgbClr val="CC0000"/>
          </a:solidFill>
          <a:latin typeface="+mj-lt"/>
          <a:ea typeface="+mj-ea"/>
          <a:cs typeface="+mj-cs"/>
        </a:defRPr>
      </a:lvl1pPr>
      <a:lvl2pPr algn="ctr" rtl="0" fontAlgn="base">
        <a:spcBef>
          <a:spcPct val="0"/>
        </a:spcBef>
        <a:spcAft>
          <a:spcPct val="0"/>
        </a:spcAft>
        <a:defRPr sz="3200">
          <a:solidFill>
            <a:srgbClr val="CC0000"/>
          </a:solidFill>
          <a:latin typeface="Comic Sans MS" pitchFamily="66" charset="0"/>
        </a:defRPr>
      </a:lvl2pPr>
      <a:lvl3pPr algn="ctr" rtl="0" fontAlgn="base">
        <a:spcBef>
          <a:spcPct val="0"/>
        </a:spcBef>
        <a:spcAft>
          <a:spcPct val="0"/>
        </a:spcAft>
        <a:defRPr sz="3200">
          <a:solidFill>
            <a:srgbClr val="CC0000"/>
          </a:solidFill>
          <a:latin typeface="Comic Sans MS" pitchFamily="66" charset="0"/>
        </a:defRPr>
      </a:lvl3pPr>
      <a:lvl4pPr algn="ctr" rtl="0" fontAlgn="base">
        <a:spcBef>
          <a:spcPct val="0"/>
        </a:spcBef>
        <a:spcAft>
          <a:spcPct val="0"/>
        </a:spcAft>
        <a:defRPr sz="3200">
          <a:solidFill>
            <a:srgbClr val="CC0000"/>
          </a:solidFill>
          <a:latin typeface="Comic Sans MS" pitchFamily="66" charset="0"/>
        </a:defRPr>
      </a:lvl4pPr>
      <a:lvl5pPr algn="ctr" rtl="0" fontAlgn="base">
        <a:spcBef>
          <a:spcPct val="0"/>
        </a:spcBef>
        <a:spcAft>
          <a:spcPct val="0"/>
        </a:spcAft>
        <a:defRPr sz="3200">
          <a:solidFill>
            <a:srgbClr val="CC0000"/>
          </a:solidFill>
          <a:latin typeface="Comic Sans MS" pitchFamily="66" charset="0"/>
        </a:defRPr>
      </a:lvl5pPr>
      <a:lvl6pPr marL="457200" algn="ctr" rtl="0" fontAlgn="base">
        <a:spcBef>
          <a:spcPct val="0"/>
        </a:spcBef>
        <a:spcAft>
          <a:spcPct val="0"/>
        </a:spcAft>
        <a:defRPr sz="3200">
          <a:solidFill>
            <a:srgbClr val="CC0000"/>
          </a:solidFill>
          <a:latin typeface="Comic Sans MS" pitchFamily="66" charset="0"/>
        </a:defRPr>
      </a:lvl6pPr>
      <a:lvl7pPr marL="914400" algn="ctr" rtl="0" fontAlgn="base">
        <a:spcBef>
          <a:spcPct val="0"/>
        </a:spcBef>
        <a:spcAft>
          <a:spcPct val="0"/>
        </a:spcAft>
        <a:defRPr sz="3200">
          <a:solidFill>
            <a:srgbClr val="CC0000"/>
          </a:solidFill>
          <a:latin typeface="Comic Sans MS" pitchFamily="66" charset="0"/>
        </a:defRPr>
      </a:lvl7pPr>
      <a:lvl8pPr marL="1371600" algn="ctr" rtl="0" fontAlgn="base">
        <a:spcBef>
          <a:spcPct val="0"/>
        </a:spcBef>
        <a:spcAft>
          <a:spcPct val="0"/>
        </a:spcAft>
        <a:defRPr sz="3200">
          <a:solidFill>
            <a:srgbClr val="CC0000"/>
          </a:solidFill>
          <a:latin typeface="Comic Sans MS" pitchFamily="66" charset="0"/>
        </a:defRPr>
      </a:lvl8pPr>
      <a:lvl9pPr marL="1828800" algn="ctr" rtl="0" fontAlgn="base">
        <a:spcBef>
          <a:spcPct val="0"/>
        </a:spcBef>
        <a:spcAft>
          <a:spcPct val="0"/>
        </a:spcAft>
        <a:defRPr sz="3200">
          <a:solidFill>
            <a:srgbClr val="CC0000"/>
          </a:solidFill>
          <a:latin typeface="Comic Sans MS" pitchFamily="66"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C7BB8A2-E62F-4747-960D-D3DB8AA56D17}" type="slidenum">
              <a:rPr lang="el-GR" altLang="el-GR"/>
              <a:pPr/>
              <a:t>1</a:t>
            </a:fld>
            <a:endParaRPr lang="el-GR" altLang="el-GR"/>
          </a:p>
        </p:txBody>
      </p:sp>
      <p:sp>
        <p:nvSpPr>
          <p:cNvPr id="4100" name="Rectangle 4"/>
          <p:cNvSpPr>
            <a:spLocks noGrp="1" noChangeArrowheads="1"/>
          </p:cNvSpPr>
          <p:nvPr>
            <p:ph type="ctrTitle"/>
          </p:nvPr>
        </p:nvSpPr>
        <p:spPr>
          <a:xfrm>
            <a:off x="684213" y="1196975"/>
            <a:ext cx="7772400" cy="2160588"/>
          </a:xfrm>
        </p:spPr>
        <p:txBody>
          <a:bodyPr/>
          <a:lstStyle/>
          <a:p>
            <a:pPr>
              <a:lnSpc>
                <a:spcPct val="120000"/>
              </a:lnSpc>
            </a:pPr>
            <a:r>
              <a:rPr lang="el-GR" altLang="el-GR" dirty="0"/>
              <a:t>ΕΙΣΑΓΩΓΗ ΣΤΙΣ ΓΛΩΣΣΕΣ ΠΡΟΓΡΑΜΜΑΤΙΣΜΟΥ</a:t>
            </a:r>
            <a:br>
              <a:rPr lang="el-GR" altLang="el-GR" dirty="0"/>
            </a:br>
            <a:r>
              <a:rPr lang="el-GR" altLang="el-GR" dirty="0"/>
              <a:t> </a:t>
            </a:r>
            <a:r>
              <a:rPr lang="en-US" altLang="el-GR" dirty="0"/>
              <a:t>C</a:t>
            </a:r>
            <a:r>
              <a:rPr lang="el-GR" altLang="el-GR" dirty="0"/>
              <a:t> &amp; </a:t>
            </a:r>
            <a:r>
              <a:rPr lang="en-US" altLang="el-GR" dirty="0"/>
              <a:t>C++</a:t>
            </a:r>
            <a:endParaRPr lang="el-GR" altLang="el-GR" dirty="0"/>
          </a:p>
        </p:txBody>
      </p:sp>
      <p:sp>
        <p:nvSpPr>
          <p:cNvPr id="4101" name="Rectangle 5"/>
          <p:cNvSpPr>
            <a:spLocks noGrp="1" noChangeArrowheads="1"/>
          </p:cNvSpPr>
          <p:nvPr>
            <p:ph type="subTitle" idx="1"/>
          </p:nvPr>
        </p:nvSpPr>
        <p:spPr>
          <a:xfrm>
            <a:off x="1187624" y="3573463"/>
            <a:ext cx="6912768" cy="1320800"/>
          </a:xfrm>
        </p:spPr>
        <p:txBody>
          <a:bodyPr/>
          <a:lstStyle/>
          <a:p>
            <a:pPr>
              <a:lnSpc>
                <a:spcPct val="90000"/>
              </a:lnSpc>
            </a:pPr>
            <a:r>
              <a:rPr lang="el-GR" altLang="el-GR" sz="2400" dirty="0"/>
              <a:t>Δ.Π.Θ. </a:t>
            </a:r>
            <a:endParaRPr lang="el-GR" altLang="el-GR" sz="2400" dirty="0" smtClean="0"/>
          </a:p>
          <a:p>
            <a:pPr>
              <a:lnSpc>
                <a:spcPct val="90000"/>
              </a:lnSpc>
            </a:pPr>
            <a:r>
              <a:rPr lang="el-GR" altLang="el-GR" sz="2400" dirty="0" smtClean="0">
                <a:solidFill>
                  <a:srgbClr val="0000FF"/>
                </a:solidFill>
              </a:rPr>
              <a:t>ΤΜΗΜΑ Μηχανικών Παραγωγής &amp; Διοίκησης</a:t>
            </a:r>
          </a:p>
          <a:p>
            <a:pPr>
              <a:lnSpc>
                <a:spcPct val="90000"/>
              </a:lnSpc>
            </a:pPr>
            <a:r>
              <a:rPr lang="el-GR" altLang="el-GR" sz="2400" dirty="0" err="1" smtClean="0">
                <a:solidFill>
                  <a:srgbClr val="0000FF"/>
                </a:solidFill>
              </a:rPr>
              <a:t>Ακαδ</a:t>
            </a:r>
            <a:r>
              <a:rPr lang="el-GR" altLang="el-GR" sz="2400" dirty="0" smtClean="0">
                <a:solidFill>
                  <a:srgbClr val="0000FF"/>
                </a:solidFill>
              </a:rPr>
              <a:t>. Έτος </a:t>
            </a:r>
            <a:r>
              <a:rPr lang="el-GR" altLang="el-GR" sz="2400" dirty="0" smtClean="0">
                <a:solidFill>
                  <a:srgbClr val="0000FF"/>
                </a:solidFill>
              </a:rPr>
              <a:t>202</a:t>
            </a:r>
            <a:r>
              <a:rPr lang="en-US" altLang="el-GR" sz="2400" dirty="0" smtClean="0">
                <a:solidFill>
                  <a:srgbClr val="0000FF"/>
                </a:solidFill>
              </a:rPr>
              <a:t>3</a:t>
            </a:r>
            <a:r>
              <a:rPr lang="el-GR" altLang="el-GR" sz="2400" dirty="0" smtClean="0">
                <a:solidFill>
                  <a:srgbClr val="0000FF"/>
                </a:solidFill>
              </a:rPr>
              <a:t> </a:t>
            </a:r>
            <a:r>
              <a:rPr lang="el-GR" altLang="el-GR" sz="2400" dirty="0" smtClean="0">
                <a:solidFill>
                  <a:srgbClr val="0000FF"/>
                </a:solidFill>
              </a:rPr>
              <a:t>- </a:t>
            </a:r>
            <a:r>
              <a:rPr lang="el-GR" altLang="el-GR" sz="2400" dirty="0" smtClean="0">
                <a:solidFill>
                  <a:srgbClr val="0000FF"/>
                </a:solidFill>
              </a:rPr>
              <a:t>202</a:t>
            </a:r>
            <a:r>
              <a:rPr lang="en-US" altLang="el-GR" sz="2400" dirty="0" smtClean="0">
                <a:solidFill>
                  <a:srgbClr val="0000FF"/>
                </a:solidFill>
              </a:rPr>
              <a:t>4</a:t>
            </a:r>
            <a:endParaRPr lang="el-GR" altLang="el-GR" sz="2400" dirty="0">
              <a:solidFill>
                <a:srgbClr val="0000FF"/>
              </a:solidFill>
            </a:endParaRPr>
          </a:p>
          <a:p>
            <a:pPr>
              <a:lnSpc>
                <a:spcPct val="90000"/>
              </a:lnSpc>
            </a:pPr>
            <a:endParaRPr lang="el-GR" altLang="el-GR" sz="2400" dirty="0"/>
          </a:p>
          <a:p>
            <a:pPr>
              <a:lnSpc>
                <a:spcPct val="90000"/>
              </a:lnSpc>
            </a:pPr>
            <a:r>
              <a:rPr lang="el-GR" altLang="el-GR" sz="2400" dirty="0"/>
              <a:t>ΕΞΑΜΗΝΟ 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5B2A6E0-9412-40BA-9808-657996012394}" type="slidenum">
              <a:rPr lang="el-GR" altLang="el-GR"/>
              <a:pPr/>
              <a:t>10</a:t>
            </a:fld>
            <a:endParaRPr lang="el-GR" altLang="el-GR"/>
          </a:p>
        </p:txBody>
      </p:sp>
      <p:sp>
        <p:nvSpPr>
          <p:cNvPr id="17410" name="Rectangle 2"/>
          <p:cNvSpPr>
            <a:spLocks noGrp="1" noChangeArrowheads="1"/>
          </p:cNvSpPr>
          <p:nvPr>
            <p:ph type="title"/>
          </p:nvPr>
        </p:nvSpPr>
        <p:spPr/>
        <p:txBody>
          <a:bodyPr/>
          <a:lstStyle/>
          <a:p>
            <a:r>
              <a:rPr lang="el-GR" altLang="el-GR" b="1"/>
              <a:t>Συναρτήσεις</a:t>
            </a:r>
          </a:p>
        </p:txBody>
      </p:sp>
      <p:sp>
        <p:nvSpPr>
          <p:cNvPr id="17411" name="Rectangle 3"/>
          <p:cNvSpPr>
            <a:spLocks noGrp="1" noChangeArrowheads="1"/>
          </p:cNvSpPr>
          <p:nvPr>
            <p:ph type="body" idx="1"/>
          </p:nvPr>
        </p:nvSpPr>
        <p:spPr/>
        <p:txBody>
          <a:bodyPr/>
          <a:lstStyle/>
          <a:p>
            <a:pPr algn="just">
              <a:lnSpc>
                <a:spcPct val="90000"/>
              </a:lnSpc>
            </a:pPr>
            <a:r>
              <a:rPr lang="el-GR" altLang="el-GR" b="1">
                <a:solidFill>
                  <a:schemeClr val="accent2"/>
                </a:solidFill>
              </a:rPr>
              <a:t>Τι είναι μια συνάρτηση;</a:t>
            </a:r>
          </a:p>
          <a:p>
            <a:pPr lvl="1" algn="just">
              <a:lnSpc>
                <a:spcPct val="90000"/>
              </a:lnSpc>
            </a:pPr>
            <a:r>
              <a:rPr lang="el-GR" altLang="el-GR" sz="2200" b="1"/>
              <a:t>Είναι ένα ανεξάρτητο τμήμα προγράμματος που υλοποιεί μια καθορισμένη σειρά ενεργειών και έχει δικό της όνομα.</a:t>
            </a:r>
          </a:p>
          <a:p>
            <a:pPr lvl="1" algn="just">
              <a:lnSpc>
                <a:spcPct val="90000"/>
              </a:lnSpc>
            </a:pPr>
            <a:r>
              <a:rPr lang="el-GR" altLang="el-GR" sz="2200" b="1"/>
              <a:t>Όταν στο πρόγραμμα αναφέρεται το όνομα της συνάρτησης εκτελείται η σειρά εντολών που αποτελούν τη συνάρτηση.</a:t>
            </a:r>
          </a:p>
          <a:p>
            <a:pPr lvl="1" algn="just">
              <a:lnSpc>
                <a:spcPct val="90000"/>
              </a:lnSpc>
            </a:pPr>
            <a:r>
              <a:rPr lang="el-GR" altLang="el-GR" sz="2200" b="1"/>
              <a:t>Σε μια συνάρτηση μπορούμε να δώσουμε πληροφορίες (ορίσματα) και η συνάρτηση να επιστρέψει στο κυρίως πρόγραμμα αποτελέσματα που χρησιμοποιούν τις πληροφορίες εισόδου.</a:t>
            </a:r>
          </a:p>
          <a:p>
            <a:pPr algn="just">
              <a:lnSpc>
                <a:spcPct val="90000"/>
              </a:lnSpc>
              <a:buFontTx/>
              <a:buNone/>
            </a:pPr>
            <a:r>
              <a:rPr lang="el-GR" altLang="el-GR" sz="2400" b="1"/>
              <a:t>Υπάρχουν δύο τύποι συναρτήσεων :</a:t>
            </a:r>
          </a:p>
          <a:p>
            <a:pPr algn="just">
              <a:lnSpc>
                <a:spcPct val="90000"/>
              </a:lnSpc>
            </a:pPr>
            <a:r>
              <a:rPr lang="en-US" altLang="el-GR" sz="2400" b="1">
                <a:solidFill>
                  <a:schemeClr val="accent2"/>
                </a:solidFill>
              </a:rPr>
              <a:t>Library functions (</a:t>
            </a:r>
            <a:r>
              <a:rPr lang="el-GR" altLang="el-GR" sz="2400" b="1">
                <a:solidFill>
                  <a:schemeClr val="accent2"/>
                </a:solidFill>
              </a:rPr>
              <a:t>συναρτήσεις βιβλιοθήκης)</a:t>
            </a:r>
          </a:p>
          <a:p>
            <a:pPr>
              <a:lnSpc>
                <a:spcPct val="90000"/>
              </a:lnSpc>
            </a:pPr>
            <a:r>
              <a:rPr lang="en-US" altLang="el-GR" sz="2400" b="1">
                <a:solidFill>
                  <a:srgbClr val="CC0000"/>
                </a:solidFill>
              </a:rPr>
              <a:t>User-defined functions</a:t>
            </a:r>
            <a:r>
              <a:rPr lang="el-GR" altLang="el-GR" sz="2400" b="1">
                <a:solidFill>
                  <a:srgbClr val="CC0000"/>
                </a:solidFill>
              </a:rPr>
              <a:t> (συναρτήσεις του χρήστη)</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80979EC-31CA-452F-AA40-962833ABB6A3}" type="slidenum">
              <a:rPr lang="el-GR" altLang="el-GR"/>
              <a:pPr/>
              <a:t>100</a:t>
            </a:fld>
            <a:endParaRPr lang="el-GR" altLang="el-GR"/>
          </a:p>
        </p:txBody>
      </p:sp>
      <p:sp>
        <p:nvSpPr>
          <p:cNvPr id="191490" name="Rectangle 2"/>
          <p:cNvSpPr>
            <a:spLocks noGrp="1" noChangeArrowheads="1"/>
          </p:cNvSpPr>
          <p:nvPr>
            <p:ph type="title"/>
          </p:nvPr>
        </p:nvSpPr>
        <p:spPr/>
        <p:txBody>
          <a:bodyPr/>
          <a:lstStyle/>
          <a:p>
            <a:r>
              <a:rPr lang="el-GR" altLang="el-GR"/>
              <a:t> Η εντολή </a:t>
            </a:r>
            <a:r>
              <a:rPr lang="en-US" altLang="el-GR"/>
              <a:t>while</a:t>
            </a:r>
          </a:p>
        </p:txBody>
      </p:sp>
      <p:sp>
        <p:nvSpPr>
          <p:cNvPr id="191491" name="Rectangle 3"/>
          <p:cNvSpPr>
            <a:spLocks noGrp="1" noChangeArrowheads="1"/>
          </p:cNvSpPr>
          <p:nvPr>
            <p:ph type="body" idx="1"/>
          </p:nvPr>
        </p:nvSpPr>
        <p:spPr/>
        <p:txBody>
          <a:bodyPr/>
          <a:lstStyle/>
          <a:p>
            <a:pPr>
              <a:buFontTx/>
              <a:buNone/>
            </a:pPr>
            <a:r>
              <a:rPr lang="el-GR" altLang="el-GR"/>
              <a:t>	Υλοποιεί την επαναληπτική διαδικασία ενός αλγορίθμου</a:t>
            </a:r>
            <a:endParaRPr lang="en-US" altLang="el-GR"/>
          </a:p>
          <a:p>
            <a:pPr lvl="1">
              <a:lnSpc>
                <a:spcPct val="170000"/>
              </a:lnSpc>
            </a:pPr>
            <a:r>
              <a:rPr lang="el-GR" altLang="el-GR" b="1">
                <a:solidFill>
                  <a:srgbClr val="008080"/>
                </a:solidFill>
              </a:rPr>
              <a:t>Εκτελεί επαναληπτικά μια ομάδα (</a:t>
            </a:r>
            <a:r>
              <a:rPr lang="en-US" altLang="el-GR" b="1">
                <a:solidFill>
                  <a:srgbClr val="008080"/>
                </a:solidFill>
              </a:rPr>
              <a:t>block) </a:t>
            </a:r>
            <a:r>
              <a:rPr lang="el-GR" altLang="el-GR" b="1">
                <a:solidFill>
                  <a:srgbClr val="008080"/>
                </a:solidFill>
              </a:rPr>
              <a:t>εντολών</a:t>
            </a:r>
            <a:r>
              <a:rPr lang="en-US" altLang="el-GR" b="1"/>
              <a:t> </a:t>
            </a:r>
          </a:p>
          <a:p>
            <a:pPr lvl="1">
              <a:lnSpc>
                <a:spcPct val="170000"/>
              </a:lnSpc>
            </a:pPr>
            <a:r>
              <a:rPr lang="el-GR" altLang="el-GR" b="1">
                <a:solidFill>
                  <a:srgbClr val="CC0000"/>
                </a:solidFill>
              </a:rPr>
              <a:t>Ελέγχει μια συνθήκη (λογική έκφραση) στην αρχή κάθε επανάληψης</a:t>
            </a:r>
            <a:endParaRPr lang="en-US" altLang="el-GR" b="1">
              <a:solidFill>
                <a:srgbClr val="CC0000"/>
              </a:solidFill>
            </a:endParaRPr>
          </a:p>
          <a:p>
            <a:pPr lvl="1">
              <a:lnSpc>
                <a:spcPct val="170000"/>
              </a:lnSpc>
            </a:pPr>
            <a:r>
              <a:rPr lang="el-GR" altLang="el-GR" b="1">
                <a:solidFill>
                  <a:srgbClr val="008080"/>
                </a:solidFill>
              </a:rPr>
              <a:t>Τερματίζεται όταν η συνθήκη γίνει ψευδής (μηδέν</a:t>
            </a:r>
            <a:r>
              <a:rPr lang="el-GR" altLang="el-GR">
                <a:solidFill>
                  <a:srgbClr val="008080"/>
                </a:solidFill>
              </a:rPr>
              <a:t>)</a:t>
            </a:r>
            <a:endParaRPr lang="en-US" altLang="el-GR">
              <a:solidFill>
                <a:srgbClr val="008080"/>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8820809-0D0F-4167-8FED-F294C377F116}" type="slidenum">
              <a:rPr lang="el-GR" altLang="el-GR"/>
              <a:pPr/>
              <a:t>101</a:t>
            </a:fld>
            <a:endParaRPr lang="el-GR" altLang="el-GR"/>
          </a:p>
        </p:txBody>
      </p:sp>
      <p:sp>
        <p:nvSpPr>
          <p:cNvPr id="74754" name="Rectangle 2"/>
          <p:cNvSpPr>
            <a:spLocks noGrp="1" noChangeArrowheads="1"/>
          </p:cNvSpPr>
          <p:nvPr>
            <p:ph type="title"/>
          </p:nvPr>
        </p:nvSpPr>
        <p:spPr>
          <a:xfrm>
            <a:off x="609600" y="304800"/>
            <a:ext cx="7772400" cy="685800"/>
          </a:xfrm>
        </p:spPr>
        <p:txBody>
          <a:bodyPr/>
          <a:lstStyle/>
          <a:p>
            <a:r>
              <a:rPr lang="el-GR" altLang="el-GR" sz="2800" b="1"/>
              <a:t> Εντολή </a:t>
            </a:r>
            <a:r>
              <a:rPr lang="en-US" altLang="el-GR" sz="2800" b="1"/>
              <a:t>while</a:t>
            </a:r>
            <a:r>
              <a:rPr lang="el-GR" altLang="el-GR" sz="2800" b="1"/>
              <a:t> (επανάληψη υπό συνθήκη)</a:t>
            </a:r>
          </a:p>
        </p:txBody>
      </p:sp>
      <p:sp>
        <p:nvSpPr>
          <p:cNvPr id="74755" name="Rectangle 3"/>
          <p:cNvSpPr>
            <a:spLocks noGrp="1" noChangeArrowheads="1"/>
          </p:cNvSpPr>
          <p:nvPr>
            <p:ph type="body" idx="1"/>
          </p:nvPr>
        </p:nvSpPr>
        <p:spPr>
          <a:xfrm>
            <a:off x="685800" y="1066800"/>
            <a:ext cx="7772400" cy="5029200"/>
          </a:xfrm>
        </p:spPr>
        <p:txBody>
          <a:bodyPr/>
          <a:lstStyle/>
          <a:p>
            <a:pPr algn="just">
              <a:lnSpc>
                <a:spcPct val="90000"/>
              </a:lnSpc>
              <a:buFontTx/>
              <a:buNone/>
            </a:pPr>
            <a:r>
              <a:rPr lang="en-US" altLang="el-GR" b="1" dirty="0">
                <a:latin typeface="Courier New" panose="02070309020205020404" pitchFamily="49" charset="0"/>
                <a:cs typeface="Courier New" panose="02070309020205020404" pitchFamily="49" charset="0"/>
              </a:rPr>
              <a:t>w</a:t>
            </a:r>
            <a:r>
              <a:rPr lang="en-GB" altLang="el-GR" b="1" dirty="0" err="1">
                <a:latin typeface="Courier New" panose="02070309020205020404" pitchFamily="49" charset="0"/>
                <a:ea typeface="Arial Unicode MS" pitchFamily="34" charset="-128"/>
                <a:cs typeface="Courier New" panose="02070309020205020404" pitchFamily="49" charset="0"/>
              </a:rPr>
              <a:t>hile</a:t>
            </a:r>
            <a:r>
              <a:rPr lang="el-GR" altLang="el-GR" b="1"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b="1" i="1" dirty="0">
                <a:solidFill>
                  <a:srgbClr val="3366CC"/>
                </a:solidFill>
                <a:latin typeface="Courier New" panose="02070309020205020404" pitchFamily="49" charset="0"/>
                <a:ea typeface="Arial Unicode MS" pitchFamily="34" charset="-128"/>
                <a:cs typeface="Courier New" panose="02070309020205020404" pitchFamily="49" charset="0"/>
              </a:rPr>
              <a:t>expression</a:t>
            </a:r>
            <a:r>
              <a:rPr lang="en-GB" altLang="el-GR" dirty="0">
                <a:solidFill>
                  <a:srgbClr val="6600FF"/>
                </a:solidFill>
                <a:latin typeface="Courier New" panose="02070309020205020404" pitchFamily="49" charset="0"/>
                <a:ea typeface="Arial Unicode MS" pitchFamily="34" charset="-128"/>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b="1" i="1" dirty="0">
                <a:solidFill>
                  <a:srgbClr val="CC0000"/>
                </a:solidFill>
                <a:latin typeface="Courier New" panose="02070309020205020404" pitchFamily="49" charset="0"/>
                <a:ea typeface="Arial Unicode MS" pitchFamily="34" charset="-128"/>
                <a:cs typeface="Courier New" panose="02070309020205020404" pitchFamily="49" charset="0"/>
              </a:rPr>
              <a:t>statement...</a:t>
            </a:r>
            <a:endParaRPr lang="el-GR" altLang="el-GR"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gn="just">
              <a:lnSpc>
                <a:spcPct val="90000"/>
              </a:lnSpc>
              <a:buFontTx/>
              <a:buNone/>
            </a:pPr>
            <a:r>
              <a:rPr lang="el-GR" altLang="el-GR" b="1" dirty="0">
                <a:solidFill>
                  <a:srgbClr val="6600FF"/>
                </a:solidFill>
                <a:latin typeface="Courier New" panose="02070309020205020404" pitchFamily="49" charset="0"/>
                <a:cs typeface="Courier New" panose="02070309020205020404" pitchFamily="49" charset="0"/>
              </a:rPr>
              <a:t> </a:t>
            </a:r>
            <a:endParaRPr lang="en-US" altLang="el-GR" b="1" dirty="0" smtClean="0">
              <a:solidFill>
                <a:srgbClr val="6600FF"/>
              </a:solidFill>
              <a:latin typeface="Courier New" panose="02070309020205020404" pitchFamily="49" charset="0"/>
              <a:cs typeface="Courier New" panose="02070309020205020404" pitchFamily="49" charset="0"/>
            </a:endParaRPr>
          </a:p>
          <a:p>
            <a:pPr algn="just">
              <a:lnSpc>
                <a:spcPct val="90000"/>
              </a:lnSpc>
              <a:buFontTx/>
              <a:buNone/>
            </a:pPr>
            <a:endParaRPr lang="el-GR" altLang="el-GR" b="1" dirty="0">
              <a:solidFill>
                <a:srgbClr val="6600FF"/>
              </a:solidFill>
              <a:latin typeface="Courier New" panose="02070309020205020404" pitchFamily="49" charset="0"/>
              <a:cs typeface="Courier New" panose="02070309020205020404" pitchFamily="49" charset="0"/>
            </a:endParaRPr>
          </a:p>
          <a:p>
            <a:pPr algn="just">
              <a:lnSpc>
                <a:spcPct val="90000"/>
              </a:lnSpc>
              <a:buFontTx/>
              <a:buNone/>
            </a:pPr>
            <a:r>
              <a:rPr lang="en-GB" altLang="el-GR" sz="4800" b="1" dirty="0">
                <a:solidFill>
                  <a:srgbClr val="3366CC"/>
                </a:solidFill>
                <a:latin typeface="Courier New" panose="02070309020205020404" pitchFamily="49" charset="0"/>
                <a:ea typeface="Arial Unicode MS" pitchFamily="34" charset="-128"/>
                <a:cs typeface="Courier New" panose="02070309020205020404" pitchFamily="49" charset="0"/>
              </a:rPr>
              <a:t>counter=1;</a:t>
            </a:r>
            <a:endParaRPr lang="el-GR" altLang="el-GR" sz="4800" b="1" dirty="0">
              <a:solidFill>
                <a:srgbClr val="3366CC"/>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w</a:t>
            </a:r>
            <a:r>
              <a:rPr lang="en-GB" altLang="el-GR" sz="2400" b="1" dirty="0" err="1">
                <a:solidFill>
                  <a:srgbClr val="000000"/>
                </a:solidFill>
                <a:latin typeface="Courier New" panose="02070309020205020404" pitchFamily="49" charset="0"/>
                <a:ea typeface="Arial Unicode MS" pitchFamily="34" charset="-128"/>
                <a:cs typeface="Courier New" panose="02070309020205020404" pitchFamily="49" charset="0"/>
              </a:rPr>
              <a:t>hile</a:t>
            </a: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a:t>
            </a:r>
            <a:r>
              <a:rPr lang="en-GB" altLang="el-GR" sz="2400" b="1" dirty="0">
                <a:solidFill>
                  <a:srgbClr val="3366CC"/>
                </a:solidFill>
                <a:latin typeface="Courier New" panose="02070309020205020404" pitchFamily="49" charset="0"/>
                <a:ea typeface="Arial Unicode MS" pitchFamily="34" charset="-128"/>
                <a:cs typeface="Courier New" panose="02070309020205020404" pitchFamily="49" charset="0"/>
              </a:rPr>
              <a:t>counter&lt;5</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  </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printf</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("counter=%</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i</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",counter);</a:t>
            </a:r>
            <a:r>
              <a:rPr lang="en-GB" altLang="el-GR" sz="2400" b="1" dirty="0">
                <a:solidFill>
                  <a:srgbClr val="CC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4800" b="1" dirty="0">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sz="4800" b="1" dirty="0">
                <a:solidFill>
                  <a:srgbClr val="3366CC"/>
                </a:solidFill>
                <a:latin typeface="Courier New" panose="02070309020205020404" pitchFamily="49" charset="0"/>
                <a:ea typeface="Arial Unicode MS" pitchFamily="34" charset="-128"/>
                <a:cs typeface="Courier New" panose="02070309020205020404" pitchFamily="49" charset="0"/>
              </a:rPr>
              <a:t>counter++;</a:t>
            </a:r>
            <a:r>
              <a:rPr lang="en-GB" altLang="el-GR" sz="2400" b="1" dirty="0">
                <a:solidFill>
                  <a:srgbClr val="CC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dirty="0">
                <a:latin typeface="Courier New" panose="02070309020205020404" pitchFamily="49" charset="0"/>
                <a:cs typeface="Courier New" panose="02070309020205020404" pitchFamily="49" charset="0"/>
              </a:rPr>
              <a:t> </a:t>
            </a:r>
            <a:endParaRPr lang="en-US" altLang="el-GR"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388ABDB-B840-4488-8C40-C337BBC294B7}" type="slidenum">
              <a:rPr lang="el-GR" altLang="el-GR"/>
              <a:pPr/>
              <a:t>102</a:t>
            </a:fld>
            <a:endParaRPr lang="el-GR" altLang="el-GR"/>
          </a:p>
        </p:txBody>
      </p:sp>
      <p:sp>
        <p:nvSpPr>
          <p:cNvPr id="197634" name="Text Box 2"/>
          <p:cNvSpPr txBox="1">
            <a:spLocks noChangeArrowheads="1"/>
          </p:cNvSpPr>
          <p:nvPr/>
        </p:nvSpPr>
        <p:spPr bwMode="auto">
          <a:xfrm>
            <a:off x="2324100" y="304800"/>
            <a:ext cx="4495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p>
        </p:txBody>
      </p:sp>
      <p:sp>
        <p:nvSpPr>
          <p:cNvPr id="197635" name="Rectangle 3"/>
          <p:cNvSpPr>
            <a:spLocks noGrp="1" noChangeArrowheads="1"/>
          </p:cNvSpPr>
          <p:nvPr>
            <p:ph type="body" idx="1"/>
          </p:nvPr>
        </p:nvSpPr>
        <p:spPr>
          <a:xfrm>
            <a:off x="152400" y="838200"/>
            <a:ext cx="3886200" cy="56388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rgbClr val="000000"/>
              </a:solidFill>
              <a:latin typeface="Arial" charset="0"/>
            </a:endParaRPr>
          </a:p>
          <a:p>
            <a:pPr>
              <a:lnSpc>
                <a:spcPct val="90000"/>
              </a:lnSpc>
              <a:spcBef>
                <a:spcPct val="0"/>
              </a:spcBef>
              <a:buFontTx/>
              <a:buNone/>
            </a:pPr>
            <a:r>
              <a:rPr lang="en-AU" altLang="el-GR" sz="1800" b="1">
                <a:solidFill>
                  <a:srgbClr val="0000FF"/>
                </a:solidFill>
              </a:rPr>
              <a:t>Read in numbers, add them</a:t>
            </a:r>
            <a:r>
              <a:rPr lang="en-US" altLang="el-GR" sz="1800" b="1">
                <a:solidFill>
                  <a:srgbClr val="0000FF"/>
                </a:solidFill>
              </a:rPr>
              <a:t>, and</a:t>
            </a:r>
          </a:p>
          <a:p>
            <a:pPr>
              <a:lnSpc>
                <a:spcPct val="90000"/>
              </a:lnSpc>
              <a:spcBef>
                <a:spcPct val="0"/>
              </a:spcBef>
              <a:buFontTx/>
              <a:buNone/>
            </a:pPr>
            <a:r>
              <a:rPr lang="en-AU" altLang="el-GR" sz="1800" b="1">
                <a:solidFill>
                  <a:srgbClr val="0000FF"/>
                </a:solidFill>
              </a:rPr>
              <a:t>print </a:t>
            </a:r>
            <a:r>
              <a:rPr lang="en-US" altLang="el-GR" sz="1800" b="1">
                <a:solidFill>
                  <a:srgbClr val="0000FF"/>
                </a:solidFill>
              </a:rPr>
              <a:t>their</a:t>
            </a:r>
            <a:r>
              <a:rPr lang="en-AU" altLang="el-GR" sz="1800" b="1">
                <a:solidFill>
                  <a:srgbClr val="0000FF"/>
                </a:solidFill>
              </a:rPr>
              <a:t> sum and average</a:t>
            </a: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a:t>
            </a:r>
            <a:r>
              <a:rPr lang="en-US" altLang="el-GR" sz="1400" b="1">
                <a:latin typeface="Arial" charset="0"/>
              </a:rPr>
              <a:t> </a:t>
            </a: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68FB7CA7-9B39-421E-8F7F-E02DD7863A96}" type="slidenum">
              <a:rPr lang="el-GR" altLang="el-GR"/>
              <a:pPr/>
              <a:t>103</a:t>
            </a:fld>
            <a:endParaRPr lang="el-GR" altLang="el-GR"/>
          </a:p>
        </p:txBody>
      </p:sp>
      <p:sp>
        <p:nvSpPr>
          <p:cNvPr id="199682" name="Rectangle 2"/>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latin typeface="Arial" charset="0"/>
              </a:rPr>
              <a:t>set count to 0</a:t>
            </a:r>
            <a:r>
              <a:rPr lang="en-US" altLang="el-GR" sz="1600" b="1">
                <a:solidFill>
                  <a:schemeClr val="folHlink"/>
                </a:solidFill>
                <a:latin typeface="Arial" charset="0"/>
              </a:rPr>
              <a:t> </a:t>
            </a:r>
          </a:p>
          <a:p>
            <a:pPr>
              <a:spcBef>
                <a:spcPct val="0"/>
              </a:spcBef>
              <a:buFontTx/>
              <a:buNone/>
            </a:pPr>
            <a:r>
              <a:rPr lang="en-US" altLang="el-GR" sz="1600" b="1">
                <a:solidFill>
                  <a:schemeClr val="bg2"/>
                </a:solidFill>
                <a:latin typeface="Arial" charset="0"/>
              </a:rPr>
              <a:t>input totalNumbers</a:t>
            </a:r>
          </a:p>
          <a:p>
            <a:pPr>
              <a:buFontTx/>
              <a:buNone/>
            </a:pPr>
            <a:r>
              <a:rPr lang="en-US" altLang="el-GR" sz="1600" b="1">
                <a:solidFill>
                  <a:schemeClr val="bg2"/>
                </a:solidFill>
                <a:latin typeface="Arial" charset="0"/>
              </a:rPr>
              <a:t>  </a:t>
            </a:r>
          </a:p>
          <a:p>
            <a:pPr>
              <a:buFontTx/>
              <a:buNone/>
            </a:pPr>
            <a:r>
              <a:rPr lang="en-US" altLang="el-GR" sz="1600" b="1">
                <a:latin typeface="Arial" charset="0"/>
              </a:rPr>
              <a:t>while  (count &lt; totalNumbers)</a:t>
            </a:r>
          </a:p>
          <a:p>
            <a:pPr>
              <a:buFontTx/>
              <a:buNone/>
            </a:pPr>
            <a:r>
              <a:rPr lang="en-US" altLang="el-GR" sz="1600" b="1">
                <a:latin typeface="Arial" charset="0"/>
              </a:rPr>
              <a:t>{</a:t>
            </a:r>
            <a:r>
              <a:rPr lang="en-US" altLang="el-GR" sz="1600" b="1">
                <a:solidFill>
                  <a:schemeClr val="folHlink"/>
                </a:solidFill>
                <a:latin typeface="Arial" charset="0"/>
              </a:rPr>
              <a:t> </a:t>
            </a:r>
          </a:p>
          <a:p>
            <a:pPr>
              <a:buFontTx/>
              <a:buNone/>
            </a:pPr>
            <a:r>
              <a:rPr lang="en-US" altLang="el-GR" sz="1600" b="1">
                <a:solidFill>
                  <a:schemeClr val="folHlink"/>
                </a:solidFill>
                <a:latin typeface="Arial" charset="0"/>
              </a:rPr>
              <a:t>    </a:t>
            </a:r>
            <a:r>
              <a:rPr lang="en-US" altLang="el-GR" sz="1600" b="1">
                <a:solidFill>
                  <a:schemeClr val="bg2"/>
                </a:solidFill>
                <a:latin typeface="Arial" charset="0"/>
              </a:rPr>
              <a:t>input nextNum </a:t>
            </a:r>
          </a:p>
          <a:p>
            <a:pPr>
              <a:buFontTx/>
              <a:buNone/>
            </a:pPr>
            <a:r>
              <a:rPr lang="en-US" altLang="el-GR" sz="1600" b="1">
                <a:solidFill>
                  <a:schemeClr val="bg2"/>
                </a:solidFill>
                <a:latin typeface="Arial" charset="0"/>
              </a:rPr>
              <a:t>    add nextNum to sum </a:t>
            </a:r>
          </a:p>
          <a:p>
            <a:pPr>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buFontTx/>
              <a:buNone/>
            </a:pPr>
            <a:r>
              <a:rPr lang="en-US" altLang="el-GR" sz="1600" b="1">
                <a:latin typeface="Arial" charset="0"/>
              </a:rPr>
              <a:t>} </a:t>
            </a:r>
            <a:endParaRPr lang="en-US" altLang="el-GR" sz="1600" b="1">
              <a:solidFill>
                <a:schemeClr val="folHlink"/>
              </a:solidFill>
              <a:latin typeface="Arial" charset="0"/>
            </a:endParaRPr>
          </a:p>
          <a:p>
            <a:pPr>
              <a:buFontTx/>
              <a:buNone/>
            </a:pPr>
            <a:r>
              <a:rPr lang="en-US" altLang="el-GR" sz="1600" b="1">
                <a:solidFill>
                  <a:schemeClr val="folHlink"/>
                </a:solidFill>
                <a:latin typeface="Arial" charset="0"/>
              </a:rPr>
              <a:t>  </a:t>
            </a:r>
          </a:p>
          <a:p>
            <a:pPr>
              <a:buFontTx/>
              <a:buNone/>
            </a:pPr>
            <a:r>
              <a:rPr lang="en-US" altLang="el-GR" sz="1600" b="1">
                <a:solidFill>
                  <a:schemeClr val="bg2"/>
                </a:solidFill>
                <a:latin typeface="Arial" charset="0"/>
              </a:rPr>
              <a:t>output "Sum was" sum </a:t>
            </a:r>
          </a:p>
          <a:p>
            <a:pPr>
              <a:buFontTx/>
              <a:buNone/>
            </a:pPr>
            <a:r>
              <a:rPr lang="en-US" altLang="el-GR" sz="1600" b="1">
                <a:solidFill>
                  <a:schemeClr val="bg2"/>
                </a:solidFill>
                <a:latin typeface="Arial" charset="0"/>
              </a:rPr>
              <a:t>output "Mean was" sum/count </a:t>
            </a:r>
          </a:p>
          <a:p>
            <a:pPr>
              <a:spcBef>
                <a:spcPct val="0"/>
              </a:spcBef>
              <a:buFontTx/>
              <a:buNone/>
            </a:pPr>
            <a:endParaRPr lang="en-AU" altLang="el-GR" sz="1400" b="1">
              <a:solidFill>
                <a:schemeClr val="folHlink"/>
              </a:solidFill>
              <a:latin typeface="Arial" charset="0"/>
              <a:sym typeface="Symbol" pitchFamily="18" charset="2"/>
            </a:endParaRPr>
          </a:p>
        </p:txBody>
      </p:sp>
      <p:sp>
        <p:nvSpPr>
          <p:cNvPr id="199683" name="AutoShape 3"/>
          <p:cNvSpPr>
            <a:spLocks noChangeArrowheads="1"/>
          </p:cNvSpPr>
          <p:nvPr/>
        </p:nvSpPr>
        <p:spPr bwMode="auto">
          <a:xfrm>
            <a:off x="4191000" y="1905000"/>
            <a:ext cx="2286000" cy="914400"/>
          </a:xfrm>
          <a:prstGeom prst="wedgeRectCallout">
            <a:avLst>
              <a:gd name="adj1" fmla="val -150625"/>
              <a:gd name="adj2" fmla="val 35417"/>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Initialize</a:t>
            </a:r>
            <a:endParaRPr lang="en-AU" altLang="el-GR" sz="1800" b="1">
              <a:solidFill>
                <a:schemeClr val="bg1"/>
              </a:solidFill>
              <a:latin typeface="Courier New" pitchFamily="49" charset="0"/>
            </a:endParaRPr>
          </a:p>
        </p:txBody>
      </p:sp>
      <p:sp>
        <p:nvSpPr>
          <p:cNvPr id="199684" name="AutoShape 4"/>
          <p:cNvSpPr>
            <a:spLocks noChangeArrowheads="1"/>
          </p:cNvSpPr>
          <p:nvPr/>
        </p:nvSpPr>
        <p:spPr bwMode="auto">
          <a:xfrm>
            <a:off x="5562600" y="3429000"/>
            <a:ext cx="3124200" cy="914400"/>
          </a:xfrm>
          <a:prstGeom prst="wedgeRectCallout">
            <a:avLst>
              <a:gd name="adj1" fmla="val -111991"/>
              <a:gd name="adj2" fmla="val -27431"/>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Check condition</a:t>
            </a:r>
            <a:endParaRPr lang="en-AU" altLang="el-GR" sz="1800" b="1">
              <a:solidFill>
                <a:schemeClr val="bg1"/>
              </a:solidFill>
              <a:latin typeface="Courier New" pitchFamily="49" charset="0"/>
            </a:endParaRPr>
          </a:p>
        </p:txBody>
      </p:sp>
      <p:sp>
        <p:nvSpPr>
          <p:cNvPr id="199685" name="AutoShape 5"/>
          <p:cNvSpPr>
            <a:spLocks noChangeArrowheads="1"/>
          </p:cNvSpPr>
          <p:nvPr/>
        </p:nvSpPr>
        <p:spPr bwMode="auto">
          <a:xfrm>
            <a:off x="5410200" y="4800600"/>
            <a:ext cx="2286000" cy="914400"/>
          </a:xfrm>
          <a:prstGeom prst="wedgeRectCallout">
            <a:avLst>
              <a:gd name="adj1" fmla="val -189167"/>
              <a:gd name="adj2" fmla="val -31944"/>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Update</a:t>
            </a:r>
            <a:endParaRPr lang="en-AU" altLang="el-GR" sz="1800" b="1">
              <a:solidFill>
                <a:schemeClr val="bg1"/>
              </a:solidFill>
              <a:latin typeface="Courier New" pitchFamily="49" charset="0"/>
            </a:endParaRPr>
          </a:p>
        </p:txBody>
      </p:sp>
      <p:sp>
        <p:nvSpPr>
          <p:cNvPr id="199686" name="Text Box 6"/>
          <p:cNvSpPr txBox="1">
            <a:spLocks noChangeArrowheads="1"/>
          </p:cNvSpPr>
          <p:nvPr/>
        </p:nvSpPr>
        <p:spPr bwMode="auto">
          <a:xfrm>
            <a:off x="4114800" y="914400"/>
            <a:ext cx="4419600" cy="588963"/>
          </a:xfrm>
          <a:prstGeom prst="rect">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b="1">
                <a:solidFill>
                  <a:srgbClr val="FFFF00"/>
                </a:solidFill>
                <a:latin typeface="Times New Roman" pitchFamily="18" charset="0"/>
              </a:rPr>
              <a:t>Iteration Control</a:t>
            </a:r>
          </a:p>
        </p:txBody>
      </p:sp>
      <p:sp>
        <p:nvSpPr>
          <p:cNvPr id="199687" name="Text Box 7"/>
          <p:cNvSpPr txBox="1">
            <a:spLocks noChangeArrowheads="1"/>
          </p:cNvSpPr>
          <p:nvPr/>
        </p:nvSpPr>
        <p:spPr bwMode="auto">
          <a:xfrm>
            <a:off x="1828800" y="228600"/>
            <a:ext cx="4495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96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9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animBg="1" autoUpdateAnimBg="0"/>
      <p:bldP spid="199684" grpId="0" animBg="1" autoUpdateAnimBg="0"/>
      <p:bldP spid="199685" grpId="0"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9FBF63A-2B6F-41D2-97F7-9BC06463444A}" type="slidenum">
              <a:rPr lang="el-GR" altLang="el-GR"/>
              <a:pPr/>
              <a:t>104</a:t>
            </a:fld>
            <a:endParaRPr lang="el-GR" altLang="el-GR"/>
          </a:p>
        </p:txBody>
      </p:sp>
      <p:sp>
        <p:nvSpPr>
          <p:cNvPr id="20070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0070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latin typeface="Arial" charset="0"/>
              </a:rPr>
              <a:t>input totalNumbers</a:t>
            </a:r>
          </a:p>
          <a:p>
            <a:pPr>
              <a:buFontTx/>
              <a:buNone/>
            </a:pPr>
            <a:r>
              <a:rPr lang="en-US" altLang="el-GR" sz="1600" b="1">
                <a:latin typeface="Arial" charset="0"/>
              </a:rPr>
              <a:t>  </a:t>
            </a:r>
          </a:p>
          <a:p>
            <a:pPr>
              <a:buFontTx/>
              <a:buNone/>
            </a:pPr>
            <a:r>
              <a:rPr lang="en-US" altLang="el-GR" sz="1600" b="1">
                <a:latin typeface="Arial" charset="0"/>
              </a:rPr>
              <a:t>while  (count &lt; totalNumbers)</a:t>
            </a:r>
          </a:p>
          <a:p>
            <a:pPr>
              <a:buFontTx/>
              <a:buNone/>
            </a:pPr>
            <a:r>
              <a:rPr lang="en-US" altLang="el-GR" sz="1600" b="1">
                <a:latin typeface="Arial" charset="0"/>
              </a:rPr>
              <a:t>{ </a:t>
            </a:r>
          </a:p>
          <a:p>
            <a:pPr>
              <a:spcBef>
                <a:spcPct val="10000"/>
              </a:spcBef>
              <a:buFontTx/>
              <a:buNone/>
            </a:pPr>
            <a:r>
              <a:rPr lang="en-US" altLang="el-GR" sz="1600" b="1">
                <a:latin typeface="Arial" charset="0"/>
              </a:rPr>
              <a:t>    input nextNum </a:t>
            </a:r>
          </a:p>
          <a:p>
            <a:pPr>
              <a:spcBef>
                <a:spcPct val="10000"/>
              </a:spcBef>
              <a:buFontTx/>
              <a:buNone/>
            </a:pPr>
            <a:r>
              <a:rPr lang="en-US" altLang="el-GR" sz="1600" b="1">
                <a:latin typeface="Arial" charset="0"/>
              </a:rPr>
              <a:t>    add nextNum to sum </a:t>
            </a:r>
          </a:p>
          <a:p>
            <a:pPr>
              <a:spcBef>
                <a:spcPct val="10000"/>
              </a:spcBef>
              <a:buFontTx/>
              <a:buNone/>
            </a:pPr>
            <a:r>
              <a:rPr lang="en-US" altLang="el-GR" sz="1600" b="1">
                <a:latin typeface="Arial" charset="0"/>
              </a:rPr>
              <a:t>    add 1 to count </a:t>
            </a:r>
          </a:p>
          <a:p>
            <a:pPr>
              <a:buFontTx/>
              <a:buNone/>
            </a:pPr>
            <a:r>
              <a:rPr lang="en-US" altLang="el-GR" sz="1600" b="1">
                <a:latin typeface="Arial" charset="0"/>
              </a:rPr>
              <a:t>} </a:t>
            </a:r>
          </a:p>
          <a:p>
            <a:pPr>
              <a:spcBef>
                <a:spcPct val="0"/>
              </a:spcBef>
              <a:buFontTx/>
              <a:buNone/>
            </a:pPr>
            <a:endParaRPr lang="en-US" altLang="el-GR" sz="1600" b="1">
              <a:latin typeface="Arial" charset="0"/>
            </a:endParaRPr>
          </a:p>
          <a:p>
            <a:pPr>
              <a:spcBef>
                <a:spcPct val="0"/>
              </a:spcBef>
              <a:buFontTx/>
              <a:buNone/>
            </a:pPr>
            <a:r>
              <a:rPr lang="en-US" altLang="el-GR" sz="1600" b="1">
                <a:latin typeface="Arial" charset="0"/>
              </a:rPr>
              <a:t>output "Sum was" sum </a:t>
            </a:r>
          </a:p>
          <a:p>
            <a:pPr>
              <a:spcBef>
                <a:spcPct val="0"/>
              </a:spcBef>
              <a:buFontTx/>
              <a:buNone/>
            </a:pPr>
            <a:r>
              <a:rPr lang="en-US" altLang="el-GR" sz="1600" b="1">
                <a:latin typeface="Arial" charset="0"/>
              </a:rPr>
              <a:t>output "Mean was" sum/count</a:t>
            </a:r>
            <a:r>
              <a:rPr lang="en-US" altLang="el-GR" sz="1400" b="1">
                <a:latin typeface="Arial" charset="0"/>
              </a:rPr>
              <a:t> </a:t>
            </a:r>
          </a:p>
          <a:p>
            <a:pPr>
              <a:buFontTx/>
              <a:buNone/>
            </a:pPr>
            <a:endParaRPr lang="en-AU" altLang="el-GR" sz="1400" b="1">
              <a:latin typeface="Arial" charset="0"/>
              <a:sym typeface="Symbol" pitchFamily="18" charset="2"/>
            </a:endParaRPr>
          </a:p>
        </p:txBody>
      </p:sp>
      <p:sp>
        <p:nvSpPr>
          <p:cNvPr id="200708" name="Text Box 4"/>
          <p:cNvSpPr txBox="1">
            <a:spLocks noChangeArrowheads="1"/>
          </p:cNvSpPr>
          <p:nvPr/>
        </p:nvSpPr>
        <p:spPr bwMode="auto">
          <a:xfrm>
            <a:off x="76200" y="228600"/>
            <a:ext cx="41910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EC5E345-C04E-4B19-B568-3BBE5176A03E}" type="slidenum">
              <a:rPr lang="el-GR" altLang="el-GR"/>
              <a:pPr/>
              <a:t>105</a:t>
            </a:fld>
            <a:endParaRPr lang="el-GR" altLang="el-GR"/>
          </a:p>
        </p:txBody>
      </p:sp>
      <p:sp>
        <p:nvSpPr>
          <p:cNvPr id="201730"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float nextNum, sum = 0.0;</a:t>
            </a:r>
          </a:p>
          <a:p>
            <a:pPr>
              <a:buFontTx/>
              <a:buNone/>
            </a:pPr>
            <a:r>
              <a:rPr lang="en-US" altLang="el-GR" sz="1400" b="1">
                <a:latin typeface="Courier New" pitchFamily="49" charset="0"/>
              </a:rPr>
              <a:t>  int count = 0, totalNumbers;</a:t>
            </a: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1731"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solidFill>
                <a:schemeClr val="folHlink"/>
              </a:solidFill>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solidFill>
                  <a:schemeClr val="bg2"/>
                </a:solidFill>
                <a:latin typeface="Arial" charset="0"/>
              </a:rPr>
              <a:t>input</a:t>
            </a:r>
            <a:r>
              <a:rPr lang="en-US" altLang="el-GR" sz="1600" b="1">
                <a:solidFill>
                  <a:schemeClr val="folHlink"/>
                </a:solidFill>
                <a:latin typeface="Arial" charset="0"/>
              </a:rPr>
              <a:t> </a:t>
            </a:r>
            <a:r>
              <a:rPr lang="en-US" altLang="el-GR" sz="1600" b="1">
                <a:latin typeface="Arial" charset="0"/>
              </a:rPr>
              <a:t>totalNumbers</a:t>
            </a:r>
          </a:p>
          <a:p>
            <a:pPr>
              <a:buFontTx/>
              <a:buNone/>
            </a:pPr>
            <a:r>
              <a:rPr lang="en-US" altLang="el-GR" sz="1600" b="1">
                <a:solidFill>
                  <a:schemeClr val="folHlink"/>
                </a:solidFill>
                <a:latin typeface="Arial" charset="0"/>
              </a:rPr>
              <a:t>  </a:t>
            </a:r>
          </a:p>
          <a:p>
            <a:pPr>
              <a:buFontTx/>
              <a:buNone/>
            </a:pPr>
            <a:r>
              <a:rPr lang="en-US" altLang="el-GR" sz="1600" b="1">
                <a:solidFill>
                  <a:schemeClr val="bg2"/>
                </a:solidFill>
                <a:latin typeface="Arial" charset="0"/>
              </a:rPr>
              <a:t>while  (count &lt; totalNumbers)</a:t>
            </a:r>
          </a:p>
          <a:p>
            <a:pPr>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    input</a:t>
            </a:r>
            <a:r>
              <a:rPr lang="en-US" altLang="el-GR" sz="1600" b="1">
                <a:solidFill>
                  <a:schemeClr val="folHlink"/>
                </a:solidFill>
                <a:latin typeface="Arial" charset="0"/>
              </a:rPr>
              <a:t> </a:t>
            </a:r>
            <a:r>
              <a:rPr lang="en-US" altLang="el-GR" sz="1600" b="1">
                <a:latin typeface="Arial" charset="0"/>
              </a:rPr>
              <a:t>nextNum</a:t>
            </a:r>
            <a:r>
              <a:rPr lang="en-US" altLang="el-GR" sz="1600" b="1">
                <a:solidFill>
                  <a:schemeClr val="folHlink"/>
                </a:solidFill>
                <a:latin typeface="Arial" charset="0"/>
              </a:rPr>
              <a:t> </a:t>
            </a:r>
          </a:p>
          <a:p>
            <a:pPr>
              <a:spcBef>
                <a:spcPct val="10000"/>
              </a:spcBef>
              <a:buFontTx/>
              <a:buNone/>
            </a:pPr>
            <a:r>
              <a:rPr lang="en-US" altLang="el-GR" sz="1600" b="1">
                <a:solidFill>
                  <a:schemeClr val="folHlink"/>
                </a:solidFill>
                <a:latin typeface="Arial" charset="0"/>
              </a:rPr>
              <a:t>    </a:t>
            </a:r>
            <a:r>
              <a:rPr lang="en-US" altLang="el-GR" sz="1600" b="1">
                <a:solidFill>
                  <a:schemeClr val="bg2"/>
                </a:solidFill>
                <a:latin typeface="Arial" charset="0"/>
              </a:rPr>
              <a:t>add nextNum to sum </a:t>
            </a:r>
          </a:p>
          <a:p>
            <a:pPr>
              <a:spcBef>
                <a:spcPct val="10000"/>
              </a:spcBef>
              <a:buFontTx/>
              <a:buNone/>
            </a:pPr>
            <a:r>
              <a:rPr lang="en-US" altLang="el-GR" sz="1600" b="1">
                <a:solidFill>
                  <a:schemeClr val="bg2"/>
                </a:solidFill>
                <a:latin typeface="Arial" charset="0"/>
              </a:rPr>
              <a:t>    add 1 to count </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output "Sum was" sum </a:t>
            </a:r>
          </a:p>
          <a:p>
            <a:pPr>
              <a:spcBef>
                <a:spcPct val="10000"/>
              </a:spcBef>
              <a:buFontTx/>
              <a:buNone/>
            </a:pPr>
            <a:r>
              <a:rPr lang="en-US" altLang="el-GR" sz="1600" b="1">
                <a:solidFill>
                  <a:schemeClr val="bg2"/>
                </a:solidFill>
                <a:latin typeface="Arial" charset="0"/>
              </a:rPr>
              <a:t>output "Mean was" sum/count </a:t>
            </a:r>
          </a:p>
          <a:p>
            <a:pPr>
              <a:buFontTx/>
              <a:buNone/>
            </a:pPr>
            <a:endParaRPr lang="en-AU" altLang="el-GR" sz="1400" b="1">
              <a:solidFill>
                <a:schemeClr val="folHlink"/>
              </a:solidFill>
              <a:latin typeface="Arial" charset="0"/>
              <a:sym typeface="Symbol" pitchFamily="18" charset="2"/>
            </a:endParaRPr>
          </a:p>
        </p:txBody>
      </p:sp>
      <p:sp>
        <p:nvSpPr>
          <p:cNvPr id="201732" name="Text Box 4"/>
          <p:cNvSpPr txBox="1">
            <a:spLocks noChangeArrowheads="1"/>
          </p:cNvSpPr>
          <p:nvPr/>
        </p:nvSpPr>
        <p:spPr bwMode="auto">
          <a:xfrm>
            <a:off x="4267200" y="3429000"/>
            <a:ext cx="4267200" cy="8318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chemeClr val="bg1"/>
                </a:solidFill>
                <a:latin typeface="Arial" charset="0"/>
              </a:rPr>
              <a:t>only the variables sum and count are initialized to 0</a:t>
            </a:r>
          </a:p>
        </p:txBody>
      </p:sp>
      <p:sp>
        <p:nvSpPr>
          <p:cNvPr id="201733" name="Text Box 5"/>
          <p:cNvSpPr txBox="1">
            <a:spLocks noChangeArrowheads="1"/>
          </p:cNvSpPr>
          <p:nvPr/>
        </p:nvSpPr>
        <p:spPr bwMode="auto">
          <a:xfrm>
            <a:off x="0" y="228600"/>
            <a:ext cx="41910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2" grpId="0" animBg="1"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DC4DB8F-757F-4443-9C1C-C1C1F1A2955E}" type="slidenum">
              <a:rPr lang="el-GR" altLang="el-GR"/>
              <a:pPr/>
              <a:t>106</a:t>
            </a:fld>
            <a:endParaRPr lang="el-GR" altLang="el-GR"/>
          </a:p>
        </p:txBody>
      </p:sp>
      <p:sp>
        <p:nvSpPr>
          <p:cNvPr id="20275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scanf("%d", &amp;totalNumbers);</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2755"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r>
              <a:rPr lang="en-AU" altLang="el-GR" sz="1400" b="1">
                <a:solidFill>
                  <a:schemeClr val="folHlink"/>
                </a:solidFill>
              </a:rPr>
              <a:t>.</a:t>
            </a: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latin typeface="Arial" charset="0"/>
              </a:rPr>
              <a:t>input totalNumbers</a:t>
            </a:r>
            <a:endParaRPr lang="en-US" altLang="el-GR" sz="1600" b="1">
              <a:solidFill>
                <a:schemeClr val="folHlink"/>
              </a:solidFill>
              <a:latin typeface="Arial" charset="0"/>
            </a:endParaRPr>
          </a:p>
          <a:p>
            <a:pPr>
              <a:lnSpc>
                <a:spcPct val="90000"/>
              </a:lnSpc>
              <a:buFontTx/>
              <a:buNone/>
            </a:pPr>
            <a:r>
              <a:rPr lang="en-US" altLang="el-GR" sz="1600" b="1">
                <a:solidFill>
                  <a:schemeClr val="folHlink"/>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bg2"/>
                </a:solidFill>
                <a:latin typeface="Arial" charset="0"/>
              </a:rPr>
              <a:t>    add nextNum to sum </a:t>
            </a:r>
          </a:p>
          <a:p>
            <a:pPr>
              <a:lnSpc>
                <a:spcPct val="90000"/>
              </a:lnSpc>
              <a:buFontTx/>
              <a:buNone/>
            </a:pPr>
            <a:r>
              <a:rPr lang="en-US" altLang="el-GR" sz="1600" b="1">
                <a:solidFill>
                  <a:schemeClr val="bg2"/>
                </a:solidFill>
                <a:latin typeface="Arial" charset="0"/>
              </a:rPr>
              <a:t>    add 1 to count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a:t>
            </a:r>
            <a:r>
              <a:rPr lang="en-US" altLang="el-GR" sz="1400" b="1">
                <a:solidFill>
                  <a:schemeClr val="folHlink"/>
                </a:solidFill>
                <a:latin typeface="Arial" charset="0"/>
              </a:rPr>
              <a:t> </a:t>
            </a:r>
          </a:p>
          <a:p>
            <a:pPr>
              <a:lnSpc>
                <a:spcPct val="90000"/>
              </a:lnSpc>
              <a:buFontTx/>
              <a:buNone/>
            </a:pPr>
            <a:endParaRPr lang="en-US" altLang="el-GR" sz="1400" b="1">
              <a:solidFill>
                <a:schemeClr val="folHlink"/>
              </a:solidFill>
              <a:latin typeface="Arial" charset="0"/>
            </a:endParaRP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2756" name="Text Box 4"/>
          <p:cNvSpPr txBox="1">
            <a:spLocks noChangeArrowheads="1"/>
          </p:cNvSpPr>
          <p:nvPr/>
        </p:nvSpPr>
        <p:spPr bwMode="auto">
          <a:xfrm>
            <a:off x="0" y="228600"/>
            <a:ext cx="41529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3D1B30C-207C-4CD7-B6CD-30058A95E755}" type="slidenum">
              <a:rPr lang="el-GR" altLang="el-GR"/>
              <a:pPr/>
              <a:t>107</a:t>
            </a:fld>
            <a:endParaRPr lang="el-GR" altLang="el-GR"/>
          </a:p>
        </p:txBody>
      </p:sp>
      <p:sp>
        <p:nvSpPr>
          <p:cNvPr id="203778"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r>
              <a:rPr lang="en-US" altLang="el-GR" sz="1400" b="1">
                <a:solidFill>
                  <a:schemeClr val="folHlink"/>
                </a:solidFill>
                <a:latin typeface="Courier New" pitchFamily="49" charset="0"/>
              </a:rPr>
              <a:t>);</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while (count &lt; totalNumbers)</a:t>
            </a:r>
          </a:p>
          <a:p>
            <a:pPr>
              <a:buFontTx/>
              <a:buNone/>
            </a:pPr>
            <a:r>
              <a:rPr lang="en-US" altLang="el-GR" sz="1400" b="1">
                <a:latin typeface="Courier New" pitchFamily="49" charset="0"/>
              </a:rPr>
              <a:t>  {</a:t>
            </a:r>
            <a:endParaRPr lang="en-US" altLang="el-GR" sz="1400" b="1">
              <a:solidFill>
                <a:schemeClr val="folHlink"/>
              </a:solidFill>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r>
              <a:rPr lang="en-US" altLang="el-GR" sz="1400" b="1">
                <a:latin typeface="Courier New" pitchFamily="49" charset="0"/>
              </a:rPr>
              <a:t>  }</a:t>
            </a: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3779" name="Rectangle 3"/>
          <p:cNvSpPr>
            <a:spLocks noGrp="1" noChangeArrowheads="1"/>
          </p:cNvSpPr>
          <p:nvPr>
            <p:ph type="body" idx="1"/>
          </p:nvPr>
        </p:nvSpPr>
        <p:spPr>
          <a:xfrm>
            <a:off x="0" y="7620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solidFill>
                  <a:schemeClr val="bg2"/>
                </a:solidFill>
                <a:latin typeface="Arial" charset="0"/>
              </a:rPr>
              <a:t>set count to 0 </a:t>
            </a:r>
          </a:p>
          <a:p>
            <a:pPr>
              <a:spcBef>
                <a:spcPct val="0"/>
              </a:spcBef>
              <a:buFontTx/>
              <a:buNone/>
            </a:pPr>
            <a:r>
              <a:rPr lang="en-US" altLang="el-GR" sz="1600" b="1">
                <a:solidFill>
                  <a:schemeClr val="bg2"/>
                </a:solidFill>
                <a:latin typeface="Arial" charset="0"/>
              </a:rPr>
              <a:t>input totalNumbers</a:t>
            </a:r>
          </a:p>
          <a:p>
            <a:pPr>
              <a:lnSpc>
                <a:spcPct val="90000"/>
              </a:lnSpc>
              <a:spcBef>
                <a:spcPct val="0"/>
              </a:spcBef>
              <a:buFontTx/>
              <a:buNone/>
            </a:pPr>
            <a:endParaRPr lang="en-US" altLang="el-GR" sz="1600" b="1">
              <a:solidFill>
                <a:schemeClr val="folHlink"/>
              </a:solidFill>
              <a:latin typeface="Arial" charset="0"/>
            </a:endParaRPr>
          </a:p>
          <a:p>
            <a:pPr>
              <a:lnSpc>
                <a:spcPct val="90000"/>
              </a:lnSpc>
              <a:buFontTx/>
              <a:buNone/>
            </a:pPr>
            <a:r>
              <a:rPr lang="en-US" altLang="el-GR" sz="1600" b="1">
                <a:latin typeface="Arial" charset="0"/>
              </a:rPr>
              <a:t>while  (count &lt; totalNumbers)</a:t>
            </a:r>
          </a:p>
          <a:p>
            <a:pPr>
              <a:buFontTx/>
              <a:buNone/>
            </a:pPr>
            <a:r>
              <a:rPr lang="en-US" altLang="el-GR" sz="1600" b="1">
                <a:latin typeface="Arial" charset="0"/>
              </a:rPr>
              <a:t>{</a:t>
            </a:r>
            <a:r>
              <a:rPr lang="en-US" altLang="el-GR" sz="1600" b="1">
                <a:solidFill>
                  <a:schemeClr val="folHlink"/>
                </a:solidFill>
                <a:latin typeface="Arial" charset="0"/>
              </a:rPr>
              <a:t> </a:t>
            </a:r>
          </a:p>
          <a:p>
            <a:pPr>
              <a:spcBef>
                <a:spcPct val="0"/>
              </a:spcBef>
              <a:buFontTx/>
              <a:buNone/>
            </a:pPr>
            <a:r>
              <a:rPr lang="en-US" altLang="el-GR" sz="1600" b="1">
                <a:solidFill>
                  <a:schemeClr val="folHlink"/>
                </a:solidFill>
                <a:latin typeface="Arial" charset="0"/>
              </a:rPr>
              <a:t>    </a:t>
            </a:r>
            <a:r>
              <a:rPr lang="en-US" altLang="el-GR" sz="1600" b="1">
                <a:solidFill>
                  <a:schemeClr val="bg2"/>
                </a:solidFill>
                <a:latin typeface="Arial" charset="0"/>
              </a:rPr>
              <a:t>input nextNum </a:t>
            </a:r>
          </a:p>
          <a:p>
            <a:pPr>
              <a:spcBef>
                <a:spcPct val="0"/>
              </a:spcBef>
              <a:buFontTx/>
              <a:buNone/>
            </a:pPr>
            <a:r>
              <a:rPr lang="en-US" altLang="el-GR" sz="1600" b="1">
                <a:solidFill>
                  <a:schemeClr val="bg2"/>
                </a:solidFill>
                <a:latin typeface="Arial" charset="0"/>
              </a:rPr>
              <a:t>    add nextNum to sum </a:t>
            </a:r>
          </a:p>
          <a:p>
            <a:pPr>
              <a:spcBef>
                <a:spcPct val="0"/>
              </a:spcBef>
              <a:buFontTx/>
              <a:buNone/>
            </a:pPr>
            <a:r>
              <a:rPr lang="en-US" altLang="el-GR" sz="1600" b="1">
                <a:solidFill>
                  <a:schemeClr val="bg2"/>
                </a:solidFill>
                <a:latin typeface="Arial" charset="0"/>
              </a:rPr>
              <a:t>    add 1 to count </a:t>
            </a:r>
          </a:p>
          <a:p>
            <a:pPr>
              <a:spcBef>
                <a:spcPct val="0"/>
              </a:spcBef>
              <a:buFontTx/>
              <a:buNone/>
            </a:pPr>
            <a:r>
              <a:rPr lang="en-US" altLang="el-GR" sz="1600" b="1">
                <a:latin typeface="Arial" charset="0"/>
              </a:rPr>
              <a:t>} </a:t>
            </a:r>
            <a:endParaRPr lang="en-US" altLang="el-GR" sz="1600" b="1">
              <a:solidFill>
                <a:schemeClr val="folHlink"/>
              </a:solidFill>
              <a:latin typeface="Arial" charset="0"/>
            </a:endParaRPr>
          </a:p>
          <a:p>
            <a:pPr>
              <a:spcBef>
                <a:spcPct val="0"/>
              </a:spcBef>
              <a:buFontTx/>
              <a:buNone/>
            </a:pPr>
            <a:r>
              <a:rPr lang="en-US" altLang="el-GR" sz="1600" b="1">
                <a:solidFill>
                  <a:schemeClr val="folHlink"/>
                </a:solidFill>
                <a:latin typeface="Arial" charset="0"/>
              </a:rPr>
              <a:t>  </a:t>
            </a:r>
          </a:p>
          <a:p>
            <a:pPr>
              <a:spcBef>
                <a:spcPct val="0"/>
              </a:spcBef>
              <a:buFontTx/>
              <a:buNone/>
            </a:pPr>
            <a:r>
              <a:rPr lang="en-US" altLang="el-GR" sz="1600" b="1">
                <a:solidFill>
                  <a:schemeClr val="bg2"/>
                </a:solidFill>
                <a:latin typeface="Arial" charset="0"/>
              </a:rPr>
              <a:t>output "Sum was" sum </a:t>
            </a:r>
          </a:p>
          <a:p>
            <a:pPr>
              <a:spcBef>
                <a:spcPct val="0"/>
              </a:spcBef>
              <a:buFontTx/>
              <a:buNone/>
            </a:pPr>
            <a:r>
              <a:rPr lang="en-US" altLang="el-GR" sz="1600" b="1">
                <a:solidFill>
                  <a:schemeClr val="bg2"/>
                </a:solidFill>
                <a:latin typeface="Arial" charset="0"/>
              </a:rPr>
              <a:t>output "Mean was" sum/count</a:t>
            </a:r>
            <a:r>
              <a:rPr lang="en-US" altLang="el-GR" sz="1600" b="1">
                <a:solidFill>
                  <a:schemeClr val="folHlink"/>
                </a:solidFill>
                <a:latin typeface="Arial" charset="0"/>
              </a:rPr>
              <a:t> </a:t>
            </a:r>
          </a:p>
          <a:p>
            <a:pPr>
              <a:buFontTx/>
              <a:buNone/>
            </a:pPr>
            <a:endParaRPr lang="en-AU" altLang="el-GR" sz="1600" b="1">
              <a:solidFill>
                <a:schemeClr val="folHlink"/>
              </a:solidFill>
              <a:latin typeface="Arial" charset="0"/>
              <a:sym typeface="Symbol" pitchFamily="18" charset="2"/>
            </a:endParaRPr>
          </a:p>
        </p:txBody>
      </p:sp>
      <p:sp>
        <p:nvSpPr>
          <p:cNvPr id="203780" name="Text Box 4"/>
          <p:cNvSpPr txBox="1">
            <a:spLocks noChangeArrowheads="1"/>
          </p:cNvSpPr>
          <p:nvPr/>
        </p:nvSpPr>
        <p:spPr bwMode="auto">
          <a:xfrm>
            <a:off x="0" y="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E38FC2A-1FCA-4D8B-8007-95FA2C226A17}" type="slidenum">
              <a:rPr lang="el-GR" altLang="el-GR"/>
              <a:pPr/>
              <a:t>108</a:t>
            </a:fld>
            <a:endParaRPr lang="el-GR" altLang="el-GR"/>
          </a:p>
        </p:txBody>
      </p:sp>
      <p:sp>
        <p:nvSpPr>
          <p:cNvPr id="204802"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4803" name="Rectangle 3"/>
          <p:cNvSpPr>
            <a:spLocks noGrp="1" noChangeArrowheads="1"/>
          </p:cNvSpPr>
          <p:nvPr>
            <p:ph type="body" idx="1"/>
          </p:nvPr>
        </p:nvSpPr>
        <p:spPr>
          <a:xfrm>
            <a:off x="152400" y="990600"/>
            <a:ext cx="38862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10000"/>
              </a:spcBef>
              <a:buFontTx/>
              <a:buNone/>
            </a:pPr>
            <a:r>
              <a:rPr lang="en-US" altLang="el-GR" sz="1600" b="1">
                <a:solidFill>
                  <a:schemeClr val="bg2"/>
                </a:solidFill>
                <a:latin typeface="Arial" charset="0"/>
              </a:rPr>
              <a:t>set sum to 0 </a:t>
            </a:r>
          </a:p>
          <a:p>
            <a:pPr>
              <a:spcBef>
                <a:spcPct val="10000"/>
              </a:spcBef>
              <a:buFontTx/>
              <a:buNone/>
            </a:pPr>
            <a:r>
              <a:rPr lang="en-US" altLang="el-GR" sz="1600" b="1">
                <a:solidFill>
                  <a:schemeClr val="bg2"/>
                </a:solidFill>
                <a:latin typeface="Arial" charset="0"/>
              </a:rPr>
              <a:t>set count to 0 </a:t>
            </a:r>
          </a:p>
          <a:p>
            <a:pPr>
              <a:spcBef>
                <a:spcPct val="10000"/>
              </a:spcBef>
              <a:buFontTx/>
              <a:buNone/>
            </a:pPr>
            <a:r>
              <a:rPr lang="en-US" altLang="el-GR" sz="1600" b="1">
                <a:solidFill>
                  <a:schemeClr val="bg2"/>
                </a:solidFill>
                <a:latin typeface="Arial" charset="0"/>
              </a:rPr>
              <a:t>input totalNumbers</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while  (count &lt; totalNumbers)</a:t>
            </a:r>
          </a:p>
          <a:p>
            <a:pPr>
              <a:spcBef>
                <a:spcPct val="1000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folHlink"/>
                </a:solidFill>
                <a:latin typeface="Arial" charset="0"/>
              </a:rPr>
              <a:t>    </a:t>
            </a:r>
            <a:r>
              <a:rPr lang="en-US" altLang="el-GR" sz="1600" b="1">
                <a:latin typeface="Arial" charset="0"/>
              </a:rPr>
              <a:t>input nextNum </a:t>
            </a:r>
          </a:p>
          <a:p>
            <a:pPr>
              <a:spcBef>
                <a:spcPct val="0"/>
              </a:spcBef>
              <a:buFontTx/>
              <a:buNone/>
            </a:pPr>
            <a:r>
              <a:rPr lang="en-US" altLang="el-GR" sz="1600" b="1">
                <a:latin typeface="Arial" charset="0"/>
              </a:rPr>
              <a:t>    add nextNum to sum </a:t>
            </a:r>
          </a:p>
          <a:p>
            <a:pPr>
              <a:spcBef>
                <a:spcPct val="0"/>
              </a:spcBef>
              <a:buFontTx/>
              <a:buNone/>
            </a:pPr>
            <a:r>
              <a:rPr lang="en-US" altLang="el-GR" sz="1600" b="1">
                <a:latin typeface="Arial" charset="0"/>
              </a:rPr>
              <a:t>    add 1 to count </a:t>
            </a:r>
          </a:p>
          <a:p>
            <a:pPr>
              <a:spcBef>
                <a:spcPct val="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bg2"/>
                </a:solidFill>
                <a:latin typeface="Arial" charset="0"/>
              </a:rPr>
              <a:t>output "Sum was" sum </a:t>
            </a:r>
          </a:p>
          <a:p>
            <a:pPr>
              <a:spcBef>
                <a:spcPct val="0"/>
              </a:spcBef>
              <a:buFontTx/>
              <a:buNone/>
            </a:pPr>
            <a:r>
              <a:rPr lang="en-US" altLang="el-GR" sz="1600" b="1">
                <a:solidFill>
                  <a:schemeClr val="bg2"/>
                </a:solidFill>
                <a:latin typeface="Arial" charset="0"/>
              </a:rPr>
              <a:t>output "Mean was" sum/count </a:t>
            </a:r>
            <a:endParaRPr lang="en-AU" altLang="el-GR" sz="1600" b="1">
              <a:solidFill>
                <a:schemeClr val="folHlink"/>
              </a:solidFill>
              <a:latin typeface="Arial" charset="0"/>
              <a:sym typeface="Symbol" pitchFamily="18" charset="2"/>
            </a:endParaRPr>
          </a:p>
        </p:txBody>
      </p:sp>
      <p:sp>
        <p:nvSpPr>
          <p:cNvPr id="204804"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350F1D69-BEF7-4895-8449-5969AFE71AC6}" type="slidenum">
              <a:rPr lang="el-GR" altLang="el-GR"/>
              <a:pPr/>
              <a:t>109</a:t>
            </a:fld>
            <a:endParaRPr lang="el-GR" altLang="el-GR"/>
          </a:p>
        </p:txBody>
      </p:sp>
      <p:sp>
        <p:nvSpPr>
          <p:cNvPr id="20582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sum += nextNum;</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count++;</a:t>
            </a: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0582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solidFill>
                  <a:schemeClr val="bg2"/>
                </a:solidFill>
                <a:latin typeface="Arial" charset="0"/>
              </a:rPr>
              <a:t>input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folHlink"/>
                </a:solidFill>
                <a:latin typeface="Arial" charset="0"/>
              </a:rPr>
              <a:t>    </a:t>
            </a:r>
            <a:r>
              <a:rPr lang="en-US" altLang="el-GR" sz="1600" b="1">
                <a:latin typeface="Arial" charset="0"/>
              </a:rPr>
              <a:t>add nextNum to sum</a:t>
            </a:r>
            <a:r>
              <a:rPr lang="en-US" altLang="el-GR" sz="1600" b="1">
                <a:solidFill>
                  <a:schemeClr val="folHlink"/>
                </a:solidFill>
                <a:latin typeface="Arial" charset="0"/>
              </a:rPr>
              <a:t> </a:t>
            </a:r>
          </a:p>
          <a:p>
            <a:pPr>
              <a:lnSpc>
                <a:spcPct val="90000"/>
              </a:lnSpc>
              <a:buFontTx/>
              <a:buNone/>
            </a:pPr>
            <a:r>
              <a:rPr lang="en-US" altLang="el-GR" sz="1600" b="1">
                <a:solidFill>
                  <a:schemeClr val="folHlink"/>
                </a:solidFill>
                <a:latin typeface="Arial" charset="0"/>
              </a:rPr>
              <a:t>    </a:t>
            </a:r>
            <a:r>
              <a:rPr lang="en-US" altLang="el-GR" sz="1600" b="1">
                <a:solidFill>
                  <a:schemeClr val="bg2"/>
                </a:solidFill>
                <a:latin typeface="Arial" charset="0"/>
              </a:rPr>
              <a:t>add 1 to count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 </a:t>
            </a:r>
          </a:p>
          <a:p>
            <a:pPr>
              <a:lnSpc>
                <a:spcPct val="90000"/>
              </a:lnSpc>
              <a:buFontTx/>
              <a:buNone/>
            </a:pPr>
            <a:endParaRPr lang="en-US" altLang="el-GR" sz="1600" b="1">
              <a:solidFill>
                <a:schemeClr val="bg2"/>
              </a:solidFill>
              <a:latin typeface="Arial" charset="0"/>
            </a:endParaRP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5828" name="AutoShape 4"/>
          <p:cNvSpPr>
            <a:spLocks noChangeArrowheads="1"/>
          </p:cNvSpPr>
          <p:nvPr/>
        </p:nvSpPr>
        <p:spPr bwMode="auto">
          <a:xfrm>
            <a:off x="2895600" y="5410200"/>
            <a:ext cx="6019800" cy="1143000"/>
          </a:xfrm>
          <a:prstGeom prst="wedgeRectCallout">
            <a:avLst>
              <a:gd name="adj1" fmla="val -10287"/>
              <a:gd name="adj2" fmla="val -122361"/>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sz="2800">
                <a:solidFill>
                  <a:schemeClr val="bg1"/>
                </a:solidFill>
                <a:latin typeface="Times New Roman" pitchFamily="18" charset="0"/>
              </a:rPr>
              <a:t>Same as:  </a:t>
            </a:r>
            <a:r>
              <a:rPr lang="en-AU" altLang="el-GR" sz="2400" b="1">
                <a:solidFill>
                  <a:srgbClr val="FFFF66"/>
                </a:solidFill>
                <a:latin typeface="Courier New" pitchFamily="49" charset="0"/>
              </a:rPr>
              <a:t>sum = sum + nextNum;</a:t>
            </a:r>
            <a:endParaRPr lang="en-AU" altLang="el-GR" sz="2400">
              <a:solidFill>
                <a:schemeClr val="bg1"/>
              </a:solidFill>
              <a:latin typeface="Times New Roman" pitchFamily="18" charset="0"/>
            </a:endParaRPr>
          </a:p>
          <a:p>
            <a:pPr eaLnBrk="0" hangingPunct="0"/>
            <a:r>
              <a:rPr lang="en-AU" altLang="el-GR" sz="2800">
                <a:solidFill>
                  <a:schemeClr val="bg1"/>
                </a:solidFill>
                <a:latin typeface="Times New Roman" pitchFamily="18" charset="0"/>
              </a:rPr>
              <a:t>Others: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a:t>
            </a:r>
            <a:r>
              <a:rPr lang="en-AU" altLang="el-GR" sz="2800">
                <a:solidFill>
                  <a:schemeClr val="bg1"/>
                </a:solidFill>
                <a:latin typeface="Times New Roman" pitchFamily="18" charset="0"/>
              </a:rPr>
              <a:t> etc. (King, Table 4.2)</a:t>
            </a:r>
          </a:p>
        </p:txBody>
      </p:sp>
      <p:sp>
        <p:nvSpPr>
          <p:cNvPr id="205829" name="Text Box 5"/>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E13D178-108B-468A-B0C9-B8A324AC4F8F}" type="slidenum">
              <a:rPr lang="el-GR" altLang="el-GR"/>
              <a:pPr/>
              <a:t>11</a:t>
            </a:fld>
            <a:endParaRPr lang="el-GR" altLang="el-GR"/>
          </a:p>
        </p:txBody>
      </p:sp>
      <p:sp>
        <p:nvSpPr>
          <p:cNvPr id="19458" name="Rectangle 2"/>
          <p:cNvSpPr>
            <a:spLocks noGrp="1" noChangeArrowheads="1"/>
          </p:cNvSpPr>
          <p:nvPr>
            <p:ph type="title"/>
          </p:nvPr>
        </p:nvSpPr>
        <p:spPr>
          <a:xfrm>
            <a:off x="304800" y="304800"/>
            <a:ext cx="8458200" cy="457200"/>
          </a:xfrm>
        </p:spPr>
        <p:txBody>
          <a:bodyPr/>
          <a:lstStyle/>
          <a:p>
            <a:r>
              <a:rPr lang="el-GR" altLang="el-GR" b="1">
                <a:solidFill>
                  <a:schemeClr val="accent2"/>
                </a:solidFill>
              </a:rPr>
              <a:t>Συστατικά ενός προγράμματος </a:t>
            </a:r>
            <a:r>
              <a:rPr lang="en-US" altLang="el-GR" b="1">
                <a:solidFill>
                  <a:schemeClr val="accent2"/>
                </a:solidFill>
              </a:rPr>
              <a:t>C</a:t>
            </a:r>
            <a:r>
              <a:rPr lang="en-US" altLang="el-GR" sz="2400" b="1"/>
              <a:t> </a:t>
            </a:r>
            <a:r>
              <a:rPr lang="el-GR" altLang="el-GR" sz="2400" b="1"/>
              <a:t> </a:t>
            </a:r>
            <a:endParaRPr lang="en-GB" altLang="el-GR"/>
          </a:p>
        </p:txBody>
      </p:sp>
      <p:sp>
        <p:nvSpPr>
          <p:cNvPr id="19459" name="Rectangle 3"/>
          <p:cNvSpPr>
            <a:spLocks noGrp="1" noChangeArrowheads="1"/>
          </p:cNvSpPr>
          <p:nvPr>
            <p:ph type="body" idx="1"/>
          </p:nvPr>
        </p:nvSpPr>
        <p:spPr>
          <a:xfrm>
            <a:off x="685800" y="1447800"/>
            <a:ext cx="7772400" cy="4114800"/>
          </a:xfrm>
        </p:spPr>
        <p:txBody>
          <a:bodyPr/>
          <a:lstStyle/>
          <a:p>
            <a:pPr marL="609600" indent="-609600" algn="just">
              <a:buFontTx/>
              <a:buAutoNum type="arabicPeriod"/>
            </a:pPr>
            <a:r>
              <a:rPr lang="en-US" altLang="el-GR" b="1"/>
              <a:t>the </a:t>
            </a:r>
            <a:r>
              <a:rPr lang="en-US" altLang="el-GR" b="1">
                <a:solidFill>
                  <a:srgbClr val="FF0000"/>
                </a:solidFill>
              </a:rPr>
              <a:t>main ()</a:t>
            </a:r>
            <a:r>
              <a:rPr lang="en-US" altLang="el-GR" b="1"/>
              <a:t> function</a:t>
            </a:r>
            <a:endParaRPr lang="en-GB" altLang="el-GR"/>
          </a:p>
          <a:p>
            <a:pPr marL="609600" indent="-609600" algn="just">
              <a:buFontTx/>
              <a:buAutoNum type="arabicPeriod"/>
            </a:pPr>
            <a:r>
              <a:rPr lang="en-US" altLang="el-GR" b="1"/>
              <a:t>the </a:t>
            </a:r>
            <a:r>
              <a:rPr lang="en-US" altLang="el-GR" b="1">
                <a:solidFill>
                  <a:srgbClr val="FF0000"/>
                </a:solidFill>
              </a:rPr>
              <a:t>#include</a:t>
            </a:r>
            <a:r>
              <a:rPr lang="en-US" altLang="el-GR" b="1"/>
              <a:t> directive</a:t>
            </a:r>
            <a:endParaRPr lang="en-GB" altLang="el-GR"/>
          </a:p>
          <a:p>
            <a:pPr marL="609600" indent="-609600" algn="just">
              <a:buFontTx/>
              <a:buAutoNum type="arabicPeriod"/>
            </a:pPr>
            <a:r>
              <a:rPr lang="en-US" altLang="el-GR" b="1">
                <a:solidFill>
                  <a:srgbClr val="FF0000"/>
                </a:solidFill>
              </a:rPr>
              <a:t>variable</a:t>
            </a:r>
            <a:r>
              <a:rPr lang="en-US" altLang="el-GR" b="1"/>
              <a:t> definition</a:t>
            </a:r>
            <a:endParaRPr lang="en-GB" altLang="el-GR"/>
          </a:p>
          <a:p>
            <a:pPr marL="609600" indent="-609600" algn="just">
              <a:buFontTx/>
              <a:buAutoNum type="arabicPeriod"/>
            </a:pPr>
            <a:r>
              <a:rPr lang="en-US" altLang="el-GR" b="1">
                <a:solidFill>
                  <a:schemeClr val="accent2"/>
                </a:solidFill>
              </a:rPr>
              <a:t>function prototype</a:t>
            </a:r>
            <a:endParaRPr lang="en-GB" altLang="el-GR">
              <a:solidFill>
                <a:schemeClr val="accent2"/>
              </a:solidFill>
            </a:endParaRPr>
          </a:p>
          <a:p>
            <a:pPr marL="609600" indent="-609600" algn="just">
              <a:buFontTx/>
              <a:buAutoNum type="arabicPeriod"/>
            </a:pPr>
            <a:r>
              <a:rPr lang="en-US" altLang="el-GR" b="1"/>
              <a:t>program statements</a:t>
            </a:r>
            <a:endParaRPr lang="en-GB" altLang="el-GR"/>
          </a:p>
          <a:p>
            <a:pPr marL="609600" indent="-609600" algn="just">
              <a:buFontTx/>
              <a:buAutoNum type="arabicPeriod"/>
            </a:pPr>
            <a:r>
              <a:rPr lang="en-US" altLang="el-GR" b="1">
                <a:solidFill>
                  <a:srgbClr val="008080"/>
                </a:solidFill>
              </a:rPr>
              <a:t>function definition</a:t>
            </a:r>
            <a:endParaRPr lang="en-GB" altLang="el-GR">
              <a:solidFill>
                <a:srgbClr val="008080"/>
              </a:solidFill>
            </a:endParaRPr>
          </a:p>
          <a:p>
            <a:pPr marL="609600" indent="-609600" algn="just">
              <a:buFontTx/>
              <a:buAutoNum type="arabicPeriod"/>
            </a:pPr>
            <a:r>
              <a:rPr lang="en-US" altLang="el-GR" b="1"/>
              <a:t>program comments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D95DB11D-ED05-49BB-8A62-DB2EED715CDE}" type="slidenum">
              <a:rPr lang="el-GR" altLang="el-GR"/>
              <a:pPr/>
              <a:t>110</a:t>
            </a:fld>
            <a:endParaRPr lang="el-GR" altLang="el-GR"/>
          </a:p>
        </p:txBody>
      </p:sp>
      <p:sp>
        <p:nvSpPr>
          <p:cNvPr id="206850"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bg2"/>
                </a:solidFill>
                <a:latin typeface="Courier New" pitchFamily="49" charset="0"/>
              </a:rPr>
              <a:t>    sum += nextNum;</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count++;</a:t>
            </a: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06851" name="Rectangle 3"/>
          <p:cNvSpPr>
            <a:spLocks noGrp="1" noChangeArrowheads="1"/>
          </p:cNvSpPr>
          <p:nvPr>
            <p:ph type="body" idx="1"/>
          </p:nvPr>
        </p:nvSpPr>
        <p:spPr>
          <a:xfrm>
            <a:off x="0" y="838200"/>
            <a:ext cx="3886200" cy="56388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solidFill>
                  <a:schemeClr val="bg2"/>
                </a:solidFill>
                <a:latin typeface="Arial" charset="0"/>
              </a:rPr>
              <a:t>input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bg2"/>
                </a:solidFill>
                <a:latin typeface="Arial" charset="0"/>
              </a:rPr>
              <a:t>    add nextNum to sum </a:t>
            </a:r>
          </a:p>
          <a:p>
            <a:pPr>
              <a:lnSpc>
                <a:spcPct val="90000"/>
              </a:lnSpc>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 </a:t>
            </a: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6852" name="AutoShape 4"/>
          <p:cNvSpPr>
            <a:spLocks noChangeArrowheads="1"/>
          </p:cNvSpPr>
          <p:nvPr/>
        </p:nvSpPr>
        <p:spPr bwMode="auto">
          <a:xfrm>
            <a:off x="2743200" y="5410200"/>
            <a:ext cx="6096000" cy="1143000"/>
          </a:xfrm>
          <a:prstGeom prst="wedgeRectCallout">
            <a:avLst>
              <a:gd name="adj1" fmla="val -9218"/>
              <a:gd name="adj2" fmla="val -97778"/>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sz="2800">
                <a:solidFill>
                  <a:schemeClr val="bg1"/>
                </a:solidFill>
                <a:latin typeface="Times New Roman" pitchFamily="18" charset="0"/>
              </a:rPr>
              <a:t>Same as:  </a:t>
            </a:r>
            <a:r>
              <a:rPr lang="en-AU" altLang="el-GR" sz="2400" b="1">
                <a:solidFill>
                  <a:srgbClr val="FFFF66"/>
                </a:solidFill>
                <a:latin typeface="Courier New" pitchFamily="49" charset="0"/>
              </a:rPr>
              <a:t>count = count + 1;</a:t>
            </a:r>
            <a:endParaRPr lang="en-AU" altLang="el-GR" sz="2400">
              <a:solidFill>
                <a:schemeClr val="bg1"/>
              </a:solidFill>
              <a:latin typeface="Times New Roman" pitchFamily="18" charset="0"/>
            </a:endParaRPr>
          </a:p>
          <a:p>
            <a:pPr eaLnBrk="0" hangingPunct="0"/>
            <a:r>
              <a:rPr lang="en-AU" altLang="el-GR" sz="2800">
                <a:solidFill>
                  <a:schemeClr val="bg1"/>
                </a:solidFill>
                <a:latin typeface="Times New Roman" pitchFamily="18" charset="0"/>
              </a:rPr>
              <a:t>Decrement: </a:t>
            </a:r>
            <a:r>
              <a:rPr lang="en-AU" altLang="el-GR" sz="2400" b="1">
                <a:solidFill>
                  <a:srgbClr val="FFFF66"/>
                </a:solidFill>
                <a:latin typeface="Courier New" pitchFamily="49" charset="0"/>
              </a:rPr>
              <a:t>count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800">
                <a:solidFill>
                  <a:schemeClr val="bg1"/>
                </a:solidFill>
                <a:latin typeface="Times New Roman" pitchFamily="18" charset="0"/>
              </a:rPr>
              <a:t> (King, Table 4.2)</a:t>
            </a:r>
          </a:p>
        </p:txBody>
      </p:sp>
      <p:sp>
        <p:nvSpPr>
          <p:cNvPr id="206853" name="Text Box 5"/>
          <p:cNvSpPr txBox="1">
            <a:spLocks noChangeArrowheads="1"/>
          </p:cNvSpPr>
          <p:nvPr/>
        </p:nvSpPr>
        <p:spPr bwMode="auto">
          <a:xfrm>
            <a:off x="0" y="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animBg="1"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DCBFAB3-D590-40E8-8264-9B20E403D2DD}" type="slidenum">
              <a:rPr lang="el-GR" altLang="el-GR"/>
              <a:pPr/>
              <a:t>111</a:t>
            </a:fld>
            <a:endParaRPr lang="el-GR" altLang="el-GR"/>
          </a:p>
        </p:txBody>
      </p:sp>
      <p:sp>
        <p:nvSpPr>
          <p:cNvPr id="20787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bg2"/>
                </a:solidFill>
                <a:latin typeface="Courier New" pitchFamily="49" charset="0"/>
              </a:rPr>
              <a:t>    sum += nextNum;</a:t>
            </a:r>
          </a:p>
          <a:p>
            <a:pPr>
              <a:buFontTx/>
              <a:buNone/>
            </a:pPr>
            <a:r>
              <a:rPr lang="en-US" altLang="el-GR" sz="1400" b="1">
                <a:solidFill>
                  <a:schemeClr val="bg2"/>
                </a:solidFill>
                <a:latin typeface="Courier New" pitchFamily="49" charset="0"/>
              </a:rPr>
              <a:t>    count++;</a:t>
            </a: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printf("Sum was %f\n",sum);</a:t>
            </a:r>
          </a:p>
          <a:p>
            <a:pPr>
              <a:buFontTx/>
              <a:buNone/>
            </a:pPr>
            <a:r>
              <a:rPr lang="en-US" altLang="el-GR" sz="1400" b="1">
                <a:latin typeface="Courier New" pitchFamily="49" charset="0"/>
              </a:rPr>
              <a:t>  printf("Mean was %f\n",sum/count);</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7875" name="Rectangle 3"/>
          <p:cNvSpPr>
            <a:spLocks noGrp="1" noChangeArrowheads="1"/>
          </p:cNvSpPr>
          <p:nvPr>
            <p:ph type="body" idx="1"/>
          </p:nvPr>
        </p:nvSpPr>
        <p:spPr>
          <a:xfrm>
            <a:off x="152400" y="990600"/>
            <a:ext cx="38862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solidFill>
                  <a:schemeClr val="bg2"/>
                </a:solidFill>
                <a:latin typeface="Arial" charset="0"/>
              </a:rPr>
              <a:t>set count to 0 </a:t>
            </a:r>
          </a:p>
          <a:p>
            <a:pPr>
              <a:spcBef>
                <a:spcPct val="5000"/>
              </a:spcBef>
              <a:buFontTx/>
              <a:buNone/>
            </a:pPr>
            <a:r>
              <a:rPr lang="en-US" altLang="el-GR" sz="1600" b="1">
                <a:solidFill>
                  <a:schemeClr val="bg2"/>
                </a:solidFill>
                <a:latin typeface="Arial" charset="0"/>
              </a:rPr>
              <a:t>input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while  (count &lt;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input nextNum </a:t>
            </a:r>
          </a:p>
          <a:p>
            <a:pPr>
              <a:spcBef>
                <a:spcPct val="5000"/>
              </a:spcBef>
              <a:buFontTx/>
              <a:buNone/>
            </a:pPr>
            <a:r>
              <a:rPr lang="en-US" altLang="el-GR" sz="1600" b="1">
                <a:solidFill>
                  <a:schemeClr val="bg2"/>
                </a:solidFill>
                <a:latin typeface="Arial" charset="0"/>
              </a:rPr>
              <a:t>    add nextNum to sum </a:t>
            </a:r>
          </a:p>
          <a:p>
            <a:pPr>
              <a:spcBef>
                <a:spcPct val="5000"/>
              </a:spcBef>
              <a:buFontTx/>
              <a:buNone/>
            </a:pPr>
            <a:r>
              <a:rPr lang="en-US" altLang="el-GR" sz="1600" b="1">
                <a:solidFill>
                  <a:schemeClr val="bg2"/>
                </a:solidFill>
                <a:latin typeface="Arial" charset="0"/>
              </a:rPr>
              <a:t>    add 1 to count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latin typeface="Arial" charset="0"/>
              </a:rPr>
              <a:t>output "Sum was" sum </a:t>
            </a:r>
          </a:p>
          <a:p>
            <a:pPr>
              <a:spcBef>
                <a:spcPct val="5000"/>
              </a:spcBef>
              <a:buFontTx/>
              <a:buNone/>
            </a:pPr>
            <a:r>
              <a:rPr lang="en-US" altLang="el-GR" sz="1600" b="1">
                <a:latin typeface="Arial" charset="0"/>
              </a:rPr>
              <a:t>output "Mean was" sum/count</a:t>
            </a:r>
            <a:r>
              <a:rPr lang="en-US" altLang="el-GR" sz="1600" b="1">
                <a:solidFill>
                  <a:schemeClr val="folHlink"/>
                </a:solidFill>
                <a:latin typeface="Arial" charset="0"/>
              </a:rPr>
              <a:t> </a:t>
            </a:r>
          </a:p>
          <a:p>
            <a:pPr>
              <a:spcBef>
                <a:spcPct val="0"/>
              </a:spcBef>
              <a:buFontTx/>
              <a:buNone/>
            </a:pPr>
            <a:endParaRPr lang="en-AU" altLang="el-GR" sz="1600" b="1">
              <a:solidFill>
                <a:schemeClr val="folHlink"/>
              </a:solidFill>
              <a:latin typeface="Arial" charset="0"/>
              <a:sym typeface="Symbol" pitchFamily="18" charset="2"/>
            </a:endParaRPr>
          </a:p>
        </p:txBody>
      </p:sp>
      <p:sp>
        <p:nvSpPr>
          <p:cNvPr id="207876"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4AF423C-9C97-4462-8951-0D62133FE1E3}" type="slidenum">
              <a:rPr lang="el-GR" altLang="el-GR"/>
              <a:pPr/>
              <a:t>112</a:t>
            </a:fld>
            <a:endParaRPr lang="el-GR" altLang="el-GR"/>
          </a:p>
        </p:txBody>
      </p:sp>
      <p:sp>
        <p:nvSpPr>
          <p:cNvPr id="209922"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09923"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endParaRPr lang="en-US" altLang="el-GR" sz="1800" b="1">
              <a:solidFill>
                <a:schemeClr val="folHlink"/>
              </a:solidFill>
            </a:endParaRPr>
          </a:p>
          <a:p>
            <a:pPr>
              <a:lnSpc>
                <a:spcPct val="90000"/>
              </a:lnSpc>
              <a:spcBef>
                <a:spcPct val="0"/>
              </a:spcBef>
              <a:buFontTx/>
              <a:buNone/>
            </a:pPr>
            <a:r>
              <a:rPr lang="en-AU" altLang="el-GR" sz="1800" b="1">
                <a:solidFill>
                  <a:schemeClr val="accent2"/>
                </a:solidFill>
              </a:rPr>
              <a:t>Read in numbers, add them,</a:t>
            </a:r>
            <a:r>
              <a:rPr lang="en-US" altLang="el-GR" sz="1800" b="1">
                <a:solidFill>
                  <a:schemeClr val="accent2"/>
                </a:solidFill>
              </a:rPr>
              <a:t> </a:t>
            </a:r>
            <a:r>
              <a:rPr lang="en-AU" altLang="el-GR" sz="1800" b="1">
                <a:solidFill>
                  <a:schemeClr val="accent2"/>
                </a:solidFill>
              </a:rPr>
              <a:t>an</a:t>
            </a:r>
            <a:r>
              <a:rPr lang="en-US" altLang="el-GR" sz="1800" b="1">
                <a:solidFill>
                  <a:schemeClr val="accent2"/>
                </a:solidFill>
              </a:rPr>
              <a:t>d</a:t>
            </a:r>
          </a:p>
          <a:p>
            <a:pPr>
              <a:lnSpc>
                <a:spcPct val="90000"/>
              </a:lnSpc>
              <a:spcBef>
                <a:spcPct val="0"/>
              </a:spcBef>
              <a:buFontTx/>
              <a:buNone/>
            </a:pPr>
            <a:r>
              <a:rPr lang="en-AU" altLang="el-GR" sz="1800" b="1">
                <a:solidFill>
                  <a:schemeClr val="accent2"/>
                </a:solidFill>
              </a:rPr>
              <a:t> print </a:t>
            </a:r>
            <a:r>
              <a:rPr lang="en-US" altLang="el-GR" sz="1800" b="1">
                <a:solidFill>
                  <a:schemeClr val="accent2"/>
                </a:solidFill>
              </a:rPr>
              <a:t>their</a:t>
            </a:r>
            <a:r>
              <a:rPr lang="en-AU" altLang="el-GR" sz="1800" b="1">
                <a:solidFill>
                  <a:schemeClr val="accent2"/>
                </a:solidFill>
              </a:rPr>
              <a:t> sum and average</a:t>
            </a:r>
            <a:endParaRPr lang="en-AU" altLang="el-GR" sz="1400" b="1">
              <a:solidFill>
                <a:schemeClr val="accent2"/>
              </a:solidFill>
              <a:latin typeface="Arial" charset="0"/>
            </a:endParaRPr>
          </a:p>
          <a:p>
            <a:pPr>
              <a:lnSpc>
                <a:spcPct val="90000"/>
              </a:lnSpc>
              <a:spcBef>
                <a:spcPct val="0"/>
              </a:spcBef>
              <a:buFontTx/>
              <a:buNone/>
            </a:pPr>
            <a:endParaRPr lang="en-US" altLang="el-GR" sz="1400" b="1">
              <a:solidFill>
                <a:schemeClr val="accent2"/>
              </a:solidFill>
              <a:latin typeface="Arial" charset="0"/>
            </a:endParaRPr>
          </a:p>
          <a:p>
            <a:pPr>
              <a:lnSpc>
                <a:spcPct val="90000"/>
              </a:lnSpc>
              <a:spcBef>
                <a:spcPct val="0"/>
              </a:spcBef>
              <a:buFontTx/>
              <a:buNone/>
            </a:pPr>
            <a:endParaRPr lang="en-AU" altLang="el-GR" sz="14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 </a:t>
            </a:r>
          </a:p>
          <a:p>
            <a:pPr>
              <a:lnSpc>
                <a:spcPct val="90000"/>
              </a:lnSpc>
              <a:buFontTx/>
              <a:buNone/>
            </a:pPr>
            <a:endParaRPr lang="en-AU" altLang="el-GR" sz="1400" b="1">
              <a:latin typeface="Arial" charset="0"/>
              <a:sym typeface="Symbol" pitchFamily="18" charset="2"/>
            </a:endParaRPr>
          </a:p>
        </p:txBody>
      </p:sp>
      <p:sp>
        <p:nvSpPr>
          <p:cNvPr id="209924"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p>
            <a:fld id="{9F81A042-F9C2-4D26-A52A-FF38E0B4AEE1}" type="slidenum">
              <a:rPr lang="el-GR" altLang="el-GR"/>
              <a:pPr/>
              <a:t>113</a:t>
            </a:fld>
            <a:endParaRPr lang="el-GR" altLang="el-GR"/>
          </a:p>
        </p:txBody>
      </p:sp>
      <p:sp>
        <p:nvSpPr>
          <p:cNvPr id="192514" name="Rectangle 2"/>
          <p:cNvSpPr>
            <a:spLocks noChangeArrowheads="1"/>
          </p:cNvSpPr>
          <p:nvPr/>
        </p:nvSpPr>
        <p:spPr bwMode="auto">
          <a:xfrm>
            <a:off x="0" y="190500"/>
            <a:ext cx="47244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float nextNum, sum = 0.0;</a:t>
            </a:r>
          </a:p>
          <a:p>
            <a:pPr>
              <a:buFontTx/>
              <a:buNone/>
            </a:pPr>
            <a:r>
              <a:rPr lang="en-US" altLang="el-GR" sz="1400" b="1">
                <a:solidFill>
                  <a:srgbClr val="990000"/>
                </a:solidFill>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endParaRPr lang="en-AU" altLang="el-GR" sz="1400" b="1">
              <a:solidFill>
                <a:srgbClr val="000000"/>
              </a:solidFill>
              <a:latin typeface="Courier New" pitchFamily="49" charset="0"/>
            </a:endParaRPr>
          </a:p>
        </p:txBody>
      </p:sp>
      <p:sp>
        <p:nvSpPr>
          <p:cNvPr id="192515"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2516" name="Group 4"/>
          <p:cNvGraphicFramePr>
            <a:graphicFrameLocks noGrp="1"/>
          </p:cNvGraphicFramePr>
          <p:nvPr/>
        </p:nvGraphicFramePr>
        <p:xfrm>
          <a:off x="4724400" y="1066800"/>
          <a:ext cx="4343400" cy="3352801"/>
        </p:xfrm>
        <a:graphic>
          <a:graphicData uri="http://schemas.openxmlformats.org/drawingml/2006/table">
            <a:tbl>
              <a:tblPr/>
              <a:tblGrid>
                <a:gridCol w="1550988"/>
                <a:gridCol w="812800"/>
                <a:gridCol w="1144587"/>
                <a:gridCol w="835025"/>
              </a:tblGrid>
              <a:tr h="642938">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2865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0</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0.0</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p>
            <a:fld id="{EE4267D6-52F9-47E9-832A-C457F111A1B6}" type="slidenum">
              <a:rPr lang="el-GR" altLang="el-GR"/>
              <a:pPr/>
              <a:t>114</a:t>
            </a:fld>
            <a:endParaRPr lang="el-GR" altLang="el-GR"/>
          </a:p>
        </p:txBody>
      </p:sp>
      <p:sp>
        <p:nvSpPr>
          <p:cNvPr id="193538"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a:t>
            </a:r>
            <a:r>
              <a:rPr lang="en-US" altLang="el-GR" sz="1600" b="1">
                <a:solidFill>
                  <a:srgbClr val="990000"/>
                </a:solidFill>
                <a:latin typeface="Courier New" pitchFamily="49" charset="0"/>
              </a:rPr>
              <a:t>("%</a:t>
            </a:r>
            <a:r>
              <a:rPr lang="en-US" altLang="el-GR" sz="1400" b="1">
                <a:solidFill>
                  <a:srgbClr val="990000"/>
                </a:solidFill>
                <a:latin typeface="Courier New" pitchFamily="49" charset="0"/>
              </a:rPr>
              <a:t>d", &amp;totalNumbers);</a:t>
            </a:r>
          </a:p>
          <a:p>
            <a:pPr>
              <a:buFontTx/>
              <a:buNone/>
            </a:pPr>
            <a:endParaRPr lang="en-US" altLang="el-GR" sz="1400" b="1">
              <a:solidFill>
                <a:srgbClr val="990000"/>
              </a:solidFill>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3539"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3540"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3</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1"/>
          </p:nvPr>
        </p:nvSpPr>
        <p:spPr/>
        <p:txBody>
          <a:bodyPr/>
          <a:lstStyle/>
          <a:p>
            <a:fld id="{9F8D2602-5C1C-4428-B677-A753B76AB5AF}" type="slidenum">
              <a:rPr lang="el-GR" altLang="el-GR"/>
              <a:pPr/>
              <a:t>115</a:t>
            </a:fld>
            <a:endParaRPr lang="el-GR" altLang="el-GR"/>
          </a:p>
        </p:txBody>
      </p:sp>
      <p:sp>
        <p:nvSpPr>
          <p:cNvPr id="194562"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4563"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4564"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4</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601"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4602"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4.0</a:t>
            </a:r>
            <a:endParaRPr lang="en-AU" altLang="el-GR" sz="1800">
              <a:solidFill>
                <a:schemeClr val="tx1"/>
              </a:solidFill>
              <a:latin typeface="Times New Roman" pitchFamily="18" charset="0"/>
            </a:endParaRPr>
          </a:p>
        </p:txBody>
      </p:sp>
      <p:sp>
        <p:nvSpPr>
          <p:cNvPr id="194603"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0000FF"/>
                </a:solidFill>
                <a:latin typeface="Times New Roman" pitchFamily="18" charset="0"/>
              </a:rPr>
              <a:t>    1</a:t>
            </a:r>
            <a:endParaRPr lang="en-AU" altLang="el-GR" sz="1800">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2" grpId="0" autoUpdateAnimBg="0"/>
      <p:bldP spid="194603" grpId="0"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1"/>
          </p:nvPr>
        </p:nvSpPr>
        <p:spPr/>
        <p:txBody>
          <a:bodyPr/>
          <a:lstStyle/>
          <a:p>
            <a:fld id="{0418AF9D-45F2-4887-8701-E0EB5F0DC62F}" type="slidenum">
              <a:rPr lang="el-GR" altLang="el-GR"/>
              <a:pPr/>
              <a:t>116</a:t>
            </a:fld>
            <a:endParaRPr lang="el-GR" altLang="el-GR"/>
          </a:p>
        </p:txBody>
      </p:sp>
      <p:sp>
        <p:nvSpPr>
          <p:cNvPr id="195586"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5587"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5588"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4</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r>
                        <a:rPr kumimoji="0" lang="en-US" altLang="el-GR" sz="2400" b="0" i="0" u="none" strike="noStrike" cap="none" normalizeH="0" baseline="0" smtClean="0">
                          <a:ln>
                            <a:noFill/>
                          </a:ln>
                          <a:solidFill>
                            <a:srgbClr val="990000"/>
                          </a:solidFill>
                          <a:effectLst/>
                          <a:latin typeface="Comic Sans MS" pitchFamily="66" charset="0"/>
                        </a:rPr>
                        <a:t>-1</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625"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5626"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4.0</a:t>
            </a:r>
            <a:endParaRPr lang="en-AU" altLang="el-GR" sz="1800">
              <a:solidFill>
                <a:schemeClr val="tx1"/>
              </a:solidFill>
              <a:latin typeface="Times New Roman" pitchFamily="18" charset="0"/>
            </a:endParaRPr>
          </a:p>
        </p:txBody>
      </p:sp>
      <p:sp>
        <p:nvSpPr>
          <p:cNvPr id="195627"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1</a:t>
            </a:r>
            <a:endParaRPr lang="en-AU" altLang="el-GR" sz="1800">
              <a:solidFill>
                <a:schemeClr val="tx1"/>
              </a:solidFill>
              <a:latin typeface="Times New Roman" pitchFamily="18" charset="0"/>
            </a:endParaRPr>
          </a:p>
        </p:txBody>
      </p:sp>
      <p:sp>
        <p:nvSpPr>
          <p:cNvPr id="195628" name="Text Box 44"/>
          <p:cNvSpPr txBox="1">
            <a:spLocks noChangeArrowheads="1"/>
          </p:cNvSpPr>
          <p:nvPr/>
        </p:nvSpPr>
        <p:spPr bwMode="auto">
          <a:xfrm>
            <a:off x="8153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3.0</a:t>
            </a:r>
            <a:endParaRPr lang="en-AU" altLang="el-GR" sz="1800">
              <a:solidFill>
                <a:srgbClr val="33CC33"/>
              </a:solidFill>
              <a:latin typeface="Times New Roman" pitchFamily="18" charset="0"/>
            </a:endParaRPr>
          </a:p>
        </p:txBody>
      </p:sp>
      <p:sp>
        <p:nvSpPr>
          <p:cNvPr id="195629" name="Text Box 45"/>
          <p:cNvSpPr txBox="1">
            <a:spLocks noChangeArrowheads="1"/>
          </p:cNvSpPr>
          <p:nvPr/>
        </p:nvSpPr>
        <p:spPr bwMode="auto">
          <a:xfrm>
            <a:off x="6248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2</a:t>
            </a:r>
            <a:endParaRPr lang="en-AU" altLang="el-GR" sz="1800">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6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5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28" grpId="0" autoUpdateAnimBg="0"/>
      <p:bldP spid="195629" grpId="0"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876BDC0E-C356-4310-8810-4CEFDBEC5421}" type="slidenum">
              <a:rPr lang="el-GR" altLang="el-GR"/>
              <a:pPr/>
              <a:t>117</a:t>
            </a:fld>
            <a:endParaRPr lang="el-GR" altLang="el-GR"/>
          </a:p>
        </p:txBody>
      </p:sp>
      <p:sp>
        <p:nvSpPr>
          <p:cNvPr id="196610" name="Rectangle 2"/>
          <p:cNvSpPr>
            <a:spLocks noChangeArrowheads="1"/>
          </p:cNvSpPr>
          <p:nvPr/>
        </p:nvSpPr>
        <p:spPr bwMode="auto">
          <a:xfrm>
            <a:off x="0" y="190500"/>
            <a:ext cx="4800600" cy="590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6611"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6612"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4</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-1</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r>
                        <a:rPr kumimoji="0" lang="en-US" altLang="el-GR" sz="2400" b="0" i="0" u="none" strike="noStrike" cap="none" normalizeH="0" baseline="0" smtClean="0">
                          <a:ln>
                            <a:noFill/>
                          </a:ln>
                          <a:solidFill>
                            <a:srgbClr val="990000"/>
                          </a:solidFill>
                          <a:effectLst/>
                          <a:latin typeface="Comic Sans MS" pitchFamily="66" charset="0"/>
                        </a:rPr>
                        <a:t>6.2</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6649"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6650"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4.0</a:t>
            </a:r>
            <a:endParaRPr lang="en-AU" altLang="el-GR" sz="1800">
              <a:solidFill>
                <a:schemeClr val="tx1"/>
              </a:solidFill>
              <a:latin typeface="Times New Roman" pitchFamily="18" charset="0"/>
            </a:endParaRPr>
          </a:p>
        </p:txBody>
      </p:sp>
      <p:sp>
        <p:nvSpPr>
          <p:cNvPr id="196651"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1</a:t>
            </a:r>
            <a:endParaRPr lang="en-AU" altLang="el-GR" sz="1800">
              <a:solidFill>
                <a:schemeClr val="tx1"/>
              </a:solidFill>
              <a:latin typeface="Times New Roman" pitchFamily="18" charset="0"/>
            </a:endParaRPr>
          </a:p>
        </p:txBody>
      </p:sp>
      <p:sp>
        <p:nvSpPr>
          <p:cNvPr id="196652" name="Text Box 44"/>
          <p:cNvSpPr txBox="1">
            <a:spLocks noChangeArrowheads="1"/>
          </p:cNvSpPr>
          <p:nvPr/>
        </p:nvSpPr>
        <p:spPr bwMode="auto">
          <a:xfrm>
            <a:off x="8153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3.0</a:t>
            </a:r>
            <a:endParaRPr lang="en-AU" altLang="el-GR" sz="1800">
              <a:solidFill>
                <a:schemeClr val="tx1"/>
              </a:solidFill>
              <a:latin typeface="Times New Roman" pitchFamily="18" charset="0"/>
            </a:endParaRPr>
          </a:p>
        </p:txBody>
      </p:sp>
      <p:sp>
        <p:nvSpPr>
          <p:cNvPr id="196653" name="Text Box 45"/>
          <p:cNvSpPr txBox="1">
            <a:spLocks noChangeArrowheads="1"/>
          </p:cNvSpPr>
          <p:nvPr/>
        </p:nvSpPr>
        <p:spPr bwMode="auto">
          <a:xfrm>
            <a:off x="6248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a:t>
            </a:r>
            <a:r>
              <a:rPr lang="en-US" altLang="el-GR" sz="2800">
                <a:solidFill>
                  <a:schemeClr val="tx1"/>
                </a:solidFill>
                <a:latin typeface="Times New Roman" pitchFamily="18" charset="0"/>
              </a:rPr>
              <a:t>2</a:t>
            </a:r>
            <a:endParaRPr lang="en-AU" altLang="el-GR" sz="1800">
              <a:solidFill>
                <a:schemeClr val="tx1"/>
              </a:solidFill>
              <a:latin typeface="Times New Roman" pitchFamily="18" charset="0"/>
            </a:endParaRPr>
          </a:p>
        </p:txBody>
      </p:sp>
      <p:sp>
        <p:nvSpPr>
          <p:cNvPr id="196654" name="Text Box 46"/>
          <p:cNvSpPr txBox="1">
            <a:spLocks noChangeArrowheads="1"/>
          </p:cNvSpPr>
          <p:nvPr/>
        </p:nvSpPr>
        <p:spPr bwMode="auto">
          <a:xfrm>
            <a:off x="6248400" y="43434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3</a:t>
            </a:r>
            <a:endParaRPr lang="en-AU" altLang="el-GR" sz="1800">
              <a:solidFill>
                <a:srgbClr val="0000FF"/>
              </a:solidFill>
              <a:latin typeface="Times New Roman" pitchFamily="18" charset="0"/>
            </a:endParaRPr>
          </a:p>
        </p:txBody>
      </p:sp>
      <p:sp>
        <p:nvSpPr>
          <p:cNvPr id="196655" name="Text Box 47"/>
          <p:cNvSpPr txBox="1">
            <a:spLocks noChangeArrowheads="1"/>
          </p:cNvSpPr>
          <p:nvPr/>
        </p:nvSpPr>
        <p:spPr bwMode="auto">
          <a:xfrm>
            <a:off x="8153400" y="43434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9.2</a:t>
            </a:r>
            <a:endParaRPr lang="en-AU" altLang="el-GR" sz="1800">
              <a:solidFill>
                <a:srgbClr val="33CC33"/>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66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6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54" grpId="0" autoUpdateAnimBg="0"/>
      <p:bldP spid="196655" grpId="0"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A35F317D-3EDF-41D2-B7E1-9449CE4B094D}" type="slidenum">
              <a:rPr lang="el-GR" altLang="el-GR"/>
              <a:pPr/>
              <a:t>118</a:t>
            </a:fld>
            <a:endParaRPr lang="el-GR" altLang="el-GR"/>
          </a:p>
        </p:txBody>
      </p:sp>
      <p:sp>
        <p:nvSpPr>
          <p:cNvPr id="210946" name="Rectangle 2"/>
          <p:cNvSpPr>
            <a:spLocks noGrp="1" noChangeArrowheads="1"/>
          </p:cNvSpPr>
          <p:nvPr>
            <p:ph type="title"/>
          </p:nvPr>
        </p:nvSpPr>
        <p:spPr>
          <a:xfrm>
            <a:off x="685800" y="228600"/>
            <a:ext cx="7772400" cy="1143000"/>
          </a:xfrm>
        </p:spPr>
        <p:txBody>
          <a:bodyPr/>
          <a:lstStyle/>
          <a:p>
            <a:r>
              <a:rPr lang="el-GR" altLang="el-GR"/>
              <a:t>Συνήθη σφάλματα στη </a:t>
            </a:r>
            <a:r>
              <a:rPr lang="en-US" altLang="el-GR"/>
              <a:t>while</a:t>
            </a:r>
            <a:endParaRPr lang="en-US" altLang="el-GR" i="1"/>
          </a:p>
        </p:txBody>
      </p:sp>
      <p:sp>
        <p:nvSpPr>
          <p:cNvPr id="210947" name="Rectangle 3"/>
          <p:cNvSpPr>
            <a:spLocks noChangeArrowheads="1"/>
          </p:cNvSpPr>
          <p:nvPr/>
        </p:nvSpPr>
        <p:spPr bwMode="auto">
          <a:xfrm>
            <a:off x="762000" y="1676400"/>
            <a:ext cx="7924800"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while (num &lt; minimum)</a:t>
            </a:r>
          </a:p>
          <a:p>
            <a:pPr>
              <a:buFontTx/>
              <a:buNone/>
            </a:pPr>
            <a:r>
              <a:rPr lang="en-US" altLang="el-GR" sz="1600" b="1">
                <a:latin typeface="Courier New" pitchFamily="49" charset="0"/>
              </a:rPr>
              <a:t>  scanf(“%d”, &amp;num); </a:t>
            </a:r>
          </a:p>
          <a:p>
            <a:pPr>
              <a:buFontTx/>
              <a:buNone/>
            </a:pPr>
            <a:r>
              <a:rPr lang="en-AU" altLang="el-GR" sz="1600" b="1">
                <a:solidFill>
                  <a:srgbClr val="000000"/>
                </a:solidFill>
                <a:latin typeface="Courier New" pitchFamily="49" charset="0"/>
              </a:rPr>
              <a:t>  printf(“Number must be greater than %d.\n”, minimum);</a:t>
            </a:r>
          </a:p>
          <a:p>
            <a:pPr>
              <a:buFontTx/>
              <a:buNone/>
            </a:pPr>
            <a:r>
              <a:rPr lang="en-AU" altLang="el-GR" sz="1600" b="1">
                <a:solidFill>
                  <a:srgbClr val="000000"/>
                </a:solidFill>
                <a:latin typeface="Courier New" pitchFamily="49" charset="0"/>
              </a:rPr>
              <a:t>  printf(“Please try again.\n”);</a:t>
            </a:r>
          </a:p>
        </p:txBody>
      </p:sp>
      <p:sp>
        <p:nvSpPr>
          <p:cNvPr id="210948" name="Rectangle 4"/>
          <p:cNvSpPr>
            <a:spLocks noChangeArrowheads="1"/>
          </p:cNvSpPr>
          <p:nvPr/>
        </p:nvSpPr>
        <p:spPr bwMode="auto">
          <a:xfrm>
            <a:off x="723900" y="4038600"/>
            <a:ext cx="7696200"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US" altLang="el-GR" sz="1600" b="1">
                <a:latin typeface="Courier New" pitchFamily="49" charset="0"/>
              </a:rPr>
              <a:t>} </a:t>
            </a:r>
          </a:p>
          <a:p>
            <a:pPr>
              <a:spcBef>
                <a:spcPct val="0"/>
              </a:spcBef>
              <a:buFontTx/>
              <a:buNone/>
            </a:pPr>
            <a:endParaRPr lang="en-AU" altLang="el-GR" sz="1600" b="1">
              <a:solidFill>
                <a:srgbClr val="000000"/>
              </a:solidFill>
              <a:latin typeface="Courier New" pitchFamily="49" charset="0"/>
            </a:endParaRPr>
          </a:p>
          <a:p>
            <a:pPr>
              <a:spcBef>
                <a:spcPct val="0"/>
              </a:spcBef>
              <a:buFontTx/>
              <a:buNone/>
            </a:pPr>
            <a:r>
              <a:rPr lang="en-AU" altLang="el-GR" sz="1600" b="1">
                <a:solidFill>
                  <a:srgbClr val="000000"/>
                </a:solidFill>
                <a:latin typeface="Courier New" pitchFamily="49" charset="0"/>
              </a:rPr>
              <a:t>printf(“Number must be greater than %d.\n”, minimum);</a:t>
            </a:r>
          </a:p>
          <a:p>
            <a:pPr>
              <a:spcBef>
                <a:spcPct val="0"/>
              </a:spcBef>
              <a:buFontTx/>
              <a:buNone/>
            </a:pPr>
            <a:r>
              <a:rPr lang="en-AU" altLang="el-GR" sz="1600" b="1">
                <a:solidFill>
                  <a:srgbClr val="000000"/>
                </a:solidFill>
                <a:latin typeface="Courier New" pitchFamily="49" charset="0"/>
              </a:rPr>
              <a:t>printf(“Please try again.\n”);</a:t>
            </a:r>
          </a:p>
        </p:txBody>
      </p:sp>
      <p:sp>
        <p:nvSpPr>
          <p:cNvPr id="210949" name="AutoShape 5"/>
          <p:cNvSpPr>
            <a:spLocks noChangeArrowheads="1"/>
          </p:cNvSpPr>
          <p:nvPr/>
        </p:nvSpPr>
        <p:spPr bwMode="auto">
          <a:xfrm>
            <a:off x="4305300" y="3352800"/>
            <a:ext cx="533400" cy="533400"/>
          </a:xfrm>
          <a:prstGeom prst="upDownArrow">
            <a:avLst>
              <a:gd name="adj1" fmla="val 50000"/>
              <a:gd name="adj2" fmla="val 2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09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09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nimBg="1" autoUpdateAnimBg="0"/>
      <p:bldP spid="210948" grpId="0" animBg="1" autoUpdateAnimBg="0"/>
      <p:bldP spid="210949"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59DA0764-E8A1-4D6A-8224-85AEBD68C3FD}" type="slidenum">
              <a:rPr lang="el-GR" altLang="el-GR"/>
              <a:pPr/>
              <a:t>119</a:t>
            </a:fld>
            <a:endParaRPr lang="el-GR" altLang="el-GR"/>
          </a:p>
        </p:txBody>
      </p:sp>
      <p:sp>
        <p:nvSpPr>
          <p:cNvPr id="211970" name="Rectangle 2"/>
          <p:cNvSpPr>
            <a:spLocks noChangeArrowheads="1"/>
          </p:cNvSpPr>
          <p:nvPr/>
        </p:nvSpPr>
        <p:spPr bwMode="auto">
          <a:xfrm>
            <a:off x="609600" y="4343400"/>
            <a:ext cx="79248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AU" altLang="el-GR" sz="1600" b="1">
                <a:solidFill>
                  <a:srgbClr val="000000"/>
                </a:solidFill>
                <a:latin typeface="Courier New" pitchFamily="49" charset="0"/>
              </a:rPr>
              <a:t>  printf(“Number must be greater than %d.\n”, minimum);</a:t>
            </a:r>
          </a:p>
          <a:p>
            <a:pPr>
              <a:spcBef>
                <a:spcPct val="0"/>
              </a:spcBef>
              <a:buFontTx/>
              <a:buNone/>
            </a:pPr>
            <a:r>
              <a:rPr lang="en-AU" altLang="el-GR" sz="1600" b="1">
                <a:solidFill>
                  <a:srgbClr val="000000"/>
                </a:solidFill>
                <a:latin typeface="Courier New" pitchFamily="49" charset="0"/>
              </a:rPr>
              <a:t>  printf(“Please try again.\n”);</a:t>
            </a:r>
          </a:p>
          <a:p>
            <a:pPr>
              <a:spcBef>
                <a:spcPct val="0"/>
              </a:spcBef>
              <a:buFontTx/>
              <a:buNone/>
            </a:pPr>
            <a:r>
              <a:rPr lang="en-AU" altLang="el-GR" sz="1600" b="1">
                <a:solidFill>
                  <a:srgbClr val="000000"/>
                </a:solidFill>
                <a:latin typeface="Courier New" pitchFamily="49" charset="0"/>
              </a:rPr>
              <a:t>}</a:t>
            </a:r>
          </a:p>
        </p:txBody>
      </p:sp>
      <p:pic>
        <p:nvPicPr>
          <p:cNvPr id="211971" name="Picture 3" descr="answer_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038600"/>
            <a:ext cx="871538" cy="871538"/>
          </a:xfrm>
          <a:prstGeom prst="rect">
            <a:avLst/>
          </a:prstGeom>
          <a:noFill/>
          <a:extLst>
            <a:ext uri="{909E8E84-426E-40DD-AFC4-6F175D3DCCD1}">
              <a14:hiddenFill xmlns:a14="http://schemas.microsoft.com/office/drawing/2010/main">
                <a:solidFill>
                  <a:srgbClr val="FFFFFF"/>
                </a:solidFill>
              </a14:hiddenFill>
            </a:ext>
          </a:extLst>
        </p:spPr>
      </p:pic>
      <p:sp>
        <p:nvSpPr>
          <p:cNvPr id="211972" name="Rectangle 4"/>
          <p:cNvSpPr>
            <a:spLocks noChangeArrowheads="1"/>
          </p:cNvSpPr>
          <p:nvPr/>
        </p:nvSpPr>
        <p:spPr bwMode="auto">
          <a:xfrm>
            <a:off x="609600" y="2286000"/>
            <a:ext cx="7924800" cy="152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while (num &lt; minimum)</a:t>
            </a:r>
          </a:p>
          <a:p>
            <a:pPr>
              <a:buFontTx/>
              <a:buNone/>
            </a:pPr>
            <a:r>
              <a:rPr lang="en-US" altLang="el-GR" sz="1600" b="1">
                <a:solidFill>
                  <a:schemeClr val="bg2"/>
                </a:solidFill>
                <a:latin typeface="Courier New" pitchFamily="49" charset="0"/>
              </a:rPr>
              <a:t>  scanf(“%d”, &amp;num); </a:t>
            </a:r>
          </a:p>
          <a:p>
            <a:pPr>
              <a:buFontTx/>
              <a:buNone/>
            </a:pPr>
            <a:r>
              <a:rPr lang="en-AU" altLang="el-GR" sz="1600" b="1">
                <a:solidFill>
                  <a:schemeClr val="bg2"/>
                </a:solidFill>
                <a:latin typeface="Courier New" pitchFamily="49" charset="0"/>
              </a:rPr>
              <a:t>  printf(“Number must be greater than %d.\n”, minimum);</a:t>
            </a:r>
          </a:p>
          <a:p>
            <a:pPr>
              <a:buFontTx/>
              <a:buNone/>
            </a:pPr>
            <a:r>
              <a:rPr lang="en-AU" altLang="el-GR" sz="1600" b="1">
                <a:solidFill>
                  <a:schemeClr val="bg2"/>
                </a:solidFill>
                <a:latin typeface="Courier New" pitchFamily="49" charset="0"/>
              </a:rPr>
              <a:t>  printf(“Please try again.\n”);</a:t>
            </a:r>
          </a:p>
        </p:txBody>
      </p:sp>
      <p:sp>
        <p:nvSpPr>
          <p:cNvPr id="211973" name="Rectangle 5"/>
          <p:cNvSpPr>
            <a:spLocks noGrp="1" noChangeArrowheads="1"/>
          </p:cNvSpPr>
          <p:nvPr>
            <p:ph type="title"/>
          </p:nvPr>
        </p:nvSpPr>
        <p:spPr>
          <a:noFill/>
          <a:ln/>
        </p:spPr>
        <p:txBody>
          <a:bodyPr/>
          <a:lstStyle/>
          <a:p>
            <a:r>
              <a:rPr lang="el-GR" altLang="el-GR"/>
              <a:t>Συνήθη σφάλματα στη </a:t>
            </a:r>
            <a:r>
              <a:rPr lang="en-US" altLang="el-GR"/>
              <a:t>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197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11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7165838-3F7D-415D-9A98-BB158954EA9A}" type="slidenum">
              <a:rPr lang="el-GR" altLang="el-GR"/>
              <a:pPr/>
              <a:t>12</a:t>
            </a:fld>
            <a:endParaRPr lang="el-GR" altLang="el-GR"/>
          </a:p>
        </p:txBody>
      </p:sp>
      <p:sp>
        <p:nvSpPr>
          <p:cNvPr id="18434" name="Rectangle 2"/>
          <p:cNvSpPr>
            <a:spLocks noGrp="1" noChangeArrowheads="1"/>
          </p:cNvSpPr>
          <p:nvPr>
            <p:ph type="title"/>
          </p:nvPr>
        </p:nvSpPr>
        <p:spPr/>
        <p:txBody>
          <a:bodyPr/>
          <a:lstStyle/>
          <a:p>
            <a:r>
              <a:rPr lang="el-GR" altLang="el-GR"/>
              <a:t>Παράδειγμα με χρήση συνάρτησης</a:t>
            </a:r>
          </a:p>
        </p:txBody>
      </p:sp>
      <p:sp>
        <p:nvSpPr>
          <p:cNvPr id="18435" name="Rectangle 3"/>
          <p:cNvSpPr>
            <a:spLocks noGrp="1" noChangeArrowheads="1"/>
          </p:cNvSpPr>
          <p:nvPr>
            <p:ph type="body" idx="1"/>
          </p:nvPr>
        </p:nvSpPr>
        <p:spPr>
          <a:xfrm>
            <a:off x="304800" y="1412875"/>
            <a:ext cx="8534400" cy="4683125"/>
          </a:xfrm>
        </p:spPr>
        <p:txBody>
          <a:bodyPr/>
          <a:lstStyle/>
          <a:p>
            <a:pPr>
              <a:lnSpc>
                <a:spcPct val="80000"/>
              </a:lnSpc>
              <a:buFontTx/>
              <a:buNone/>
            </a:pPr>
            <a:r>
              <a:rPr lang="en-US" altLang="el-GR" sz="1400">
                <a:latin typeface="Courier New" pitchFamily="49" charset="0"/>
                <a:cs typeface="Courier New" pitchFamily="49" charset="0"/>
              </a:rPr>
              <a:t>/* programma gia ton ypologismo toy ginomenoy dyo arithmwn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a:t>
            </a:r>
            <a:r>
              <a:rPr lang="en-US" altLang="el-GR" sz="1400" b="1">
                <a:latin typeface="Courier New" pitchFamily="49" charset="0"/>
                <a:cs typeface="Courier New" pitchFamily="49" charset="0"/>
              </a:rPr>
              <a:t>include &lt;stdio.h&gt;</a:t>
            </a:r>
            <a:endParaRPr lang="el-GR" altLang="el-GR" sz="1400" b="1">
              <a:cs typeface="Times New Roman" pitchFamily="18" charset="0"/>
            </a:endParaRPr>
          </a:p>
          <a:p>
            <a:pPr>
              <a:lnSpc>
                <a:spcPct val="80000"/>
              </a:lnSpc>
              <a:buFontTx/>
              <a:buNone/>
            </a:pPr>
            <a:r>
              <a:rPr lang="en-US" altLang="el-GR" sz="1400">
                <a:latin typeface="Courier New" pitchFamily="49" charset="0"/>
                <a:cs typeface="Courier New" pitchFamily="49" charset="0"/>
              </a:rPr>
              <a:t>int a,b,c;</a:t>
            </a:r>
            <a:endParaRPr lang="el-GR" altLang="el-GR" sz="1400">
              <a:cs typeface="Times New Roman" pitchFamily="18" charset="0"/>
            </a:endParaRPr>
          </a:p>
          <a:p>
            <a:pPr>
              <a:lnSpc>
                <a:spcPct val="80000"/>
              </a:lnSpc>
              <a:buFontTx/>
              <a:buNone/>
            </a:pPr>
            <a:r>
              <a:rPr lang="en-US" altLang="el-GR" sz="1400" b="1">
                <a:solidFill>
                  <a:srgbClr val="FF0000"/>
                </a:solidFill>
                <a:latin typeface="Courier New" pitchFamily="49" charset="0"/>
                <a:cs typeface="Courier New" pitchFamily="49" charset="0"/>
              </a:rPr>
              <a:t>int product (int x, int y);</a:t>
            </a:r>
            <a:endParaRPr lang="el-GR" altLang="el-GR" sz="1400" b="1">
              <a:solidFill>
                <a:srgbClr val="FF0000"/>
              </a:solidFill>
              <a:cs typeface="Times New Roman" pitchFamily="18" charset="0"/>
            </a:endParaRPr>
          </a:p>
          <a:p>
            <a:pPr>
              <a:lnSpc>
                <a:spcPct val="80000"/>
              </a:lnSpc>
              <a:buFontTx/>
              <a:buNone/>
            </a:pPr>
            <a:r>
              <a:rPr lang="en-US" altLang="el-GR" sz="1400" b="1">
                <a:solidFill>
                  <a:schemeClr val="accent2"/>
                </a:solidFill>
                <a:latin typeface="Courier New" pitchFamily="49" charset="0"/>
                <a:cs typeface="Courier New" pitchFamily="49" charset="0"/>
              </a:rPr>
              <a:t>main ()</a:t>
            </a:r>
            <a:endParaRPr lang="el-GR" altLang="el-GR" sz="1400" b="1">
              <a:solidFill>
                <a:schemeClr val="accent2"/>
              </a:solidFill>
              <a:cs typeface="Times New Roman" pitchFamily="18" charset="0"/>
            </a:endParaRPr>
          </a:p>
          <a:p>
            <a:pPr>
              <a:lnSpc>
                <a:spcPct val="80000"/>
              </a:lnSpc>
              <a:buFontTx/>
              <a:buNone/>
            </a:pPr>
            <a:r>
              <a:rPr lang="en-US" altLang="el-GR" sz="1400" b="1">
                <a:solidFill>
                  <a:schemeClr val="accent2"/>
                </a:solidFill>
                <a:latin typeface="Courier New" pitchFamily="49" charset="0"/>
                <a:cs typeface="Courier New" pitchFamily="49" charset="0"/>
              </a:rPr>
              <a:t>{</a:t>
            </a:r>
            <a:endParaRPr lang="el-GR" altLang="el-GR" sz="1400" b="1">
              <a:solidFill>
                <a:schemeClr val="accent2"/>
              </a:solidFill>
              <a:cs typeface="Times New Roman" pitchFamily="18" charset="0"/>
            </a:endParaRPr>
          </a:p>
          <a:p>
            <a:pPr>
              <a:lnSpc>
                <a:spcPct val="80000"/>
              </a:lnSpc>
              <a:buFontTx/>
              <a:buNone/>
            </a:pPr>
            <a:r>
              <a:rPr lang="en-US" altLang="el-GR" sz="1400">
                <a:latin typeface="Courier New" pitchFamily="49" charset="0"/>
                <a:cs typeface="Courier New" pitchFamily="49" charset="0"/>
              </a:rPr>
              <a:t>	/* EISAGOGI TOY PROTOY ARITHMOU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("enter a number between 1 and 100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scanf</a:t>
            </a:r>
            <a:r>
              <a:rPr lang="en-US" altLang="el-GR" sz="1400">
                <a:latin typeface="Courier New" pitchFamily="49" charset="0"/>
                <a:cs typeface="Courier New" pitchFamily="49" charset="0"/>
              </a:rPr>
              <a:t>("%d",</a:t>
            </a:r>
            <a:r>
              <a:rPr lang="en-US" altLang="el-GR" sz="1800" b="1">
                <a:latin typeface="Courier New" pitchFamily="49" charset="0"/>
                <a:cs typeface="Courier New" pitchFamily="49" charset="0"/>
              </a:rPr>
              <a:t>&amp;a</a:t>
            </a:r>
            <a:r>
              <a:rPr lang="en-US" altLang="el-GR" sz="1400">
                <a:latin typeface="Courier New" pitchFamily="49" charset="0"/>
                <a:cs typeface="Courier New" pitchFamily="49" charset="0"/>
              </a:rPr>
              <a:t>);</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 EISAGOGI TOY DEYTEROY ARITHMOU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("enter a number between 1 and 100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scanf</a:t>
            </a:r>
            <a:r>
              <a:rPr lang="en-US" altLang="el-GR" sz="1400">
                <a:latin typeface="Courier New" pitchFamily="49" charset="0"/>
                <a:cs typeface="Courier New" pitchFamily="49" charset="0"/>
              </a:rPr>
              <a:t>("%d",</a:t>
            </a:r>
            <a:r>
              <a:rPr lang="en-US" altLang="el-GR" sz="1800" b="1">
                <a:latin typeface="Courier New" pitchFamily="49" charset="0"/>
                <a:cs typeface="Courier New" pitchFamily="49" charset="0"/>
              </a:rPr>
              <a:t>&amp;b</a:t>
            </a:r>
            <a:r>
              <a:rPr lang="en-US" altLang="el-GR" sz="1400">
                <a:latin typeface="Courier New" pitchFamily="49" charset="0"/>
                <a:cs typeface="Courier New" pitchFamily="49" charset="0"/>
              </a:rPr>
              <a:t>);</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 ypologismos kai emfanish toy apotelelsmatos */</a:t>
            </a:r>
            <a:endParaRPr lang="el-GR" altLang="el-GR" sz="1400">
              <a:cs typeface="Times New Roman" pitchFamily="18" charset="0"/>
            </a:endParaRPr>
          </a:p>
          <a:p>
            <a:pPr lvl="1">
              <a:lnSpc>
                <a:spcPct val="80000"/>
              </a:lnSpc>
              <a:buFontTx/>
              <a:buNone/>
            </a:pPr>
            <a:r>
              <a:rPr lang="en-US" altLang="el-GR" sz="1200">
                <a:latin typeface="Courier New" pitchFamily="49" charset="0"/>
                <a:cs typeface="Courier New" pitchFamily="49" charset="0"/>
              </a:rPr>
              <a:t>	</a:t>
            </a:r>
            <a:r>
              <a:rPr lang="en-US" altLang="el-GR" sz="1400">
                <a:latin typeface="Courier New" pitchFamily="49" charset="0"/>
                <a:cs typeface="Courier New" pitchFamily="49" charset="0"/>
              </a:rPr>
              <a:t>c=product(a,b);</a:t>
            </a:r>
            <a:endParaRPr lang="el-GR" altLang="el-GR" sz="1400">
              <a:cs typeface="Times New Roman" pitchFamily="18" charset="0"/>
            </a:endParaRPr>
          </a:p>
          <a:p>
            <a:pPr lvl="1">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("\n%d times %d = %d",a,b,c);</a:t>
            </a:r>
            <a:endParaRPr lang="el-GR" altLang="el-GR" sz="1400">
              <a:cs typeface="Times New Roman" pitchFamily="18" charset="0"/>
            </a:endParaRPr>
          </a:p>
          <a:p>
            <a:pPr>
              <a:lnSpc>
                <a:spcPct val="80000"/>
              </a:lnSpc>
              <a:buFontTx/>
              <a:buNone/>
            </a:pPr>
            <a:r>
              <a:rPr lang="en-US" altLang="el-GR" sz="1600" b="1">
                <a:solidFill>
                  <a:schemeClr val="accent2"/>
                </a:solidFill>
                <a:latin typeface="Courier New" pitchFamily="49" charset="0"/>
                <a:cs typeface="Courier New" pitchFamily="49" charset="0"/>
              </a:rPr>
              <a:t>}</a:t>
            </a:r>
            <a:endParaRPr lang="el-GR" altLang="el-GR" sz="1600" b="1">
              <a:solidFill>
                <a:schemeClr val="accent2"/>
              </a:solidFill>
              <a:cs typeface="Times New Roman" pitchFamily="18" charset="0"/>
            </a:endParaRPr>
          </a:p>
          <a:p>
            <a:pPr lvl="1">
              <a:lnSpc>
                <a:spcPct val="80000"/>
              </a:lnSpc>
              <a:buFontTx/>
              <a:buNone/>
            </a:pPr>
            <a:r>
              <a:rPr lang="en-US" altLang="el-GR" sz="1400">
                <a:latin typeface="Courier New" pitchFamily="49" charset="0"/>
                <a:cs typeface="Courier New" pitchFamily="49" charset="0"/>
              </a:rPr>
              <a:t>/* main body of the function product */</a:t>
            </a:r>
            <a:endParaRPr lang="el-GR" altLang="el-GR" sz="1400">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int product (int x, int y)</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	return (x*y);</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a:t>
            </a:r>
            <a:r>
              <a:rPr lang="en-GB" altLang="el-GR" sz="1400"/>
              <a:t> </a:t>
            </a:r>
            <a:endParaRPr lang="el-GR" altLang="el-GR" sz="120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EA23C314-03B0-43E3-BD8C-1ED9B91853BA}" type="slidenum">
              <a:rPr lang="el-GR" altLang="el-GR"/>
              <a:pPr/>
              <a:t>120</a:t>
            </a:fld>
            <a:endParaRPr lang="el-GR" altLang="el-GR"/>
          </a:p>
        </p:txBody>
      </p:sp>
      <p:sp>
        <p:nvSpPr>
          <p:cNvPr id="212994" name="Rectangle 2"/>
          <p:cNvSpPr>
            <a:spLocks noChangeArrowheads="1"/>
          </p:cNvSpPr>
          <p:nvPr/>
        </p:nvSpPr>
        <p:spPr bwMode="auto">
          <a:xfrm>
            <a:off x="762000" y="2286000"/>
            <a:ext cx="79248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AU" altLang="el-GR" sz="1600" b="1">
                <a:solidFill>
                  <a:srgbClr val="000000"/>
                </a:solidFill>
                <a:latin typeface="Courier New" pitchFamily="49" charset="0"/>
              </a:rPr>
              <a:t>  printf(“Number must be greater than %d.\n”, minimum);</a:t>
            </a:r>
          </a:p>
          <a:p>
            <a:pPr>
              <a:spcBef>
                <a:spcPct val="0"/>
              </a:spcBef>
              <a:buFontTx/>
              <a:buNone/>
            </a:pPr>
            <a:r>
              <a:rPr lang="en-AU" altLang="el-GR" sz="1600" b="1">
                <a:solidFill>
                  <a:srgbClr val="000000"/>
                </a:solidFill>
                <a:latin typeface="Courier New" pitchFamily="49" charset="0"/>
              </a:rPr>
              <a:t>  printf(“Please try again.\n”);</a:t>
            </a:r>
          </a:p>
          <a:p>
            <a:pPr>
              <a:spcBef>
                <a:spcPct val="0"/>
              </a:spcBef>
              <a:buFontTx/>
              <a:buNone/>
            </a:pPr>
            <a:r>
              <a:rPr lang="en-AU" altLang="el-GR" sz="1600" b="1">
                <a:solidFill>
                  <a:srgbClr val="000000"/>
                </a:solidFill>
                <a:latin typeface="Courier New" pitchFamily="49" charset="0"/>
              </a:rPr>
              <a:t>}</a:t>
            </a:r>
          </a:p>
        </p:txBody>
      </p:sp>
      <p:sp>
        <p:nvSpPr>
          <p:cNvPr id="212995" name="Rectangle 3"/>
          <p:cNvSpPr>
            <a:spLocks noGrp="1" noChangeArrowheads="1"/>
          </p:cNvSpPr>
          <p:nvPr>
            <p:ph type="title"/>
          </p:nvPr>
        </p:nvSpPr>
        <p:spPr>
          <a:noFill/>
          <a:ln/>
        </p:spPr>
        <p:txBody>
          <a:bodyPr/>
          <a:lstStyle/>
          <a:p>
            <a:r>
              <a:rPr lang="el-GR" altLang="el-GR"/>
              <a:t>Συνήθη σφάλματα στη </a:t>
            </a:r>
            <a:r>
              <a:rPr lang="en-US" altLang="el-GR"/>
              <a:t>while</a:t>
            </a:r>
          </a:p>
        </p:txBody>
      </p:sp>
      <p:sp>
        <p:nvSpPr>
          <p:cNvPr id="212996" name="AutoShape 4"/>
          <p:cNvSpPr>
            <a:spLocks noChangeArrowheads="1"/>
          </p:cNvSpPr>
          <p:nvPr/>
        </p:nvSpPr>
        <p:spPr bwMode="auto">
          <a:xfrm>
            <a:off x="3779838" y="4508500"/>
            <a:ext cx="4752975" cy="1441450"/>
          </a:xfrm>
          <a:prstGeom prst="wedgeRectCallout">
            <a:avLst>
              <a:gd name="adj1" fmla="val -51806"/>
              <a:gd name="adj2" fmla="val -191407"/>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spcBef>
                <a:spcPct val="20000"/>
              </a:spcBef>
            </a:pPr>
            <a:r>
              <a:rPr lang="el-GR" altLang="el-GR" sz="2800" b="1">
                <a:solidFill>
                  <a:schemeClr val="bg1"/>
                </a:solidFill>
              </a:rPr>
              <a:t>Τέλος του </a:t>
            </a:r>
            <a:r>
              <a:rPr lang="en-US" altLang="el-GR" sz="2800" b="1">
                <a:solidFill>
                  <a:schemeClr val="bg1"/>
                </a:solidFill>
              </a:rPr>
              <a:t>block </a:t>
            </a:r>
            <a:r>
              <a:rPr lang="el-GR" altLang="el-GR" sz="2800" b="1">
                <a:solidFill>
                  <a:schemeClr val="bg1"/>
                </a:solidFill>
              </a:rPr>
              <a:t>της </a:t>
            </a:r>
            <a:r>
              <a:rPr lang="en-US" altLang="el-GR" sz="2800" b="1">
                <a:solidFill>
                  <a:schemeClr val="bg1"/>
                </a:solidFill>
              </a:rPr>
              <a:t>while – </a:t>
            </a:r>
            <a:r>
              <a:rPr lang="el-GR" altLang="el-GR" sz="2800" b="1">
                <a:solidFill>
                  <a:schemeClr val="bg1"/>
                </a:solidFill>
              </a:rPr>
              <a:t>συνήθως η αιτία για ατέρμονες ανακυκλώσεις</a:t>
            </a:r>
            <a:endParaRPr lang="en-AU" altLang="el-GR" sz="2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2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nimBg="1"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do</a:t>
            </a:r>
            <a:r>
              <a:rPr lang="en-US" altLang="el-GR" b="1" dirty="0" smtClean="0"/>
              <a:t>…</a:t>
            </a:r>
            <a:r>
              <a:rPr lang="en-US" altLang="el-GR" b="1" dirty="0" smtClean="0">
                <a:solidFill>
                  <a:srgbClr val="3333FF"/>
                </a:solidFill>
                <a:latin typeface="Courier New" panose="02070309020205020404" pitchFamily="49" charset="0"/>
              </a:rPr>
              <a:t>while</a:t>
            </a:r>
            <a:r>
              <a:rPr lang="en-US" altLang="el-GR" dirty="0" smtClean="0"/>
              <a:t> Looping (Repetition) Structure</a:t>
            </a:r>
          </a:p>
        </p:txBody>
      </p:sp>
      <p:sp>
        <p:nvSpPr>
          <p:cNvPr id="38917" name="Rectangle 3"/>
          <p:cNvSpPr>
            <a:spLocks noGrp="1" noChangeArrowheads="1"/>
          </p:cNvSpPr>
          <p:nvPr>
            <p:ph type="body" idx="1"/>
          </p:nvPr>
        </p:nvSpPr>
        <p:spPr>
          <a:xfrm>
            <a:off x="395536" y="1295400"/>
            <a:ext cx="8291264" cy="5257800"/>
          </a:xfrm>
        </p:spPr>
        <p:txBody>
          <a:bodyPr/>
          <a:lstStyle/>
          <a:p>
            <a:pPr eaLnBrk="1" hangingPunct="1"/>
            <a:r>
              <a:rPr lang="en-US" altLang="el-GR" dirty="0" smtClean="0"/>
              <a:t>General form of a </a:t>
            </a:r>
            <a:r>
              <a:rPr lang="en-US" altLang="el-GR" dirty="0" smtClean="0">
                <a:solidFill>
                  <a:srgbClr val="3333FF"/>
                </a:solidFill>
                <a:latin typeface="Courier New" panose="02070309020205020404" pitchFamily="49" charset="0"/>
              </a:rPr>
              <a:t>do</a:t>
            </a:r>
            <a:r>
              <a:rPr lang="en-US" altLang="el-GR" dirty="0" smtClean="0"/>
              <a:t>...</a:t>
            </a:r>
            <a:r>
              <a:rPr lang="en-US" altLang="el-GR" dirty="0" smtClean="0">
                <a:solidFill>
                  <a:srgbClr val="3333FF"/>
                </a:solidFill>
                <a:latin typeface="Courier New" panose="02070309020205020404" pitchFamily="49" charset="0"/>
              </a:rPr>
              <a:t>while</a:t>
            </a:r>
            <a:r>
              <a:rPr lang="en-US" altLang="el-GR" dirty="0" smtClean="0"/>
              <a:t>:</a:t>
            </a:r>
          </a:p>
          <a:p>
            <a:pPr eaLnBrk="1" hangingPunct="1">
              <a:lnSpc>
                <a:spcPct val="70000"/>
              </a:lnSpc>
              <a:buFontTx/>
              <a:buNone/>
            </a:pPr>
            <a:r>
              <a:rPr lang="en-US" altLang="el-GR" sz="2400" dirty="0" smtClean="0"/>
              <a:t> </a:t>
            </a:r>
            <a:endParaRPr lang="en-US" altLang="el-GR" sz="2400" dirty="0" smtClean="0">
              <a:latin typeface="Courier New" panose="02070309020205020404" pitchFamily="49" charset="0"/>
            </a:endParaRPr>
          </a:p>
          <a:p>
            <a:pPr eaLnBrk="1" hangingPunct="1">
              <a:lnSpc>
                <a:spcPct val="80000"/>
              </a:lnSpc>
              <a:buFontTx/>
              <a:buNone/>
            </a:pPr>
            <a:r>
              <a:rPr lang="en-US" altLang="el-GR" sz="2400" dirty="0" smtClean="0">
                <a:latin typeface="Courier New" panose="02070309020205020404" pitchFamily="49" charset="0"/>
              </a:rPr>
              <a:t> </a:t>
            </a:r>
          </a:p>
          <a:p>
            <a:pPr eaLnBrk="1" hangingPunct="1">
              <a:buFontTx/>
              <a:buNone/>
            </a:pPr>
            <a:r>
              <a:rPr lang="en-US" altLang="el-GR" sz="2400" dirty="0" smtClean="0">
                <a:latin typeface="Courier New" panose="02070309020205020404" pitchFamily="49" charset="0"/>
              </a:rPr>
              <a:t>	 </a:t>
            </a:r>
          </a:p>
          <a:p>
            <a:pPr eaLnBrk="1" hangingPunct="1"/>
            <a:r>
              <a:rPr lang="en-US" altLang="el-GR" dirty="0" smtClean="0"/>
              <a:t>The </a:t>
            </a:r>
            <a:r>
              <a:rPr lang="en-US" altLang="el-GR" dirty="0" smtClean="0">
                <a:latin typeface="Courier New" panose="02070309020205020404" pitchFamily="49" charset="0"/>
              </a:rPr>
              <a:t>statement</a:t>
            </a:r>
            <a:r>
              <a:rPr lang="en-US" altLang="el-GR" dirty="0" smtClean="0"/>
              <a:t> executes first, and then the </a:t>
            </a:r>
            <a:r>
              <a:rPr lang="en-US" altLang="el-GR" dirty="0" smtClean="0">
                <a:latin typeface="Courier New" panose="02070309020205020404" pitchFamily="49" charset="0"/>
              </a:rPr>
              <a:t>expression</a:t>
            </a:r>
            <a:r>
              <a:rPr lang="en-US" altLang="el-GR" dirty="0" smtClean="0"/>
              <a:t> is evaluated </a:t>
            </a:r>
          </a:p>
          <a:p>
            <a:pPr eaLnBrk="1" hangingPunct="1"/>
            <a:r>
              <a:rPr lang="en-US" altLang="el-GR" dirty="0" smtClean="0"/>
              <a:t>To avoid an infinite loop, body must contain a statement that makes the expression </a:t>
            </a:r>
            <a:r>
              <a:rPr lang="en-US" altLang="el-GR" dirty="0" smtClean="0">
                <a:solidFill>
                  <a:srgbClr val="3333FF"/>
                </a:solidFill>
                <a:latin typeface="Courier New" panose="02070309020205020404" pitchFamily="49" charset="0"/>
              </a:rPr>
              <a:t>false</a:t>
            </a:r>
            <a:endParaRPr lang="en-US" altLang="el-GR" dirty="0" smtClean="0"/>
          </a:p>
          <a:p>
            <a:pPr eaLnBrk="1" hangingPunct="1"/>
            <a:r>
              <a:rPr lang="en-US" altLang="el-GR" dirty="0" smtClean="0"/>
              <a:t>The </a:t>
            </a:r>
            <a:r>
              <a:rPr lang="en-US" altLang="el-GR" dirty="0" smtClean="0">
                <a:latin typeface="Courier New" panose="02070309020205020404" pitchFamily="49" charset="0"/>
              </a:rPr>
              <a:t>statement</a:t>
            </a:r>
            <a:r>
              <a:rPr lang="en-US" altLang="el-GR" dirty="0" smtClean="0"/>
              <a:t> can be simple or compound</a:t>
            </a:r>
          </a:p>
          <a:p>
            <a:pPr eaLnBrk="1" hangingPunct="1"/>
            <a:r>
              <a:rPr lang="en-US" altLang="el-GR" dirty="0" smtClean="0"/>
              <a:t>Loop always iterates at least once</a:t>
            </a:r>
          </a:p>
        </p:txBody>
      </p:sp>
      <p:pic>
        <p:nvPicPr>
          <p:cNvPr id="389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844824"/>
            <a:ext cx="31623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121</a:t>
            </a:fld>
            <a:endParaRPr lang="el-GR" altLang="el-GR"/>
          </a:p>
        </p:txBody>
      </p:sp>
    </p:spTree>
    <p:extLst>
      <p:ext uri="{BB962C8B-B14F-4D97-AF65-F5344CB8AC3E}">
        <p14:creationId xmlns:p14="http://schemas.microsoft.com/office/powerpoint/2010/main" val="108504712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do</a:t>
            </a:r>
            <a:r>
              <a:rPr lang="en-US" altLang="el-GR" b="1" dirty="0" smtClean="0"/>
              <a:t>…</a:t>
            </a:r>
            <a:r>
              <a:rPr lang="en-US" altLang="el-GR" b="1" dirty="0" smtClean="0">
                <a:solidFill>
                  <a:srgbClr val="3333FF"/>
                </a:solidFill>
                <a:latin typeface="Courier New" panose="02070309020205020404" pitchFamily="49" charset="0"/>
              </a:rPr>
              <a:t>while</a:t>
            </a:r>
            <a:r>
              <a:rPr lang="en-US" altLang="el-GR" dirty="0" smtClean="0"/>
              <a:t> Looping (Repetition) Structure (continued)</a:t>
            </a:r>
          </a:p>
        </p:txBody>
      </p:sp>
      <p:pic>
        <p:nvPicPr>
          <p:cNvPr id="3994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484784"/>
            <a:ext cx="7493383" cy="4415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122</a:t>
            </a:fld>
            <a:endParaRPr lang="el-GR" altLang="el-GR"/>
          </a:p>
        </p:txBody>
      </p:sp>
    </p:spTree>
    <p:extLst>
      <p:ext uri="{BB962C8B-B14F-4D97-AF65-F5344CB8AC3E}">
        <p14:creationId xmlns:p14="http://schemas.microsoft.com/office/powerpoint/2010/main" val="12627159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F338E560-8EB5-4424-A73B-9005E1200342}" type="slidenum">
              <a:rPr lang="el-GR" altLang="el-GR"/>
              <a:pPr/>
              <a:t>123</a:t>
            </a:fld>
            <a:endParaRPr lang="el-GR" altLang="el-GR"/>
          </a:p>
        </p:txBody>
      </p:sp>
      <p:sp>
        <p:nvSpPr>
          <p:cNvPr id="75779" name="Rectangle 3"/>
          <p:cNvSpPr>
            <a:spLocks noGrp="1" noChangeArrowheads="1"/>
          </p:cNvSpPr>
          <p:nvPr>
            <p:ph type="body" idx="1"/>
          </p:nvPr>
        </p:nvSpPr>
        <p:spPr>
          <a:xfrm>
            <a:off x="381000" y="1066800"/>
            <a:ext cx="5991225" cy="5029200"/>
          </a:xfrm>
        </p:spPr>
        <p:txBody>
          <a:bodyPr/>
          <a:lstStyle/>
          <a:p>
            <a:pPr algn="just">
              <a:buFontTx/>
              <a:buNone/>
            </a:pPr>
            <a:r>
              <a:rPr lang="en-GB" altLang="el-GR" sz="2400" b="1">
                <a:ea typeface="Arial Unicode MS" pitchFamily="34" charset="-128"/>
                <a:cs typeface="Arial Unicode MS" pitchFamily="34" charset="-128"/>
              </a:rPr>
              <a:t>do</a:t>
            </a:r>
            <a:r>
              <a:rPr lang="en-GB" altLang="el-GR" sz="2400">
                <a:ea typeface="Arial Unicode MS" pitchFamily="34" charset="-128"/>
                <a:cs typeface="Arial Unicode MS" pitchFamily="34" charset="-128"/>
              </a:rPr>
              <a:t> </a:t>
            </a:r>
            <a:r>
              <a:rPr lang="en-GB" altLang="el-GR" sz="2400" b="1" i="1">
                <a:solidFill>
                  <a:srgbClr val="CC0000"/>
                </a:solidFill>
                <a:ea typeface="Arial Unicode MS" pitchFamily="34" charset="-128"/>
                <a:cs typeface="Arial Unicode MS" pitchFamily="34" charset="-128"/>
              </a:rPr>
              <a:t>statement...</a:t>
            </a:r>
            <a:r>
              <a:rPr lang="en-GB" altLang="el-GR" sz="2400">
                <a:ea typeface="Arial Unicode MS" pitchFamily="34" charset="-128"/>
                <a:cs typeface="Arial Unicode MS" pitchFamily="34" charset="-128"/>
              </a:rPr>
              <a:t> </a:t>
            </a:r>
            <a:r>
              <a:rPr lang="en-GB" altLang="el-GR" sz="2400" b="1">
                <a:ea typeface="Arial Unicode MS" pitchFamily="34" charset="-128"/>
                <a:cs typeface="Arial Unicode MS" pitchFamily="34" charset="-128"/>
              </a:rPr>
              <a:t>while(</a:t>
            </a:r>
            <a:r>
              <a:rPr lang="en-GB" altLang="el-GR" sz="2400">
                <a:ea typeface="Arial Unicode MS" pitchFamily="34" charset="-128"/>
                <a:cs typeface="Arial Unicode MS" pitchFamily="34" charset="-128"/>
              </a:rPr>
              <a:t> </a:t>
            </a:r>
            <a:r>
              <a:rPr lang="en-GB" altLang="el-GR" sz="2400" b="1" i="1">
                <a:solidFill>
                  <a:srgbClr val="6600FF"/>
                </a:solidFill>
                <a:ea typeface="Arial Unicode MS" pitchFamily="34" charset="-128"/>
                <a:cs typeface="Arial Unicode MS" pitchFamily="34" charset="-128"/>
              </a:rPr>
              <a:t>expression</a:t>
            </a:r>
            <a:r>
              <a:rPr lang="en-GB" altLang="el-GR" sz="2400" b="1" i="1">
                <a:ea typeface="Arial Unicode MS" pitchFamily="34" charset="-128"/>
                <a:cs typeface="Arial Unicode MS" pitchFamily="34" charset="-128"/>
              </a:rPr>
              <a:t> </a:t>
            </a:r>
            <a:r>
              <a:rPr lang="en-GB" altLang="el-GR" sz="2400" b="1">
                <a:ea typeface="Arial Unicode MS" pitchFamily="34" charset="-128"/>
                <a:cs typeface="Arial Unicode MS" pitchFamily="34" charset="-128"/>
              </a:rPr>
              <a:t>);</a:t>
            </a:r>
            <a:endParaRPr lang="el-GR" altLang="el-GR" sz="2400">
              <a:ea typeface="Arial Unicode MS" pitchFamily="34" charset="-128"/>
              <a:cs typeface="Arial Unicode MS" pitchFamily="34" charset="-128"/>
            </a:endParaRPr>
          </a:p>
          <a:p>
            <a:pPr algn="just">
              <a:buFontTx/>
              <a:buNone/>
            </a:pPr>
            <a:r>
              <a:rPr lang="en-GB" altLang="el-GR" sz="2400" b="1">
                <a:ea typeface="Arial Unicode MS" pitchFamily="34" charset="-128"/>
                <a:cs typeface="Arial Unicode MS" pitchFamily="34" charset="-128"/>
              </a:rPr>
              <a:t> </a:t>
            </a:r>
          </a:p>
          <a:p>
            <a:pPr algn="just">
              <a:buFontTx/>
              <a:buNone/>
            </a:pPr>
            <a:r>
              <a:rPr lang="en-GB" altLang="el-GR" sz="4400" b="1">
                <a:solidFill>
                  <a:srgbClr val="6600FF"/>
                </a:solidFill>
                <a:ea typeface="Arial Unicode MS" pitchFamily="34" charset="-128"/>
                <a:cs typeface="Arial Unicode MS" pitchFamily="34" charset="-128"/>
              </a:rPr>
              <a:t>counter=1;</a:t>
            </a:r>
            <a:endParaRPr lang="el-GR" altLang="el-GR" sz="4400">
              <a:solidFill>
                <a:srgbClr val="6600FF"/>
              </a:solidFill>
              <a:latin typeface="Arial" charset="0"/>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do </a:t>
            </a:r>
            <a:endParaRPr lang="en-US" altLang="el-GR" sz="2400" b="1">
              <a:solidFill>
                <a:srgbClr val="00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	{  </a:t>
            </a:r>
            <a:endParaRPr lang="en-US" altLang="el-GR" sz="2400" b="1">
              <a:solidFill>
                <a:srgbClr val="000000"/>
              </a:solidFill>
              <a:ea typeface="Arial Unicode MS" pitchFamily="34" charset="-128"/>
              <a:cs typeface="Arial Unicode MS" pitchFamily="34" charset="-128"/>
            </a:endParaRPr>
          </a:p>
          <a:p>
            <a:pPr>
              <a:lnSpc>
                <a:spcPct val="120000"/>
              </a:lnSpc>
              <a:buFontTx/>
              <a:buNone/>
            </a:pPr>
            <a:r>
              <a:rPr lang="en-US" altLang="el-GR" sz="2400" b="1">
                <a:solidFill>
                  <a:srgbClr val="FF0000"/>
                </a:solidFill>
                <a:ea typeface="Arial Unicode MS" pitchFamily="34" charset="-128"/>
                <a:cs typeface="Arial Unicode MS" pitchFamily="34" charset="-128"/>
              </a:rPr>
              <a:t>		</a:t>
            </a:r>
            <a:r>
              <a:rPr lang="en-US" altLang="el-GR" b="1">
                <a:solidFill>
                  <a:srgbClr val="CC0000"/>
                </a:solidFill>
                <a:ea typeface="Arial Unicode MS" pitchFamily="34" charset="-128"/>
                <a:cs typeface="Arial Unicode MS" pitchFamily="34" charset="-128"/>
              </a:rPr>
              <a:t>counter</a:t>
            </a:r>
            <a:r>
              <a:rPr lang="en-GB" altLang="el-GR" b="1">
                <a:solidFill>
                  <a:srgbClr val="CC0000"/>
                </a:solidFill>
                <a:ea typeface="Arial Unicode MS" pitchFamily="34" charset="-128"/>
                <a:cs typeface="Arial Unicode MS" pitchFamily="34" charset="-128"/>
              </a:rPr>
              <a:t>++;  </a:t>
            </a:r>
            <a:endParaRPr lang="en-US" altLang="el-GR" b="1">
              <a:solidFill>
                <a:srgbClr val="CC0000"/>
              </a:solidFill>
              <a:ea typeface="Arial Unicode MS" pitchFamily="34" charset="-128"/>
              <a:cs typeface="Arial Unicode MS" pitchFamily="34" charset="-128"/>
            </a:endParaRPr>
          </a:p>
          <a:p>
            <a:pPr>
              <a:lnSpc>
                <a:spcPct val="120000"/>
              </a:lnSpc>
              <a:buFontTx/>
              <a:buNone/>
            </a:pPr>
            <a:r>
              <a:rPr lang="en-GB" altLang="el-GR" b="1">
                <a:solidFill>
                  <a:srgbClr val="CC0000"/>
                </a:solidFill>
                <a:ea typeface="Arial Unicode MS" pitchFamily="34" charset="-128"/>
                <a:cs typeface="Arial Unicode MS" pitchFamily="34" charset="-128"/>
              </a:rPr>
              <a:t>		printf("%i",</a:t>
            </a:r>
            <a:r>
              <a:rPr lang="en-US" altLang="el-GR" b="1">
                <a:solidFill>
                  <a:srgbClr val="CC0000"/>
                </a:solidFill>
                <a:ea typeface="Arial Unicode MS" pitchFamily="34" charset="-128"/>
                <a:cs typeface="Arial Unicode MS" pitchFamily="34" charset="-128"/>
              </a:rPr>
              <a:t>counter</a:t>
            </a:r>
            <a:r>
              <a:rPr lang="en-GB" altLang="el-GR" b="1">
                <a:solidFill>
                  <a:srgbClr val="CC0000"/>
                </a:solidFill>
                <a:ea typeface="Arial Unicode MS" pitchFamily="34" charset="-128"/>
                <a:cs typeface="Arial Unicode MS" pitchFamily="34" charset="-128"/>
              </a:rPr>
              <a:t>);</a:t>
            </a:r>
            <a:endParaRPr lang="en-US" altLang="el-GR" b="1">
              <a:solidFill>
                <a:srgbClr val="CC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	} </a:t>
            </a:r>
            <a:endParaRPr lang="en-US" altLang="el-GR" sz="2400" b="1">
              <a:solidFill>
                <a:srgbClr val="00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while (</a:t>
            </a:r>
            <a:r>
              <a:rPr lang="en-US" altLang="el-GR" sz="4400" b="1">
                <a:solidFill>
                  <a:srgbClr val="6600FF"/>
                </a:solidFill>
                <a:ea typeface="Arial Unicode MS" pitchFamily="34" charset="-128"/>
                <a:cs typeface="Arial Unicode MS" pitchFamily="34" charset="-128"/>
              </a:rPr>
              <a:t>counter</a:t>
            </a:r>
            <a:r>
              <a:rPr lang="en-GB" altLang="el-GR" sz="4400" b="1">
                <a:solidFill>
                  <a:srgbClr val="6600FF"/>
                </a:solidFill>
                <a:ea typeface="Arial Unicode MS" pitchFamily="34" charset="-128"/>
                <a:cs typeface="Arial Unicode MS" pitchFamily="34" charset="-128"/>
              </a:rPr>
              <a:t>&lt;100</a:t>
            </a:r>
            <a:r>
              <a:rPr lang="en-GB" altLang="el-GR" sz="2400" b="1">
                <a:solidFill>
                  <a:srgbClr val="000000"/>
                </a:solidFill>
                <a:ea typeface="Arial Unicode MS" pitchFamily="34" charset="-128"/>
                <a:cs typeface="Arial Unicode MS" pitchFamily="34" charset="-128"/>
              </a:rPr>
              <a:t>);</a:t>
            </a:r>
            <a:r>
              <a:rPr lang="en-GB" altLang="el-GR" sz="2400">
                <a:latin typeface="Verdana" pitchFamily="34" charset="0"/>
              </a:rPr>
              <a:t> </a:t>
            </a:r>
            <a:endParaRPr lang="en-US" altLang="el-GR" sz="2400">
              <a:latin typeface="Verdana" pitchFamily="34" charset="0"/>
            </a:endParaRPr>
          </a:p>
        </p:txBody>
      </p:sp>
      <p:sp>
        <p:nvSpPr>
          <p:cNvPr id="75780" name="Rectangle 4"/>
          <p:cNvSpPr>
            <a:spLocks noGrp="1" noChangeArrowheads="1"/>
          </p:cNvSpPr>
          <p:nvPr>
            <p:ph type="title"/>
          </p:nvPr>
        </p:nvSpPr>
        <p:spPr/>
        <p:txBody>
          <a:bodyPr/>
          <a:lstStyle/>
          <a:p>
            <a:r>
              <a:rPr lang="el-GR" altLang="el-GR"/>
              <a:t>Εντολή </a:t>
            </a:r>
            <a:r>
              <a:rPr lang="en-US" altLang="el-GR"/>
              <a:t>do - while</a:t>
            </a:r>
          </a:p>
        </p:txBody>
      </p:sp>
      <p:sp>
        <p:nvSpPr>
          <p:cNvPr id="75781" name="Text Box 5"/>
          <p:cNvSpPr txBox="1">
            <a:spLocks noChangeArrowheads="1"/>
          </p:cNvSpPr>
          <p:nvPr/>
        </p:nvSpPr>
        <p:spPr bwMode="auto">
          <a:xfrm>
            <a:off x="6443663" y="5013325"/>
            <a:ext cx="2232025" cy="1089025"/>
          </a:xfrm>
          <a:prstGeom prst="rect">
            <a:avLst/>
          </a:prstGeom>
          <a:solidFill>
            <a:srgbClr val="FFFF00"/>
          </a:solidFill>
          <a:ln w="222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t>Έλεγχος στο τέλος</a:t>
            </a:r>
            <a:endParaRPr lang="en-US" altLang="el-GR"/>
          </a:p>
        </p:txBody>
      </p:sp>
      <p:sp>
        <p:nvSpPr>
          <p:cNvPr id="75783" name="Line 7"/>
          <p:cNvSpPr>
            <a:spLocks noChangeShapeType="1"/>
          </p:cNvSpPr>
          <p:nvPr/>
        </p:nvSpPr>
        <p:spPr bwMode="auto">
          <a:xfrm flipH="1">
            <a:off x="5148263" y="5516563"/>
            <a:ext cx="1295400" cy="288925"/>
          </a:xfrm>
          <a:prstGeom prst="line">
            <a:avLst/>
          </a:prstGeom>
          <a:noFill/>
          <a:ln w="31750">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for</a:t>
            </a:r>
            <a:r>
              <a:rPr lang="en-US" altLang="el-GR" dirty="0" smtClean="0"/>
              <a:t> Looping (Repetition) Structure</a:t>
            </a:r>
          </a:p>
        </p:txBody>
      </p:sp>
      <p:sp>
        <p:nvSpPr>
          <p:cNvPr id="33797" name="Rectangle 3"/>
          <p:cNvSpPr>
            <a:spLocks noGrp="1" noChangeArrowheads="1"/>
          </p:cNvSpPr>
          <p:nvPr>
            <p:ph type="body" idx="1"/>
          </p:nvPr>
        </p:nvSpPr>
        <p:spPr>
          <a:xfrm>
            <a:off x="832108" y="1066800"/>
            <a:ext cx="7772400" cy="4572000"/>
          </a:xfrm>
        </p:spPr>
        <p:txBody>
          <a:bodyPr/>
          <a:lstStyle/>
          <a:p>
            <a:pPr eaLnBrk="1" hangingPunct="1">
              <a:lnSpc>
                <a:spcPct val="90000"/>
              </a:lnSpc>
              <a:spcBef>
                <a:spcPct val="60000"/>
              </a:spcBef>
            </a:pPr>
            <a:r>
              <a:rPr lang="en-US" altLang="el-GR" dirty="0" smtClean="0"/>
              <a:t>The general form of the </a:t>
            </a:r>
            <a:r>
              <a:rPr lang="en-US" altLang="el-GR" dirty="0" smtClean="0">
                <a:solidFill>
                  <a:srgbClr val="3333FF"/>
                </a:solidFill>
                <a:latin typeface="Courier New" panose="02070309020205020404" pitchFamily="49" charset="0"/>
              </a:rPr>
              <a:t>for</a:t>
            </a:r>
            <a:r>
              <a:rPr lang="en-US" altLang="el-GR" dirty="0" smtClean="0"/>
              <a:t> statement is:</a:t>
            </a:r>
          </a:p>
          <a:p>
            <a:pPr eaLnBrk="1" hangingPunct="1">
              <a:lnSpc>
                <a:spcPct val="0"/>
              </a:lnSpc>
              <a:spcBef>
                <a:spcPct val="60000"/>
              </a:spcBef>
              <a:buFontTx/>
              <a:buNone/>
            </a:pPr>
            <a:r>
              <a:rPr lang="en-US" altLang="el-GR" sz="2400" dirty="0" smtClean="0"/>
              <a:t>	  </a:t>
            </a:r>
            <a:endParaRPr lang="en-US" altLang="el-GR" sz="2400" dirty="0" smtClean="0">
              <a:latin typeface="Courier New" panose="02070309020205020404" pitchFamily="49" charset="0"/>
            </a:endParaRPr>
          </a:p>
          <a:p>
            <a:pPr eaLnBrk="1" hangingPunct="1">
              <a:lnSpc>
                <a:spcPct val="90000"/>
              </a:lnSpc>
              <a:spcBef>
                <a:spcPct val="60000"/>
              </a:spcBef>
              <a:buFontTx/>
              <a:buNone/>
            </a:pPr>
            <a:r>
              <a:rPr lang="en-US" altLang="el-GR" sz="2400" dirty="0" smtClean="0">
                <a:latin typeface="Courier New" panose="02070309020205020404" pitchFamily="49" charset="0"/>
              </a:rPr>
              <a:t>	  </a:t>
            </a:r>
          </a:p>
          <a:p>
            <a:pPr eaLnBrk="1" hangingPunct="1">
              <a:spcBef>
                <a:spcPct val="60000"/>
              </a:spcBef>
            </a:pPr>
            <a:r>
              <a:rPr lang="en-US" altLang="el-GR" dirty="0" smtClean="0"/>
              <a:t>The </a:t>
            </a:r>
            <a:r>
              <a:rPr lang="en-US" altLang="el-GR" dirty="0" smtClean="0">
                <a:latin typeface="Courier New" panose="02070309020205020404" pitchFamily="49" charset="0"/>
              </a:rPr>
              <a:t>initial statement</a:t>
            </a:r>
            <a:r>
              <a:rPr lang="en-US" altLang="el-GR" dirty="0" smtClean="0"/>
              <a:t>, </a:t>
            </a:r>
            <a:r>
              <a:rPr lang="en-US" altLang="el-GR" dirty="0" smtClean="0">
                <a:latin typeface="Courier New" panose="02070309020205020404" pitchFamily="49" charset="0"/>
              </a:rPr>
              <a:t>loop condition</a:t>
            </a:r>
            <a:r>
              <a:rPr lang="en-US" altLang="el-GR" dirty="0" smtClean="0"/>
              <a:t>, and </a:t>
            </a:r>
            <a:r>
              <a:rPr lang="en-US" altLang="el-GR" dirty="0" smtClean="0">
                <a:latin typeface="Courier New" panose="02070309020205020404" pitchFamily="49" charset="0"/>
              </a:rPr>
              <a:t>update statement</a:t>
            </a:r>
            <a:r>
              <a:rPr lang="en-US" altLang="el-GR" dirty="0" smtClean="0"/>
              <a:t> are called </a:t>
            </a:r>
            <a:r>
              <a:rPr lang="en-US" altLang="el-GR" dirty="0" smtClean="0">
                <a:solidFill>
                  <a:srgbClr val="3333FF"/>
                </a:solidFill>
                <a:latin typeface="Courier New" panose="02070309020205020404" pitchFamily="49" charset="0"/>
              </a:rPr>
              <a:t>for</a:t>
            </a:r>
            <a:r>
              <a:rPr lang="en-US" altLang="el-GR" dirty="0" smtClean="0"/>
              <a:t> loop control statements</a:t>
            </a:r>
          </a:p>
          <a:p>
            <a:pPr lvl="1" eaLnBrk="1" hangingPunct="1"/>
            <a:r>
              <a:rPr lang="en-US" altLang="el-GR" dirty="0" smtClean="0">
                <a:latin typeface="Courier New" panose="02070309020205020404" pitchFamily="49" charset="0"/>
              </a:rPr>
              <a:t>initial statement</a:t>
            </a:r>
            <a:r>
              <a:rPr lang="en-US" altLang="el-GR" dirty="0" smtClean="0"/>
              <a:t> usually initializes a variable ( called the </a:t>
            </a:r>
            <a:r>
              <a:rPr lang="en-US" altLang="el-GR" dirty="0" smtClean="0">
                <a:solidFill>
                  <a:srgbClr val="3333FF"/>
                </a:solidFill>
                <a:latin typeface="Courier New" panose="02070309020205020404" pitchFamily="49" charset="0"/>
              </a:rPr>
              <a:t>for</a:t>
            </a:r>
            <a:r>
              <a:rPr lang="en-US" altLang="el-GR" dirty="0" smtClean="0"/>
              <a:t> </a:t>
            </a:r>
            <a:r>
              <a:rPr lang="en-US" altLang="el-GR" b="1" dirty="0" smtClean="0"/>
              <a:t>loop control variable </a:t>
            </a:r>
            <a:r>
              <a:rPr lang="en-US" altLang="el-GR" dirty="0" smtClean="0"/>
              <a:t>, or </a:t>
            </a:r>
            <a:r>
              <a:rPr lang="en-US" altLang="el-GR" dirty="0" smtClean="0">
                <a:solidFill>
                  <a:srgbClr val="3333FF"/>
                </a:solidFill>
                <a:latin typeface="Courier New" panose="02070309020205020404" pitchFamily="49" charset="0"/>
              </a:rPr>
              <a:t>for</a:t>
            </a:r>
            <a:r>
              <a:rPr lang="en-US" altLang="el-GR" dirty="0" smtClean="0"/>
              <a:t> </a:t>
            </a:r>
            <a:r>
              <a:rPr lang="en-US" altLang="el-GR" b="1" dirty="0" smtClean="0"/>
              <a:t>indexed </a:t>
            </a:r>
            <a:r>
              <a:rPr lang="en-US" altLang="el-GR" dirty="0" smtClean="0"/>
              <a:t>)</a:t>
            </a:r>
          </a:p>
          <a:p>
            <a:pPr eaLnBrk="1" hangingPunct="1"/>
            <a:r>
              <a:rPr lang="en-US" altLang="el-GR" dirty="0" smtClean="0"/>
              <a:t>In C, </a:t>
            </a:r>
            <a:r>
              <a:rPr lang="en-US" altLang="el-GR" dirty="0" smtClean="0">
                <a:solidFill>
                  <a:srgbClr val="3333FF"/>
                </a:solidFill>
                <a:latin typeface="Courier New" panose="02070309020205020404" pitchFamily="49" charset="0"/>
              </a:rPr>
              <a:t>for</a:t>
            </a:r>
            <a:r>
              <a:rPr lang="en-US" altLang="el-GR" dirty="0" smtClean="0"/>
              <a:t> is a reserved word</a:t>
            </a:r>
          </a:p>
        </p:txBody>
      </p:sp>
      <p:pic>
        <p:nvPicPr>
          <p:cNvPr id="337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72771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124</a:t>
            </a:fld>
            <a:endParaRPr lang="el-GR" altLang="el-GR"/>
          </a:p>
        </p:txBody>
      </p:sp>
    </p:spTree>
    <p:extLst>
      <p:ext uri="{BB962C8B-B14F-4D97-AF65-F5344CB8AC3E}">
        <p14:creationId xmlns:p14="http://schemas.microsoft.com/office/powerpoint/2010/main" val="94676664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for</a:t>
            </a:r>
            <a:r>
              <a:rPr lang="en-US" altLang="el-GR" dirty="0" smtClean="0"/>
              <a:t> Looping (Repetition) Structure (continued)</a:t>
            </a:r>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4" y="1340768"/>
            <a:ext cx="8159860" cy="48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125</a:t>
            </a:fld>
            <a:endParaRPr lang="el-GR" altLang="el-GR"/>
          </a:p>
        </p:txBody>
      </p:sp>
    </p:spTree>
    <p:extLst>
      <p:ext uri="{BB962C8B-B14F-4D97-AF65-F5344CB8AC3E}">
        <p14:creationId xmlns:p14="http://schemas.microsoft.com/office/powerpoint/2010/main" val="96115726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D852B20-36A4-415D-AF54-3BE9D130D234}" type="slidenum">
              <a:rPr lang="el-GR" altLang="el-GR"/>
              <a:pPr/>
              <a:t>126</a:t>
            </a:fld>
            <a:endParaRPr lang="el-GR" altLang="el-GR"/>
          </a:p>
        </p:txBody>
      </p:sp>
      <p:sp>
        <p:nvSpPr>
          <p:cNvPr id="76802" name="Rectangle 2"/>
          <p:cNvSpPr>
            <a:spLocks noGrp="1" noChangeArrowheads="1"/>
          </p:cNvSpPr>
          <p:nvPr>
            <p:ph type="title"/>
          </p:nvPr>
        </p:nvSpPr>
        <p:spPr>
          <a:xfrm>
            <a:off x="684213" y="381000"/>
            <a:ext cx="7773987" cy="960438"/>
          </a:xfrm>
        </p:spPr>
        <p:txBody>
          <a:bodyPr/>
          <a:lstStyle/>
          <a:p>
            <a:r>
              <a:rPr lang="el-GR" altLang="el-GR" sz="2800" b="1"/>
              <a:t> Εντολή </a:t>
            </a:r>
            <a:r>
              <a:rPr lang="en-US" altLang="el-GR" sz="2800" b="1"/>
              <a:t>for</a:t>
            </a:r>
            <a:r>
              <a:rPr lang="el-GR" altLang="el-GR" sz="2800" b="1"/>
              <a:t> </a:t>
            </a:r>
            <a:br>
              <a:rPr lang="el-GR" altLang="el-GR" sz="2800" b="1"/>
            </a:br>
            <a:r>
              <a:rPr lang="el-GR" altLang="el-GR" sz="2800" b="1"/>
              <a:t>(καθορισμένο πλήθος επαναλήψεων)</a:t>
            </a:r>
            <a:endParaRPr lang="en-GB" altLang="el-GR" sz="2800" b="1"/>
          </a:p>
        </p:txBody>
      </p:sp>
      <p:sp>
        <p:nvSpPr>
          <p:cNvPr id="76803" name="Rectangle 3"/>
          <p:cNvSpPr>
            <a:spLocks noGrp="1" noChangeArrowheads="1"/>
          </p:cNvSpPr>
          <p:nvPr>
            <p:ph type="body" idx="1"/>
          </p:nvPr>
        </p:nvSpPr>
        <p:spPr>
          <a:xfrm>
            <a:off x="685800" y="1628775"/>
            <a:ext cx="8134350" cy="4467225"/>
          </a:xfrm>
        </p:spPr>
        <p:txBody>
          <a:bodyPr/>
          <a:lstStyle/>
          <a:p>
            <a:pPr algn="just">
              <a:lnSpc>
                <a:spcPct val="120000"/>
              </a:lnSpc>
              <a:buFontTx/>
              <a:buNone/>
            </a:pPr>
            <a:r>
              <a:rPr lang="en-US" altLang="el-GR" b="1" dirty="0">
                <a:latin typeface="Courier New" panose="02070309020205020404" pitchFamily="49" charset="0"/>
                <a:ea typeface="Arial Unicode MS" pitchFamily="34" charset="-128"/>
                <a:cs typeface="Courier New" panose="02070309020205020404" pitchFamily="49" charset="0"/>
              </a:rPr>
              <a:t>f</a:t>
            </a:r>
            <a:r>
              <a:rPr lang="en-GB" altLang="el-GR" b="1" dirty="0">
                <a:latin typeface="Courier New" panose="02070309020205020404" pitchFamily="49" charset="0"/>
                <a:ea typeface="Arial Unicode MS" pitchFamily="34" charset="-128"/>
                <a:cs typeface="Courier New" panose="02070309020205020404" pitchFamily="49" charset="0"/>
              </a:rPr>
              <a:t>or</a:t>
            </a:r>
            <a:r>
              <a:rPr lang="en-US" altLang="el-GR" b="1" dirty="0">
                <a:latin typeface="Courier New" panose="02070309020205020404" pitchFamily="49" charset="0"/>
                <a:ea typeface="Arial Unicode MS" pitchFamily="34" charset="-128"/>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i="1" dirty="0">
                <a:latin typeface="Courier New" panose="02070309020205020404" pitchFamily="49" charset="0"/>
                <a:ea typeface="Arial Unicode MS" pitchFamily="34" charset="-128"/>
                <a:cs typeface="Courier New" panose="02070309020205020404" pitchFamily="49" charset="0"/>
              </a:rPr>
              <a:t>expression1</a:t>
            </a:r>
            <a:r>
              <a:rPr lang="en-GB" altLang="el-GR" dirty="0">
                <a:latin typeface="Courier New" panose="02070309020205020404" pitchFamily="49" charset="0"/>
                <a:ea typeface="Arial Unicode MS" pitchFamily="34" charset="-128"/>
                <a:cs typeface="Courier New" panose="02070309020205020404" pitchFamily="49" charset="0"/>
              </a:rPr>
              <a:t> ; </a:t>
            </a:r>
            <a:r>
              <a:rPr lang="en-GB" altLang="el-GR" i="1" dirty="0">
                <a:latin typeface="Courier New" panose="02070309020205020404" pitchFamily="49" charset="0"/>
                <a:ea typeface="Arial Unicode MS" pitchFamily="34" charset="-128"/>
                <a:cs typeface="Courier New" panose="02070309020205020404" pitchFamily="49" charset="0"/>
              </a:rPr>
              <a:t>expression2</a:t>
            </a:r>
            <a:r>
              <a:rPr lang="en-GB" altLang="el-GR" dirty="0">
                <a:latin typeface="Courier New" panose="02070309020205020404" pitchFamily="49" charset="0"/>
                <a:ea typeface="Arial Unicode MS" pitchFamily="34" charset="-128"/>
                <a:cs typeface="Courier New" panose="02070309020205020404" pitchFamily="49" charset="0"/>
              </a:rPr>
              <a:t> ; </a:t>
            </a:r>
            <a:r>
              <a:rPr lang="en-GB" altLang="el-GR" i="1" dirty="0">
                <a:latin typeface="Courier New" panose="02070309020205020404" pitchFamily="49" charset="0"/>
                <a:ea typeface="Arial Unicode MS" pitchFamily="34" charset="-128"/>
                <a:cs typeface="Courier New" panose="02070309020205020404" pitchFamily="49" charset="0"/>
              </a:rPr>
              <a:t>expression3</a:t>
            </a:r>
            <a:r>
              <a:rPr lang="en-GB" altLang="el-GR" b="1" dirty="0">
                <a:latin typeface="Courier New" panose="02070309020205020404" pitchFamily="49" charset="0"/>
                <a:ea typeface="Arial Unicode MS" pitchFamily="34" charset="-128"/>
                <a:cs typeface="Courier New" panose="02070309020205020404" pitchFamily="49" charset="0"/>
              </a:rPr>
              <a:t> )</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i="1" dirty="0">
                <a:solidFill>
                  <a:srgbClr val="CC0000"/>
                </a:solidFill>
                <a:latin typeface="Courier New" panose="02070309020205020404" pitchFamily="49" charset="0"/>
                <a:ea typeface="Arial Unicode MS" pitchFamily="34" charset="-128"/>
                <a:cs typeface="Courier New" panose="02070309020205020404" pitchFamily="49" charset="0"/>
              </a:rPr>
              <a:t>statement...</a:t>
            </a:r>
            <a:endParaRPr lang="en-US" altLang="el-GR" i="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gn="just">
              <a:buFontTx/>
              <a:buNone/>
            </a:pPr>
            <a:endParaRPr lang="el-GR" altLang="el-GR"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150000"/>
              </a:lnSpc>
              <a:buFontTx/>
              <a:buNone/>
            </a:pPr>
            <a:r>
              <a:rPr lang="en-US" altLang="el-GR" b="1" dirty="0">
                <a:solidFill>
                  <a:srgbClr val="000000"/>
                </a:solidFill>
                <a:latin typeface="Courier New" panose="02070309020205020404" pitchFamily="49" charset="0"/>
                <a:ea typeface="Arial Unicode MS" pitchFamily="34" charset="-128"/>
                <a:cs typeface="Courier New" panose="02070309020205020404" pitchFamily="49" charset="0"/>
              </a:rPr>
              <a:t>f</a:t>
            </a:r>
            <a:r>
              <a:rPr lang="en-GB" altLang="el-GR" b="1" dirty="0">
                <a:solidFill>
                  <a:srgbClr val="000000"/>
                </a:solidFill>
                <a:latin typeface="Courier New" panose="02070309020205020404" pitchFamily="49" charset="0"/>
                <a:ea typeface="Arial Unicode MS" pitchFamily="34" charset="-128"/>
                <a:cs typeface="Courier New" panose="02070309020205020404" pitchFamily="49" charset="0"/>
              </a:rPr>
              <a:t>or</a:t>
            </a:r>
            <a:r>
              <a:rPr lang="en-US" altLang="el-GR"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dirty="0">
                <a:solidFill>
                  <a:srgbClr val="000000"/>
                </a:solidFill>
                <a:latin typeface="Courier New" panose="02070309020205020404" pitchFamily="49" charset="0"/>
                <a:ea typeface="Arial Unicode MS" pitchFamily="34" charset="-128"/>
                <a:cs typeface="Courier New" panose="02070309020205020404" pitchFamily="49" charset="0"/>
              </a:rPr>
              <a:t>(loop=0; loop&lt;1000; loop++)  </a:t>
            </a:r>
            <a:endParaRPr lang="el-GR" altLang="el-GR"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150000"/>
              </a:lnSpc>
              <a:buFontTx/>
              <a:buNone/>
            </a:pPr>
            <a:r>
              <a:rPr lang="el-GR" altLang="el-GR"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printf</a:t>
            </a:r>
            <a:r>
              <a:rPr lang="en-US" altLang="el-GR" b="1" dirty="0">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i</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n",loop</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dirty="0">
                <a:solidFill>
                  <a:srgbClr val="CC0000"/>
                </a:solidFill>
                <a:latin typeface="Courier New" panose="02070309020205020404" pitchFamily="49" charset="0"/>
                <a:cs typeface="Courier New" panose="02070309020205020404" pitchFamily="49" charset="0"/>
              </a:rPr>
              <a:t> </a:t>
            </a:r>
            <a:endParaRPr lang="el-GR" altLang="el-GR" dirty="0">
              <a:solidFill>
                <a:srgbClr val="CC0000"/>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69EFCD81-5534-4FAB-B33D-CFF4AEAF406B}" type="slidenum">
              <a:rPr lang="el-GR" altLang="el-GR"/>
              <a:pPr/>
              <a:t>127</a:t>
            </a:fld>
            <a:endParaRPr lang="el-GR" altLang="el-GR"/>
          </a:p>
        </p:txBody>
      </p:sp>
      <p:sp>
        <p:nvSpPr>
          <p:cNvPr id="214018" name="Rectangle 2"/>
          <p:cNvSpPr>
            <a:spLocks noGrp="1" noChangeArrowheads="1"/>
          </p:cNvSpPr>
          <p:nvPr>
            <p:ph type="title"/>
          </p:nvPr>
        </p:nvSpPr>
        <p:spPr/>
        <p:txBody>
          <a:bodyPr/>
          <a:lstStyle/>
          <a:p>
            <a:r>
              <a:rPr lang="el-GR" altLang="el-GR"/>
              <a:t>Η εντολή</a:t>
            </a:r>
            <a:r>
              <a:rPr lang="en-US" altLang="el-GR"/>
              <a:t> </a:t>
            </a:r>
            <a:r>
              <a:rPr lang="en-US" altLang="el-GR" b="1">
                <a:latin typeface="Courier New" pitchFamily="49" charset="0"/>
              </a:rPr>
              <a:t>for</a:t>
            </a:r>
            <a:endParaRPr lang="en-US" altLang="el-GR"/>
          </a:p>
        </p:txBody>
      </p:sp>
      <p:sp>
        <p:nvSpPr>
          <p:cNvPr id="214019" name="Rectangle 3"/>
          <p:cNvSpPr>
            <a:spLocks noGrp="1" noChangeArrowheads="1"/>
          </p:cNvSpPr>
          <p:nvPr>
            <p:ph type="body" idx="1"/>
          </p:nvPr>
        </p:nvSpPr>
        <p:spPr/>
        <p:txBody>
          <a:bodyPr/>
          <a:lstStyle/>
          <a:p>
            <a:r>
              <a:rPr lang="el-GR" altLang="el-GR"/>
              <a:t>Δημιουργεί ένα βρόγχο που επιτρέπει τον καθορισμό των αρχικών και τελικών ορίων καθώς και τον έλεγχο της επανάληψης</a:t>
            </a:r>
            <a:endParaRPr lang="en-US" altLang="el-GR"/>
          </a:p>
          <a:p>
            <a:r>
              <a:rPr lang="el-GR" altLang="el-GR"/>
              <a:t>Σύνταξη </a:t>
            </a:r>
            <a:r>
              <a:rPr lang="en-US" altLang="el-GR"/>
              <a:t>:</a:t>
            </a:r>
          </a:p>
        </p:txBody>
      </p:sp>
      <p:sp>
        <p:nvSpPr>
          <p:cNvPr id="214020" name="Rectangle 4"/>
          <p:cNvSpPr>
            <a:spLocks noChangeArrowheads="1"/>
          </p:cNvSpPr>
          <p:nvPr/>
        </p:nvSpPr>
        <p:spPr bwMode="auto">
          <a:xfrm>
            <a:off x="609600" y="3886200"/>
            <a:ext cx="80010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b="1">
                <a:latin typeface="Courier New" pitchFamily="49" charset="0"/>
              </a:rPr>
              <a:t>for ( </a:t>
            </a:r>
            <a:r>
              <a:rPr lang="en-US" altLang="el-GR" i="1">
                <a:solidFill>
                  <a:srgbClr val="0000FF"/>
                </a:solidFill>
              </a:rPr>
              <a:t>initialization</a:t>
            </a:r>
            <a:r>
              <a:rPr lang="en-US" altLang="el-GR" b="1">
                <a:latin typeface="Courier New" pitchFamily="49" charset="0"/>
              </a:rPr>
              <a:t>; </a:t>
            </a:r>
            <a:r>
              <a:rPr lang="en-US" altLang="el-GR" i="1">
                <a:solidFill>
                  <a:srgbClr val="0000FF"/>
                </a:solidFill>
              </a:rPr>
              <a:t>condition</a:t>
            </a:r>
            <a:r>
              <a:rPr lang="en-US" altLang="el-GR" b="1">
                <a:latin typeface="Courier New" pitchFamily="49" charset="0"/>
              </a:rPr>
              <a:t>; </a:t>
            </a:r>
            <a:r>
              <a:rPr lang="en-US" altLang="el-GR" i="1">
                <a:solidFill>
                  <a:srgbClr val="0000FF"/>
                </a:solidFill>
              </a:rPr>
              <a:t>update</a:t>
            </a:r>
            <a:r>
              <a:rPr lang="en-US" altLang="el-GR" i="1"/>
              <a:t> </a:t>
            </a:r>
            <a:r>
              <a:rPr lang="en-US" altLang="el-GR" b="1">
                <a:latin typeface="Courier New" pitchFamily="49" charset="0"/>
              </a:rPr>
              <a:t>)</a:t>
            </a:r>
          </a:p>
          <a:p>
            <a:pPr>
              <a:spcBef>
                <a:spcPct val="0"/>
              </a:spcBef>
              <a:buFontTx/>
              <a:buNone/>
            </a:pPr>
            <a:r>
              <a:rPr lang="en-US" altLang="el-GR" b="1">
                <a:latin typeface="Courier New" pitchFamily="49" charset="0"/>
              </a:rPr>
              <a:t>{</a:t>
            </a:r>
          </a:p>
          <a:p>
            <a:pPr>
              <a:spcBef>
                <a:spcPct val="0"/>
              </a:spcBef>
              <a:buFontTx/>
              <a:buNone/>
            </a:pPr>
            <a:r>
              <a:rPr lang="en-US" altLang="el-GR" b="1">
                <a:latin typeface="Courier New" pitchFamily="49" charset="0"/>
              </a:rPr>
              <a:t>   </a:t>
            </a:r>
            <a:r>
              <a:rPr lang="en-US" altLang="el-GR" i="1">
                <a:solidFill>
                  <a:srgbClr val="0000FF"/>
                </a:solidFill>
              </a:rPr>
              <a:t>block</a:t>
            </a:r>
            <a:r>
              <a:rPr lang="el-GR" altLang="el-GR" i="1">
                <a:solidFill>
                  <a:srgbClr val="0000FF"/>
                </a:solidFill>
              </a:rPr>
              <a:t> εντολών</a:t>
            </a:r>
            <a:endParaRPr lang="en-US" altLang="el-GR" b="1">
              <a:latin typeface="Courier New" pitchFamily="49" charset="0"/>
            </a:endParaRPr>
          </a:p>
          <a:p>
            <a:pPr>
              <a:spcBef>
                <a:spcPct val="0"/>
              </a:spcBef>
              <a:buFontTx/>
              <a:buNone/>
            </a:pPr>
            <a:r>
              <a:rPr lang="en-US" altLang="el-GR" b="1">
                <a:latin typeface="Courier New" pitchFamily="49" charset="0"/>
              </a:rPr>
              <a:t>}</a:t>
            </a:r>
            <a:endParaRPr lang="en-AU" altLang="el-GR" b="1">
              <a:latin typeface="Courier New" pitchFamily="49" charset="0"/>
            </a:endParaRPr>
          </a:p>
        </p:txBody>
      </p:sp>
      <p:sp>
        <p:nvSpPr>
          <p:cNvPr id="214021" name="AutoShape 5"/>
          <p:cNvSpPr>
            <a:spLocks noChangeArrowheads="1"/>
          </p:cNvSpPr>
          <p:nvPr/>
        </p:nvSpPr>
        <p:spPr bwMode="auto">
          <a:xfrm>
            <a:off x="4427538" y="4876800"/>
            <a:ext cx="4487862" cy="1144588"/>
          </a:xfrm>
          <a:prstGeom prst="wedgeRectCallout">
            <a:avLst>
              <a:gd name="adj1" fmla="val 30616"/>
              <a:gd name="adj2" fmla="val -107560"/>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l-GR" altLang="el-GR" sz="2400" b="1">
                <a:solidFill>
                  <a:schemeClr val="bg1"/>
                </a:solidFill>
              </a:rPr>
              <a:t>Προσοχή</a:t>
            </a:r>
            <a:r>
              <a:rPr lang="en-US" altLang="el-GR" sz="2400" b="1">
                <a:solidFill>
                  <a:schemeClr val="bg1"/>
                </a:solidFill>
              </a:rPr>
              <a:t>!  </a:t>
            </a:r>
            <a:r>
              <a:rPr lang="el-GR" altLang="el-GR" sz="2400" b="1">
                <a:solidFill>
                  <a:schemeClr val="bg1"/>
                </a:solidFill>
              </a:rPr>
              <a:t>Ένα ερωτηματικό εδώ σημαίνει τέλος του </a:t>
            </a:r>
            <a:r>
              <a:rPr lang="en-US" altLang="el-GR" sz="2400" b="1">
                <a:solidFill>
                  <a:schemeClr val="bg1"/>
                </a:solidFill>
              </a:rPr>
              <a:t>block </a:t>
            </a:r>
            <a:r>
              <a:rPr lang="el-GR" altLang="el-GR" sz="2400" b="1">
                <a:solidFill>
                  <a:schemeClr val="bg1"/>
                </a:solidFill>
              </a:rPr>
              <a:t>των εντολών</a:t>
            </a:r>
            <a:r>
              <a:rPr lang="en-US" altLang="el-GR" sz="2400" b="1">
                <a:solidFill>
                  <a:schemeClr val="bg1"/>
                </a:solidFill>
              </a:rPr>
              <a:t>!</a:t>
            </a:r>
            <a:endParaRPr lang="en-AU" altLang="el-GR" sz="2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4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animBg="1"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E897660-AA63-4161-A689-CE8AF5CB67BA}" type="slidenum">
              <a:rPr lang="el-GR" altLang="el-GR"/>
              <a:pPr/>
              <a:t>128</a:t>
            </a:fld>
            <a:endParaRPr lang="el-GR" altLang="el-GR"/>
          </a:p>
        </p:txBody>
      </p:sp>
      <p:sp>
        <p:nvSpPr>
          <p:cNvPr id="215042" name="Text Box 2"/>
          <p:cNvSpPr txBox="1">
            <a:spLocks noChangeArrowheads="1"/>
          </p:cNvSpPr>
          <p:nvPr/>
        </p:nvSpPr>
        <p:spPr bwMode="auto">
          <a:xfrm>
            <a:off x="2324100" y="106363"/>
            <a:ext cx="3543300" cy="5794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a:solidFill>
                  <a:srgbClr val="0000FF"/>
                </a:solidFill>
                <a:latin typeface="Times New Roman" pitchFamily="18" charset="0"/>
              </a:rPr>
              <a:t>Example:</a:t>
            </a:r>
            <a:r>
              <a:rPr lang="en-US" altLang="el-GR" i="1">
                <a:solidFill>
                  <a:srgbClr val="0000FF"/>
                </a:solidFill>
                <a:latin typeface="Times New Roman" pitchFamily="18" charset="0"/>
              </a:rPr>
              <a:t> </a:t>
            </a:r>
            <a:r>
              <a:rPr lang="en-US" altLang="el-GR" sz="2800">
                <a:solidFill>
                  <a:srgbClr val="0000FF"/>
                </a:solidFill>
                <a:latin typeface="Arial" charset="0"/>
              </a:rPr>
              <a:t>addfor.c</a:t>
            </a:r>
            <a:r>
              <a:rPr lang="en-US" altLang="el-GR" i="1">
                <a:solidFill>
                  <a:srgbClr val="0000FF"/>
                </a:solidFill>
                <a:latin typeface="Times New Roman" pitchFamily="18" charset="0"/>
              </a:rPr>
              <a:t> </a:t>
            </a:r>
          </a:p>
        </p:txBody>
      </p:sp>
      <p:sp>
        <p:nvSpPr>
          <p:cNvPr id="215043" name="Rectangle 3"/>
          <p:cNvSpPr>
            <a:spLocks noGrp="1" noChangeArrowheads="1"/>
          </p:cNvSpPr>
          <p:nvPr>
            <p:ph type="body" idx="1"/>
          </p:nvPr>
        </p:nvSpPr>
        <p:spPr>
          <a:xfrm>
            <a:off x="152400" y="838200"/>
            <a:ext cx="3886200" cy="57150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rgbClr val="000000"/>
              </a:solidFill>
              <a:latin typeface="Arial" charset="0"/>
            </a:endParaRPr>
          </a:p>
          <a:p>
            <a:pPr>
              <a:lnSpc>
                <a:spcPct val="90000"/>
              </a:lnSpc>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lnSpc>
                <a:spcPct val="90000"/>
              </a:lnSpc>
              <a:spcBef>
                <a:spcPct val="0"/>
              </a:spcBef>
              <a:buFontTx/>
              <a:buNone/>
            </a:pPr>
            <a:r>
              <a:rPr lang="en-AU" altLang="el-GR" sz="1800" b="1">
                <a:solidFill>
                  <a:srgbClr val="0000FF"/>
                </a:solidFill>
              </a:rPr>
              <a:t>print the sum and the average</a:t>
            </a: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AU" altLang="el-GR" sz="14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a:t>
            </a:r>
            <a:endParaRPr lang="en-AU" altLang="el-GR" sz="1600" b="1">
              <a:latin typeface="Arial" charset="0"/>
              <a:sym typeface="Symbol" pitchFamily="18" charset="2"/>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A253387-7F24-4F77-8AC6-E1E53166FCB2}" type="slidenum">
              <a:rPr lang="el-GR" altLang="el-GR"/>
              <a:pPr/>
              <a:t>129</a:t>
            </a:fld>
            <a:endParaRPr lang="el-GR" altLang="el-GR"/>
          </a:p>
        </p:txBody>
      </p:sp>
      <p:sp>
        <p:nvSpPr>
          <p:cNvPr id="21606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Read in numbers and add them up</a:t>
            </a:r>
          </a:p>
          <a:p>
            <a:pPr>
              <a:spcBef>
                <a:spcPct val="0"/>
              </a:spcBef>
              <a:buFontTx/>
              <a:buNone/>
            </a:pPr>
            <a:r>
              <a:rPr lang="en-US" altLang="el-GR" sz="1400" b="1">
                <a:latin typeface="Courier New" pitchFamily="49" charset="0"/>
              </a:rPr>
              <a:t> Print out the sum and the average</a:t>
            </a:r>
          </a:p>
          <a:p>
            <a:pPr>
              <a:spcBef>
                <a:spcPct val="0"/>
              </a:spcBef>
              <a:buFontTx/>
              <a:buNone/>
            </a:pPr>
            <a:r>
              <a:rPr lang="en-US"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1606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spcBef>
                <a:spcPct val="0"/>
              </a:spcBef>
              <a:buFontTx/>
              <a:buNone/>
            </a:pPr>
            <a:r>
              <a:rPr lang="en-AU" altLang="el-GR" sz="1800" b="1">
                <a:solidFill>
                  <a:srgbClr val="0000FF"/>
                </a:solidFill>
              </a:rPr>
              <a:t>print the sum and the average</a:t>
            </a:r>
            <a:endParaRPr lang="en-AU" altLang="el-GR" sz="1400" b="1">
              <a:solidFill>
                <a:srgbClr val="0000FF"/>
              </a:solidFill>
              <a:latin typeface="Arial" charset="0"/>
            </a:endParaRPr>
          </a:p>
          <a:p>
            <a:pPr>
              <a:spcBef>
                <a:spcPct val="0"/>
              </a:spcBef>
              <a:buFontTx/>
              <a:buNone/>
            </a:pPr>
            <a:endParaRPr lang="en-US" altLang="el-GR" sz="1400" b="1">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latin typeface="Arial" charset="0"/>
              </a:rPr>
              <a:t>input totalNumbers</a:t>
            </a:r>
          </a:p>
          <a:p>
            <a:pPr>
              <a:buFontTx/>
              <a:buNone/>
            </a:pPr>
            <a:r>
              <a:rPr lang="en-US" altLang="el-GR" sz="1600" b="1">
                <a:latin typeface="Arial" charset="0"/>
              </a:rPr>
              <a:t>  </a:t>
            </a:r>
          </a:p>
          <a:p>
            <a:pPr>
              <a:spcBef>
                <a:spcPct val="5000"/>
              </a:spcBef>
              <a:buFontTx/>
              <a:buNone/>
            </a:pPr>
            <a:r>
              <a:rPr lang="en-US" altLang="el-GR" sz="1600" b="1">
                <a:latin typeface="Arial" charset="0"/>
              </a:rPr>
              <a:t>while  (count &lt; totalNumbers)</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    input nextNum </a:t>
            </a:r>
          </a:p>
          <a:p>
            <a:pPr>
              <a:spcBef>
                <a:spcPct val="5000"/>
              </a:spcBef>
              <a:buFontTx/>
              <a:buNone/>
            </a:pPr>
            <a:r>
              <a:rPr lang="en-US" altLang="el-GR" sz="1600" b="1">
                <a:latin typeface="Arial" charset="0"/>
              </a:rPr>
              <a:t>    add nextNum to sum </a:t>
            </a:r>
          </a:p>
          <a:p>
            <a:pPr>
              <a:spcBef>
                <a:spcPct val="5000"/>
              </a:spcBef>
              <a:buFontTx/>
              <a:buNone/>
            </a:pPr>
            <a:r>
              <a:rPr lang="en-US" altLang="el-GR" sz="1600" b="1">
                <a:latin typeface="Arial" charset="0"/>
              </a:rPr>
              <a:t>    add 1 to count </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output "Sum was" sum </a:t>
            </a:r>
          </a:p>
          <a:p>
            <a:pPr>
              <a:spcBef>
                <a:spcPct val="5000"/>
              </a:spcBef>
              <a:buFontTx/>
              <a:buNone/>
            </a:pPr>
            <a:r>
              <a:rPr lang="en-US" altLang="el-GR" sz="1600" b="1">
                <a:latin typeface="Arial" charset="0"/>
              </a:rPr>
              <a:t>output "Mean was" sum/count</a:t>
            </a:r>
            <a:r>
              <a:rPr lang="en-US" altLang="el-GR" sz="1400" b="1">
                <a:latin typeface="Arial" charset="0"/>
              </a:rPr>
              <a:t> </a:t>
            </a:r>
          </a:p>
          <a:p>
            <a:pPr>
              <a:buFontTx/>
              <a:buNone/>
            </a:pPr>
            <a:endParaRPr lang="en-US" altLang="el-GR" sz="1400" b="1">
              <a:latin typeface="Arial" charset="0"/>
            </a:endParaRPr>
          </a:p>
          <a:p>
            <a:pPr>
              <a:spcBef>
                <a:spcPct val="0"/>
              </a:spcBef>
              <a:buFontTx/>
              <a:buNone/>
            </a:pPr>
            <a:endParaRPr lang="en-AU" altLang="el-GR" sz="1400" b="1">
              <a:latin typeface="Arial" charset="0"/>
              <a:sym typeface="Symbol" pitchFamily="18" charset="2"/>
            </a:endParaRPr>
          </a:p>
        </p:txBody>
      </p:sp>
      <p:sp>
        <p:nvSpPr>
          <p:cNvPr id="216068"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7C9CBD5-580D-48DC-A078-83FBF6E80D51}" type="slidenum">
              <a:rPr lang="el-GR" altLang="el-GR"/>
              <a:pPr/>
              <a:t>13</a:t>
            </a:fld>
            <a:endParaRPr lang="el-GR" altLang="el-GR"/>
          </a:p>
        </p:txBody>
      </p:sp>
      <p:sp>
        <p:nvSpPr>
          <p:cNvPr id="21506" name="Rectangle 2"/>
          <p:cNvSpPr>
            <a:spLocks noGrp="1" noChangeArrowheads="1"/>
          </p:cNvSpPr>
          <p:nvPr>
            <p:ph type="title"/>
          </p:nvPr>
        </p:nvSpPr>
        <p:spPr/>
        <p:txBody>
          <a:bodyPr/>
          <a:lstStyle/>
          <a:p>
            <a:r>
              <a:rPr lang="el-GR" altLang="el-GR"/>
              <a:t>Τύποι αριθμητικών μεταβλητών &amp; σταθερών</a:t>
            </a:r>
          </a:p>
        </p:txBody>
      </p:sp>
      <p:graphicFrame>
        <p:nvGraphicFramePr>
          <p:cNvPr id="21508" name="Object 4"/>
          <p:cNvGraphicFramePr>
            <a:graphicFrameLocks noGrp="1" noChangeAspect="1"/>
          </p:cNvGraphicFramePr>
          <p:nvPr>
            <p:ph idx="1"/>
            <p:extLst>
              <p:ext uri="{D42A27DB-BD31-4B8C-83A1-F6EECF244321}">
                <p14:modId xmlns:p14="http://schemas.microsoft.com/office/powerpoint/2010/main" val="1666840756"/>
              </p:ext>
            </p:extLst>
          </p:nvPr>
        </p:nvGraphicFramePr>
        <p:xfrm>
          <a:off x="771525" y="1630363"/>
          <a:ext cx="7880350" cy="3757612"/>
        </p:xfrm>
        <a:graphic>
          <a:graphicData uri="http://schemas.openxmlformats.org/presentationml/2006/ole">
            <mc:AlternateContent xmlns:mc="http://schemas.openxmlformats.org/markup-compatibility/2006">
              <mc:Choice xmlns:v="urn:schemas-microsoft-com:vml" Requires="v">
                <p:oleObj spid="_x0000_s21535" name="Document" r:id="rId4" imgW="6023533" imgH="2871973" progId="Word.Document.8">
                  <p:embed/>
                </p:oleObj>
              </mc:Choice>
              <mc:Fallback>
                <p:oleObj name="Document" r:id="rId4" imgW="6023533" imgH="2871973" progId="Word.Document.8">
                  <p:embed/>
                  <p:pic>
                    <p:nvPicPr>
                      <p:cNvPr id="0" name="Object 4"/>
                      <p:cNvPicPr>
                        <a:picLocks noChangeAspect="1" noChangeArrowheads="1"/>
                      </p:cNvPicPr>
                      <p:nvPr/>
                    </p:nvPicPr>
                    <p:blipFill>
                      <a:blip r:embed="rId5"/>
                      <a:srcRect/>
                      <a:stretch>
                        <a:fillRect/>
                      </a:stretch>
                    </p:blipFill>
                    <p:spPr bwMode="auto">
                      <a:xfrm>
                        <a:off x="771525" y="1630363"/>
                        <a:ext cx="7880350" cy="375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8E257C4D-B099-449E-95D0-467DE5048A1C}" type="slidenum">
              <a:rPr lang="el-GR" altLang="el-GR"/>
              <a:pPr/>
              <a:t>130</a:t>
            </a:fld>
            <a:endParaRPr lang="el-GR" altLang="el-GR"/>
          </a:p>
        </p:txBody>
      </p:sp>
      <p:sp>
        <p:nvSpPr>
          <p:cNvPr id="217090" name="Rectangle 2"/>
          <p:cNvSpPr>
            <a:spLocks noChangeArrowheads="1"/>
          </p:cNvSpPr>
          <p:nvPr/>
        </p:nvSpPr>
        <p:spPr bwMode="auto">
          <a:xfrm>
            <a:off x="4038600" y="228600"/>
            <a:ext cx="4876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count &lt; totalNumbers; </a:t>
            </a:r>
          </a:p>
          <a:p>
            <a:pPr>
              <a:spcBef>
                <a:spcPct val="0"/>
              </a:spcBef>
              <a:buFontTx/>
              <a:buNone/>
            </a:pPr>
            <a:r>
              <a:rPr lang="en-AU" altLang="el-GR" sz="1400" b="1">
                <a:solidFill>
                  <a:schemeClr val="bg2"/>
                </a:solidFill>
                <a:latin typeface="Courier New" pitchFamily="49" charset="0"/>
              </a:rPr>
              <a:t>        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17091" name="Rectangle 3"/>
          <p:cNvSpPr>
            <a:spLocks noGrp="1" noChangeArrowheads="1"/>
          </p:cNvSpPr>
          <p:nvPr>
            <p:ph type="body" idx="1"/>
          </p:nvPr>
        </p:nvSpPr>
        <p:spPr>
          <a:xfrm>
            <a:off x="76200" y="838200"/>
            <a:ext cx="3962400" cy="57912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lnSpc>
                <a:spcPct val="80000"/>
              </a:lnSpc>
              <a:spcBef>
                <a:spcPct val="5000"/>
              </a:spcBef>
              <a:buFontTx/>
              <a:buNone/>
            </a:pPr>
            <a:r>
              <a:rPr lang="en-US" altLang="el-GR" sz="1600" b="1">
                <a:latin typeface="Arial" charset="0"/>
              </a:rPr>
              <a:t>set count to 0</a:t>
            </a:r>
          </a:p>
          <a:p>
            <a:pPr>
              <a:lnSpc>
                <a:spcPct val="80000"/>
              </a:lnSpc>
              <a:spcBef>
                <a:spcPct val="5000"/>
              </a:spcBef>
              <a:buFontTx/>
              <a:buNone/>
            </a:pPr>
            <a:r>
              <a:rPr lang="en-US" altLang="el-GR" sz="1600" b="1">
                <a:solidFill>
                  <a:schemeClr val="folHlink"/>
                </a:solidFill>
                <a:latin typeface="Arial" charset="0"/>
              </a:rPr>
              <a:t> </a:t>
            </a:r>
          </a:p>
          <a:p>
            <a:pPr>
              <a:lnSpc>
                <a:spcPct val="80000"/>
              </a:lnSpc>
              <a:spcBef>
                <a:spcPct val="5000"/>
              </a:spcBef>
              <a:buFontTx/>
              <a:buNone/>
            </a:pPr>
            <a:r>
              <a:rPr lang="en-US" altLang="el-GR" sz="1600" b="1">
                <a:solidFill>
                  <a:schemeClr val="bg2"/>
                </a:solidFill>
                <a:latin typeface="Arial" charset="0"/>
              </a:rPr>
              <a:t>input totalNumbers</a:t>
            </a:r>
          </a:p>
          <a:p>
            <a:pPr>
              <a:lnSpc>
                <a:spcPct val="80000"/>
              </a:lnSpc>
              <a:spcBef>
                <a:spcPct val="5000"/>
              </a:spcBef>
              <a:buFontTx/>
              <a:buNone/>
            </a:pPr>
            <a:endParaRPr lang="en-US" altLang="el-GR" sz="1600" b="1">
              <a:solidFill>
                <a:schemeClr val="bg2"/>
              </a:solidFill>
              <a:latin typeface="Arial" charset="0"/>
            </a:endParaRPr>
          </a:p>
          <a:p>
            <a:pPr>
              <a:spcBef>
                <a:spcPct val="5000"/>
              </a:spcBef>
              <a:buFontTx/>
              <a:buNone/>
            </a:pPr>
            <a:r>
              <a:rPr lang="en-US" altLang="el-GR" sz="1600" b="1">
                <a:solidFill>
                  <a:schemeClr val="bg2"/>
                </a:solidFill>
                <a:latin typeface="Arial" charset="0"/>
              </a:rPr>
              <a:t>while  (count &lt;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input nextNum </a:t>
            </a:r>
          </a:p>
          <a:p>
            <a:pPr>
              <a:spcBef>
                <a:spcPct val="5000"/>
              </a:spcBef>
              <a:buFontTx/>
              <a:buNone/>
            </a:pPr>
            <a:r>
              <a:rPr lang="en-US" altLang="el-GR" sz="1600" b="1">
                <a:solidFill>
                  <a:schemeClr val="bg2"/>
                </a:solidFill>
                <a:latin typeface="Arial" charset="0"/>
              </a:rPr>
              <a:t>    add nextNum to sum </a:t>
            </a:r>
          </a:p>
          <a:p>
            <a:pPr>
              <a:spcBef>
                <a:spcPct val="5000"/>
              </a:spcBef>
              <a:buFontTx/>
              <a:buNone/>
            </a:pPr>
            <a:r>
              <a:rPr lang="en-US" altLang="el-GR" sz="1600" b="1">
                <a:solidFill>
                  <a:schemeClr val="bg2"/>
                </a:solidFill>
                <a:latin typeface="Arial" charset="0"/>
              </a:rPr>
              <a:t>    add 1 to count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output "Sum was" sum </a:t>
            </a:r>
          </a:p>
          <a:p>
            <a:pPr>
              <a:spcBef>
                <a:spcPct val="5000"/>
              </a:spcBef>
              <a:buFontTx/>
              <a:buNone/>
            </a:pPr>
            <a:r>
              <a:rPr lang="en-US" altLang="el-GR" sz="1600" b="1">
                <a:solidFill>
                  <a:schemeClr val="bg2"/>
                </a:solidFill>
                <a:latin typeface="Arial" charset="0"/>
              </a:rPr>
              <a:t>output "Mean was" sum/count </a:t>
            </a:r>
          </a:p>
          <a:p>
            <a:pPr>
              <a:spcBef>
                <a:spcPct val="5000"/>
              </a:spcBef>
              <a:buFontTx/>
              <a:buNone/>
            </a:pPr>
            <a:endParaRPr lang="en-AU" altLang="el-GR" sz="1600" b="1">
              <a:solidFill>
                <a:schemeClr val="folHlink"/>
              </a:solidFill>
              <a:latin typeface="Arial" charset="0"/>
              <a:sym typeface="Symbol" pitchFamily="18" charset="2"/>
            </a:endParaRPr>
          </a:p>
        </p:txBody>
      </p:sp>
      <p:sp>
        <p:nvSpPr>
          <p:cNvPr id="217092" name="AutoShape 4"/>
          <p:cNvSpPr>
            <a:spLocks noChangeArrowheads="1"/>
          </p:cNvSpPr>
          <p:nvPr/>
        </p:nvSpPr>
        <p:spPr bwMode="auto">
          <a:xfrm>
            <a:off x="6588125" y="1268413"/>
            <a:ext cx="2057400" cy="914400"/>
          </a:xfrm>
          <a:prstGeom prst="wedgeRectCallout">
            <a:avLst>
              <a:gd name="adj1" fmla="val -72995"/>
              <a:gd name="adj2" fmla="val 134722"/>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i="1">
                <a:solidFill>
                  <a:schemeClr val="bg1"/>
                </a:solidFill>
                <a:latin typeface="Arial" charset="0"/>
              </a:rPr>
              <a:t>Initialize</a:t>
            </a:r>
            <a:endParaRPr lang="en-AU" altLang="el-GR" sz="1800" b="1" i="1">
              <a:solidFill>
                <a:schemeClr val="bg1"/>
              </a:solidFill>
              <a:latin typeface="Arial" charset="0"/>
            </a:endParaRPr>
          </a:p>
        </p:txBody>
      </p:sp>
      <p:sp>
        <p:nvSpPr>
          <p:cNvPr id="217093" name="Text Box 5"/>
          <p:cNvSpPr txBox="1">
            <a:spLocks noChangeArrowheads="1"/>
          </p:cNvSpPr>
          <p:nvPr/>
        </p:nvSpPr>
        <p:spPr bwMode="auto">
          <a:xfrm>
            <a:off x="0" y="2286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7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nimBg="1"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28764B4-CCD0-4AD6-9A07-4412170BA68F}" type="slidenum">
              <a:rPr lang="el-GR" altLang="el-GR"/>
              <a:pPr/>
              <a:t>131</a:t>
            </a:fld>
            <a:endParaRPr lang="el-GR" altLang="el-GR"/>
          </a:p>
        </p:txBody>
      </p:sp>
      <p:sp>
        <p:nvSpPr>
          <p:cNvPr id="21811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 count=0;</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count &lt; totalNumbers</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18115"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set sum to 0 </a:t>
            </a:r>
          </a:p>
          <a:p>
            <a:pPr>
              <a:lnSpc>
                <a:spcPct val="95000"/>
              </a:lnSpc>
              <a:spcBef>
                <a:spcPct val="5000"/>
              </a:spcBef>
              <a:buFontTx/>
              <a:buNone/>
            </a:pPr>
            <a:r>
              <a:rPr lang="en-US" altLang="el-GR" sz="1600" b="1">
                <a:solidFill>
                  <a:schemeClr val="bg2"/>
                </a:solidFill>
                <a:latin typeface="Arial" charset="0"/>
              </a:rPr>
              <a:t>set count to 0 </a:t>
            </a:r>
          </a:p>
          <a:p>
            <a:pPr>
              <a:lnSpc>
                <a:spcPct val="95000"/>
              </a:lnSpc>
              <a:spcBef>
                <a:spcPct val="5000"/>
              </a:spcBef>
              <a:buFontTx/>
              <a:buNone/>
            </a:pPr>
            <a:endParaRPr lang="en-US" altLang="el-GR" sz="16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input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while  (</a:t>
            </a:r>
            <a:r>
              <a:rPr lang="en-US" altLang="el-GR" sz="1600" b="1">
                <a:latin typeface="Arial" charset="0"/>
              </a:rPr>
              <a:t>count &lt; totalNumbers</a:t>
            </a:r>
            <a:r>
              <a:rPr lang="en-US" altLang="el-GR" sz="1600" b="1">
                <a:solidFill>
                  <a:schemeClr val="bg2"/>
                </a:solidFill>
                <a:latin typeface="Arial" charset="0"/>
              </a:rPr>
              <a:t>)</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input nextNum </a:t>
            </a:r>
          </a:p>
          <a:p>
            <a:pPr>
              <a:lnSpc>
                <a:spcPct val="95000"/>
              </a:lnSpc>
              <a:spcBef>
                <a:spcPct val="5000"/>
              </a:spcBef>
              <a:buFontTx/>
              <a:buNone/>
            </a:pPr>
            <a:r>
              <a:rPr lang="en-US" altLang="el-GR" sz="1600" b="1">
                <a:solidFill>
                  <a:schemeClr val="bg2"/>
                </a:solidFill>
                <a:latin typeface="Arial" charset="0"/>
              </a:rPr>
              <a:t>    add nextNum to sum </a:t>
            </a:r>
          </a:p>
          <a:p>
            <a:pPr>
              <a:lnSpc>
                <a:spcPct val="95000"/>
              </a:lnSpc>
              <a:spcBef>
                <a:spcPct val="5000"/>
              </a:spcBef>
              <a:buFontTx/>
              <a:buNone/>
            </a:pPr>
            <a:r>
              <a:rPr lang="en-US" altLang="el-GR" sz="1600" b="1">
                <a:solidFill>
                  <a:schemeClr val="bg2"/>
                </a:solidFill>
                <a:latin typeface="Arial" charset="0"/>
              </a:rPr>
              <a:t>    add 1 to count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output "Sum was" sum </a:t>
            </a:r>
          </a:p>
          <a:p>
            <a:pPr>
              <a:lnSpc>
                <a:spcPct val="95000"/>
              </a:lnSpc>
              <a:spcBef>
                <a:spcPct val="5000"/>
              </a:spcBef>
              <a:buFontTx/>
              <a:buNone/>
            </a:pPr>
            <a:r>
              <a:rPr lang="en-US" altLang="el-GR" sz="1600" b="1">
                <a:solidFill>
                  <a:schemeClr val="bg2"/>
                </a:solidFill>
                <a:latin typeface="Arial" charset="0"/>
              </a:rPr>
              <a:t>output "Mean was" sum/count </a:t>
            </a:r>
          </a:p>
          <a:p>
            <a:pPr>
              <a:lnSpc>
                <a:spcPct val="95000"/>
              </a:lnSpc>
              <a:spcBef>
                <a:spcPct val="5000"/>
              </a:spcBef>
              <a:buFontTx/>
              <a:buNone/>
            </a:pPr>
            <a:endParaRPr lang="en-AU" altLang="el-GR" sz="1600" b="1">
              <a:solidFill>
                <a:schemeClr val="folHlink"/>
              </a:solidFill>
              <a:latin typeface="Arial" charset="0"/>
              <a:sym typeface="Symbol" pitchFamily="18" charset="2"/>
            </a:endParaRPr>
          </a:p>
        </p:txBody>
      </p:sp>
      <p:sp>
        <p:nvSpPr>
          <p:cNvPr id="218116" name="AutoShape 4"/>
          <p:cNvSpPr>
            <a:spLocks noChangeArrowheads="1"/>
          </p:cNvSpPr>
          <p:nvPr/>
        </p:nvSpPr>
        <p:spPr bwMode="auto">
          <a:xfrm>
            <a:off x="5292725" y="1341438"/>
            <a:ext cx="3505200" cy="914400"/>
          </a:xfrm>
          <a:prstGeom prst="wedgeRectCallout">
            <a:avLst>
              <a:gd name="adj1" fmla="val 6477"/>
              <a:gd name="adj2" fmla="val 144968"/>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18117" name="Text Box 5"/>
          <p:cNvSpPr txBox="1">
            <a:spLocks noChangeArrowheads="1"/>
          </p:cNvSpPr>
          <p:nvPr/>
        </p:nvSpPr>
        <p:spPr bwMode="auto">
          <a:xfrm>
            <a:off x="0" y="2286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8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7A185579-3100-4358-B176-CA38C6988A90}" type="slidenum">
              <a:rPr lang="el-GR" altLang="el-GR"/>
              <a:pPr/>
              <a:t>132</a:t>
            </a:fld>
            <a:endParaRPr lang="el-GR" altLang="el-GR"/>
          </a:p>
        </p:txBody>
      </p:sp>
      <p:sp>
        <p:nvSpPr>
          <p:cNvPr id="219138"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 count=0;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count &lt; totalNumbers;</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p:txBody>
      </p:sp>
      <p:sp>
        <p:nvSpPr>
          <p:cNvPr id="219139"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set sum to 0 </a:t>
            </a:r>
          </a:p>
          <a:p>
            <a:pPr>
              <a:lnSpc>
                <a:spcPct val="95000"/>
              </a:lnSpc>
              <a:spcBef>
                <a:spcPct val="5000"/>
              </a:spcBef>
              <a:buFontTx/>
              <a:buNone/>
            </a:pPr>
            <a:r>
              <a:rPr lang="en-US" altLang="el-GR" sz="1600" b="1">
                <a:solidFill>
                  <a:schemeClr val="bg2"/>
                </a:solidFill>
                <a:latin typeface="Arial" charset="0"/>
              </a:rPr>
              <a:t>set count to 0 </a:t>
            </a:r>
          </a:p>
          <a:p>
            <a:pPr>
              <a:lnSpc>
                <a:spcPct val="95000"/>
              </a:lnSpc>
              <a:spcBef>
                <a:spcPct val="5000"/>
              </a:spcBef>
              <a:buFontTx/>
              <a:buNone/>
            </a:pPr>
            <a:endParaRPr lang="en-US" altLang="el-GR" sz="16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input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while  (count &lt;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input nextNum </a:t>
            </a:r>
          </a:p>
          <a:p>
            <a:pPr>
              <a:lnSpc>
                <a:spcPct val="95000"/>
              </a:lnSpc>
              <a:spcBef>
                <a:spcPct val="5000"/>
              </a:spcBef>
              <a:buFontTx/>
              <a:buNone/>
            </a:pPr>
            <a:r>
              <a:rPr lang="en-US" altLang="el-GR" sz="1600" b="1">
                <a:solidFill>
                  <a:schemeClr val="bg2"/>
                </a:solidFill>
                <a:latin typeface="Arial" charset="0"/>
              </a:rPr>
              <a:t>    add nextNum to sum </a:t>
            </a:r>
          </a:p>
          <a:p>
            <a:pPr>
              <a:lnSpc>
                <a:spcPct val="95000"/>
              </a:lnSpc>
              <a:spcBef>
                <a:spcPct val="5000"/>
              </a:spcBef>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output "Sum was" sum </a:t>
            </a:r>
          </a:p>
          <a:p>
            <a:pPr>
              <a:lnSpc>
                <a:spcPct val="95000"/>
              </a:lnSpc>
              <a:spcBef>
                <a:spcPct val="5000"/>
              </a:spcBef>
              <a:buFontTx/>
              <a:buNone/>
            </a:pPr>
            <a:r>
              <a:rPr lang="en-US" altLang="el-GR" sz="1600" b="1">
                <a:solidFill>
                  <a:schemeClr val="bg2"/>
                </a:solidFill>
                <a:latin typeface="Arial" charset="0"/>
              </a:rPr>
              <a:t>output "Mean was" sum/count </a:t>
            </a:r>
          </a:p>
          <a:p>
            <a:pPr>
              <a:buFontTx/>
              <a:buNone/>
            </a:pPr>
            <a:endParaRPr lang="en-US" altLang="el-GR" sz="1600" b="1">
              <a:solidFill>
                <a:schemeClr val="bg2"/>
              </a:solidFill>
              <a:latin typeface="Arial" charset="0"/>
            </a:endParaRPr>
          </a:p>
          <a:p>
            <a:pPr>
              <a:spcBef>
                <a:spcPct val="0"/>
              </a:spcBef>
              <a:buFontTx/>
              <a:buNone/>
            </a:pPr>
            <a:endParaRPr lang="en-AU" altLang="el-GR" sz="1400" b="1">
              <a:solidFill>
                <a:schemeClr val="bg2"/>
              </a:solidFill>
              <a:latin typeface="Arial" charset="0"/>
              <a:sym typeface="Symbol" pitchFamily="18" charset="2"/>
            </a:endParaRPr>
          </a:p>
        </p:txBody>
      </p:sp>
      <p:sp>
        <p:nvSpPr>
          <p:cNvPr id="219140"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
        <p:nvSpPr>
          <p:cNvPr id="219141" name="AutoShape 5"/>
          <p:cNvSpPr>
            <a:spLocks noChangeArrowheads="1"/>
          </p:cNvSpPr>
          <p:nvPr/>
        </p:nvSpPr>
        <p:spPr bwMode="auto">
          <a:xfrm>
            <a:off x="3635375" y="1557338"/>
            <a:ext cx="5105400" cy="609600"/>
          </a:xfrm>
          <a:prstGeom prst="wedgeRectCallout">
            <a:avLst>
              <a:gd name="adj1" fmla="val -8736"/>
              <a:gd name="adj2" fmla="val 249741"/>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l-GR" sz="2800" b="1" i="1">
                <a:solidFill>
                  <a:schemeClr val="bg1"/>
                </a:solidFill>
                <a:latin typeface="Arial" charset="0"/>
              </a:rPr>
              <a:t>Update</a:t>
            </a:r>
            <a:r>
              <a:rPr lang="en-US" altLang="el-GR" sz="2800" b="1">
                <a:solidFill>
                  <a:schemeClr val="bg1"/>
                </a:solidFill>
                <a:latin typeface="Arial" charset="0"/>
              </a:rPr>
              <a:t> (</a:t>
            </a:r>
            <a:r>
              <a:rPr lang="en-US" altLang="el-GR" sz="2800" b="1" i="1">
                <a:solidFill>
                  <a:schemeClr val="bg1"/>
                </a:solidFill>
                <a:latin typeface="Arial" charset="0"/>
              </a:rPr>
              <a:t>Increment Step</a:t>
            </a:r>
            <a:r>
              <a:rPr lang="en-US" altLang="el-GR" sz="2800" b="1">
                <a:solidFill>
                  <a:schemeClr val="bg1"/>
                </a:solidFill>
                <a:latin typeface="Arial" charset="0"/>
              </a:rPr>
              <a:t>)</a:t>
            </a:r>
          </a:p>
          <a:p>
            <a:pPr algn="ctr" eaLnBrk="0" hangingPunct="0">
              <a:spcBef>
                <a:spcPct val="20000"/>
              </a:spcBef>
              <a:buFontTx/>
              <a:buChar char="•"/>
            </a:pPr>
            <a:endParaRPr lang="en-AU" altLang="el-GR" sz="1800">
              <a:solidFill>
                <a:schemeClr val="tx1"/>
              </a:solidFill>
              <a:latin typeface="Times New Roman" pitchFamily="18" charset="0"/>
            </a:endParaRPr>
          </a:p>
        </p:txBody>
      </p:sp>
      <p:sp>
        <p:nvSpPr>
          <p:cNvPr id="219142" name="AutoShape 6"/>
          <p:cNvSpPr>
            <a:spLocks noChangeArrowheads="1"/>
          </p:cNvSpPr>
          <p:nvPr/>
        </p:nvSpPr>
        <p:spPr bwMode="auto">
          <a:xfrm>
            <a:off x="1181100" y="3657600"/>
            <a:ext cx="6781800" cy="2819400"/>
          </a:xfrm>
          <a:prstGeom prst="wave">
            <a:avLst>
              <a:gd name="adj1" fmla="val 13005"/>
              <a:gd name="adj2" fmla="val 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l-GR" b="1">
                <a:solidFill>
                  <a:schemeClr val="tx1"/>
                </a:solidFill>
                <a:latin typeface="Arial" charset="0"/>
              </a:rPr>
              <a:t>   IMPORTANT!!</a:t>
            </a:r>
          </a:p>
          <a:p>
            <a:pPr eaLnBrk="0" hangingPunct="0"/>
            <a:r>
              <a:rPr lang="en-US" altLang="el-GR" b="1">
                <a:solidFill>
                  <a:schemeClr val="tx1"/>
                </a:solidFill>
                <a:latin typeface="Arial" charset="0"/>
              </a:rPr>
              <a:t>The Update is performed AFTER</a:t>
            </a:r>
          </a:p>
          <a:p>
            <a:pPr eaLnBrk="0" hangingPunct="0"/>
            <a:r>
              <a:rPr lang="en-US" altLang="el-GR" b="1">
                <a:solidFill>
                  <a:schemeClr val="tx1"/>
                </a:solidFill>
                <a:latin typeface="Arial" charset="0"/>
              </a:rPr>
              <a:t>       the body of the loop</a:t>
            </a:r>
            <a:endParaRPr lang="en-AU" altLang="el-GR" b="1">
              <a:solidFill>
                <a:schemeClr val="tx1"/>
              </a:solidFill>
              <a:latin typeface="Arial" charset="0"/>
            </a:endParaRPr>
          </a:p>
          <a:p>
            <a:pPr eaLnBrk="0" hangingPunct="0">
              <a:spcBef>
                <a:spcPct val="20000"/>
              </a:spcBef>
              <a:buFontTx/>
              <a:buChar char="•"/>
            </a:pPr>
            <a:endParaRPr lang="en-AU" altLang="el-GR">
              <a:solidFill>
                <a:schemeClr val="tx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91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19142"/>
                                        </p:tgtEl>
                                        <p:attrNameLst>
                                          <p:attrName>style.visibility</p:attrName>
                                        </p:attrNameLst>
                                      </p:cBhvr>
                                      <p:to>
                                        <p:strVal val="visible"/>
                                      </p:to>
                                    </p:set>
                                    <p:animEffect transition="in" filter="wipe(left)">
                                      <p:cBhvr>
                                        <p:cTn id="11"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1" grpId="0" animBg="1" autoUpdateAnimBg="0"/>
      <p:bldP spid="219142" grpId="0" animBg="1"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15111E-BEE0-472D-9FE7-B89B59A3693E}" type="slidenum">
              <a:rPr lang="el-GR" altLang="el-GR"/>
              <a:pPr/>
              <a:t>133</a:t>
            </a:fld>
            <a:endParaRPr lang="el-GR" altLang="el-GR"/>
          </a:p>
        </p:txBody>
      </p:sp>
      <p:sp>
        <p:nvSpPr>
          <p:cNvPr id="220162" name="Rectangle 2"/>
          <p:cNvSpPr>
            <a:spLocks noChangeArrowheads="1"/>
          </p:cNvSpPr>
          <p:nvPr/>
        </p:nvSpPr>
        <p:spPr bwMode="auto">
          <a:xfrm>
            <a:off x="4038600" y="228600"/>
            <a:ext cx="4876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Read in numbers and add them up</a:t>
            </a:r>
          </a:p>
          <a:p>
            <a:pPr>
              <a:spcBef>
                <a:spcPct val="0"/>
              </a:spcBef>
              <a:buFontTx/>
              <a:buNone/>
            </a:pPr>
            <a:r>
              <a:rPr lang="en-US" altLang="el-GR" sz="1400" b="1">
                <a:latin typeface="Courier New" pitchFamily="49" charset="0"/>
              </a:rPr>
              <a:t> Print out the sum and the average</a:t>
            </a:r>
          </a:p>
          <a:p>
            <a:pPr>
              <a:spcBef>
                <a:spcPct val="0"/>
              </a:spcBef>
              <a:buFontTx/>
              <a:buNone/>
            </a:pPr>
            <a:r>
              <a:rPr lang="en-US"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20163"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spcBef>
                <a:spcPct val="0"/>
              </a:spcBef>
              <a:buFontTx/>
              <a:buNone/>
            </a:pPr>
            <a:r>
              <a:rPr lang="en-AU" altLang="el-GR" sz="1800" b="1">
                <a:solidFill>
                  <a:srgbClr val="0000FF"/>
                </a:solidFill>
              </a:rPr>
              <a:t>print the sum and the average</a:t>
            </a:r>
            <a:endParaRPr lang="en-AU" altLang="el-GR" sz="1400" b="1">
              <a:solidFill>
                <a:srgbClr val="0000FF"/>
              </a:solidFill>
              <a:latin typeface="Arial" charset="0"/>
            </a:endParaRPr>
          </a:p>
          <a:p>
            <a:pPr>
              <a:spcBef>
                <a:spcPct val="0"/>
              </a:spcBef>
              <a:buFontTx/>
              <a:buNone/>
            </a:pPr>
            <a:endParaRPr lang="en-US" altLang="el-GR" sz="1400" b="1">
              <a:solidFill>
                <a:srgbClr val="0000FF"/>
              </a:solidFill>
              <a:latin typeface="Arial" charset="0"/>
            </a:endParaRPr>
          </a:p>
          <a:p>
            <a:pPr>
              <a:spcBef>
                <a:spcPct val="0"/>
              </a:spcBef>
              <a:buFontTx/>
              <a:buNone/>
            </a:pPr>
            <a:r>
              <a:rPr lang="en-US" altLang="el-GR" sz="1600" b="1">
                <a:latin typeface="Arial" charset="0"/>
              </a:rPr>
              <a:t>set sum to 0 </a:t>
            </a:r>
          </a:p>
          <a:p>
            <a:pPr>
              <a:spcBef>
                <a:spcPct val="0"/>
              </a:spcBef>
              <a:buFontTx/>
              <a:buNone/>
            </a:pPr>
            <a:r>
              <a:rPr lang="en-US" altLang="el-GR" sz="1600" b="1">
                <a:latin typeface="Arial" charset="0"/>
              </a:rPr>
              <a:t>set count to 0 </a:t>
            </a:r>
          </a:p>
          <a:p>
            <a:pPr>
              <a:spcBef>
                <a:spcPct val="0"/>
              </a:spcBef>
              <a:buFontTx/>
              <a:buNone/>
            </a:pPr>
            <a:endParaRPr lang="en-US" altLang="el-GR" sz="1600" b="1">
              <a:latin typeface="Arial" charset="0"/>
            </a:endParaRPr>
          </a:p>
          <a:p>
            <a:pPr>
              <a:spcBef>
                <a:spcPct val="0"/>
              </a:spcBef>
              <a:buFontTx/>
              <a:buNone/>
            </a:pPr>
            <a:r>
              <a:rPr lang="en-US" altLang="el-GR" sz="1600" b="1">
                <a:latin typeface="Arial" charset="0"/>
              </a:rPr>
              <a:t>input totalNumbers</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while  (count &lt; totalNumbers)</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    input nextNum </a:t>
            </a:r>
          </a:p>
          <a:p>
            <a:pPr>
              <a:spcBef>
                <a:spcPct val="0"/>
              </a:spcBef>
              <a:buFontTx/>
              <a:buNone/>
            </a:pPr>
            <a:r>
              <a:rPr lang="en-US" altLang="el-GR" sz="1600" b="1">
                <a:latin typeface="Arial" charset="0"/>
              </a:rPr>
              <a:t>    add nextNum to sum </a:t>
            </a:r>
          </a:p>
          <a:p>
            <a:pPr>
              <a:spcBef>
                <a:spcPct val="0"/>
              </a:spcBef>
              <a:buFontTx/>
              <a:buNone/>
            </a:pPr>
            <a:r>
              <a:rPr lang="en-US" altLang="el-GR" sz="1600" b="1">
                <a:latin typeface="Arial" charset="0"/>
              </a:rPr>
              <a:t>    add 1 to count </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output "Sum was" sum </a:t>
            </a:r>
          </a:p>
          <a:p>
            <a:pPr>
              <a:spcBef>
                <a:spcPct val="0"/>
              </a:spcBef>
              <a:buFontTx/>
              <a:buNone/>
            </a:pPr>
            <a:r>
              <a:rPr lang="en-US" altLang="el-GR" sz="1600" b="1">
                <a:latin typeface="Arial" charset="0"/>
              </a:rPr>
              <a:t>output "Mean was" sum/count </a:t>
            </a:r>
          </a:p>
          <a:p>
            <a:pPr>
              <a:buFontTx/>
              <a:buNone/>
            </a:pPr>
            <a:endParaRPr lang="en-US" altLang="el-GR" sz="1600" b="1">
              <a:latin typeface="Arial" charset="0"/>
            </a:endParaRPr>
          </a:p>
          <a:p>
            <a:pPr>
              <a:spcBef>
                <a:spcPct val="0"/>
              </a:spcBef>
              <a:buFontTx/>
              <a:buNone/>
            </a:pPr>
            <a:endParaRPr lang="en-AU" altLang="el-GR" sz="1400" b="1">
              <a:latin typeface="Arial" charset="0"/>
              <a:sym typeface="Symbol" pitchFamily="18" charset="2"/>
            </a:endParaRPr>
          </a:p>
        </p:txBody>
      </p:sp>
      <p:sp>
        <p:nvSpPr>
          <p:cNvPr id="220164"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74570EA-9323-442A-BBFD-D3AA6A4545AA}" type="slidenum">
              <a:rPr lang="el-GR" altLang="el-GR"/>
              <a:pPr/>
              <a:t>134</a:t>
            </a:fld>
            <a:endParaRPr lang="el-GR" altLang="el-GR"/>
          </a:p>
        </p:txBody>
      </p:sp>
      <p:sp>
        <p:nvSpPr>
          <p:cNvPr id="221186"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latin typeface="Courier New" pitchFamily="49" charset="0"/>
            </a:endParaRPr>
          </a:p>
        </p:txBody>
      </p:sp>
      <p:sp>
        <p:nvSpPr>
          <p:cNvPr id="221187" name="Text Box 3"/>
          <p:cNvSpPr txBox="1">
            <a:spLocks noChangeArrowheads="1"/>
          </p:cNvSpPr>
          <p:nvPr/>
        </p:nvSpPr>
        <p:spPr bwMode="auto">
          <a:xfrm>
            <a:off x="2705100" y="196850"/>
            <a:ext cx="3733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a:t>
            </a:r>
            <a:endParaRPr lang="en-US" altLang="el-GR" sz="3600">
              <a:solidFill>
                <a:srgbClr val="0000FF"/>
              </a:solidFill>
              <a:latin typeface="Times New Roman" pitchFamily="18" charset="0"/>
            </a:endParaRPr>
          </a:p>
        </p:txBody>
      </p:sp>
      <p:sp>
        <p:nvSpPr>
          <p:cNvPr id="221188" name="Rectangle 4"/>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int main()</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float nextNum, sum = 0.0;</a:t>
            </a:r>
          </a:p>
          <a:p>
            <a:pPr>
              <a:spcBef>
                <a:spcPct val="0"/>
              </a:spcBef>
              <a:buFontTx/>
              <a:buNone/>
            </a:pPr>
            <a:r>
              <a:rPr lang="en-US" altLang="el-GR" sz="1400" b="1">
                <a:latin typeface="Courier New" pitchFamily="49" charset="0"/>
              </a:rPr>
              <a:t>  int count, 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scanf("%d", &amp;totalNumbers);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count = 0;</a:t>
            </a:r>
          </a:p>
          <a:p>
            <a:pPr>
              <a:spcBef>
                <a:spcPct val="0"/>
              </a:spcBef>
              <a:buFontTx/>
              <a:buNone/>
            </a:pPr>
            <a:r>
              <a:rPr lang="en-US" altLang="el-GR" sz="1400" b="1">
                <a:latin typeface="Courier New" pitchFamily="49" charset="0"/>
              </a:rPr>
              <a:t>  while (count &lt; 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a:t>
            </a:r>
          </a:p>
          <a:p>
            <a:pPr>
              <a:spcBef>
                <a:spcPct val="0"/>
              </a:spcBef>
              <a:buFontTx/>
              <a:buNone/>
            </a:pPr>
            <a:r>
              <a:rPr lang="en-US" altLang="el-GR" sz="1400" b="1">
                <a:latin typeface="Courier New" pitchFamily="49" charset="0"/>
              </a:rPr>
              <a:t>    scanf("%f", &amp;nextNum);</a:t>
            </a:r>
          </a:p>
          <a:p>
            <a:pPr>
              <a:spcBef>
                <a:spcPct val="0"/>
              </a:spcBef>
              <a:buFontTx/>
              <a:buNone/>
            </a:pPr>
            <a:r>
              <a:rPr lang="en-US" altLang="el-GR" sz="1400" b="1">
                <a:latin typeface="Courier New" pitchFamily="49" charset="0"/>
              </a:rPr>
              <a:t>    sum += nextNum;</a:t>
            </a:r>
          </a:p>
          <a:p>
            <a:pPr>
              <a:spcBef>
                <a:spcPct val="0"/>
              </a:spcBef>
              <a:buFontTx/>
              <a:buNone/>
            </a:pPr>
            <a:r>
              <a:rPr lang="en-US" altLang="el-GR" sz="1400" b="1">
                <a:latin typeface="Courier New" pitchFamily="49" charset="0"/>
              </a:rPr>
              <a:t>    count++;</a:t>
            </a:r>
          </a:p>
          <a:p>
            <a:pPr>
              <a:spcBef>
                <a:spcPct val="0"/>
              </a:spcBef>
              <a:buFontTx/>
              <a:buNone/>
            </a:pPr>
            <a:r>
              <a:rPr lang="en-US" altLang="el-GR" sz="1400" b="1">
                <a:latin typeface="Courier New" pitchFamily="49" charset="0"/>
              </a:rPr>
              <a:t>  }</a:t>
            </a:r>
          </a:p>
          <a:p>
            <a:pPr>
              <a:spcBef>
                <a:spcPct val="0"/>
              </a:spcBef>
              <a:buFontTx/>
              <a:buNone/>
            </a:pPr>
            <a:r>
              <a:rPr lang="en-US" altLang="el-GR" sz="1400" b="1">
                <a:latin typeface="Courier New" pitchFamily="49" charset="0"/>
              </a:rPr>
              <a:t>  printf("Sum was %f\n",sum);</a:t>
            </a:r>
          </a:p>
          <a:p>
            <a:pPr>
              <a:spcBef>
                <a:spcPct val="0"/>
              </a:spcBef>
              <a:buFontTx/>
              <a:buNone/>
            </a:pPr>
            <a:r>
              <a:rPr lang="en-US" altLang="el-GR" sz="1400" b="1">
                <a:latin typeface="Courier New" pitchFamily="49" charset="0"/>
              </a:rPr>
              <a:t>  printf("Mean was %f\n",</a:t>
            </a:r>
          </a:p>
          <a:p>
            <a:pPr>
              <a:spcBef>
                <a:spcPct val="0"/>
              </a:spcBef>
              <a:buFontTx/>
              <a:buNone/>
            </a:pPr>
            <a:r>
              <a:rPr lang="en-US" altLang="el-GR" sz="1400" b="1">
                <a:latin typeface="Courier New" pitchFamily="49" charset="0"/>
              </a:rPr>
              <a:t>          sum/count);</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return 0;</a:t>
            </a:r>
          </a:p>
          <a:p>
            <a:pPr>
              <a:spcBef>
                <a:spcPct val="0"/>
              </a:spcBef>
              <a:buFontTx/>
              <a:buNone/>
            </a:pPr>
            <a:r>
              <a:rPr lang="en-US" altLang="el-GR" sz="1400" b="1">
                <a:latin typeface="Courier New" pitchFamily="49" charset="0"/>
              </a:rPr>
              <a:t>}</a:t>
            </a:r>
            <a:endParaRPr lang="en-AU" altLang="el-GR" sz="1400" b="1">
              <a:latin typeface="Courier New" pitchFamily="49"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44B3159-32CC-4659-9A2B-50E9ADACBCEE}" type="slidenum">
              <a:rPr lang="el-GR" altLang="el-GR"/>
              <a:pPr/>
              <a:t>135</a:t>
            </a:fld>
            <a:endParaRPr lang="el-GR" altLang="el-GR"/>
          </a:p>
        </p:txBody>
      </p:sp>
      <p:sp>
        <p:nvSpPr>
          <p:cNvPr id="222210"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2211" name="Text Box 3"/>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
        <p:nvSpPr>
          <p:cNvPr id="222212" name="Rectangle 4"/>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2213" name="Group 5"/>
          <p:cNvGrpSpPr>
            <a:grpSpLocks/>
          </p:cNvGrpSpPr>
          <p:nvPr/>
        </p:nvGrpSpPr>
        <p:grpSpPr bwMode="auto">
          <a:xfrm>
            <a:off x="1905000" y="1066800"/>
            <a:ext cx="3505200" cy="914400"/>
            <a:chOff x="1248" y="768"/>
            <a:chExt cx="2208" cy="576"/>
          </a:xfrm>
        </p:grpSpPr>
        <p:sp>
          <p:nvSpPr>
            <p:cNvPr id="222214" name="AutoShape 6"/>
            <p:cNvSpPr>
              <a:spLocks noChangeArrowheads="1"/>
            </p:cNvSpPr>
            <p:nvPr/>
          </p:nvSpPr>
          <p:spPr bwMode="auto">
            <a:xfrm>
              <a:off x="1248" y="768"/>
              <a:ext cx="2208" cy="576"/>
            </a:xfrm>
            <a:prstGeom prst="wedgeRectCallout">
              <a:avLst>
                <a:gd name="adj1" fmla="val 70245"/>
                <a:gd name="adj2" fmla="val 141495"/>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22215" name="AutoShape 7"/>
            <p:cNvSpPr>
              <a:spLocks noChangeArrowheads="1"/>
            </p:cNvSpPr>
            <p:nvPr/>
          </p:nvSpPr>
          <p:spPr bwMode="auto">
            <a:xfrm>
              <a:off x="1248" y="768"/>
              <a:ext cx="2208" cy="576"/>
            </a:xfrm>
            <a:prstGeom prst="wedgeRectCallout">
              <a:avLst>
                <a:gd name="adj1" fmla="val -68435"/>
                <a:gd name="adj2" fmla="val 142190"/>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US" altLang="el-GR" b="1" i="1">
                  <a:solidFill>
                    <a:schemeClr val="bg1"/>
                  </a:solidFill>
                  <a:latin typeface="Arial" charset="0"/>
                </a:rPr>
                <a:t>     Initialize</a:t>
              </a:r>
              <a:endParaRPr lang="en-AU" altLang="el-GR" b="1" i="1">
                <a:solidFill>
                  <a:schemeClr val="bg1"/>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2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CD121EB-643B-43AF-BF93-E19C9EDAE988}" type="slidenum">
              <a:rPr lang="el-GR" altLang="el-GR"/>
              <a:pPr/>
              <a:t>136</a:t>
            </a:fld>
            <a:endParaRPr lang="el-GR" altLang="el-GR"/>
          </a:p>
        </p:txBody>
      </p:sp>
      <p:sp>
        <p:nvSpPr>
          <p:cNvPr id="223234"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3235" name="Rectangle 3"/>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3236" name="Group 4"/>
          <p:cNvGrpSpPr>
            <a:grpSpLocks/>
          </p:cNvGrpSpPr>
          <p:nvPr/>
        </p:nvGrpSpPr>
        <p:grpSpPr bwMode="auto">
          <a:xfrm>
            <a:off x="3419475" y="1052513"/>
            <a:ext cx="3505200" cy="990600"/>
            <a:chOff x="1776" y="816"/>
            <a:chExt cx="2208" cy="624"/>
          </a:xfrm>
        </p:grpSpPr>
        <p:sp>
          <p:nvSpPr>
            <p:cNvPr id="223237" name="AutoShape 5"/>
            <p:cNvSpPr>
              <a:spLocks noChangeArrowheads="1"/>
            </p:cNvSpPr>
            <p:nvPr/>
          </p:nvSpPr>
          <p:spPr bwMode="auto">
            <a:xfrm>
              <a:off x="1776" y="816"/>
              <a:ext cx="2208" cy="576"/>
            </a:xfrm>
            <a:prstGeom prst="wedgeRectCallout">
              <a:avLst>
                <a:gd name="adj1" fmla="val 70519"/>
                <a:gd name="adj2" fmla="val 161981"/>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23238" name="AutoShape 6"/>
            <p:cNvSpPr>
              <a:spLocks noChangeArrowheads="1"/>
            </p:cNvSpPr>
            <p:nvPr/>
          </p:nvSpPr>
          <p:spPr bwMode="auto">
            <a:xfrm>
              <a:off x="1776" y="864"/>
              <a:ext cx="2208" cy="576"/>
            </a:xfrm>
            <a:prstGeom prst="wedgeRectCallout">
              <a:avLst>
                <a:gd name="adj1" fmla="val -71060"/>
                <a:gd name="adj2" fmla="val 150000"/>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grpSp>
      <p:sp>
        <p:nvSpPr>
          <p:cNvPr id="223239" name="Text Box 7"/>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6139C559-2E6B-4F48-BB9F-97C411201F06}" type="slidenum">
              <a:rPr lang="el-GR" altLang="el-GR"/>
              <a:pPr/>
              <a:t>137</a:t>
            </a:fld>
            <a:endParaRPr lang="el-GR" altLang="el-GR"/>
          </a:p>
        </p:txBody>
      </p:sp>
      <p:sp>
        <p:nvSpPr>
          <p:cNvPr id="224258"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bg2"/>
                </a:solidFill>
                <a:latin typeface="Courier New" pitchFamily="49" charset="0"/>
              </a:rPr>
              <a:t>;</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4259" name="Rectangle 3"/>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folHlink"/>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4260" name="Group 4"/>
          <p:cNvGrpSpPr>
            <a:grpSpLocks/>
          </p:cNvGrpSpPr>
          <p:nvPr/>
        </p:nvGrpSpPr>
        <p:grpSpPr bwMode="auto">
          <a:xfrm>
            <a:off x="1692275" y="4724400"/>
            <a:ext cx="2374900" cy="842963"/>
            <a:chOff x="1200" y="3408"/>
            <a:chExt cx="1440" cy="576"/>
          </a:xfrm>
        </p:grpSpPr>
        <p:sp>
          <p:nvSpPr>
            <p:cNvPr id="224261" name="AutoShape 5"/>
            <p:cNvSpPr>
              <a:spLocks noChangeArrowheads="1"/>
            </p:cNvSpPr>
            <p:nvPr/>
          </p:nvSpPr>
          <p:spPr bwMode="auto">
            <a:xfrm>
              <a:off x="1296" y="3408"/>
              <a:ext cx="1296" cy="528"/>
            </a:xfrm>
            <a:prstGeom prst="wedgeRectCallout">
              <a:avLst>
                <a:gd name="adj1" fmla="val 124384"/>
                <a:gd name="adj2" fmla="val -246968"/>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endParaRPr lang="en-AU" altLang="el-GR" sz="1800" b="1" i="1">
                <a:solidFill>
                  <a:schemeClr val="bg1"/>
                </a:solidFill>
                <a:latin typeface="Arial" charset="0"/>
              </a:endParaRPr>
            </a:p>
          </p:txBody>
        </p:sp>
        <p:sp>
          <p:nvSpPr>
            <p:cNvPr id="224262" name="AutoShape 6"/>
            <p:cNvSpPr>
              <a:spLocks noChangeArrowheads="1"/>
            </p:cNvSpPr>
            <p:nvPr/>
          </p:nvSpPr>
          <p:spPr bwMode="auto">
            <a:xfrm>
              <a:off x="1200" y="3408"/>
              <a:ext cx="1440" cy="576"/>
            </a:xfrm>
            <a:prstGeom prst="wedgeRectCallout">
              <a:avLst>
                <a:gd name="adj1" fmla="val -62917"/>
                <a:gd name="adj2" fmla="val -129343"/>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US" altLang="el-GR" b="1" i="1">
                  <a:solidFill>
                    <a:schemeClr val="bg1"/>
                  </a:solidFill>
                  <a:latin typeface="Arial" charset="0"/>
                </a:rPr>
                <a:t>  Update</a:t>
              </a:r>
              <a:endParaRPr lang="en-AU" altLang="el-GR" sz="1800" b="1" i="1">
                <a:solidFill>
                  <a:schemeClr val="bg1"/>
                </a:solidFill>
                <a:latin typeface="Arial" charset="0"/>
              </a:endParaRPr>
            </a:p>
          </p:txBody>
        </p:sp>
      </p:grpSp>
      <p:sp>
        <p:nvSpPr>
          <p:cNvPr id="224263" name="Text Box 7"/>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1115302-097B-45BA-B11D-1F52BC595964}" type="slidenum">
              <a:rPr lang="el-GR" altLang="el-GR"/>
              <a:pPr/>
              <a:t>138</a:t>
            </a:fld>
            <a:endParaRPr lang="el-GR" altLang="el-GR"/>
          </a:p>
        </p:txBody>
      </p:sp>
      <p:sp>
        <p:nvSpPr>
          <p:cNvPr id="225282" name="Rectangle 2"/>
          <p:cNvSpPr>
            <a:spLocks noGrp="1" noChangeArrowheads="1"/>
          </p:cNvSpPr>
          <p:nvPr>
            <p:ph type="title"/>
          </p:nvPr>
        </p:nvSpPr>
        <p:spPr/>
        <p:txBody>
          <a:bodyPr/>
          <a:lstStyle/>
          <a:p>
            <a:r>
              <a:rPr lang="el-GR" altLang="el-GR"/>
              <a:t>Εμφωλιασμένες επαναλήψεις(</a:t>
            </a:r>
            <a:r>
              <a:rPr lang="en-US" altLang="el-GR"/>
              <a:t>nested loops)</a:t>
            </a:r>
          </a:p>
        </p:txBody>
      </p:sp>
      <p:sp>
        <p:nvSpPr>
          <p:cNvPr id="225283" name="Rectangle 3"/>
          <p:cNvSpPr>
            <a:spLocks noGrp="1" noChangeArrowheads="1"/>
          </p:cNvSpPr>
          <p:nvPr>
            <p:ph type="body" idx="1"/>
          </p:nvPr>
        </p:nvSpPr>
        <p:spPr/>
        <p:txBody>
          <a:bodyPr/>
          <a:lstStyle/>
          <a:p>
            <a:r>
              <a:rPr lang="el-GR" altLang="el-GR"/>
              <a:t>Οι επαναλήψεις μπορούν να περιέχονται η μία μέσα στην άλλη</a:t>
            </a:r>
          </a:p>
          <a:p>
            <a:r>
              <a:rPr lang="el-GR" altLang="el-GR"/>
              <a:t> το συνολικό πλήθος τ</a:t>
            </a:r>
            <a:r>
              <a:rPr lang="en-US" altLang="el-GR"/>
              <a:t>o</a:t>
            </a:r>
            <a:r>
              <a:rPr lang="el-GR" altLang="el-GR"/>
              <a:t>υ</a:t>
            </a:r>
            <a:r>
              <a:rPr lang="en-US" altLang="el-GR"/>
              <a:t> block </a:t>
            </a:r>
            <a:r>
              <a:rPr lang="el-GR" altLang="el-GR"/>
              <a:t>των εντολών που εκτελούνται είναι το γινόμενο του πλήθους επαναλήψεων κάθε επαναληπτικής εντολής που συμμετέχει.</a:t>
            </a:r>
            <a:endParaRPr lang="en-US" altLang="el-G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D0057C3-DD76-4F2E-83DC-1ED5EB311F52}" type="slidenum">
              <a:rPr lang="el-GR" altLang="el-GR"/>
              <a:pPr/>
              <a:t>139</a:t>
            </a:fld>
            <a:endParaRPr lang="el-GR" altLang="el-GR"/>
          </a:p>
        </p:txBody>
      </p:sp>
      <p:sp>
        <p:nvSpPr>
          <p:cNvPr id="226306" name="Text Box 2"/>
          <p:cNvSpPr txBox="1">
            <a:spLocks noChangeArrowheads="1"/>
          </p:cNvSpPr>
          <p:nvPr/>
        </p:nvSpPr>
        <p:spPr bwMode="auto">
          <a:xfrm>
            <a:off x="2590800" y="228600"/>
            <a:ext cx="3124200" cy="57943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800" b="1">
                <a:solidFill>
                  <a:srgbClr val="0000FF"/>
                </a:solidFill>
                <a:latin typeface="Arial" charset="0"/>
              </a:rPr>
              <a:t>rect.c</a:t>
            </a:r>
            <a:r>
              <a:rPr lang="en-US" altLang="el-GR" sz="2800" i="1">
                <a:solidFill>
                  <a:srgbClr val="0000FF"/>
                </a:solidFill>
                <a:latin typeface="Times New Roman" pitchFamily="18" charset="0"/>
              </a:rPr>
              <a:t> </a:t>
            </a:r>
          </a:p>
        </p:txBody>
      </p:sp>
      <p:sp>
        <p:nvSpPr>
          <p:cNvPr id="226307" name="Rectangle 3"/>
          <p:cNvSpPr>
            <a:spLocks noGrp="1" noChangeArrowheads="1"/>
          </p:cNvSpPr>
          <p:nvPr>
            <p:ph type="body" idx="1"/>
          </p:nvPr>
        </p:nvSpPr>
        <p:spPr>
          <a:xfrm>
            <a:off x="152400" y="838200"/>
            <a:ext cx="4038600" cy="5867400"/>
          </a:xfrm>
          <a:noFill/>
          <a:ln>
            <a:solidFill>
              <a:schemeClr val="tx2"/>
            </a:solidFill>
            <a:miter lim="800000"/>
            <a:headEnd/>
            <a:tailEnd/>
          </a:ln>
        </p:spPr>
        <p:txBody>
          <a:bodyPr lIns="182880"/>
          <a:lstStyle/>
          <a:p>
            <a:pPr>
              <a:spcBef>
                <a:spcPct val="0"/>
              </a:spcBef>
              <a:buFontTx/>
              <a:buNone/>
            </a:pPr>
            <a:endParaRPr lang="en-US" altLang="el-GR" sz="1600" b="1">
              <a:solidFill>
                <a:srgbClr val="0000FF"/>
              </a:solidFill>
            </a:endParaRPr>
          </a:p>
          <a:p>
            <a:pPr>
              <a:spcBef>
                <a:spcPct val="0"/>
              </a:spcBef>
              <a:buFontTx/>
              <a:buNone/>
            </a:pPr>
            <a:r>
              <a:rPr lang="en-AU" altLang="el-GR" sz="1800" b="1">
                <a:solidFill>
                  <a:srgbClr val="0000FF"/>
                </a:solidFill>
              </a:rPr>
              <a:t>Print an m by n rectangle of</a:t>
            </a:r>
            <a:endParaRPr lang="en-US" altLang="el-GR" sz="1800" b="1">
              <a:solidFill>
                <a:srgbClr val="0000FF"/>
              </a:solidFill>
            </a:endParaRPr>
          </a:p>
          <a:p>
            <a:pPr>
              <a:spcBef>
                <a:spcPct val="0"/>
              </a:spcBef>
              <a:buFontTx/>
              <a:buNone/>
            </a:pPr>
            <a:r>
              <a:rPr lang="en-AU" altLang="el-GR" sz="1800" b="1">
                <a:solidFill>
                  <a:srgbClr val="0000FF"/>
                </a:solidFill>
              </a:rPr>
              <a:t>asterisks</a:t>
            </a:r>
          </a:p>
          <a:p>
            <a:pPr>
              <a:spcBef>
                <a:spcPct val="0"/>
              </a:spcBef>
              <a:buFontTx/>
              <a:buNone/>
            </a:pPr>
            <a:endParaRPr lang="en-AU" altLang="el-GR" sz="16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p>
          <a:p>
            <a:pPr>
              <a:spcBef>
                <a:spcPct val="0"/>
              </a:spcBef>
              <a:buFontTx/>
              <a:buNone/>
            </a:pPr>
            <a:r>
              <a:rPr lang="en-AU" altLang="el-GR" sz="1600" b="1">
                <a:latin typeface="Arial" charset="0"/>
              </a:rPr>
              <a:t>   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start next row</a:t>
            </a:r>
          </a:p>
          <a:p>
            <a:pPr>
              <a:spcBef>
                <a:spcPct val="0"/>
              </a:spcBef>
              <a:buFontTx/>
              <a:buNone/>
            </a:pPr>
            <a:r>
              <a:rPr lang="en-AU" altLang="el-GR" sz="1600" b="1">
                <a:latin typeface="Arial"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1E92228-6854-4F56-8F89-9E594C63B793}" type="slidenum">
              <a:rPr lang="el-GR" altLang="el-GR"/>
              <a:pPr/>
              <a:t>14</a:t>
            </a:fld>
            <a:endParaRPr lang="el-GR" altLang="el-GR"/>
          </a:p>
        </p:txBody>
      </p:sp>
      <p:sp>
        <p:nvSpPr>
          <p:cNvPr id="23554" name="Rectangle 2"/>
          <p:cNvSpPr>
            <a:spLocks noGrp="1" noChangeArrowheads="1"/>
          </p:cNvSpPr>
          <p:nvPr>
            <p:ph type="title"/>
          </p:nvPr>
        </p:nvSpPr>
        <p:spPr/>
        <p:txBody>
          <a:bodyPr/>
          <a:lstStyle/>
          <a:p>
            <a:r>
              <a:rPr lang="el-GR" altLang="el-GR"/>
              <a:t>Παραδείγματα ονομάτων</a:t>
            </a:r>
          </a:p>
        </p:txBody>
      </p:sp>
      <p:sp>
        <p:nvSpPr>
          <p:cNvPr id="23555" name="Rectangle 3"/>
          <p:cNvSpPr>
            <a:spLocks noGrp="1" noChangeArrowheads="1"/>
          </p:cNvSpPr>
          <p:nvPr>
            <p:ph type="body" idx="1"/>
          </p:nvPr>
        </p:nvSpPr>
        <p:spPr/>
        <p:txBody>
          <a:bodyPr/>
          <a:lstStyle/>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int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count;</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float rate;</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double percent=0.01, </a:t>
            </a: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taxrate</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=25.5;</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int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weight=10000;</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const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float PI=3.141;</a:t>
            </a:r>
            <a:endParaRPr lang="el-GR" altLang="el-GR" b="1" dirty="0">
              <a:solidFill>
                <a:srgbClr val="008080"/>
              </a:solidFill>
              <a:latin typeface="Courier New" panose="02070309020205020404" pitchFamily="49" charset="0"/>
              <a:cs typeface="Courier New" panose="02070309020205020404" pitchFamily="49" charset="0"/>
            </a:endParaRPr>
          </a:p>
          <a:p>
            <a:pPr algn="just">
              <a:buFontTx/>
              <a:buNone/>
            </a:pPr>
            <a:endParaRPr lang="el-GR" altLang="el-GR" b="1" dirty="0">
              <a:latin typeface="Courier New" panose="02070309020205020404" pitchFamily="49" charset="0"/>
              <a:cs typeface="Courier New" panose="02070309020205020404" pitchFamily="49" charset="0"/>
            </a:endParaRPr>
          </a:p>
          <a:p>
            <a:pPr>
              <a:buFontTx/>
              <a:buNone/>
            </a:pPr>
            <a:r>
              <a:rPr lang="en-US" altLang="el-GR" b="1" dirty="0" err="1">
                <a:solidFill>
                  <a:srgbClr val="3366CC"/>
                </a:solidFill>
                <a:latin typeface="Courier New" panose="02070309020205020404" pitchFamily="49" charset="0"/>
                <a:cs typeface="Courier New" panose="02070309020205020404" pitchFamily="49" charset="0"/>
              </a:rPr>
              <a:t>int</a:t>
            </a:r>
            <a:r>
              <a:rPr lang="en-US" altLang="el-GR" b="1" dirty="0">
                <a:solidFill>
                  <a:srgbClr val="3366CC"/>
                </a:solidFill>
                <a:latin typeface="Courier New" panose="02070309020205020404" pitchFamily="49" charset="0"/>
                <a:cs typeface="Courier New" panose="02070309020205020404" pitchFamily="49" charset="0"/>
              </a:rPr>
              <a:t> age = 18;</a:t>
            </a:r>
          </a:p>
          <a:p>
            <a:pPr>
              <a:buFontTx/>
              <a:buNone/>
            </a:pPr>
            <a:r>
              <a:rPr lang="en-US" altLang="el-GR" b="1" dirty="0">
                <a:solidFill>
                  <a:srgbClr val="3366CC"/>
                </a:solidFill>
                <a:latin typeface="Courier New" panose="02070309020205020404" pitchFamily="49" charset="0"/>
                <a:cs typeface="Courier New" panose="02070309020205020404" pitchFamily="49" charset="0"/>
              </a:rPr>
              <a:t>double GPA = 3.25, credits;</a:t>
            </a:r>
          </a:p>
          <a:p>
            <a:pPr>
              <a:buFontTx/>
              <a:buNone/>
            </a:pPr>
            <a:r>
              <a:rPr lang="en-US" altLang="el-GR" b="1" dirty="0">
                <a:solidFill>
                  <a:srgbClr val="3366CC"/>
                </a:solidFill>
                <a:latin typeface="Courier New" panose="02070309020205020404" pitchFamily="49" charset="0"/>
                <a:cs typeface="Courier New" panose="02070309020205020404" pitchFamily="49" charset="0"/>
              </a:rPr>
              <a:t>char </a:t>
            </a:r>
            <a:r>
              <a:rPr lang="en-US" altLang="el-GR" b="1" dirty="0" err="1">
                <a:solidFill>
                  <a:srgbClr val="3366CC"/>
                </a:solidFill>
                <a:latin typeface="Courier New" panose="02070309020205020404" pitchFamily="49" charset="0"/>
                <a:cs typeface="Courier New" panose="02070309020205020404" pitchFamily="49" charset="0"/>
              </a:rPr>
              <a:t>letterGrade</a:t>
            </a:r>
            <a:r>
              <a:rPr lang="en-US" altLang="el-GR" b="1" dirty="0">
                <a:solidFill>
                  <a:srgbClr val="3366CC"/>
                </a:solidFill>
                <a:latin typeface="Courier New" panose="02070309020205020404" pitchFamily="49" charset="0"/>
                <a:cs typeface="Courier New" panose="02070309020205020404" pitchFamily="49" charset="0"/>
              </a:rPr>
              <a:t> = 'A';</a:t>
            </a:r>
            <a:endParaRPr lang="el-GR" altLang="el-GR" dirty="0">
              <a:solidFill>
                <a:srgbClr val="3366CC"/>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A11DB22-A7E2-4AD3-9EAF-ABF71E9DF916}" type="slidenum">
              <a:rPr lang="el-GR" altLang="el-GR"/>
              <a:pPr/>
              <a:t>140</a:t>
            </a:fld>
            <a:endParaRPr lang="el-GR" altLang="el-GR"/>
          </a:p>
        </p:txBody>
      </p:sp>
      <p:sp>
        <p:nvSpPr>
          <p:cNvPr id="227330" name="Text Box 2"/>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
        <p:nvSpPr>
          <p:cNvPr id="227331" name="Rectangle 3"/>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 </a:t>
            </a: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int </a:t>
            </a:r>
            <a:r>
              <a:rPr lang="en-US" altLang="el-GR" sz="1400" b="1">
                <a:solidFill>
                  <a:srgbClr val="990000"/>
                </a:solidFill>
                <a:latin typeface="Courier New" pitchFamily="49" charset="0"/>
              </a:rPr>
              <a:t>rowc</a:t>
            </a:r>
            <a:r>
              <a:rPr lang="en-AU" altLang="el-GR" sz="1400" b="1">
                <a:solidFill>
                  <a:srgbClr val="990000"/>
                </a:solidFill>
                <a:latin typeface="Courier New" pitchFamily="49" charset="0"/>
              </a:rPr>
              <a:t>, </a:t>
            </a:r>
            <a:r>
              <a:rPr lang="en-US" altLang="el-GR" sz="1400" b="1">
                <a:solidFill>
                  <a:srgbClr val="33CC33"/>
                </a:solidFill>
                <a:latin typeface="Courier New" pitchFamily="49" charset="0"/>
              </a:rPr>
              <a:t>colc</a:t>
            </a:r>
            <a:r>
              <a:rPr lang="en-US" altLang="el-GR" sz="1400" b="1">
                <a:solidFill>
                  <a:srgbClr val="990000"/>
                </a:solidFill>
                <a:latin typeface="Courier New" pitchFamily="49" charset="0"/>
              </a:rPr>
              <a:t>, </a:t>
            </a:r>
            <a:r>
              <a:rPr lang="en-US" altLang="el-GR" sz="1400" b="1">
                <a:latin typeface="Courier New" pitchFamily="49" charset="0"/>
              </a:rPr>
              <a:t>numrow</a:t>
            </a:r>
            <a:r>
              <a:rPr lang="en-AU" altLang="el-GR" sz="1400" b="1">
                <a:latin typeface="Courier New" pitchFamily="49" charset="0"/>
              </a:rPr>
              <a:t>, n</a:t>
            </a:r>
            <a:r>
              <a:rPr lang="en-US" altLang="el-GR" sz="1400" b="1">
                <a:latin typeface="Courier New" pitchFamily="49" charset="0"/>
              </a:rPr>
              <a:t>umcol</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p:txBody>
      </p:sp>
      <p:sp>
        <p:nvSpPr>
          <p:cNvPr id="227332" name="Rectangle 4"/>
          <p:cNvSpPr>
            <a:spLocks noGrp="1" noChangeArrowheads="1"/>
          </p:cNvSpPr>
          <p:nvPr>
            <p:ph type="body" idx="1"/>
          </p:nvPr>
        </p:nvSpPr>
        <p:spPr>
          <a:xfrm>
            <a:off x="152400" y="838200"/>
            <a:ext cx="3886200" cy="5867400"/>
          </a:xfrm>
          <a:noFill/>
          <a:ln>
            <a:solidFill>
              <a:schemeClr val="tx2"/>
            </a:solidFill>
            <a:miter lim="800000"/>
            <a:headEnd/>
            <a:tailEnd/>
          </a:ln>
        </p:spPr>
        <p:txBody>
          <a:bodyPr lIns="182880"/>
          <a:lstStyle/>
          <a:p>
            <a:pPr>
              <a:spcBef>
                <a:spcPct val="0"/>
              </a:spcBef>
              <a:buFontTx/>
              <a:buNone/>
            </a:pPr>
            <a:endParaRPr lang="en-AU" altLang="el-GR" sz="1400" b="1">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solidFill>
                  <a:schemeClr val="bg2"/>
                </a:solidFill>
                <a:latin typeface="Arial" charset="0"/>
              </a:rPr>
              <a:t>for</a:t>
            </a:r>
            <a:r>
              <a:rPr lang="en-AU" altLang="el-GR" sz="1600" b="1">
                <a:solidFill>
                  <a:schemeClr val="folHlink"/>
                </a:solidFill>
                <a:latin typeface="Arial" charset="0"/>
              </a:rPr>
              <a:t> </a:t>
            </a:r>
            <a:r>
              <a:rPr lang="en-AU" altLang="el-GR" sz="1600" b="1">
                <a:solidFill>
                  <a:srgbClr val="990000"/>
                </a:solidFill>
                <a:latin typeface="Arial" charset="0"/>
              </a:rPr>
              <a:t>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a:t>
            </a:r>
            <a:r>
              <a:rPr lang="en-AU" altLang="el-GR" sz="1600" b="1">
                <a:solidFill>
                  <a:schemeClr val="folHlink"/>
                </a:solidFill>
                <a:latin typeface="Arial" charset="0"/>
              </a:rPr>
              <a:t> </a:t>
            </a:r>
            <a:r>
              <a:rPr lang="en-AU" altLang="el-GR" sz="1600" b="1">
                <a:solidFill>
                  <a:srgbClr val="33CC33"/>
                </a:solidFill>
                <a:latin typeface="Arial" charset="0"/>
              </a:rPr>
              <a:t>each column</a:t>
            </a:r>
            <a:r>
              <a:rPr lang="en-AU" altLang="el-GR" sz="1600" b="1">
                <a:solidFill>
                  <a:schemeClr val="folHlink"/>
                </a:solidFill>
                <a:latin typeface="Arial" charset="0"/>
              </a:rPr>
              <a:t> </a:t>
            </a:r>
            <a:r>
              <a:rPr lang="en-AU" altLang="el-GR" sz="1600" b="1">
                <a:solidFill>
                  <a:schemeClr val="bg2"/>
                </a:solidFill>
                <a:latin typeface="Arial" charset="0"/>
              </a:rPr>
              <a:t>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solidFill>
                  <a:schemeClr val="bg2"/>
                </a:solidFill>
                <a:latin typeface="Arial" charset="0"/>
              </a:rPr>
              <a:t>}</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52DA331-0EEB-4895-9C96-41D026CFE0E4}" type="slidenum">
              <a:rPr lang="el-GR" altLang="el-GR"/>
              <a:pPr/>
              <a:t>141</a:t>
            </a:fld>
            <a:endParaRPr lang="el-GR" altLang="el-GR"/>
          </a:p>
        </p:txBody>
      </p:sp>
      <p:sp>
        <p:nvSpPr>
          <p:cNvPr id="22835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a:t>
            </a:r>
            <a:r>
              <a:rPr lang="en-AU" altLang="el-GR" sz="1400" b="1">
                <a:solidFill>
                  <a:srgbClr val="990000"/>
                </a:solidFill>
                <a:latin typeface="Courier New" pitchFamily="49" charset="0"/>
              </a:rPr>
              <a:t>n</a:t>
            </a:r>
            <a:r>
              <a:rPr lang="en-US" altLang="el-GR" sz="1400" b="1">
                <a:solidFill>
                  <a:srgbClr val="990000"/>
                </a:solidFill>
                <a:latin typeface="Courier New" pitchFamily="49" charset="0"/>
              </a:rPr>
              <a:t>umrow</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for (</a:t>
            </a:r>
            <a:r>
              <a:rPr lang="en-US" altLang="el-GR" sz="1400" b="1">
                <a:latin typeface="Courier New" pitchFamily="49" charset="0"/>
              </a:rPr>
              <a:t>rowc</a:t>
            </a:r>
            <a:r>
              <a:rPr lang="en-AU" altLang="el-GR" sz="1400" b="1">
                <a:latin typeface="Courier New" pitchFamily="49" charset="0"/>
              </a:rPr>
              <a:t>=0; </a:t>
            </a:r>
            <a:r>
              <a:rPr lang="en-US" altLang="el-GR" sz="1400" b="1">
                <a:latin typeface="Courier New" pitchFamily="49" charset="0"/>
              </a:rPr>
              <a:t>rowc</a:t>
            </a:r>
            <a:r>
              <a:rPr lang="en-AU" altLang="el-GR" sz="1400" b="1">
                <a:latin typeface="Courier New" pitchFamily="49" charset="0"/>
              </a:rPr>
              <a:t> &lt;</a:t>
            </a:r>
            <a:r>
              <a:rPr lang="en-AU" altLang="el-GR" sz="1400" b="1">
                <a:solidFill>
                  <a:srgbClr val="33CC33"/>
                </a:solidFill>
                <a:latin typeface="Courier New" pitchFamily="49" charset="0"/>
              </a:rPr>
              <a:t> </a:t>
            </a:r>
            <a:r>
              <a:rPr lang="en-US" altLang="el-GR" sz="1400" b="1">
                <a:solidFill>
                  <a:srgbClr val="990000"/>
                </a:solidFill>
                <a:latin typeface="Courier New" pitchFamily="49" charset="0"/>
              </a:rPr>
              <a:t>numrow</a:t>
            </a:r>
            <a:r>
              <a:rPr lang="en-AU" altLang="el-GR" sz="1400" b="1">
                <a:latin typeface="Courier New" pitchFamily="49" charset="0"/>
              </a:rPr>
              <a:t>; </a:t>
            </a:r>
            <a:r>
              <a:rPr lang="en-US" altLang="el-GR" sz="1400" b="1">
                <a:latin typeface="Courier New" pitchFamily="49" charset="0"/>
              </a:rPr>
              <a:t>rowc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return 0;</a:t>
            </a:r>
          </a:p>
          <a:p>
            <a:pPr>
              <a:spcBef>
                <a:spcPct val="0"/>
              </a:spcBef>
              <a:buFontTx/>
              <a:buNone/>
            </a:pPr>
            <a:r>
              <a:rPr lang="en-AU" altLang="el-GR" sz="1400" b="1">
                <a:solidFill>
                  <a:schemeClr val="bg2"/>
                </a:solidFill>
                <a:latin typeface="Courier New" pitchFamily="49" charset="0"/>
              </a:rPr>
              <a:t>}</a:t>
            </a:r>
          </a:p>
        </p:txBody>
      </p:sp>
      <p:sp>
        <p:nvSpPr>
          <p:cNvPr id="228355" name="Rectangle 3"/>
          <p:cNvSpPr>
            <a:spLocks noGrp="1" noChangeArrowheads="1"/>
          </p:cNvSpPr>
          <p:nvPr>
            <p:ph type="body" idx="1"/>
          </p:nvPr>
        </p:nvSpPr>
        <p:spPr>
          <a:xfrm>
            <a:off x="152400" y="838200"/>
            <a:ext cx="38862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folHlink"/>
              </a:solidFill>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latin typeface="Arial" charset="0"/>
              </a:rPr>
              <a:t>}</a:t>
            </a:r>
          </a:p>
        </p:txBody>
      </p:sp>
      <p:sp>
        <p:nvSpPr>
          <p:cNvPr id="228356"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73E23AD-715A-40E4-B9CD-AA0E067C9E39}" type="slidenum">
              <a:rPr lang="el-GR" altLang="el-GR"/>
              <a:pPr/>
              <a:t>142</a:t>
            </a:fld>
            <a:endParaRPr lang="el-GR" altLang="el-GR"/>
          </a:p>
        </p:txBody>
      </p:sp>
      <p:sp>
        <p:nvSpPr>
          <p:cNvPr id="229378"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rgbClr val="33CC33"/>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for (</a:t>
            </a:r>
            <a:r>
              <a:rPr lang="en-US" altLang="el-GR" sz="1400" b="1">
                <a:latin typeface="Courier New" pitchFamily="49" charset="0"/>
              </a:rPr>
              <a:t>colc</a:t>
            </a:r>
            <a:r>
              <a:rPr lang="en-AU" altLang="el-GR" sz="1400" b="1">
                <a:latin typeface="Courier New" pitchFamily="49" charset="0"/>
              </a:rPr>
              <a:t>=0; </a:t>
            </a:r>
            <a:r>
              <a:rPr lang="en-US" altLang="el-GR" sz="1400" b="1">
                <a:latin typeface="Courier New" pitchFamily="49" charset="0"/>
              </a:rPr>
              <a:t>colc</a:t>
            </a:r>
            <a:r>
              <a:rPr lang="en-AU" altLang="el-GR" sz="1400" b="1">
                <a:latin typeface="Courier New" pitchFamily="49" charset="0"/>
              </a:rPr>
              <a:t> &lt; </a:t>
            </a:r>
            <a:r>
              <a:rPr lang="en-US" altLang="el-GR" sz="1400" b="1">
                <a:solidFill>
                  <a:srgbClr val="33CC33"/>
                </a:solidFill>
                <a:latin typeface="Courier New" pitchFamily="49" charset="0"/>
              </a:rPr>
              <a:t>numcol</a:t>
            </a:r>
            <a:r>
              <a:rPr lang="en-AU" altLang="el-GR" sz="1400" b="1">
                <a:latin typeface="Courier New" pitchFamily="49" charset="0"/>
              </a:rPr>
              <a:t>;</a:t>
            </a:r>
            <a:r>
              <a:rPr lang="en-US" altLang="el-GR" sz="1400" b="1">
                <a:latin typeface="Courier New" pitchFamily="49" charset="0"/>
              </a:rPr>
              <a:t> colc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29379"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US" altLang="el-GR" sz="1800" b="1">
              <a:solidFill>
                <a:schemeClr val="folHlink"/>
              </a:solidFill>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folHlink"/>
                </a:solidFill>
                <a:latin typeface="Arial" charset="0"/>
              </a:rPr>
              <a:t>   </a:t>
            </a:r>
            <a:r>
              <a:rPr lang="en-AU" altLang="el-GR" sz="1600" b="1">
                <a:latin typeface="Arial" charset="0"/>
              </a:rPr>
              <a:t>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a:t>
            </a:r>
            <a:r>
              <a:rPr lang="en-AU" altLang="el-GR" sz="1600" b="1">
                <a:solidFill>
                  <a:schemeClr val="bg2"/>
                </a:solidFill>
                <a:latin typeface="Arial" charset="0"/>
              </a:rPr>
              <a:t>print an asterisk</a:t>
            </a:r>
          </a:p>
          <a:p>
            <a:pPr>
              <a:spcBef>
                <a:spcPct val="0"/>
              </a:spcBef>
              <a:buFontTx/>
              <a:buNone/>
            </a:pPr>
            <a:r>
              <a:rPr lang="en-AU" altLang="el-GR" sz="1600" b="1">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start next row</a:t>
            </a:r>
          </a:p>
          <a:p>
            <a:pPr>
              <a:spcBef>
                <a:spcPct val="0"/>
              </a:spcBef>
              <a:buFontTx/>
              <a:buNone/>
            </a:pPr>
            <a:r>
              <a:rPr lang="en-AU" altLang="el-GR" sz="1600" b="1">
                <a:solidFill>
                  <a:schemeClr val="bg2"/>
                </a:solidFill>
                <a:latin typeface="Arial" charset="0"/>
              </a:rPr>
              <a:t>}</a:t>
            </a:r>
          </a:p>
        </p:txBody>
      </p:sp>
      <p:sp>
        <p:nvSpPr>
          <p:cNvPr id="229380"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256487D5-E97D-4BA2-8946-DF2FC07E88C0}" type="slidenum">
              <a:rPr lang="el-GR" altLang="el-GR"/>
              <a:pPr/>
              <a:t>143</a:t>
            </a:fld>
            <a:endParaRPr lang="el-GR" altLang="el-GR"/>
          </a:p>
        </p:txBody>
      </p:sp>
      <p:sp>
        <p:nvSpPr>
          <p:cNvPr id="230402"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 &lt; </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r>
              <a:rPr lang="en-US" altLang="el-GR" sz="1400" b="1">
                <a:solidFill>
                  <a:schemeClr val="bg2"/>
                </a:solidFill>
                <a:latin typeface="Courier New" pitchFamily="49" charset="0"/>
              </a:rPr>
              <a:t> colc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printf("*");</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30403"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endParaRPr lang="en-US"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folHlink"/>
                </a:solidFill>
                <a:latin typeface="Arial" charset="0"/>
              </a:rPr>
              <a:t>      </a:t>
            </a:r>
            <a:r>
              <a:rPr lang="en-AU" altLang="el-GR" sz="1600" b="1">
                <a:latin typeface="Arial" charset="0"/>
              </a:rPr>
              <a:t>print an asterisk</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solidFill>
                  <a:schemeClr val="bg2"/>
                </a:solidFill>
                <a:latin typeface="Arial" charset="0"/>
              </a:rPr>
              <a:t>}</a:t>
            </a:r>
          </a:p>
        </p:txBody>
      </p:sp>
      <p:sp>
        <p:nvSpPr>
          <p:cNvPr id="230404"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A9345C-0F1B-4780-B111-3B39726A4189}" type="slidenum">
              <a:rPr lang="el-GR" altLang="el-GR"/>
              <a:pPr/>
              <a:t>144</a:t>
            </a:fld>
            <a:endParaRPr lang="el-GR" altLang="el-GR"/>
          </a:p>
        </p:txBody>
      </p:sp>
      <p:sp>
        <p:nvSpPr>
          <p:cNvPr id="231426"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 &lt; </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r>
              <a:rPr lang="en-US" altLang="el-GR" sz="1400" b="1">
                <a:solidFill>
                  <a:schemeClr val="bg2"/>
                </a:solidFill>
                <a:latin typeface="Courier New" pitchFamily="49" charset="0"/>
              </a:rPr>
              <a:t> colc</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printf("*");</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printf("\n");</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31427"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folHlink"/>
                </a:solidFill>
                <a:latin typeface="Arial" charset="0"/>
              </a:rPr>
              <a:t>   </a:t>
            </a:r>
            <a:r>
              <a:rPr lang="en-AU" altLang="el-GR" sz="1600" b="1">
                <a:latin typeface="Arial" charset="0"/>
              </a:rPr>
              <a:t>start next row</a:t>
            </a:r>
          </a:p>
          <a:p>
            <a:pPr>
              <a:spcBef>
                <a:spcPct val="0"/>
              </a:spcBef>
              <a:buFontTx/>
              <a:buNone/>
            </a:pPr>
            <a:r>
              <a:rPr lang="en-AU" altLang="el-GR" sz="1600" b="1">
                <a:solidFill>
                  <a:schemeClr val="bg2"/>
                </a:solidFill>
                <a:latin typeface="Arial" charset="0"/>
              </a:rPr>
              <a:t>}</a:t>
            </a:r>
          </a:p>
        </p:txBody>
      </p:sp>
      <p:sp>
        <p:nvSpPr>
          <p:cNvPr id="231428"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A23CD6A-145B-4B80-BEB1-88EB6D4D323B}" type="slidenum">
              <a:rPr lang="el-GR" altLang="el-GR"/>
              <a:pPr/>
              <a:t>145</a:t>
            </a:fld>
            <a:endParaRPr lang="el-GR" altLang="el-GR"/>
          </a:p>
        </p:txBody>
      </p:sp>
      <p:sp>
        <p:nvSpPr>
          <p:cNvPr id="232450"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int </a:t>
            </a:r>
            <a:r>
              <a:rPr lang="en-US" altLang="el-GR" sz="1400" b="1">
                <a:latin typeface="Courier New" pitchFamily="49" charset="0"/>
              </a:rPr>
              <a:t>rowc</a:t>
            </a:r>
            <a:r>
              <a:rPr lang="en-AU" altLang="el-GR" sz="1400" b="1">
                <a:latin typeface="Courier New" pitchFamily="49" charset="0"/>
              </a:rPr>
              <a:t>, </a:t>
            </a:r>
            <a:r>
              <a:rPr lang="en-US" altLang="el-GR" sz="1400" b="1">
                <a:latin typeface="Courier New" pitchFamily="49" charset="0"/>
              </a:rPr>
              <a:t>colc, numrow</a:t>
            </a:r>
            <a:r>
              <a:rPr lang="en-AU" altLang="el-GR" sz="1400" b="1">
                <a:latin typeface="Courier New" pitchFamily="49" charset="0"/>
              </a:rPr>
              <a:t>, n</a:t>
            </a:r>
            <a:r>
              <a:rPr lang="en-US" altLang="el-GR" sz="1400" b="1">
                <a:latin typeface="Courier New" pitchFamily="49" charset="0"/>
              </a:rPr>
              <a:t>umcol;</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for (</a:t>
            </a:r>
            <a:r>
              <a:rPr lang="en-US" altLang="el-GR" sz="1400" b="1">
                <a:latin typeface="Courier New" pitchFamily="49" charset="0"/>
              </a:rPr>
              <a:t>rowc</a:t>
            </a:r>
            <a:r>
              <a:rPr lang="en-AU" altLang="el-GR" sz="1400" b="1">
                <a:latin typeface="Courier New" pitchFamily="49" charset="0"/>
              </a:rPr>
              <a:t>=0; </a:t>
            </a:r>
            <a:r>
              <a:rPr lang="en-US" altLang="el-GR" sz="1400" b="1">
                <a:latin typeface="Courier New" pitchFamily="49" charset="0"/>
              </a:rPr>
              <a:t>rowc</a:t>
            </a:r>
            <a:r>
              <a:rPr lang="en-AU" altLang="el-GR" sz="1400" b="1">
                <a:latin typeface="Courier New" pitchFamily="49" charset="0"/>
              </a:rPr>
              <a:t> &lt; n</a:t>
            </a:r>
            <a:r>
              <a:rPr lang="en-US" altLang="el-GR" sz="1400" b="1">
                <a:latin typeface="Courier New" pitchFamily="49" charset="0"/>
              </a:rPr>
              <a:t>umrow</a:t>
            </a:r>
            <a:r>
              <a:rPr lang="en-AU" altLang="el-GR" sz="1400" b="1">
                <a:latin typeface="Courier New" pitchFamily="49" charset="0"/>
              </a:rPr>
              <a:t>; </a:t>
            </a:r>
            <a:r>
              <a:rPr lang="en-US" altLang="el-GR" sz="1400" b="1">
                <a:latin typeface="Courier New" pitchFamily="49" charset="0"/>
              </a:rPr>
              <a:t>rowc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for (</a:t>
            </a:r>
            <a:r>
              <a:rPr lang="en-US" altLang="el-GR" sz="1400" b="1">
                <a:latin typeface="Courier New" pitchFamily="49" charset="0"/>
              </a:rPr>
              <a:t>colc</a:t>
            </a:r>
            <a:r>
              <a:rPr lang="en-AU" altLang="el-GR" sz="1400" b="1">
                <a:latin typeface="Courier New" pitchFamily="49" charset="0"/>
              </a:rPr>
              <a:t>=0; </a:t>
            </a:r>
            <a:r>
              <a:rPr lang="en-US" altLang="el-GR" sz="1400" b="1">
                <a:latin typeface="Courier New" pitchFamily="49" charset="0"/>
              </a:rPr>
              <a:t>colc</a:t>
            </a:r>
            <a:r>
              <a:rPr lang="en-AU" altLang="el-GR" sz="1400" b="1">
                <a:latin typeface="Courier New" pitchFamily="49" charset="0"/>
              </a:rPr>
              <a:t> &lt; </a:t>
            </a:r>
            <a:r>
              <a:rPr lang="en-US" altLang="el-GR" sz="1400" b="1">
                <a:latin typeface="Courier New" pitchFamily="49" charset="0"/>
              </a:rPr>
              <a:t>numcol</a:t>
            </a:r>
            <a:r>
              <a:rPr lang="en-AU" altLang="el-GR" sz="1400" b="1">
                <a:latin typeface="Courier New" pitchFamily="49" charset="0"/>
              </a:rPr>
              <a:t>;</a:t>
            </a:r>
            <a:r>
              <a:rPr lang="en-US" altLang="el-GR" sz="1400" b="1">
                <a:latin typeface="Courier New" pitchFamily="49" charset="0"/>
              </a:rPr>
              <a:t> colc</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printf("*");</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p:txBody>
      </p:sp>
      <p:sp>
        <p:nvSpPr>
          <p:cNvPr id="232451"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t>Print an m by n rectangle of</a:t>
            </a:r>
            <a:endParaRPr lang="en-US" altLang="el-GR" sz="1800" b="1"/>
          </a:p>
          <a:p>
            <a:pPr>
              <a:spcBef>
                <a:spcPct val="0"/>
              </a:spcBef>
              <a:buFontTx/>
              <a:buNone/>
            </a:pPr>
            <a:r>
              <a:rPr lang="en-AU" altLang="el-GR" sz="1800" b="1"/>
              <a:t>asterisks</a:t>
            </a:r>
            <a:endParaRPr lang="en-AU" altLang="el-GR" sz="1400" b="1">
              <a:latin typeface="Arial" charset="0"/>
            </a:endParaRPr>
          </a:p>
          <a:p>
            <a:pPr>
              <a:spcBef>
                <a:spcPct val="0"/>
              </a:spcBef>
              <a:buFontTx/>
              <a:buNone/>
            </a:pPr>
            <a:endParaRPr lang="en-US"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p>
          <a:p>
            <a:pPr>
              <a:spcBef>
                <a:spcPct val="0"/>
              </a:spcBef>
              <a:buFontTx/>
              <a:buNone/>
            </a:pPr>
            <a:r>
              <a:rPr lang="en-AU" altLang="el-GR" sz="1600" b="1">
                <a:latin typeface="Arial" charset="0"/>
              </a:rPr>
              <a:t>   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start next row</a:t>
            </a:r>
          </a:p>
          <a:p>
            <a:pPr>
              <a:spcBef>
                <a:spcPct val="0"/>
              </a:spcBef>
              <a:buFontTx/>
              <a:buNone/>
            </a:pPr>
            <a:r>
              <a:rPr lang="en-AU" altLang="el-GR" sz="1600" b="1">
                <a:latin typeface="Arial" charset="0"/>
              </a:rPr>
              <a:t>}</a:t>
            </a:r>
          </a:p>
        </p:txBody>
      </p:sp>
      <p:sp>
        <p:nvSpPr>
          <p:cNvPr id="232452"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405773D1-0320-476A-837D-3460FB3908CD}" type="slidenum">
              <a:rPr lang="el-GR" altLang="el-GR"/>
              <a:pPr/>
              <a:t>146</a:t>
            </a:fld>
            <a:endParaRPr lang="el-GR" altLang="el-GR"/>
          </a:p>
        </p:txBody>
      </p:sp>
      <p:sp>
        <p:nvSpPr>
          <p:cNvPr id="233474" name="Rectangle 2"/>
          <p:cNvSpPr>
            <a:spLocks noGrp="1" noChangeArrowheads="1"/>
          </p:cNvSpPr>
          <p:nvPr>
            <p:ph type="body" idx="1"/>
          </p:nvPr>
        </p:nvSpPr>
        <p:spPr>
          <a:xfrm>
            <a:off x="152400" y="914400"/>
            <a:ext cx="3810000" cy="57912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folHlink"/>
              </a:solidFill>
              <a:latin typeface="Arial" charset="0"/>
            </a:endParaRPr>
          </a:p>
          <a:p>
            <a:pPr>
              <a:spcBef>
                <a:spcPct val="0"/>
              </a:spcBef>
              <a:buFontTx/>
              <a:buNone/>
            </a:pPr>
            <a:r>
              <a:rPr lang="en-AU" altLang="el-GR" sz="1600" b="1">
                <a:solidFill>
                  <a:srgbClr val="CC0000"/>
                </a:solidFill>
                <a:latin typeface="Arial" charset="0"/>
              </a:rPr>
              <a:t>for each row</a:t>
            </a:r>
          </a:p>
          <a:p>
            <a:pPr>
              <a:spcBef>
                <a:spcPct val="0"/>
              </a:spcBef>
              <a:buFontTx/>
              <a:buNone/>
            </a:pPr>
            <a:r>
              <a:rPr lang="en-AU" altLang="el-GR" sz="1600" b="1">
                <a:solidFill>
                  <a:srgbClr val="CC0000"/>
                </a:solidFill>
                <a:latin typeface="Arial" charset="0"/>
              </a:rPr>
              <a:t>{</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rgbClr val="0000FF"/>
                </a:solidFill>
                <a:latin typeface="Arial" charset="0"/>
              </a:rPr>
              <a:t>for each column in the current row </a:t>
            </a:r>
          </a:p>
          <a:p>
            <a:pPr>
              <a:spcBef>
                <a:spcPct val="0"/>
              </a:spcBef>
              <a:buFontTx/>
              <a:buNone/>
            </a:pPr>
            <a:r>
              <a:rPr lang="en-AU" altLang="el-GR" sz="1600" b="1">
                <a:solidFill>
                  <a:srgbClr val="0000FF"/>
                </a:solidFill>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print an asterisk</a:t>
            </a:r>
          </a:p>
          <a:p>
            <a:pPr>
              <a:spcBef>
                <a:spcPct val="0"/>
              </a:spcBef>
              <a:buFontTx/>
              <a:buNone/>
            </a:pPr>
            <a:r>
              <a:rPr lang="en-AU" altLang="el-GR" sz="1600" b="1">
                <a:solidFill>
                  <a:srgbClr val="0000FF"/>
                </a:solidFill>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start next row</a:t>
            </a:r>
          </a:p>
          <a:p>
            <a:pPr>
              <a:spcBef>
                <a:spcPct val="0"/>
              </a:spcBef>
              <a:buFontTx/>
              <a:buNone/>
            </a:pPr>
            <a:r>
              <a:rPr lang="en-AU" altLang="el-GR" sz="1600" b="1">
                <a:solidFill>
                  <a:srgbClr val="CC0000"/>
                </a:solidFill>
                <a:latin typeface="Arial" charset="0"/>
              </a:rPr>
              <a:t>}</a:t>
            </a:r>
          </a:p>
        </p:txBody>
      </p:sp>
      <p:sp>
        <p:nvSpPr>
          <p:cNvPr id="233475" name="Rectangle 3"/>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r>
              <a:rPr lang="en-AU" altLang="el-GR" sz="1400" b="1">
                <a:solidFill>
                  <a:srgbClr val="CC0000"/>
                </a:solidFill>
                <a:latin typeface="Courier New" pitchFamily="49" charset="0"/>
              </a:rPr>
              <a:t>for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=0;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&lt; </a:t>
            </a:r>
            <a:r>
              <a:rPr lang="en-US" altLang="el-GR" sz="1400" b="1">
                <a:solidFill>
                  <a:srgbClr val="CC0000"/>
                </a:solidFill>
                <a:latin typeface="Courier New" pitchFamily="49" charset="0"/>
              </a:rPr>
              <a:t>numrow</a:t>
            </a:r>
            <a:r>
              <a:rPr lang="en-AU" altLang="el-GR" sz="1400" b="1">
                <a:solidFill>
                  <a:srgbClr val="CC0000"/>
                </a:solidFill>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for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=0;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 &lt; </a:t>
            </a:r>
            <a:r>
              <a:rPr lang="en-US" altLang="el-GR" sz="1400" b="1">
                <a:solidFill>
                  <a:srgbClr val="0000FF"/>
                </a:solidFill>
                <a:latin typeface="Courier New" pitchFamily="49" charset="0"/>
              </a:rPr>
              <a:t>numcol</a:t>
            </a:r>
            <a:r>
              <a:rPr lang="en-AU" altLang="el-GR" sz="1400" b="1">
                <a:solidFill>
                  <a:srgbClr val="0000FF"/>
                </a:solidFill>
                <a:latin typeface="Courier New" pitchFamily="49" charset="0"/>
              </a:rPr>
              <a:t>;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a:t>
            </a:r>
          </a:p>
          <a:p>
            <a:pPr>
              <a:spcBef>
                <a:spcPct val="0"/>
              </a:spcBef>
              <a:buFontTx/>
              <a:buNone/>
            </a:pP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printf("*");</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printf("\n");</a:t>
            </a:r>
          </a:p>
          <a:p>
            <a:pPr>
              <a:spcBef>
                <a:spcPct val="0"/>
              </a:spcBef>
              <a:buFontTx/>
              <a:buNone/>
            </a:pPr>
            <a:r>
              <a:rPr lang="en-AU" altLang="el-GR" sz="1400" b="1">
                <a:solidFill>
                  <a:schemeClr val="folHlink"/>
                </a:solidFill>
                <a:latin typeface="Courier New" pitchFamily="49" charset="0"/>
              </a:rPr>
              <a:t>  </a:t>
            </a:r>
            <a:r>
              <a:rPr lang="en-AU" altLang="el-GR" sz="1400" b="1">
                <a:solidFill>
                  <a:srgbClr val="CC0000"/>
                </a:solidFill>
                <a:latin typeface="Courier New" pitchFamily="49" charset="0"/>
              </a:rPr>
              <a:t>}</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return 0;</a:t>
            </a:r>
          </a:p>
          <a:p>
            <a:pPr>
              <a:spcBef>
                <a:spcPct val="0"/>
              </a:spcBef>
              <a:buFontTx/>
              <a:buNone/>
            </a:pPr>
            <a:r>
              <a:rPr lang="en-AU" altLang="el-GR" sz="1400" b="1">
                <a:solidFill>
                  <a:schemeClr val="bg2"/>
                </a:solidFill>
                <a:latin typeface="Courier New" pitchFamily="49" charset="0"/>
              </a:rPr>
              <a:t>}</a:t>
            </a:r>
          </a:p>
        </p:txBody>
      </p:sp>
      <p:sp>
        <p:nvSpPr>
          <p:cNvPr id="233476" name="AutoShape 4"/>
          <p:cNvSpPr>
            <a:spLocks noChangeArrowheads="1"/>
          </p:cNvSpPr>
          <p:nvPr/>
        </p:nvSpPr>
        <p:spPr bwMode="auto">
          <a:xfrm>
            <a:off x="4800600" y="2209800"/>
            <a:ext cx="1981200" cy="914400"/>
          </a:xfrm>
          <a:prstGeom prst="wedgeRectCallout">
            <a:avLst>
              <a:gd name="adj1" fmla="val -55046"/>
              <a:gd name="adj2" fmla="val 112847"/>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a:solidFill>
                  <a:schemeClr val="tx1"/>
                </a:solidFill>
                <a:latin typeface="Arial" charset="0"/>
              </a:rPr>
              <a:t>program</a:t>
            </a:r>
            <a:endParaRPr lang="en-AU" altLang="el-GR" sz="1800" b="1">
              <a:solidFill>
                <a:schemeClr val="tx1"/>
              </a:solidFill>
              <a:latin typeface="Arial" charset="0"/>
            </a:endParaRPr>
          </a:p>
        </p:txBody>
      </p:sp>
      <p:sp>
        <p:nvSpPr>
          <p:cNvPr id="233477" name="Text Box 5"/>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
        <p:nvSpPr>
          <p:cNvPr id="233478" name="AutoShape 6"/>
          <p:cNvSpPr>
            <a:spLocks noChangeArrowheads="1"/>
          </p:cNvSpPr>
          <p:nvPr/>
        </p:nvSpPr>
        <p:spPr bwMode="auto">
          <a:xfrm>
            <a:off x="990600" y="2057400"/>
            <a:ext cx="2057400" cy="914400"/>
          </a:xfrm>
          <a:prstGeom prst="wedgeRectCallout">
            <a:avLst>
              <a:gd name="adj1" fmla="val -63505"/>
              <a:gd name="adj2" fmla="val 131944"/>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a:solidFill>
                  <a:schemeClr val="tx1"/>
                </a:solidFill>
                <a:latin typeface="Arial" charset="0"/>
              </a:rPr>
              <a:t>algorithm</a:t>
            </a:r>
            <a:endParaRPr lang="en-AU" altLang="el-GR" sz="1800" b="1">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3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3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nimBg="1" autoUpdateAnimBg="0"/>
      <p:bldP spid="233478" grpId="0" animBg="1" autoUpdateAnimBg="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653D9D1-6F50-4912-8E33-8EC50112BED0}" type="slidenum">
              <a:rPr lang="el-GR" altLang="el-GR"/>
              <a:pPr/>
              <a:t>147</a:t>
            </a:fld>
            <a:endParaRPr lang="el-GR" altLang="el-GR"/>
          </a:p>
        </p:txBody>
      </p:sp>
      <p:sp>
        <p:nvSpPr>
          <p:cNvPr id="234498"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endParaRPr lang="en-US" altLang="el-GR" sz="1400" b="1">
              <a:latin typeface="Courier New" pitchFamily="49" charset="0"/>
            </a:endParaRPr>
          </a:p>
          <a:p>
            <a:pPr>
              <a:spcBef>
                <a:spcPct val="0"/>
              </a:spcBef>
              <a:buFontTx/>
              <a:buNone/>
            </a:pPr>
            <a:endParaRPr lang="en-AU" altLang="el-GR" sz="700" b="1">
              <a:latin typeface="Courier New" pitchFamily="49" charset="0"/>
            </a:endParaRPr>
          </a:p>
          <a:p>
            <a:pPr>
              <a:spcBef>
                <a:spcPct val="0"/>
              </a:spcBef>
              <a:buFontTx/>
              <a:buNone/>
            </a:pP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int </a:t>
            </a:r>
            <a:r>
              <a:rPr lang="en-US" altLang="el-GR" sz="1400" b="1">
                <a:latin typeface="Courier New" pitchFamily="49" charset="0"/>
              </a:rPr>
              <a:t>rowc</a:t>
            </a:r>
            <a:r>
              <a:rPr lang="en-AU" altLang="el-GR" sz="1400" b="1">
                <a:latin typeface="Courier New" pitchFamily="49" charset="0"/>
              </a:rPr>
              <a:t>, </a:t>
            </a:r>
            <a:r>
              <a:rPr lang="en-US" altLang="el-GR" sz="1400" b="1">
                <a:latin typeface="Courier New" pitchFamily="49" charset="0"/>
              </a:rPr>
              <a:t>colc, numrow</a:t>
            </a:r>
            <a:r>
              <a:rPr lang="en-AU" altLang="el-GR" sz="1400" b="1">
                <a:latin typeface="Courier New" pitchFamily="49" charset="0"/>
              </a:rPr>
              <a:t>, n</a:t>
            </a:r>
            <a:r>
              <a:rPr lang="en-US" altLang="el-GR" sz="1400" b="1">
                <a:latin typeface="Courier New" pitchFamily="49" charset="0"/>
              </a:rPr>
              <a:t>umcol;</a:t>
            </a:r>
          </a:p>
          <a:p>
            <a:pPr>
              <a:spcBef>
                <a:spcPct val="0"/>
              </a:spcBef>
              <a:buFontTx/>
              <a:buNone/>
            </a:pPr>
            <a:endParaRPr lang="en-AU" altLang="el-GR" sz="7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 0;</a:t>
            </a:r>
          </a:p>
          <a:p>
            <a:pPr>
              <a:spcBef>
                <a:spcPct val="0"/>
              </a:spcBef>
              <a:buFontTx/>
              <a:buNone/>
            </a:pPr>
            <a:r>
              <a:rPr lang="en-AU" altLang="el-GR" sz="1400" b="1">
                <a:solidFill>
                  <a:srgbClr val="CC0000"/>
                </a:solidFill>
                <a:latin typeface="Courier New" pitchFamily="49" charset="0"/>
              </a:rPr>
              <a:t>  while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&lt; n</a:t>
            </a:r>
            <a:r>
              <a:rPr lang="en-US" altLang="el-GR" sz="1400" b="1">
                <a:solidFill>
                  <a:srgbClr val="CC0000"/>
                </a:solidFill>
                <a:latin typeface="Courier New" pitchFamily="49" charset="0"/>
              </a:rPr>
              <a:t>umrow</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p>
          <a:p>
            <a:pPr>
              <a:spcBef>
                <a:spcPct val="0"/>
              </a:spcBef>
              <a:buFontTx/>
              <a:buNone/>
            </a:pPr>
            <a:r>
              <a:rPr lang="en-AU" altLang="el-GR" sz="1400" b="1">
                <a:latin typeface="Courier New" pitchFamily="49" charset="0"/>
              </a:rPr>
              <a:t>    </a:t>
            </a:r>
            <a:r>
              <a:rPr lang="en-AU" altLang="el-GR" sz="1400" b="1">
                <a:solidFill>
                  <a:srgbClr val="0000FF"/>
                </a:solidFill>
                <a:latin typeface="Courier New" pitchFamily="49" charset="0"/>
              </a:rPr>
              <a:t>for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=0;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 &lt; </a:t>
            </a:r>
            <a:r>
              <a:rPr lang="en-US" altLang="el-GR" sz="1400" b="1">
                <a:solidFill>
                  <a:srgbClr val="0000FF"/>
                </a:solidFill>
                <a:latin typeface="Courier New" pitchFamily="49" charset="0"/>
              </a:rPr>
              <a:t>numcol</a:t>
            </a:r>
            <a:r>
              <a:rPr lang="en-AU" altLang="el-GR" sz="1400" b="1">
                <a:solidFill>
                  <a:srgbClr val="0000FF"/>
                </a:solidFill>
                <a:latin typeface="Courier New" pitchFamily="49" charset="0"/>
              </a:rPr>
              <a:t>;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a:t>
            </a:r>
          </a:p>
          <a:p>
            <a:pPr>
              <a:spcBef>
                <a:spcPct val="0"/>
              </a:spcBef>
              <a:buFontTx/>
              <a:buNone/>
            </a:pP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p>
          <a:p>
            <a:pPr>
              <a:spcBef>
                <a:spcPct val="0"/>
              </a:spcBef>
              <a:buFontTx/>
              <a:buNone/>
            </a:pPr>
            <a:r>
              <a:rPr lang="en-AU" altLang="el-GR" sz="1400" b="1">
                <a:solidFill>
                  <a:srgbClr val="0000FF"/>
                </a:solidFill>
                <a:latin typeface="Courier New" pitchFamily="49" charset="0"/>
              </a:rPr>
              <a:t>      </a:t>
            </a:r>
            <a:r>
              <a:rPr lang="en-AU" altLang="el-GR" sz="1400" b="1">
                <a:latin typeface="Courier New" pitchFamily="49" charset="0"/>
              </a:rPr>
              <a:t>printf("*");</a:t>
            </a: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a:t>
            </a:r>
          </a:p>
          <a:p>
            <a:pPr>
              <a:spcBef>
                <a:spcPct val="0"/>
              </a:spcBef>
              <a:buFontTx/>
              <a:buNone/>
            </a:pPr>
            <a:r>
              <a:rPr lang="en-AU" altLang="el-GR" sz="1400" b="1">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p>
          <a:p>
            <a:pPr>
              <a:spcBef>
                <a:spcPct val="0"/>
              </a:spcBef>
              <a:buFontTx/>
              <a:buNone/>
            </a:pPr>
            <a:r>
              <a:rPr lang="en-AU" altLang="el-GR" sz="1400" b="1">
                <a:latin typeface="Courier New" pitchFamily="49" charset="0"/>
              </a:rPr>
              <a:t>return 0;</a:t>
            </a:r>
          </a:p>
          <a:p>
            <a:pPr>
              <a:spcBef>
                <a:spcPct val="0"/>
              </a:spcBef>
              <a:buFontTx/>
              <a:buNone/>
            </a:pPr>
            <a:r>
              <a:rPr lang="en-AU" altLang="el-GR" sz="1400" b="1">
                <a:latin typeface="Courier New" pitchFamily="49" charset="0"/>
              </a:rPr>
              <a:t>}</a:t>
            </a:r>
          </a:p>
        </p:txBody>
      </p:sp>
      <p:sp>
        <p:nvSpPr>
          <p:cNvPr id="234499" name="Text Box 3"/>
          <p:cNvSpPr txBox="1">
            <a:spLocks noChangeArrowheads="1"/>
          </p:cNvSpPr>
          <p:nvPr/>
        </p:nvSpPr>
        <p:spPr bwMode="auto">
          <a:xfrm>
            <a:off x="152400" y="228600"/>
            <a:ext cx="2971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Variation:</a:t>
            </a:r>
            <a:r>
              <a:rPr lang="en-US" altLang="el-GR" sz="2400" i="1">
                <a:solidFill>
                  <a:srgbClr val="0000FF"/>
                </a:solidFill>
                <a:latin typeface="Times New Roman" pitchFamily="18" charset="0"/>
              </a:rPr>
              <a:t> </a:t>
            </a:r>
            <a:r>
              <a:rPr lang="en-US" altLang="el-GR" sz="2400" b="1">
                <a:solidFill>
                  <a:srgbClr val="0000FF"/>
                </a:solidFill>
                <a:latin typeface="Arial" charset="0"/>
              </a:rPr>
              <a:t>rect2.c</a:t>
            </a:r>
            <a:r>
              <a:rPr lang="en-US" altLang="el-GR" sz="2400" i="1">
                <a:solidFill>
                  <a:srgbClr val="0000FF"/>
                </a:solidFill>
                <a:latin typeface="Times New Roman" pitchFamily="18" charset="0"/>
              </a:rPr>
              <a:t> </a:t>
            </a:r>
          </a:p>
        </p:txBody>
      </p:sp>
      <p:sp>
        <p:nvSpPr>
          <p:cNvPr id="234500" name="Rectangle 4"/>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latin typeface="Arial" charset="0"/>
            </a:endParaRPr>
          </a:p>
          <a:p>
            <a:pPr>
              <a:spcBef>
                <a:spcPct val="0"/>
              </a:spcBef>
              <a:buFontTx/>
              <a:buNone/>
            </a:pPr>
            <a:r>
              <a:rPr lang="en-AU" altLang="el-GR" sz="1800" b="1"/>
              <a:t>Print</a:t>
            </a:r>
            <a:r>
              <a:rPr lang="en-US" altLang="el-GR" sz="1800" b="1"/>
              <a:t> </a:t>
            </a:r>
            <a:r>
              <a:rPr lang="en-AU" altLang="el-GR" sz="1800" b="1"/>
              <a:t>an m by n rectangle of</a:t>
            </a:r>
            <a:endParaRPr lang="en-US" altLang="el-GR" sz="1800" b="1"/>
          </a:p>
          <a:p>
            <a:pPr>
              <a:spcBef>
                <a:spcPct val="0"/>
              </a:spcBef>
              <a:buFontTx/>
              <a:buNone/>
            </a:pPr>
            <a:r>
              <a:rPr lang="en-AU" altLang="el-GR" sz="1800" b="1"/>
              <a:t>asterisks</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solidFill>
                  <a:srgbClr val="CC0000"/>
                </a:solidFill>
                <a:latin typeface="Arial" charset="0"/>
              </a:rPr>
              <a:t>for each row</a:t>
            </a:r>
          </a:p>
          <a:p>
            <a:pPr>
              <a:spcBef>
                <a:spcPct val="0"/>
              </a:spcBef>
              <a:buFontTx/>
              <a:buNone/>
            </a:pPr>
            <a:r>
              <a:rPr lang="en-AU" altLang="el-GR" sz="1600" b="1">
                <a:solidFill>
                  <a:srgbClr val="CC0000"/>
                </a:solidFill>
                <a:latin typeface="Arial" charset="0"/>
              </a:rPr>
              <a:t>{</a:t>
            </a:r>
            <a:endParaRPr lang="en-AU" altLang="el-GR" sz="1600" b="1">
              <a:latin typeface="Arial" charset="0"/>
            </a:endParaRPr>
          </a:p>
          <a:p>
            <a:pPr>
              <a:spcBef>
                <a:spcPct val="0"/>
              </a:spcBef>
              <a:buFontTx/>
              <a:buNone/>
            </a:pPr>
            <a:r>
              <a:rPr lang="en-AU" altLang="el-GR" sz="1600" b="1">
                <a:latin typeface="Arial" charset="0"/>
              </a:rPr>
              <a:t>   </a:t>
            </a:r>
            <a:r>
              <a:rPr lang="en-AU" altLang="el-GR" sz="1600" b="1">
                <a:solidFill>
                  <a:srgbClr val="0000FF"/>
                </a:solidFill>
                <a:latin typeface="Arial" charset="0"/>
              </a:rPr>
              <a:t>for each column in the current row </a:t>
            </a:r>
          </a:p>
          <a:p>
            <a:pPr>
              <a:spcBef>
                <a:spcPct val="0"/>
              </a:spcBef>
              <a:buFontTx/>
              <a:buNone/>
            </a:pPr>
            <a:r>
              <a:rPr lang="en-AU" altLang="el-GR" sz="1600" b="1">
                <a:solidFill>
                  <a:srgbClr val="0000FF"/>
                </a:solidFill>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solidFill>
                  <a:srgbClr val="0000FF"/>
                </a:solidFill>
                <a:latin typeface="Arial" charset="0"/>
              </a:rPr>
              <a:t>   }</a:t>
            </a:r>
            <a:endParaRPr lang="en-AU" altLang="el-GR" sz="1600" b="1">
              <a:latin typeface="Arial" charset="0"/>
            </a:endParaRPr>
          </a:p>
          <a:p>
            <a:pPr>
              <a:spcBef>
                <a:spcPct val="0"/>
              </a:spcBef>
              <a:buFontTx/>
              <a:buNone/>
            </a:pPr>
            <a:r>
              <a:rPr lang="en-AU" altLang="el-GR" sz="1600" b="1">
                <a:latin typeface="Arial" charset="0"/>
              </a:rPr>
              <a:t>  start next row</a:t>
            </a:r>
          </a:p>
          <a:p>
            <a:pPr>
              <a:spcBef>
                <a:spcPct val="0"/>
              </a:spcBef>
              <a:buFontTx/>
              <a:buNone/>
            </a:pPr>
            <a:endParaRPr lang="en-AU" altLang="el-GR" sz="1600" b="1">
              <a:latin typeface="Arial" charset="0"/>
            </a:endParaRPr>
          </a:p>
          <a:p>
            <a:pPr>
              <a:spcBef>
                <a:spcPct val="0"/>
              </a:spcBef>
              <a:buFontTx/>
              <a:buNone/>
            </a:pPr>
            <a:r>
              <a:rPr lang="en-AU" altLang="el-GR" sz="1600" b="1">
                <a:solidFill>
                  <a:srgbClr val="CC0000"/>
                </a:solidFill>
                <a:latin typeface="Arial" charset="0"/>
              </a:rPr>
              <a:t>}</a:t>
            </a:r>
            <a:endParaRPr lang="en-AU" altLang="el-GR" sz="1600" b="1">
              <a:latin typeface="Arial"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F2096A2-C4BB-4774-80B5-1497686D5DB2}" type="slidenum">
              <a:rPr lang="el-GR" altLang="el-GR"/>
              <a:pPr/>
              <a:t>148</a:t>
            </a:fld>
            <a:endParaRPr lang="el-GR" altLang="el-GR"/>
          </a:p>
        </p:txBody>
      </p:sp>
      <p:sp>
        <p:nvSpPr>
          <p:cNvPr id="235522" name="Rectangle 2"/>
          <p:cNvSpPr>
            <a:spLocks noGrp="1" noChangeArrowheads="1"/>
          </p:cNvSpPr>
          <p:nvPr>
            <p:ph type="title"/>
          </p:nvPr>
        </p:nvSpPr>
        <p:spPr/>
        <p:txBody>
          <a:bodyPr/>
          <a:lstStyle/>
          <a:p>
            <a:r>
              <a:rPr lang="el-GR" altLang="el-GR" dirty="0" err="1"/>
              <a:t>Εμφωλιασμένες</a:t>
            </a:r>
            <a:r>
              <a:rPr lang="el-GR" altLang="el-GR" dirty="0"/>
              <a:t> εντολές επανάληψης</a:t>
            </a:r>
            <a:r>
              <a:rPr lang="en-US" altLang="el-GR" dirty="0"/>
              <a:t> (1)</a:t>
            </a:r>
            <a:endParaRPr lang="el-GR" altLang="el-GR" dirty="0"/>
          </a:p>
        </p:txBody>
      </p:sp>
      <p:sp>
        <p:nvSpPr>
          <p:cNvPr id="235523" name="Rectangle 3"/>
          <p:cNvSpPr>
            <a:spLocks noGrp="1" noChangeArrowheads="1"/>
          </p:cNvSpPr>
          <p:nvPr>
            <p:ph type="body" idx="1"/>
          </p:nvPr>
        </p:nvSpPr>
        <p:spPr>
          <a:xfrm>
            <a:off x="304800" y="1219200"/>
            <a:ext cx="8534400" cy="5029200"/>
          </a:xfrm>
        </p:spPr>
        <p:txBody>
          <a:bodyPr/>
          <a:lstStyle/>
          <a:p>
            <a:pPr>
              <a:lnSpc>
                <a:spcPct val="80000"/>
              </a:lnSpc>
              <a:buFontTx/>
              <a:buNone/>
            </a:pPr>
            <a:r>
              <a:rPr lang="el-GR" altLang="el-GR" sz="2400" b="1" dirty="0">
                <a:solidFill>
                  <a:srgbClr val="CC3300"/>
                </a:solidFill>
              </a:rPr>
              <a:t>Η παρακάτω δομή ΔΕΝ επιτρέπεται</a:t>
            </a:r>
          </a:p>
          <a:p>
            <a:pPr>
              <a:buFontTx/>
              <a:buNone/>
            </a:pPr>
            <a:r>
              <a:rPr lang="en-GB" altLang="el-GR" b="1" dirty="0" smtClean="0">
                <a:solidFill>
                  <a:srgbClr val="FF6600"/>
                </a:solidFill>
                <a:latin typeface="Courier New" panose="02070309020205020404" pitchFamily="49" charset="0"/>
                <a:cs typeface="Courier New" panose="02070309020205020404" pitchFamily="49" charset="0"/>
              </a:rPr>
              <a:t>for </a:t>
            </a:r>
            <a:r>
              <a:rPr lang="en-GB" altLang="el-GR" b="1" dirty="0">
                <a:latin typeface="Courier New" panose="02070309020205020404" pitchFamily="49" charset="0"/>
                <a:cs typeface="Courier New" panose="02070309020205020404" pitchFamily="49" charset="0"/>
              </a:rPr>
              <a:t>( count = 1; count &lt; 100; count++)</a:t>
            </a:r>
          </a:p>
          <a:p>
            <a:pPr>
              <a:buFontTx/>
              <a:buNone/>
            </a:pPr>
            <a:r>
              <a:rPr lang="en-GB" altLang="el-GR" b="1" dirty="0">
                <a:solidFill>
                  <a:srgbClr val="FF6600"/>
                </a:solidFill>
                <a:latin typeface="Courier New" panose="02070309020205020404" pitchFamily="49" charset="0"/>
                <a:cs typeface="Courier New" panose="02070309020205020404" pitchFamily="49" charset="0"/>
              </a:rPr>
              <a:t>{</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do</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the do...while loop */</a:t>
            </a:r>
          </a:p>
          <a:p>
            <a:pPr>
              <a:buFontTx/>
              <a:buNone/>
            </a:pPr>
            <a:r>
              <a:rPr lang="en-GB" altLang="el-GR" b="1" dirty="0">
                <a:solidFill>
                  <a:srgbClr val="FF6600"/>
                </a:solidFill>
                <a:latin typeface="Courier New" panose="02070309020205020404" pitchFamily="49" charset="0"/>
                <a:cs typeface="Courier New" panose="02070309020205020404" pitchFamily="49" charset="0"/>
              </a:rPr>
              <a:t>}</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end of for loop */</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}while</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(x != 0);</a:t>
            </a:r>
            <a:endParaRPr lang="el-GR" altLang="el-GR" dirty="0">
              <a:latin typeface="Courier New" panose="02070309020205020404" pitchFamily="49" charset="0"/>
              <a:cs typeface="Courier New" panose="02070309020205020404" pitchFamily="49"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9D009E5-1A1F-440A-8A8A-85924B3D91D5}" type="slidenum">
              <a:rPr lang="el-GR" altLang="el-GR"/>
              <a:pPr/>
              <a:t>149</a:t>
            </a:fld>
            <a:endParaRPr lang="el-GR" altLang="el-GR"/>
          </a:p>
        </p:txBody>
      </p:sp>
      <p:sp>
        <p:nvSpPr>
          <p:cNvPr id="236546" name="Rectangle 2"/>
          <p:cNvSpPr>
            <a:spLocks noGrp="1" noChangeArrowheads="1"/>
          </p:cNvSpPr>
          <p:nvPr>
            <p:ph type="title"/>
          </p:nvPr>
        </p:nvSpPr>
        <p:spPr/>
        <p:txBody>
          <a:bodyPr/>
          <a:lstStyle/>
          <a:p>
            <a:r>
              <a:rPr lang="el-GR" altLang="el-GR"/>
              <a:t>Εμφωλιασμένες εντολές επανάληψης</a:t>
            </a:r>
            <a:r>
              <a:rPr lang="en-US" altLang="el-GR"/>
              <a:t> (2)</a:t>
            </a:r>
            <a:endParaRPr lang="el-GR" altLang="el-GR"/>
          </a:p>
        </p:txBody>
      </p:sp>
      <p:sp>
        <p:nvSpPr>
          <p:cNvPr id="236547" name="Rectangle 3"/>
          <p:cNvSpPr>
            <a:spLocks noGrp="1" noChangeArrowheads="1"/>
          </p:cNvSpPr>
          <p:nvPr>
            <p:ph type="body" idx="1"/>
          </p:nvPr>
        </p:nvSpPr>
        <p:spPr/>
        <p:txBody>
          <a:bodyPr/>
          <a:lstStyle/>
          <a:p>
            <a:pPr>
              <a:lnSpc>
                <a:spcPct val="90000"/>
              </a:lnSpc>
              <a:buFontTx/>
              <a:buNone/>
            </a:pPr>
            <a:r>
              <a:rPr lang="el-GR" altLang="el-GR" sz="2400" b="1" dirty="0">
                <a:solidFill>
                  <a:schemeClr val="accent2"/>
                </a:solidFill>
              </a:rPr>
              <a:t>Η παρακάτω δομή επιτρέπεται :</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for</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(count = 1; count &lt; 100; count++)</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do</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the do...while loop */</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}while</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(x != 0);</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end of for loop */</a:t>
            </a:r>
            <a:endParaRPr lang="el-GR" altLang="el-GR" b="1" dirty="0">
              <a:latin typeface="Courier New" panose="02070309020205020404" pitchFamily="49" charset="0"/>
              <a:cs typeface="Courier New" panose="020703090202050204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9B3A09A-6D56-4182-A186-E424B8C8D89C}" type="slidenum">
              <a:rPr lang="el-GR" altLang="el-GR"/>
              <a:pPr/>
              <a:t>15</a:t>
            </a:fld>
            <a:endParaRPr lang="el-GR" altLang="el-GR"/>
          </a:p>
        </p:txBody>
      </p:sp>
      <p:sp>
        <p:nvSpPr>
          <p:cNvPr id="24578" name="Rectangle 2"/>
          <p:cNvSpPr>
            <a:spLocks noGrp="1" noChangeArrowheads="1"/>
          </p:cNvSpPr>
          <p:nvPr>
            <p:ph type="title"/>
          </p:nvPr>
        </p:nvSpPr>
        <p:spPr>
          <a:xfrm>
            <a:off x="304800" y="304800"/>
            <a:ext cx="8458200" cy="558800"/>
          </a:xfrm>
        </p:spPr>
        <p:txBody>
          <a:bodyPr/>
          <a:lstStyle/>
          <a:p>
            <a:r>
              <a:rPr lang="el-GR" altLang="el-GR" b="1"/>
              <a:t>Πραγματικοί αριθμοί</a:t>
            </a:r>
          </a:p>
        </p:txBody>
      </p:sp>
      <p:sp>
        <p:nvSpPr>
          <p:cNvPr id="24579" name="Rectangle 3"/>
          <p:cNvSpPr>
            <a:spLocks noGrp="1" noChangeArrowheads="1"/>
          </p:cNvSpPr>
          <p:nvPr>
            <p:ph type="body" idx="1"/>
          </p:nvPr>
        </p:nvSpPr>
        <p:spPr/>
        <p:txBody>
          <a:bodyPr/>
          <a:lstStyle/>
          <a:p>
            <a:pPr>
              <a:buFontTx/>
              <a:buNone/>
            </a:pPr>
            <a:r>
              <a:rPr lang="el-GR" altLang="el-GR" sz="2400"/>
              <a:t>Μορφή σταθερής υποδιαστολής (</a:t>
            </a:r>
            <a:r>
              <a:rPr lang="en-US" altLang="el-GR" sz="2400"/>
              <a:t>fixed-point</a:t>
            </a:r>
            <a:r>
              <a:rPr lang="el-GR" altLang="el-GR" sz="2400"/>
              <a:t>) </a:t>
            </a:r>
            <a:r>
              <a:rPr lang="en-US" altLang="el-GR" sz="2400"/>
              <a:t>: </a:t>
            </a:r>
            <a:endParaRPr lang="el-GR" altLang="el-GR" sz="2400"/>
          </a:p>
          <a:p>
            <a:pPr>
              <a:buFontTx/>
              <a:buNone/>
            </a:pPr>
            <a:r>
              <a:rPr lang="en-US" altLang="el-GR" sz="2400"/>
              <a:t> </a:t>
            </a:r>
            <a:r>
              <a:rPr lang="en-US" altLang="el-GR" sz="2400" b="1"/>
              <a:t>-0.333, 0.5, 1.414</a:t>
            </a:r>
            <a:r>
              <a:rPr lang="en-US" altLang="el-GR" sz="2400"/>
              <a:t>, </a:t>
            </a:r>
          </a:p>
          <a:p>
            <a:pPr>
              <a:buFontTx/>
              <a:buNone/>
            </a:pPr>
            <a:endParaRPr lang="el-GR" altLang="el-GR" sz="2400"/>
          </a:p>
          <a:p>
            <a:pPr>
              <a:buFontTx/>
              <a:buNone/>
            </a:pPr>
            <a:r>
              <a:rPr lang="el-GR" altLang="el-GR" sz="2400"/>
              <a:t>Μορφή κινητής υποδιαστολής (</a:t>
            </a:r>
            <a:r>
              <a:rPr lang="en-US" altLang="el-GR" sz="2400"/>
              <a:t>floating-point</a:t>
            </a:r>
            <a:r>
              <a:rPr lang="el-GR" altLang="el-GR" sz="2400"/>
              <a:t>) </a:t>
            </a:r>
            <a:r>
              <a:rPr lang="en-US" altLang="el-GR" sz="2400"/>
              <a:t>: </a:t>
            </a:r>
            <a:endParaRPr lang="el-GR" altLang="el-GR" sz="2400"/>
          </a:p>
          <a:p>
            <a:pPr>
              <a:buFontTx/>
              <a:buNone/>
            </a:pPr>
            <a:r>
              <a:rPr lang="en-US" altLang="el-GR" sz="2400" b="1"/>
              <a:t>2.998e8, 0.2998e9</a:t>
            </a:r>
            <a:r>
              <a:rPr lang="en-US" altLang="el-GR" sz="2400"/>
              <a:t>, </a:t>
            </a:r>
            <a:endParaRPr lang="el-GR" altLang="el-GR" sz="2400"/>
          </a:p>
          <a:p>
            <a:pPr>
              <a:buFontTx/>
              <a:buNone/>
            </a:pPr>
            <a:endParaRPr lang="el-GR" altLang="el-GR" sz="2200" b="1"/>
          </a:p>
          <a:p>
            <a:pPr lvl="1">
              <a:buFontTx/>
              <a:buNone/>
            </a:pPr>
            <a:endParaRPr lang="el-GR" altLang="el-GR" sz="2200" b="1">
              <a:latin typeface="Courier New" pitchFamily="49" charset="0"/>
            </a:endParaRPr>
          </a:p>
          <a:p>
            <a:pPr lvl="1">
              <a:buFontTx/>
              <a:buNone/>
            </a:pPr>
            <a:endParaRPr lang="el-GR" altLang="el-GR" sz="2200" b="1">
              <a:latin typeface="Courier New" pitchFamily="49" charset="0"/>
            </a:endParaRPr>
          </a:p>
          <a:p>
            <a:pPr lvl="1">
              <a:buFontTx/>
              <a:buNone/>
            </a:pPr>
            <a:endParaRPr lang="en-US" altLang="el-GR" sz="2200" b="1">
              <a:latin typeface="Courier New" pitchFamily="49" charset="0"/>
            </a:endParaRPr>
          </a:p>
          <a:p>
            <a:endParaRPr lang="el-GR" altLang="el-GR" sz="2600" b="1">
              <a:latin typeface="Courier New" pitchFamily="49" charset="0"/>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ABFD8EC-7585-4C43-BF53-62BA21F7A17B}" type="slidenum">
              <a:rPr lang="el-GR" altLang="el-GR"/>
              <a:pPr/>
              <a:t>150</a:t>
            </a:fld>
            <a:endParaRPr lang="el-GR" altLang="el-GR"/>
          </a:p>
        </p:txBody>
      </p:sp>
      <p:sp>
        <p:nvSpPr>
          <p:cNvPr id="237570" name="Rectangle 2"/>
          <p:cNvSpPr>
            <a:spLocks noGrp="1" noChangeArrowheads="1"/>
          </p:cNvSpPr>
          <p:nvPr>
            <p:ph type="title"/>
          </p:nvPr>
        </p:nvSpPr>
        <p:spPr>
          <a:xfrm>
            <a:off x="304800" y="187876"/>
            <a:ext cx="8458200" cy="762000"/>
          </a:xfrm>
        </p:spPr>
        <p:txBody>
          <a:bodyPr/>
          <a:lstStyle/>
          <a:p>
            <a:r>
              <a:rPr lang="el-GR" altLang="el-GR" b="1" dirty="0">
                <a:solidFill>
                  <a:srgbClr val="CC3300"/>
                </a:solidFill>
              </a:rPr>
              <a:t>Υπάρχει λάθος ?</a:t>
            </a:r>
          </a:p>
        </p:txBody>
      </p:sp>
      <p:sp>
        <p:nvSpPr>
          <p:cNvPr id="237571" name="Rectangle 3"/>
          <p:cNvSpPr>
            <a:spLocks noGrp="1" noChangeArrowheads="1"/>
          </p:cNvSpPr>
          <p:nvPr>
            <p:ph type="body" idx="1"/>
          </p:nvPr>
        </p:nvSpPr>
        <p:spPr>
          <a:xfrm>
            <a:off x="304800" y="836712"/>
            <a:ext cx="8534400" cy="5259288"/>
          </a:xfrm>
        </p:spPr>
        <p:txBody>
          <a:bodyPr/>
          <a:lstStyle/>
          <a:p>
            <a:pPr>
              <a:buFontTx/>
              <a:buNone/>
            </a:pPr>
            <a:r>
              <a:rPr lang="en-GB" altLang="el-GR" b="1" dirty="0">
                <a:solidFill>
                  <a:schemeClr val="accent2"/>
                </a:solidFill>
                <a:latin typeface="Courier New" panose="02070309020205020404" pitchFamily="49" charset="0"/>
                <a:cs typeface="Courier New" panose="02070309020205020404" pitchFamily="49" charset="0"/>
              </a:rPr>
              <a:t>void main</a:t>
            </a:r>
            <a:r>
              <a:rPr lang="en-GB" altLang="el-GR" b="1" dirty="0" smtClean="0">
                <a:solidFill>
                  <a:schemeClr val="accent2"/>
                </a:solidFill>
                <a:latin typeface="Courier New" panose="02070309020205020404" pitchFamily="49" charset="0"/>
                <a:cs typeface="Courier New" panose="02070309020205020404" pitchFamily="49" charset="0"/>
              </a:rPr>
              <a:t>( ) </a:t>
            </a:r>
          </a:p>
          <a:p>
            <a:pPr>
              <a:buFontTx/>
              <a:buNone/>
            </a:pPr>
            <a:r>
              <a:rPr lang="en-GB" altLang="el-GR" b="1" dirty="0" smtClean="0">
                <a:solidFill>
                  <a:srgbClr val="FF0000"/>
                </a:solidFill>
                <a:latin typeface="Courier New" panose="02070309020205020404" pitchFamily="49" charset="0"/>
                <a:cs typeface="Courier New" panose="02070309020205020404" pitchFamily="49" charset="0"/>
              </a:rPr>
              <a:t>{</a:t>
            </a:r>
            <a:endParaRPr lang="en-GB" altLang="el-GR" b="1" dirty="0">
              <a:solidFill>
                <a:srgbClr val="FF0000"/>
              </a:solidFill>
              <a:latin typeface="Courier New" panose="02070309020205020404" pitchFamily="49" charset="0"/>
              <a:cs typeface="Courier New" panose="02070309020205020404" pitchFamily="49" charset="0"/>
            </a:endParaRPr>
          </a:p>
          <a:p>
            <a:pPr>
              <a:buFontTx/>
              <a:buNone/>
            </a:pPr>
            <a:r>
              <a:rPr lang="en-GB" altLang="el-GR" b="1" dirty="0" err="1">
                <a:solidFill>
                  <a:schemeClr val="accent2"/>
                </a:solidFill>
                <a:latin typeface="Courier New" panose="02070309020205020404" pitchFamily="49" charset="0"/>
                <a:cs typeface="Courier New" panose="02070309020205020404" pitchFamily="49" charset="0"/>
              </a:rPr>
              <a:t>int</a:t>
            </a:r>
            <a:r>
              <a:rPr lang="en-GB" altLang="el-GR" b="1" dirty="0">
                <a:solidFill>
                  <a:schemeClr val="accent2"/>
                </a:solidFill>
                <a:latin typeface="Courier New" panose="02070309020205020404" pitchFamily="49" charset="0"/>
                <a:cs typeface="Courier New" panose="02070309020205020404" pitchFamily="49" charset="0"/>
              </a:rPr>
              <a:t> record = 0;</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while (record &lt; 100)</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printf</a:t>
            </a: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nRecord</a:t>
            </a:r>
            <a:r>
              <a:rPr lang="en-GB" altLang="el-GR" b="1" dirty="0">
                <a:solidFill>
                  <a:schemeClr val="accent2"/>
                </a:solidFill>
                <a:latin typeface="Courier New" panose="02070309020205020404" pitchFamily="49" charset="0"/>
                <a:cs typeface="Courier New" panose="02070309020205020404" pitchFamily="49" charset="0"/>
              </a:rPr>
              <a:t> %d ", record );</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printf</a:t>
            </a: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nGetting</a:t>
            </a:r>
            <a:r>
              <a:rPr lang="en-GB" altLang="el-GR" b="1" dirty="0">
                <a:solidFill>
                  <a:schemeClr val="accent2"/>
                </a:solidFill>
                <a:latin typeface="Courier New" panose="02070309020205020404" pitchFamily="49" charset="0"/>
                <a:cs typeface="Courier New" panose="02070309020205020404" pitchFamily="49" charset="0"/>
              </a:rPr>
              <a:t> next number..." );</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record++;</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endParaRPr lang="en-GB" altLang="el-GR" b="1" dirty="0" smtClean="0">
              <a:solidFill>
                <a:schemeClr val="accent2"/>
              </a:solidFill>
              <a:latin typeface="Courier New" panose="02070309020205020404" pitchFamily="49" charset="0"/>
              <a:cs typeface="Courier New" panose="02070309020205020404" pitchFamily="49" charset="0"/>
            </a:endParaRPr>
          </a:p>
          <a:p>
            <a:pPr>
              <a:buFontTx/>
              <a:buNone/>
            </a:pPr>
            <a:r>
              <a:rPr lang="en-GB" altLang="el-GR" b="1" dirty="0" smtClean="0">
                <a:solidFill>
                  <a:srgbClr val="FF0000"/>
                </a:solidFill>
                <a:latin typeface="Courier New" panose="02070309020205020404" pitchFamily="49" charset="0"/>
                <a:cs typeface="Courier New" panose="02070309020205020404" pitchFamily="49" charset="0"/>
              </a:rPr>
              <a:t>}</a:t>
            </a:r>
            <a:endParaRPr lang="el-GR" altLang="el-GR" dirty="0">
              <a:solidFill>
                <a:srgbClr val="FF0000"/>
              </a:solidFill>
              <a:latin typeface="Courier New" panose="02070309020205020404" pitchFamily="49" charset="0"/>
              <a:cs typeface="Courier New" panose="02070309020205020404" pitchFamily="49"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1DC5C2C-8C0C-4F7A-9A71-DA3EAE59EB86}" type="slidenum">
              <a:rPr lang="el-GR" altLang="el-GR"/>
              <a:pPr/>
              <a:t>151</a:t>
            </a:fld>
            <a:endParaRPr lang="el-GR" altLang="el-GR"/>
          </a:p>
        </p:txBody>
      </p:sp>
      <p:sp>
        <p:nvSpPr>
          <p:cNvPr id="238594" name="Rectangle 2"/>
          <p:cNvSpPr>
            <a:spLocks noGrp="1" noChangeArrowheads="1"/>
          </p:cNvSpPr>
          <p:nvPr>
            <p:ph type="title"/>
          </p:nvPr>
        </p:nvSpPr>
        <p:spPr/>
        <p:txBody>
          <a:bodyPr/>
          <a:lstStyle/>
          <a:p>
            <a:r>
              <a:rPr lang="el-GR" altLang="el-GR" b="1">
                <a:solidFill>
                  <a:srgbClr val="CC3300"/>
                </a:solidFill>
              </a:rPr>
              <a:t>Ποιο είναι το λάθος ?</a:t>
            </a:r>
          </a:p>
        </p:txBody>
      </p:sp>
      <p:sp>
        <p:nvSpPr>
          <p:cNvPr id="238595" name="Rectangle 3"/>
          <p:cNvSpPr>
            <a:spLocks noGrp="1" noChangeArrowheads="1"/>
          </p:cNvSpPr>
          <p:nvPr>
            <p:ph type="body" idx="1"/>
          </p:nvPr>
        </p:nvSpPr>
        <p:spPr/>
        <p:txBody>
          <a:bodyPr/>
          <a:lstStyle/>
          <a:p>
            <a:pPr>
              <a:buFontTx/>
              <a:buNone/>
            </a:pPr>
            <a:r>
              <a:rPr lang="en-US" altLang="el-GR" b="1" dirty="0">
                <a:latin typeface="Courier New" panose="02070309020205020404" pitchFamily="49" charset="0"/>
                <a:cs typeface="Courier New" panose="02070309020205020404" pitchFamily="49" charset="0"/>
              </a:rPr>
              <a:t>#include &lt;</a:t>
            </a:r>
            <a:r>
              <a:rPr lang="en-US" altLang="el-GR" b="1" dirty="0" err="1">
                <a:latin typeface="Courier New" panose="02070309020205020404" pitchFamily="49" charset="0"/>
                <a:cs typeface="Courier New" panose="02070309020205020404" pitchFamily="49" charset="0"/>
              </a:rPr>
              <a:t>stdio.h</a:t>
            </a:r>
            <a:r>
              <a:rPr lang="en-US" altLang="el-GR" b="1" dirty="0">
                <a:latin typeface="Courier New" panose="02070309020205020404" pitchFamily="49" charset="0"/>
                <a:cs typeface="Courier New" panose="02070309020205020404" pitchFamily="49" charset="0"/>
              </a:rPr>
              <a:t>&gt;</a:t>
            </a:r>
          </a:p>
          <a:p>
            <a:pPr>
              <a:buFontTx/>
              <a:buNone/>
            </a:pPr>
            <a:r>
              <a:rPr lang="en-US" altLang="el-GR" b="1" dirty="0" err="1">
                <a:latin typeface="Courier New" panose="02070309020205020404" pitchFamily="49" charset="0"/>
                <a:cs typeface="Courier New" panose="02070309020205020404" pitchFamily="49" charset="0"/>
              </a:rPr>
              <a:t>int</a:t>
            </a:r>
            <a:r>
              <a:rPr lang="en-US" altLang="el-GR" b="1" dirty="0">
                <a:latin typeface="Courier New" panose="02070309020205020404" pitchFamily="49" charset="0"/>
                <a:cs typeface="Courier New" panose="02070309020205020404" pitchFamily="49" charset="0"/>
              </a:rPr>
              <a:t> count, MAXVALUES;</a:t>
            </a:r>
            <a:endParaRPr lang="el-GR" altLang="el-GR" b="1" dirty="0">
              <a:latin typeface="Courier New" panose="02070309020205020404" pitchFamily="49" charset="0"/>
              <a:cs typeface="Courier New" panose="02070309020205020404" pitchFamily="49" charset="0"/>
            </a:endParaRPr>
          </a:p>
          <a:p>
            <a:pPr>
              <a:buFontTx/>
              <a:buNone/>
            </a:pPr>
            <a:r>
              <a:rPr lang="en-US" altLang="el-GR" b="1" dirty="0">
                <a:latin typeface="Courier New" panose="02070309020205020404" pitchFamily="49" charset="0"/>
                <a:cs typeface="Courier New" panose="02070309020205020404" pitchFamily="49" charset="0"/>
              </a:rPr>
              <a:t>void main</a:t>
            </a:r>
            <a:r>
              <a:rPr lang="en-US" altLang="el-GR" b="1" dirty="0" smtClean="0">
                <a:latin typeface="Courier New" panose="02070309020205020404" pitchFamily="49" charset="0"/>
                <a:cs typeface="Courier New" panose="02070309020205020404" pitchFamily="49" charset="0"/>
              </a:rPr>
              <a:t>( )</a:t>
            </a:r>
            <a:endParaRPr lang="en-US" altLang="el-GR" b="1" dirty="0">
              <a:latin typeface="Courier New" panose="02070309020205020404" pitchFamily="49" charset="0"/>
              <a:cs typeface="Courier New" panose="02070309020205020404" pitchFamily="49" charset="0"/>
            </a:endParaRPr>
          </a:p>
          <a:p>
            <a:pPr>
              <a:buFontTx/>
              <a:buNone/>
            </a:pPr>
            <a:r>
              <a:rPr lang="en-US" altLang="el-GR" b="1" dirty="0">
                <a:latin typeface="Courier New" panose="02070309020205020404" pitchFamily="49" charset="0"/>
                <a:cs typeface="Courier New" panose="02070309020205020404" pitchFamily="49" charset="0"/>
              </a:rPr>
              <a:t>{</a:t>
            </a:r>
            <a:endParaRPr lang="el-GR" altLang="el-GR" b="1" dirty="0">
              <a:latin typeface="Courier New" panose="02070309020205020404" pitchFamily="49" charset="0"/>
              <a:cs typeface="Courier New" panose="02070309020205020404" pitchFamily="49" charset="0"/>
            </a:endParaRPr>
          </a:p>
          <a:p>
            <a:pPr>
              <a:buFontTx/>
              <a:buNone/>
            </a:pPr>
            <a:r>
              <a:rPr lang="en-GB" altLang="el-GR" b="1" dirty="0">
                <a:latin typeface="Courier New" panose="02070309020205020404" pitchFamily="49" charset="0"/>
                <a:cs typeface="Courier New" panose="02070309020205020404" pitchFamily="49" charset="0"/>
              </a:rPr>
              <a:t>for (count = 1;count &lt;MAXVALUES; count++); </a:t>
            </a:r>
            <a:endParaRPr lang="el-GR" altLang="el-GR" b="1" dirty="0">
              <a:latin typeface="Courier New" panose="02070309020205020404" pitchFamily="49" charset="0"/>
              <a:cs typeface="Courier New" panose="02070309020205020404" pitchFamily="49" charset="0"/>
            </a:endParaRPr>
          </a:p>
          <a:p>
            <a:pPr>
              <a:buFontTx/>
              <a:buNone/>
            </a:pPr>
            <a:r>
              <a:rPr lang="en-GB" altLang="el-GR" b="1" dirty="0" smtClean="0">
                <a:latin typeface="Courier New" panose="02070309020205020404" pitchFamily="49" charset="0"/>
                <a:cs typeface="Courier New" panose="02070309020205020404" pitchFamily="49" charset="0"/>
              </a:rPr>
              <a:t>	</a:t>
            </a:r>
            <a:r>
              <a:rPr lang="en-GB" altLang="el-GR" b="1" dirty="0" err="1" smtClean="0">
                <a:latin typeface="Courier New" panose="02070309020205020404" pitchFamily="49" charset="0"/>
                <a:cs typeface="Courier New" panose="02070309020205020404" pitchFamily="49" charset="0"/>
              </a:rPr>
              <a:t>printf</a:t>
            </a:r>
            <a:r>
              <a:rPr lang="en-GB" altLang="el-GR" b="1" dirty="0">
                <a:latin typeface="Courier New" panose="02070309020205020404" pitchFamily="49" charset="0"/>
                <a:cs typeface="Courier New" panose="02070309020205020404" pitchFamily="49" charset="0"/>
              </a:rPr>
              <a:t>("\</a:t>
            </a:r>
            <a:r>
              <a:rPr lang="en-GB" altLang="el-GR" b="1" dirty="0" err="1">
                <a:latin typeface="Courier New" panose="02070309020205020404" pitchFamily="49" charset="0"/>
                <a:cs typeface="Courier New" panose="02070309020205020404" pitchFamily="49" charset="0"/>
              </a:rPr>
              <a:t>nCount</a:t>
            </a:r>
            <a:r>
              <a:rPr lang="en-GB" altLang="el-GR" b="1" dirty="0">
                <a:latin typeface="Courier New" panose="02070309020205020404" pitchFamily="49" charset="0"/>
                <a:cs typeface="Courier New" panose="02070309020205020404" pitchFamily="49" charset="0"/>
              </a:rPr>
              <a:t> = %d", count);</a:t>
            </a:r>
          </a:p>
          <a:p>
            <a:pPr>
              <a:buFontTx/>
              <a:buNone/>
            </a:pPr>
            <a:r>
              <a:rPr lang="en-GB" altLang="el-GR" b="1" dirty="0">
                <a:latin typeface="Courier New" panose="02070309020205020404" pitchFamily="49" charset="0"/>
                <a:cs typeface="Courier New" panose="02070309020205020404" pitchFamily="49" charset="0"/>
              </a:rPr>
              <a:t>}</a:t>
            </a:r>
            <a:endParaRPr lang="el-GR" altLang="el-GR" b="1" dirty="0">
              <a:latin typeface="Courier New" panose="02070309020205020404" pitchFamily="49" charset="0"/>
              <a:cs typeface="Courier New" panose="02070309020205020404" pitchFamily="49"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6D1FAE-5D90-4CEF-87C1-8A3BC1901D2C}" type="slidenum">
              <a:rPr lang="el-GR" altLang="el-GR"/>
              <a:pPr/>
              <a:t>152</a:t>
            </a:fld>
            <a:endParaRPr lang="el-GR" altLang="el-GR"/>
          </a:p>
        </p:txBody>
      </p:sp>
      <p:sp>
        <p:nvSpPr>
          <p:cNvPr id="92162" name="Rectangle 2"/>
          <p:cNvSpPr>
            <a:spLocks noGrp="1" noChangeArrowheads="1"/>
          </p:cNvSpPr>
          <p:nvPr>
            <p:ph type="title"/>
          </p:nvPr>
        </p:nvSpPr>
        <p:spPr/>
        <p:txBody>
          <a:bodyPr/>
          <a:lstStyle/>
          <a:p>
            <a:r>
              <a:rPr lang="el-GR" altLang="el-GR" b="1" dirty="0"/>
              <a:t>Επανάληψη - </a:t>
            </a:r>
            <a:r>
              <a:rPr lang="el-GR" altLang="el-GR" b="1" dirty="0" smtClean="0"/>
              <a:t>Παραδείγματα</a:t>
            </a:r>
            <a:endParaRPr lang="el-GR" altLang="el-GR" b="1" dirty="0"/>
          </a:p>
        </p:txBody>
      </p:sp>
      <p:sp>
        <p:nvSpPr>
          <p:cNvPr id="92163" name="Rectangle 3"/>
          <p:cNvSpPr>
            <a:spLocks noGrp="1" noChangeArrowheads="1"/>
          </p:cNvSpPr>
          <p:nvPr>
            <p:ph type="body" idx="1"/>
          </p:nvPr>
        </p:nvSpPr>
        <p:spPr/>
        <p:txBody>
          <a:bodyPr/>
          <a:lstStyle/>
          <a:p>
            <a:pPr>
              <a:lnSpc>
                <a:spcPct val="90000"/>
              </a:lnSpc>
              <a:buFontTx/>
              <a:buNone/>
            </a:pPr>
            <a:r>
              <a:rPr lang="en-GB" altLang="el-GR" sz="2400" b="1" dirty="0">
                <a:latin typeface="Courier New" pitchFamily="49" charset="0"/>
                <a:cs typeface="Courier New" pitchFamily="49" charset="0"/>
              </a:rPr>
              <a:t>#include &lt;</a:t>
            </a:r>
            <a:r>
              <a:rPr lang="en-GB" altLang="el-GR" sz="2400" b="1" dirty="0" err="1">
                <a:latin typeface="Courier New" pitchFamily="49" charset="0"/>
                <a:cs typeface="Courier New" pitchFamily="49" charset="0"/>
              </a:rPr>
              <a:t>stdio.h</a:t>
            </a:r>
            <a:r>
              <a:rPr lang="en-GB" altLang="el-GR" sz="2400" b="1" dirty="0">
                <a:latin typeface="Courier New" pitchFamily="49" charset="0"/>
                <a:cs typeface="Courier New" pitchFamily="49" charset="0"/>
              </a:rPr>
              <a:t>&gt;</a:t>
            </a:r>
            <a:endParaRPr lang="el-GR" altLang="el-GR" sz="2400" b="1" dirty="0">
              <a:latin typeface="Courier New" pitchFamily="49" charset="0"/>
              <a:cs typeface="Times New Roman" pitchFamily="18" charset="0"/>
            </a:endParaRPr>
          </a:p>
          <a:p>
            <a:pPr>
              <a:lnSpc>
                <a:spcPct val="90000"/>
              </a:lnSpc>
              <a:buFontTx/>
              <a:buNone/>
            </a:pPr>
            <a:r>
              <a:rPr lang="en-GB" altLang="el-GR" sz="2400" b="1" dirty="0" err="1" smtClean="0">
                <a:latin typeface="Courier New" pitchFamily="49" charset="0"/>
                <a:cs typeface="Courier New" pitchFamily="49" charset="0"/>
              </a:rPr>
              <a:t>int</a:t>
            </a:r>
            <a:r>
              <a:rPr lang="en-GB" altLang="el-GR" sz="2400" b="1" dirty="0" smtClean="0">
                <a:latin typeface="Courier New" pitchFamily="49" charset="0"/>
                <a:cs typeface="Courier New" pitchFamily="49" charset="0"/>
              </a:rPr>
              <a:t> main</a:t>
            </a: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90000"/>
              </a:lnSpc>
              <a:buFontTx/>
              <a:buNone/>
            </a:pP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150000"/>
              </a:lnSpc>
              <a:buFontTx/>
              <a:buNone/>
            </a:pP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printf</a:t>
            </a:r>
            <a:r>
              <a:rPr lang="en-GB" altLang="el-GR" sz="2400" b="1" dirty="0">
                <a:latin typeface="Courier New" pitchFamily="49" charset="0"/>
                <a:cs typeface="Courier New" pitchFamily="49" charset="0"/>
              </a:rPr>
              <a:t>("</a:t>
            </a:r>
            <a:r>
              <a:rPr lang="en-GB" altLang="el-GR" sz="2400" b="1" dirty="0" err="1">
                <a:latin typeface="Courier New" pitchFamily="49" charset="0"/>
                <a:cs typeface="Courier New" pitchFamily="49" charset="0"/>
              </a:rPr>
              <a:t>ayto</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einai</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ena</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paradeigma</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ektypvshs</a:t>
            </a: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150000"/>
              </a:lnSpc>
              <a:buFontTx/>
              <a:buNone/>
            </a:pPr>
            <a:r>
              <a:rPr lang="el-GR" altLang="el-GR" sz="2400" b="1" dirty="0">
                <a:latin typeface="Courier New" pitchFamily="49" charset="0"/>
              </a:rPr>
              <a:t>  </a:t>
            </a:r>
            <a:r>
              <a:rPr lang="en-GB" altLang="el-GR" sz="2400" b="1" dirty="0" err="1">
                <a:latin typeface="Courier New" pitchFamily="49" charset="0"/>
                <a:cs typeface="Courier New" pitchFamily="49" charset="0"/>
              </a:rPr>
              <a:t>printf</a:t>
            </a:r>
            <a:r>
              <a:rPr lang="en-GB" altLang="el-GR" sz="2400" b="1" dirty="0">
                <a:latin typeface="Courier New" pitchFamily="49" charset="0"/>
                <a:cs typeface="Courier New" pitchFamily="49" charset="0"/>
              </a:rPr>
              <a:t>("</a:t>
            </a:r>
            <a:r>
              <a:rPr lang="en-GB" altLang="el-GR" sz="2400" b="1" dirty="0" err="1">
                <a:latin typeface="Courier New" pitchFamily="49" charset="0"/>
                <a:cs typeface="Courier New" pitchFamily="49" charset="0"/>
              </a:rPr>
              <a:t>ektypwsh</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xaraktira</a:t>
            </a:r>
            <a:r>
              <a:rPr lang="en-GB" altLang="el-GR" sz="2400" b="1" dirty="0">
                <a:latin typeface="Courier New" pitchFamily="49" charset="0"/>
                <a:cs typeface="Courier New" pitchFamily="49" charset="0"/>
              </a:rPr>
              <a:t>, %c\n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arithmou</a:t>
            </a:r>
            <a:r>
              <a:rPr lang="en-GB" altLang="el-GR" sz="2400" b="1" dirty="0">
                <a:latin typeface="Courier New" pitchFamily="49" charset="0"/>
                <a:cs typeface="Courier New" pitchFamily="49" charset="0"/>
              </a:rPr>
              <a:t>, %d\n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pragmatikoy</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arithmou</a:t>
            </a:r>
            <a:r>
              <a:rPr lang="en-GB" altLang="el-GR" sz="2400" b="1" dirty="0">
                <a:latin typeface="Courier New" pitchFamily="49" charset="0"/>
                <a:cs typeface="Courier New" pitchFamily="49" charset="0"/>
              </a:rPr>
              <a:t> %f",'b',271,345.67899</a:t>
            </a:r>
            <a:r>
              <a:rPr lang="en-GB" altLang="el-GR" sz="2400" b="1" dirty="0" smtClean="0">
                <a:latin typeface="Courier New" pitchFamily="49" charset="0"/>
                <a:cs typeface="Courier New" pitchFamily="49" charset="0"/>
              </a:rPr>
              <a:t>);</a:t>
            </a:r>
          </a:p>
          <a:p>
            <a:pPr>
              <a:lnSpc>
                <a:spcPct val="90000"/>
              </a:lnSpc>
              <a:buFontTx/>
              <a:buNone/>
            </a:pPr>
            <a:r>
              <a:rPr lang="en-GB" altLang="el-GR" sz="2400" b="1" dirty="0">
                <a:latin typeface="Courier New" pitchFamily="49" charset="0"/>
                <a:cs typeface="Courier New" pitchFamily="49" charset="0"/>
              </a:rPr>
              <a:t>r</a:t>
            </a:r>
            <a:r>
              <a:rPr lang="en-GB" altLang="el-GR" sz="2400" b="1" dirty="0" smtClean="0">
                <a:latin typeface="Courier New" pitchFamily="49" charset="0"/>
                <a:cs typeface="Courier New" pitchFamily="49" charset="0"/>
              </a:rPr>
              <a:t>eturn 0;</a:t>
            </a:r>
            <a:endParaRPr lang="el-GR" altLang="el-GR" sz="2400" b="1" dirty="0">
              <a:latin typeface="Courier New" pitchFamily="49" charset="0"/>
              <a:cs typeface="Times New Roman" pitchFamily="18" charset="0"/>
            </a:endParaRPr>
          </a:p>
          <a:p>
            <a:pPr>
              <a:lnSpc>
                <a:spcPct val="90000"/>
              </a:lnSpc>
              <a:buFontTx/>
              <a:buNone/>
            </a:pPr>
            <a:r>
              <a:rPr lang="el-GR" altLang="el-GR" sz="2400" b="1" dirty="0">
                <a:latin typeface="Courier New" pitchFamily="49" charset="0"/>
                <a:cs typeface="Courier New" pitchFamily="49" charset="0"/>
              </a:rPr>
              <a:t>}</a:t>
            </a:r>
            <a:endParaRPr lang="el-GR" altLang="el-GR" sz="2400"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D1D5A25-5698-4596-BBD4-15ECBA3BD139}" type="slidenum">
              <a:rPr lang="el-GR" altLang="el-GR"/>
              <a:pPr/>
              <a:t>153</a:t>
            </a:fld>
            <a:endParaRPr lang="el-GR" altLang="el-GR"/>
          </a:p>
        </p:txBody>
      </p:sp>
      <p:sp>
        <p:nvSpPr>
          <p:cNvPr id="93186" name="Rectangle 2"/>
          <p:cNvSpPr>
            <a:spLocks noGrp="1" noChangeArrowheads="1"/>
          </p:cNvSpPr>
          <p:nvPr>
            <p:ph type="title"/>
          </p:nvPr>
        </p:nvSpPr>
        <p:spPr/>
        <p:txBody>
          <a:bodyPr/>
          <a:lstStyle/>
          <a:p>
            <a:endParaRPr lang="en-US" altLang="el-GR"/>
          </a:p>
        </p:txBody>
      </p:sp>
      <p:sp>
        <p:nvSpPr>
          <p:cNvPr id="93187" name="Rectangle 3"/>
          <p:cNvSpPr>
            <a:spLocks noGrp="1" noChangeArrowheads="1"/>
          </p:cNvSpPr>
          <p:nvPr>
            <p:ph type="body" idx="1"/>
          </p:nvPr>
        </p:nvSpPr>
        <p:spPr/>
        <p:txBody>
          <a:bodyPr/>
          <a:lstStyle/>
          <a:p>
            <a:pPr>
              <a:buFontTx/>
              <a:buNone/>
            </a:pPr>
            <a:r>
              <a:rPr lang="en-US" altLang="el-GR" b="1" dirty="0">
                <a:latin typeface="Courier New" pitchFamily="49" charset="0"/>
                <a:cs typeface="Courier New" pitchFamily="49" charset="0"/>
              </a:rPr>
              <a:t>#include &lt;</a:t>
            </a:r>
            <a:r>
              <a:rPr lang="en-US" altLang="el-GR" b="1" dirty="0" err="1">
                <a:latin typeface="Courier New" pitchFamily="49" charset="0"/>
                <a:cs typeface="Courier New" pitchFamily="49" charset="0"/>
              </a:rPr>
              <a:t>stdio.h</a:t>
            </a:r>
            <a:r>
              <a:rPr lang="en-US" altLang="el-GR" b="1" dirty="0">
                <a:latin typeface="Courier New" pitchFamily="49" charset="0"/>
                <a:cs typeface="Courier New" pitchFamily="49" charset="0"/>
              </a:rPr>
              <a:t>&gt;</a:t>
            </a:r>
            <a:endParaRPr lang="el-GR" altLang="el-GR" b="1" dirty="0">
              <a:latin typeface="Courier New" pitchFamily="49" charset="0"/>
              <a:cs typeface="Times New Roman" pitchFamily="18" charset="0"/>
            </a:endParaRPr>
          </a:p>
          <a:p>
            <a:pPr>
              <a:buFontTx/>
              <a:buNone/>
            </a:pPr>
            <a:r>
              <a:rPr lang="en-US" altLang="el-GR" b="1" dirty="0" err="1">
                <a:latin typeface="Courier New" pitchFamily="49" charset="0"/>
                <a:cs typeface="Courier New" pitchFamily="49" charset="0"/>
              </a:rPr>
              <a:t>int</a:t>
            </a: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x,y</a:t>
            </a: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v</a:t>
            </a:r>
            <a:r>
              <a:rPr lang="en-US" altLang="el-GR" b="1" dirty="0" smtClean="0">
                <a:latin typeface="Courier New" pitchFamily="49" charset="0"/>
                <a:cs typeface="Courier New" pitchFamily="49" charset="0"/>
              </a:rPr>
              <a:t>oid main</a:t>
            </a: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for (x=0;x&lt;10;x++,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("\n") )</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a:solidFill>
                  <a:schemeClr val="accent2"/>
                </a:solidFill>
                <a:latin typeface="Courier New" pitchFamily="49" charset="0"/>
                <a:cs typeface="Courier New" pitchFamily="49" charset="0"/>
              </a:rPr>
              <a:t>for (y=0; y&lt;10; y++)</a:t>
            </a:r>
            <a:endParaRPr lang="el-GR" altLang="el-GR" b="1" dirty="0">
              <a:solidFill>
                <a:schemeClr val="accent2"/>
              </a:solidFill>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("x");</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FBA213-2CD0-4D0B-BFFA-A3305285F621}" type="slidenum">
              <a:rPr lang="el-GR" altLang="el-GR"/>
              <a:pPr/>
              <a:t>154</a:t>
            </a:fld>
            <a:endParaRPr lang="el-GR" altLang="el-GR"/>
          </a:p>
        </p:txBody>
      </p:sp>
      <p:sp>
        <p:nvSpPr>
          <p:cNvPr id="94210" name="Rectangle 2"/>
          <p:cNvSpPr>
            <a:spLocks noGrp="1" noChangeArrowheads="1"/>
          </p:cNvSpPr>
          <p:nvPr>
            <p:ph type="title"/>
          </p:nvPr>
        </p:nvSpPr>
        <p:spPr/>
        <p:txBody>
          <a:bodyPr/>
          <a:lstStyle/>
          <a:p>
            <a:endParaRPr lang="en-US" altLang="el-GR"/>
          </a:p>
        </p:txBody>
      </p:sp>
      <p:sp>
        <p:nvSpPr>
          <p:cNvPr id="94211" name="Rectangle 3"/>
          <p:cNvSpPr>
            <a:spLocks noGrp="1" noChangeArrowheads="1"/>
          </p:cNvSpPr>
          <p:nvPr>
            <p:ph type="body" idx="1"/>
          </p:nvPr>
        </p:nvSpPr>
        <p:spPr/>
        <p:txBody>
          <a:bodyPr/>
          <a:lstStyle/>
          <a:p>
            <a:pPr>
              <a:buFontTx/>
              <a:buNone/>
            </a:pPr>
            <a:r>
              <a:rPr lang="en-US" altLang="el-GR" b="1" dirty="0">
                <a:latin typeface="Courier New" pitchFamily="49" charset="0"/>
                <a:cs typeface="Courier New" pitchFamily="49" charset="0"/>
              </a:rPr>
              <a:t>#include &lt;</a:t>
            </a:r>
            <a:r>
              <a:rPr lang="en-US" altLang="el-GR" b="1" dirty="0" err="1">
                <a:latin typeface="Courier New" pitchFamily="49" charset="0"/>
                <a:cs typeface="Courier New" pitchFamily="49" charset="0"/>
              </a:rPr>
              <a:t>stdio.h</a:t>
            </a:r>
            <a:r>
              <a:rPr lang="en-US" altLang="el-GR" b="1" dirty="0">
                <a:latin typeface="Courier New" pitchFamily="49" charset="0"/>
                <a:cs typeface="Courier New" pitchFamily="49" charset="0"/>
              </a:rPr>
              <a:t>&gt;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v</a:t>
            </a:r>
            <a:r>
              <a:rPr lang="en-US" altLang="el-GR" b="1" dirty="0" smtClean="0">
                <a:latin typeface="Courier New" pitchFamily="49" charset="0"/>
                <a:cs typeface="Courier New" pitchFamily="49" charset="0"/>
              </a:rPr>
              <a:t>oid main()</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int</a:t>
            </a: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i,j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scanf</a:t>
            </a:r>
            <a:r>
              <a:rPr lang="en-US" altLang="el-GR" b="1" dirty="0">
                <a:latin typeface="Courier New" pitchFamily="49" charset="0"/>
                <a:cs typeface="Courier New" pitchFamily="49" charset="0"/>
              </a:rPr>
              <a:t>("%d",&amp;</a:t>
            </a:r>
            <a:r>
              <a:rPr lang="en-US" altLang="el-GR" b="1" dirty="0" err="1">
                <a:latin typeface="Courier New" pitchFamily="49" charset="0"/>
                <a:cs typeface="Courier New" pitchFamily="49" charset="0"/>
              </a:rPr>
              <a:t>i</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scanf</a:t>
            </a:r>
            <a:r>
              <a:rPr lang="en-US" altLang="el-GR" b="1" dirty="0">
                <a:latin typeface="Courier New" pitchFamily="49" charset="0"/>
                <a:cs typeface="Courier New" pitchFamily="49" charset="0"/>
              </a:rPr>
              <a:t>("%</a:t>
            </a:r>
            <a:r>
              <a:rPr lang="en-US" altLang="el-GR" b="1" dirty="0" err="1">
                <a:latin typeface="Courier New" pitchFamily="49" charset="0"/>
                <a:cs typeface="Courier New" pitchFamily="49" charset="0"/>
              </a:rPr>
              <a:t>d",&amp;j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("sum     = %d  ",</a:t>
            </a:r>
            <a:r>
              <a:rPr lang="en-US" altLang="el-GR" b="1" dirty="0" err="1">
                <a:latin typeface="Courier New" pitchFamily="49" charset="0"/>
                <a:cs typeface="Courier New" pitchFamily="49" charset="0"/>
              </a:rPr>
              <a:t>i+j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a:t>
            </a:r>
            <a:r>
              <a:rPr lang="en-US" altLang="el-GR" b="1" dirty="0" err="1">
                <a:latin typeface="Courier New" pitchFamily="49" charset="0"/>
                <a:cs typeface="Courier New" pitchFamily="49" charset="0"/>
              </a:rPr>
              <a:t>ginomeno</a:t>
            </a:r>
            <a:r>
              <a:rPr lang="en-US" altLang="el-GR" b="1" dirty="0">
                <a:latin typeface="Courier New" pitchFamily="49" charset="0"/>
                <a:cs typeface="Courier New" pitchFamily="49" charset="0"/>
              </a:rPr>
              <a:t>= %d  ",</a:t>
            </a:r>
            <a:r>
              <a:rPr lang="en-US" altLang="el-GR" b="1" dirty="0" err="1">
                <a:latin typeface="Courier New" pitchFamily="49" charset="0"/>
                <a:cs typeface="Courier New" pitchFamily="49" charset="0"/>
              </a:rPr>
              <a:t>i</a:t>
            </a:r>
            <a:r>
              <a:rPr lang="en-US" altLang="el-GR" b="1" dirty="0">
                <a:latin typeface="Courier New" pitchFamily="49" charset="0"/>
                <a:cs typeface="Courier New" pitchFamily="49" charset="0"/>
              </a:rPr>
              <a:t>*j);</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87F87D-350C-4E92-B7DD-158D979BBAAA}" type="slidenum">
              <a:rPr lang="el-GR" altLang="el-GR"/>
              <a:pPr/>
              <a:t>155</a:t>
            </a:fld>
            <a:endParaRPr lang="el-GR" altLang="el-GR"/>
          </a:p>
        </p:txBody>
      </p:sp>
      <p:sp>
        <p:nvSpPr>
          <p:cNvPr id="95234" name="Rectangle 2"/>
          <p:cNvSpPr>
            <a:spLocks noGrp="1" noChangeArrowheads="1"/>
          </p:cNvSpPr>
          <p:nvPr>
            <p:ph type="title"/>
          </p:nvPr>
        </p:nvSpPr>
        <p:spPr/>
        <p:txBody>
          <a:bodyPr/>
          <a:lstStyle/>
          <a:p>
            <a:endParaRPr lang="en-US" altLang="el-GR"/>
          </a:p>
        </p:txBody>
      </p:sp>
      <p:sp>
        <p:nvSpPr>
          <p:cNvPr id="95235" name="Rectangle 3"/>
          <p:cNvSpPr>
            <a:spLocks noGrp="1" noChangeArrowheads="1"/>
          </p:cNvSpPr>
          <p:nvPr>
            <p:ph type="body" idx="1"/>
          </p:nvPr>
        </p:nvSpPr>
        <p:spPr/>
        <p:txBody>
          <a:bodyPr/>
          <a:lstStyle/>
          <a:p>
            <a:pPr>
              <a:buFontTx/>
              <a:buNone/>
            </a:pPr>
            <a:r>
              <a:rPr lang="en-US" altLang="el-GR" b="1">
                <a:latin typeface="Courier New" pitchFamily="49" charset="0"/>
                <a:cs typeface="Courier New" pitchFamily="49" charset="0"/>
              </a:rPr>
              <a:t>#include &lt;stdio.h&gt;</a:t>
            </a:r>
            <a:endParaRPr lang="el-GR" altLang="el-GR" b="1">
              <a:cs typeface="Times New Roman" pitchFamily="18" charset="0"/>
            </a:endParaRPr>
          </a:p>
          <a:p>
            <a:pPr>
              <a:buFontTx/>
              <a:buNone/>
            </a:pPr>
            <a:r>
              <a:rPr lang="en-US" altLang="el-GR" b="1">
                <a:latin typeface="Courier New" pitchFamily="49" charset="0"/>
                <a:cs typeface="Courier New" pitchFamily="49" charset="0"/>
              </a:rPr>
              <a:t>int loop;</a:t>
            </a:r>
            <a:endParaRPr lang="el-GR" altLang="el-GR" b="1">
              <a:cs typeface="Times New Roman" pitchFamily="18" charset="0"/>
            </a:endParaRPr>
          </a:p>
          <a:p>
            <a:pPr>
              <a:buFontTx/>
              <a:buNone/>
            </a:pPr>
            <a:r>
              <a:rPr lang="en-US" altLang="el-GR" b="1">
                <a:latin typeface="Courier New" pitchFamily="49" charset="0"/>
                <a:cs typeface="Courier New" pitchFamily="49" charset="0"/>
              </a:rPr>
              <a:t>void main()</a:t>
            </a:r>
            <a:endParaRPr lang="el-GR" altLang="el-GR" b="1">
              <a:cs typeface="Times New Roman" pitchFamily="18" charset="0"/>
            </a:endParaRPr>
          </a:p>
          <a:p>
            <a:pPr>
              <a:buFontTx/>
              <a:buNone/>
            </a:pPr>
            <a:r>
              <a:rPr lang="en-US" altLang="el-GR" b="1">
                <a:latin typeface="Courier New" pitchFamily="49" charset="0"/>
                <a:cs typeface="Courier New" pitchFamily="49" charset="0"/>
              </a:rPr>
              <a:t>{</a:t>
            </a:r>
            <a:endParaRPr lang="el-GR" altLang="el-GR" b="1">
              <a:cs typeface="Times New Roman" pitchFamily="18" charset="0"/>
            </a:endParaRPr>
          </a:p>
          <a:p>
            <a:pPr>
              <a:buFontTx/>
              <a:buNone/>
            </a:pPr>
            <a:r>
              <a:rPr lang="en-US" altLang="el-GR" b="1">
                <a:latin typeface="Courier New" pitchFamily="49" charset="0"/>
                <a:cs typeface="Courier New" pitchFamily="49" charset="0"/>
              </a:rPr>
              <a:t>for(loop=0;loop&lt;1000;loop++)</a:t>
            </a:r>
            <a:endParaRPr lang="el-GR" altLang="el-GR" b="1">
              <a:cs typeface="Times New Roman" pitchFamily="18" charset="0"/>
            </a:endParaRPr>
          </a:p>
          <a:p>
            <a:pPr>
              <a:buFontTx/>
              <a:buNone/>
            </a:pPr>
            <a:r>
              <a:rPr lang="en-US" altLang="el-GR" b="1">
                <a:latin typeface="Courier New" pitchFamily="49" charset="0"/>
                <a:cs typeface="Courier New" pitchFamily="49" charset="0"/>
              </a:rPr>
              <a:t>  	printf("%i\  ",loop);</a:t>
            </a:r>
            <a:endParaRPr lang="el-GR" altLang="el-GR" b="1">
              <a:cs typeface="Times New Roman" pitchFamily="18" charset="0"/>
            </a:endParaRPr>
          </a:p>
          <a:p>
            <a:pPr>
              <a:buFontTx/>
              <a:buNone/>
            </a:pPr>
            <a:r>
              <a:rPr lang="en-US" altLang="el-GR" b="1">
                <a:latin typeface="Courier New" pitchFamily="49" charset="0"/>
                <a:cs typeface="Courier New" pitchFamily="49" charset="0"/>
              </a:rPr>
              <a:t>}</a:t>
            </a:r>
            <a:endParaRPr lang="el-GR" altLang="el-G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34771DD-58B2-47B5-B52F-D8F5DDC5B262}" type="slidenum">
              <a:rPr lang="el-GR" altLang="el-GR"/>
              <a:pPr/>
              <a:t>156</a:t>
            </a:fld>
            <a:endParaRPr lang="el-GR" altLang="el-GR"/>
          </a:p>
        </p:txBody>
      </p:sp>
      <p:sp>
        <p:nvSpPr>
          <p:cNvPr id="96258" name="Rectangle 2"/>
          <p:cNvSpPr>
            <a:spLocks noGrp="1" noChangeArrowheads="1"/>
          </p:cNvSpPr>
          <p:nvPr>
            <p:ph type="title"/>
          </p:nvPr>
        </p:nvSpPr>
        <p:spPr/>
        <p:txBody>
          <a:bodyPr/>
          <a:lstStyle/>
          <a:p>
            <a:endParaRPr lang="en-US" altLang="el-GR"/>
          </a:p>
        </p:txBody>
      </p:sp>
      <p:sp>
        <p:nvSpPr>
          <p:cNvPr id="96259" name="Rectangle 3"/>
          <p:cNvSpPr>
            <a:spLocks noGrp="1" noChangeArrowheads="1"/>
          </p:cNvSpPr>
          <p:nvPr>
            <p:ph type="body" idx="1"/>
          </p:nvPr>
        </p:nvSpPr>
        <p:spPr/>
        <p:txBody>
          <a:bodyPr/>
          <a:lstStyle/>
          <a:p>
            <a:pPr>
              <a:lnSpc>
                <a:spcPct val="80000"/>
              </a:lnSpc>
              <a:buFontTx/>
              <a:buNone/>
            </a:pPr>
            <a:r>
              <a:rPr lang="en-US" altLang="el-GR" sz="1800" b="1">
                <a:latin typeface="Courier New" pitchFamily="49" charset="0"/>
                <a:cs typeface="Courier New" pitchFamily="49" charset="0"/>
              </a:rPr>
              <a:t>#include &lt;stdio.h&gt;</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#define KILOS_PER_POUND .45359</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void main()</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int pounds;</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printf(" US lbs      UK st. lbs       INT    Kg\n");</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for(pounds=10; pounds &lt; 250; pounds+=10)</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    </a:t>
            </a:r>
          </a:p>
          <a:p>
            <a:pPr>
              <a:lnSpc>
                <a:spcPct val="80000"/>
              </a:lnSpc>
              <a:buFontTx/>
              <a:buNone/>
            </a:pPr>
            <a:r>
              <a:rPr lang="en-US" altLang="el-GR" sz="1800" b="1">
                <a:latin typeface="Courier New" pitchFamily="49" charset="0"/>
                <a:cs typeface="Courier New" pitchFamily="49" charset="0"/>
              </a:rPr>
              <a:t>		int stones = pounds / 14;</a:t>
            </a:r>
            <a:endParaRPr lang="el-GR" altLang="el-GR" sz="1800" b="1">
              <a:cs typeface="Times New Roman" pitchFamily="18" charset="0"/>
            </a:endParaRPr>
          </a:p>
          <a:p>
            <a:pPr>
              <a:lnSpc>
                <a:spcPct val="80000"/>
              </a:lnSpc>
              <a:buFontTx/>
              <a:buNone/>
            </a:pPr>
            <a:r>
              <a:rPr lang="en-US" altLang="el-GR" sz="2400" b="1">
                <a:latin typeface="Courier New" pitchFamily="49" charset="0"/>
                <a:cs typeface="Courier New" pitchFamily="49" charset="0"/>
              </a:rPr>
              <a:t>    </a:t>
            </a:r>
            <a:r>
              <a:rPr lang="en-US" altLang="el-GR" sz="1800" b="1">
                <a:latin typeface="Courier New" pitchFamily="49" charset="0"/>
                <a:cs typeface="Courier New" pitchFamily="49" charset="0"/>
              </a:rPr>
              <a:t>int uklbs = pounds % 14;</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float kilos = pounds * KILOS_PER_POUND;</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printf("   %3d  %4d  %3d  %10.4f\n",                         			pounds, stones, uklbs, kilos);</a:t>
            </a:r>
            <a:endParaRPr lang="el-GR" altLang="el-GR" sz="1800" b="1">
              <a:cs typeface="Times New Roman" pitchFamily="18" charset="0"/>
            </a:endParaRPr>
          </a:p>
          <a:p>
            <a:pPr>
              <a:lnSpc>
                <a:spcPct val="80000"/>
              </a:lnSpc>
              <a:buFontTx/>
              <a:buNone/>
            </a:pPr>
            <a:r>
              <a:rPr lang="en-US" altLang="el-GR" sz="2400" b="1">
                <a:latin typeface="Courier New" pitchFamily="49" charset="0"/>
                <a:cs typeface="Courier New" pitchFamily="49" charset="0"/>
              </a:rPr>
              <a:t>   }</a:t>
            </a:r>
            <a:endParaRPr lang="el-GR" altLang="el-GR" sz="2400" b="1">
              <a:cs typeface="Times New Roman" pitchFamily="18" charset="0"/>
            </a:endParaRPr>
          </a:p>
          <a:p>
            <a:pPr>
              <a:lnSpc>
                <a:spcPct val="80000"/>
              </a:lnSpc>
              <a:buFontTx/>
              <a:buNone/>
            </a:pPr>
            <a:r>
              <a:rPr lang="en-US" altLang="el-GR" sz="1800" b="1">
                <a:latin typeface="Courier New" pitchFamily="49" charset="0"/>
                <a:cs typeface="Courier New" pitchFamily="49" charset="0"/>
              </a:rPr>
              <a:t>}</a:t>
            </a:r>
            <a:endParaRPr lang="el-GR" altLang="el-GR" sz="180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CEFFB28-575B-431E-B3AF-412A8DC5C09B}" type="slidenum">
              <a:rPr lang="el-GR" altLang="el-GR"/>
              <a:pPr/>
              <a:t>157</a:t>
            </a:fld>
            <a:endParaRPr lang="el-GR" altLang="el-GR"/>
          </a:p>
        </p:txBody>
      </p:sp>
      <p:sp>
        <p:nvSpPr>
          <p:cNvPr id="97282" name="Rectangle 2"/>
          <p:cNvSpPr>
            <a:spLocks noGrp="1" noChangeArrowheads="1"/>
          </p:cNvSpPr>
          <p:nvPr>
            <p:ph type="title"/>
          </p:nvPr>
        </p:nvSpPr>
        <p:spPr/>
        <p:txBody>
          <a:bodyPr/>
          <a:lstStyle/>
          <a:p>
            <a:r>
              <a:rPr lang="el-GR" altLang="el-GR" dirty="0" smtClean="0"/>
              <a:t>Τι βρίσκει ο κώδικας;</a:t>
            </a:r>
            <a:endParaRPr lang="en-US" altLang="el-GR" dirty="0"/>
          </a:p>
        </p:txBody>
      </p:sp>
      <p:sp>
        <p:nvSpPr>
          <p:cNvPr id="97283" name="Rectangle 3"/>
          <p:cNvSpPr>
            <a:spLocks noGrp="1" noChangeArrowheads="1"/>
          </p:cNvSpPr>
          <p:nvPr>
            <p:ph type="body" idx="1"/>
          </p:nvPr>
        </p:nvSpPr>
        <p:spPr/>
        <p:txBody>
          <a:bodyPr/>
          <a:lstStyle/>
          <a:p>
            <a:pPr>
              <a:lnSpc>
                <a:spcPct val="80000"/>
              </a:lnSpc>
              <a:buFontTx/>
              <a:buNone/>
            </a:pPr>
            <a:r>
              <a:rPr lang="en-US" altLang="el-GR" sz="2000" b="1" dirty="0">
                <a:latin typeface="Courier New" pitchFamily="49" charset="0"/>
                <a:cs typeface="Courier New" pitchFamily="49" charset="0"/>
              </a:rPr>
              <a:t># include &lt;</a:t>
            </a:r>
            <a:r>
              <a:rPr lang="en-US" altLang="el-GR" sz="2000" b="1" dirty="0" err="1">
                <a:latin typeface="Courier New" pitchFamily="49" charset="0"/>
                <a:cs typeface="Courier New" pitchFamily="49" charset="0"/>
              </a:rPr>
              <a:t>stdio.h</a:t>
            </a:r>
            <a:r>
              <a:rPr lang="en-US" altLang="el-GR" sz="2000" b="1" dirty="0">
                <a:latin typeface="Courier New" pitchFamily="49" charset="0"/>
                <a:cs typeface="Courier New" pitchFamily="49" charset="0"/>
              </a:rPr>
              <a:t>&gt;</a:t>
            </a:r>
            <a:endParaRPr lang="el-GR" altLang="el-GR" sz="2000" b="1" dirty="0">
              <a:cs typeface="Times New Roman" pitchFamily="18" charset="0"/>
            </a:endParaRPr>
          </a:p>
          <a:p>
            <a:pPr>
              <a:lnSpc>
                <a:spcPct val="80000"/>
              </a:lnSpc>
              <a:buFontTx/>
              <a:buNone/>
            </a:pPr>
            <a:r>
              <a:rPr lang="en-US" altLang="el-GR" sz="2000" b="1" dirty="0" err="1">
                <a:latin typeface="Courier New" pitchFamily="49" charset="0"/>
                <a:cs typeface="Courier New" pitchFamily="49" charset="0"/>
              </a:rPr>
              <a:t>i</a:t>
            </a:r>
            <a:r>
              <a:rPr lang="en-US" altLang="el-GR" sz="2000" b="1" dirty="0" err="1" smtClean="0">
                <a:latin typeface="Courier New" pitchFamily="49" charset="0"/>
                <a:cs typeface="Courier New" pitchFamily="49" charset="0"/>
              </a:rPr>
              <a:t>nt</a:t>
            </a:r>
            <a:r>
              <a:rPr lang="en-US" altLang="el-GR" sz="2000" b="1" dirty="0" smtClean="0">
                <a:latin typeface="Courier New" pitchFamily="49" charset="0"/>
                <a:cs typeface="Courier New" pitchFamily="49" charset="0"/>
              </a:rPr>
              <a:t> main()</a:t>
            </a:r>
            <a:endParaRPr lang="el-GR" altLang="el-GR" sz="2000" b="1" dirty="0">
              <a:cs typeface="Times New Roman" pitchFamily="18" charset="0"/>
            </a:endParaRPr>
          </a:p>
          <a:p>
            <a:pPr>
              <a:lnSpc>
                <a:spcPct val="80000"/>
              </a:lnSpc>
              <a:buFontTx/>
              <a:buNone/>
            </a:pP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double </a:t>
            </a:r>
            <a:r>
              <a:rPr lang="en-US" altLang="el-GR" sz="2000" b="1" dirty="0" err="1">
                <a:latin typeface="Courier New" pitchFamily="49" charset="0"/>
                <a:cs typeface="Courier New" pitchFamily="49" charset="0"/>
              </a:rPr>
              <a:t>x,y,z,max</a:t>
            </a:r>
            <a:r>
              <a:rPr lang="en-US" altLang="el-GR" sz="2000" b="1" dirty="0">
                <a:latin typeface="Courier New" pitchFamily="49" charset="0"/>
                <a:cs typeface="Courier New" pitchFamily="49" charset="0"/>
              </a:rPr>
              <a:t>;</a:t>
            </a:r>
            <a:endParaRPr lang="el-GR" altLang="el-GR" sz="2000" b="1" dirty="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("enter three values =");</a:t>
            </a:r>
            <a:endParaRPr lang="el-GR" altLang="el-GR" sz="2000" b="1" dirty="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solidFill>
                  <a:srgbClr val="00B050"/>
                </a:solidFill>
                <a:latin typeface="Courier New" pitchFamily="49" charset="0"/>
                <a:cs typeface="Courier New" pitchFamily="49" charset="0"/>
              </a:rPr>
              <a:t>scanf</a:t>
            </a:r>
            <a:r>
              <a:rPr lang="en-US" altLang="el-GR" sz="2000" b="1" dirty="0">
                <a:solidFill>
                  <a:srgbClr val="00B050"/>
                </a:solidFill>
                <a:latin typeface="Courier New" pitchFamily="49" charset="0"/>
                <a:cs typeface="Courier New" pitchFamily="49" charset="0"/>
              </a:rPr>
              <a:t>("%lf %lf %</a:t>
            </a:r>
            <a:r>
              <a:rPr lang="en-US" altLang="el-GR" sz="2000" b="1" dirty="0" err="1">
                <a:solidFill>
                  <a:srgbClr val="00B050"/>
                </a:solidFill>
                <a:latin typeface="Courier New" pitchFamily="49" charset="0"/>
                <a:cs typeface="Courier New" pitchFamily="49" charset="0"/>
              </a:rPr>
              <a:t>lf",&amp;x,&amp;y,&amp;z</a:t>
            </a:r>
            <a:r>
              <a:rPr lang="en-US" altLang="el-GR" sz="2000" b="1" dirty="0">
                <a:solidFill>
                  <a:srgbClr val="00B050"/>
                </a:solidFill>
                <a:latin typeface="Courier New" pitchFamily="49" charset="0"/>
                <a:cs typeface="Courier New" pitchFamily="49" charset="0"/>
              </a:rPr>
              <a:t>);</a:t>
            </a:r>
            <a:endParaRPr lang="el-GR" altLang="el-GR" sz="2000" b="1" dirty="0">
              <a:solidFill>
                <a:srgbClr val="00B05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3366CC"/>
                </a:solidFill>
                <a:latin typeface="Courier New" pitchFamily="49" charset="0"/>
                <a:cs typeface="Courier New" pitchFamily="49" charset="0"/>
              </a:rPr>
              <a:t>if (x&gt;y)</a:t>
            </a:r>
            <a:endParaRPr lang="el-GR" altLang="el-GR" sz="2000" b="1" dirty="0">
              <a:solidFill>
                <a:srgbClr val="3366CC"/>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CC0000"/>
                </a:solidFill>
                <a:latin typeface="Courier New" pitchFamily="49" charset="0"/>
                <a:cs typeface="Courier New" pitchFamily="49" charset="0"/>
              </a:rPr>
              <a:t>if (x&gt;z)</a:t>
            </a:r>
            <a:endParaRPr lang="el-GR" altLang="el-GR" sz="2000" b="1" dirty="0">
              <a:solidFill>
                <a:srgbClr val="CC0000"/>
              </a:solidFill>
              <a:cs typeface="Times New Roman" pitchFamily="18" charset="0"/>
            </a:endParaRPr>
          </a:p>
          <a:p>
            <a:pPr>
              <a:lnSpc>
                <a:spcPct val="80000"/>
              </a:lnSpc>
              <a:buFontTx/>
              <a:buNone/>
            </a:pPr>
            <a:r>
              <a:rPr lang="en-US" altLang="el-GR" sz="2000" b="1" dirty="0">
                <a:solidFill>
                  <a:srgbClr val="CC0000"/>
                </a:solidFill>
                <a:latin typeface="Courier New" pitchFamily="49" charset="0"/>
                <a:cs typeface="Courier New" pitchFamily="49" charset="0"/>
              </a:rPr>
              <a:t>			max=x;</a:t>
            </a:r>
            <a:endParaRPr lang="el-GR" altLang="el-GR" sz="2000" b="1" dirty="0">
              <a:solidFill>
                <a:srgbClr val="CC0000"/>
              </a:solidFill>
              <a:cs typeface="Times New Roman" pitchFamily="18" charset="0"/>
            </a:endParaRPr>
          </a:p>
          <a:p>
            <a:pPr>
              <a:lnSpc>
                <a:spcPct val="80000"/>
              </a:lnSpc>
              <a:buFontTx/>
              <a:buNone/>
            </a:pPr>
            <a:r>
              <a:rPr lang="en-US" altLang="el-GR" sz="2000" b="1" dirty="0">
                <a:solidFill>
                  <a:srgbClr val="CC0000"/>
                </a:solidFill>
                <a:latin typeface="Courier New" pitchFamily="49" charset="0"/>
                <a:cs typeface="Courier New" pitchFamily="49" charset="0"/>
              </a:rPr>
              <a:t>			else max=z;</a:t>
            </a:r>
            <a:endParaRPr lang="el-GR" altLang="el-GR" sz="2000" b="1" dirty="0">
              <a:solidFill>
                <a:srgbClr val="CC000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3366CC"/>
                </a:solidFill>
                <a:latin typeface="Courier New" pitchFamily="49" charset="0"/>
                <a:cs typeface="Courier New" pitchFamily="49" charset="0"/>
              </a:rPr>
              <a:t>else</a:t>
            </a:r>
            <a:r>
              <a:rPr lang="en-US" altLang="el-GR" sz="2000" b="1" dirty="0">
                <a:latin typeface="Courier New" pitchFamily="49" charset="0"/>
                <a:cs typeface="Courier New" pitchFamily="49" charset="0"/>
              </a:rPr>
              <a:t> </a:t>
            </a:r>
            <a:r>
              <a:rPr lang="en-US" altLang="el-GR" sz="2000" b="1" dirty="0">
                <a:solidFill>
                  <a:srgbClr val="008080"/>
                </a:solidFill>
                <a:latin typeface="Courier New" pitchFamily="49" charset="0"/>
                <a:cs typeface="Courier New" pitchFamily="49" charset="0"/>
              </a:rPr>
              <a:t>if (y&lt;z)</a:t>
            </a:r>
            <a:endParaRPr lang="el-GR" altLang="el-GR" sz="2000" b="1" dirty="0">
              <a:solidFill>
                <a:srgbClr val="008080"/>
              </a:solidFill>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max=z;</a:t>
            </a:r>
            <a:endParaRPr lang="el-GR" altLang="el-GR" sz="2000" b="1" dirty="0">
              <a:solidFill>
                <a:srgbClr val="008080"/>
              </a:solidFill>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else max=y;</a:t>
            </a:r>
            <a:endParaRPr lang="el-GR" altLang="el-GR" sz="2000" b="1" dirty="0">
              <a:solidFill>
                <a:srgbClr val="00808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("the maximum values  is %f\n ",max</a:t>
            </a:r>
            <a:r>
              <a:rPr lang="en-US" altLang="el-GR" sz="2000" b="1" dirty="0" smtClean="0">
                <a:latin typeface="Courier New" pitchFamily="49" charset="0"/>
                <a:cs typeface="Courier New" pitchFamily="49" charset="0"/>
              </a:rPr>
              <a:t>);</a:t>
            </a:r>
          </a:p>
          <a:p>
            <a:pPr>
              <a:lnSpc>
                <a:spcPct val="80000"/>
              </a:lnSpc>
              <a:buFontTx/>
              <a:buNone/>
            </a:pPr>
            <a:r>
              <a:rPr lang="en-US" altLang="el-GR" sz="2000" b="1" dirty="0" smtClean="0">
                <a:latin typeface="Courier New" pitchFamily="49" charset="0"/>
                <a:cs typeface="Courier New" pitchFamily="49" charset="0"/>
              </a:rPr>
              <a:t>return 0;</a:t>
            </a:r>
            <a:endParaRPr lang="el-GR" altLang="el-GR" sz="2000" b="1" dirty="0">
              <a:cs typeface="Times New Roman" pitchFamily="18" charset="0"/>
            </a:endParaRPr>
          </a:p>
          <a:p>
            <a:pPr>
              <a:lnSpc>
                <a:spcPct val="80000"/>
              </a:lnSpc>
              <a:buFontTx/>
              <a:buNone/>
            </a:pPr>
            <a:r>
              <a:rPr lang="en-US" altLang="el-GR" sz="2000" b="1" dirty="0">
                <a:solidFill>
                  <a:srgbClr val="FF0000"/>
                </a:solidFill>
                <a:latin typeface="Courier New" pitchFamily="49" charset="0"/>
                <a:cs typeface="Courier New" pitchFamily="49" charset="0"/>
              </a:rPr>
              <a:t>}</a:t>
            </a:r>
            <a:endParaRPr lang="el-GR" altLang="el-GR" sz="20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A1B1-0C68-496C-ADB6-8002213FBBF5}" type="slidenum">
              <a:rPr lang="el-GR" altLang="el-GR"/>
              <a:pPr/>
              <a:t>158</a:t>
            </a:fld>
            <a:endParaRPr lang="el-GR" altLang="el-GR"/>
          </a:p>
        </p:txBody>
      </p:sp>
      <p:sp>
        <p:nvSpPr>
          <p:cNvPr id="98306" name="Rectangle 2"/>
          <p:cNvSpPr>
            <a:spLocks noGrp="1" noChangeArrowheads="1"/>
          </p:cNvSpPr>
          <p:nvPr>
            <p:ph type="title"/>
          </p:nvPr>
        </p:nvSpPr>
        <p:spPr/>
        <p:txBody>
          <a:bodyPr/>
          <a:lstStyle/>
          <a:p>
            <a:r>
              <a:rPr lang="el-GR" altLang="el-GR" dirty="0"/>
              <a:t>Τι βρίσκει ο κώδικας;</a:t>
            </a:r>
            <a:endParaRPr lang="en-US" altLang="el-GR" dirty="0"/>
          </a:p>
        </p:txBody>
      </p:sp>
      <p:sp>
        <p:nvSpPr>
          <p:cNvPr id="98307" name="Rectangle 3"/>
          <p:cNvSpPr>
            <a:spLocks noGrp="1" noChangeArrowheads="1"/>
          </p:cNvSpPr>
          <p:nvPr>
            <p:ph type="body" idx="1"/>
          </p:nvPr>
        </p:nvSpPr>
        <p:spPr/>
        <p:txBody>
          <a:bodyPr/>
          <a:lstStyle/>
          <a:p>
            <a:pPr>
              <a:lnSpc>
                <a:spcPct val="80000"/>
              </a:lnSpc>
              <a:buFontTx/>
              <a:buNone/>
            </a:pPr>
            <a:r>
              <a:rPr lang="en-US" altLang="el-GR" sz="2000" b="1" dirty="0">
                <a:latin typeface="Courier New" pitchFamily="49" charset="0"/>
                <a:cs typeface="Courier New" pitchFamily="49" charset="0"/>
              </a:rPr>
              <a:t>#include &lt;</a:t>
            </a:r>
            <a:r>
              <a:rPr lang="en-US" altLang="el-GR" sz="2000" b="1" dirty="0" err="1">
                <a:latin typeface="Courier New" pitchFamily="49" charset="0"/>
                <a:cs typeface="Courier New" pitchFamily="49" charset="0"/>
              </a:rPr>
              <a:t>stdio.h</a:t>
            </a:r>
            <a:r>
              <a:rPr lang="en-US" altLang="el-GR" sz="2000" b="1" dirty="0">
                <a:latin typeface="Courier New" pitchFamily="49" charset="0"/>
                <a:cs typeface="Courier New" pitchFamily="49" charset="0"/>
              </a:rPr>
              <a:t>&gt;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void </a:t>
            </a:r>
            <a:r>
              <a:rPr lang="en-US" altLang="el-GR" sz="2000" b="1" dirty="0" smtClean="0">
                <a:latin typeface="Courier New" pitchFamily="49" charset="0"/>
                <a:cs typeface="Courier New" pitchFamily="49" charset="0"/>
              </a:rPr>
              <a:t>main()</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solidFill>
                  <a:srgbClr val="3366CC"/>
                </a:solidFill>
                <a:latin typeface="Courier New" pitchFamily="49" charset="0"/>
                <a:cs typeface="Courier New" pitchFamily="49" charset="0"/>
              </a:rPr>
              <a:t>int</a:t>
            </a:r>
            <a:r>
              <a:rPr lang="en-US" altLang="el-GR" sz="2000" b="1" dirty="0">
                <a:solidFill>
                  <a:srgbClr val="3366CC"/>
                </a:solidFill>
                <a:latin typeface="Courier New" pitchFamily="49" charset="0"/>
                <a:cs typeface="Courier New" pitchFamily="49" charset="0"/>
              </a:rPr>
              <a:t> </a:t>
            </a:r>
            <a:r>
              <a:rPr lang="en-US" altLang="el-GR" sz="2000" b="1" dirty="0" err="1">
                <a:solidFill>
                  <a:srgbClr val="3366CC"/>
                </a:solidFill>
                <a:latin typeface="Courier New" pitchFamily="49" charset="0"/>
                <a:cs typeface="Courier New" pitchFamily="49" charset="0"/>
              </a:rPr>
              <a:t>i,n,sum,sumpos,sumneg</a:t>
            </a:r>
            <a:r>
              <a:rPr lang="en-US" altLang="el-GR" sz="2000" b="1" dirty="0">
                <a:solidFill>
                  <a:srgbClr val="3366CC"/>
                </a:solidFill>
                <a:latin typeface="Courier New" pitchFamily="49" charset="0"/>
                <a:cs typeface="Courier New" pitchFamily="49" charset="0"/>
              </a:rPr>
              <a:t>;</a:t>
            </a:r>
            <a:endParaRPr lang="el-GR" altLang="el-GR" sz="2000" b="1" dirty="0">
              <a:solidFill>
                <a:srgbClr val="3366CC"/>
              </a:solidFill>
              <a:latin typeface="Courier New" pitchFamily="49" charset="0"/>
              <a:cs typeface="Times New Roman" pitchFamily="18" charset="0"/>
            </a:endParaRPr>
          </a:p>
          <a:p>
            <a:pPr>
              <a:lnSpc>
                <a:spcPct val="80000"/>
              </a:lnSpc>
              <a:buFontTx/>
              <a:buNone/>
            </a:pPr>
            <a:r>
              <a:rPr lang="en-US" altLang="el-GR" sz="2000" b="1" dirty="0">
                <a:solidFill>
                  <a:srgbClr val="3366CC"/>
                </a:solidFill>
                <a:latin typeface="Courier New" pitchFamily="49" charset="0"/>
                <a:cs typeface="Courier New" pitchFamily="49" charset="0"/>
              </a:rPr>
              <a:t> 	sum=</a:t>
            </a:r>
            <a:r>
              <a:rPr lang="en-US" altLang="el-GR" sz="2000" b="1" dirty="0" err="1">
                <a:solidFill>
                  <a:srgbClr val="3366CC"/>
                </a:solidFill>
                <a:latin typeface="Courier New" pitchFamily="49" charset="0"/>
                <a:cs typeface="Courier New" pitchFamily="49" charset="0"/>
              </a:rPr>
              <a:t>sumpos</a:t>
            </a:r>
            <a:r>
              <a:rPr lang="en-US" altLang="el-GR" sz="2000" b="1" dirty="0">
                <a:solidFill>
                  <a:srgbClr val="3366CC"/>
                </a:solidFill>
                <a:latin typeface="Courier New" pitchFamily="49" charset="0"/>
                <a:cs typeface="Courier New" pitchFamily="49" charset="0"/>
              </a:rPr>
              <a:t>=</a:t>
            </a:r>
            <a:r>
              <a:rPr lang="en-US" altLang="el-GR" sz="2000" b="1" dirty="0" err="1">
                <a:solidFill>
                  <a:srgbClr val="3366CC"/>
                </a:solidFill>
                <a:latin typeface="Courier New" pitchFamily="49" charset="0"/>
                <a:cs typeface="Courier New" pitchFamily="49" charset="0"/>
              </a:rPr>
              <a:t>sumneg</a:t>
            </a:r>
            <a:r>
              <a:rPr lang="en-US" altLang="el-GR" sz="2000" b="1" dirty="0">
                <a:solidFill>
                  <a:srgbClr val="3366CC"/>
                </a:solidFill>
                <a:latin typeface="Courier New" pitchFamily="49" charset="0"/>
                <a:cs typeface="Courier New" pitchFamily="49" charset="0"/>
              </a:rPr>
              <a:t>=0;</a:t>
            </a:r>
            <a:endParaRPr lang="el-GR" altLang="el-GR" sz="2000" b="1" dirty="0">
              <a:solidFill>
                <a:srgbClr val="3366CC"/>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400"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for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=0;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&lt;=10;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a:t>
            </a: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scanf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d",&amp;n</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l-GR" altLang="el-GR" sz="2000" b="1" dirty="0">
                <a:latin typeface="Courier New" pitchFamily="49" charset="0"/>
              </a:rPr>
              <a:t>          </a:t>
            </a:r>
            <a:r>
              <a:rPr lang="en-US" altLang="el-GR" sz="2000" b="1" dirty="0">
                <a:latin typeface="Courier New" pitchFamily="49" charset="0"/>
                <a:cs typeface="Courier New" pitchFamily="49" charset="0"/>
              </a:rPr>
              <a:t>sum=</a:t>
            </a:r>
            <a:r>
              <a:rPr lang="en-US" altLang="el-GR" sz="2000" b="1" dirty="0" err="1">
                <a:latin typeface="Courier New" pitchFamily="49" charset="0"/>
                <a:cs typeface="Courier New" pitchFamily="49" charset="0"/>
              </a:rPr>
              <a:t>sum+n</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l-GR" altLang="el-GR" sz="2000" b="1" dirty="0">
                <a:latin typeface="Courier New" pitchFamily="49" charset="0"/>
              </a:rPr>
              <a:t>          </a:t>
            </a:r>
            <a:r>
              <a:rPr lang="en-US" altLang="el-GR" sz="2000" b="1" dirty="0">
                <a:solidFill>
                  <a:srgbClr val="008080"/>
                </a:solidFill>
                <a:latin typeface="Courier New" pitchFamily="49" charset="0"/>
                <a:cs typeface="Courier New" pitchFamily="49" charset="0"/>
              </a:rPr>
              <a:t>if (n&gt;0) </a:t>
            </a:r>
            <a:r>
              <a:rPr lang="en-US" altLang="el-GR" sz="2000" b="1" dirty="0" err="1">
                <a:solidFill>
                  <a:srgbClr val="008080"/>
                </a:solidFill>
                <a:latin typeface="Courier New" pitchFamily="49" charset="0"/>
                <a:cs typeface="Courier New" pitchFamily="49" charset="0"/>
              </a:rPr>
              <a:t>sumpos</a:t>
            </a:r>
            <a:r>
              <a:rPr lang="en-US" altLang="el-GR" sz="2000" b="1" dirty="0">
                <a:solidFill>
                  <a:srgbClr val="008080"/>
                </a:solidFill>
                <a:latin typeface="Courier New" pitchFamily="49" charset="0"/>
                <a:cs typeface="Courier New" pitchFamily="49" charset="0"/>
              </a:rPr>
              <a:t>+=n;</a:t>
            </a:r>
            <a:endParaRPr lang="el-GR" altLang="el-GR" sz="2000" b="1" dirty="0">
              <a:solidFill>
                <a:srgbClr val="008080"/>
              </a:solidFill>
              <a:latin typeface="Courier New" pitchFamily="49" charset="0"/>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a:t>
            </a:r>
            <a:r>
              <a:rPr lang="el-GR" altLang="el-GR" sz="2000" b="1" dirty="0">
                <a:solidFill>
                  <a:srgbClr val="008080"/>
                </a:solidFill>
                <a:latin typeface="Courier New" pitchFamily="49" charset="0"/>
              </a:rPr>
              <a:t>           </a:t>
            </a:r>
            <a:r>
              <a:rPr lang="en-US" altLang="el-GR" sz="2000" b="1" dirty="0">
                <a:solidFill>
                  <a:srgbClr val="008080"/>
                </a:solidFill>
                <a:latin typeface="Courier New" pitchFamily="49" charset="0"/>
                <a:cs typeface="Courier New" pitchFamily="49" charset="0"/>
              </a:rPr>
              <a:t>else </a:t>
            </a:r>
            <a:r>
              <a:rPr lang="en-US" altLang="el-GR" sz="2000" b="1" dirty="0" err="1">
                <a:solidFill>
                  <a:srgbClr val="008080"/>
                </a:solidFill>
                <a:latin typeface="Courier New" pitchFamily="49" charset="0"/>
                <a:cs typeface="Courier New" pitchFamily="49" charset="0"/>
              </a:rPr>
              <a:t>sumneg</a:t>
            </a:r>
            <a:r>
              <a:rPr lang="en-US" altLang="el-GR" sz="2000" b="1" dirty="0">
                <a:solidFill>
                  <a:srgbClr val="008080"/>
                </a:solidFill>
                <a:latin typeface="Courier New" pitchFamily="49" charset="0"/>
                <a:cs typeface="Courier New" pitchFamily="49" charset="0"/>
              </a:rPr>
              <a:t>+=n;</a:t>
            </a:r>
            <a:r>
              <a:rPr lang="en-US" altLang="el-GR" sz="2000" b="1"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("sum =  %d\</a:t>
            </a:r>
            <a:r>
              <a:rPr lang="en-US" altLang="el-GR" sz="2000" b="1" dirty="0" err="1">
                <a:latin typeface="Courier New" pitchFamily="49" charset="0"/>
                <a:cs typeface="Courier New" pitchFamily="49" charset="0"/>
              </a:rPr>
              <a:t>n",sum</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sumpos</a:t>
            </a:r>
            <a:r>
              <a:rPr lang="en-US" altLang="el-GR" sz="2000" b="1" dirty="0">
                <a:latin typeface="Courier New" pitchFamily="49" charset="0"/>
                <a:cs typeface="Courier New" pitchFamily="49" charset="0"/>
              </a:rPr>
              <a:t> =  %d\n",</a:t>
            </a:r>
            <a:r>
              <a:rPr lang="en-US" altLang="el-GR" sz="2000" b="1" dirty="0" err="1">
                <a:latin typeface="Courier New" pitchFamily="49" charset="0"/>
                <a:cs typeface="Courier New" pitchFamily="49" charset="0"/>
              </a:rPr>
              <a:t>sumpos</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sumneg</a:t>
            </a:r>
            <a:r>
              <a:rPr lang="en-US" altLang="el-GR" sz="2000" b="1" dirty="0">
                <a:latin typeface="Courier New" pitchFamily="49" charset="0"/>
                <a:cs typeface="Courier New" pitchFamily="49" charset="0"/>
              </a:rPr>
              <a:t> =  %d\n",</a:t>
            </a:r>
            <a:r>
              <a:rPr lang="en-US" altLang="el-GR" sz="2000" b="1" dirty="0" err="1">
                <a:latin typeface="Courier New" pitchFamily="49" charset="0"/>
                <a:cs typeface="Courier New" pitchFamily="49" charset="0"/>
              </a:rPr>
              <a:t>sumneg</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a:t>
            </a:r>
            <a:endParaRPr lang="el-GR" altLang="el-GR" sz="20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5E63156-D70E-4B80-8DF0-8C127F75FB7E}" type="slidenum">
              <a:rPr lang="el-GR" altLang="el-GR"/>
              <a:pPr/>
              <a:t>159</a:t>
            </a:fld>
            <a:endParaRPr lang="el-GR" altLang="el-GR"/>
          </a:p>
        </p:txBody>
      </p:sp>
      <p:sp>
        <p:nvSpPr>
          <p:cNvPr id="99330" name="Rectangle 2"/>
          <p:cNvSpPr>
            <a:spLocks noGrp="1" noChangeArrowheads="1"/>
          </p:cNvSpPr>
          <p:nvPr>
            <p:ph type="title"/>
          </p:nvPr>
        </p:nvSpPr>
        <p:spPr/>
        <p:txBody>
          <a:bodyPr/>
          <a:lstStyle/>
          <a:p>
            <a:r>
              <a:rPr lang="el-GR" altLang="el-GR" dirty="0" smtClean="0"/>
              <a:t>Ποιο είναι το αποτέλεσμα ; </a:t>
            </a:r>
            <a:endParaRPr lang="en-US" altLang="el-GR" dirty="0"/>
          </a:p>
        </p:txBody>
      </p:sp>
      <p:sp>
        <p:nvSpPr>
          <p:cNvPr id="99331" name="Rectangle 3"/>
          <p:cNvSpPr>
            <a:spLocks noGrp="1" noChangeArrowheads="1"/>
          </p:cNvSpPr>
          <p:nvPr>
            <p:ph type="body" idx="1"/>
          </p:nvPr>
        </p:nvSpPr>
        <p:spPr/>
        <p:txBody>
          <a:bodyPr/>
          <a:lstStyle/>
          <a:p>
            <a:pPr>
              <a:lnSpc>
                <a:spcPct val="90000"/>
              </a:lnSpc>
              <a:buFontTx/>
              <a:buNone/>
            </a:pPr>
            <a:r>
              <a:rPr lang="en-US" altLang="el-GR" b="1" dirty="0">
                <a:solidFill>
                  <a:srgbClr val="0000FF"/>
                </a:solidFill>
                <a:latin typeface="Courier New" pitchFamily="49" charset="0"/>
                <a:cs typeface="Courier New" pitchFamily="49" charset="0"/>
              </a:rPr>
              <a:t>#include &lt;</a:t>
            </a:r>
            <a:r>
              <a:rPr lang="en-US" altLang="el-GR" b="1" dirty="0" err="1">
                <a:solidFill>
                  <a:srgbClr val="0000FF"/>
                </a:solidFill>
                <a:latin typeface="Courier New" pitchFamily="49" charset="0"/>
                <a:cs typeface="Courier New" pitchFamily="49" charset="0"/>
              </a:rPr>
              <a:t>stdio.h</a:t>
            </a:r>
            <a:r>
              <a:rPr lang="en-US" altLang="el-GR" b="1" dirty="0">
                <a:solidFill>
                  <a:srgbClr val="0000FF"/>
                </a:solidFill>
                <a:latin typeface="Courier New" pitchFamily="49" charset="0"/>
                <a:cs typeface="Courier New" pitchFamily="49" charset="0"/>
              </a:rPr>
              <a:t>&gt;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smtClean="0">
                <a:solidFill>
                  <a:srgbClr val="0000FF"/>
                </a:solidFill>
                <a:latin typeface="Courier New" pitchFamily="49" charset="0"/>
                <a:cs typeface="Courier New" pitchFamily="49" charset="0"/>
              </a:rPr>
              <a:t>void main()</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int</a:t>
            </a: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scanf</a:t>
            </a:r>
            <a:r>
              <a:rPr lang="en-US" altLang="el-GR" b="1" dirty="0">
                <a:solidFill>
                  <a:srgbClr val="0000FF"/>
                </a:solidFill>
                <a:latin typeface="Courier New" pitchFamily="49" charset="0"/>
                <a:cs typeface="Courier New" pitchFamily="49" charset="0"/>
              </a:rPr>
              <a:t>("%d",&amp;</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if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&gt;=4)</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while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r>
              <a:rPr lang="en-US" altLang="el-GR" b="1" dirty="0" smtClean="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printf</a:t>
            </a:r>
            <a:r>
              <a:rPr lang="en-US" altLang="el-GR" b="1" dirty="0">
                <a:solidFill>
                  <a:srgbClr val="0000FF"/>
                </a:solidFill>
                <a:latin typeface="Courier New" pitchFamily="49" charset="0"/>
                <a:cs typeface="Courier New" pitchFamily="49" charset="0"/>
              </a:rPr>
              <a:t>("%d",++</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a:t>
            </a:r>
            <a:endParaRPr lang="el-GR" altLang="el-GR" dirty="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D5D4A02-EFDB-4680-9CA8-8C578B057BB8}" type="slidenum">
              <a:rPr lang="el-GR" altLang="el-GR"/>
              <a:pPr/>
              <a:t>16</a:t>
            </a:fld>
            <a:endParaRPr lang="el-GR" altLang="el-GR"/>
          </a:p>
        </p:txBody>
      </p:sp>
      <p:sp>
        <p:nvSpPr>
          <p:cNvPr id="58370" name="Rectangle 2"/>
          <p:cNvSpPr>
            <a:spLocks noGrp="1" noChangeArrowheads="1"/>
          </p:cNvSpPr>
          <p:nvPr>
            <p:ph type="title"/>
          </p:nvPr>
        </p:nvSpPr>
        <p:spPr/>
        <p:txBody>
          <a:bodyPr/>
          <a:lstStyle/>
          <a:p>
            <a:r>
              <a:rPr lang="en-US" altLang="el-GR" sz="2400" b="1">
                <a:solidFill>
                  <a:schemeClr val="accent2"/>
                </a:solidFill>
                <a:ea typeface="Arial Unicode MS" pitchFamily="34" charset="-128"/>
                <a:cs typeface="Arial Unicode MS" pitchFamily="34" charset="-128"/>
              </a:rPr>
              <a:t>STATEMENTS – EXPRESSIONS – OPERATORS</a:t>
            </a:r>
            <a:endParaRPr lang="en-GB" altLang="el-GR" sz="2400">
              <a:solidFill>
                <a:schemeClr val="accent2"/>
              </a:solidFill>
              <a:ea typeface="Arial Unicode MS" pitchFamily="34" charset="-128"/>
              <a:cs typeface="Arial Unicode MS" pitchFamily="34" charset="-128"/>
            </a:endParaRPr>
          </a:p>
        </p:txBody>
      </p:sp>
      <p:sp>
        <p:nvSpPr>
          <p:cNvPr id="58371" name="Rectangle 3"/>
          <p:cNvSpPr>
            <a:spLocks noGrp="1" noChangeArrowheads="1"/>
          </p:cNvSpPr>
          <p:nvPr>
            <p:ph type="body" idx="1"/>
          </p:nvPr>
        </p:nvSpPr>
        <p:spPr>
          <a:xfrm>
            <a:off x="304800" y="3789363"/>
            <a:ext cx="8534400" cy="2306637"/>
          </a:xfrm>
        </p:spPr>
        <p:txBody>
          <a:bodyPr/>
          <a:lstStyle/>
          <a:p>
            <a:pPr algn="just">
              <a:buFontTx/>
              <a:buNone/>
            </a:pPr>
            <a:r>
              <a:rPr lang="el-GR" altLang="el-GR">
                <a:ea typeface="Arial Unicode MS" pitchFamily="34" charset="-128"/>
                <a:cs typeface="Arial Unicode MS" pitchFamily="34" charset="-128"/>
              </a:rPr>
              <a:t>{</a:t>
            </a:r>
          </a:p>
          <a:p>
            <a:pPr algn="just">
              <a:buFontTx/>
              <a:buNone/>
            </a:pPr>
            <a:r>
              <a:rPr lang="el-GR" altLang="el-GR">
                <a:ea typeface="Arial Unicode MS" pitchFamily="34" charset="-128"/>
                <a:cs typeface="Arial Unicode MS" pitchFamily="34" charset="-128"/>
              </a:rPr>
              <a:t>	</a:t>
            </a:r>
            <a:r>
              <a:rPr lang="en-US" altLang="el-GR">
                <a:ea typeface="Arial Unicode MS" pitchFamily="34" charset="-128"/>
                <a:cs typeface="Arial Unicode MS" pitchFamily="34" charset="-128"/>
              </a:rPr>
              <a:t>printf(“TMHMA MHXANIKWN”);</a:t>
            </a:r>
            <a:endParaRPr lang="el-GR" altLang="el-GR">
              <a:ea typeface="Arial Unicode MS" pitchFamily="34" charset="-128"/>
              <a:cs typeface="Arial Unicode MS" pitchFamily="34" charset="-128"/>
            </a:endParaRPr>
          </a:p>
          <a:p>
            <a:pPr algn="just">
              <a:buFontTx/>
              <a:buNone/>
            </a:pPr>
            <a:r>
              <a:rPr lang="en-US" altLang="el-GR">
                <a:ea typeface="Arial Unicode MS" pitchFamily="34" charset="-128"/>
                <a:cs typeface="Arial Unicode MS" pitchFamily="34" charset="-128"/>
              </a:rPr>
              <a:t>	printf(“ PARAGWGHS &amp; DIOIKHSHS”);</a:t>
            </a:r>
            <a:endParaRPr lang="el-GR" altLang="el-GR">
              <a:ea typeface="Arial Unicode MS" pitchFamily="34" charset="-128"/>
              <a:cs typeface="Arial Unicode MS" pitchFamily="34" charset="-128"/>
            </a:endParaRPr>
          </a:p>
          <a:p>
            <a:pPr algn="just">
              <a:buFontTx/>
              <a:buNone/>
            </a:pPr>
            <a:r>
              <a:rPr lang="en-US" altLang="el-GR">
                <a:ea typeface="Arial Unicode MS" pitchFamily="34" charset="-128"/>
                <a:cs typeface="Arial Unicode MS" pitchFamily="34" charset="-128"/>
              </a:rPr>
              <a:t>}</a:t>
            </a:r>
            <a:endParaRPr lang="el-GR" altLang="el-GR">
              <a:ea typeface="Arial Unicode MS" pitchFamily="34" charset="-128"/>
              <a:cs typeface="Arial Unicode MS" pitchFamily="34" charset="-128"/>
            </a:endParaRPr>
          </a:p>
        </p:txBody>
      </p:sp>
      <p:sp>
        <p:nvSpPr>
          <p:cNvPr id="58372" name="Text Box 4"/>
          <p:cNvSpPr txBox="1">
            <a:spLocks noChangeArrowheads="1"/>
          </p:cNvSpPr>
          <p:nvPr/>
        </p:nvSpPr>
        <p:spPr bwMode="auto">
          <a:xfrm>
            <a:off x="539750" y="1052513"/>
            <a:ext cx="7920038" cy="277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chemeClr val="tx1"/>
                </a:solidFill>
              </a:rPr>
              <a:t>Απλές εντολές : επιτρέπεται η χρήση κενών διαστημάτων για ευκολία στην ανάγνωση</a:t>
            </a:r>
          </a:p>
          <a:p>
            <a:pPr>
              <a:spcBef>
                <a:spcPct val="50000"/>
              </a:spcBef>
            </a:pPr>
            <a:r>
              <a:rPr lang="el-GR" altLang="el-GR"/>
              <a:t>Σύνθετες εντολές: περισσότερες από μια εντολές περικλείονται σε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F57670C-EEC4-42B5-811E-30637969BB11}" type="slidenum">
              <a:rPr lang="el-GR" altLang="el-GR"/>
              <a:pPr/>
              <a:t>17</a:t>
            </a:fld>
            <a:endParaRPr lang="el-GR" altLang="el-GR"/>
          </a:p>
        </p:txBody>
      </p:sp>
      <p:sp>
        <p:nvSpPr>
          <p:cNvPr id="160770" name="Rectangle 2"/>
          <p:cNvSpPr>
            <a:spLocks noGrp="1" noChangeArrowheads="1"/>
          </p:cNvSpPr>
          <p:nvPr>
            <p:ph type="title"/>
          </p:nvPr>
        </p:nvSpPr>
        <p:spPr/>
        <p:txBody>
          <a:bodyPr/>
          <a:lstStyle/>
          <a:p>
            <a:r>
              <a:rPr lang="el-GR" altLang="el-GR" b="1"/>
              <a:t>ΤΕΛΕΣΤΕΣ (αριθμητικοί)</a:t>
            </a:r>
          </a:p>
        </p:txBody>
      </p:sp>
      <p:sp>
        <p:nvSpPr>
          <p:cNvPr id="160771" name="Rectangle 3"/>
          <p:cNvSpPr>
            <a:spLocks noGrp="1" noChangeArrowheads="1"/>
          </p:cNvSpPr>
          <p:nvPr>
            <p:ph type="body" idx="1"/>
          </p:nvPr>
        </p:nvSpPr>
        <p:spPr/>
        <p:txBody>
          <a:bodyPr/>
          <a:lstStyle/>
          <a:p>
            <a:pPr>
              <a:buFontTx/>
              <a:buNone/>
            </a:pPr>
            <a:r>
              <a:rPr lang="el-GR" altLang="el-GR" b="1">
                <a:latin typeface="Arial" charset="0"/>
                <a:ea typeface="Arial Unicode MS" pitchFamily="34" charset="-128"/>
                <a:cs typeface="Arial Unicode MS" pitchFamily="34" charset="-128"/>
              </a:rPr>
              <a:t>	</a:t>
            </a:r>
            <a:r>
              <a:rPr lang="en-US" altLang="el-GR" sz="3200" b="1">
                <a:ea typeface="Arial Unicode MS" pitchFamily="34" charset="-128"/>
                <a:cs typeface="Arial Unicode MS" pitchFamily="34" charset="-128"/>
              </a:rPr>
              <a:t>+  , -,   *,   /  , % (modulus)</a:t>
            </a:r>
            <a:endParaRPr lang="el-GR" altLang="el-GR" sz="3200" b="1">
              <a:latin typeface="Arial" charset="0"/>
              <a:ea typeface="Arial Unicode MS" pitchFamily="34" charset="-128"/>
              <a:cs typeface="Arial Unicode MS" pitchFamily="34" charset="-128"/>
            </a:endParaRPr>
          </a:p>
          <a:p>
            <a:pPr>
              <a:buFontTx/>
              <a:buNone/>
            </a:pPr>
            <a:endParaRPr lang="el-GR" altLang="el-GR" sz="3200" b="1">
              <a:latin typeface="Arial" charset="0"/>
              <a:ea typeface="Arial Unicode MS" pitchFamily="34" charset="-128"/>
              <a:cs typeface="Arial Unicode MS" pitchFamily="34" charset="-128"/>
            </a:endParaRPr>
          </a:p>
          <a:p>
            <a:pPr>
              <a:buFontTx/>
              <a:buNone/>
            </a:pPr>
            <a:r>
              <a:rPr lang="el-GR" altLang="el-GR" sz="3200" b="1">
                <a:solidFill>
                  <a:srgbClr val="CC0000"/>
                </a:solidFill>
              </a:rPr>
              <a:t>προτεραιότητα τελεστών</a:t>
            </a:r>
            <a:endParaRPr lang="el-GR" altLang="el-GR" sz="3600" b="1">
              <a:solidFill>
                <a:srgbClr val="CC0000"/>
              </a:solidFill>
              <a:latin typeface="Arial" charset="0"/>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 --</a:t>
            </a:r>
            <a:endParaRPr lang="el-GR" altLang="el-GR">
              <a:ea typeface="Arial Unicode MS" pitchFamily="34" charset="-128"/>
              <a:cs typeface="Arial Unicode MS" pitchFamily="34" charset="-128"/>
            </a:endParaRPr>
          </a:p>
          <a:p>
            <a:pPr algn="just">
              <a:buFontTx/>
              <a:buNone/>
            </a:pPr>
            <a:r>
              <a:rPr lang="el-GR" altLang="el-GR" b="1">
                <a:latin typeface="Arial" charset="0"/>
              </a:rPr>
              <a:t>		</a:t>
            </a:r>
            <a:r>
              <a:rPr lang="el-GR" altLang="el-GR" b="1"/>
              <a:t>*</a:t>
            </a:r>
            <a:r>
              <a:rPr lang="en-US" altLang="el-GR" b="1">
                <a:cs typeface="Times New Roman" pitchFamily="18" charset="0"/>
              </a:rPr>
              <a:t>  </a:t>
            </a:r>
            <a:r>
              <a:rPr lang="en-US" altLang="el-GR" b="1">
                <a:ea typeface="Arial Unicode MS" pitchFamily="34" charset="-128"/>
                <a:cs typeface="Arial Unicode MS" pitchFamily="34" charset="-128"/>
              </a:rPr>
              <a:t>, / , %</a:t>
            </a:r>
            <a:endParaRPr lang="el-GR" altLang="el-GR">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  -</a:t>
            </a:r>
            <a:endParaRPr lang="el-GR" altLang="el-GR">
              <a:ea typeface="Arial Unicode MS" pitchFamily="34" charset="-128"/>
              <a:cs typeface="Arial Unicode MS" pitchFamily="34" charset="-128"/>
            </a:endParaRPr>
          </a:p>
          <a:p>
            <a:pPr>
              <a:buFontTx/>
              <a:buNone/>
            </a:pPr>
            <a:endParaRPr lang="el-GR" altLang="el-GR" sz="3200" b="1">
              <a:latin typeface="Arial" charset="0"/>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6BF26FE-7358-435E-A6EC-38BCB5D1D805}" type="slidenum">
              <a:rPr lang="el-GR" altLang="el-GR"/>
              <a:pPr/>
              <a:t>18</a:t>
            </a:fld>
            <a:endParaRPr lang="el-GR" altLang="el-GR"/>
          </a:p>
        </p:txBody>
      </p:sp>
      <p:sp>
        <p:nvSpPr>
          <p:cNvPr id="87042" name="Rectangle 2"/>
          <p:cNvSpPr>
            <a:spLocks noGrp="1" noChangeArrowheads="1"/>
          </p:cNvSpPr>
          <p:nvPr>
            <p:ph type="title"/>
          </p:nvPr>
        </p:nvSpPr>
        <p:spPr/>
        <p:txBody>
          <a:bodyPr/>
          <a:lstStyle/>
          <a:p>
            <a:r>
              <a:rPr lang="el-GR" altLang="el-GR"/>
              <a:t>Τελεστές (συνέχεια</a:t>
            </a:r>
            <a:r>
              <a:rPr lang="en-US" altLang="el-GR"/>
              <a:t>)</a:t>
            </a:r>
            <a:endParaRPr lang="el-GR" altLang="el-GR"/>
          </a:p>
        </p:txBody>
      </p:sp>
      <p:sp>
        <p:nvSpPr>
          <p:cNvPr id="87043" name="Rectangle 3"/>
          <p:cNvSpPr>
            <a:spLocks noGrp="1" noChangeArrowheads="1"/>
          </p:cNvSpPr>
          <p:nvPr>
            <p:ph type="body" idx="1"/>
          </p:nvPr>
        </p:nvSpPr>
        <p:spPr/>
        <p:txBody>
          <a:bodyPr/>
          <a:lstStyle/>
          <a:p>
            <a:r>
              <a:rPr lang="el-GR" altLang="el-GR"/>
              <a:t>Εκχώρησης (</a:t>
            </a:r>
            <a:r>
              <a:rPr lang="en-US" altLang="el-GR"/>
              <a:t>assignment) :</a:t>
            </a:r>
          </a:p>
          <a:p>
            <a:pPr lvl="1">
              <a:buFontTx/>
              <a:buNone/>
            </a:pPr>
            <a:r>
              <a:rPr lang="en-US" altLang="el-GR"/>
              <a:t>	</a:t>
            </a:r>
            <a:r>
              <a:rPr lang="en-US" altLang="el-GR" b="1">
                <a:solidFill>
                  <a:srgbClr val="3366CC"/>
                </a:solidFill>
              </a:rPr>
              <a:t>x=y</a:t>
            </a:r>
          </a:p>
          <a:p>
            <a:pPr lvl="1">
              <a:buFontTx/>
              <a:buNone/>
            </a:pPr>
            <a:endParaRPr lang="en-US" altLang="el-GR" b="1">
              <a:solidFill>
                <a:srgbClr val="3366CC"/>
              </a:solidFill>
            </a:endParaRPr>
          </a:p>
          <a:p>
            <a:pPr algn="just"/>
            <a:r>
              <a:rPr lang="en-US" altLang="el-GR" b="1">
                <a:ea typeface="Arial Unicode MS" pitchFamily="34" charset="-128"/>
                <a:cs typeface="Arial Unicode MS" pitchFamily="34" charset="-128"/>
              </a:rPr>
              <a:t>unary mathematical operators</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		</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rPr>
              <a:t>	</a:t>
            </a:r>
            <a:r>
              <a:rPr lang="el-GR" altLang="el-GR" b="1">
                <a:ea typeface="Arial Unicode MS" pitchFamily="34" charset="-128"/>
                <a:cs typeface="Arial Unicode MS" pitchFamily="34" charset="-128"/>
              </a:rPr>
              <a:t>-- </a:t>
            </a:r>
            <a:endParaRPr lang="el-GR" altLang="el-GR">
              <a:latin typeface="Arial" charset="0"/>
              <a:ea typeface="Arial Unicode MS" pitchFamily="34" charset="-128"/>
              <a:cs typeface="Arial Unicode MS" pitchFamily="34" charset="-128"/>
            </a:endParaRPr>
          </a:p>
          <a:p>
            <a:pPr algn="just">
              <a:buFontTx/>
              <a:buNone/>
            </a:pPr>
            <a:endParaRPr lang="el-GR" altLang="el-GR">
              <a:latin typeface="Arial" charset="0"/>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l-GR" altLang="el-GR" b="1">
                <a:ea typeface="Arial Unicode MS" pitchFamily="34" charset="-128"/>
                <a:cs typeface="Arial Unicode MS" pitchFamily="34" charset="-128"/>
              </a:rPr>
              <a:t>++</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sym typeface="Wingdings" pitchFamily="2" charset="2"/>
              </a:rPr>
              <a:t></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+1;</a:t>
            </a:r>
            <a:endParaRPr lang="el-GR" altLang="el-GR">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--y;   	</a:t>
            </a:r>
            <a:r>
              <a:rPr lang="el-GR" altLang="el-GR" b="1">
                <a:ea typeface="Arial Unicode MS" pitchFamily="34" charset="-128"/>
                <a:cs typeface="Arial Unicode MS" pitchFamily="34" charset="-128"/>
                <a:sym typeface="Wingdings" pitchFamily="2" charset="2"/>
              </a:rPr>
              <a:t></a:t>
            </a:r>
            <a:r>
              <a:rPr lang="en-US" altLang="el-GR" b="1">
                <a:ea typeface="Arial Unicode MS" pitchFamily="34" charset="-128"/>
                <a:cs typeface="Arial Unicode MS" pitchFamily="34" charset="-128"/>
              </a:rPr>
              <a:t>	y=y-1;</a:t>
            </a:r>
            <a:endParaRPr lang="el-GR" altLang="el-GR" b="1">
              <a:ea typeface="Arial Unicode MS" pitchFamily="34" charset="-128"/>
              <a:cs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723A8F1-F8C7-4C84-88AA-983A74540806}" type="slidenum">
              <a:rPr lang="el-GR" altLang="el-GR"/>
              <a:pPr/>
              <a:t>19</a:t>
            </a:fld>
            <a:endParaRPr lang="el-GR" altLang="el-GR"/>
          </a:p>
        </p:txBody>
      </p:sp>
      <p:sp>
        <p:nvSpPr>
          <p:cNvPr id="88066" name="Rectangle 2"/>
          <p:cNvSpPr>
            <a:spLocks noGrp="1" noChangeArrowheads="1"/>
          </p:cNvSpPr>
          <p:nvPr>
            <p:ph type="title"/>
          </p:nvPr>
        </p:nvSpPr>
        <p:spPr/>
        <p:txBody>
          <a:bodyPr/>
          <a:lstStyle/>
          <a:p>
            <a:r>
              <a:rPr lang="el-GR" altLang="el-GR"/>
              <a:t>Διάκριση των τελεστών ++ και --</a:t>
            </a:r>
          </a:p>
        </p:txBody>
      </p:sp>
      <p:sp>
        <p:nvSpPr>
          <p:cNvPr id="88067" name="Rectangle 3"/>
          <p:cNvSpPr>
            <a:spLocks noGrp="1" noChangeArrowheads="1"/>
          </p:cNvSpPr>
          <p:nvPr>
            <p:ph type="body" idx="1"/>
          </p:nvPr>
        </p:nvSpPr>
        <p:spPr/>
        <p:txBody>
          <a:bodyPr/>
          <a:lstStyle/>
          <a:p>
            <a:r>
              <a:rPr lang="el-GR" altLang="el-GR" sz="2400" u="sng">
                <a:solidFill>
                  <a:srgbClr val="3366CC"/>
                </a:solidFill>
              </a:rPr>
              <a:t>Μορφές ++</a:t>
            </a:r>
            <a:r>
              <a:rPr lang="en-US" altLang="el-GR" sz="2400" u="sng">
                <a:solidFill>
                  <a:srgbClr val="3366CC"/>
                </a:solidFill>
              </a:rPr>
              <a:t>x, </a:t>
            </a:r>
            <a:r>
              <a:rPr lang="el-GR" altLang="el-GR" sz="2400" u="sng">
                <a:solidFill>
                  <a:srgbClr val="3366CC"/>
                </a:solidFill>
              </a:rPr>
              <a:t>--</a:t>
            </a:r>
            <a:r>
              <a:rPr lang="en-US" altLang="el-GR" sz="2400" u="sng">
                <a:solidFill>
                  <a:srgbClr val="3366CC"/>
                </a:solidFill>
              </a:rPr>
              <a:t>y :</a:t>
            </a:r>
            <a:r>
              <a:rPr lang="el-GR" altLang="el-GR" sz="2400" u="sng">
                <a:solidFill>
                  <a:srgbClr val="3366CC"/>
                </a:solidFill>
              </a:rPr>
              <a:t> </a:t>
            </a:r>
            <a:r>
              <a:rPr lang="en-US" altLang="el-GR" sz="2400" u="sng">
                <a:solidFill>
                  <a:srgbClr val="3366CC"/>
                </a:solidFill>
              </a:rPr>
              <a:t>prefix mode</a:t>
            </a:r>
            <a:r>
              <a:rPr lang="en-US" altLang="el-GR" sz="2400">
                <a:solidFill>
                  <a:srgbClr val="3366CC"/>
                </a:solidFill>
              </a:rPr>
              <a:t> </a:t>
            </a:r>
            <a:endParaRPr lang="el-GR" altLang="el-GR" sz="2400">
              <a:solidFill>
                <a:srgbClr val="3366CC"/>
              </a:solidFill>
            </a:endParaRPr>
          </a:p>
          <a:p>
            <a:pPr lvl="1"/>
            <a:r>
              <a:rPr lang="el-GR" altLang="el-GR" sz="2000">
                <a:solidFill>
                  <a:srgbClr val="3366CC"/>
                </a:solidFill>
              </a:rPr>
              <a:t>η αύξηση ή η μείωση των τιμών των μεταβλητών γίνεται πριν αυτές χρησιμοποιηθούν.</a:t>
            </a:r>
            <a:r>
              <a:rPr lang="el-GR" altLang="el-GR" sz="2000"/>
              <a:t> </a:t>
            </a:r>
          </a:p>
          <a:p>
            <a:r>
              <a:rPr lang="el-GR" altLang="el-GR" sz="2400" u="sng">
                <a:solidFill>
                  <a:srgbClr val="CC0000"/>
                </a:solidFill>
              </a:rPr>
              <a:t>Μορφές </a:t>
            </a:r>
            <a:r>
              <a:rPr lang="en-US" altLang="el-GR" sz="2400" u="sng">
                <a:solidFill>
                  <a:srgbClr val="CC0000"/>
                </a:solidFill>
              </a:rPr>
              <a:t>x++, y-- : postfix mode</a:t>
            </a:r>
            <a:r>
              <a:rPr lang="el-GR" altLang="el-GR" sz="2400" u="sng">
                <a:solidFill>
                  <a:srgbClr val="CC0000"/>
                </a:solidFill>
              </a:rPr>
              <a:t> </a:t>
            </a:r>
          </a:p>
          <a:p>
            <a:pPr lvl="1"/>
            <a:r>
              <a:rPr lang="el-GR" altLang="el-GR" sz="2000">
                <a:solidFill>
                  <a:srgbClr val="CC0000"/>
                </a:solidFill>
              </a:rPr>
              <a:t>η αύξηση ή η μείωση των τιμών των μεταβλητών γίνεται αφού χρησιμοποιηθούν</a:t>
            </a:r>
          </a:p>
          <a:p>
            <a:r>
              <a:rPr lang="el-GR" altLang="el-GR" sz="2400"/>
              <a:t>Παραδείγματα</a:t>
            </a:r>
          </a:p>
          <a:p>
            <a:pPr>
              <a:lnSpc>
                <a:spcPct val="90000"/>
              </a:lnSpc>
              <a:buFontTx/>
              <a:buNone/>
            </a:pPr>
            <a:r>
              <a:rPr lang="el-GR" altLang="el-GR" sz="2000" b="1">
                <a:latin typeface="Arial" charset="0"/>
                <a:ea typeface="Arial Unicode MS" pitchFamily="34" charset="-128"/>
                <a:cs typeface="Arial Unicode MS" pitchFamily="34" charset="-128"/>
              </a:rPr>
              <a:t>	</a:t>
            </a:r>
            <a:r>
              <a:rPr lang="en-US" altLang="el-GR" sz="2000" b="1">
                <a:solidFill>
                  <a:srgbClr val="CC0000"/>
                </a:solidFill>
                <a:ea typeface="Arial Unicode MS" pitchFamily="34" charset="-128"/>
                <a:cs typeface="Arial Unicode MS" pitchFamily="34" charset="-128"/>
              </a:rPr>
              <a:t>x=10;</a:t>
            </a:r>
          </a:p>
          <a:p>
            <a:pPr>
              <a:lnSpc>
                <a:spcPct val="90000"/>
              </a:lnSpc>
              <a:buFontTx/>
              <a:buNone/>
            </a:pPr>
            <a:r>
              <a:rPr lang="el-GR" altLang="el-GR" sz="2000" b="1">
                <a:solidFill>
                  <a:srgbClr val="CC0000"/>
                </a:solidFill>
                <a:latin typeface="Arial" charset="0"/>
                <a:ea typeface="Arial Unicode MS" pitchFamily="34" charset="-128"/>
                <a:cs typeface="Arial Unicode MS" pitchFamily="34" charset="-128"/>
              </a:rPr>
              <a:t>	</a:t>
            </a:r>
            <a:r>
              <a:rPr lang="en-US" altLang="el-GR" sz="2000" b="1">
                <a:solidFill>
                  <a:srgbClr val="CC0000"/>
                </a:solidFill>
                <a:ea typeface="Arial Unicode MS" pitchFamily="34" charset="-128"/>
                <a:cs typeface="Arial Unicode MS" pitchFamily="34" charset="-128"/>
              </a:rPr>
              <a:t>y=x++;		(x=11, y=10)</a:t>
            </a:r>
          </a:p>
          <a:p>
            <a:pPr>
              <a:lnSpc>
                <a:spcPct val="90000"/>
              </a:lnSpc>
              <a:buFontTx/>
              <a:buNone/>
            </a:pPr>
            <a:r>
              <a:rPr lang="en-US" altLang="el-GR" sz="2000" b="1">
                <a:ea typeface="Arial Unicode MS" pitchFamily="34" charset="-128"/>
                <a:cs typeface="Arial Unicode MS" pitchFamily="34" charset="-128"/>
              </a:rPr>
              <a:t> </a:t>
            </a:r>
          </a:p>
          <a:p>
            <a:pPr>
              <a:lnSpc>
                <a:spcPct val="90000"/>
              </a:lnSpc>
              <a:buFontTx/>
              <a:buNone/>
            </a:pPr>
            <a:r>
              <a:rPr lang="el-GR" altLang="el-GR" sz="2000" b="1">
                <a:latin typeface="Arial" charset="0"/>
                <a:ea typeface="Arial Unicode MS" pitchFamily="34" charset="-128"/>
                <a:cs typeface="Arial Unicode MS" pitchFamily="34" charset="-128"/>
              </a:rPr>
              <a:t>	</a:t>
            </a:r>
            <a:r>
              <a:rPr lang="en-US" altLang="el-GR" sz="2000" b="1">
                <a:solidFill>
                  <a:srgbClr val="3366CC"/>
                </a:solidFill>
                <a:ea typeface="Arial Unicode MS" pitchFamily="34" charset="-128"/>
                <a:cs typeface="Arial Unicode MS" pitchFamily="34" charset="-128"/>
              </a:rPr>
              <a:t>x=10;</a:t>
            </a:r>
          </a:p>
          <a:p>
            <a:pPr>
              <a:lnSpc>
                <a:spcPct val="90000"/>
              </a:lnSpc>
              <a:buFontTx/>
              <a:buNone/>
            </a:pPr>
            <a:r>
              <a:rPr lang="el-GR" altLang="el-GR" sz="2000" b="1">
                <a:solidFill>
                  <a:srgbClr val="3366CC"/>
                </a:solidFill>
                <a:latin typeface="Arial" charset="0"/>
                <a:cs typeface="Times New Roman" pitchFamily="18" charset="0"/>
              </a:rPr>
              <a:t>	</a:t>
            </a:r>
            <a:r>
              <a:rPr lang="el-GR" altLang="el-GR" sz="2000" b="1">
                <a:solidFill>
                  <a:srgbClr val="3366CC"/>
                </a:solidFill>
                <a:cs typeface="Times New Roman" pitchFamily="18" charset="0"/>
              </a:rPr>
              <a:t>y=++x;		(x=11, y=11)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DD5D7A6-4C45-4B4C-BAC5-5C13DB8A5B5A}" type="slidenum">
              <a:rPr lang="el-GR" altLang="el-GR"/>
              <a:pPr/>
              <a:t>2</a:t>
            </a:fld>
            <a:endParaRPr lang="el-GR" altLang="el-GR"/>
          </a:p>
        </p:txBody>
      </p:sp>
      <p:sp>
        <p:nvSpPr>
          <p:cNvPr id="7170" name="Rectangle 2"/>
          <p:cNvSpPr>
            <a:spLocks noGrp="1" noChangeArrowheads="1"/>
          </p:cNvSpPr>
          <p:nvPr>
            <p:ph type="title"/>
          </p:nvPr>
        </p:nvSpPr>
        <p:spPr/>
        <p:txBody>
          <a:bodyPr/>
          <a:lstStyle/>
          <a:p>
            <a:r>
              <a:rPr lang="el-GR" altLang="el-GR"/>
              <a:t>Από τον οδηγό σπουδών του Τμήματος</a:t>
            </a:r>
            <a:endParaRPr lang="en-US" altLang="el-GR"/>
          </a:p>
        </p:txBody>
      </p:sp>
      <p:sp>
        <p:nvSpPr>
          <p:cNvPr id="7171" name="Rectangle 3"/>
          <p:cNvSpPr>
            <a:spLocks noGrp="1" noChangeArrowheads="1"/>
          </p:cNvSpPr>
          <p:nvPr>
            <p:ph type="body" idx="1"/>
          </p:nvPr>
        </p:nvSpPr>
        <p:spPr/>
        <p:txBody>
          <a:bodyPr/>
          <a:lstStyle/>
          <a:p>
            <a:pPr>
              <a:lnSpc>
                <a:spcPct val="90000"/>
              </a:lnSpc>
            </a:pPr>
            <a:r>
              <a:rPr lang="el-GR" altLang="el-GR"/>
              <a:t>… χωρίς να παραγνωρίζονται οι πρόοδοι που έχουν συντελεστεί σε επιμέρους τομείς, η πλέον ολοκληρωτική αλλαγή οφείλεται στη διείσδυση των ΗΥ σε όλο το φάσμα της παραγωγικής διαδικασίας. Η εφαρμογή νέων τεχνολογιών στη σχεδίαση προϊόντων, η χρήση προχωρημένων βιομηχανικών αυτοματισμών, η υιοθέτηση μοντέρνων μεθόδων ποιοτικού ελέγχου, η διαχείριση της ροής των τεχνικών και οικονομικών πληροφοριών στην παραγωγή, στηρίζονται άμεσα στη χρήση ΗΥ και απαιτούν αυξημένη τεχνογνωσία και κατάλληλα εκπαιδευμένο προσωπικό…..</a:t>
            </a:r>
            <a:endParaRPr lang="en-US"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66E4C64-A67C-460E-8995-3F887D7955FD}" type="slidenum">
              <a:rPr lang="el-GR" altLang="el-GR"/>
              <a:pPr/>
              <a:t>20</a:t>
            </a:fld>
            <a:endParaRPr lang="el-GR" altLang="el-GR"/>
          </a:p>
        </p:txBody>
      </p:sp>
      <p:sp>
        <p:nvSpPr>
          <p:cNvPr id="61442" name="Rectangle 2"/>
          <p:cNvSpPr>
            <a:spLocks noGrp="1" noChangeArrowheads="1"/>
          </p:cNvSpPr>
          <p:nvPr>
            <p:ph type="title"/>
          </p:nvPr>
        </p:nvSpPr>
        <p:spPr>
          <a:xfrm>
            <a:off x="304800" y="304800"/>
            <a:ext cx="8458200" cy="457200"/>
          </a:xfrm>
        </p:spPr>
        <p:txBody>
          <a:bodyPr/>
          <a:lstStyle/>
          <a:p>
            <a:r>
              <a:rPr lang="el-GR" altLang="el-GR" b="1"/>
              <a:t>ΠΑΡΑΔΕΙΓΜΑΤΑ</a:t>
            </a:r>
          </a:p>
        </p:txBody>
      </p:sp>
      <p:sp>
        <p:nvSpPr>
          <p:cNvPr id="61443" name="Rectangle 3"/>
          <p:cNvSpPr>
            <a:spLocks noGrp="1" noChangeArrowheads="1"/>
          </p:cNvSpPr>
          <p:nvPr>
            <p:ph type="body" idx="1"/>
          </p:nvPr>
        </p:nvSpPr>
        <p:spPr>
          <a:xfrm>
            <a:off x="685800" y="1600200"/>
            <a:ext cx="7772400" cy="4495800"/>
          </a:xfrm>
        </p:spPr>
        <p:txBody>
          <a:bodyPr/>
          <a:lstStyle/>
          <a:p>
            <a:pPr>
              <a:buFontTx/>
              <a:buNone/>
            </a:pPr>
            <a:r>
              <a:rPr lang="en-US" altLang="el-GR" b="1">
                <a:solidFill>
                  <a:srgbClr val="6600FF"/>
                </a:solidFill>
              </a:rPr>
              <a:t>x=a*b++</a:t>
            </a:r>
            <a:r>
              <a:rPr lang="en-US" altLang="el-GR"/>
              <a:t>	</a:t>
            </a:r>
            <a:r>
              <a:rPr lang="el-GR" altLang="el-GR"/>
              <a:t>ισοδύναμο με </a:t>
            </a:r>
            <a:endParaRPr lang="en-US" altLang="el-GR"/>
          </a:p>
          <a:p>
            <a:pPr>
              <a:buFontTx/>
              <a:buNone/>
            </a:pPr>
            <a:r>
              <a:rPr lang="en-US" altLang="el-GR"/>
              <a:t>				</a:t>
            </a:r>
            <a:r>
              <a:rPr lang="en-US" altLang="el-GR" b="1">
                <a:solidFill>
                  <a:srgbClr val="FF0000"/>
                </a:solidFill>
              </a:rPr>
              <a:t>x=a*b</a:t>
            </a:r>
          </a:p>
          <a:p>
            <a:pPr>
              <a:buFontTx/>
              <a:buNone/>
            </a:pPr>
            <a:r>
              <a:rPr lang="en-US" altLang="el-GR" b="1">
                <a:solidFill>
                  <a:srgbClr val="FF0000"/>
                </a:solidFill>
              </a:rPr>
              <a:t>				b=b+1</a:t>
            </a:r>
          </a:p>
          <a:p>
            <a:pPr>
              <a:buFontTx/>
              <a:buNone/>
            </a:pPr>
            <a:r>
              <a:rPr lang="en-US" altLang="el-GR" b="1">
                <a:solidFill>
                  <a:srgbClr val="6600FF"/>
                </a:solidFill>
              </a:rPr>
              <a:t>x=--i*(a+b) </a:t>
            </a:r>
            <a:r>
              <a:rPr lang="el-GR" altLang="el-GR"/>
              <a:t>ισοδύναμο με</a:t>
            </a:r>
            <a:endParaRPr lang="en-US" altLang="el-GR"/>
          </a:p>
          <a:p>
            <a:pPr>
              <a:buFontTx/>
              <a:buNone/>
            </a:pPr>
            <a:r>
              <a:rPr lang="en-US" altLang="el-GR"/>
              <a:t>				</a:t>
            </a:r>
            <a:r>
              <a:rPr lang="en-US" altLang="el-GR" sz="3200" b="1">
                <a:solidFill>
                  <a:srgbClr val="FF0000"/>
                </a:solidFill>
              </a:rPr>
              <a:t>i=i-1</a:t>
            </a:r>
          </a:p>
          <a:p>
            <a:pPr lvl="3">
              <a:buFontTx/>
              <a:buNone/>
            </a:pPr>
            <a:r>
              <a:rPr lang="en-US" altLang="el-GR" sz="2800" b="1">
                <a:solidFill>
                  <a:srgbClr val="FF0000"/>
                </a:solidFill>
              </a:rPr>
              <a:t>			</a:t>
            </a:r>
            <a:r>
              <a:rPr lang="en-US" altLang="el-GR" sz="3600" b="1">
                <a:solidFill>
                  <a:srgbClr val="FF0000"/>
                </a:solidFill>
              </a:rPr>
              <a:t>x=i*(a+b)</a:t>
            </a:r>
          </a:p>
          <a:p>
            <a:pPr>
              <a:buFontTx/>
              <a:buNone/>
            </a:pPr>
            <a:r>
              <a:rPr lang="en-US" altLang="el-GR" sz="3200" b="1">
                <a:solidFill>
                  <a:srgbClr val="6600FF"/>
                </a:solidFill>
              </a:rPr>
              <a:t>i+=10</a:t>
            </a:r>
            <a:r>
              <a:rPr lang="en-US" altLang="el-GR" sz="4000" b="1">
                <a:solidFill>
                  <a:srgbClr val="FF5050"/>
                </a:solidFill>
              </a:rPr>
              <a:t>  </a:t>
            </a:r>
            <a:r>
              <a:rPr lang="en-US" altLang="el-GR" sz="4000" b="1">
                <a:solidFill>
                  <a:srgbClr val="FF0000"/>
                </a:solidFill>
                <a:sym typeface="Wingdings" pitchFamily="2" charset="2"/>
              </a:rPr>
              <a:t></a:t>
            </a:r>
            <a:r>
              <a:rPr lang="el-GR" altLang="el-GR" sz="4000" b="1">
                <a:solidFill>
                  <a:srgbClr val="FF0000"/>
                </a:solidFill>
                <a:sym typeface="Wingdings" pitchFamily="2" charset="2"/>
              </a:rPr>
              <a:t> </a:t>
            </a:r>
            <a:r>
              <a:rPr lang="en-US" altLang="el-GR" sz="3200" b="1">
                <a:solidFill>
                  <a:srgbClr val="FF0000"/>
                </a:solidFill>
                <a:sym typeface="Wingdings" pitchFamily="2" charset="2"/>
              </a:rPr>
              <a:t>i=i+10</a:t>
            </a:r>
            <a:endParaRPr lang="en-GB" altLang="el-GR" sz="3200" b="1">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4EE66D1-3C05-443C-A46A-51C81AA99DCD}" type="slidenum">
              <a:rPr lang="el-GR" altLang="el-GR"/>
              <a:pPr/>
              <a:t>21</a:t>
            </a:fld>
            <a:endParaRPr lang="el-GR" altLang="el-GR"/>
          </a:p>
        </p:txBody>
      </p:sp>
      <p:sp>
        <p:nvSpPr>
          <p:cNvPr id="63490" name="Rectangle 2"/>
          <p:cNvSpPr>
            <a:spLocks noGrp="1" noChangeArrowheads="1"/>
          </p:cNvSpPr>
          <p:nvPr>
            <p:ph type="title"/>
          </p:nvPr>
        </p:nvSpPr>
        <p:spPr>
          <a:xfrm>
            <a:off x="304800" y="304800"/>
            <a:ext cx="8458200" cy="603250"/>
          </a:xfrm>
        </p:spPr>
        <p:txBody>
          <a:bodyPr/>
          <a:lstStyle/>
          <a:p>
            <a:r>
              <a:rPr lang="el-GR" altLang="el-GR" b="1"/>
              <a:t>ΣΧΕΣΙΑΚΟΙ ΤΕΛΕΣΤΕΣ</a:t>
            </a:r>
          </a:p>
        </p:txBody>
      </p:sp>
      <p:sp>
        <p:nvSpPr>
          <p:cNvPr id="63491" name="Rectangle 3"/>
          <p:cNvSpPr>
            <a:spLocks noGrp="1" noChangeArrowheads="1"/>
          </p:cNvSpPr>
          <p:nvPr>
            <p:ph type="body" idx="1"/>
          </p:nvPr>
        </p:nvSpPr>
        <p:spPr>
          <a:xfrm>
            <a:off x="457200" y="1600200"/>
            <a:ext cx="8001000" cy="4114800"/>
          </a:xfrm>
        </p:spPr>
        <p:txBody>
          <a:bodyPr/>
          <a:lstStyle/>
          <a:p>
            <a:pPr>
              <a:buFontTx/>
              <a:buNone/>
            </a:pPr>
            <a:r>
              <a:rPr lang="en-US" altLang="el-GR" b="1">
                <a:ea typeface="Arial Unicode MS" pitchFamily="34" charset="-128"/>
                <a:cs typeface="Arial Unicode MS" pitchFamily="34" charset="-128"/>
              </a:rPr>
              <a:t>Equal</a:t>
            </a:r>
            <a:r>
              <a:rPr lang="el-GR" altLang="el-GR" b="1"/>
              <a:t> 	</a:t>
            </a:r>
            <a:r>
              <a:rPr lang="en-US" altLang="el-GR" b="1"/>
              <a:t>	</a:t>
            </a:r>
            <a:r>
              <a:rPr lang="el-GR" altLang="el-GR" b="1"/>
              <a:t>	</a:t>
            </a:r>
            <a:r>
              <a:rPr lang="en-US" altLang="el-GR" b="1">
                <a:ea typeface="Arial Unicode MS" pitchFamily="34" charset="-128"/>
                <a:cs typeface="Arial Unicode MS" pitchFamily="34" charset="-128"/>
              </a:rPr>
              <a:t>==</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Greater than</a:t>
            </a:r>
            <a:r>
              <a:rPr lang="el-GR" altLang="el-GR" b="1"/>
              <a:t> 		</a:t>
            </a:r>
            <a:r>
              <a:rPr lang="en-US" altLang="el-GR" b="1">
                <a:ea typeface="Arial Unicode MS" pitchFamily="34" charset="-128"/>
                <a:cs typeface="Arial Unicode MS" pitchFamily="34" charset="-128"/>
              </a:rPr>
              <a:t>&gt;</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Less than</a:t>
            </a:r>
            <a:r>
              <a:rPr lang="el-GR" altLang="el-GR" b="1"/>
              <a:t> 		</a:t>
            </a:r>
            <a:r>
              <a:rPr lang="en-US" altLang="el-GR" b="1"/>
              <a:t>      </a:t>
            </a:r>
            <a:r>
              <a:rPr lang="en-US" altLang="el-GR" b="1">
                <a:ea typeface="Arial Unicode MS" pitchFamily="34" charset="-128"/>
                <a:cs typeface="Arial Unicode MS" pitchFamily="34" charset="-128"/>
              </a:rPr>
              <a:t>&lt;</a:t>
            </a:r>
            <a:endParaRPr lang="el-GR" altLang="el-GR" b="1"/>
          </a:p>
          <a:p>
            <a:pPr>
              <a:buFontTx/>
              <a:buNone/>
            </a:pPr>
            <a:r>
              <a:rPr lang="en-US" altLang="el-GR" b="1">
                <a:cs typeface="Times New Roman" pitchFamily="18" charset="0"/>
              </a:rPr>
              <a:t>Greater equal</a:t>
            </a:r>
            <a:r>
              <a:rPr lang="el-GR" altLang="el-GR" b="1"/>
              <a:t> 		</a:t>
            </a:r>
            <a:r>
              <a:rPr lang="en-US" altLang="el-GR" b="1">
                <a:ea typeface="Arial Unicode MS" pitchFamily="34" charset="-128"/>
                <a:cs typeface="Arial Unicode MS" pitchFamily="34" charset="-128"/>
              </a:rPr>
              <a:t>&gt;=</a:t>
            </a:r>
            <a:endParaRPr lang="el-GR" altLang="el-GR" b="1">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Less equal</a:t>
            </a:r>
            <a:r>
              <a:rPr lang="el-GR" altLang="el-GR" b="1"/>
              <a:t>		</a:t>
            </a:r>
            <a:r>
              <a:rPr lang="en-US" altLang="el-GR" b="1"/>
              <a:t>      </a:t>
            </a:r>
            <a:r>
              <a:rPr lang="en-US" altLang="el-GR" b="1">
                <a:ea typeface="Arial Unicode MS" pitchFamily="34" charset="-128"/>
                <a:cs typeface="Arial Unicode MS" pitchFamily="34" charset="-128"/>
              </a:rPr>
              <a:t>&lt;=</a:t>
            </a:r>
            <a:endParaRPr lang="el-GR" altLang="el-GR" b="1">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Not equal</a:t>
            </a:r>
            <a:r>
              <a:rPr lang="el-GR" altLang="el-GR" b="1"/>
              <a:t> 		</a:t>
            </a:r>
            <a:r>
              <a:rPr lang="en-US" altLang="el-GR" b="1"/>
              <a:t>      </a:t>
            </a:r>
            <a:r>
              <a:rPr lang="en-US" altLang="el-GR" b="1">
                <a:ea typeface="Arial Unicode MS" pitchFamily="34" charset="-128"/>
                <a:cs typeface="Arial Unicode MS" pitchFamily="34" charset="-128"/>
              </a:rPr>
              <a:t>!=</a:t>
            </a:r>
            <a:endParaRPr lang="el-GR" altLang="el-GR"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FA946E9-12E5-430F-B1F4-3F85293ED535}" type="slidenum">
              <a:rPr lang="el-GR" altLang="el-GR"/>
              <a:pPr/>
              <a:t>22</a:t>
            </a:fld>
            <a:endParaRPr lang="el-GR" altLang="el-GR"/>
          </a:p>
        </p:txBody>
      </p:sp>
      <p:sp>
        <p:nvSpPr>
          <p:cNvPr id="64514" name="Rectangle 2"/>
          <p:cNvSpPr>
            <a:spLocks noGrp="1" noChangeArrowheads="1"/>
          </p:cNvSpPr>
          <p:nvPr>
            <p:ph type="title"/>
          </p:nvPr>
        </p:nvSpPr>
        <p:spPr>
          <a:xfrm>
            <a:off x="323850" y="304800"/>
            <a:ext cx="8439150" cy="531813"/>
          </a:xfrm>
        </p:spPr>
        <p:txBody>
          <a:bodyPr/>
          <a:lstStyle/>
          <a:p>
            <a:r>
              <a:rPr lang="el-GR" altLang="el-GR" sz="3600" b="1"/>
              <a:t>Παραδείγματα</a:t>
            </a:r>
          </a:p>
        </p:txBody>
      </p:sp>
      <p:sp>
        <p:nvSpPr>
          <p:cNvPr id="64515" name="Rectangle 3"/>
          <p:cNvSpPr>
            <a:spLocks noGrp="1" noChangeArrowheads="1"/>
          </p:cNvSpPr>
          <p:nvPr>
            <p:ph type="body" idx="1"/>
          </p:nvPr>
        </p:nvSpPr>
        <p:spPr>
          <a:xfrm>
            <a:off x="381000" y="1295400"/>
            <a:ext cx="8382000" cy="4800600"/>
          </a:xfrm>
        </p:spPr>
        <p:txBody>
          <a:bodyPr/>
          <a:lstStyle/>
          <a:p>
            <a:pPr lvl="1">
              <a:buFontTx/>
              <a:buNone/>
            </a:pPr>
            <a:r>
              <a:rPr lang="el-GR" altLang="el-GR" b="1">
                <a:latin typeface="Courier New" pitchFamily="49" charset="0"/>
              </a:rPr>
              <a:t>	</a:t>
            </a:r>
            <a:r>
              <a:rPr lang="en-US" altLang="el-GR" b="1"/>
              <a:t>x == y            x != y</a:t>
            </a:r>
          </a:p>
          <a:p>
            <a:pPr lvl="1">
              <a:buFontTx/>
              <a:buNone/>
            </a:pPr>
            <a:r>
              <a:rPr lang="en-US" altLang="el-GR" b="1"/>
              <a:t>	x &lt; y             x &gt;= y</a:t>
            </a:r>
          </a:p>
          <a:p>
            <a:pPr lvl="1">
              <a:buFontTx/>
              <a:buNone/>
            </a:pPr>
            <a:r>
              <a:rPr lang="en-US" altLang="el-GR" b="1"/>
              <a:t>	x &gt; y             x &lt;= y</a:t>
            </a:r>
            <a:endParaRPr lang="el-GR" altLang="el-GR" b="1"/>
          </a:p>
          <a:p>
            <a:pPr lvl="1">
              <a:buFontTx/>
              <a:buNone/>
            </a:pPr>
            <a:endParaRPr lang="en-US" altLang="el-GR" b="1"/>
          </a:p>
          <a:p>
            <a:pPr algn="ctr">
              <a:buFontTx/>
              <a:buNone/>
            </a:pPr>
            <a:r>
              <a:rPr lang="el-GR" altLang="el-GR" b="1">
                <a:solidFill>
                  <a:schemeClr val="accent2"/>
                </a:solidFill>
              </a:rPr>
              <a:t>Το συχνότερο λάθος  είναι η χρήση του = ως τελεστή εκχώρησης τιμής αντί του == ως τελεστή της ισότητας (σχεσιακός)</a:t>
            </a:r>
            <a:r>
              <a:rPr lang="en-US" altLang="el-GR" b="1">
                <a:solidFill>
                  <a:schemeClr val="accent2"/>
                </a:solidFill>
              </a:rPr>
              <a:t>.</a:t>
            </a:r>
          </a:p>
          <a:p>
            <a:endParaRPr lang="el-GR" alt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33B96C-9D0C-4893-A433-10B29D30778B}" type="slidenum">
              <a:rPr lang="el-GR" altLang="el-GR"/>
              <a:pPr/>
              <a:t>23</a:t>
            </a:fld>
            <a:endParaRPr lang="el-GR" altLang="el-GR"/>
          </a:p>
        </p:txBody>
      </p:sp>
      <p:sp>
        <p:nvSpPr>
          <p:cNvPr id="65538" name="Rectangle 2"/>
          <p:cNvSpPr>
            <a:spLocks noGrp="1" noChangeArrowheads="1"/>
          </p:cNvSpPr>
          <p:nvPr>
            <p:ph type="title"/>
          </p:nvPr>
        </p:nvSpPr>
        <p:spPr/>
        <p:txBody>
          <a:bodyPr/>
          <a:lstStyle/>
          <a:p>
            <a:r>
              <a:rPr lang="el-GR" altLang="el-GR" b="1"/>
              <a:t>Λογικοί τελεστές</a:t>
            </a:r>
            <a:endParaRPr lang="en-GB" altLang="el-GR" b="1"/>
          </a:p>
        </p:txBody>
      </p:sp>
      <p:sp>
        <p:nvSpPr>
          <p:cNvPr id="65539" name="Rectangle 3"/>
          <p:cNvSpPr>
            <a:spLocks noGrp="1" noChangeArrowheads="1"/>
          </p:cNvSpPr>
          <p:nvPr>
            <p:ph type="body" idx="1"/>
          </p:nvPr>
        </p:nvSpPr>
        <p:spPr>
          <a:xfrm>
            <a:off x="2019300" y="1905000"/>
            <a:ext cx="5105400" cy="4114800"/>
          </a:xfrm>
        </p:spPr>
        <p:txBody>
          <a:bodyPr/>
          <a:lstStyle/>
          <a:p>
            <a:pPr lvl="1">
              <a:buFontTx/>
              <a:buNone/>
            </a:pPr>
            <a:r>
              <a:rPr lang="el-GR" altLang="el-GR" sz="2800" b="1"/>
              <a:t>&amp;&amp;</a:t>
            </a:r>
            <a:r>
              <a:rPr lang="en-US" altLang="el-GR" sz="2800" b="1"/>
              <a:t>	AND</a:t>
            </a:r>
            <a:endParaRPr lang="el-GR" altLang="el-GR" sz="2800" b="1"/>
          </a:p>
          <a:p>
            <a:pPr lvl="1">
              <a:buFontTx/>
              <a:buNone/>
            </a:pPr>
            <a:endParaRPr lang="el-GR" altLang="el-GR" sz="2800" b="1"/>
          </a:p>
          <a:p>
            <a:pPr lvl="1">
              <a:buFontTx/>
              <a:buNone/>
            </a:pPr>
            <a:r>
              <a:rPr lang="en-US" altLang="el-GR" sz="2800" b="1"/>
              <a:t>||	</a:t>
            </a:r>
            <a:r>
              <a:rPr lang="el-GR" altLang="el-GR" sz="2800" b="1"/>
              <a:t>	</a:t>
            </a:r>
            <a:r>
              <a:rPr lang="en-US" altLang="el-GR" sz="2800" b="1"/>
              <a:t>OR</a:t>
            </a:r>
            <a:endParaRPr lang="el-GR" altLang="el-GR" sz="2800" b="1"/>
          </a:p>
          <a:p>
            <a:pPr lvl="1">
              <a:buFontTx/>
              <a:buNone/>
            </a:pPr>
            <a:endParaRPr lang="el-GR" altLang="el-GR" sz="2800" b="1"/>
          </a:p>
          <a:p>
            <a:pPr lvl="1">
              <a:buFontTx/>
              <a:buNone/>
            </a:pPr>
            <a:r>
              <a:rPr lang="el-GR" altLang="el-GR" sz="2800" b="1"/>
              <a:t>!			</a:t>
            </a:r>
            <a:r>
              <a:rPr lang="en-US" altLang="el-GR" sz="2800" b="1"/>
              <a:t>NOT</a:t>
            </a:r>
            <a:endParaRPr lang="en-GB" altLang="el-GR" sz="28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B2F3A00-83D5-40F6-A255-47AB8379DC30}" type="slidenum">
              <a:rPr lang="el-GR" altLang="el-GR"/>
              <a:pPr/>
              <a:t>24</a:t>
            </a:fld>
            <a:endParaRPr lang="el-GR" altLang="el-GR"/>
          </a:p>
        </p:txBody>
      </p:sp>
      <p:sp>
        <p:nvSpPr>
          <p:cNvPr id="105474" name="Rectangle 2"/>
          <p:cNvSpPr>
            <a:spLocks noGrp="1" noChangeArrowheads="1"/>
          </p:cNvSpPr>
          <p:nvPr>
            <p:ph type="title"/>
          </p:nvPr>
        </p:nvSpPr>
        <p:spPr/>
        <p:txBody>
          <a:bodyPr/>
          <a:lstStyle/>
          <a:p>
            <a:r>
              <a:rPr lang="el-GR" altLang="el-GR"/>
              <a:t>Προτεραιότητα</a:t>
            </a:r>
            <a:endParaRPr lang="en-US" altLang="el-GR"/>
          </a:p>
        </p:txBody>
      </p:sp>
      <p:sp>
        <p:nvSpPr>
          <p:cNvPr id="105475" name="Rectangle 3"/>
          <p:cNvSpPr>
            <a:spLocks noGrp="1" noChangeArrowheads="1"/>
          </p:cNvSpPr>
          <p:nvPr>
            <p:ph type="body" idx="1"/>
          </p:nvPr>
        </p:nvSpPr>
        <p:spPr>
          <a:xfrm>
            <a:off x="685800" y="1676400"/>
            <a:ext cx="7772400" cy="4800600"/>
          </a:xfrm>
        </p:spPr>
        <p:txBody>
          <a:bodyPr/>
          <a:lstStyle/>
          <a:p>
            <a:r>
              <a:rPr lang="el-GR" altLang="el-GR" dirty="0"/>
              <a:t>Υψηλότερη προς χαμηλότερη</a:t>
            </a:r>
            <a:r>
              <a:rPr lang="en-US" altLang="el-GR" dirty="0"/>
              <a:t>:</a:t>
            </a:r>
          </a:p>
          <a:p>
            <a:pPr lvl="1"/>
            <a:r>
              <a:rPr lang="el-GR" altLang="el-GR" sz="2800" dirty="0" smtClean="0"/>
              <a:t>παρενθέσεις</a:t>
            </a:r>
            <a:endParaRPr lang="en-US" altLang="el-GR" sz="2800" dirty="0"/>
          </a:p>
          <a:p>
            <a:pPr lvl="1"/>
            <a:r>
              <a:rPr lang="en-US" altLang="el-GR" sz="2800" dirty="0"/>
              <a:t>Not (</a:t>
            </a:r>
            <a:r>
              <a:rPr lang="en-US" altLang="el-GR" sz="2800" b="1" dirty="0">
                <a:solidFill>
                  <a:srgbClr val="0000FF"/>
                </a:solidFill>
                <a:latin typeface="Courier New" pitchFamily="49" charset="0"/>
              </a:rPr>
              <a:t>!</a:t>
            </a:r>
            <a:r>
              <a:rPr lang="en-US" altLang="el-GR" sz="2800" dirty="0"/>
              <a:t>) </a:t>
            </a:r>
            <a:r>
              <a:rPr lang="el-GR" altLang="el-GR" sz="2800" dirty="0" smtClean="0"/>
              <a:t>- άρνηση</a:t>
            </a:r>
            <a:endParaRPr lang="en-US" altLang="el-GR" sz="2800" dirty="0"/>
          </a:p>
          <a:p>
            <a:pPr lvl="1"/>
            <a:r>
              <a:rPr lang="el-GR" altLang="el-GR" sz="2800" dirty="0"/>
              <a:t>σύγκριση</a:t>
            </a:r>
            <a:r>
              <a:rPr lang="en-US" altLang="el-GR" sz="2800" dirty="0"/>
              <a:t> (</a:t>
            </a:r>
            <a:r>
              <a:rPr lang="en-US" altLang="el-GR" sz="2800" b="1" dirty="0">
                <a:solidFill>
                  <a:srgbClr val="0000FF"/>
                </a:solidFill>
                <a:latin typeface="Courier New" pitchFamily="49" charset="0"/>
              </a:rPr>
              <a:t>&lt;</a:t>
            </a:r>
            <a:r>
              <a:rPr lang="en-US" altLang="el-GR" sz="2800" dirty="0"/>
              <a:t>,  </a:t>
            </a:r>
            <a:r>
              <a:rPr lang="en-US" altLang="el-GR" sz="2800" b="1" dirty="0">
                <a:solidFill>
                  <a:srgbClr val="0000FF"/>
                </a:solidFill>
                <a:latin typeface="Courier New" pitchFamily="49" charset="0"/>
              </a:rPr>
              <a:t>&gt;</a:t>
            </a:r>
            <a:r>
              <a:rPr lang="en-US" altLang="el-GR" sz="2800" dirty="0"/>
              <a:t>,  </a:t>
            </a:r>
            <a:r>
              <a:rPr lang="en-US" altLang="el-GR" sz="2800" b="1" dirty="0">
                <a:solidFill>
                  <a:srgbClr val="0000FF"/>
                </a:solidFill>
                <a:latin typeface="Courier New" pitchFamily="49" charset="0"/>
              </a:rPr>
              <a:t>&lt;=</a:t>
            </a:r>
            <a:r>
              <a:rPr lang="en-US" altLang="el-GR" sz="2800" dirty="0"/>
              <a:t>,  </a:t>
            </a:r>
            <a:r>
              <a:rPr lang="en-US" altLang="el-GR" sz="2800" b="1" dirty="0">
                <a:solidFill>
                  <a:srgbClr val="0000FF"/>
                </a:solidFill>
                <a:latin typeface="Courier New" pitchFamily="49" charset="0"/>
              </a:rPr>
              <a:t>&gt;=</a:t>
            </a:r>
            <a:r>
              <a:rPr lang="en-US" altLang="el-GR" sz="2800" dirty="0"/>
              <a:t>)</a:t>
            </a:r>
          </a:p>
          <a:p>
            <a:pPr lvl="1"/>
            <a:r>
              <a:rPr lang="el-GR" altLang="el-GR" sz="2800" dirty="0"/>
              <a:t>ισότητα</a:t>
            </a:r>
            <a:r>
              <a:rPr lang="en-US" altLang="el-GR" sz="2800" dirty="0"/>
              <a:t> </a:t>
            </a:r>
            <a:r>
              <a:rPr lang="en-US" altLang="el-GR" sz="2800" dirty="0" smtClean="0"/>
              <a:t>(</a:t>
            </a:r>
            <a:r>
              <a:rPr lang="en-US" altLang="el-GR" sz="2800" b="1" dirty="0" smtClean="0">
                <a:solidFill>
                  <a:srgbClr val="0000FF"/>
                </a:solidFill>
                <a:latin typeface="Courier New" pitchFamily="49" charset="0"/>
              </a:rPr>
              <a:t>=</a:t>
            </a:r>
            <a:r>
              <a:rPr lang="el-GR" altLang="el-GR" sz="2800" b="1">
                <a:solidFill>
                  <a:srgbClr val="0000FF"/>
                </a:solidFill>
                <a:latin typeface="Courier New" pitchFamily="49" charset="0"/>
              </a:rPr>
              <a:t> </a:t>
            </a:r>
            <a:r>
              <a:rPr lang="en-US" altLang="el-GR" sz="2800" b="1" smtClean="0">
                <a:solidFill>
                  <a:srgbClr val="0000FF"/>
                </a:solidFill>
                <a:latin typeface="Courier New" pitchFamily="49" charset="0"/>
              </a:rPr>
              <a:t>=</a:t>
            </a:r>
            <a:r>
              <a:rPr lang="en-US" altLang="el-GR" sz="2800" smtClean="0"/>
              <a:t>) </a:t>
            </a:r>
            <a:endParaRPr lang="en-US" altLang="el-GR" sz="2800" dirty="0"/>
          </a:p>
          <a:p>
            <a:pPr lvl="1"/>
            <a:r>
              <a:rPr lang="el-GR" altLang="el-GR" sz="2800" dirty="0"/>
              <a:t>ανισότητα</a:t>
            </a:r>
            <a:r>
              <a:rPr lang="en-US" altLang="el-GR" sz="2800" dirty="0"/>
              <a:t> (</a:t>
            </a:r>
            <a:r>
              <a:rPr lang="en-US" altLang="el-GR" sz="2800" b="1" dirty="0">
                <a:solidFill>
                  <a:srgbClr val="0000FF"/>
                </a:solidFill>
                <a:latin typeface="Courier New" pitchFamily="49" charset="0"/>
              </a:rPr>
              <a:t>!=</a:t>
            </a:r>
            <a:r>
              <a:rPr lang="en-US" altLang="el-GR" sz="2800" dirty="0"/>
              <a:t>)</a:t>
            </a:r>
          </a:p>
          <a:p>
            <a:pPr lvl="1"/>
            <a:r>
              <a:rPr lang="en-US" altLang="el-GR" sz="2800" dirty="0"/>
              <a:t>And </a:t>
            </a:r>
            <a:r>
              <a:rPr lang="en-US" altLang="el-GR" sz="2800" dirty="0" smtClean="0"/>
              <a:t>(</a:t>
            </a:r>
            <a:r>
              <a:rPr lang="en-US" altLang="el-GR" sz="2800" b="1" dirty="0" smtClean="0">
                <a:solidFill>
                  <a:srgbClr val="0000FF"/>
                </a:solidFill>
                <a:latin typeface="Courier New" pitchFamily="49" charset="0"/>
              </a:rPr>
              <a:t>&amp;&amp;</a:t>
            </a:r>
            <a:r>
              <a:rPr lang="en-US" altLang="el-GR" sz="2800" dirty="0" smtClean="0"/>
              <a:t>)</a:t>
            </a:r>
            <a:r>
              <a:rPr lang="el-GR" altLang="el-GR" sz="2800" dirty="0" smtClean="0"/>
              <a:t> - σύζευξη</a:t>
            </a:r>
            <a:endParaRPr lang="en-US" altLang="el-GR" sz="2800" dirty="0"/>
          </a:p>
          <a:p>
            <a:pPr lvl="1"/>
            <a:r>
              <a:rPr lang="en-US" altLang="el-GR" sz="2800" dirty="0"/>
              <a:t>Or </a:t>
            </a:r>
            <a:r>
              <a:rPr lang="en-US" altLang="el-GR" sz="2800" dirty="0" smtClean="0"/>
              <a:t>(</a:t>
            </a:r>
            <a:r>
              <a:rPr lang="en-US" altLang="el-GR" sz="2800" b="1" dirty="0" smtClean="0">
                <a:solidFill>
                  <a:srgbClr val="0000FF"/>
                </a:solidFill>
                <a:latin typeface="Courier New" pitchFamily="49" charset="0"/>
              </a:rPr>
              <a:t>||</a:t>
            </a:r>
            <a:r>
              <a:rPr lang="en-US" altLang="el-GR" sz="2800" dirty="0" smtClean="0"/>
              <a:t>)</a:t>
            </a:r>
            <a:r>
              <a:rPr lang="el-GR" altLang="el-GR" sz="2800" dirty="0" smtClean="0"/>
              <a:t> - διάζευξη</a:t>
            </a:r>
            <a:endParaRPr lang="en-US" altLang="el-GR" sz="2800" dirty="0"/>
          </a:p>
        </p:txBody>
      </p:sp>
      <p:sp>
        <p:nvSpPr>
          <p:cNvPr id="105476" name="Text Box 4"/>
          <p:cNvSpPr txBox="1">
            <a:spLocks noChangeArrowheads="1"/>
          </p:cNvSpPr>
          <p:nvPr/>
        </p:nvSpPr>
        <p:spPr bwMode="auto">
          <a:xfrm>
            <a:off x="5076825" y="3659188"/>
            <a:ext cx="3657600" cy="24765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l-GR" altLang="el-GR" sz="2200" b="1" i="1">
                <a:solidFill>
                  <a:srgbClr val="FFFF66"/>
                </a:solidFill>
              </a:rPr>
              <a:t>ΠΡΟΣΟΧΗ</a:t>
            </a:r>
            <a:r>
              <a:rPr lang="en-US" altLang="el-GR" sz="2200" b="1" i="1">
                <a:solidFill>
                  <a:srgbClr val="FFFF66"/>
                </a:solidFill>
              </a:rPr>
              <a:t>:</a:t>
            </a:r>
            <a:r>
              <a:rPr lang="en-US" altLang="el-GR" sz="2200" b="1">
                <a:solidFill>
                  <a:schemeClr val="bg1"/>
                </a:solidFill>
              </a:rPr>
              <a:t> </a:t>
            </a:r>
            <a:r>
              <a:rPr lang="el-GR" altLang="el-GR" sz="2200" b="1">
                <a:solidFill>
                  <a:schemeClr val="bg1"/>
                </a:solidFill>
              </a:rPr>
              <a:t>Ο ΤΕΛΕΣΤΗΣ ΕΚΧΩΡΗΣΗΣ </a:t>
            </a:r>
            <a:r>
              <a:rPr lang="en-US" altLang="el-GR" sz="2200" b="1">
                <a:solidFill>
                  <a:schemeClr val="bg1"/>
                </a:solidFill>
              </a:rPr>
              <a:t>(</a:t>
            </a:r>
            <a:r>
              <a:rPr lang="en-US" altLang="el-GR" sz="2200" b="1">
                <a:solidFill>
                  <a:srgbClr val="FFFF66"/>
                </a:solidFill>
              </a:rPr>
              <a:t>=</a:t>
            </a:r>
            <a:r>
              <a:rPr lang="en-US" altLang="el-GR" sz="2200" b="1">
                <a:solidFill>
                  <a:schemeClr val="bg1"/>
                </a:solidFill>
              </a:rPr>
              <a:t>) </a:t>
            </a:r>
            <a:r>
              <a:rPr lang="el-GR" altLang="el-GR" sz="2200" b="1">
                <a:solidFill>
                  <a:schemeClr val="bg1"/>
                </a:solidFill>
              </a:rPr>
              <a:t>είναι χαμηλότερης προτεραιότητας από</a:t>
            </a:r>
            <a:r>
              <a:rPr lang="en-US" altLang="el-GR" sz="2200" b="1">
                <a:solidFill>
                  <a:schemeClr val="bg1"/>
                </a:solidFill>
              </a:rPr>
              <a:t> </a:t>
            </a:r>
            <a:r>
              <a:rPr lang="el-GR" altLang="el-GR" sz="2200" b="1">
                <a:solidFill>
                  <a:schemeClr val="bg1"/>
                </a:solidFill>
              </a:rPr>
              <a:t>τους </a:t>
            </a:r>
            <a:r>
              <a:rPr lang="en-US" altLang="el-GR" sz="2200" b="1">
                <a:solidFill>
                  <a:schemeClr val="bg1"/>
                </a:solidFill>
              </a:rPr>
              <a:t>Boolean / Logical </a:t>
            </a:r>
            <a:r>
              <a:rPr lang="el-GR" altLang="el-GR" sz="2200" b="1">
                <a:solidFill>
                  <a:schemeClr val="bg1"/>
                </a:solidFill>
              </a:rPr>
              <a:t>τελεστές</a:t>
            </a:r>
            <a:r>
              <a:rPr lang="en-US" altLang="el-GR" sz="2200" b="1">
                <a:solidFill>
                  <a:schemeClr val="bg1"/>
                </a:solidFill>
              </a:rPr>
              <a:t>.</a:t>
            </a:r>
            <a:r>
              <a:rPr lang="en-US" altLang="el-GR" sz="24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wipe(left)">
                                      <p:cBhvr>
                                        <p:cTn id="22" dur="500"/>
                                        <p:tgtEl>
                                          <p:spTgt spid="1054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wipe(left)">
                                      <p:cBhvr>
                                        <p:cTn id="27" dur="500"/>
                                        <p:tgtEl>
                                          <p:spTgt spid="1054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wipe(left)">
                                      <p:cBhvr>
                                        <p:cTn id="32" dur="500"/>
                                        <p:tgtEl>
                                          <p:spTgt spid="1054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5475">
                                            <p:txEl>
                                              <p:pRg st="6" end="6"/>
                                            </p:txEl>
                                          </p:spTgt>
                                        </p:tgtEl>
                                        <p:attrNameLst>
                                          <p:attrName>style.visibility</p:attrName>
                                        </p:attrNameLst>
                                      </p:cBhvr>
                                      <p:to>
                                        <p:strVal val="visible"/>
                                      </p:to>
                                    </p:set>
                                    <p:animEffect transition="in" filter="wipe(left)">
                                      <p:cBhvr>
                                        <p:cTn id="37" dur="500"/>
                                        <p:tgtEl>
                                          <p:spTgt spid="1054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5475">
                                            <p:txEl>
                                              <p:pRg st="7" end="7"/>
                                            </p:txEl>
                                          </p:spTgt>
                                        </p:tgtEl>
                                        <p:attrNameLst>
                                          <p:attrName>style.visibility</p:attrName>
                                        </p:attrNameLst>
                                      </p:cBhvr>
                                      <p:to>
                                        <p:strVal val="visible"/>
                                      </p:to>
                                    </p:set>
                                    <p:animEffect transition="in" filter="wipe(left)">
                                      <p:cBhvr>
                                        <p:cTn id="42" dur="500"/>
                                        <p:tgtEl>
                                          <p:spTgt spid="1054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5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autoUpdateAnimBg="0"/>
      <p:bldP spid="105476"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C3161A3-AB81-4A7E-961B-17528116A76C}" type="slidenum">
              <a:rPr lang="el-GR" altLang="el-GR"/>
              <a:pPr/>
              <a:t>25</a:t>
            </a:fld>
            <a:endParaRPr lang="el-GR" altLang="el-GR"/>
          </a:p>
        </p:txBody>
      </p:sp>
      <p:sp>
        <p:nvSpPr>
          <p:cNvPr id="154626"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a:t>
            </a:r>
          </a:p>
        </p:txBody>
      </p:sp>
      <p:sp>
        <p:nvSpPr>
          <p:cNvPr id="154627" name="Rectangle 3"/>
          <p:cNvSpPr>
            <a:spLocks noGrp="1" noChangeArrowheads="1"/>
          </p:cNvSpPr>
          <p:nvPr>
            <p:ph type="body" idx="1"/>
          </p:nvPr>
        </p:nvSpPr>
        <p:spPr>
          <a:xfrm>
            <a:off x="611188" y="1484313"/>
            <a:ext cx="7772400" cy="4419600"/>
          </a:xfrm>
        </p:spPr>
        <p:txBody>
          <a:bodyPr/>
          <a:lstStyle/>
          <a:p>
            <a:r>
              <a:rPr lang="en-US" altLang="el-GR" b="1"/>
              <a:t>float</a:t>
            </a:r>
            <a:r>
              <a:rPr lang="en-US" altLang="el-GR"/>
              <a:t> </a:t>
            </a:r>
            <a:r>
              <a:rPr lang="el-GR" altLang="el-GR"/>
              <a:t>: είναι ο τύπος που υπερισχύει</a:t>
            </a:r>
            <a:endParaRPr lang="en-US" altLang="el-GR"/>
          </a:p>
          <a:p>
            <a:r>
              <a:rPr lang="el-GR" altLang="el-GR"/>
              <a:t>παράδειγμα</a:t>
            </a:r>
            <a:r>
              <a:rPr lang="en-US" altLang="el-GR"/>
              <a:t>:</a:t>
            </a:r>
          </a:p>
        </p:txBody>
      </p:sp>
      <p:sp>
        <p:nvSpPr>
          <p:cNvPr id="154628" name="Text Box 4"/>
          <p:cNvSpPr txBox="1">
            <a:spLocks noChangeArrowheads="1"/>
          </p:cNvSpPr>
          <p:nvPr/>
        </p:nvSpPr>
        <p:spPr bwMode="auto">
          <a:xfrm>
            <a:off x="1042988" y="2781300"/>
            <a:ext cx="6629400" cy="2784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b="1">
                <a:solidFill>
                  <a:schemeClr val="tx1"/>
                </a:solidFill>
              </a:rPr>
              <a:t>1 + 2 * 3 - </a:t>
            </a:r>
            <a:r>
              <a:rPr lang="en-US" altLang="el-GR" b="1">
                <a:solidFill>
                  <a:srgbClr val="0000FF"/>
                </a:solidFill>
              </a:rPr>
              <a:t>4.0</a:t>
            </a:r>
            <a:r>
              <a:rPr lang="en-US" altLang="el-GR" b="1">
                <a:solidFill>
                  <a:schemeClr val="tx1"/>
                </a:solidFill>
              </a:rPr>
              <a:t> / 5</a:t>
            </a:r>
          </a:p>
          <a:p>
            <a:pPr eaLnBrk="0" hangingPunct="0">
              <a:spcBef>
                <a:spcPct val="50000"/>
              </a:spcBef>
            </a:pPr>
            <a:r>
              <a:rPr lang="en-US" altLang="el-GR" b="1">
                <a:solidFill>
                  <a:schemeClr val="tx1"/>
                </a:solidFill>
              </a:rPr>
              <a:t>= 1 + (2 * 3) - (</a:t>
            </a:r>
            <a:r>
              <a:rPr lang="en-US" altLang="el-GR" b="1">
                <a:solidFill>
                  <a:srgbClr val="0000FF"/>
                </a:solidFill>
              </a:rPr>
              <a:t>4.0 / 5</a:t>
            </a:r>
            <a:r>
              <a:rPr lang="en-US" altLang="el-GR" b="1">
                <a:solidFill>
                  <a:schemeClr val="tx1"/>
                </a:solidFill>
              </a:rPr>
              <a:t>)</a:t>
            </a:r>
          </a:p>
          <a:p>
            <a:pPr eaLnBrk="0" hangingPunct="0">
              <a:spcBef>
                <a:spcPct val="50000"/>
              </a:spcBef>
            </a:pPr>
            <a:r>
              <a:rPr lang="en-US" altLang="el-GR" b="1">
                <a:solidFill>
                  <a:schemeClr val="tx1"/>
                </a:solidFill>
              </a:rPr>
              <a:t>= 1 + 6 - </a:t>
            </a:r>
            <a:r>
              <a:rPr lang="en-US" altLang="el-GR" b="1">
                <a:solidFill>
                  <a:srgbClr val="0000FF"/>
                </a:solidFill>
              </a:rPr>
              <a:t>0.8</a:t>
            </a:r>
            <a:endParaRPr lang="en-US" altLang="el-GR" b="1">
              <a:solidFill>
                <a:schemeClr val="tx1"/>
              </a:solidFill>
            </a:endParaRPr>
          </a:p>
          <a:p>
            <a:pPr eaLnBrk="0" hangingPunct="0">
              <a:spcBef>
                <a:spcPct val="50000"/>
              </a:spcBef>
            </a:pPr>
            <a:r>
              <a:rPr lang="en-US" altLang="el-GR" b="1">
                <a:solidFill>
                  <a:schemeClr val="tx1"/>
                </a:solidFill>
              </a:rPr>
              <a:t>= </a:t>
            </a:r>
            <a:r>
              <a:rPr lang="en-US" altLang="el-GR" b="1">
                <a:solidFill>
                  <a:srgbClr val="0000FF"/>
                </a:solidFill>
              </a:rPr>
              <a:t>6.2</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8">
                                            <p:bg/>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462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4628">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4628">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462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P spid="154628"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C3527E8-469E-4F6E-9D50-A8F3E781DD44}" type="slidenum">
              <a:rPr lang="el-GR" altLang="el-GR"/>
              <a:pPr/>
              <a:t>26</a:t>
            </a:fld>
            <a:endParaRPr lang="el-GR" altLang="el-GR"/>
          </a:p>
        </p:txBody>
      </p:sp>
      <p:sp>
        <p:nvSpPr>
          <p:cNvPr id="156674"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2</a:t>
            </a:r>
          </a:p>
        </p:txBody>
      </p:sp>
      <p:sp>
        <p:nvSpPr>
          <p:cNvPr id="156675" name="Text Box 3"/>
          <p:cNvSpPr txBox="1">
            <a:spLocks noChangeArrowheads="1"/>
          </p:cNvSpPr>
          <p:nvPr/>
        </p:nvSpPr>
        <p:spPr bwMode="auto">
          <a:xfrm>
            <a:off x="1042988" y="1773238"/>
            <a:ext cx="6629400" cy="3516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+ 2) * (3 - 4) / 5</a:t>
            </a:r>
          </a:p>
          <a:p>
            <a:pPr eaLnBrk="0" hangingPunct="0">
              <a:spcBef>
                <a:spcPct val="50000"/>
              </a:spcBef>
            </a:pPr>
            <a:r>
              <a:rPr lang="en-AU" altLang="el-GR" b="1">
                <a:solidFill>
                  <a:schemeClr val="tx1"/>
                </a:solidFill>
              </a:rPr>
              <a:t>= ((1 + 2) * (3 - 4)) / 5</a:t>
            </a:r>
          </a:p>
          <a:p>
            <a:pPr eaLnBrk="0" hangingPunct="0">
              <a:spcBef>
                <a:spcPct val="50000"/>
              </a:spcBef>
            </a:pPr>
            <a:r>
              <a:rPr lang="en-AU" altLang="el-GR" b="1">
                <a:solidFill>
                  <a:schemeClr val="tx1"/>
                </a:solidFill>
              </a:rPr>
              <a:t>= (3 * -1) / 5</a:t>
            </a:r>
          </a:p>
          <a:p>
            <a:pPr eaLnBrk="0" hangingPunct="0">
              <a:spcBef>
                <a:spcPct val="50000"/>
              </a:spcBef>
            </a:pPr>
            <a:r>
              <a:rPr lang="en-AU" altLang="el-GR" b="1">
                <a:solidFill>
                  <a:schemeClr val="tx1"/>
                </a:solidFill>
              </a:rPr>
              <a:t>= -3 / 5</a:t>
            </a:r>
          </a:p>
          <a:p>
            <a:pPr eaLnBrk="0" hangingPunct="0">
              <a:spcBef>
                <a:spcPct val="50000"/>
              </a:spcBef>
            </a:pPr>
            <a:r>
              <a:rPr lang="en-AU" altLang="el-GR" b="1">
                <a:solidFill>
                  <a:schemeClr val="tx1"/>
                </a:solidFill>
              </a:rPr>
              <a:t>= 0</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67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6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66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66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6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17DA79C-2FAD-496E-AAF4-E099494DDED7}" type="slidenum">
              <a:rPr lang="el-GR" altLang="el-GR"/>
              <a:pPr/>
              <a:t>27</a:t>
            </a:fld>
            <a:endParaRPr lang="el-GR" altLang="el-GR"/>
          </a:p>
        </p:txBody>
      </p:sp>
      <p:sp>
        <p:nvSpPr>
          <p:cNvPr id="157698" name="Rectangle 2"/>
          <p:cNvSpPr>
            <a:spLocks noGrp="1" noChangeArrowheads="1"/>
          </p:cNvSpPr>
          <p:nvPr>
            <p:ph type="title"/>
          </p:nvPr>
        </p:nvSpPr>
        <p:spPr>
          <a:xfrm>
            <a:off x="381000" y="609600"/>
            <a:ext cx="8229600" cy="1143000"/>
          </a:xfrm>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2 (</a:t>
            </a:r>
            <a:r>
              <a:rPr lang="el-GR" altLang="el-GR"/>
              <a:t>συνέχεια)</a:t>
            </a:r>
            <a:endParaRPr lang="en-US" altLang="el-GR"/>
          </a:p>
        </p:txBody>
      </p:sp>
      <p:sp>
        <p:nvSpPr>
          <p:cNvPr id="157699" name="Text Box 3"/>
          <p:cNvSpPr txBox="1">
            <a:spLocks noChangeArrowheads="1"/>
          </p:cNvSpPr>
          <p:nvPr/>
        </p:nvSpPr>
        <p:spPr bwMode="auto">
          <a:xfrm>
            <a:off x="914400" y="2133600"/>
            <a:ext cx="7086600" cy="35163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a:t>
            </a:r>
            <a:r>
              <a:rPr lang="en-AU" altLang="el-GR" b="1">
                <a:solidFill>
                  <a:srgbClr val="0000FF"/>
                </a:solidFill>
              </a:rPr>
              <a:t>2.0</a:t>
            </a:r>
            <a:r>
              <a:rPr lang="en-AU" altLang="el-GR" b="1">
                <a:solidFill>
                  <a:schemeClr val="tx1"/>
                </a:solidFill>
              </a:rPr>
              <a:t>) * (3 - 4) / 5</a:t>
            </a:r>
          </a:p>
          <a:p>
            <a:pPr eaLnBrk="0" hangingPunct="0">
              <a:spcBef>
                <a:spcPct val="50000"/>
              </a:spcBef>
            </a:pPr>
            <a:r>
              <a:rPr lang="en-AU" altLang="el-GR" b="1">
                <a:solidFill>
                  <a:schemeClr val="tx1"/>
                </a:solidFill>
              </a:rPr>
              <a:t>= ((</a:t>
            </a:r>
            <a:r>
              <a:rPr lang="en-AU" altLang="el-GR" b="1">
                <a:solidFill>
                  <a:srgbClr val="0000FF"/>
                </a:solidFill>
              </a:rPr>
              <a:t>1 + 2.0</a:t>
            </a:r>
            <a:r>
              <a:rPr lang="en-AU" altLang="el-GR" b="1">
                <a:solidFill>
                  <a:schemeClr val="tx1"/>
                </a:solidFill>
              </a:rPr>
              <a:t>) * (3 - 4))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-1)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5</a:t>
            </a:r>
          </a:p>
          <a:p>
            <a:pPr eaLnBrk="0" hangingPunct="0">
              <a:spcBef>
                <a:spcPct val="50000"/>
              </a:spcBef>
            </a:pPr>
            <a:r>
              <a:rPr lang="en-AU" altLang="el-GR" b="1">
                <a:solidFill>
                  <a:schemeClr val="tx1"/>
                </a:solidFill>
              </a:rPr>
              <a:t>= </a:t>
            </a:r>
            <a:r>
              <a:rPr lang="en-AU" altLang="el-GR" b="1">
                <a:solidFill>
                  <a:srgbClr val="0000FF"/>
                </a:solidFill>
              </a:rPr>
              <a:t>-0.6</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6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76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76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76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76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7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8513DB7-807C-4292-8C05-5318C4D60590}" type="slidenum">
              <a:rPr lang="el-GR" altLang="el-GR"/>
              <a:pPr/>
              <a:t>28</a:t>
            </a:fld>
            <a:endParaRPr lang="el-GR" altLang="el-GR"/>
          </a:p>
        </p:txBody>
      </p:sp>
      <p:sp>
        <p:nvSpPr>
          <p:cNvPr id="158722"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3</a:t>
            </a:r>
          </a:p>
        </p:txBody>
      </p:sp>
      <p:sp>
        <p:nvSpPr>
          <p:cNvPr id="158723" name="Text Box 3"/>
          <p:cNvSpPr txBox="1">
            <a:spLocks noChangeArrowheads="1"/>
          </p:cNvSpPr>
          <p:nvPr/>
        </p:nvSpPr>
        <p:spPr bwMode="auto">
          <a:xfrm>
            <a:off x="971550" y="1844675"/>
            <a:ext cx="7086600" cy="2784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a:t>
            </a:r>
            <a:r>
              <a:rPr lang="en-AU" altLang="el-GR" b="1">
                <a:solidFill>
                  <a:srgbClr val="0000FF"/>
                </a:solidFill>
              </a:rPr>
              <a:t>2.0</a:t>
            </a:r>
            <a:r>
              <a:rPr lang="en-AU" altLang="el-GR" b="1">
                <a:solidFill>
                  <a:schemeClr val="tx1"/>
                </a:solidFill>
              </a:rPr>
              <a:t>) * ((3 - 4) / 5) </a:t>
            </a:r>
          </a:p>
          <a:p>
            <a:pPr eaLnBrk="0" hangingPunct="0">
              <a:spcBef>
                <a:spcPct val="50000"/>
              </a:spcBef>
            </a:pPr>
            <a:r>
              <a:rPr lang="en-AU" altLang="el-GR" b="1">
                <a:solidFill>
                  <a:schemeClr val="tx1"/>
                </a:solidFill>
              </a:rPr>
              <a:t>= (</a:t>
            </a:r>
            <a:r>
              <a:rPr lang="en-AU" altLang="el-GR" b="1">
                <a:solidFill>
                  <a:srgbClr val="0000FF"/>
                </a:solidFill>
              </a:rPr>
              <a:t>1 + 2.0</a:t>
            </a:r>
            <a:r>
              <a:rPr lang="en-AU" altLang="el-GR" b="1">
                <a:solidFill>
                  <a:schemeClr val="tx1"/>
                </a:solidFill>
              </a:rPr>
              <a:t>) * (-1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0</a:t>
            </a:r>
          </a:p>
          <a:p>
            <a:pPr eaLnBrk="0" hangingPunct="0">
              <a:spcBef>
                <a:spcPct val="50000"/>
              </a:spcBef>
            </a:pPr>
            <a:r>
              <a:rPr lang="en-AU" altLang="el-GR" b="1">
                <a:solidFill>
                  <a:schemeClr val="tx1"/>
                </a:solidFill>
              </a:rPr>
              <a:t>= </a:t>
            </a:r>
            <a:r>
              <a:rPr lang="en-AU" altLang="el-GR" b="1">
                <a:solidFill>
                  <a:srgbClr val="0000FF"/>
                </a:solidFill>
              </a:rPr>
              <a:t>0.0</a:t>
            </a:r>
            <a:endParaRPr lang="en-US" altLang="el-GR"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87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87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87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8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1F1D1CC-67CE-46A0-9697-CE5AE3DE81C4}" type="slidenum">
              <a:rPr lang="el-GR" altLang="el-GR"/>
              <a:pPr/>
              <a:t>29</a:t>
            </a:fld>
            <a:endParaRPr lang="el-GR" altLang="el-GR"/>
          </a:p>
        </p:txBody>
      </p:sp>
      <p:sp>
        <p:nvSpPr>
          <p:cNvPr id="159746" name="Rectangle 2"/>
          <p:cNvSpPr>
            <a:spLocks noGrp="1" noChangeArrowheads="1"/>
          </p:cNvSpPr>
          <p:nvPr>
            <p:ph type="title"/>
          </p:nvPr>
        </p:nvSpPr>
        <p:spPr>
          <a:xfrm>
            <a:off x="914400" y="381000"/>
            <a:ext cx="6858000" cy="609600"/>
          </a:xfrm>
        </p:spPr>
        <p:txBody>
          <a:bodyPr/>
          <a:lstStyle/>
          <a:p>
            <a:r>
              <a:rPr lang="el-GR" altLang="el-GR" b="1"/>
              <a:t>Αριθμητική μικτού τύπου</a:t>
            </a:r>
            <a:endParaRPr lang="en-GB" altLang="el-GR" b="1"/>
          </a:p>
        </p:txBody>
      </p:sp>
      <p:sp>
        <p:nvSpPr>
          <p:cNvPr id="159747" name="Rectangle 3"/>
          <p:cNvSpPr>
            <a:spLocks noGrp="1" noChangeArrowheads="1"/>
          </p:cNvSpPr>
          <p:nvPr>
            <p:ph type="body" idx="1"/>
          </p:nvPr>
        </p:nvSpPr>
        <p:spPr>
          <a:xfrm>
            <a:off x="685800" y="1066800"/>
            <a:ext cx="7772400" cy="5181600"/>
          </a:xfrm>
        </p:spPr>
        <p:txBody>
          <a:bodyPr/>
          <a:lstStyle/>
          <a:p>
            <a:pPr>
              <a:lnSpc>
                <a:spcPct val="90000"/>
              </a:lnSpc>
              <a:buFontTx/>
              <a:buNone/>
            </a:pPr>
            <a:r>
              <a:rPr lang="en-GB" altLang="el-GR" sz="2000">
                <a:latin typeface="Courier New" pitchFamily="49" charset="0"/>
              </a:rPr>
              <a:t>#include &lt;stdio.h&gt;</a:t>
            </a:r>
          </a:p>
          <a:p>
            <a:pPr>
              <a:lnSpc>
                <a:spcPct val="90000"/>
              </a:lnSpc>
              <a:buFontTx/>
              <a:buNone/>
            </a:pPr>
            <a:r>
              <a:rPr lang="en-GB" altLang="el-GR" sz="2000" b="1">
                <a:latin typeface="Courier New" pitchFamily="49" charset="0"/>
              </a:rPr>
              <a:t>int n,p;</a:t>
            </a:r>
          </a:p>
          <a:p>
            <a:pPr>
              <a:lnSpc>
                <a:spcPct val="90000"/>
              </a:lnSpc>
              <a:buFontTx/>
              <a:buNone/>
            </a:pPr>
            <a:r>
              <a:rPr lang="en-GB" altLang="el-GR" sz="2000" b="1">
                <a:latin typeface="Courier New" pitchFamily="49" charset="0"/>
              </a:rPr>
              <a:t>float k,q;</a:t>
            </a:r>
          </a:p>
          <a:p>
            <a:pPr>
              <a:lnSpc>
                <a:spcPct val="90000"/>
              </a:lnSpc>
              <a:buFontTx/>
              <a:buNone/>
            </a:pPr>
            <a:r>
              <a:rPr lang="en-GB" altLang="el-GR" sz="2000">
                <a:latin typeface="Courier New" pitchFamily="49" charset="0"/>
              </a:rPr>
              <a:t>void main (){</a:t>
            </a:r>
          </a:p>
          <a:p>
            <a:pPr>
              <a:lnSpc>
                <a:spcPct val="90000"/>
              </a:lnSpc>
              <a:buFontTx/>
              <a:buNone/>
            </a:pPr>
            <a:r>
              <a:rPr lang="en-GB" altLang="el-GR" sz="2000" b="1">
                <a:latin typeface="Courier New" pitchFamily="49" charset="0"/>
              </a:rPr>
              <a:t>n=6/4.0;</a:t>
            </a:r>
          </a:p>
          <a:p>
            <a:pPr>
              <a:lnSpc>
                <a:spcPct val="90000"/>
              </a:lnSpc>
              <a:buFontTx/>
              <a:buNone/>
            </a:pPr>
            <a:r>
              <a:rPr lang="en-GB" altLang="el-GR" sz="2000" b="1">
                <a:latin typeface="Courier New" pitchFamily="49" charset="0"/>
              </a:rPr>
              <a:t>k=6/4.0;</a:t>
            </a:r>
          </a:p>
          <a:p>
            <a:pPr>
              <a:lnSpc>
                <a:spcPct val="90000"/>
              </a:lnSpc>
              <a:buFontTx/>
              <a:buNone/>
            </a:pPr>
            <a:r>
              <a:rPr lang="en-GB" altLang="el-GR" sz="2000" b="1">
                <a:latin typeface="Courier New" pitchFamily="49" charset="0"/>
              </a:rPr>
              <a:t>p=6/4;</a:t>
            </a:r>
          </a:p>
          <a:p>
            <a:pPr>
              <a:lnSpc>
                <a:spcPct val="90000"/>
              </a:lnSpc>
              <a:buFontTx/>
              <a:buNone/>
            </a:pPr>
            <a:r>
              <a:rPr lang="en-GB" altLang="el-GR" sz="2000" b="1">
                <a:latin typeface="Courier New" pitchFamily="49" charset="0"/>
              </a:rPr>
              <a:t>q=6/4;</a:t>
            </a:r>
          </a:p>
          <a:p>
            <a:pPr>
              <a:lnSpc>
                <a:spcPct val="90000"/>
              </a:lnSpc>
              <a:buFontTx/>
              <a:buNone/>
            </a:pPr>
            <a:r>
              <a:rPr lang="en-GB" altLang="el-GR" sz="2000">
                <a:latin typeface="Courier New" pitchFamily="49" charset="0"/>
              </a:rPr>
              <a:t>printf("n  = %4d\n",n);</a:t>
            </a:r>
          </a:p>
          <a:p>
            <a:pPr>
              <a:lnSpc>
                <a:spcPct val="90000"/>
              </a:lnSpc>
              <a:buFontTx/>
              <a:buNone/>
            </a:pPr>
            <a:r>
              <a:rPr lang="en-GB" altLang="el-GR" sz="2000">
                <a:latin typeface="Courier New" pitchFamily="49" charset="0"/>
              </a:rPr>
              <a:t>printf("k  = %4.2f\n",k);</a:t>
            </a:r>
          </a:p>
          <a:p>
            <a:pPr>
              <a:lnSpc>
                <a:spcPct val="90000"/>
              </a:lnSpc>
              <a:buFontTx/>
              <a:buNone/>
            </a:pPr>
            <a:r>
              <a:rPr lang="en-GB" altLang="el-GR" sz="2000">
                <a:latin typeface="Courier New" pitchFamily="49" charset="0"/>
              </a:rPr>
              <a:t>printf("p  = %4d\n",p);</a:t>
            </a:r>
          </a:p>
          <a:p>
            <a:pPr>
              <a:lnSpc>
                <a:spcPct val="90000"/>
              </a:lnSpc>
              <a:buFontTx/>
              <a:buNone/>
            </a:pPr>
            <a:r>
              <a:rPr lang="en-GB" altLang="el-GR" sz="2000">
                <a:latin typeface="Courier New" pitchFamily="49" charset="0"/>
              </a:rPr>
              <a:t>printf("q  = %4.2f\n",q);}</a:t>
            </a:r>
            <a:endParaRPr lang="el-GR" altLang="el-GR" sz="2000">
              <a:latin typeface="Courier New" pitchFamily="49" charset="0"/>
            </a:endParaRPr>
          </a:p>
        </p:txBody>
      </p:sp>
      <p:graphicFrame>
        <p:nvGraphicFramePr>
          <p:cNvPr id="159748" name="Object 4"/>
          <p:cNvGraphicFramePr>
            <a:graphicFrameLocks noChangeAspect="1"/>
          </p:cNvGraphicFramePr>
          <p:nvPr/>
        </p:nvGraphicFramePr>
        <p:xfrm>
          <a:off x="3881438" y="1419225"/>
          <a:ext cx="4119562" cy="2414588"/>
        </p:xfrm>
        <a:graphic>
          <a:graphicData uri="http://schemas.openxmlformats.org/presentationml/2006/ole">
            <mc:AlternateContent xmlns:mc="http://schemas.openxmlformats.org/markup-compatibility/2006">
              <mc:Choice xmlns:v="urn:schemas-microsoft-com:vml" Requires="v">
                <p:oleObj spid="_x0000_s159774" name="Bitmap Image" r:id="rId3" imgW="1380952" imgH="809738" progId="Paint.Picture">
                  <p:embed/>
                </p:oleObj>
              </mc:Choice>
              <mc:Fallback>
                <p:oleObj name="Bitmap Image" r:id="rId3" imgW="1380952" imgH="80973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1438" y="1419225"/>
                        <a:ext cx="4119562"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8EE278-78E5-4410-86A2-89DD2AEF7E38}" type="slidenum">
              <a:rPr lang="el-GR" altLang="el-GR"/>
              <a:pPr/>
              <a:t>3</a:t>
            </a:fld>
            <a:endParaRPr lang="el-GR" altLang="el-GR"/>
          </a:p>
        </p:txBody>
      </p:sp>
      <p:sp>
        <p:nvSpPr>
          <p:cNvPr id="8194" name="Rectangle 2"/>
          <p:cNvSpPr>
            <a:spLocks noGrp="1" noChangeArrowheads="1"/>
          </p:cNvSpPr>
          <p:nvPr>
            <p:ph type="title"/>
          </p:nvPr>
        </p:nvSpPr>
        <p:spPr/>
        <p:txBody>
          <a:bodyPr/>
          <a:lstStyle/>
          <a:p>
            <a:r>
              <a:rPr lang="el-GR" altLang="el-GR" sz="3600"/>
              <a:t>Αλγόριθμοι</a:t>
            </a:r>
            <a:endParaRPr lang="en-GB" altLang="el-GR" sz="3600"/>
          </a:p>
        </p:txBody>
      </p:sp>
      <p:sp>
        <p:nvSpPr>
          <p:cNvPr id="8195" name="Rectangle 3"/>
          <p:cNvSpPr>
            <a:spLocks noGrp="1" noChangeArrowheads="1"/>
          </p:cNvSpPr>
          <p:nvPr>
            <p:ph type="body" idx="1"/>
          </p:nvPr>
        </p:nvSpPr>
        <p:spPr/>
        <p:txBody>
          <a:bodyPr/>
          <a:lstStyle/>
          <a:p>
            <a:r>
              <a:rPr lang="el-GR" altLang="el-GR"/>
              <a:t>Αλγόριθμος είναι ένα διατεταγμένο και πεπερασμένο σύνολο καθορισμένων αριθμητικών ή λογικών πράξεων ή εντολών, που όταν εφαρμόζονται σε ένα σύνολο δεδομένων εισόδου, ενός συγκεκριμένου και καλώς προσδιορισμένου προβλήματος, παράγουν μια λύση σε πεπερασμένο χρόνο. Κάθε λύση προσδιορίζεται από ένα σύνολο αποτελεσμάτων που λέγονται δεδομένα εξόδου.</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8511AB1-CE0F-4302-BD41-DE363C1C92BA}" type="slidenum">
              <a:rPr lang="el-GR" altLang="el-GR"/>
              <a:pPr/>
              <a:t>30</a:t>
            </a:fld>
            <a:endParaRPr lang="el-GR" altLang="el-GR"/>
          </a:p>
        </p:txBody>
      </p:sp>
      <p:sp>
        <p:nvSpPr>
          <p:cNvPr id="66562" name="Rectangle 2"/>
          <p:cNvSpPr>
            <a:spLocks noGrp="1" noChangeArrowheads="1"/>
          </p:cNvSpPr>
          <p:nvPr>
            <p:ph type="title"/>
          </p:nvPr>
        </p:nvSpPr>
        <p:spPr>
          <a:xfrm>
            <a:off x="304800" y="304800"/>
            <a:ext cx="8458200" cy="558800"/>
          </a:xfrm>
        </p:spPr>
        <p:txBody>
          <a:bodyPr/>
          <a:lstStyle/>
          <a:p>
            <a:r>
              <a:rPr lang="el-GR" altLang="el-GR" b="1" dirty="0">
                <a:solidFill>
                  <a:srgbClr val="FF0000"/>
                </a:solidFill>
              </a:rPr>
              <a:t>Είσοδος – Έξοδος</a:t>
            </a:r>
            <a:endParaRPr lang="en-US" altLang="el-GR" b="1" dirty="0">
              <a:solidFill>
                <a:srgbClr val="FF0000"/>
              </a:solidFill>
            </a:endParaRPr>
          </a:p>
        </p:txBody>
      </p:sp>
      <p:sp>
        <p:nvSpPr>
          <p:cNvPr id="66563" name="Rectangle 3"/>
          <p:cNvSpPr>
            <a:spLocks noGrp="1" noChangeArrowheads="1"/>
          </p:cNvSpPr>
          <p:nvPr>
            <p:ph type="body" idx="1"/>
          </p:nvPr>
        </p:nvSpPr>
        <p:spPr>
          <a:xfrm>
            <a:off x="685800" y="1196975"/>
            <a:ext cx="7772400" cy="4899025"/>
          </a:xfrm>
        </p:spPr>
        <p:txBody>
          <a:bodyPr/>
          <a:lstStyle/>
          <a:p>
            <a:pPr>
              <a:lnSpc>
                <a:spcPct val="120000"/>
              </a:lnSpc>
            </a:pPr>
            <a:r>
              <a:rPr lang="en-US" altLang="el-GR" b="1" dirty="0" err="1">
                <a:latin typeface="Courier New" panose="02070309020205020404" pitchFamily="49" charset="0"/>
                <a:cs typeface="Courier New" panose="02070309020205020404" pitchFamily="49" charset="0"/>
              </a:rPr>
              <a:t>scanf</a:t>
            </a:r>
            <a:endParaRPr lang="en-US" altLang="el-GR" b="1" dirty="0">
              <a:latin typeface="Courier New" panose="02070309020205020404" pitchFamily="49" charset="0"/>
              <a:cs typeface="Courier New" panose="02070309020205020404" pitchFamily="49" charset="0"/>
            </a:endParaRPr>
          </a:p>
          <a:p>
            <a:pPr>
              <a:lnSpc>
                <a:spcPct val="120000"/>
              </a:lnSpc>
            </a:pPr>
            <a:r>
              <a:rPr lang="en-US" altLang="el-GR" b="1" dirty="0" err="1">
                <a:latin typeface="Courier New" panose="02070309020205020404" pitchFamily="49" charset="0"/>
                <a:cs typeface="Courier New" panose="02070309020205020404" pitchFamily="49" charset="0"/>
              </a:rPr>
              <a:t>printf</a:t>
            </a:r>
            <a:endParaRPr lang="en-US" altLang="el-GR" b="1" dirty="0">
              <a:latin typeface="Courier New" panose="02070309020205020404" pitchFamily="49" charset="0"/>
              <a:cs typeface="Courier New" panose="02070309020205020404" pitchFamily="49" charset="0"/>
            </a:endParaRPr>
          </a:p>
          <a:p>
            <a:pPr lvl="1">
              <a:lnSpc>
                <a:spcPct val="120000"/>
              </a:lnSpc>
            </a:pPr>
            <a:r>
              <a:rPr lang="en-US" altLang="el-GR" sz="2800" b="1" dirty="0">
                <a:solidFill>
                  <a:schemeClr val="accent2"/>
                </a:solidFill>
                <a:latin typeface="Courier New" panose="02070309020205020404" pitchFamily="49" charset="0"/>
                <a:cs typeface="Courier New" panose="02070309020205020404" pitchFamily="49" charset="0"/>
              </a:rPr>
              <a:t>%d</a:t>
            </a:r>
            <a:r>
              <a:rPr lang="en-US" altLang="el-GR" sz="2800" b="1" dirty="0">
                <a:latin typeface="Courier New" panose="02070309020205020404" pitchFamily="49" charset="0"/>
                <a:cs typeface="Courier New" panose="02070309020205020404" pitchFamily="49" charset="0"/>
              </a:rPr>
              <a:t> </a:t>
            </a:r>
            <a:r>
              <a:rPr lang="en-US" altLang="el-GR" sz="2800" b="1" dirty="0">
                <a:sym typeface="Wingdings" pitchFamily="2" charset="2"/>
              </a:rPr>
              <a:t> </a:t>
            </a:r>
            <a:r>
              <a:rPr lang="en-US" altLang="el-GR" sz="2800" b="1" dirty="0">
                <a:solidFill>
                  <a:schemeClr val="accent2"/>
                </a:solidFill>
                <a:sym typeface="Wingdings" pitchFamily="2" charset="2"/>
              </a:rPr>
              <a:t>decimal integer</a:t>
            </a:r>
          </a:p>
          <a:p>
            <a:pPr lvl="1">
              <a:lnSpc>
                <a:spcPct val="120000"/>
              </a:lnSpc>
            </a:pPr>
            <a:r>
              <a:rPr lang="en-US" altLang="el-GR" sz="2800" b="1" dirty="0">
                <a:solidFill>
                  <a:srgbClr val="FF0000"/>
                </a:solidFill>
                <a:latin typeface="Courier New" panose="02070309020205020404" pitchFamily="49" charset="0"/>
                <a:cs typeface="Courier New" panose="02070309020205020404" pitchFamily="49" charset="0"/>
                <a:sym typeface="Wingdings" pitchFamily="2" charset="2"/>
              </a:rPr>
              <a:t>%f</a:t>
            </a:r>
            <a:r>
              <a:rPr lang="en-US" altLang="el-GR" sz="2800" b="1" dirty="0">
                <a:latin typeface="Courier New" panose="02070309020205020404" pitchFamily="49" charset="0"/>
                <a:cs typeface="Courier New" panose="02070309020205020404" pitchFamily="49" charset="0"/>
                <a:sym typeface="Wingdings" pitchFamily="2" charset="2"/>
              </a:rPr>
              <a:t> </a:t>
            </a:r>
            <a:r>
              <a:rPr lang="en-US" altLang="el-GR" sz="2800" b="1" dirty="0">
                <a:sym typeface="Wingdings" pitchFamily="2" charset="2"/>
              </a:rPr>
              <a:t> </a:t>
            </a:r>
            <a:r>
              <a:rPr lang="en-US" altLang="el-GR" sz="2800" b="1" dirty="0">
                <a:solidFill>
                  <a:srgbClr val="FF0000"/>
                </a:solidFill>
                <a:sym typeface="Wingdings" pitchFamily="2" charset="2"/>
              </a:rPr>
              <a:t>floating point number</a:t>
            </a:r>
            <a:endParaRPr lang="el-GR" altLang="el-GR" sz="2800" b="1" dirty="0">
              <a:solidFill>
                <a:srgbClr val="FF0000"/>
              </a:solidFill>
              <a:sym typeface="Wingdings"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7D945C6-3053-4411-AC99-53754252BDDE}" type="slidenum">
              <a:rPr lang="el-GR" altLang="el-GR"/>
              <a:pPr/>
              <a:t>31</a:t>
            </a:fld>
            <a:endParaRPr lang="el-GR" altLang="el-GR"/>
          </a:p>
        </p:txBody>
      </p:sp>
      <p:sp>
        <p:nvSpPr>
          <p:cNvPr id="111618" name="Rectangle 2"/>
          <p:cNvSpPr>
            <a:spLocks noGrp="1" noChangeArrowheads="1"/>
          </p:cNvSpPr>
          <p:nvPr>
            <p:ph type="title"/>
          </p:nvPr>
        </p:nvSpPr>
        <p:spPr/>
        <p:txBody>
          <a:bodyPr/>
          <a:lstStyle/>
          <a:p>
            <a:endParaRPr lang="en-US" altLang="el-GR"/>
          </a:p>
        </p:txBody>
      </p:sp>
      <p:sp>
        <p:nvSpPr>
          <p:cNvPr id="111619" name="Rectangle 3"/>
          <p:cNvSpPr>
            <a:spLocks noGrp="1" noChangeArrowheads="1"/>
          </p:cNvSpPr>
          <p:nvPr>
            <p:ph type="body" idx="1"/>
          </p:nvPr>
        </p:nvSpPr>
        <p:spPr/>
        <p:txBody>
          <a:bodyPr/>
          <a:lstStyle/>
          <a:p>
            <a:r>
              <a:rPr lang="en-AU" altLang="el-GR" b="1" dirty="0" err="1">
                <a:latin typeface="Courier New" panose="02070309020205020404" pitchFamily="49" charset="0"/>
                <a:cs typeface="Courier New" panose="02070309020205020404" pitchFamily="49" charset="0"/>
              </a:rPr>
              <a:t>scanf</a:t>
            </a:r>
            <a:r>
              <a:rPr lang="en-AU" altLang="el-GR" b="1" dirty="0" smtClean="0">
                <a:latin typeface="Courier New" panose="02070309020205020404" pitchFamily="49" charset="0"/>
                <a:cs typeface="Courier New" panose="02070309020205020404" pitchFamily="49" charset="0"/>
              </a:rPr>
              <a:t>(</a:t>
            </a:r>
            <a:r>
              <a:rPr lang="el-GR" altLang="el-GR" b="1" dirty="0" smtClean="0">
                <a:latin typeface="Courier New" panose="02070309020205020404" pitchFamily="49" charset="0"/>
                <a:cs typeface="Courier New" panose="02070309020205020404" pitchFamily="49" charset="0"/>
              </a:rPr>
              <a:t> </a:t>
            </a:r>
            <a:r>
              <a:rPr lang="en-AU" altLang="el-GR" b="1" dirty="0" smtClean="0">
                <a:latin typeface="Courier New" panose="02070309020205020404" pitchFamily="49" charset="0"/>
                <a:cs typeface="Courier New" panose="02070309020205020404" pitchFamily="49" charset="0"/>
              </a:rPr>
              <a:t>)</a:t>
            </a:r>
            <a:r>
              <a:rPr lang="en-US" altLang="el-GR" b="1" dirty="0"/>
              <a:t/>
            </a:r>
            <a:br>
              <a:rPr lang="en-US" altLang="el-GR" b="1" dirty="0"/>
            </a:br>
            <a:r>
              <a:rPr lang="en-US" altLang="el-GR" b="1" dirty="0"/>
              <a:t> </a:t>
            </a:r>
            <a:r>
              <a:rPr lang="el-GR" altLang="el-GR" b="1" dirty="0"/>
              <a:t>παράδειγμα</a:t>
            </a:r>
            <a:r>
              <a:rPr lang="en-AU" altLang="el-GR" dirty="0"/>
              <a:t>:</a:t>
            </a:r>
            <a:r>
              <a:rPr lang="en-US" altLang="el-GR" dirty="0"/>
              <a:t/>
            </a:r>
            <a:br>
              <a:rPr lang="en-US" altLang="el-GR" dirty="0"/>
            </a:br>
            <a:r>
              <a:rPr lang="en-US" altLang="el-GR" dirty="0"/>
              <a:t>   </a:t>
            </a:r>
            <a:r>
              <a:rPr lang="el-GR" altLang="el-GR" dirty="0"/>
              <a:t>	</a:t>
            </a:r>
            <a:r>
              <a:rPr lang="en-AU" altLang="el-GR" b="1" dirty="0" err="1">
                <a:solidFill>
                  <a:srgbClr val="00B050"/>
                </a:solidFill>
                <a:latin typeface="Courier New" panose="02070309020205020404" pitchFamily="49" charset="0"/>
                <a:cs typeface="Courier New" panose="02070309020205020404" pitchFamily="49" charset="0"/>
              </a:rPr>
              <a:t>scanf</a:t>
            </a:r>
            <a:r>
              <a:rPr lang="en-AU" altLang="el-GR" b="1" dirty="0">
                <a:solidFill>
                  <a:srgbClr val="00B050"/>
                </a:solidFill>
                <a:latin typeface="Courier New" panose="02070309020205020404" pitchFamily="49" charset="0"/>
                <a:cs typeface="Courier New" panose="02070309020205020404" pitchFamily="49" charset="0"/>
              </a:rPr>
              <a:t>(“%d”, &amp;x);</a:t>
            </a:r>
            <a:endParaRPr lang="el-GR" altLang="el-GR" b="1" dirty="0">
              <a:solidFill>
                <a:srgbClr val="00B050"/>
              </a:solidFill>
              <a:latin typeface="Courier New" panose="02070309020205020404" pitchFamily="49" charset="0"/>
              <a:cs typeface="Courier New" panose="02070309020205020404" pitchFamily="49" charset="0"/>
            </a:endParaRPr>
          </a:p>
          <a:p>
            <a:endParaRPr lang="en-AU" altLang="el-GR" b="1" dirty="0"/>
          </a:p>
          <a:p>
            <a:r>
              <a:rPr lang="en-AU" altLang="el-GR" b="1" dirty="0" err="1">
                <a:latin typeface="Courier New" panose="02070309020205020404" pitchFamily="49" charset="0"/>
                <a:cs typeface="Courier New" panose="02070309020205020404" pitchFamily="49" charset="0"/>
              </a:rPr>
              <a:t>printf</a:t>
            </a:r>
            <a:r>
              <a:rPr lang="en-AU" altLang="el-GR" b="1" dirty="0" smtClean="0">
                <a:latin typeface="Courier New" panose="02070309020205020404" pitchFamily="49" charset="0"/>
                <a:cs typeface="Courier New" panose="02070309020205020404" pitchFamily="49" charset="0"/>
              </a:rPr>
              <a:t>(</a:t>
            </a:r>
            <a:r>
              <a:rPr lang="el-GR" altLang="el-GR" b="1" dirty="0" smtClean="0">
                <a:latin typeface="Courier New" panose="02070309020205020404" pitchFamily="49" charset="0"/>
                <a:cs typeface="Courier New" panose="02070309020205020404" pitchFamily="49" charset="0"/>
              </a:rPr>
              <a:t> </a:t>
            </a:r>
            <a:r>
              <a:rPr lang="en-AU" altLang="el-GR" b="1" dirty="0" smtClean="0">
                <a:latin typeface="Courier New" panose="02070309020205020404" pitchFamily="49" charset="0"/>
                <a:cs typeface="Courier New" panose="02070309020205020404" pitchFamily="49" charset="0"/>
              </a:rPr>
              <a:t>)</a:t>
            </a:r>
            <a:r>
              <a:rPr lang="en-US" altLang="el-GR" b="1" dirty="0">
                <a:latin typeface="Courier New" panose="02070309020205020404" pitchFamily="49" charset="0"/>
                <a:cs typeface="Courier New" panose="02070309020205020404" pitchFamily="49" charset="0"/>
              </a:rPr>
              <a:t/>
            </a:r>
            <a:br>
              <a:rPr lang="en-US" altLang="el-GR" b="1" dirty="0">
                <a:latin typeface="Courier New" panose="02070309020205020404" pitchFamily="49" charset="0"/>
                <a:cs typeface="Courier New" panose="02070309020205020404" pitchFamily="49" charset="0"/>
              </a:rPr>
            </a:br>
            <a:r>
              <a:rPr lang="en-US" altLang="el-GR" b="1" dirty="0"/>
              <a:t> </a:t>
            </a:r>
            <a:r>
              <a:rPr lang="el-GR" altLang="el-GR" b="1" dirty="0"/>
              <a:t>παράδειγμα</a:t>
            </a:r>
            <a:r>
              <a:rPr lang="en-AU" altLang="el-GR" dirty="0"/>
              <a:t>:</a:t>
            </a:r>
          </a:p>
          <a:p>
            <a:pPr>
              <a:buFontTx/>
              <a:buNone/>
            </a:pPr>
            <a:r>
              <a:rPr lang="en-US" altLang="el-GR" b="1" dirty="0"/>
              <a:t> </a:t>
            </a:r>
            <a:r>
              <a:rPr lang="el-GR" altLang="el-GR" b="1" dirty="0"/>
              <a:t>	</a:t>
            </a:r>
            <a:r>
              <a:rPr lang="en-AU" altLang="el-GR" b="1" dirty="0" err="1" smtClean="0">
                <a:solidFill>
                  <a:srgbClr val="00B050"/>
                </a:solidFill>
                <a:latin typeface="Courier New" panose="02070309020205020404" pitchFamily="49" charset="0"/>
                <a:cs typeface="Courier New" panose="02070309020205020404" pitchFamily="49" charset="0"/>
              </a:rPr>
              <a:t>printf</a:t>
            </a:r>
            <a:r>
              <a:rPr lang="en-AU" altLang="el-GR" b="1" dirty="0">
                <a:solidFill>
                  <a:srgbClr val="00B050"/>
                </a:solidFill>
                <a:latin typeface="Courier New" panose="02070309020205020404" pitchFamily="49" charset="0"/>
                <a:cs typeface="Courier New" panose="02070309020205020404" pitchFamily="49" charset="0"/>
              </a:rPr>
              <a:t>(“The value of x is %d\n”, x);</a:t>
            </a:r>
            <a:endParaRPr lang="el-GR" altLang="el-GR" b="1" dirty="0">
              <a:solidFill>
                <a:srgbClr val="00B050"/>
              </a:solidFill>
              <a:latin typeface="Courier New" panose="02070309020205020404" pitchFamily="49" charset="0"/>
              <a:cs typeface="Courier New" panose="02070309020205020404" pitchFamily="49" charset="0"/>
            </a:endParaRPr>
          </a:p>
          <a:p>
            <a:pPr>
              <a:buFontTx/>
              <a:buNone/>
            </a:pPr>
            <a:r>
              <a:rPr lang="en-AU" altLang="el-GR" b="1" dirty="0"/>
              <a:t> </a:t>
            </a:r>
            <a:endParaRPr lang="en-AU" altLang="el-GR" dirty="0"/>
          </a:p>
          <a:p>
            <a:r>
              <a:rPr lang="en-AU" altLang="el-GR" b="1" dirty="0">
                <a:latin typeface="Courier New" panose="02070309020205020404" pitchFamily="49" charset="0"/>
                <a:cs typeface="Courier New" panose="02070309020205020404" pitchFamily="49" charset="0"/>
              </a:rPr>
              <a:t>#include &lt;</a:t>
            </a:r>
            <a:r>
              <a:rPr lang="en-AU" altLang="el-GR" b="1" dirty="0" err="1">
                <a:latin typeface="Courier New" panose="02070309020205020404" pitchFamily="49" charset="0"/>
                <a:cs typeface="Courier New" panose="02070309020205020404" pitchFamily="49" charset="0"/>
              </a:rPr>
              <a:t>stdio.h</a:t>
            </a:r>
            <a:r>
              <a:rPr lang="en-AU" altLang="el-GR" b="1" dirty="0">
                <a:latin typeface="Courier New" panose="02070309020205020404" pitchFamily="49" charset="0"/>
                <a:cs typeface="Courier New" panose="02070309020205020404" pitchFamily="49" charset="0"/>
              </a:rPr>
              <a:t>&gt;</a:t>
            </a:r>
            <a:endParaRPr lang="el-GR" altLang="el-GR" b="1"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E1C21D9-1B11-498F-BE90-EAE301746A35}" type="slidenum">
              <a:rPr lang="el-GR" altLang="el-GR"/>
              <a:pPr/>
              <a:t>32</a:t>
            </a:fld>
            <a:endParaRPr lang="el-GR" altLang="el-GR"/>
          </a:p>
        </p:txBody>
      </p:sp>
      <p:sp>
        <p:nvSpPr>
          <p:cNvPr id="161794" name="Rectangle 2"/>
          <p:cNvSpPr>
            <a:spLocks noGrp="1" noChangeArrowheads="1"/>
          </p:cNvSpPr>
          <p:nvPr>
            <p:ph type="title"/>
          </p:nvPr>
        </p:nvSpPr>
        <p:spPr>
          <a:xfrm>
            <a:off x="990600" y="457200"/>
            <a:ext cx="7162800" cy="609600"/>
          </a:xfrm>
        </p:spPr>
        <p:txBody>
          <a:bodyPr/>
          <a:lstStyle/>
          <a:p>
            <a:r>
              <a:rPr lang="el-GR" altLang="el-GR" b="1"/>
              <a:t>Εισαγωγή δεδομένων -</a:t>
            </a:r>
            <a:r>
              <a:rPr lang="en-US" altLang="el-GR" b="1"/>
              <a:t>scanf</a:t>
            </a:r>
            <a:endParaRPr lang="en-GB" altLang="el-GR" b="1"/>
          </a:p>
        </p:txBody>
      </p:sp>
      <p:sp>
        <p:nvSpPr>
          <p:cNvPr id="161795" name="Rectangle 3"/>
          <p:cNvSpPr>
            <a:spLocks noGrp="1" noChangeArrowheads="1"/>
          </p:cNvSpPr>
          <p:nvPr>
            <p:ph type="body" idx="1"/>
          </p:nvPr>
        </p:nvSpPr>
        <p:spPr>
          <a:xfrm>
            <a:off x="457200" y="1295400"/>
            <a:ext cx="7772400" cy="4724400"/>
          </a:xfrm>
        </p:spPr>
        <p:txBody>
          <a:bodyPr/>
          <a:lstStyle/>
          <a:p>
            <a:pPr>
              <a:lnSpc>
                <a:spcPct val="70000"/>
              </a:lnSpc>
              <a:buFontTx/>
              <a:buNone/>
            </a:pPr>
            <a:r>
              <a:rPr lang="en-GB" altLang="el-GR" sz="1800">
                <a:latin typeface="Courier New" pitchFamily="49" charset="0"/>
              </a:rPr>
              <a:t>#include &lt;stdio.h&gt;</a:t>
            </a:r>
          </a:p>
          <a:p>
            <a:pPr>
              <a:lnSpc>
                <a:spcPct val="70000"/>
              </a:lnSpc>
              <a:buFontTx/>
              <a:buNone/>
            </a:pPr>
            <a:r>
              <a:rPr lang="en-GB" altLang="el-GR" sz="1800">
                <a:latin typeface="Courier New" pitchFamily="49" charset="0"/>
              </a:rPr>
              <a:t>#define euro 340.75</a:t>
            </a:r>
          </a:p>
          <a:p>
            <a:pPr>
              <a:lnSpc>
                <a:spcPct val="70000"/>
              </a:lnSpc>
              <a:buFontTx/>
              <a:buNone/>
            </a:pPr>
            <a:r>
              <a:rPr lang="en-GB" altLang="el-GR" sz="1800">
                <a:latin typeface="Courier New" pitchFamily="49" charset="0"/>
              </a:rPr>
              <a:t>int code;</a:t>
            </a:r>
          </a:p>
          <a:p>
            <a:pPr>
              <a:lnSpc>
                <a:spcPct val="70000"/>
              </a:lnSpc>
              <a:buFontTx/>
              <a:buNone/>
            </a:pPr>
            <a:r>
              <a:rPr lang="en-GB" altLang="el-GR" sz="1800">
                <a:latin typeface="Courier New" pitchFamily="49" charset="0"/>
              </a:rPr>
              <a:t>float salary,salary_euro;</a:t>
            </a:r>
          </a:p>
          <a:p>
            <a:pPr>
              <a:lnSpc>
                <a:spcPct val="70000"/>
              </a:lnSpc>
              <a:buFontTx/>
              <a:buNone/>
            </a:pPr>
            <a:r>
              <a:rPr lang="en-GB" altLang="el-GR" sz="1800">
                <a:latin typeface="Courier New" pitchFamily="49" charset="0"/>
              </a:rPr>
              <a:t>void main ()</a:t>
            </a:r>
          </a:p>
          <a:p>
            <a:pPr>
              <a:lnSpc>
                <a:spcPct val="70000"/>
              </a:lnSpc>
              <a:buFontTx/>
              <a:buNone/>
            </a:pPr>
            <a:r>
              <a:rPr lang="en-GB" altLang="el-GR" sz="1800">
                <a:latin typeface="Courier New" pitchFamily="49" charset="0"/>
              </a:rPr>
              <a:t>{</a:t>
            </a:r>
          </a:p>
          <a:p>
            <a:pPr>
              <a:lnSpc>
                <a:spcPct val="70000"/>
              </a:lnSpc>
              <a:buFontTx/>
              <a:buNone/>
            </a:pPr>
            <a:r>
              <a:rPr lang="en-GB" altLang="el-GR" sz="1800">
                <a:latin typeface="Courier New" pitchFamily="49" charset="0"/>
              </a:rPr>
              <a:t>printf("code=");</a:t>
            </a:r>
          </a:p>
          <a:p>
            <a:pPr>
              <a:lnSpc>
                <a:spcPct val="70000"/>
              </a:lnSpc>
              <a:buFontTx/>
              <a:buNone/>
            </a:pPr>
            <a:r>
              <a:rPr lang="en-GB" altLang="el-GR" sz="1800" b="1">
                <a:latin typeface="Courier New" pitchFamily="49" charset="0"/>
              </a:rPr>
              <a:t>scanf("%d" ,&amp;code);</a:t>
            </a:r>
          </a:p>
          <a:p>
            <a:pPr>
              <a:lnSpc>
                <a:spcPct val="70000"/>
              </a:lnSpc>
              <a:buFontTx/>
              <a:buNone/>
            </a:pPr>
            <a:r>
              <a:rPr lang="en-GB" altLang="el-GR" sz="1800">
                <a:latin typeface="Courier New" pitchFamily="49" charset="0"/>
              </a:rPr>
              <a:t>printf("salary=");</a:t>
            </a:r>
          </a:p>
          <a:p>
            <a:pPr>
              <a:lnSpc>
                <a:spcPct val="70000"/>
              </a:lnSpc>
              <a:buFontTx/>
              <a:buNone/>
            </a:pPr>
            <a:r>
              <a:rPr lang="en-GB" altLang="el-GR" sz="1800" b="1">
                <a:latin typeface="Courier New" pitchFamily="49" charset="0"/>
              </a:rPr>
              <a:t>scanf("%f" ,&amp;salary);</a:t>
            </a:r>
          </a:p>
          <a:p>
            <a:pPr>
              <a:lnSpc>
                <a:spcPct val="70000"/>
              </a:lnSpc>
              <a:buFontTx/>
              <a:buNone/>
            </a:pPr>
            <a:r>
              <a:rPr lang="en-GB" altLang="el-GR" sz="1800">
                <a:latin typeface="Courier New" pitchFamily="49" charset="0"/>
              </a:rPr>
              <a:t>salary_euro=salary/340.75;</a:t>
            </a:r>
          </a:p>
          <a:p>
            <a:pPr>
              <a:lnSpc>
                <a:spcPct val="70000"/>
              </a:lnSpc>
              <a:buFontTx/>
              <a:buNone/>
            </a:pPr>
            <a:endParaRPr lang="en-GB" altLang="el-GR" sz="1800">
              <a:latin typeface="Courier New" pitchFamily="49" charset="0"/>
            </a:endParaRPr>
          </a:p>
          <a:p>
            <a:pPr>
              <a:lnSpc>
                <a:spcPct val="70000"/>
              </a:lnSpc>
              <a:buFontTx/>
              <a:buNone/>
            </a:pPr>
            <a:r>
              <a:rPr lang="en-GB" altLang="el-GR" sz="1800">
                <a:latin typeface="Courier New" pitchFamily="49" charset="0"/>
              </a:rPr>
              <a:t>printf("\n\ncode            = %5d\n",code);</a:t>
            </a:r>
          </a:p>
          <a:p>
            <a:pPr>
              <a:lnSpc>
                <a:spcPct val="70000"/>
              </a:lnSpc>
              <a:buFontTx/>
              <a:buNone/>
            </a:pPr>
            <a:r>
              <a:rPr lang="en-GB" altLang="el-GR" sz="1800">
                <a:latin typeface="Courier New" pitchFamily="49" charset="0"/>
              </a:rPr>
              <a:t>printf("salary          = %12.0f\n",salary);</a:t>
            </a:r>
          </a:p>
          <a:p>
            <a:pPr>
              <a:lnSpc>
                <a:spcPct val="70000"/>
              </a:lnSpc>
              <a:buFontTx/>
              <a:buNone/>
            </a:pPr>
            <a:r>
              <a:rPr lang="en-GB" altLang="el-GR" sz="1800">
                <a:latin typeface="Courier New" pitchFamily="49" charset="0"/>
              </a:rPr>
              <a:t>printf("salary_euro     = %12.3f\n",salary_euro);</a:t>
            </a:r>
          </a:p>
          <a:p>
            <a:pPr>
              <a:lnSpc>
                <a:spcPct val="70000"/>
              </a:lnSpc>
              <a:buFontTx/>
              <a:buNone/>
            </a:pPr>
            <a:r>
              <a:rPr lang="en-GB" altLang="el-GR" sz="1800">
                <a:latin typeface="Courier New" pitchFamily="49" charset="0"/>
              </a:rPr>
              <a:t>}</a:t>
            </a:r>
            <a:endParaRPr lang="en-US" altLang="el-GR" sz="1800">
              <a:latin typeface="Courier New" pitchFamily="49" charset="0"/>
            </a:endParaRPr>
          </a:p>
        </p:txBody>
      </p:sp>
      <p:graphicFrame>
        <p:nvGraphicFramePr>
          <p:cNvPr id="161796" name="Object 4"/>
          <p:cNvGraphicFramePr>
            <a:graphicFrameLocks noChangeAspect="1"/>
          </p:cNvGraphicFramePr>
          <p:nvPr/>
        </p:nvGraphicFramePr>
        <p:xfrm>
          <a:off x="4419600" y="1512888"/>
          <a:ext cx="4191000" cy="2241550"/>
        </p:xfrm>
        <a:graphic>
          <a:graphicData uri="http://schemas.openxmlformats.org/presentationml/2006/ole">
            <mc:AlternateContent xmlns:mc="http://schemas.openxmlformats.org/markup-compatibility/2006">
              <mc:Choice xmlns:v="urn:schemas-microsoft-com:vml" Requires="v">
                <p:oleObj spid="_x0000_s161822" name="Bitmap Image" r:id="rId3" imgW="2333333" imgH="1247619" progId="Paint.Picture">
                  <p:embed/>
                </p:oleObj>
              </mc:Choice>
              <mc:Fallback>
                <p:oleObj name="Bitmap Image" r:id="rId3" imgW="2333333" imgH="1247619"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512888"/>
                        <a:ext cx="419100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fld id="{C59A4047-4325-4FA4-B0DF-950E8A6849F3}" type="slidenum">
              <a:rPr lang="el-GR" altLang="el-GR"/>
              <a:pPr/>
              <a:t>33</a:t>
            </a:fld>
            <a:endParaRPr lang="el-GR" altLang="el-GR"/>
          </a:p>
        </p:txBody>
      </p:sp>
      <p:grpSp>
        <p:nvGrpSpPr>
          <p:cNvPr id="114690" name="Group 2"/>
          <p:cNvGrpSpPr>
            <a:grpSpLocks/>
          </p:cNvGrpSpPr>
          <p:nvPr/>
        </p:nvGrpSpPr>
        <p:grpSpPr bwMode="auto">
          <a:xfrm>
            <a:off x="1676400" y="4419600"/>
            <a:ext cx="4724400" cy="609600"/>
            <a:chOff x="1056" y="2784"/>
            <a:chExt cx="2976" cy="384"/>
          </a:xfrm>
        </p:grpSpPr>
        <p:sp>
          <p:nvSpPr>
            <p:cNvPr id="114691" name="Rectangle 3"/>
            <p:cNvSpPr>
              <a:spLocks noChangeArrowheads="1"/>
            </p:cNvSpPr>
            <p:nvPr/>
          </p:nvSpPr>
          <p:spPr bwMode="auto">
            <a:xfrm>
              <a:off x="1152" y="2784"/>
              <a:ext cx="288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4692" name="Oval 4"/>
            <p:cNvSpPr>
              <a:spLocks noChangeArrowheads="1"/>
            </p:cNvSpPr>
            <p:nvPr/>
          </p:nvSpPr>
          <p:spPr bwMode="auto">
            <a:xfrm>
              <a:off x="1056" y="2784"/>
              <a:ext cx="144"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14693" name="Rectangle 5"/>
          <p:cNvSpPr>
            <a:spLocks noGrp="1" noChangeArrowheads="1"/>
          </p:cNvSpPr>
          <p:nvPr>
            <p:ph type="title"/>
          </p:nvPr>
        </p:nvSpPr>
        <p:spPr>
          <a:xfrm>
            <a:off x="838200" y="228600"/>
            <a:ext cx="7772400" cy="838200"/>
          </a:xfrm>
        </p:spPr>
        <p:txBody>
          <a:bodyPr/>
          <a:lstStyle/>
          <a:p>
            <a:r>
              <a:rPr lang="en-US" altLang="el-GR"/>
              <a:t>Streams: Input -- Example</a:t>
            </a:r>
          </a:p>
        </p:txBody>
      </p:sp>
      <p:pic>
        <p:nvPicPr>
          <p:cNvPr id="114694" name="Picture 6" descr="keyb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4695" name="Text Box 7"/>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4696" name="Oval 8"/>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1</a:t>
            </a:r>
          </a:p>
        </p:txBody>
      </p:sp>
      <p:sp>
        <p:nvSpPr>
          <p:cNvPr id="114697" name="Oval 9"/>
          <p:cNvSpPr>
            <a:spLocks noChangeArrowheads="1"/>
          </p:cNvSpPr>
          <p:nvPr/>
        </p:nvSpPr>
        <p:spPr bwMode="auto">
          <a:xfrm>
            <a:off x="2438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3</a:t>
            </a:r>
          </a:p>
        </p:txBody>
      </p:sp>
      <p:sp>
        <p:nvSpPr>
          <p:cNvPr id="114698" name="Oval 10"/>
          <p:cNvSpPr>
            <a:spLocks noChangeArrowheads="1"/>
          </p:cNvSpPr>
          <p:nvPr/>
        </p:nvSpPr>
        <p:spPr bwMode="auto">
          <a:xfrm>
            <a:off x="2895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699" name="Oval 11"/>
          <p:cNvSpPr>
            <a:spLocks noChangeArrowheads="1"/>
          </p:cNvSpPr>
          <p:nvPr/>
        </p:nvSpPr>
        <p:spPr bwMode="auto">
          <a:xfrm>
            <a:off x="3352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4700" name="Oval 12"/>
          <p:cNvSpPr>
            <a:spLocks noChangeArrowheads="1"/>
          </p:cNvSpPr>
          <p:nvPr/>
        </p:nvSpPr>
        <p:spPr bwMode="auto">
          <a:xfrm>
            <a:off x="38100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4701" name="Oval 13"/>
          <p:cNvSpPr>
            <a:spLocks noChangeArrowheads="1"/>
          </p:cNvSpPr>
          <p:nvPr/>
        </p:nvSpPr>
        <p:spPr bwMode="auto">
          <a:xfrm>
            <a:off x="4267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702" name="Oval 14"/>
          <p:cNvSpPr>
            <a:spLocks noChangeArrowheads="1"/>
          </p:cNvSpPr>
          <p:nvPr/>
        </p:nvSpPr>
        <p:spPr bwMode="auto">
          <a:xfrm>
            <a:off x="4724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4703" name="Oval 15"/>
          <p:cNvSpPr>
            <a:spLocks noChangeArrowheads="1"/>
          </p:cNvSpPr>
          <p:nvPr/>
        </p:nvSpPr>
        <p:spPr bwMode="auto">
          <a:xfrm>
            <a:off x="5181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704" name="Oval 16"/>
          <p:cNvSpPr>
            <a:spLocks noChangeArrowheads="1"/>
          </p:cNvSpPr>
          <p:nvPr/>
        </p:nvSpPr>
        <p:spPr bwMode="auto">
          <a:xfrm>
            <a:off x="5638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4705" name="AutoShape 17"/>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4706" name="Text Box 18"/>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4707" name="Text Box 19"/>
          <p:cNvSpPr txBox="1">
            <a:spLocks noChangeArrowheads="1"/>
          </p:cNvSpPr>
          <p:nvPr/>
        </p:nvSpPr>
        <p:spPr bwMode="auto">
          <a:xfrm>
            <a:off x="609600" y="1447800"/>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grpSp>
        <p:nvGrpSpPr>
          <p:cNvPr id="114708" name="Group 20"/>
          <p:cNvGrpSpPr>
            <a:grpSpLocks/>
          </p:cNvGrpSpPr>
          <p:nvPr/>
        </p:nvGrpSpPr>
        <p:grpSpPr bwMode="auto">
          <a:xfrm>
            <a:off x="1752600" y="5181600"/>
            <a:ext cx="4610100" cy="1341438"/>
            <a:chOff x="1104" y="3264"/>
            <a:chExt cx="2904" cy="845"/>
          </a:xfrm>
        </p:grpSpPr>
        <p:sp>
          <p:nvSpPr>
            <p:cNvPr id="114709" name="AutoShape 21"/>
            <p:cNvSpPr>
              <a:spLocks/>
            </p:cNvSpPr>
            <p:nvPr/>
          </p:nvSpPr>
          <p:spPr bwMode="auto">
            <a:xfrm rot="5400000">
              <a:off x="2364" y="2004"/>
              <a:ext cx="384" cy="2904"/>
            </a:xfrm>
            <a:prstGeom prst="rightBrace">
              <a:avLst>
                <a:gd name="adj1" fmla="val 63021"/>
                <a:gd name="adj2" fmla="val 50000"/>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4710" name="Text Box 22"/>
            <p:cNvSpPr txBox="1">
              <a:spLocks noChangeArrowheads="1"/>
            </p:cNvSpPr>
            <p:nvPr/>
          </p:nvSpPr>
          <p:spPr bwMode="auto">
            <a:xfrm>
              <a:off x="1824" y="3744"/>
              <a:ext cx="1536" cy="36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input buffer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46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32" fill="hold" grpId="0" nodeType="clickEffect">
                                  <p:stCondLst>
                                    <p:cond delay="0"/>
                                  </p:stCondLst>
                                  <p:iterate type="lt">
                                    <p:tmPct val="100000"/>
                                  </p:iterate>
                                  <p:childTnLst>
                                    <p:set>
                                      <p:cBhvr>
                                        <p:cTn id="10" dur="1" fill="hold">
                                          <p:stCondLst>
                                            <p:cond delay="0"/>
                                          </p:stCondLst>
                                        </p:cTn>
                                        <p:tgtEl>
                                          <p:spTgt spid="114695"/>
                                        </p:tgtEl>
                                        <p:attrNameLst>
                                          <p:attrName>style.visibility</p:attrName>
                                        </p:attrNameLst>
                                      </p:cBhvr>
                                      <p:to>
                                        <p:strVal val="visible"/>
                                      </p:to>
                                    </p:set>
                                    <p:animEffect transition="in" filter="box(out)">
                                      <p:cBhvr>
                                        <p:cTn id="11" dur="75"/>
                                        <p:tgtEl>
                                          <p:spTgt spid="114695"/>
                                        </p:tgtEl>
                                      </p:cBhvr>
                                    </p:animEffect>
                                  </p:childTnLst>
                                  <p:subTnLst>
                                    <p:audio>
                                      <p:cMediaNode>
                                        <p:cTn display="0" masterRel="sameClick">
                                          <p:stCondLst>
                                            <p:cond evt="begin" delay="0">
                                              <p:tn val="9"/>
                                            </p:cond>
                                          </p:stCondLst>
                                          <p:endCondLst>
                                            <p:cond evt="onStopAudio" delay="0">
                                              <p:tgtEl>
                                                <p:sldTgt/>
                                              </p:tgtEl>
                                            </p:cond>
                                          </p:endCondLst>
                                        </p:cTn>
                                        <p:tgtEl>
                                          <p:sndTgt r:embed="rId3" name="TYP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470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14690"/>
                                        </p:tgtEl>
                                        <p:attrNameLst>
                                          <p:attrName>style.visibility</p:attrName>
                                        </p:attrNameLst>
                                      </p:cBhvr>
                                      <p:to>
                                        <p:strVal val="visible"/>
                                      </p:to>
                                    </p:set>
                                    <p:animEffect transition="in" filter="wipe(left)">
                                      <p:cBhvr>
                                        <p:cTn id="20" dur="500"/>
                                        <p:tgtEl>
                                          <p:spTgt spid="114690"/>
                                        </p:tgtEl>
                                      </p:cBhvr>
                                    </p:animEffect>
                                  </p:childTnLst>
                                </p:cTn>
                              </p:par>
                            </p:childTnLst>
                          </p:cTn>
                        </p:par>
                        <p:par>
                          <p:cTn id="21" fill="hold" nodeType="afterGroup">
                            <p:stCondLst>
                              <p:cond delay="500"/>
                            </p:stCondLst>
                            <p:childTnLst>
                              <p:par>
                                <p:cTn id="22" presetID="2" presetClass="entr" presetSubtype="2" fill="hold" grpId="0" nodeType="afterEffect">
                                  <p:stCondLst>
                                    <p:cond delay="500"/>
                                  </p:stCondLst>
                                  <p:childTnLst>
                                    <p:set>
                                      <p:cBhvr>
                                        <p:cTn id="23" dur="1" fill="hold">
                                          <p:stCondLst>
                                            <p:cond delay="0"/>
                                          </p:stCondLst>
                                        </p:cTn>
                                        <p:tgtEl>
                                          <p:spTgt spid="114696"/>
                                        </p:tgtEl>
                                        <p:attrNameLst>
                                          <p:attrName>style.visibility</p:attrName>
                                        </p:attrNameLst>
                                      </p:cBhvr>
                                      <p:to>
                                        <p:strVal val="visible"/>
                                      </p:to>
                                    </p:set>
                                    <p:anim calcmode="lin" valueType="num">
                                      <p:cBhvr additive="base">
                                        <p:cTn id="24" dur="500" fill="hold"/>
                                        <p:tgtEl>
                                          <p:spTgt spid="114696"/>
                                        </p:tgtEl>
                                        <p:attrNameLst>
                                          <p:attrName>ppt_x</p:attrName>
                                        </p:attrNameLst>
                                      </p:cBhvr>
                                      <p:tavLst>
                                        <p:tav tm="0">
                                          <p:val>
                                            <p:strVal val="1+#ppt_w/2"/>
                                          </p:val>
                                        </p:tav>
                                        <p:tav tm="100000">
                                          <p:val>
                                            <p:strVal val="#ppt_x"/>
                                          </p:val>
                                        </p:tav>
                                      </p:tavLst>
                                    </p:anim>
                                    <p:anim calcmode="lin" valueType="num">
                                      <p:cBhvr additive="base">
                                        <p:cTn id="25" dur="500" fill="hold"/>
                                        <p:tgtEl>
                                          <p:spTgt spid="114696"/>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500"/>
                            </p:stCondLst>
                            <p:childTnLst>
                              <p:par>
                                <p:cTn id="27" presetID="2" presetClass="entr" presetSubtype="2" fill="hold" grpId="0" nodeType="afterEffect">
                                  <p:stCondLst>
                                    <p:cond delay="500"/>
                                  </p:stCondLst>
                                  <p:childTnLst>
                                    <p:set>
                                      <p:cBhvr>
                                        <p:cTn id="28" dur="1" fill="hold">
                                          <p:stCondLst>
                                            <p:cond delay="0"/>
                                          </p:stCondLst>
                                        </p:cTn>
                                        <p:tgtEl>
                                          <p:spTgt spid="114697"/>
                                        </p:tgtEl>
                                        <p:attrNameLst>
                                          <p:attrName>style.visibility</p:attrName>
                                        </p:attrNameLst>
                                      </p:cBhvr>
                                      <p:to>
                                        <p:strVal val="visible"/>
                                      </p:to>
                                    </p:set>
                                    <p:anim calcmode="lin" valueType="num">
                                      <p:cBhvr additive="base">
                                        <p:cTn id="29" dur="500" fill="hold"/>
                                        <p:tgtEl>
                                          <p:spTgt spid="114697"/>
                                        </p:tgtEl>
                                        <p:attrNameLst>
                                          <p:attrName>ppt_x</p:attrName>
                                        </p:attrNameLst>
                                      </p:cBhvr>
                                      <p:tavLst>
                                        <p:tav tm="0">
                                          <p:val>
                                            <p:strVal val="1+#ppt_w/2"/>
                                          </p:val>
                                        </p:tav>
                                        <p:tav tm="100000">
                                          <p:val>
                                            <p:strVal val="#ppt_x"/>
                                          </p:val>
                                        </p:tav>
                                      </p:tavLst>
                                    </p:anim>
                                    <p:anim calcmode="lin" valueType="num">
                                      <p:cBhvr additive="base">
                                        <p:cTn id="30" dur="500" fill="hold"/>
                                        <p:tgtEl>
                                          <p:spTgt spid="114697"/>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2500"/>
                            </p:stCondLst>
                            <p:childTnLst>
                              <p:par>
                                <p:cTn id="32" presetID="2" presetClass="entr" presetSubtype="2" fill="hold" grpId="0" nodeType="afterEffect">
                                  <p:stCondLst>
                                    <p:cond delay="500"/>
                                  </p:stCondLst>
                                  <p:childTnLst>
                                    <p:set>
                                      <p:cBhvr>
                                        <p:cTn id="33" dur="1" fill="hold">
                                          <p:stCondLst>
                                            <p:cond delay="0"/>
                                          </p:stCondLst>
                                        </p:cTn>
                                        <p:tgtEl>
                                          <p:spTgt spid="114698"/>
                                        </p:tgtEl>
                                        <p:attrNameLst>
                                          <p:attrName>style.visibility</p:attrName>
                                        </p:attrNameLst>
                                      </p:cBhvr>
                                      <p:to>
                                        <p:strVal val="visible"/>
                                      </p:to>
                                    </p:set>
                                    <p:anim calcmode="lin" valueType="num">
                                      <p:cBhvr additive="base">
                                        <p:cTn id="34" dur="500" fill="hold"/>
                                        <p:tgtEl>
                                          <p:spTgt spid="114698"/>
                                        </p:tgtEl>
                                        <p:attrNameLst>
                                          <p:attrName>ppt_x</p:attrName>
                                        </p:attrNameLst>
                                      </p:cBhvr>
                                      <p:tavLst>
                                        <p:tav tm="0">
                                          <p:val>
                                            <p:strVal val="1+#ppt_w/2"/>
                                          </p:val>
                                        </p:tav>
                                        <p:tav tm="100000">
                                          <p:val>
                                            <p:strVal val="#ppt_x"/>
                                          </p:val>
                                        </p:tav>
                                      </p:tavLst>
                                    </p:anim>
                                    <p:anim calcmode="lin" valueType="num">
                                      <p:cBhvr additive="base">
                                        <p:cTn id="35" dur="500" fill="hold"/>
                                        <p:tgtEl>
                                          <p:spTgt spid="114698"/>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3500"/>
                            </p:stCondLst>
                            <p:childTnLst>
                              <p:par>
                                <p:cTn id="37" presetID="2" presetClass="entr" presetSubtype="2" fill="hold" grpId="0" nodeType="afterEffect">
                                  <p:stCondLst>
                                    <p:cond delay="500"/>
                                  </p:stCondLst>
                                  <p:childTnLst>
                                    <p:set>
                                      <p:cBhvr>
                                        <p:cTn id="38" dur="1" fill="hold">
                                          <p:stCondLst>
                                            <p:cond delay="0"/>
                                          </p:stCondLst>
                                        </p:cTn>
                                        <p:tgtEl>
                                          <p:spTgt spid="114699"/>
                                        </p:tgtEl>
                                        <p:attrNameLst>
                                          <p:attrName>style.visibility</p:attrName>
                                        </p:attrNameLst>
                                      </p:cBhvr>
                                      <p:to>
                                        <p:strVal val="visible"/>
                                      </p:to>
                                    </p:set>
                                    <p:anim calcmode="lin" valueType="num">
                                      <p:cBhvr additive="base">
                                        <p:cTn id="39" dur="500" fill="hold"/>
                                        <p:tgtEl>
                                          <p:spTgt spid="114699"/>
                                        </p:tgtEl>
                                        <p:attrNameLst>
                                          <p:attrName>ppt_x</p:attrName>
                                        </p:attrNameLst>
                                      </p:cBhvr>
                                      <p:tavLst>
                                        <p:tav tm="0">
                                          <p:val>
                                            <p:strVal val="1+#ppt_w/2"/>
                                          </p:val>
                                        </p:tav>
                                        <p:tav tm="100000">
                                          <p:val>
                                            <p:strVal val="#ppt_x"/>
                                          </p:val>
                                        </p:tav>
                                      </p:tavLst>
                                    </p:anim>
                                    <p:anim calcmode="lin" valueType="num">
                                      <p:cBhvr additive="base">
                                        <p:cTn id="40" dur="500" fill="hold"/>
                                        <p:tgtEl>
                                          <p:spTgt spid="114699"/>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4500"/>
                            </p:stCondLst>
                            <p:childTnLst>
                              <p:par>
                                <p:cTn id="42" presetID="2" presetClass="entr" presetSubtype="2" fill="hold" grpId="0" nodeType="afterEffect">
                                  <p:stCondLst>
                                    <p:cond delay="500"/>
                                  </p:stCondLst>
                                  <p:childTnLst>
                                    <p:set>
                                      <p:cBhvr>
                                        <p:cTn id="43" dur="1" fill="hold">
                                          <p:stCondLst>
                                            <p:cond delay="0"/>
                                          </p:stCondLst>
                                        </p:cTn>
                                        <p:tgtEl>
                                          <p:spTgt spid="114700"/>
                                        </p:tgtEl>
                                        <p:attrNameLst>
                                          <p:attrName>style.visibility</p:attrName>
                                        </p:attrNameLst>
                                      </p:cBhvr>
                                      <p:to>
                                        <p:strVal val="visible"/>
                                      </p:to>
                                    </p:set>
                                    <p:anim calcmode="lin" valueType="num">
                                      <p:cBhvr additive="base">
                                        <p:cTn id="44" dur="500" fill="hold"/>
                                        <p:tgtEl>
                                          <p:spTgt spid="114700"/>
                                        </p:tgtEl>
                                        <p:attrNameLst>
                                          <p:attrName>ppt_x</p:attrName>
                                        </p:attrNameLst>
                                      </p:cBhvr>
                                      <p:tavLst>
                                        <p:tav tm="0">
                                          <p:val>
                                            <p:strVal val="1+#ppt_w/2"/>
                                          </p:val>
                                        </p:tav>
                                        <p:tav tm="100000">
                                          <p:val>
                                            <p:strVal val="#ppt_x"/>
                                          </p:val>
                                        </p:tav>
                                      </p:tavLst>
                                    </p:anim>
                                    <p:anim calcmode="lin" valueType="num">
                                      <p:cBhvr additive="base">
                                        <p:cTn id="45" dur="500" fill="hold"/>
                                        <p:tgtEl>
                                          <p:spTgt spid="114700"/>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500"/>
                            </p:stCondLst>
                            <p:childTnLst>
                              <p:par>
                                <p:cTn id="47" presetID="2" presetClass="entr" presetSubtype="2" fill="hold" grpId="0" nodeType="afterEffect">
                                  <p:stCondLst>
                                    <p:cond delay="500"/>
                                  </p:stCondLst>
                                  <p:childTnLst>
                                    <p:set>
                                      <p:cBhvr>
                                        <p:cTn id="48" dur="1" fill="hold">
                                          <p:stCondLst>
                                            <p:cond delay="0"/>
                                          </p:stCondLst>
                                        </p:cTn>
                                        <p:tgtEl>
                                          <p:spTgt spid="114701"/>
                                        </p:tgtEl>
                                        <p:attrNameLst>
                                          <p:attrName>style.visibility</p:attrName>
                                        </p:attrNameLst>
                                      </p:cBhvr>
                                      <p:to>
                                        <p:strVal val="visible"/>
                                      </p:to>
                                    </p:set>
                                    <p:anim calcmode="lin" valueType="num">
                                      <p:cBhvr additive="base">
                                        <p:cTn id="49" dur="500" fill="hold"/>
                                        <p:tgtEl>
                                          <p:spTgt spid="114701"/>
                                        </p:tgtEl>
                                        <p:attrNameLst>
                                          <p:attrName>ppt_x</p:attrName>
                                        </p:attrNameLst>
                                      </p:cBhvr>
                                      <p:tavLst>
                                        <p:tav tm="0">
                                          <p:val>
                                            <p:strVal val="1+#ppt_w/2"/>
                                          </p:val>
                                        </p:tav>
                                        <p:tav tm="100000">
                                          <p:val>
                                            <p:strVal val="#ppt_x"/>
                                          </p:val>
                                        </p:tav>
                                      </p:tavLst>
                                    </p:anim>
                                    <p:anim calcmode="lin" valueType="num">
                                      <p:cBhvr additive="base">
                                        <p:cTn id="50" dur="500" fill="hold"/>
                                        <p:tgtEl>
                                          <p:spTgt spid="114701"/>
                                        </p:tgtEl>
                                        <p:attrNameLst>
                                          <p:attrName>ppt_y</p:attrName>
                                        </p:attrNameLst>
                                      </p:cBhvr>
                                      <p:tavLst>
                                        <p:tav tm="0">
                                          <p:val>
                                            <p:strVal val="#ppt_y"/>
                                          </p:val>
                                        </p:tav>
                                        <p:tav tm="100000">
                                          <p:val>
                                            <p:strVal val="#ppt_y"/>
                                          </p:val>
                                        </p:tav>
                                      </p:tavLst>
                                    </p:anim>
                                  </p:childTnLst>
                                </p:cTn>
                              </p:par>
                            </p:childTnLst>
                          </p:cTn>
                        </p:par>
                        <p:par>
                          <p:cTn id="51" fill="hold" nodeType="afterGroup">
                            <p:stCondLst>
                              <p:cond delay="6500"/>
                            </p:stCondLst>
                            <p:childTnLst>
                              <p:par>
                                <p:cTn id="52" presetID="2" presetClass="entr" presetSubtype="2" fill="hold" grpId="0" nodeType="afterEffect">
                                  <p:stCondLst>
                                    <p:cond delay="500"/>
                                  </p:stCondLst>
                                  <p:childTnLst>
                                    <p:set>
                                      <p:cBhvr>
                                        <p:cTn id="53" dur="1" fill="hold">
                                          <p:stCondLst>
                                            <p:cond delay="0"/>
                                          </p:stCondLst>
                                        </p:cTn>
                                        <p:tgtEl>
                                          <p:spTgt spid="114702"/>
                                        </p:tgtEl>
                                        <p:attrNameLst>
                                          <p:attrName>style.visibility</p:attrName>
                                        </p:attrNameLst>
                                      </p:cBhvr>
                                      <p:to>
                                        <p:strVal val="visible"/>
                                      </p:to>
                                    </p:set>
                                    <p:anim calcmode="lin" valueType="num">
                                      <p:cBhvr additive="base">
                                        <p:cTn id="54" dur="500" fill="hold"/>
                                        <p:tgtEl>
                                          <p:spTgt spid="114702"/>
                                        </p:tgtEl>
                                        <p:attrNameLst>
                                          <p:attrName>ppt_x</p:attrName>
                                        </p:attrNameLst>
                                      </p:cBhvr>
                                      <p:tavLst>
                                        <p:tav tm="0">
                                          <p:val>
                                            <p:strVal val="1+#ppt_w/2"/>
                                          </p:val>
                                        </p:tav>
                                        <p:tav tm="100000">
                                          <p:val>
                                            <p:strVal val="#ppt_x"/>
                                          </p:val>
                                        </p:tav>
                                      </p:tavLst>
                                    </p:anim>
                                    <p:anim calcmode="lin" valueType="num">
                                      <p:cBhvr additive="base">
                                        <p:cTn id="55" dur="500" fill="hold"/>
                                        <p:tgtEl>
                                          <p:spTgt spid="114702"/>
                                        </p:tgtEl>
                                        <p:attrNameLst>
                                          <p:attrName>ppt_y</p:attrName>
                                        </p:attrNameLst>
                                      </p:cBhvr>
                                      <p:tavLst>
                                        <p:tav tm="0">
                                          <p:val>
                                            <p:strVal val="#ppt_y"/>
                                          </p:val>
                                        </p:tav>
                                        <p:tav tm="100000">
                                          <p:val>
                                            <p:strVal val="#ppt_y"/>
                                          </p:val>
                                        </p:tav>
                                      </p:tavLst>
                                    </p:anim>
                                  </p:childTnLst>
                                </p:cTn>
                              </p:par>
                            </p:childTnLst>
                          </p:cTn>
                        </p:par>
                        <p:par>
                          <p:cTn id="56" fill="hold" nodeType="afterGroup">
                            <p:stCondLst>
                              <p:cond delay="7500"/>
                            </p:stCondLst>
                            <p:childTnLst>
                              <p:par>
                                <p:cTn id="57" presetID="2" presetClass="entr" presetSubtype="2" fill="hold" grpId="0" nodeType="afterEffect">
                                  <p:stCondLst>
                                    <p:cond delay="500"/>
                                  </p:stCondLst>
                                  <p:childTnLst>
                                    <p:set>
                                      <p:cBhvr>
                                        <p:cTn id="58" dur="1" fill="hold">
                                          <p:stCondLst>
                                            <p:cond delay="0"/>
                                          </p:stCondLst>
                                        </p:cTn>
                                        <p:tgtEl>
                                          <p:spTgt spid="114703"/>
                                        </p:tgtEl>
                                        <p:attrNameLst>
                                          <p:attrName>style.visibility</p:attrName>
                                        </p:attrNameLst>
                                      </p:cBhvr>
                                      <p:to>
                                        <p:strVal val="visible"/>
                                      </p:to>
                                    </p:set>
                                    <p:anim calcmode="lin" valueType="num">
                                      <p:cBhvr additive="base">
                                        <p:cTn id="59" dur="500" fill="hold"/>
                                        <p:tgtEl>
                                          <p:spTgt spid="114703"/>
                                        </p:tgtEl>
                                        <p:attrNameLst>
                                          <p:attrName>ppt_x</p:attrName>
                                        </p:attrNameLst>
                                      </p:cBhvr>
                                      <p:tavLst>
                                        <p:tav tm="0">
                                          <p:val>
                                            <p:strVal val="1+#ppt_w/2"/>
                                          </p:val>
                                        </p:tav>
                                        <p:tav tm="100000">
                                          <p:val>
                                            <p:strVal val="#ppt_x"/>
                                          </p:val>
                                        </p:tav>
                                      </p:tavLst>
                                    </p:anim>
                                    <p:anim calcmode="lin" valueType="num">
                                      <p:cBhvr additive="base">
                                        <p:cTn id="60" dur="500" fill="hold"/>
                                        <p:tgtEl>
                                          <p:spTgt spid="114703"/>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8500"/>
                            </p:stCondLst>
                            <p:childTnLst>
                              <p:par>
                                <p:cTn id="62" presetID="2" presetClass="entr" presetSubtype="2" fill="hold" grpId="0" nodeType="afterEffect">
                                  <p:stCondLst>
                                    <p:cond delay="500"/>
                                  </p:stCondLst>
                                  <p:childTnLst>
                                    <p:set>
                                      <p:cBhvr>
                                        <p:cTn id="63" dur="1" fill="hold">
                                          <p:stCondLst>
                                            <p:cond delay="0"/>
                                          </p:stCondLst>
                                        </p:cTn>
                                        <p:tgtEl>
                                          <p:spTgt spid="114704"/>
                                        </p:tgtEl>
                                        <p:attrNameLst>
                                          <p:attrName>style.visibility</p:attrName>
                                        </p:attrNameLst>
                                      </p:cBhvr>
                                      <p:to>
                                        <p:strVal val="visible"/>
                                      </p:to>
                                    </p:set>
                                    <p:anim calcmode="lin" valueType="num">
                                      <p:cBhvr additive="base">
                                        <p:cTn id="64" dur="500" fill="hold"/>
                                        <p:tgtEl>
                                          <p:spTgt spid="114704"/>
                                        </p:tgtEl>
                                        <p:attrNameLst>
                                          <p:attrName>ppt_x</p:attrName>
                                        </p:attrNameLst>
                                      </p:cBhvr>
                                      <p:tavLst>
                                        <p:tav tm="0">
                                          <p:val>
                                            <p:strVal val="1+#ppt_w/2"/>
                                          </p:val>
                                        </p:tav>
                                        <p:tav tm="100000">
                                          <p:val>
                                            <p:strVal val="#ppt_x"/>
                                          </p:val>
                                        </p:tav>
                                      </p:tavLst>
                                    </p:anim>
                                    <p:anim calcmode="lin" valueType="num">
                                      <p:cBhvr additive="base">
                                        <p:cTn id="65" dur="500" fill="hold"/>
                                        <p:tgtEl>
                                          <p:spTgt spid="114704"/>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499"/>
                                          </p:stCondLst>
                                        </p:cTn>
                                        <p:tgtEl>
                                          <p:spTgt spid="114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5" grpId="0" animBg="1" autoUpdateAnimBg="0"/>
      <p:bldP spid="114696" grpId="0" animBg="1" autoUpdateAnimBg="0"/>
      <p:bldP spid="114697" grpId="0" animBg="1" autoUpdateAnimBg="0"/>
      <p:bldP spid="114698" grpId="0" animBg="1" autoUpdateAnimBg="0"/>
      <p:bldP spid="114699" grpId="0" animBg="1" autoUpdateAnimBg="0"/>
      <p:bldP spid="114700" grpId="0" animBg="1" autoUpdateAnimBg="0"/>
      <p:bldP spid="114701" grpId="0" animBg="1" autoUpdateAnimBg="0"/>
      <p:bldP spid="114702" grpId="0" animBg="1" autoUpdateAnimBg="0"/>
      <p:bldP spid="114703" grpId="0" animBg="1" autoUpdateAnimBg="0"/>
      <p:bldP spid="114704" grpId="0" animBg="1" autoUpdateAnimBg="0"/>
      <p:bldP spid="11470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1"/>
          </p:nvPr>
        </p:nvSpPr>
        <p:spPr/>
        <p:txBody>
          <a:bodyPr/>
          <a:lstStyle/>
          <a:p>
            <a:fld id="{FD0FA366-8F39-4F2B-A345-2128EF2327AD}" type="slidenum">
              <a:rPr lang="el-GR" altLang="el-GR"/>
              <a:pPr/>
              <a:t>34</a:t>
            </a:fld>
            <a:endParaRPr lang="el-GR" altLang="el-GR"/>
          </a:p>
        </p:txBody>
      </p:sp>
      <p:sp>
        <p:nvSpPr>
          <p:cNvPr id="116738"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6739"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6740" name="Rectangle 4"/>
          <p:cNvSpPr>
            <a:spLocks noGrp="1" noChangeArrowheads="1"/>
          </p:cNvSpPr>
          <p:nvPr>
            <p:ph type="title"/>
          </p:nvPr>
        </p:nvSpPr>
        <p:spPr>
          <a:xfrm>
            <a:off x="381000" y="228600"/>
            <a:ext cx="8382000" cy="838200"/>
          </a:xfrm>
        </p:spPr>
        <p:txBody>
          <a:bodyPr/>
          <a:lstStyle/>
          <a:p>
            <a:r>
              <a:rPr lang="en-US" altLang="el-GR"/>
              <a:t>Streams: Input  -- Example (cont)</a:t>
            </a:r>
          </a:p>
        </p:txBody>
      </p:sp>
      <p:pic>
        <p:nvPicPr>
          <p:cNvPr id="116741" name="Picture 5" descr="key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6742"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6743" name="Oval 7"/>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1</a:t>
            </a:r>
          </a:p>
        </p:txBody>
      </p:sp>
      <p:sp>
        <p:nvSpPr>
          <p:cNvPr id="116744" name="Oval 8"/>
          <p:cNvSpPr>
            <a:spLocks noChangeArrowheads="1"/>
          </p:cNvSpPr>
          <p:nvPr/>
        </p:nvSpPr>
        <p:spPr bwMode="auto">
          <a:xfrm>
            <a:off x="2438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3</a:t>
            </a:r>
          </a:p>
        </p:txBody>
      </p:sp>
      <p:sp>
        <p:nvSpPr>
          <p:cNvPr id="116745" name="Oval 9"/>
          <p:cNvSpPr>
            <a:spLocks noChangeArrowheads="1"/>
          </p:cNvSpPr>
          <p:nvPr/>
        </p:nvSpPr>
        <p:spPr bwMode="auto">
          <a:xfrm>
            <a:off x="2895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46" name="Oval 10"/>
          <p:cNvSpPr>
            <a:spLocks noChangeArrowheads="1"/>
          </p:cNvSpPr>
          <p:nvPr/>
        </p:nvSpPr>
        <p:spPr bwMode="auto">
          <a:xfrm>
            <a:off x="3352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6747" name="Oval 11"/>
          <p:cNvSpPr>
            <a:spLocks noChangeArrowheads="1"/>
          </p:cNvSpPr>
          <p:nvPr/>
        </p:nvSpPr>
        <p:spPr bwMode="auto">
          <a:xfrm>
            <a:off x="38100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6748" name="Oval 12"/>
          <p:cNvSpPr>
            <a:spLocks noChangeArrowheads="1"/>
          </p:cNvSpPr>
          <p:nvPr/>
        </p:nvSpPr>
        <p:spPr bwMode="auto">
          <a:xfrm>
            <a:off x="4267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49" name="Oval 13"/>
          <p:cNvSpPr>
            <a:spLocks noChangeArrowheads="1"/>
          </p:cNvSpPr>
          <p:nvPr/>
        </p:nvSpPr>
        <p:spPr bwMode="auto">
          <a:xfrm>
            <a:off x="4724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6750" name="Oval 14"/>
          <p:cNvSpPr>
            <a:spLocks noChangeArrowheads="1"/>
          </p:cNvSpPr>
          <p:nvPr/>
        </p:nvSpPr>
        <p:spPr bwMode="auto">
          <a:xfrm>
            <a:off x="5181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51" name="Oval 15"/>
          <p:cNvSpPr>
            <a:spLocks noChangeArrowheads="1"/>
          </p:cNvSpPr>
          <p:nvPr/>
        </p:nvSpPr>
        <p:spPr bwMode="auto">
          <a:xfrm>
            <a:off x="5638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6752" name="AutoShape 16"/>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6753" name="Text Box 17"/>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6754" name="Text Box 18"/>
          <p:cNvSpPr txBox="1">
            <a:spLocks noChangeArrowheads="1"/>
          </p:cNvSpPr>
          <p:nvPr/>
        </p:nvSpPr>
        <p:spPr bwMode="auto">
          <a:xfrm>
            <a:off x="609600" y="1447800"/>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6755" name="Text Box 19"/>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6756" name="Text Box 20"/>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6757" name="Text Box 21"/>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6758" name="Text Box 22"/>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6759" name="AutoShape 23"/>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fld id="{265E8504-1E7E-4AD9-9CB7-15258A7604B0}" type="slidenum">
              <a:rPr lang="el-GR" altLang="el-GR"/>
              <a:pPr/>
              <a:t>35</a:t>
            </a:fld>
            <a:endParaRPr lang="el-GR" altLang="el-GR"/>
          </a:p>
        </p:txBody>
      </p:sp>
      <p:sp>
        <p:nvSpPr>
          <p:cNvPr id="117762"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7763"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7764" name="Rectangle 4"/>
          <p:cNvSpPr>
            <a:spLocks noGrp="1" noChangeArrowheads="1"/>
          </p:cNvSpPr>
          <p:nvPr>
            <p:ph type="title"/>
          </p:nvPr>
        </p:nvSpPr>
        <p:spPr>
          <a:xfrm>
            <a:off x="457200" y="228600"/>
            <a:ext cx="8382000" cy="762000"/>
          </a:xfrm>
        </p:spPr>
        <p:txBody>
          <a:bodyPr/>
          <a:lstStyle/>
          <a:p>
            <a:r>
              <a:rPr lang="en-US" altLang="el-GR"/>
              <a:t>Streams: Input – Example (cont)</a:t>
            </a:r>
          </a:p>
        </p:txBody>
      </p:sp>
      <p:pic>
        <p:nvPicPr>
          <p:cNvPr id="117765" name="Picture 5" descr="key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7766"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grpSp>
        <p:nvGrpSpPr>
          <p:cNvPr id="117767" name="Group 7"/>
          <p:cNvGrpSpPr>
            <a:grpSpLocks/>
          </p:cNvGrpSpPr>
          <p:nvPr/>
        </p:nvGrpSpPr>
        <p:grpSpPr bwMode="auto">
          <a:xfrm>
            <a:off x="1981200" y="4495800"/>
            <a:ext cx="2743200" cy="457200"/>
            <a:chOff x="1248" y="2832"/>
            <a:chExt cx="1728" cy="288"/>
          </a:xfrm>
        </p:grpSpPr>
        <p:sp>
          <p:nvSpPr>
            <p:cNvPr id="117768" name="Oval 8"/>
            <p:cNvSpPr>
              <a:spLocks noChangeArrowheads="1"/>
            </p:cNvSpPr>
            <p:nvPr/>
          </p:nvSpPr>
          <p:spPr bwMode="auto">
            <a:xfrm>
              <a:off x="1248"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7769" name="Oval 9"/>
            <p:cNvSpPr>
              <a:spLocks noChangeArrowheads="1"/>
            </p:cNvSpPr>
            <p:nvPr/>
          </p:nvSpPr>
          <p:spPr bwMode="auto">
            <a:xfrm>
              <a:off x="1536"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7770" name="Oval 10"/>
            <p:cNvSpPr>
              <a:spLocks noChangeArrowheads="1"/>
            </p:cNvSpPr>
            <p:nvPr/>
          </p:nvSpPr>
          <p:spPr bwMode="auto">
            <a:xfrm>
              <a:off x="1824"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7771" name="Oval 11"/>
            <p:cNvSpPr>
              <a:spLocks noChangeArrowheads="1"/>
            </p:cNvSpPr>
            <p:nvPr/>
          </p:nvSpPr>
          <p:spPr bwMode="auto">
            <a:xfrm>
              <a:off x="2112"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7772" name="Oval 12"/>
            <p:cNvSpPr>
              <a:spLocks noChangeArrowheads="1"/>
            </p:cNvSpPr>
            <p:nvPr/>
          </p:nvSpPr>
          <p:spPr bwMode="auto">
            <a:xfrm>
              <a:off x="2400"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7773" name="Oval 13"/>
            <p:cNvSpPr>
              <a:spLocks noChangeArrowheads="1"/>
            </p:cNvSpPr>
            <p:nvPr/>
          </p:nvSpPr>
          <p:spPr bwMode="auto">
            <a:xfrm>
              <a:off x="2688"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grpSp>
      <p:sp>
        <p:nvSpPr>
          <p:cNvPr id="117774" name="AutoShape 14"/>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7775" name="Text Box 15"/>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7776" name="Text Box 16"/>
          <p:cNvSpPr txBox="1">
            <a:spLocks noChangeArrowheads="1"/>
          </p:cNvSpPr>
          <p:nvPr/>
        </p:nvSpPr>
        <p:spPr bwMode="auto">
          <a:xfrm>
            <a:off x="609600" y="1419225"/>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7777" name="Text Box 17"/>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7778" name="Text Box 18"/>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135</a:t>
            </a:r>
            <a:endParaRPr lang="en-AU" altLang="el-GR" sz="2400" b="1">
              <a:solidFill>
                <a:schemeClr val="tx1"/>
              </a:solidFill>
              <a:latin typeface="Courier New" pitchFamily="49" charset="0"/>
            </a:endParaRPr>
          </a:p>
        </p:txBody>
      </p:sp>
      <p:sp>
        <p:nvSpPr>
          <p:cNvPr id="117779" name="Text Box 19"/>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7780" name="Text Box 20"/>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7781" name="AutoShape 21"/>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A51276EE-6AE7-4072-8F30-76BEABE10BA6}" type="slidenum">
              <a:rPr lang="el-GR" altLang="el-GR"/>
              <a:pPr/>
              <a:t>36</a:t>
            </a:fld>
            <a:endParaRPr lang="el-GR" altLang="el-GR"/>
          </a:p>
        </p:txBody>
      </p:sp>
      <p:sp>
        <p:nvSpPr>
          <p:cNvPr id="119810"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9811"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9812" name="Rectangle 4"/>
          <p:cNvSpPr>
            <a:spLocks noGrp="1" noChangeArrowheads="1"/>
          </p:cNvSpPr>
          <p:nvPr>
            <p:ph type="title"/>
          </p:nvPr>
        </p:nvSpPr>
        <p:spPr>
          <a:xfrm>
            <a:off x="381000" y="228600"/>
            <a:ext cx="8382000" cy="838200"/>
          </a:xfrm>
        </p:spPr>
        <p:txBody>
          <a:bodyPr/>
          <a:lstStyle/>
          <a:p>
            <a:r>
              <a:rPr lang="en-US" altLang="el-GR"/>
              <a:t>Streams: Input – Example (cont)</a:t>
            </a:r>
          </a:p>
        </p:txBody>
      </p:sp>
      <p:pic>
        <p:nvPicPr>
          <p:cNvPr id="119813" name="Picture 5" descr="key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9814"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9815" name="Oval 7"/>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9816" name="AutoShape 8"/>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9817" name="Text Box 9"/>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9818" name="Text Box 10"/>
          <p:cNvSpPr txBox="1">
            <a:spLocks noChangeArrowheads="1"/>
          </p:cNvSpPr>
          <p:nvPr/>
        </p:nvSpPr>
        <p:spPr bwMode="auto">
          <a:xfrm>
            <a:off x="457200" y="1419225"/>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9819" name="Text Box 11"/>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9820" name="Text Box 12"/>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135</a:t>
            </a:r>
            <a:endParaRPr lang="en-AU" altLang="el-GR" sz="2400" b="1">
              <a:solidFill>
                <a:schemeClr val="tx1"/>
              </a:solidFill>
              <a:latin typeface="Courier New" pitchFamily="49" charset="0"/>
            </a:endParaRPr>
          </a:p>
        </p:txBody>
      </p:sp>
      <p:sp>
        <p:nvSpPr>
          <p:cNvPr id="119821" name="Text Box 13"/>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9822" name="Text Box 14"/>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25.5</a:t>
            </a:r>
            <a:endParaRPr lang="en-AU" altLang="el-GR" sz="2400" b="1">
              <a:solidFill>
                <a:schemeClr val="tx1"/>
              </a:solidFill>
              <a:latin typeface="Courier New" pitchFamily="49" charset="0"/>
            </a:endParaRPr>
          </a:p>
        </p:txBody>
      </p:sp>
      <p:sp>
        <p:nvSpPr>
          <p:cNvPr id="119823" name="AutoShape 15"/>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1"/>
          </p:nvPr>
        </p:nvSpPr>
        <p:spPr/>
        <p:txBody>
          <a:bodyPr/>
          <a:lstStyle/>
          <a:p>
            <a:fld id="{55D91599-2D0E-435F-8A97-B9A5B364F21A}" type="slidenum">
              <a:rPr lang="el-GR" altLang="el-GR"/>
              <a:pPr/>
              <a:t>37</a:t>
            </a:fld>
            <a:endParaRPr lang="el-GR" altLang="el-GR"/>
          </a:p>
        </p:txBody>
      </p:sp>
      <p:sp>
        <p:nvSpPr>
          <p:cNvPr id="120834" name="Rectangle 2"/>
          <p:cNvSpPr>
            <a:spLocks noGrp="1" noChangeArrowheads="1"/>
          </p:cNvSpPr>
          <p:nvPr>
            <p:ph type="title"/>
          </p:nvPr>
        </p:nvSpPr>
        <p:spPr/>
        <p:txBody>
          <a:bodyPr/>
          <a:lstStyle/>
          <a:p>
            <a:r>
              <a:rPr lang="en-US" altLang="el-GR"/>
              <a:t>Streams: Output -- Example </a:t>
            </a:r>
          </a:p>
        </p:txBody>
      </p:sp>
      <p:grpSp>
        <p:nvGrpSpPr>
          <p:cNvPr id="120835" name="Group 3"/>
          <p:cNvGrpSpPr>
            <a:grpSpLocks/>
          </p:cNvGrpSpPr>
          <p:nvPr/>
        </p:nvGrpSpPr>
        <p:grpSpPr bwMode="auto">
          <a:xfrm>
            <a:off x="2743200" y="2971800"/>
            <a:ext cx="3962400" cy="609600"/>
            <a:chOff x="1296" y="2544"/>
            <a:chExt cx="2496" cy="384"/>
          </a:xfrm>
        </p:grpSpPr>
        <p:sp>
          <p:nvSpPr>
            <p:cNvPr id="120836"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0837"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0838"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H</a:t>
            </a:r>
          </a:p>
        </p:txBody>
      </p:sp>
      <p:sp>
        <p:nvSpPr>
          <p:cNvPr id="120839" name="Oval 7"/>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0840" name="Oval 8"/>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0841" name="Oval 9"/>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0842" name="Oval 10"/>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0843" name="Oval 11"/>
          <p:cNvSpPr>
            <a:spLocks noChangeArrowheads="1"/>
          </p:cNvSpPr>
          <p:nvPr/>
        </p:nvSpPr>
        <p:spPr bwMode="auto">
          <a:xfrm>
            <a:off x="5334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0844" name="Oval 12"/>
          <p:cNvSpPr>
            <a:spLocks noChangeArrowheads="1"/>
          </p:cNvSpPr>
          <p:nvPr/>
        </p:nvSpPr>
        <p:spPr bwMode="auto">
          <a:xfrm>
            <a:off x="5791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0845" name="Text Box 13"/>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0846" name="AutoShape 14"/>
          <p:cNvSpPr>
            <a:spLocks noChangeArrowheads="1"/>
          </p:cNvSpPr>
          <p:nvPr/>
        </p:nvSpPr>
        <p:spPr bwMode="auto">
          <a:xfrm rot="5400000">
            <a:off x="5943600" y="2286000"/>
            <a:ext cx="1600200" cy="114300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nvGrpSpPr>
          <p:cNvPr id="120847" name="Group 15"/>
          <p:cNvGrpSpPr>
            <a:grpSpLocks/>
          </p:cNvGrpSpPr>
          <p:nvPr/>
        </p:nvGrpSpPr>
        <p:grpSpPr bwMode="auto">
          <a:xfrm>
            <a:off x="2819400" y="3810000"/>
            <a:ext cx="4000500" cy="1341438"/>
            <a:chOff x="2784" y="2832"/>
            <a:chExt cx="2520" cy="845"/>
          </a:xfrm>
        </p:grpSpPr>
        <p:sp>
          <p:nvSpPr>
            <p:cNvPr id="120848" name="AutoShape 16"/>
            <p:cNvSpPr>
              <a:spLocks/>
            </p:cNvSpPr>
            <p:nvPr/>
          </p:nvSpPr>
          <p:spPr bwMode="auto">
            <a:xfrm rot="5400000">
              <a:off x="3852" y="1764"/>
              <a:ext cx="384" cy="2520"/>
            </a:xfrm>
            <a:prstGeom prst="rightBrace">
              <a:avLst>
                <a:gd name="adj1" fmla="val 54688"/>
                <a:gd name="adj2" fmla="val 50000"/>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0849" name="Text Box 17"/>
            <p:cNvSpPr txBox="1">
              <a:spLocks noChangeArrowheads="1"/>
            </p:cNvSpPr>
            <p:nvPr/>
          </p:nvSpPr>
          <p:spPr bwMode="auto">
            <a:xfrm>
              <a:off x="3024" y="3312"/>
              <a:ext cx="1920" cy="36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output buffer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8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20835"/>
                                        </p:tgtEl>
                                        <p:attrNameLst>
                                          <p:attrName>style.visibility</p:attrName>
                                        </p:attrNameLst>
                                      </p:cBhvr>
                                      <p:to>
                                        <p:strVal val="visible"/>
                                      </p:to>
                                    </p:set>
                                    <p:animEffect transition="in" filter="wipe(left)">
                                      <p:cBhvr>
                                        <p:cTn id="11" dur="500"/>
                                        <p:tgtEl>
                                          <p:spTgt spid="120835"/>
                                        </p:tgtEl>
                                      </p:cBhvr>
                                    </p:animEffect>
                                  </p:childTnLst>
                                </p:cTn>
                              </p:par>
                            </p:childTnLst>
                          </p:cTn>
                        </p:par>
                        <p:par>
                          <p:cTn id="12" fill="hold" nodeType="afterGroup">
                            <p:stCondLst>
                              <p:cond delay="500"/>
                            </p:stCondLst>
                            <p:childTnLst>
                              <p:par>
                                <p:cTn id="13" presetID="2" presetClass="entr" presetSubtype="2" fill="hold" grpId="0" nodeType="afterEffect">
                                  <p:stCondLst>
                                    <p:cond delay="500"/>
                                  </p:stCondLst>
                                  <p:childTnLst>
                                    <p:set>
                                      <p:cBhvr>
                                        <p:cTn id="14" dur="1" fill="hold">
                                          <p:stCondLst>
                                            <p:cond delay="0"/>
                                          </p:stCondLst>
                                        </p:cTn>
                                        <p:tgtEl>
                                          <p:spTgt spid="120838"/>
                                        </p:tgtEl>
                                        <p:attrNameLst>
                                          <p:attrName>style.visibility</p:attrName>
                                        </p:attrNameLst>
                                      </p:cBhvr>
                                      <p:to>
                                        <p:strVal val="visible"/>
                                      </p:to>
                                    </p:set>
                                    <p:anim calcmode="lin" valueType="num">
                                      <p:cBhvr additive="base">
                                        <p:cTn id="15" dur="500" fill="hold"/>
                                        <p:tgtEl>
                                          <p:spTgt spid="120838"/>
                                        </p:tgtEl>
                                        <p:attrNameLst>
                                          <p:attrName>ppt_x</p:attrName>
                                        </p:attrNameLst>
                                      </p:cBhvr>
                                      <p:tavLst>
                                        <p:tav tm="0">
                                          <p:val>
                                            <p:strVal val="1+#ppt_w/2"/>
                                          </p:val>
                                        </p:tav>
                                        <p:tav tm="100000">
                                          <p:val>
                                            <p:strVal val="#ppt_x"/>
                                          </p:val>
                                        </p:tav>
                                      </p:tavLst>
                                    </p:anim>
                                    <p:anim calcmode="lin" valueType="num">
                                      <p:cBhvr additive="base">
                                        <p:cTn id="16" dur="500" fill="hold"/>
                                        <p:tgtEl>
                                          <p:spTgt spid="120838"/>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2" presetClass="entr" presetSubtype="2" fill="hold" grpId="0" nodeType="afterEffect">
                                  <p:stCondLst>
                                    <p:cond delay="500"/>
                                  </p:stCondLst>
                                  <p:childTnLst>
                                    <p:set>
                                      <p:cBhvr>
                                        <p:cTn id="19" dur="1" fill="hold">
                                          <p:stCondLst>
                                            <p:cond delay="0"/>
                                          </p:stCondLst>
                                        </p:cTn>
                                        <p:tgtEl>
                                          <p:spTgt spid="120839"/>
                                        </p:tgtEl>
                                        <p:attrNameLst>
                                          <p:attrName>style.visibility</p:attrName>
                                        </p:attrNameLst>
                                      </p:cBhvr>
                                      <p:to>
                                        <p:strVal val="visible"/>
                                      </p:to>
                                    </p:set>
                                    <p:anim calcmode="lin" valueType="num">
                                      <p:cBhvr additive="base">
                                        <p:cTn id="20" dur="500" fill="hold"/>
                                        <p:tgtEl>
                                          <p:spTgt spid="120839"/>
                                        </p:tgtEl>
                                        <p:attrNameLst>
                                          <p:attrName>ppt_x</p:attrName>
                                        </p:attrNameLst>
                                      </p:cBhvr>
                                      <p:tavLst>
                                        <p:tav tm="0">
                                          <p:val>
                                            <p:strVal val="1+#ppt_w/2"/>
                                          </p:val>
                                        </p:tav>
                                        <p:tav tm="100000">
                                          <p:val>
                                            <p:strVal val="#ppt_x"/>
                                          </p:val>
                                        </p:tav>
                                      </p:tavLst>
                                    </p:anim>
                                    <p:anim calcmode="lin" valueType="num">
                                      <p:cBhvr additive="base">
                                        <p:cTn id="21" dur="500" fill="hold"/>
                                        <p:tgtEl>
                                          <p:spTgt spid="120839"/>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500"/>
                            </p:stCondLst>
                            <p:childTnLst>
                              <p:par>
                                <p:cTn id="23" presetID="2" presetClass="entr" presetSubtype="2" fill="hold" grpId="0" nodeType="afterEffect">
                                  <p:stCondLst>
                                    <p:cond delay="500"/>
                                  </p:stCondLst>
                                  <p:childTnLst>
                                    <p:set>
                                      <p:cBhvr>
                                        <p:cTn id="24" dur="1" fill="hold">
                                          <p:stCondLst>
                                            <p:cond delay="0"/>
                                          </p:stCondLst>
                                        </p:cTn>
                                        <p:tgtEl>
                                          <p:spTgt spid="120840"/>
                                        </p:tgtEl>
                                        <p:attrNameLst>
                                          <p:attrName>style.visibility</p:attrName>
                                        </p:attrNameLst>
                                      </p:cBhvr>
                                      <p:to>
                                        <p:strVal val="visible"/>
                                      </p:to>
                                    </p:set>
                                    <p:anim calcmode="lin" valueType="num">
                                      <p:cBhvr additive="base">
                                        <p:cTn id="25" dur="500" fill="hold"/>
                                        <p:tgtEl>
                                          <p:spTgt spid="120840"/>
                                        </p:tgtEl>
                                        <p:attrNameLst>
                                          <p:attrName>ppt_x</p:attrName>
                                        </p:attrNameLst>
                                      </p:cBhvr>
                                      <p:tavLst>
                                        <p:tav tm="0">
                                          <p:val>
                                            <p:strVal val="1+#ppt_w/2"/>
                                          </p:val>
                                        </p:tav>
                                        <p:tav tm="100000">
                                          <p:val>
                                            <p:strVal val="#ppt_x"/>
                                          </p:val>
                                        </p:tav>
                                      </p:tavLst>
                                    </p:anim>
                                    <p:anim calcmode="lin" valueType="num">
                                      <p:cBhvr additive="base">
                                        <p:cTn id="26" dur="500" fill="hold"/>
                                        <p:tgtEl>
                                          <p:spTgt spid="120840"/>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3500"/>
                            </p:stCondLst>
                            <p:childTnLst>
                              <p:par>
                                <p:cTn id="28" presetID="2" presetClass="entr" presetSubtype="2" fill="hold" grpId="0" nodeType="afterEffect">
                                  <p:stCondLst>
                                    <p:cond delay="500"/>
                                  </p:stCondLst>
                                  <p:childTnLst>
                                    <p:set>
                                      <p:cBhvr>
                                        <p:cTn id="29" dur="1" fill="hold">
                                          <p:stCondLst>
                                            <p:cond delay="0"/>
                                          </p:stCondLst>
                                        </p:cTn>
                                        <p:tgtEl>
                                          <p:spTgt spid="120841"/>
                                        </p:tgtEl>
                                        <p:attrNameLst>
                                          <p:attrName>style.visibility</p:attrName>
                                        </p:attrNameLst>
                                      </p:cBhvr>
                                      <p:to>
                                        <p:strVal val="visible"/>
                                      </p:to>
                                    </p:set>
                                    <p:anim calcmode="lin" valueType="num">
                                      <p:cBhvr additive="base">
                                        <p:cTn id="30" dur="500" fill="hold"/>
                                        <p:tgtEl>
                                          <p:spTgt spid="120841"/>
                                        </p:tgtEl>
                                        <p:attrNameLst>
                                          <p:attrName>ppt_x</p:attrName>
                                        </p:attrNameLst>
                                      </p:cBhvr>
                                      <p:tavLst>
                                        <p:tav tm="0">
                                          <p:val>
                                            <p:strVal val="1+#ppt_w/2"/>
                                          </p:val>
                                        </p:tav>
                                        <p:tav tm="100000">
                                          <p:val>
                                            <p:strVal val="#ppt_x"/>
                                          </p:val>
                                        </p:tav>
                                      </p:tavLst>
                                    </p:anim>
                                    <p:anim calcmode="lin" valueType="num">
                                      <p:cBhvr additive="base">
                                        <p:cTn id="31" dur="500" fill="hold"/>
                                        <p:tgtEl>
                                          <p:spTgt spid="120841"/>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4500"/>
                            </p:stCondLst>
                            <p:childTnLst>
                              <p:par>
                                <p:cTn id="33" presetID="2" presetClass="entr" presetSubtype="2" fill="hold" grpId="0" nodeType="afterEffect">
                                  <p:stCondLst>
                                    <p:cond delay="500"/>
                                  </p:stCondLst>
                                  <p:childTnLst>
                                    <p:set>
                                      <p:cBhvr>
                                        <p:cTn id="34" dur="1" fill="hold">
                                          <p:stCondLst>
                                            <p:cond delay="0"/>
                                          </p:stCondLst>
                                        </p:cTn>
                                        <p:tgtEl>
                                          <p:spTgt spid="120842"/>
                                        </p:tgtEl>
                                        <p:attrNameLst>
                                          <p:attrName>style.visibility</p:attrName>
                                        </p:attrNameLst>
                                      </p:cBhvr>
                                      <p:to>
                                        <p:strVal val="visible"/>
                                      </p:to>
                                    </p:set>
                                    <p:anim calcmode="lin" valueType="num">
                                      <p:cBhvr additive="base">
                                        <p:cTn id="35" dur="500" fill="hold"/>
                                        <p:tgtEl>
                                          <p:spTgt spid="120842"/>
                                        </p:tgtEl>
                                        <p:attrNameLst>
                                          <p:attrName>ppt_x</p:attrName>
                                        </p:attrNameLst>
                                      </p:cBhvr>
                                      <p:tavLst>
                                        <p:tav tm="0">
                                          <p:val>
                                            <p:strVal val="1+#ppt_w/2"/>
                                          </p:val>
                                        </p:tav>
                                        <p:tav tm="100000">
                                          <p:val>
                                            <p:strVal val="#ppt_x"/>
                                          </p:val>
                                        </p:tav>
                                      </p:tavLst>
                                    </p:anim>
                                    <p:anim calcmode="lin" valueType="num">
                                      <p:cBhvr additive="base">
                                        <p:cTn id="36" dur="500" fill="hold"/>
                                        <p:tgtEl>
                                          <p:spTgt spid="120842"/>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5500"/>
                            </p:stCondLst>
                            <p:childTnLst>
                              <p:par>
                                <p:cTn id="38" presetID="2" presetClass="entr" presetSubtype="2" fill="hold" grpId="0" nodeType="afterEffect">
                                  <p:stCondLst>
                                    <p:cond delay="500"/>
                                  </p:stCondLst>
                                  <p:childTnLst>
                                    <p:set>
                                      <p:cBhvr>
                                        <p:cTn id="39" dur="1" fill="hold">
                                          <p:stCondLst>
                                            <p:cond delay="0"/>
                                          </p:stCondLst>
                                        </p:cTn>
                                        <p:tgtEl>
                                          <p:spTgt spid="120843"/>
                                        </p:tgtEl>
                                        <p:attrNameLst>
                                          <p:attrName>style.visibility</p:attrName>
                                        </p:attrNameLst>
                                      </p:cBhvr>
                                      <p:to>
                                        <p:strVal val="visible"/>
                                      </p:to>
                                    </p:set>
                                    <p:anim calcmode="lin" valueType="num">
                                      <p:cBhvr additive="base">
                                        <p:cTn id="40" dur="500" fill="hold"/>
                                        <p:tgtEl>
                                          <p:spTgt spid="120843"/>
                                        </p:tgtEl>
                                        <p:attrNameLst>
                                          <p:attrName>ppt_x</p:attrName>
                                        </p:attrNameLst>
                                      </p:cBhvr>
                                      <p:tavLst>
                                        <p:tav tm="0">
                                          <p:val>
                                            <p:strVal val="1+#ppt_w/2"/>
                                          </p:val>
                                        </p:tav>
                                        <p:tav tm="100000">
                                          <p:val>
                                            <p:strVal val="#ppt_x"/>
                                          </p:val>
                                        </p:tav>
                                      </p:tavLst>
                                    </p:anim>
                                    <p:anim calcmode="lin" valueType="num">
                                      <p:cBhvr additive="base">
                                        <p:cTn id="41" dur="500" fill="hold"/>
                                        <p:tgtEl>
                                          <p:spTgt spid="120843"/>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6500"/>
                            </p:stCondLst>
                            <p:childTnLst>
                              <p:par>
                                <p:cTn id="43" presetID="2" presetClass="entr" presetSubtype="2" fill="hold" grpId="0" nodeType="afterEffect">
                                  <p:stCondLst>
                                    <p:cond delay="500"/>
                                  </p:stCondLst>
                                  <p:childTnLst>
                                    <p:set>
                                      <p:cBhvr>
                                        <p:cTn id="44" dur="1" fill="hold">
                                          <p:stCondLst>
                                            <p:cond delay="0"/>
                                          </p:stCondLst>
                                        </p:cTn>
                                        <p:tgtEl>
                                          <p:spTgt spid="120844"/>
                                        </p:tgtEl>
                                        <p:attrNameLst>
                                          <p:attrName>style.visibility</p:attrName>
                                        </p:attrNameLst>
                                      </p:cBhvr>
                                      <p:to>
                                        <p:strVal val="visible"/>
                                      </p:to>
                                    </p:set>
                                    <p:anim calcmode="lin" valueType="num">
                                      <p:cBhvr additive="base">
                                        <p:cTn id="45" dur="500" fill="hold"/>
                                        <p:tgtEl>
                                          <p:spTgt spid="120844"/>
                                        </p:tgtEl>
                                        <p:attrNameLst>
                                          <p:attrName>ppt_x</p:attrName>
                                        </p:attrNameLst>
                                      </p:cBhvr>
                                      <p:tavLst>
                                        <p:tav tm="0">
                                          <p:val>
                                            <p:strVal val="1+#ppt_w/2"/>
                                          </p:val>
                                        </p:tav>
                                        <p:tav tm="100000">
                                          <p:val>
                                            <p:strVal val="#ppt_x"/>
                                          </p:val>
                                        </p:tav>
                                      </p:tavLst>
                                    </p:anim>
                                    <p:anim calcmode="lin" valueType="num">
                                      <p:cBhvr additive="base">
                                        <p:cTn id="46" dur="500" fill="hold"/>
                                        <p:tgtEl>
                                          <p:spTgt spid="12084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120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autoUpdateAnimBg="0"/>
      <p:bldP spid="120839" grpId="0" animBg="1" autoUpdateAnimBg="0"/>
      <p:bldP spid="120840" grpId="0" animBg="1" autoUpdateAnimBg="0"/>
      <p:bldP spid="120841" grpId="0" animBg="1" autoUpdateAnimBg="0"/>
      <p:bldP spid="120842" grpId="0" animBg="1" autoUpdateAnimBg="0"/>
      <p:bldP spid="120843" grpId="0" animBg="1" autoUpdateAnimBg="0"/>
      <p:bldP spid="120844" grpId="0" animBg="1" autoUpdateAnimBg="0"/>
      <p:bldP spid="12084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5ADBC92D-214D-451A-8108-E0ADED4F633B}" type="slidenum">
              <a:rPr lang="el-GR" altLang="el-GR"/>
              <a:pPr/>
              <a:t>38</a:t>
            </a:fld>
            <a:endParaRPr lang="el-GR" altLang="el-GR"/>
          </a:p>
        </p:txBody>
      </p:sp>
      <p:grpSp>
        <p:nvGrpSpPr>
          <p:cNvPr id="121858" name="Group 2"/>
          <p:cNvGrpSpPr>
            <a:grpSpLocks/>
          </p:cNvGrpSpPr>
          <p:nvPr/>
        </p:nvGrpSpPr>
        <p:grpSpPr bwMode="auto">
          <a:xfrm>
            <a:off x="2757488" y="2971800"/>
            <a:ext cx="3962400" cy="609600"/>
            <a:chOff x="1296" y="2544"/>
            <a:chExt cx="2496" cy="384"/>
          </a:xfrm>
        </p:grpSpPr>
        <p:sp>
          <p:nvSpPr>
            <p:cNvPr id="121859"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1860"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1861" name="Oval 5"/>
          <p:cNvSpPr>
            <a:spLocks noChangeArrowheads="1"/>
          </p:cNvSpPr>
          <p:nvPr/>
        </p:nvSpPr>
        <p:spPr bwMode="auto">
          <a:xfrm>
            <a:off x="30622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H</a:t>
            </a:r>
          </a:p>
        </p:txBody>
      </p:sp>
      <p:sp>
        <p:nvSpPr>
          <p:cNvPr id="121862" name="Oval 6"/>
          <p:cNvSpPr>
            <a:spLocks noChangeArrowheads="1"/>
          </p:cNvSpPr>
          <p:nvPr/>
        </p:nvSpPr>
        <p:spPr bwMode="auto">
          <a:xfrm>
            <a:off x="35194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1863" name="Oval 7"/>
          <p:cNvSpPr>
            <a:spLocks noChangeArrowheads="1"/>
          </p:cNvSpPr>
          <p:nvPr/>
        </p:nvSpPr>
        <p:spPr bwMode="auto">
          <a:xfrm>
            <a:off x="39766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1864" name="Oval 8"/>
          <p:cNvSpPr>
            <a:spLocks noChangeArrowheads="1"/>
          </p:cNvSpPr>
          <p:nvPr/>
        </p:nvSpPr>
        <p:spPr bwMode="auto">
          <a:xfrm>
            <a:off x="44338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1865" name="Oval 9"/>
          <p:cNvSpPr>
            <a:spLocks noChangeArrowheads="1"/>
          </p:cNvSpPr>
          <p:nvPr/>
        </p:nvSpPr>
        <p:spPr bwMode="auto">
          <a:xfrm>
            <a:off x="48910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1866" name="Oval 10"/>
          <p:cNvSpPr>
            <a:spLocks noChangeArrowheads="1"/>
          </p:cNvSpPr>
          <p:nvPr/>
        </p:nvSpPr>
        <p:spPr bwMode="auto">
          <a:xfrm>
            <a:off x="53482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1867" name="Oval 11"/>
          <p:cNvSpPr>
            <a:spLocks noChangeArrowheads="1"/>
          </p:cNvSpPr>
          <p:nvPr/>
        </p:nvSpPr>
        <p:spPr bwMode="auto">
          <a:xfrm>
            <a:off x="58054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1868" name="Text Box 12"/>
          <p:cNvSpPr txBox="1">
            <a:spLocks noChangeArrowheads="1"/>
          </p:cNvSpPr>
          <p:nvPr/>
        </p:nvSpPr>
        <p:spPr bwMode="auto">
          <a:xfrm>
            <a:off x="1766888"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1869" name="AutoShape 13"/>
          <p:cNvSpPr>
            <a:spLocks noChangeArrowheads="1"/>
          </p:cNvSpPr>
          <p:nvPr/>
        </p:nvSpPr>
        <p:spPr bwMode="auto">
          <a:xfrm rot="16164283" flipH="1">
            <a:off x="1406525"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1870" name="Picture 14"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1871" name="Rectangle 15"/>
          <p:cNvSpPr>
            <a:spLocks noGrp="1" noChangeArrowheads="1"/>
          </p:cNvSpPr>
          <p:nvPr>
            <p:ph type="title"/>
          </p:nvPr>
        </p:nvSpPr>
        <p:spPr>
          <a:xfrm>
            <a:off x="457200" y="228600"/>
            <a:ext cx="8686800" cy="990600"/>
          </a:xfrm>
          <a:noFill/>
          <a:ln/>
        </p:spPr>
        <p:txBody>
          <a:bodyPr/>
          <a:lstStyle/>
          <a:p>
            <a:r>
              <a:rPr lang="en-US" altLang="el-GR"/>
              <a:t>Streams: Output – Example (cont)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1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70EA12B5-8712-44F0-89E4-571489AA39A8}" type="slidenum">
              <a:rPr lang="el-GR" altLang="el-GR"/>
              <a:pPr/>
              <a:t>39</a:t>
            </a:fld>
            <a:endParaRPr lang="el-GR" altLang="el-GR"/>
          </a:p>
        </p:txBody>
      </p:sp>
      <p:grpSp>
        <p:nvGrpSpPr>
          <p:cNvPr id="122882" name="Group 2"/>
          <p:cNvGrpSpPr>
            <a:grpSpLocks/>
          </p:cNvGrpSpPr>
          <p:nvPr/>
        </p:nvGrpSpPr>
        <p:grpSpPr bwMode="auto">
          <a:xfrm>
            <a:off x="2743200" y="2971800"/>
            <a:ext cx="3962400" cy="609600"/>
            <a:chOff x="1296" y="2544"/>
            <a:chExt cx="2496" cy="384"/>
          </a:xfrm>
        </p:grpSpPr>
        <p:sp>
          <p:nvSpPr>
            <p:cNvPr id="122883"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2884"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2885"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2886"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2887"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2888"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2889" name="Oval 9"/>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2890" name="Oval 10"/>
          <p:cNvSpPr>
            <a:spLocks noChangeArrowheads="1"/>
          </p:cNvSpPr>
          <p:nvPr/>
        </p:nvSpPr>
        <p:spPr bwMode="auto">
          <a:xfrm>
            <a:off x="5334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2891" name="AutoShape 11"/>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2892" name="Picture 1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2893" name="Text Box 13"/>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a:t>
            </a:r>
          </a:p>
        </p:txBody>
      </p:sp>
      <p:sp>
        <p:nvSpPr>
          <p:cNvPr id="122894" name="Text Box 14"/>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2895" name="Rectangle 15"/>
          <p:cNvSpPr>
            <a:spLocks noGrp="1" noChangeArrowheads="1"/>
          </p:cNvSpPr>
          <p:nvPr>
            <p:ph type="title"/>
          </p:nvPr>
        </p:nvSpPr>
        <p:spPr>
          <a:xfrm>
            <a:off x="457200" y="381000"/>
            <a:ext cx="8686800" cy="6858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E558E2B-A4EC-48A6-B4A2-EB53B3640D75}" type="slidenum">
              <a:rPr lang="el-GR" altLang="el-GR"/>
              <a:pPr/>
              <a:t>4</a:t>
            </a:fld>
            <a:endParaRPr lang="el-GR" altLang="el-GR"/>
          </a:p>
        </p:txBody>
      </p:sp>
      <p:sp>
        <p:nvSpPr>
          <p:cNvPr id="9218" name="Rectangle 2"/>
          <p:cNvSpPr>
            <a:spLocks noGrp="1" noChangeArrowheads="1"/>
          </p:cNvSpPr>
          <p:nvPr>
            <p:ph type="title"/>
          </p:nvPr>
        </p:nvSpPr>
        <p:spPr/>
        <p:txBody>
          <a:bodyPr/>
          <a:lstStyle/>
          <a:p>
            <a:r>
              <a:rPr lang="el-GR" altLang="el-GR"/>
              <a:t>Ιδιότητες αλγορίθμων</a:t>
            </a:r>
            <a:endParaRPr lang="en-GB" altLang="el-GR"/>
          </a:p>
        </p:txBody>
      </p:sp>
      <p:sp>
        <p:nvSpPr>
          <p:cNvPr id="9219" name="Rectangle 3"/>
          <p:cNvSpPr>
            <a:spLocks noGrp="1" noChangeArrowheads="1"/>
          </p:cNvSpPr>
          <p:nvPr>
            <p:ph type="body" idx="1"/>
          </p:nvPr>
        </p:nvSpPr>
        <p:spPr/>
        <p:txBody>
          <a:bodyPr/>
          <a:lstStyle/>
          <a:p>
            <a:pPr>
              <a:lnSpc>
                <a:spcPct val="90000"/>
              </a:lnSpc>
            </a:pPr>
            <a:r>
              <a:rPr lang="el-GR" altLang="el-GR" b="1">
                <a:solidFill>
                  <a:srgbClr val="3366CC"/>
                </a:solidFill>
              </a:rPr>
              <a:t>Καθοριστικότητα</a:t>
            </a:r>
            <a:r>
              <a:rPr lang="el-GR" altLang="el-GR"/>
              <a:t> (οι πράξεις που χρησιμοποιεί ένας αλγόριθμος πρέπει να είναι καλώς καθορισμένες</a:t>
            </a:r>
          </a:p>
          <a:p>
            <a:pPr>
              <a:lnSpc>
                <a:spcPct val="90000"/>
              </a:lnSpc>
            </a:pPr>
            <a:r>
              <a:rPr lang="el-GR" altLang="el-GR" b="1">
                <a:solidFill>
                  <a:srgbClr val="3366CC"/>
                </a:solidFill>
              </a:rPr>
              <a:t>Περατότητα</a:t>
            </a:r>
            <a:r>
              <a:rPr lang="el-GR" altLang="el-GR"/>
              <a:t> ( το πρόβλημα επιλύεται σε πεπερασμένο πλήθος πράξεων ή εντολών). </a:t>
            </a:r>
            <a:r>
              <a:rPr lang="el-GR" altLang="el-GR" b="1"/>
              <a:t>Μια διαδικασία που δεν πληροί την ιδιότητα της περατότητας λέγεται </a:t>
            </a:r>
            <a:r>
              <a:rPr lang="el-GR" altLang="el-GR" b="1">
                <a:solidFill>
                  <a:srgbClr val="CC0000"/>
                </a:solidFill>
              </a:rPr>
              <a:t>υπολογιστική μέθοδος</a:t>
            </a:r>
            <a:r>
              <a:rPr lang="el-GR" altLang="el-GR"/>
              <a:t>.</a:t>
            </a:r>
          </a:p>
          <a:p>
            <a:pPr>
              <a:lnSpc>
                <a:spcPct val="90000"/>
              </a:lnSpc>
            </a:pPr>
            <a:r>
              <a:rPr lang="el-GR" altLang="el-GR" b="1">
                <a:solidFill>
                  <a:srgbClr val="3366CC"/>
                </a:solidFill>
              </a:rPr>
              <a:t>Αποτελεσματικότητα</a:t>
            </a:r>
            <a:r>
              <a:rPr lang="el-GR" altLang="el-GR"/>
              <a:t> (όλες οι πράξεις πρέπει να είναι ικανοποιητικά απλές ώστε να εκτελούνται από μια μηχανή ή από έναν άνθρωπο με μολύβι και χαρτί).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BF499F7C-D126-4CC7-8C5C-4BC9F61CEAE9}" type="slidenum">
              <a:rPr lang="el-GR" altLang="el-GR"/>
              <a:pPr/>
              <a:t>40</a:t>
            </a:fld>
            <a:endParaRPr lang="el-GR" altLang="el-GR"/>
          </a:p>
        </p:txBody>
      </p:sp>
      <p:grpSp>
        <p:nvGrpSpPr>
          <p:cNvPr id="123906" name="Group 2"/>
          <p:cNvGrpSpPr>
            <a:grpSpLocks/>
          </p:cNvGrpSpPr>
          <p:nvPr/>
        </p:nvGrpSpPr>
        <p:grpSpPr bwMode="auto">
          <a:xfrm>
            <a:off x="2743200" y="2971800"/>
            <a:ext cx="3962400" cy="609600"/>
            <a:chOff x="1296" y="2544"/>
            <a:chExt cx="2496" cy="384"/>
          </a:xfrm>
        </p:grpSpPr>
        <p:sp>
          <p:nvSpPr>
            <p:cNvPr id="123907"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3908"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3909"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3910"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3911"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3912"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3913" name="Oval 9"/>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3914" name="AutoShape 10"/>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3915" name="Picture 11"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3916" name="Text Box 12"/>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a:t>
            </a:r>
          </a:p>
        </p:txBody>
      </p:sp>
      <p:sp>
        <p:nvSpPr>
          <p:cNvPr id="123917" name="Text Box 13"/>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3918" name="Rectangle 14"/>
          <p:cNvSpPr>
            <a:spLocks noGrp="1" noChangeArrowheads="1"/>
          </p:cNvSpPr>
          <p:nvPr>
            <p:ph type="title"/>
          </p:nvPr>
        </p:nvSpPr>
        <p:spPr>
          <a:xfrm>
            <a:off x="762000" y="381000"/>
            <a:ext cx="8077200" cy="685800"/>
          </a:xfrm>
          <a:noFill/>
          <a:ln/>
        </p:spPr>
        <p:txBody>
          <a:bodyPr/>
          <a:lstStyle/>
          <a:p>
            <a:r>
              <a:rPr lang="en-US" altLang="el-GR"/>
              <a:t>Streams: Output – Example (cont)</a:t>
            </a:r>
          </a:p>
        </p:txBody>
      </p:sp>
    </p:spTree>
  </p:cSld>
  <p:clrMapOvr>
    <a:masterClrMapping/>
  </p:clrMapOvr>
  <p:transition spd="slow" advClick="0" advTm="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1"/>
          </p:nvPr>
        </p:nvSpPr>
        <p:spPr/>
        <p:txBody>
          <a:bodyPr/>
          <a:lstStyle/>
          <a:p>
            <a:fld id="{AA946925-C436-410B-9F2E-52CDDDBC519A}" type="slidenum">
              <a:rPr lang="el-GR" altLang="el-GR"/>
              <a:pPr/>
              <a:t>41</a:t>
            </a:fld>
            <a:endParaRPr lang="el-GR" altLang="el-GR"/>
          </a:p>
        </p:txBody>
      </p:sp>
      <p:grpSp>
        <p:nvGrpSpPr>
          <p:cNvPr id="124930" name="Group 2"/>
          <p:cNvGrpSpPr>
            <a:grpSpLocks/>
          </p:cNvGrpSpPr>
          <p:nvPr/>
        </p:nvGrpSpPr>
        <p:grpSpPr bwMode="auto">
          <a:xfrm>
            <a:off x="2743200" y="2971800"/>
            <a:ext cx="3962400" cy="609600"/>
            <a:chOff x="1296" y="2544"/>
            <a:chExt cx="2496" cy="384"/>
          </a:xfrm>
        </p:grpSpPr>
        <p:sp>
          <p:nvSpPr>
            <p:cNvPr id="124931"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4932"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4933"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4934"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4935"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4936"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4937" name="AutoShape 9"/>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4938" name="Picture 10"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4939" name="Text Box 11"/>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a:t>
            </a:r>
          </a:p>
        </p:txBody>
      </p:sp>
      <p:sp>
        <p:nvSpPr>
          <p:cNvPr id="124940" name="Text Box 12"/>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4941" name="Rectangle 13"/>
          <p:cNvSpPr>
            <a:spLocks noGrp="1" noChangeArrowheads="1"/>
          </p:cNvSpPr>
          <p:nvPr>
            <p:ph type="title"/>
          </p:nvPr>
        </p:nvSpPr>
        <p:spPr>
          <a:xfrm>
            <a:off x="457200" y="457200"/>
            <a:ext cx="8686800" cy="533400"/>
          </a:xfrm>
          <a:noFill/>
          <a:ln/>
        </p:spPr>
        <p:txBody>
          <a:bodyPr/>
          <a:lstStyle/>
          <a:p>
            <a:r>
              <a:rPr lang="en-US" altLang="el-GR"/>
              <a:t>Streams: Output – Example (cont)</a:t>
            </a:r>
          </a:p>
        </p:txBody>
      </p:sp>
    </p:spTree>
  </p:cSld>
  <p:clrMapOvr>
    <a:masterClrMapping/>
  </p:clrMapOvr>
  <p:transition spd="slow" advClick="0" advTm="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403BD505-DE8A-451F-BE88-B45963881C47}" type="slidenum">
              <a:rPr lang="el-GR" altLang="el-GR"/>
              <a:pPr/>
              <a:t>42</a:t>
            </a:fld>
            <a:endParaRPr lang="el-GR" altLang="el-GR"/>
          </a:p>
        </p:txBody>
      </p:sp>
      <p:pic>
        <p:nvPicPr>
          <p:cNvPr id="125954"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5955" name="Group 3"/>
          <p:cNvGrpSpPr>
            <a:grpSpLocks/>
          </p:cNvGrpSpPr>
          <p:nvPr/>
        </p:nvGrpSpPr>
        <p:grpSpPr bwMode="auto">
          <a:xfrm>
            <a:off x="2743200" y="2971800"/>
            <a:ext cx="3962400" cy="609600"/>
            <a:chOff x="1296" y="2544"/>
            <a:chExt cx="2496" cy="384"/>
          </a:xfrm>
        </p:grpSpPr>
        <p:sp>
          <p:nvSpPr>
            <p:cNvPr id="125956"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5957"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5958"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5959" name="Oval 7"/>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5960" name="Oval 8"/>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5961" name="AutoShape 9"/>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5962" name="Text Box 10"/>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a:t>
            </a:r>
          </a:p>
        </p:txBody>
      </p:sp>
      <p:sp>
        <p:nvSpPr>
          <p:cNvPr id="125963" name="Text Box 11"/>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5964" name="Rectangle 12"/>
          <p:cNvSpPr>
            <a:spLocks noGrp="1" noChangeArrowheads="1"/>
          </p:cNvSpPr>
          <p:nvPr>
            <p:ph type="title"/>
          </p:nvPr>
        </p:nvSpPr>
        <p:spPr>
          <a:xfrm>
            <a:off x="685800" y="304800"/>
            <a:ext cx="8229600" cy="838200"/>
          </a:xfrm>
          <a:noFill/>
          <a:ln/>
        </p:spPr>
        <p:txBody>
          <a:bodyPr/>
          <a:lstStyle/>
          <a:p>
            <a:r>
              <a:rPr lang="en-US" altLang="el-GR"/>
              <a:t>Streams: Output – Example (cont)</a:t>
            </a:r>
          </a:p>
        </p:txBody>
      </p:sp>
    </p:spTree>
  </p:cSld>
  <p:clrMapOvr>
    <a:masterClrMapping/>
  </p:clrMapOvr>
  <p:transition spd="slow" advClick="0" advTm="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57C865A0-94B0-4E68-B1E9-338F7D34B1A8}" type="slidenum">
              <a:rPr lang="el-GR" altLang="el-GR"/>
              <a:pPr/>
              <a:t>43</a:t>
            </a:fld>
            <a:endParaRPr lang="el-GR" altLang="el-GR"/>
          </a:p>
        </p:txBody>
      </p:sp>
      <p:pic>
        <p:nvPicPr>
          <p:cNvPr id="126978"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6979" name="Group 3"/>
          <p:cNvGrpSpPr>
            <a:grpSpLocks/>
          </p:cNvGrpSpPr>
          <p:nvPr/>
        </p:nvGrpSpPr>
        <p:grpSpPr bwMode="auto">
          <a:xfrm>
            <a:off x="1066800" y="2057400"/>
            <a:ext cx="5638800" cy="2895600"/>
            <a:chOff x="624" y="1296"/>
            <a:chExt cx="3552" cy="1824"/>
          </a:xfrm>
        </p:grpSpPr>
        <p:grpSp>
          <p:nvGrpSpPr>
            <p:cNvPr id="126980" name="Group 4"/>
            <p:cNvGrpSpPr>
              <a:grpSpLocks/>
            </p:cNvGrpSpPr>
            <p:nvPr/>
          </p:nvGrpSpPr>
          <p:grpSpPr bwMode="auto">
            <a:xfrm>
              <a:off x="1680" y="1872"/>
              <a:ext cx="2496" cy="384"/>
              <a:chOff x="1296" y="2544"/>
              <a:chExt cx="2496" cy="384"/>
            </a:xfrm>
          </p:grpSpPr>
          <p:sp>
            <p:nvSpPr>
              <p:cNvPr id="126981" name="Rectangle 5"/>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6982" name="Oval 6"/>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6983" name="Oval 7"/>
            <p:cNvSpPr>
              <a:spLocks noChangeArrowheads="1"/>
            </p:cNvSpPr>
            <p:nvPr/>
          </p:nvSpPr>
          <p:spPr bwMode="auto">
            <a:xfrm>
              <a:off x="1872" y="1920"/>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6984" name="Oval 8"/>
            <p:cNvSpPr>
              <a:spLocks noChangeArrowheads="1"/>
            </p:cNvSpPr>
            <p:nvPr/>
          </p:nvSpPr>
          <p:spPr bwMode="auto">
            <a:xfrm>
              <a:off x="2160" y="1920"/>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6985" name="AutoShape 9"/>
            <p:cNvSpPr>
              <a:spLocks noChangeArrowheads="1"/>
            </p:cNvSpPr>
            <p:nvPr/>
          </p:nvSpPr>
          <p:spPr bwMode="auto">
            <a:xfrm rot="16164283" flipH="1">
              <a:off x="829" y="1966"/>
              <a:ext cx="652" cy="69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6986" name="Text Box 10"/>
            <p:cNvSpPr txBox="1">
              <a:spLocks noChangeArrowheads="1"/>
            </p:cNvSpPr>
            <p:nvPr/>
          </p:nvSpPr>
          <p:spPr bwMode="auto">
            <a:xfrm>
              <a:off x="624" y="283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Hello</a:t>
              </a:r>
            </a:p>
          </p:txBody>
        </p:sp>
        <p:sp>
          <p:nvSpPr>
            <p:cNvPr id="126987" name="Text Box 11"/>
            <p:cNvSpPr txBox="1">
              <a:spLocks noChangeArrowheads="1"/>
            </p:cNvSpPr>
            <p:nvPr/>
          </p:nvSpPr>
          <p:spPr bwMode="auto">
            <a:xfrm>
              <a:off x="1056" y="1296"/>
              <a:ext cx="2400" cy="288"/>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grpSp>
      <p:sp>
        <p:nvSpPr>
          <p:cNvPr id="126988" name="Rectangle 12"/>
          <p:cNvSpPr>
            <a:spLocks noGrp="1" noChangeArrowheads="1"/>
          </p:cNvSpPr>
          <p:nvPr>
            <p:ph type="title"/>
          </p:nvPr>
        </p:nvSpPr>
        <p:spPr>
          <a:xfrm>
            <a:off x="609600" y="381000"/>
            <a:ext cx="8420100" cy="6858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76CDCE2-49A7-4063-A57E-35D48E2E4859}" type="slidenum">
              <a:rPr lang="el-GR" altLang="el-GR"/>
              <a:pPr/>
              <a:t>44</a:t>
            </a:fld>
            <a:endParaRPr lang="el-GR" altLang="el-GR"/>
          </a:p>
        </p:txBody>
      </p:sp>
      <p:pic>
        <p:nvPicPr>
          <p:cNvPr id="128002"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8003" name="Group 3"/>
          <p:cNvGrpSpPr>
            <a:grpSpLocks/>
          </p:cNvGrpSpPr>
          <p:nvPr/>
        </p:nvGrpSpPr>
        <p:grpSpPr bwMode="auto">
          <a:xfrm>
            <a:off x="2743200" y="2971800"/>
            <a:ext cx="3962400" cy="609600"/>
            <a:chOff x="1296" y="2544"/>
            <a:chExt cx="2496" cy="384"/>
          </a:xfrm>
        </p:grpSpPr>
        <p:sp>
          <p:nvSpPr>
            <p:cNvPr id="128004"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8005"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8006"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8007" name="AutoShape 7"/>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8008" name="Text Box 8"/>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Hello!</a:t>
            </a:r>
          </a:p>
        </p:txBody>
      </p:sp>
      <p:sp>
        <p:nvSpPr>
          <p:cNvPr id="128009" name="Text Box 9"/>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8010" name="Rectangle 10"/>
          <p:cNvSpPr>
            <a:spLocks noGrp="1" noChangeArrowheads="1"/>
          </p:cNvSpPr>
          <p:nvPr>
            <p:ph type="title"/>
          </p:nvPr>
        </p:nvSpPr>
        <p:spPr>
          <a:xfrm>
            <a:off x="609600" y="457200"/>
            <a:ext cx="8420100" cy="5334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44AF2492-E9C8-4FA3-8F51-420378CD5E3F}" type="slidenum">
              <a:rPr lang="el-GR" altLang="el-GR"/>
              <a:pPr/>
              <a:t>45</a:t>
            </a:fld>
            <a:endParaRPr lang="el-GR" altLang="el-GR"/>
          </a:p>
        </p:txBody>
      </p:sp>
      <p:grpSp>
        <p:nvGrpSpPr>
          <p:cNvPr id="129026" name="Group 2"/>
          <p:cNvGrpSpPr>
            <a:grpSpLocks/>
          </p:cNvGrpSpPr>
          <p:nvPr/>
        </p:nvGrpSpPr>
        <p:grpSpPr bwMode="auto">
          <a:xfrm>
            <a:off x="2743200" y="2971800"/>
            <a:ext cx="3962400" cy="609600"/>
            <a:chOff x="1296" y="2544"/>
            <a:chExt cx="2496" cy="384"/>
          </a:xfrm>
        </p:grpSpPr>
        <p:sp>
          <p:nvSpPr>
            <p:cNvPr id="129027"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9028"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9029" name="AutoShape 5"/>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9030" name="Picture 6"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8788"/>
            <a:ext cx="2590800" cy="1522412"/>
          </a:xfrm>
          <a:prstGeom prst="rect">
            <a:avLst/>
          </a:prstGeom>
          <a:noFill/>
          <a:extLst>
            <a:ext uri="{909E8E84-426E-40DD-AFC4-6F175D3DCCD1}">
              <a14:hiddenFill xmlns:a14="http://schemas.microsoft.com/office/drawing/2010/main">
                <a:solidFill>
                  <a:srgbClr val="FFFFFF"/>
                </a:solidFill>
              </a14:hiddenFill>
            </a:ext>
          </a:extLst>
        </p:spPr>
      </p:pic>
      <p:sp>
        <p:nvSpPr>
          <p:cNvPr id="129031" name="Text Box 7"/>
          <p:cNvSpPr txBox="1">
            <a:spLocks noChangeArrowheads="1"/>
          </p:cNvSpPr>
          <p:nvPr/>
        </p:nvSpPr>
        <p:spPr bwMode="auto">
          <a:xfrm>
            <a:off x="1066800" y="4495800"/>
            <a:ext cx="114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AU" altLang="el-GR" sz="2400">
                <a:solidFill>
                  <a:schemeClr val="tx1"/>
                </a:solidFill>
                <a:latin typeface="Times New Roman" pitchFamily="18" charset="0"/>
              </a:rPr>
              <a:t>Hello!</a:t>
            </a:r>
          </a:p>
          <a:p>
            <a:pPr eaLnBrk="0" hangingPunct="0"/>
            <a:r>
              <a:rPr lang="en-AU" altLang="el-GR" sz="2400">
                <a:solidFill>
                  <a:schemeClr val="tx1"/>
                </a:solidFill>
                <a:latin typeface="Times New Roman" pitchFamily="18" charset="0"/>
              </a:rPr>
              <a:t>_</a:t>
            </a:r>
          </a:p>
        </p:txBody>
      </p:sp>
      <p:sp>
        <p:nvSpPr>
          <p:cNvPr id="129032" name="Text Box 8"/>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9033" name="Rectangle 9"/>
          <p:cNvSpPr>
            <a:spLocks noGrp="1" noChangeArrowheads="1"/>
          </p:cNvSpPr>
          <p:nvPr>
            <p:ph type="title"/>
          </p:nvPr>
        </p:nvSpPr>
        <p:spPr>
          <a:xfrm>
            <a:off x="685800" y="304800"/>
            <a:ext cx="8229600" cy="838200"/>
          </a:xfrm>
          <a:noFill/>
          <a:ln/>
        </p:spPr>
        <p:txBody>
          <a:bodyPr/>
          <a:lstStyle/>
          <a:p>
            <a:r>
              <a:rPr lang="en-US" altLang="el-GR"/>
              <a:t>Streams: Output – Example (cont)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A709ECB9-F7D1-40BE-9BF8-C576E6B92889}" type="slidenum">
              <a:rPr lang="el-GR" altLang="el-GR"/>
              <a:pPr/>
              <a:t>46</a:t>
            </a:fld>
            <a:endParaRPr lang="el-GR" altLang="el-GR"/>
          </a:p>
        </p:txBody>
      </p:sp>
      <p:sp>
        <p:nvSpPr>
          <p:cNvPr id="67586" name="Rectangle 2"/>
          <p:cNvSpPr>
            <a:spLocks noGrp="1" noChangeArrowheads="1"/>
          </p:cNvSpPr>
          <p:nvPr>
            <p:ph type="title"/>
          </p:nvPr>
        </p:nvSpPr>
        <p:spPr>
          <a:xfrm>
            <a:off x="685800" y="457200"/>
            <a:ext cx="7467600" cy="533400"/>
          </a:xfrm>
        </p:spPr>
        <p:txBody>
          <a:bodyPr/>
          <a:lstStyle/>
          <a:p>
            <a:r>
              <a:rPr lang="el-GR" altLang="el-GR" sz="2400" b="1">
                <a:solidFill>
                  <a:schemeClr val="accent2"/>
                </a:solidFill>
              </a:rPr>
              <a:t>Προδιαγραφές Εμφάνισης</a:t>
            </a:r>
          </a:p>
        </p:txBody>
      </p:sp>
      <p:sp>
        <p:nvSpPr>
          <p:cNvPr id="67587" name="Rectangle 3"/>
          <p:cNvSpPr>
            <a:spLocks noGrp="1" noChangeArrowheads="1"/>
          </p:cNvSpPr>
          <p:nvPr>
            <p:ph type="body" idx="4294967295"/>
          </p:nvPr>
        </p:nvSpPr>
        <p:spPr>
          <a:xfrm>
            <a:off x="685800" y="1143000"/>
            <a:ext cx="7772400" cy="5105400"/>
          </a:xfrm>
        </p:spPr>
        <p:txBody>
          <a:bodyPr/>
          <a:lstStyle/>
          <a:p>
            <a:pPr>
              <a:buFontTx/>
              <a:buNone/>
            </a:pPr>
            <a:r>
              <a:rPr lang="en-GB" altLang="el-GR" sz="1800" b="1">
                <a:latin typeface="Courier New" pitchFamily="49" charset="0"/>
              </a:rPr>
              <a:t>#include &lt;stdio.h&gt;</a:t>
            </a:r>
            <a:endParaRPr lang="el-GR" altLang="el-GR" sz="1800" b="1">
              <a:latin typeface="Courier New" pitchFamily="49" charset="0"/>
            </a:endParaRPr>
          </a:p>
          <a:p>
            <a:pPr>
              <a:buFontTx/>
              <a:buNone/>
            </a:pPr>
            <a:r>
              <a:rPr lang="el-GR" altLang="el-GR" sz="1800" b="1">
                <a:latin typeface="Courier New" pitchFamily="49" charset="0"/>
              </a:rPr>
              <a:t>#</a:t>
            </a:r>
            <a:r>
              <a:rPr lang="en-US" altLang="el-GR" sz="1800" b="1">
                <a:latin typeface="Courier New" pitchFamily="49" charset="0"/>
              </a:rPr>
              <a:t>define euro 340.75</a:t>
            </a:r>
            <a:endParaRPr lang="en-GB" altLang="el-GR" sz="1800" b="1">
              <a:latin typeface="Courier New" pitchFamily="49" charset="0"/>
            </a:endParaRPr>
          </a:p>
          <a:p>
            <a:pPr>
              <a:buFontTx/>
              <a:buNone/>
            </a:pPr>
            <a:r>
              <a:rPr lang="en-GB" altLang="el-GR" sz="1800" b="1">
                <a:latin typeface="Courier New" pitchFamily="49" charset="0"/>
              </a:rPr>
              <a:t>int code;</a:t>
            </a:r>
          </a:p>
          <a:p>
            <a:pPr>
              <a:buFontTx/>
              <a:buNone/>
            </a:pPr>
            <a:r>
              <a:rPr lang="en-GB" altLang="el-GR" sz="1800" b="1">
                <a:latin typeface="Courier New" pitchFamily="49" charset="0"/>
              </a:rPr>
              <a:t>float salary,salary_euro;</a:t>
            </a:r>
          </a:p>
          <a:p>
            <a:pPr>
              <a:buFontTx/>
              <a:buNone/>
            </a:pPr>
            <a:r>
              <a:rPr lang="en-GB" altLang="el-GR" sz="1800" b="1">
                <a:latin typeface="Courier New" pitchFamily="49" charset="0"/>
              </a:rPr>
              <a:t>void main()</a:t>
            </a:r>
          </a:p>
          <a:p>
            <a:pPr>
              <a:buFontTx/>
              <a:buNone/>
            </a:pPr>
            <a:r>
              <a:rPr lang="en-GB" altLang="el-GR" sz="1800" b="1">
                <a:latin typeface="Courier New" pitchFamily="49" charset="0"/>
              </a:rPr>
              <a:t>{  code=17344;</a:t>
            </a:r>
          </a:p>
          <a:p>
            <a:pPr>
              <a:buFontTx/>
              <a:buNone/>
            </a:pPr>
            <a:r>
              <a:rPr lang="en-GB" altLang="el-GR" sz="1800" b="1">
                <a:latin typeface="Courier New" pitchFamily="49" charset="0"/>
              </a:rPr>
              <a:t>  salary=247894.65;</a:t>
            </a:r>
          </a:p>
          <a:p>
            <a:pPr>
              <a:buFontTx/>
              <a:buNone/>
            </a:pPr>
            <a:r>
              <a:rPr lang="en-GB" altLang="el-GR" sz="1800" b="1">
                <a:latin typeface="Courier New" pitchFamily="49" charset="0"/>
              </a:rPr>
              <a:t>  salary_euro=salary/</a:t>
            </a:r>
            <a:r>
              <a:rPr lang="en-US" altLang="el-GR" sz="1800" b="1">
                <a:latin typeface="Courier New" pitchFamily="49" charset="0"/>
              </a:rPr>
              <a:t>euro</a:t>
            </a:r>
            <a:r>
              <a:rPr lang="en-GB" altLang="el-GR" sz="1800" b="1">
                <a:latin typeface="Courier New" pitchFamily="49" charset="0"/>
              </a:rPr>
              <a:t>;</a:t>
            </a:r>
          </a:p>
          <a:p>
            <a:pPr>
              <a:buFontTx/>
              <a:buNone/>
            </a:pPr>
            <a:r>
              <a:rPr lang="en-GB" altLang="el-GR" sz="1800" b="1">
                <a:latin typeface="Courier New" pitchFamily="49" charset="0"/>
              </a:rPr>
              <a:t>  printf("CODE     = %8d\n",code);</a:t>
            </a:r>
          </a:p>
          <a:p>
            <a:pPr>
              <a:buFontTx/>
              <a:buNone/>
            </a:pPr>
            <a:r>
              <a:rPr lang="en-GB" altLang="el-GR" sz="1800" b="1">
                <a:latin typeface="Courier New" pitchFamily="49" charset="0"/>
              </a:rPr>
              <a:t>  printf("MISTHOS  = %12.3f\n",salary);</a:t>
            </a:r>
          </a:p>
          <a:p>
            <a:pPr>
              <a:buFontTx/>
              <a:buNone/>
            </a:pPr>
            <a:r>
              <a:rPr lang="en-GB" altLang="el-GR" sz="1800" b="1">
                <a:latin typeface="Courier New" pitchFamily="49" charset="0"/>
              </a:rPr>
              <a:t>  printf("euro     = %12.3f\n",salary_euro);</a:t>
            </a:r>
          </a:p>
          <a:p>
            <a:pPr>
              <a:buFontTx/>
              <a:buNone/>
            </a:pPr>
            <a:r>
              <a:rPr lang="en-GB" altLang="el-GR" sz="1800" b="1">
                <a:latin typeface="Courier New" pitchFamily="49" charset="0"/>
              </a:rPr>
              <a:t>}</a:t>
            </a:r>
            <a:endParaRPr lang="el-GR" altLang="el-GR" sz="1800" b="1">
              <a:latin typeface="Courier New" pitchFamily="49" charset="0"/>
            </a:endParaRPr>
          </a:p>
        </p:txBody>
      </p:sp>
      <p:graphicFrame>
        <p:nvGraphicFramePr>
          <p:cNvPr id="67588" name="Object 4"/>
          <p:cNvGraphicFramePr>
            <a:graphicFrameLocks noChangeAspect="1"/>
          </p:cNvGraphicFramePr>
          <p:nvPr/>
        </p:nvGraphicFramePr>
        <p:xfrm>
          <a:off x="3995738" y="1125538"/>
          <a:ext cx="4800600" cy="1079500"/>
        </p:xfrm>
        <a:graphic>
          <a:graphicData uri="http://schemas.openxmlformats.org/presentationml/2006/ole">
            <mc:AlternateContent xmlns:mc="http://schemas.openxmlformats.org/markup-compatibility/2006">
              <mc:Choice xmlns:v="urn:schemas-microsoft-com:vml" Requires="v">
                <p:oleObj spid="_x0000_s67614" name="Bitmap Image" r:id="rId3" imgW="2962689" imgH="666667" progId="Paint.Picture">
                  <p:embed/>
                </p:oleObj>
              </mc:Choice>
              <mc:Fallback>
                <p:oleObj name="Bitmap Image" r:id="rId3" imgW="2962689" imgH="666667"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1125538"/>
                        <a:ext cx="4800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5D0DAFD-24CD-4335-8FE1-C950449FC444}" type="slidenum">
              <a:rPr lang="el-GR" altLang="el-GR"/>
              <a:pPr/>
              <a:t>47</a:t>
            </a:fld>
            <a:endParaRPr lang="el-GR" altLang="el-GR"/>
          </a:p>
        </p:txBody>
      </p:sp>
      <p:sp>
        <p:nvSpPr>
          <p:cNvPr id="130050" name="Rectangle 2"/>
          <p:cNvSpPr>
            <a:spLocks noGrp="1" noChangeArrowheads="1"/>
          </p:cNvSpPr>
          <p:nvPr>
            <p:ph type="title"/>
          </p:nvPr>
        </p:nvSpPr>
        <p:spPr/>
        <p:txBody>
          <a:bodyPr/>
          <a:lstStyle/>
          <a:p>
            <a:r>
              <a:rPr lang="en-AU" altLang="el-GR"/>
              <a:t>Formatted Input and Output</a:t>
            </a:r>
          </a:p>
        </p:txBody>
      </p:sp>
      <p:sp>
        <p:nvSpPr>
          <p:cNvPr id="130051" name="Rectangle 3"/>
          <p:cNvSpPr>
            <a:spLocks noGrp="1" noChangeArrowheads="1"/>
          </p:cNvSpPr>
          <p:nvPr>
            <p:ph type="body" idx="1"/>
          </p:nvPr>
        </p:nvSpPr>
        <p:spPr>
          <a:xfrm>
            <a:off x="228600" y="1371600"/>
            <a:ext cx="8686800" cy="4724400"/>
          </a:xfrm>
        </p:spPr>
        <p:txBody>
          <a:bodyPr/>
          <a:lstStyle/>
          <a:p>
            <a:r>
              <a:rPr lang="en-AU" altLang="el-GR" sz="3600" dirty="0"/>
              <a:t>General form:</a:t>
            </a:r>
            <a:endParaRPr lang="en-US" altLang="el-GR" sz="2400" b="1" dirty="0">
              <a:solidFill>
                <a:srgbClr val="00FF99"/>
              </a:solidFill>
              <a:latin typeface="Courier New" pitchFamily="49" charset="0"/>
            </a:endParaRPr>
          </a:p>
          <a:p>
            <a:pPr>
              <a:buFontTx/>
              <a:buNone/>
            </a:pPr>
            <a:r>
              <a:rPr lang="en-US" altLang="el-GR" sz="2400" b="1" dirty="0">
                <a:solidFill>
                  <a:srgbClr val="00FF99"/>
                </a:solidFill>
                <a:latin typeface="Courier New" pitchFamily="49" charset="0"/>
              </a:rPr>
              <a:t>	</a:t>
            </a:r>
            <a:r>
              <a:rPr lang="en-US" altLang="el-GR" sz="2200" b="1" dirty="0" err="1">
                <a:solidFill>
                  <a:schemeClr val="tx2"/>
                </a:solidFill>
                <a:latin typeface="Courier New" panose="02070309020205020404" pitchFamily="49" charset="0"/>
                <a:cs typeface="Courier New" panose="02070309020205020404" pitchFamily="49" charset="0"/>
              </a:rPr>
              <a:t>printf</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i="1" dirty="0">
                <a:solidFill>
                  <a:srgbClr val="3366CC"/>
                </a:solidFill>
                <a:latin typeface="Courier New" panose="02070309020205020404" pitchFamily="49" charset="0"/>
                <a:cs typeface="Courier New" panose="02070309020205020404" pitchFamily="49" charset="0"/>
              </a:rPr>
              <a:t>format-control-string</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r>
              <a:rPr lang="en-US" altLang="el-GR" sz="2200" b="1" i="1" dirty="0">
                <a:solidFill>
                  <a:srgbClr val="FF0000"/>
                </a:solidFill>
                <a:latin typeface="Courier New" panose="02070309020205020404" pitchFamily="49" charset="0"/>
                <a:cs typeface="Courier New" panose="02070309020205020404" pitchFamily="49" charset="0"/>
              </a:rPr>
              <a:t>other-arguments</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p>
          <a:p>
            <a:pPr>
              <a:buFontTx/>
              <a:buNone/>
            </a:pPr>
            <a:r>
              <a:rPr lang="en-US" altLang="el-GR" sz="2200" b="1" dirty="0">
                <a:solidFill>
                  <a:srgbClr val="003399"/>
                </a:solidFill>
                <a:latin typeface="Courier New" panose="02070309020205020404" pitchFamily="49" charset="0"/>
                <a:cs typeface="Courier New" panose="02070309020205020404" pitchFamily="49" charset="0"/>
              </a:rPr>
              <a:t>	</a:t>
            </a:r>
            <a:r>
              <a:rPr lang="en-US" altLang="el-GR" sz="2200" b="1" dirty="0" err="1">
                <a:latin typeface="Courier New" panose="02070309020205020404" pitchFamily="49" charset="0"/>
                <a:cs typeface="Courier New" panose="02070309020205020404" pitchFamily="49" charset="0"/>
              </a:rPr>
              <a:t>scanf</a:t>
            </a:r>
            <a:r>
              <a:rPr lang="en-US" altLang="el-GR" sz="2200" b="1" dirty="0">
                <a:solidFill>
                  <a:srgbClr val="003399"/>
                </a:solidFill>
                <a:latin typeface="Courier New" panose="02070309020205020404" pitchFamily="49" charset="0"/>
                <a:cs typeface="Courier New" panose="02070309020205020404" pitchFamily="49" charset="0"/>
              </a:rPr>
              <a:t>(</a:t>
            </a:r>
            <a:r>
              <a:rPr lang="en-US" altLang="el-GR" sz="2200" b="1" i="1" dirty="0">
                <a:solidFill>
                  <a:srgbClr val="3366CC"/>
                </a:solidFill>
                <a:latin typeface="Courier New" panose="02070309020205020404" pitchFamily="49" charset="0"/>
                <a:cs typeface="Courier New" panose="02070309020205020404" pitchFamily="49" charset="0"/>
              </a:rPr>
              <a:t>format-control-string</a:t>
            </a:r>
            <a:r>
              <a:rPr lang="en-US" altLang="el-GR" sz="2200" b="1" dirty="0">
                <a:solidFill>
                  <a:srgbClr val="003399"/>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r>
              <a:rPr lang="en-US" altLang="el-GR" sz="2200" b="1" i="1" dirty="0">
                <a:solidFill>
                  <a:srgbClr val="FF0000"/>
                </a:solidFill>
                <a:latin typeface="Courier New" panose="02070309020205020404" pitchFamily="49" charset="0"/>
                <a:cs typeface="Courier New" panose="02070309020205020404" pitchFamily="49" charset="0"/>
              </a:rPr>
              <a:t>other-arguments</a:t>
            </a:r>
            <a:r>
              <a:rPr lang="en-US" altLang="el-GR" sz="2200" b="1" dirty="0">
                <a:solidFill>
                  <a:srgbClr val="003399"/>
                </a:solidFill>
                <a:latin typeface="Courier New" panose="02070309020205020404" pitchFamily="49" charset="0"/>
                <a:cs typeface="Courier New" panose="02070309020205020404" pitchFamily="49" charset="0"/>
              </a:rPr>
              <a:t>);</a:t>
            </a:r>
          </a:p>
          <a:p>
            <a:pPr>
              <a:buFontTx/>
              <a:buNone/>
            </a:pPr>
            <a:endParaRPr lang="en-US" altLang="el-GR" sz="2400" b="1" dirty="0">
              <a:solidFill>
                <a:srgbClr val="003399"/>
              </a:solidFill>
            </a:endParaRPr>
          </a:p>
          <a:p>
            <a:r>
              <a:rPr lang="en-AU" altLang="el-GR" sz="3600" dirty="0"/>
              <a:t>Examples:</a:t>
            </a:r>
            <a:endParaRPr lang="en-US" altLang="el-GR" b="1" dirty="0">
              <a:solidFill>
                <a:schemeClr val="tx2"/>
              </a:solidFill>
              <a:latin typeface="Courier New" pitchFamily="49" charset="0"/>
            </a:endParaRPr>
          </a:p>
          <a:p>
            <a:pPr>
              <a:buFontTx/>
              <a:buNone/>
            </a:pPr>
            <a:r>
              <a:rPr lang="en-US" altLang="el-GR" b="1" dirty="0">
                <a:solidFill>
                  <a:schemeClr val="tx2"/>
                </a:solidFill>
                <a:latin typeface="Courier New" pitchFamily="49" charset="0"/>
              </a:rPr>
              <a:t>	</a:t>
            </a:r>
            <a:r>
              <a:rPr lang="en-US" altLang="el-GR" sz="2000" b="1" dirty="0" err="1">
                <a:solidFill>
                  <a:schemeClr val="tx2"/>
                </a:solidFill>
                <a:latin typeface="Courier New" panose="02070309020205020404" pitchFamily="49" charset="0"/>
                <a:cs typeface="Courier New" panose="02070309020205020404" pitchFamily="49" charset="0"/>
              </a:rPr>
              <a:t>printf</a:t>
            </a:r>
            <a:r>
              <a:rPr lang="en-US" altLang="el-GR" sz="2000" b="1" dirty="0">
                <a:solidFill>
                  <a:schemeClr val="tx2"/>
                </a:solidFill>
                <a:latin typeface="Courier New" panose="02070309020205020404" pitchFamily="49" charset="0"/>
                <a:cs typeface="Courier New" panose="02070309020205020404" pitchFamily="49" charset="0"/>
              </a:rPr>
              <a:t>(</a:t>
            </a:r>
            <a:r>
              <a:rPr lang="en-US" altLang="el-GR" sz="2000" b="1" dirty="0">
                <a:solidFill>
                  <a:srgbClr val="3366CC"/>
                </a:solidFill>
                <a:latin typeface="Courier New" panose="02070309020205020404" pitchFamily="49" charset="0"/>
                <a:cs typeface="Courier New" panose="02070309020205020404" pitchFamily="49" charset="0"/>
              </a:rPr>
              <a:t>"%s\</a:t>
            </a:r>
            <a:r>
              <a:rPr lang="en-US" altLang="el-GR" sz="2000" b="1" dirty="0" err="1">
                <a:solidFill>
                  <a:srgbClr val="3366CC"/>
                </a:solidFill>
                <a:latin typeface="Courier New" panose="02070309020205020404" pitchFamily="49" charset="0"/>
                <a:cs typeface="Courier New" panose="02070309020205020404" pitchFamily="49" charset="0"/>
              </a:rPr>
              <a:t>n%f</a:t>
            </a:r>
            <a:r>
              <a:rPr lang="en-US" altLang="el-GR" sz="2000" b="1" dirty="0">
                <a:solidFill>
                  <a:srgbClr val="3366CC"/>
                </a:solidFill>
                <a:latin typeface="Courier New" panose="02070309020205020404" pitchFamily="49" charset="0"/>
                <a:cs typeface="Courier New" panose="02070309020205020404" pitchFamily="49" charset="0"/>
              </a:rPr>
              <a:t>\</a:t>
            </a:r>
            <a:r>
              <a:rPr lang="en-US" altLang="el-GR" sz="2000" b="1" dirty="0" err="1">
                <a:solidFill>
                  <a:srgbClr val="3366CC"/>
                </a:solidFill>
                <a:latin typeface="Courier New" panose="02070309020205020404" pitchFamily="49" charset="0"/>
                <a:cs typeface="Courier New" panose="02070309020205020404" pitchFamily="49" charset="0"/>
              </a:rPr>
              <a:t>n%c</a:t>
            </a:r>
            <a:r>
              <a:rPr lang="en-US" altLang="el-GR" sz="2000" b="1" dirty="0">
                <a:solidFill>
                  <a:srgbClr val="3366CC"/>
                </a:solidFill>
                <a:latin typeface="Courier New" panose="02070309020205020404" pitchFamily="49" charset="0"/>
                <a:cs typeface="Courier New" panose="02070309020205020404" pitchFamily="49" charset="0"/>
              </a:rPr>
              <a:t>\</a:t>
            </a:r>
            <a:r>
              <a:rPr lang="en-US" altLang="el-GR" sz="2000" b="1" dirty="0" err="1">
                <a:solidFill>
                  <a:srgbClr val="3366CC"/>
                </a:solidFill>
                <a:latin typeface="Courier New" panose="02070309020205020404" pitchFamily="49" charset="0"/>
                <a:cs typeface="Courier New" panose="02070309020205020404" pitchFamily="49" charset="0"/>
              </a:rPr>
              <a:t>n%d</a:t>
            </a:r>
            <a:r>
              <a:rPr lang="en-US" altLang="el-GR" sz="2000" b="1" dirty="0">
                <a:solidFill>
                  <a:srgbClr val="3366CC"/>
                </a:solidFill>
                <a:latin typeface="Courier New" panose="02070309020205020404" pitchFamily="49" charset="0"/>
                <a:cs typeface="Courier New" panose="02070309020205020404" pitchFamily="49" charset="0"/>
              </a:rPr>
              <a:t>\n",</a:t>
            </a:r>
            <a:r>
              <a:rPr lang="en-US" altLang="el-GR" sz="2000" b="1" dirty="0" err="1">
                <a:solidFill>
                  <a:srgbClr val="FF0000"/>
                </a:solidFill>
                <a:latin typeface="Courier New" panose="02070309020205020404" pitchFamily="49" charset="0"/>
                <a:cs typeface="Courier New" panose="02070309020205020404" pitchFamily="49" charset="0"/>
              </a:rPr>
              <a:t>name,age,gender,idNumber</a:t>
            </a:r>
            <a:r>
              <a:rPr lang="en-US" altLang="el-GR" sz="2000" b="1" dirty="0">
                <a:solidFill>
                  <a:schemeClr val="tx2"/>
                </a:solidFill>
                <a:latin typeface="Courier New" panose="02070309020205020404" pitchFamily="49" charset="0"/>
                <a:cs typeface="Courier New" panose="02070309020205020404" pitchFamily="49" charset="0"/>
              </a:rPr>
              <a:t>);</a:t>
            </a:r>
            <a:r>
              <a:rPr lang="en-US" altLang="el-GR" sz="2000" b="1" dirty="0">
                <a:solidFill>
                  <a:srgbClr val="00FF99"/>
                </a:solidFill>
                <a:latin typeface="Courier New" panose="02070309020205020404" pitchFamily="49" charset="0"/>
                <a:cs typeface="Courier New" panose="02070309020205020404" pitchFamily="49" charset="0"/>
              </a:rPr>
              <a:t> </a:t>
            </a:r>
          </a:p>
          <a:p>
            <a:pPr>
              <a:buFontTx/>
              <a:buNone/>
            </a:pPr>
            <a:r>
              <a:rPr lang="en-US" altLang="el-GR" sz="2000" b="1" dirty="0">
                <a:solidFill>
                  <a:srgbClr val="00FF99"/>
                </a:solidFill>
                <a:latin typeface="Courier New" panose="02070309020205020404" pitchFamily="49" charset="0"/>
                <a:cs typeface="Courier New" panose="02070309020205020404" pitchFamily="49" charset="0"/>
              </a:rPr>
              <a:t>	</a:t>
            </a:r>
            <a:r>
              <a:rPr lang="en-US" altLang="el-GR" sz="2000" b="1" dirty="0" err="1">
                <a:latin typeface="Courier New" panose="02070309020205020404" pitchFamily="49" charset="0"/>
                <a:cs typeface="Courier New" panose="02070309020205020404" pitchFamily="49" charset="0"/>
              </a:rPr>
              <a:t>scanf</a:t>
            </a:r>
            <a:r>
              <a:rPr lang="en-US" altLang="el-GR" sz="2000" b="1" dirty="0">
                <a:solidFill>
                  <a:srgbClr val="3366CC"/>
                </a:solidFill>
                <a:latin typeface="Courier New" panose="02070309020205020404" pitchFamily="49" charset="0"/>
                <a:cs typeface="Courier New" panose="02070309020205020404" pitchFamily="49" charset="0"/>
              </a:rPr>
              <a:t>("%s %f %c %d",</a:t>
            </a:r>
            <a:r>
              <a:rPr lang="en-US" altLang="el-GR" sz="2000" b="1" dirty="0">
                <a:solidFill>
                  <a:srgbClr val="00FF99"/>
                </a:solidFill>
                <a:latin typeface="Courier New" panose="02070309020205020404" pitchFamily="49" charset="0"/>
                <a:cs typeface="Courier New" panose="02070309020205020404" pitchFamily="49" charset="0"/>
              </a:rPr>
              <a:t> </a:t>
            </a:r>
            <a:r>
              <a:rPr lang="en-US" altLang="el-GR" sz="2000" b="1" dirty="0">
                <a:solidFill>
                  <a:srgbClr val="FF0000"/>
                </a:solidFill>
                <a:latin typeface="Courier New" panose="02070309020205020404" pitchFamily="49" charset="0"/>
                <a:cs typeface="Courier New" panose="02070309020205020404" pitchFamily="49" charset="0"/>
              </a:rPr>
              <a:t>name, &amp;age, &amp;gender, &amp;</a:t>
            </a:r>
            <a:r>
              <a:rPr lang="en-US" altLang="el-GR" sz="2000" b="1" dirty="0" err="1">
                <a:solidFill>
                  <a:srgbClr val="FF0000"/>
                </a:solidFill>
                <a:latin typeface="Courier New" panose="02070309020205020404" pitchFamily="49" charset="0"/>
                <a:cs typeface="Courier New" panose="02070309020205020404" pitchFamily="49" charset="0"/>
              </a:rPr>
              <a:t>idNumber</a:t>
            </a:r>
            <a:r>
              <a:rPr lang="en-US" altLang="el-GR" sz="2000" b="1" dirty="0">
                <a:solidFill>
                  <a:srgbClr val="003399"/>
                </a:solidFill>
                <a:latin typeface="Courier New" panose="02070309020205020404" pitchFamily="49" charset="0"/>
                <a:cs typeface="Courier New" panose="02070309020205020404" pitchFamily="49" charset="0"/>
              </a:rPr>
              <a:t>);</a:t>
            </a:r>
          </a:p>
          <a:p>
            <a:pPr>
              <a:buFontTx/>
              <a:buNone/>
            </a:pPr>
            <a:endParaRPr lang="en-US" altLang="el-GR" sz="2000" b="1" dirty="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0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0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0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1F343A5C-3211-4BDA-8A47-33A4D341FE7C}" type="slidenum">
              <a:rPr lang="el-GR" altLang="el-GR"/>
              <a:pPr/>
              <a:t>48</a:t>
            </a:fld>
            <a:endParaRPr lang="el-GR" altLang="el-GR"/>
          </a:p>
        </p:txBody>
      </p:sp>
      <p:sp>
        <p:nvSpPr>
          <p:cNvPr id="132098" name="Rectangle 2"/>
          <p:cNvSpPr>
            <a:spLocks noGrp="1" noChangeArrowheads="1"/>
          </p:cNvSpPr>
          <p:nvPr>
            <p:ph type="body" idx="1"/>
          </p:nvPr>
        </p:nvSpPr>
        <p:spPr>
          <a:xfrm>
            <a:off x="685800" y="1676400"/>
            <a:ext cx="8458200" cy="1828800"/>
          </a:xfrm>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2099" name="Text Box 3"/>
          <p:cNvSpPr txBox="1">
            <a:spLocks noChangeArrowheads="1"/>
          </p:cNvSpPr>
          <p:nvPr/>
        </p:nvSpPr>
        <p:spPr bwMode="auto">
          <a:xfrm>
            <a:off x="381000" y="35814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r>
              <a:rPr lang="en-US" altLang="el-GR" sz="2800">
                <a:solidFill>
                  <a:schemeClr val="tx1"/>
                </a:solidFill>
              </a:rPr>
              <a:t>:</a:t>
            </a:r>
            <a:endParaRPr lang="en-AU" altLang="el-GR" sz="2800">
              <a:solidFill>
                <a:schemeClr val="tx1"/>
              </a:solidFill>
            </a:endParaRPr>
          </a:p>
        </p:txBody>
      </p:sp>
      <p:sp>
        <p:nvSpPr>
          <p:cNvPr id="132100" name="Text Box 4"/>
          <p:cNvSpPr txBox="1">
            <a:spLocks noChangeArrowheads="1"/>
          </p:cNvSpPr>
          <p:nvPr/>
        </p:nvSpPr>
        <p:spPr bwMode="auto">
          <a:xfrm>
            <a:off x="457200" y="4114800"/>
            <a:ext cx="6994525"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rPr>
              <a:t>printf(“%s is %d years old.\n”, name, age);</a:t>
            </a:r>
            <a:endParaRPr lang="en-AU" altLang="el-GR" sz="2400">
              <a:solidFill>
                <a:schemeClr val="tx1"/>
              </a:solidFill>
            </a:endParaRPr>
          </a:p>
        </p:txBody>
      </p:sp>
      <p:sp>
        <p:nvSpPr>
          <p:cNvPr id="132101" name="Rectangle 5"/>
          <p:cNvSpPr>
            <a:spLocks noGrp="1" noChangeArrowheads="1"/>
          </p:cNvSpPr>
          <p:nvPr>
            <p:ph type="title"/>
          </p:nvPr>
        </p:nvSpPr>
        <p:spPr>
          <a:xfrm>
            <a:off x="228600" y="152400"/>
            <a:ext cx="8375650" cy="1143000"/>
          </a:xfrm>
          <a:noFill/>
          <a:ln/>
        </p:spPr>
        <p:txBody>
          <a:bodyPr/>
          <a:lstStyle/>
          <a:p>
            <a:r>
              <a:rPr lang="en-US" altLang="el-GR" sz="2800">
                <a:solidFill>
                  <a:schemeClr val="tx1"/>
                </a:solidFill>
              </a:rPr>
              <a:t>printf --</a:t>
            </a:r>
            <a:r>
              <a:rPr lang="en-US" altLang="el-GR" sz="2800"/>
              <a:t> </a:t>
            </a:r>
            <a:r>
              <a:rPr lang="en-US" altLang="el-GR" sz="2800">
                <a:solidFill>
                  <a:srgbClr val="3366CC"/>
                </a:solidFill>
              </a:rPr>
              <a:t>Format-Control-String</a:t>
            </a:r>
            <a:r>
              <a:rPr lang="en-US" altLang="el-GR">
                <a:latin typeface="Arial" charset="0"/>
              </a:rPr>
              <a:t> </a:t>
            </a:r>
            <a:endParaRPr lang="en-US" altLang="el-G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0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0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09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P spid="132099" grpId="0" build="p" autoUpdateAnimBg="0"/>
      <p:bldP spid="132100"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7C7F1392-380D-40F2-8AAB-8B6918353443}" type="slidenum">
              <a:rPr lang="el-GR" altLang="el-GR"/>
              <a:pPr/>
              <a:t>49</a:t>
            </a:fld>
            <a:endParaRPr lang="el-GR" altLang="el-GR"/>
          </a:p>
        </p:txBody>
      </p:sp>
      <p:sp>
        <p:nvSpPr>
          <p:cNvPr id="133122" name="Rectangle 2"/>
          <p:cNvSpPr>
            <a:spLocks noGrp="1" noChangeArrowheads="1"/>
          </p:cNvSpPr>
          <p:nvPr>
            <p:ph type="body" idx="1"/>
          </p:nvPr>
        </p:nvSpPr>
        <p:spPr>
          <a:xfrm>
            <a:off x="685800" y="1676400"/>
            <a:ext cx="8458200" cy="1828800"/>
          </a:xfrm>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3123" name="Text Box 3"/>
          <p:cNvSpPr txBox="1">
            <a:spLocks noChangeArrowheads="1"/>
          </p:cNvSpPr>
          <p:nvPr/>
        </p:nvSpPr>
        <p:spPr bwMode="auto">
          <a:xfrm>
            <a:off x="381000" y="35814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p>
        </p:txBody>
      </p:sp>
      <p:sp>
        <p:nvSpPr>
          <p:cNvPr id="133124" name="Text Box 4"/>
          <p:cNvSpPr txBox="1">
            <a:spLocks noChangeArrowheads="1"/>
          </p:cNvSpPr>
          <p:nvPr/>
        </p:nvSpPr>
        <p:spPr bwMode="auto">
          <a:xfrm>
            <a:off x="457200" y="41148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printf(“%s is %d years old.\n”, name, age);</a:t>
            </a:r>
            <a:endParaRPr lang="en-AU" altLang="el-GR" sz="2400">
              <a:solidFill>
                <a:schemeClr val="tx1"/>
              </a:solidFill>
              <a:latin typeface="Times New Roman" pitchFamily="18" charset="0"/>
            </a:endParaRPr>
          </a:p>
        </p:txBody>
      </p:sp>
      <p:sp>
        <p:nvSpPr>
          <p:cNvPr id="133125" name="Text Box 5"/>
          <p:cNvSpPr txBox="1">
            <a:spLocks noChangeArrowheads="1"/>
          </p:cNvSpPr>
          <p:nvPr/>
        </p:nvSpPr>
        <p:spPr bwMode="auto">
          <a:xfrm>
            <a:off x="1295400" y="5410200"/>
            <a:ext cx="2743200" cy="1066800"/>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conversion specifiers</a:t>
            </a:r>
          </a:p>
        </p:txBody>
      </p:sp>
      <p:sp>
        <p:nvSpPr>
          <p:cNvPr id="133126" name="Line 6"/>
          <p:cNvSpPr>
            <a:spLocks noChangeShapeType="1"/>
          </p:cNvSpPr>
          <p:nvPr/>
        </p:nvSpPr>
        <p:spPr bwMode="auto">
          <a:xfrm flipV="1">
            <a:off x="2209800" y="4572000"/>
            <a:ext cx="0" cy="762000"/>
          </a:xfrm>
          <a:prstGeom prst="line">
            <a:avLst/>
          </a:prstGeom>
          <a:noFill/>
          <a:ln w="57150" cap="sq">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127" name="Line 7"/>
          <p:cNvSpPr>
            <a:spLocks noChangeShapeType="1"/>
          </p:cNvSpPr>
          <p:nvPr/>
        </p:nvSpPr>
        <p:spPr bwMode="auto">
          <a:xfrm flipV="1">
            <a:off x="2514600" y="4572000"/>
            <a:ext cx="685800" cy="7620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128" name="Rectangle 8"/>
          <p:cNvSpPr>
            <a:spLocks noGrp="1" noChangeArrowheads="1"/>
          </p:cNvSpPr>
          <p:nvPr>
            <p:ph type="title"/>
          </p:nvPr>
        </p:nvSpPr>
        <p:spPr>
          <a:xfrm>
            <a:off x="304800" y="228600"/>
            <a:ext cx="8534400" cy="1143000"/>
          </a:xfrm>
          <a:noFill/>
          <a:ln/>
        </p:spPr>
        <p:txBody>
          <a:bodyPr/>
          <a:lstStyle/>
          <a:p>
            <a:r>
              <a:rPr lang="en-US" altLang="el-GR" sz="2800">
                <a:solidFill>
                  <a:schemeClr val="tx1"/>
                </a:solidFill>
              </a:rPr>
              <a:t>printf --</a:t>
            </a:r>
            <a:r>
              <a:rPr lang="en-US" altLang="el-GR" sz="2800"/>
              <a:t> </a:t>
            </a:r>
            <a:r>
              <a:rPr lang="en-US" altLang="el-GR" sz="2800">
                <a:solidFill>
                  <a:schemeClr val="folHlink"/>
                </a:solidFill>
              </a:rPr>
              <a:t>Format-Control-String</a:t>
            </a:r>
            <a:r>
              <a:rPr lang="en-US" altLang="el-GR"/>
              <a:t> (cont)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FD2AD11-3C79-4F42-AB50-FBFCDED80377}" type="slidenum">
              <a:rPr lang="el-GR" altLang="el-GR"/>
              <a:pPr/>
              <a:t>5</a:t>
            </a:fld>
            <a:endParaRPr lang="el-GR" altLang="el-GR"/>
          </a:p>
        </p:txBody>
      </p:sp>
      <p:sp>
        <p:nvSpPr>
          <p:cNvPr id="10242" name="Rectangle 2"/>
          <p:cNvSpPr>
            <a:spLocks noGrp="1" noChangeArrowheads="1"/>
          </p:cNvSpPr>
          <p:nvPr>
            <p:ph type="title"/>
          </p:nvPr>
        </p:nvSpPr>
        <p:spPr/>
        <p:txBody>
          <a:bodyPr/>
          <a:lstStyle/>
          <a:p>
            <a:r>
              <a:rPr lang="el-GR" altLang="el-GR"/>
              <a:t>Προβλήματα και στιγμιότυπα</a:t>
            </a:r>
            <a:endParaRPr lang="en-GB" altLang="el-GR"/>
          </a:p>
        </p:txBody>
      </p:sp>
      <p:sp>
        <p:nvSpPr>
          <p:cNvPr id="10243" name="Rectangle 3"/>
          <p:cNvSpPr>
            <a:spLocks noGrp="1" noChangeArrowheads="1"/>
          </p:cNvSpPr>
          <p:nvPr>
            <p:ph type="body" idx="1"/>
          </p:nvPr>
        </p:nvSpPr>
        <p:spPr/>
        <p:txBody>
          <a:bodyPr/>
          <a:lstStyle/>
          <a:p>
            <a:r>
              <a:rPr lang="el-GR" altLang="el-GR" sz="2400" b="1"/>
              <a:t>Ένα πρόβλημα εκφράζεται</a:t>
            </a:r>
            <a:r>
              <a:rPr lang="el-GR" altLang="el-GR" sz="2400"/>
              <a:t> συνήθως με μια εντολή ή ένα ερώτημα που πρέπει να απαντηθεί. Με την εξειδίκευση του προβλήματος ορίζονται τα αποδεκτά δεδομένα εισόδου που εκφράζονται συνήθως με τις παραμέτρους του. Ορίζονται επίσης επακριβώς τα αναμενόμενα αποτελέσματα εξόδου, ως συνάρτηση επί των δεδομένων εισόδου.</a:t>
            </a:r>
          </a:p>
          <a:p>
            <a:r>
              <a:rPr lang="el-GR" altLang="el-GR" sz="2400" b="1">
                <a:solidFill>
                  <a:srgbClr val="3366CC"/>
                </a:solidFill>
              </a:rPr>
              <a:t>Ένα πρόβλημα επιλύεται</a:t>
            </a:r>
            <a:r>
              <a:rPr lang="el-GR" altLang="el-GR" sz="2400"/>
              <a:t> όταν έχει αναπτυχθεί ο κατάλληλος αλγόριθμος που μετασχηματίζει όλα τα αποδεκτά δεδομένα εισόδου σε ορθά αποτελέσματα εξόδου.</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B2B143A0-01BC-4A27-9128-86584C3612F4}" type="slidenum">
              <a:rPr lang="el-GR" altLang="el-GR"/>
              <a:pPr/>
              <a:t>50</a:t>
            </a:fld>
            <a:endParaRPr lang="el-GR" altLang="el-GR"/>
          </a:p>
        </p:txBody>
      </p:sp>
      <p:sp>
        <p:nvSpPr>
          <p:cNvPr id="135170" name="Text Box 2"/>
          <p:cNvSpPr txBox="1">
            <a:spLocks noChangeArrowheads="1"/>
          </p:cNvSpPr>
          <p:nvPr/>
        </p:nvSpPr>
        <p:spPr bwMode="auto">
          <a:xfrm>
            <a:off x="457200" y="41148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printf(“%s is %d years old.\n”, name, age);</a:t>
            </a:r>
            <a:endParaRPr lang="en-AU" altLang="el-GR" sz="2400">
              <a:solidFill>
                <a:schemeClr val="tx1"/>
              </a:solidFill>
              <a:latin typeface="Times New Roman" pitchFamily="18" charset="0"/>
            </a:endParaRPr>
          </a:p>
        </p:txBody>
      </p:sp>
      <p:sp>
        <p:nvSpPr>
          <p:cNvPr id="135171" name="Text Box 3"/>
          <p:cNvSpPr txBox="1">
            <a:spLocks noChangeArrowheads="1"/>
          </p:cNvSpPr>
          <p:nvPr/>
        </p:nvSpPr>
        <p:spPr bwMode="auto">
          <a:xfrm>
            <a:off x="1447800" y="5638800"/>
            <a:ext cx="4038600" cy="579438"/>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literal characters</a:t>
            </a:r>
          </a:p>
        </p:txBody>
      </p:sp>
      <p:sp>
        <p:nvSpPr>
          <p:cNvPr id="135172" name="Line 4"/>
          <p:cNvSpPr>
            <a:spLocks noChangeShapeType="1"/>
          </p:cNvSpPr>
          <p:nvPr/>
        </p:nvSpPr>
        <p:spPr bwMode="auto">
          <a:xfrm flipH="1" flipV="1">
            <a:off x="2743200" y="4572000"/>
            <a:ext cx="152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5173" name="Line 5"/>
          <p:cNvSpPr>
            <a:spLocks noChangeShapeType="1"/>
          </p:cNvSpPr>
          <p:nvPr/>
        </p:nvSpPr>
        <p:spPr bwMode="auto">
          <a:xfrm flipV="1">
            <a:off x="3962400" y="4572000"/>
            <a:ext cx="533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5174" name="Rectangle 6"/>
          <p:cNvSpPr>
            <a:spLocks noGrp="1" noChangeArrowheads="1"/>
          </p:cNvSpPr>
          <p:nvPr>
            <p:ph type="body" idx="1"/>
          </p:nvPr>
        </p:nvSpPr>
        <p:spPr>
          <a:xfrm>
            <a:off x="684213" y="1676400"/>
            <a:ext cx="8078787" cy="1828800"/>
          </a:xfrm>
          <a:noFill/>
          <a:ln/>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5175" name="Text Box 7"/>
          <p:cNvSpPr txBox="1">
            <a:spLocks noChangeArrowheads="1"/>
          </p:cNvSpPr>
          <p:nvPr/>
        </p:nvSpPr>
        <p:spPr bwMode="auto">
          <a:xfrm>
            <a:off x="381000" y="36576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r>
              <a:rPr lang="en-US" altLang="el-GR" sz="2800">
                <a:solidFill>
                  <a:schemeClr val="tx1"/>
                </a:solidFill>
                <a:latin typeface="Arial" charset="0"/>
              </a:rPr>
              <a:t>:</a:t>
            </a:r>
            <a:endParaRPr lang="en-AU" altLang="el-GR" sz="2800">
              <a:solidFill>
                <a:schemeClr val="tx1"/>
              </a:solidFill>
              <a:latin typeface="Arial" charset="0"/>
            </a:endParaRPr>
          </a:p>
        </p:txBody>
      </p:sp>
      <p:sp>
        <p:nvSpPr>
          <p:cNvPr id="135176" name="Rectangle 8"/>
          <p:cNvSpPr>
            <a:spLocks noGrp="1" noChangeArrowheads="1"/>
          </p:cNvSpPr>
          <p:nvPr>
            <p:ph type="title"/>
          </p:nvPr>
        </p:nvSpPr>
        <p:spPr>
          <a:xfrm>
            <a:off x="304800" y="228600"/>
            <a:ext cx="8534400" cy="1143000"/>
          </a:xfrm>
          <a:noFill/>
          <a:ln/>
        </p:spPr>
        <p:txBody>
          <a:bodyPr/>
          <a:lstStyle/>
          <a:p>
            <a:r>
              <a:rPr lang="en-US" altLang="el-GR" sz="2800">
                <a:solidFill>
                  <a:schemeClr val="tx1"/>
                </a:solidFill>
              </a:rPr>
              <a:t>printf --</a:t>
            </a:r>
            <a:r>
              <a:rPr lang="en-US" altLang="el-GR" sz="2800"/>
              <a:t> </a:t>
            </a:r>
            <a:r>
              <a:rPr lang="en-US" altLang="el-GR" sz="2800">
                <a:solidFill>
                  <a:schemeClr val="folHlink"/>
                </a:solidFill>
              </a:rPr>
              <a:t>Format-Control-String</a:t>
            </a:r>
            <a:r>
              <a:rPr lang="en-US" altLang="el-GR"/>
              <a:t> (cont)</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13A1B365-BB56-427C-AFEA-D223EBBB0515}" type="slidenum">
              <a:rPr lang="el-GR" altLang="el-GR"/>
              <a:pPr/>
              <a:t>51</a:t>
            </a:fld>
            <a:endParaRPr lang="el-GR" altLang="el-GR"/>
          </a:p>
        </p:txBody>
      </p:sp>
      <p:sp>
        <p:nvSpPr>
          <p:cNvPr id="137218" name="Rectangle 2"/>
          <p:cNvSpPr>
            <a:spLocks noGrp="1" noChangeArrowheads="1"/>
          </p:cNvSpPr>
          <p:nvPr>
            <p:ph type="body" idx="1"/>
          </p:nvPr>
        </p:nvSpPr>
        <p:spPr>
          <a:xfrm>
            <a:off x="228600" y="1676400"/>
            <a:ext cx="8915400" cy="1828800"/>
          </a:xfrm>
        </p:spPr>
        <p:txBody>
          <a:bodyPr/>
          <a:lstStyle/>
          <a:p>
            <a:r>
              <a:rPr lang="en-US" altLang="el-GR"/>
              <a:t>For </a:t>
            </a:r>
            <a:r>
              <a:rPr lang="en-US" altLang="el-GR" sz="2400">
                <a:solidFill>
                  <a:schemeClr val="tx2"/>
                </a:solidFill>
              </a:rPr>
              <a:t>printf</a:t>
            </a:r>
            <a:r>
              <a:rPr lang="en-US" altLang="el-GR"/>
              <a:t>: variables containing data for output</a:t>
            </a:r>
          </a:p>
        </p:txBody>
      </p:sp>
      <p:sp>
        <p:nvSpPr>
          <p:cNvPr id="137219" name="Text Box 3"/>
          <p:cNvSpPr txBox="1">
            <a:spLocks noChangeArrowheads="1"/>
          </p:cNvSpPr>
          <p:nvPr/>
        </p:nvSpPr>
        <p:spPr bwMode="auto">
          <a:xfrm>
            <a:off x="533400" y="2362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p>
        </p:txBody>
      </p:sp>
      <p:sp>
        <p:nvSpPr>
          <p:cNvPr id="137220" name="Text Box 4"/>
          <p:cNvSpPr txBox="1">
            <a:spLocks noChangeArrowheads="1"/>
          </p:cNvSpPr>
          <p:nvPr/>
        </p:nvSpPr>
        <p:spPr bwMode="auto">
          <a:xfrm>
            <a:off x="609600" y="28956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a:t>
            </a:r>
            <a:r>
              <a:rPr lang="en-AU" altLang="el-GR" sz="2400" b="1">
                <a:solidFill>
                  <a:schemeClr val="tx1"/>
                </a:solidFill>
                <a:effectLst>
                  <a:outerShdw blurRad="38100" dist="38100" dir="2700000" algn="tl">
                    <a:srgbClr val="FFFFFF"/>
                  </a:outerShdw>
                </a:effectLst>
                <a:latin typeface="Courier New" pitchFamily="49" charset="0"/>
              </a:rPr>
              <a:t>(“</a:t>
            </a:r>
            <a:r>
              <a:rPr lang="en-AU" altLang="el-GR" sz="2400" b="1">
                <a:solidFill>
                  <a:schemeClr val="tx1"/>
                </a:solidFill>
                <a:latin typeface="Courier New" pitchFamily="49" charset="0"/>
              </a:rPr>
              <a:t>%s is %d years old.\n”, </a:t>
            </a:r>
            <a:r>
              <a:rPr lang="en-AU" altLang="el-GR" sz="2400" b="1">
                <a:solidFill>
                  <a:srgbClr val="FF0000"/>
                </a:solidFill>
                <a:latin typeface="Courier New" pitchFamily="49" charset="0"/>
              </a:rPr>
              <a:t>name</a:t>
            </a:r>
            <a:r>
              <a:rPr lang="en-AU" altLang="el-GR" sz="2400" b="1">
                <a:solidFill>
                  <a:schemeClr val="tx1"/>
                </a:solidFill>
                <a:latin typeface="Courier New" pitchFamily="49" charset="0"/>
              </a:rPr>
              <a:t>, </a:t>
            </a:r>
            <a:r>
              <a:rPr lang="en-AU" altLang="el-GR" sz="2400" b="1">
                <a:solidFill>
                  <a:srgbClr val="FF0000"/>
                </a:solidFill>
                <a:latin typeface="Courier New" pitchFamily="49" charset="0"/>
              </a:rPr>
              <a:t>age</a:t>
            </a:r>
            <a:r>
              <a:rPr lang="en-AU" altLang="el-GR" sz="2400" b="1">
                <a:solidFill>
                  <a:schemeClr val="tx1"/>
                </a:solidFill>
                <a:latin typeface="Courier New" pitchFamily="49" charset="0"/>
              </a:rPr>
              <a:t>);</a:t>
            </a:r>
            <a:endParaRPr lang="en-AU" altLang="el-GR" sz="2400">
              <a:solidFill>
                <a:schemeClr val="tx1"/>
              </a:solidFill>
              <a:latin typeface="Times New Roman" pitchFamily="18" charset="0"/>
            </a:endParaRPr>
          </a:p>
        </p:txBody>
      </p:sp>
      <p:sp>
        <p:nvSpPr>
          <p:cNvPr id="137221" name="AutoShape 5"/>
          <p:cNvSpPr>
            <a:spLocks/>
          </p:cNvSpPr>
          <p:nvPr/>
        </p:nvSpPr>
        <p:spPr bwMode="auto">
          <a:xfrm rot="16200000" flipV="1">
            <a:off x="4419600" y="1447800"/>
            <a:ext cx="381000" cy="4495800"/>
          </a:xfrm>
          <a:prstGeom prst="leftBracket">
            <a:avLst>
              <a:gd name="adj" fmla="val 98333"/>
            </a:avLst>
          </a:prstGeom>
          <a:noFill/>
          <a:ln w="57150" cap="sq">
            <a:solidFill>
              <a:srgbClr val="FF00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7222" name="AutoShape 6"/>
          <p:cNvSpPr>
            <a:spLocks/>
          </p:cNvSpPr>
          <p:nvPr/>
        </p:nvSpPr>
        <p:spPr bwMode="auto">
          <a:xfrm rot="16200000" flipV="1">
            <a:off x="5219700" y="1638300"/>
            <a:ext cx="914400" cy="4495800"/>
          </a:xfrm>
          <a:prstGeom prst="leftBracket">
            <a:avLst>
              <a:gd name="adj" fmla="val 40972"/>
            </a:avLst>
          </a:prstGeom>
          <a:noFill/>
          <a:ln w="57150" cap="sq">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7223" name="Rectangle 7"/>
          <p:cNvSpPr>
            <a:spLocks noGrp="1" noChangeArrowheads="1"/>
          </p:cNvSpPr>
          <p:nvPr>
            <p:ph type="title"/>
          </p:nvPr>
        </p:nvSpPr>
        <p:spPr>
          <a:noFill/>
          <a:ln/>
        </p:spPr>
        <p:txBody>
          <a:bodyPr/>
          <a:lstStyle/>
          <a:p>
            <a:r>
              <a:rPr lang="en-US" altLang="el-GR"/>
              <a:t>printf -- Other-Arguments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21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2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37221"/>
                                        </p:tgtEl>
                                        <p:attrNameLst>
                                          <p:attrName>style.visibility</p:attrName>
                                        </p:attrNameLst>
                                      </p:cBhvr>
                                      <p:to>
                                        <p:strVal val="visible"/>
                                      </p:to>
                                    </p:set>
                                    <p:animEffect transition="in" filter="wipe(right)">
                                      <p:cBhvr>
                                        <p:cTn id="19" dur="500"/>
                                        <p:tgtEl>
                                          <p:spTgt spid="1372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37222"/>
                                        </p:tgtEl>
                                        <p:attrNameLst>
                                          <p:attrName>style.visibility</p:attrName>
                                        </p:attrNameLst>
                                      </p:cBhvr>
                                      <p:to>
                                        <p:strVal val="visible"/>
                                      </p:to>
                                    </p:set>
                                    <p:animEffect transition="in" filter="wipe(right)">
                                      <p:cBhvr>
                                        <p:cTn id="24"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autoUpdateAnimBg="0"/>
      <p:bldP spid="137219" grpId="0" build="p" autoUpdateAnimBg="0"/>
      <p:bldP spid="137220" grpId="0" animBg="1" autoUpdateAnimBg="0"/>
      <p:bldP spid="137221" grpId="0" animBg="1"/>
      <p:bldP spid="13722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7A039EEB-BAA9-40D7-9A37-3641B0CCDC1E}" type="slidenum">
              <a:rPr lang="el-GR" altLang="el-GR"/>
              <a:pPr/>
              <a:t>52</a:t>
            </a:fld>
            <a:endParaRPr lang="el-GR" altLang="el-GR"/>
          </a:p>
        </p:txBody>
      </p:sp>
      <p:sp>
        <p:nvSpPr>
          <p:cNvPr id="138242" name="Rectangle 2"/>
          <p:cNvSpPr>
            <a:spLocks noGrp="1" noChangeArrowheads="1"/>
          </p:cNvSpPr>
          <p:nvPr>
            <p:ph type="body" idx="1"/>
          </p:nvPr>
        </p:nvSpPr>
        <p:spPr>
          <a:xfrm>
            <a:off x="228600" y="1371600"/>
            <a:ext cx="8915400" cy="4724400"/>
          </a:xfrm>
        </p:spPr>
        <p:txBody>
          <a:bodyPr/>
          <a:lstStyle/>
          <a:p>
            <a:r>
              <a:rPr lang="en-US" altLang="el-GR"/>
              <a:t>Describes the format of the data given as input</a:t>
            </a:r>
          </a:p>
          <a:p>
            <a:r>
              <a:rPr lang="en-US" altLang="el-GR"/>
              <a:t>Contains “</a:t>
            </a:r>
            <a:r>
              <a:rPr lang="en-US" altLang="el-GR">
                <a:solidFill>
                  <a:schemeClr val="tx2"/>
                </a:solidFill>
              </a:rPr>
              <a:t>conversion specifiers</a:t>
            </a:r>
            <a:r>
              <a:rPr lang="en-US" altLang="el-GR"/>
              <a:t>” </a:t>
            </a:r>
            <a:endParaRPr lang="en-AU" altLang="el-GR"/>
          </a:p>
        </p:txBody>
      </p:sp>
      <p:sp>
        <p:nvSpPr>
          <p:cNvPr id="138243" name="Rectangle 3"/>
          <p:cNvSpPr>
            <a:spLocks noGrp="1" noChangeArrowheads="1"/>
          </p:cNvSpPr>
          <p:nvPr>
            <p:ph type="title"/>
          </p:nvPr>
        </p:nvSpPr>
        <p:spPr>
          <a:noFill/>
          <a:ln/>
        </p:spPr>
        <p:txBody>
          <a:bodyPr/>
          <a:lstStyle/>
          <a:p>
            <a:r>
              <a:rPr lang="en-US" altLang="el-GR" sz="2800">
                <a:solidFill>
                  <a:srgbClr val="003399"/>
                </a:solidFill>
              </a:rPr>
              <a:t>scanf --</a:t>
            </a:r>
            <a:r>
              <a:rPr lang="en-US" altLang="el-GR" sz="2800"/>
              <a:t> </a:t>
            </a:r>
            <a:r>
              <a:rPr lang="en-US" altLang="el-GR" sz="2800">
                <a:solidFill>
                  <a:schemeClr val="folHlink"/>
                </a:solidFill>
              </a:rPr>
              <a:t>Format-Control-String</a:t>
            </a:r>
            <a:r>
              <a:rPr lang="en-US" altLang="el-GR">
                <a:latin typeface="Arial" charset="0"/>
              </a:rPr>
              <a:t> </a:t>
            </a:r>
            <a:endParaRPr lang="en-US" altLang="el-GR"/>
          </a:p>
        </p:txBody>
      </p:sp>
      <p:sp>
        <p:nvSpPr>
          <p:cNvPr id="138244" name="Text Box 4"/>
          <p:cNvSpPr txBox="1">
            <a:spLocks noChangeArrowheads="1"/>
          </p:cNvSpPr>
          <p:nvPr/>
        </p:nvSpPr>
        <p:spPr bwMode="auto">
          <a:xfrm>
            <a:off x="304800" y="2605088"/>
            <a:ext cx="1828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sp>
        <p:nvSpPr>
          <p:cNvPr id="138245" name="Text Box 5"/>
          <p:cNvSpPr txBox="1">
            <a:spLocks noChangeArrowheads="1"/>
          </p:cNvSpPr>
          <p:nvPr/>
        </p:nvSpPr>
        <p:spPr bwMode="auto">
          <a:xfrm>
            <a:off x="266700" y="3124200"/>
            <a:ext cx="86106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chemeClr val="tx1"/>
                </a:solidFill>
                <a:latin typeface="Courier New" pitchFamily="49" charset="0"/>
              </a:rPr>
              <a:t>scanf</a:t>
            </a:r>
            <a:r>
              <a:rPr kumimoji="1" lang="en-US" altLang="el-GR" sz="2400" b="1">
                <a:solidFill>
                  <a:srgbClr val="003399"/>
                </a:solidFill>
                <a:latin typeface="Courier New" pitchFamily="49" charset="0"/>
              </a:rPr>
              <a:t>(</a:t>
            </a:r>
            <a:r>
              <a:rPr kumimoji="1" lang="en-US" altLang="el-GR" sz="2400" b="1">
                <a:solidFill>
                  <a:schemeClr val="tx1"/>
                </a:solidFill>
                <a:latin typeface="Courier New" pitchFamily="49" charset="0"/>
              </a:rPr>
              <a:t>"%s %f %c %d",</a:t>
            </a:r>
            <a:r>
              <a:rPr kumimoji="1" lang="en-US" altLang="el-GR" sz="2400" b="1">
                <a:solidFill>
                  <a:srgbClr val="00FF99"/>
                </a:solidFill>
                <a:latin typeface="Courier New" pitchFamily="49" charset="0"/>
              </a:rPr>
              <a:t> </a:t>
            </a:r>
            <a:r>
              <a:rPr kumimoji="1" lang="en-US" altLang="el-GR" sz="2400" b="1">
                <a:solidFill>
                  <a:schemeClr val="tx1"/>
                </a:solidFill>
                <a:latin typeface="Courier New" pitchFamily="49" charset="0"/>
              </a:rPr>
              <a:t>name, &amp;age, &amp;gender,&amp;id</a:t>
            </a:r>
            <a:r>
              <a:rPr kumimoji="1" lang="en-US" altLang="el-GR" sz="2400" b="1">
                <a:solidFill>
                  <a:srgbClr val="003399"/>
                </a:solidFill>
                <a:latin typeface="Courier New" pitchFamily="49" charset="0"/>
              </a:rPr>
              <a:t>);</a:t>
            </a:r>
            <a:endParaRPr kumimoji="1" lang="en-AU" altLang="el-GR" sz="2400" b="1">
              <a:solidFill>
                <a:srgbClr val="003399"/>
              </a:solidFill>
              <a:latin typeface="Courier New" pitchFamily="49" charset="0"/>
            </a:endParaRPr>
          </a:p>
        </p:txBody>
      </p:sp>
      <p:sp>
        <p:nvSpPr>
          <p:cNvPr id="138246" name="Text Box 6"/>
          <p:cNvSpPr txBox="1">
            <a:spLocks noChangeArrowheads="1"/>
          </p:cNvSpPr>
          <p:nvPr/>
        </p:nvSpPr>
        <p:spPr bwMode="auto">
          <a:xfrm>
            <a:off x="1219200" y="4724400"/>
            <a:ext cx="2743200" cy="1066800"/>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conversion specifiers</a:t>
            </a:r>
          </a:p>
        </p:txBody>
      </p:sp>
      <p:sp>
        <p:nvSpPr>
          <p:cNvPr id="138247" name="Line 7"/>
          <p:cNvSpPr>
            <a:spLocks noChangeShapeType="1"/>
          </p:cNvSpPr>
          <p:nvPr/>
        </p:nvSpPr>
        <p:spPr bwMode="auto">
          <a:xfrm flipH="1" flipV="1">
            <a:off x="2438400" y="3657600"/>
            <a:ext cx="152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3659C82E-1E49-4593-9FDE-51827619F0AD}" type="slidenum">
              <a:rPr lang="el-GR" altLang="el-GR"/>
              <a:pPr/>
              <a:t>53</a:t>
            </a:fld>
            <a:endParaRPr lang="el-GR" altLang="el-GR"/>
          </a:p>
        </p:txBody>
      </p:sp>
      <p:sp>
        <p:nvSpPr>
          <p:cNvPr id="140290" name="Rectangle 2"/>
          <p:cNvSpPr>
            <a:spLocks noGrp="1" noChangeArrowheads="1"/>
          </p:cNvSpPr>
          <p:nvPr>
            <p:ph type="body" idx="1"/>
          </p:nvPr>
        </p:nvSpPr>
        <p:spPr>
          <a:xfrm>
            <a:off x="228600" y="1371600"/>
            <a:ext cx="8686800" cy="1143000"/>
          </a:xfrm>
        </p:spPr>
        <p:txBody>
          <a:bodyPr/>
          <a:lstStyle/>
          <a:p>
            <a:r>
              <a:rPr lang="en-US" altLang="el-GR"/>
              <a:t>For </a:t>
            </a:r>
            <a:r>
              <a:rPr lang="en-US" altLang="el-GR">
                <a:solidFill>
                  <a:srgbClr val="003399"/>
                </a:solidFill>
              </a:rPr>
              <a:t>scanf:</a:t>
            </a:r>
            <a:r>
              <a:rPr lang="en-US" altLang="el-GR"/>
              <a:t> “pointers” to variables where the input will be stored</a:t>
            </a:r>
          </a:p>
        </p:txBody>
      </p:sp>
      <p:sp>
        <p:nvSpPr>
          <p:cNvPr id="140291" name="Rectangle 3"/>
          <p:cNvSpPr>
            <a:spLocks noGrp="1" noChangeArrowheads="1"/>
          </p:cNvSpPr>
          <p:nvPr>
            <p:ph type="title"/>
          </p:nvPr>
        </p:nvSpPr>
        <p:spPr>
          <a:noFill/>
          <a:ln/>
        </p:spPr>
        <p:txBody>
          <a:bodyPr/>
          <a:lstStyle/>
          <a:p>
            <a:r>
              <a:rPr lang="en-US" altLang="el-GR">
                <a:solidFill>
                  <a:srgbClr val="003399"/>
                </a:solidFill>
              </a:rPr>
              <a:t>scanf --</a:t>
            </a:r>
            <a:r>
              <a:rPr lang="en-US" altLang="el-GR">
                <a:solidFill>
                  <a:srgbClr val="FF0000"/>
                </a:solidFill>
              </a:rPr>
              <a:t> Other-Arguments</a:t>
            </a:r>
          </a:p>
        </p:txBody>
      </p:sp>
      <p:sp>
        <p:nvSpPr>
          <p:cNvPr id="140292" name="Text Box 4"/>
          <p:cNvSpPr txBox="1">
            <a:spLocks noChangeArrowheads="1"/>
          </p:cNvSpPr>
          <p:nvPr/>
        </p:nvSpPr>
        <p:spPr bwMode="auto">
          <a:xfrm>
            <a:off x="266700" y="3124200"/>
            <a:ext cx="88773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rgbClr val="003399"/>
                </a:solidFill>
                <a:latin typeface="Courier New" pitchFamily="49" charset="0"/>
              </a:rPr>
              <a:t>scanf</a:t>
            </a:r>
            <a:r>
              <a:rPr kumimoji="1" lang="en-US" altLang="el-GR" sz="2400" b="1">
                <a:solidFill>
                  <a:schemeClr val="tx1"/>
                </a:solidFill>
                <a:latin typeface="Courier New" pitchFamily="49" charset="0"/>
              </a:rPr>
              <a:t>("%s %f %c %d",</a:t>
            </a:r>
            <a:r>
              <a:rPr kumimoji="1" lang="en-US" altLang="el-GR" sz="2400" b="1">
                <a:solidFill>
                  <a:srgbClr val="00FF99"/>
                </a:solidFill>
                <a:latin typeface="Courier New" pitchFamily="49" charset="0"/>
              </a:rPr>
              <a:t> </a:t>
            </a:r>
            <a:r>
              <a:rPr kumimoji="1" lang="en-US" altLang="el-GR" sz="2400" b="1">
                <a:solidFill>
                  <a:srgbClr val="FF0000"/>
                </a:solidFill>
                <a:latin typeface="Courier New" pitchFamily="49" charset="0"/>
              </a:rPr>
              <a:t>name, &amp;age, &amp;gender, &amp;id</a:t>
            </a:r>
            <a:r>
              <a:rPr kumimoji="1" lang="en-US" altLang="el-GR" sz="2400" b="1">
                <a:solidFill>
                  <a:srgbClr val="003399"/>
                </a:solidFill>
                <a:latin typeface="Courier New" pitchFamily="49" charset="0"/>
              </a:rPr>
              <a:t>);</a:t>
            </a:r>
            <a:endParaRPr kumimoji="1" lang="en-AU" altLang="el-GR" sz="2400" b="1">
              <a:solidFill>
                <a:srgbClr val="003399"/>
              </a:solidFill>
              <a:latin typeface="Courier New" pitchFamily="49" charset="0"/>
            </a:endParaRPr>
          </a:p>
        </p:txBody>
      </p:sp>
      <p:sp>
        <p:nvSpPr>
          <p:cNvPr id="140293" name="AutoShape 5"/>
          <p:cNvSpPr>
            <a:spLocks/>
          </p:cNvSpPr>
          <p:nvPr/>
        </p:nvSpPr>
        <p:spPr bwMode="auto">
          <a:xfrm rot="16200000" flipV="1">
            <a:off x="3048000" y="2476500"/>
            <a:ext cx="381000" cy="2743200"/>
          </a:xfrm>
          <a:prstGeom prst="leftBracket">
            <a:avLst>
              <a:gd name="adj" fmla="val 60000"/>
            </a:avLst>
          </a:prstGeom>
          <a:noFill/>
          <a:ln w="57150" cap="sq">
            <a:solidFill>
              <a:srgbClr val="FF00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4" name="AutoShape 6"/>
          <p:cNvSpPr>
            <a:spLocks/>
          </p:cNvSpPr>
          <p:nvPr/>
        </p:nvSpPr>
        <p:spPr bwMode="auto">
          <a:xfrm rot="16200000" flipV="1">
            <a:off x="3657600" y="2247900"/>
            <a:ext cx="685800" cy="3352800"/>
          </a:xfrm>
          <a:prstGeom prst="leftBracket">
            <a:avLst>
              <a:gd name="adj" fmla="val 40741"/>
            </a:avLst>
          </a:prstGeom>
          <a:noFill/>
          <a:ln w="57150" cap="sq">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5" name="AutoShape 7"/>
          <p:cNvSpPr>
            <a:spLocks/>
          </p:cNvSpPr>
          <p:nvPr/>
        </p:nvSpPr>
        <p:spPr bwMode="auto">
          <a:xfrm rot="16200000" flipV="1">
            <a:off x="4457700" y="2133600"/>
            <a:ext cx="914400" cy="3962400"/>
          </a:xfrm>
          <a:prstGeom prst="leftBracket">
            <a:avLst>
              <a:gd name="adj" fmla="val 36111"/>
            </a:avLst>
          </a:prstGeom>
          <a:noFill/>
          <a:ln w="57150" cap="sq">
            <a:solidFill>
              <a:schemeClr val="accent1"/>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6" name="AutoShape 8"/>
          <p:cNvSpPr>
            <a:spLocks/>
          </p:cNvSpPr>
          <p:nvPr/>
        </p:nvSpPr>
        <p:spPr bwMode="auto">
          <a:xfrm rot="16200000" flipV="1">
            <a:off x="5143500" y="1981200"/>
            <a:ext cx="1219200" cy="4572000"/>
          </a:xfrm>
          <a:prstGeom prst="leftBracket">
            <a:avLst>
              <a:gd name="adj" fmla="val 31250"/>
            </a:avLst>
          </a:prstGeom>
          <a:noFill/>
          <a:ln w="57150" cap="sq">
            <a:solidFill>
              <a:srgbClr val="009999"/>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7" name="Text Box 9"/>
          <p:cNvSpPr txBox="1">
            <a:spLocks noChangeArrowheads="1"/>
          </p:cNvSpPr>
          <p:nvPr/>
        </p:nvSpPr>
        <p:spPr bwMode="auto">
          <a:xfrm>
            <a:off x="266700" y="26670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0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029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02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0293"/>
                                        </p:tgtEl>
                                        <p:attrNameLst>
                                          <p:attrName>style.visibility</p:attrName>
                                        </p:attrNameLst>
                                      </p:cBhvr>
                                      <p:to>
                                        <p:strVal val="visible"/>
                                      </p:to>
                                    </p:set>
                                    <p:animEffect transition="in" filter="wipe(left)">
                                      <p:cBhvr>
                                        <p:cTn id="19" dur="500"/>
                                        <p:tgtEl>
                                          <p:spTgt spid="14029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0294"/>
                                        </p:tgtEl>
                                        <p:attrNameLst>
                                          <p:attrName>style.visibility</p:attrName>
                                        </p:attrNameLst>
                                      </p:cBhvr>
                                      <p:to>
                                        <p:strVal val="visible"/>
                                      </p:to>
                                    </p:set>
                                    <p:animEffect transition="in" filter="wipe(left)">
                                      <p:cBhvr>
                                        <p:cTn id="24" dur="500"/>
                                        <p:tgtEl>
                                          <p:spTgt spid="1402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0295"/>
                                        </p:tgtEl>
                                        <p:attrNameLst>
                                          <p:attrName>style.visibility</p:attrName>
                                        </p:attrNameLst>
                                      </p:cBhvr>
                                      <p:to>
                                        <p:strVal val="visible"/>
                                      </p:to>
                                    </p:set>
                                    <p:animEffect transition="in" filter="wipe(left)">
                                      <p:cBhvr>
                                        <p:cTn id="29" dur="500"/>
                                        <p:tgtEl>
                                          <p:spTgt spid="1402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0296"/>
                                        </p:tgtEl>
                                        <p:attrNameLst>
                                          <p:attrName>style.visibility</p:attrName>
                                        </p:attrNameLst>
                                      </p:cBhvr>
                                      <p:to>
                                        <p:strVal val="visible"/>
                                      </p:to>
                                    </p:set>
                                    <p:animEffect transition="in" filter="wipe(left)">
                                      <p:cBhvr>
                                        <p:cTn id="34" dur="500"/>
                                        <p:tgtEl>
                                          <p:spTgt spid="140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autoUpdateAnimBg="0"/>
      <p:bldP spid="140292" grpId="0" animBg="1" autoUpdateAnimBg="0"/>
      <p:bldP spid="140293" grpId="0" animBg="1"/>
      <p:bldP spid="140294" grpId="0" animBg="1"/>
      <p:bldP spid="140295" grpId="0" animBg="1"/>
      <p:bldP spid="140296" grpId="0" animBg="1"/>
      <p:bldP spid="14029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fld id="{A386AB79-4CCA-4AFB-9C18-7D24CE07816D}" type="slidenum">
              <a:rPr lang="el-GR" altLang="el-GR"/>
              <a:pPr/>
              <a:t>54</a:t>
            </a:fld>
            <a:endParaRPr lang="el-GR" altLang="el-GR"/>
          </a:p>
        </p:txBody>
      </p:sp>
      <p:sp>
        <p:nvSpPr>
          <p:cNvPr id="141314" name="Rectangle 2"/>
          <p:cNvSpPr>
            <a:spLocks noGrp="1" noChangeArrowheads="1"/>
          </p:cNvSpPr>
          <p:nvPr>
            <p:ph type="body" idx="1"/>
          </p:nvPr>
        </p:nvSpPr>
        <p:spPr>
          <a:xfrm>
            <a:off x="468313" y="5734050"/>
            <a:ext cx="8001000" cy="457200"/>
          </a:xfrm>
        </p:spPr>
        <p:txBody>
          <a:bodyPr/>
          <a:lstStyle/>
          <a:p>
            <a:r>
              <a:rPr lang="en-US" altLang="el-GR" sz="3200" b="1">
                <a:solidFill>
                  <a:srgbClr val="CC0000"/>
                </a:solidFill>
              </a:rPr>
              <a:t>‘&amp;’ is for </a:t>
            </a:r>
            <a:r>
              <a:rPr lang="en-US" altLang="el-GR" sz="3200" b="1">
                <a:solidFill>
                  <a:srgbClr val="CC0000"/>
                </a:solidFill>
                <a:latin typeface="Courier New" pitchFamily="49" charset="0"/>
              </a:rPr>
              <a:t>scanf </a:t>
            </a:r>
            <a:r>
              <a:rPr lang="en-US" altLang="el-GR" sz="3200" b="1">
                <a:solidFill>
                  <a:srgbClr val="CC0000"/>
                </a:solidFill>
              </a:rPr>
              <a:t>only!</a:t>
            </a:r>
          </a:p>
        </p:txBody>
      </p:sp>
      <p:sp>
        <p:nvSpPr>
          <p:cNvPr id="141315" name="Text Box 3"/>
          <p:cNvSpPr txBox="1">
            <a:spLocks noChangeArrowheads="1"/>
          </p:cNvSpPr>
          <p:nvPr/>
        </p:nvSpPr>
        <p:spPr bwMode="auto">
          <a:xfrm>
            <a:off x="228600" y="3200400"/>
            <a:ext cx="8915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scanf</a:t>
            </a:r>
            <a:r>
              <a:rPr kumimoji="1" lang="en-US" altLang="el-GR" sz="2400" b="1">
                <a:solidFill>
                  <a:schemeClr val="tx1"/>
                </a:solidFill>
                <a:latin typeface="Courier New" pitchFamily="49" charset="0"/>
              </a:rPr>
              <a:t>("%s %f %c %d", name,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age,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gender,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id);</a:t>
            </a:r>
            <a:endParaRPr kumimoji="1" lang="en-AU" altLang="el-GR" sz="2400" b="1">
              <a:solidFill>
                <a:srgbClr val="00FF99"/>
              </a:solidFill>
              <a:latin typeface="Courier New" pitchFamily="49" charset="0"/>
            </a:endParaRPr>
          </a:p>
        </p:txBody>
      </p:sp>
      <p:sp>
        <p:nvSpPr>
          <p:cNvPr id="141316" name="Rectangle 4"/>
          <p:cNvSpPr>
            <a:spLocks noGrp="1" noChangeArrowheads="1"/>
          </p:cNvSpPr>
          <p:nvPr>
            <p:ph type="title"/>
          </p:nvPr>
        </p:nvSpPr>
        <p:spPr>
          <a:xfrm>
            <a:off x="685800" y="0"/>
            <a:ext cx="8458200" cy="1143000"/>
          </a:xfrm>
          <a:noFill/>
          <a:ln/>
        </p:spPr>
        <p:txBody>
          <a:bodyPr/>
          <a:lstStyle/>
          <a:p>
            <a:r>
              <a:rPr lang="en-US" altLang="el-GR">
                <a:solidFill>
                  <a:srgbClr val="003399"/>
                </a:solidFill>
              </a:rPr>
              <a:t>scanf --</a:t>
            </a:r>
            <a:r>
              <a:rPr lang="en-US" altLang="el-GR">
                <a:solidFill>
                  <a:srgbClr val="FF0000"/>
                </a:solidFill>
              </a:rPr>
              <a:t> Other-Arguments </a:t>
            </a:r>
            <a:r>
              <a:rPr lang="en-US" altLang="el-GR"/>
              <a:t>(cont)</a:t>
            </a:r>
          </a:p>
        </p:txBody>
      </p:sp>
      <p:sp>
        <p:nvSpPr>
          <p:cNvPr id="141317" name="Rectangle 5"/>
          <p:cNvSpPr>
            <a:spLocks noChangeArrowheads="1"/>
          </p:cNvSpPr>
          <p:nvPr/>
        </p:nvSpPr>
        <p:spPr bwMode="auto">
          <a:xfrm>
            <a:off x="1143000" y="2362200"/>
            <a:ext cx="8001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endParaRPr lang="en-AU" altLang="el-GR"/>
          </a:p>
        </p:txBody>
      </p:sp>
      <p:sp>
        <p:nvSpPr>
          <p:cNvPr id="141318" name="Rectangle 6"/>
          <p:cNvSpPr>
            <a:spLocks noChangeArrowheads="1"/>
          </p:cNvSpPr>
          <p:nvPr/>
        </p:nvSpPr>
        <p:spPr bwMode="auto">
          <a:xfrm>
            <a:off x="342900" y="14478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r>
              <a:rPr lang="en-US" altLang="el-GR"/>
              <a:t>For </a:t>
            </a:r>
            <a:r>
              <a:rPr lang="en-US" altLang="el-GR" sz="2400">
                <a:solidFill>
                  <a:srgbClr val="003399"/>
                </a:solidFill>
              </a:rPr>
              <a:t>scanf</a:t>
            </a:r>
            <a:r>
              <a:rPr lang="en-US" altLang="el-GR">
                <a:solidFill>
                  <a:srgbClr val="003399"/>
                </a:solidFill>
              </a:rPr>
              <a:t>:</a:t>
            </a:r>
            <a:r>
              <a:rPr lang="en-US" altLang="el-GR"/>
              <a:t> “pointers” to variables in which the input will be stored</a:t>
            </a:r>
          </a:p>
        </p:txBody>
      </p:sp>
      <p:sp>
        <p:nvSpPr>
          <p:cNvPr id="141319" name="Text Box 7"/>
          <p:cNvSpPr txBox="1">
            <a:spLocks noChangeArrowheads="1"/>
          </p:cNvSpPr>
          <p:nvPr/>
        </p:nvSpPr>
        <p:spPr bwMode="auto">
          <a:xfrm>
            <a:off x="228600" y="2743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grpSp>
        <p:nvGrpSpPr>
          <p:cNvPr id="141320" name="Group 8"/>
          <p:cNvGrpSpPr>
            <a:grpSpLocks/>
          </p:cNvGrpSpPr>
          <p:nvPr/>
        </p:nvGrpSpPr>
        <p:grpSpPr bwMode="auto">
          <a:xfrm>
            <a:off x="457200" y="3657600"/>
            <a:ext cx="7772400" cy="1493838"/>
            <a:chOff x="288" y="2448"/>
            <a:chExt cx="4896" cy="941"/>
          </a:xfrm>
        </p:grpSpPr>
        <p:grpSp>
          <p:nvGrpSpPr>
            <p:cNvPr id="141321" name="Group 9"/>
            <p:cNvGrpSpPr>
              <a:grpSpLocks/>
            </p:cNvGrpSpPr>
            <p:nvPr/>
          </p:nvGrpSpPr>
          <p:grpSpPr bwMode="auto">
            <a:xfrm>
              <a:off x="3168" y="2448"/>
              <a:ext cx="2016" cy="432"/>
              <a:chOff x="3168" y="2448"/>
              <a:chExt cx="2016" cy="432"/>
            </a:xfrm>
          </p:grpSpPr>
          <p:sp>
            <p:nvSpPr>
              <p:cNvPr id="141322" name="AutoShape 10"/>
              <p:cNvSpPr>
                <a:spLocks noChangeArrowheads="1"/>
              </p:cNvSpPr>
              <p:nvPr/>
            </p:nvSpPr>
            <p:spPr bwMode="auto">
              <a:xfrm>
                <a:off x="3168"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3" name="AutoShape 11"/>
              <p:cNvSpPr>
                <a:spLocks noChangeArrowheads="1"/>
              </p:cNvSpPr>
              <p:nvPr/>
            </p:nvSpPr>
            <p:spPr bwMode="auto">
              <a:xfrm>
                <a:off x="3840"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4" name="AutoShape 12"/>
              <p:cNvSpPr>
                <a:spLocks noChangeArrowheads="1"/>
              </p:cNvSpPr>
              <p:nvPr/>
            </p:nvSpPr>
            <p:spPr bwMode="auto">
              <a:xfrm>
                <a:off x="4800"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41325" name="Text Box 13"/>
            <p:cNvSpPr txBox="1">
              <a:spLocks noChangeArrowheads="1"/>
            </p:cNvSpPr>
            <p:nvPr/>
          </p:nvSpPr>
          <p:spPr bwMode="auto">
            <a:xfrm>
              <a:off x="288" y="3024"/>
              <a:ext cx="4896" cy="365"/>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Tx/>
                <a:buChar char="•"/>
              </a:pPr>
              <a:r>
                <a:rPr lang="en-US" altLang="el-GR">
                  <a:solidFill>
                    <a:srgbClr val="FF0000"/>
                  </a:solidFill>
                  <a:latin typeface="Times New Roman" pitchFamily="18" charset="0"/>
                </a:rPr>
                <a:t> </a:t>
              </a:r>
              <a:r>
                <a:rPr lang="en-US" altLang="el-GR" sz="2800">
                  <a:solidFill>
                    <a:srgbClr val="FF0000"/>
                  </a:solidFill>
                </a:rPr>
                <a:t>Variables of type int, float or char need ‘&amp;’</a:t>
              </a:r>
              <a:endParaRPr lang="en-AU" altLang="el-GR" sz="2000" b="1">
                <a:solidFill>
                  <a:schemeClr val="tx1"/>
                </a:solidFill>
              </a:endParaRPr>
            </a:p>
          </p:txBody>
        </p:sp>
      </p:grpSp>
      <p:grpSp>
        <p:nvGrpSpPr>
          <p:cNvPr id="141326" name="Group 14"/>
          <p:cNvGrpSpPr>
            <a:grpSpLocks/>
          </p:cNvGrpSpPr>
          <p:nvPr/>
        </p:nvGrpSpPr>
        <p:grpSpPr bwMode="auto">
          <a:xfrm>
            <a:off x="457200" y="3657600"/>
            <a:ext cx="7620000" cy="2103438"/>
            <a:chOff x="288" y="2448"/>
            <a:chExt cx="4800" cy="1325"/>
          </a:xfrm>
        </p:grpSpPr>
        <p:sp>
          <p:nvSpPr>
            <p:cNvPr id="141327" name="AutoShape 15"/>
            <p:cNvSpPr>
              <a:spLocks noChangeArrowheads="1"/>
            </p:cNvSpPr>
            <p:nvPr/>
          </p:nvSpPr>
          <p:spPr bwMode="auto">
            <a:xfrm>
              <a:off x="2400" y="2448"/>
              <a:ext cx="384" cy="432"/>
            </a:xfrm>
            <a:prstGeom prst="upArrow">
              <a:avLst>
                <a:gd name="adj1" fmla="val 50000"/>
                <a:gd name="adj2" fmla="val 28125"/>
              </a:avLst>
            </a:prstGeom>
            <a:solidFill>
              <a:srgbClr val="969696"/>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8" name="Text Box 16"/>
            <p:cNvSpPr txBox="1">
              <a:spLocks noChangeArrowheads="1"/>
            </p:cNvSpPr>
            <p:nvPr/>
          </p:nvSpPr>
          <p:spPr bwMode="auto">
            <a:xfrm>
              <a:off x="288" y="3408"/>
              <a:ext cx="4800" cy="365"/>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Tx/>
                <a:buChar char="•"/>
              </a:pPr>
              <a:r>
                <a:rPr lang="en-US" altLang="el-GR">
                  <a:solidFill>
                    <a:schemeClr val="folHlink"/>
                  </a:solidFill>
                  <a:latin typeface="Times New Roman" pitchFamily="18" charset="0"/>
                </a:rPr>
                <a:t> </a:t>
              </a:r>
              <a:r>
                <a:rPr lang="en-US" altLang="el-GR">
                  <a:solidFill>
                    <a:srgbClr val="3366CC"/>
                  </a:solidFill>
                </a:rPr>
                <a:t>Do NOT use ‘&amp;’ with strings!</a:t>
              </a:r>
              <a:endParaRPr lang="en-AU" altLang="el-GR" sz="2400" b="1">
                <a:solidFill>
                  <a:srgbClr val="3366CC"/>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41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13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13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autoUpdateAnimBg="0"/>
      <p:bldP spid="14131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7C64A60-3F97-4326-AC78-9CFD9A983D8D}" type="slidenum">
              <a:rPr lang="el-GR" altLang="el-GR"/>
              <a:pPr/>
              <a:t>55</a:t>
            </a:fld>
            <a:endParaRPr lang="el-GR" altLang="el-GR"/>
          </a:p>
        </p:txBody>
      </p:sp>
      <p:sp>
        <p:nvSpPr>
          <p:cNvPr id="142338" name="Rectangle 2"/>
          <p:cNvSpPr>
            <a:spLocks noGrp="1" noChangeArrowheads="1"/>
          </p:cNvSpPr>
          <p:nvPr>
            <p:ph type="title"/>
          </p:nvPr>
        </p:nvSpPr>
        <p:spPr/>
        <p:txBody>
          <a:bodyPr/>
          <a:lstStyle/>
          <a:p>
            <a:r>
              <a:rPr lang="en-US" altLang="el-GR"/>
              <a:t>Common Conversion Specifiers for Numerical Information</a:t>
            </a:r>
          </a:p>
        </p:txBody>
      </p:sp>
      <p:sp>
        <p:nvSpPr>
          <p:cNvPr id="142339" name="Rectangle 3"/>
          <p:cNvSpPr>
            <a:spLocks noGrp="1" noChangeArrowheads="1"/>
          </p:cNvSpPr>
          <p:nvPr>
            <p:ph type="body" idx="1"/>
          </p:nvPr>
        </p:nvSpPr>
        <p:spPr>
          <a:xfrm>
            <a:off x="0" y="1447800"/>
            <a:ext cx="8915400" cy="4724400"/>
          </a:xfrm>
        </p:spPr>
        <p:txBody>
          <a:bodyPr/>
          <a:lstStyle/>
          <a:p>
            <a:r>
              <a:rPr lang="en-US" altLang="el-GR">
                <a:latin typeface="Courier New" panose="02070309020205020404" pitchFamily="49" charset="0"/>
                <a:cs typeface="Courier New" panose="02070309020205020404" pitchFamily="49" charset="0"/>
              </a:rPr>
              <a:t>decimal integer: </a:t>
            </a:r>
            <a:r>
              <a:rPr lang="en-US" altLang="el-GR" sz="2400" b="1">
                <a:latin typeface="Courier New" panose="02070309020205020404" pitchFamily="49" charset="0"/>
                <a:cs typeface="Courier New" panose="02070309020205020404" pitchFamily="49" charset="0"/>
              </a:rPr>
              <a:t>%d</a:t>
            </a:r>
            <a:br>
              <a:rPr lang="en-US" altLang="el-GR" sz="2400" b="1">
                <a:latin typeface="Courier New" panose="02070309020205020404" pitchFamily="49" charset="0"/>
                <a:cs typeface="Courier New" panose="02070309020205020404" pitchFamily="49" charset="0"/>
              </a:rPr>
            </a:br>
            <a:r>
              <a:rPr lang="en-US" altLang="el-GR" sz="2400" b="1">
                <a:latin typeface="Courier New" panose="02070309020205020404" pitchFamily="49" charset="0"/>
                <a:cs typeface="Courier New" panose="02070309020205020404" pitchFamily="49" charset="0"/>
              </a:rPr>
              <a:t>printf(“What is %d plus %d?\n”, x, y);</a:t>
            </a:r>
            <a:br>
              <a:rPr lang="en-US" altLang="el-GR" sz="2400" b="1">
                <a:latin typeface="Courier New" panose="02070309020205020404" pitchFamily="49" charset="0"/>
                <a:cs typeface="Courier New" panose="02070309020205020404" pitchFamily="49" charset="0"/>
              </a:rPr>
            </a:br>
            <a:r>
              <a:rPr lang="en-US" altLang="el-GR" sz="2400" b="1">
                <a:latin typeface="Courier New" panose="02070309020205020404" pitchFamily="49" charset="0"/>
                <a:cs typeface="Courier New" panose="02070309020205020404" pitchFamily="49" charset="0"/>
              </a:rPr>
              <a:t>scanf(“%d”, &amp;sum);</a:t>
            </a:r>
          </a:p>
          <a:p>
            <a:r>
              <a:rPr lang="en-US" altLang="el-GR">
                <a:latin typeface="Courier New" panose="02070309020205020404" pitchFamily="49" charset="0"/>
                <a:cs typeface="Courier New" panose="02070309020205020404" pitchFamily="49" charset="0"/>
              </a:rPr>
              <a:t>float:</a:t>
            </a:r>
            <a:r>
              <a:rPr lang="en-US" altLang="el-GR" sz="2400">
                <a:latin typeface="Courier New" panose="02070309020205020404" pitchFamily="49" charset="0"/>
                <a:cs typeface="Courier New" panose="02070309020205020404" pitchFamily="49" charset="0"/>
              </a:rPr>
              <a:t>  </a:t>
            </a:r>
            <a:r>
              <a:rPr lang="en-US" altLang="el-GR" sz="2400" b="1">
                <a:latin typeface="Courier New" panose="02070309020205020404" pitchFamily="49" charset="0"/>
                <a:cs typeface="Courier New" panose="02070309020205020404" pitchFamily="49" charset="0"/>
              </a:rPr>
              <a:t>%f</a:t>
            </a:r>
          </a:p>
          <a:p>
            <a:pPr lvl="1">
              <a:buFontTx/>
              <a:buNone/>
            </a:pPr>
            <a:r>
              <a:rPr lang="en-US" altLang="el-GR" b="1">
                <a:latin typeface="Courier New" panose="02070309020205020404" pitchFamily="49" charset="0"/>
                <a:cs typeface="Courier New" panose="02070309020205020404" pitchFamily="49" charset="0"/>
              </a:rPr>
              <a:t>printf(“%f squared is...? ”, x);</a:t>
            </a:r>
          </a:p>
          <a:p>
            <a:pPr lvl="1">
              <a:buFontTx/>
              <a:buNone/>
            </a:pPr>
            <a:r>
              <a:rPr lang="en-US" altLang="el-GR" b="1">
                <a:latin typeface="Courier New" panose="02070309020205020404" pitchFamily="49" charset="0"/>
                <a:cs typeface="Courier New" panose="02070309020205020404" pitchFamily="49" charset="0"/>
              </a:rPr>
              <a:t>scanf(“%f”, &amp;ans);</a:t>
            </a:r>
          </a:p>
          <a:p>
            <a:r>
              <a:rPr lang="en-US" altLang="el-GR">
                <a:latin typeface="Courier New" panose="02070309020205020404" pitchFamily="49" charset="0"/>
                <a:cs typeface="Courier New" panose="02070309020205020404" pitchFamily="49" charset="0"/>
              </a:rPr>
              <a:t>double</a:t>
            </a:r>
            <a:r>
              <a:rPr lang="en-US" altLang="el-GR" sz="2400">
                <a:latin typeface="Courier New" panose="02070309020205020404" pitchFamily="49" charset="0"/>
                <a:cs typeface="Courier New" panose="02070309020205020404" pitchFamily="49" charset="0"/>
              </a:rPr>
              <a:t>: </a:t>
            </a:r>
            <a:endParaRPr lang="en-US" altLang="el-GR" sz="2400" b="1">
              <a:latin typeface="Courier New" panose="02070309020205020404" pitchFamily="49" charset="0"/>
              <a:cs typeface="Courier New" panose="02070309020205020404" pitchFamily="49" charset="0"/>
            </a:endParaRPr>
          </a:p>
          <a:p>
            <a:pPr lvl="1">
              <a:buFontTx/>
              <a:buNone/>
            </a:pPr>
            <a:r>
              <a:rPr lang="en-US" altLang="el-GR" b="1">
                <a:latin typeface="Courier New" panose="02070309020205020404" pitchFamily="49" charset="0"/>
                <a:cs typeface="Courier New" panose="02070309020205020404" pitchFamily="49" charset="0"/>
              </a:rPr>
              <a:t>printf(“%f squared is...? ”, x);</a:t>
            </a:r>
          </a:p>
          <a:p>
            <a:pPr lvl="1">
              <a:buFontTx/>
              <a:buNone/>
            </a:pPr>
            <a:r>
              <a:rPr lang="en-US" altLang="el-GR" b="1">
                <a:latin typeface="Courier New" panose="02070309020205020404" pitchFamily="49" charset="0"/>
                <a:cs typeface="Courier New" panose="02070309020205020404" pitchFamily="49" charset="0"/>
              </a:rPr>
              <a:t>scanf(“%lf”, &amp;ans);</a:t>
            </a:r>
          </a:p>
          <a:p>
            <a:endParaRPr lang="en-US" altLang="el-GR" sz="2400" b="1">
              <a:latin typeface="Courier New" panose="02070309020205020404" pitchFamily="49" charset="0"/>
              <a:cs typeface="Courier New" panose="0207030902020502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23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23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2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23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23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2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6360FC8-6BF0-4741-AF7F-E68FDB8379DD}" type="slidenum">
              <a:rPr lang="el-GR" altLang="el-GR"/>
              <a:pPr/>
              <a:t>56</a:t>
            </a:fld>
            <a:endParaRPr lang="el-GR" altLang="el-GR"/>
          </a:p>
        </p:txBody>
      </p:sp>
      <p:sp>
        <p:nvSpPr>
          <p:cNvPr id="144386" name="Rectangle 2"/>
          <p:cNvSpPr>
            <a:spLocks noGrp="1" noChangeArrowheads="1"/>
          </p:cNvSpPr>
          <p:nvPr>
            <p:ph type="title"/>
          </p:nvPr>
        </p:nvSpPr>
        <p:spPr>
          <a:xfrm>
            <a:off x="457200" y="228600"/>
            <a:ext cx="8686800" cy="1143000"/>
          </a:xfrm>
        </p:spPr>
        <p:txBody>
          <a:bodyPr/>
          <a:lstStyle/>
          <a:p>
            <a:r>
              <a:rPr lang="en-US" altLang="el-GR"/>
              <a:t>Conversion Specifiers for Alphanumeric Information</a:t>
            </a:r>
          </a:p>
        </p:txBody>
      </p:sp>
      <p:sp>
        <p:nvSpPr>
          <p:cNvPr id="144387" name="Rectangle 3"/>
          <p:cNvSpPr>
            <a:spLocks noGrp="1" noChangeArrowheads="1"/>
          </p:cNvSpPr>
          <p:nvPr>
            <p:ph type="body" idx="1"/>
          </p:nvPr>
        </p:nvSpPr>
        <p:spPr>
          <a:xfrm>
            <a:off x="133350" y="1600200"/>
            <a:ext cx="8877300" cy="4724400"/>
          </a:xfrm>
        </p:spPr>
        <p:txBody>
          <a:bodyPr/>
          <a:lstStyle/>
          <a:p>
            <a:r>
              <a:rPr lang="en-US" altLang="el-GR" dirty="0">
                <a:latin typeface="Courier New" panose="02070309020205020404" pitchFamily="49" charset="0"/>
                <a:cs typeface="Courier New" panose="02070309020205020404" pitchFamily="49" charset="0"/>
              </a:rPr>
              <a:t>char</a:t>
            </a:r>
            <a:r>
              <a:rPr lang="en-US" altLang="el-GR" sz="3200" dirty="0">
                <a:latin typeface="Courier New" panose="02070309020205020404" pitchFamily="49" charset="0"/>
                <a:cs typeface="Courier New" panose="02070309020205020404" pitchFamily="49" charset="0"/>
              </a:rPr>
              <a:t>: </a:t>
            </a:r>
            <a:r>
              <a:rPr lang="en-US" altLang="el-GR" sz="2400" b="1" dirty="0">
                <a:latin typeface="Courier New" panose="02070309020205020404" pitchFamily="49" charset="0"/>
                <a:cs typeface="Courier New" panose="02070309020205020404" pitchFamily="49" charset="0"/>
              </a:rPr>
              <a:t>%c</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printf</a:t>
            </a:r>
            <a:r>
              <a:rPr lang="en-US" altLang="el-GR" sz="2400" b="1" dirty="0">
                <a:latin typeface="Courier New" panose="02070309020205020404" pitchFamily="49" charset="0"/>
                <a:cs typeface="Courier New" panose="02070309020205020404" pitchFamily="49" charset="0"/>
              </a:rPr>
              <a:t>(“What letter follows %c?\n”,</a:t>
            </a:r>
            <a:r>
              <a:rPr lang="en-US" altLang="el-GR" sz="2400" b="1" dirty="0" err="1">
                <a:latin typeface="Courier New" panose="02070309020205020404" pitchFamily="49" charset="0"/>
                <a:cs typeface="Courier New" panose="02070309020205020404" pitchFamily="49" charset="0"/>
              </a:rPr>
              <a:t>ch</a:t>
            </a:r>
            <a:r>
              <a:rPr lang="en-US" altLang="el-GR" sz="2400" b="1" dirty="0">
                <a:latin typeface="Courier New" panose="02070309020205020404" pitchFamily="49" charset="0"/>
                <a:cs typeface="Courier New" panose="02070309020205020404" pitchFamily="49" charset="0"/>
              </a:rPr>
              <a:t>);</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scanf</a:t>
            </a:r>
            <a:r>
              <a:rPr lang="en-US" altLang="el-GR" sz="2400" b="1" dirty="0">
                <a:latin typeface="Courier New" panose="02070309020205020404" pitchFamily="49" charset="0"/>
                <a:cs typeface="Courier New" panose="02070309020205020404" pitchFamily="49" charset="0"/>
              </a:rPr>
              <a:t>(“%c”, &amp;</a:t>
            </a:r>
            <a:r>
              <a:rPr lang="en-US" altLang="el-GR" sz="2400" b="1" dirty="0" err="1">
                <a:latin typeface="Courier New" panose="02070309020205020404" pitchFamily="49" charset="0"/>
                <a:cs typeface="Courier New" panose="02070309020205020404" pitchFamily="49" charset="0"/>
              </a:rPr>
              <a:t>nextchar</a:t>
            </a:r>
            <a:r>
              <a:rPr lang="en-US" altLang="el-GR" sz="2400" b="1" dirty="0">
                <a:latin typeface="Courier New" panose="02070309020205020404" pitchFamily="49" charset="0"/>
                <a:cs typeface="Courier New" panose="02070309020205020404" pitchFamily="49" charset="0"/>
              </a:rPr>
              <a:t>);</a:t>
            </a:r>
          </a:p>
          <a:p>
            <a:r>
              <a:rPr lang="en-US" altLang="el-GR" dirty="0">
                <a:latin typeface="Courier New" panose="02070309020205020404" pitchFamily="49" charset="0"/>
                <a:cs typeface="Courier New" panose="02070309020205020404" pitchFamily="49" charset="0"/>
              </a:rPr>
              <a:t>string</a:t>
            </a:r>
            <a:r>
              <a:rPr lang="en-US" altLang="el-GR" sz="3200" dirty="0">
                <a:latin typeface="Courier New" panose="02070309020205020404" pitchFamily="49" charset="0"/>
                <a:cs typeface="Courier New" panose="02070309020205020404" pitchFamily="49" charset="0"/>
              </a:rPr>
              <a:t>:  </a:t>
            </a:r>
            <a:r>
              <a:rPr lang="en-US" altLang="el-GR" sz="2400" b="1" dirty="0">
                <a:latin typeface="Courier New" panose="02070309020205020404" pitchFamily="49" charset="0"/>
                <a:cs typeface="Courier New" panose="02070309020205020404" pitchFamily="49" charset="0"/>
              </a:rPr>
              <a:t>%s</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printf</a:t>
            </a:r>
            <a:r>
              <a:rPr lang="en-US" altLang="el-GR" sz="2400" b="1" dirty="0">
                <a:latin typeface="Courier New" panose="02070309020205020404" pitchFamily="49" charset="0"/>
                <a:cs typeface="Courier New" panose="02070309020205020404" pitchFamily="49" charset="0"/>
              </a:rPr>
              <a:t>(“Name: %s\n”, name);</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scanf</a:t>
            </a:r>
            <a:r>
              <a:rPr lang="en-US" altLang="el-GR" sz="2400" b="1" dirty="0">
                <a:latin typeface="Courier New" panose="02070309020205020404" pitchFamily="49" charset="0"/>
                <a:cs typeface="Courier New" panose="02070309020205020404" pitchFamily="49" charset="0"/>
              </a:rPr>
              <a:t>(“%s”, name);</a:t>
            </a:r>
            <a:endParaRPr lang="en-US" altLang="el-GR" sz="2400" dirty="0">
              <a:latin typeface="Courier New" panose="02070309020205020404" pitchFamily="49" charset="0"/>
              <a:cs typeface="Courier New" panose="02070309020205020404" pitchFamily="49" charset="0"/>
            </a:endParaRPr>
          </a:p>
          <a:p>
            <a:pPr lvl="1">
              <a:buFontTx/>
              <a:buNone/>
            </a:pPr>
            <a:endParaRPr lang="en-US" altLang="el-GR" b="1" dirty="0">
              <a:latin typeface="Courier New" panose="02070309020205020404" pitchFamily="49" charset="0"/>
              <a:cs typeface="Courier New" panose="02070309020205020404" pitchFamily="49" charset="0"/>
            </a:endParaRPr>
          </a:p>
        </p:txBody>
      </p:sp>
      <p:sp>
        <p:nvSpPr>
          <p:cNvPr id="144388" name="Text Box 4"/>
          <p:cNvSpPr txBox="1">
            <a:spLocks noChangeArrowheads="1"/>
          </p:cNvSpPr>
          <p:nvPr/>
        </p:nvSpPr>
        <p:spPr bwMode="auto">
          <a:xfrm>
            <a:off x="5867400" y="1219200"/>
            <a:ext cx="1828800" cy="457200"/>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b="1">
              <a:solidFill>
                <a:schemeClr val="tx1"/>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01B55B5-657F-411C-AB25-CA3A6B545844}" type="slidenum">
              <a:rPr lang="el-GR" altLang="el-GR"/>
              <a:pPr/>
              <a:t>57</a:t>
            </a:fld>
            <a:endParaRPr lang="el-GR" altLang="el-GR"/>
          </a:p>
        </p:txBody>
      </p:sp>
      <p:sp>
        <p:nvSpPr>
          <p:cNvPr id="146434" name="Rectangle 2"/>
          <p:cNvSpPr>
            <a:spLocks noGrp="1" noChangeArrowheads="1"/>
          </p:cNvSpPr>
          <p:nvPr>
            <p:ph type="body" idx="1"/>
          </p:nvPr>
        </p:nvSpPr>
        <p:spPr/>
        <p:txBody>
          <a:bodyPr/>
          <a:lstStyle/>
          <a:p>
            <a:pPr>
              <a:lnSpc>
                <a:spcPct val="90000"/>
              </a:lnSpc>
            </a:pPr>
            <a:r>
              <a:rPr lang="en-US" altLang="el-GR" b="1" dirty="0" err="1">
                <a:solidFill>
                  <a:srgbClr val="FF0000"/>
                </a:solidFill>
              </a:rPr>
              <a:t>i</a:t>
            </a:r>
            <a:r>
              <a:rPr lang="en-US" altLang="el-GR" dirty="0"/>
              <a:t> or </a:t>
            </a:r>
            <a:r>
              <a:rPr lang="en-US" altLang="el-GR" b="1" dirty="0">
                <a:solidFill>
                  <a:srgbClr val="FF0000"/>
                </a:solidFill>
              </a:rPr>
              <a:t>d</a:t>
            </a:r>
            <a:r>
              <a:rPr lang="en-US" altLang="el-GR" dirty="0"/>
              <a:t>: display a signed decimal integer</a:t>
            </a:r>
          </a:p>
          <a:p>
            <a:pPr>
              <a:lnSpc>
                <a:spcPct val="90000"/>
              </a:lnSpc>
            </a:pPr>
            <a:r>
              <a:rPr lang="en-US" altLang="el-GR" b="1" dirty="0">
                <a:solidFill>
                  <a:srgbClr val="FF0000"/>
                </a:solidFill>
              </a:rPr>
              <a:t>f</a:t>
            </a:r>
            <a:r>
              <a:rPr lang="en-US" altLang="el-GR" dirty="0"/>
              <a:t>: display a floating point value</a:t>
            </a:r>
          </a:p>
          <a:p>
            <a:pPr>
              <a:lnSpc>
                <a:spcPct val="90000"/>
              </a:lnSpc>
            </a:pPr>
            <a:r>
              <a:rPr lang="en-US" altLang="el-GR" b="1" dirty="0">
                <a:solidFill>
                  <a:srgbClr val="FF0000"/>
                </a:solidFill>
              </a:rPr>
              <a:t>e</a:t>
            </a:r>
            <a:r>
              <a:rPr lang="en-US" altLang="el-GR" dirty="0"/>
              <a:t> or </a:t>
            </a:r>
            <a:r>
              <a:rPr lang="en-US" altLang="el-GR" b="1" dirty="0">
                <a:solidFill>
                  <a:srgbClr val="FF0000"/>
                </a:solidFill>
              </a:rPr>
              <a:t>E</a:t>
            </a:r>
            <a:r>
              <a:rPr lang="en-US" altLang="el-GR" dirty="0"/>
              <a:t>: display a floating point value in exponential notation</a:t>
            </a:r>
          </a:p>
          <a:p>
            <a:pPr>
              <a:lnSpc>
                <a:spcPct val="90000"/>
              </a:lnSpc>
            </a:pPr>
            <a:r>
              <a:rPr lang="en-US" altLang="el-GR" b="1" dirty="0">
                <a:solidFill>
                  <a:srgbClr val="FF0000"/>
                </a:solidFill>
              </a:rPr>
              <a:t>g</a:t>
            </a:r>
            <a:r>
              <a:rPr lang="en-US" altLang="el-GR" dirty="0"/>
              <a:t> or </a:t>
            </a:r>
            <a:r>
              <a:rPr lang="en-US" altLang="el-GR" b="1" dirty="0">
                <a:solidFill>
                  <a:srgbClr val="FF0000"/>
                </a:solidFill>
              </a:rPr>
              <a:t>G</a:t>
            </a:r>
            <a:r>
              <a:rPr lang="en-US" altLang="el-GR" dirty="0"/>
              <a:t>: display a floating point value in either </a:t>
            </a:r>
            <a:r>
              <a:rPr lang="en-US" altLang="el-GR" b="1" dirty="0"/>
              <a:t>f</a:t>
            </a:r>
            <a:r>
              <a:rPr lang="en-US" altLang="el-GR" dirty="0"/>
              <a:t> form or </a:t>
            </a:r>
            <a:r>
              <a:rPr lang="en-US" altLang="el-GR" b="1" dirty="0"/>
              <a:t>e</a:t>
            </a:r>
            <a:r>
              <a:rPr lang="en-US" altLang="el-GR" dirty="0"/>
              <a:t> form</a:t>
            </a:r>
          </a:p>
          <a:p>
            <a:pPr>
              <a:lnSpc>
                <a:spcPct val="90000"/>
              </a:lnSpc>
            </a:pPr>
            <a:r>
              <a:rPr lang="en-US" altLang="el-GR" b="1" dirty="0">
                <a:solidFill>
                  <a:srgbClr val="FF0000"/>
                </a:solidFill>
              </a:rPr>
              <a:t>L</a:t>
            </a:r>
            <a:r>
              <a:rPr lang="en-US" altLang="el-GR" dirty="0"/>
              <a:t>: placed before any float conversion specifier to indicate  that a </a:t>
            </a:r>
            <a:r>
              <a:rPr lang="en-US" altLang="el-GR" u="sng" dirty="0"/>
              <a:t>long double</a:t>
            </a:r>
            <a:r>
              <a:rPr lang="en-US" altLang="el-GR" dirty="0"/>
              <a:t> is displayed</a:t>
            </a:r>
            <a:endParaRPr lang="en-AU" altLang="el-GR" dirty="0"/>
          </a:p>
        </p:txBody>
      </p:sp>
      <p:sp>
        <p:nvSpPr>
          <p:cNvPr id="146435" name="Rectangle 3"/>
          <p:cNvSpPr>
            <a:spLocks noGrp="1" noChangeArrowheads="1"/>
          </p:cNvSpPr>
          <p:nvPr>
            <p:ph type="title"/>
          </p:nvPr>
        </p:nvSpPr>
        <p:spPr>
          <a:noFill/>
          <a:ln/>
        </p:spPr>
        <p:txBody>
          <a:bodyPr/>
          <a:lstStyle/>
          <a:p>
            <a:r>
              <a:rPr lang="en-US" altLang="el-GR" sz="2800">
                <a:solidFill>
                  <a:schemeClr val="tx1"/>
                </a:solidFill>
              </a:rPr>
              <a:t>printf</a:t>
            </a:r>
            <a:r>
              <a:rPr lang="en-US" altLang="el-GR"/>
              <a:t>: Conversion Specifiers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0C1399F-C17B-4438-B27A-4CB931879472}" type="slidenum">
              <a:rPr lang="el-GR" altLang="el-GR"/>
              <a:pPr/>
              <a:t>58</a:t>
            </a:fld>
            <a:endParaRPr lang="el-GR" altLang="el-GR"/>
          </a:p>
        </p:txBody>
      </p:sp>
      <p:sp>
        <p:nvSpPr>
          <p:cNvPr id="148482" name="Rectangle 2"/>
          <p:cNvSpPr>
            <a:spLocks noGrp="1" noChangeArrowheads="1"/>
          </p:cNvSpPr>
          <p:nvPr>
            <p:ph type="title"/>
          </p:nvPr>
        </p:nvSpPr>
        <p:spPr>
          <a:xfrm>
            <a:off x="685800" y="381000"/>
            <a:ext cx="7772400" cy="838200"/>
          </a:xfrm>
        </p:spPr>
        <p:txBody>
          <a:bodyPr/>
          <a:lstStyle/>
          <a:p>
            <a:r>
              <a:rPr lang="en-US" altLang="el-GR"/>
              <a:t> </a:t>
            </a:r>
            <a:r>
              <a:rPr lang="en-US" altLang="el-GR" sz="2800"/>
              <a:t>scanf</a:t>
            </a:r>
            <a:r>
              <a:rPr lang="en-US" altLang="el-GR"/>
              <a:t>: Conversion Specifiers </a:t>
            </a:r>
          </a:p>
        </p:txBody>
      </p:sp>
      <p:sp>
        <p:nvSpPr>
          <p:cNvPr id="148483" name="Rectangle 3"/>
          <p:cNvSpPr>
            <a:spLocks noGrp="1" noChangeArrowheads="1"/>
          </p:cNvSpPr>
          <p:nvPr>
            <p:ph type="body" idx="1"/>
          </p:nvPr>
        </p:nvSpPr>
        <p:spPr>
          <a:xfrm>
            <a:off x="457200" y="1752600"/>
            <a:ext cx="8382000" cy="3962400"/>
          </a:xfrm>
        </p:spPr>
        <p:txBody>
          <a:bodyPr/>
          <a:lstStyle/>
          <a:p>
            <a:pPr>
              <a:tabLst>
                <a:tab pos="6770688" algn="l"/>
              </a:tabLst>
            </a:pPr>
            <a:r>
              <a:rPr lang="en-US" altLang="el-GR" b="1" dirty="0">
                <a:solidFill>
                  <a:srgbClr val="FF0000"/>
                </a:solidFill>
              </a:rPr>
              <a:t>d</a:t>
            </a:r>
            <a:r>
              <a:rPr lang="en-US" altLang="el-GR" dirty="0"/>
              <a:t>: read an optionally signed decimal integer </a:t>
            </a:r>
          </a:p>
          <a:p>
            <a:pPr>
              <a:tabLst>
                <a:tab pos="6770688" algn="l"/>
              </a:tabLst>
            </a:pPr>
            <a:r>
              <a:rPr lang="en-US" altLang="el-GR" b="1" dirty="0">
                <a:solidFill>
                  <a:srgbClr val="FF0000"/>
                </a:solidFill>
              </a:rPr>
              <a:t>i</a:t>
            </a:r>
            <a:r>
              <a:rPr lang="en-US" altLang="el-GR" dirty="0"/>
              <a:t>: read an optionally signed decimal, octal, or hexadecimal integer</a:t>
            </a:r>
            <a:br>
              <a:rPr lang="en-US" altLang="el-GR" dirty="0"/>
            </a:br>
            <a:endParaRPr lang="en-US" altLang="el-GR" dirty="0"/>
          </a:p>
          <a:p>
            <a:pPr>
              <a:buFontTx/>
              <a:buNone/>
              <a:tabLst>
                <a:tab pos="6770688" algn="l"/>
              </a:tabLst>
            </a:pPr>
            <a:r>
              <a:rPr lang="en-US" altLang="el-GR" b="1" dirty="0" err="1">
                <a:solidFill>
                  <a:srgbClr val="FF0000"/>
                </a:solidFill>
              </a:rPr>
              <a:t>i</a:t>
            </a:r>
            <a:r>
              <a:rPr lang="en-US" altLang="el-GR" dirty="0"/>
              <a:t> and </a:t>
            </a:r>
            <a:r>
              <a:rPr lang="en-US" altLang="el-GR" b="1" dirty="0">
                <a:solidFill>
                  <a:srgbClr val="FF0000"/>
                </a:solidFill>
              </a:rPr>
              <a:t>d</a:t>
            </a:r>
            <a:r>
              <a:rPr lang="en-US" altLang="el-GR" dirty="0"/>
              <a:t>: the argument is a “pointer” to an integer</a:t>
            </a:r>
          </a:p>
          <a:p>
            <a:pPr>
              <a:buFontTx/>
              <a:buNone/>
              <a:tabLst>
                <a:tab pos="6770688" algn="l"/>
              </a:tabLst>
            </a:pPr>
            <a:r>
              <a:rPr lang="en-US" altLang="el-GR" sz="2400" b="1" dirty="0" err="1">
                <a:solidFill>
                  <a:srgbClr val="3366CC"/>
                </a:solidFill>
              </a:rPr>
              <a:t>int</a:t>
            </a:r>
            <a:r>
              <a:rPr lang="en-US" altLang="el-GR" sz="2400" b="1" dirty="0">
                <a:solidFill>
                  <a:srgbClr val="3366CC"/>
                </a:solidFill>
              </a:rPr>
              <a:t> </a:t>
            </a:r>
            <a:r>
              <a:rPr lang="en-US" altLang="el-GR" sz="2400" b="1" dirty="0" err="1">
                <a:solidFill>
                  <a:srgbClr val="3366CC"/>
                </a:solidFill>
              </a:rPr>
              <a:t>idNumber</a:t>
            </a:r>
            <a:r>
              <a:rPr lang="en-US" altLang="el-GR" sz="2400" b="1" dirty="0">
                <a:solidFill>
                  <a:srgbClr val="3366CC"/>
                </a:solidFill>
              </a:rPr>
              <a:t>;</a:t>
            </a:r>
          </a:p>
          <a:p>
            <a:pPr>
              <a:buFontTx/>
              <a:buNone/>
              <a:tabLst>
                <a:tab pos="6770688" algn="l"/>
              </a:tabLst>
            </a:pPr>
            <a:r>
              <a:rPr lang="en-US" altLang="el-GR" sz="2400" b="1" dirty="0" err="1">
                <a:solidFill>
                  <a:srgbClr val="3366CC"/>
                </a:solidFill>
              </a:rPr>
              <a:t>scanf</a:t>
            </a:r>
            <a:r>
              <a:rPr lang="en-US" altLang="el-GR" sz="2400" b="1" dirty="0">
                <a:solidFill>
                  <a:srgbClr val="3366CC"/>
                </a:solidFill>
              </a:rPr>
              <a:t>("%d", </a:t>
            </a:r>
            <a:r>
              <a:rPr lang="en-US" altLang="el-GR" sz="2400" b="1" dirty="0">
                <a:solidFill>
                  <a:srgbClr val="FF0000"/>
                </a:solidFill>
              </a:rPr>
              <a:t>&amp;</a:t>
            </a:r>
            <a:r>
              <a:rPr lang="en-US" altLang="el-GR" sz="2400" b="1" dirty="0" err="1">
                <a:solidFill>
                  <a:srgbClr val="3366CC"/>
                </a:solidFill>
              </a:rPr>
              <a:t>idNumber</a:t>
            </a:r>
            <a:r>
              <a:rPr lang="en-US" altLang="el-GR" sz="2400" b="1" dirty="0">
                <a:solidFill>
                  <a:srgbClr val="3366CC"/>
                </a:solidFill>
              </a:rPr>
              <a:t>);</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56B28AE-BF04-4E5B-ADD6-3BDB363C1A0B}" type="slidenum">
              <a:rPr lang="el-GR" altLang="el-GR"/>
              <a:pPr/>
              <a:t>59</a:t>
            </a:fld>
            <a:endParaRPr lang="el-GR" altLang="el-GR"/>
          </a:p>
        </p:txBody>
      </p:sp>
      <p:sp>
        <p:nvSpPr>
          <p:cNvPr id="150530" name="Rectangle 2"/>
          <p:cNvSpPr>
            <a:spLocks noGrp="1" noChangeArrowheads="1"/>
          </p:cNvSpPr>
          <p:nvPr>
            <p:ph type="title"/>
          </p:nvPr>
        </p:nvSpPr>
        <p:spPr>
          <a:xfrm>
            <a:off x="381000" y="228600"/>
            <a:ext cx="8382000" cy="990600"/>
          </a:xfrm>
        </p:spPr>
        <p:txBody>
          <a:bodyPr/>
          <a:lstStyle/>
          <a:p>
            <a:r>
              <a:rPr lang="en-US" altLang="el-GR"/>
              <a:t> </a:t>
            </a:r>
            <a:r>
              <a:rPr lang="en-US" altLang="el-GR" sz="2800">
                <a:solidFill>
                  <a:srgbClr val="3366CC"/>
                </a:solidFill>
              </a:rPr>
              <a:t>scanf</a:t>
            </a:r>
            <a:r>
              <a:rPr lang="en-US" altLang="el-GR">
                <a:solidFill>
                  <a:srgbClr val="3366CC"/>
                </a:solidFill>
              </a:rPr>
              <a:t>:</a:t>
            </a:r>
            <a:r>
              <a:rPr lang="en-US" altLang="el-GR"/>
              <a:t> Conversion Specifiers (cont) </a:t>
            </a:r>
          </a:p>
        </p:txBody>
      </p:sp>
      <p:sp>
        <p:nvSpPr>
          <p:cNvPr id="150531" name="Rectangle 3"/>
          <p:cNvSpPr>
            <a:spLocks noGrp="1" noChangeArrowheads="1"/>
          </p:cNvSpPr>
          <p:nvPr>
            <p:ph type="body" idx="1"/>
          </p:nvPr>
        </p:nvSpPr>
        <p:spPr/>
        <p:txBody>
          <a:bodyPr/>
          <a:lstStyle/>
          <a:p>
            <a:pPr marL="609600" indent="-609600"/>
            <a:r>
              <a:rPr lang="en-US" altLang="el-GR" b="1" dirty="0">
                <a:solidFill>
                  <a:srgbClr val="FF0000"/>
                </a:solidFill>
              </a:rPr>
              <a:t>h</a:t>
            </a:r>
            <a:r>
              <a:rPr lang="en-US" altLang="el-GR" dirty="0"/>
              <a:t> or </a:t>
            </a:r>
            <a:r>
              <a:rPr lang="en-US" altLang="el-GR" b="1" dirty="0">
                <a:solidFill>
                  <a:srgbClr val="FF0000"/>
                </a:solidFill>
              </a:rPr>
              <a:t>l</a:t>
            </a:r>
            <a:r>
              <a:rPr lang="en-US" altLang="el-GR" dirty="0"/>
              <a:t>: placed before any </a:t>
            </a:r>
            <a:r>
              <a:rPr lang="en-US" altLang="el-GR" u="sng" dirty="0"/>
              <a:t>integer </a:t>
            </a:r>
            <a:r>
              <a:rPr lang="en-US" altLang="el-GR" dirty="0"/>
              <a:t>conversion specifiers to indicate that a </a:t>
            </a:r>
            <a:r>
              <a:rPr lang="en-US" altLang="el-GR" u="sng" dirty="0"/>
              <a:t>short</a:t>
            </a:r>
            <a:r>
              <a:rPr lang="en-US" altLang="el-GR" dirty="0"/>
              <a:t> or </a:t>
            </a:r>
            <a:r>
              <a:rPr lang="en-US" altLang="el-GR" u="sng" dirty="0"/>
              <a:t>long</a:t>
            </a:r>
            <a:r>
              <a:rPr lang="en-US" altLang="el-GR" dirty="0"/>
              <a:t> integer is to be input</a:t>
            </a:r>
          </a:p>
          <a:p>
            <a:pPr marL="990600" lvl="1" indent="-533400">
              <a:buFontTx/>
              <a:buNone/>
            </a:pPr>
            <a:r>
              <a:rPr lang="en-US" altLang="el-GR" b="1" dirty="0">
                <a:solidFill>
                  <a:srgbClr val="003399"/>
                </a:solidFill>
                <a:latin typeface="Courier New" pitchFamily="49" charset="0"/>
              </a:rPr>
              <a:t> </a:t>
            </a:r>
            <a:r>
              <a:rPr lang="en-US" altLang="el-GR" b="1" dirty="0">
                <a:solidFill>
                  <a:srgbClr val="003399"/>
                </a:solidFill>
              </a:rPr>
              <a:t>long </a:t>
            </a:r>
            <a:r>
              <a:rPr lang="en-US" altLang="el-GR" b="1" dirty="0" err="1">
                <a:solidFill>
                  <a:srgbClr val="003399"/>
                </a:solidFill>
              </a:rPr>
              <a:t>int</a:t>
            </a:r>
            <a:r>
              <a:rPr lang="en-US" altLang="el-GR" b="1" dirty="0">
                <a:solidFill>
                  <a:srgbClr val="003399"/>
                </a:solidFill>
              </a:rPr>
              <a:t> </a:t>
            </a:r>
            <a:r>
              <a:rPr lang="en-US" altLang="el-GR" b="1" dirty="0" err="1">
                <a:solidFill>
                  <a:srgbClr val="003399"/>
                </a:solidFill>
              </a:rPr>
              <a:t>idNumber</a:t>
            </a:r>
            <a:r>
              <a:rPr lang="en-US" altLang="el-GR" b="1" dirty="0">
                <a:solidFill>
                  <a:srgbClr val="003399"/>
                </a:solidFill>
              </a:rPr>
              <a:t>;</a:t>
            </a:r>
          </a:p>
          <a:p>
            <a:pPr marL="990600" lvl="1" indent="-533400">
              <a:buFontTx/>
              <a:buNone/>
            </a:pPr>
            <a:r>
              <a:rPr lang="en-US" altLang="el-GR" b="1" dirty="0">
                <a:solidFill>
                  <a:srgbClr val="003399"/>
                </a:solidFill>
              </a:rPr>
              <a:t> </a:t>
            </a:r>
            <a:r>
              <a:rPr lang="en-US" altLang="el-GR" b="1" dirty="0" err="1">
                <a:solidFill>
                  <a:srgbClr val="003399"/>
                </a:solidFill>
              </a:rPr>
              <a:t>scanf</a:t>
            </a:r>
            <a:r>
              <a:rPr lang="en-US" altLang="el-GR" b="1" dirty="0">
                <a:solidFill>
                  <a:srgbClr val="003399"/>
                </a:solidFill>
              </a:rPr>
              <a:t>("%</a:t>
            </a:r>
            <a:r>
              <a:rPr lang="en-US" altLang="el-GR" b="1" dirty="0" err="1">
                <a:solidFill>
                  <a:srgbClr val="003399"/>
                </a:solidFill>
              </a:rPr>
              <a:t>ld</a:t>
            </a:r>
            <a:r>
              <a:rPr lang="en-US" altLang="el-GR" b="1" dirty="0">
                <a:solidFill>
                  <a:srgbClr val="003399"/>
                </a:solidFill>
              </a:rPr>
              <a:t>", &amp;</a:t>
            </a:r>
            <a:r>
              <a:rPr lang="en-US" altLang="el-GR" b="1" dirty="0" err="1">
                <a:solidFill>
                  <a:srgbClr val="003399"/>
                </a:solidFill>
              </a:rPr>
              <a:t>idNumber</a:t>
            </a:r>
            <a:r>
              <a:rPr lang="en-US" altLang="el-GR" b="1" dirty="0">
                <a:solidFill>
                  <a:srgbClr val="003399"/>
                </a:solidFill>
              </a:rPr>
              <a:t>);</a:t>
            </a:r>
            <a:br>
              <a:rPr lang="en-US" altLang="el-GR" b="1" dirty="0">
                <a:solidFill>
                  <a:srgbClr val="003399"/>
                </a:solidFill>
              </a:rPr>
            </a:br>
            <a:endParaRPr lang="en-US" altLang="el-GR" b="1" dirty="0">
              <a:solidFill>
                <a:srgbClr val="003399"/>
              </a:solidFill>
            </a:endParaRPr>
          </a:p>
          <a:p>
            <a:pPr marL="609600" indent="-609600"/>
            <a:r>
              <a:rPr lang="en-US" altLang="el-GR" b="1" dirty="0">
                <a:solidFill>
                  <a:srgbClr val="FF0000"/>
                </a:solidFill>
              </a:rPr>
              <a:t>l</a:t>
            </a:r>
            <a:r>
              <a:rPr lang="en-US" altLang="el-GR" dirty="0"/>
              <a:t> or </a:t>
            </a:r>
            <a:r>
              <a:rPr lang="en-US" altLang="el-GR" b="1" dirty="0">
                <a:solidFill>
                  <a:srgbClr val="FF0000"/>
                </a:solidFill>
              </a:rPr>
              <a:t>L</a:t>
            </a:r>
            <a:r>
              <a:rPr lang="en-US" altLang="el-GR" dirty="0"/>
              <a:t>: placed before any </a:t>
            </a:r>
            <a:r>
              <a:rPr lang="en-US" altLang="el-GR" u="sng" dirty="0"/>
              <a:t>float </a:t>
            </a:r>
            <a:r>
              <a:rPr lang="en-US" altLang="el-GR" dirty="0"/>
              <a:t>conversion specifiers to indicate that a </a:t>
            </a:r>
            <a:r>
              <a:rPr lang="en-US" altLang="el-GR" u="sng" dirty="0"/>
              <a:t>double</a:t>
            </a:r>
            <a:r>
              <a:rPr lang="en-US" altLang="el-GR" dirty="0"/>
              <a:t> or </a:t>
            </a:r>
            <a:r>
              <a:rPr lang="en-US" altLang="el-GR" u="sng" dirty="0"/>
              <a:t>long double</a:t>
            </a:r>
            <a:r>
              <a:rPr lang="en-US" altLang="el-GR" dirty="0"/>
              <a:t> is to be input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76D2179-3FF6-49DF-B5DE-861B2C31ADCA}" type="slidenum">
              <a:rPr lang="el-GR" altLang="el-GR"/>
              <a:pPr/>
              <a:t>6</a:t>
            </a:fld>
            <a:endParaRPr lang="el-GR" altLang="el-GR"/>
          </a:p>
        </p:txBody>
      </p:sp>
      <p:sp>
        <p:nvSpPr>
          <p:cNvPr id="11266" name="Rectangle 2"/>
          <p:cNvSpPr>
            <a:spLocks noGrp="1" noChangeArrowheads="1"/>
          </p:cNvSpPr>
          <p:nvPr>
            <p:ph type="title"/>
          </p:nvPr>
        </p:nvSpPr>
        <p:spPr/>
        <p:txBody>
          <a:bodyPr/>
          <a:lstStyle/>
          <a:p>
            <a:r>
              <a:rPr lang="el-GR" altLang="el-GR" b="1"/>
              <a:t>Στιγμιότυπο</a:t>
            </a:r>
          </a:p>
        </p:txBody>
      </p:sp>
      <p:sp>
        <p:nvSpPr>
          <p:cNvPr id="11267" name="Rectangle 3"/>
          <p:cNvSpPr>
            <a:spLocks noGrp="1" noChangeArrowheads="1"/>
          </p:cNvSpPr>
          <p:nvPr>
            <p:ph type="body" idx="1"/>
          </p:nvPr>
        </p:nvSpPr>
        <p:spPr/>
        <p:txBody>
          <a:bodyPr/>
          <a:lstStyle/>
          <a:p>
            <a:r>
              <a:rPr lang="el-GR" altLang="el-GR"/>
              <a:t>Ένα στιγμιότυπο ενός προβλήματος είναι μια ανάθεση τιμών στις παραμέτρους του.</a:t>
            </a:r>
          </a:p>
          <a:p>
            <a:r>
              <a:rPr lang="el-GR" altLang="el-GR"/>
              <a:t>Πεδίο ορισμού ενός προβλήματος είναι το σύνολο των στιγμιοτύπων του.</a:t>
            </a:r>
          </a:p>
          <a:p>
            <a:r>
              <a:rPr lang="el-GR" altLang="el-GR">
                <a:solidFill>
                  <a:srgbClr val="3366CC"/>
                </a:solidFill>
              </a:rPr>
              <a:t>Ένας αλγόριθμος λέγεται ορθός αν και μόνον αν επιλύει κάθε στιγμιότυπο ενός προβλήματος.</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77E0543-7F2A-4956-98F9-D77130081568}" type="slidenum">
              <a:rPr lang="el-GR" altLang="el-GR"/>
              <a:pPr/>
              <a:t>60</a:t>
            </a:fld>
            <a:endParaRPr lang="el-GR" altLang="el-GR"/>
          </a:p>
        </p:txBody>
      </p:sp>
      <p:sp>
        <p:nvSpPr>
          <p:cNvPr id="69634" name="Rectangle 2"/>
          <p:cNvSpPr>
            <a:spLocks noGrp="1" noChangeArrowheads="1"/>
          </p:cNvSpPr>
          <p:nvPr>
            <p:ph type="title"/>
          </p:nvPr>
        </p:nvSpPr>
        <p:spPr>
          <a:xfrm>
            <a:off x="685800" y="304800"/>
            <a:ext cx="7772400" cy="762000"/>
          </a:xfrm>
        </p:spPr>
        <p:txBody>
          <a:bodyPr/>
          <a:lstStyle/>
          <a:p>
            <a:r>
              <a:rPr lang="en-US" altLang="el-GR" sz="2400" b="1"/>
              <a:t>Escape Characters</a:t>
            </a:r>
            <a:r>
              <a:rPr lang="el-GR" altLang="el-GR" sz="2400" b="1"/>
              <a:t> (ειδικοί χαρακτήρες)</a:t>
            </a:r>
            <a:endParaRPr lang="en-US" altLang="el-GR" sz="2400" b="1"/>
          </a:p>
        </p:txBody>
      </p:sp>
      <p:sp>
        <p:nvSpPr>
          <p:cNvPr id="69635" name="Rectangle 3"/>
          <p:cNvSpPr>
            <a:spLocks noGrp="1" noChangeArrowheads="1"/>
          </p:cNvSpPr>
          <p:nvPr>
            <p:ph type="body" idx="1"/>
          </p:nvPr>
        </p:nvSpPr>
        <p:spPr>
          <a:xfrm>
            <a:off x="685800" y="1371600"/>
            <a:ext cx="7772400" cy="4800600"/>
          </a:xfrm>
        </p:spPr>
        <p:txBody>
          <a:bodyPr/>
          <a:lstStyle/>
          <a:p>
            <a:pPr lvl="1">
              <a:lnSpc>
                <a:spcPct val="120000"/>
              </a:lnSpc>
              <a:buFontTx/>
              <a:buNone/>
            </a:pPr>
            <a:r>
              <a:rPr lang="en-US" altLang="el-GR" sz="2800" b="1" dirty="0"/>
              <a:t>'</a:t>
            </a:r>
            <a:r>
              <a:rPr lang="en-US" altLang="el-GR" sz="2800" b="1" dirty="0">
                <a:solidFill>
                  <a:srgbClr val="FF0000"/>
                </a:solidFill>
              </a:rPr>
              <a:t>\n</a:t>
            </a:r>
            <a:r>
              <a:rPr lang="en-US" altLang="el-GR" sz="2800" b="1" dirty="0"/>
              <a:t>'       newline character</a:t>
            </a:r>
          </a:p>
          <a:p>
            <a:pPr lvl="1">
              <a:lnSpc>
                <a:spcPct val="120000"/>
              </a:lnSpc>
              <a:buFontTx/>
              <a:buNone/>
            </a:pPr>
            <a:r>
              <a:rPr lang="en-US" altLang="el-GR" sz="2800" b="1" dirty="0"/>
              <a:t>'\t'       horizontal tab</a:t>
            </a:r>
          </a:p>
          <a:p>
            <a:pPr lvl="1">
              <a:lnSpc>
                <a:spcPct val="120000"/>
              </a:lnSpc>
              <a:buFontTx/>
              <a:buNone/>
            </a:pPr>
            <a:r>
              <a:rPr lang="en-US" altLang="el-GR" sz="2800" b="1" dirty="0"/>
              <a:t>'\v'       vertical tab</a:t>
            </a:r>
          </a:p>
          <a:p>
            <a:pPr lvl="1">
              <a:lnSpc>
                <a:spcPct val="120000"/>
              </a:lnSpc>
              <a:buFontTx/>
              <a:buNone/>
            </a:pPr>
            <a:r>
              <a:rPr lang="en-US" altLang="el-GR" sz="2800" b="1" dirty="0"/>
              <a:t>'\f'       form feed</a:t>
            </a:r>
          </a:p>
          <a:p>
            <a:pPr lvl="1">
              <a:lnSpc>
                <a:spcPct val="120000"/>
              </a:lnSpc>
              <a:buFontTx/>
              <a:buNone/>
            </a:pPr>
            <a:r>
              <a:rPr lang="en-US" altLang="el-GR" sz="2800" b="1" dirty="0"/>
              <a:t>'\a'       alert/bell</a:t>
            </a:r>
          </a:p>
          <a:p>
            <a:pPr lvl="1">
              <a:lnSpc>
                <a:spcPct val="120000"/>
              </a:lnSpc>
              <a:buFontTx/>
              <a:buNone/>
            </a:pPr>
            <a:r>
              <a:rPr lang="en-US" altLang="el-GR" sz="2800" b="1" dirty="0"/>
              <a:t>'\\'       backslash char</a:t>
            </a:r>
          </a:p>
          <a:p>
            <a:pPr lvl="1">
              <a:lnSpc>
                <a:spcPct val="120000"/>
              </a:lnSpc>
              <a:buFontTx/>
              <a:buNone/>
            </a:pPr>
            <a:r>
              <a:rPr lang="en-US" altLang="el-GR" sz="2800" b="1" dirty="0"/>
              <a:t>'\''       apostrophe</a:t>
            </a:r>
          </a:p>
          <a:p>
            <a:pPr lvl="1">
              <a:lnSpc>
                <a:spcPct val="120000"/>
              </a:lnSpc>
              <a:buFontTx/>
              <a:buNone/>
            </a:pPr>
            <a:r>
              <a:rPr lang="en-US" altLang="el-GR" sz="2800" b="1" dirty="0"/>
              <a:t>'\"'       double quote</a:t>
            </a:r>
            <a:endParaRPr lang="el-GR" altLang="el-GR" sz="2800"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tLang="el-GR" smtClean="0"/>
              <a:t>Control Structures</a:t>
            </a:r>
          </a:p>
        </p:txBody>
      </p:sp>
      <p:sp>
        <p:nvSpPr>
          <p:cNvPr id="5125" name="Rectangle 3"/>
          <p:cNvSpPr>
            <a:spLocks noGrp="1" noChangeArrowheads="1"/>
          </p:cNvSpPr>
          <p:nvPr>
            <p:ph type="body" idx="1"/>
          </p:nvPr>
        </p:nvSpPr>
        <p:spPr/>
        <p:txBody>
          <a:bodyPr/>
          <a:lstStyle/>
          <a:p>
            <a:pPr eaLnBrk="1" hangingPunct="1"/>
            <a:r>
              <a:rPr lang="en-US" altLang="el-GR" smtClean="0"/>
              <a:t>A computer can proceed:</a:t>
            </a:r>
          </a:p>
          <a:p>
            <a:pPr lvl="1" eaLnBrk="1" hangingPunct="1"/>
            <a:r>
              <a:rPr lang="en-US" altLang="el-GR" smtClean="0"/>
              <a:t>In sequence</a:t>
            </a:r>
          </a:p>
          <a:p>
            <a:pPr lvl="1" eaLnBrk="1" hangingPunct="1"/>
            <a:r>
              <a:rPr lang="en-US" altLang="el-GR" smtClean="0"/>
              <a:t>Selectively (branch) - making a choice</a:t>
            </a:r>
          </a:p>
          <a:p>
            <a:pPr lvl="1" eaLnBrk="1" hangingPunct="1"/>
            <a:r>
              <a:rPr lang="en-US" altLang="el-GR" smtClean="0"/>
              <a:t>Repetitively (iteratively) - looping</a:t>
            </a:r>
          </a:p>
          <a:p>
            <a:pPr eaLnBrk="1" hangingPunct="1"/>
            <a:r>
              <a:rPr lang="en-US" altLang="el-GR" smtClean="0"/>
              <a:t>Some statements are executed only if certain conditions are met </a:t>
            </a:r>
          </a:p>
          <a:p>
            <a:pPr eaLnBrk="1" hangingPunct="1"/>
            <a:r>
              <a:rPr lang="en-US" altLang="el-GR" smtClean="0"/>
              <a:t>A condition is met if it evaluates to </a:t>
            </a:r>
            <a:r>
              <a:rPr lang="en-US" altLang="el-GR" smtClean="0">
                <a:solidFill>
                  <a:srgbClr val="3333FF"/>
                </a:solidFill>
                <a:latin typeface="Courier New" panose="02070309020205020404" pitchFamily="49" charset="0"/>
              </a:rPr>
              <a:t>true</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61</a:t>
            </a:fld>
            <a:endParaRPr lang="el-GR" altLang="el-GR"/>
          </a:p>
        </p:txBody>
      </p:sp>
    </p:spTree>
    <p:extLst>
      <p:ext uri="{BB962C8B-B14F-4D97-AF65-F5344CB8AC3E}">
        <p14:creationId xmlns:p14="http://schemas.microsoft.com/office/powerpoint/2010/main" val="24310353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1092808"/>
            <a:ext cx="8048834" cy="4784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6"/>
          <p:cNvSpPr>
            <a:spLocks noGrp="1" noChangeArrowheads="1"/>
          </p:cNvSpPr>
          <p:nvPr>
            <p:ph type="title"/>
          </p:nvPr>
        </p:nvSpPr>
        <p:spPr/>
        <p:txBody>
          <a:bodyPr/>
          <a:lstStyle/>
          <a:p>
            <a:pPr eaLnBrk="1" hangingPunct="1"/>
            <a:r>
              <a:rPr lang="en-US" altLang="el-GR" smtClean="0"/>
              <a:t>Control Structures (continued)</a:t>
            </a:r>
          </a:p>
        </p:txBody>
      </p:sp>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62</a:t>
            </a:fld>
            <a:endParaRPr lang="el-GR" altLang="el-GR"/>
          </a:p>
        </p:txBody>
      </p:sp>
    </p:spTree>
    <p:extLst>
      <p:ext uri="{BB962C8B-B14F-4D97-AF65-F5344CB8AC3E}">
        <p14:creationId xmlns:p14="http://schemas.microsoft.com/office/powerpoint/2010/main" val="36004804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ltLang="el-GR" smtClean="0"/>
              <a:t>Relational Operators</a:t>
            </a:r>
          </a:p>
        </p:txBody>
      </p:sp>
      <p:sp>
        <p:nvSpPr>
          <p:cNvPr id="7173" name="Rectangle 3"/>
          <p:cNvSpPr>
            <a:spLocks noGrp="1" noChangeArrowheads="1"/>
          </p:cNvSpPr>
          <p:nvPr>
            <p:ph type="body" idx="1"/>
          </p:nvPr>
        </p:nvSpPr>
        <p:spPr>
          <a:xfrm>
            <a:off x="899592" y="1340768"/>
            <a:ext cx="7772400" cy="4114800"/>
          </a:xfrm>
        </p:spPr>
        <p:txBody>
          <a:bodyPr/>
          <a:lstStyle/>
          <a:p>
            <a:pPr eaLnBrk="1" hangingPunct="1"/>
            <a:r>
              <a:rPr lang="en-US" altLang="el-GR" dirty="0" smtClean="0"/>
              <a:t>A condition is represented by a logical (Boolean) expression that can be </a:t>
            </a:r>
            <a:r>
              <a:rPr lang="en-US" altLang="el-GR" dirty="0" smtClean="0">
                <a:solidFill>
                  <a:srgbClr val="3333FF"/>
                </a:solidFill>
                <a:latin typeface="Courier New" panose="02070309020205020404" pitchFamily="49" charset="0"/>
              </a:rPr>
              <a:t>true</a:t>
            </a:r>
            <a:r>
              <a:rPr lang="en-US" altLang="el-GR" dirty="0" smtClean="0"/>
              <a:t> or </a:t>
            </a:r>
            <a:r>
              <a:rPr lang="en-US" altLang="el-GR" dirty="0" smtClean="0">
                <a:solidFill>
                  <a:srgbClr val="3333FF"/>
                </a:solidFill>
                <a:latin typeface="Courier New" panose="02070309020205020404" pitchFamily="49" charset="0"/>
              </a:rPr>
              <a:t>false</a:t>
            </a:r>
          </a:p>
          <a:p>
            <a:pPr eaLnBrk="1" hangingPunct="1"/>
            <a:r>
              <a:rPr lang="en-US" altLang="el-GR" dirty="0" smtClean="0"/>
              <a:t>Relational operators: </a:t>
            </a:r>
          </a:p>
          <a:p>
            <a:pPr lvl="1" eaLnBrk="1" hangingPunct="1"/>
            <a:r>
              <a:rPr lang="en-US" altLang="el-GR" dirty="0" smtClean="0"/>
              <a:t>Allow comparisons</a:t>
            </a:r>
          </a:p>
          <a:p>
            <a:pPr lvl="1" eaLnBrk="1" hangingPunct="1"/>
            <a:r>
              <a:rPr lang="en-US" altLang="el-GR" dirty="0" smtClean="0"/>
              <a:t>Require two operands (binary)</a:t>
            </a:r>
          </a:p>
          <a:p>
            <a:pPr lvl="1" eaLnBrk="1" hangingPunct="1"/>
            <a:r>
              <a:rPr lang="en-US" altLang="el-GR" dirty="0" smtClean="0"/>
              <a:t>Evaluate to </a:t>
            </a:r>
            <a:r>
              <a:rPr lang="en-US" altLang="el-GR" dirty="0" smtClean="0">
                <a:solidFill>
                  <a:srgbClr val="3333FF"/>
                </a:solidFill>
                <a:latin typeface="Courier New" panose="02070309020205020404" pitchFamily="49" charset="0"/>
              </a:rPr>
              <a:t>true</a:t>
            </a:r>
            <a:r>
              <a:rPr lang="en-US" altLang="el-GR" dirty="0" smtClean="0"/>
              <a:t> or </a:t>
            </a:r>
            <a:r>
              <a:rPr lang="en-US" altLang="el-GR" dirty="0" smtClean="0">
                <a:solidFill>
                  <a:srgbClr val="3333FF"/>
                </a:solidFill>
                <a:latin typeface="Courier New" panose="02070309020205020404" pitchFamily="49" charset="0"/>
              </a:rPr>
              <a:t>false</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63</a:t>
            </a:fld>
            <a:endParaRPr lang="el-GR" altLang="el-GR"/>
          </a:p>
        </p:txBody>
      </p:sp>
    </p:spTree>
    <p:extLst>
      <p:ext uri="{BB962C8B-B14F-4D97-AF65-F5344CB8AC3E}">
        <p14:creationId xmlns:p14="http://schemas.microsoft.com/office/powerpoint/2010/main" val="29953935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p:txBody>
          <a:bodyPr/>
          <a:lstStyle/>
          <a:p>
            <a:pPr eaLnBrk="1" hangingPunct="1"/>
            <a:r>
              <a:rPr lang="en-US" altLang="el-GR" smtClean="0"/>
              <a:t>Relational Operators (continued)</a:t>
            </a:r>
          </a:p>
        </p:txBody>
      </p:sp>
      <p:pic>
        <p:nvPicPr>
          <p:cNvPr id="819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95399"/>
            <a:ext cx="7869430" cy="31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64</a:t>
            </a:fld>
            <a:endParaRPr lang="el-GR" altLang="el-GR"/>
          </a:p>
        </p:txBody>
      </p:sp>
    </p:spTree>
    <p:extLst>
      <p:ext uri="{BB962C8B-B14F-4D97-AF65-F5344CB8AC3E}">
        <p14:creationId xmlns:p14="http://schemas.microsoft.com/office/powerpoint/2010/main" val="22837818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D19D31C-A180-47D0-9395-0192A4ABA7A1}" type="slidenum">
              <a:rPr lang="el-GR" altLang="el-GR"/>
              <a:pPr/>
              <a:t>65</a:t>
            </a:fld>
            <a:endParaRPr lang="el-GR" altLang="el-GR"/>
          </a:p>
        </p:txBody>
      </p:sp>
      <p:sp>
        <p:nvSpPr>
          <p:cNvPr id="90114" name="Rectangle 2"/>
          <p:cNvSpPr>
            <a:spLocks noGrp="1" noChangeArrowheads="1"/>
          </p:cNvSpPr>
          <p:nvPr>
            <p:ph type="title"/>
          </p:nvPr>
        </p:nvSpPr>
        <p:spPr/>
        <p:txBody>
          <a:bodyPr/>
          <a:lstStyle/>
          <a:p>
            <a:r>
              <a:rPr lang="el-GR" altLang="el-GR"/>
              <a:t>Εντολή επιλογής (</a:t>
            </a:r>
            <a:r>
              <a:rPr lang="en-US" altLang="el-GR"/>
              <a:t>if)</a:t>
            </a:r>
            <a:endParaRPr lang="el-GR" altLang="el-GR"/>
          </a:p>
        </p:txBody>
      </p:sp>
      <p:sp>
        <p:nvSpPr>
          <p:cNvPr id="90115" name="Rectangle 3"/>
          <p:cNvSpPr>
            <a:spLocks noGrp="1" noChangeArrowheads="1"/>
          </p:cNvSpPr>
          <p:nvPr>
            <p:ph type="body" idx="1"/>
          </p:nvPr>
        </p:nvSpPr>
        <p:spPr/>
        <p:txBody>
          <a:bodyPr/>
          <a:lstStyle/>
          <a:p>
            <a:pPr>
              <a:lnSpc>
                <a:spcPct val="120000"/>
              </a:lnSpc>
              <a:buFontTx/>
              <a:buNone/>
            </a:pPr>
            <a:r>
              <a:rPr lang="en-US" altLang="el-GR" sz="2400" b="1" dirty="0" err="1">
                <a:solidFill>
                  <a:schemeClr val="accent2"/>
                </a:solidFill>
                <a:latin typeface="Courier New" panose="02070309020205020404" pitchFamily="49" charset="0"/>
                <a:ea typeface="Arial Unicode MS" pitchFamily="34" charset="-128"/>
                <a:cs typeface="Courier New" panose="02070309020205020404" pitchFamily="49" charset="0"/>
              </a:rPr>
              <a:t>i</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f</a:t>
            </a:r>
            <a:r>
              <a:rPr lang="en-US"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i="1" dirty="0" smtClean="0">
                <a:solidFill>
                  <a:srgbClr val="CC3300"/>
                </a:solidFill>
                <a:latin typeface="Courier New" panose="02070309020205020404" pitchFamily="49" charset="0"/>
                <a:ea typeface="Arial Unicode MS" pitchFamily="34" charset="-128"/>
                <a:cs typeface="Courier New" panose="02070309020205020404" pitchFamily="49" charset="0"/>
              </a:rPr>
              <a:t>logical expression </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i="1" dirty="0">
                <a:solidFill>
                  <a:schemeClr val="accent2"/>
                </a:solidFill>
                <a:latin typeface="Courier New" panose="02070309020205020404" pitchFamily="49" charset="0"/>
                <a:ea typeface="Arial Unicode MS" pitchFamily="34" charset="-128"/>
                <a:cs typeface="Courier New" panose="02070309020205020404" pitchFamily="49" charset="0"/>
              </a:rPr>
              <a:t>statement1</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r>
            <a:b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br>
            <a:r>
              <a:rPr lang="en-GB" altLang="el-GR" sz="2400" dirty="0">
                <a:latin typeface="Courier New" panose="02070309020205020404" pitchFamily="49" charset="0"/>
                <a:ea typeface="Arial Unicode MS" pitchFamily="34" charset="-128"/>
                <a:cs typeface="Courier New" panose="02070309020205020404" pitchFamily="49" charset="0"/>
              </a:rPr>
              <a:t/>
            </a:r>
            <a:br>
              <a:rPr lang="en-GB" altLang="el-GR" sz="2400" dirty="0">
                <a:latin typeface="Courier New" panose="02070309020205020404" pitchFamily="49" charset="0"/>
                <a:ea typeface="Arial Unicode MS" pitchFamily="34" charset="-128"/>
                <a:cs typeface="Courier New" panose="02070309020205020404" pitchFamily="49" charset="0"/>
              </a:rPr>
            </a:br>
            <a:r>
              <a:rPr lang="en-GB"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if (temperature &lt; 0</a:t>
            </a:r>
            <a:r>
              <a:rPr lang="en-US"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 p</a:t>
            </a:r>
            <a:r>
              <a:rPr lang="en-GB" altLang="el-GR" sz="2400" b="1" dirty="0" err="1">
                <a:solidFill>
                  <a:schemeClr val="tx2"/>
                </a:solidFill>
                <a:latin typeface="Courier New" panose="02070309020205020404" pitchFamily="49" charset="0"/>
                <a:ea typeface="Arial Unicode MS" pitchFamily="34" charset="-128"/>
                <a:cs typeface="Courier New" panose="02070309020205020404" pitchFamily="49" charset="0"/>
              </a:rPr>
              <a:t>rint</a:t>
            </a:r>
            <a:r>
              <a:rPr lang="en-GB"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("Frozen\n");</a:t>
            </a:r>
            <a:endParaRPr lang="el-GR" altLang="el-GR" sz="2400" b="1" dirty="0">
              <a:solidFill>
                <a:schemeClr val="tx2"/>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endParaRPr lang="en-US" altLang="el-GR" sz="2000" b="1" dirty="0">
              <a:solidFill>
                <a:schemeClr val="tx2"/>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r>
              <a:rPr lang="en-US"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i</a:t>
            </a:r>
            <a:r>
              <a:rPr lang="en-GB"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f</a:t>
            </a:r>
            <a:r>
              <a:rPr lang="el-GR"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smtClean="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i="1" dirty="0" smtClean="0">
                <a:solidFill>
                  <a:srgbClr val="CC3300"/>
                </a:solidFill>
                <a:latin typeface="Courier New" panose="02070309020205020404" pitchFamily="49" charset="0"/>
                <a:ea typeface="Arial Unicode MS" pitchFamily="34" charset="-128"/>
                <a:cs typeface="Courier New" panose="02070309020205020404" pitchFamily="49" charset="0"/>
              </a:rPr>
              <a:t>logical expression </a:t>
            </a:r>
            <a:r>
              <a:rPr lang="en-GB" altLang="el-GR" sz="28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i="1" dirty="0">
                <a:solidFill>
                  <a:schemeClr val="accent2"/>
                </a:solidFill>
                <a:latin typeface="Courier New" panose="02070309020205020404" pitchFamily="49" charset="0"/>
                <a:ea typeface="Arial Unicode MS" pitchFamily="34" charset="-128"/>
                <a:cs typeface="Courier New" panose="02070309020205020404" pitchFamily="49" charset="0"/>
              </a:rPr>
              <a:t>statement1</a:t>
            </a:r>
            <a:r>
              <a:rPr lang="en-GB" altLang="el-GR" sz="28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t/>
            </a:r>
            <a:b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br>
            <a:r>
              <a:rPr lang="en-GB" altLang="el-GR" sz="2800" b="1" dirty="0">
                <a:solidFill>
                  <a:srgbClr val="FF0000"/>
                </a:solidFill>
                <a:latin typeface="Courier New" panose="02070309020205020404" pitchFamily="49" charset="0"/>
                <a:ea typeface="Arial Unicode MS" pitchFamily="34" charset="-128"/>
                <a:cs typeface="Courier New" panose="02070309020205020404" pitchFamily="49" charset="0"/>
              </a:rPr>
              <a:t>else</a:t>
            </a:r>
            <a:r>
              <a:rPr lang="en-GB" altLang="el-GR" sz="2800"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sz="2800" i="1" dirty="0">
                <a:solidFill>
                  <a:srgbClr val="FF0000"/>
                </a:solidFill>
                <a:latin typeface="Courier New" panose="02070309020205020404" pitchFamily="49" charset="0"/>
                <a:ea typeface="Arial Unicode MS" pitchFamily="34" charset="-128"/>
                <a:cs typeface="Courier New" panose="02070309020205020404" pitchFamily="49" charset="0"/>
              </a:rPr>
              <a:t>statement2</a:t>
            </a:r>
            <a:r>
              <a:rPr lang="en-GB" altLang="el-GR" sz="2800"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sz="2800" b="1" dirty="0">
                <a:solidFill>
                  <a:srgbClr val="FF0000"/>
                </a:solidFill>
                <a:latin typeface="Courier New" panose="02070309020205020404" pitchFamily="49" charset="0"/>
                <a:ea typeface="Arial Unicode MS" pitchFamily="34" charset="-128"/>
                <a:cs typeface="Courier New" panose="02070309020205020404" pitchFamily="49" charset="0"/>
              </a:rPr>
              <a:t>;</a:t>
            </a:r>
            <a:endParaRPr lang="en-US" altLang="el-GR" sz="2800" b="1" dirty="0">
              <a:solidFill>
                <a:srgbClr val="FF0000"/>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endParaRPr lang="en-US" altLang="el-GR" sz="2800" b="1" dirty="0">
              <a:solidFill>
                <a:srgbClr val="FF5050"/>
              </a:solidFill>
              <a:latin typeface="Courier New" panose="02070309020205020404" pitchFamily="49" charset="0"/>
              <a:ea typeface="Arial Unicode MS" pitchFamily="34" charset="-128"/>
              <a:cs typeface="Courier New" panose="02070309020205020404" pitchFamily="49" charset="0"/>
            </a:endParaRPr>
          </a:p>
          <a:p>
            <a:pPr>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if (result &gt;= 45)</a:t>
            </a: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b="1"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("Pass\n");</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else</a:t>
            </a:r>
            <a:r>
              <a:rPr lang="en-GB" altLang="el-GR" sz="2400" b="1" dirty="0">
                <a:latin typeface="Courier New" panose="02070309020205020404" pitchFamily="49" charset="0"/>
                <a:cs typeface="Courier New" panose="02070309020205020404" pitchFamily="49" charset="0"/>
              </a:rPr>
              <a:t> </a:t>
            </a:r>
            <a:r>
              <a:rPr lang="en-GB" altLang="el-GR" sz="2400" b="1" dirty="0">
                <a:latin typeface="Courier New" panose="02070309020205020404" pitchFamily="49" charset="0"/>
                <a:ea typeface="Arial Unicode MS" pitchFamily="34" charset="-128"/>
                <a:cs typeface="Courier New" panose="02070309020205020404" pitchFamily="49" charset="0"/>
              </a:rPr>
              <a:t>  </a:t>
            </a:r>
            <a:r>
              <a:rPr lang="en-GB" altLang="el-GR" sz="2400" b="1" dirty="0" err="1">
                <a:latin typeface="Courier New" panose="02070309020205020404" pitchFamily="49" charset="0"/>
                <a:ea typeface="Arial Unicode MS" pitchFamily="34" charset="-128"/>
                <a:cs typeface="Courier New" panose="02070309020205020404" pitchFamily="49" charset="0"/>
              </a:rPr>
              <a:t>printf</a:t>
            </a:r>
            <a:r>
              <a:rPr lang="en-GB" altLang="el-GR" sz="2400" b="1" dirty="0">
                <a:latin typeface="Courier New" panose="02070309020205020404" pitchFamily="49" charset="0"/>
                <a:ea typeface="Arial Unicode MS" pitchFamily="34" charset="-128"/>
                <a:cs typeface="Courier New" panose="02070309020205020404" pitchFamily="49" charset="0"/>
              </a:rPr>
              <a:t>("Fail\n");</a:t>
            </a:r>
            <a:endParaRPr lang="el-GR" altLang="el-GR"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8DB5D91-F5E4-4FFC-A908-6EEF23D4B0D7}" type="slidenum">
              <a:rPr lang="el-GR" altLang="el-GR"/>
              <a:pPr/>
              <a:t>66</a:t>
            </a:fld>
            <a:endParaRPr lang="el-GR" altLang="el-GR"/>
          </a:p>
        </p:txBody>
      </p:sp>
      <p:sp>
        <p:nvSpPr>
          <p:cNvPr id="72706" name="Rectangle 2"/>
          <p:cNvSpPr>
            <a:spLocks noGrp="1" noChangeArrowheads="1"/>
          </p:cNvSpPr>
          <p:nvPr>
            <p:ph type="title"/>
          </p:nvPr>
        </p:nvSpPr>
        <p:spPr>
          <a:xfrm>
            <a:off x="304800" y="304800"/>
            <a:ext cx="8458200" cy="609600"/>
          </a:xfrm>
        </p:spPr>
        <p:txBody>
          <a:bodyPr/>
          <a:lstStyle/>
          <a:p>
            <a:r>
              <a:rPr lang="el-GR" altLang="el-GR" b="1">
                <a:solidFill>
                  <a:srgbClr val="6600FF"/>
                </a:solidFill>
              </a:rPr>
              <a:t>Παραδείγματα</a:t>
            </a:r>
            <a:endParaRPr lang="en-GB" altLang="el-GR" b="1">
              <a:solidFill>
                <a:srgbClr val="6600FF"/>
              </a:solidFill>
            </a:endParaRPr>
          </a:p>
        </p:txBody>
      </p:sp>
      <p:sp>
        <p:nvSpPr>
          <p:cNvPr id="72707" name="Rectangle 3"/>
          <p:cNvSpPr>
            <a:spLocks noGrp="1" noChangeArrowheads="1"/>
          </p:cNvSpPr>
          <p:nvPr>
            <p:ph type="body" idx="1"/>
          </p:nvPr>
        </p:nvSpPr>
        <p:spPr>
          <a:xfrm>
            <a:off x="1485900" y="1676400"/>
            <a:ext cx="6172200" cy="4114800"/>
          </a:xfrm>
        </p:spPr>
        <p:txBody>
          <a:bodyPr/>
          <a:lstStyle/>
          <a:p>
            <a:pPr>
              <a:buFontTx/>
              <a:buNone/>
            </a:pPr>
            <a:r>
              <a:rPr lang="en-US" altLang="el-GR" b="1">
                <a:solidFill>
                  <a:srgbClr val="000000"/>
                </a:solidFill>
                <a:latin typeface="Courier New" panose="02070309020205020404" pitchFamily="49" charset="0"/>
                <a:ea typeface="Arial Unicode MS" pitchFamily="34" charset="-128"/>
                <a:cs typeface="Courier New" panose="02070309020205020404" pitchFamily="49" charset="0"/>
              </a:rPr>
              <a:t>i</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f</a:t>
            </a:r>
            <a:r>
              <a:rPr lang="el-GR" altLang="el-GR" b="1">
                <a:solidFill>
                  <a:srgbClr val="000000"/>
                </a:solidFill>
                <a:latin typeface="Courier New" panose="02070309020205020404" pitchFamily="49" charset="0"/>
                <a:cs typeface="Courier New" panose="02070309020205020404" pitchFamily="49" charset="0"/>
              </a:rPr>
              <a:t> </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(z&gt;x) </a:t>
            </a:r>
            <a:endParaRPr lang="el-GR" altLang="el-GR" b="1">
              <a:solidFill>
                <a:srgbClr val="000000"/>
              </a:solidFill>
              <a:latin typeface="Courier New" panose="02070309020205020404" pitchFamily="49" charset="0"/>
              <a:cs typeface="Courier New" panose="02070309020205020404" pitchFamily="49" charset="0"/>
            </a:endParaRPr>
          </a:p>
          <a:p>
            <a:pPr lvl="1">
              <a:buFontTx/>
              <a:buNone/>
            </a:pPr>
            <a:r>
              <a:rPr lang="en-GB" altLang="el-GR" sz="2800" b="1">
                <a:solidFill>
                  <a:srgbClr val="3366CC"/>
                </a:solidFill>
                <a:latin typeface="Courier New" panose="02070309020205020404" pitchFamily="49" charset="0"/>
                <a:ea typeface="Arial Unicode MS" pitchFamily="34" charset="-128"/>
                <a:cs typeface="Courier New" panose="02070309020205020404" pitchFamily="49" charset="0"/>
              </a:rPr>
              <a:t>{  z=5;  </a:t>
            </a:r>
            <a:endParaRPr lang="el-GR" altLang="el-GR" sz="2800" b="1">
              <a:solidFill>
                <a:srgbClr val="3366CC"/>
              </a:solidFill>
              <a:latin typeface="Courier New" panose="02070309020205020404" pitchFamily="49" charset="0"/>
              <a:cs typeface="Courier New" panose="02070309020205020404" pitchFamily="49" charset="0"/>
            </a:endParaRPr>
          </a:p>
          <a:p>
            <a:pPr lvl="1">
              <a:buFontTx/>
              <a:buNone/>
            </a:pPr>
            <a:r>
              <a:rPr lang="en-US" altLang="el-GR" sz="2800" b="1">
                <a:solidFill>
                  <a:srgbClr val="3366CC"/>
                </a:solidFill>
                <a:latin typeface="Courier New" panose="02070309020205020404" pitchFamily="49" charset="0"/>
                <a:ea typeface="Arial Unicode MS" pitchFamily="34" charset="-128"/>
                <a:cs typeface="Courier New" panose="02070309020205020404" pitchFamily="49" charset="0"/>
              </a:rPr>
              <a:t>   </a:t>
            </a:r>
            <a:r>
              <a:rPr lang="en-GB" altLang="el-GR" sz="2800" b="1">
                <a:solidFill>
                  <a:srgbClr val="3366CC"/>
                </a:solidFill>
                <a:latin typeface="Courier New" panose="02070309020205020404" pitchFamily="49" charset="0"/>
                <a:ea typeface="Arial Unicode MS" pitchFamily="34" charset="-128"/>
                <a:cs typeface="Courier New" panose="02070309020205020404" pitchFamily="49" charset="0"/>
              </a:rPr>
              <a:t>x=3; }</a:t>
            </a:r>
            <a:endParaRPr lang="el-GR" altLang="el-GR" sz="2800" b="1">
              <a:solidFill>
                <a:srgbClr val="3366CC"/>
              </a:solidFill>
              <a:latin typeface="Courier New" panose="02070309020205020404" pitchFamily="49" charset="0"/>
              <a:cs typeface="Courier New" panose="02070309020205020404" pitchFamily="49" charset="0"/>
            </a:endParaRPr>
          </a:p>
          <a:p>
            <a:pPr>
              <a:buFontTx/>
              <a:buNone/>
            </a:pPr>
            <a:r>
              <a:rPr lang="en-US" altLang="el-GR" b="1">
                <a:solidFill>
                  <a:srgbClr val="000000"/>
                </a:solidFill>
                <a:latin typeface="Courier New" panose="02070309020205020404" pitchFamily="49" charset="0"/>
                <a:ea typeface="Arial Unicode MS" pitchFamily="34" charset="-128"/>
                <a:cs typeface="Courier New" panose="02070309020205020404" pitchFamily="49" charset="0"/>
              </a:rPr>
              <a:t>e</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lse</a:t>
            </a:r>
            <a:endParaRPr lang="el-GR" altLang="el-GR" b="1">
              <a:solidFill>
                <a:srgbClr val="000000"/>
              </a:solidFill>
              <a:latin typeface="Courier New" panose="02070309020205020404" pitchFamily="49" charset="0"/>
              <a:cs typeface="Courier New" panose="02070309020205020404" pitchFamily="49" charset="0"/>
            </a:endParaRPr>
          </a:p>
          <a:p>
            <a:pPr>
              <a:buFontTx/>
              <a:buNone/>
            </a:pP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l-GR"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z=3;  </a:t>
            </a:r>
            <a:endParaRPr lang="el-GR" altLang="el-GR" b="1">
              <a:solidFill>
                <a:srgbClr val="CC0000"/>
              </a:solidFill>
              <a:latin typeface="Courier New" panose="02070309020205020404" pitchFamily="49" charset="0"/>
              <a:cs typeface="Courier New" panose="02070309020205020404" pitchFamily="49" charset="0"/>
            </a:endParaRPr>
          </a:p>
          <a:p>
            <a:pPr>
              <a:buFontTx/>
              <a:buNone/>
            </a:pPr>
            <a:r>
              <a:rPr lang="el-GR"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x=5; }</a:t>
            </a:r>
            <a:r>
              <a:rPr lang="en-GB" altLang="el-GR">
                <a:latin typeface="Courier New" panose="02070309020205020404" pitchFamily="49" charset="0"/>
                <a:cs typeface="Courier New" panose="02070309020205020404" pitchFamily="49" charset="0"/>
              </a:rPr>
              <a:t> </a:t>
            </a:r>
            <a:endParaRPr lang="el-GR" altLang="el-GR">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2E01AA-66FC-49AC-B8BF-A20443BC0789}" type="slidenum">
              <a:rPr lang="el-GR" altLang="el-GR"/>
              <a:pPr/>
              <a:t>67</a:t>
            </a:fld>
            <a:endParaRPr lang="el-GR" altLang="el-GR"/>
          </a:p>
        </p:txBody>
      </p:sp>
      <p:sp>
        <p:nvSpPr>
          <p:cNvPr id="91138" name="Rectangle 2"/>
          <p:cNvSpPr>
            <a:spLocks noGrp="1" noChangeArrowheads="1"/>
          </p:cNvSpPr>
          <p:nvPr>
            <p:ph type="title"/>
          </p:nvPr>
        </p:nvSpPr>
        <p:spPr/>
        <p:txBody>
          <a:bodyPr/>
          <a:lstStyle/>
          <a:p>
            <a:r>
              <a:rPr lang="el-GR" altLang="el-GR" dirty="0" err="1" smtClean="0"/>
              <a:t>Εμφωλιασμένες</a:t>
            </a:r>
            <a:r>
              <a:rPr lang="el-GR" altLang="el-GR" dirty="0" smtClean="0"/>
              <a:t> (</a:t>
            </a:r>
            <a:r>
              <a:rPr lang="en-US" altLang="el-GR" dirty="0" smtClean="0"/>
              <a:t>nested) if</a:t>
            </a:r>
            <a:endParaRPr lang="en-US" altLang="el-GR" dirty="0"/>
          </a:p>
        </p:txBody>
      </p:sp>
      <p:sp>
        <p:nvSpPr>
          <p:cNvPr id="91139" name="Rectangle 3"/>
          <p:cNvSpPr>
            <a:spLocks noGrp="1" noChangeArrowheads="1"/>
          </p:cNvSpPr>
          <p:nvPr>
            <p:ph type="body" idx="1"/>
          </p:nvPr>
        </p:nvSpPr>
        <p:spPr/>
        <p:txBody>
          <a:bodyPr/>
          <a:lstStyle/>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75</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A\n")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 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60</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B\n")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 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45</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C\n")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a:t>
            </a:r>
            <a:r>
              <a:rPr lang="en-GB" altLang="el-GR" dirty="0">
                <a:latin typeface="Courier New" panose="02070309020205020404" pitchFamily="49" charset="0"/>
                <a:cs typeface="Courier New" panose="02070309020205020404" pitchFamily="49" charset="0"/>
              </a:rPr>
              <a:t> </a:t>
            </a:r>
            <a:r>
              <a:rPr lang="en-GB" altLang="el-GR" dirty="0">
                <a:latin typeface="Courier New" panose="02070309020205020404" pitchFamily="49" charset="0"/>
                <a:ea typeface="Arial Unicode MS" pitchFamily="34" charset="-128"/>
                <a:cs typeface="Courier New" panose="02070309020205020404" pitchFamily="49" charset="0"/>
              </a:rPr>
              <a:t>        </a:t>
            </a:r>
            <a:endParaRPr lang="en-GB" altLang="el-GR" dirty="0" smtClean="0">
              <a:latin typeface="Courier New" panose="02070309020205020404" pitchFamily="49" charset="0"/>
              <a:ea typeface="Arial Unicode MS" pitchFamily="34" charset="-128"/>
              <a:cs typeface="Courier New" panose="02070309020205020404" pitchFamily="49" charset="0"/>
            </a:endParaRPr>
          </a:p>
          <a:p>
            <a:pPr algn="just">
              <a:buFontTx/>
              <a:buNone/>
            </a:pP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dirty="0" err="1" smtClean="0">
                <a:latin typeface="Courier New" panose="02070309020205020404" pitchFamily="49" charset="0"/>
                <a:ea typeface="Arial Unicode MS" pitchFamily="34" charset="-128"/>
                <a:cs typeface="Courier New" panose="02070309020205020404" pitchFamily="49" charset="0"/>
              </a:rPr>
              <a:t>printf</a:t>
            </a:r>
            <a:r>
              <a:rPr lang="en-GB" altLang="el-GR" dirty="0">
                <a:latin typeface="Courier New" panose="02070309020205020404" pitchFamily="49" charset="0"/>
                <a:ea typeface="Arial Unicode MS" pitchFamily="34" charset="-128"/>
                <a:cs typeface="Courier New" panose="02070309020205020404" pitchFamily="49" charset="0"/>
              </a:rPr>
              <a:t>("Failed\n")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ea typeface="Arial Unicode MS" pitchFamily="34" charset="-128"/>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AC596E-2F1A-4959-8730-A2247F3381CD}" type="slidenum">
              <a:rPr lang="el-GR" altLang="el-GR"/>
              <a:pPr/>
              <a:t>68</a:t>
            </a:fld>
            <a:endParaRPr lang="el-GR" altLang="el-GR"/>
          </a:p>
        </p:txBody>
      </p:sp>
      <p:sp>
        <p:nvSpPr>
          <p:cNvPr id="162818" name="Rectangle 2"/>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
        <p:nvSpPr>
          <p:cNvPr id="16281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D6D2BA-5EE1-49FC-A0EC-E6D202A3BEF7}" type="slidenum">
              <a:rPr lang="el-GR" altLang="el-GR"/>
              <a:pPr/>
              <a:t>69</a:t>
            </a:fld>
            <a:endParaRPr lang="el-GR" altLang="el-GR"/>
          </a:p>
        </p:txBody>
      </p:sp>
      <p:sp>
        <p:nvSpPr>
          <p:cNvPr id="163842"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#include &lt;stdio.h&gt;</a:t>
            </a:r>
          </a:p>
          <a:p>
            <a:pPr>
              <a:buFontTx/>
              <a:buNone/>
            </a:pPr>
            <a:endParaRPr lang="en-US" altLang="el-GR" sz="1600" b="1">
              <a:latin typeface="Courier New" pitchFamily="49" charset="0"/>
            </a:endParaRPr>
          </a:p>
          <a:p>
            <a:pPr>
              <a:buFontTx/>
              <a:buNone/>
            </a:pPr>
            <a:r>
              <a:rPr lang="en-US" altLang="el-GR" sz="1600" b="1">
                <a:latin typeface="Courier New" pitchFamily="49" charset="0"/>
              </a:rPr>
              <a:t>/* Read in a number, and echo it</a:t>
            </a:r>
          </a:p>
          <a:p>
            <a:pPr>
              <a:buFontTx/>
              <a:buNone/>
            </a:pPr>
            <a:r>
              <a:rPr lang="en-US" altLang="el-GR" sz="1600" b="1">
                <a:latin typeface="Courier New" pitchFamily="49" charset="0"/>
              </a:rPr>
              <a:t>   if it is odd. */</a:t>
            </a:r>
          </a:p>
          <a:p>
            <a:pPr>
              <a:buFontTx/>
              <a:buNone/>
            </a:pPr>
            <a:endParaRPr lang="en-US" altLang="el-GR" sz="1600" b="1">
              <a:latin typeface="Courier New" pitchFamily="49" charset="0"/>
            </a:endParaRPr>
          </a:p>
          <a:p>
            <a:pPr>
              <a:buFontTx/>
              <a:buNone/>
            </a:pPr>
            <a:r>
              <a:rPr lang="en-US" altLang="el-GR" sz="1600" b="1">
                <a:latin typeface="Courier New" pitchFamily="49" charset="0"/>
              </a:rPr>
              <a:t>int main()</a:t>
            </a:r>
          </a:p>
          <a:p>
            <a:pPr>
              <a:buFontTx/>
              <a:buNone/>
            </a:pPr>
            <a:r>
              <a:rPr lang="en-US" altLang="el-GR" sz="1600" b="1">
                <a:latin typeface="Courier New" pitchFamily="49" charset="0"/>
              </a:rPr>
              <a:t>{</a:t>
            </a:r>
          </a:p>
          <a:p>
            <a:pPr>
              <a:buFontTx/>
              <a:buNone/>
            </a:pPr>
            <a:r>
              <a:rPr lang="en-US" altLang="el-GR" sz="1600" b="1">
                <a:latin typeface="Courier New" pitchFamily="49" charset="0"/>
              </a:rPr>
              <a:t>   </a:t>
            </a: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r>
              <a:rPr lang="en-US" altLang="el-GR" sz="1600" b="1">
                <a:latin typeface="Courier New" pitchFamily="49" charset="0"/>
              </a:rPr>
              <a:t>   return 0;</a:t>
            </a:r>
          </a:p>
          <a:p>
            <a:pPr>
              <a:buFontTx/>
              <a:buNone/>
            </a:pPr>
            <a:r>
              <a:rPr lang="en-US"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6384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3844"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if (number is odd)</a:t>
            </a:r>
          </a:p>
          <a:p>
            <a:pPr>
              <a:spcBef>
                <a:spcPct val="0"/>
              </a:spcBef>
              <a:buFontTx/>
              <a:buNone/>
            </a:pPr>
            <a:r>
              <a:rPr lang="en-AU" altLang="el-GR" sz="1400" b="1">
                <a:solidFill>
                  <a:schemeClr val="bg2"/>
                </a:solidFill>
                <a:latin typeface="Arial" charset="0"/>
              </a:rPr>
              <a:t>then</a:t>
            </a:r>
          </a:p>
          <a:p>
            <a:pPr>
              <a:spcBef>
                <a:spcPct val="0"/>
              </a:spcBef>
              <a:buFontTx/>
              <a:buNone/>
            </a:pPr>
            <a:r>
              <a:rPr lang="en-AU" altLang="el-GR" sz="1400" b="1">
                <a:solidFill>
                  <a:schemeClr val="bg2"/>
                </a:solidFill>
                <a:latin typeface="Arial" charset="0"/>
              </a:rPr>
              <a:t>{</a:t>
            </a:r>
          </a:p>
          <a:p>
            <a:pPr>
              <a:spcBef>
                <a:spcPct val="0"/>
              </a:spcBef>
              <a:buFontTx/>
              <a:buNone/>
            </a:pPr>
            <a:r>
              <a:rPr lang="en-AU" altLang="el-GR" sz="1400" b="1">
                <a:solidFill>
                  <a:schemeClr val="bg2"/>
                </a:solidFill>
                <a:latin typeface="Arial" charset="0"/>
              </a:rPr>
              <a:t>   output the number</a:t>
            </a:r>
          </a:p>
          <a:p>
            <a:pPr>
              <a:spcBef>
                <a:spcPct val="0"/>
              </a:spcBef>
              <a:buFontTx/>
              <a:buNone/>
            </a:pPr>
            <a:r>
              <a:rPr lang="en-AU" altLang="el-GR" sz="1400" b="1">
                <a:solidFill>
                  <a:schemeClr val="bg2"/>
                </a:solidFill>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9A5F9E-F831-4E3B-9FE0-ED96F5A90F16}" type="slidenum">
              <a:rPr lang="el-GR" altLang="el-GR"/>
              <a:pPr/>
              <a:t>7</a:t>
            </a:fld>
            <a:endParaRPr lang="el-GR" altLang="el-GR"/>
          </a:p>
        </p:txBody>
      </p:sp>
      <p:sp>
        <p:nvSpPr>
          <p:cNvPr id="13314" name="Rectangle 2"/>
          <p:cNvSpPr>
            <a:spLocks noGrp="1" noChangeArrowheads="1"/>
          </p:cNvSpPr>
          <p:nvPr>
            <p:ph type="title"/>
          </p:nvPr>
        </p:nvSpPr>
        <p:spPr/>
        <p:txBody>
          <a:bodyPr/>
          <a:lstStyle/>
          <a:p>
            <a:r>
              <a:rPr lang="el-GR" altLang="el-GR"/>
              <a:t>Εισαγωγή στη γλώσσα προγραμματισμού </a:t>
            </a:r>
            <a:r>
              <a:rPr lang="en-US" altLang="el-GR"/>
              <a:t>C</a:t>
            </a:r>
            <a:endParaRPr lang="el-GR" altLang="el-GR"/>
          </a:p>
        </p:txBody>
      </p:sp>
      <p:sp>
        <p:nvSpPr>
          <p:cNvPr id="13315" name="Rectangle 3"/>
          <p:cNvSpPr>
            <a:spLocks noGrp="1" noChangeArrowheads="1"/>
          </p:cNvSpPr>
          <p:nvPr>
            <p:ph type="body" idx="1"/>
          </p:nvPr>
        </p:nvSpPr>
        <p:spPr/>
        <p:txBody>
          <a:bodyPr/>
          <a:lstStyle/>
          <a:p>
            <a:pPr marL="533400" indent="-533400">
              <a:buFontTx/>
              <a:buAutoNum type="arabicPeriod"/>
            </a:pPr>
            <a:r>
              <a:rPr lang="el-GR" altLang="el-GR" sz="2400" b="1"/>
              <a:t>Ιστορική εξέλιξη των γλωσσών προγραμματισμού – δημιουργία της γλώσσας – σκοπός – εξελίξεις – </a:t>
            </a:r>
            <a:r>
              <a:rPr lang="en-US" altLang="el-GR" sz="2400" b="1"/>
              <a:t>Turbo C</a:t>
            </a:r>
            <a:r>
              <a:rPr lang="el-GR" altLang="el-GR" sz="2400" b="1"/>
              <a:t> – </a:t>
            </a:r>
            <a:r>
              <a:rPr lang="en-US" altLang="el-GR" sz="2400" b="1"/>
              <a:t>C</a:t>
            </a:r>
            <a:r>
              <a:rPr lang="el-GR" altLang="el-GR" sz="2400" b="1"/>
              <a:t>++ - </a:t>
            </a:r>
            <a:r>
              <a:rPr lang="en-US" altLang="el-GR" sz="2400" b="1"/>
              <a:t>ANSI C – Visual C++ - C++ builder</a:t>
            </a:r>
            <a:endParaRPr lang="en-GB" altLang="el-GR" sz="2400"/>
          </a:p>
          <a:p>
            <a:pPr marL="533400" indent="-533400">
              <a:buFontTx/>
              <a:buAutoNum type="arabicPeriod"/>
            </a:pPr>
            <a:r>
              <a:rPr lang="el-GR" altLang="el-GR" sz="2400" b="1"/>
              <a:t>Διαδικαστικές γλώσσες – αντικειμενοστραφείς γλώσσες – περιβάλλοντα ανάπτυξης</a:t>
            </a:r>
            <a:endParaRPr lang="en-GB" altLang="el-GR" sz="2400"/>
          </a:p>
          <a:p>
            <a:pPr marL="533400" indent="-533400">
              <a:buFontTx/>
              <a:buAutoNum type="arabicPeriod"/>
            </a:pPr>
            <a:r>
              <a:rPr lang="el-GR" altLang="el-GR" sz="2400" b="1"/>
              <a:t>Γιατί χρησιμοποιούμε γλώσσα </a:t>
            </a:r>
            <a:r>
              <a:rPr lang="en-US" altLang="el-GR" sz="2400" b="1"/>
              <a:t>C</a:t>
            </a:r>
            <a:r>
              <a:rPr lang="el-GR" altLang="el-GR" sz="2400" b="1"/>
              <a:t>; (δυναμική, δημοφιλής, μεταφερσιμότητα</a:t>
            </a:r>
            <a:r>
              <a:rPr lang="en-US" altLang="el-GR" sz="2400" b="1"/>
              <a:t> </a:t>
            </a:r>
            <a:r>
              <a:rPr lang="el-GR" altLang="el-GR" sz="2400" b="1"/>
              <a:t>σε πολλά λειτουργικά συστήματα, λιτή σε λέξεις, δομημένη)</a:t>
            </a:r>
            <a:endParaRPr lang="en-GB" altLang="el-GR" sz="2400"/>
          </a:p>
          <a:p>
            <a:pPr marL="533400" indent="-533400">
              <a:buFontTx/>
              <a:buAutoNum type="arabicPeriod"/>
            </a:pPr>
            <a:r>
              <a:rPr lang="el-GR" altLang="el-GR" sz="2400" b="1"/>
              <a:t>Τι είναι η </a:t>
            </a:r>
            <a:r>
              <a:rPr lang="en-US" altLang="el-GR" sz="2400" b="1"/>
              <a:t>C</a:t>
            </a:r>
            <a:r>
              <a:rPr lang="el-GR" altLang="el-GR" sz="2400" b="1"/>
              <a:t>++ (</a:t>
            </a:r>
            <a:r>
              <a:rPr lang="en-US" altLang="el-GR" sz="2400" b="1"/>
              <a:t>object oriented programming</a:t>
            </a:r>
            <a:r>
              <a:rPr lang="el-GR" altLang="el-GR" sz="2400" b="1"/>
              <a:t>) – αποτελεί υπερσύνολο της </a:t>
            </a:r>
            <a:r>
              <a:rPr lang="en-US" altLang="el-GR" sz="2400" b="1"/>
              <a:t>C</a:t>
            </a:r>
            <a:endParaRPr lang="el-GR" altLang="el-GR" sz="2400" b="1"/>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AF8A89D1-F955-46D6-BE1B-0DFDDD939BEC}" type="slidenum">
              <a:rPr lang="el-GR" altLang="el-GR"/>
              <a:pPr/>
              <a:t>70</a:t>
            </a:fld>
            <a:endParaRPr lang="el-GR" altLang="el-GR"/>
          </a:p>
        </p:txBody>
      </p:sp>
      <p:sp>
        <p:nvSpPr>
          <p:cNvPr id="164866"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a:t>
            </a:r>
            <a:r>
              <a:rPr lang="en-US" altLang="el-GR" sz="1600" b="1">
                <a:latin typeface="Courier New" pitchFamily="49" charset="0"/>
              </a:rPr>
              <a:t>int 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printf("Enter an integer: ");</a:t>
            </a:r>
          </a:p>
          <a:p>
            <a:pPr>
              <a:buFontTx/>
              <a:buNone/>
            </a:pPr>
            <a:r>
              <a:rPr lang="en-US" altLang="el-GR" sz="1600" b="1">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4867"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4868"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if (number is odd)</a:t>
            </a:r>
          </a:p>
          <a:p>
            <a:pPr>
              <a:spcBef>
                <a:spcPct val="0"/>
              </a:spcBef>
              <a:buFontTx/>
              <a:buNone/>
            </a:pPr>
            <a:r>
              <a:rPr lang="en-AU" altLang="el-GR" sz="1400" b="1">
                <a:solidFill>
                  <a:schemeClr val="bg2"/>
                </a:solidFill>
                <a:latin typeface="Arial" charset="0"/>
              </a:rPr>
              <a:t>then</a:t>
            </a:r>
          </a:p>
          <a:p>
            <a:pPr>
              <a:spcBef>
                <a:spcPct val="0"/>
              </a:spcBef>
              <a:buFontTx/>
              <a:buNone/>
            </a:pPr>
            <a:r>
              <a:rPr lang="en-AU" altLang="el-GR" sz="1400" b="1">
                <a:solidFill>
                  <a:schemeClr val="bg2"/>
                </a:solidFill>
                <a:latin typeface="Arial" charset="0"/>
              </a:rPr>
              <a:t>{</a:t>
            </a:r>
          </a:p>
          <a:p>
            <a:pPr>
              <a:spcBef>
                <a:spcPct val="0"/>
              </a:spcBef>
              <a:buFontTx/>
              <a:buNone/>
            </a:pPr>
            <a:r>
              <a:rPr lang="en-AU" altLang="el-GR" sz="1400" b="1">
                <a:solidFill>
                  <a:schemeClr val="bg2"/>
                </a:solidFill>
                <a:latin typeface="Arial" charset="0"/>
              </a:rPr>
              <a:t>   output the number</a:t>
            </a:r>
          </a:p>
          <a:p>
            <a:pPr>
              <a:spcBef>
                <a:spcPct val="0"/>
              </a:spcBef>
              <a:buFontTx/>
              <a:buNone/>
            </a:pPr>
            <a:r>
              <a:rPr lang="en-AU" altLang="el-GR" sz="1400" b="1">
                <a:solidFill>
                  <a:schemeClr val="bg2"/>
                </a:solidFill>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0B572FF-4F10-451F-94F2-C74D9D508340}" type="slidenum">
              <a:rPr lang="el-GR" altLang="el-GR"/>
              <a:pPr/>
              <a:t>71</a:t>
            </a:fld>
            <a:endParaRPr lang="el-GR" altLang="el-GR"/>
          </a:p>
        </p:txBody>
      </p:sp>
      <p:sp>
        <p:nvSpPr>
          <p:cNvPr id="165890"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5891"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5892"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04EF3AAD-020B-4086-98FC-9D8EF6B924F5}" type="slidenum">
              <a:rPr lang="el-GR" altLang="el-GR"/>
              <a:pPr/>
              <a:t>72</a:t>
            </a:fld>
            <a:endParaRPr lang="el-GR" altLang="el-GR"/>
          </a:p>
        </p:txBody>
      </p:sp>
      <p:sp>
        <p:nvSpPr>
          <p:cNvPr id="166914"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691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6916"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graphicFrame>
        <p:nvGraphicFramePr>
          <p:cNvPr id="166917" name="Object 5"/>
          <p:cNvGraphicFramePr>
            <a:graphicFrameLocks noChangeAspect="1"/>
          </p:cNvGraphicFramePr>
          <p:nvPr/>
        </p:nvGraphicFramePr>
        <p:xfrm>
          <a:off x="3352800" y="4648200"/>
          <a:ext cx="719138" cy="2022475"/>
        </p:xfrm>
        <a:graphic>
          <a:graphicData uri="http://schemas.openxmlformats.org/presentationml/2006/ole">
            <mc:AlternateContent xmlns:mc="http://schemas.openxmlformats.org/markup-compatibility/2006">
              <mc:Choice xmlns:v="urn:schemas-microsoft-com:vml" Requires="v">
                <p:oleObj spid="_x0000_s166944"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648200"/>
                        <a:ext cx="719138" cy="202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6918" name="AutoShape 6"/>
          <p:cNvSpPr>
            <a:spLocks noChangeArrowheads="1"/>
          </p:cNvSpPr>
          <p:nvPr/>
        </p:nvSpPr>
        <p:spPr bwMode="auto">
          <a:xfrm>
            <a:off x="1295400" y="3187700"/>
            <a:ext cx="2209800" cy="965200"/>
          </a:xfrm>
          <a:prstGeom prst="wedgeEllipseCallout">
            <a:avLst>
              <a:gd name="adj1" fmla="val 42528"/>
              <a:gd name="adj2" fmla="val 88069"/>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Do not put “then” here!</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1C578973-6612-4179-A0C8-EAFA2C429D21}" type="slidenum">
              <a:rPr lang="el-GR" altLang="el-GR"/>
              <a:pPr/>
              <a:t>73</a:t>
            </a:fld>
            <a:endParaRPr lang="el-GR" altLang="el-GR"/>
          </a:p>
        </p:txBody>
      </p:sp>
      <p:sp>
        <p:nvSpPr>
          <p:cNvPr id="167938"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793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7940"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graphicFrame>
        <p:nvGraphicFramePr>
          <p:cNvPr id="167941" name="Object 5"/>
          <p:cNvGraphicFramePr>
            <a:graphicFrameLocks noChangeAspect="1"/>
          </p:cNvGraphicFramePr>
          <p:nvPr/>
        </p:nvGraphicFramePr>
        <p:xfrm>
          <a:off x="6172200" y="4495800"/>
          <a:ext cx="719138" cy="2022475"/>
        </p:xfrm>
        <a:graphic>
          <a:graphicData uri="http://schemas.openxmlformats.org/presentationml/2006/ole">
            <mc:AlternateContent xmlns:mc="http://schemas.openxmlformats.org/markup-compatibility/2006">
              <mc:Choice xmlns:v="urn:schemas-microsoft-com:vml" Requires="v">
                <p:oleObj spid="_x0000_s167968"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495800"/>
                        <a:ext cx="719138" cy="202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7942" name="AutoShape 6"/>
          <p:cNvSpPr>
            <a:spLocks noChangeArrowheads="1"/>
          </p:cNvSpPr>
          <p:nvPr/>
        </p:nvSpPr>
        <p:spPr bwMode="auto">
          <a:xfrm>
            <a:off x="2438400" y="5334000"/>
            <a:ext cx="3044825" cy="1136650"/>
          </a:xfrm>
          <a:prstGeom prst="wedgeEllipseCallout">
            <a:avLst>
              <a:gd name="adj1" fmla="val 70176"/>
              <a:gd name="adj2" fmla="val -67037"/>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400">
                <a:solidFill>
                  <a:schemeClr val="tx1"/>
                </a:solidFill>
                <a:latin typeface="Times New Roman" pitchFamily="18" charset="0"/>
              </a:rPr>
              <a:t>Do not put semicolon here!</a:t>
            </a:r>
            <a:endParaRPr lang="en-US" altLang="el-GR" sz="24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E7F350D-A43C-49C2-9CB0-58DF2E92A05B}" type="slidenum">
              <a:rPr lang="el-GR" altLang="el-GR"/>
              <a:pPr/>
              <a:t>74</a:t>
            </a:fld>
            <a:endParaRPr lang="el-GR" altLang="el-GR"/>
          </a:p>
        </p:txBody>
      </p:sp>
      <p:sp>
        <p:nvSpPr>
          <p:cNvPr id="168962"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#include &lt;stdio.h&gt;</a:t>
            </a:r>
          </a:p>
          <a:p>
            <a:pPr>
              <a:buFontTx/>
              <a:buNone/>
            </a:pPr>
            <a:endParaRPr lang="en-US" altLang="el-GR" sz="1600" b="1">
              <a:latin typeface="Courier New" pitchFamily="49" charset="0"/>
            </a:endParaRPr>
          </a:p>
          <a:p>
            <a:pPr>
              <a:buFontTx/>
              <a:buNone/>
            </a:pPr>
            <a:r>
              <a:rPr lang="en-US" altLang="el-GR" sz="1600" b="1">
                <a:latin typeface="Courier New" pitchFamily="49" charset="0"/>
              </a:rPr>
              <a:t>/* Read in a number, and echo it</a:t>
            </a:r>
          </a:p>
          <a:p>
            <a:pPr>
              <a:buFontTx/>
              <a:buNone/>
            </a:pPr>
            <a:r>
              <a:rPr lang="en-US" altLang="el-GR" sz="1600" b="1">
                <a:latin typeface="Courier New" pitchFamily="49" charset="0"/>
              </a:rPr>
              <a:t>   if it is odd. */</a:t>
            </a:r>
          </a:p>
          <a:p>
            <a:pPr>
              <a:buFontTx/>
              <a:buNone/>
            </a:pPr>
            <a:endParaRPr lang="en-US" altLang="el-GR" sz="1600" b="1">
              <a:latin typeface="Courier New" pitchFamily="49" charset="0"/>
            </a:endParaRPr>
          </a:p>
          <a:p>
            <a:pPr>
              <a:buFontTx/>
              <a:buNone/>
            </a:pPr>
            <a:r>
              <a:rPr lang="en-US" altLang="el-GR" sz="1600" b="1">
                <a:latin typeface="Courier New" pitchFamily="49" charset="0"/>
              </a:rPr>
              <a:t>int main()</a:t>
            </a:r>
          </a:p>
          <a:p>
            <a:pPr>
              <a:buFontTx/>
              <a:buNone/>
            </a:pPr>
            <a:r>
              <a:rPr lang="en-US" altLang="el-GR" sz="1600" b="1">
                <a:latin typeface="Courier New" pitchFamily="49" charset="0"/>
              </a:rPr>
              <a:t>{</a:t>
            </a:r>
          </a:p>
          <a:p>
            <a:pPr>
              <a:buFontTx/>
              <a:buNone/>
            </a:pPr>
            <a:r>
              <a:rPr lang="en-US" altLang="el-GR" sz="1600" b="1">
                <a:latin typeface="Courier New" pitchFamily="49" charset="0"/>
              </a:rPr>
              <a:t>   int 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printf("Enter an integer: ");</a:t>
            </a:r>
          </a:p>
          <a:p>
            <a:pPr>
              <a:buFontTx/>
              <a:buNone/>
            </a:pPr>
            <a:r>
              <a:rPr lang="en-US" altLang="el-GR" sz="1600" b="1">
                <a:latin typeface="Courier New" pitchFamily="49" charset="0"/>
              </a:rPr>
              <a:t>   scanf("%d", &amp;number);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p>
          <a:p>
            <a:pPr>
              <a:buFontTx/>
              <a:buNone/>
            </a:pPr>
            <a:endParaRPr lang="en-US" altLang="el-GR" sz="1600" b="1">
              <a:latin typeface="Courier New" pitchFamily="49" charset="0"/>
            </a:endParaRPr>
          </a:p>
          <a:p>
            <a:pPr>
              <a:buFontTx/>
              <a:buNone/>
            </a:pPr>
            <a:r>
              <a:rPr lang="en-US" altLang="el-GR" sz="1600" b="1">
                <a:latin typeface="Courier New" pitchFamily="49" charset="0"/>
              </a:rPr>
              <a:t>   return 0;</a:t>
            </a:r>
          </a:p>
          <a:p>
            <a:pPr>
              <a:buFontTx/>
              <a:buNone/>
            </a:pPr>
            <a:r>
              <a:rPr lang="en-US"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6896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8964"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5DC591CD-FEC9-47C0-874A-C6031FAB4EBE}" type="slidenum">
              <a:rPr lang="el-GR" altLang="el-GR"/>
              <a:pPr/>
              <a:t>75</a:t>
            </a:fld>
            <a:endParaRPr lang="el-GR" altLang="el-GR"/>
          </a:p>
        </p:txBody>
      </p:sp>
      <p:sp>
        <p:nvSpPr>
          <p:cNvPr id="169986"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69987" name="Rectangle 3"/>
          <p:cNvSpPr>
            <a:spLocks noGrp="1" noChangeArrowheads="1"/>
          </p:cNvSpPr>
          <p:nvPr>
            <p:ph type="body" idx="1"/>
          </p:nvPr>
        </p:nvSpPr>
        <p:spPr>
          <a:xfrm>
            <a:off x="457200" y="1066800"/>
            <a:ext cx="8458200" cy="685800"/>
          </a:xfrm>
        </p:spPr>
        <p:txBody>
          <a:bodyPr/>
          <a:lstStyle/>
          <a:p>
            <a:r>
              <a:rPr lang="en-US" altLang="el-GR" sz="2000"/>
              <a:t>Which of the following code fragments are equivalent?</a:t>
            </a:r>
          </a:p>
        </p:txBody>
      </p:sp>
      <p:sp>
        <p:nvSpPr>
          <p:cNvPr id="169988" name="Rectangle 4"/>
          <p:cNvSpPr>
            <a:spLocks noChangeArrowheads="1"/>
          </p:cNvSpPr>
          <p:nvPr/>
        </p:nvSpPr>
        <p:spPr bwMode="auto">
          <a:xfrm>
            <a:off x="1828800" y="17526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  </a:t>
            </a:r>
          </a:p>
          <a:p>
            <a:pPr>
              <a:spcBef>
                <a:spcPct val="0"/>
              </a:spcBef>
              <a:buFontTx/>
              <a:buNone/>
            </a:pPr>
            <a:r>
              <a:rPr lang="en-US" altLang="el-GR" sz="1600" b="1">
                <a:latin typeface="Courier New" pitchFamily="49" charset="0"/>
              </a:rPr>
              <a:t>      printf("%d", number);</a:t>
            </a:r>
          </a:p>
          <a:p>
            <a:pPr>
              <a:spcBef>
                <a:spcPct val="0"/>
              </a:spcBef>
              <a:buFontTx/>
              <a:buNone/>
            </a:pPr>
            <a:r>
              <a:rPr lang="en-US" altLang="el-GR" sz="1600" b="1">
                <a:latin typeface="Courier New" pitchFamily="49" charset="0"/>
              </a:rPr>
              <a:t>   }</a:t>
            </a:r>
          </a:p>
          <a:p>
            <a:pPr>
              <a:spcBef>
                <a:spcPct val="0"/>
              </a:spcBef>
              <a:buFontTx/>
              <a:buNone/>
            </a:pPr>
            <a:r>
              <a:rPr lang="en-US" altLang="el-GR" sz="1600" b="1">
                <a:latin typeface="Courier New" pitchFamily="49" charset="0"/>
              </a:rPr>
              <a:t>   printf(” is odd\n");</a:t>
            </a:r>
          </a:p>
        </p:txBody>
      </p:sp>
      <p:sp>
        <p:nvSpPr>
          <p:cNvPr id="169989" name="Rectangle 5"/>
          <p:cNvSpPr>
            <a:spLocks noChangeArrowheads="1"/>
          </p:cNvSpPr>
          <p:nvPr/>
        </p:nvSpPr>
        <p:spPr bwMode="auto">
          <a:xfrm>
            <a:off x="1828800" y="3581400"/>
            <a:ext cx="5410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printf("%d", number);   </a:t>
            </a:r>
          </a:p>
          <a:p>
            <a:pPr>
              <a:spcBef>
                <a:spcPct val="0"/>
              </a:spcBef>
              <a:buFontTx/>
              <a:buNone/>
            </a:pPr>
            <a:r>
              <a:rPr lang="en-US" altLang="el-GR" sz="1600" b="1">
                <a:latin typeface="Courier New" pitchFamily="49" charset="0"/>
              </a:rPr>
              <a:t>      printf(” is odd\n");</a:t>
            </a:r>
          </a:p>
        </p:txBody>
      </p:sp>
      <p:sp>
        <p:nvSpPr>
          <p:cNvPr id="169990" name="Rectangle 6"/>
          <p:cNvSpPr>
            <a:spLocks noChangeArrowheads="1"/>
          </p:cNvSpPr>
          <p:nvPr/>
        </p:nvSpPr>
        <p:spPr bwMode="auto">
          <a:xfrm>
            <a:off x="1828800" y="49530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  </a:t>
            </a:r>
          </a:p>
          <a:p>
            <a:pPr>
              <a:spcBef>
                <a:spcPct val="0"/>
              </a:spcBef>
              <a:buFontTx/>
              <a:buNone/>
            </a:pPr>
            <a:r>
              <a:rPr lang="en-US" altLang="el-GR" sz="1600" b="1">
                <a:latin typeface="Courier New" pitchFamily="49" charset="0"/>
              </a:rPr>
              <a:t>      printf("%d", number);</a:t>
            </a:r>
          </a:p>
          <a:p>
            <a:pPr>
              <a:spcBef>
                <a:spcPct val="0"/>
              </a:spcBef>
              <a:buFontTx/>
              <a:buNone/>
            </a:pPr>
            <a:r>
              <a:rPr lang="en-US" altLang="el-GR" sz="1600" b="1">
                <a:latin typeface="Courier New" pitchFamily="49" charset="0"/>
              </a:rPr>
              <a:t>      printf(” is odd\n");</a:t>
            </a:r>
          </a:p>
          <a:p>
            <a:pPr>
              <a:spcBef>
                <a:spcPct val="0"/>
              </a:spcBef>
              <a:buFontTx/>
              <a:buNone/>
            </a:pPr>
            <a:r>
              <a:rPr lang="en-US" altLang="el-GR" sz="1600" b="1">
                <a:latin typeface="Courier New" pitchFamily="49" charset="0"/>
              </a:rPr>
              <a:t>   }</a:t>
            </a:r>
          </a:p>
        </p:txBody>
      </p:sp>
      <p:sp>
        <p:nvSpPr>
          <p:cNvPr id="169991" name="Text Box 7"/>
          <p:cNvSpPr txBox="1">
            <a:spLocks noChangeArrowheads="1"/>
          </p:cNvSpPr>
          <p:nvPr/>
        </p:nvSpPr>
        <p:spPr bwMode="auto">
          <a:xfrm>
            <a:off x="1600200" y="16764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A</a:t>
            </a:r>
          </a:p>
        </p:txBody>
      </p:sp>
      <p:sp>
        <p:nvSpPr>
          <p:cNvPr id="169992" name="Text Box 8"/>
          <p:cNvSpPr txBox="1">
            <a:spLocks noChangeArrowheads="1"/>
          </p:cNvSpPr>
          <p:nvPr/>
        </p:nvSpPr>
        <p:spPr bwMode="auto">
          <a:xfrm>
            <a:off x="1600200" y="35052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B</a:t>
            </a:r>
          </a:p>
        </p:txBody>
      </p:sp>
      <p:sp>
        <p:nvSpPr>
          <p:cNvPr id="169993" name="Text Box 9"/>
          <p:cNvSpPr txBox="1">
            <a:spLocks noChangeArrowheads="1"/>
          </p:cNvSpPr>
          <p:nvPr/>
        </p:nvSpPr>
        <p:spPr bwMode="auto">
          <a:xfrm>
            <a:off x="1600200" y="48768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C</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2AB60887-967B-489B-8C08-C7F2DAF2D9C8}" type="slidenum">
              <a:rPr lang="el-GR" altLang="el-GR"/>
              <a:pPr/>
              <a:t>76</a:t>
            </a:fld>
            <a:endParaRPr lang="el-GR" altLang="el-GR"/>
          </a:p>
        </p:txBody>
      </p:sp>
      <p:sp>
        <p:nvSpPr>
          <p:cNvPr id="171010"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1011" name="Rectangle 3"/>
          <p:cNvSpPr>
            <a:spLocks noGrp="1" noChangeArrowheads="1"/>
          </p:cNvSpPr>
          <p:nvPr>
            <p:ph type="body" idx="1"/>
          </p:nvPr>
        </p:nvSpPr>
        <p:spPr>
          <a:xfrm>
            <a:off x="457200" y="1066800"/>
            <a:ext cx="8458200" cy="685800"/>
          </a:xfrm>
        </p:spPr>
        <p:txBody>
          <a:bodyPr/>
          <a:lstStyle/>
          <a:p>
            <a:r>
              <a:rPr lang="en-US" altLang="el-GR" sz="2000"/>
              <a:t>Which of the following code fragments are equivalent?</a:t>
            </a:r>
          </a:p>
        </p:txBody>
      </p:sp>
      <p:sp>
        <p:nvSpPr>
          <p:cNvPr id="171012" name="Rectangle 4"/>
          <p:cNvSpPr>
            <a:spLocks noChangeArrowheads="1"/>
          </p:cNvSpPr>
          <p:nvPr/>
        </p:nvSpPr>
        <p:spPr bwMode="auto">
          <a:xfrm>
            <a:off x="1828800" y="17526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a:t>
            </a:r>
            <a:r>
              <a:rPr lang="en-US" altLang="el-GR" sz="1600" b="1">
                <a:solidFill>
                  <a:schemeClr val="tx2"/>
                </a:solidFill>
                <a:latin typeface="Courier New" pitchFamily="49" charset="0"/>
              </a:rPr>
              <a:t>if (number % 2 != 0)</a:t>
            </a:r>
          </a:p>
          <a:p>
            <a:pPr>
              <a:spcBef>
                <a:spcPct val="0"/>
              </a:spcBef>
              <a:buFontTx/>
              <a:buNone/>
            </a:pPr>
            <a:r>
              <a:rPr lang="en-US" altLang="el-GR" sz="1600" b="1">
                <a:solidFill>
                  <a:schemeClr val="tx2"/>
                </a:solidFill>
                <a:latin typeface="Courier New" pitchFamily="49" charset="0"/>
              </a:rPr>
              <a:t>   {  </a:t>
            </a:r>
          </a:p>
          <a:p>
            <a:pPr>
              <a:spcBef>
                <a:spcPct val="0"/>
              </a:spcBef>
              <a:buFontTx/>
              <a:buNone/>
            </a:pPr>
            <a:r>
              <a:rPr lang="en-US" altLang="el-GR" sz="1600" b="1">
                <a:solidFill>
                  <a:schemeClr val="tx2"/>
                </a:solidFill>
                <a:latin typeface="Courier New" pitchFamily="49" charset="0"/>
              </a:rPr>
              <a:t>      printf("%d", number);</a:t>
            </a:r>
          </a:p>
          <a:p>
            <a:pPr>
              <a:spcBef>
                <a:spcPct val="0"/>
              </a:spcBef>
              <a:buFontTx/>
              <a:buNone/>
            </a:pPr>
            <a:r>
              <a:rPr lang="en-US" altLang="el-GR" sz="1600" b="1">
                <a:solidFill>
                  <a:schemeClr val="tx2"/>
                </a:solidFill>
                <a:latin typeface="Courier New" pitchFamily="49" charset="0"/>
              </a:rPr>
              <a:t>   }</a:t>
            </a:r>
          </a:p>
          <a:p>
            <a:pPr>
              <a:spcBef>
                <a:spcPct val="0"/>
              </a:spcBef>
              <a:buFontTx/>
              <a:buNone/>
            </a:pPr>
            <a:r>
              <a:rPr lang="en-US" altLang="el-GR" sz="1600" b="1">
                <a:solidFill>
                  <a:schemeClr val="folHlink"/>
                </a:solidFill>
                <a:latin typeface="Courier New" pitchFamily="49" charset="0"/>
              </a:rPr>
              <a:t>   printf(” is odd\n");</a:t>
            </a:r>
          </a:p>
        </p:txBody>
      </p:sp>
      <p:sp>
        <p:nvSpPr>
          <p:cNvPr id="171013" name="Rectangle 5"/>
          <p:cNvSpPr>
            <a:spLocks noChangeArrowheads="1"/>
          </p:cNvSpPr>
          <p:nvPr/>
        </p:nvSpPr>
        <p:spPr bwMode="auto">
          <a:xfrm>
            <a:off x="1828800" y="3581400"/>
            <a:ext cx="5410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a:t>
            </a:r>
            <a:r>
              <a:rPr lang="en-US" altLang="el-GR" sz="1600" b="1">
                <a:latin typeface="Courier New" pitchFamily="49" charset="0"/>
              </a:rPr>
              <a:t>if (number % 2 != 0)</a:t>
            </a:r>
          </a:p>
          <a:p>
            <a:pPr>
              <a:spcBef>
                <a:spcPct val="0"/>
              </a:spcBef>
              <a:buFontTx/>
              <a:buNone/>
            </a:pPr>
            <a:r>
              <a:rPr lang="en-US" altLang="el-GR" sz="1600" b="1">
                <a:latin typeface="Courier New" pitchFamily="49" charset="0"/>
              </a:rPr>
              <a:t>      printf("%d", number);</a:t>
            </a:r>
            <a:r>
              <a:rPr lang="en-US" altLang="el-GR" sz="1600" b="1">
                <a:solidFill>
                  <a:schemeClr val="folHlink"/>
                </a:solidFill>
                <a:latin typeface="Courier New" pitchFamily="49" charset="0"/>
              </a:rPr>
              <a:t>   </a:t>
            </a:r>
          </a:p>
          <a:p>
            <a:pPr>
              <a:spcBef>
                <a:spcPct val="0"/>
              </a:spcBef>
              <a:buFontTx/>
              <a:buNone/>
            </a:pPr>
            <a:r>
              <a:rPr lang="en-US" altLang="el-GR" sz="1600" b="1">
                <a:solidFill>
                  <a:schemeClr val="folHlink"/>
                </a:solidFill>
                <a:latin typeface="Courier New" pitchFamily="49" charset="0"/>
              </a:rPr>
              <a:t>      printf(” is odd\n");</a:t>
            </a:r>
          </a:p>
        </p:txBody>
      </p:sp>
      <p:sp>
        <p:nvSpPr>
          <p:cNvPr id="171014" name="Rectangle 6"/>
          <p:cNvSpPr>
            <a:spLocks noChangeArrowheads="1"/>
          </p:cNvSpPr>
          <p:nvPr/>
        </p:nvSpPr>
        <p:spPr bwMode="auto">
          <a:xfrm>
            <a:off x="1828800" y="49530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if (number % 2 != 0)</a:t>
            </a:r>
          </a:p>
          <a:p>
            <a:pPr>
              <a:spcBef>
                <a:spcPct val="0"/>
              </a:spcBef>
              <a:buFontTx/>
              <a:buNone/>
            </a:pPr>
            <a:r>
              <a:rPr lang="en-US" altLang="el-GR" sz="1600" b="1">
                <a:solidFill>
                  <a:schemeClr val="folHlink"/>
                </a:solidFill>
                <a:latin typeface="Courier New" pitchFamily="49" charset="0"/>
              </a:rPr>
              <a:t>   {  </a:t>
            </a:r>
          </a:p>
          <a:p>
            <a:pPr>
              <a:spcBef>
                <a:spcPct val="0"/>
              </a:spcBef>
              <a:buFontTx/>
              <a:buNone/>
            </a:pPr>
            <a:r>
              <a:rPr lang="en-US" altLang="el-GR" sz="1600" b="1">
                <a:solidFill>
                  <a:schemeClr val="folHlink"/>
                </a:solidFill>
                <a:latin typeface="Courier New" pitchFamily="49" charset="0"/>
              </a:rPr>
              <a:t>      printf("%d", number);</a:t>
            </a:r>
          </a:p>
          <a:p>
            <a:pPr>
              <a:spcBef>
                <a:spcPct val="0"/>
              </a:spcBef>
              <a:buFontTx/>
              <a:buNone/>
            </a:pPr>
            <a:r>
              <a:rPr lang="en-US" altLang="el-GR" sz="1600" b="1">
                <a:solidFill>
                  <a:schemeClr val="folHlink"/>
                </a:solidFill>
                <a:latin typeface="Courier New" pitchFamily="49" charset="0"/>
              </a:rPr>
              <a:t>      printf(” is odd\n");</a:t>
            </a:r>
          </a:p>
          <a:p>
            <a:pPr>
              <a:spcBef>
                <a:spcPct val="0"/>
              </a:spcBef>
              <a:buFontTx/>
              <a:buNone/>
            </a:pPr>
            <a:r>
              <a:rPr lang="en-US" altLang="el-GR" sz="1600" b="1">
                <a:solidFill>
                  <a:schemeClr val="folHlink"/>
                </a:solidFill>
                <a:latin typeface="Courier New" pitchFamily="49" charset="0"/>
              </a:rPr>
              <a:t>   }</a:t>
            </a:r>
          </a:p>
        </p:txBody>
      </p:sp>
      <p:sp>
        <p:nvSpPr>
          <p:cNvPr id="171015" name="Text Box 7"/>
          <p:cNvSpPr txBox="1">
            <a:spLocks noChangeArrowheads="1"/>
          </p:cNvSpPr>
          <p:nvPr/>
        </p:nvSpPr>
        <p:spPr bwMode="auto">
          <a:xfrm>
            <a:off x="1600200" y="16764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A</a:t>
            </a:r>
          </a:p>
        </p:txBody>
      </p:sp>
      <p:sp>
        <p:nvSpPr>
          <p:cNvPr id="171016" name="Text Box 8"/>
          <p:cNvSpPr txBox="1">
            <a:spLocks noChangeArrowheads="1"/>
          </p:cNvSpPr>
          <p:nvPr/>
        </p:nvSpPr>
        <p:spPr bwMode="auto">
          <a:xfrm>
            <a:off x="1600200" y="35052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B</a:t>
            </a:r>
          </a:p>
        </p:txBody>
      </p:sp>
      <p:sp>
        <p:nvSpPr>
          <p:cNvPr id="171017" name="Text Box 9"/>
          <p:cNvSpPr txBox="1">
            <a:spLocks noChangeArrowheads="1"/>
          </p:cNvSpPr>
          <p:nvPr/>
        </p:nvSpPr>
        <p:spPr bwMode="auto">
          <a:xfrm>
            <a:off x="1600200" y="48768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C</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32D8ACB-D2F7-4C51-9E4A-6E52269F102B}" type="slidenum">
              <a:rPr lang="el-GR" altLang="el-GR"/>
              <a:pPr/>
              <a:t>77</a:t>
            </a:fld>
            <a:endParaRPr lang="el-GR" altLang="el-GR"/>
          </a:p>
        </p:txBody>
      </p:sp>
      <p:sp>
        <p:nvSpPr>
          <p:cNvPr id="172034"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2035"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2036" name="Rectangle 4"/>
          <p:cNvSpPr>
            <a:spLocks noChangeArrowheads="1"/>
          </p:cNvSpPr>
          <p:nvPr/>
        </p:nvSpPr>
        <p:spPr bwMode="auto">
          <a:xfrm>
            <a:off x="1676400" y="2286000"/>
            <a:ext cx="62484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latin typeface="Courier New" pitchFamily="49" charset="0"/>
              </a:rPr>
              <a:t>   if (number % 2 != 0);</a:t>
            </a:r>
          </a:p>
          <a:p>
            <a:pPr>
              <a:spcBef>
                <a:spcPct val="0"/>
              </a:spcBef>
              <a:buFontTx/>
              <a:buNone/>
            </a:pPr>
            <a:r>
              <a:rPr lang="en-US" altLang="el-GR" sz="1800" b="1">
                <a:latin typeface="Courier New" pitchFamily="49" charset="0"/>
              </a:rPr>
              <a:t>   {  </a:t>
            </a:r>
          </a:p>
          <a:p>
            <a:pPr>
              <a:spcBef>
                <a:spcPct val="0"/>
              </a:spcBef>
              <a:buFontTx/>
              <a:buNone/>
            </a:pPr>
            <a:r>
              <a:rPr lang="en-US" altLang="el-GR" sz="1800" b="1">
                <a:latin typeface="Courier New" pitchFamily="49" charset="0"/>
              </a:rPr>
              <a:t>      printf("%d is an odd ", number);</a:t>
            </a:r>
          </a:p>
          <a:p>
            <a:pPr>
              <a:spcBef>
                <a:spcPct val="0"/>
              </a:spcBef>
              <a:buFontTx/>
              <a:buNone/>
            </a:pPr>
            <a:r>
              <a:rPr lang="en-US" altLang="el-GR" sz="1800" b="1">
                <a:latin typeface="Courier New" pitchFamily="49" charset="0"/>
              </a:rPr>
              <a:t>   }</a:t>
            </a:r>
          </a:p>
          <a:p>
            <a:pPr>
              <a:spcBef>
                <a:spcPct val="0"/>
              </a:spcBef>
              <a:buFontTx/>
              <a:buNone/>
            </a:pPr>
            <a:r>
              <a:rPr lang="en-US" altLang="el-GR" sz="1800" b="1">
                <a:latin typeface="Courier New" pitchFamily="49" charset="0"/>
              </a:rPr>
              <a:t>   printf("number\n");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2B2CFA28-9311-4399-98E7-3A5022237314}" type="slidenum">
              <a:rPr lang="el-GR" altLang="el-GR"/>
              <a:pPr/>
              <a:t>78</a:t>
            </a:fld>
            <a:endParaRPr lang="el-GR" altLang="el-GR"/>
          </a:p>
        </p:txBody>
      </p:sp>
      <p:sp>
        <p:nvSpPr>
          <p:cNvPr id="173058"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3059"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3060" name="Rectangle 4"/>
          <p:cNvSpPr>
            <a:spLocks noChangeArrowheads="1"/>
          </p:cNvSpPr>
          <p:nvPr/>
        </p:nvSpPr>
        <p:spPr bwMode="auto">
          <a:xfrm>
            <a:off x="1676400" y="2286000"/>
            <a:ext cx="62484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solidFill>
                  <a:schemeClr val="folHlink"/>
                </a:solidFill>
                <a:latin typeface="Courier New" pitchFamily="49" charset="0"/>
              </a:rPr>
              <a:t>   if (number % 2 != 0)</a:t>
            </a:r>
            <a:r>
              <a:rPr lang="en-US" altLang="el-GR" sz="1800" b="1">
                <a:latin typeface="Courier New" pitchFamily="49" charset="0"/>
              </a:rPr>
              <a:t>;</a:t>
            </a:r>
            <a:endParaRPr lang="en-US" altLang="el-GR" sz="1800" b="1">
              <a:solidFill>
                <a:schemeClr val="folHlink"/>
              </a:solidFill>
              <a:latin typeface="Courier New" pitchFamily="49" charset="0"/>
            </a:endParaRPr>
          </a:p>
          <a:p>
            <a:pPr>
              <a:spcBef>
                <a:spcPct val="0"/>
              </a:spcBef>
              <a:buFontTx/>
              <a:buNone/>
            </a:pPr>
            <a:r>
              <a:rPr lang="en-US" altLang="el-GR" sz="1800" b="1">
                <a:solidFill>
                  <a:schemeClr val="folHlink"/>
                </a:solidFill>
                <a:latin typeface="Courier New" pitchFamily="49" charset="0"/>
              </a:rPr>
              <a:t>   {  </a:t>
            </a:r>
          </a:p>
          <a:p>
            <a:pPr>
              <a:spcBef>
                <a:spcPct val="0"/>
              </a:spcBef>
              <a:buFontTx/>
              <a:buNone/>
            </a:pPr>
            <a:r>
              <a:rPr lang="en-US" altLang="el-GR" sz="1800" b="1">
                <a:solidFill>
                  <a:schemeClr val="folHlink"/>
                </a:solidFill>
                <a:latin typeface="Courier New" pitchFamily="49" charset="0"/>
              </a:rPr>
              <a:t>      printf("%d is an odd ", number);</a:t>
            </a:r>
          </a:p>
          <a:p>
            <a:pPr>
              <a:spcBef>
                <a:spcPct val="0"/>
              </a:spcBef>
              <a:buFontTx/>
              <a:buNone/>
            </a:pPr>
            <a:r>
              <a:rPr lang="en-US" altLang="el-GR" sz="1800" b="1">
                <a:solidFill>
                  <a:schemeClr val="folHlink"/>
                </a:solidFill>
                <a:latin typeface="Courier New" pitchFamily="49" charset="0"/>
              </a:rPr>
              <a:t>   }</a:t>
            </a:r>
          </a:p>
          <a:p>
            <a:pPr>
              <a:spcBef>
                <a:spcPct val="0"/>
              </a:spcBef>
              <a:buFontTx/>
              <a:buNone/>
            </a:pPr>
            <a:r>
              <a:rPr lang="en-US" altLang="el-GR" sz="1800" b="1">
                <a:solidFill>
                  <a:schemeClr val="folHlink"/>
                </a:solidFill>
                <a:latin typeface="Courier New" pitchFamily="49" charset="0"/>
              </a:rPr>
              <a:t>   printf("number\n");</a:t>
            </a:r>
          </a:p>
        </p:txBody>
      </p:sp>
      <p:graphicFrame>
        <p:nvGraphicFramePr>
          <p:cNvPr id="173061" name="Object 5"/>
          <p:cNvGraphicFramePr>
            <a:graphicFrameLocks noChangeAspect="1"/>
          </p:cNvGraphicFramePr>
          <p:nvPr/>
        </p:nvGraphicFramePr>
        <p:xfrm>
          <a:off x="4495800" y="2743200"/>
          <a:ext cx="812800" cy="2286000"/>
        </p:xfrm>
        <a:graphic>
          <a:graphicData uri="http://schemas.openxmlformats.org/presentationml/2006/ole">
            <mc:AlternateContent xmlns:mc="http://schemas.openxmlformats.org/markup-compatibility/2006">
              <mc:Choice xmlns:v="urn:schemas-microsoft-com:vml" Requires="v">
                <p:oleObj spid="_x0000_s173088"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743200"/>
                        <a:ext cx="812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062" name="AutoShape 6"/>
          <p:cNvSpPr>
            <a:spLocks noChangeArrowheads="1"/>
          </p:cNvSpPr>
          <p:nvPr/>
        </p:nvSpPr>
        <p:spPr bwMode="auto">
          <a:xfrm>
            <a:off x="1219200" y="4191000"/>
            <a:ext cx="2209800" cy="965200"/>
          </a:xfrm>
          <a:prstGeom prst="wedgeEllipseCallout">
            <a:avLst>
              <a:gd name="adj1" fmla="val 94398"/>
              <a:gd name="adj2" fmla="val -109208"/>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No semi-colon here!</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D655A74-3F3F-477E-99EA-7CBDED2A9708}" type="slidenum">
              <a:rPr lang="el-GR" altLang="el-GR"/>
              <a:pPr/>
              <a:t>79</a:t>
            </a:fld>
            <a:endParaRPr lang="el-GR" altLang="el-GR"/>
          </a:p>
        </p:txBody>
      </p:sp>
      <p:sp>
        <p:nvSpPr>
          <p:cNvPr id="174082"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4083"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4084" name="Rectangle 4"/>
          <p:cNvSpPr>
            <a:spLocks noChangeArrowheads="1"/>
          </p:cNvSpPr>
          <p:nvPr/>
        </p:nvSpPr>
        <p:spPr bwMode="auto">
          <a:xfrm>
            <a:off x="1676400" y="2286000"/>
            <a:ext cx="54102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latin typeface="Courier New" pitchFamily="49" charset="0"/>
              </a:rPr>
              <a:t>   if (number = 0)</a:t>
            </a:r>
          </a:p>
          <a:p>
            <a:pPr>
              <a:spcBef>
                <a:spcPct val="0"/>
              </a:spcBef>
              <a:buFontTx/>
              <a:buNone/>
            </a:pPr>
            <a:r>
              <a:rPr lang="en-US" altLang="el-GR" sz="1800" b="1">
                <a:latin typeface="Courier New" pitchFamily="49" charset="0"/>
              </a:rPr>
              <a:t>   {  </a:t>
            </a:r>
          </a:p>
          <a:p>
            <a:pPr>
              <a:spcBef>
                <a:spcPct val="0"/>
              </a:spcBef>
              <a:buFontTx/>
              <a:buNone/>
            </a:pPr>
            <a:r>
              <a:rPr lang="en-US" altLang="el-GR" sz="1800" b="1">
                <a:latin typeface="Courier New" pitchFamily="49" charset="0"/>
              </a:rPr>
              <a:t>      printf("%d\n", number);</a:t>
            </a:r>
          </a:p>
          <a:p>
            <a:pPr>
              <a:spcBef>
                <a:spcPct val="0"/>
              </a:spcBef>
              <a:buFontTx/>
              <a:buNone/>
            </a:pPr>
            <a:r>
              <a:rPr lang="en-US" altLang="el-GR" sz="1800" b="1">
                <a:latin typeface="Courier New" pitchFamily="49" charset="0"/>
              </a:rPr>
              <a:t>   }</a:t>
            </a:r>
          </a:p>
          <a:p>
            <a:pPr>
              <a:spcBef>
                <a:spcPct val="0"/>
              </a:spcBef>
              <a:buFontTx/>
              <a:buNone/>
            </a:pPr>
            <a:r>
              <a:rPr lang="en-US" altLang="el-GR" sz="1800" b="1">
                <a:latin typeface="Courier New" pitchFamily="49" charset="0"/>
              </a:rPr>
              <a:t>   printf("%d\n", number);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4342A98-ADB2-42FB-9D39-08B46D61395B}" type="slidenum">
              <a:rPr lang="el-GR" altLang="el-GR"/>
              <a:pPr/>
              <a:t>8</a:t>
            </a:fld>
            <a:endParaRPr lang="el-GR" altLang="el-GR"/>
          </a:p>
        </p:txBody>
      </p:sp>
      <p:sp>
        <p:nvSpPr>
          <p:cNvPr id="15362" name="Rectangle 2"/>
          <p:cNvSpPr>
            <a:spLocks noGrp="1" noChangeArrowheads="1"/>
          </p:cNvSpPr>
          <p:nvPr>
            <p:ph type="title"/>
          </p:nvPr>
        </p:nvSpPr>
        <p:spPr/>
        <p:txBody>
          <a:bodyPr/>
          <a:lstStyle/>
          <a:p>
            <a:endParaRPr lang="en-US" altLang="el-GR"/>
          </a:p>
        </p:txBody>
      </p:sp>
      <p:sp>
        <p:nvSpPr>
          <p:cNvPr id="15363" name="Rectangle 3"/>
          <p:cNvSpPr>
            <a:spLocks noGrp="1" noChangeArrowheads="1"/>
          </p:cNvSpPr>
          <p:nvPr>
            <p:ph type="body" idx="1"/>
          </p:nvPr>
        </p:nvSpPr>
        <p:spPr/>
        <p:txBody>
          <a:bodyPr/>
          <a:lstStyle/>
          <a:p>
            <a:pPr algn="just">
              <a:lnSpc>
                <a:spcPct val="110000"/>
              </a:lnSpc>
              <a:buFont typeface="Wingdings" pitchFamily="2" charset="2"/>
              <a:buChar char="§"/>
            </a:pPr>
            <a:r>
              <a:rPr lang="el-GR" altLang="el-GR" b="1"/>
              <a:t>Διαχείριση μνήμης σε προσωπικούς υπολογιστές – χάρτης μνήμης (</a:t>
            </a:r>
            <a:r>
              <a:rPr lang="en-US" altLang="el-GR" b="1"/>
              <a:t>memory map)</a:t>
            </a:r>
            <a:r>
              <a:rPr lang="el-GR" altLang="el-GR" b="1"/>
              <a:t> </a:t>
            </a:r>
            <a:endParaRPr lang="en-US" altLang="el-GR" b="1"/>
          </a:p>
          <a:p>
            <a:pPr algn="just">
              <a:lnSpc>
                <a:spcPct val="110000"/>
              </a:lnSpc>
              <a:buFont typeface="Wingdings" pitchFamily="2" charset="2"/>
              <a:buChar char="§"/>
            </a:pPr>
            <a:r>
              <a:rPr lang="el-GR" altLang="el-GR" b="1"/>
              <a:t>Διαχείριση μνήμης στους μεταγλωττιστές της </a:t>
            </a:r>
            <a:r>
              <a:rPr lang="en-US" altLang="el-GR" b="1"/>
              <a:t>C</a:t>
            </a:r>
            <a:r>
              <a:rPr lang="el-GR" altLang="el-GR" b="1"/>
              <a:t> – αρχεία επικεφαλίδων</a:t>
            </a:r>
            <a:endParaRPr lang="en-GB" altLang="el-GR"/>
          </a:p>
          <a:p>
            <a:pPr algn="just">
              <a:lnSpc>
                <a:spcPct val="110000"/>
              </a:lnSpc>
              <a:buFont typeface="Wingdings" pitchFamily="2" charset="2"/>
              <a:buChar char="§"/>
            </a:pPr>
            <a:r>
              <a:rPr lang="el-GR" altLang="el-GR" b="1"/>
              <a:t>ΔΟΜΗ ΕΝΟΣ ΠΡΟΓΡΑΜΜΑΤΟΣ </a:t>
            </a:r>
            <a:r>
              <a:rPr lang="en-US" altLang="el-GR" b="1"/>
              <a:t>C</a:t>
            </a:r>
            <a:endParaRPr lang="en-GB" altLang="el-GR"/>
          </a:p>
          <a:p>
            <a:pPr algn="just">
              <a:lnSpc>
                <a:spcPct val="110000"/>
              </a:lnSpc>
              <a:buFont typeface="Wingdings" pitchFamily="2" charset="2"/>
              <a:buChar char="§"/>
            </a:pPr>
            <a:r>
              <a:rPr lang="el-GR" altLang="el-GR" b="1"/>
              <a:t>ΛΑΘΗ – </a:t>
            </a:r>
            <a:r>
              <a:rPr lang="el-GR" altLang="el-GR" b="1">
                <a:solidFill>
                  <a:srgbClr val="CC0000"/>
                </a:solidFill>
              </a:rPr>
              <a:t>ΣΥΝΤΑΚΤΙΚΑ</a:t>
            </a:r>
            <a:r>
              <a:rPr lang="el-GR" altLang="el-GR" b="1"/>
              <a:t> – </a:t>
            </a:r>
            <a:r>
              <a:rPr lang="el-GR" altLang="el-GR" b="1">
                <a:solidFill>
                  <a:srgbClr val="0000FF"/>
                </a:solidFill>
              </a:rPr>
              <a:t>ΕΚΤΕΛΕΣΗΣ</a:t>
            </a:r>
            <a:endParaRPr lang="en-GB" altLang="el-GR">
              <a:solidFill>
                <a:srgbClr val="0000FF"/>
              </a:solidFill>
            </a:endParaRPr>
          </a:p>
          <a:p>
            <a:pPr algn="just">
              <a:lnSpc>
                <a:spcPct val="110000"/>
              </a:lnSpc>
              <a:buFont typeface="Wingdings" pitchFamily="2" charset="2"/>
              <a:buChar char="§"/>
            </a:pPr>
            <a:r>
              <a:rPr lang="el-GR" altLang="el-GR" b="1">
                <a:solidFill>
                  <a:srgbClr val="CC3300"/>
                </a:solidFill>
              </a:rPr>
              <a:t>Η</a:t>
            </a:r>
            <a:r>
              <a:rPr lang="en-US" altLang="el-GR" b="1">
                <a:solidFill>
                  <a:srgbClr val="CC3300"/>
                </a:solidFill>
              </a:rPr>
              <a:t> C </a:t>
            </a:r>
            <a:r>
              <a:rPr lang="el-GR" altLang="el-GR" b="1">
                <a:solidFill>
                  <a:srgbClr val="CC3300"/>
                </a:solidFill>
              </a:rPr>
              <a:t>είναι γλώσσα</a:t>
            </a:r>
            <a:r>
              <a:rPr lang="en-US" altLang="el-GR" b="1">
                <a:solidFill>
                  <a:srgbClr val="CC3300"/>
                </a:solidFill>
              </a:rPr>
              <a:t> case sensitive</a:t>
            </a:r>
            <a:r>
              <a:rPr lang="el-GR" altLang="el-GR" b="1"/>
              <a:t> (τα κεφαλαία και τα πεζά γράμματα θεωρούνται διαφορετικά)</a:t>
            </a:r>
          </a:p>
          <a:p>
            <a:endParaRPr lang="el-GR" altLang="el-G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FB54F3E0-0B7D-4B0A-AD08-22F18541D705}" type="slidenum">
              <a:rPr lang="el-GR" altLang="el-GR"/>
              <a:pPr/>
              <a:t>80</a:t>
            </a:fld>
            <a:endParaRPr lang="el-GR" altLang="el-GR"/>
          </a:p>
        </p:txBody>
      </p:sp>
      <p:sp>
        <p:nvSpPr>
          <p:cNvPr id="175106"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5107"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5108" name="Rectangle 4"/>
          <p:cNvSpPr>
            <a:spLocks noChangeArrowheads="1"/>
          </p:cNvSpPr>
          <p:nvPr/>
        </p:nvSpPr>
        <p:spPr bwMode="auto">
          <a:xfrm>
            <a:off x="1676400" y="2286000"/>
            <a:ext cx="54102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solidFill>
                  <a:schemeClr val="folHlink"/>
                </a:solidFill>
                <a:latin typeface="Courier New" pitchFamily="49" charset="0"/>
              </a:rPr>
              <a:t>   if (number </a:t>
            </a:r>
            <a:r>
              <a:rPr lang="en-US" altLang="el-GR" sz="1800" b="1">
                <a:latin typeface="Courier New" pitchFamily="49" charset="0"/>
              </a:rPr>
              <a:t>=</a:t>
            </a:r>
            <a:r>
              <a:rPr lang="en-US" altLang="el-GR" sz="1800" b="1">
                <a:solidFill>
                  <a:schemeClr val="folHlink"/>
                </a:solidFill>
                <a:latin typeface="Courier New" pitchFamily="49" charset="0"/>
              </a:rPr>
              <a:t> 0)</a:t>
            </a:r>
          </a:p>
          <a:p>
            <a:pPr>
              <a:spcBef>
                <a:spcPct val="0"/>
              </a:spcBef>
              <a:buFontTx/>
              <a:buNone/>
            </a:pPr>
            <a:r>
              <a:rPr lang="en-US" altLang="el-GR" sz="1800" b="1">
                <a:solidFill>
                  <a:schemeClr val="folHlink"/>
                </a:solidFill>
                <a:latin typeface="Courier New" pitchFamily="49" charset="0"/>
              </a:rPr>
              <a:t>   {  </a:t>
            </a:r>
          </a:p>
          <a:p>
            <a:pPr>
              <a:spcBef>
                <a:spcPct val="0"/>
              </a:spcBef>
              <a:buFontTx/>
              <a:buNone/>
            </a:pPr>
            <a:r>
              <a:rPr lang="en-US" altLang="el-GR" sz="1800" b="1">
                <a:solidFill>
                  <a:schemeClr val="folHlink"/>
                </a:solidFill>
                <a:latin typeface="Courier New" pitchFamily="49" charset="0"/>
              </a:rPr>
              <a:t>      printf("%d\n", number);</a:t>
            </a:r>
          </a:p>
          <a:p>
            <a:pPr>
              <a:spcBef>
                <a:spcPct val="0"/>
              </a:spcBef>
              <a:buFontTx/>
              <a:buNone/>
            </a:pPr>
            <a:r>
              <a:rPr lang="en-US" altLang="el-GR" sz="1800" b="1">
                <a:solidFill>
                  <a:schemeClr val="folHlink"/>
                </a:solidFill>
                <a:latin typeface="Courier New" pitchFamily="49" charset="0"/>
              </a:rPr>
              <a:t>   }</a:t>
            </a:r>
          </a:p>
          <a:p>
            <a:pPr>
              <a:spcBef>
                <a:spcPct val="0"/>
              </a:spcBef>
              <a:buFontTx/>
              <a:buNone/>
            </a:pPr>
            <a:r>
              <a:rPr lang="en-US" altLang="el-GR" sz="1800" b="1">
                <a:solidFill>
                  <a:schemeClr val="folHlink"/>
                </a:solidFill>
                <a:latin typeface="Courier New" pitchFamily="49" charset="0"/>
              </a:rPr>
              <a:t>   printf("%d\n", number);</a:t>
            </a:r>
          </a:p>
        </p:txBody>
      </p:sp>
      <p:graphicFrame>
        <p:nvGraphicFramePr>
          <p:cNvPr id="175109" name="Object 5"/>
          <p:cNvGraphicFramePr>
            <a:graphicFrameLocks noChangeAspect="1"/>
          </p:cNvGraphicFramePr>
          <p:nvPr/>
        </p:nvGraphicFramePr>
        <p:xfrm>
          <a:off x="3276600" y="2590800"/>
          <a:ext cx="812800" cy="2286000"/>
        </p:xfrm>
        <a:graphic>
          <a:graphicData uri="http://schemas.openxmlformats.org/presentationml/2006/ole">
            <mc:AlternateContent xmlns:mc="http://schemas.openxmlformats.org/markup-compatibility/2006">
              <mc:Choice xmlns:v="urn:schemas-microsoft-com:vml" Requires="v">
                <p:oleObj spid="_x0000_s175136"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0800"/>
                        <a:ext cx="812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5110" name="AutoShape 6"/>
          <p:cNvSpPr>
            <a:spLocks noChangeArrowheads="1"/>
          </p:cNvSpPr>
          <p:nvPr/>
        </p:nvSpPr>
        <p:spPr bwMode="auto">
          <a:xfrm>
            <a:off x="4421188" y="5016500"/>
            <a:ext cx="2435225" cy="533400"/>
          </a:xfrm>
          <a:prstGeom prst="wedgeEllipseCallout">
            <a:avLst>
              <a:gd name="adj1" fmla="val -61264"/>
              <a:gd name="adj2" fmla="val -179606"/>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Should be </a:t>
            </a:r>
            <a:r>
              <a:rPr lang="en-US" altLang="el-GR" sz="2000" b="1">
                <a:solidFill>
                  <a:srgbClr val="0000FF"/>
                </a:solidFill>
                <a:latin typeface="Courier New" pitchFamily="49" charset="0"/>
              </a:rPr>
              <a:t>==</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B97FB78-9E6D-4125-9986-8DA39D9E77B2}" type="slidenum">
              <a:rPr lang="el-GR" altLang="el-GR"/>
              <a:pPr/>
              <a:t>81</a:t>
            </a:fld>
            <a:endParaRPr lang="el-GR" altLang="el-GR"/>
          </a:p>
        </p:txBody>
      </p:sp>
      <p:sp>
        <p:nvSpPr>
          <p:cNvPr id="176130" name="Rectangle 2"/>
          <p:cNvSpPr>
            <a:spLocks noGrp="1" noChangeArrowheads="1"/>
          </p:cNvSpPr>
          <p:nvPr>
            <p:ph type="title"/>
          </p:nvPr>
        </p:nvSpPr>
        <p:spPr/>
        <p:txBody>
          <a:bodyPr/>
          <a:lstStyle/>
          <a:p>
            <a:r>
              <a:rPr lang="en-US" altLang="el-GR"/>
              <a:t>The </a:t>
            </a:r>
            <a:r>
              <a:rPr lang="en-US" altLang="el-GR" b="1">
                <a:solidFill>
                  <a:srgbClr val="FF3300"/>
                </a:solidFill>
                <a:latin typeface="Courier New" pitchFamily="49" charset="0"/>
              </a:rPr>
              <a:t>else</a:t>
            </a:r>
            <a:r>
              <a:rPr lang="en-US" altLang="el-GR"/>
              <a:t> statement</a:t>
            </a:r>
          </a:p>
        </p:txBody>
      </p:sp>
      <p:sp>
        <p:nvSpPr>
          <p:cNvPr id="176131" name="Rectangle 3"/>
          <p:cNvSpPr>
            <a:spLocks noGrp="1" noChangeArrowheads="1"/>
          </p:cNvSpPr>
          <p:nvPr>
            <p:ph type="body" idx="1"/>
          </p:nvPr>
        </p:nvSpPr>
        <p:spPr/>
        <p:txBody>
          <a:bodyPr/>
          <a:lstStyle/>
          <a:p>
            <a:r>
              <a:rPr lang="en-US" altLang="el-GR"/>
              <a:t>Can only occur after an </a:t>
            </a:r>
            <a:r>
              <a:rPr lang="en-US" altLang="el-GR" b="1">
                <a:latin typeface="Courier New" pitchFamily="49" charset="0"/>
              </a:rPr>
              <a:t>if</a:t>
            </a:r>
            <a:r>
              <a:rPr lang="en-US" altLang="el-GR"/>
              <a:t> statement</a:t>
            </a:r>
          </a:p>
          <a:p>
            <a:r>
              <a:rPr lang="en-US" altLang="el-GR"/>
              <a:t>Is only executed when the </a:t>
            </a:r>
            <a:r>
              <a:rPr lang="en-US" altLang="el-GR" b="1">
                <a:latin typeface="Courier New" pitchFamily="49" charset="0"/>
              </a:rPr>
              <a:t>if</a:t>
            </a:r>
            <a:r>
              <a:rPr lang="en-US" altLang="el-GR"/>
              <a:t> block does not execute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356A13E3-F523-404E-AF73-C7E142682627}" type="slidenum">
              <a:rPr lang="el-GR" altLang="el-GR"/>
              <a:pPr/>
              <a:t>82</a:t>
            </a:fld>
            <a:endParaRPr lang="el-GR" altLang="el-GR"/>
          </a:p>
        </p:txBody>
      </p:sp>
      <p:sp>
        <p:nvSpPr>
          <p:cNvPr id="17715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#include &lt;stdio.h&gt;</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Determine whether an input number</a:t>
            </a:r>
          </a:p>
          <a:p>
            <a:pPr>
              <a:spcBef>
                <a:spcPct val="0"/>
              </a:spcBef>
              <a:buFontTx/>
              <a:buNone/>
            </a:pPr>
            <a:r>
              <a:rPr lang="en-AU" altLang="el-GR" sz="1600" b="1">
                <a:latin typeface="Courier New" pitchFamily="49" charset="0"/>
              </a:rPr>
              <a:t>   is odd or even. */</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printf("Enter an integer: ");</a:t>
            </a:r>
          </a:p>
          <a:p>
            <a:pPr>
              <a:spcBef>
                <a:spcPct val="0"/>
              </a:spcBef>
              <a:buFontTx/>
              <a:buNone/>
            </a:pPr>
            <a:r>
              <a:rPr lang="en-AU" altLang="el-GR" sz="1600" b="1">
                <a:latin typeface="Courier New" pitchFamily="49" charset="0"/>
              </a:rPr>
              <a:t>  scanf("%d", &amp;number);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(number % 2 != 0)</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odd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7715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7156"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determine if it’s odd or even.</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number “ is an odd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solidFill>
                  <a:srgbClr val="FF3300"/>
                </a:solidFill>
                <a:latin typeface="Arial" charset="0"/>
                <a:sym typeface="Symbol" pitchFamily="18" charset="2"/>
              </a:rPr>
              <a:t>else</a:t>
            </a:r>
          </a:p>
          <a:p>
            <a:pPr>
              <a:spcBef>
                <a:spcPct val="0"/>
              </a:spcBef>
              <a:buFontTx/>
              <a:buNone/>
            </a:pPr>
            <a:r>
              <a:rPr lang="en-AU" altLang="el-GR" sz="1400" b="1">
                <a:solidFill>
                  <a:srgbClr val="FF3300"/>
                </a:solidFill>
                <a:latin typeface="Arial" charset="0"/>
                <a:sym typeface="Symbol" pitchFamily="18" charset="2"/>
              </a:rPr>
              <a:t>{</a:t>
            </a:r>
          </a:p>
          <a:p>
            <a:pPr>
              <a:spcBef>
                <a:spcPct val="0"/>
              </a:spcBef>
              <a:buFontTx/>
              <a:buNone/>
            </a:pPr>
            <a:r>
              <a:rPr lang="en-AU" altLang="el-GR" sz="1400" b="1">
                <a:solidFill>
                  <a:srgbClr val="FF3300"/>
                </a:solidFill>
                <a:latin typeface="Arial" charset="0"/>
                <a:sym typeface="Symbol" pitchFamily="18" charset="2"/>
              </a:rPr>
              <a:t>   output: number “ is an even number”</a:t>
            </a:r>
          </a:p>
          <a:p>
            <a:pPr>
              <a:spcBef>
                <a:spcPct val="0"/>
              </a:spcBef>
              <a:buFontTx/>
              <a:buNone/>
            </a:pPr>
            <a:r>
              <a:rPr lang="en-AU" altLang="el-GR" sz="1400" b="1">
                <a:solidFill>
                  <a:srgbClr val="FF3300"/>
                </a:solidFill>
                <a:latin typeface="Arial" charset="0"/>
                <a:sym typeface="Symbol" pitchFamily="18" charset="2"/>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7A1175D-2630-41A1-BB3D-E70DD9AA6E0A}" type="slidenum">
              <a:rPr lang="el-GR" altLang="el-GR"/>
              <a:pPr/>
              <a:t>83</a:t>
            </a:fld>
            <a:endParaRPr lang="el-GR" altLang="el-GR"/>
          </a:p>
        </p:txBody>
      </p:sp>
      <p:sp>
        <p:nvSpPr>
          <p:cNvPr id="17817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#include &lt;stdio.h&gt;</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Determine whether an input number</a:t>
            </a:r>
          </a:p>
          <a:p>
            <a:pPr>
              <a:spcBef>
                <a:spcPct val="0"/>
              </a:spcBef>
              <a:buFontTx/>
              <a:buNone/>
            </a:pPr>
            <a:r>
              <a:rPr lang="en-AU" altLang="el-GR" sz="1600" b="1">
                <a:solidFill>
                  <a:schemeClr val="folHlink"/>
                </a:solidFill>
                <a:latin typeface="Courier New" pitchFamily="49" charset="0"/>
              </a:rPr>
              <a:t>   is odd or even.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printf("Enter an integer: ");</a:t>
            </a:r>
          </a:p>
          <a:p>
            <a:pPr>
              <a:spcBef>
                <a:spcPct val="0"/>
              </a:spcBef>
              <a:buFontTx/>
              <a:buNone/>
            </a:pPr>
            <a:r>
              <a:rPr lang="en-AU" altLang="el-GR" sz="1600" b="1">
                <a:solidFill>
                  <a:schemeClr val="folHlink"/>
                </a:solidFill>
                <a:latin typeface="Courier New" pitchFamily="49" charset="0"/>
              </a:rPr>
              <a:t>  scanf("%d", &amp;number);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(number % 2 != 0)</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printf("%d is an odd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even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7817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8180"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rPr>
              <a:t>Read in a number, and determine if it’s odd or even.</a:t>
            </a: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output “Enter an integer”</a:t>
            </a:r>
          </a:p>
          <a:p>
            <a:pPr>
              <a:spcBef>
                <a:spcPct val="0"/>
              </a:spcBef>
              <a:buFontTx/>
              <a:buNone/>
            </a:pPr>
            <a:r>
              <a:rPr lang="en-AU" altLang="el-GR" sz="1400" b="1">
                <a:solidFill>
                  <a:schemeClr val="folHlink"/>
                </a:solidFill>
                <a:latin typeface="Arial" charset="0"/>
              </a:rPr>
              <a:t>input number</a:t>
            </a: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if (number is odd)</a:t>
            </a:r>
          </a:p>
          <a:p>
            <a:pPr>
              <a:spcBef>
                <a:spcPct val="0"/>
              </a:spcBef>
              <a:buFontTx/>
              <a:buNone/>
            </a:pPr>
            <a:r>
              <a:rPr lang="en-AU" altLang="el-GR" sz="1400" b="1">
                <a:solidFill>
                  <a:schemeClr val="folHlink"/>
                </a:solidFill>
                <a:latin typeface="Arial" charset="0"/>
              </a:rPr>
              <a:t>then</a:t>
            </a:r>
          </a:p>
          <a:p>
            <a:pPr>
              <a:spcBef>
                <a:spcPct val="0"/>
              </a:spcBef>
              <a:buFontTx/>
              <a:buNone/>
            </a:pPr>
            <a:r>
              <a:rPr lang="en-AU" altLang="el-GR" sz="1400" b="1">
                <a:solidFill>
                  <a:schemeClr val="folHlink"/>
                </a:solidFill>
                <a:latin typeface="Arial" charset="0"/>
              </a:rPr>
              <a:t>{</a:t>
            </a:r>
          </a:p>
          <a:p>
            <a:pPr>
              <a:spcBef>
                <a:spcPct val="0"/>
              </a:spcBef>
              <a:buFontTx/>
              <a:buNone/>
            </a:pPr>
            <a:r>
              <a:rPr lang="en-AU" altLang="el-GR" sz="1400" b="1">
                <a:solidFill>
                  <a:schemeClr val="folHlink"/>
                </a:solidFill>
                <a:latin typeface="Arial" charset="0"/>
              </a:rPr>
              <a:t>   output: number “ is an odd number”</a:t>
            </a:r>
          </a:p>
          <a:p>
            <a:pPr>
              <a:spcBef>
                <a:spcPct val="0"/>
              </a:spcBef>
              <a:buFontTx/>
              <a:buNone/>
            </a:pPr>
            <a:r>
              <a:rPr lang="en-AU" altLang="el-GR" sz="1400" b="1">
                <a:solidFill>
                  <a:schemeClr val="folHlink"/>
                </a:solidFill>
                <a:latin typeface="Arial" charset="0"/>
              </a:rPr>
              <a:t>}</a:t>
            </a:r>
            <a:endParaRPr lang="en-AU" altLang="el-GR" sz="1400" b="1">
              <a:solidFill>
                <a:schemeClr val="folHlink"/>
              </a:solidFill>
              <a:latin typeface="Arial" charset="0"/>
              <a:sym typeface="Symbol" pitchFamily="18" charset="2"/>
            </a:endParaRP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number “ is an even number”</a:t>
            </a:r>
          </a:p>
          <a:p>
            <a:pPr>
              <a:spcBef>
                <a:spcPct val="0"/>
              </a:spcBef>
              <a:buFontTx/>
              <a:buNone/>
            </a:pPr>
            <a:r>
              <a:rPr lang="en-AU" altLang="el-GR" sz="1400" b="1">
                <a:latin typeface="Arial" charset="0"/>
                <a:sym typeface="Symbol" pitchFamily="18" charset="2"/>
              </a:rPr>
              <a:t>}</a:t>
            </a:r>
            <a:endParaRPr lang="en-AU" altLang="el-GR" sz="1400" b="1">
              <a:solidFill>
                <a:schemeClr val="folHlink"/>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65577AF-7889-4383-AB34-C0FE20C6FF74}" type="slidenum">
              <a:rPr lang="el-GR" altLang="el-GR"/>
              <a:pPr/>
              <a:t>84</a:t>
            </a:fld>
            <a:endParaRPr lang="el-GR" altLang="el-GR"/>
          </a:p>
        </p:txBody>
      </p:sp>
      <p:sp>
        <p:nvSpPr>
          <p:cNvPr id="17920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#include &lt;stdio.h&gt;</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Determine whether an input number</a:t>
            </a:r>
          </a:p>
          <a:p>
            <a:pPr>
              <a:spcBef>
                <a:spcPct val="0"/>
              </a:spcBef>
              <a:buFontTx/>
              <a:buNone/>
            </a:pPr>
            <a:r>
              <a:rPr lang="en-AU" altLang="el-GR" sz="1600" b="1">
                <a:solidFill>
                  <a:schemeClr val="folHlink"/>
                </a:solidFill>
                <a:latin typeface="Courier New" pitchFamily="49" charset="0"/>
              </a:rPr>
              <a:t>   is odd or even.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printf("Enter an integer: ");</a:t>
            </a:r>
          </a:p>
          <a:p>
            <a:pPr>
              <a:spcBef>
                <a:spcPct val="0"/>
              </a:spcBef>
              <a:buFontTx/>
              <a:buNone/>
            </a:pPr>
            <a:r>
              <a:rPr lang="en-AU" altLang="el-GR" sz="1600" b="1">
                <a:solidFill>
                  <a:schemeClr val="folHlink"/>
                </a:solidFill>
                <a:latin typeface="Courier New" pitchFamily="49" charset="0"/>
              </a:rPr>
              <a:t>  scanf("%d", &amp;number);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(number % 2 != 0)</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printf("%d is an odd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a:t>
            </a:r>
            <a:r>
              <a:rPr lang="en-AU" altLang="el-GR" sz="1600" b="1">
                <a:solidFill>
                  <a:schemeClr val="folHlink"/>
                </a:solidFill>
                <a:latin typeface="Courier New" pitchFamily="49" charset="0"/>
              </a:rPr>
              <a:t>printf("%d is an even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7920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9204"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rPr>
              <a:t>Read in a number, and determine if it’s odd or even.</a:t>
            </a: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output “Enter an integer”</a:t>
            </a:r>
          </a:p>
          <a:p>
            <a:pPr>
              <a:spcBef>
                <a:spcPct val="0"/>
              </a:spcBef>
              <a:buFontTx/>
              <a:buNone/>
            </a:pPr>
            <a:r>
              <a:rPr lang="en-AU" altLang="el-GR" sz="1400" b="1">
                <a:solidFill>
                  <a:schemeClr val="folHlink"/>
                </a:solidFill>
                <a:latin typeface="Arial" charset="0"/>
              </a:rPr>
              <a:t>input number</a:t>
            </a: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if (number is odd)</a:t>
            </a:r>
          </a:p>
          <a:p>
            <a:pPr>
              <a:spcBef>
                <a:spcPct val="0"/>
              </a:spcBef>
              <a:buFontTx/>
              <a:buNone/>
            </a:pPr>
            <a:r>
              <a:rPr lang="en-AU" altLang="el-GR" sz="1400" b="1">
                <a:solidFill>
                  <a:schemeClr val="folHlink"/>
                </a:solidFill>
                <a:latin typeface="Arial" charset="0"/>
              </a:rPr>
              <a:t>then</a:t>
            </a:r>
          </a:p>
          <a:p>
            <a:pPr>
              <a:spcBef>
                <a:spcPct val="0"/>
              </a:spcBef>
              <a:buFontTx/>
              <a:buNone/>
            </a:pPr>
            <a:r>
              <a:rPr lang="en-AU" altLang="el-GR" sz="1400" b="1">
                <a:solidFill>
                  <a:schemeClr val="folHlink"/>
                </a:solidFill>
                <a:latin typeface="Arial" charset="0"/>
              </a:rPr>
              <a:t>{</a:t>
            </a:r>
          </a:p>
          <a:p>
            <a:pPr>
              <a:spcBef>
                <a:spcPct val="0"/>
              </a:spcBef>
              <a:buFontTx/>
              <a:buNone/>
            </a:pPr>
            <a:r>
              <a:rPr lang="en-AU" altLang="el-GR" sz="1400" b="1">
                <a:solidFill>
                  <a:schemeClr val="folHlink"/>
                </a:solidFill>
                <a:latin typeface="Arial" charset="0"/>
              </a:rPr>
              <a:t>   output: number “ is an odd number”</a:t>
            </a:r>
          </a:p>
          <a:p>
            <a:pPr>
              <a:spcBef>
                <a:spcPct val="0"/>
              </a:spcBef>
              <a:buFontTx/>
              <a:buNone/>
            </a:pPr>
            <a:r>
              <a:rPr lang="en-AU" altLang="el-GR" sz="1400" b="1">
                <a:solidFill>
                  <a:schemeClr val="folHlink"/>
                </a:solidFill>
                <a:latin typeface="Arial" charset="0"/>
              </a:rPr>
              <a:t>}</a:t>
            </a:r>
            <a:endParaRPr lang="en-AU" altLang="el-GR" sz="1400" b="1">
              <a:solidFill>
                <a:schemeClr val="folHlink"/>
              </a:solidFill>
              <a:latin typeface="Arial" charset="0"/>
              <a:sym typeface="Symbol" pitchFamily="18" charset="2"/>
            </a:endParaRPr>
          </a:p>
          <a:p>
            <a:pPr>
              <a:spcBef>
                <a:spcPct val="0"/>
              </a:spcBef>
              <a:buFontTx/>
              <a:buNone/>
            </a:pPr>
            <a:r>
              <a:rPr lang="en-AU" altLang="el-GR" sz="1400" b="1">
                <a:solidFill>
                  <a:schemeClr val="folHlink"/>
                </a:solidFill>
                <a:latin typeface="Arial" charset="0"/>
                <a:sym typeface="Symbol" pitchFamily="18" charset="2"/>
              </a:rPr>
              <a:t>else</a:t>
            </a:r>
          </a:p>
          <a:p>
            <a:pPr>
              <a:spcBef>
                <a:spcPct val="0"/>
              </a:spcBef>
              <a:buFontTx/>
              <a:buNone/>
            </a:pPr>
            <a:r>
              <a:rPr lang="en-AU" altLang="el-GR" sz="1400" b="1">
                <a:solidFill>
                  <a:schemeClr val="folHlink"/>
                </a:solidFill>
                <a:latin typeface="Arial" charset="0"/>
                <a:sym typeface="Symbol" pitchFamily="18" charset="2"/>
              </a:rPr>
              <a:t>{</a:t>
            </a:r>
          </a:p>
          <a:p>
            <a:pPr>
              <a:spcBef>
                <a:spcPct val="0"/>
              </a:spcBef>
              <a:buFontTx/>
              <a:buNone/>
            </a:pPr>
            <a:r>
              <a:rPr lang="en-AU" altLang="el-GR" sz="1400" b="1">
                <a:solidFill>
                  <a:schemeClr val="folHlink"/>
                </a:solidFill>
                <a:latin typeface="Arial" charset="0"/>
                <a:sym typeface="Symbol" pitchFamily="18" charset="2"/>
              </a:rPr>
              <a:t>   output: number “ is an even number”</a:t>
            </a:r>
          </a:p>
          <a:p>
            <a:pPr>
              <a:spcBef>
                <a:spcPct val="0"/>
              </a:spcBef>
              <a:buFontTx/>
              <a:buNone/>
            </a:pPr>
            <a:r>
              <a:rPr lang="en-AU" altLang="el-GR" sz="1400" b="1">
                <a:solidFill>
                  <a:schemeClr val="folHlink"/>
                </a:solidFill>
                <a:latin typeface="Arial" charset="0"/>
                <a:sym typeface="Symbol" pitchFamily="18" charset="2"/>
              </a:rPr>
              <a:t>}</a:t>
            </a:r>
          </a:p>
        </p:txBody>
      </p:sp>
      <p:graphicFrame>
        <p:nvGraphicFramePr>
          <p:cNvPr id="179205" name="Object 5"/>
          <p:cNvGraphicFramePr>
            <a:graphicFrameLocks noChangeAspect="1"/>
          </p:cNvGraphicFramePr>
          <p:nvPr/>
        </p:nvGraphicFramePr>
        <p:xfrm>
          <a:off x="2209800" y="4572000"/>
          <a:ext cx="1712913" cy="2092325"/>
        </p:xfrm>
        <a:graphic>
          <a:graphicData uri="http://schemas.openxmlformats.org/presentationml/2006/ole">
            <mc:AlternateContent xmlns:mc="http://schemas.openxmlformats.org/markup-compatibility/2006">
              <mc:Choice xmlns:v="urn:schemas-microsoft-com:vml" Requires="v">
                <p:oleObj spid="_x0000_s179232" name="Clip" r:id="rId3" imgW="2712960" imgH="3310560" progId="MS_ClipArt_Gallery.2">
                  <p:embed/>
                </p:oleObj>
              </mc:Choice>
              <mc:Fallback>
                <p:oleObj name="Clip" r:id="rId3" imgW="2712960" imgH="331056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572000"/>
                        <a:ext cx="1712913" cy="209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9206" name="AutoShape 6"/>
          <p:cNvSpPr>
            <a:spLocks noChangeArrowheads="1"/>
          </p:cNvSpPr>
          <p:nvPr/>
        </p:nvSpPr>
        <p:spPr bwMode="auto">
          <a:xfrm>
            <a:off x="533400" y="2819400"/>
            <a:ext cx="3044825" cy="1136650"/>
          </a:xfrm>
          <a:prstGeom prst="wedgeEllipseCallout">
            <a:avLst>
              <a:gd name="adj1" fmla="val 22630"/>
              <a:gd name="adj2" fmla="val 94412"/>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400">
                <a:solidFill>
                  <a:schemeClr val="tx1"/>
                </a:solidFill>
                <a:latin typeface="Times New Roman" pitchFamily="18" charset="0"/>
              </a:rPr>
              <a:t>No semicolons here!</a:t>
            </a:r>
            <a:endParaRPr lang="en-US" altLang="el-GR" sz="24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33EE2032-EEDC-46E3-8CD4-2AACB2FBC331}" type="slidenum">
              <a:rPr lang="el-GR" altLang="el-GR"/>
              <a:pPr/>
              <a:t>85</a:t>
            </a:fld>
            <a:endParaRPr lang="el-GR" altLang="el-GR"/>
          </a:p>
        </p:txBody>
      </p:sp>
      <p:sp>
        <p:nvSpPr>
          <p:cNvPr id="180226"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#include &lt;stdio.h&gt;</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Determine whether an input number</a:t>
            </a:r>
          </a:p>
          <a:p>
            <a:pPr>
              <a:spcBef>
                <a:spcPct val="0"/>
              </a:spcBef>
              <a:buFontTx/>
              <a:buNone/>
            </a:pPr>
            <a:r>
              <a:rPr lang="en-AU" altLang="el-GR" sz="1600" b="1">
                <a:latin typeface="Courier New" pitchFamily="49" charset="0"/>
              </a:rPr>
              <a:t>   is odd or even. */</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printf("Enter an integer: ");</a:t>
            </a:r>
          </a:p>
          <a:p>
            <a:pPr>
              <a:spcBef>
                <a:spcPct val="0"/>
              </a:spcBef>
              <a:buFontTx/>
              <a:buNone/>
            </a:pPr>
            <a:r>
              <a:rPr lang="en-AU" altLang="el-GR" sz="1600" b="1">
                <a:latin typeface="Courier New" pitchFamily="49" charset="0"/>
              </a:rPr>
              <a:t>  scanf("%d", &amp;number);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(number % 2 != 0)</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odd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even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80227"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80228"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determine if it’s odd or even.</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number “ is an odd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number “ is an even number”</a:t>
            </a:r>
          </a:p>
          <a:p>
            <a:pPr>
              <a:spcBef>
                <a:spcPct val="0"/>
              </a:spcBef>
              <a:buFontTx/>
              <a:buNone/>
            </a:pPr>
            <a:r>
              <a:rPr lang="en-AU" altLang="el-GR" sz="1400" b="1">
                <a:latin typeface="Arial" charset="0"/>
                <a:sym typeface="Symbol" pitchFamily="18" charset="2"/>
              </a:rPr>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5AF2C4C-DB5A-4B19-8D3F-49294E0EA4A5}" type="slidenum">
              <a:rPr lang="el-GR" altLang="el-GR"/>
              <a:pPr/>
              <a:t>86</a:t>
            </a:fld>
            <a:endParaRPr lang="el-GR" altLang="el-GR"/>
          </a:p>
        </p:txBody>
      </p:sp>
      <p:sp>
        <p:nvSpPr>
          <p:cNvPr id="181250" name="Text Box 2"/>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1251" name="Rectangle 3"/>
          <p:cNvSpPr>
            <a:spLocks noGrp="1" noChangeArrowheads="1"/>
          </p:cNvSpPr>
          <p:nvPr>
            <p:ph type="body" idx="1"/>
          </p:nvPr>
        </p:nvSpPr>
        <p:spPr>
          <a:xfrm>
            <a:off x="304800" y="838200"/>
            <a:ext cx="4038600" cy="5715000"/>
          </a:xfrm>
          <a:noFill/>
          <a:ln>
            <a:solidFill>
              <a:schemeClr val="tx1"/>
            </a:solidFill>
            <a:miter lim="800000"/>
            <a:headEnd/>
            <a:tailEnd/>
          </a:ln>
        </p:spPr>
        <p:txBody>
          <a:bodyPr lIns="182880"/>
          <a:lstStyle/>
          <a:p>
            <a:pPr>
              <a:spcBef>
                <a:spcPct val="0"/>
              </a:spcBef>
              <a:buFontTx/>
              <a:buNone/>
            </a:pPr>
            <a:endParaRPr lang="en-AU" altLang="el-GR" sz="1800">
              <a:solidFill>
                <a:srgbClr val="000000"/>
              </a:solidFill>
              <a:latin typeface="Arial" charset="0"/>
            </a:endParaRPr>
          </a:p>
          <a:p>
            <a:pPr>
              <a:spcBef>
                <a:spcPct val="0"/>
              </a:spcBef>
              <a:buFontTx/>
              <a:buNone/>
            </a:pPr>
            <a:r>
              <a:rPr lang="en-AU" altLang="el-GR" sz="1800">
                <a:solidFill>
                  <a:srgbClr val="0000FF"/>
                </a:solidFill>
              </a:rPr>
              <a:t>Determine the number of days in a given month:</a:t>
            </a:r>
          </a:p>
          <a:p>
            <a:pPr lvl="1">
              <a:spcBef>
                <a:spcPct val="0"/>
              </a:spcBef>
              <a:buFontTx/>
              <a:buNone/>
            </a:pPr>
            <a:endParaRPr lang="en-AU" altLang="el-GR" sz="1800" i="1">
              <a:solidFill>
                <a:srgbClr val="0000FF"/>
              </a:solidFill>
            </a:endParaRPr>
          </a:p>
          <a:p>
            <a:pPr lvl="1">
              <a:spcBef>
                <a:spcPct val="0"/>
              </a:spcBef>
              <a:buFontTx/>
              <a:buNone/>
            </a:pPr>
            <a:r>
              <a:rPr lang="en-AU" altLang="el-GR" sz="1800" i="1">
                <a:solidFill>
                  <a:srgbClr val="0000FF"/>
                </a:solidFill>
              </a:rPr>
              <a:t>30 days hath September, </a:t>
            </a:r>
          </a:p>
          <a:p>
            <a:pPr lvl="1">
              <a:spcBef>
                <a:spcPct val="0"/>
              </a:spcBef>
              <a:buFontTx/>
              <a:buNone/>
            </a:pPr>
            <a:r>
              <a:rPr lang="en-AU" altLang="el-GR" sz="1800" i="1">
                <a:solidFill>
                  <a:srgbClr val="0000FF"/>
                </a:solidFill>
              </a:rPr>
              <a:t>April, June and November.</a:t>
            </a:r>
          </a:p>
          <a:p>
            <a:pPr lvl="1">
              <a:spcBef>
                <a:spcPct val="0"/>
              </a:spcBef>
              <a:buFontTx/>
              <a:buNone/>
            </a:pPr>
            <a:r>
              <a:rPr lang="en-AU" altLang="el-GR" sz="1800" i="1">
                <a:solidFill>
                  <a:srgbClr val="0000FF"/>
                </a:solidFill>
              </a:rPr>
              <a:t>All the rest hath 31,</a:t>
            </a:r>
          </a:p>
          <a:p>
            <a:pPr lvl="1">
              <a:spcBef>
                <a:spcPct val="0"/>
              </a:spcBef>
              <a:buFontTx/>
              <a:buNone/>
            </a:pPr>
            <a:r>
              <a:rPr lang="en-AU" altLang="el-GR" sz="1800" i="1">
                <a:solidFill>
                  <a:srgbClr val="0000FF"/>
                </a:solidFill>
              </a:rPr>
              <a:t>Excepting February alone,</a:t>
            </a:r>
          </a:p>
          <a:p>
            <a:pPr lvl="1">
              <a:spcBef>
                <a:spcPct val="0"/>
              </a:spcBef>
              <a:buFontTx/>
              <a:buNone/>
            </a:pPr>
            <a:r>
              <a:rPr lang="en-AU" altLang="el-GR" sz="1800" i="1">
                <a:solidFill>
                  <a:srgbClr val="0000FF"/>
                </a:solidFill>
              </a:rPr>
              <a:t>Which hath 28 days clear,</a:t>
            </a:r>
          </a:p>
          <a:p>
            <a:pPr lvl="1">
              <a:spcBef>
                <a:spcPct val="0"/>
              </a:spcBef>
              <a:buFontTx/>
              <a:buNone/>
            </a:pPr>
            <a:r>
              <a:rPr lang="en-AU" altLang="el-GR" sz="1800" i="1">
                <a:solidFill>
                  <a:srgbClr val="0000FF"/>
                </a:solidFill>
              </a:rPr>
              <a:t>And 29 in each leap year.</a:t>
            </a:r>
            <a:endParaRPr lang="en-AU" altLang="el-GR" sz="1800">
              <a:solidFill>
                <a:srgbClr val="0000FF"/>
              </a:solidFill>
            </a:endParaRPr>
          </a:p>
          <a:p>
            <a:pPr>
              <a:spcBef>
                <a:spcPct val="0"/>
              </a:spcBef>
              <a:buFontTx/>
              <a:buNone/>
            </a:pPr>
            <a:endParaRPr lang="en-AU" altLang="el-GR" sz="1800">
              <a:latin typeface="Arial" charset="0"/>
            </a:endParaRPr>
          </a:p>
        </p:txBody>
      </p:sp>
      <p:sp>
        <p:nvSpPr>
          <p:cNvPr id="181252" name="Rectangle 4"/>
          <p:cNvSpPr>
            <a:spLocks noChangeArrowheads="1"/>
          </p:cNvSpPr>
          <p:nvPr/>
        </p:nvSpPr>
        <p:spPr bwMode="auto">
          <a:xfrm>
            <a:off x="4648200" y="838200"/>
            <a:ext cx="4038600" cy="571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month</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(month is September, </a:t>
            </a:r>
          </a:p>
          <a:p>
            <a:pPr>
              <a:spcBef>
                <a:spcPct val="0"/>
              </a:spcBef>
              <a:buFontTx/>
              <a:buNone/>
            </a:pPr>
            <a:r>
              <a:rPr lang="en-AU" altLang="el-GR" sz="1400" b="1">
                <a:latin typeface="Arial" charset="0"/>
              </a:rPr>
              <a:t>                or April,</a:t>
            </a:r>
          </a:p>
          <a:p>
            <a:pPr>
              <a:spcBef>
                <a:spcPct val="0"/>
              </a:spcBef>
              <a:buFontTx/>
              <a:buNone/>
            </a:pPr>
            <a:r>
              <a:rPr lang="en-AU" altLang="el-GR" sz="1400" b="1">
                <a:latin typeface="Arial" charset="0"/>
              </a:rPr>
              <a:t>                or June,</a:t>
            </a:r>
          </a:p>
          <a:p>
            <a:pPr>
              <a:spcBef>
                <a:spcPct val="0"/>
              </a:spcBef>
              <a:buFontTx/>
              <a:buNone/>
            </a:pPr>
            <a:r>
              <a:rPr lang="en-AU" altLang="el-GR" sz="1400" b="1">
                <a:latin typeface="Arial" charset="0"/>
              </a:rPr>
              <a:t>                or November)</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“30 days”</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latin typeface="Arial" charset="0"/>
                <a:sym typeface="Symbol" pitchFamily="18" charset="2"/>
              </a:rPr>
              <a:t>else if (month is February)</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“28 or 29 days”</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“31 days”</a:t>
            </a:r>
          </a:p>
          <a:p>
            <a:pPr>
              <a:spcBef>
                <a:spcPct val="0"/>
              </a:spcBef>
              <a:buFontTx/>
              <a:buNone/>
            </a:pPr>
            <a:r>
              <a:rPr lang="en-AU" altLang="el-GR" sz="1400" b="1">
                <a:latin typeface="Arial" charset="0"/>
                <a:sym typeface="Symbol" pitchFamily="18" charset="2"/>
              </a:rPr>
              <a:t>}</a:t>
            </a:r>
          </a:p>
          <a:p>
            <a:pPr>
              <a:spcBef>
                <a:spcPct val="0"/>
              </a:spcBef>
              <a:buFontTx/>
              <a:buNone/>
            </a:pPr>
            <a:endParaRPr lang="en-AU" altLang="el-GR" sz="1400" b="1">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2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25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25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25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125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125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1251">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1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P spid="181252" grpId="0"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1C7E450-DCC7-4953-B533-D9FF4A3A99CD}" type="slidenum">
              <a:rPr lang="el-GR" altLang="el-GR"/>
              <a:pPr/>
              <a:t>87</a:t>
            </a:fld>
            <a:endParaRPr lang="el-GR" altLang="el-GR"/>
          </a:p>
        </p:txBody>
      </p:sp>
      <p:sp>
        <p:nvSpPr>
          <p:cNvPr id="18227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int main()</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return 0;</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p:txBody>
      </p:sp>
      <p:sp>
        <p:nvSpPr>
          <p:cNvPr id="18227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2276"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400" b="1">
              <a:latin typeface="Courier New" pitchFamily="49" charset="0"/>
            </a:endParaRPr>
          </a:p>
          <a:p>
            <a:pPr>
              <a:spcBef>
                <a:spcPct val="0"/>
              </a:spcBef>
              <a:buFontTx/>
              <a:buNone/>
            </a:pPr>
            <a:r>
              <a:rPr lang="en-AU" altLang="el-GR" sz="1200" b="1">
                <a:latin typeface="Courier New" pitchFamily="49" charset="0"/>
              </a:rPr>
              <a: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Determine the number of days in a given month:</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30 days hath September,</a:t>
            </a:r>
          </a:p>
          <a:p>
            <a:pPr>
              <a:spcBef>
                <a:spcPct val="0"/>
              </a:spcBef>
              <a:buFontTx/>
              <a:buNone/>
            </a:pPr>
            <a:r>
              <a:rPr lang="en-AU" altLang="el-GR" sz="1200" b="1">
                <a:latin typeface="Courier New" pitchFamily="49" charset="0"/>
              </a:rPr>
              <a:t>April, June and November;</a:t>
            </a:r>
          </a:p>
          <a:p>
            <a:pPr>
              <a:spcBef>
                <a:spcPct val="0"/>
              </a:spcBef>
              <a:buFontTx/>
              <a:buNone/>
            </a:pPr>
            <a:r>
              <a:rPr lang="en-AU" altLang="el-GR" sz="1200" b="1">
                <a:latin typeface="Courier New" pitchFamily="49" charset="0"/>
              </a:rPr>
              <a:t>All the rest have 31,</a:t>
            </a:r>
          </a:p>
          <a:p>
            <a:pPr>
              <a:spcBef>
                <a:spcPct val="0"/>
              </a:spcBef>
              <a:buFontTx/>
              <a:buNone/>
            </a:pPr>
            <a:r>
              <a:rPr lang="en-AU" altLang="el-GR" sz="1200" b="1">
                <a:latin typeface="Courier New" pitchFamily="49" charset="0"/>
              </a:rPr>
              <a:t>Excepting February alone,</a:t>
            </a:r>
          </a:p>
          <a:p>
            <a:pPr>
              <a:spcBef>
                <a:spcPct val="0"/>
              </a:spcBef>
              <a:buFontTx/>
              <a:buNone/>
            </a:pPr>
            <a:r>
              <a:rPr lang="en-AU" altLang="el-GR" sz="1200" b="1">
                <a:latin typeface="Courier New" pitchFamily="49" charset="0"/>
              </a:rPr>
              <a:t>And that has 28 days clear</a:t>
            </a:r>
          </a:p>
          <a:p>
            <a:pPr>
              <a:spcBef>
                <a:spcPct val="0"/>
              </a:spcBef>
              <a:buFontTx/>
              <a:buNone/>
            </a:pPr>
            <a:r>
              <a:rPr lang="en-AU" altLang="el-GR" sz="1200" b="1">
                <a:latin typeface="Courier New" pitchFamily="49" charset="0"/>
              </a:rPr>
              <a:t>And 29 in each leap year.</a:t>
            </a:r>
          </a:p>
          <a:p>
            <a:pPr>
              <a:spcBef>
                <a:spcPct val="0"/>
              </a:spcBef>
              <a:buFontTx/>
              <a:buNone/>
            </a:pPr>
            <a:r>
              <a:rPr lang="en-AU" altLang="el-GR" sz="12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latin typeface="Courier New" pitchFamily="49"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85A7AA0-3FD1-4452-A64A-009BB6574EC8}" type="slidenum">
              <a:rPr lang="el-GR" altLang="el-GR"/>
              <a:pPr/>
              <a:t>88</a:t>
            </a:fld>
            <a:endParaRPr lang="el-GR" altLang="el-GR"/>
          </a:p>
        </p:txBody>
      </p:sp>
      <p:sp>
        <p:nvSpPr>
          <p:cNvPr id="18329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int month;</a:t>
            </a:r>
          </a:p>
          <a:p>
            <a:pPr>
              <a:spcBef>
                <a:spcPct val="0"/>
              </a:spcBef>
              <a:buFontTx/>
              <a:buNone/>
            </a:pPr>
            <a:r>
              <a:rPr lang="en-AU" altLang="el-GR" sz="1600" b="1">
                <a:latin typeface="Courier New" pitchFamily="49" charset="0"/>
              </a:rPr>
              <a:t>  printf("Enter number of month: ");</a:t>
            </a:r>
          </a:p>
          <a:p>
            <a:pPr>
              <a:spcBef>
                <a:spcPct val="0"/>
              </a:spcBef>
              <a:buFontTx/>
              <a:buNone/>
            </a:pPr>
            <a:r>
              <a:rPr lang="en-AU" altLang="el-GR" sz="1600" b="1">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329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3300"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4D16C14-DA74-4F04-9CB7-83C77A48FDD9}" type="slidenum">
              <a:rPr lang="el-GR" altLang="el-GR"/>
              <a:pPr/>
              <a:t>89</a:t>
            </a:fld>
            <a:endParaRPr lang="el-GR" altLang="el-GR"/>
          </a:p>
        </p:txBody>
      </p:sp>
      <p:sp>
        <p:nvSpPr>
          <p:cNvPr id="18432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432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4324"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endParaRPr lang="en-AU" altLang="el-GR" sz="1400" b="1">
              <a:latin typeface="Courier New" pitchFamily="49" charset="0"/>
            </a:endParaRP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35B2D5C-F700-44C0-98B5-1427309DFB4E}" type="slidenum">
              <a:rPr lang="el-GR" altLang="el-GR"/>
              <a:pPr/>
              <a:t>9</a:t>
            </a:fld>
            <a:endParaRPr lang="el-GR" altLang="el-GR"/>
          </a:p>
        </p:txBody>
      </p:sp>
      <p:sp>
        <p:nvSpPr>
          <p:cNvPr id="16386" name="Rectangle 2"/>
          <p:cNvSpPr>
            <a:spLocks noGrp="1" noChangeArrowheads="1"/>
          </p:cNvSpPr>
          <p:nvPr>
            <p:ph type="title"/>
          </p:nvPr>
        </p:nvSpPr>
        <p:spPr/>
        <p:txBody>
          <a:bodyPr/>
          <a:lstStyle/>
          <a:p>
            <a:r>
              <a:rPr lang="el-GR" altLang="el-GR"/>
              <a:t>Το 1ο πρόγραμμα σε </a:t>
            </a:r>
            <a:r>
              <a:rPr lang="en-US" altLang="el-GR"/>
              <a:t>C</a:t>
            </a:r>
            <a:endParaRPr lang="el-GR" altLang="el-GR"/>
          </a:p>
        </p:txBody>
      </p:sp>
      <p:sp>
        <p:nvSpPr>
          <p:cNvPr id="16387" name="Rectangle 3"/>
          <p:cNvSpPr>
            <a:spLocks noGrp="1" noChangeArrowheads="1"/>
          </p:cNvSpPr>
          <p:nvPr>
            <p:ph type="body" idx="1"/>
          </p:nvPr>
        </p:nvSpPr>
        <p:spPr/>
        <p:txBody>
          <a:bodyPr/>
          <a:lstStyle/>
          <a:p>
            <a:pPr>
              <a:lnSpc>
                <a:spcPct val="90000"/>
              </a:lnSpc>
              <a:buFontTx/>
              <a:buNone/>
            </a:pPr>
            <a:r>
              <a:rPr lang="en-US" altLang="el-GR" sz="2400" b="1" dirty="0">
                <a:latin typeface="Courier New" pitchFamily="49" charset="0"/>
                <a:cs typeface="Courier New" pitchFamily="49" charset="0"/>
              </a:rPr>
              <a:t>#include &lt;</a:t>
            </a:r>
            <a:r>
              <a:rPr lang="en-US" altLang="el-GR" sz="2400" b="1" dirty="0" err="1">
                <a:latin typeface="Courier New" pitchFamily="49" charset="0"/>
                <a:cs typeface="Courier New" pitchFamily="49" charset="0"/>
              </a:rPr>
              <a:t>stdio.h</a:t>
            </a:r>
            <a:r>
              <a:rPr lang="en-US" altLang="el-GR" sz="2400" b="1" dirty="0">
                <a:latin typeface="Courier New" pitchFamily="49" charset="0"/>
                <a:cs typeface="Courier New" pitchFamily="49" charset="0"/>
              </a:rPr>
              <a:t>&gt;</a:t>
            </a:r>
            <a:endParaRPr lang="el-GR" altLang="el-GR" sz="2400" b="1" dirty="0">
              <a:cs typeface="Times New Roman" pitchFamily="18" charset="0"/>
            </a:endParaRPr>
          </a:p>
          <a:p>
            <a:pPr>
              <a:lnSpc>
                <a:spcPct val="90000"/>
              </a:lnSpc>
              <a:buFontTx/>
              <a:buNone/>
            </a:pPr>
            <a:r>
              <a:rPr lang="en-US" altLang="el-GR" sz="2400" b="1" dirty="0" err="1">
                <a:latin typeface="Courier New" pitchFamily="49" charset="0"/>
                <a:cs typeface="Courier New" pitchFamily="49" charset="0"/>
              </a:rPr>
              <a:t>int</a:t>
            </a:r>
            <a:r>
              <a:rPr lang="en-US" altLang="el-GR" sz="2400" dirty="0">
                <a:latin typeface="Courier New" pitchFamily="49" charset="0"/>
                <a:cs typeface="Courier New" pitchFamily="49" charset="0"/>
              </a:rPr>
              <a:t> radius;</a:t>
            </a:r>
            <a:endParaRPr lang="el-GR" altLang="el-GR" sz="2400"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float</a:t>
            </a:r>
            <a:r>
              <a:rPr lang="en-US" altLang="el-GR" sz="2400" dirty="0">
                <a:latin typeface="Courier New" pitchFamily="49" charset="0"/>
                <a:cs typeface="Courier New" pitchFamily="49" charset="0"/>
              </a:rPr>
              <a:t> area;</a:t>
            </a:r>
            <a:endParaRPr lang="el-GR" altLang="el-GR" sz="2400" dirty="0">
              <a:cs typeface="Times New Roman" pitchFamily="18" charset="0"/>
            </a:endParaRPr>
          </a:p>
          <a:p>
            <a:pPr>
              <a:lnSpc>
                <a:spcPct val="90000"/>
              </a:lnSpc>
              <a:buFontTx/>
              <a:buNone/>
            </a:pPr>
            <a:r>
              <a:rPr lang="en-US" altLang="el-GR" sz="2400" b="1" dirty="0" err="1" smtClean="0">
                <a:latin typeface="Courier New" pitchFamily="49" charset="0"/>
                <a:cs typeface="Courier New" pitchFamily="49" charset="0"/>
              </a:rPr>
              <a:t>int</a:t>
            </a:r>
            <a:r>
              <a:rPr lang="en-US" altLang="el-GR" sz="2400" b="1" dirty="0" smtClean="0">
                <a:latin typeface="Courier New" pitchFamily="49" charset="0"/>
                <a:cs typeface="Courier New" pitchFamily="49" charset="0"/>
              </a:rPr>
              <a:t> </a:t>
            </a:r>
            <a:r>
              <a:rPr lang="en-US" altLang="el-GR" sz="2400" b="1" dirty="0">
                <a:latin typeface="Courier New" pitchFamily="49" charset="0"/>
                <a:cs typeface="Courier New" pitchFamily="49" charset="0"/>
              </a:rPr>
              <a:t>main ()</a:t>
            </a:r>
            <a:endParaRPr lang="el-GR" altLang="el-GR" sz="2400" b="1"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a:t>
            </a:r>
            <a:endParaRPr lang="el-GR" altLang="el-GR" sz="2400" b="1"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("enter radius =");</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scanf</a:t>
            </a:r>
            <a:r>
              <a:rPr lang="en-US" altLang="el-GR" sz="2400" dirty="0">
                <a:latin typeface="Courier New" pitchFamily="49" charset="0"/>
                <a:cs typeface="Courier New" pitchFamily="49" charset="0"/>
              </a:rPr>
              <a:t>("%d", &amp;radius);</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area=3.14159*radius*radius;</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("\n\</a:t>
            </a:r>
            <a:r>
              <a:rPr lang="en-US" altLang="el-GR" sz="2400" dirty="0" err="1">
                <a:latin typeface="Courier New" pitchFamily="49" charset="0"/>
                <a:cs typeface="Courier New" pitchFamily="49" charset="0"/>
              </a:rPr>
              <a:t>nArea</a:t>
            </a:r>
            <a:r>
              <a:rPr lang="en-US" altLang="el-GR" sz="2400" dirty="0">
                <a:latin typeface="Courier New" pitchFamily="49" charset="0"/>
                <a:cs typeface="Courier New" pitchFamily="49" charset="0"/>
              </a:rPr>
              <a:t>= %</a:t>
            </a:r>
            <a:r>
              <a:rPr lang="en-US" altLang="el-GR" sz="2400" dirty="0" err="1">
                <a:latin typeface="Courier New" pitchFamily="49" charset="0"/>
                <a:cs typeface="Courier New" pitchFamily="49" charset="0"/>
              </a:rPr>
              <a:t>f",area</a:t>
            </a:r>
            <a:r>
              <a:rPr lang="en-US" altLang="el-GR" sz="2400" dirty="0">
                <a:latin typeface="Courier New" pitchFamily="49" charset="0"/>
                <a:cs typeface="Courier New" pitchFamily="49" charset="0"/>
              </a:rPr>
              <a:t>);</a:t>
            </a:r>
          </a:p>
          <a:p>
            <a:pPr>
              <a:lnSpc>
                <a:spcPct val="90000"/>
              </a:lnSpc>
              <a:buFontTx/>
              <a:buNone/>
            </a:pPr>
            <a:r>
              <a:rPr lang="en-US" altLang="el-GR" sz="2400" dirty="0">
                <a:cs typeface="Times New Roman" pitchFamily="18"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("\n</a:t>
            </a:r>
            <a:r>
              <a:rPr lang="en-US" altLang="el-GR" sz="2400" dirty="0" smtClean="0">
                <a:latin typeface="Courier New" pitchFamily="49" charset="0"/>
                <a:cs typeface="Courier New" pitchFamily="49" charset="0"/>
              </a:rPr>
              <a:t>");</a:t>
            </a:r>
          </a:p>
          <a:p>
            <a:pPr>
              <a:lnSpc>
                <a:spcPct val="90000"/>
              </a:lnSpc>
              <a:buFontTx/>
              <a:buNone/>
            </a:pPr>
            <a:r>
              <a:rPr lang="en-US" altLang="el-GR" sz="2400" b="1" dirty="0" smtClean="0">
                <a:latin typeface="Courier New" pitchFamily="49" charset="0"/>
                <a:cs typeface="Courier New" pitchFamily="49" charset="0"/>
              </a:rPr>
              <a:t>return</a:t>
            </a:r>
            <a:r>
              <a:rPr lang="en-US" altLang="el-GR" sz="2400" dirty="0" smtClean="0">
                <a:latin typeface="Courier New" pitchFamily="49" charset="0"/>
                <a:cs typeface="Courier New" pitchFamily="49" charset="0"/>
              </a:rPr>
              <a:t> 0;</a:t>
            </a:r>
            <a:endParaRPr lang="el-GR" altLang="el-GR" sz="2400"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a:t>
            </a:r>
            <a:endParaRPr lang="el-GR" altLang="el-GR" sz="24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BE4CE56-CF11-4CCB-A587-70DBB6F06D06}" type="slidenum">
              <a:rPr lang="el-GR" altLang="el-GR"/>
              <a:pPr/>
              <a:t>90</a:t>
            </a:fld>
            <a:endParaRPr lang="el-GR" altLang="el-GR"/>
          </a:p>
        </p:txBody>
      </p:sp>
      <p:sp>
        <p:nvSpPr>
          <p:cNvPr id="185346" name="Rectangle 2"/>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
        <p:nvSpPr>
          <p:cNvPr id="185347" name="Rectangle 3"/>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5348" name="Text Box 4"/>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5349" name="AutoShape 5"/>
          <p:cNvSpPr>
            <a:spLocks noChangeArrowheads="1"/>
          </p:cNvSpPr>
          <p:nvPr/>
        </p:nvSpPr>
        <p:spPr bwMode="auto">
          <a:xfrm>
            <a:off x="228600" y="4724400"/>
            <a:ext cx="8610600" cy="1752600"/>
          </a:xfrm>
          <a:prstGeom prst="wedgeRectCallout">
            <a:avLst>
              <a:gd name="adj1" fmla="val -3815"/>
              <a:gd name="adj2" fmla="val -177176"/>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tx1"/>
                </a:solidFill>
                <a:latin typeface="Times New Roman" pitchFamily="18" charset="0"/>
              </a:rPr>
              <a:t>Common mistake:</a:t>
            </a:r>
            <a:endParaRPr lang="en-AU" altLang="el-GR" sz="2400">
              <a:solidFill>
                <a:schemeClr val="tx1"/>
              </a:solidFill>
              <a:latin typeface="Times New Roman" pitchFamily="18" charset="0"/>
            </a:endParaRPr>
          </a:p>
          <a:p>
            <a:pPr algn="ctr" eaLnBrk="0" hangingPunct="0"/>
            <a:endParaRPr lang="en-AU" altLang="el-GR" sz="2400">
              <a:solidFill>
                <a:schemeClr val="tx1"/>
              </a:solidFill>
              <a:latin typeface="Times New Roman" pitchFamily="18" charset="0"/>
            </a:endParaRPr>
          </a:p>
          <a:p>
            <a:pPr algn="ctr" eaLnBrk="0" hangingPunct="0"/>
            <a:r>
              <a:rPr lang="en-AU" altLang="el-GR" sz="2000" b="1">
                <a:solidFill>
                  <a:schemeClr val="tx1"/>
                </a:solidFill>
                <a:latin typeface="Courier New" pitchFamily="49" charset="0"/>
              </a:rPr>
              <a:t>if (month==September || April || June || November )</a:t>
            </a:r>
            <a:endParaRPr lang="en-AU" altLang="el-GR" sz="1800"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FBE6DD2-3F9C-4E7F-BD77-F63727455881}" type="slidenum">
              <a:rPr lang="el-GR" altLang="el-GR"/>
              <a:pPr/>
              <a:t>91</a:t>
            </a:fld>
            <a:endParaRPr lang="el-GR" altLang="el-GR"/>
          </a:p>
        </p:txBody>
      </p:sp>
      <p:sp>
        <p:nvSpPr>
          <p:cNvPr id="186370"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 if (month==February)</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printf("28 or 29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6371"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6372"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0C4A5922-34CE-4D79-864B-1FEF1C136A55}" type="slidenum">
              <a:rPr lang="el-GR" altLang="el-GR"/>
              <a:pPr/>
              <a:t>92</a:t>
            </a:fld>
            <a:endParaRPr lang="el-GR" altLang="el-GR"/>
          </a:p>
        </p:txBody>
      </p:sp>
      <p:sp>
        <p:nvSpPr>
          <p:cNvPr id="18739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else if (month==February)</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printf("28 or 29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739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7396"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8F3DAE1A-6C75-4732-B34D-6CE72430A4B8}" type="slidenum">
              <a:rPr lang="el-GR" altLang="el-GR"/>
              <a:pPr/>
              <a:t>93</a:t>
            </a:fld>
            <a:endParaRPr lang="el-GR" altLang="el-GR"/>
          </a:p>
        </p:txBody>
      </p:sp>
      <p:sp>
        <p:nvSpPr>
          <p:cNvPr id="18841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else if (month==February)</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printf("28 or 29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841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8420"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
        <p:nvSpPr>
          <p:cNvPr id="188421" name="AutoShape 5"/>
          <p:cNvSpPr>
            <a:spLocks noChangeArrowheads="1"/>
          </p:cNvSpPr>
          <p:nvPr/>
        </p:nvSpPr>
        <p:spPr bwMode="auto">
          <a:xfrm>
            <a:off x="457200" y="3276600"/>
            <a:ext cx="3429000" cy="1219200"/>
          </a:xfrm>
          <a:prstGeom prst="wedgeRectCallout">
            <a:avLst>
              <a:gd name="adj1" fmla="val 47639"/>
              <a:gd name="adj2" fmla="val 134375"/>
            </a:avLst>
          </a:prstGeom>
          <a:solidFill>
            <a:srgbClr val="66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tx1"/>
                </a:solidFill>
                <a:latin typeface="Times New Roman" pitchFamily="18" charset="0"/>
              </a:rPr>
              <a:t>“Default” block.</a:t>
            </a:r>
            <a:endParaRPr lang="en-AU" altLang="el-GR" sz="1800"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8AE1202-F8ED-4DE2-A0F0-3D30DDA66156}" type="slidenum">
              <a:rPr lang="el-GR" altLang="el-GR"/>
              <a:pPr/>
              <a:t>94</a:t>
            </a:fld>
            <a:endParaRPr lang="el-GR" altLang="el-GR"/>
          </a:p>
        </p:txBody>
      </p:sp>
      <p:sp>
        <p:nvSpPr>
          <p:cNvPr id="18944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int 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month;</a:t>
            </a:r>
          </a:p>
          <a:p>
            <a:pPr>
              <a:spcBef>
                <a:spcPct val="0"/>
              </a:spcBef>
              <a:buFontTx/>
              <a:buNone/>
            </a:pPr>
            <a:r>
              <a:rPr lang="en-AU" altLang="el-GR" sz="1600" b="1">
                <a:latin typeface="Courier New" pitchFamily="49" charset="0"/>
              </a:rPr>
              <a:t>  printf("Enter number of month: ");</a:t>
            </a:r>
          </a:p>
          <a:p>
            <a:pPr>
              <a:spcBef>
                <a:spcPct val="0"/>
              </a:spcBef>
              <a:buFontTx/>
              <a:buNone/>
            </a:pPr>
            <a:r>
              <a:rPr lang="en-AU" altLang="el-GR" sz="1600" b="1">
                <a:latin typeface="Courier New" pitchFamily="49" charset="0"/>
              </a:rPr>
              <a:t>  scanf("%d", &amp;month);</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 if (month==February)</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printf("28 or 29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return 0;</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p:txBody>
      </p:sp>
      <p:sp>
        <p:nvSpPr>
          <p:cNvPr id="18944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9444"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400" b="1">
              <a:latin typeface="Courier New" pitchFamily="49" charset="0"/>
            </a:endParaRPr>
          </a:p>
          <a:p>
            <a:pPr>
              <a:spcBef>
                <a:spcPct val="0"/>
              </a:spcBef>
              <a:buFontTx/>
              <a:buNone/>
            </a:pPr>
            <a:r>
              <a:rPr lang="en-AU" altLang="el-GR" sz="1200" b="1">
                <a:latin typeface="Courier New" pitchFamily="49" charset="0"/>
              </a:rPr>
              <a: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Determine the number of days in a given month:</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30 days hath September,</a:t>
            </a:r>
          </a:p>
          <a:p>
            <a:pPr>
              <a:spcBef>
                <a:spcPct val="0"/>
              </a:spcBef>
              <a:buFontTx/>
              <a:buNone/>
            </a:pPr>
            <a:r>
              <a:rPr lang="en-AU" altLang="el-GR" sz="1200" b="1">
                <a:latin typeface="Courier New" pitchFamily="49" charset="0"/>
              </a:rPr>
              <a:t>April, June and November;</a:t>
            </a:r>
          </a:p>
          <a:p>
            <a:pPr>
              <a:spcBef>
                <a:spcPct val="0"/>
              </a:spcBef>
              <a:buFontTx/>
              <a:buNone/>
            </a:pPr>
            <a:r>
              <a:rPr lang="en-AU" altLang="el-GR" sz="1200" b="1">
                <a:latin typeface="Courier New" pitchFamily="49" charset="0"/>
              </a:rPr>
              <a:t>All the rest have 31,</a:t>
            </a:r>
          </a:p>
          <a:p>
            <a:pPr>
              <a:spcBef>
                <a:spcPct val="0"/>
              </a:spcBef>
              <a:buFontTx/>
              <a:buNone/>
            </a:pPr>
            <a:r>
              <a:rPr lang="en-AU" altLang="el-GR" sz="1200" b="1">
                <a:latin typeface="Courier New" pitchFamily="49" charset="0"/>
              </a:rPr>
              <a:t>Excepting February alone,</a:t>
            </a:r>
          </a:p>
          <a:p>
            <a:pPr>
              <a:spcBef>
                <a:spcPct val="0"/>
              </a:spcBef>
              <a:buFontTx/>
              <a:buNone/>
            </a:pPr>
            <a:r>
              <a:rPr lang="en-AU" altLang="el-GR" sz="1200" b="1">
                <a:latin typeface="Courier New" pitchFamily="49" charset="0"/>
              </a:rPr>
              <a:t>And that has 28 days clear</a:t>
            </a:r>
          </a:p>
          <a:p>
            <a:pPr>
              <a:spcBef>
                <a:spcPct val="0"/>
              </a:spcBef>
              <a:buFontTx/>
              <a:buNone/>
            </a:pPr>
            <a:r>
              <a:rPr lang="en-AU" altLang="el-GR" sz="1200" b="1">
                <a:latin typeface="Courier New" pitchFamily="49" charset="0"/>
              </a:rPr>
              <a:t>And 29 in each leap year.</a:t>
            </a:r>
          </a:p>
          <a:p>
            <a:pPr>
              <a:spcBef>
                <a:spcPct val="0"/>
              </a:spcBef>
              <a:buFontTx/>
              <a:buNone/>
            </a:pPr>
            <a:r>
              <a:rPr lang="en-AU" altLang="el-GR" sz="12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latin typeface="Courier New" pitchFamily="49"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el-GR" smtClean="0"/>
              <a:t>Comparing Floating-Point Numbers for Equality</a:t>
            </a:r>
          </a:p>
        </p:txBody>
      </p:sp>
      <p:sp>
        <p:nvSpPr>
          <p:cNvPr id="10245" name="Rectangle 3"/>
          <p:cNvSpPr>
            <a:spLocks noGrp="1" noChangeArrowheads="1"/>
          </p:cNvSpPr>
          <p:nvPr>
            <p:ph type="body" idx="1"/>
          </p:nvPr>
        </p:nvSpPr>
        <p:spPr/>
        <p:txBody>
          <a:bodyPr/>
          <a:lstStyle/>
          <a:p>
            <a:pPr eaLnBrk="1" hangingPunct="1"/>
            <a:r>
              <a:rPr lang="en-US" altLang="el-GR" dirty="0" smtClean="0"/>
              <a:t>Comparison of floating-point numbers for equality may not behave as you would expect</a:t>
            </a:r>
          </a:p>
          <a:p>
            <a:pPr lvl="1" eaLnBrk="1" hangingPunct="1"/>
            <a:r>
              <a:rPr lang="en-US" altLang="el-GR" dirty="0" smtClean="0"/>
              <a:t>Example:</a:t>
            </a:r>
          </a:p>
          <a:p>
            <a:pPr lvl="2" eaLnBrk="1" hangingPunct="1"/>
            <a:r>
              <a:rPr lang="en-US" altLang="el-GR" dirty="0" smtClean="0">
                <a:latin typeface="Courier New" panose="02070309020205020404" pitchFamily="49" charset="0"/>
              </a:rPr>
              <a:t>1.0 == 3.0/7.0 + 2.0/7.0 + 2.0/7.0 </a:t>
            </a:r>
            <a:r>
              <a:rPr lang="en-US" altLang="el-GR" dirty="0" smtClean="0"/>
              <a:t>evaluates to </a:t>
            </a:r>
            <a:r>
              <a:rPr lang="en-US" altLang="el-GR" dirty="0" smtClean="0">
                <a:solidFill>
                  <a:srgbClr val="3333FF"/>
                </a:solidFill>
                <a:latin typeface="Courier New" panose="02070309020205020404" pitchFamily="49" charset="0"/>
              </a:rPr>
              <a:t>false</a:t>
            </a:r>
          </a:p>
          <a:p>
            <a:pPr lvl="2" eaLnBrk="1" hangingPunct="1"/>
            <a:r>
              <a:rPr lang="en-US" altLang="el-GR" dirty="0" smtClean="0"/>
              <a:t>Why?  </a:t>
            </a:r>
            <a:r>
              <a:rPr lang="en-US" altLang="el-GR" dirty="0" smtClean="0">
                <a:latin typeface="Courier New" panose="02070309020205020404" pitchFamily="49" charset="0"/>
              </a:rPr>
              <a:t>3.0/7.0 + 2.0/7.0 + 2.0/7.0 = 0.99999999999999989</a:t>
            </a:r>
          </a:p>
          <a:p>
            <a:pPr eaLnBrk="1" hangingPunct="1"/>
            <a:r>
              <a:rPr lang="en-US" altLang="el-GR" b="1" dirty="0" smtClean="0">
                <a:solidFill>
                  <a:srgbClr val="FF0000"/>
                </a:solidFill>
              </a:rPr>
              <a:t>Solution: use a tolerance value</a:t>
            </a:r>
          </a:p>
          <a:p>
            <a:pPr lvl="1" eaLnBrk="1" hangingPunct="1"/>
            <a:r>
              <a:rPr lang="en-US" altLang="el-GR" dirty="0" smtClean="0"/>
              <a:t>Example: </a:t>
            </a:r>
            <a:r>
              <a:rPr lang="en-US" altLang="el-GR" sz="3200" b="1" dirty="0" err="1" smtClean="0">
                <a:solidFill>
                  <a:srgbClr val="3366CC"/>
                </a:solidFill>
                <a:latin typeface="Courier New" panose="02070309020205020404" pitchFamily="49" charset="0"/>
              </a:rPr>
              <a:t>fabs</a:t>
            </a:r>
            <a:r>
              <a:rPr lang="en-US" altLang="el-GR" sz="3200" b="1" dirty="0" smtClean="0">
                <a:solidFill>
                  <a:srgbClr val="3366CC"/>
                </a:solidFill>
                <a:latin typeface="Courier New" panose="02070309020205020404" pitchFamily="49" charset="0"/>
              </a:rPr>
              <a:t>(x – y) &lt; 0.000001</a:t>
            </a:r>
            <a:endParaRPr lang="en-US" altLang="el-GR" sz="3200" b="1" dirty="0" smtClean="0">
              <a:solidFill>
                <a:srgbClr val="3366CC"/>
              </a:solidFill>
            </a:endParaRP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95</a:t>
            </a:fld>
            <a:endParaRPr lang="el-GR" altLang="el-GR"/>
          </a:p>
        </p:txBody>
      </p:sp>
    </p:spTree>
    <p:extLst>
      <p:ext uri="{BB962C8B-B14F-4D97-AF65-F5344CB8AC3E}">
        <p14:creationId xmlns:p14="http://schemas.microsoft.com/office/powerpoint/2010/main" val="276339764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tLang="el-GR" smtClean="0"/>
              <a:t>Why Is Repetition Needed?</a:t>
            </a:r>
          </a:p>
        </p:txBody>
      </p:sp>
      <p:sp>
        <p:nvSpPr>
          <p:cNvPr id="5125" name="Rectangle 3"/>
          <p:cNvSpPr>
            <a:spLocks noGrp="1" noChangeArrowheads="1"/>
          </p:cNvSpPr>
          <p:nvPr>
            <p:ph type="body" idx="1"/>
          </p:nvPr>
        </p:nvSpPr>
        <p:spPr/>
        <p:txBody>
          <a:bodyPr/>
          <a:lstStyle/>
          <a:p>
            <a:pPr eaLnBrk="1" hangingPunct="1"/>
            <a:r>
              <a:rPr lang="en-US" altLang="el-GR" smtClean="0"/>
              <a:t>Repetition allows you to efficiently use variables</a:t>
            </a:r>
          </a:p>
          <a:p>
            <a:pPr eaLnBrk="1" hangingPunct="1"/>
            <a:r>
              <a:rPr lang="en-US" altLang="el-GR" smtClean="0"/>
              <a:t>Can input, add, and average multiple numbers using a limited number of variables</a:t>
            </a:r>
          </a:p>
          <a:p>
            <a:pPr eaLnBrk="1" hangingPunct="1"/>
            <a:r>
              <a:rPr lang="en-US" altLang="el-GR" smtClean="0"/>
              <a:t>For example, to add five numbers:</a:t>
            </a:r>
          </a:p>
          <a:p>
            <a:pPr lvl="1" eaLnBrk="1" hangingPunct="1"/>
            <a:r>
              <a:rPr lang="en-US" altLang="el-GR" sz="2400" smtClean="0"/>
              <a:t>Declare a variable for each number, input the numbers and add the variables together</a:t>
            </a:r>
          </a:p>
          <a:p>
            <a:pPr lvl="1" eaLnBrk="1" hangingPunct="1"/>
            <a:r>
              <a:rPr lang="en-US" altLang="el-GR" sz="2400" smtClean="0"/>
              <a:t>Create a loop that reads a number into a variable and adds it to a variable that contains the sum of the numbers</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96</a:t>
            </a:fld>
            <a:endParaRPr lang="el-GR" altLang="el-GR"/>
          </a:p>
        </p:txBody>
      </p:sp>
    </p:spTree>
    <p:extLst>
      <p:ext uri="{BB962C8B-B14F-4D97-AF65-F5344CB8AC3E}">
        <p14:creationId xmlns:p14="http://schemas.microsoft.com/office/powerpoint/2010/main" val="11403150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732671-DE90-4FAF-8C26-068281FFDD0A}" type="slidenum">
              <a:rPr lang="el-GR" altLang="el-GR"/>
              <a:pPr/>
              <a:t>97</a:t>
            </a:fld>
            <a:endParaRPr lang="el-GR" altLang="el-GR"/>
          </a:p>
        </p:txBody>
      </p:sp>
      <p:sp>
        <p:nvSpPr>
          <p:cNvPr id="190466" name="Rectangle 2"/>
          <p:cNvSpPr>
            <a:spLocks noGrp="1" noChangeArrowheads="1"/>
          </p:cNvSpPr>
          <p:nvPr>
            <p:ph type="title"/>
          </p:nvPr>
        </p:nvSpPr>
        <p:spPr/>
        <p:txBody>
          <a:bodyPr/>
          <a:lstStyle/>
          <a:p>
            <a:r>
              <a:rPr lang="el-GR" altLang="el-GR"/>
              <a:t>ΕΠΑΝΑΛΗΠΤΙΚΕΣ ΕΝΤΟΛΕΣ</a:t>
            </a:r>
            <a:endParaRPr lang="en-US" altLang="el-GR"/>
          </a:p>
        </p:txBody>
      </p:sp>
      <p:sp>
        <p:nvSpPr>
          <p:cNvPr id="190467" name="Rectangle 3"/>
          <p:cNvSpPr>
            <a:spLocks noGrp="1" noChangeArrowheads="1"/>
          </p:cNvSpPr>
          <p:nvPr>
            <p:ph type="body" idx="1"/>
          </p:nvPr>
        </p:nvSpPr>
        <p:spPr/>
        <p:txBody>
          <a:bodyPr/>
          <a:lstStyle/>
          <a:p>
            <a:pPr>
              <a:lnSpc>
                <a:spcPct val="140000"/>
              </a:lnSpc>
            </a:pPr>
            <a:r>
              <a:rPr lang="en-US" altLang="el-GR">
                <a:solidFill>
                  <a:srgbClr val="CC0000"/>
                </a:solidFill>
              </a:rPr>
              <a:t>WHILE </a:t>
            </a:r>
            <a:r>
              <a:rPr lang="el-GR" altLang="el-GR"/>
              <a:t>( ο έλεγχος για τη συνέχεια της επανάληψης γίνεται στην αρχή)</a:t>
            </a:r>
            <a:endParaRPr lang="en-US" altLang="el-GR"/>
          </a:p>
          <a:p>
            <a:pPr>
              <a:lnSpc>
                <a:spcPct val="140000"/>
              </a:lnSpc>
            </a:pPr>
            <a:r>
              <a:rPr lang="en-US" altLang="el-GR">
                <a:solidFill>
                  <a:srgbClr val="008080"/>
                </a:solidFill>
              </a:rPr>
              <a:t>FOR</a:t>
            </a:r>
            <a:r>
              <a:rPr lang="el-GR" altLang="el-GR"/>
              <a:t> (το πλήθος των επαναλήψεων καθορίζεται ρητά)</a:t>
            </a:r>
            <a:endParaRPr lang="en-US" altLang="el-GR"/>
          </a:p>
          <a:p>
            <a:pPr>
              <a:lnSpc>
                <a:spcPct val="140000"/>
              </a:lnSpc>
            </a:pPr>
            <a:r>
              <a:rPr lang="en-US" altLang="el-GR">
                <a:solidFill>
                  <a:srgbClr val="0000FF"/>
                </a:solidFill>
              </a:rPr>
              <a:t>DO – WHILE</a:t>
            </a:r>
            <a:r>
              <a:rPr lang="el-GR" altLang="el-GR"/>
              <a:t> ( ο έλεγχος για τη συνέχεια της επανάληψης γίνεται στο τέλος)</a:t>
            </a:r>
            <a:endParaRPr lang="en-US" altLang="el-G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while</a:t>
            </a:r>
            <a:r>
              <a:rPr lang="en-US" altLang="el-GR" dirty="0" smtClean="0"/>
              <a:t> Looping (Repetition) Structure</a:t>
            </a:r>
          </a:p>
        </p:txBody>
      </p:sp>
      <p:sp>
        <p:nvSpPr>
          <p:cNvPr id="6149" name="Rectangle 3"/>
          <p:cNvSpPr>
            <a:spLocks noGrp="1" noChangeArrowheads="1"/>
          </p:cNvSpPr>
          <p:nvPr>
            <p:ph type="body" idx="1"/>
          </p:nvPr>
        </p:nvSpPr>
        <p:spPr/>
        <p:txBody>
          <a:bodyPr/>
          <a:lstStyle/>
          <a:p>
            <a:pPr eaLnBrk="1" hangingPunct="1"/>
            <a:r>
              <a:rPr lang="en-US" altLang="el-GR" smtClean="0"/>
              <a:t>The general form of the </a:t>
            </a:r>
            <a:r>
              <a:rPr lang="en-US" altLang="el-GR" smtClean="0">
                <a:solidFill>
                  <a:srgbClr val="3333FF"/>
                </a:solidFill>
                <a:latin typeface="Courier New" panose="02070309020205020404" pitchFamily="49" charset="0"/>
              </a:rPr>
              <a:t>while</a:t>
            </a:r>
            <a:r>
              <a:rPr lang="en-US" altLang="el-GR" smtClean="0"/>
              <a:t> statement is:</a:t>
            </a:r>
          </a:p>
          <a:p>
            <a:pPr eaLnBrk="1" hangingPunct="1">
              <a:buFontTx/>
              <a:buNone/>
            </a:pPr>
            <a:r>
              <a:rPr lang="en-US" altLang="el-GR" sz="2400" smtClean="0"/>
              <a:t>	 </a:t>
            </a:r>
            <a:r>
              <a:rPr lang="en-US" altLang="el-GR" sz="2400" smtClean="0">
                <a:solidFill>
                  <a:srgbClr val="3333FF"/>
                </a:solidFill>
                <a:latin typeface="Courier New" panose="02070309020205020404" pitchFamily="49" charset="0"/>
              </a:rPr>
              <a:t>   </a:t>
            </a:r>
            <a:endParaRPr lang="en-US" altLang="el-GR" sz="2400" smtClean="0">
              <a:latin typeface="Courier New" panose="02070309020205020404" pitchFamily="49" charset="0"/>
            </a:endParaRPr>
          </a:p>
          <a:p>
            <a:pPr eaLnBrk="1" hangingPunct="1">
              <a:buFontTx/>
              <a:buNone/>
            </a:pPr>
            <a:r>
              <a:rPr lang="en-US" altLang="el-GR" sz="2400" smtClean="0">
                <a:latin typeface="Courier New" panose="02070309020205020404" pitchFamily="49" charset="0"/>
              </a:rPr>
              <a:t>	      </a:t>
            </a:r>
          </a:p>
          <a:p>
            <a:pPr eaLnBrk="1" hangingPunct="1">
              <a:buFontTx/>
              <a:buNone/>
            </a:pPr>
            <a:r>
              <a:rPr lang="en-US" altLang="el-GR" smtClean="0">
                <a:latin typeface="Courier New" panose="02070309020205020404" pitchFamily="49" charset="0"/>
              </a:rPr>
              <a:t>	</a:t>
            </a:r>
            <a:r>
              <a:rPr lang="en-US" altLang="el-GR" smtClean="0">
                <a:solidFill>
                  <a:srgbClr val="3333FF"/>
                </a:solidFill>
                <a:latin typeface="Courier New" panose="02070309020205020404" pitchFamily="49" charset="0"/>
              </a:rPr>
              <a:t>while</a:t>
            </a:r>
            <a:r>
              <a:rPr lang="en-US" altLang="el-GR" smtClean="0"/>
              <a:t> is a reserved word</a:t>
            </a:r>
          </a:p>
          <a:p>
            <a:pPr eaLnBrk="1" hangingPunct="1"/>
            <a:r>
              <a:rPr lang="en-US" altLang="el-GR" smtClean="0"/>
              <a:t>Statement can be simple or compound</a:t>
            </a:r>
          </a:p>
          <a:p>
            <a:pPr eaLnBrk="1" hangingPunct="1"/>
            <a:r>
              <a:rPr lang="en-US" altLang="el-GR" smtClean="0"/>
              <a:t>Expression acts as a decision maker and is usually a logical expression </a:t>
            </a:r>
          </a:p>
          <a:p>
            <a:pPr eaLnBrk="1" hangingPunct="1"/>
            <a:r>
              <a:rPr lang="en-US" altLang="el-GR" smtClean="0"/>
              <a:t>Statement is called the body of the loop </a:t>
            </a:r>
          </a:p>
          <a:p>
            <a:pPr eaLnBrk="1" hangingPunct="1"/>
            <a:r>
              <a:rPr lang="en-US" altLang="el-GR" smtClean="0"/>
              <a:t>The parentheses are part of the syntax</a:t>
            </a:r>
          </a:p>
          <a:p>
            <a:pPr eaLnBrk="1" hangingPunct="1">
              <a:lnSpc>
                <a:spcPct val="90000"/>
              </a:lnSpc>
            </a:pPr>
            <a:endParaRPr lang="en-US" altLang="el-GR" smtClean="0"/>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916832"/>
            <a:ext cx="301625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98</a:t>
            </a:fld>
            <a:endParaRPr lang="el-GR" altLang="el-GR"/>
          </a:p>
        </p:txBody>
      </p:sp>
    </p:spTree>
    <p:extLst>
      <p:ext uri="{BB962C8B-B14F-4D97-AF65-F5344CB8AC3E}">
        <p14:creationId xmlns:p14="http://schemas.microsoft.com/office/powerpoint/2010/main" val="15451681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75023"/>
            <a:ext cx="6975475"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while</a:t>
            </a:r>
            <a:r>
              <a:rPr lang="en-US" altLang="el-GR" dirty="0" smtClean="0"/>
              <a:t> Looping (Repetition) Structure (continued)</a:t>
            </a:r>
          </a:p>
        </p:txBody>
      </p:sp>
      <p:sp>
        <p:nvSpPr>
          <p:cNvPr id="7174" name="Rectangle 7"/>
          <p:cNvSpPr>
            <a:spLocks noGrp="1" noChangeArrowheads="1"/>
          </p:cNvSpPr>
          <p:nvPr>
            <p:ph type="body" idx="1"/>
          </p:nvPr>
        </p:nvSpPr>
        <p:spPr>
          <a:xfrm>
            <a:off x="467544" y="1196752"/>
            <a:ext cx="8534400" cy="4724400"/>
          </a:xfrm>
        </p:spPr>
        <p:txBody>
          <a:bodyPr/>
          <a:lstStyle/>
          <a:p>
            <a:pPr eaLnBrk="1" hangingPunct="1"/>
            <a:endParaRPr lang="en-US" altLang="el-GR" u="sng" dirty="0" smtClean="0"/>
          </a:p>
          <a:p>
            <a:pPr eaLnBrk="1" hangingPunct="1"/>
            <a:endParaRPr lang="en-US" altLang="el-GR" u="sng" dirty="0" smtClean="0"/>
          </a:p>
          <a:p>
            <a:pPr eaLnBrk="1" hangingPunct="1"/>
            <a:endParaRPr lang="en-US" altLang="el-GR" u="sng" dirty="0" smtClean="0"/>
          </a:p>
          <a:p>
            <a:pPr eaLnBrk="1" hangingPunct="1"/>
            <a:endParaRPr lang="en-US" altLang="el-GR" u="sng" dirty="0" smtClean="0"/>
          </a:p>
          <a:p>
            <a:pPr eaLnBrk="1" hangingPunct="1">
              <a:lnSpc>
                <a:spcPct val="180000"/>
              </a:lnSpc>
            </a:pPr>
            <a:endParaRPr lang="en-US" altLang="el-GR" u="sng" dirty="0" smtClean="0"/>
          </a:p>
          <a:p>
            <a:pPr eaLnBrk="1" hangingPunct="1"/>
            <a:endParaRPr lang="el-GR" altLang="el-GR" u="sng" dirty="0" smtClean="0"/>
          </a:p>
          <a:p>
            <a:pPr eaLnBrk="1" hangingPunct="1"/>
            <a:r>
              <a:rPr lang="en-US" altLang="el-GR" u="sng" dirty="0" smtClean="0"/>
              <a:t>Infinite loop</a:t>
            </a:r>
            <a:r>
              <a:rPr lang="en-US" altLang="el-GR" dirty="0" smtClean="0"/>
              <a:t>: continues to execute endlessly</a:t>
            </a:r>
          </a:p>
          <a:p>
            <a:pPr lvl="1" eaLnBrk="1" hangingPunct="1"/>
            <a:r>
              <a:rPr lang="en-US" altLang="el-GR" dirty="0" smtClean="0"/>
              <a:t>Avoided by including statements in loop body that assure exit condition is eventually </a:t>
            </a:r>
            <a:r>
              <a:rPr lang="en-US" altLang="el-GR" dirty="0" smtClean="0">
                <a:solidFill>
                  <a:srgbClr val="3333FF"/>
                </a:solidFill>
                <a:latin typeface="Courier New" panose="02070309020205020404" pitchFamily="49" charset="0"/>
              </a:rPr>
              <a:t>false</a:t>
            </a:r>
            <a:endParaRPr lang="en-US" altLang="el-GR" dirty="0" smtClean="0"/>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99</a:t>
            </a:fld>
            <a:endParaRPr lang="el-GR" altLang="el-GR"/>
          </a:p>
        </p:txBody>
      </p:sp>
    </p:spTree>
    <p:extLst>
      <p:ext uri="{BB962C8B-B14F-4D97-AF65-F5344CB8AC3E}">
        <p14:creationId xmlns:p14="http://schemas.microsoft.com/office/powerpoint/2010/main" val="3985045847"/>
      </p:ext>
    </p:extLst>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none" strike="noStrike" cap="none" normalizeH="0" baseline="0" smtClean="0">
            <a:ln>
              <a:noFill/>
            </a:ln>
            <a:solidFill>
              <a:srgbClr val="CC0000"/>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none" strike="noStrike" cap="none" normalizeH="0" baseline="0" smtClean="0">
            <a:ln>
              <a:noFill/>
            </a:ln>
            <a:solidFill>
              <a:srgbClr val="CC0000"/>
            </a:solidFill>
            <a:effectLst/>
            <a:latin typeface="Comic Sans MS" pitchFamily="66" charset="0"/>
          </a:defRPr>
        </a:defPPr>
      </a:lstStyle>
    </a:lnDef>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11101</Words>
  <Application>Microsoft Office PowerPoint</Application>
  <PresentationFormat>On-screen Show (4:3)</PresentationFormat>
  <Paragraphs>3213</Paragraphs>
  <Slides>159</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159</vt:i4>
      </vt:variant>
    </vt:vector>
  </HeadingPairs>
  <TitlesOfParts>
    <vt:vector size="171" baseType="lpstr">
      <vt:lpstr>Arial Unicode MS</vt:lpstr>
      <vt:lpstr>Arial</vt:lpstr>
      <vt:lpstr>Comic Sans MS</vt:lpstr>
      <vt:lpstr>Courier New</vt:lpstr>
      <vt:lpstr>Symbol</vt:lpstr>
      <vt:lpstr>Times New Roman</vt:lpstr>
      <vt:lpstr>Verdana</vt:lpstr>
      <vt:lpstr>Wingdings</vt:lpstr>
      <vt:lpstr>Προεπιλεγμένη σχεδίαση</vt:lpstr>
      <vt:lpstr>Document</vt:lpstr>
      <vt:lpstr>Bitmap Image</vt:lpstr>
      <vt:lpstr>Clip</vt:lpstr>
      <vt:lpstr>ΕΙΣΑΓΩΓΗ ΣΤΙΣ ΓΛΩΣΣΕΣ ΠΡΟΓΡΑΜΜΑΤΙΣΜΟΥ  C &amp; C++</vt:lpstr>
      <vt:lpstr>Από τον οδηγό σπουδών του Τμήματος</vt:lpstr>
      <vt:lpstr>Αλγόριθμοι</vt:lpstr>
      <vt:lpstr>Ιδιότητες αλγορίθμων</vt:lpstr>
      <vt:lpstr>Προβλήματα και στιγμιότυπα</vt:lpstr>
      <vt:lpstr>Στιγμιότυπο</vt:lpstr>
      <vt:lpstr>Εισαγωγή στη γλώσσα προγραμματισμού C</vt:lpstr>
      <vt:lpstr>PowerPoint Presentation</vt:lpstr>
      <vt:lpstr>Το 1ο πρόγραμμα σε C</vt:lpstr>
      <vt:lpstr>Συναρτήσεις</vt:lpstr>
      <vt:lpstr>Συστατικά ενός προγράμματος C  </vt:lpstr>
      <vt:lpstr>Παράδειγμα με χρήση συνάρτησης</vt:lpstr>
      <vt:lpstr>Τύποι αριθμητικών μεταβλητών &amp; σταθερών</vt:lpstr>
      <vt:lpstr>Παραδείγματα ονομάτων</vt:lpstr>
      <vt:lpstr>Πραγματικοί αριθμοί</vt:lpstr>
      <vt:lpstr>STATEMENTS – EXPRESSIONS – OPERATORS</vt:lpstr>
      <vt:lpstr>ΤΕΛΕΣΤΕΣ (αριθμητικοί)</vt:lpstr>
      <vt:lpstr>Τελεστές (συνέχεια)</vt:lpstr>
      <vt:lpstr>Διάκριση των τελεστών ++ και --</vt:lpstr>
      <vt:lpstr>ΠΑΡΑΔΕΙΓΜΑΤΑ</vt:lpstr>
      <vt:lpstr>ΣΧΕΣΙΑΚΟΙ ΤΕΛΕΣΤΕΣ</vt:lpstr>
      <vt:lpstr>Παραδείγματα</vt:lpstr>
      <vt:lpstr>Λογικοί τελεστές</vt:lpstr>
      <vt:lpstr>Προτεραιότητα</vt:lpstr>
      <vt:lpstr>int-s και float-s</vt:lpstr>
      <vt:lpstr>int-s και float-s – παράδειγμα 2</vt:lpstr>
      <vt:lpstr>int-s και float-s – παράδειγμα 2 (συνέχεια)</vt:lpstr>
      <vt:lpstr>int-s και float-s – παράδειγμα 3</vt:lpstr>
      <vt:lpstr>Αριθμητική μικτού τύπου</vt:lpstr>
      <vt:lpstr>Είσοδος – Έξοδος</vt:lpstr>
      <vt:lpstr>PowerPoint Presentation</vt:lpstr>
      <vt:lpstr>Εισαγωγή δεδομένων -scanf</vt:lpstr>
      <vt:lpstr>Streams: Input -- Example</vt:lpstr>
      <vt:lpstr>Streams: Input  -- Example (cont)</vt:lpstr>
      <vt:lpstr>Streams: Input – Example (cont)</vt:lpstr>
      <vt:lpstr>Streams: Input – Example (cont)</vt:lpstr>
      <vt:lpstr>Streams: Output -- Example </vt:lpstr>
      <vt:lpstr>Streams: Output – Example (cont)</vt:lpstr>
      <vt:lpstr>Streams: Output – Example (cont)</vt:lpstr>
      <vt:lpstr>Streams: Output – Example (cont)</vt:lpstr>
      <vt:lpstr>Streams: Output – Example (cont)</vt:lpstr>
      <vt:lpstr>Streams: Output – Example (cont)</vt:lpstr>
      <vt:lpstr>Streams: Output – Example (cont)</vt:lpstr>
      <vt:lpstr>Streams: Output – Example (cont)</vt:lpstr>
      <vt:lpstr>Streams: Output – Example (cont)</vt:lpstr>
      <vt:lpstr>Προδιαγραφές Εμφάνισης</vt:lpstr>
      <vt:lpstr>Formatted Input and Output</vt:lpstr>
      <vt:lpstr>printf -- Format-Control-String </vt:lpstr>
      <vt:lpstr>printf -- Format-Control-String (cont)</vt:lpstr>
      <vt:lpstr>printf -- Format-Control-String (cont)</vt:lpstr>
      <vt:lpstr>printf -- Other-Arguments</vt:lpstr>
      <vt:lpstr>scanf -- Format-Control-String </vt:lpstr>
      <vt:lpstr>scanf -- Other-Arguments</vt:lpstr>
      <vt:lpstr>scanf -- Other-Arguments (cont)</vt:lpstr>
      <vt:lpstr>Common Conversion Specifiers for Numerical Information</vt:lpstr>
      <vt:lpstr>Conversion Specifiers for Alphanumeric Information</vt:lpstr>
      <vt:lpstr>printf: Conversion Specifiers </vt:lpstr>
      <vt:lpstr> scanf: Conversion Specifiers </vt:lpstr>
      <vt:lpstr> scanf: Conversion Specifiers (cont) </vt:lpstr>
      <vt:lpstr>Escape Characters (ειδικοί χαρακτήρες)</vt:lpstr>
      <vt:lpstr>Control Structures</vt:lpstr>
      <vt:lpstr>Control Structures (continued)</vt:lpstr>
      <vt:lpstr>Relational Operators</vt:lpstr>
      <vt:lpstr>Relational Operators (continued)</vt:lpstr>
      <vt:lpstr>Εντολή επιλογής (if)</vt:lpstr>
      <vt:lpstr>Παραδείγματα</vt:lpstr>
      <vt:lpstr>Εμφωλιασμένες (nested) 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Notes on if</vt:lpstr>
      <vt:lpstr>Notes on if</vt:lpstr>
      <vt:lpstr>Notes on if</vt:lpstr>
      <vt:lpstr>Notes on if</vt:lpstr>
      <vt:lpstr>Notes on if</vt:lpstr>
      <vt:lpstr>Notes on if</vt:lpstr>
      <vt:lpstr>The else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Floating-Point Numbers for Equality</vt:lpstr>
      <vt:lpstr>Why Is Repetition Needed?</vt:lpstr>
      <vt:lpstr>ΕΠΑΝΑΛΗΠΤΙΚΕΣ ΕΝΤΟΛΕΣ</vt:lpstr>
      <vt:lpstr>while Looping (Repetition) Structure</vt:lpstr>
      <vt:lpstr>while Looping (Repetition) Structure (continued)</vt:lpstr>
      <vt:lpstr> Η εντολή while</vt:lpstr>
      <vt:lpstr> Εντολή while (επανάληψη υπό συνθήκη)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Συνήθη σφάλματα στη while</vt:lpstr>
      <vt:lpstr>Συνήθη σφάλματα στη while</vt:lpstr>
      <vt:lpstr>Συνήθη σφάλματα στη while</vt:lpstr>
      <vt:lpstr>do…while Looping (Repetition) Structure</vt:lpstr>
      <vt:lpstr>do…while Looping (Repetition) Structure (continued)</vt:lpstr>
      <vt:lpstr>Εντολή do - while</vt:lpstr>
      <vt:lpstr>for Looping (Repetition) Structure</vt:lpstr>
      <vt:lpstr>for Looping (Repetition) Structure (continued)</vt:lpstr>
      <vt:lpstr> Εντολή for  (καθορισμένο πλήθος επαναλήψεων)</vt:lpstr>
      <vt:lpstr>Η εντολή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Εμφωλιασμένες επαναλήψεις(nested loops)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Εμφωλιασμένες εντολές επανάληψης (1)</vt:lpstr>
      <vt:lpstr>Εμφωλιασμένες εντολές επανάληψης (2)</vt:lpstr>
      <vt:lpstr>Υπάρχει λάθος ?</vt:lpstr>
      <vt:lpstr>Ποιο είναι το λάθος ?</vt:lpstr>
      <vt:lpstr>Επανάληψη - Παραδείγματα</vt:lpstr>
      <vt:lpstr>PowerPoint Presentation</vt:lpstr>
      <vt:lpstr>PowerPoint Presentation</vt:lpstr>
      <vt:lpstr>PowerPoint Presentation</vt:lpstr>
      <vt:lpstr>PowerPoint Presentation</vt:lpstr>
      <vt:lpstr>Τι βρίσκει ο κώδικας;</vt:lpstr>
      <vt:lpstr>Τι βρίσκει ο κώδικας;</vt:lpstr>
      <vt:lpstr>Ποιο είναι το αποτέλεσμα ; </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Λογαριασμός Microsoft</cp:lastModifiedBy>
  <cp:revision>112</cp:revision>
  <dcterms:created xsi:type="dcterms:W3CDTF">2003-09-21T16:57:34Z</dcterms:created>
  <dcterms:modified xsi:type="dcterms:W3CDTF">2023-11-14T19:31:55Z</dcterms:modified>
</cp:coreProperties>
</file>