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58" r:id="rId4"/>
    <p:sldId id="259" r:id="rId5"/>
    <p:sldId id="260" r:id="rId6"/>
    <p:sldId id="261" r:id="rId7"/>
    <p:sldId id="264" r:id="rId8"/>
    <p:sldId id="262"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265" r:id="rId50"/>
    <p:sldId id="266" r:id="rId51"/>
    <p:sldId id="267" r:id="rId52"/>
    <p:sldId id="268" r:id="rId53"/>
    <p:sldId id="269" r:id="rId54"/>
    <p:sldId id="270" r:id="rId55"/>
    <p:sldId id="271" r:id="rId56"/>
    <p:sldId id="272" r:id="rId57"/>
    <p:sldId id="273" r:id="rId58"/>
    <p:sldId id="274" r:id="rId59"/>
    <p:sldId id="275" r:id="rId60"/>
    <p:sldId id="276" r:id="rId61"/>
    <p:sldId id="277" r:id="rId62"/>
    <p:sldId id="278" r:id="rId63"/>
    <p:sldId id="279" r:id="rId64"/>
    <p:sldId id="280" r:id="rId6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111" d="100"/>
          <a:sy n="111"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65923-3497-4F1F-874A-20622AEFD696}" type="datetimeFigureOut">
              <a:rPr lang="el-GR" smtClean="0"/>
              <a:t>9/2/2023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EAD61-4B0B-444F-88C3-4DEBDC3FA59B}" type="slidenum">
              <a:rPr lang="el-GR" smtClean="0"/>
              <a:t>‹#›</a:t>
            </a:fld>
            <a:endParaRPr lang="el-GR"/>
          </a:p>
        </p:txBody>
      </p:sp>
    </p:spTree>
    <p:extLst>
      <p:ext uri="{BB962C8B-B14F-4D97-AF65-F5344CB8AC3E}">
        <p14:creationId xmlns:p14="http://schemas.microsoft.com/office/powerpoint/2010/main" val="265091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9FF6E1-F586-7DDE-569D-A78B9539C3F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579AD29-A79E-199A-5295-DAD2896B7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A62B730-0384-AA38-5F18-EEAE8AA2B72A}"/>
              </a:ext>
            </a:extLst>
          </p:cNvPr>
          <p:cNvSpPr>
            <a:spLocks noGrp="1"/>
          </p:cNvSpPr>
          <p:nvPr>
            <p:ph type="dt" sz="half" idx="10"/>
          </p:nvPr>
        </p:nvSpPr>
        <p:spPr/>
        <p:txBody>
          <a:bodyPr/>
          <a:lstStyle/>
          <a:p>
            <a:fld id="{653AEA73-7124-4A3E-9C8E-EBD7BA384365}" type="datetime1">
              <a:rPr lang="el-GR" smtClean="0"/>
              <a:t>9/2/2023</a:t>
            </a:fld>
            <a:endParaRPr lang="el-GR"/>
          </a:p>
        </p:txBody>
      </p:sp>
      <p:sp>
        <p:nvSpPr>
          <p:cNvPr id="5" name="Θέση υποσέλιδου 4">
            <a:extLst>
              <a:ext uri="{FF2B5EF4-FFF2-40B4-BE49-F238E27FC236}">
                <a16:creationId xmlns:a16="http://schemas.microsoft.com/office/drawing/2014/main" id="{E7A93F52-BE7F-7E0D-6D31-785FE757D76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6EB0E9A-9DA7-E471-CDFC-4B2AFAA98B14}"/>
              </a:ext>
            </a:extLst>
          </p:cNvPr>
          <p:cNvSpPr>
            <a:spLocks noGrp="1"/>
          </p:cNvSpPr>
          <p:nvPr>
            <p:ph type="sldNum" sz="quarter" idx="12"/>
          </p:nvPr>
        </p:nvSpPr>
        <p:spPr/>
        <p:txBody>
          <a:bodyPr/>
          <a:lstStyle/>
          <a:p>
            <a:fld id="{237F5DC1-A63E-4ED0-92D0-8B1D968CDEC4}" type="slidenum">
              <a:rPr lang="el-GR" smtClean="0"/>
              <a:t>‹#›</a:t>
            </a:fld>
            <a:endParaRPr lang="el-GR"/>
          </a:p>
        </p:txBody>
      </p:sp>
    </p:spTree>
    <p:extLst>
      <p:ext uri="{BB962C8B-B14F-4D97-AF65-F5344CB8AC3E}">
        <p14:creationId xmlns:p14="http://schemas.microsoft.com/office/powerpoint/2010/main" val="155090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E22A57-4646-5535-1AD2-ED80F1A1CBC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019E78A-A8DE-2EAD-2B07-2F2D64C7B91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E2D07E6-4FA2-A1AF-80F3-93B5FF45C0E3}"/>
              </a:ext>
            </a:extLst>
          </p:cNvPr>
          <p:cNvSpPr>
            <a:spLocks noGrp="1"/>
          </p:cNvSpPr>
          <p:nvPr>
            <p:ph type="dt" sz="half" idx="10"/>
          </p:nvPr>
        </p:nvSpPr>
        <p:spPr/>
        <p:txBody>
          <a:bodyPr/>
          <a:lstStyle/>
          <a:p>
            <a:fld id="{561C0F79-8661-4FB6-94D8-9751806294D9}" type="datetime1">
              <a:rPr lang="el-GR" smtClean="0"/>
              <a:t>9/2/2023</a:t>
            </a:fld>
            <a:endParaRPr lang="el-GR"/>
          </a:p>
        </p:txBody>
      </p:sp>
      <p:sp>
        <p:nvSpPr>
          <p:cNvPr id="5" name="Θέση υποσέλιδου 4">
            <a:extLst>
              <a:ext uri="{FF2B5EF4-FFF2-40B4-BE49-F238E27FC236}">
                <a16:creationId xmlns:a16="http://schemas.microsoft.com/office/drawing/2014/main" id="{D677AE5C-EB5E-321C-ECD9-7D2B28CD3BC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D1A0E06-5479-54E6-6280-032E57CC4941}"/>
              </a:ext>
            </a:extLst>
          </p:cNvPr>
          <p:cNvSpPr>
            <a:spLocks noGrp="1"/>
          </p:cNvSpPr>
          <p:nvPr>
            <p:ph type="sldNum" sz="quarter" idx="12"/>
          </p:nvPr>
        </p:nvSpPr>
        <p:spPr/>
        <p:txBody>
          <a:bodyPr/>
          <a:lstStyle/>
          <a:p>
            <a:fld id="{237F5DC1-A63E-4ED0-92D0-8B1D968CDEC4}" type="slidenum">
              <a:rPr lang="el-GR" smtClean="0"/>
              <a:t>‹#›</a:t>
            </a:fld>
            <a:endParaRPr lang="el-GR"/>
          </a:p>
        </p:txBody>
      </p:sp>
    </p:spTree>
    <p:extLst>
      <p:ext uri="{BB962C8B-B14F-4D97-AF65-F5344CB8AC3E}">
        <p14:creationId xmlns:p14="http://schemas.microsoft.com/office/powerpoint/2010/main" val="286041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3B3AB4D-60FA-8157-383B-A39441475DE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5559836-D92A-B0A0-E6F9-5440F27B68A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28B9732-A1E8-AD9E-12E3-BCCF1893DD37}"/>
              </a:ext>
            </a:extLst>
          </p:cNvPr>
          <p:cNvSpPr>
            <a:spLocks noGrp="1"/>
          </p:cNvSpPr>
          <p:nvPr>
            <p:ph type="dt" sz="half" idx="10"/>
          </p:nvPr>
        </p:nvSpPr>
        <p:spPr/>
        <p:txBody>
          <a:bodyPr/>
          <a:lstStyle/>
          <a:p>
            <a:fld id="{C9E57E16-2B8B-4AE4-A123-A9E7E6908D38}" type="datetime1">
              <a:rPr lang="el-GR" smtClean="0"/>
              <a:t>9/2/2023</a:t>
            </a:fld>
            <a:endParaRPr lang="el-GR"/>
          </a:p>
        </p:txBody>
      </p:sp>
      <p:sp>
        <p:nvSpPr>
          <p:cNvPr id="5" name="Θέση υποσέλιδου 4">
            <a:extLst>
              <a:ext uri="{FF2B5EF4-FFF2-40B4-BE49-F238E27FC236}">
                <a16:creationId xmlns:a16="http://schemas.microsoft.com/office/drawing/2014/main" id="{D5EA9BF6-4979-34C5-484E-3C6D6661B3D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AC68B3E-D4EF-7751-8CF4-4B10F9BE42C3}"/>
              </a:ext>
            </a:extLst>
          </p:cNvPr>
          <p:cNvSpPr>
            <a:spLocks noGrp="1"/>
          </p:cNvSpPr>
          <p:nvPr>
            <p:ph type="sldNum" sz="quarter" idx="12"/>
          </p:nvPr>
        </p:nvSpPr>
        <p:spPr/>
        <p:txBody>
          <a:bodyPr/>
          <a:lstStyle/>
          <a:p>
            <a:fld id="{237F5DC1-A63E-4ED0-92D0-8B1D968CDEC4}" type="slidenum">
              <a:rPr lang="el-GR" smtClean="0"/>
              <a:t>‹#›</a:t>
            </a:fld>
            <a:endParaRPr lang="el-GR"/>
          </a:p>
        </p:txBody>
      </p:sp>
    </p:spTree>
    <p:extLst>
      <p:ext uri="{BB962C8B-B14F-4D97-AF65-F5344CB8AC3E}">
        <p14:creationId xmlns:p14="http://schemas.microsoft.com/office/powerpoint/2010/main" val="168348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0D8AB7-2139-BB11-1750-D36790476D5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08A356D-00A2-9B4C-1057-3A07209AA40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7E2EC83-8AC4-F489-7B0B-BEA06878D2B4}"/>
              </a:ext>
            </a:extLst>
          </p:cNvPr>
          <p:cNvSpPr>
            <a:spLocks noGrp="1"/>
          </p:cNvSpPr>
          <p:nvPr>
            <p:ph type="dt" sz="half" idx="10"/>
          </p:nvPr>
        </p:nvSpPr>
        <p:spPr/>
        <p:txBody>
          <a:bodyPr/>
          <a:lstStyle/>
          <a:p>
            <a:fld id="{91AA4F17-D67D-4A10-88D6-61A0848A6C13}" type="datetime1">
              <a:rPr lang="el-GR" smtClean="0"/>
              <a:t>9/2/2023</a:t>
            </a:fld>
            <a:endParaRPr lang="el-GR"/>
          </a:p>
        </p:txBody>
      </p:sp>
      <p:sp>
        <p:nvSpPr>
          <p:cNvPr id="5" name="Θέση υποσέλιδου 4">
            <a:extLst>
              <a:ext uri="{FF2B5EF4-FFF2-40B4-BE49-F238E27FC236}">
                <a16:creationId xmlns:a16="http://schemas.microsoft.com/office/drawing/2014/main" id="{98019648-BCE7-6A62-241B-8F0404FD000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8F28CF0-9744-246A-9C8B-7ED9A8D4629D}"/>
              </a:ext>
            </a:extLst>
          </p:cNvPr>
          <p:cNvSpPr>
            <a:spLocks noGrp="1"/>
          </p:cNvSpPr>
          <p:nvPr>
            <p:ph type="sldNum" sz="quarter" idx="12"/>
          </p:nvPr>
        </p:nvSpPr>
        <p:spPr/>
        <p:txBody>
          <a:bodyPr/>
          <a:lstStyle/>
          <a:p>
            <a:fld id="{237F5DC1-A63E-4ED0-92D0-8B1D968CDEC4}" type="slidenum">
              <a:rPr lang="el-GR" smtClean="0"/>
              <a:t>‹#›</a:t>
            </a:fld>
            <a:endParaRPr lang="el-GR"/>
          </a:p>
        </p:txBody>
      </p:sp>
    </p:spTree>
    <p:extLst>
      <p:ext uri="{BB962C8B-B14F-4D97-AF65-F5344CB8AC3E}">
        <p14:creationId xmlns:p14="http://schemas.microsoft.com/office/powerpoint/2010/main" val="94858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51929C-9007-C674-231C-942FAE51795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E5795C7-448D-6B2D-2023-B4619675B8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3C6DC83-94BF-9EB9-CA06-DF54A2CD3D33}"/>
              </a:ext>
            </a:extLst>
          </p:cNvPr>
          <p:cNvSpPr>
            <a:spLocks noGrp="1"/>
          </p:cNvSpPr>
          <p:nvPr>
            <p:ph type="dt" sz="half" idx="10"/>
          </p:nvPr>
        </p:nvSpPr>
        <p:spPr/>
        <p:txBody>
          <a:bodyPr/>
          <a:lstStyle/>
          <a:p>
            <a:fld id="{FE0C0729-CAB6-458E-9BD6-99399A475AA0}" type="datetime1">
              <a:rPr lang="el-GR" smtClean="0"/>
              <a:t>9/2/2023</a:t>
            </a:fld>
            <a:endParaRPr lang="el-GR"/>
          </a:p>
        </p:txBody>
      </p:sp>
      <p:sp>
        <p:nvSpPr>
          <p:cNvPr id="5" name="Θέση υποσέλιδου 4">
            <a:extLst>
              <a:ext uri="{FF2B5EF4-FFF2-40B4-BE49-F238E27FC236}">
                <a16:creationId xmlns:a16="http://schemas.microsoft.com/office/drawing/2014/main" id="{7BBFF591-D3C0-D81D-22BF-83CFB7CB83E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11A7423-1AE9-C85A-A7CC-500B3798D78B}"/>
              </a:ext>
            </a:extLst>
          </p:cNvPr>
          <p:cNvSpPr>
            <a:spLocks noGrp="1"/>
          </p:cNvSpPr>
          <p:nvPr>
            <p:ph type="sldNum" sz="quarter" idx="12"/>
          </p:nvPr>
        </p:nvSpPr>
        <p:spPr/>
        <p:txBody>
          <a:bodyPr/>
          <a:lstStyle/>
          <a:p>
            <a:fld id="{237F5DC1-A63E-4ED0-92D0-8B1D968CDEC4}" type="slidenum">
              <a:rPr lang="el-GR" smtClean="0"/>
              <a:t>‹#›</a:t>
            </a:fld>
            <a:endParaRPr lang="el-GR"/>
          </a:p>
        </p:txBody>
      </p:sp>
    </p:spTree>
    <p:extLst>
      <p:ext uri="{BB962C8B-B14F-4D97-AF65-F5344CB8AC3E}">
        <p14:creationId xmlns:p14="http://schemas.microsoft.com/office/powerpoint/2010/main" val="362678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ECBB39-0307-08F6-8B7B-EA12D4FAABF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2751D05-5288-4531-FEF5-1E1BEB0C6D2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901D74C-EE87-6DDF-9B94-B4226F6A7F7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7CAE27D-BAF0-9680-507F-6013CFDAEBEA}"/>
              </a:ext>
            </a:extLst>
          </p:cNvPr>
          <p:cNvSpPr>
            <a:spLocks noGrp="1"/>
          </p:cNvSpPr>
          <p:nvPr>
            <p:ph type="dt" sz="half" idx="10"/>
          </p:nvPr>
        </p:nvSpPr>
        <p:spPr/>
        <p:txBody>
          <a:bodyPr/>
          <a:lstStyle/>
          <a:p>
            <a:fld id="{1A763EB1-8128-4477-AB4D-4BB658E01569}" type="datetime1">
              <a:rPr lang="el-GR" smtClean="0"/>
              <a:t>9/2/2023</a:t>
            </a:fld>
            <a:endParaRPr lang="el-GR"/>
          </a:p>
        </p:txBody>
      </p:sp>
      <p:sp>
        <p:nvSpPr>
          <p:cNvPr id="6" name="Θέση υποσέλιδου 5">
            <a:extLst>
              <a:ext uri="{FF2B5EF4-FFF2-40B4-BE49-F238E27FC236}">
                <a16:creationId xmlns:a16="http://schemas.microsoft.com/office/drawing/2014/main" id="{683FA12A-8D4E-39DF-B0A8-FB8B349BB10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8C65804-860B-4BDB-DBEA-5CD874D05403}"/>
              </a:ext>
            </a:extLst>
          </p:cNvPr>
          <p:cNvSpPr>
            <a:spLocks noGrp="1"/>
          </p:cNvSpPr>
          <p:nvPr>
            <p:ph type="sldNum" sz="quarter" idx="12"/>
          </p:nvPr>
        </p:nvSpPr>
        <p:spPr/>
        <p:txBody>
          <a:bodyPr/>
          <a:lstStyle/>
          <a:p>
            <a:fld id="{237F5DC1-A63E-4ED0-92D0-8B1D968CDEC4}" type="slidenum">
              <a:rPr lang="el-GR" smtClean="0"/>
              <a:t>‹#›</a:t>
            </a:fld>
            <a:endParaRPr lang="el-GR"/>
          </a:p>
        </p:txBody>
      </p:sp>
    </p:spTree>
    <p:extLst>
      <p:ext uri="{BB962C8B-B14F-4D97-AF65-F5344CB8AC3E}">
        <p14:creationId xmlns:p14="http://schemas.microsoft.com/office/powerpoint/2010/main" val="187960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3AE050-34D5-9626-D72D-CD11A7C42B4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62CA305-4729-7F16-1C86-CE9FE89BD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B9ECCDE-60FE-D3F6-C8DE-7A45B02063C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AC14008-0416-9F2E-CFD5-705509A83B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408B058-1169-2D35-42D6-7708D46006F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C154CAB-2490-8CE0-CDBA-1BD6DD025487}"/>
              </a:ext>
            </a:extLst>
          </p:cNvPr>
          <p:cNvSpPr>
            <a:spLocks noGrp="1"/>
          </p:cNvSpPr>
          <p:nvPr>
            <p:ph type="dt" sz="half" idx="10"/>
          </p:nvPr>
        </p:nvSpPr>
        <p:spPr/>
        <p:txBody>
          <a:bodyPr/>
          <a:lstStyle/>
          <a:p>
            <a:fld id="{90200265-F895-47F5-8715-13AF38396336}" type="datetime1">
              <a:rPr lang="el-GR" smtClean="0"/>
              <a:t>9/2/2023</a:t>
            </a:fld>
            <a:endParaRPr lang="el-GR"/>
          </a:p>
        </p:txBody>
      </p:sp>
      <p:sp>
        <p:nvSpPr>
          <p:cNvPr id="8" name="Θέση υποσέλιδου 7">
            <a:extLst>
              <a:ext uri="{FF2B5EF4-FFF2-40B4-BE49-F238E27FC236}">
                <a16:creationId xmlns:a16="http://schemas.microsoft.com/office/drawing/2014/main" id="{FB9C5C8B-5ECB-BEBA-500A-A8A8D10F5FB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7FDE33C1-C4D9-500E-8F24-A12F812A46FC}"/>
              </a:ext>
            </a:extLst>
          </p:cNvPr>
          <p:cNvSpPr>
            <a:spLocks noGrp="1"/>
          </p:cNvSpPr>
          <p:nvPr>
            <p:ph type="sldNum" sz="quarter" idx="12"/>
          </p:nvPr>
        </p:nvSpPr>
        <p:spPr/>
        <p:txBody>
          <a:bodyPr/>
          <a:lstStyle/>
          <a:p>
            <a:fld id="{237F5DC1-A63E-4ED0-92D0-8B1D968CDEC4}" type="slidenum">
              <a:rPr lang="el-GR" smtClean="0"/>
              <a:t>‹#›</a:t>
            </a:fld>
            <a:endParaRPr lang="el-GR"/>
          </a:p>
        </p:txBody>
      </p:sp>
    </p:spTree>
    <p:extLst>
      <p:ext uri="{BB962C8B-B14F-4D97-AF65-F5344CB8AC3E}">
        <p14:creationId xmlns:p14="http://schemas.microsoft.com/office/powerpoint/2010/main" val="322265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89D430-EAA9-9EF5-2E2A-1805C8BA5AC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3D2F382-6B7F-24A6-4203-5B68E9F0CDE8}"/>
              </a:ext>
            </a:extLst>
          </p:cNvPr>
          <p:cNvSpPr>
            <a:spLocks noGrp="1"/>
          </p:cNvSpPr>
          <p:nvPr>
            <p:ph type="dt" sz="half" idx="10"/>
          </p:nvPr>
        </p:nvSpPr>
        <p:spPr/>
        <p:txBody>
          <a:bodyPr/>
          <a:lstStyle/>
          <a:p>
            <a:fld id="{6E4B6D8A-1FCE-4C69-9878-898E0DA070BF}" type="datetime1">
              <a:rPr lang="el-GR" smtClean="0"/>
              <a:t>9/2/2023</a:t>
            </a:fld>
            <a:endParaRPr lang="el-GR"/>
          </a:p>
        </p:txBody>
      </p:sp>
      <p:sp>
        <p:nvSpPr>
          <p:cNvPr id="4" name="Θέση υποσέλιδου 3">
            <a:extLst>
              <a:ext uri="{FF2B5EF4-FFF2-40B4-BE49-F238E27FC236}">
                <a16:creationId xmlns:a16="http://schemas.microsoft.com/office/drawing/2014/main" id="{A3F28EF8-20B2-7EA0-C0C9-2A3F57A4046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F7D3D01-9B4F-5DCF-EFDE-9C9883CE2074}"/>
              </a:ext>
            </a:extLst>
          </p:cNvPr>
          <p:cNvSpPr>
            <a:spLocks noGrp="1"/>
          </p:cNvSpPr>
          <p:nvPr>
            <p:ph type="sldNum" sz="quarter" idx="12"/>
          </p:nvPr>
        </p:nvSpPr>
        <p:spPr/>
        <p:txBody>
          <a:bodyPr/>
          <a:lstStyle/>
          <a:p>
            <a:fld id="{237F5DC1-A63E-4ED0-92D0-8B1D968CDEC4}" type="slidenum">
              <a:rPr lang="el-GR" smtClean="0"/>
              <a:t>‹#›</a:t>
            </a:fld>
            <a:endParaRPr lang="el-GR"/>
          </a:p>
        </p:txBody>
      </p:sp>
    </p:spTree>
    <p:extLst>
      <p:ext uri="{BB962C8B-B14F-4D97-AF65-F5344CB8AC3E}">
        <p14:creationId xmlns:p14="http://schemas.microsoft.com/office/powerpoint/2010/main" val="250173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DAC1DC9-2A44-E3BA-83B7-458A09B038B7}"/>
              </a:ext>
            </a:extLst>
          </p:cNvPr>
          <p:cNvSpPr>
            <a:spLocks noGrp="1"/>
          </p:cNvSpPr>
          <p:nvPr>
            <p:ph type="dt" sz="half" idx="10"/>
          </p:nvPr>
        </p:nvSpPr>
        <p:spPr/>
        <p:txBody>
          <a:bodyPr/>
          <a:lstStyle/>
          <a:p>
            <a:fld id="{2536179E-BC3F-4466-B5D7-34A777EA3369}" type="datetime1">
              <a:rPr lang="el-GR" smtClean="0"/>
              <a:t>9/2/2023</a:t>
            </a:fld>
            <a:endParaRPr lang="el-GR"/>
          </a:p>
        </p:txBody>
      </p:sp>
      <p:sp>
        <p:nvSpPr>
          <p:cNvPr id="3" name="Θέση υποσέλιδου 2">
            <a:extLst>
              <a:ext uri="{FF2B5EF4-FFF2-40B4-BE49-F238E27FC236}">
                <a16:creationId xmlns:a16="http://schemas.microsoft.com/office/drawing/2014/main" id="{9F5D0F9F-2EC2-82D1-72A0-A46E5B8952A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A42F5A1-146B-A9DE-9977-94E5CB1E11CA}"/>
              </a:ext>
            </a:extLst>
          </p:cNvPr>
          <p:cNvSpPr>
            <a:spLocks noGrp="1"/>
          </p:cNvSpPr>
          <p:nvPr>
            <p:ph type="sldNum" sz="quarter" idx="12"/>
          </p:nvPr>
        </p:nvSpPr>
        <p:spPr/>
        <p:txBody>
          <a:bodyPr/>
          <a:lstStyle/>
          <a:p>
            <a:fld id="{237F5DC1-A63E-4ED0-92D0-8B1D968CDEC4}" type="slidenum">
              <a:rPr lang="el-GR" smtClean="0"/>
              <a:t>‹#›</a:t>
            </a:fld>
            <a:endParaRPr lang="el-GR"/>
          </a:p>
        </p:txBody>
      </p:sp>
    </p:spTree>
    <p:extLst>
      <p:ext uri="{BB962C8B-B14F-4D97-AF65-F5344CB8AC3E}">
        <p14:creationId xmlns:p14="http://schemas.microsoft.com/office/powerpoint/2010/main" val="118031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A64BF-0449-FF31-85B0-BE141535A4B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14858B6-3BC8-AE14-CEFE-9181EAF0C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9820032-F107-9C90-1786-2FEB0C7B9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7F77016-06B5-52D6-DFDB-BDFF730A5913}"/>
              </a:ext>
            </a:extLst>
          </p:cNvPr>
          <p:cNvSpPr>
            <a:spLocks noGrp="1"/>
          </p:cNvSpPr>
          <p:nvPr>
            <p:ph type="dt" sz="half" idx="10"/>
          </p:nvPr>
        </p:nvSpPr>
        <p:spPr/>
        <p:txBody>
          <a:bodyPr/>
          <a:lstStyle/>
          <a:p>
            <a:fld id="{896E70BD-5CB4-4F1C-B41C-6E098E41BB26}" type="datetime1">
              <a:rPr lang="el-GR" smtClean="0"/>
              <a:t>9/2/2023</a:t>
            </a:fld>
            <a:endParaRPr lang="el-GR"/>
          </a:p>
        </p:txBody>
      </p:sp>
      <p:sp>
        <p:nvSpPr>
          <p:cNvPr id="6" name="Θέση υποσέλιδου 5">
            <a:extLst>
              <a:ext uri="{FF2B5EF4-FFF2-40B4-BE49-F238E27FC236}">
                <a16:creationId xmlns:a16="http://schemas.microsoft.com/office/drawing/2014/main" id="{7C08E513-A0EA-DCAF-E553-E834E06328B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E24576F-0817-3B16-590A-1D6A5ED439B8}"/>
              </a:ext>
            </a:extLst>
          </p:cNvPr>
          <p:cNvSpPr>
            <a:spLocks noGrp="1"/>
          </p:cNvSpPr>
          <p:nvPr>
            <p:ph type="sldNum" sz="quarter" idx="12"/>
          </p:nvPr>
        </p:nvSpPr>
        <p:spPr/>
        <p:txBody>
          <a:bodyPr/>
          <a:lstStyle/>
          <a:p>
            <a:fld id="{237F5DC1-A63E-4ED0-92D0-8B1D968CDEC4}" type="slidenum">
              <a:rPr lang="el-GR" smtClean="0"/>
              <a:t>‹#›</a:t>
            </a:fld>
            <a:endParaRPr lang="el-GR"/>
          </a:p>
        </p:txBody>
      </p:sp>
    </p:spTree>
    <p:extLst>
      <p:ext uri="{BB962C8B-B14F-4D97-AF65-F5344CB8AC3E}">
        <p14:creationId xmlns:p14="http://schemas.microsoft.com/office/powerpoint/2010/main" val="302566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67C23D-48CE-4CD4-B481-05C1CDEEE8C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E047F31-2749-FC6F-B67F-14CDB40955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5EBDB95-BB71-F06F-F28B-80A5E5B88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5DEC53C-CB69-FB43-703E-C9F3D17C7383}"/>
              </a:ext>
            </a:extLst>
          </p:cNvPr>
          <p:cNvSpPr>
            <a:spLocks noGrp="1"/>
          </p:cNvSpPr>
          <p:nvPr>
            <p:ph type="dt" sz="half" idx="10"/>
          </p:nvPr>
        </p:nvSpPr>
        <p:spPr/>
        <p:txBody>
          <a:bodyPr/>
          <a:lstStyle/>
          <a:p>
            <a:fld id="{AA5AB7EE-D857-4E13-9433-E8A1E48AA83C}" type="datetime1">
              <a:rPr lang="el-GR" smtClean="0"/>
              <a:t>9/2/2023</a:t>
            </a:fld>
            <a:endParaRPr lang="el-GR"/>
          </a:p>
        </p:txBody>
      </p:sp>
      <p:sp>
        <p:nvSpPr>
          <p:cNvPr id="6" name="Θέση υποσέλιδου 5">
            <a:extLst>
              <a:ext uri="{FF2B5EF4-FFF2-40B4-BE49-F238E27FC236}">
                <a16:creationId xmlns:a16="http://schemas.microsoft.com/office/drawing/2014/main" id="{EC7A17AF-F1D7-9F88-9EC6-FFA020495AE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27EEA5D-8BDE-F605-D017-A7D961CFAE9E}"/>
              </a:ext>
            </a:extLst>
          </p:cNvPr>
          <p:cNvSpPr>
            <a:spLocks noGrp="1"/>
          </p:cNvSpPr>
          <p:nvPr>
            <p:ph type="sldNum" sz="quarter" idx="12"/>
          </p:nvPr>
        </p:nvSpPr>
        <p:spPr/>
        <p:txBody>
          <a:bodyPr/>
          <a:lstStyle/>
          <a:p>
            <a:fld id="{237F5DC1-A63E-4ED0-92D0-8B1D968CDEC4}" type="slidenum">
              <a:rPr lang="el-GR" smtClean="0"/>
              <a:t>‹#›</a:t>
            </a:fld>
            <a:endParaRPr lang="el-GR"/>
          </a:p>
        </p:txBody>
      </p:sp>
    </p:spTree>
    <p:extLst>
      <p:ext uri="{BB962C8B-B14F-4D97-AF65-F5344CB8AC3E}">
        <p14:creationId xmlns:p14="http://schemas.microsoft.com/office/powerpoint/2010/main" val="235718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1F348CC-53AA-A3C8-AAD2-56483A324B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131C0E4-BF95-A214-302E-2BB44E7107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FF80D19-CF93-7859-313D-84A03F22D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6CD74-AFC0-4A21-AFB3-5AB6D1369EA0}" type="datetime1">
              <a:rPr lang="el-GR" smtClean="0"/>
              <a:t>9/2/2023</a:t>
            </a:fld>
            <a:endParaRPr lang="el-GR"/>
          </a:p>
        </p:txBody>
      </p:sp>
      <p:sp>
        <p:nvSpPr>
          <p:cNvPr id="5" name="Θέση υποσέλιδου 4">
            <a:extLst>
              <a:ext uri="{FF2B5EF4-FFF2-40B4-BE49-F238E27FC236}">
                <a16:creationId xmlns:a16="http://schemas.microsoft.com/office/drawing/2014/main" id="{B060F12C-8DD5-B200-3047-C913FAD39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ACB3457-BA97-A941-4BCD-143BDB99A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F5DC1-A63E-4ED0-92D0-8B1D968CDEC4}" type="slidenum">
              <a:rPr lang="el-GR" smtClean="0"/>
              <a:t>‹#›</a:t>
            </a:fld>
            <a:endParaRPr lang="el-GR"/>
          </a:p>
        </p:txBody>
      </p:sp>
    </p:spTree>
    <p:extLst>
      <p:ext uri="{BB962C8B-B14F-4D97-AF65-F5344CB8AC3E}">
        <p14:creationId xmlns:p14="http://schemas.microsoft.com/office/powerpoint/2010/main" val="314088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D47C30-031E-AC9A-13CE-BABC802F83FE}"/>
              </a:ext>
            </a:extLst>
          </p:cNvPr>
          <p:cNvSpPr>
            <a:spLocks noGrp="1"/>
          </p:cNvSpPr>
          <p:nvPr>
            <p:ph type="ctrTitle"/>
          </p:nvPr>
        </p:nvSpPr>
        <p:spPr/>
        <p:txBody>
          <a:bodyPr/>
          <a:lstStyle/>
          <a:p>
            <a:r>
              <a:rPr lang="el-GR" dirty="0"/>
              <a:t>1</a:t>
            </a:r>
            <a:r>
              <a:rPr lang="el-GR" baseline="30000" dirty="0"/>
              <a:t>ο</a:t>
            </a:r>
            <a:r>
              <a:rPr lang="el-GR" dirty="0"/>
              <a:t> μάθημα</a:t>
            </a:r>
          </a:p>
        </p:txBody>
      </p:sp>
      <p:sp>
        <p:nvSpPr>
          <p:cNvPr id="3" name="Υπότιτλος 2">
            <a:extLst>
              <a:ext uri="{FF2B5EF4-FFF2-40B4-BE49-F238E27FC236}">
                <a16:creationId xmlns:a16="http://schemas.microsoft.com/office/drawing/2014/main" id="{F5549EFA-5B8A-6A55-3BE3-07C3A9E50C4B}"/>
              </a:ext>
            </a:extLst>
          </p:cNvPr>
          <p:cNvSpPr>
            <a:spLocks noGrp="1"/>
          </p:cNvSpPr>
          <p:nvPr>
            <p:ph type="subTitle" idx="1"/>
          </p:nvPr>
        </p:nvSpPr>
        <p:spPr/>
        <p:txBody>
          <a:bodyPr>
            <a:normAutofit/>
          </a:bodyPr>
          <a:lstStyle/>
          <a:p>
            <a:r>
              <a:rPr lang="el-GR" sz="4000" dirty="0"/>
              <a:t>Εισαγωγή στη διδακτική της γλώσσας </a:t>
            </a:r>
          </a:p>
        </p:txBody>
      </p:sp>
      <p:sp>
        <p:nvSpPr>
          <p:cNvPr id="4" name="Θέση αριθμού διαφάνειας 3">
            <a:extLst>
              <a:ext uri="{FF2B5EF4-FFF2-40B4-BE49-F238E27FC236}">
                <a16:creationId xmlns:a16="http://schemas.microsoft.com/office/drawing/2014/main" id="{9B0BF63E-D611-F7C5-7519-6264043F8B8F}"/>
              </a:ext>
            </a:extLst>
          </p:cNvPr>
          <p:cNvSpPr>
            <a:spLocks noGrp="1"/>
          </p:cNvSpPr>
          <p:nvPr>
            <p:ph type="sldNum" sz="quarter" idx="12"/>
          </p:nvPr>
        </p:nvSpPr>
        <p:spPr/>
        <p:txBody>
          <a:bodyPr/>
          <a:lstStyle/>
          <a:p>
            <a:fld id="{237F5DC1-A63E-4ED0-92D0-8B1D968CDEC4}" type="slidenum">
              <a:rPr lang="el-GR" smtClean="0"/>
              <a:t>1</a:t>
            </a:fld>
            <a:endParaRPr lang="el-GR"/>
          </a:p>
        </p:txBody>
      </p:sp>
    </p:spTree>
    <p:extLst>
      <p:ext uri="{BB962C8B-B14F-4D97-AF65-F5344CB8AC3E}">
        <p14:creationId xmlns:p14="http://schemas.microsoft.com/office/powerpoint/2010/main" val="2823959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36C4A11-6909-4A4B-0A96-F74E6E93E87F}"/>
              </a:ext>
            </a:extLst>
          </p:cNvPr>
          <p:cNvSpPr>
            <a:spLocks noGrp="1"/>
          </p:cNvSpPr>
          <p:nvPr>
            <p:ph idx="1"/>
          </p:nvPr>
        </p:nvSpPr>
        <p:spPr>
          <a:xfrm>
            <a:off x="838200" y="974785"/>
            <a:ext cx="10515600" cy="5202178"/>
          </a:xfrm>
        </p:spPr>
        <p:txBody>
          <a:bodyPr>
            <a:normAutofit/>
          </a:bodyPr>
          <a:lstStyle/>
          <a:p>
            <a:r>
              <a:rPr lang="el-GR" dirty="0"/>
              <a:t>Οι θεωρίες αυτές κινούνται σε πολλές κατευθύνσεις και επίπεδα και θεωρούν διαφορετικούς παράγοντες ως βασικούς στην απόκτηση της γλώσσας.</a:t>
            </a:r>
          </a:p>
          <a:p>
            <a:r>
              <a:rPr lang="el-GR" dirty="0"/>
              <a:t>Σε γενικές γραμμές όμως, προέρχονται από τις δύο διαμετρικά αντίθετες μεταξύ τους απόψεις:</a:t>
            </a:r>
          </a:p>
          <a:p>
            <a:pPr marL="0" indent="0">
              <a:buNone/>
            </a:pPr>
            <a:r>
              <a:rPr lang="el-GR" dirty="0"/>
              <a:t>1.η πρώτη άποψη (υπό την επίδραση της ορθολογιστικής φιλοσοφικής τάσης) θεωρεί τη γλώσσα έμφυτη , με την έννοια ότι η ικανότητα για την απόκτησή της είναι εγγεγραμμένη στα γονίδια των ανθρώπων.</a:t>
            </a:r>
          </a:p>
        </p:txBody>
      </p:sp>
      <p:sp>
        <p:nvSpPr>
          <p:cNvPr id="2" name="Θέση αριθμού διαφάνειας 1">
            <a:extLst>
              <a:ext uri="{FF2B5EF4-FFF2-40B4-BE49-F238E27FC236}">
                <a16:creationId xmlns:a16="http://schemas.microsoft.com/office/drawing/2014/main" id="{A7205D89-0B6F-2035-1555-3568558ED9EE}"/>
              </a:ext>
            </a:extLst>
          </p:cNvPr>
          <p:cNvSpPr>
            <a:spLocks noGrp="1"/>
          </p:cNvSpPr>
          <p:nvPr>
            <p:ph type="sldNum" sz="quarter" idx="12"/>
          </p:nvPr>
        </p:nvSpPr>
        <p:spPr/>
        <p:txBody>
          <a:bodyPr/>
          <a:lstStyle/>
          <a:p>
            <a:fld id="{237F5DC1-A63E-4ED0-92D0-8B1D968CDEC4}" type="slidenum">
              <a:rPr lang="el-GR" smtClean="0"/>
              <a:t>10</a:t>
            </a:fld>
            <a:endParaRPr lang="el-GR"/>
          </a:p>
        </p:txBody>
      </p:sp>
    </p:spTree>
    <p:extLst>
      <p:ext uri="{BB962C8B-B14F-4D97-AF65-F5344CB8AC3E}">
        <p14:creationId xmlns:p14="http://schemas.microsoft.com/office/powerpoint/2010/main" val="190187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924DB26-2C74-0C02-0AEA-02C9BF34A599}"/>
              </a:ext>
            </a:extLst>
          </p:cNvPr>
          <p:cNvSpPr>
            <a:spLocks noGrp="1"/>
          </p:cNvSpPr>
          <p:nvPr>
            <p:ph idx="1"/>
          </p:nvPr>
        </p:nvSpPr>
        <p:spPr>
          <a:xfrm>
            <a:off x="838200" y="1130060"/>
            <a:ext cx="10515600" cy="5046903"/>
          </a:xfrm>
        </p:spPr>
        <p:txBody>
          <a:bodyPr/>
          <a:lstStyle/>
          <a:p>
            <a:pPr marL="0" indent="0">
              <a:buNone/>
            </a:pPr>
            <a:r>
              <a:rPr lang="el-GR" dirty="0"/>
              <a:t>2. Η δεύτερη (υπό την επίδραση της εμπειριοκρατικής τάσης) υποστηρίζει ότι η γλώσσα μαθαίνεται μέσα από την επικοινωνία και την αλληλεπίδραση με το περιβάλλον .</a:t>
            </a:r>
          </a:p>
          <a:p>
            <a:pPr marL="0" indent="0">
              <a:buNone/>
            </a:pPr>
            <a:r>
              <a:rPr lang="el-GR" dirty="0"/>
              <a:t>Αναμφισβήτητο είναι το γεγονός ότι τόσο παιδιά της ίδιας γλωσσικής κοινότητας, όσο και διαφορετικών κοινοτήτων αναπτύσσουν τη γλώσσα με σχετικά όμοιο τρόπο.</a:t>
            </a:r>
          </a:p>
          <a:p>
            <a:pPr marL="0" indent="0">
              <a:buNone/>
            </a:pPr>
            <a:endParaRPr lang="el-GR" dirty="0"/>
          </a:p>
        </p:txBody>
      </p:sp>
      <p:sp>
        <p:nvSpPr>
          <p:cNvPr id="2" name="Θέση αριθμού διαφάνειας 1">
            <a:extLst>
              <a:ext uri="{FF2B5EF4-FFF2-40B4-BE49-F238E27FC236}">
                <a16:creationId xmlns:a16="http://schemas.microsoft.com/office/drawing/2014/main" id="{6AEEEC15-EA1A-F6A6-F430-587C47C3065D}"/>
              </a:ext>
            </a:extLst>
          </p:cNvPr>
          <p:cNvSpPr>
            <a:spLocks noGrp="1"/>
          </p:cNvSpPr>
          <p:nvPr>
            <p:ph type="sldNum" sz="quarter" idx="12"/>
          </p:nvPr>
        </p:nvSpPr>
        <p:spPr/>
        <p:txBody>
          <a:bodyPr/>
          <a:lstStyle/>
          <a:p>
            <a:fld id="{237F5DC1-A63E-4ED0-92D0-8B1D968CDEC4}" type="slidenum">
              <a:rPr lang="el-GR" smtClean="0"/>
              <a:t>11</a:t>
            </a:fld>
            <a:endParaRPr lang="el-GR"/>
          </a:p>
        </p:txBody>
      </p:sp>
    </p:spTree>
    <p:extLst>
      <p:ext uri="{BB962C8B-B14F-4D97-AF65-F5344CB8AC3E}">
        <p14:creationId xmlns:p14="http://schemas.microsoft.com/office/powerpoint/2010/main" val="342888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642178-5B0E-C176-408C-F11BCFF299F1}"/>
              </a:ext>
            </a:extLst>
          </p:cNvPr>
          <p:cNvSpPr txBox="1"/>
          <p:nvPr/>
        </p:nvSpPr>
        <p:spPr>
          <a:xfrm>
            <a:off x="1526877" y="1367634"/>
            <a:ext cx="8885208" cy="2677656"/>
          </a:xfrm>
          <a:prstGeom prst="rect">
            <a:avLst/>
          </a:prstGeom>
          <a:noFill/>
        </p:spPr>
        <p:txBody>
          <a:bodyPr wrap="square">
            <a:spAutoFit/>
          </a:bodyPr>
          <a:lstStyle/>
          <a:p>
            <a:r>
              <a:rPr lang="el-GR" sz="2400" dirty="0"/>
              <a:t>Άρα…</a:t>
            </a:r>
          </a:p>
          <a:p>
            <a:r>
              <a:rPr lang="el-GR" sz="2400" dirty="0"/>
              <a:t>είναι πολύ πιθανόν να είμαστε από τη φύση μας προγραμματισμένοι</a:t>
            </a:r>
          </a:p>
          <a:p>
            <a:r>
              <a:rPr lang="el-GR" sz="2400" dirty="0"/>
              <a:t>να αναπτύξουμε αναγκαστικά κάποια γλώσσα.</a:t>
            </a:r>
          </a:p>
          <a:p>
            <a:r>
              <a:rPr lang="el-GR" sz="2400" dirty="0"/>
              <a:t>Βέβαια, το γεγονός ότι η ανάπτυξη του λόγου πραγματοποιείται με</a:t>
            </a:r>
          </a:p>
          <a:p>
            <a:r>
              <a:rPr lang="el-GR" sz="2400" dirty="0"/>
              <a:t>σχετικά όμοιο τρόπο σε όλα τα παιδιά δεν αποδεικνύει από μόνο του</a:t>
            </a:r>
          </a:p>
          <a:p>
            <a:r>
              <a:rPr lang="el-GR" sz="2400" dirty="0"/>
              <a:t>ότι τα ανθρώπινα όντα είναι βιολογικά προγραμματισμένα ώστε να</a:t>
            </a:r>
          </a:p>
          <a:p>
            <a:r>
              <a:rPr lang="el-GR" sz="2400" dirty="0"/>
              <a:t>αποκτήσουν τη γλώσσα.</a:t>
            </a:r>
          </a:p>
        </p:txBody>
      </p:sp>
      <p:sp>
        <p:nvSpPr>
          <p:cNvPr id="2" name="Θέση αριθμού διαφάνειας 1">
            <a:extLst>
              <a:ext uri="{FF2B5EF4-FFF2-40B4-BE49-F238E27FC236}">
                <a16:creationId xmlns:a16="http://schemas.microsoft.com/office/drawing/2014/main" id="{AFA288FA-7159-876B-2965-318EDBB8A2D6}"/>
              </a:ext>
            </a:extLst>
          </p:cNvPr>
          <p:cNvSpPr>
            <a:spLocks noGrp="1"/>
          </p:cNvSpPr>
          <p:nvPr>
            <p:ph type="sldNum" sz="quarter" idx="12"/>
          </p:nvPr>
        </p:nvSpPr>
        <p:spPr/>
        <p:txBody>
          <a:bodyPr/>
          <a:lstStyle/>
          <a:p>
            <a:fld id="{237F5DC1-A63E-4ED0-92D0-8B1D968CDEC4}" type="slidenum">
              <a:rPr lang="el-GR" smtClean="0"/>
              <a:t>12</a:t>
            </a:fld>
            <a:endParaRPr lang="el-GR"/>
          </a:p>
        </p:txBody>
      </p:sp>
    </p:spTree>
    <p:extLst>
      <p:ext uri="{BB962C8B-B14F-4D97-AF65-F5344CB8AC3E}">
        <p14:creationId xmlns:p14="http://schemas.microsoft.com/office/powerpoint/2010/main" val="45128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2AE2066-B314-BB39-A8AD-BA699180CE82}"/>
              </a:ext>
            </a:extLst>
          </p:cNvPr>
          <p:cNvSpPr>
            <a:spLocks noGrp="1"/>
          </p:cNvSpPr>
          <p:nvPr>
            <p:ph idx="1"/>
          </p:nvPr>
        </p:nvSpPr>
        <p:spPr>
          <a:xfrm>
            <a:off x="838200" y="690113"/>
            <a:ext cx="10515600" cy="5486850"/>
          </a:xfrm>
        </p:spPr>
        <p:txBody>
          <a:bodyPr>
            <a:normAutofit/>
          </a:bodyPr>
          <a:lstStyle/>
          <a:p>
            <a:r>
              <a:rPr lang="el-GR" dirty="0"/>
              <a:t>Αυτή η αναπτυξιακή πορεία θα μπορούσε να είναι αποτέλεσμα της επίδρασης περιβαλλοντικών παραγόντων, δεδομένου και ότι η μη έκθεση του παιδιού σε οποιασδήποτε μορφής γλώσσα κατά τα κρίσιμα για την εκμάθηση χρόνια γέννηση έως και </a:t>
            </a:r>
            <a:r>
              <a:rPr lang="el-GR" dirty="0" err="1"/>
              <a:t>προεφηβεία</a:t>
            </a:r>
            <a:r>
              <a:rPr lang="el-GR" dirty="0"/>
              <a:t> (11 έτη περίπου) καθιστά εξαιρετικά δύσκολη, έως και αδύνατη την επαρκή απόκτησή της στα μετέπειτα έτη.</a:t>
            </a:r>
          </a:p>
          <a:p>
            <a:pPr marL="0" indent="0">
              <a:buNone/>
            </a:pPr>
            <a:r>
              <a:rPr lang="el-GR" i="1" dirty="0"/>
              <a:t>Η περίπτωση της Τζίνι το 1970 στις ΗΠΑ, η οποία μέχρι τα 13 μεγάλωνε απομονωμένη σε ένα δωμάτιο χωρίς καμία επαφή με το περιβάλλον, και δεν απόκτησε ποτέ επαρκή γλωσσική ικανότητα.</a:t>
            </a:r>
          </a:p>
          <a:p>
            <a:pPr marL="0" indent="0">
              <a:buNone/>
            </a:pPr>
            <a:endParaRPr lang="el-GR" dirty="0"/>
          </a:p>
        </p:txBody>
      </p:sp>
      <p:sp>
        <p:nvSpPr>
          <p:cNvPr id="2" name="Θέση αριθμού διαφάνειας 1">
            <a:extLst>
              <a:ext uri="{FF2B5EF4-FFF2-40B4-BE49-F238E27FC236}">
                <a16:creationId xmlns:a16="http://schemas.microsoft.com/office/drawing/2014/main" id="{6D9E9025-83BD-C5F8-76BD-41CFC251FB3C}"/>
              </a:ext>
            </a:extLst>
          </p:cNvPr>
          <p:cNvSpPr>
            <a:spLocks noGrp="1"/>
          </p:cNvSpPr>
          <p:nvPr>
            <p:ph type="sldNum" sz="quarter" idx="12"/>
          </p:nvPr>
        </p:nvSpPr>
        <p:spPr/>
        <p:txBody>
          <a:bodyPr/>
          <a:lstStyle/>
          <a:p>
            <a:fld id="{237F5DC1-A63E-4ED0-92D0-8B1D968CDEC4}" type="slidenum">
              <a:rPr lang="el-GR" smtClean="0"/>
              <a:t>13</a:t>
            </a:fld>
            <a:endParaRPr lang="el-GR"/>
          </a:p>
        </p:txBody>
      </p:sp>
    </p:spTree>
    <p:extLst>
      <p:ext uri="{BB962C8B-B14F-4D97-AF65-F5344CB8AC3E}">
        <p14:creationId xmlns:p14="http://schemas.microsoft.com/office/powerpoint/2010/main" val="491563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954B98-E4A6-00E6-4B89-85DEB386BA06}"/>
              </a:ext>
            </a:extLst>
          </p:cNvPr>
          <p:cNvSpPr>
            <a:spLocks noGrp="1"/>
          </p:cNvSpPr>
          <p:nvPr>
            <p:ph type="title"/>
          </p:nvPr>
        </p:nvSpPr>
        <p:spPr>
          <a:xfrm>
            <a:off x="3431156" y="304741"/>
            <a:ext cx="5329687" cy="902958"/>
          </a:xfrm>
        </p:spPr>
        <p:txBody>
          <a:bodyPr/>
          <a:lstStyle/>
          <a:p>
            <a:r>
              <a:rPr lang="el-GR" dirty="0"/>
              <a:t>ΦΥΣΗ Ή ΑΝΑΤΡΟΦΗ</a:t>
            </a:r>
          </a:p>
        </p:txBody>
      </p:sp>
      <p:sp>
        <p:nvSpPr>
          <p:cNvPr id="3" name="Θέση περιεχομένου 2">
            <a:extLst>
              <a:ext uri="{FF2B5EF4-FFF2-40B4-BE49-F238E27FC236}">
                <a16:creationId xmlns:a16="http://schemas.microsoft.com/office/drawing/2014/main" id="{7199A5FB-1400-9C0E-4434-0CE471539E2D}"/>
              </a:ext>
            </a:extLst>
          </p:cNvPr>
          <p:cNvSpPr>
            <a:spLocks noGrp="1"/>
          </p:cNvSpPr>
          <p:nvPr>
            <p:ph idx="1"/>
          </p:nvPr>
        </p:nvSpPr>
        <p:spPr>
          <a:xfrm>
            <a:off x="1052423" y="1670349"/>
            <a:ext cx="9609826" cy="4351338"/>
          </a:xfrm>
        </p:spPr>
        <p:txBody>
          <a:bodyPr>
            <a:normAutofit fontScale="92500" lnSpcReduction="10000"/>
          </a:bodyPr>
          <a:lstStyle/>
          <a:p>
            <a:r>
              <a:rPr lang="el-GR" dirty="0"/>
              <a:t>Ένα από τα κεντρικά ερωτήματα που απασχολεί τους επιστήμονες είναι αν η ανάπτυξη της γλώσσας συντελείται μέσω μιας έμφυτης ικανότητας (φύση) ή σχετίζεται με το περιβάλλον και τα ερεθίσματα που δεχόμαστε στη βρεφική και παιδική μας ηλικία (ανατροφή).</a:t>
            </a:r>
          </a:p>
          <a:p>
            <a:r>
              <a:rPr lang="el-GR" dirty="0"/>
              <a:t>Επειδή η παρατήρηση των παιδιών επιβεβαιώνει όψεις τόσο της μιας όσο και της άλλης άποψης, και επειδή υπάρχουν και άλλοι παράγοντες που συμβάλλουν στην ανάπτυξη ενός παιδιού, αρκετές θεωρίες προσπάθησαν να </a:t>
            </a:r>
            <a:r>
              <a:rPr lang="el-GR" dirty="0" err="1"/>
              <a:t>συγκεράσουν</a:t>
            </a:r>
            <a:r>
              <a:rPr lang="el-GR" dirty="0"/>
              <a:t> τις δύο αντίθετες τάσεις σε πιο μετριοπαθείς θεωρητικές υποθέσεις.</a:t>
            </a:r>
          </a:p>
          <a:p>
            <a:r>
              <a:rPr lang="el-GR" dirty="0"/>
              <a:t>Στη συνέχεια θα παρουσιαστούν τέσσερις βασικές θεωρητικές προσεγγίσεις στη γλωσσική ανάπτυξη που βρίσκονται σε ένα από τα δύο άκρα (έμφυτο επίκτητο) ή κινούνται ανάμεσα από αυτά.</a:t>
            </a:r>
          </a:p>
        </p:txBody>
      </p:sp>
      <p:sp>
        <p:nvSpPr>
          <p:cNvPr id="4" name="Θέση αριθμού διαφάνειας 3">
            <a:extLst>
              <a:ext uri="{FF2B5EF4-FFF2-40B4-BE49-F238E27FC236}">
                <a16:creationId xmlns:a16="http://schemas.microsoft.com/office/drawing/2014/main" id="{F8E78F99-7767-FB67-7DE0-BA437161A893}"/>
              </a:ext>
            </a:extLst>
          </p:cNvPr>
          <p:cNvSpPr>
            <a:spLocks noGrp="1"/>
          </p:cNvSpPr>
          <p:nvPr>
            <p:ph type="sldNum" sz="quarter" idx="12"/>
          </p:nvPr>
        </p:nvSpPr>
        <p:spPr/>
        <p:txBody>
          <a:bodyPr/>
          <a:lstStyle/>
          <a:p>
            <a:fld id="{237F5DC1-A63E-4ED0-92D0-8B1D968CDEC4}" type="slidenum">
              <a:rPr lang="el-GR" smtClean="0"/>
              <a:t>14</a:t>
            </a:fld>
            <a:endParaRPr lang="el-GR"/>
          </a:p>
        </p:txBody>
      </p:sp>
    </p:spTree>
    <p:extLst>
      <p:ext uri="{BB962C8B-B14F-4D97-AF65-F5344CB8AC3E}">
        <p14:creationId xmlns:p14="http://schemas.microsoft.com/office/powerpoint/2010/main" val="1617312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8B624E-0EB5-AE24-96D5-9064F6F8AA70}"/>
              </a:ext>
            </a:extLst>
          </p:cNvPr>
          <p:cNvSpPr>
            <a:spLocks noGrp="1"/>
          </p:cNvSpPr>
          <p:nvPr>
            <p:ph type="title"/>
          </p:nvPr>
        </p:nvSpPr>
        <p:spPr/>
        <p:txBody>
          <a:bodyPr/>
          <a:lstStyle/>
          <a:p>
            <a:r>
              <a:rPr lang="el-GR" dirty="0"/>
              <a:t>ΣΥΜΠΕΡΙΦΟΡΙΣΜΟΣ:</a:t>
            </a:r>
            <a:br>
              <a:rPr lang="el-GR" dirty="0"/>
            </a:br>
            <a:endParaRPr lang="el-GR" dirty="0"/>
          </a:p>
        </p:txBody>
      </p:sp>
      <p:sp>
        <p:nvSpPr>
          <p:cNvPr id="3" name="Θέση περιεχομένου 2">
            <a:extLst>
              <a:ext uri="{FF2B5EF4-FFF2-40B4-BE49-F238E27FC236}">
                <a16:creationId xmlns:a16="http://schemas.microsoft.com/office/drawing/2014/main" id="{3FDB82B1-214F-0E91-5C6C-7D98035267D4}"/>
              </a:ext>
            </a:extLst>
          </p:cNvPr>
          <p:cNvSpPr>
            <a:spLocks noGrp="1"/>
          </p:cNvSpPr>
          <p:nvPr>
            <p:ph idx="1"/>
          </p:nvPr>
        </p:nvSpPr>
        <p:spPr/>
        <p:txBody>
          <a:bodyPr>
            <a:normAutofit/>
          </a:bodyPr>
          <a:lstStyle/>
          <a:p>
            <a:r>
              <a:rPr lang="el-GR" dirty="0"/>
              <a:t>ΤΟ ΜΟΝΤΕΛΟ TOY SKINNER</a:t>
            </a:r>
          </a:p>
          <a:p>
            <a:r>
              <a:rPr lang="el-GR" dirty="0"/>
              <a:t>Η θεωρία του συμπεριφορισμού, ως γενική θεωρία μάθησης, αναπτύχθηκε στις αρχές του 20 ου αιώνα αρχικά υπό την επιρροή εργασιών γνωστών ψυχολόγων, όπως ο I. </a:t>
            </a:r>
            <a:r>
              <a:rPr lang="el-GR" dirty="0" err="1"/>
              <a:t>Pavlov</a:t>
            </a:r>
            <a:r>
              <a:rPr lang="el-GR" dirty="0"/>
              <a:t> και ο Β. </a:t>
            </a:r>
            <a:r>
              <a:rPr lang="el-GR" dirty="0" err="1"/>
              <a:t>Watson</a:t>
            </a:r>
            <a:r>
              <a:rPr lang="el-GR" dirty="0"/>
              <a:t> , και επεκτάθηκε από τον Β. F. </a:t>
            </a:r>
            <a:r>
              <a:rPr lang="el-GR" dirty="0" err="1"/>
              <a:t>Skinner</a:t>
            </a:r>
            <a:r>
              <a:rPr lang="el-GR" dirty="0"/>
              <a:t> (</a:t>
            </a:r>
            <a:r>
              <a:rPr lang="el-GR" dirty="0" err="1"/>
              <a:t>Verbal</a:t>
            </a:r>
            <a:r>
              <a:rPr lang="el-GR" dirty="0"/>
              <a:t> behavior , 1957).</a:t>
            </a:r>
          </a:p>
          <a:p>
            <a:r>
              <a:rPr lang="el-GR" dirty="0"/>
              <a:t>Ο συμπεριφορισμός ήταν από τις κυρίαρχες μαθησιακές θεωρίες από τις αρχές του 20 ου αιώνα έως και το 1960 περίπου, και βασίστηκε σε πειράματα και παρατηρήσεις της συμπεριφοράς των ζώων, και πώς αυτή τροποποιείται με την καθοδηγούμενη μάθηση.</a:t>
            </a:r>
          </a:p>
        </p:txBody>
      </p:sp>
      <p:sp>
        <p:nvSpPr>
          <p:cNvPr id="4" name="Θέση αριθμού διαφάνειας 3">
            <a:extLst>
              <a:ext uri="{FF2B5EF4-FFF2-40B4-BE49-F238E27FC236}">
                <a16:creationId xmlns:a16="http://schemas.microsoft.com/office/drawing/2014/main" id="{E8D68D42-1182-43A2-57B4-E826ADED2D1C}"/>
              </a:ext>
            </a:extLst>
          </p:cNvPr>
          <p:cNvSpPr>
            <a:spLocks noGrp="1"/>
          </p:cNvSpPr>
          <p:nvPr>
            <p:ph type="sldNum" sz="quarter" idx="12"/>
          </p:nvPr>
        </p:nvSpPr>
        <p:spPr/>
        <p:txBody>
          <a:bodyPr/>
          <a:lstStyle/>
          <a:p>
            <a:fld id="{237F5DC1-A63E-4ED0-92D0-8B1D968CDEC4}" type="slidenum">
              <a:rPr lang="el-GR" smtClean="0"/>
              <a:t>15</a:t>
            </a:fld>
            <a:endParaRPr lang="el-GR"/>
          </a:p>
        </p:txBody>
      </p:sp>
    </p:spTree>
    <p:extLst>
      <p:ext uri="{BB962C8B-B14F-4D97-AF65-F5344CB8AC3E}">
        <p14:creationId xmlns:p14="http://schemas.microsoft.com/office/powerpoint/2010/main" val="2128442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3CF5E9-78F1-6EE4-B40C-864BAE71981B}"/>
              </a:ext>
            </a:extLst>
          </p:cNvPr>
          <p:cNvSpPr>
            <a:spLocks noGrp="1"/>
          </p:cNvSpPr>
          <p:nvPr>
            <p:ph type="title"/>
          </p:nvPr>
        </p:nvSpPr>
        <p:spPr/>
        <p:txBody>
          <a:bodyPr/>
          <a:lstStyle/>
          <a:p>
            <a:r>
              <a:rPr lang="el-GR" dirty="0"/>
              <a:t>Θυμάστε…</a:t>
            </a:r>
          </a:p>
        </p:txBody>
      </p:sp>
      <p:pic>
        <p:nvPicPr>
          <p:cNvPr id="5" name="Θέση περιεχομένου 4">
            <a:extLst>
              <a:ext uri="{FF2B5EF4-FFF2-40B4-BE49-F238E27FC236}">
                <a16:creationId xmlns:a16="http://schemas.microsoft.com/office/drawing/2014/main" id="{FC5C5647-72A0-7DDB-1A43-18A8AEC6A751}"/>
              </a:ext>
            </a:extLst>
          </p:cNvPr>
          <p:cNvPicPr>
            <a:picLocks noGrp="1" noChangeAspect="1"/>
          </p:cNvPicPr>
          <p:nvPr>
            <p:ph idx="1"/>
          </p:nvPr>
        </p:nvPicPr>
        <p:blipFill>
          <a:blip r:embed="rId2"/>
          <a:stretch>
            <a:fillRect/>
          </a:stretch>
        </p:blipFill>
        <p:spPr>
          <a:xfrm>
            <a:off x="2544684" y="1825625"/>
            <a:ext cx="7102632" cy="4351338"/>
          </a:xfrm>
        </p:spPr>
      </p:pic>
      <p:sp>
        <p:nvSpPr>
          <p:cNvPr id="3" name="Θέση αριθμού διαφάνειας 2">
            <a:extLst>
              <a:ext uri="{FF2B5EF4-FFF2-40B4-BE49-F238E27FC236}">
                <a16:creationId xmlns:a16="http://schemas.microsoft.com/office/drawing/2014/main" id="{EDA632AC-DF29-3917-6FE9-27C86CE75319}"/>
              </a:ext>
            </a:extLst>
          </p:cNvPr>
          <p:cNvSpPr>
            <a:spLocks noGrp="1"/>
          </p:cNvSpPr>
          <p:nvPr>
            <p:ph type="sldNum" sz="quarter" idx="12"/>
          </p:nvPr>
        </p:nvSpPr>
        <p:spPr/>
        <p:txBody>
          <a:bodyPr/>
          <a:lstStyle/>
          <a:p>
            <a:fld id="{237F5DC1-A63E-4ED0-92D0-8B1D968CDEC4}" type="slidenum">
              <a:rPr lang="el-GR" smtClean="0"/>
              <a:t>16</a:t>
            </a:fld>
            <a:endParaRPr lang="el-GR"/>
          </a:p>
        </p:txBody>
      </p:sp>
    </p:spTree>
    <p:extLst>
      <p:ext uri="{BB962C8B-B14F-4D97-AF65-F5344CB8AC3E}">
        <p14:creationId xmlns:p14="http://schemas.microsoft.com/office/powerpoint/2010/main" val="116067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14497EE-77C9-28AF-7BA0-D302B113A731}"/>
              </a:ext>
            </a:extLst>
          </p:cNvPr>
          <p:cNvSpPr>
            <a:spLocks noGrp="1"/>
          </p:cNvSpPr>
          <p:nvPr>
            <p:ph idx="1"/>
          </p:nvPr>
        </p:nvSpPr>
        <p:spPr>
          <a:xfrm>
            <a:off x="838200" y="1371600"/>
            <a:ext cx="10515600" cy="4805363"/>
          </a:xfrm>
        </p:spPr>
        <p:txBody>
          <a:bodyPr/>
          <a:lstStyle/>
          <a:p>
            <a:r>
              <a:rPr lang="el-GR" dirty="0"/>
              <a:t>Οι οπαδοί της θεωρίας υποστηρίζουν ότι το παιδί γεννιέται </a:t>
            </a:r>
            <a:r>
              <a:rPr lang="el-GR" dirty="0" err="1"/>
              <a:t>tabula</a:t>
            </a:r>
            <a:r>
              <a:rPr lang="el-GR" dirty="0"/>
              <a:t> </a:t>
            </a:r>
            <a:r>
              <a:rPr lang="el-GR" dirty="0" err="1"/>
              <a:t>rasa</a:t>
            </a:r>
            <a:r>
              <a:rPr lang="el-GR" dirty="0"/>
              <a:t> και μέσω της επαφής με το περιβάλλον αναπτύσσει τη γλώσσα ( </a:t>
            </a:r>
            <a:r>
              <a:rPr lang="el-GR" dirty="0" err="1"/>
              <a:t>εμπειριοκρατισμός</a:t>
            </a:r>
            <a:r>
              <a:rPr lang="el-GR" dirty="0"/>
              <a:t> ).</a:t>
            </a:r>
          </a:p>
          <a:p>
            <a:r>
              <a:rPr lang="el-GR" dirty="0"/>
              <a:t>Η γλώσσα είναι μια συμπεριφορά που μαθαίνεται όπως και όλα τα άλλα είδη συμπεριφορών, κυρίως ως αντίδραση σε ένα ερέθισμα.</a:t>
            </a:r>
          </a:p>
        </p:txBody>
      </p:sp>
      <p:sp>
        <p:nvSpPr>
          <p:cNvPr id="2" name="Θέση αριθμού διαφάνειας 1">
            <a:extLst>
              <a:ext uri="{FF2B5EF4-FFF2-40B4-BE49-F238E27FC236}">
                <a16:creationId xmlns:a16="http://schemas.microsoft.com/office/drawing/2014/main" id="{4E393B29-1A73-3685-D074-496B0B1ADAA5}"/>
              </a:ext>
            </a:extLst>
          </p:cNvPr>
          <p:cNvSpPr>
            <a:spLocks noGrp="1"/>
          </p:cNvSpPr>
          <p:nvPr>
            <p:ph type="sldNum" sz="quarter" idx="12"/>
          </p:nvPr>
        </p:nvSpPr>
        <p:spPr/>
        <p:txBody>
          <a:bodyPr/>
          <a:lstStyle/>
          <a:p>
            <a:fld id="{237F5DC1-A63E-4ED0-92D0-8B1D968CDEC4}" type="slidenum">
              <a:rPr lang="el-GR" smtClean="0"/>
              <a:t>17</a:t>
            </a:fld>
            <a:endParaRPr lang="el-GR"/>
          </a:p>
        </p:txBody>
      </p:sp>
    </p:spTree>
    <p:extLst>
      <p:ext uri="{BB962C8B-B14F-4D97-AF65-F5344CB8AC3E}">
        <p14:creationId xmlns:p14="http://schemas.microsoft.com/office/powerpoint/2010/main" val="354744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F220DDE-4F89-E021-227E-BFBC70673950}"/>
              </a:ext>
            </a:extLst>
          </p:cNvPr>
          <p:cNvSpPr>
            <a:spLocks noGrp="1"/>
          </p:cNvSpPr>
          <p:nvPr>
            <p:ph idx="1"/>
          </p:nvPr>
        </p:nvSpPr>
        <p:spPr>
          <a:xfrm>
            <a:off x="838200" y="1253331"/>
            <a:ext cx="10515600" cy="4351338"/>
          </a:xfrm>
        </p:spPr>
        <p:txBody>
          <a:bodyPr>
            <a:normAutofit/>
          </a:bodyPr>
          <a:lstStyle/>
          <a:p>
            <a:r>
              <a:rPr lang="el-GR" dirty="0"/>
              <a:t>Σύμφωνα με τον </a:t>
            </a:r>
            <a:r>
              <a:rPr lang="el-GR" dirty="0" err="1"/>
              <a:t>Skinner</a:t>
            </a:r>
            <a:r>
              <a:rPr lang="el-GR" dirty="0"/>
              <a:t>, οι βασικοί παράγοντες που επιδρούν στην εμφάνιση ή όχι της γλώσσας είναι τα ερεθίσματα που αυξάνουν την πιθανότητα εκδήλωσης μιας γλωσσικής συμπεριφοράς - θετική ενίσχυση </a:t>
            </a:r>
            <a:r>
              <a:rPr lang="el-GR" dirty="0" err="1"/>
              <a:t>reinforcement</a:t>
            </a:r>
            <a:r>
              <a:rPr lang="el-GR" dirty="0"/>
              <a:t> και αυτά που τη μειώνουν – αρνητική ενίσχυση </a:t>
            </a:r>
            <a:r>
              <a:rPr lang="el-GR" dirty="0" err="1"/>
              <a:t>punishment</a:t>
            </a:r>
            <a:r>
              <a:rPr lang="el-GR" dirty="0"/>
              <a:t>).</a:t>
            </a:r>
          </a:p>
          <a:p>
            <a:r>
              <a:rPr lang="el-GR" dirty="0"/>
              <a:t>Τα αξιολογικά αυτά ερεθίσματα παράγονται από το περιβάλλον του παιδιού ως απάντηση στα εκφωνήματα που αυτό παράγει μέσω της δημιουργίας συσχετισμών και τη μίμηση του ενήλικου λόγου.</a:t>
            </a:r>
          </a:p>
        </p:txBody>
      </p:sp>
      <p:sp>
        <p:nvSpPr>
          <p:cNvPr id="2" name="Θέση αριθμού διαφάνειας 1">
            <a:extLst>
              <a:ext uri="{FF2B5EF4-FFF2-40B4-BE49-F238E27FC236}">
                <a16:creationId xmlns:a16="http://schemas.microsoft.com/office/drawing/2014/main" id="{82E09D3D-4A10-44CD-870C-47C430AB616D}"/>
              </a:ext>
            </a:extLst>
          </p:cNvPr>
          <p:cNvSpPr>
            <a:spLocks noGrp="1"/>
          </p:cNvSpPr>
          <p:nvPr>
            <p:ph type="sldNum" sz="quarter" idx="12"/>
          </p:nvPr>
        </p:nvSpPr>
        <p:spPr/>
        <p:txBody>
          <a:bodyPr/>
          <a:lstStyle/>
          <a:p>
            <a:fld id="{237F5DC1-A63E-4ED0-92D0-8B1D968CDEC4}" type="slidenum">
              <a:rPr lang="el-GR" smtClean="0"/>
              <a:t>18</a:t>
            </a:fld>
            <a:endParaRPr lang="el-GR"/>
          </a:p>
        </p:txBody>
      </p:sp>
    </p:spTree>
    <p:extLst>
      <p:ext uri="{BB962C8B-B14F-4D97-AF65-F5344CB8AC3E}">
        <p14:creationId xmlns:p14="http://schemas.microsoft.com/office/powerpoint/2010/main" val="416827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2E9E37-52AF-DAFF-134B-264FD88AC80D}"/>
              </a:ext>
            </a:extLst>
          </p:cNvPr>
          <p:cNvSpPr>
            <a:spLocks noGrp="1"/>
          </p:cNvSpPr>
          <p:nvPr>
            <p:ph idx="1"/>
          </p:nvPr>
        </p:nvSpPr>
        <p:spPr>
          <a:xfrm>
            <a:off x="838200" y="992038"/>
            <a:ext cx="10515600" cy="5184925"/>
          </a:xfrm>
        </p:spPr>
        <p:txBody>
          <a:bodyPr>
            <a:normAutofit/>
          </a:bodyPr>
          <a:lstStyle/>
          <a:p>
            <a:pPr marL="0" indent="0">
              <a:buNone/>
            </a:pPr>
            <a:r>
              <a:rPr lang="el-GR" dirty="0"/>
              <a:t>Έτσι,</a:t>
            </a:r>
          </a:p>
          <a:p>
            <a:pPr marL="0" indent="0">
              <a:buNone/>
            </a:pPr>
            <a:r>
              <a:rPr lang="el-GR" dirty="0"/>
              <a:t>οι ενήλικες προσφέρουν στο βρέφος μοντέλα για μίμηση, επιβραβεύοντας ή απορρίπτοντας, μέχρι να κατακτηθεί η κατάλληλη γλωσσική συμπεριφορά.</a:t>
            </a:r>
          </a:p>
          <a:p>
            <a:pPr marL="0" indent="0">
              <a:buNone/>
            </a:pPr>
            <a:r>
              <a:rPr lang="el-GR" dirty="0"/>
              <a:t>Άρα,</a:t>
            </a:r>
          </a:p>
          <a:p>
            <a:pPr marL="0" indent="0">
              <a:buNone/>
            </a:pPr>
            <a:r>
              <a:rPr lang="el-GR" dirty="0"/>
              <a:t>η γλωσσική μάθηση είναι αποτέλεσμα παραγωγής σωστών αντιδράσεων στα ερεθίσματα, μέσω μίμησης μοντέλων: αν κάποια αντίδραση ενισχυθεί θετικά, επαναλαμβάνεται, επιβεβαιώνεται και, τελικά, εγκαθιδρύεται.</a:t>
            </a:r>
          </a:p>
        </p:txBody>
      </p:sp>
      <p:sp>
        <p:nvSpPr>
          <p:cNvPr id="2" name="Θέση αριθμού διαφάνειας 1">
            <a:extLst>
              <a:ext uri="{FF2B5EF4-FFF2-40B4-BE49-F238E27FC236}">
                <a16:creationId xmlns:a16="http://schemas.microsoft.com/office/drawing/2014/main" id="{96B20D31-30C0-C5FF-0812-1D948F31990B}"/>
              </a:ext>
            </a:extLst>
          </p:cNvPr>
          <p:cNvSpPr>
            <a:spLocks noGrp="1"/>
          </p:cNvSpPr>
          <p:nvPr>
            <p:ph type="sldNum" sz="quarter" idx="12"/>
          </p:nvPr>
        </p:nvSpPr>
        <p:spPr/>
        <p:txBody>
          <a:bodyPr/>
          <a:lstStyle/>
          <a:p>
            <a:fld id="{237F5DC1-A63E-4ED0-92D0-8B1D968CDEC4}" type="slidenum">
              <a:rPr lang="el-GR" smtClean="0"/>
              <a:t>19</a:t>
            </a:fld>
            <a:endParaRPr lang="el-GR"/>
          </a:p>
        </p:txBody>
      </p:sp>
    </p:spTree>
    <p:extLst>
      <p:ext uri="{BB962C8B-B14F-4D97-AF65-F5344CB8AC3E}">
        <p14:creationId xmlns:p14="http://schemas.microsoft.com/office/powerpoint/2010/main" val="274388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ED3AD3-A055-3999-1838-1C46984299EE}"/>
              </a:ext>
            </a:extLst>
          </p:cNvPr>
          <p:cNvSpPr>
            <a:spLocks noGrp="1"/>
          </p:cNvSpPr>
          <p:nvPr>
            <p:ph type="title"/>
          </p:nvPr>
        </p:nvSpPr>
        <p:spPr/>
        <p:txBody>
          <a:bodyPr/>
          <a:lstStyle/>
          <a:p>
            <a:r>
              <a:rPr lang="el-GR" dirty="0"/>
              <a:t>ΓΛΩΣΣΑ</a:t>
            </a:r>
            <a:br>
              <a:rPr lang="el-GR" dirty="0"/>
            </a:br>
            <a:endParaRPr lang="el-GR" dirty="0"/>
          </a:p>
        </p:txBody>
      </p:sp>
      <p:sp>
        <p:nvSpPr>
          <p:cNvPr id="3" name="Θέση περιεχομένου 2">
            <a:extLst>
              <a:ext uri="{FF2B5EF4-FFF2-40B4-BE49-F238E27FC236}">
                <a16:creationId xmlns:a16="http://schemas.microsoft.com/office/drawing/2014/main" id="{D3891610-71C9-D679-68BF-B9D006BB640D}"/>
              </a:ext>
            </a:extLst>
          </p:cNvPr>
          <p:cNvSpPr>
            <a:spLocks noGrp="1"/>
          </p:cNvSpPr>
          <p:nvPr>
            <p:ph idx="1"/>
          </p:nvPr>
        </p:nvSpPr>
        <p:spPr/>
        <p:txBody>
          <a:bodyPr>
            <a:normAutofit/>
          </a:bodyPr>
          <a:lstStyle/>
          <a:p>
            <a:pPr marL="0" indent="0">
              <a:buNone/>
            </a:pPr>
            <a:r>
              <a:rPr lang="el-GR" dirty="0"/>
              <a:t>Γλώσσα=σύστημα από λεκτικά σύμβολα που εξυπηρετεί την επικοινωνία μεταξύ των ανθρώπων.</a:t>
            </a:r>
          </a:p>
          <a:p>
            <a:r>
              <a:rPr lang="el-GR" dirty="0"/>
              <a:t>σύστημα</a:t>
            </a:r>
          </a:p>
          <a:p>
            <a:r>
              <a:rPr lang="el-GR" dirty="0"/>
              <a:t>λεκτικό σύμβολο</a:t>
            </a:r>
          </a:p>
          <a:p>
            <a:r>
              <a:rPr lang="el-GR" dirty="0"/>
              <a:t>επικοινωνία</a:t>
            </a:r>
          </a:p>
        </p:txBody>
      </p:sp>
      <p:sp>
        <p:nvSpPr>
          <p:cNvPr id="4" name="Θέση αριθμού διαφάνειας 3">
            <a:extLst>
              <a:ext uri="{FF2B5EF4-FFF2-40B4-BE49-F238E27FC236}">
                <a16:creationId xmlns:a16="http://schemas.microsoft.com/office/drawing/2014/main" id="{E4CE2DDA-8840-C030-E8C2-56B692C187E4}"/>
              </a:ext>
            </a:extLst>
          </p:cNvPr>
          <p:cNvSpPr>
            <a:spLocks noGrp="1"/>
          </p:cNvSpPr>
          <p:nvPr>
            <p:ph type="sldNum" sz="quarter" idx="12"/>
          </p:nvPr>
        </p:nvSpPr>
        <p:spPr/>
        <p:txBody>
          <a:bodyPr/>
          <a:lstStyle/>
          <a:p>
            <a:fld id="{237F5DC1-A63E-4ED0-92D0-8B1D968CDEC4}" type="slidenum">
              <a:rPr lang="el-GR" smtClean="0"/>
              <a:t>2</a:t>
            </a:fld>
            <a:endParaRPr lang="el-GR"/>
          </a:p>
        </p:txBody>
      </p:sp>
    </p:spTree>
    <p:extLst>
      <p:ext uri="{BB962C8B-B14F-4D97-AF65-F5344CB8AC3E}">
        <p14:creationId xmlns:p14="http://schemas.microsoft.com/office/powerpoint/2010/main" val="474813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2CCE594-2BAF-8CB9-39C0-662EF6B7643D}"/>
              </a:ext>
            </a:extLst>
          </p:cNvPr>
          <p:cNvSpPr>
            <a:spLocks noGrp="1"/>
          </p:cNvSpPr>
          <p:nvPr>
            <p:ph idx="1"/>
          </p:nvPr>
        </p:nvSpPr>
        <p:spPr>
          <a:xfrm>
            <a:off x="838200" y="854015"/>
            <a:ext cx="10515600" cy="5322948"/>
          </a:xfrm>
        </p:spPr>
        <p:txBody>
          <a:bodyPr>
            <a:normAutofit/>
          </a:bodyPr>
          <a:lstStyle/>
          <a:p>
            <a:pPr marL="0" indent="0">
              <a:buNone/>
            </a:pPr>
            <a:r>
              <a:rPr lang="el-GR" dirty="0"/>
              <a:t>Για παράδειγμα…</a:t>
            </a:r>
          </a:p>
          <a:p>
            <a:pPr marL="0" indent="0">
              <a:buNone/>
            </a:pPr>
            <a:r>
              <a:rPr lang="el-GR" dirty="0"/>
              <a:t>τα βρέφη ακούν αρκετές φορές τη λέξη ‘σκυλί’ και βλέπουν ταυτόχρονα το συγκεκριμένο ζώο συσχετίζουν έτσι την ακουστική με την οπτική εικόνα και μιμούνται τα εκφωνήματα των ενηλίκων. Αν ο συσχετισμός και η μίμηση είναι επιτυχημένα, τότε λαμβάνουν μια θετική αξιολόγηση αντίδραση, οπότε ενθαρρύνονται να επαναλάβουν τα εκφωνήματα αν, αντίθετα, η μίμηση δεν είναι επιτυχής (π.Χ. Ονομάζουν ‘σκυλί’ μια γάτα ή προφέρουν </a:t>
            </a:r>
            <a:r>
              <a:rPr lang="el-GR" dirty="0" err="1"/>
              <a:t>τζλζ</a:t>
            </a:r>
            <a:r>
              <a:rPr lang="el-GR" dirty="0"/>
              <a:t> "), αποθαρρύνονται και δεν επαναλαμβάνουν ή τροποποιούν το ανάλογο εκφώνημα.</a:t>
            </a:r>
          </a:p>
        </p:txBody>
      </p:sp>
      <p:sp>
        <p:nvSpPr>
          <p:cNvPr id="2" name="Θέση αριθμού διαφάνειας 1">
            <a:extLst>
              <a:ext uri="{FF2B5EF4-FFF2-40B4-BE49-F238E27FC236}">
                <a16:creationId xmlns:a16="http://schemas.microsoft.com/office/drawing/2014/main" id="{D5853646-ADEC-8920-B533-282D0D6DEA41}"/>
              </a:ext>
            </a:extLst>
          </p:cNvPr>
          <p:cNvSpPr>
            <a:spLocks noGrp="1"/>
          </p:cNvSpPr>
          <p:nvPr>
            <p:ph type="sldNum" sz="quarter" idx="12"/>
          </p:nvPr>
        </p:nvSpPr>
        <p:spPr/>
        <p:txBody>
          <a:bodyPr/>
          <a:lstStyle/>
          <a:p>
            <a:fld id="{237F5DC1-A63E-4ED0-92D0-8B1D968CDEC4}" type="slidenum">
              <a:rPr lang="el-GR" smtClean="0"/>
              <a:t>20</a:t>
            </a:fld>
            <a:endParaRPr lang="el-GR"/>
          </a:p>
        </p:txBody>
      </p:sp>
    </p:spTree>
    <p:extLst>
      <p:ext uri="{BB962C8B-B14F-4D97-AF65-F5344CB8AC3E}">
        <p14:creationId xmlns:p14="http://schemas.microsoft.com/office/powerpoint/2010/main" val="1765127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204238F-D795-81FD-9615-10FDA1E8B6F8}"/>
              </a:ext>
            </a:extLst>
          </p:cNvPr>
          <p:cNvSpPr>
            <a:spLocks noGrp="1"/>
          </p:cNvSpPr>
          <p:nvPr>
            <p:ph idx="1"/>
          </p:nvPr>
        </p:nvSpPr>
        <p:spPr>
          <a:xfrm>
            <a:off x="838200" y="1035170"/>
            <a:ext cx="10515600" cy="5141793"/>
          </a:xfrm>
        </p:spPr>
        <p:txBody>
          <a:bodyPr>
            <a:normAutofit/>
          </a:bodyPr>
          <a:lstStyle/>
          <a:p>
            <a:r>
              <a:rPr lang="el-GR" dirty="0"/>
              <a:t>Πράγματι, οι περιβαλλοντικοί παράγοντες έχουν σημαντικό μερίδιο ευθύνης στην ανάπτυξη της γλώσσας: παιδιά με προβλήματα (γλωσσικά, ψυχολογικά, κοινωνικά) που δεν ήρθαν σε επαφή με επαρκή γλωσσικά ερεθίσματα κατά την παιδική τους ηλικία, δεν ανέπτυξαν ποτέ ικανοποιητικά τη μητρική τους γλώσσα.</a:t>
            </a:r>
          </a:p>
          <a:p>
            <a:r>
              <a:rPr lang="el-GR" dirty="0"/>
              <a:t>Επίσης, ο παράγοντας της μίμησης, ειδικά κατά την πρώιμη γλωσσική περίοδο (βλ. π.χ. Φωνολογία) φαίνεται ότι έχει σημαντική θέση στη διαδικασία της γλωσσικής μάθησης.</a:t>
            </a:r>
          </a:p>
          <a:p>
            <a:pPr marL="0" indent="0">
              <a:buNone/>
            </a:pPr>
            <a:endParaRPr lang="el-GR" dirty="0"/>
          </a:p>
        </p:txBody>
      </p:sp>
      <p:sp>
        <p:nvSpPr>
          <p:cNvPr id="2" name="Θέση αριθμού διαφάνειας 1">
            <a:extLst>
              <a:ext uri="{FF2B5EF4-FFF2-40B4-BE49-F238E27FC236}">
                <a16:creationId xmlns:a16="http://schemas.microsoft.com/office/drawing/2014/main" id="{3CBFBF7D-E778-1F7B-AE07-6FF47A5B43CC}"/>
              </a:ext>
            </a:extLst>
          </p:cNvPr>
          <p:cNvSpPr>
            <a:spLocks noGrp="1"/>
          </p:cNvSpPr>
          <p:nvPr>
            <p:ph type="sldNum" sz="quarter" idx="12"/>
          </p:nvPr>
        </p:nvSpPr>
        <p:spPr/>
        <p:txBody>
          <a:bodyPr/>
          <a:lstStyle/>
          <a:p>
            <a:fld id="{237F5DC1-A63E-4ED0-92D0-8B1D968CDEC4}" type="slidenum">
              <a:rPr lang="el-GR" smtClean="0"/>
              <a:t>21</a:t>
            </a:fld>
            <a:endParaRPr lang="el-GR"/>
          </a:p>
        </p:txBody>
      </p:sp>
    </p:spTree>
    <p:extLst>
      <p:ext uri="{BB962C8B-B14F-4D97-AF65-F5344CB8AC3E}">
        <p14:creationId xmlns:p14="http://schemas.microsoft.com/office/powerpoint/2010/main" val="3699115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46174C-24D3-48A0-C11C-D01D7B766C17}"/>
              </a:ext>
            </a:extLst>
          </p:cNvPr>
          <p:cNvSpPr>
            <a:spLocks noGrp="1"/>
          </p:cNvSpPr>
          <p:nvPr>
            <p:ph idx="1"/>
          </p:nvPr>
        </p:nvSpPr>
        <p:spPr>
          <a:xfrm>
            <a:off x="838200" y="1242204"/>
            <a:ext cx="10515600" cy="4934759"/>
          </a:xfrm>
        </p:spPr>
        <p:txBody>
          <a:bodyPr>
            <a:normAutofit/>
          </a:bodyPr>
          <a:lstStyle/>
          <a:p>
            <a:r>
              <a:rPr lang="el-GR" dirty="0"/>
              <a:t>Πώς εξηγείται η ικανότητα ενός παιδιού να συνθέτει λέξεις σε ορθές προτάσεις;</a:t>
            </a:r>
          </a:p>
          <a:p>
            <a:r>
              <a:rPr lang="el-GR" dirty="0"/>
              <a:t>Πώς παράγει προτάσεις που δεν έχει ποτέ του ακούσει, αν στη διαδικασία της μάθησης ο ρόλος του είναι ενός παθητικού δέκτη;</a:t>
            </a:r>
          </a:p>
          <a:p>
            <a:r>
              <a:rPr lang="el-GR" dirty="0"/>
              <a:t>Πώς κατακτά τόσο γρήγορα τόσο αφηρημένες δομές και κανόνες (π.χ. Σύνταξη);</a:t>
            </a:r>
          </a:p>
          <a:p>
            <a:r>
              <a:rPr lang="el-GR" dirty="0"/>
              <a:t>Δεν είναι απόλυτα σίγουρο ότι οι γονείς επιβραβεύουν πάντα τη ‘σωστή’ γλωσσική συμπεριφορά και αποκλείουν τη ‘λανθασμένη’.</a:t>
            </a:r>
          </a:p>
        </p:txBody>
      </p:sp>
      <p:sp>
        <p:nvSpPr>
          <p:cNvPr id="4" name="Θέση αριθμού διαφάνειας 3">
            <a:extLst>
              <a:ext uri="{FF2B5EF4-FFF2-40B4-BE49-F238E27FC236}">
                <a16:creationId xmlns:a16="http://schemas.microsoft.com/office/drawing/2014/main" id="{124A5DE4-812A-B1BC-3A6A-494B65C95191}"/>
              </a:ext>
            </a:extLst>
          </p:cNvPr>
          <p:cNvSpPr>
            <a:spLocks noGrp="1"/>
          </p:cNvSpPr>
          <p:nvPr>
            <p:ph type="sldNum" sz="quarter" idx="12"/>
          </p:nvPr>
        </p:nvSpPr>
        <p:spPr/>
        <p:txBody>
          <a:bodyPr/>
          <a:lstStyle/>
          <a:p>
            <a:fld id="{237F5DC1-A63E-4ED0-92D0-8B1D968CDEC4}" type="slidenum">
              <a:rPr lang="el-GR" smtClean="0"/>
              <a:t>22</a:t>
            </a:fld>
            <a:endParaRPr lang="el-GR"/>
          </a:p>
        </p:txBody>
      </p:sp>
    </p:spTree>
    <p:extLst>
      <p:ext uri="{BB962C8B-B14F-4D97-AF65-F5344CB8AC3E}">
        <p14:creationId xmlns:p14="http://schemas.microsoft.com/office/powerpoint/2010/main" val="377577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BDFA559-1513-DCC4-B290-3110DE68863E}"/>
              </a:ext>
            </a:extLst>
          </p:cNvPr>
          <p:cNvSpPr>
            <a:spLocks noGrp="1"/>
          </p:cNvSpPr>
          <p:nvPr>
            <p:ph idx="1"/>
          </p:nvPr>
        </p:nvSpPr>
        <p:spPr>
          <a:xfrm>
            <a:off x="838200" y="879894"/>
            <a:ext cx="10515600" cy="5297069"/>
          </a:xfrm>
        </p:spPr>
        <p:txBody>
          <a:bodyPr/>
          <a:lstStyle/>
          <a:p>
            <a:r>
              <a:rPr lang="el-GR" dirty="0"/>
              <a:t>Εκτεταμένη κριτική για τις παραπάνω αδυναμίες άσκησε στον </a:t>
            </a:r>
            <a:r>
              <a:rPr lang="el-GR" dirty="0" err="1"/>
              <a:t>Skinner</a:t>
            </a:r>
            <a:r>
              <a:rPr lang="el-GR" dirty="0"/>
              <a:t> ο γλωσσολόγος Ν. </a:t>
            </a:r>
            <a:r>
              <a:rPr lang="el-GR" dirty="0" err="1"/>
              <a:t>Chomsky</a:t>
            </a:r>
            <a:r>
              <a:rPr lang="el-GR" dirty="0"/>
              <a:t> , ο οποίος πρωτοστάτησε στη θεμελίωση της βιολογικής (ορθολογιστικά προσανατολισμένης) άποψης για τη γλωσσική ανάπτυξη.</a:t>
            </a:r>
          </a:p>
        </p:txBody>
      </p:sp>
      <p:pic>
        <p:nvPicPr>
          <p:cNvPr id="5" name="Εικόνα 4">
            <a:extLst>
              <a:ext uri="{FF2B5EF4-FFF2-40B4-BE49-F238E27FC236}">
                <a16:creationId xmlns:a16="http://schemas.microsoft.com/office/drawing/2014/main" id="{EFD789D1-9CF7-2153-B933-4AA272A514D4}"/>
              </a:ext>
            </a:extLst>
          </p:cNvPr>
          <p:cNvPicPr>
            <a:picLocks noChangeAspect="1"/>
          </p:cNvPicPr>
          <p:nvPr/>
        </p:nvPicPr>
        <p:blipFill>
          <a:blip r:embed="rId2"/>
          <a:stretch>
            <a:fillRect/>
          </a:stretch>
        </p:blipFill>
        <p:spPr>
          <a:xfrm>
            <a:off x="8677988" y="3429000"/>
            <a:ext cx="2910348" cy="3254477"/>
          </a:xfrm>
          <a:prstGeom prst="rect">
            <a:avLst/>
          </a:prstGeom>
        </p:spPr>
      </p:pic>
      <p:sp>
        <p:nvSpPr>
          <p:cNvPr id="4" name="Θέση αριθμού διαφάνειας 3">
            <a:extLst>
              <a:ext uri="{FF2B5EF4-FFF2-40B4-BE49-F238E27FC236}">
                <a16:creationId xmlns:a16="http://schemas.microsoft.com/office/drawing/2014/main" id="{227A2CA6-D35C-3956-F8BF-D052B35EDCD5}"/>
              </a:ext>
            </a:extLst>
          </p:cNvPr>
          <p:cNvSpPr>
            <a:spLocks noGrp="1"/>
          </p:cNvSpPr>
          <p:nvPr>
            <p:ph type="sldNum" sz="quarter" idx="12"/>
          </p:nvPr>
        </p:nvSpPr>
        <p:spPr/>
        <p:txBody>
          <a:bodyPr/>
          <a:lstStyle/>
          <a:p>
            <a:fld id="{237F5DC1-A63E-4ED0-92D0-8B1D968CDEC4}" type="slidenum">
              <a:rPr lang="el-GR" smtClean="0"/>
              <a:t>23</a:t>
            </a:fld>
            <a:endParaRPr lang="el-GR"/>
          </a:p>
        </p:txBody>
      </p:sp>
    </p:spTree>
    <p:extLst>
      <p:ext uri="{BB962C8B-B14F-4D97-AF65-F5344CB8AC3E}">
        <p14:creationId xmlns:p14="http://schemas.microsoft.com/office/powerpoint/2010/main" val="609731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BC459A-BCD3-8A38-27C7-24DA2A7B11B5}"/>
              </a:ext>
            </a:extLst>
          </p:cNvPr>
          <p:cNvSpPr>
            <a:spLocks noGrp="1"/>
          </p:cNvSpPr>
          <p:nvPr>
            <p:ph type="title"/>
          </p:nvPr>
        </p:nvSpPr>
        <p:spPr/>
        <p:txBody>
          <a:bodyPr>
            <a:normAutofit fontScale="90000"/>
          </a:bodyPr>
          <a:lstStyle/>
          <a:p>
            <a:r>
              <a:rPr lang="el-GR" dirty="0"/>
              <a:t>ΒΙΟΛΟΓΙΚΕΣ- ΓΕΝΕΤΙΚΕΣ ΘΕΩΡΙΕΣ: Ν. CHOMSKY</a:t>
            </a:r>
            <a:br>
              <a:rPr lang="el-GR" dirty="0"/>
            </a:br>
            <a:endParaRPr lang="el-GR" dirty="0"/>
          </a:p>
        </p:txBody>
      </p:sp>
      <p:sp>
        <p:nvSpPr>
          <p:cNvPr id="3" name="Θέση περιεχομένου 2">
            <a:extLst>
              <a:ext uri="{FF2B5EF4-FFF2-40B4-BE49-F238E27FC236}">
                <a16:creationId xmlns:a16="http://schemas.microsoft.com/office/drawing/2014/main" id="{843C2BE2-C7F8-6A5B-6335-637A3C11974D}"/>
              </a:ext>
            </a:extLst>
          </p:cNvPr>
          <p:cNvSpPr>
            <a:spLocks noGrp="1"/>
          </p:cNvSpPr>
          <p:nvPr>
            <p:ph idx="1"/>
          </p:nvPr>
        </p:nvSpPr>
        <p:spPr/>
        <p:txBody>
          <a:bodyPr>
            <a:normAutofit/>
          </a:bodyPr>
          <a:lstStyle/>
          <a:p>
            <a:r>
              <a:rPr lang="el-GR" dirty="0"/>
              <a:t>Στον αντίποδα των </a:t>
            </a:r>
            <a:r>
              <a:rPr lang="el-GR" dirty="0" err="1"/>
              <a:t>εμπειριστικών</a:t>
            </a:r>
            <a:r>
              <a:rPr lang="el-GR" dirty="0"/>
              <a:t> απόψεων του συμπεριφορισμού του </a:t>
            </a:r>
            <a:r>
              <a:rPr lang="el-GR" dirty="0" err="1"/>
              <a:t>Skinner</a:t>
            </a:r>
            <a:r>
              <a:rPr lang="el-GR" dirty="0"/>
              <a:t> βρίσκονται οι θεωρίες που υποστηρίζουν ότι η γλωσσική ικανότητα είναι έμφυτη : όλα τα παιδιά γεννιούνται βιολογικά προγραμματισμένα για την απόκτηση κάποιας γλώσσας. Αυτός είναι και ο λόγος για τον οποίο η γλώσσα αποτελεί μοναδικό προνόμιο του ανθρώπινου είδους και εξηγεί το γεγονός ότι μαθαίνεται ταχύτατα, εύκολα και χωρίς ειδική διδασκαλία.</a:t>
            </a:r>
          </a:p>
        </p:txBody>
      </p:sp>
      <p:sp>
        <p:nvSpPr>
          <p:cNvPr id="4" name="Θέση αριθμού διαφάνειας 3">
            <a:extLst>
              <a:ext uri="{FF2B5EF4-FFF2-40B4-BE49-F238E27FC236}">
                <a16:creationId xmlns:a16="http://schemas.microsoft.com/office/drawing/2014/main" id="{A0F4E772-1162-DC07-8AB8-10471D8F4176}"/>
              </a:ext>
            </a:extLst>
          </p:cNvPr>
          <p:cNvSpPr>
            <a:spLocks noGrp="1"/>
          </p:cNvSpPr>
          <p:nvPr>
            <p:ph type="sldNum" sz="quarter" idx="12"/>
          </p:nvPr>
        </p:nvSpPr>
        <p:spPr/>
        <p:txBody>
          <a:bodyPr/>
          <a:lstStyle/>
          <a:p>
            <a:fld id="{237F5DC1-A63E-4ED0-92D0-8B1D968CDEC4}" type="slidenum">
              <a:rPr lang="el-GR" smtClean="0"/>
              <a:t>24</a:t>
            </a:fld>
            <a:endParaRPr lang="el-GR"/>
          </a:p>
        </p:txBody>
      </p:sp>
    </p:spTree>
    <p:extLst>
      <p:ext uri="{BB962C8B-B14F-4D97-AF65-F5344CB8AC3E}">
        <p14:creationId xmlns:p14="http://schemas.microsoft.com/office/powerpoint/2010/main" val="1111176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9CDAAAE-43C0-E416-D168-A232E5EDB02A}"/>
              </a:ext>
            </a:extLst>
          </p:cNvPr>
          <p:cNvSpPr>
            <a:spLocks noGrp="1"/>
          </p:cNvSpPr>
          <p:nvPr>
            <p:ph idx="1"/>
          </p:nvPr>
        </p:nvSpPr>
        <p:spPr>
          <a:xfrm>
            <a:off x="838200" y="1397479"/>
            <a:ext cx="10515600" cy="4779484"/>
          </a:xfrm>
        </p:spPr>
        <p:txBody>
          <a:bodyPr>
            <a:normAutofit/>
          </a:bodyPr>
          <a:lstStyle/>
          <a:p>
            <a:r>
              <a:rPr lang="el-GR" dirty="0"/>
              <a:t>Ο γνωστότερος υποστηρικτής της προσέγγισης αυτής, ο Ν. </a:t>
            </a:r>
            <a:r>
              <a:rPr lang="el-GR" dirty="0" err="1"/>
              <a:t>Chomsky</a:t>
            </a:r>
            <a:r>
              <a:rPr lang="el-GR" dirty="0"/>
              <a:t> , υπέθεσε ότι κάθε παιδί γεννιέται εφοδιασμένο με ένα ειδικό Μηχανισμό Απόκτησης της Γλώσσας LAD : </a:t>
            </a:r>
            <a:r>
              <a:rPr lang="el-GR" dirty="0" err="1"/>
              <a:t>Languge</a:t>
            </a:r>
            <a:r>
              <a:rPr lang="el-GR" dirty="0"/>
              <a:t> </a:t>
            </a:r>
            <a:r>
              <a:rPr lang="el-GR" dirty="0" err="1"/>
              <a:t>Acquisition</a:t>
            </a:r>
            <a:r>
              <a:rPr lang="el-GR" dirty="0"/>
              <a:t> </a:t>
            </a:r>
            <a:r>
              <a:rPr lang="el-GR" dirty="0" err="1"/>
              <a:t>Device</a:t>
            </a:r>
            <a:r>
              <a:rPr lang="el-GR" dirty="0"/>
              <a:t> ).</a:t>
            </a:r>
          </a:p>
          <a:p>
            <a:r>
              <a:rPr lang="el-GR" dirty="0"/>
              <a:t>Ο μηχανισμός αυτός περιέχει καθολικές αρχές και κανόνες που ενεργοποιούνται στο γλωσσικό περιβάλλον και επιτρέπουν σε όλα τα παιδιά να σχηματίζουν υποθέσεις για τις κανονικότητες που διέπουν κάθε γλώσσα.</a:t>
            </a:r>
          </a:p>
        </p:txBody>
      </p:sp>
      <p:sp>
        <p:nvSpPr>
          <p:cNvPr id="4" name="Θέση αριθμού διαφάνειας 3">
            <a:extLst>
              <a:ext uri="{FF2B5EF4-FFF2-40B4-BE49-F238E27FC236}">
                <a16:creationId xmlns:a16="http://schemas.microsoft.com/office/drawing/2014/main" id="{EC162CD3-AADF-B98B-D76D-7DA95752B183}"/>
              </a:ext>
            </a:extLst>
          </p:cNvPr>
          <p:cNvSpPr>
            <a:spLocks noGrp="1"/>
          </p:cNvSpPr>
          <p:nvPr>
            <p:ph type="sldNum" sz="quarter" idx="12"/>
          </p:nvPr>
        </p:nvSpPr>
        <p:spPr/>
        <p:txBody>
          <a:bodyPr/>
          <a:lstStyle/>
          <a:p>
            <a:fld id="{237F5DC1-A63E-4ED0-92D0-8B1D968CDEC4}" type="slidenum">
              <a:rPr lang="el-GR" smtClean="0"/>
              <a:t>25</a:t>
            </a:fld>
            <a:endParaRPr lang="el-GR"/>
          </a:p>
        </p:txBody>
      </p:sp>
    </p:spTree>
    <p:extLst>
      <p:ext uri="{BB962C8B-B14F-4D97-AF65-F5344CB8AC3E}">
        <p14:creationId xmlns:p14="http://schemas.microsoft.com/office/powerpoint/2010/main" val="4136005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97C7AA4-D2C3-737D-093A-7827F5BB6C16}"/>
              </a:ext>
            </a:extLst>
          </p:cNvPr>
          <p:cNvSpPr>
            <a:spLocks noGrp="1"/>
          </p:cNvSpPr>
          <p:nvPr>
            <p:ph idx="1"/>
          </p:nvPr>
        </p:nvSpPr>
        <p:spPr>
          <a:xfrm>
            <a:off x="838200" y="1285336"/>
            <a:ext cx="10515600" cy="4891627"/>
          </a:xfrm>
        </p:spPr>
        <p:txBody>
          <a:bodyPr>
            <a:normAutofit/>
          </a:bodyPr>
          <a:lstStyle/>
          <a:p>
            <a:r>
              <a:rPr lang="el-GR" dirty="0"/>
              <a:t>Ο </a:t>
            </a:r>
            <a:r>
              <a:rPr lang="el-GR" dirty="0" err="1"/>
              <a:t>Chomsky</a:t>
            </a:r>
            <a:r>
              <a:rPr lang="el-GR" dirty="0"/>
              <a:t> υπέθεσε ότι ο γλωσσικός μηχανισμός λειτουργεί βάσει ενός περιορισμένου αριθμού καθολικών (κοινών για όλες τις γλώσσες) κατηγοριών και δομικών αρχών, που καθορίζουν τα βασικά σχήματα/σχέσεις για όλες τις γλώσσες, με τα οποία οι ομιλητές παράγουν σχεδόν όλες τις προτάσεις τους Καθολική Γραμματική (</a:t>
            </a:r>
            <a:r>
              <a:rPr lang="el-GR" dirty="0" err="1"/>
              <a:t>Universal</a:t>
            </a:r>
            <a:r>
              <a:rPr lang="el-GR" dirty="0"/>
              <a:t> </a:t>
            </a:r>
            <a:r>
              <a:rPr lang="el-GR" dirty="0" err="1"/>
              <a:t>Grammar</a:t>
            </a:r>
            <a:r>
              <a:rPr lang="el-GR" dirty="0"/>
              <a:t>).</a:t>
            </a:r>
          </a:p>
        </p:txBody>
      </p:sp>
      <p:sp>
        <p:nvSpPr>
          <p:cNvPr id="4" name="Θέση αριθμού διαφάνειας 3">
            <a:extLst>
              <a:ext uri="{FF2B5EF4-FFF2-40B4-BE49-F238E27FC236}">
                <a16:creationId xmlns:a16="http://schemas.microsoft.com/office/drawing/2014/main" id="{BA9B2CDB-9FD4-C81F-4F0B-A142269EFD14}"/>
              </a:ext>
            </a:extLst>
          </p:cNvPr>
          <p:cNvSpPr>
            <a:spLocks noGrp="1"/>
          </p:cNvSpPr>
          <p:nvPr>
            <p:ph type="sldNum" sz="quarter" idx="12"/>
          </p:nvPr>
        </p:nvSpPr>
        <p:spPr/>
        <p:txBody>
          <a:bodyPr/>
          <a:lstStyle/>
          <a:p>
            <a:fld id="{237F5DC1-A63E-4ED0-92D0-8B1D968CDEC4}" type="slidenum">
              <a:rPr lang="el-GR" smtClean="0"/>
              <a:t>26</a:t>
            </a:fld>
            <a:endParaRPr lang="el-GR"/>
          </a:p>
        </p:txBody>
      </p:sp>
    </p:spTree>
    <p:extLst>
      <p:ext uri="{BB962C8B-B14F-4D97-AF65-F5344CB8AC3E}">
        <p14:creationId xmlns:p14="http://schemas.microsoft.com/office/powerpoint/2010/main" val="3841813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1F4050-1259-F1F6-667E-273EB5CA465B}"/>
              </a:ext>
            </a:extLst>
          </p:cNvPr>
          <p:cNvSpPr>
            <a:spLocks noGrp="1"/>
          </p:cNvSpPr>
          <p:nvPr>
            <p:ph type="title"/>
          </p:nvPr>
        </p:nvSpPr>
        <p:spPr/>
        <p:txBody>
          <a:bodyPr>
            <a:normAutofit/>
          </a:bodyPr>
          <a:lstStyle/>
          <a:p>
            <a:r>
              <a:rPr lang="el-GR" dirty="0"/>
              <a:t>Για παράδειγμα…</a:t>
            </a:r>
            <a:br>
              <a:rPr lang="el-GR" dirty="0"/>
            </a:br>
            <a:endParaRPr lang="el-GR" dirty="0"/>
          </a:p>
        </p:txBody>
      </p:sp>
      <p:sp>
        <p:nvSpPr>
          <p:cNvPr id="3" name="Θέση περιεχομένου 2">
            <a:extLst>
              <a:ext uri="{FF2B5EF4-FFF2-40B4-BE49-F238E27FC236}">
                <a16:creationId xmlns:a16="http://schemas.microsoft.com/office/drawing/2014/main" id="{27CF2A1D-9FB4-18C6-393D-392FF1856A03}"/>
              </a:ext>
            </a:extLst>
          </p:cNvPr>
          <p:cNvSpPr>
            <a:spLocks noGrp="1"/>
          </p:cNvSpPr>
          <p:nvPr>
            <p:ph idx="1"/>
          </p:nvPr>
        </p:nvSpPr>
        <p:spPr>
          <a:xfrm>
            <a:off x="838200" y="1523700"/>
            <a:ext cx="10841966" cy="4351338"/>
          </a:xfrm>
        </p:spPr>
        <p:txBody>
          <a:bodyPr>
            <a:normAutofit fontScale="92500" lnSpcReduction="10000"/>
          </a:bodyPr>
          <a:lstStyle/>
          <a:p>
            <a:r>
              <a:rPr lang="el-GR" dirty="0"/>
              <a:t>Ένα τέτοιο καθολικό δομικό σχήμα που βασίζεται στις αρχές συνδυασμού βασικών κατηγοριών και σχέσεων είναι, μεταξύ άλλων, το Π ——&gt; ΟΦ + ΡΦ.</a:t>
            </a:r>
          </a:p>
          <a:p>
            <a:r>
              <a:rPr lang="el-GR" dirty="0"/>
              <a:t>Όμως αυτοί οι κανόνες δεν μπορούν να περιγράφουν όλες τις προτάσεις: μια δεύτερη ομάδα κανόνων, οι μετασχηματιστικοί, αναλαμβάνουν να προσαρμόσουν βασικές γλωσσικές δομές σύμφωνα με τις αρχές κάθε γλώσσας (π.χ. Κανόνες τροπής ενεργητικής σε παθητική σύνταξη).</a:t>
            </a:r>
          </a:p>
          <a:p>
            <a:r>
              <a:rPr lang="el-GR" dirty="0"/>
              <a:t>Οι μετασχηματιστικοί κανόνες δεν είναι καθολικοί, είναι όμως πολύ περιορισμένοι, και το παιδί επιλέγει κάθε φορά ό, τι ταιριάζει στη γλώσσα του.</a:t>
            </a:r>
          </a:p>
          <a:p>
            <a:r>
              <a:rPr lang="el-GR" dirty="0"/>
              <a:t>Με συνδυασμό των καθολικών δομικών αρχών και των μετασχηματιστικών κανόνων, τα παιδιά είναι σε θέση να παράγουν άπειρες προτάσεις χωρίς να τις έχουν ακούσει.</a:t>
            </a:r>
          </a:p>
        </p:txBody>
      </p:sp>
      <p:sp>
        <p:nvSpPr>
          <p:cNvPr id="4" name="Θέση αριθμού διαφάνειας 3">
            <a:extLst>
              <a:ext uri="{FF2B5EF4-FFF2-40B4-BE49-F238E27FC236}">
                <a16:creationId xmlns:a16="http://schemas.microsoft.com/office/drawing/2014/main" id="{85B845AB-7E7D-4D5F-0B65-D8500057F112}"/>
              </a:ext>
            </a:extLst>
          </p:cNvPr>
          <p:cNvSpPr>
            <a:spLocks noGrp="1"/>
          </p:cNvSpPr>
          <p:nvPr>
            <p:ph type="sldNum" sz="quarter" idx="12"/>
          </p:nvPr>
        </p:nvSpPr>
        <p:spPr/>
        <p:txBody>
          <a:bodyPr/>
          <a:lstStyle/>
          <a:p>
            <a:fld id="{237F5DC1-A63E-4ED0-92D0-8B1D968CDEC4}" type="slidenum">
              <a:rPr lang="el-GR" smtClean="0"/>
              <a:t>27</a:t>
            </a:fld>
            <a:endParaRPr lang="el-GR"/>
          </a:p>
        </p:txBody>
      </p:sp>
    </p:spTree>
    <p:extLst>
      <p:ext uri="{BB962C8B-B14F-4D97-AF65-F5344CB8AC3E}">
        <p14:creationId xmlns:p14="http://schemas.microsoft.com/office/powerpoint/2010/main" val="2080985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842FB16-E279-569E-17D6-4B4AC22885D4}"/>
              </a:ext>
            </a:extLst>
          </p:cNvPr>
          <p:cNvSpPr>
            <a:spLocks noGrp="1"/>
          </p:cNvSpPr>
          <p:nvPr>
            <p:ph idx="1"/>
          </p:nvPr>
        </p:nvSpPr>
        <p:spPr>
          <a:xfrm>
            <a:off x="958970" y="1342545"/>
            <a:ext cx="10515600" cy="4351338"/>
          </a:xfrm>
        </p:spPr>
        <p:txBody>
          <a:bodyPr>
            <a:normAutofit/>
          </a:bodyPr>
          <a:lstStyle/>
          <a:p>
            <a:r>
              <a:rPr lang="el-GR" dirty="0"/>
              <a:t>Αργότερα, ο </a:t>
            </a:r>
            <a:r>
              <a:rPr lang="el-GR" dirty="0" err="1"/>
              <a:t>Chomsky</a:t>
            </a:r>
            <a:r>
              <a:rPr lang="el-GR" dirty="0"/>
              <a:t> περιέγραψε δύο επίπεδα στη δομή της</a:t>
            </a:r>
          </a:p>
          <a:p>
            <a:r>
              <a:rPr lang="el-GR" dirty="0"/>
              <a:t>γλώσσας:</a:t>
            </a:r>
          </a:p>
          <a:p>
            <a:pPr marL="0" indent="0">
              <a:buNone/>
            </a:pPr>
            <a:r>
              <a:rPr lang="el-GR" dirty="0"/>
              <a:t>η βαθιά δομή (</a:t>
            </a:r>
            <a:r>
              <a:rPr lang="el-GR" dirty="0" err="1"/>
              <a:t>deep</a:t>
            </a:r>
            <a:r>
              <a:rPr lang="el-GR" dirty="0"/>
              <a:t> </a:t>
            </a:r>
            <a:r>
              <a:rPr lang="el-GR" dirty="0" err="1"/>
              <a:t>structure</a:t>
            </a:r>
            <a:r>
              <a:rPr lang="el-GR" dirty="0"/>
              <a:t> ) ορίζεται από τους βασικούς καθολικούς δομικούς κανόνες και περιέχει τη βασική αφηρημένη σημασία της πρότασης</a:t>
            </a:r>
          </a:p>
          <a:p>
            <a:pPr marL="0" indent="0">
              <a:buNone/>
            </a:pPr>
            <a:r>
              <a:rPr lang="el-GR" dirty="0"/>
              <a:t>η επιφανειακή δομή (</a:t>
            </a:r>
            <a:r>
              <a:rPr lang="el-GR" dirty="0" err="1"/>
              <a:t>surface</a:t>
            </a:r>
            <a:r>
              <a:rPr lang="el-GR" dirty="0"/>
              <a:t> </a:t>
            </a:r>
            <a:r>
              <a:rPr lang="el-GR" dirty="0" err="1"/>
              <a:t>structure</a:t>
            </a:r>
            <a:r>
              <a:rPr lang="el-GR" dirty="0"/>
              <a:t> ) αποτελεί την πραγμάτωση της βαθιάς δομής, με τη βοήθεια των μετασχηματιστικών κανόνων, όπου αυτοί απαιτούνται.</a:t>
            </a:r>
          </a:p>
        </p:txBody>
      </p:sp>
      <p:sp>
        <p:nvSpPr>
          <p:cNvPr id="4" name="Θέση αριθμού διαφάνειας 3">
            <a:extLst>
              <a:ext uri="{FF2B5EF4-FFF2-40B4-BE49-F238E27FC236}">
                <a16:creationId xmlns:a16="http://schemas.microsoft.com/office/drawing/2014/main" id="{CFEDE4B8-DBF8-92F5-00FA-7CC4E73C410A}"/>
              </a:ext>
            </a:extLst>
          </p:cNvPr>
          <p:cNvSpPr>
            <a:spLocks noGrp="1"/>
          </p:cNvSpPr>
          <p:nvPr>
            <p:ph type="sldNum" sz="quarter" idx="12"/>
          </p:nvPr>
        </p:nvSpPr>
        <p:spPr/>
        <p:txBody>
          <a:bodyPr/>
          <a:lstStyle/>
          <a:p>
            <a:fld id="{237F5DC1-A63E-4ED0-92D0-8B1D968CDEC4}" type="slidenum">
              <a:rPr lang="el-GR" smtClean="0"/>
              <a:t>28</a:t>
            </a:fld>
            <a:endParaRPr lang="el-GR"/>
          </a:p>
        </p:txBody>
      </p:sp>
    </p:spTree>
    <p:extLst>
      <p:ext uri="{BB962C8B-B14F-4D97-AF65-F5344CB8AC3E}">
        <p14:creationId xmlns:p14="http://schemas.microsoft.com/office/powerpoint/2010/main" val="1814502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52D25CC-BB09-616E-39D8-9C64AA0E9A67}"/>
              </a:ext>
            </a:extLst>
          </p:cNvPr>
          <p:cNvSpPr>
            <a:spLocks noGrp="1"/>
          </p:cNvSpPr>
          <p:nvPr>
            <p:ph idx="1"/>
          </p:nvPr>
        </p:nvSpPr>
        <p:spPr>
          <a:xfrm>
            <a:off x="838200" y="1035170"/>
            <a:ext cx="10515600" cy="5141793"/>
          </a:xfrm>
        </p:spPr>
        <p:txBody>
          <a:bodyPr>
            <a:normAutofit/>
          </a:bodyPr>
          <a:lstStyle/>
          <a:p>
            <a:r>
              <a:rPr lang="el-GR" dirty="0"/>
              <a:t>Το μικρό παιδί παρακολουθεί τη δομή των εκφωνημάτων του γλωσσικού του περιβάλλοντος, υποβοηθούμενο αρχικά από τις καθολικές αρχές και στη συνέχεια από τους μετασχηματιστικούς κανόνες: χρησιμοποιώντας δηλαδή ένα περιορισμένο και γλωσσικά καθολικό σετ αρχών, το παιδί κάνει υποθέσεις για τις δομές της γλώσσας του και αργότερα τις δοκιμάζει στη χρήση.</a:t>
            </a:r>
          </a:p>
          <a:p>
            <a:r>
              <a:rPr lang="el-GR" dirty="0"/>
              <a:t>Ουσιαστικά, η γλωσσική ανάπτυξη είναι εφαρμογή και μάθηση καθολικών αρχών και περιορισμένων κανόνων</a:t>
            </a:r>
          </a:p>
        </p:txBody>
      </p:sp>
      <p:sp>
        <p:nvSpPr>
          <p:cNvPr id="4" name="Θέση αριθμού διαφάνειας 3">
            <a:extLst>
              <a:ext uri="{FF2B5EF4-FFF2-40B4-BE49-F238E27FC236}">
                <a16:creationId xmlns:a16="http://schemas.microsoft.com/office/drawing/2014/main" id="{BE6BC62A-A49B-85BC-B557-D2911C06C85A}"/>
              </a:ext>
            </a:extLst>
          </p:cNvPr>
          <p:cNvSpPr>
            <a:spLocks noGrp="1"/>
          </p:cNvSpPr>
          <p:nvPr>
            <p:ph type="sldNum" sz="quarter" idx="12"/>
          </p:nvPr>
        </p:nvSpPr>
        <p:spPr/>
        <p:txBody>
          <a:bodyPr/>
          <a:lstStyle/>
          <a:p>
            <a:fld id="{237F5DC1-A63E-4ED0-92D0-8B1D968CDEC4}" type="slidenum">
              <a:rPr lang="el-GR" smtClean="0"/>
              <a:t>29</a:t>
            </a:fld>
            <a:endParaRPr lang="el-GR"/>
          </a:p>
        </p:txBody>
      </p:sp>
    </p:spTree>
    <p:extLst>
      <p:ext uri="{BB962C8B-B14F-4D97-AF65-F5344CB8AC3E}">
        <p14:creationId xmlns:p14="http://schemas.microsoft.com/office/powerpoint/2010/main" val="368054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BA25B5-A8AE-DAD0-89C5-6767BEF7F68E}"/>
              </a:ext>
            </a:extLst>
          </p:cNvPr>
          <p:cNvSpPr>
            <a:spLocks noGrp="1"/>
          </p:cNvSpPr>
          <p:nvPr>
            <p:ph type="title"/>
          </p:nvPr>
        </p:nvSpPr>
        <p:spPr/>
        <p:txBody>
          <a:bodyPr/>
          <a:lstStyle/>
          <a:p>
            <a:r>
              <a:rPr lang="el-GR" dirty="0"/>
              <a:t>ΓΛΩΣΣΑ</a:t>
            </a:r>
            <a:br>
              <a:rPr lang="el-GR" dirty="0"/>
            </a:br>
            <a:endParaRPr lang="el-GR" dirty="0"/>
          </a:p>
        </p:txBody>
      </p:sp>
      <p:sp>
        <p:nvSpPr>
          <p:cNvPr id="3" name="Θέση περιεχομένου 2">
            <a:extLst>
              <a:ext uri="{FF2B5EF4-FFF2-40B4-BE49-F238E27FC236}">
                <a16:creationId xmlns:a16="http://schemas.microsoft.com/office/drawing/2014/main" id="{48399671-E066-0DAC-4B3B-B1E6582C7EDD}"/>
              </a:ext>
            </a:extLst>
          </p:cNvPr>
          <p:cNvSpPr>
            <a:spLocks noGrp="1"/>
          </p:cNvSpPr>
          <p:nvPr>
            <p:ph idx="1"/>
          </p:nvPr>
        </p:nvSpPr>
        <p:spPr>
          <a:xfrm>
            <a:off x="751936" y="1253331"/>
            <a:ext cx="10515600" cy="4351338"/>
          </a:xfrm>
        </p:spPr>
        <p:txBody>
          <a:bodyPr>
            <a:normAutofit fontScale="85000" lnSpcReduction="20000"/>
          </a:bodyPr>
          <a:lstStyle/>
          <a:p>
            <a:pPr marL="0" indent="0">
              <a:buNone/>
            </a:pPr>
            <a:r>
              <a:rPr lang="en-GB" dirty="0"/>
              <a:t>F. de Saussure</a:t>
            </a:r>
          </a:p>
          <a:p>
            <a:r>
              <a:rPr lang="el-GR" dirty="0"/>
              <a:t>Λόγος (</a:t>
            </a:r>
            <a:r>
              <a:rPr lang="en-US" dirty="0" err="1"/>
              <a:t>langage</a:t>
            </a:r>
            <a:r>
              <a:rPr lang="en-US" dirty="0"/>
              <a:t>)</a:t>
            </a:r>
          </a:p>
          <a:p>
            <a:pPr marL="0" indent="0">
              <a:buNone/>
            </a:pPr>
            <a:r>
              <a:rPr lang="el-GR" dirty="0"/>
              <a:t> Γλώσσα </a:t>
            </a:r>
            <a:r>
              <a:rPr lang="en-US" dirty="0"/>
              <a:t>(langue) </a:t>
            </a:r>
            <a:r>
              <a:rPr lang="el-GR" dirty="0"/>
              <a:t>Ομιλία</a:t>
            </a:r>
            <a:r>
              <a:rPr lang="en-US" dirty="0"/>
              <a:t> (parole</a:t>
            </a:r>
            <a:r>
              <a:rPr lang="el-GR" dirty="0"/>
              <a:t>)</a:t>
            </a:r>
          </a:p>
          <a:p>
            <a:pPr marL="0" indent="0">
              <a:buNone/>
            </a:pPr>
            <a:endParaRPr lang="en-GB" dirty="0"/>
          </a:p>
          <a:p>
            <a:pPr marL="0" indent="0">
              <a:buNone/>
            </a:pPr>
            <a:r>
              <a:rPr lang="en-GB" dirty="0"/>
              <a:t>N. Chomsky</a:t>
            </a:r>
          </a:p>
          <a:p>
            <a:r>
              <a:rPr lang="el-GR" dirty="0"/>
              <a:t>Γλωσσική ικανότητα (</a:t>
            </a:r>
            <a:r>
              <a:rPr lang="en-GB" dirty="0"/>
              <a:t>linguistic competence)</a:t>
            </a:r>
          </a:p>
          <a:p>
            <a:r>
              <a:rPr lang="el-GR" dirty="0"/>
              <a:t>Γλωσσική πλήρωση (</a:t>
            </a:r>
            <a:r>
              <a:rPr lang="en-GB" dirty="0"/>
              <a:t>linguistic</a:t>
            </a:r>
            <a:r>
              <a:rPr lang="el-GR" dirty="0"/>
              <a:t> </a:t>
            </a:r>
            <a:r>
              <a:rPr lang="en-US" dirty="0"/>
              <a:t>performance)</a:t>
            </a:r>
            <a:endParaRPr lang="en-GB" dirty="0"/>
          </a:p>
          <a:p>
            <a:pPr marL="0" indent="0">
              <a:buNone/>
            </a:pPr>
            <a:endParaRPr lang="en-GB" dirty="0"/>
          </a:p>
          <a:p>
            <a:pPr marL="0" indent="0">
              <a:buNone/>
            </a:pPr>
            <a:r>
              <a:rPr lang="el-GR" dirty="0" err="1"/>
              <a:t>Κοινωνιογλωσσολόγοι</a:t>
            </a:r>
            <a:endParaRPr lang="el-GR" dirty="0"/>
          </a:p>
          <a:p>
            <a:r>
              <a:rPr lang="el-GR" dirty="0"/>
              <a:t>Γλωσσική ικανότητα (</a:t>
            </a:r>
            <a:r>
              <a:rPr lang="en-GB" dirty="0"/>
              <a:t>linguistic competence)</a:t>
            </a:r>
          </a:p>
          <a:p>
            <a:r>
              <a:rPr lang="el-GR" dirty="0"/>
              <a:t>Επικοινωνιακή ικανότητα (</a:t>
            </a:r>
            <a:r>
              <a:rPr lang="en-GB" dirty="0"/>
              <a:t>communicative performance)</a:t>
            </a:r>
            <a:endParaRPr lang="el-GR" dirty="0"/>
          </a:p>
        </p:txBody>
      </p:sp>
      <p:sp>
        <p:nvSpPr>
          <p:cNvPr id="4" name="Θέση αριθμού διαφάνειας 3">
            <a:extLst>
              <a:ext uri="{FF2B5EF4-FFF2-40B4-BE49-F238E27FC236}">
                <a16:creationId xmlns:a16="http://schemas.microsoft.com/office/drawing/2014/main" id="{D9885785-782B-8A3A-7911-58597BBEF48A}"/>
              </a:ext>
            </a:extLst>
          </p:cNvPr>
          <p:cNvSpPr>
            <a:spLocks noGrp="1"/>
          </p:cNvSpPr>
          <p:nvPr>
            <p:ph type="sldNum" sz="quarter" idx="12"/>
          </p:nvPr>
        </p:nvSpPr>
        <p:spPr/>
        <p:txBody>
          <a:bodyPr/>
          <a:lstStyle/>
          <a:p>
            <a:fld id="{237F5DC1-A63E-4ED0-92D0-8B1D968CDEC4}" type="slidenum">
              <a:rPr lang="el-GR" smtClean="0"/>
              <a:t>3</a:t>
            </a:fld>
            <a:endParaRPr lang="el-GR"/>
          </a:p>
        </p:txBody>
      </p:sp>
    </p:spTree>
    <p:extLst>
      <p:ext uri="{BB962C8B-B14F-4D97-AF65-F5344CB8AC3E}">
        <p14:creationId xmlns:p14="http://schemas.microsoft.com/office/powerpoint/2010/main" val="3393165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84DF8FB-837E-F48D-D75C-6AA4C7D99399}"/>
              </a:ext>
            </a:extLst>
          </p:cNvPr>
          <p:cNvSpPr>
            <a:spLocks noGrp="1"/>
          </p:cNvSpPr>
          <p:nvPr>
            <p:ph idx="1"/>
          </p:nvPr>
        </p:nvSpPr>
        <p:spPr>
          <a:xfrm>
            <a:off x="838200" y="1259457"/>
            <a:ext cx="10515600" cy="4917506"/>
          </a:xfrm>
        </p:spPr>
        <p:txBody>
          <a:bodyPr>
            <a:normAutofit/>
          </a:bodyPr>
          <a:lstStyle/>
          <a:p>
            <a:r>
              <a:rPr lang="el-GR" dirty="0"/>
              <a:t>Θετικό αποδεικτικό στοιχείο υπέρ των βιολογικών γενετικών θεωριών: το γεγονός της ύπαρξης κοινών σταδίων και γλωσσικών χαρακτηριστικών σε όλες τις γλώσσες κατά την πορεία ανάπτυξής τους. Ερμηνεύεται επαρκώς ο λόγος για τον οποίο η γλώσσα κατακτάται τόσο σύντομα και χωρίς συνειδητή προσπάθεια μάθησης, τη στιγμή μάλιστα που τα δεδομένα στα οποία στηρίζεται η γλωσσική ανάπτυξη είναι ελλιπή, αποσπασματικά και αφηρημένα. ακόμα και τα κωφάλαλα παιδιά μαθαίνουν κάποιο είδος γλώσσας.</a:t>
            </a:r>
          </a:p>
        </p:txBody>
      </p:sp>
      <p:sp>
        <p:nvSpPr>
          <p:cNvPr id="4" name="Θέση αριθμού διαφάνειας 3">
            <a:extLst>
              <a:ext uri="{FF2B5EF4-FFF2-40B4-BE49-F238E27FC236}">
                <a16:creationId xmlns:a16="http://schemas.microsoft.com/office/drawing/2014/main" id="{CBDEA910-F390-B7AB-D835-7134315BD483}"/>
              </a:ext>
            </a:extLst>
          </p:cNvPr>
          <p:cNvSpPr>
            <a:spLocks noGrp="1"/>
          </p:cNvSpPr>
          <p:nvPr>
            <p:ph type="sldNum" sz="quarter" idx="12"/>
          </p:nvPr>
        </p:nvSpPr>
        <p:spPr/>
        <p:txBody>
          <a:bodyPr/>
          <a:lstStyle/>
          <a:p>
            <a:fld id="{237F5DC1-A63E-4ED0-92D0-8B1D968CDEC4}" type="slidenum">
              <a:rPr lang="el-GR" smtClean="0"/>
              <a:t>30</a:t>
            </a:fld>
            <a:endParaRPr lang="el-GR"/>
          </a:p>
        </p:txBody>
      </p:sp>
    </p:spTree>
    <p:extLst>
      <p:ext uri="{BB962C8B-B14F-4D97-AF65-F5344CB8AC3E}">
        <p14:creationId xmlns:p14="http://schemas.microsoft.com/office/powerpoint/2010/main" val="4253523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A3B7821-4EF0-7101-99ED-E825324037D0}"/>
              </a:ext>
            </a:extLst>
          </p:cNvPr>
          <p:cNvSpPr>
            <a:spLocks noGrp="1"/>
          </p:cNvSpPr>
          <p:nvPr>
            <p:ph idx="1"/>
          </p:nvPr>
        </p:nvSpPr>
        <p:spPr>
          <a:xfrm>
            <a:off x="838200" y="1061049"/>
            <a:ext cx="10515600" cy="5115914"/>
          </a:xfrm>
        </p:spPr>
        <p:txBody>
          <a:bodyPr>
            <a:normAutofit/>
          </a:bodyPr>
          <a:lstStyle/>
          <a:p>
            <a:r>
              <a:rPr lang="el-GR" dirty="0"/>
              <a:t>Υπάρχουν αρκετές διαφωνίες για το αν η έμφυτη αυτή γνώση είναι γραμματική ή σημασιολογική, ή αν, απλά, διαθέτουμε κάποιες έμφυτες στρατηγικές γλωσσικής μάθησης.</a:t>
            </a:r>
          </a:p>
          <a:p>
            <a:r>
              <a:rPr lang="el-GR" dirty="0"/>
              <a:t>Η πιθανή ύπαρξη ‘κρίσιμης περιόδου’ (δηλαδή μιας χρονικά περιορισμένης περιόδου μέσα στην οποία το παιδί θα πρέπει να αναπτύξει τη γλώσσα, ενώ μετά το πέρας της η γλωσσική ανάπτυξη θα είναι το λιγότερο ελλιπής και προβληματική), είναι ακόμα ένα επιχείρημα υπέρ των βιολογικών θεωριών, ενώ φωτίζεται παράλληλα και η σχέση περιβάλλοντος και έμφυτου.</a:t>
            </a:r>
          </a:p>
        </p:txBody>
      </p:sp>
      <p:sp>
        <p:nvSpPr>
          <p:cNvPr id="4" name="Θέση αριθμού διαφάνειας 3">
            <a:extLst>
              <a:ext uri="{FF2B5EF4-FFF2-40B4-BE49-F238E27FC236}">
                <a16:creationId xmlns:a16="http://schemas.microsoft.com/office/drawing/2014/main" id="{C108B3FA-65F8-39F0-B708-447E891106DF}"/>
              </a:ext>
            </a:extLst>
          </p:cNvPr>
          <p:cNvSpPr>
            <a:spLocks noGrp="1"/>
          </p:cNvSpPr>
          <p:nvPr>
            <p:ph type="sldNum" sz="quarter" idx="12"/>
          </p:nvPr>
        </p:nvSpPr>
        <p:spPr/>
        <p:txBody>
          <a:bodyPr/>
          <a:lstStyle/>
          <a:p>
            <a:fld id="{237F5DC1-A63E-4ED0-92D0-8B1D968CDEC4}" type="slidenum">
              <a:rPr lang="el-GR" smtClean="0"/>
              <a:t>31</a:t>
            </a:fld>
            <a:endParaRPr lang="el-GR"/>
          </a:p>
        </p:txBody>
      </p:sp>
    </p:spTree>
    <p:extLst>
      <p:ext uri="{BB962C8B-B14F-4D97-AF65-F5344CB8AC3E}">
        <p14:creationId xmlns:p14="http://schemas.microsoft.com/office/powerpoint/2010/main" val="1280313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3BA0520-79CA-8CDD-8BC5-F1111DFC2A5D}"/>
              </a:ext>
            </a:extLst>
          </p:cNvPr>
          <p:cNvSpPr>
            <a:spLocks noGrp="1"/>
          </p:cNvSpPr>
          <p:nvPr>
            <p:ph idx="1"/>
          </p:nvPr>
        </p:nvSpPr>
        <p:spPr>
          <a:xfrm>
            <a:off x="838200" y="1253331"/>
            <a:ext cx="10515600" cy="4351338"/>
          </a:xfrm>
        </p:spPr>
        <p:txBody>
          <a:bodyPr>
            <a:normAutofit fontScale="92500" lnSpcReduction="20000"/>
          </a:bodyPr>
          <a:lstStyle/>
          <a:p>
            <a:r>
              <a:rPr lang="el-GR" dirty="0"/>
              <a:t>Υπόθεσης της κρίσιμης περιόδου (</a:t>
            </a:r>
            <a:r>
              <a:rPr lang="el-GR" dirty="0" err="1"/>
              <a:t>Critical</a:t>
            </a:r>
            <a:r>
              <a:rPr lang="el-GR" dirty="0"/>
              <a:t> </a:t>
            </a:r>
            <a:r>
              <a:rPr lang="el-GR" dirty="0" err="1"/>
              <a:t>Age</a:t>
            </a:r>
            <a:r>
              <a:rPr lang="el-GR" dirty="0"/>
              <a:t> </a:t>
            </a:r>
            <a:r>
              <a:rPr lang="el-GR" dirty="0" err="1"/>
              <a:t>Hypothesis</a:t>
            </a:r>
            <a:r>
              <a:rPr lang="el-GR" dirty="0"/>
              <a:t> ) για την ανάπτυξη της γλώσσας</a:t>
            </a:r>
          </a:p>
          <a:p>
            <a:r>
              <a:rPr lang="el-GR" dirty="0"/>
              <a:t>Ο εγκέφαλος του ανθρώπου είναι ιδιαίτερος, γι’ αυτό μόνο αυτός αναπτύσσει γλώσσα.</a:t>
            </a:r>
          </a:p>
          <a:p>
            <a:r>
              <a:rPr lang="el-GR" dirty="0"/>
              <a:t>Η σειρά των γλωσσικών σταδίων είναι ίδια για όλα τα παιδιά.</a:t>
            </a:r>
          </a:p>
          <a:p>
            <a:r>
              <a:rPr lang="el-GR" dirty="0"/>
              <a:t>Η κρίσιμη περίοδος διαρκεί από τα 2 έτη περίπου έως και την εφηβεία, όπου και το αριστερό εγκεφαλικό ημισφαίριο εξειδικεύεται στη γλώσσα.</a:t>
            </a:r>
          </a:p>
          <a:p>
            <a:r>
              <a:rPr lang="el-GR" dirty="0"/>
              <a:t>Ο άνθρωπος έχει έμφυτη ικανότητα για απόκτηση οποιασδήποτε γλώσσας, σε αντίθεση με τα ζώα, τα οποία δεν μπορούν να διδαχθούν γλώσσα.</a:t>
            </a:r>
          </a:p>
          <a:p>
            <a:r>
              <a:rPr lang="el-GR" dirty="0"/>
              <a:t>Η γλωσσική ανάπτυξη οφείλεται στη γενική βιολογική ωρίμανση του οργανισμού.</a:t>
            </a:r>
          </a:p>
        </p:txBody>
      </p:sp>
      <p:sp>
        <p:nvSpPr>
          <p:cNvPr id="4" name="Θέση αριθμού διαφάνειας 3">
            <a:extLst>
              <a:ext uri="{FF2B5EF4-FFF2-40B4-BE49-F238E27FC236}">
                <a16:creationId xmlns:a16="http://schemas.microsoft.com/office/drawing/2014/main" id="{F510E699-0B04-116D-8EBE-B2A6E6ECDAD8}"/>
              </a:ext>
            </a:extLst>
          </p:cNvPr>
          <p:cNvSpPr>
            <a:spLocks noGrp="1"/>
          </p:cNvSpPr>
          <p:nvPr>
            <p:ph type="sldNum" sz="quarter" idx="12"/>
          </p:nvPr>
        </p:nvSpPr>
        <p:spPr/>
        <p:txBody>
          <a:bodyPr/>
          <a:lstStyle/>
          <a:p>
            <a:fld id="{237F5DC1-A63E-4ED0-92D0-8B1D968CDEC4}" type="slidenum">
              <a:rPr lang="el-GR" smtClean="0"/>
              <a:t>32</a:t>
            </a:fld>
            <a:endParaRPr lang="el-GR"/>
          </a:p>
        </p:txBody>
      </p:sp>
    </p:spTree>
    <p:extLst>
      <p:ext uri="{BB962C8B-B14F-4D97-AF65-F5344CB8AC3E}">
        <p14:creationId xmlns:p14="http://schemas.microsoft.com/office/powerpoint/2010/main" val="3594096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FB2FC52-CA14-2E7C-013F-A9B8F01C8D48}"/>
              </a:ext>
            </a:extLst>
          </p:cNvPr>
          <p:cNvSpPr>
            <a:spLocks noGrp="1"/>
          </p:cNvSpPr>
          <p:nvPr>
            <p:ph idx="1"/>
          </p:nvPr>
        </p:nvSpPr>
        <p:spPr>
          <a:xfrm>
            <a:off x="838200" y="1144138"/>
            <a:ext cx="10515600" cy="4351338"/>
          </a:xfrm>
        </p:spPr>
        <p:txBody>
          <a:bodyPr>
            <a:normAutofit/>
          </a:bodyPr>
          <a:lstStyle/>
          <a:p>
            <a:r>
              <a:rPr lang="el-GR" dirty="0"/>
              <a:t>Είναι πολύ δύσκολο να βρεθούν αποδείξεις υπέρ ή κατά των βιολογικών θεωριών:</a:t>
            </a:r>
          </a:p>
          <a:p>
            <a:pPr marL="0" indent="0">
              <a:buNone/>
            </a:pPr>
            <a:r>
              <a:rPr lang="el-GR" dirty="0"/>
              <a:t>1. Η θεωρία του </a:t>
            </a:r>
            <a:r>
              <a:rPr lang="el-GR" dirty="0" err="1"/>
              <a:t>Chomsky</a:t>
            </a:r>
            <a:r>
              <a:rPr lang="el-GR" dirty="0"/>
              <a:t> δεν έδειξε να επιβεβαιώνεται από ψυχογλωσσολογικά πειράματα, τουλάχιστον στην αρχική εκδοχή της.</a:t>
            </a:r>
          </a:p>
          <a:p>
            <a:pPr marL="0" indent="0">
              <a:buNone/>
            </a:pPr>
            <a:r>
              <a:rPr lang="el-GR" dirty="0"/>
              <a:t>2. Έχει τεθεί υπό αμφισβήτηση η θέση των ορθολογιστικών θεωριών για τη γλώσσα ως μοναδικού, ανθρώπινου προνομίου: από πειράματα σε χιμπατζήδες φάνηκε ότι είναι σε θέση να μάθουν πάνω από 100 σύμβολα και να επικοινωνούν με αυτά κάνοντας συνδυασμούς.</a:t>
            </a:r>
          </a:p>
        </p:txBody>
      </p:sp>
      <p:sp>
        <p:nvSpPr>
          <p:cNvPr id="4" name="Θέση αριθμού διαφάνειας 3">
            <a:extLst>
              <a:ext uri="{FF2B5EF4-FFF2-40B4-BE49-F238E27FC236}">
                <a16:creationId xmlns:a16="http://schemas.microsoft.com/office/drawing/2014/main" id="{65B57C1E-1949-3108-0691-39A30333C0EE}"/>
              </a:ext>
            </a:extLst>
          </p:cNvPr>
          <p:cNvSpPr>
            <a:spLocks noGrp="1"/>
          </p:cNvSpPr>
          <p:nvPr>
            <p:ph type="sldNum" sz="quarter" idx="12"/>
          </p:nvPr>
        </p:nvSpPr>
        <p:spPr/>
        <p:txBody>
          <a:bodyPr/>
          <a:lstStyle/>
          <a:p>
            <a:fld id="{237F5DC1-A63E-4ED0-92D0-8B1D968CDEC4}" type="slidenum">
              <a:rPr lang="el-GR" smtClean="0"/>
              <a:t>33</a:t>
            </a:fld>
            <a:endParaRPr lang="el-GR"/>
          </a:p>
        </p:txBody>
      </p:sp>
    </p:spTree>
    <p:extLst>
      <p:ext uri="{BB962C8B-B14F-4D97-AF65-F5344CB8AC3E}">
        <p14:creationId xmlns:p14="http://schemas.microsoft.com/office/powerpoint/2010/main" val="2568943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A7116E5-2AD3-5C49-7FEF-23E22CC4E4D9}"/>
              </a:ext>
            </a:extLst>
          </p:cNvPr>
          <p:cNvSpPr>
            <a:spLocks noGrp="1"/>
          </p:cNvSpPr>
          <p:nvPr>
            <p:ph idx="1"/>
          </p:nvPr>
        </p:nvSpPr>
        <p:spPr>
          <a:xfrm>
            <a:off x="838200" y="1130060"/>
            <a:ext cx="10515600" cy="5046903"/>
          </a:xfrm>
        </p:spPr>
        <p:txBody>
          <a:bodyPr>
            <a:normAutofit/>
          </a:bodyPr>
          <a:lstStyle/>
          <a:p>
            <a:pPr marL="0" indent="0">
              <a:buNone/>
            </a:pPr>
            <a:r>
              <a:rPr lang="el-GR" dirty="0"/>
              <a:t>3. Κατά την περιγραφή των σταδίων ανάπτυξης της γλώσσας, παρατηρήσαμε ότι η γλωσσική μάθηση δεν σταματάει μετά το </a:t>
            </a:r>
            <a:r>
              <a:rPr lang="el-GR" dirty="0" err="1"/>
              <a:t>πέραςτης</a:t>
            </a:r>
            <a:r>
              <a:rPr lang="el-GR" dirty="0"/>
              <a:t> ‘κρίσιμης περιόδου’, απλά φθίνει σταδιακά. Πέρα από αυτό, η ύπαρξή της δεν μπορεί να βασιστεί σε περιπτώσεις παιδιών </a:t>
            </a:r>
            <a:r>
              <a:rPr lang="el-GR" dirty="0" err="1"/>
              <a:t>πουείχαν</a:t>
            </a:r>
            <a:r>
              <a:rPr lang="el-GR" dirty="0"/>
              <a:t> υποστεί έντονη ψυχοσωματική κακοποίηση και κοινωνική απομόνωση.</a:t>
            </a:r>
          </a:p>
          <a:p>
            <a:pPr marL="0" indent="0">
              <a:buNone/>
            </a:pPr>
            <a:r>
              <a:rPr lang="el-GR" dirty="0"/>
              <a:t>4. Η βασική κριτική όμως στο βιολογικό γενετικό μοντέλο εστιάζει κυρίως στο γεγονός ότι δε λαμβάνεται επαρκώς υπόψη κατά την περιγραφή της γλωσσικής ανάπτυξης η λειτουργία άλλων επιπέδων της γλώσσας, όπως του φωνολογικού και, ειδικά, του σημασιολογικού: δεν ερμηνεύεται λ.χ. πώς τα παιδιά δεν παράγουν ποτέ γραμματικά ορθές αλλά σημασιολογικά ανώμαλες προτάσεις.</a:t>
            </a:r>
          </a:p>
        </p:txBody>
      </p:sp>
      <p:sp>
        <p:nvSpPr>
          <p:cNvPr id="4" name="Θέση αριθμού διαφάνειας 3">
            <a:extLst>
              <a:ext uri="{FF2B5EF4-FFF2-40B4-BE49-F238E27FC236}">
                <a16:creationId xmlns:a16="http://schemas.microsoft.com/office/drawing/2014/main" id="{378CB8F5-440A-9529-8B66-2E94B34520FE}"/>
              </a:ext>
            </a:extLst>
          </p:cNvPr>
          <p:cNvSpPr>
            <a:spLocks noGrp="1"/>
          </p:cNvSpPr>
          <p:nvPr>
            <p:ph type="sldNum" sz="quarter" idx="12"/>
          </p:nvPr>
        </p:nvSpPr>
        <p:spPr/>
        <p:txBody>
          <a:bodyPr/>
          <a:lstStyle/>
          <a:p>
            <a:fld id="{237F5DC1-A63E-4ED0-92D0-8B1D968CDEC4}" type="slidenum">
              <a:rPr lang="el-GR" smtClean="0"/>
              <a:t>34</a:t>
            </a:fld>
            <a:endParaRPr lang="el-GR"/>
          </a:p>
        </p:txBody>
      </p:sp>
    </p:spTree>
    <p:extLst>
      <p:ext uri="{BB962C8B-B14F-4D97-AF65-F5344CB8AC3E}">
        <p14:creationId xmlns:p14="http://schemas.microsoft.com/office/powerpoint/2010/main" val="1957509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2040174-F98E-42B4-4859-A44E70BFD22F}"/>
              </a:ext>
            </a:extLst>
          </p:cNvPr>
          <p:cNvSpPr>
            <a:spLocks noGrp="1"/>
          </p:cNvSpPr>
          <p:nvPr>
            <p:ph idx="1"/>
          </p:nvPr>
        </p:nvSpPr>
        <p:spPr>
          <a:xfrm>
            <a:off x="838200" y="1532327"/>
            <a:ext cx="10515600" cy="4351338"/>
          </a:xfrm>
        </p:spPr>
        <p:txBody>
          <a:bodyPr>
            <a:normAutofit/>
          </a:bodyPr>
          <a:lstStyle/>
          <a:p>
            <a:pPr marL="0" indent="0">
              <a:buNone/>
            </a:pPr>
            <a:r>
              <a:rPr lang="el-GR" dirty="0"/>
              <a:t>5. Δεν παρέχεται καμία ερμηνεία για το </a:t>
            </a:r>
            <a:r>
              <a:rPr lang="el-GR" dirty="0" err="1"/>
              <a:t>μονόλεξο</a:t>
            </a:r>
            <a:r>
              <a:rPr lang="el-GR" dirty="0"/>
              <a:t> ή το </a:t>
            </a:r>
            <a:r>
              <a:rPr lang="el-GR" dirty="0" err="1"/>
              <a:t>δίλεξο</a:t>
            </a:r>
            <a:r>
              <a:rPr lang="el-GR" dirty="0"/>
              <a:t> στάδιο.</a:t>
            </a:r>
          </a:p>
          <a:p>
            <a:pPr marL="0" indent="0">
              <a:buNone/>
            </a:pPr>
            <a:r>
              <a:rPr lang="el-GR" dirty="0"/>
              <a:t>6. Υποβαθμίζεται σημαντικά ο ρόλος του περιβάλλοντος και της κοινωνικής </a:t>
            </a:r>
            <a:r>
              <a:rPr lang="el-GR" dirty="0" err="1"/>
              <a:t>διεπίδρασης</a:t>
            </a:r>
            <a:r>
              <a:rPr lang="el-GR" dirty="0"/>
              <a:t> , που έχει τεράστια σημασία για την </a:t>
            </a:r>
            <a:r>
              <a:rPr lang="el-GR" dirty="0" err="1"/>
              <a:t>προγλωσσική</a:t>
            </a:r>
            <a:r>
              <a:rPr lang="el-GR" dirty="0"/>
              <a:t> και την πρώιμη περίοδο ανάπτυξης της γλώσσας ο ρόλος της γενικότερης νοητικής ανάπτυξης του παιδιού δε λαμβάνεται επίσης υπόψη.</a:t>
            </a:r>
          </a:p>
        </p:txBody>
      </p:sp>
      <p:sp>
        <p:nvSpPr>
          <p:cNvPr id="4" name="Θέση αριθμού διαφάνειας 3">
            <a:extLst>
              <a:ext uri="{FF2B5EF4-FFF2-40B4-BE49-F238E27FC236}">
                <a16:creationId xmlns:a16="http://schemas.microsoft.com/office/drawing/2014/main" id="{82E45EA7-0BB3-D8FB-FB0C-E24CBAD7D6A2}"/>
              </a:ext>
            </a:extLst>
          </p:cNvPr>
          <p:cNvSpPr>
            <a:spLocks noGrp="1"/>
          </p:cNvSpPr>
          <p:nvPr>
            <p:ph type="sldNum" sz="quarter" idx="12"/>
          </p:nvPr>
        </p:nvSpPr>
        <p:spPr/>
        <p:txBody>
          <a:bodyPr/>
          <a:lstStyle/>
          <a:p>
            <a:fld id="{237F5DC1-A63E-4ED0-92D0-8B1D968CDEC4}" type="slidenum">
              <a:rPr lang="el-GR" smtClean="0"/>
              <a:t>35</a:t>
            </a:fld>
            <a:endParaRPr lang="el-GR"/>
          </a:p>
        </p:txBody>
      </p:sp>
    </p:spTree>
    <p:extLst>
      <p:ext uri="{BB962C8B-B14F-4D97-AF65-F5344CB8AC3E}">
        <p14:creationId xmlns:p14="http://schemas.microsoft.com/office/powerpoint/2010/main" val="324023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78558F-F166-AD8D-2D1B-6F262AC3094A}"/>
              </a:ext>
            </a:extLst>
          </p:cNvPr>
          <p:cNvSpPr>
            <a:spLocks noGrp="1"/>
          </p:cNvSpPr>
          <p:nvPr>
            <p:ph type="title"/>
          </p:nvPr>
        </p:nvSpPr>
        <p:spPr/>
        <p:txBody>
          <a:bodyPr/>
          <a:lstStyle/>
          <a:p>
            <a:r>
              <a:rPr lang="el-GR" dirty="0"/>
              <a:t>ΓΝΩΣΙΑΚΑ ΜΟΝΤΕΛΑ</a:t>
            </a:r>
            <a:br>
              <a:rPr lang="el-GR" dirty="0"/>
            </a:br>
            <a:endParaRPr lang="el-GR" dirty="0"/>
          </a:p>
        </p:txBody>
      </p:sp>
      <p:sp>
        <p:nvSpPr>
          <p:cNvPr id="3" name="Θέση περιεχομένου 2">
            <a:extLst>
              <a:ext uri="{FF2B5EF4-FFF2-40B4-BE49-F238E27FC236}">
                <a16:creationId xmlns:a16="http://schemas.microsoft.com/office/drawing/2014/main" id="{C80B8DFF-4C63-D1B0-FE00-6BDA56508A79}"/>
              </a:ext>
            </a:extLst>
          </p:cNvPr>
          <p:cNvSpPr>
            <a:spLocks noGrp="1"/>
          </p:cNvSpPr>
          <p:nvPr>
            <p:ph idx="1"/>
          </p:nvPr>
        </p:nvSpPr>
        <p:spPr>
          <a:xfrm>
            <a:off x="769189" y="1419862"/>
            <a:ext cx="10212238" cy="4351338"/>
          </a:xfrm>
        </p:spPr>
        <p:txBody>
          <a:bodyPr>
            <a:normAutofit/>
          </a:bodyPr>
          <a:lstStyle/>
          <a:p>
            <a:r>
              <a:rPr lang="el-GR" dirty="0"/>
              <a:t>Η στροφή προς τη γενικότερη νοητική ανάπτυξη του παιδιού πραγματοποιείται κυρίως τη δεκαετία του 1970, με γνωστότερο εκπρόσωπο τον ψυχολόγο J. </a:t>
            </a:r>
            <a:r>
              <a:rPr lang="el-GR" dirty="0" err="1"/>
              <a:t>Piaget</a:t>
            </a:r>
            <a:r>
              <a:rPr lang="el-GR" dirty="0"/>
              <a:t> . Η γνωσιακή προσέγγιση συμφωνεί με την άποψη της έμφυτης γνώσης, αλλά όχι της αποκλειστικά γλωσσικής γνώσης. Η γλώσσα, σύμφωνα με αυτή την υπόθεση, είναι μόνο μια όψη της γενικότερης νοητικής ανάπτυξης, μια από τις νοητικές ικανότητες των ανθρώπων.</a:t>
            </a:r>
          </a:p>
        </p:txBody>
      </p:sp>
      <p:pic>
        <p:nvPicPr>
          <p:cNvPr id="5" name="Εικόνα 4">
            <a:extLst>
              <a:ext uri="{FF2B5EF4-FFF2-40B4-BE49-F238E27FC236}">
                <a16:creationId xmlns:a16="http://schemas.microsoft.com/office/drawing/2014/main" id="{6E2031A7-BBA7-9A5D-276B-D654BAC9E185}"/>
              </a:ext>
            </a:extLst>
          </p:cNvPr>
          <p:cNvPicPr>
            <a:picLocks noChangeAspect="1"/>
          </p:cNvPicPr>
          <p:nvPr/>
        </p:nvPicPr>
        <p:blipFill>
          <a:blip r:embed="rId2"/>
          <a:stretch>
            <a:fillRect/>
          </a:stretch>
        </p:blipFill>
        <p:spPr>
          <a:xfrm>
            <a:off x="8851444" y="4083972"/>
            <a:ext cx="1769806" cy="2408903"/>
          </a:xfrm>
          <a:prstGeom prst="rect">
            <a:avLst/>
          </a:prstGeom>
        </p:spPr>
      </p:pic>
      <p:sp>
        <p:nvSpPr>
          <p:cNvPr id="4" name="Θέση αριθμού διαφάνειας 3">
            <a:extLst>
              <a:ext uri="{FF2B5EF4-FFF2-40B4-BE49-F238E27FC236}">
                <a16:creationId xmlns:a16="http://schemas.microsoft.com/office/drawing/2014/main" id="{C989331A-21E6-FB45-AA24-8444E0236D8A}"/>
              </a:ext>
            </a:extLst>
          </p:cNvPr>
          <p:cNvSpPr>
            <a:spLocks noGrp="1"/>
          </p:cNvSpPr>
          <p:nvPr>
            <p:ph type="sldNum" sz="quarter" idx="12"/>
          </p:nvPr>
        </p:nvSpPr>
        <p:spPr/>
        <p:txBody>
          <a:bodyPr/>
          <a:lstStyle/>
          <a:p>
            <a:fld id="{237F5DC1-A63E-4ED0-92D0-8B1D968CDEC4}" type="slidenum">
              <a:rPr lang="el-GR" smtClean="0"/>
              <a:t>36</a:t>
            </a:fld>
            <a:endParaRPr lang="el-GR"/>
          </a:p>
        </p:txBody>
      </p:sp>
    </p:spTree>
    <p:extLst>
      <p:ext uri="{BB962C8B-B14F-4D97-AF65-F5344CB8AC3E}">
        <p14:creationId xmlns:p14="http://schemas.microsoft.com/office/powerpoint/2010/main" val="3368006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7640023-0989-1ACF-C8F9-F9A2D8A4D439}"/>
              </a:ext>
            </a:extLst>
          </p:cNvPr>
          <p:cNvSpPr>
            <a:spLocks noGrp="1"/>
          </p:cNvSpPr>
          <p:nvPr>
            <p:ph idx="1"/>
          </p:nvPr>
        </p:nvSpPr>
        <p:spPr>
          <a:xfrm>
            <a:off x="838200" y="940279"/>
            <a:ext cx="10515600" cy="5236684"/>
          </a:xfrm>
        </p:spPr>
        <p:txBody>
          <a:bodyPr>
            <a:normAutofit/>
          </a:bodyPr>
          <a:lstStyle/>
          <a:p>
            <a:r>
              <a:rPr lang="el-GR" dirty="0"/>
              <a:t>Από αυτή τη σκοπιά, η ανάπτυξη της γλωσσικής γνώσης εξαρτάται από τη συνολική γνωσιακή ανάπτυξη του παιδιού.</a:t>
            </a:r>
          </a:p>
          <a:p>
            <a:r>
              <a:rPr lang="el-GR" dirty="0"/>
              <a:t>Σε γενικές γραμμές, υποστηρίζεται ότι τα παιδιά αρχικά μαθαίνουν τον κόσμο γύρω τους μέσω κυρίως των </a:t>
            </a:r>
            <a:r>
              <a:rPr lang="el-GR" dirty="0" err="1"/>
              <a:t>αισθησιοκινητικών</a:t>
            </a:r>
            <a:r>
              <a:rPr lang="el-GR" dirty="0"/>
              <a:t> εμπειριών στη συνέχεια, σχηματίζουν νοητικές αναπαραστάσεις για τον κόσμο οι οποίες θα αποτελέσουν τη βάση για τις γλωσσικές αναπαραστάσεις αργότερα.</a:t>
            </a:r>
          </a:p>
        </p:txBody>
      </p:sp>
      <p:sp>
        <p:nvSpPr>
          <p:cNvPr id="4" name="Θέση αριθμού διαφάνειας 3">
            <a:extLst>
              <a:ext uri="{FF2B5EF4-FFF2-40B4-BE49-F238E27FC236}">
                <a16:creationId xmlns:a16="http://schemas.microsoft.com/office/drawing/2014/main" id="{D84DE394-645A-1538-28B5-A915753F1D4C}"/>
              </a:ext>
            </a:extLst>
          </p:cNvPr>
          <p:cNvSpPr>
            <a:spLocks noGrp="1"/>
          </p:cNvSpPr>
          <p:nvPr>
            <p:ph type="sldNum" sz="quarter" idx="12"/>
          </p:nvPr>
        </p:nvSpPr>
        <p:spPr/>
        <p:txBody>
          <a:bodyPr/>
          <a:lstStyle/>
          <a:p>
            <a:fld id="{237F5DC1-A63E-4ED0-92D0-8B1D968CDEC4}" type="slidenum">
              <a:rPr lang="el-GR" smtClean="0"/>
              <a:t>37</a:t>
            </a:fld>
            <a:endParaRPr lang="el-GR"/>
          </a:p>
        </p:txBody>
      </p:sp>
    </p:spTree>
    <p:extLst>
      <p:ext uri="{BB962C8B-B14F-4D97-AF65-F5344CB8AC3E}">
        <p14:creationId xmlns:p14="http://schemas.microsoft.com/office/powerpoint/2010/main" val="2849869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3F5B688-F816-ABB6-C8B3-282563730CE6}"/>
              </a:ext>
            </a:extLst>
          </p:cNvPr>
          <p:cNvSpPr>
            <a:spLocks noGrp="1"/>
          </p:cNvSpPr>
          <p:nvPr>
            <p:ph idx="1"/>
          </p:nvPr>
        </p:nvSpPr>
        <p:spPr>
          <a:xfrm>
            <a:off x="838200" y="1147313"/>
            <a:ext cx="10515600" cy="5029650"/>
          </a:xfrm>
        </p:spPr>
        <p:txBody>
          <a:bodyPr>
            <a:normAutofit/>
          </a:bodyPr>
          <a:lstStyle/>
          <a:p>
            <a:r>
              <a:rPr lang="el-GR" dirty="0"/>
              <a:t>Η απόσπαση απομάκρυνση από την άμεση πραγματικότητα με τη βοήθεια των νοητικών αναπαραστάσεων είναι απαραίτητο στάδιο πριν την κατάκτηση του συμβόλου, που αντικαθιστά/αναπαριστά το αντικείμενο: το γλωσσικό σύμβολο είναι η λέξη .</a:t>
            </a:r>
          </a:p>
          <a:p>
            <a:r>
              <a:rPr lang="el-GR" dirty="0"/>
              <a:t>Η εμφάνιση του συμβολικού παιχνιδιού κατά το δεύτερο έτος της ηλικίας προωθεί νοητικά το παιδί προς την ίδια κατεύθυνση. Στον κόσμο του παιχνιδιού το παιδί υποκαθιστά ‘κάτι με κάτι’, αναπαριστά δηλαδή μια πραγματικότητα με σύμβολα αντικείμενα (λ.χ. χρησιμοποιεί μια μπανάνα για όπλο). Κατά τον ίδιο τρόπο, με τη γλώσσα το παιδί αναπαριστά ένα αντικείμενο, πρόσωπο κλπ. Με ένα σύμβολο λέξη.</a:t>
            </a:r>
          </a:p>
        </p:txBody>
      </p:sp>
      <p:sp>
        <p:nvSpPr>
          <p:cNvPr id="4" name="Θέση αριθμού διαφάνειας 3">
            <a:extLst>
              <a:ext uri="{FF2B5EF4-FFF2-40B4-BE49-F238E27FC236}">
                <a16:creationId xmlns:a16="http://schemas.microsoft.com/office/drawing/2014/main" id="{2D674F04-0D58-755C-273A-27A21648CD16}"/>
              </a:ext>
            </a:extLst>
          </p:cNvPr>
          <p:cNvSpPr>
            <a:spLocks noGrp="1"/>
          </p:cNvSpPr>
          <p:nvPr>
            <p:ph type="sldNum" sz="quarter" idx="12"/>
          </p:nvPr>
        </p:nvSpPr>
        <p:spPr/>
        <p:txBody>
          <a:bodyPr/>
          <a:lstStyle/>
          <a:p>
            <a:fld id="{237F5DC1-A63E-4ED0-92D0-8B1D968CDEC4}" type="slidenum">
              <a:rPr lang="el-GR" smtClean="0"/>
              <a:t>38</a:t>
            </a:fld>
            <a:endParaRPr lang="el-GR"/>
          </a:p>
        </p:txBody>
      </p:sp>
    </p:spTree>
    <p:extLst>
      <p:ext uri="{BB962C8B-B14F-4D97-AF65-F5344CB8AC3E}">
        <p14:creationId xmlns:p14="http://schemas.microsoft.com/office/powerpoint/2010/main" val="1393907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FFA9052-C5E2-7489-9F5E-071E16BB1E4B}"/>
              </a:ext>
            </a:extLst>
          </p:cNvPr>
          <p:cNvSpPr>
            <a:spLocks noGrp="1"/>
          </p:cNvSpPr>
          <p:nvPr>
            <p:ph idx="1"/>
          </p:nvPr>
        </p:nvSpPr>
        <p:spPr>
          <a:xfrm>
            <a:off x="838200" y="1199072"/>
            <a:ext cx="10515600" cy="4977891"/>
          </a:xfrm>
        </p:spPr>
        <p:txBody>
          <a:bodyPr>
            <a:normAutofit fontScale="92500" lnSpcReduction="10000"/>
          </a:bodyPr>
          <a:lstStyle/>
          <a:p>
            <a:r>
              <a:rPr lang="el-GR" dirty="0"/>
              <a:t>Ο ρόλος της ομαλής ψυχολογικής ανάπτυξης του παιδιού δε λαμβάνεται σχεδόν καθόλου υπόψη, ενώ θα μπορούσε ίσως να εξηγήσει πολλές από τις φαινομενικές ασυμβατότητες.</a:t>
            </a:r>
          </a:p>
          <a:p>
            <a:r>
              <a:rPr lang="el-GR" dirty="0"/>
              <a:t>Πρέπει να προσδιοριστεί η φύση του συνδετικού κρίκου ανάμεσα στη νοητική και τη γλωσσική ανάπτυξη, ώστε να ερμηνευτεί επαρκώς η μετάβαση από τις νοητικές αναπαραστάσεις στις γλωσσικές.</a:t>
            </a:r>
          </a:p>
          <a:p>
            <a:r>
              <a:rPr lang="el-GR" dirty="0"/>
              <a:t>Από την άποψη της διαμάχης για το ρόλο των έμφυτων ή των περιβαλλοντικών παραγόντων, η γνωσιακή υπόθεση τοποθετείται κάπου ενδιάμεσα: δέχεται το έμφυτο της γλωσσικής γνώσης, όμως δε θεωρεί ανεξάρτητη την ανάπτυξή της από τη γενικότερη νοητική ωρίμανση.</a:t>
            </a:r>
          </a:p>
          <a:p>
            <a:r>
              <a:rPr lang="el-GR" dirty="0"/>
              <a:t>Ο ρόλος του περιβάλλοντος είναι σημαντικός για τους υπέρμαχους της γνωσιακής άποψης: αναγνωρίζουν ότι τελικά η γλώσσα αναπτύσσεται με τη </a:t>
            </a:r>
            <a:r>
              <a:rPr lang="el-GR" dirty="0" err="1"/>
              <a:t>διεπίδραση</a:t>
            </a:r>
            <a:r>
              <a:rPr lang="el-GR" dirty="0"/>
              <a:t> περιβαλλοντικών ερεθισμάτων και έμφυτων νοητικών δομών.</a:t>
            </a:r>
          </a:p>
        </p:txBody>
      </p:sp>
      <p:sp>
        <p:nvSpPr>
          <p:cNvPr id="4" name="Θέση αριθμού διαφάνειας 3">
            <a:extLst>
              <a:ext uri="{FF2B5EF4-FFF2-40B4-BE49-F238E27FC236}">
                <a16:creationId xmlns:a16="http://schemas.microsoft.com/office/drawing/2014/main" id="{FEAB1844-F887-C68C-B330-3B7C4A2D9E5F}"/>
              </a:ext>
            </a:extLst>
          </p:cNvPr>
          <p:cNvSpPr>
            <a:spLocks noGrp="1"/>
          </p:cNvSpPr>
          <p:nvPr>
            <p:ph type="sldNum" sz="quarter" idx="12"/>
          </p:nvPr>
        </p:nvSpPr>
        <p:spPr/>
        <p:txBody>
          <a:bodyPr/>
          <a:lstStyle/>
          <a:p>
            <a:fld id="{237F5DC1-A63E-4ED0-92D0-8B1D968CDEC4}" type="slidenum">
              <a:rPr lang="el-GR" smtClean="0"/>
              <a:t>39</a:t>
            </a:fld>
            <a:endParaRPr lang="el-GR"/>
          </a:p>
        </p:txBody>
      </p:sp>
    </p:spTree>
    <p:extLst>
      <p:ext uri="{BB962C8B-B14F-4D97-AF65-F5344CB8AC3E}">
        <p14:creationId xmlns:p14="http://schemas.microsoft.com/office/powerpoint/2010/main" val="408210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1A43CD44-9941-2592-8A96-30E7B31A1236}"/>
              </a:ext>
            </a:extLst>
          </p:cNvPr>
          <p:cNvPicPr>
            <a:picLocks noGrp="1" noChangeAspect="1"/>
          </p:cNvPicPr>
          <p:nvPr>
            <p:ph idx="1"/>
          </p:nvPr>
        </p:nvPicPr>
        <p:blipFill>
          <a:blip r:embed="rId2"/>
          <a:stretch>
            <a:fillRect/>
          </a:stretch>
        </p:blipFill>
        <p:spPr>
          <a:xfrm>
            <a:off x="927480" y="374336"/>
            <a:ext cx="3991686" cy="2438400"/>
          </a:xfrm>
        </p:spPr>
      </p:pic>
      <p:pic>
        <p:nvPicPr>
          <p:cNvPr id="7" name="Εικόνα 6">
            <a:extLst>
              <a:ext uri="{FF2B5EF4-FFF2-40B4-BE49-F238E27FC236}">
                <a16:creationId xmlns:a16="http://schemas.microsoft.com/office/drawing/2014/main" id="{C393B707-4CAD-2693-7B9E-1F58319666B5}"/>
              </a:ext>
            </a:extLst>
          </p:cNvPr>
          <p:cNvPicPr>
            <a:picLocks noChangeAspect="1"/>
          </p:cNvPicPr>
          <p:nvPr/>
        </p:nvPicPr>
        <p:blipFill>
          <a:blip r:embed="rId3"/>
          <a:stretch>
            <a:fillRect/>
          </a:stretch>
        </p:blipFill>
        <p:spPr>
          <a:xfrm>
            <a:off x="4236104" y="2203370"/>
            <a:ext cx="3030215" cy="3683790"/>
          </a:xfrm>
          <a:prstGeom prst="rect">
            <a:avLst/>
          </a:prstGeom>
        </p:spPr>
      </p:pic>
      <p:pic>
        <p:nvPicPr>
          <p:cNvPr id="9" name="Εικόνα 8">
            <a:extLst>
              <a:ext uri="{FF2B5EF4-FFF2-40B4-BE49-F238E27FC236}">
                <a16:creationId xmlns:a16="http://schemas.microsoft.com/office/drawing/2014/main" id="{6868612E-DA6C-7D1D-230C-C02E9B4ED6F3}"/>
              </a:ext>
            </a:extLst>
          </p:cNvPr>
          <p:cNvPicPr>
            <a:picLocks noChangeAspect="1"/>
          </p:cNvPicPr>
          <p:nvPr/>
        </p:nvPicPr>
        <p:blipFill>
          <a:blip r:embed="rId4"/>
          <a:stretch>
            <a:fillRect/>
          </a:stretch>
        </p:blipFill>
        <p:spPr>
          <a:xfrm>
            <a:off x="8177775" y="3361486"/>
            <a:ext cx="3222077" cy="3355675"/>
          </a:xfrm>
          <a:prstGeom prst="rect">
            <a:avLst/>
          </a:prstGeom>
        </p:spPr>
      </p:pic>
      <p:sp>
        <p:nvSpPr>
          <p:cNvPr id="2" name="Θέση αριθμού διαφάνειας 1">
            <a:extLst>
              <a:ext uri="{FF2B5EF4-FFF2-40B4-BE49-F238E27FC236}">
                <a16:creationId xmlns:a16="http://schemas.microsoft.com/office/drawing/2014/main" id="{EA790997-A3C7-87D5-1C9C-A65F7DA9F43B}"/>
              </a:ext>
            </a:extLst>
          </p:cNvPr>
          <p:cNvSpPr>
            <a:spLocks noGrp="1"/>
          </p:cNvSpPr>
          <p:nvPr>
            <p:ph type="sldNum" sz="quarter" idx="12"/>
          </p:nvPr>
        </p:nvSpPr>
        <p:spPr/>
        <p:txBody>
          <a:bodyPr/>
          <a:lstStyle/>
          <a:p>
            <a:fld id="{237F5DC1-A63E-4ED0-92D0-8B1D968CDEC4}" type="slidenum">
              <a:rPr lang="el-GR" smtClean="0"/>
              <a:t>4</a:t>
            </a:fld>
            <a:endParaRPr lang="el-GR"/>
          </a:p>
        </p:txBody>
      </p:sp>
    </p:spTree>
    <p:extLst>
      <p:ext uri="{BB962C8B-B14F-4D97-AF65-F5344CB8AC3E}">
        <p14:creationId xmlns:p14="http://schemas.microsoft.com/office/powerpoint/2010/main" val="3375819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AA7606-6084-A132-0242-D8C8D9D842DE}"/>
              </a:ext>
            </a:extLst>
          </p:cNvPr>
          <p:cNvSpPr>
            <a:spLocks noGrp="1"/>
          </p:cNvSpPr>
          <p:nvPr>
            <p:ph type="title"/>
          </p:nvPr>
        </p:nvSpPr>
        <p:spPr/>
        <p:txBody>
          <a:bodyPr/>
          <a:lstStyle/>
          <a:p>
            <a:r>
              <a:rPr lang="el-GR" dirty="0"/>
              <a:t>ΕΠΙΚΟΙΝΩΝΙΑΚΑ ΜΟΝΤΕΛΑ</a:t>
            </a:r>
            <a:br>
              <a:rPr lang="el-GR" dirty="0"/>
            </a:br>
            <a:endParaRPr lang="el-GR" dirty="0"/>
          </a:p>
        </p:txBody>
      </p:sp>
      <p:sp>
        <p:nvSpPr>
          <p:cNvPr id="3" name="Θέση περιεχομένου 2">
            <a:extLst>
              <a:ext uri="{FF2B5EF4-FFF2-40B4-BE49-F238E27FC236}">
                <a16:creationId xmlns:a16="http://schemas.microsoft.com/office/drawing/2014/main" id="{7AC445AD-2AA3-A699-AED8-1534452837AC}"/>
              </a:ext>
            </a:extLst>
          </p:cNvPr>
          <p:cNvSpPr>
            <a:spLocks noGrp="1"/>
          </p:cNvSpPr>
          <p:nvPr>
            <p:ph idx="1"/>
          </p:nvPr>
        </p:nvSpPr>
        <p:spPr>
          <a:xfrm>
            <a:off x="700177" y="1463316"/>
            <a:ext cx="10515600" cy="4351338"/>
          </a:xfrm>
        </p:spPr>
        <p:txBody>
          <a:bodyPr>
            <a:normAutofit fontScale="92500" lnSpcReduction="20000"/>
          </a:bodyPr>
          <a:lstStyle/>
          <a:p>
            <a:pPr marL="0" indent="0">
              <a:buNone/>
            </a:pPr>
            <a:endParaRPr lang="el-GR" dirty="0"/>
          </a:p>
          <a:p>
            <a:r>
              <a:rPr lang="el-GR" dirty="0"/>
              <a:t>Αποτελείται από μια σχετικά ανομοιογενή ομάδα </a:t>
            </a:r>
            <a:r>
              <a:rPr lang="el-GR" dirty="0" err="1"/>
              <a:t>κοινωνικοπραγματολογικών</a:t>
            </a:r>
            <a:r>
              <a:rPr lang="el-GR" dirty="0"/>
              <a:t> κυρίως προσεγγίσεων στην ανάπτυξη της γλώσσας.</a:t>
            </a:r>
          </a:p>
          <a:p>
            <a:r>
              <a:rPr lang="el-GR" dirty="0"/>
              <a:t>Ενοποιητικό παράγοντα αποτελεί η προβολή του ρόλου της επικοινωνιακής ικανότητας στη γλωσσική ανάπτυξη: ιδιαίτερη έμφαση δίνεται στην πρωταρχική λειτουργία της γλώσσας, την χρήση της για επικοινωνιακούς σκοπούς, και στη σημασία της </a:t>
            </a:r>
            <a:r>
              <a:rPr lang="el-GR" dirty="0" err="1"/>
              <a:t>διεπίδρασης</a:t>
            </a:r>
            <a:r>
              <a:rPr lang="el-GR" dirty="0"/>
              <a:t> του παιδιού με τους συνομιλητές του κοινωνικού περιγύρου.</a:t>
            </a:r>
          </a:p>
          <a:p>
            <a:r>
              <a:rPr lang="el-GR" dirty="0"/>
              <a:t>Η προσέγγιση αυτή υποστηρίζεται σε εργασίες ψυχολόγων και γλωσσολόγων (</a:t>
            </a:r>
            <a:r>
              <a:rPr lang="el-GR" dirty="0" err="1"/>
              <a:t>Vygotsky</a:t>
            </a:r>
            <a:r>
              <a:rPr lang="el-GR" dirty="0"/>
              <a:t> 1962; </a:t>
            </a:r>
            <a:r>
              <a:rPr lang="el-GR" dirty="0" err="1"/>
              <a:t>Bruner</a:t>
            </a:r>
            <a:r>
              <a:rPr lang="el-GR" dirty="0"/>
              <a:t> 1975; </a:t>
            </a:r>
            <a:r>
              <a:rPr lang="el-GR" dirty="0" err="1"/>
              <a:t>Halliday</a:t>
            </a:r>
            <a:r>
              <a:rPr lang="el-GR" dirty="0"/>
              <a:t> 1975; </a:t>
            </a:r>
            <a:r>
              <a:rPr lang="el-GR" dirty="0" err="1"/>
              <a:t>Snow</a:t>
            </a:r>
            <a:endParaRPr lang="el-GR" dirty="0"/>
          </a:p>
          <a:p>
            <a:r>
              <a:rPr lang="el-GR" dirty="0"/>
              <a:t>1979; </a:t>
            </a:r>
            <a:r>
              <a:rPr lang="el-GR" dirty="0" err="1"/>
              <a:t>Tomasello</a:t>
            </a:r>
            <a:r>
              <a:rPr lang="el-GR" dirty="0"/>
              <a:t> 2003).</a:t>
            </a:r>
          </a:p>
        </p:txBody>
      </p:sp>
      <p:sp>
        <p:nvSpPr>
          <p:cNvPr id="4" name="Θέση αριθμού διαφάνειας 3">
            <a:extLst>
              <a:ext uri="{FF2B5EF4-FFF2-40B4-BE49-F238E27FC236}">
                <a16:creationId xmlns:a16="http://schemas.microsoft.com/office/drawing/2014/main" id="{B0BE71C8-53B9-E3DC-A201-AF1023723C9F}"/>
              </a:ext>
            </a:extLst>
          </p:cNvPr>
          <p:cNvSpPr>
            <a:spLocks noGrp="1"/>
          </p:cNvSpPr>
          <p:nvPr>
            <p:ph type="sldNum" sz="quarter" idx="12"/>
          </p:nvPr>
        </p:nvSpPr>
        <p:spPr/>
        <p:txBody>
          <a:bodyPr/>
          <a:lstStyle/>
          <a:p>
            <a:fld id="{237F5DC1-A63E-4ED0-92D0-8B1D968CDEC4}" type="slidenum">
              <a:rPr lang="el-GR" smtClean="0"/>
              <a:t>40</a:t>
            </a:fld>
            <a:endParaRPr lang="el-GR"/>
          </a:p>
        </p:txBody>
      </p:sp>
    </p:spTree>
    <p:extLst>
      <p:ext uri="{BB962C8B-B14F-4D97-AF65-F5344CB8AC3E}">
        <p14:creationId xmlns:p14="http://schemas.microsoft.com/office/powerpoint/2010/main" val="1145211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5FF140A-8B87-FE74-B268-6BC1F60F7D76}"/>
              </a:ext>
            </a:extLst>
          </p:cNvPr>
          <p:cNvSpPr>
            <a:spLocks noGrp="1"/>
          </p:cNvSpPr>
          <p:nvPr>
            <p:ph idx="1"/>
          </p:nvPr>
        </p:nvSpPr>
        <p:spPr>
          <a:xfrm>
            <a:off x="838200" y="1354347"/>
            <a:ext cx="10515600" cy="4822616"/>
          </a:xfrm>
        </p:spPr>
        <p:txBody>
          <a:bodyPr/>
          <a:lstStyle/>
          <a:p>
            <a:r>
              <a:rPr lang="el-GR" dirty="0"/>
              <a:t>Γνωρίζουμε ότι τα βρέφη επιχειρούν να επικοινωνήσουν από πολύ νωρίς και αναπτύσσουν επικοινωνιακές προθέσεις </a:t>
            </a:r>
            <a:r>
              <a:rPr lang="el-GR" dirty="0" err="1"/>
              <a:t>διεπιδρώντας</a:t>
            </a:r>
            <a:r>
              <a:rPr lang="el-GR" dirty="0"/>
              <a:t> με το περιβάλλον τους πολύ πριν αρθρώσουν την πρώτη τους λέξη.</a:t>
            </a:r>
          </a:p>
          <a:p>
            <a:r>
              <a:rPr lang="el-GR" dirty="0"/>
              <a:t>Η ανάπτυξη της γλώσσας, λοιπόν, σύμφωνα με αυτή την ερμηνεία, είναι το αποτέλεσμα της πλήρωσης της ανάγκης για επικοινωνία , καθώς η γλώσσα είναι το τελειότερο εργαλείο που εξυπηρετεί αποτελεσματικότερα αυτή την ανάγκη.</a:t>
            </a:r>
          </a:p>
        </p:txBody>
      </p:sp>
      <p:sp>
        <p:nvSpPr>
          <p:cNvPr id="4" name="Θέση αριθμού διαφάνειας 3">
            <a:extLst>
              <a:ext uri="{FF2B5EF4-FFF2-40B4-BE49-F238E27FC236}">
                <a16:creationId xmlns:a16="http://schemas.microsoft.com/office/drawing/2014/main" id="{E5773489-B428-ACB7-676C-6ED63CF7D7D9}"/>
              </a:ext>
            </a:extLst>
          </p:cNvPr>
          <p:cNvSpPr>
            <a:spLocks noGrp="1"/>
          </p:cNvSpPr>
          <p:nvPr>
            <p:ph type="sldNum" sz="quarter" idx="12"/>
          </p:nvPr>
        </p:nvSpPr>
        <p:spPr/>
        <p:txBody>
          <a:bodyPr/>
          <a:lstStyle/>
          <a:p>
            <a:fld id="{237F5DC1-A63E-4ED0-92D0-8B1D968CDEC4}" type="slidenum">
              <a:rPr lang="el-GR" smtClean="0"/>
              <a:t>41</a:t>
            </a:fld>
            <a:endParaRPr lang="el-GR"/>
          </a:p>
        </p:txBody>
      </p:sp>
    </p:spTree>
    <p:extLst>
      <p:ext uri="{BB962C8B-B14F-4D97-AF65-F5344CB8AC3E}">
        <p14:creationId xmlns:p14="http://schemas.microsoft.com/office/powerpoint/2010/main" val="2465528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13D5E83-2A53-98FD-D0D8-250AEAA046A8}"/>
              </a:ext>
            </a:extLst>
          </p:cNvPr>
          <p:cNvSpPr>
            <a:spLocks noGrp="1"/>
          </p:cNvSpPr>
          <p:nvPr>
            <p:ph idx="1"/>
          </p:nvPr>
        </p:nvSpPr>
        <p:spPr>
          <a:xfrm>
            <a:off x="553529" y="800489"/>
            <a:ext cx="6166449" cy="5555861"/>
          </a:xfrm>
        </p:spPr>
        <p:txBody>
          <a:bodyPr>
            <a:normAutofit lnSpcReduction="10000"/>
          </a:bodyPr>
          <a:lstStyle/>
          <a:p>
            <a:r>
              <a:rPr lang="el-GR" dirty="0"/>
              <a:t>Η ιδέα του έμφυτου (γνωσιακών και γλωσσικών ικανοτήτων) δεν απορρίπτεται, απλώς δεν θεωρείται ως κινητήριος μοχλός που ενεργοποιεί τη γλωσσική ανάπτυξη.</a:t>
            </a:r>
          </a:p>
          <a:p>
            <a:r>
              <a:rPr lang="el-GR" dirty="0"/>
              <a:t>Έτσι, η έμφαση πέφτει στο ρόλο του περιβάλλοντος και της επικοινωνίας : ωστόσο, σε αντίθεση με τις συμπεριφοριστικές θεωρίες, το παιδί δε θεωρείται παθητικός δέκτης των περιβαλλοντικών ερεθισμάτων, αλλά ενεργός συμμετέχων σε όλη τη διαδικασία της γλωσσικής ανάπτυξης από την </a:t>
            </a:r>
            <a:r>
              <a:rPr lang="el-GR" dirty="0" err="1"/>
              <a:t>προγλωσσική</a:t>
            </a:r>
            <a:r>
              <a:rPr lang="el-GR" dirty="0"/>
              <a:t> ακόμα περίοδο.</a:t>
            </a:r>
          </a:p>
        </p:txBody>
      </p:sp>
      <p:pic>
        <p:nvPicPr>
          <p:cNvPr id="5" name="Εικόνα 4">
            <a:extLst>
              <a:ext uri="{FF2B5EF4-FFF2-40B4-BE49-F238E27FC236}">
                <a16:creationId xmlns:a16="http://schemas.microsoft.com/office/drawing/2014/main" id="{4FE77465-8F5A-832D-FD6F-66BC9C9B793F}"/>
              </a:ext>
            </a:extLst>
          </p:cNvPr>
          <p:cNvPicPr>
            <a:picLocks noChangeAspect="1"/>
          </p:cNvPicPr>
          <p:nvPr/>
        </p:nvPicPr>
        <p:blipFill>
          <a:blip r:embed="rId2"/>
          <a:stretch>
            <a:fillRect/>
          </a:stretch>
        </p:blipFill>
        <p:spPr>
          <a:xfrm>
            <a:off x="7065569" y="3364302"/>
            <a:ext cx="5126431" cy="3493698"/>
          </a:xfrm>
          <a:prstGeom prst="rect">
            <a:avLst/>
          </a:prstGeom>
        </p:spPr>
      </p:pic>
      <p:sp>
        <p:nvSpPr>
          <p:cNvPr id="4" name="Θέση αριθμού διαφάνειας 3">
            <a:extLst>
              <a:ext uri="{FF2B5EF4-FFF2-40B4-BE49-F238E27FC236}">
                <a16:creationId xmlns:a16="http://schemas.microsoft.com/office/drawing/2014/main" id="{F752F132-2357-61D0-0F52-DAB913282944}"/>
              </a:ext>
            </a:extLst>
          </p:cNvPr>
          <p:cNvSpPr>
            <a:spLocks noGrp="1"/>
          </p:cNvSpPr>
          <p:nvPr>
            <p:ph type="sldNum" sz="quarter" idx="12"/>
          </p:nvPr>
        </p:nvSpPr>
        <p:spPr/>
        <p:txBody>
          <a:bodyPr/>
          <a:lstStyle/>
          <a:p>
            <a:fld id="{237F5DC1-A63E-4ED0-92D0-8B1D968CDEC4}" type="slidenum">
              <a:rPr lang="el-GR" smtClean="0"/>
              <a:t>42</a:t>
            </a:fld>
            <a:endParaRPr lang="el-GR"/>
          </a:p>
        </p:txBody>
      </p:sp>
    </p:spTree>
    <p:extLst>
      <p:ext uri="{BB962C8B-B14F-4D97-AF65-F5344CB8AC3E}">
        <p14:creationId xmlns:p14="http://schemas.microsoft.com/office/powerpoint/2010/main" val="323848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2494F3A-0DB9-6A9C-75F0-022819EFDB93}"/>
              </a:ext>
            </a:extLst>
          </p:cNvPr>
          <p:cNvSpPr>
            <a:spLocks noGrp="1"/>
          </p:cNvSpPr>
          <p:nvPr>
            <p:ph idx="1"/>
          </p:nvPr>
        </p:nvSpPr>
        <p:spPr>
          <a:xfrm>
            <a:off x="441385" y="980236"/>
            <a:ext cx="7538049" cy="4351338"/>
          </a:xfrm>
        </p:spPr>
        <p:txBody>
          <a:bodyPr>
            <a:normAutofit fontScale="92500" lnSpcReduction="20000"/>
          </a:bodyPr>
          <a:lstStyle/>
          <a:p>
            <a:r>
              <a:rPr lang="el-GR" dirty="0"/>
              <a:t>Ένα μεγάλο μέρος των ερευνών στρέφεται στην έρευνα του λόγου όσων εμπλέκονται άμεσα στην ανατροφή του παιδιού, και ιδίως του μητρικού λόγου ”, καθώς ο ρόλος της μητέρας ή ενός συγκεκριμένου ατόμου που έρχεται σε καθημερινή επαφή με το παιδί είναι πρωτεύουσας σημασίας: έχει παρατηρηθεί ότι ο λόγος που απευθύνεται στο παιδί από άτομα του στενού οικογενειακού περιβάλλοντος (αλλά και άλλους ενήλικες) διαφέρει από το λόγο που χρησιμοποιείται μεταξύ των ενηλίκων. Αυτή η ‘ειδικού τύπου’ γλώσσα των ενηλίκων προς τα παιδιά ονομάστηκε “μητρικός λόγος”, “γλώσσα των μωρών”, “γλώσσα του ενήλικα προς το παιδί” ή “λόγος προσανατολισμένος στο παιδί”.</a:t>
            </a:r>
          </a:p>
        </p:txBody>
      </p:sp>
      <p:pic>
        <p:nvPicPr>
          <p:cNvPr id="5" name="Εικόνα 4">
            <a:extLst>
              <a:ext uri="{FF2B5EF4-FFF2-40B4-BE49-F238E27FC236}">
                <a16:creationId xmlns:a16="http://schemas.microsoft.com/office/drawing/2014/main" id="{BF518CDC-CA11-DBA0-FBEC-67061A4A7ED7}"/>
              </a:ext>
            </a:extLst>
          </p:cNvPr>
          <p:cNvPicPr>
            <a:picLocks noChangeAspect="1"/>
          </p:cNvPicPr>
          <p:nvPr/>
        </p:nvPicPr>
        <p:blipFill>
          <a:blip r:embed="rId2"/>
          <a:stretch>
            <a:fillRect/>
          </a:stretch>
        </p:blipFill>
        <p:spPr>
          <a:xfrm>
            <a:off x="8473088" y="0"/>
            <a:ext cx="3578942" cy="2477729"/>
          </a:xfrm>
          <a:prstGeom prst="rect">
            <a:avLst/>
          </a:prstGeom>
        </p:spPr>
      </p:pic>
      <p:sp>
        <p:nvSpPr>
          <p:cNvPr id="4" name="Θέση αριθμού διαφάνειας 3">
            <a:extLst>
              <a:ext uri="{FF2B5EF4-FFF2-40B4-BE49-F238E27FC236}">
                <a16:creationId xmlns:a16="http://schemas.microsoft.com/office/drawing/2014/main" id="{72292075-7F7D-7C03-A38F-996CCFC34550}"/>
              </a:ext>
            </a:extLst>
          </p:cNvPr>
          <p:cNvSpPr>
            <a:spLocks noGrp="1"/>
          </p:cNvSpPr>
          <p:nvPr>
            <p:ph type="sldNum" sz="quarter" idx="12"/>
          </p:nvPr>
        </p:nvSpPr>
        <p:spPr/>
        <p:txBody>
          <a:bodyPr/>
          <a:lstStyle/>
          <a:p>
            <a:fld id="{237F5DC1-A63E-4ED0-92D0-8B1D968CDEC4}" type="slidenum">
              <a:rPr lang="el-GR" smtClean="0"/>
              <a:t>43</a:t>
            </a:fld>
            <a:endParaRPr lang="el-GR"/>
          </a:p>
        </p:txBody>
      </p:sp>
    </p:spTree>
    <p:extLst>
      <p:ext uri="{BB962C8B-B14F-4D97-AF65-F5344CB8AC3E}">
        <p14:creationId xmlns:p14="http://schemas.microsoft.com/office/powerpoint/2010/main" val="4142931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C864AC1-C404-C894-EADE-1652891C48B3}"/>
              </a:ext>
            </a:extLst>
          </p:cNvPr>
          <p:cNvSpPr>
            <a:spLocks noGrp="1"/>
          </p:cNvSpPr>
          <p:nvPr>
            <p:ph idx="1"/>
          </p:nvPr>
        </p:nvSpPr>
        <p:spPr>
          <a:xfrm>
            <a:off x="838200" y="785004"/>
            <a:ext cx="10515600" cy="5391959"/>
          </a:xfrm>
        </p:spPr>
        <p:txBody>
          <a:bodyPr>
            <a:normAutofit lnSpcReduction="10000"/>
          </a:bodyPr>
          <a:lstStyle/>
          <a:p>
            <a:r>
              <a:rPr lang="el-GR" dirty="0"/>
              <a:t>Είναι φανερό ότι καμία θεωρία δεν μπορεί από μόνη της να απαντήσει σε όλα τα ερωτήματα που προκύπτουν κατά την έρευνα της γλωσσικής ανάπτυξης: κάθε προσέγγιση αναπόφευκτα θα φωτίσει μία όψη μόνο αυτής της πολύπλοκης διαδικασίας.</a:t>
            </a:r>
          </a:p>
          <a:p>
            <a:r>
              <a:rPr lang="el-GR" dirty="0"/>
              <a:t>Ο συμπεριφορισμός , στα πλαίσια των εμπειριοκρατικών μοντέλων, θεωρεί καθοριστικό και επαρκή το ρόλο του περιβάλλοντος για τη γλωσσική ανάπτυξη. Το περιβάλλον παρέχει στο παιδί μοντέλα προς μίμηση, ενώ με την κατάλληλη καθοδήγηση επιτυγχάνεται η επιθυμητή (σωστή) γλωσσική συμπεριφορά.</a:t>
            </a:r>
          </a:p>
          <a:p>
            <a:r>
              <a:rPr lang="el-GR" dirty="0"/>
              <a:t>Οι βιολογικές γενετικές θεωρίες (στα πλαίσια των ορθολογιστικών μοντέλων) υποδεικνύουν ως βασικό παράγοντα ανάπτυξης της γλώσσας την ύπαρξη ενός έμφυτου, βιολογικά προγραμματισμένου μηχανισμού γλωσσικής απόκτησης, μοναδικού για το ανθρώπινο είδος.</a:t>
            </a:r>
          </a:p>
        </p:txBody>
      </p:sp>
      <p:sp>
        <p:nvSpPr>
          <p:cNvPr id="4" name="Θέση αριθμού διαφάνειας 3">
            <a:extLst>
              <a:ext uri="{FF2B5EF4-FFF2-40B4-BE49-F238E27FC236}">
                <a16:creationId xmlns:a16="http://schemas.microsoft.com/office/drawing/2014/main" id="{C72DAB06-7B3C-686B-0697-BE1A25CF0256}"/>
              </a:ext>
            </a:extLst>
          </p:cNvPr>
          <p:cNvSpPr>
            <a:spLocks noGrp="1"/>
          </p:cNvSpPr>
          <p:nvPr>
            <p:ph type="sldNum" sz="quarter" idx="12"/>
          </p:nvPr>
        </p:nvSpPr>
        <p:spPr/>
        <p:txBody>
          <a:bodyPr/>
          <a:lstStyle/>
          <a:p>
            <a:fld id="{237F5DC1-A63E-4ED0-92D0-8B1D968CDEC4}" type="slidenum">
              <a:rPr lang="el-GR" smtClean="0"/>
              <a:t>44</a:t>
            </a:fld>
            <a:endParaRPr lang="el-GR"/>
          </a:p>
        </p:txBody>
      </p:sp>
    </p:spTree>
    <p:extLst>
      <p:ext uri="{BB962C8B-B14F-4D97-AF65-F5344CB8AC3E}">
        <p14:creationId xmlns:p14="http://schemas.microsoft.com/office/powerpoint/2010/main" val="4213253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9C09EC9-BA0F-439B-7DAD-700D59D87139}"/>
              </a:ext>
            </a:extLst>
          </p:cNvPr>
          <p:cNvSpPr>
            <a:spLocks noGrp="1"/>
          </p:cNvSpPr>
          <p:nvPr>
            <p:ph idx="1"/>
          </p:nvPr>
        </p:nvSpPr>
        <p:spPr>
          <a:xfrm>
            <a:off x="838200" y="1043796"/>
            <a:ext cx="10515600" cy="5133167"/>
          </a:xfrm>
        </p:spPr>
        <p:txBody>
          <a:bodyPr>
            <a:normAutofit/>
          </a:bodyPr>
          <a:lstStyle/>
          <a:p>
            <a:r>
              <a:rPr lang="el-GR" dirty="0"/>
              <a:t>Τα γνωσιακά και τα επικοινωνιακά μοντέλα τοποθετούνται κάπου ανάμεσα στη διαμάχη επίκτητο ή έμφυτο: το γνωσιακό μοντέλο, βασιζόμενο στην υπόθεση έμφυτων νοητικών δομών στις οποίες υπάγονται οι γλωσσικές, πλησιάζει περισσότερο το ορθολογιστικό άκρο το επικοινωνιακό μοντέλο, για το οποίο το κλειδί της γλωσσικής ανάπτυξης βρίσκεται στην ανάγκη για επικοινωνία και την πρώιμη κοινωνικοποίηση, πλησιάζει περισσότερο το εμπειριοκρατικό άκρο.</a:t>
            </a:r>
          </a:p>
        </p:txBody>
      </p:sp>
      <p:sp>
        <p:nvSpPr>
          <p:cNvPr id="4" name="Θέση αριθμού διαφάνειας 3">
            <a:extLst>
              <a:ext uri="{FF2B5EF4-FFF2-40B4-BE49-F238E27FC236}">
                <a16:creationId xmlns:a16="http://schemas.microsoft.com/office/drawing/2014/main" id="{4D0AC25F-D52F-3CE1-0ACD-E048AEB17C6D}"/>
              </a:ext>
            </a:extLst>
          </p:cNvPr>
          <p:cNvSpPr>
            <a:spLocks noGrp="1"/>
          </p:cNvSpPr>
          <p:nvPr>
            <p:ph type="sldNum" sz="quarter" idx="12"/>
          </p:nvPr>
        </p:nvSpPr>
        <p:spPr/>
        <p:txBody>
          <a:bodyPr/>
          <a:lstStyle/>
          <a:p>
            <a:fld id="{237F5DC1-A63E-4ED0-92D0-8B1D968CDEC4}" type="slidenum">
              <a:rPr lang="el-GR" smtClean="0"/>
              <a:t>45</a:t>
            </a:fld>
            <a:endParaRPr lang="el-GR"/>
          </a:p>
        </p:txBody>
      </p:sp>
    </p:spTree>
    <p:extLst>
      <p:ext uri="{BB962C8B-B14F-4D97-AF65-F5344CB8AC3E}">
        <p14:creationId xmlns:p14="http://schemas.microsoft.com/office/powerpoint/2010/main" val="991625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C35E7CD-E5E4-28F3-6D45-E01B7C5AE0B7}"/>
              </a:ext>
            </a:extLst>
          </p:cNvPr>
          <p:cNvSpPr>
            <a:spLocks noGrp="1"/>
          </p:cNvSpPr>
          <p:nvPr>
            <p:ph idx="1"/>
          </p:nvPr>
        </p:nvSpPr>
        <p:spPr>
          <a:xfrm>
            <a:off x="838200" y="1121434"/>
            <a:ext cx="10515600" cy="5055529"/>
          </a:xfrm>
        </p:spPr>
        <p:txBody>
          <a:bodyPr>
            <a:normAutofit/>
          </a:bodyPr>
          <a:lstStyle/>
          <a:p>
            <a:r>
              <a:rPr lang="el-GR" dirty="0"/>
              <a:t>Σήμερα, οι περισσότερες απόψεις για τη γλωσσική ανάπτυξη δεν αρνούνται την ύπαρξη βιολογικής προδιάθεσης για την ανάπτυξη της γλώσσας· βέβαια, ακόμη και ο </a:t>
            </a:r>
            <a:r>
              <a:rPr lang="el-GR" dirty="0" err="1"/>
              <a:t>Chomsky</a:t>
            </a:r>
            <a:r>
              <a:rPr lang="el-GR" dirty="0"/>
              <a:t> δεν αρνήθηκε το ρόλο του περιβάλλοντος ως παράγοντα που ενεργοποιεί τον έμφυτο μηχανισμό: ο ρόλος του περιβάλλοντος είναι καθοριστικής σημασίας για τη γλωσσική ανάπτυξη, ενώ η επικοινωνιακή ικανότητα σαφέστατα προηγείται της γλωσσικής.</a:t>
            </a:r>
          </a:p>
        </p:txBody>
      </p:sp>
      <p:sp>
        <p:nvSpPr>
          <p:cNvPr id="4" name="Θέση αριθμού διαφάνειας 3">
            <a:extLst>
              <a:ext uri="{FF2B5EF4-FFF2-40B4-BE49-F238E27FC236}">
                <a16:creationId xmlns:a16="http://schemas.microsoft.com/office/drawing/2014/main" id="{AA1C24E5-7C45-4A71-7ECC-F1ED378B912E}"/>
              </a:ext>
            </a:extLst>
          </p:cNvPr>
          <p:cNvSpPr>
            <a:spLocks noGrp="1"/>
          </p:cNvSpPr>
          <p:nvPr>
            <p:ph type="sldNum" sz="quarter" idx="12"/>
          </p:nvPr>
        </p:nvSpPr>
        <p:spPr/>
        <p:txBody>
          <a:bodyPr/>
          <a:lstStyle/>
          <a:p>
            <a:fld id="{237F5DC1-A63E-4ED0-92D0-8B1D968CDEC4}" type="slidenum">
              <a:rPr lang="el-GR" smtClean="0"/>
              <a:t>46</a:t>
            </a:fld>
            <a:endParaRPr lang="el-GR"/>
          </a:p>
        </p:txBody>
      </p:sp>
    </p:spTree>
    <p:extLst>
      <p:ext uri="{BB962C8B-B14F-4D97-AF65-F5344CB8AC3E}">
        <p14:creationId xmlns:p14="http://schemas.microsoft.com/office/powerpoint/2010/main" val="2216413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80A7810-611C-A71D-5CC9-51790C649E56}"/>
              </a:ext>
            </a:extLst>
          </p:cNvPr>
          <p:cNvSpPr>
            <a:spLocks noGrp="1"/>
          </p:cNvSpPr>
          <p:nvPr>
            <p:ph idx="1"/>
          </p:nvPr>
        </p:nvSpPr>
        <p:spPr>
          <a:xfrm>
            <a:off x="838200" y="1121434"/>
            <a:ext cx="10515600" cy="5055529"/>
          </a:xfrm>
        </p:spPr>
        <p:txBody>
          <a:bodyPr>
            <a:normAutofit/>
          </a:bodyPr>
          <a:lstStyle/>
          <a:p>
            <a:r>
              <a:rPr lang="el-GR" dirty="0"/>
              <a:t>Τέλος, οι νοητικές λειτουργίες και η ανάπτυξη απαραίτητων νοητικών δομών επηρεάζουν την ανάπτυξη της γλώσσας αλλά κα επηρεάζονται από αυτή: νοητικές και γλωσσικές δομές φαίνεται να αποτελούν μια αδιάσπαστη ενότητα παραγόντων που </a:t>
            </a:r>
            <a:r>
              <a:rPr lang="el-GR" dirty="0" err="1"/>
              <a:t>αλληλεπιδρούν</a:t>
            </a:r>
            <a:r>
              <a:rPr lang="el-GR" dirty="0"/>
              <a:t>. Το μικρό παιδί, λοιπόν, εφοδιασμένο με ικανότητες και δεξιότητες τις οποίες τελειοποιεί στην πορεία, κατακτά επαρκώς ένα πολύπλοκο και αφηρημένο σύστημα με εντυπωσιακή ταχύτητα και ευκολία: αυτό είναι το ‘θαύμα της απόκτησης της γλώσσας.</a:t>
            </a:r>
          </a:p>
        </p:txBody>
      </p:sp>
      <p:sp>
        <p:nvSpPr>
          <p:cNvPr id="4" name="Θέση αριθμού διαφάνειας 3">
            <a:extLst>
              <a:ext uri="{FF2B5EF4-FFF2-40B4-BE49-F238E27FC236}">
                <a16:creationId xmlns:a16="http://schemas.microsoft.com/office/drawing/2014/main" id="{1BACA93A-706D-0639-315D-F1E02DFAEC80}"/>
              </a:ext>
            </a:extLst>
          </p:cNvPr>
          <p:cNvSpPr>
            <a:spLocks noGrp="1"/>
          </p:cNvSpPr>
          <p:nvPr>
            <p:ph type="sldNum" sz="quarter" idx="12"/>
          </p:nvPr>
        </p:nvSpPr>
        <p:spPr/>
        <p:txBody>
          <a:bodyPr/>
          <a:lstStyle/>
          <a:p>
            <a:fld id="{237F5DC1-A63E-4ED0-92D0-8B1D968CDEC4}" type="slidenum">
              <a:rPr lang="el-GR" smtClean="0"/>
              <a:t>47</a:t>
            </a:fld>
            <a:endParaRPr lang="el-GR"/>
          </a:p>
        </p:txBody>
      </p:sp>
    </p:spTree>
    <p:extLst>
      <p:ext uri="{BB962C8B-B14F-4D97-AF65-F5344CB8AC3E}">
        <p14:creationId xmlns:p14="http://schemas.microsoft.com/office/powerpoint/2010/main" val="1549700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FEA6CC3-31F2-B53D-974A-45FF8E31FE2A}"/>
              </a:ext>
            </a:extLst>
          </p:cNvPr>
          <p:cNvSpPr>
            <a:spLocks noGrp="1"/>
          </p:cNvSpPr>
          <p:nvPr>
            <p:ph idx="1"/>
          </p:nvPr>
        </p:nvSpPr>
        <p:spPr/>
        <p:txBody>
          <a:bodyPr>
            <a:normAutofit/>
          </a:bodyPr>
          <a:lstStyle/>
          <a:p>
            <a:pPr marL="0" indent="0" algn="ctr">
              <a:buNone/>
            </a:pPr>
            <a:r>
              <a:rPr lang="el-GR" sz="8800" dirty="0"/>
              <a:t>Επανάληψη! </a:t>
            </a:r>
          </a:p>
        </p:txBody>
      </p:sp>
      <p:sp>
        <p:nvSpPr>
          <p:cNvPr id="2" name="Θέση αριθμού διαφάνειας 1">
            <a:extLst>
              <a:ext uri="{FF2B5EF4-FFF2-40B4-BE49-F238E27FC236}">
                <a16:creationId xmlns:a16="http://schemas.microsoft.com/office/drawing/2014/main" id="{8F628BF1-C1E1-6D03-F7A8-749681F18931}"/>
              </a:ext>
            </a:extLst>
          </p:cNvPr>
          <p:cNvSpPr>
            <a:spLocks noGrp="1"/>
          </p:cNvSpPr>
          <p:nvPr>
            <p:ph type="sldNum" sz="quarter" idx="12"/>
          </p:nvPr>
        </p:nvSpPr>
        <p:spPr/>
        <p:txBody>
          <a:bodyPr/>
          <a:lstStyle/>
          <a:p>
            <a:fld id="{237F5DC1-A63E-4ED0-92D0-8B1D968CDEC4}" type="slidenum">
              <a:rPr lang="el-GR" smtClean="0"/>
              <a:t>48</a:t>
            </a:fld>
            <a:endParaRPr lang="el-GR"/>
          </a:p>
        </p:txBody>
      </p:sp>
    </p:spTree>
    <p:extLst>
      <p:ext uri="{BB962C8B-B14F-4D97-AF65-F5344CB8AC3E}">
        <p14:creationId xmlns:p14="http://schemas.microsoft.com/office/powerpoint/2010/main" val="3911918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1551D7-3151-437E-9CCF-8F4C8ABFAD1F}"/>
              </a:ext>
            </a:extLst>
          </p:cNvPr>
          <p:cNvSpPr>
            <a:spLocks noGrp="1"/>
          </p:cNvSpPr>
          <p:nvPr>
            <p:ph type="title"/>
          </p:nvPr>
        </p:nvSpPr>
        <p:spPr>
          <a:xfrm>
            <a:off x="1375576" y="394977"/>
            <a:ext cx="10058400" cy="1450757"/>
          </a:xfrm>
        </p:spPr>
        <p:txBody>
          <a:bodyPr/>
          <a:lstStyle/>
          <a:p>
            <a:r>
              <a:rPr lang="el-GR" dirty="0"/>
              <a:t>Γενετική προσέγγιση </a:t>
            </a:r>
          </a:p>
        </p:txBody>
      </p:sp>
      <p:sp>
        <p:nvSpPr>
          <p:cNvPr id="3" name="Θέση περιεχομένου 2">
            <a:extLst>
              <a:ext uri="{FF2B5EF4-FFF2-40B4-BE49-F238E27FC236}">
                <a16:creationId xmlns:a16="http://schemas.microsoft.com/office/drawing/2014/main" id="{00187F14-FB0C-4E93-AAB6-EF1456416C12}"/>
              </a:ext>
            </a:extLst>
          </p:cNvPr>
          <p:cNvSpPr>
            <a:spLocks noGrp="1"/>
          </p:cNvSpPr>
          <p:nvPr>
            <p:ph idx="1"/>
          </p:nvPr>
        </p:nvSpPr>
        <p:spPr/>
        <p:txBody>
          <a:bodyPr/>
          <a:lstStyle/>
          <a:p>
            <a:pPr marL="0" indent="0">
              <a:buNone/>
            </a:pPr>
            <a:r>
              <a:rPr lang="el-GR" sz="4000" dirty="0"/>
              <a:t>• Κύριος εκπρόσωπος: </a:t>
            </a:r>
            <a:r>
              <a:rPr lang="el-GR" sz="4000" dirty="0" err="1"/>
              <a:t>Noam</a:t>
            </a:r>
            <a:r>
              <a:rPr lang="el-GR" sz="4000" dirty="0"/>
              <a:t> </a:t>
            </a:r>
            <a:r>
              <a:rPr lang="el-GR" sz="4000" dirty="0" err="1"/>
              <a:t>Chomsky</a:t>
            </a:r>
            <a:r>
              <a:rPr lang="el-GR" sz="4000" dirty="0"/>
              <a:t>.</a:t>
            </a:r>
          </a:p>
          <a:p>
            <a:pPr marL="0" indent="0">
              <a:buNone/>
            </a:pPr>
            <a:r>
              <a:rPr lang="el-GR" sz="4000" dirty="0"/>
              <a:t>• Η ικανότητα γλωσσικής κατάκτησης είναι έμφυτη.   </a:t>
            </a:r>
          </a:p>
          <a:p>
            <a:pPr marL="0" indent="0">
              <a:buNone/>
            </a:pPr>
            <a:r>
              <a:rPr lang="el-GR" sz="4000" dirty="0"/>
              <a:t>• Οι άνθρωποι γεννιούνται με ένα έμφυτο μηχανισμό γλωσσικής κατάκτησης. </a:t>
            </a:r>
          </a:p>
          <a:p>
            <a:endParaRPr lang="el-GR" dirty="0"/>
          </a:p>
        </p:txBody>
      </p:sp>
      <p:sp>
        <p:nvSpPr>
          <p:cNvPr id="4" name="Θέση αριθμού διαφάνειας 3">
            <a:extLst>
              <a:ext uri="{FF2B5EF4-FFF2-40B4-BE49-F238E27FC236}">
                <a16:creationId xmlns:a16="http://schemas.microsoft.com/office/drawing/2014/main" id="{5F575C9B-AFEE-42D5-9C50-5BE8725BCA10}"/>
              </a:ext>
            </a:extLst>
          </p:cNvPr>
          <p:cNvSpPr>
            <a:spLocks noGrp="1"/>
          </p:cNvSpPr>
          <p:nvPr>
            <p:ph type="sldNum" sz="quarter" idx="12"/>
          </p:nvPr>
        </p:nvSpPr>
        <p:spPr/>
        <p:txBody>
          <a:bodyPr/>
          <a:lstStyle/>
          <a:p>
            <a:fld id="{A49C109E-FC9C-450F-81CE-509D79DF72B8}" type="slidenum">
              <a:rPr lang="el-GR" smtClean="0"/>
              <a:t>49</a:t>
            </a:fld>
            <a:endParaRPr lang="el-GR"/>
          </a:p>
        </p:txBody>
      </p:sp>
    </p:spTree>
    <p:extLst>
      <p:ext uri="{BB962C8B-B14F-4D97-AF65-F5344CB8AC3E}">
        <p14:creationId xmlns:p14="http://schemas.microsoft.com/office/powerpoint/2010/main" val="3729888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19CE07-B058-A694-00DC-BABD7F470103}"/>
              </a:ext>
            </a:extLst>
          </p:cNvPr>
          <p:cNvSpPr>
            <a:spLocks noGrp="1"/>
          </p:cNvSpPr>
          <p:nvPr>
            <p:ph type="title"/>
          </p:nvPr>
        </p:nvSpPr>
        <p:spPr/>
        <p:txBody>
          <a:bodyPr/>
          <a:lstStyle/>
          <a:p>
            <a:r>
              <a:rPr lang="el-GR" dirty="0"/>
              <a:t>ΛΟΓΟΣ</a:t>
            </a:r>
            <a:br>
              <a:rPr lang="el-GR" dirty="0"/>
            </a:br>
            <a:endParaRPr lang="el-GR" dirty="0"/>
          </a:p>
        </p:txBody>
      </p:sp>
      <p:sp>
        <p:nvSpPr>
          <p:cNvPr id="3" name="Θέση περιεχομένου 2">
            <a:extLst>
              <a:ext uri="{FF2B5EF4-FFF2-40B4-BE49-F238E27FC236}">
                <a16:creationId xmlns:a16="http://schemas.microsoft.com/office/drawing/2014/main" id="{65CFB8A3-4E1D-EB20-6582-5FD8B988AC5A}"/>
              </a:ext>
            </a:extLst>
          </p:cNvPr>
          <p:cNvSpPr>
            <a:spLocks noGrp="1"/>
          </p:cNvSpPr>
          <p:nvPr>
            <p:ph idx="1"/>
          </p:nvPr>
        </p:nvSpPr>
        <p:spPr>
          <a:xfrm>
            <a:off x="838200" y="1406106"/>
            <a:ext cx="10515600" cy="4770857"/>
          </a:xfrm>
        </p:spPr>
        <p:txBody>
          <a:bodyPr>
            <a:normAutofit fontScale="85000" lnSpcReduction="10000"/>
          </a:bodyPr>
          <a:lstStyle/>
          <a:p>
            <a:r>
              <a:rPr lang="el-GR" dirty="0"/>
              <a:t>Λόγος (</a:t>
            </a:r>
            <a:r>
              <a:rPr lang="el-GR" dirty="0" err="1"/>
              <a:t>discourse</a:t>
            </a:r>
            <a:r>
              <a:rPr lang="el-GR" dirty="0"/>
              <a:t>)= μια συστηματικά οργανωμένη ομάδα δυνάμει δηλώσεων</a:t>
            </a:r>
            <a:r>
              <a:rPr lang="en-US" dirty="0"/>
              <a:t> </a:t>
            </a:r>
            <a:r>
              <a:rPr lang="el-GR" dirty="0"/>
              <a:t>μέσω των οποίων </a:t>
            </a:r>
            <a:r>
              <a:rPr lang="el-GR" dirty="0" err="1"/>
              <a:t>λεκτικοποιούνται</a:t>
            </a:r>
            <a:r>
              <a:rPr lang="el-GR" dirty="0"/>
              <a:t> τα νοήματα ενός θεσμού ( </a:t>
            </a:r>
            <a:r>
              <a:rPr lang="el-GR" dirty="0" err="1"/>
              <a:t>Kress</a:t>
            </a:r>
            <a:r>
              <a:rPr lang="el-GR" dirty="0"/>
              <a:t>, 1989).</a:t>
            </a:r>
          </a:p>
          <a:p>
            <a:r>
              <a:rPr lang="el-GR" dirty="0"/>
              <a:t>Λόγος (</a:t>
            </a:r>
            <a:r>
              <a:rPr lang="el-GR" dirty="0" err="1"/>
              <a:t>discourse</a:t>
            </a:r>
            <a:r>
              <a:rPr lang="el-GR" dirty="0"/>
              <a:t>)= μια κατηγορία γλώσσας που σχετίζεται με εξειδικευμένες</a:t>
            </a:r>
            <a:r>
              <a:rPr lang="en-US" dirty="0"/>
              <a:t> </a:t>
            </a:r>
            <a:r>
              <a:rPr lang="el-GR" dirty="0"/>
              <a:t>κοινωνικές πρακτικές. Οι λόγοι διαμορφώνουν στάσεις, συμπεριφορές και</a:t>
            </a:r>
            <a:r>
              <a:rPr lang="en-US" dirty="0"/>
              <a:t> </a:t>
            </a:r>
            <a:r>
              <a:rPr lang="el-GR" dirty="0"/>
              <a:t>σχέσεις εξουσίας των ατόμων που ενέχονται σ’ αυτές τις πρακτικές.</a:t>
            </a:r>
          </a:p>
          <a:p>
            <a:r>
              <a:rPr lang="el-GR" dirty="0"/>
              <a:t>Λόγος (</a:t>
            </a:r>
            <a:r>
              <a:rPr lang="el-GR" dirty="0" err="1"/>
              <a:t>discourse</a:t>
            </a:r>
            <a:r>
              <a:rPr lang="el-GR" dirty="0"/>
              <a:t>)= κοινωνικά αποδεκτός συνδυασμός ανάμεσα σε τρόπους που</a:t>
            </a:r>
            <a:r>
              <a:rPr lang="en-US" dirty="0"/>
              <a:t> </a:t>
            </a:r>
            <a:r>
              <a:rPr lang="el-GR" dirty="0"/>
              <a:t>χρησιμοποιούμε τη γλώσσα, που σκεφτόμαστε, αισθανόμαστε, πιστεύουμε,</a:t>
            </a:r>
            <a:r>
              <a:rPr lang="en-US" dirty="0"/>
              <a:t> </a:t>
            </a:r>
            <a:r>
              <a:rPr lang="el-GR" dirty="0"/>
              <a:t>αξιολογούμε και δρούμε. Οι τρόποι αυτοί μπορούν να χρησιμοποιηθούν για</a:t>
            </a:r>
            <a:r>
              <a:rPr lang="en-US" dirty="0"/>
              <a:t> </a:t>
            </a:r>
            <a:r>
              <a:rPr lang="el-GR" dirty="0"/>
              <a:t>να προσδώσουν σε κάποιον την ταυτότητα τους μέλους μιας κοινωνικά</a:t>
            </a:r>
            <a:r>
              <a:rPr lang="en-US" dirty="0"/>
              <a:t> </a:t>
            </a:r>
            <a:r>
              <a:rPr lang="el-GR" dirty="0"/>
              <a:t>σημαντικής ομάδας ή ενός κοινωνικού δικτύου ή να επισημάνουν ότι κάποιος</a:t>
            </a:r>
            <a:r>
              <a:rPr lang="en-US" dirty="0"/>
              <a:t> </a:t>
            </a:r>
            <a:r>
              <a:rPr lang="el-GR" dirty="0"/>
              <a:t>διαδραματίζει έναν κοινωνικό ρόλο με σημασία ( </a:t>
            </a:r>
            <a:r>
              <a:rPr lang="el-GR" dirty="0" err="1"/>
              <a:t>Gee</a:t>
            </a:r>
            <a:r>
              <a:rPr lang="el-GR" dirty="0"/>
              <a:t>, 1990).</a:t>
            </a:r>
          </a:p>
          <a:p>
            <a:pPr marL="0" indent="0">
              <a:buNone/>
            </a:pPr>
            <a:r>
              <a:rPr lang="el-GR" dirty="0"/>
              <a:t>Βάση:</a:t>
            </a:r>
          </a:p>
          <a:p>
            <a:r>
              <a:rPr lang="el-GR" dirty="0"/>
              <a:t>η γλώσσα αποτελεί πηγή κοινωνικά οριοθετημένων νοημάτων και όχι μέσης</a:t>
            </a:r>
            <a:r>
              <a:rPr lang="en-US" dirty="0"/>
              <a:t> </a:t>
            </a:r>
            <a:r>
              <a:rPr lang="el-GR" dirty="0"/>
              <a:t>έκφρασης ατομικών ιδεών</a:t>
            </a:r>
          </a:p>
        </p:txBody>
      </p:sp>
      <p:sp>
        <p:nvSpPr>
          <p:cNvPr id="4" name="Θέση αριθμού διαφάνειας 3">
            <a:extLst>
              <a:ext uri="{FF2B5EF4-FFF2-40B4-BE49-F238E27FC236}">
                <a16:creationId xmlns:a16="http://schemas.microsoft.com/office/drawing/2014/main" id="{A5FF45D5-1CBA-A7B9-94AE-41E7515E82ED}"/>
              </a:ext>
            </a:extLst>
          </p:cNvPr>
          <p:cNvSpPr>
            <a:spLocks noGrp="1"/>
          </p:cNvSpPr>
          <p:nvPr>
            <p:ph type="sldNum" sz="quarter" idx="12"/>
          </p:nvPr>
        </p:nvSpPr>
        <p:spPr/>
        <p:txBody>
          <a:bodyPr/>
          <a:lstStyle/>
          <a:p>
            <a:fld id="{237F5DC1-A63E-4ED0-92D0-8B1D968CDEC4}" type="slidenum">
              <a:rPr lang="el-GR" smtClean="0"/>
              <a:t>5</a:t>
            </a:fld>
            <a:endParaRPr lang="el-GR"/>
          </a:p>
        </p:txBody>
      </p:sp>
    </p:spTree>
    <p:extLst>
      <p:ext uri="{BB962C8B-B14F-4D97-AF65-F5344CB8AC3E}">
        <p14:creationId xmlns:p14="http://schemas.microsoft.com/office/powerpoint/2010/main" val="2853910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4348BAD-6BB6-449C-84C9-DA3E9025FF75}"/>
              </a:ext>
            </a:extLst>
          </p:cNvPr>
          <p:cNvSpPr>
            <a:spLocks noGrp="1"/>
          </p:cNvSpPr>
          <p:nvPr>
            <p:ph idx="1"/>
          </p:nvPr>
        </p:nvSpPr>
        <p:spPr/>
        <p:txBody>
          <a:bodyPr>
            <a:normAutofit/>
          </a:bodyPr>
          <a:lstStyle/>
          <a:p>
            <a:pPr marL="0" indent="0">
              <a:buNone/>
            </a:pPr>
            <a:r>
              <a:rPr lang="el-GR" sz="3200" dirty="0"/>
              <a:t>• Ο μηχανισμός αυτός περιλαμβάνει την Καθολική Γραμματική, που αποτελείται από καθολικές αρχές (χαρακτηριστικά κοινά σε όλες τις γλώσσες) και παραμέτρους (που επιτρέπουν διαφοροποιήσεις στις γλώσσες) και επιτρέπει την κατάκτηση κάθε γλώσσας.</a:t>
            </a:r>
          </a:p>
          <a:p>
            <a:pPr marL="0" indent="0">
              <a:buNone/>
            </a:pPr>
            <a:r>
              <a:rPr lang="el-GR" sz="3200" dirty="0"/>
              <a:t>• Κάποια γλωσσικά ερεθίσματα είναι απαραίτητα για την ενεργοποίηση της έμφυτης γλωσσική γνώσης/του μηχανισμού γλωσσικής κατάκτησης. </a:t>
            </a:r>
          </a:p>
        </p:txBody>
      </p:sp>
      <p:sp>
        <p:nvSpPr>
          <p:cNvPr id="4" name="Τίτλος 1">
            <a:extLst>
              <a:ext uri="{FF2B5EF4-FFF2-40B4-BE49-F238E27FC236}">
                <a16:creationId xmlns:a16="http://schemas.microsoft.com/office/drawing/2014/main" id="{AD4852B9-7559-4F39-85F8-9DAEF073E2B3}"/>
              </a:ext>
            </a:extLst>
          </p:cNvPr>
          <p:cNvSpPr>
            <a:spLocks noGrp="1"/>
          </p:cNvSpPr>
          <p:nvPr>
            <p:ph type="title"/>
          </p:nvPr>
        </p:nvSpPr>
        <p:spPr>
          <a:xfrm>
            <a:off x="1096963" y="287338"/>
            <a:ext cx="10058400" cy="1449387"/>
          </a:xfrm>
        </p:spPr>
        <p:txBody>
          <a:bodyPr/>
          <a:lstStyle/>
          <a:p>
            <a:r>
              <a:rPr lang="el-GR" dirty="0"/>
              <a:t>Γενετική προσέγγιση </a:t>
            </a:r>
          </a:p>
        </p:txBody>
      </p:sp>
      <p:sp>
        <p:nvSpPr>
          <p:cNvPr id="5" name="Θέση αριθμού διαφάνειας 4">
            <a:extLst>
              <a:ext uri="{FF2B5EF4-FFF2-40B4-BE49-F238E27FC236}">
                <a16:creationId xmlns:a16="http://schemas.microsoft.com/office/drawing/2014/main" id="{7F83C485-CBD5-43E6-AB1F-E0C45B36BE5B}"/>
              </a:ext>
            </a:extLst>
          </p:cNvPr>
          <p:cNvSpPr>
            <a:spLocks noGrp="1"/>
          </p:cNvSpPr>
          <p:nvPr>
            <p:ph type="sldNum" sz="quarter" idx="12"/>
          </p:nvPr>
        </p:nvSpPr>
        <p:spPr/>
        <p:txBody>
          <a:bodyPr/>
          <a:lstStyle/>
          <a:p>
            <a:fld id="{A49C109E-FC9C-450F-81CE-509D79DF72B8}" type="slidenum">
              <a:rPr lang="el-GR" smtClean="0"/>
              <a:t>50</a:t>
            </a:fld>
            <a:endParaRPr lang="el-GR"/>
          </a:p>
        </p:txBody>
      </p:sp>
    </p:spTree>
    <p:extLst>
      <p:ext uri="{BB962C8B-B14F-4D97-AF65-F5344CB8AC3E}">
        <p14:creationId xmlns:p14="http://schemas.microsoft.com/office/powerpoint/2010/main" val="3074308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F40780A-5140-4DAE-A700-A26BBDBFE63F}"/>
              </a:ext>
            </a:extLst>
          </p:cNvPr>
          <p:cNvSpPr>
            <a:spLocks noGrp="1"/>
          </p:cNvSpPr>
          <p:nvPr>
            <p:ph idx="1"/>
          </p:nvPr>
        </p:nvSpPr>
        <p:spPr/>
        <p:txBody>
          <a:bodyPr>
            <a:normAutofit/>
          </a:bodyPr>
          <a:lstStyle/>
          <a:p>
            <a:pPr marL="0" indent="0">
              <a:buNone/>
            </a:pPr>
            <a:r>
              <a:rPr lang="el-GR" sz="2800" dirty="0"/>
              <a:t>• Γενικά, όμως, ο ρόλος του περιβάλλοντος αλλά και των γενικών νοητικών ικανοτήτων του παιδιού υποβαθμίζεται.  Περιβαλλοντικοί παράγοντες όπως η </a:t>
            </a:r>
            <a:r>
              <a:rPr lang="el-GR" sz="2800" dirty="0" err="1"/>
              <a:t>μωρουδίστικη</a:t>
            </a:r>
            <a:r>
              <a:rPr lang="el-GR" sz="2800" dirty="0"/>
              <a:t> ομιλία, οι έμμεσες διορθώσεις από τους γονείς, ο πλούτος των γλωσσικών ερεθισμάτων δεν θεωρούνται κρίσιμοι στη γλωσσική ανάπτυξη των παιδιών.  Όλα τα παιδιά μπορούν να κατακτήσουν τη γλώσσα με τον ίδιο τρόπο και τον ίδιο ρυθμό, παρόλη την τεράστια διαφοροποίηση που παρουσιάζεται στην ποσότητα και ποιότητα των γλωσσικών ερεθισμάτων που δέχονται, στις συνθήκες ζωής και παρόλο που κάποια παιδιά μπορεί να παρουσιάζουν νοητικές δυσκολίες. </a:t>
            </a:r>
          </a:p>
        </p:txBody>
      </p:sp>
      <p:sp>
        <p:nvSpPr>
          <p:cNvPr id="4" name="Τίτλος 1">
            <a:extLst>
              <a:ext uri="{FF2B5EF4-FFF2-40B4-BE49-F238E27FC236}">
                <a16:creationId xmlns:a16="http://schemas.microsoft.com/office/drawing/2014/main" id="{F6C50F4D-2442-4669-A805-7F6AAE0389E5}"/>
              </a:ext>
            </a:extLst>
          </p:cNvPr>
          <p:cNvSpPr>
            <a:spLocks noGrp="1"/>
          </p:cNvSpPr>
          <p:nvPr>
            <p:ph type="title"/>
          </p:nvPr>
        </p:nvSpPr>
        <p:spPr>
          <a:xfrm>
            <a:off x="1096963" y="287338"/>
            <a:ext cx="10058400" cy="1449387"/>
          </a:xfrm>
        </p:spPr>
        <p:txBody>
          <a:bodyPr/>
          <a:lstStyle/>
          <a:p>
            <a:r>
              <a:rPr lang="el-GR" dirty="0"/>
              <a:t>Γενετική προσέγγιση </a:t>
            </a:r>
          </a:p>
        </p:txBody>
      </p:sp>
      <p:sp>
        <p:nvSpPr>
          <p:cNvPr id="5" name="Θέση αριθμού διαφάνειας 4">
            <a:extLst>
              <a:ext uri="{FF2B5EF4-FFF2-40B4-BE49-F238E27FC236}">
                <a16:creationId xmlns:a16="http://schemas.microsoft.com/office/drawing/2014/main" id="{6D678375-0AFF-41A2-B040-D9D3C451E01B}"/>
              </a:ext>
            </a:extLst>
          </p:cNvPr>
          <p:cNvSpPr>
            <a:spLocks noGrp="1"/>
          </p:cNvSpPr>
          <p:nvPr>
            <p:ph type="sldNum" sz="quarter" idx="12"/>
          </p:nvPr>
        </p:nvSpPr>
        <p:spPr/>
        <p:txBody>
          <a:bodyPr/>
          <a:lstStyle/>
          <a:p>
            <a:fld id="{A49C109E-FC9C-450F-81CE-509D79DF72B8}" type="slidenum">
              <a:rPr lang="el-GR" smtClean="0"/>
              <a:t>51</a:t>
            </a:fld>
            <a:endParaRPr lang="el-GR"/>
          </a:p>
        </p:txBody>
      </p:sp>
    </p:spTree>
    <p:extLst>
      <p:ext uri="{BB962C8B-B14F-4D97-AF65-F5344CB8AC3E}">
        <p14:creationId xmlns:p14="http://schemas.microsoft.com/office/powerpoint/2010/main" val="3945521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1DE9249-4307-43A5-A507-04A3FED7F51D}"/>
              </a:ext>
            </a:extLst>
          </p:cNvPr>
          <p:cNvSpPr>
            <a:spLocks noGrp="1"/>
          </p:cNvSpPr>
          <p:nvPr>
            <p:ph idx="1"/>
          </p:nvPr>
        </p:nvSpPr>
        <p:spPr/>
        <p:txBody>
          <a:bodyPr>
            <a:normAutofit/>
          </a:bodyPr>
          <a:lstStyle/>
          <a:p>
            <a:pPr marL="0" indent="0">
              <a:buNone/>
            </a:pPr>
            <a:r>
              <a:rPr lang="el-GR" sz="3200" dirty="0"/>
              <a:t>• Η γλώσσα είναι αυτόνομη λειτουργία του νου.  Γενικά, τα αυτόνομα νοητικά συστήματα θεωρούνται γενετικά προκαθορισμένα.  Επίσης, η αυτονομία του γλωσσικού συστήματος συνεπάγεται ότι η γλωσσική κατάκτηση επιτυγχάνεται με βάση την ειδική γλωσσική γνώση με την οποία είναι γενετικά </a:t>
            </a:r>
            <a:r>
              <a:rPr lang="el-GR" sz="3200" dirty="0" err="1"/>
              <a:t>προικοδοτημένος</a:t>
            </a:r>
            <a:r>
              <a:rPr lang="el-GR" sz="3200" dirty="0"/>
              <a:t> ο κάθε άνθρωπος και συντελείται ανεξάρτητα από τις γενικές νοητικές ικανότητες του παιδιού. </a:t>
            </a:r>
          </a:p>
        </p:txBody>
      </p:sp>
      <p:sp>
        <p:nvSpPr>
          <p:cNvPr id="4" name="Τίτλος 1">
            <a:extLst>
              <a:ext uri="{FF2B5EF4-FFF2-40B4-BE49-F238E27FC236}">
                <a16:creationId xmlns:a16="http://schemas.microsoft.com/office/drawing/2014/main" id="{2D79806F-7E83-45C6-811D-77B80A9BC411}"/>
              </a:ext>
            </a:extLst>
          </p:cNvPr>
          <p:cNvSpPr>
            <a:spLocks noGrp="1"/>
          </p:cNvSpPr>
          <p:nvPr>
            <p:ph type="title"/>
          </p:nvPr>
        </p:nvSpPr>
        <p:spPr>
          <a:xfrm>
            <a:off x="1096963" y="287338"/>
            <a:ext cx="10058400" cy="1449387"/>
          </a:xfrm>
        </p:spPr>
        <p:txBody>
          <a:bodyPr/>
          <a:lstStyle/>
          <a:p>
            <a:r>
              <a:rPr lang="el-GR" dirty="0"/>
              <a:t>Γενετική προσέγγιση </a:t>
            </a:r>
          </a:p>
        </p:txBody>
      </p:sp>
      <p:sp>
        <p:nvSpPr>
          <p:cNvPr id="5" name="Θέση αριθμού διαφάνειας 4">
            <a:extLst>
              <a:ext uri="{FF2B5EF4-FFF2-40B4-BE49-F238E27FC236}">
                <a16:creationId xmlns:a16="http://schemas.microsoft.com/office/drawing/2014/main" id="{5805DA7D-1160-4D5D-B8C0-B9D80B848A5E}"/>
              </a:ext>
            </a:extLst>
          </p:cNvPr>
          <p:cNvSpPr>
            <a:spLocks noGrp="1"/>
          </p:cNvSpPr>
          <p:nvPr>
            <p:ph type="sldNum" sz="quarter" idx="12"/>
          </p:nvPr>
        </p:nvSpPr>
        <p:spPr/>
        <p:txBody>
          <a:bodyPr/>
          <a:lstStyle/>
          <a:p>
            <a:fld id="{A49C109E-FC9C-450F-81CE-509D79DF72B8}" type="slidenum">
              <a:rPr lang="el-GR" smtClean="0"/>
              <a:t>52</a:t>
            </a:fld>
            <a:endParaRPr lang="el-GR"/>
          </a:p>
        </p:txBody>
      </p:sp>
    </p:spTree>
    <p:extLst>
      <p:ext uri="{BB962C8B-B14F-4D97-AF65-F5344CB8AC3E}">
        <p14:creationId xmlns:p14="http://schemas.microsoft.com/office/powerpoint/2010/main" val="499742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3B63461-7443-4A5F-B858-D81756007D7E}"/>
              </a:ext>
            </a:extLst>
          </p:cNvPr>
          <p:cNvSpPr>
            <a:spLocks noGrp="1"/>
          </p:cNvSpPr>
          <p:nvPr>
            <p:ph idx="1"/>
          </p:nvPr>
        </p:nvSpPr>
        <p:spPr/>
        <p:txBody>
          <a:bodyPr>
            <a:noAutofit/>
          </a:bodyPr>
          <a:lstStyle/>
          <a:p>
            <a:pPr marL="0" indent="0">
              <a:buNone/>
            </a:pPr>
            <a:r>
              <a:rPr lang="el-GR" sz="3200" dirty="0"/>
              <a:t>• Υποστηρίζει ότι υπάρχει μια «κρίσιμη» ή «ευαίσθητη περίοδος», δηλαδή ένα χρονικό διάστημα κατά το οποίο το παιδί παρουσιάζει αυξημένη ετοιμότητα να μάθει μια γλώσσα.  Εάν παρέλθει αυτό το διάστημα, τότε γίνεται εξαιρετικά δύσκολο για το παιδί να κατακτήσει μια γλώσσα. Το χρονικό αυτό διάστημα εκτείνεται μέχρι και περίπου τα 8-9 χρόνια μετά τη γέννηση. Ο </a:t>
            </a:r>
            <a:r>
              <a:rPr lang="el-GR" sz="3200" dirty="0" err="1"/>
              <a:t>Eric</a:t>
            </a:r>
            <a:r>
              <a:rPr lang="el-GR" sz="3200" dirty="0"/>
              <a:t> </a:t>
            </a:r>
            <a:r>
              <a:rPr lang="el-GR" sz="3200" dirty="0" err="1"/>
              <a:t>Lenneberg</a:t>
            </a:r>
            <a:r>
              <a:rPr lang="el-GR" sz="3200" dirty="0"/>
              <a:t> (1967), που ήταν ο πρώτος που έκανε λόγο για «κρίσιμη περίοδο» στην ανάπτυξη της γλώσσας, τοποθέτησε το όριο στα 12 έτη.</a:t>
            </a:r>
          </a:p>
        </p:txBody>
      </p:sp>
      <p:sp>
        <p:nvSpPr>
          <p:cNvPr id="4" name="Τίτλος 1">
            <a:extLst>
              <a:ext uri="{FF2B5EF4-FFF2-40B4-BE49-F238E27FC236}">
                <a16:creationId xmlns:a16="http://schemas.microsoft.com/office/drawing/2014/main" id="{F1DC49EA-FA1D-4839-BF31-AE6DE0A841A8}"/>
              </a:ext>
            </a:extLst>
          </p:cNvPr>
          <p:cNvSpPr>
            <a:spLocks noGrp="1"/>
          </p:cNvSpPr>
          <p:nvPr>
            <p:ph type="title"/>
          </p:nvPr>
        </p:nvSpPr>
        <p:spPr>
          <a:xfrm>
            <a:off x="1096963" y="287338"/>
            <a:ext cx="10058400" cy="1449387"/>
          </a:xfrm>
        </p:spPr>
        <p:txBody>
          <a:bodyPr/>
          <a:lstStyle/>
          <a:p>
            <a:r>
              <a:rPr lang="el-GR" dirty="0"/>
              <a:t>Γενετική προσέγγιση </a:t>
            </a:r>
          </a:p>
        </p:txBody>
      </p:sp>
      <p:sp>
        <p:nvSpPr>
          <p:cNvPr id="5" name="Θέση αριθμού διαφάνειας 4">
            <a:extLst>
              <a:ext uri="{FF2B5EF4-FFF2-40B4-BE49-F238E27FC236}">
                <a16:creationId xmlns:a16="http://schemas.microsoft.com/office/drawing/2014/main" id="{BFB10FA6-736E-4589-AFDB-E870E87A0C1E}"/>
              </a:ext>
            </a:extLst>
          </p:cNvPr>
          <p:cNvSpPr>
            <a:spLocks noGrp="1"/>
          </p:cNvSpPr>
          <p:nvPr>
            <p:ph type="sldNum" sz="quarter" idx="12"/>
          </p:nvPr>
        </p:nvSpPr>
        <p:spPr/>
        <p:txBody>
          <a:bodyPr/>
          <a:lstStyle/>
          <a:p>
            <a:fld id="{A49C109E-FC9C-450F-81CE-509D79DF72B8}" type="slidenum">
              <a:rPr lang="el-GR" smtClean="0"/>
              <a:t>53</a:t>
            </a:fld>
            <a:endParaRPr lang="el-GR"/>
          </a:p>
        </p:txBody>
      </p:sp>
    </p:spTree>
    <p:extLst>
      <p:ext uri="{BB962C8B-B14F-4D97-AF65-F5344CB8AC3E}">
        <p14:creationId xmlns:p14="http://schemas.microsoft.com/office/powerpoint/2010/main" val="1736864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CA6815F-8B2E-41A6-982F-8A1E0815548B}"/>
              </a:ext>
            </a:extLst>
          </p:cNvPr>
          <p:cNvSpPr>
            <a:spLocks noGrp="1"/>
          </p:cNvSpPr>
          <p:nvPr>
            <p:ph idx="1"/>
          </p:nvPr>
        </p:nvSpPr>
        <p:spPr/>
        <p:txBody>
          <a:bodyPr>
            <a:normAutofit fontScale="85000" lnSpcReduction="20000"/>
          </a:bodyPr>
          <a:lstStyle/>
          <a:p>
            <a:pPr marL="0" indent="0">
              <a:buNone/>
            </a:pPr>
            <a:r>
              <a:rPr lang="el-GR" dirty="0"/>
              <a:t>• Η γλώσσα κατακτάται πολύ γρήγορα, με ευκολία, μη συνειδητά (χωρίς διδασκαλία) και χωρίς επαρκή γλωσσικά δεδομένα.  Αυτό δείχνει ότι η κατάκτηση μιας γλώσσας  είναι μια διαδικασία ωρίμανσης/ενεργοποίησης έμφυτης γλωσσικής γνώσης (πιο εύκολη διαδικασία) παρά ως μια επίπονη (πιο δύσκολη) διαδικασία μάθησης.</a:t>
            </a:r>
          </a:p>
          <a:p>
            <a:pPr marL="0" indent="0">
              <a:buNone/>
            </a:pPr>
            <a:r>
              <a:rPr lang="el-GR" dirty="0"/>
              <a:t>• Η γλώσσα αποτελεί αποκλειστικά ανθρώπινο χαρακτηριστικό.</a:t>
            </a:r>
          </a:p>
          <a:p>
            <a:pPr marL="0" indent="0">
              <a:buNone/>
            </a:pPr>
            <a:r>
              <a:rPr lang="el-GR" dirty="0"/>
              <a:t>• Τα παιδιά χρησιμοποιούν εκφράσεις που δεν τις έχουν ξανακούσει (δημιουργικότητα).</a:t>
            </a:r>
          </a:p>
          <a:p>
            <a:pPr marL="0" indent="0">
              <a:buNone/>
            </a:pPr>
            <a:r>
              <a:rPr lang="el-GR" dirty="0"/>
              <a:t>• Υπάρχουν κοινά χαρακτηριστικά σε όλες τις γλώσσες και κοινά στάδια στην πορεία ανάπτυξης όλων των γλωσσών.</a:t>
            </a:r>
          </a:p>
          <a:p>
            <a:pPr marL="0" indent="0">
              <a:buNone/>
            </a:pPr>
            <a:r>
              <a:rPr lang="el-GR" dirty="0"/>
              <a:t>• Η ύπαρξη «κρίσιμης περιόδου», καθώς αυτό αποτελεί βασικό χαρακτηριστικό ικανοτήτων οι οποίες είναι γενετικά καθορισμένες.</a:t>
            </a:r>
          </a:p>
          <a:p>
            <a:pPr marL="0" indent="0">
              <a:buNone/>
            </a:pPr>
            <a:r>
              <a:rPr lang="el-GR" dirty="0"/>
              <a:t>• Η γλωσσική ανάπτυξη επιτυγχάνεται ανεξάρτητα από τη γενικότερη νοητική ανάπτυξη.</a:t>
            </a:r>
          </a:p>
          <a:p>
            <a:endParaRPr lang="el-GR" dirty="0"/>
          </a:p>
        </p:txBody>
      </p:sp>
      <p:sp>
        <p:nvSpPr>
          <p:cNvPr id="4" name="Τίτλος 1">
            <a:extLst>
              <a:ext uri="{FF2B5EF4-FFF2-40B4-BE49-F238E27FC236}">
                <a16:creationId xmlns:a16="http://schemas.microsoft.com/office/drawing/2014/main" id="{DC1D08D9-848E-437E-9223-73D99781E39A}"/>
              </a:ext>
            </a:extLst>
          </p:cNvPr>
          <p:cNvSpPr>
            <a:spLocks noGrp="1"/>
          </p:cNvSpPr>
          <p:nvPr>
            <p:ph type="title"/>
          </p:nvPr>
        </p:nvSpPr>
        <p:spPr>
          <a:xfrm>
            <a:off x="1096963" y="287338"/>
            <a:ext cx="10058400" cy="1449387"/>
          </a:xfrm>
        </p:spPr>
        <p:txBody>
          <a:bodyPr/>
          <a:lstStyle/>
          <a:p>
            <a:r>
              <a:rPr lang="el-GR" dirty="0"/>
              <a:t>Γενετική προσέγγιση - Υπέρ</a:t>
            </a:r>
          </a:p>
        </p:txBody>
      </p:sp>
      <p:sp>
        <p:nvSpPr>
          <p:cNvPr id="5" name="Θέση αριθμού διαφάνειας 4">
            <a:extLst>
              <a:ext uri="{FF2B5EF4-FFF2-40B4-BE49-F238E27FC236}">
                <a16:creationId xmlns:a16="http://schemas.microsoft.com/office/drawing/2014/main" id="{28493051-48BA-4031-991E-1914EF013FCF}"/>
              </a:ext>
            </a:extLst>
          </p:cNvPr>
          <p:cNvSpPr>
            <a:spLocks noGrp="1"/>
          </p:cNvSpPr>
          <p:nvPr>
            <p:ph type="sldNum" sz="quarter" idx="12"/>
          </p:nvPr>
        </p:nvSpPr>
        <p:spPr/>
        <p:txBody>
          <a:bodyPr/>
          <a:lstStyle/>
          <a:p>
            <a:fld id="{A49C109E-FC9C-450F-81CE-509D79DF72B8}" type="slidenum">
              <a:rPr lang="el-GR" smtClean="0"/>
              <a:t>54</a:t>
            </a:fld>
            <a:endParaRPr lang="el-GR"/>
          </a:p>
        </p:txBody>
      </p:sp>
    </p:spTree>
    <p:extLst>
      <p:ext uri="{BB962C8B-B14F-4D97-AF65-F5344CB8AC3E}">
        <p14:creationId xmlns:p14="http://schemas.microsoft.com/office/powerpoint/2010/main" val="3061606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B8A0A86-0634-4237-B348-5B614F3C9012}"/>
              </a:ext>
            </a:extLst>
          </p:cNvPr>
          <p:cNvSpPr>
            <a:spLocks noGrp="1"/>
          </p:cNvSpPr>
          <p:nvPr>
            <p:ph idx="1"/>
          </p:nvPr>
        </p:nvSpPr>
        <p:spPr/>
        <p:txBody>
          <a:bodyPr>
            <a:normAutofit/>
          </a:bodyPr>
          <a:lstStyle/>
          <a:p>
            <a:pPr marL="0" indent="0">
              <a:buNone/>
            </a:pPr>
            <a:r>
              <a:rPr lang="el-GR" sz="2400" dirty="0"/>
              <a:t>• Δεν λαμβάνει επαρκώς υπόψη το ρόλο του περιβάλλοντος, της κοινωνικής αλληλεπίδρασης και των γενικότερων νοητικών ικανοτήτων στη γλωσσική ανάπτυξη.  Παράγοντες όπως η ποσότητα και η ποιότητα του γλωσσικού εισερχομένου, ο λόγος προσανατολισμένος στο παιδί, γενικές γνωστικές λειτουργίες όπως η μνήμη ή γενικές κοινωνικές-επικοινωνιακές δεξιότητες επηρεάζουν και αυτοί το ρυθμό και την πορεία της γλωσσικής κατάκτησης.</a:t>
            </a:r>
          </a:p>
          <a:p>
            <a:pPr marL="0" indent="0">
              <a:buNone/>
            </a:pPr>
            <a:r>
              <a:rPr lang="el-GR" sz="2400" dirty="0"/>
              <a:t>• Η ύπαρξη κρίσιμης περιόδου (η οποία είναι αυστηρά προσδιορισμένη χρονικά) έχει αμφισβητηθεί.  Η επικρατούσα άποψη πλέον είναι ότι η απώλεια της ικανότητας γλωσσικής κατάκτησης γίνεται βαθμιαία από μια ηλικία και μετά.</a:t>
            </a:r>
          </a:p>
          <a:p>
            <a:endParaRPr lang="el-GR" dirty="0"/>
          </a:p>
        </p:txBody>
      </p:sp>
      <p:sp>
        <p:nvSpPr>
          <p:cNvPr id="4" name="Τίτλος 1">
            <a:extLst>
              <a:ext uri="{FF2B5EF4-FFF2-40B4-BE49-F238E27FC236}">
                <a16:creationId xmlns:a16="http://schemas.microsoft.com/office/drawing/2014/main" id="{240B4136-359F-48C8-A36C-16F8B781F5E8}"/>
              </a:ext>
            </a:extLst>
          </p:cNvPr>
          <p:cNvSpPr>
            <a:spLocks noGrp="1"/>
          </p:cNvSpPr>
          <p:nvPr>
            <p:ph type="title"/>
          </p:nvPr>
        </p:nvSpPr>
        <p:spPr>
          <a:xfrm>
            <a:off x="1096963" y="287338"/>
            <a:ext cx="10058400" cy="1449387"/>
          </a:xfrm>
        </p:spPr>
        <p:txBody>
          <a:bodyPr/>
          <a:lstStyle/>
          <a:p>
            <a:r>
              <a:rPr lang="el-GR" dirty="0"/>
              <a:t>Γενετική προσέγγιση -  Κατά</a:t>
            </a:r>
          </a:p>
        </p:txBody>
      </p:sp>
      <p:sp>
        <p:nvSpPr>
          <p:cNvPr id="5" name="Θέση αριθμού διαφάνειας 4">
            <a:extLst>
              <a:ext uri="{FF2B5EF4-FFF2-40B4-BE49-F238E27FC236}">
                <a16:creationId xmlns:a16="http://schemas.microsoft.com/office/drawing/2014/main" id="{F0804857-E615-4910-B303-D7D4438A7D89}"/>
              </a:ext>
            </a:extLst>
          </p:cNvPr>
          <p:cNvSpPr>
            <a:spLocks noGrp="1"/>
          </p:cNvSpPr>
          <p:nvPr>
            <p:ph type="sldNum" sz="quarter" idx="12"/>
          </p:nvPr>
        </p:nvSpPr>
        <p:spPr/>
        <p:txBody>
          <a:bodyPr/>
          <a:lstStyle/>
          <a:p>
            <a:fld id="{A49C109E-FC9C-450F-81CE-509D79DF72B8}" type="slidenum">
              <a:rPr lang="el-GR" smtClean="0"/>
              <a:t>55</a:t>
            </a:fld>
            <a:endParaRPr lang="el-GR"/>
          </a:p>
        </p:txBody>
      </p:sp>
    </p:spTree>
    <p:extLst>
      <p:ext uri="{BB962C8B-B14F-4D97-AF65-F5344CB8AC3E}">
        <p14:creationId xmlns:p14="http://schemas.microsoft.com/office/powerpoint/2010/main" val="1645735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D1F041B-0FAD-46B1-9B27-40490B965D09}"/>
              </a:ext>
            </a:extLst>
          </p:cNvPr>
          <p:cNvSpPr>
            <a:spLocks noGrp="1"/>
          </p:cNvSpPr>
          <p:nvPr>
            <p:ph idx="1"/>
          </p:nvPr>
        </p:nvSpPr>
        <p:spPr/>
        <p:txBody>
          <a:bodyPr/>
          <a:lstStyle/>
          <a:p>
            <a:pPr marL="0" indent="0">
              <a:buNone/>
            </a:pPr>
            <a:r>
              <a:rPr lang="el-GR" sz="2400" dirty="0"/>
              <a:t>• Έχει αμφισβητηθεί η θέση της θεωρίας ότι η γλώσσα αποτελεί αποκλειστικά ανθρώπινο προνόμιο.  Για παράδειγμα, πειράματα με χιμπατζήδες έδειξαν ότι μπορούν να μάθουν μέχρι 100 σύμβολα και να τα συνδυάσουν για να επικοινωνήσουν.</a:t>
            </a:r>
          </a:p>
          <a:p>
            <a:pPr marL="0" indent="0">
              <a:buNone/>
            </a:pPr>
            <a:r>
              <a:rPr lang="el-GR" sz="2400" dirty="0"/>
              <a:t>• Στην αρχική της μορφή (όπως την εισηγήθηκε ο </a:t>
            </a:r>
            <a:r>
              <a:rPr lang="el-GR" sz="2400" dirty="0" err="1"/>
              <a:t>Chomsky</a:t>
            </a:r>
            <a:r>
              <a:rPr lang="el-GR" sz="2400" dirty="0"/>
              <a:t>) δεν υποστηρίζεται από τα αποτελέσματα σχετικών ψυχογλωσσολογικών πειραμάτων.</a:t>
            </a:r>
          </a:p>
          <a:p>
            <a:pPr marL="0" indent="0">
              <a:buNone/>
            </a:pPr>
            <a:r>
              <a:rPr lang="el-GR" sz="2400" dirty="0"/>
              <a:t>• Στην περιγραφή της γλωσσικής ανάπτυξης, δίνει έμφαση στη σύνταξη και δεν λαμβάνει επαρκώς υπόψη τη λειτουργία άλλων επιπέδων γλωσσικής ανάλυσης (π.χ. φωνολογικού, σημασιολογικού). </a:t>
            </a:r>
          </a:p>
          <a:p>
            <a:endParaRPr lang="el-GR" dirty="0"/>
          </a:p>
        </p:txBody>
      </p:sp>
      <p:sp>
        <p:nvSpPr>
          <p:cNvPr id="4" name="Τίτλος 1">
            <a:extLst>
              <a:ext uri="{FF2B5EF4-FFF2-40B4-BE49-F238E27FC236}">
                <a16:creationId xmlns:a16="http://schemas.microsoft.com/office/drawing/2014/main" id="{21D6721B-7A0B-4A9E-94EC-1CE41F72BBA6}"/>
              </a:ext>
            </a:extLst>
          </p:cNvPr>
          <p:cNvSpPr>
            <a:spLocks noGrp="1"/>
          </p:cNvSpPr>
          <p:nvPr>
            <p:ph type="title"/>
          </p:nvPr>
        </p:nvSpPr>
        <p:spPr>
          <a:xfrm>
            <a:off x="1096963" y="287338"/>
            <a:ext cx="10058400" cy="1449387"/>
          </a:xfrm>
        </p:spPr>
        <p:txBody>
          <a:bodyPr/>
          <a:lstStyle/>
          <a:p>
            <a:r>
              <a:rPr lang="el-GR" dirty="0"/>
              <a:t>Γενετική προσέγγιση -  Κατά</a:t>
            </a:r>
          </a:p>
        </p:txBody>
      </p:sp>
      <p:sp>
        <p:nvSpPr>
          <p:cNvPr id="5" name="Θέση αριθμού διαφάνειας 4">
            <a:extLst>
              <a:ext uri="{FF2B5EF4-FFF2-40B4-BE49-F238E27FC236}">
                <a16:creationId xmlns:a16="http://schemas.microsoft.com/office/drawing/2014/main" id="{458F6EFF-F885-4416-9261-1298C7AEBD48}"/>
              </a:ext>
            </a:extLst>
          </p:cNvPr>
          <p:cNvSpPr>
            <a:spLocks noGrp="1"/>
          </p:cNvSpPr>
          <p:nvPr>
            <p:ph type="sldNum" sz="quarter" idx="12"/>
          </p:nvPr>
        </p:nvSpPr>
        <p:spPr/>
        <p:txBody>
          <a:bodyPr/>
          <a:lstStyle/>
          <a:p>
            <a:fld id="{A49C109E-FC9C-450F-81CE-509D79DF72B8}" type="slidenum">
              <a:rPr lang="el-GR" smtClean="0"/>
              <a:t>56</a:t>
            </a:fld>
            <a:endParaRPr lang="el-GR"/>
          </a:p>
        </p:txBody>
      </p:sp>
    </p:spTree>
    <p:extLst>
      <p:ext uri="{BB962C8B-B14F-4D97-AF65-F5344CB8AC3E}">
        <p14:creationId xmlns:p14="http://schemas.microsoft.com/office/powerpoint/2010/main" val="2842815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2A8318-C38B-4613-8FF2-F66368F84E1A}"/>
              </a:ext>
            </a:extLst>
          </p:cNvPr>
          <p:cNvSpPr>
            <a:spLocks noGrp="1"/>
          </p:cNvSpPr>
          <p:nvPr>
            <p:ph type="title"/>
          </p:nvPr>
        </p:nvSpPr>
        <p:spPr/>
        <p:txBody>
          <a:bodyPr/>
          <a:lstStyle/>
          <a:p>
            <a:r>
              <a:rPr lang="el-GR" dirty="0"/>
              <a:t>Συμπεριφορισμός </a:t>
            </a:r>
          </a:p>
        </p:txBody>
      </p:sp>
      <p:sp>
        <p:nvSpPr>
          <p:cNvPr id="3" name="Θέση περιεχομένου 2">
            <a:extLst>
              <a:ext uri="{FF2B5EF4-FFF2-40B4-BE49-F238E27FC236}">
                <a16:creationId xmlns:a16="http://schemas.microsoft.com/office/drawing/2014/main" id="{0BD4FEEE-002B-4346-883F-2B05E72514AD}"/>
              </a:ext>
            </a:extLst>
          </p:cNvPr>
          <p:cNvSpPr>
            <a:spLocks noGrp="1"/>
          </p:cNvSpPr>
          <p:nvPr>
            <p:ph idx="1"/>
          </p:nvPr>
        </p:nvSpPr>
        <p:spPr/>
        <p:txBody>
          <a:bodyPr/>
          <a:lstStyle/>
          <a:p>
            <a:pPr marL="0" indent="0">
              <a:buNone/>
            </a:pPr>
            <a:r>
              <a:rPr lang="el-GR" sz="3600" dirty="0"/>
              <a:t>• Κύριος εκπρόσωπος: </a:t>
            </a:r>
            <a:r>
              <a:rPr lang="el-GR" sz="3600" dirty="0" err="1"/>
              <a:t>Skinner</a:t>
            </a:r>
            <a:endParaRPr lang="el-GR" sz="3600" dirty="0"/>
          </a:p>
          <a:p>
            <a:pPr marL="0" indent="0">
              <a:buNone/>
            </a:pPr>
            <a:r>
              <a:rPr lang="el-GR" sz="3600" dirty="0"/>
              <a:t>• Η γλωσσική ανάπτυξη είναι μια συμπεριφορά που μαθαίνεται όπως και άλλες συμπεριφορές ως αντίδραση σε ένα ερέθισμα. </a:t>
            </a:r>
          </a:p>
          <a:p>
            <a:pPr marL="0" indent="0">
              <a:buNone/>
            </a:pPr>
            <a:r>
              <a:rPr lang="el-GR" sz="3600" dirty="0"/>
              <a:t>• Κατευθύνεται μόνο από το περιβάλλον, δεν υπάρχει καμία έμφυτη γνώση. </a:t>
            </a:r>
          </a:p>
          <a:p>
            <a:endParaRPr lang="el-GR" dirty="0"/>
          </a:p>
        </p:txBody>
      </p:sp>
      <p:sp>
        <p:nvSpPr>
          <p:cNvPr id="4" name="Θέση αριθμού διαφάνειας 3">
            <a:extLst>
              <a:ext uri="{FF2B5EF4-FFF2-40B4-BE49-F238E27FC236}">
                <a16:creationId xmlns:a16="http://schemas.microsoft.com/office/drawing/2014/main" id="{D6BFCFA5-9A67-4633-A7CD-A807CAE58795}"/>
              </a:ext>
            </a:extLst>
          </p:cNvPr>
          <p:cNvSpPr>
            <a:spLocks noGrp="1"/>
          </p:cNvSpPr>
          <p:nvPr>
            <p:ph type="sldNum" sz="quarter" idx="12"/>
          </p:nvPr>
        </p:nvSpPr>
        <p:spPr/>
        <p:txBody>
          <a:bodyPr/>
          <a:lstStyle/>
          <a:p>
            <a:fld id="{A49C109E-FC9C-450F-81CE-509D79DF72B8}" type="slidenum">
              <a:rPr lang="el-GR" smtClean="0"/>
              <a:t>57</a:t>
            </a:fld>
            <a:endParaRPr lang="el-GR"/>
          </a:p>
        </p:txBody>
      </p:sp>
    </p:spTree>
    <p:extLst>
      <p:ext uri="{BB962C8B-B14F-4D97-AF65-F5344CB8AC3E}">
        <p14:creationId xmlns:p14="http://schemas.microsoft.com/office/powerpoint/2010/main" val="1389819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CB2937-78CC-41D5-A0EB-46CDA30F16E5}"/>
              </a:ext>
            </a:extLst>
          </p:cNvPr>
          <p:cNvSpPr>
            <a:spLocks noGrp="1"/>
          </p:cNvSpPr>
          <p:nvPr>
            <p:ph type="title"/>
          </p:nvPr>
        </p:nvSpPr>
        <p:spPr/>
        <p:txBody>
          <a:bodyPr/>
          <a:lstStyle/>
          <a:p>
            <a:r>
              <a:rPr lang="el-GR" dirty="0"/>
              <a:t>Συμπεριφορισμός </a:t>
            </a:r>
          </a:p>
        </p:txBody>
      </p:sp>
      <p:sp>
        <p:nvSpPr>
          <p:cNvPr id="3" name="Θέση περιεχομένου 2">
            <a:extLst>
              <a:ext uri="{FF2B5EF4-FFF2-40B4-BE49-F238E27FC236}">
                <a16:creationId xmlns:a16="http://schemas.microsoft.com/office/drawing/2014/main" id="{2690871E-CC1E-453A-8321-889FC821D6C9}"/>
              </a:ext>
            </a:extLst>
          </p:cNvPr>
          <p:cNvSpPr>
            <a:spLocks noGrp="1"/>
          </p:cNvSpPr>
          <p:nvPr>
            <p:ph idx="1"/>
          </p:nvPr>
        </p:nvSpPr>
        <p:spPr/>
        <p:txBody>
          <a:bodyPr>
            <a:normAutofit/>
          </a:bodyPr>
          <a:lstStyle/>
          <a:p>
            <a:pPr marL="0" indent="0">
              <a:buNone/>
            </a:pPr>
            <a:r>
              <a:rPr lang="el-GR" sz="3200" dirty="0"/>
              <a:t>• Επιτυγχάνεται μέσω της μίμησης, της θετικής και αρνητικής ενίσχυσης από τους ενήλικες. </a:t>
            </a:r>
          </a:p>
          <a:p>
            <a:pPr marL="0" indent="0">
              <a:buNone/>
            </a:pPr>
            <a:r>
              <a:rPr lang="el-GR" sz="3200" dirty="0"/>
              <a:t>• Κάθε γλωσσική παραγωγή των παιδιών αποτελεί αρχικά μίμηση του ενήλικου λόγου. </a:t>
            </a:r>
          </a:p>
          <a:p>
            <a:pPr marL="0" indent="0">
              <a:buNone/>
            </a:pPr>
            <a:r>
              <a:rPr lang="el-GR" sz="3200" dirty="0"/>
              <a:t>• Γλωσσική παραγωγή που ενισχύεται θετικά από τους ενήλικες επαναλαμβάνεται και μαθαίνεται.</a:t>
            </a:r>
          </a:p>
          <a:p>
            <a:pPr marL="0" indent="0">
              <a:buNone/>
            </a:pPr>
            <a:r>
              <a:rPr lang="el-GR" sz="3200" dirty="0"/>
              <a:t>• Γλωσσική παραγωγή που ενισχύεται αρνητικά δεν επαναλαμβάνεται και δε μαθαίνεται.</a:t>
            </a:r>
          </a:p>
          <a:p>
            <a:endParaRPr lang="el-GR" dirty="0"/>
          </a:p>
        </p:txBody>
      </p:sp>
      <p:sp>
        <p:nvSpPr>
          <p:cNvPr id="4" name="Θέση αριθμού διαφάνειας 3">
            <a:extLst>
              <a:ext uri="{FF2B5EF4-FFF2-40B4-BE49-F238E27FC236}">
                <a16:creationId xmlns:a16="http://schemas.microsoft.com/office/drawing/2014/main" id="{8B72A0CB-DFBE-43F8-B2A9-B0BD6F66AB95}"/>
              </a:ext>
            </a:extLst>
          </p:cNvPr>
          <p:cNvSpPr>
            <a:spLocks noGrp="1"/>
          </p:cNvSpPr>
          <p:nvPr>
            <p:ph type="sldNum" sz="quarter" idx="12"/>
          </p:nvPr>
        </p:nvSpPr>
        <p:spPr/>
        <p:txBody>
          <a:bodyPr/>
          <a:lstStyle/>
          <a:p>
            <a:fld id="{A49C109E-FC9C-450F-81CE-509D79DF72B8}" type="slidenum">
              <a:rPr lang="el-GR" smtClean="0"/>
              <a:t>58</a:t>
            </a:fld>
            <a:endParaRPr lang="el-GR"/>
          </a:p>
        </p:txBody>
      </p:sp>
    </p:spTree>
    <p:extLst>
      <p:ext uri="{BB962C8B-B14F-4D97-AF65-F5344CB8AC3E}">
        <p14:creationId xmlns:p14="http://schemas.microsoft.com/office/powerpoint/2010/main" val="1439906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AF51C5-67A2-43A3-B269-229ADC269DE5}"/>
              </a:ext>
            </a:extLst>
          </p:cNvPr>
          <p:cNvSpPr>
            <a:spLocks noGrp="1"/>
          </p:cNvSpPr>
          <p:nvPr>
            <p:ph type="title"/>
          </p:nvPr>
        </p:nvSpPr>
        <p:spPr/>
        <p:txBody>
          <a:bodyPr/>
          <a:lstStyle/>
          <a:p>
            <a:r>
              <a:rPr lang="el-GR" dirty="0"/>
              <a:t>Συμπεριφορισμός -  Υπέρ</a:t>
            </a:r>
          </a:p>
        </p:txBody>
      </p:sp>
      <p:sp>
        <p:nvSpPr>
          <p:cNvPr id="3" name="Θέση περιεχομένου 2">
            <a:extLst>
              <a:ext uri="{FF2B5EF4-FFF2-40B4-BE49-F238E27FC236}">
                <a16:creationId xmlns:a16="http://schemas.microsoft.com/office/drawing/2014/main" id="{691CC4E2-3F01-436D-8E05-0C47705C566D}"/>
              </a:ext>
            </a:extLst>
          </p:cNvPr>
          <p:cNvSpPr>
            <a:spLocks noGrp="1"/>
          </p:cNvSpPr>
          <p:nvPr>
            <p:ph idx="1"/>
          </p:nvPr>
        </p:nvSpPr>
        <p:spPr>
          <a:xfrm>
            <a:off x="1097280" y="1845734"/>
            <a:ext cx="10326094" cy="4023360"/>
          </a:xfrm>
        </p:spPr>
        <p:txBody>
          <a:bodyPr>
            <a:noAutofit/>
          </a:bodyPr>
          <a:lstStyle/>
          <a:p>
            <a:pPr marL="0" indent="0">
              <a:buNone/>
            </a:pPr>
            <a:r>
              <a:rPr lang="el-GR" sz="2800" dirty="0"/>
              <a:t>• Το περιβάλλον διαδραματίζει πολύ σημαντικό ρόλο στη γλωσσική ανάπτυξη. Για παράδειγμα, παιδιά που δεν έρχονται σε επαφή με επαρκή γλωσσικά ερεθίσματα δεν μπορούν να κατακτήσουν φυσιολογικά μια γλώσσα. </a:t>
            </a:r>
          </a:p>
          <a:p>
            <a:pPr marL="0" indent="0">
              <a:buNone/>
            </a:pPr>
            <a:r>
              <a:rPr lang="el-GR" sz="2800" dirty="0"/>
              <a:t>• Οι διαδικασίες της μίμησης και της ενίσχυσης φαίνεται, επίσης, ότι συμβάλλουν στην ανάπτυξη της γλώσσας.  Για παράδειγμα, κατά την πρώιμη γλωσσική περίοδο τα παιδιά παράγουν ήχους της γλώσσας τους μιμούμενοι τον ενήλικο λόγο.  Έρευνες έχουν δείξει, επίσης, ότι οι θετικές αντιδράσεις των γονέων επηρεάζουν θετικά τις </a:t>
            </a:r>
            <a:r>
              <a:rPr lang="el-GR" sz="2800" dirty="0" err="1"/>
              <a:t>φωνοποιήσεις</a:t>
            </a:r>
            <a:r>
              <a:rPr lang="el-GR" sz="2800" dirty="0"/>
              <a:t> των νηπίων και ενθαρρύνουν τη γλωσσική ανάπτυξη.</a:t>
            </a:r>
          </a:p>
        </p:txBody>
      </p:sp>
      <p:sp>
        <p:nvSpPr>
          <p:cNvPr id="4" name="Θέση αριθμού διαφάνειας 3">
            <a:extLst>
              <a:ext uri="{FF2B5EF4-FFF2-40B4-BE49-F238E27FC236}">
                <a16:creationId xmlns:a16="http://schemas.microsoft.com/office/drawing/2014/main" id="{C8924DA1-BAED-41A0-8EE4-DA78A2CB5DBE}"/>
              </a:ext>
            </a:extLst>
          </p:cNvPr>
          <p:cNvSpPr>
            <a:spLocks noGrp="1"/>
          </p:cNvSpPr>
          <p:nvPr>
            <p:ph type="sldNum" sz="quarter" idx="12"/>
          </p:nvPr>
        </p:nvSpPr>
        <p:spPr/>
        <p:txBody>
          <a:bodyPr/>
          <a:lstStyle/>
          <a:p>
            <a:fld id="{A49C109E-FC9C-450F-81CE-509D79DF72B8}" type="slidenum">
              <a:rPr lang="el-GR" smtClean="0"/>
              <a:t>59</a:t>
            </a:fld>
            <a:endParaRPr lang="el-GR"/>
          </a:p>
        </p:txBody>
      </p:sp>
    </p:spTree>
    <p:extLst>
      <p:ext uri="{BB962C8B-B14F-4D97-AF65-F5344CB8AC3E}">
        <p14:creationId xmlns:p14="http://schemas.microsoft.com/office/powerpoint/2010/main" val="3300541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AD8ACA-A1C2-7C82-7BB9-20F3A21DEAFE}"/>
              </a:ext>
            </a:extLst>
          </p:cNvPr>
          <p:cNvSpPr>
            <a:spLocks noGrp="1"/>
          </p:cNvSpPr>
          <p:nvPr>
            <p:ph type="title"/>
          </p:nvPr>
        </p:nvSpPr>
        <p:spPr>
          <a:xfrm>
            <a:off x="838200" y="365125"/>
            <a:ext cx="10515600" cy="790815"/>
          </a:xfrm>
        </p:spPr>
        <p:txBody>
          <a:bodyPr>
            <a:normAutofit fontScale="90000"/>
          </a:bodyPr>
          <a:lstStyle/>
          <a:p>
            <a:r>
              <a:rPr lang="el-GR" dirty="0"/>
              <a:t>ΕΙΔΟΣ ΛΟΓΟΥ</a:t>
            </a:r>
            <a:br>
              <a:rPr lang="el-GR" dirty="0"/>
            </a:br>
            <a:endParaRPr lang="el-GR" dirty="0"/>
          </a:p>
        </p:txBody>
      </p:sp>
      <p:sp>
        <p:nvSpPr>
          <p:cNvPr id="3" name="Θέση περιεχομένου 2">
            <a:extLst>
              <a:ext uri="{FF2B5EF4-FFF2-40B4-BE49-F238E27FC236}">
                <a16:creationId xmlns:a16="http://schemas.microsoft.com/office/drawing/2014/main" id="{0580D575-E751-7CF1-955C-B0C78B004E96}"/>
              </a:ext>
            </a:extLst>
          </p:cNvPr>
          <p:cNvSpPr>
            <a:spLocks noGrp="1"/>
          </p:cNvSpPr>
          <p:nvPr>
            <p:ph idx="1"/>
          </p:nvPr>
        </p:nvSpPr>
        <p:spPr>
          <a:xfrm>
            <a:off x="907211" y="1253331"/>
            <a:ext cx="10515600" cy="4351338"/>
          </a:xfrm>
        </p:spPr>
        <p:txBody>
          <a:bodyPr>
            <a:normAutofit/>
          </a:bodyPr>
          <a:lstStyle/>
          <a:p>
            <a:r>
              <a:rPr lang="el-GR" dirty="0"/>
              <a:t>Είδος λόγου (</a:t>
            </a:r>
            <a:r>
              <a:rPr lang="el-GR" dirty="0" err="1"/>
              <a:t>genre</a:t>
            </a:r>
            <a:r>
              <a:rPr lang="el-GR" dirty="0"/>
              <a:t>) = κατηγορία, η οποία παράγεται μέσα από</a:t>
            </a:r>
            <a:r>
              <a:rPr lang="en-US" dirty="0"/>
              <a:t> </a:t>
            </a:r>
            <a:r>
              <a:rPr lang="el-GR" dirty="0"/>
              <a:t>την αλληλεπίδραση των χαρακτηριστικών του κειμένου και</a:t>
            </a:r>
            <a:r>
              <a:rPr lang="en-US" dirty="0"/>
              <a:t> </a:t>
            </a:r>
            <a:r>
              <a:rPr lang="el-GR" dirty="0"/>
              <a:t>των αναγνωστικών συνηθειών. Τα είδη διαμορφώνουν αλλά</a:t>
            </a:r>
            <a:r>
              <a:rPr lang="en-US" dirty="0"/>
              <a:t> </a:t>
            </a:r>
            <a:r>
              <a:rPr lang="el-GR" dirty="0"/>
              <a:t>και περιορίζουν τα μηνύματα που δέχεται ο αναγνώστης από</a:t>
            </a:r>
            <a:r>
              <a:rPr lang="en-US" dirty="0"/>
              <a:t> </a:t>
            </a:r>
            <a:r>
              <a:rPr lang="el-GR" dirty="0"/>
              <a:t>το κείμενο.</a:t>
            </a:r>
          </a:p>
          <a:p>
            <a:r>
              <a:rPr lang="el-GR" dirty="0"/>
              <a:t>Είδος λόγου (</a:t>
            </a:r>
            <a:r>
              <a:rPr lang="el-GR" dirty="0" err="1"/>
              <a:t>genre</a:t>
            </a:r>
            <a:r>
              <a:rPr lang="el-GR" dirty="0"/>
              <a:t> ) = ειδικής μορφής πεδίο γνώσης και δράσης,</a:t>
            </a:r>
            <a:r>
              <a:rPr lang="en-US" dirty="0"/>
              <a:t> </a:t>
            </a:r>
            <a:r>
              <a:rPr lang="el-GR" dirty="0"/>
              <a:t>το οποίο χαρακτηρίζεται από συγκεκριμένο θεματικό</a:t>
            </a:r>
            <a:r>
              <a:rPr lang="en-US" dirty="0"/>
              <a:t> </a:t>
            </a:r>
            <a:r>
              <a:rPr lang="el-GR" dirty="0"/>
              <a:t>περιεχόμενο, ύφος και δομή (</a:t>
            </a:r>
            <a:r>
              <a:rPr lang="el-GR" dirty="0" err="1"/>
              <a:t>Kress</a:t>
            </a:r>
            <a:r>
              <a:rPr lang="el-GR" dirty="0"/>
              <a:t>).</a:t>
            </a:r>
          </a:p>
          <a:p>
            <a:r>
              <a:rPr lang="el-GR" dirty="0"/>
              <a:t>Είδος λόγου (</a:t>
            </a:r>
            <a:r>
              <a:rPr lang="el-GR" dirty="0" err="1"/>
              <a:t>genre</a:t>
            </a:r>
            <a:r>
              <a:rPr lang="el-GR" dirty="0"/>
              <a:t> ) ένα σχετικά σταθερό σετ συμβάσεων, το</a:t>
            </a:r>
            <a:r>
              <a:rPr lang="en-US" dirty="0"/>
              <a:t> </a:t>
            </a:r>
            <a:r>
              <a:rPr lang="el-GR" dirty="0"/>
              <a:t>οποίο σχετίζεται με έναν κοινωνικά επικυρωμένο τύπο</a:t>
            </a:r>
            <a:r>
              <a:rPr lang="en-US" dirty="0"/>
              <a:t> </a:t>
            </a:r>
            <a:r>
              <a:rPr lang="el-GR" dirty="0"/>
              <a:t>δραστηριότητας (</a:t>
            </a:r>
            <a:r>
              <a:rPr lang="el-GR" dirty="0" err="1"/>
              <a:t>Fairclough</a:t>
            </a:r>
            <a:r>
              <a:rPr lang="el-GR" dirty="0"/>
              <a:t>).</a:t>
            </a:r>
          </a:p>
        </p:txBody>
      </p:sp>
      <p:sp>
        <p:nvSpPr>
          <p:cNvPr id="4" name="Θέση αριθμού διαφάνειας 3">
            <a:extLst>
              <a:ext uri="{FF2B5EF4-FFF2-40B4-BE49-F238E27FC236}">
                <a16:creationId xmlns:a16="http://schemas.microsoft.com/office/drawing/2014/main" id="{1B4D71F1-0DE5-D57C-A3D2-C807AC7D16BD}"/>
              </a:ext>
            </a:extLst>
          </p:cNvPr>
          <p:cNvSpPr>
            <a:spLocks noGrp="1"/>
          </p:cNvSpPr>
          <p:nvPr>
            <p:ph type="sldNum" sz="quarter" idx="12"/>
          </p:nvPr>
        </p:nvSpPr>
        <p:spPr/>
        <p:txBody>
          <a:bodyPr/>
          <a:lstStyle/>
          <a:p>
            <a:fld id="{237F5DC1-A63E-4ED0-92D0-8B1D968CDEC4}" type="slidenum">
              <a:rPr lang="el-GR" smtClean="0"/>
              <a:t>6</a:t>
            </a:fld>
            <a:endParaRPr lang="el-GR"/>
          </a:p>
        </p:txBody>
      </p:sp>
    </p:spTree>
    <p:extLst>
      <p:ext uri="{BB962C8B-B14F-4D97-AF65-F5344CB8AC3E}">
        <p14:creationId xmlns:p14="http://schemas.microsoft.com/office/powerpoint/2010/main" val="1635816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4DB671-B8E5-4F2C-A9EA-C187B160783B}"/>
              </a:ext>
            </a:extLst>
          </p:cNvPr>
          <p:cNvSpPr>
            <a:spLocks noGrp="1"/>
          </p:cNvSpPr>
          <p:nvPr>
            <p:ph type="title"/>
          </p:nvPr>
        </p:nvSpPr>
        <p:spPr/>
        <p:txBody>
          <a:bodyPr/>
          <a:lstStyle/>
          <a:p>
            <a:r>
              <a:rPr lang="el-GR" dirty="0"/>
              <a:t>Συμπεριφορισμός -  Κατά</a:t>
            </a:r>
          </a:p>
        </p:txBody>
      </p:sp>
      <p:sp>
        <p:nvSpPr>
          <p:cNvPr id="3" name="Θέση περιεχομένου 2">
            <a:extLst>
              <a:ext uri="{FF2B5EF4-FFF2-40B4-BE49-F238E27FC236}">
                <a16:creationId xmlns:a16="http://schemas.microsoft.com/office/drawing/2014/main" id="{F8A7C5B1-A289-47C9-9FF9-188B64659E67}"/>
              </a:ext>
            </a:extLst>
          </p:cNvPr>
          <p:cNvSpPr>
            <a:spLocks noGrp="1"/>
          </p:cNvSpPr>
          <p:nvPr>
            <p:ph idx="1"/>
          </p:nvPr>
        </p:nvSpPr>
        <p:spPr/>
        <p:txBody>
          <a:bodyPr/>
          <a:lstStyle/>
          <a:p>
            <a:pPr marL="0" indent="0">
              <a:buNone/>
            </a:pPr>
            <a:r>
              <a:rPr lang="el-GR" sz="3200" dirty="0"/>
              <a:t>• Δεν εξηγεί πώς τα παιδιά μπορούν να παράγουν προτάσεις που δεν τις έχουν ξανακούσει.</a:t>
            </a:r>
          </a:p>
          <a:p>
            <a:pPr marL="0" indent="0">
              <a:buNone/>
            </a:pPr>
            <a:r>
              <a:rPr lang="el-GR" sz="3200" dirty="0"/>
              <a:t>• Δεν μπορεί να εξηγήσει πώς η γλωσσική ανάπτυξη επιτυγχάνεται τόσο γρήγορα.</a:t>
            </a:r>
          </a:p>
          <a:p>
            <a:pPr marL="0" indent="0">
              <a:buNone/>
            </a:pPr>
            <a:r>
              <a:rPr lang="el-GR" sz="3200" dirty="0"/>
              <a:t>• Οι γονείς δεν ενισχύουν πάντα θετικά τις σωστές παραγωγές των παιδιών ούτε αποθαρρύνουν πάντα τις λανθασμένες παραγωγές.</a:t>
            </a:r>
          </a:p>
          <a:p>
            <a:endParaRPr lang="el-GR" dirty="0"/>
          </a:p>
        </p:txBody>
      </p:sp>
      <p:sp>
        <p:nvSpPr>
          <p:cNvPr id="4" name="Θέση αριθμού διαφάνειας 3">
            <a:extLst>
              <a:ext uri="{FF2B5EF4-FFF2-40B4-BE49-F238E27FC236}">
                <a16:creationId xmlns:a16="http://schemas.microsoft.com/office/drawing/2014/main" id="{64482145-4B75-4E5A-8CCA-F8D9292B7EBB}"/>
              </a:ext>
            </a:extLst>
          </p:cNvPr>
          <p:cNvSpPr>
            <a:spLocks noGrp="1"/>
          </p:cNvSpPr>
          <p:nvPr>
            <p:ph type="sldNum" sz="quarter" idx="12"/>
          </p:nvPr>
        </p:nvSpPr>
        <p:spPr/>
        <p:txBody>
          <a:bodyPr/>
          <a:lstStyle/>
          <a:p>
            <a:fld id="{A49C109E-FC9C-450F-81CE-509D79DF72B8}" type="slidenum">
              <a:rPr lang="el-GR" smtClean="0"/>
              <a:t>60</a:t>
            </a:fld>
            <a:endParaRPr lang="el-GR"/>
          </a:p>
        </p:txBody>
      </p:sp>
    </p:spTree>
    <p:extLst>
      <p:ext uri="{BB962C8B-B14F-4D97-AF65-F5344CB8AC3E}">
        <p14:creationId xmlns:p14="http://schemas.microsoft.com/office/powerpoint/2010/main" val="2017614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744BE6-8EBC-4243-9251-A92BD2558FF5}"/>
              </a:ext>
            </a:extLst>
          </p:cNvPr>
          <p:cNvSpPr>
            <a:spLocks noGrp="1"/>
          </p:cNvSpPr>
          <p:nvPr>
            <p:ph type="title"/>
          </p:nvPr>
        </p:nvSpPr>
        <p:spPr/>
        <p:txBody>
          <a:bodyPr/>
          <a:lstStyle/>
          <a:p>
            <a:r>
              <a:rPr lang="el-GR" dirty="0"/>
              <a:t>Αλληλεπιδραστική/Επικοινωνιακή προσέγγιση </a:t>
            </a:r>
          </a:p>
        </p:txBody>
      </p:sp>
      <p:sp>
        <p:nvSpPr>
          <p:cNvPr id="3" name="Θέση περιεχομένου 2">
            <a:extLst>
              <a:ext uri="{FF2B5EF4-FFF2-40B4-BE49-F238E27FC236}">
                <a16:creationId xmlns:a16="http://schemas.microsoft.com/office/drawing/2014/main" id="{1D4CC511-DBF3-402D-A672-CFD7D7B826FB}"/>
              </a:ext>
            </a:extLst>
          </p:cNvPr>
          <p:cNvSpPr>
            <a:spLocks noGrp="1"/>
          </p:cNvSpPr>
          <p:nvPr>
            <p:ph idx="1"/>
          </p:nvPr>
        </p:nvSpPr>
        <p:spPr/>
        <p:txBody>
          <a:bodyPr/>
          <a:lstStyle/>
          <a:p>
            <a:pPr marL="0" indent="0">
              <a:buNone/>
            </a:pPr>
            <a:r>
              <a:rPr lang="el-GR" sz="2800" dirty="0"/>
              <a:t>• Κύριος εκπρόσωπος: </a:t>
            </a:r>
            <a:r>
              <a:rPr lang="el-GR" sz="2800" dirty="0" err="1"/>
              <a:t>Vygotsky</a:t>
            </a:r>
            <a:endParaRPr lang="el-GR" sz="2800" dirty="0"/>
          </a:p>
          <a:p>
            <a:pPr marL="0" indent="0">
              <a:buNone/>
            </a:pPr>
            <a:r>
              <a:rPr lang="el-GR" sz="2800" dirty="0"/>
              <a:t>• Υποστηρίζει ότι η γλωσσική κατάκτηση επιτυγχάνεται από την αλληλεπίδραση έμφυτων/βιολογικών και κοινωνικών παραγόντων.</a:t>
            </a:r>
          </a:p>
          <a:p>
            <a:pPr marL="0" indent="0">
              <a:buNone/>
            </a:pPr>
            <a:r>
              <a:rPr lang="el-GR" sz="2800" dirty="0"/>
              <a:t>• Υποστηρίζουν την έμφυτη ικανότητα (π.χ. γενικές νοητικές και κοινωνικές-επικοινωνιακές δεξιότητες), αλλά θεωρούν ότι το περιβάλλον παίζει τον σημαντικότερο ρόλο.</a:t>
            </a:r>
          </a:p>
          <a:p>
            <a:pPr marL="0" indent="0">
              <a:buNone/>
            </a:pPr>
            <a:r>
              <a:rPr lang="el-GR" sz="2800" dirty="0"/>
              <a:t>•</a:t>
            </a:r>
            <a:r>
              <a:rPr lang="el-GR" dirty="0"/>
              <a:t> </a:t>
            </a:r>
            <a:r>
              <a:rPr lang="el-GR" sz="2800" dirty="0"/>
              <a:t>Η γλωσσική ανάπτυξη επιτυγχάνεται μέσα από γενικές κοινωνικές και γνωσιακές δεξιότητες/ μηχανισμούς.</a:t>
            </a:r>
          </a:p>
          <a:p>
            <a:endParaRPr lang="el-GR" dirty="0"/>
          </a:p>
        </p:txBody>
      </p:sp>
      <p:sp>
        <p:nvSpPr>
          <p:cNvPr id="4" name="Θέση αριθμού διαφάνειας 3">
            <a:extLst>
              <a:ext uri="{FF2B5EF4-FFF2-40B4-BE49-F238E27FC236}">
                <a16:creationId xmlns:a16="http://schemas.microsoft.com/office/drawing/2014/main" id="{62B8FF02-CAED-47E9-9883-9455E2AEC5D5}"/>
              </a:ext>
            </a:extLst>
          </p:cNvPr>
          <p:cNvSpPr>
            <a:spLocks noGrp="1"/>
          </p:cNvSpPr>
          <p:nvPr>
            <p:ph type="sldNum" sz="quarter" idx="12"/>
          </p:nvPr>
        </p:nvSpPr>
        <p:spPr/>
        <p:txBody>
          <a:bodyPr/>
          <a:lstStyle/>
          <a:p>
            <a:fld id="{A49C109E-FC9C-450F-81CE-509D79DF72B8}" type="slidenum">
              <a:rPr lang="el-GR" smtClean="0"/>
              <a:t>61</a:t>
            </a:fld>
            <a:endParaRPr lang="el-GR"/>
          </a:p>
        </p:txBody>
      </p:sp>
    </p:spTree>
    <p:extLst>
      <p:ext uri="{BB962C8B-B14F-4D97-AF65-F5344CB8AC3E}">
        <p14:creationId xmlns:p14="http://schemas.microsoft.com/office/powerpoint/2010/main" val="36437078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8086E8-A336-4781-A3EC-FE22C705702A}"/>
              </a:ext>
            </a:extLst>
          </p:cNvPr>
          <p:cNvSpPr>
            <a:spLocks noGrp="1"/>
          </p:cNvSpPr>
          <p:nvPr>
            <p:ph type="title"/>
          </p:nvPr>
        </p:nvSpPr>
        <p:spPr/>
        <p:txBody>
          <a:bodyPr/>
          <a:lstStyle/>
          <a:p>
            <a:r>
              <a:rPr lang="el-GR" dirty="0"/>
              <a:t>Αλληλεπιδραστική/Επικοινωνιακή προσέγγιση </a:t>
            </a:r>
          </a:p>
        </p:txBody>
      </p:sp>
      <p:sp>
        <p:nvSpPr>
          <p:cNvPr id="3" name="Θέση περιεχομένου 2">
            <a:extLst>
              <a:ext uri="{FF2B5EF4-FFF2-40B4-BE49-F238E27FC236}">
                <a16:creationId xmlns:a16="http://schemas.microsoft.com/office/drawing/2014/main" id="{AB20D57F-FE35-426F-AB87-AD86CEE2107A}"/>
              </a:ext>
            </a:extLst>
          </p:cNvPr>
          <p:cNvSpPr>
            <a:spLocks noGrp="1"/>
          </p:cNvSpPr>
          <p:nvPr>
            <p:ph idx="1"/>
          </p:nvPr>
        </p:nvSpPr>
        <p:spPr/>
        <p:txBody>
          <a:bodyPr>
            <a:normAutofit/>
          </a:bodyPr>
          <a:lstStyle/>
          <a:p>
            <a:pPr marL="0" indent="0">
              <a:buNone/>
            </a:pPr>
            <a:r>
              <a:rPr lang="el-GR" sz="2400" dirty="0"/>
              <a:t>• Σχετικά με τους περιβαλλοντικούς παράγοντες, σημασία δεν έχουν μόνο τα γλωσσικά ερεθίσματα (</a:t>
            </a:r>
            <a:r>
              <a:rPr lang="el-GR" sz="2400" dirty="0" err="1"/>
              <a:t>input</a:t>
            </a:r>
            <a:r>
              <a:rPr lang="el-GR" sz="2400" dirty="0"/>
              <a:t>), αλλά να υπάρχει αλληλεπίδραση με τον κοινωνικό περίγυρο (να απευθύνουν δηλαδή λόγο προς το παιδί και να </a:t>
            </a:r>
            <a:r>
              <a:rPr lang="el-GR" sz="2400" dirty="0" err="1"/>
              <a:t>αλληλεπιδρούν</a:t>
            </a:r>
            <a:r>
              <a:rPr lang="el-GR" sz="2400" dirty="0"/>
              <a:t> μαζί του).</a:t>
            </a:r>
          </a:p>
          <a:p>
            <a:pPr marL="0" indent="0">
              <a:buNone/>
            </a:pPr>
            <a:r>
              <a:rPr lang="el-GR" sz="2400" dirty="0"/>
              <a:t>• Σε αντίθεση με το συμπεριφορισμό, το παιδί δεν είναι απλά ένας παθητικός δέκτης γλωσσικών ερεθισμάτων.  Το παιδί συμμετέχει ενεργά στη διαδικασία γλωσσικής κατάκτησης προσπαθώντας να </a:t>
            </a:r>
            <a:r>
              <a:rPr lang="el-GR" sz="2400" dirty="0" err="1"/>
              <a:t>αλληλεπιδράσει</a:t>
            </a:r>
            <a:r>
              <a:rPr lang="el-GR" sz="2400" dirty="0"/>
              <a:t>, επικοινωνώντας με τους γύρω και χρησιμοποιώντας τις επικοινωνιακές δεξιότητές του.</a:t>
            </a:r>
          </a:p>
          <a:p>
            <a:pPr marL="0" indent="0">
              <a:buNone/>
            </a:pPr>
            <a:r>
              <a:rPr lang="el-GR" sz="2400" dirty="0"/>
              <a:t>• Τα παιδιά έχουν εκ φύσεως έντονη ανάγκη να επικοινωνήσουν με τους γύρω τους. Έτσι, μαθαίνουν τη γλώσσα για να μπορούν να επικοινωνήσουν μέσω αυτής.</a:t>
            </a:r>
          </a:p>
          <a:p>
            <a:endParaRPr lang="el-GR" dirty="0"/>
          </a:p>
        </p:txBody>
      </p:sp>
      <p:sp>
        <p:nvSpPr>
          <p:cNvPr id="4" name="Θέση αριθμού διαφάνειας 3">
            <a:extLst>
              <a:ext uri="{FF2B5EF4-FFF2-40B4-BE49-F238E27FC236}">
                <a16:creationId xmlns:a16="http://schemas.microsoft.com/office/drawing/2014/main" id="{6C35D943-213C-4D07-ABDB-A8E6A792069D}"/>
              </a:ext>
            </a:extLst>
          </p:cNvPr>
          <p:cNvSpPr>
            <a:spLocks noGrp="1"/>
          </p:cNvSpPr>
          <p:nvPr>
            <p:ph type="sldNum" sz="quarter" idx="12"/>
          </p:nvPr>
        </p:nvSpPr>
        <p:spPr/>
        <p:txBody>
          <a:bodyPr/>
          <a:lstStyle/>
          <a:p>
            <a:fld id="{A49C109E-FC9C-450F-81CE-509D79DF72B8}" type="slidenum">
              <a:rPr lang="el-GR" smtClean="0"/>
              <a:t>62</a:t>
            </a:fld>
            <a:endParaRPr lang="el-GR"/>
          </a:p>
        </p:txBody>
      </p:sp>
    </p:spTree>
    <p:extLst>
      <p:ext uri="{BB962C8B-B14F-4D97-AF65-F5344CB8AC3E}">
        <p14:creationId xmlns:p14="http://schemas.microsoft.com/office/powerpoint/2010/main" val="33998222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F43617-87E5-465C-BAE4-6C9AC57960B1}"/>
              </a:ext>
            </a:extLst>
          </p:cNvPr>
          <p:cNvSpPr>
            <a:spLocks noGrp="1"/>
          </p:cNvSpPr>
          <p:nvPr>
            <p:ph type="title"/>
          </p:nvPr>
        </p:nvSpPr>
        <p:spPr/>
        <p:txBody>
          <a:bodyPr/>
          <a:lstStyle/>
          <a:p>
            <a:r>
              <a:rPr lang="el-GR" dirty="0"/>
              <a:t>Αλληλεπιδραστική/Επικοινωνιακή προσέγγιση - Υπέρ</a:t>
            </a:r>
          </a:p>
        </p:txBody>
      </p:sp>
      <p:sp>
        <p:nvSpPr>
          <p:cNvPr id="3" name="Θέση περιεχομένου 2">
            <a:extLst>
              <a:ext uri="{FF2B5EF4-FFF2-40B4-BE49-F238E27FC236}">
                <a16:creationId xmlns:a16="http://schemas.microsoft.com/office/drawing/2014/main" id="{44A5D778-8420-41A3-A431-3BBC494DE80E}"/>
              </a:ext>
            </a:extLst>
          </p:cNvPr>
          <p:cNvSpPr>
            <a:spLocks noGrp="1"/>
          </p:cNvSpPr>
          <p:nvPr>
            <p:ph idx="1"/>
          </p:nvPr>
        </p:nvSpPr>
        <p:spPr/>
        <p:txBody>
          <a:bodyPr>
            <a:noAutofit/>
          </a:bodyPr>
          <a:lstStyle/>
          <a:p>
            <a:pPr marL="0" indent="0">
              <a:buNone/>
            </a:pPr>
            <a:r>
              <a:rPr lang="el-GR" sz="2800" dirty="0"/>
              <a:t>• Το κοινωνικό περιβάλλον διαδραματίζει πολύ σημαντικό ρόλο στη γλωσσική ανάπτυξη. Για παράδειγμα, ο λόγος προσανατολισμένος στο παιδί επιδρά θετικά στη γλωσσική ανάπτυξη. Έχει υποστηριχθεί ότι η απουσία του λόγου προσανατολισμένου στο παιδί οδηγεί σε καθυστέρηση τη γλωσσικής ανάπτυξης. </a:t>
            </a:r>
          </a:p>
          <a:p>
            <a:pPr marL="0" indent="0">
              <a:buNone/>
            </a:pPr>
            <a:r>
              <a:rPr lang="el-GR" sz="2800" dirty="0"/>
              <a:t>• Τα βρέφη προσπαθούν να επικοινωνήσουν, να καταλάβουν και να εκφράσουν επικοινωνιακές προθέσεις πριν μιλήσουν.  Οπότε, μπορούν να χρησιμοποιήσουν αυτές τις επικοινωνιακές δεξιότητες για τη γλωσσική κατάκτηση. </a:t>
            </a:r>
          </a:p>
        </p:txBody>
      </p:sp>
      <p:sp>
        <p:nvSpPr>
          <p:cNvPr id="4" name="Θέση αριθμού διαφάνειας 3">
            <a:extLst>
              <a:ext uri="{FF2B5EF4-FFF2-40B4-BE49-F238E27FC236}">
                <a16:creationId xmlns:a16="http://schemas.microsoft.com/office/drawing/2014/main" id="{1A2B6AC1-AA56-4AC6-94C1-752BE9DE8F2C}"/>
              </a:ext>
            </a:extLst>
          </p:cNvPr>
          <p:cNvSpPr>
            <a:spLocks noGrp="1"/>
          </p:cNvSpPr>
          <p:nvPr>
            <p:ph type="sldNum" sz="quarter" idx="12"/>
          </p:nvPr>
        </p:nvSpPr>
        <p:spPr/>
        <p:txBody>
          <a:bodyPr/>
          <a:lstStyle/>
          <a:p>
            <a:fld id="{A49C109E-FC9C-450F-81CE-509D79DF72B8}" type="slidenum">
              <a:rPr lang="el-GR" smtClean="0"/>
              <a:t>63</a:t>
            </a:fld>
            <a:endParaRPr lang="el-GR"/>
          </a:p>
        </p:txBody>
      </p:sp>
    </p:spTree>
    <p:extLst>
      <p:ext uri="{BB962C8B-B14F-4D97-AF65-F5344CB8AC3E}">
        <p14:creationId xmlns:p14="http://schemas.microsoft.com/office/powerpoint/2010/main" val="3627525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17B52A-6127-42AE-9FE1-B28629FDB287}"/>
              </a:ext>
            </a:extLst>
          </p:cNvPr>
          <p:cNvSpPr>
            <a:spLocks noGrp="1"/>
          </p:cNvSpPr>
          <p:nvPr>
            <p:ph type="title"/>
          </p:nvPr>
        </p:nvSpPr>
        <p:spPr/>
        <p:txBody>
          <a:bodyPr/>
          <a:lstStyle/>
          <a:p>
            <a:r>
              <a:rPr lang="el-GR" dirty="0"/>
              <a:t>Αλληλεπιδραστική/Επικοινωνιακή προσέγγιση - Κατά</a:t>
            </a:r>
          </a:p>
        </p:txBody>
      </p:sp>
      <p:sp>
        <p:nvSpPr>
          <p:cNvPr id="3" name="Θέση περιεχομένου 2">
            <a:extLst>
              <a:ext uri="{FF2B5EF4-FFF2-40B4-BE49-F238E27FC236}">
                <a16:creationId xmlns:a16="http://schemas.microsoft.com/office/drawing/2014/main" id="{75324C8C-6290-455B-9CE5-44E45673CF77}"/>
              </a:ext>
            </a:extLst>
          </p:cNvPr>
          <p:cNvSpPr>
            <a:spLocks noGrp="1"/>
          </p:cNvSpPr>
          <p:nvPr>
            <p:ph idx="1"/>
          </p:nvPr>
        </p:nvSpPr>
        <p:spPr/>
        <p:txBody>
          <a:bodyPr>
            <a:normAutofit/>
          </a:bodyPr>
          <a:lstStyle/>
          <a:p>
            <a:pPr marL="0" indent="0">
              <a:buNone/>
            </a:pPr>
            <a:r>
              <a:rPr lang="el-GR" sz="3600" dirty="0"/>
              <a:t>• Δεν εξηγεί σαφώς τον ακριβή τρόπο με τον οποίο η επικοινωνιακή ικανότητα συμβάλλει στη γλωσσική ανάπτυξη. Δεν εξηγεί επαρκώς πώς κατακτάται η γλωσσική δομή και πώς το παιδί μπορεί να συνδέσει τις επικοινωνιακές προθέσεις με τις κατάλληλες γλωσσικές μορφές και το περιεχόμενό τους.</a:t>
            </a:r>
          </a:p>
        </p:txBody>
      </p:sp>
      <p:sp>
        <p:nvSpPr>
          <p:cNvPr id="4" name="Θέση αριθμού διαφάνειας 3">
            <a:extLst>
              <a:ext uri="{FF2B5EF4-FFF2-40B4-BE49-F238E27FC236}">
                <a16:creationId xmlns:a16="http://schemas.microsoft.com/office/drawing/2014/main" id="{A7B2D57A-5DBA-4F1E-93EE-ADE7830D2964}"/>
              </a:ext>
            </a:extLst>
          </p:cNvPr>
          <p:cNvSpPr>
            <a:spLocks noGrp="1"/>
          </p:cNvSpPr>
          <p:nvPr>
            <p:ph type="sldNum" sz="quarter" idx="12"/>
          </p:nvPr>
        </p:nvSpPr>
        <p:spPr/>
        <p:txBody>
          <a:bodyPr/>
          <a:lstStyle/>
          <a:p>
            <a:fld id="{A49C109E-FC9C-450F-81CE-509D79DF72B8}" type="slidenum">
              <a:rPr lang="el-GR" smtClean="0"/>
              <a:t>64</a:t>
            </a:fld>
            <a:endParaRPr lang="el-GR"/>
          </a:p>
        </p:txBody>
      </p:sp>
    </p:spTree>
    <p:extLst>
      <p:ext uri="{BB962C8B-B14F-4D97-AF65-F5344CB8AC3E}">
        <p14:creationId xmlns:p14="http://schemas.microsoft.com/office/powerpoint/2010/main" val="370515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AD1315-B8A9-4AE1-8C56-746E8E66FCE7}"/>
              </a:ext>
            </a:extLst>
          </p:cNvPr>
          <p:cNvSpPr>
            <a:spLocks noGrp="1"/>
          </p:cNvSpPr>
          <p:nvPr>
            <p:ph type="ctrTitle"/>
          </p:nvPr>
        </p:nvSpPr>
        <p:spPr/>
        <p:txBody>
          <a:bodyPr/>
          <a:lstStyle/>
          <a:p>
            <a:r>
              <a:rPr lang="el-GR" dirty="0"/>
              <a:t>Θεωρίες γλωσσικής κατάκτησης</a:t>
            </a:r>
          </a:p>
        </p:txBody>
      </p:sp>
      <p:sp>
        <p:nvSpPr>
          <p:cNvPr id="3" name="Υπότιτλος 2">
            <a:extLst>
              <a:ext uri="{FF2B5EF4-FFF2-40B4-BE49-F238E27FC236}">
                <a16:creationId xmlns:a16="http://schemas.microsoft.com/office/drawing/2014/main" id="{869B554D-18A1-43A7-B3C0-212BAEF6061E}"/>
              </a:ext>
            </a:extLst>
          </p:cNvPr>
          <p:cNvSpPr>
            <a:spLocks noGrp="1"/>
          </p:cNvSpPr>
          <p:nvPr>
            <p:ph type="subTitle" idx="1"/>
          </p:nvPr>
        </p:nvSpPr>
        <p:spPr/>
        <p:txBody>
          <a:bodyPr/>
          <a:lstStyle/>
          <a:p>
            <a:pPr algn="l"/>
            <a:endParaRPr lang="el-GR"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 Πηγή:  Μότσιου, Ε. (2014). </a:t>
            </a:r>
            <a:r>
              <a:rPr lang="el-GR" sz="1800" b="0" i="1" u="none" strike="noStrike" baseline="0" dirty="0">
                <a:solidFill>
                  <a:srgbClr val="000000"/>
                </a:solidFill>
                <a:latin typeface="Calibri" panose="020F0502020204030204" pitchFamily="34" charset="0"/>
              </a:rPr>
              <a:t>Εισαγωγή στην ανάπτυξη της γλώσσας</a:t>
            </a:r>
            <a:r>
              <a:rPr lang="el-GR" sz="1800" b="0" i="0" u="none" strike="noStrike" baseline="0" dirty="0">
                <a:solidFill>
                  <a:srgbClr val="000000"/>
                </a:solidFill>
                <a:latin typeface="Calibri" panose="020F0502020204030204" pitchFamily="34" charset="0"/>
              </a:rPr>
              <a:t>. Θεσσαλονίκη: </a:t>
            </a:r>
            <a:r>
              <a:rPr lang="el-GR" sz="1800" b="0" i="0" u="none" strike="noStrike" baseline="0" dirty="0" err="1">
                <a:solidFill>
                  <a:srgbClr val="000000"/>
                </a:solidFill>
                <a:latin typeface="Calibri" panose="020F0502020204030204" pitchFamily="34" charset="0"/>
              </a:rPr>
              <a:t>University</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Studio</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Press</a:t>
            </a:r>
            <a:r>
              <a:rPr lang="el-GR" sz="1800" b="0" i="0" u="none" strike="noStrike" baseline="0" dirty="0">
                <a:solidFill>
                  <a:srgbClr val="000000"/>
                </a:solidFill>
                <a:latin typeface="Calibri" panose="020F0502020204030204" pitchFamily="34" charset="0"/>
              </a:rPr>
              <a:t>.</a:t>
            </a:r>
            <a:endParaRPr lang="el-GR" cap="none" dirty="0"/>
          </a:p>
        </p:txBody>
      </p:sp>
      <p:sp>
        <p:nvSpPr>
          <p:cNvPr id="4" name="Θέση αριθμού διαφάνειας 3">
            <a:extLst>
              <a:ext uri="{FF2B5EF4-FFF2-40B4-BE49-F238E27FC236}">
                <a16:creationId xmlns:a16="http://schemas.microsoft.com/office/drawing/2014/main" id="{082330B2-1E86-4083-97EB-4DB3A0DA7297}"/>
              </a:ext>
            </a:extLst>
          </p:cNvPr>
          <p:cNvSpPr>
            <a:spLocks noGrp="1"/>
          </p:cNvSpPr>
          <p:nvPr>
            <p:ph type="sldNum" sz="quarter" idx="12"/>
          </p:nvPr>
        </p:nvSpPr>
        <p:spPr/>
        <p:txBody>
          <a:bodyPr/>
          <a:lstStyle/>
          <a:p>
            <a:fld id="{A49C109E-FC9C-450F-81CE-509D79DF72B8}" type="slidenum">
              <a:rPr lang="el-GR" smtClean="0"/>
              <a:t>7</a:t>
            </a:fld>
            <a:endParaRPr lang="el-GR"/>
          </a:p>
        </p:txBody>
      </p:sp>
    </p:spTree>
    <p:extLst>
      <p:ext uri="{BB962C8B-B14F-4D97-AF65-F5344CB8AC3E}">
        <p14:creationId xmlns:p14="http://schemas.microsoft.com/office/powerpoint/2010/main" val="256231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CF4687D-C265-FCD1-669D-B6EB7FC721F2}"/>
              </a:ext>
            </a:extLst>
          </p:cNvPr>
          <p:cNvSpPr>
            <a:spLocks noGrp="1"/>
          </p:cNvSpPr>
          <p:nvPr>
            <p:ph idx="1"/>
          </p:nvPr>
        </p:nvSpPr>
        <p:spPr>
          <a:xfrm>
            <a:off x="311988" y="580696"/>
            <a:ext cx="5714074" cy="5696608"/>
          </a:xfrm>
        </p:spPr>
        <p:txBody>
          <a:bodyPr>
            <a:normAutofit/>
          </a:bodyPr>
          <a:lstStyle/>
          <a:p>
            <a:r>
              <a:rPr lang="el-GR" dirty="0"/>
              <a:t>Καθένας από τους τέσσερις τυφλούς, ψηλαφίζοντας διάφορα μέρη ενός ελέφαντα, προσπαθούσε να</a:t>
            </a:r>
            <a:r>
              <a:rPr lang="en-US" dirty="0"/>
              <a:t> </a:t>
            </a:r>
            <a:r>
              <a:rPr lang="el-GR" dirty="0"/>
              <a:t>περιγράψει πώς είναι ο ελέφαντας και όλοι, ανάλογα με το ποιο μέρος άγγιζαν, κατέληγαν σε τελείως</a:t>
            </a:r>
            <a:r>
              <a:rPr lang="en-US" dirty="0"/>
              <a:t> </a:t>
            </a:r>
            <a:r>
              <a:rPr lang="el-GR" dirty="0"/>
              <a:t>διαφορετική περιγραφή και διαφορετικά συμπεράσματα.</a:t>
            </a:r>
          </a:p>
          <a:p>
            <a:r>
              <a:rPr lang="el-GR" dirty="0"/>
              <a:t>Κάτι ανάλογο συμβαίνει και με τους επιστήμονες που προσπαθούν να κατανοήσουν το φαινόμενο της</a:t>
            </a:r>
            <a:r>
              <a:rPr lang="en-US" dirty="0"/>
              <a:t> </a:t>
            </a:r>
            <a:r>
              <a:rPr lang="el-GR" dirty="0"/>
              <a:t>γλωσσικής ανάπτυξης από διαφορετικές σκοπιές</a:t>
            </a:r>
            <a:r>
              <a:rPr lang="en-US" dirty="0"/>
              <a:t> (</a:t>
            </a:r>
            <a:r>
              <a:rPr lang="el-GR" dirty="0" err="1"/>
              <a:t>Vanpatten</a:t>
            </a:r>
            <a:r>
              <a:rPr lang="el-GR" dirty="0"/>
              <a:t> &amp; </a:t>
            </a:r>
            <a:r>
              <a:rPr lang="el-GR" dirty="0" err="1"/>
              <a:t>Williams</a:t>
            </a:r>
            <a:r>
              <a:rPr lang="en-US" dirty="0"/>
              <a:t>)</a:t>
            </a:r>
            <a:endParaRPr lang="el-GR" dirty="0"/>
          </a:p>
        </p:txBody>
      </p:sp>
      <p:pic>
        <p:nvPicPr>
          <p:cNvPr id="5" name="Εικόνα 4">
            <a:extLst>
              <a:ext uri="{FF2B5EF4-FFF2-40B4-BE49-F238E27FC236}">
                <a16:creationId xmlns:a16="http://schemas.microsoft.com/office/drawing/2014/main" id="{081CB940-FE79-25AF-287C-073BCCFCEDA9}"/>
              </a:ext>
            </a:extLst>
          </p:cNvPr>
          <p:cNvPicPr>
            <a:picLocks noChangeAspect="1"/>
          </p:cNvPicPr>
          <p:nvPr/>
        </p:nvPicPr>
        <p:blipFill>
          <a:blip r:embed="rId2"/>
          <a:stretch>
            <a:fillRect/>
          </a:stretch>
        </p:blipFill>
        <p:spPr>
          <a:xfrm>
            <a:off x="6026062" y="1578635"/>
            <a:ext cx="6165938" cy="3323200"/>
          </a:xfrm>
          <a:prstGeom prst="rect">
            <a:avLst/>
          </a:prstGeom>
        </p:spPr>
      </p:pic>
      <p:sp>
        <p:nvSpPr>
          <p:cNvPr id="2" name="Θέση αριθμού διαφάνειας 1">
            <a:extLst>
              <a:ext uri="{FF2B5EF4-FFF2-40B4-BE49-F238E27FC236}">
                <a16:creationId xmlns:a16="http://schemas.microsoft.com/office/drawing/2014/main" id="{21454E8E-068F-D45E-AFEE-F42276DE981E}"/>
              </a:ext>
            </a:extLst>
          </p:cNvPr>
          <p:cNvSpPr>
            <a:spLocks noGrp="1"/>
          </p:cNvSpPr>
          <p:nvPr>
            <p:ph type="sldNum" sz="quarter" idx="12"/>
          </p:nvPr>
        </p:nvSpPr>
        <p:spPr/>
        <p:txBody>
          <a:bodyPr/>
          <a:lstStyle/>
          <a:p>
            <a:fld id="{237F5DC1-A63E-4ED0-92D0-8B1D968CDEC4}" type="slidenum">
              <a:rPr lang="el-GR" smtClean="0"/>
              <a:t>8</a:t>
            </a:fld>
            <a:endParaRPr lang="el-GR"/>
          </a:p>
        </p:txBody>
      </p:sp>
    </p:spTree>
    <p:extLst>
      <p:ext uri="{BB962C8B-B14F-4D97-AF65-F5344CB8AC3E}">
        <p14:creationId xmlns:p14="http://schemas.microsoft.com/office/powerpoint/2010/main" val="1903027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E42DCE2-CEA6-0700-6B5C-78B8C1CD9B17}"/>
              </a:ext>
            </a:extLst>
          </p:cNvPr>
          <p:cNvSpPr>
            <a:spLocks noGrp="1"/>
          </p:cNvSpPr>
          <p:nvPr>
            <p:ph idx="1"/>
          </p:nvPr>
        </p:nvSpPr>
        <p:spPr>
          <a:xfrm>
            <a:off x="838200" y="940279"/>
            <a:ext cx="10515600" cy="5236684"/>
          </a:xfrm>
        </p:spPr>
        <p:txBody>
          <a:bodyPr>
            <a:normAutofit fontScale="92500" lnSpcReduction="10000"/>
          </a:bodyPr>
          <a:lstStyle/>
          <a:p>
            <a:r>
              <a:rPr lang="el-GR" dirty="0"/>
              <a:t>Οι θεωρίες της γλωσσικής ανάπτυξης επιχειρούν να ερμηνεύσουν την</a:t>
            </a:r>
            <a:r>
              <a:rPr lang="en-US" dirty="0"/>
              <a:t> </a:t>
            </a:r>
            <a:r>
              <a:rPr lang="el-GR" dirty="0"/>
              <a:t>εμφάνιση και την εξέλιξη της γλώσσας στο ανθρώπινο είδος, δηλαδή</a:t>
            </a:r>
            <a:r>
              <a:rPr lang="en-US" dirty="0"/>
              <a:t> </a:t>
            </a:r>
            <a:r>
              <a:rPr lang="el-GR" dirty="0"/>
              <a:t>φιλοδοξούν να απαντήσουν σε μια σειρά από ερωτήματα όπως:</a:t>
            </a:r>
          </a:p>
          <a:p>
            <a:pPr marL="0" indent="0">
              <a:buNone/>
            </a:pPr>
            <a:r>
              <a:rPr lang="el-GR" dirty="0"/>
              <a:t>Γιατί τα παιδιά μαθαίνουν μια γλώσσα;</a:t>
            </a:r>
          </a:p>
          <a:p>
            <a:pPr marL="0" indent="0">
              <a:buNone/>
            </a:pPr>
            <a:r>
              <a:rPr lang="el-GR" i="1" dirty="0"/>
              <a:t>Ποιοι είναι οι βασικοί παράγοντες που καθορίζουν τη γλωσσική</a:t>
            </a:r>
            <a:r>
              <a:rPr lang="en-US" i="1" dirty="0"/>
              <a:t> </a:t>
            </a:r>
            <a:r>
              <a:rPr lang="el-GR" i="1" dirty="0"/>
              <a:t>ανάπτυξη, βιολογικοί έμφυτοι ή περιβαλλοντικοί;</a:t>
            </a:r>
          </a:p>
          <a:p>
            <a:pPr marL="0" indent="0">
              <a:buNone/>
            </a:pPr>
            <a:r>
              <a:rPr lang="el-GR" i="1" dirty="0"/>
              <a:t>Πώς τα παιδιά μαθαίνουν τη γλώσσα τόσο γρήγορα, χωρίς ειδική</a:t>
            </a:r>
            <a:r>
              <a:rPr lang="en-US" i="1" dirty="0"/>
              <a:t> </a:t>
            </a:r>
            <a:r>
              <a:rPr lang="el-GR" i="1" dirty="0"/>
              <a:t>εκπαίδευση, και μάλιστα παράγουν εκφωνήματα που δεν έχουν</a:t>
            </a:r>
            <a:r>
              <a:rPr lang="en-US" i="1" dirty="0"/>
              <a:t> </a:t>
            </a:r>
            <a:r>
              <a:rPr lang="el-GR" i="1" dirty="0"/>
              <a:t>ακούσει ποτέ πριν;</a:t>
            </a:r>
          </a:p>
          <a:p>
            <a:pPr marL="0" indent="0">
              <a:buNone/>
            </a:pPr>
            <a:r>
              <a:rPr lang="el-GR" i="1" dirty="0"/>
              <a:t>Γιατί όλα τα παιδιά και σε όλες τις γλώσσες περνούν από παρόμοια</a:t>
            </a:r>
            <a:r>
              <a:rPr lang="en-US" i="1" dirty="0"/>
              <a:t> </a:t>
            </a:r>
            <a:r>
              <a:rPr lang="el-GR" i="1" dirty="0"/>
              <a:t>στάδια ανάπτυξης και παρατηρούνται παρόμοια λάθη;</a:t>
            </a:r>
          </a:p>
          <a:p>
            <a:pPr marL="0" indent="0">
              <a:buNone/>
            </a:pPr>
            <a:r>
              <a:rPr lang="el-GR" i="1" dirty="0"/>
              <a:t>Τι είναι αυτό που μαθαίνουν τα παιδιά όταν αποκτούν την πρώτη</a:t>
            </a:r>
            <a:r>
              <a:rPr lang="en-US" i="1" dirty="0"/>
              <a:t> </a:t>
            </a:r>
            <a:r>
              <a:rPr lang="el-GR" i="1" dirty="0"/>
              <a:t>τους γλώσσα;</a:t>
            </a:r>
          </a:p>
        </p:txBody>
      </p:sp>
      <p:sp>
        <p:nvSpPr>
          <p:cNvPr id="2" name="Θέση αριθμού διαφάνειας 1">
            <a:extLst>
              <a:ext uri="{FF2B5EF4-FFF2-40B4-BE49-F238E27FC236}">
                <a16:creationId xmlns:a16="http://schemas.microsoft.com/office/drawing/2014/main" id="{E889CBC6-3265-FE83-3977-A2F856617BD0}"/>
              </a:ext>
            </a:extLst>
          </p:cNvPr>
          <p:cNvSpPr>
            <a:spLocks noGrp="1"/>
          </p:cNvSpPr>
          <p:nvPr>
            <p:ph type="sldNum" sz="quarter" idx="12"/>
          </p:nvPr>
        </p:nvSpPr>
        <p:spPr/>
        <p:txBody>
          <a:bodyPr/>
          <a:lstStyle/>
          <a:p>
            <a:fld id="{237F5DC1-A63E-4ED0-92D0-8B1D968CDEC4}" type="slidenum">
              <a:rPr lang="el-GR" smtClean="0"/>
              <a:t>9</a:t>
            </a:fld>
            <a:endParaRPr lang="el-GR"/>
          </a:p>
        </p:txBody>
      </p:sp>
    </p:spTree>
    <p:extLst>
      <p:ext uri="{BB962C8B-B14F-4D97-AF65-F5344CB8AC3E}">
        <p14:creationId xmlns:p14="http://schemas.microsoft.com/office/powerpoint/2010/main" val="408556681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4678</Words>
  <Application>Microsoft Office PowerPoint</Application>
  <PresentationFormat>Ευρεία οθόνη</PresentationFormat>
  <Paragraphs>261</Paragraphs>
  <Slides>64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64</vt:i4>
      </vt:variant>
    </vt:vector>
  </HeadingPairs>
  <TitlesOfParts>
    <vt:vector size="68" baseType="lpstr">
      <vt:lpstr>Arial</vt:lpstr>
      <vt:lpstr>Calibri</vt:lpstr>
      <vt:lpstr>Calibri Light</vt:lpstr>
      <vt:lpstr>Θέμα του Office</vt:lpstr>
      <vt:lpstr>1ο μάθημα</vt:lpstr>
      <vt:lpstr>ΓΛΩΣΣΑ </vt:lpstr>
      <vt:lpstr>ΓΛΩΣΣΑ </vt:lpstr>
      <vt:lpstr>Παρουσίαση του PowerPoint</vt:lpstr>
      <vt:lpstr>ΛΟΓΟΣ </vt:lpstr>
      <vt:lpstr>ΕΙΔΟΣ ΛΟΓΟΥ </vt:lpstr>
      <vt:lpstr>Θεωρίες γλωσσικής κατάκτησης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ΦΥΣΗ Ή ΑΝΑΤΡΟΦΗ</vt:lpstr>
      <vt:lpstr>ΣΥΜΠΕΡΙΦΟΡΙΣΜΟΣ: </vt:lpstr>
      <vt:lpstr>Θυμάστε…</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ΒΙΟΛΟΓΙΚΕΣ- ΓΕΝΕΤΙΚΕΣ ΘΕΩΡΙΕΣ: Ν. CHOMSKY </vt:lpstr>
      <vt:lpstr>Παρουσίαση του PowerPoint</vt:lpstr>
      <vt:lpstr>Παρουσίαση του PowerPoint</vt:lpstr>
      <vt:lpstr>Για παράδειγμα…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ΓΝΩΣΙΑΚΑ ΜΟΝΤΕΛΑ </vt:lpstr>
      <vt:lpstr>Παρουσίαση του PowerPoint</vt:lpstr>
      <vt:lpstr>Παρουσίαση του PowerPoint</vt:lpstr>
      <vt:lpstr>Παρουσίαση του PowerPoint</vt:lpstr>
      <vt:lpstr>ΕΠΙΚΟΙΝΩΝΙΑΚΑ ΜΟΝΤΕΛΑ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Γενετική προσέγγιση </vt:lpstr>
      <vt:lpstr>Γενετική προσέγγιση </vt:lpstr>
      <vt:lpstr>Γενετική προσέγγιση </vt:lpstr>
      <vt:lpstr>Γενετική προσέγγιση </vt:lpstr>
      <vt:lpstr>Γενετική προσέγγιση </vt:lpstr>
      <vt:lpstr>Γενετική προσέγγιση - Υπέρ</vt:lpstr>
      <vt:lpstr>Γενετική προσέγγιση -  Κατά</vt:lpstr>
      <vt:lpstr>Γενετική προσέγγιση -  Κατά</vt:lpstr>
      <vt:lpstr>Συμπεριφορισμός </vt:lpstr>
      <vt:lpstr>Συμπεριφορισμός </vt:lpstr>
      <vt:lpstr>Συμπεριφορισμός -  Υπέρ</vt:lpstr>
      <vt:lpstr>Συμπεριφορισμός -  Κατά</vt:lpstr>
      <vt:lpstr>Αλληλεπιδραστική/Επικοινωνιακή προσέγγιση </vt:lpstr>
      <vt:lpstr>Αλληλεπιδραστική/Επικοινωνιακή προσέγγιση </vt:lpstr>
      <vt:lpstr>Αλληλεπιδραστική/Επικοινωνιακή προσέγγιση - Υπέρ</vt:lpstr>
      <vt:lpstr>Αλληλεπιδραστική/Επικοινωνιακή προσέγγιση - Κατά</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1ο μάθημα</dc:title>
  <dc:creator>Λύδια Μίτιτς</dc:creator>
  <cp:lastModifiedBy>Λύδια Μίτιτς</cp:lastModifiedBy>
  <cp:revision>10</cp:revision>
  <dcterms:created xsi:type="dcterms:W3CDTF">2023-02-08T16:22:52Z</dcterms:created>
  <dcterms:modified xsi:type="dcterms:W3CDTF">2023-02-09T10:21:52Z</dcterms:modified>
</cp:coreProperties>
</file>