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7" r:id="rId5"/>
    <p:sldId id="260" r:id="rId6"/>
    <p:sldId id="262" r:id="rId7"/>
    <p:sldId id="263" r:id="rId8"/>
    <p:sldId id="265" r:id="rId9"/>
    <p:sldId id="264" r:id="rId10"/>
    <p:sldId id="25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2C71F15-41EC-4AD4-81B1-837B2A2B829F}" type="datetimeFigureOut">
              <a:rPr lang="el-GR" smtClean="0"/>
              <a:t>2/12/2022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CA93FD6-1E58-4728-997C-CFD308624A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530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1F15-41EC-4AD4-81B1-837B2A2B829F}" type="datetimeFigureOut">
              <a:rPr lang="el-GR" smtClean="0"/>
              <a:t>2/12/2022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3FD6-1E58-4728-997C-CFD308624A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676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1F15-41EC-4AD4-81B1-837B2A2B829F}" type="datetimeFigureOut">
              <a:rPr lang="el-GR" smtClean="0"/>
              <a:t>2/12/2022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3FD6-1E58-4728-997C-CFD308624A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883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1F15-41EC-4AD4-81B1-837B2A2B829F}" type="datetimeFigureOut">
              <a:rPr lang="el-GR" smtClean="0"/>
              <a:t>2/12/2022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3FD6-1E58-4728-997C-CFD308624A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7195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1F15-41EC-4AD4-81B1-837B2A2B829F}" type="datetimeFigureOut">
              <a:rPr lang="el-GR" smtClean="0"/>
              <a:t>2/12/2022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3FD6-1E58-4728-997C-CFD308624A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1034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1F15-41EC-4AD4-81B1-837B2A2B829F}" type="datetimeFigureOut">
              <a:rPr lang="el-GR" smtClean="0"/>
              <a:t>2/12/2022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3FD6-1E58-4728-997C-CFD308624A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4070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1F15-41EC-4AD4-81B1-837B2A2B829F}" type="datetimeFigureOut">
              <a:rPr lang="el-GR" smtClean="0"/>
              <a:t>2/12/2022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3FD6-1E58-4728-997C-CFD308624A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3482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2C71F15-41EC-4AD4-81B1-837B2A2B829F}" type="datetimeFigureOut">
              <a:rPr lang="el-GR" smtClean="0"/>
              <a:t>2/12/2022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3FD6-1E58-4728-997C-CFD308624A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03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2C71F15-41EC-4AD4-81B1-837B2A2B829F}" type="datetimeFigureOut">
              <a:rPr lang="el-GR" smtClean="0"/>
              <a:t>2/12/2022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3FD6-1E58-4728-997C-CFD308624A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72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1F15-41EC-4AD4-81B1-837B2A2B829F}" type="datetimeFigureOut">
              <a:rPr lang="el-GR" smtClean="0"/>
              <a:t>2/12/2022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3FD6-1E58-4728-997C-CFD308624A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104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1F15-41EC-4AD4-81B1-837B2A2B829F}" type="datetimeFigureOut">
              <a:rPr lang="el-GR" smtClean="0"/>
              <a:t>2/12/2022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3FD6-1E58-4728-997C-CFD308624A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201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1F15-41EC-4AD4-81B1-837B2A2B829F}" type="datetimeFigureOut">
              <a:rPr lang="el-GR" smtClean="0"/>
              <a:t>2/12/2022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3FD6-1E58-4728-997C-CFD308624A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387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1F15-41EC-4AD4-81B1-837B2A2B829F}" type="datetimeFigureOut">
              <a:rPr lang="el-GR" smtClean="0"/>
              <a:t>2/12/2022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3FD6-1E58-4728-997C-CFD308624A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161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1F15-41EC-4AD4-81B1-837B2A2B829F}" type="datetimeFigureOut">
              <a:rPr lang="el-GR" smtClean="0"/>
              <a:t>2/12/2022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3FD6-1E58-4728-997C-CFD308624A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69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1F15-41EC-4AD4-81B1-837B2A2B829F}" type="datetimeFigureOut">
              <a:rPr lang="el-GR" smtClean="0"/>
              <a:t>2/12/2022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3FD6-1E58-4728-997C-CFD308624A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806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1F15-41EC-4AD4-81B1-837B2A2B829F}" type="datetimeFigureOut">
              <a:rPr lang="el-GR" smtClean="0"/>
              <a:t>2/12/2022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3FD6-1E58-4728-997C-CFD308624A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500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1F15-41EC-4AD4-81B1-837B2A2B829F}" type="datetimeFigureOut">
              <a:rPr lang="el-GR" smtClean="0"/>
              <a:t>2/12/2022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3FD6-1E58-4728-997C-CFD308624A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679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2C71F15-41EC-4AD4-81B1-837B2A2B829F}" type="datetimeFigureOut">
              <a:rPr lang="el-GR" smtClean="0"/>
              <a:t>2/12/2022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CA93FD6-1E58-4728-997C-CFD308624A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970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TQtAICp1I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51B147-63D8-06B0-BD95-AD93FA6860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200" i="1" dirty="0">
                <a:latin typeface="Algerian" pitchFamily="82" charset="0"/>
                <a:cs typeface="Arial" pitchFamily="34" charset="0"/>
              </a:rPr>
              <a:t>Universität  </a:t>
            </a:r>
            <a:r>
              <a:rPr lang="de-DE" sz="3200" i="1" dirty="0" err="1">
                <a:latin typeface="Algerian" pitchFamily="82" charset="0"/>
                <a:cs typeface="Arial" pitchFamily="34" charset="0"/>
              </a:rPr>
              <a:t>Dimokritos</a:t>
            </a:r>
            <a:r>
              <a:rPr lang="de-DE" sz="3200" i="1" dirty="0">
                <a:latin typeface="Algerian" pitchFamily="82" charset="0"/>
                <a:cs typeface="Arial" pitchFamily="34" charset="0"/>
              </a:rPr>
              <a:t> von Thrakien</a:t>
            </a:r>
            <a:r>
              <a:rPr lang="de-DE" sz="3200" dirty="0">
                <a:latin typeface="Arial" pitchFamily="34" charset="0"/>
                <a:cs typeface="Arial" pitchFamily="34" charset="0"/>
              </a:rPr>
              <a:t> </a:t>
            </a:r>
            <a:br>
              <a:rPr lang="de-DE" sz="5400" dirty="0">
                <a:latin typeface="Arial" pitchFamily="34" charset="0"/>
                <a:cs typeface="Arial" pitchFamily="34" charset="0"/>
              </a:rPr>
            </a:br>
            <a:r>
              <a:rPr lang="el-GR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5400" dirty="0">
                <a:latin typeface="Arial" pitchFamily="34" charset="0"/>
                <a:cs typeface="Arial" pitchFamily="34" charset="0"/>
              </a:rPr>
              <a:t> </a:t>
            </a:r>
            <a:br>
              <a:rPr lang="el-GR" sz="5400" dirty="0">
                <a:latin typeface="Arial" pitchFamily="34" charset="0"/>
                <a:cs typeface="Arial" pitchFamily="34" charset="0"/>
              </a:rPr>
            </a:br>
            <a:r>
              <a:rPr lang="de-DE" sz="2000" i="1" dirty="0">
                <a:latin typeface="Arial" pitchFamily="34" charset="0"/>
                <a:cs typeface="Arial" pitchFamily="34" charset="0"/>
              </a:rPr>
              <a:t>Pädagogische Abteilung</a:t>
            </a:r>
            <a:br>
              <a:rPr lang="el-GR" sz="2000" dirty="0">
                <a:latin typeface="Arial" pitchFamily="34" charset="0"/>
                <a:cs typeface="Arial" pitchFamily="34" charset="0"/>
              </a:rPr>
            </a:br>
            <a:r>
              <a:rPr lang="en-US" sz="2000" i="1" dirty="0">
                <a:latin typeface="Arial" pitchFamily="34" charset="0"/>
                <a:cs typeface="Arial" pitchFamily="34" charset="0"/>
              </a:rPr>
              <a:t>1o  Semester </a:t>
            </a:r>
            <a:br>
              <a:rPr lang="en-US" sz="2000" i="1" dirty="0">
                <a:latin typeface="Arial" pitchFamily="34" charset="0"/>
                <a:cs typeface="Arial" pitchFamily="34" charset="0"/>
              </a:rPr>
            </a:br>
            <a:r>
              <a:rPr lang="en-US" sz="2000" i="1" dirty="0">
                <a:latin typeface="Arial" pitchFamily="34" charset="0"/>
                <a:cs typeface="Arial" pitchFamily="34" charset="0"/>
              </a:rPr>
              <a:t>Deutsch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als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Fremdsprache</a:t>
            </a:r>
            <a:endParaRPr lang="el-GR" sz="20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3CE88B7-ACA4-4AED-CA3E-181FBECBB9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de-DE" altLang="el-GR" sz="18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Lehrerin</a:t>
            </a:r>
            <a:r>
              <a:rPr lang="en-US" altLang="el-GR" sz="18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A</a:t>
            </a:r>
            <a:r>
              <a:rPr lang="el-GR" altLang="el-GR" sz="1800" cap="non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θανασία</a:t>
            </a:r>
            <a:r>
              <a:rPr lang="el-GR" altLang="el-GR" sz="18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altLang="el-GR" sz="1800" cap="non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Μούτλια</a:t>
            </a:r>
            <a:endParaRPr lang="el-GR" altLang="el-GR" sz="18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l-GR" sz="18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amoutlia@eled.duth.gr</a:t>
            </a:r>
            <a:endParaRPr lang="fr-FR" altLang="el-GR" sz="18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4957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69066B-D8BF-36B1-43ED-E22BF784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B65F3511-6EDA-E53A-42B1-D5AA0A72549F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68435"/>
              </p:ext>
            </p:extLst>
          </p:nvPr>
        </p:nvGraphicFramePr>
        <p:xfrm>
          <a:off x="4751388" y="4090988"/>
          <a:ext cx="16319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Αντικείμενο κελύφους συσκευασίας" showAsIcon="1" r:id="rId2" imgW="1631880" imgH="439560" progId="Package">
                  <p:embed/>
                </p:oleObj>
              </mc:Choice>
              <mc:Fallback>
                <p:oleObj name="Αντικείμενο κελύφους συσκευασίας" showAsIcon="1" r:id="rId2" imgW="1631880" imgH="439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51388" y="4090988"/>
                        <a:ext cx="163195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247921D-0D64-FABD-EDC8-702F3EF9A1A1}"/>
              </a:ext>
            </a:extLst>
          </p:cNvPr>
          <p:cNvSpPr txBox="1"/>
          <p:nvPr/>
        </p:nvSpPr>
        <p:spPr>
          <a:xfrm>
            <a:off x="3048657" y="3236451"/>
            <a:ext cx="6097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https://www.youtube.com/watch?v=MTQtAICp1IE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3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2286E7-DE1B-E460-2F4B-B0D32585C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Stadtbeschreibung</a:t>
            </a:r>
            <a:r>
              <a:rPr lang="el-GR" dirty="0"/>
              <a:t> -</a:t>
            </a:r>
            <a:r>
              <a:rPr lang="en-US" dirty="0"/>
              <a:t> </a:t>
            </a:r>
            <a:r>
              <a:rPr lang="el-GR" dirty="0"/>
              <a:t>Περιγραφή πόλης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8534BF3-A11F-DA34-7547-A321F37CA5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algn="l" fontAlgn="base"/>
            <a:r>
              <a:rPr lang="de-DE" b="1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Meine Stadt</a:t>
            </a:r>
          </a:p>
          <a:p>
            <a:pPr algn="l" fontAlgn="base"/>
            <a:r>
              <a:rPr lang="de-DE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Ich wohne in Frankfurt am Main. Die Stadt hat über 700 000 Einwohner, sie ist die fünftgrößte Stadt Deutschlands.</a:t>
            </a:r>
          </a:p>
          <a:p>
            <a:pPr algn="l" fontAlgn="base"/>
            <a:r>
              <a:rPr lang="de-DE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Mir gefällt die Stadt, weil sie so international ist. Hier leben Menschen aus vielen Kulturen. Um den Hauptbahnhof herum gibt es viele internationale Lebensmittelgeschäfte und Restaurants.</a:t>
            </a:r>
          </a:p>
          <a:p>
            <a:pPr algn="l" fontAlgn="base"/>
            <a:r>
              <a:rPr lang="de-DE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Frankfurt ist eine moderne Stadt mit vielen Hochhäusern, aber es gibt auch eine schöne Altstadt mit gemütlichen Kneipen. Dort kann man Apfelwein trinken und </a:t>
            </a:r>
            <a:r>
              <a:rPr lang="de-DE" dirty="0">
                <a:solidFill>
                  <a:srgbClr val="272727"/>
                </a:solidFill>
                <a:latin typeface="Open Sans" panose="020B0606030504020204" pitchFamily="34" charset="0"/>
              </a:rPr>
              <a:t>Wurst</a:t>
            </a:r>
            <a:r>
              <a:rPr lang="de-DE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 essen. 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9D3C1AE-D457-BECA-E4AB-A57CC4957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de-DE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die Stadt</a:t>
            </a:r>
            <a:r>
              <a:rPr lang="el-GR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= η πόλη</a:t>
            </a:r>
            <a:endParaRPr lang="de-DE" b="0" i="0" dirty="0">
              <a:solidFill>
                <a:srgbClr val="272727"/>
              </a:solidFill>
              <a:effectLst/>
              <a:latin typeface="Open Sans" panose="020B0606030504020204" pitchFamily="34" charset="0"/>
            </a:endParaRPr>
          </a:p>
          <a:p>
            <a:r>
              <a:rPr lang="de-DE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Altstadt</a:t>
            </a:r>
            <a:r>
              <a:rPr lang="el-GR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= η παλιά πόλη</a:t>
            </a:r>
            <a:endParaRPr lang="en-US" dirty="0"/>
          </a:p>
          <a:p>
            <a:r>
              <a:rPr lang="en-US" dirty="0"/>
              <a:t>Der </a:t>
            </a:r>
            <a:r>
              <a:rPr lang="de-DE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Einwohner</a:t>
            </a:r>
            <a:r>
              <a:rPr lang="el-GR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= ο κάτοικος</a:t>
            </a:r>
            <a:endParaRPr lang="de-DE" b="0" i="0" dirty="0">
              <a:solidFill>
                <a:srgbClr val="272727"/>
              </a:solidFill>
              <a:effectLst/>
              <a:latin typeface="Open Sans" panose="020B0606030504020204" pitchFamily="34" charset="0"/>
            </a:endParaRPr>
          </a:p>
          <a:p>
            <a:r>
              <a:rPr lang="de-DE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Menschen</a:t>
            </a:r>
            <a:r>
              <a:rPr lang="el-GR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 = οι άνθρωποι</a:t>
            </a:r>
            <a:endParaRPr lang="de-DE" b="0" i="0" dirty="0">
              <a:solidFill>
                <a:srgbClr val="272727"/>
              </a:solidFill>
              <a:effectLst/>
              <a:latin typeface="Open Sans" panose="020B0606030504020204" pitchFamily="34" charset="0"/>
            </a:endParaRPr>
          </a:p>
          <a:p>
            <a:r>
              <a:rPr lang="de-DE" dirty="0">
                <a:solidFill>
                  <a:srgbClr val="272727"/>
                </a:solidFill>
                <a:latin typeface="Open Sans" panose="020B0606030504020204" pitchFamily="34" charset="0"/>
              </a:rPr>
              <a:t>m</a:t>
            </a:r>
            <a:r>
              <a:rPr lang="de-DE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ir gefällt</a:t>
            </a:r>
            <a:r>
              <a:rPr lang="el-GR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= μου αρέσει</a:t>
            </a:r>
            <a:endParaRPr lang="de-DE" b="0" i="0" dirty="0">
              <a:solidFill>
                <a:srgbClr val="272727"/>
              </a:solidFill>
              <a:effectLst/>
              <a:latin typeface="Open Sans" panose="020B0606030504020204" pitchFamily="34" charset="0"/>
            </a:endParaRPr>
          </a:p>
          <a:p>
            <a:r>
              <a:rPr lang="de-DE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leben</a:t>
            </a:r>
            <a:r>
              <a:rPr lang="el-GR" dirty="0">
                <a:solidFill>
                  <a:srgbClr val="272727"/>
                </a:solidFill>
                <a:latin typeface="Open Sans" panose="020B0606030504020204" pitchFamily="34" charset="0"/>
              </a:rPr>
              <a:t>= ζω</a:t>
            </a:r>
            <a:endParaRPr lang="de-DE" b="0" i="0" dirty="0">
              <a:solidFill>
                <a:srgbClr val="272727"/>
              </a:solidFill>
              <a:effectLst/>
              <a:latin typeface="Open Sans" panose="020B0606030504020204" pitchFamily="34" charset="0"/>
            </a:endParaRPr>
          </a:p>
          <a:p>
            <a:r>
              <a:rPr lang="de-DE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Kultur</a:t>
            </a:r>
            <a:r>
              <a:rPr lang="el-GR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 = ο πολιτισμός</a:t>
            </a:r>
            <a:endParaRPr lang="de-DE" b="0" i="0" dirty="0">
              <a:solidFill>
                <a:srgbClr val="272727"/>
              </a:solidFill>
              <a:effectLst/>
              <a:latin typeface="Open Sans" panose="020B0606030504020204" pitchFamily="34" charset="0"/>
            </a:endParaRPr>
          </a:p>
          <a:p>
            <a:r>
              <a:rPr lang="de-DE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Es gibt </a:t>
            </a:r>
            <a:r>
              <a:rPr lang="el-GR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= υπάρχει, υπάρχουν</a:t>
            </a:r>
            <a:endParaRPr lang="de-DE" b="0" i="0" dirty="0">
              <a:solidFill>
                <a:srgbClr val="272727"/>
              </a:solidFill>
              <a:effectLst/>
              <a:latin typeface="Open Sans" panose="020B0606030504020204" pitchFamily="34" charset="0"/>
            </a:endParaRPr>
          </a:p>
          <a:p>
            <a:r>
              <a:rPr lang="de-DE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Hochhäusern</a:t>
            </a:r>
            <a:r>
              <a:rPr lang="el-GR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= πολυκατοικίες</a:t>
            </a:r>
            <a:endParaRPr lang="de-DE" b="0" i="0" dirty="0">
              <a:solidFill>
                <a:srgbClr val="272727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 der </a:t>
            </a:r>
            <a:r>
              <a:rPr lang="de-DE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Hauptbahnhof</a:t>
            </a:r>
            <a:r>
              <a:rPr lang="el-GR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= ο κεντρικός σιδηροδρομικός σταθμός</a:t>
            </a:r>
            <a:endParaRPr lang="de-DE" b="0" i="0" dirty="0">
              <a:solidFill>
                <a:srgbClr val="272727"/>
              </a:solidFill>
              <a:effectLst/>
              <a:latin typeface="Open Sans" panose="020B060603050402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254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10B415-1DA9-544A-2D02-AC837E65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Stadtbeschreibung</a:t>
            </a:r>
            <a:r>
              <a:rPr lang="en-US" dirty="0"/>
              <a:t> –</a:t>
            </a:r>
            <a:r>
              <a:rPr lang="el-GR" dirty="0"/>
              <a:t>Περιγραφή πόλης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0D9BB9-975D-66EF-DE61-4DA76D9DB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algn="l" fontAlgn="base"/>
            <a:r>
              <a:rPr lang="de-DE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In Frankfurt steht auch das Goethehaus, das Geburtshaus des berühmten deutschen Dichters Johann Wolfgang von Goethe.</a:t>
            </a:r>
          </a:p>
          <a:p>
            <a:pPr algn="l" fontAlgn="base"/>
            <a:endParaRPr lang="de-DE" b="0" i="0" dirty="0">
              <a:solidFill>
                <a:srgbClr val="272727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de-DE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Eine Schifffahrt auf dem Main macht viel Spaß. Man kann aber auch gut am Fluss spazieren gehen. Im Sommer finden hier viele Feste statt. 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0348935-70F2-5B65-97DC-1C2A0EF5F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de-DE" dirty="0">
                <a:solidFill>
                  <a:srgbClr val="272727"/>
                </a:solidFill>
                <a:latin typeface="Open Sans" panose="020B0606030504020204" pitchFamily="34" charset="0"/>
              </a:rPr>
              <a:t>B</a:t>
            </a:r>
            <a:r>
              <a:rPr lang="de-DE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erühmt</a:t>
            </a:r>
            <a:r>
              <a:rPr lang="el-GR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= φημισμένος</a:t>
            </a:r>
            <a:endParaRPr lang="de-DE" b="0" i="0" dirty="0">
              <a:solidFill>
                <a:srgbClr val="272727"/>
              </a:solidFill>
              <a:effectLst/>
              <a:latin typeface="Open Sans" panose="020B0606030504020204" pitchFamily="34" charset="0"/>
            </a:endParaRPr>
          </a:p>
          <a:p>
            <a:r>
              <a:rPr lang="de-DE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Der Dichter</a:t>
            </a:r>
            <a:r>
              <a:rPr lang="el-GR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= ο ποιητής</a:t>
            </a:r>
            <a:endParaRPr lang="de-DE" b="0" i="0" dirty="0">
              <a:solidFill>
                <a:srgbClr val="272727"/>
              </a:solidFill>
              <a:effectLst/>
              <a:latin typeface="Open Sans" panose="020B0606030504020204" pitchFamily="34" charset="0"/>
            </a:endParaRPr>
          </a:p>
          <a:p>
            <a:r>
              <a:rPr lang="de-DE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Die Schifffahrt</a:t>
            </a:r>
            <a:r>
              <a:rPr lang="el-GR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= η διαδρομή με καράβι</a:t>
            </a:r>
            <a:endParaRPr lang="de-DE" b="0" i="0" dirty="0">
              <a:solidFill>
                <a:srgbClr val="272727"/>
              </a:solidFill>
              <a:effectLst/>
              <a:latin typeface="Open Sans" panose="020B0606030504020204" pitchFamily="34" charset="0"/>
            </a:endParaRPr>
          </a:p>
          <a:p>
            <a:r>
              <a:rPr lang="de-DE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Es macht viel Spaß</a:t>
            </a:r>
            <a:r>
              <a:rPr lang="el-GR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= είναι διασκεδαστικό</a:t>
            </a:r>
            <a:endParaRPr lang="de-DE" b="0" i="0" dirty="0">
              <a:solidFill>
                <a:srgbClr val="272727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Der </a:t>
            </a:r>
            <a:r>
              <a:rPr lang="de-DE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Fluss</a:t>
            </a:r>
            <a:r>
              <a:rPr lang="el-GR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= το ποτάμι</a:t>
            </a:r>
            <a:endParaRPr lang="de-DE" b="0" i="0" dirty="0">
              <a:solidFill>
                <a:srgbClr val="272727"/>
              </a:solidFill>
              <a:effectLst/>
              <a:latin typeface="Open Sans" panose="020B0606030504020204" pitchFamily="34" charset="0"/>
            </a:endParaRPr>
          </a:p>
          <a:p>
            <a:r>
              <a:rPr lang="de-DE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spazieren gehen</a:t>
            </a:r>
            <a:r>
              <a:rPr lang="el-GR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=πάω περίπατο</a:t>
            </a:r>
            <a:endParaRPr lang="de-DE" b="0" i="0" dirty="0">
              <a:solidFill>
                <a:srgbClr val="272727"/>
              </a:solidFill>
              <a:effectLst/>
              <a:latin typeface="Open Sans" panose="020B0606030504020204" pitchFamily="34" charset="0"/>
            </a:endParaRPr>
          </a:p>
          <a:p>
            <a:r>
              <a:rPr lang="de-DE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Im Sommer </a:t>
            </a:r>
            <a:r>
              <a:rPr lang="el-GR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= το καλοκαίρι</a:t>
            </a:r>
            <a:endParaRPr lang="de-DE" b="0" i="0" dirty="0">
              <a:solidFill>
                <a:srgbClr val="272727"/>
              </a:solidFill>
              <a:effectLst/>
              <a:latin typeface="Open Sans" panose="020B0606030504020204" pitchFamily="34" charset="0"/>
            </a:endParaRPr>
          </a:p>
          <a:p>
            <a:r>
              <a:rPr lang="de-DE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Fest</a:t>
            </a:r>
            <a:r>
              <a:rPr lang="el-GR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= η γιορτή</a:t>
            </a:r>
            <a:endParaRPr lang="de-DE" b="0" i="0" dirty="0">
              <a:solidFill>
                <a:srgbClr val="272727"/>
              </a:solidFill>
              <a:effectLst/>
              <a:latin typeface="Open Sans" panose="020B0606030504020204" pitchFamily="34" charset="0"/>
            </a:endParaRPr>
          </a:p>
          <a:p>
            <a:r>
              <a:rPr lang="de-DE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Stattfinden</a:t>
            </a:r>
            <a:r>
              <a:rPr lang="el-GR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= γίνεται, λαμβάνει χώρα</a:t>
            </a:r>
            <a:endParaRPr lang="de-DE" b="0" i="0" dirty="0">
              <a:solidFill>
                <a:srgbClr val="272727"/>
              </a:solidFill>
              <a:effectLst/>
              <a:latin typeface="Open Sans" panose="020B0606030504020204" pitchFamily="34" charset="0"/>
            </a:endParaRPr>
          </a:p>
          <a:p>
            <a:r>
              <a:rPr lang="de-DE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finden hier viele Feste statt </a:t>
            </a:r>
            <a:r>
              <a:rPr lang="el-GR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= γίνονται πολλές γιορτές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800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05EB90-C731-B856-158F-162963F66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Wortschatz</a:t>
            </a:r>
            <a:r>
              <a:rPr lang="en-US" dirty="0"/>
              <a:t>- </a:t>
            </a:r>
            <a:r>
              <a:rPr lang="el-GR" dirty="0"/>
              <a:t>Λεξιλόγιο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107CDE5-6EEC-4D71-9CDA-828FBFB5D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Das Meer = </a:t>
            </a:r>
            <a:r>
              <a:rPr lang="el-GR" dirty="0"/>
              <a:t>η θάλασσα</a:t>
            </a:r>
          </a:p>
          <a:p>
            <a:r>
              <a:rPr lang="en-US" dirty="0"/>
              <a:t>Der </a:t>
            </a:r>
            <a:r>
              <a:rPr lang="en-US" dirty="0" err="1"/>
              <a:t>Hafen</a:t>
            </a:r>
            <a:r>
              <a:rPr lang="en-US" dirty="0"/>
              <a:t>=</a:t>
            </a:r>
            <a:r>
              <a:rPr lang="el-GR" dirty="0"/>
              <a:t> το λιμάνι</a:t>
            </a:r>
            <a:endParaRPr lang="en-US" dirty="0"/>
          </a:p>
          <a:p>
            <a:r>
              <a:rPr lang="en-US" dirty="0"/>
              <a:t>Das Museum-die </a:t>
            </a:r>
            <a:r>
              <a:rPr lang="en-US" dirty="0" err="1"/>
              <a:t>Museen</a:t>
            </a:r>
            <a:r>
              <a:rPr lang="en-US" dirty="0"/>
              <a:t>=</a:t>
            </a:r>
            <a:r>
              <a:rPr lang="el-GR" dirty="0"/>
              <a:t>το μουσείο</a:t>
            </a:r>
            <a:endParaRPr lang="en-US" dirty="0"/>
          </a:p>
          <a:p>
            <a:r>
              <a:rPr lang="en-US" dirty="0"/>
              <a:t>Der </a:t>
            </a:r>
            <a:r>
              <a:rPr lang="en-US" dirty="0" err="1"/>
              <a:t>Leuchtturm</a:t>
            </a:r>
            <a:r>
              <a:rPr lang="en-US" dirty="0"/>
              <a:t>=</a:t>
            </a:r>
            <a:r>
              <a:rPr lang="el-GR" dirty="0"/>
              <a:t> ο φάρος</a:t>
            </a:r>
            <a:endParaRPr lang="en-US" dirty="0"/>
          </a:p>
          <a:p>
            <a:r>
              <a:rPr lang="en-US" dirty="0"/>
              <a:t>Der Strand= </a:t>
            </a:r>
            <a:r>
              <a:rPr lang="el-GR" dirty="0"/>
              <a:t>η παραλία</a:t>
            </a:r>
            <a:endParaRPr lang="en-US" dirty="0"/>
          </a:p>
          <a:p>
            <a:r>
              <a:rPr lang="en-US" dirty="0"/>
              <a:t>Man </a:t>
            </a:r>
            <a:r>
              <a:rPr lang="en-US" dirty="0" err="1"/>
              <a:t>kann</a:t>
            </a:r>
            <a:r>
              <a:rPr lang="en-US" dirty="0"/>
              <a:t> ….</a:t>
            </a:r>
            <a:r>
              <a:rPr lang="en-US" dirty="0" err="1"/>
              <a:t>sehen</a:t>
            </a:r>
            <a:r>
              <a:rPr lang="en-US" dirty="0"/>
              <a:t>=</a:t>
            </a:r>
            <a:r>
              <a:rPr lang="el-GR" dirty="0"/>
              <a:t> μπορεί κανείς να δει</a:t>
            </a:r>
            <a:r>
              <a:rPr lang="en-US" dirty="0"/>
              <a:t> (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Turm</a:t>
            </a:r>
            <a:r>
              <a:rPr lang="en-US" dirty="0"/>
              <a:t>/ </a:t>
            </a:r>
            <a:r>
              <a:rPr lang="en-US" dirty="0" err="1"/>
              <a:t>besichtigen</a:t>
            </a:r>
            <a:r>
              <a:rPr lang="en-US" dirty="0"/>
              <a:t>)</a:t>
            </a:r>
          </a:p>
          <a:p>
            <a:r>
              <a:rPr lang="en-US" dirty="0"/>
              <a:t>Sch</a:t>
            </a:r>
            <a:r>
              <a:rPr lang="de-DE" dirty="0" err="1"/>
              <a:t>ön</a:t>
            </a:r>
            <a:r>
              <a:rPr lang="el-GR" dirty="0"/>
              <a:t>= όμορφος</a:t>
            </a:r>
          </a:p>
          <a:p>
            <a:r>
              <a:rPr lang="en-US" dirty="0"/>
              <a:t> </a:t>
            </a:r>
            <a:r>
              <a:rPr lang="en-US" dirty="0" err="1"/>
              <a:t>Meine</a:t>
            </a:r>
            <a:r>
              <a:rPr lang="en-US" dirty="0"/>
              <a:t> Stadt </a:t>
            </a:r>
            <a:r>
              <a:rPr lang="en-US" dirty="0" err="1"/>
              <a:t>liegt</a:t>
            </a:r>
            <a:r>
              <a:rPr lang="en-US" dirty="0"/>
              <a:t> am Meer. </a:t>
            </a:r>
          </a:p>
          <a:p>
            <a:r>
              <a:rPr lang="en-US" dirty="0"/>
              <a:t>Die Fu</a:t>
            </a:r>
            <a:r>
              <a:rPr lang="de-DE" dirty="0" err="1"/>
              <a:t>ßgängerzon</a:t>
            </a:r>
            <a:r>
              <a:rPr lang="en-US" dirty="0"/>
              <a:t>e</a:t>
            </a:r>
            <a:r>
              <a:rPr lang="el-GR" dirty="0"/>
              <a:t>= ο πεζόδρομος</a:t>
            </a:r>
            <a:endParaRPr lang="en-US" dirty="0"/>
          </a:p>
          <a:p>
            <a:r>
              <a:rPr lang="en-US" dirty="0"/>
              <a:t>Der Wei</a:t>
            </a:r>
            <a:r>
              <a:rPr lang="de-DE" dirty="0" err="1"/>
              <a:t>ßturm</a:t>
            </a:r>
            <a:r>
              <a:rPr lang="de-DE" dirty="0"/>
              <a:t> ist das Wahrzeichen  der Stadt. 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0688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AFB177-524D-76DE-2CD8-A2400B737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013082"/>
            <a:ext cx="8761413" cy="706964"/>
          </a:xfrm>
        </p:spPr>
        <p:txBody>
          <a:bodyPr/>
          <a:lstStyle/>
          <a:p>
            <a:pPr algn="ctr"/>
            <a:r>
              <a:rPr lang="en-US" dirty="0"/>
              <a:t>Essen =  </a:t>
            </a:r>
            <a:r>
              <a:rPr lang="el-GR" dirty="0"/>
              <a:t>τρώω </a:t>
            </a:r>
            <a:r>
              <a:rPr lang="de-DE" dirty="0"/>
              <a:t>   </a:t>
            </a:r>
            <a:r>
              <a:rPr lang="el-GR" dirty="0"/>
              <a:t> </a:t>
            </a:r>
            <a:r>
              <a:rPr lang="en-US" dirty="0"/>
              <a:t>m</a:t>
            </a:r>
            <a:r>
              <a:rPr lang="de-DE" dirty="0" err="1"/>
              <a:t>ögen</a:t>
            </a:r>
            <a:r>
              <a:rPr lang="de-DE" dirty="0"/>
              <a:t> </a:t>
            </a:r>
            <a:r>
              <a:rPr lang="el-GR" dirty="0"/>
              <a:t>= μου αρέσει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0C0AAE3-B17C-A956-1E70-460A351CCF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de-DE" dirty="0"/>
              <a:t>Ich esse </a:t>
            </a:r>
          </a:p>
          <a:p>
            <a:r>
              <a:rPr lang="de-DE" dirty="0"/>
              <a:t>Du isst </a:t>
            </a:r>
          </a:p>
          <a:p>
            <a:r>
              <a:rPr lang="de-DE" dirty="0"/>
              <a:t>Er isst</a:t>
            </a:r>
          </a:p>
          <a:p>
            <a:r>
              <a:rPr lang="de-DE" dirty="0"/>
              <a:t>Sie isst</a:t>
            </a:r>
          </a:p>
          <a:p>
            <a:r>
              <a:rPr lang="de-DE" dirty="0"/>
              <a:t>Es isst</a:t>
            </a:r>
          </a:p>
          <a:p>
            <a:r>
              <a:rPr lang="de-DE" dirty="0"/>
              <a:t>Wir essen</a:t>
            </a:r>
          </a:p>
          <a:p>
            <a:r>
              <a:rPr lang="de-DE" dirty="0"/>
              <a:t>Ihr esst</a:t>
            </a:r>
          </a:p>
          <a:p>
            <a:r>
              <a:rPr lang="de-DE" dirty="0"/>
              <a:t>Sie</a:t>
            </a:r>
            <a:r>
              <a:rPr lang="el-GR" dirty="0"/>
              <a:t>/ </a:t>
            </a:r>
            <a:r>
              <a:rPr lang="en-US" dirty="0"/>
              <a:t>s</a:t>
            </a:r>
            <a:r>
              <a:rPr lang="de-DE" dirty="0" err="1"/>
              <a:t>ie</a:t>
            </a:r>
            <a:r>
              <a:rPr lang="de-DE" dirty="0"/>
              <a:t> essen</a:t>
            </a:r>
          </a:p>
          <a:p>
            <a:r>
              <a:rPr lang="de-DE" dirty="0"/>
              <a:t>Z. B. Ich esse gern Fisch mit Reis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D51F5AF-654C-3AB9-60B0-3FAB3207E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de-DE" dirty="0"/>
              <a:t>Ich mag </a:t>
            </a:r>
          </a:p>
          <a:p>
            <a:r>
              <a:rPr lang="de-DE" dirty="0"/>
              <a:t>Du magst</a:t>
            </a:r>
          </a:p>
          <a:p>
            <a:r>
              <a:rPr lang="de-DE" dirty="0"/>
              <a:t>Er mag</a:t>
            </a:r>
          </a:p>
          <a:p>
            <a:r>
              <a:rPr lang="de-DE" dirty="0"/>
              <a:t>Sie mag</a:t>
            </a:r>
          </a:p>
          <a:p>
            <a:r>
              <a:rPr lang="de-DE" dirty="0"/>
              <a:t>Es mag</a:t>
            </a:r>
          </a:p>
          <a:p>
            <a:r>
              <a:rPr lang="de-DE" dirty="0"/>
              <a:t>Wir mögen</a:t>
            </a:r>
          </a:p>
          <a:p>
            <a:r>
              <a:rPr lang="de-DE" dirty="0"/>
              <a:t>Ihr mögt</a:t>
            </a:r>
          </a:p>
          <a:p>
            <a:r>
              <a:rPr lang="de-DE" dirty="0"/>
              <a:t>Sie</a:t>
            </a:r>
            <a:r>
              <a:rPr lang="el-GR" dirty="0"/>
              <a:t>/ </a:t>
            </a:r>
            <a:r>
              <a:rPr lang="en-US" dirty="0"/>
              <a:t>s</a:t>
            </a:r>
            <a:r>
              <a:rPr lang="de-DE" dirty="0" err="1"/>
              <a:t>ie</a:t>
            </a:r>
            <a:r>
              <a:rPr lang="de-DE" dirty="0"/>
              <a:t> mögen</a:t>
            </a:r>
          </a:p>
          <a:p>
            <a:r>
              <a:rPr lang="de-DE" dirty="0"/>
              <a:t>Z.B. Ich mag  gern Fisch mit Reis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102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2A1E92-ABD9-0AEB-A539-21E39DC3E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Was </a:t>
            </a:r>
            <a:r>
              <a:rPr lang="en-US" dirty="0" err="1"/>
              <a:t>isst</a:t>
            </a:r>
            <a:r>
              <a:rPr lang="en-US" dirty="0"/>
              <a:t> du gern?</a:t>
            </a:r>
            <a:endParaRPr lang="el-GR" dirty="0"/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4C189F8E-C025-3264-A11D-0762634B4735}"/>
              </a:ext>
            </a:extLst>
          </p:cNvPr>
          <p:cNvSpPr/>
          <p:nvPr/>
        </p:nvSpPr>
        <p:spPr>
          <a:xfrm>
            <a:off x="1387366" y="3129455"/>
            <a:ext cx="4579882" cy="2349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dein</a:t>
            </a:r>
            <a:r>
              <a:rPr lang="en-US" dirty="0"/>
              <a:t> </a:t>
            </a:r>
            <a:r>
              <a:rPr lang="en-US" dirty="0" err="1"/>
              <a:t>Lieblingsessen</a:t>
            </a:r>
            <a:r>
              <a:rPr lang="en-US" dirty="0"/>
              <a:t>?</a:t>
            </a:r>
            <a:endParaRPr lang="el-GR" dirty="0"/>
          </a:p>
          <a:p>
            <a:pPr algn="ctr"/>
            <a:r>
              <a:rPr lang="en-US" dirty="0"/>
              <a:t>Ich </a:t>
            </a:r>
            <a:r>
              <a:rPr lang="en-US" dirty="0" err="1"/>
              <a:t>esse</a:t>
            </a:r>
            <a:r>
              <a:rPr lang="en-US" dirty="0"/>
              <a:t> gern Fisch </a:t>
            </a:r>
            <a:r>
              <a:rPr lang="en-US" dirty="0" err="1"/>
              <a:t>mit</a:t>
            </a:r>
            <a:r>
              <a:rPr lang="en-US" dirty="0"/>
              <a:t> Salat.</a:t>
            </a:r>
          </a:p>
          <a:p>
            <a:pPr algn="ctr"/>
            <a:endParaRPr lang="el-GR" dirty="0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4676FA66-E006-0204-E3A9-A208EE0E6859}"/>
              </a:ext>
            </a:extLst>
          </p:cNvPr>
          <p:cNvSpPr/>
          <p:nvPr/>
        </p:nvSpPr>
        <p:spPr>
          <a:xfrm>
            <a:off x="6306208" y="3129455"/>
            <a:ext cx="4264572" cy="2088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Was m</a:t>
            </a:r>
            <a:r>
              <a:rPr lang="de-DE" dirty="0" err="1"/>
              <a:t>öchtest</a:t>
            </a:r>
            <a:r>
              <a:rPr lang="de-DE" dirty="0"/>
              <a:t> du essen</a:t>
            </a:r>
            <a:r>
              <a:rPr lang="el-GR" dirty="0"/>
              <a:t>?</a:t>
            </a:r>
            <a:endParaRPr lang="en-US" dirty="0"/>
          </a:p>
          <a:p>
            <a:pPr algn="ctr"/>
            <a:r>
              <a:rPr lang="en-US" dirty="0"/>
              <a:t>Ich </a:t>
            </a:r>
            <a:r>
              <a:rPr lang="de-DE" dirty="0"/>
              <a:t>möchte gern Fleisch mit Kartoffeln essen.</a:t>
            </a:r>
          </a:p>
          <a:p>
            <a:pPr algn="ctr"/>
            <a:r>
              <a:rPr lang="de-DE" dirty="0"/>
              <a:t>Ich hätte gern Fisch.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842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Αντικείμενο 1">
            <a:extLst>
              <a:ext uri="{FF2B5EF4-FFF2-40B4-BE49-F238E27FC236}">
                <a16:creationId xmlns:a16="http://schemas.microsoft.com/office/drawing/2014/main" id="{C40DB375-6A24-C516-BA6D-CA9D90E11E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395275"/>
              </p:ext>
            </p:extLst>
          </p:nvPr>
        </p:nvGraphicFramePr>
        <p:xfrm>
          <a:off x="92075" y="204952"/>
          <a:ext cx="6134041" cy="6720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531808" imgH="10464439" progId="Word.Document.12">
                  <p:embed/>
                </p:oleObj>
              </mc:Choice>
              <mc:Fallback>
                <p:oleObj name="Document" r:id="rId2" imgW="6531808" imgH="104644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204952"/>
                        <a:ext cx="6134041" cy="6720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373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63DD76-5A34-2DD1-1739-BF262B48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Ergänzen Sie das Gespräch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8D5584-D38C-1D9B-FEDE-D0816D8B3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Guten</a:t>
            </a:r>
            <a:r>
              <a:rPr lang="en-US" dirty="0"/>
              <a:t> Appetit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Danke</a:t>
            </a:r>
            <a:r>
              <a:rPr lang="en-US" dirty="0"/>
              <a:t> </a:t>
            </a:r>
            <a:r>
              <a:rPr lang="en-US" dirty="0" err="1"/>
              <a:t>gleichfalls</a:t>
            </a:r>
            <a:r>
              <a:rPr lang="en-US" dirty="0"/>
              <a:t>. Der  Fisch </a:t>
            </a:r>
            <a:r>
              <a:rPr lang="en-US" dirty="0" err="1"/>
              <a:t>ist</a:t>
            </a:r>
            <a:r>
              <a:rPr lang="en-US" dirty="0"/>
              <a:t> gut.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Vielen</a:t>
            </a:r>
            <a:r>
              <a:rPr lang="en-US" dirty="0"/>
              <a:t> Dank. M</a:t>
            </a:r>
            <a:r>
              <a:rPr lang="de-DE" dirty="0" err="1"/>
              <a:t>öchtet</a:t>
            </a:r>
            <a:r>
              <a:rPr lang="de-DE" dirty="0"/>
              <a:t> </a:t>
            </a:r>
            <a:r>
              <a:rPr lang="en-US" dirty="0"/>
              <a:t>ihr </a:t>
            </a:r>
            <a:r>
              <a:rPr lang="en-US" dirty="0" err="1"/>
              <a:t>noch</a:t>
            </a:r>
            <a:r>
              <a:rPr lang="en-US" dirty="0"/>
              <a:t> Salat</a:t>
            </a:r>
            <a:r>
              <a:rPr lang="de-DE" dirty="0"/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Nein danke. Er ist sehr</a:t>
            </a:r>
            <a:r>
              <a:rPr lang="el-GR" dirty="0"/>
              <a:t> </a:t>
            </a:r>
            <a:r>
              <a:rPr lang="en-US" dirty="0"/>
              <a:t>gut, </a:t>
            </a:r>
            <a:r>
              <a:rPr lang="en-US" dirty="0" err="1"/>
              <a:t>aber</a:t>
            </a:r>
            <a:r>
              <a:rPr lang="en-US" dirty="0"/>
              <a:t> ich bin </a:t>
            </a:r>
            <a:r>
              <a:rPr lang="en-US" dirty="0" err="1"/>
              <a:t>satt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964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56ED38-2992-DEE2-9956-CA911285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Wortschatz</a:t>
            </a:r>
            <a:r>
              <a:rPr lang="en-US" dirty="0"/>
              <a:t> –Essen und </a:t>
            </a:r>
            <a:r>
              <a:rPr lang="en-US" dirty="0" err="1"/>
              <a:t>trinken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FBFE817-3CAB-A790-B88E-CDB6088F7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Was trinkst du gern</a:t>
            </a:r>
            <a:r>
              <a:rPr lang="el-GR" dirty="0"/>
              <a:t>?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796CD2A-337C-E91C-8FAD-D08548B1A7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</a:t>
            </a:r>
            <a:r>
              <a:rPr lang="en-US" dirty="0" err="1"/>
              <a:t>essen</a:t>
            </a:r>
            <a:r>
              <a:rPr lang="en-US" dirty="0"/>
              <a:t> = </a:t>
            </a:r>
            <a:r>
              <a:rPr lang="el-GR" dirty="0"/>
              <a:t>τρώω</a:t>
            </a:r>
            <a:endParaRPr lang="en-US" dirty="0"/>
          </a:p>
          <a:p>
            <a:r>
              <a:rPr lang="en-US" dirty="0" err="1"/>
              <a:t>Trinken</a:t>
            </a:r>
            <a:r>
              <a:rPr lang="en-US" dirty="0"/>
              <a:t> =</a:t>
            </a:r>
            <a:r>
              <a:rPr lang="el-GR" dirty="0"/>
              <a:t>πίνω</a:t>
            </a:r>
            <a:endParaRPr lang="en-US" dirty="0"/>
          </a:p>
          <a:p>
            <a:r>
              <a:rPr lang="en-US" dirty="0" err="1"/>
              <a:t>Schmecken</a:t>
            </a:r>
            <a:r>
              <a:rPr lang="el-GR" dirty="0"/>
              <a:t> = είναι γευστικό</a:t>
            </a:r>
            <a:endParaRPr lang="en-US" dirty="0"/>
          </a:p>
          <a:p>
            <a:r>
              <a:rPr lang="en-US" dirty="0"/>
              <a:t>M</a:t>
            </a:r>
            <a:r>
              <a:rPr lang="de-DE" dirty="0" err="1"/>
              <a:t>öchten</a:t>
            </a:r>
            <a:r>
              <a:rPr lang="el-GR" dirty="0"/>
              <a:t>= επιθυμώ</a:t>
            </a:r>
            <a:endParaRPr lang="de-DE" dirty="0"/>
          </a:p>
          <a:p>
            <a:r>
              <a:rPr lang="de-DE" dirty="0"/>
              <a:t>Mögen</a:t>
            </a:r>
            <a:r>
              <a:rPr lang="el-GR" dirty="0"/>
              <a:t>= μου αρέσει</a:t>
            </a:r>
            <a:endParaRPr lang="de-DE" dirty="0"/>
          </a:p>
          <a:p>
            <a:r>
              <a:rPr lang="de-DE" dirty="0"/>
              <a:t>Lecker</a:t>
            </a:r>
            <a:r>
              <a:rPr lang="el-GR" dirty="0"/>
              <a:t>= νόστιμο</a:t>
            </a:r>
            <a:endParaRPr lang="de-DE" dirty="0"/>
          </a:p>
          <a:p>
            <a:r>
              <a:rPr lang="de-DE" dirty="0"/>
              <a:t> das Essen schmeckt super!</a:t>
            </a:r>
          </a:p>
          <a:p>
            <a:r>
              <a:rPr lang="de-DE" dirty="0"/>
              <a:t>Das Essen ist lecker. </a:t>
            </a:r>
          </a:p>
          <a:p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E53B03E-38F8-F9FF-4A6F-07CF7D00E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Was </a:t>
            </a:r>
            <a:r>
              <a:rPr lang="en-US" dirty="0" err="1"/>
              <a:t>isst</a:t>
            </a:r>
            <a:r>
              <a:rPr lang="en-US" dirty="0"/>
              <a:t> du gern?</a:t>
            </a:r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96E8799-9A95-C768-55F0-635DCFA4BEB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Die Mahlzeiten</a:t>
            </a:r>
            <a:r>
              <a:rPr lang="el-GR" dirty="0"/>
              <a:t>= τα γεύματα</a:t>
            </a:r>
          </a:p>
          <a:p>
            <a:r>
              <a:rPr lang="en-US" dirty="0"/>
              <a:t>Das Fr</a:t>
            </a:r>
            <a:r>
              <a:rPr lang="de-DE" dirty="0" err="1"/>
              <a:t>ühstück</a:t>
            </a:r>
            <a:r>
              <a:rPr lang="el-GR" dirty="0"/>
              <a:t>= το πρωινό</a:t>
            </a:r>
            <a:r>
              <a:rPr lang="de-DE" dirty="0"/>
              <a:t> </a:t>
            </a:r>
          </a:p>
          <a:p>
            <a:r>
              <a:rPr lang="de-DE" dirty="0"/>
              <a:t>Das Mittagessen</a:t>
            </a:r>
            <a:r>
              <a:rPr lang="el-GR" dirty="0"/>
              <a:t>= το μεσημεριανό</a:t>
            </a:r>
            <a:endParaRPr lang="de-DE" dirty="0"/>
          </a:p>
          <a:p>
            <a:r>
              <a:rPr lang="de-DE" dirty="0"/>
              <a:t>Das Abendessen</a:t>
            </a:r>
            <a:r>
              <a:rPr lang="el-GR" dirty="0"/>
              <a:t> = το βραδινό</a:t>
            </a:r>
            <a:endParaRPr lang="de-DE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0507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Αίθουσα συσκέψεων &quot;Ιόν&quot;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148</TotalTime>
  <Words>559</Words>
  <Application>Microsoft Office PowerPoint</Application>
  <PresentationFormat>Ευρεία οθόνη</PresentationFormat>
  <Paragraphs>94</Paragraphs>
  <Slides>10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10</vt:i4>
      </vt:variant>
    </vt:vector>
  </HeadingPairs>
  <TitlesOfParts>
    <vt:vector size="19" baseType="lpstr">
      <vt:lpstr>Algerian</vt:lpstr>
      <vt:lpstr>Arial</vt:lpstr>
      <vt:lpstr>Century Gothic</vt:lpstr>
      <vt:lpstr>Open Sans</vt:lpstr>
      <vt:lpstr>Wingdings</vt:lpstr>
      <vt:lpstr>Wingdings 3</vt:lpstr>
      <vt:lpstr>Αίθουσα συσκέψεων "Ιόν"</vt:lpstr>
      <vt:lpstr>Document</vt:lpstr>
      <vt:lpstr>Πακέτο</vt:lpstr>
      <vt:lpstr>Universität  Dimokritos von Thrakien     Pädagogische Abteilung 1o  Semester  Deutsch als Fremdsprache</vt:lpstr>
      <vt:lpstr>Stadtbeschreibung - Περιγραφή πόλης</vt:lpstr>
      <vt:lpstr>Stadtbeschreibung –Περιγραφή πόλης</vt:lpstr>
      <vt:lpstr>Wortschatz- Λεξιλόγιο</vt:lpstr>
      <vt:lpstr>Essen =  τρώω     mögen = μου αρέσει</vt:lpstr>
      <vt:lpstr>Was isst du gern?</vt:lpstr>
      <vt:lpstr>Παρουσίαση του PowerPoint</vt:lpstr>
      <vt:lpstr>Ergänzen Sie das Gespräch</vt:lpstr>
      <vt:lpstr>Wortschatz –Essen und trinken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amoutlia@gmail.com</dc:creator>
  <cp:lastModifiedBy>amoutlia@gmail.com</cp:lastModifiedBy>
  <cp:revision>10</cp:revision>
  <dcterms:created xsi:type="dcterms:W3CDTF">2022-11-30T09:22:40Z</dcterms:created>
  <dcterms:modified xsi:type="dcterms:W3CDTF">2022-12-02T10:59:59Z</dcterms:modified>
</cp:coreProperties>
</file>